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95" r:id="rId2"/>
    <p:sldMasterId id="2147483704" r:id="rId3"/>
  </p:sldMasterIdLst>
  <p:notesMasterIdLst>
    <p:notesMasterId r:id="rId20"/>
  </p:notesMasterIdLst>
  <p:handoutMasterIdLst>
    <p:handoutMasterId r:id="rId21"/>
  </p:handoutMasterIdLst>
  <p:sldIdLst>
    <p:sldId id="308" r:id="rId4"/>
    <p:sldId id="302" r:id="rId5"/>
    <p:sldId id="290" r:id="rId6"/>
    <p:sldId id="289" r:id="rId7"/>
    <p:sldId id="271" r:id="rId8"/>
    <p:sldId id="297" r:id="rId9"/>
    <p:sldId id="298" r:id="rId10"/>
    <p:sldId id="272" r:id="rId11"/>
    <p:sldId id="275" r:id="rId12"/>
    <p:sldId id="277" r:id="rId13"/>
    <p:sldId id="276" r:id="rId14"/>
    <p:sldId id="278" r:id="rId15"/>
    <p:sldId id="303" r:id="rId16"/>
    <p:sldId id="309" r:id="rId17"/>
    <p:sldId id="304" r:id="rId18"/>
    <p:sldId id="310" r:id="rId19"/>
  </p:sldIdLst>
  <p:sldSz cx="9144000" cy="6858000" type="screen4x3"/>
  <p:notesSz cx="7102475" cy="10234613"/>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77" autoAdjust="0"/>
    <p:restoredTop sz="83304" autoAdjust="0"/>
  </p:normalViewPr>
  <p:slideViewPr>
    <p:cSldViewPr snapToGrid="0">
      <p:cViewPr>
        <p:scale>
          <a:sx n="91" d="100"/>
          <a:sy n="91" d="100"/>
        </p:scale>
        <p:origin x="-760" y="44"/>
      </p:cViewPr>
      <p:guideLst>
        <p:guide orient="horz" pos="3966"/>
        <p:guide orient="horz" pos="1303"/>
        <p:guide orient="horz" pos="148"/>
        <p:guide pos="272"/>
        <p:guide pos="1399"/>
        <p:guide pos="3457"/>
        <p:guide pos="5534"/>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83" d="100"/>
          <a:sy n="83" d="100"/>
        </p:scale>
        <p:origin x="-1956" y="-90"/>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gs" Target="tags/tag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___1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7125609012941243E-2"/>
          <c:y val="5.2219780219780222E-2"/>
          <c:w val="0.90152479129205298"/>
          <c:h val="0.87279120879120875"/>
        </c:manualLayout>
      </c:layout>
      <c:barChart>
        <c:barDir val="col"/>
        <c:grouping val="clustered"/>
        <c:varyColors val="0"/>
        <c:ser>
          <c:idx val="0"/>
          <c:order val="0"/>
          <c:tx>
            <c:strRef>
              <c:f>Sheet1!$B$1</c:f>
              <c:strCache>
                <c:ptCount val="1"/>
                <c:pt idx="0">
                  <c:v>Series 1</c:v>
                </c:pt>
              </c:strCache>
            </c:strRef>
          </c:tx>
          <c:invertIfNegative val="0"/>
          <c:dLbls>
            <c:dLbl>
              <c:idx val="8"/>
              <c:layout/>
              <c:dLblPos val="outEnd"/>
              <c:showLegendKey val="0"/>
              <c:showVal val="1"/>
              <c:showCatName val="0"/>
              <c:showSerName val="0"/>
              <c:showPercent val="0"/>
              <c:showBubbleSize val="0"/>
            </c:dLbl>
            <c:showLegendKey val="0"/>
            <c:showVal val="1"/>
            <c:showCatName val="0"/>
            <c:showSerName val="0"/>
            <c:showPercent val="0"/>
            <c:showBubbleSize val="0"/>
            <c:showLeaderLines val="0"/>
          </c:dLbls>
          <c:cat>
            <c:strRef>
              <c:f>Sheet1!$A$2:$A$13</c:f>
              <c:strCache>
                <c:ptCount val="12"/>
                <c:pt idx="0">
                  <c:v>1997</c:v>
                </c:pt>
                <c:pt idx="2">
                  <c:v>2003</c:v>
                </c:pt>
                <c:pt idx="3">
                  <c:v>2004</c:v>
                </c:pt>
                <c:pt idx="4">
                  <c:v>2005</c:v>
                </c:pt>
                <c:pt idx="5">
                  <c:v>2006</c:v>
                </c:pt>
                <c:pt idx="6">
                  <c:v>2007</c:v>
                </c:pt>
                <c:pt idx="7">
                  <c:v>2008</c:v>
                </c:pt>
                <c:pt idx="8">
                  <c:v>2009</c:v>
                </c:pt>
                <c:pt idx="9">
                  <c:v>2010</c:v>
                </c:pt>
                <c:pt idx="11">
                  <c:v>2015f</c:v>
                </c:pt>
              </c:strCache>
            </c:strRef>
          </c:cat>
          <c:val>
            <c:numRef>
              <c:f>Sheet1!$B$2:$B$13</c:f>
              <c:numCache>
                <c:formatCode>General</c:formatCode>
                <c:ptCount val="12"/>
                <c:pt idx="0" formatCode="0.0">
                  <c:v>1.2062726176115803E-4</c:v>
                </c:pt>
                <c:pt idx="2" formatCode="0.0">
                  <c:v>0.12077294685990339</c:v>
                </c:pt>
                <c:pt idx="3" formatCode="0.0">
                  <c:v>0.54106280193236722</c:v>
                </c:pt>
                <c:pt idx="4" formatCode="0.0">
                  <c:v>1.8827160493827162</c:v>
                </c:pt>
                <c:pt idx="5" formatCode="0.0">
                  <c:v>3.4974683544303793</c:v>
                </c:pt>
                <c:pt idx="6" formatCode="0.0">
                  <c:v>7.4025641025641029</c:v>
                </c:pt>
                <c:pt idx="7" formatCode="0.0">
                  <c:v>19.085714285714285</c:v>
                </c:pt>
                <c:pt idx="8" formatCode="0.0">
                  <c:v>38.770131771595899</c:v>
                </c:pt>
                <c:pt idx="9" formatCode="0.0">
                  <c:v>72.532942898975108</c:v>
                </c:pt>
                <c:pt idx="11" formatCode="0.0">
                  <c:v>1212.7537203448273</c:v>
                </c:pt>
              </c:numCache>
            </c:numRef>
          </c:val>
        </c:ser>
        <c:dLbls>
          <c:showLegendKey val="0"/>
          <c:showVal val="0"/>
          <c:showCatName val="0"/>
          <c:showSerName val="0"/>
          <c:showPercent val="0"/>
          <c:showBubbleSize val="0"/>
        </c:dLbls>
        <c:gapWidth val="150"/>
        <c:axId val="44355584"/>
        <c:axId val="44357120"/>
      </c:barChart>
      <c:catAx>
        <c:axId val="44355584"/>
        <c:scaling>
          <c:orientation val="minMax"/>
        </c:scaling>
        <c:delete val="0"/>
        <c:axPos val="b"/>
        <c:majorTickMark val="out"/>
        <c:minorTickMark val="none"/>
        <c:tickLblPos val="nextTo"/>
        <c:crossAx val="44357120"/>
        <c:crosses val="autoZero"/>
        <c:auto val="1"/>
        <c:lblAlgn val="ctr"/>
        <c:lblOffset val="100"/>
        <c:noMultiLvlLbl val="0"/>
      </c:catAx>
      <c:valAx>
        <c:axId val="44357120"/>
        <c:scaling>
          <c:orientation val="minMax"/>
          <c:max val="150"/>
          <c:min val="0"/>
        </c:scaling>
        <c:delete val="0"/>
        <c:axPos val="l"/>
        <c:numFmt formatCode="0.0" sourceLinked="1"/>
        <c:majorTickMark val="out"/>
        <c:minorTickMark val="none"/>
        <c:tickLblPos val="nextTo"/>
        <c:crossAx val="44355584"/>
        <c:crosses val="autoZero"/>
        <c:crossBetween val="between"/>
      </c:valAx>
    </c:plotArea>
    <c:plotVisOnly val="1"/>
    <c:dispBlanksAs val="gap"/>
    <c:showDLblsOverMax val="0"/>
  </c:chart>
  <c:txPr>
    <a:bodyPr/>
    <a:lstStyle/>
    <a:p>
      <a:pPr>
        <a:defRPr sz="1400"/>
      </a:pPr>
      <a:endParaRPr lang="zh-CN"/>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0.809</cdr:x>
      <cdr:y>0.27692</cdr:y>
    </cdr:from>
    <cdr:to>
      <cdr:x>0.92222</cdr:x>
      <cdr:y>0.398</cdr:y>
    </cdr:to>
    <cdr:sp macro="" textlink="">
      <cdr:nvSpPr>
        <cdr:cNvPr id="8" name="Rectangular Callout 7"/>
        <cdr:cNvSpPr/>
      </cdr:nvSpPr>
      <cdr:spPr>
        <a:xfrm xmlns:a="http://schemas.openxmlformats.org/drawingml/2006/main">
          <a:off x="6737351" y="1200152"/>
          <a:ext cx="942906" cy="524719"/>
        </a:xfrm>
        <a:prstGeom xmlns:a="http://schemas.openxmlformats.org/drawingml/2006/main" prst="wedgeRectCallout">
          <a:avLst>
            <a:gd name="adj1" fmla="val -39655"/>
            <a:gd name="adj2" fmla="val 113041"/>
          </a:avLst>
        </a:prstGeom>
        <a:noFill xmlns:a="http://schemas.openxmlformats.org/drawingml/2006/main"/>
        <a:ln xmlns:a="http://schemas.openxmlformats.org/drawingml/2006/main">
          <a:solidFill>
            <a:schemeClr val="accent2"/>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r>
            <a:rPr lang="en-US" sz="1000" dirty="0" smtClean="0">
              <a:solidFill>
                <a:schemeClr val="tx1"/>
              </a:solidFill>
            </a:rPr>
            <a:t>Close  to 2004 US market value</a:t>
          </a:r>
          <a:endParaRPr lang="en-US" sz="1000" dirty="0">
            <a:solidFill>
              <a:schemeClr val="tx1"/>
            </a:solidFill>
          </a:endParaRPr>
        </a:p>
      </cdr:txBody>
    </cdr:sp>
  </cdr:relSizeAnchor>
  <cdr:relSizeAnchor xmlns:cdr="http://schemas.openxmlformats.org/drawingml/2006/chartDrawing">
    <cdr:from>
      <cdr:x>0.77753</cdr:x>
      <cdr:y>0.09925</cdr:y>
    </cdr:from>
    <cdr:to>
      <cdr:x>0.79868</cdr:x>
      <cdr:y>0.15333</cdr:y>
    </cdr:to>
    <cdr:sp macro="" textlink="">
      <cdr:nvSpPr>
        <cdr:cNvPr id="2" name="Diamond 1"/>
        <cdr:cNvSpPr/>
      </cdr:nvSpPr>
      <cdr:spPr>
        <a:xfrm xmlns:a="http://schemas.openxmlformats.org/drawingml/2006/main">
          <a:off x="6475304" y="350558"/>
          <a:ext cx="176105" cy="191031"/>
        </a:xfrm>
        <a:prstGeom xmlns:a="http://schemas.openxmlformats.org/drawingml/2006/main" prst="diamond">
          <a:avLst/>
        </a:prstGeom>
        <a:solidFill xmlns:a="http://schemas.openxmlformats.org/drawingml/2006/main">
          <a:srgbClr val="FFC000"/>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1"/>
          <p:cNvSpPr>
            <a:spLocks noGrp="1"/>
          </p:cNvSpPr>
          <p:nvPr>
            <p:ph type="hdr" sz="quarter"/>
          </p:nvPr>
        </p:nvSpPr>
        <p:spPr>
          <a:xfrm>
            <a:off x="432385" y="0"/>
            <a:ext cx="6237706" cy="206691"/>
          </a:xfrm>
          <a:prstGeom prst="rect">
            <a:avLst/>
          </a:prstGeom>
        </p:spPr>
        <p:txBody>
          <a:bodyPr vert="horz" lIns="0" tIns="0" rIns="0" bIns="0" rtlCol="0">
            <a:spAutoFit/>
          </a:bodyPr>
          <a:lstStyle>
            <a:lvl1pPr algn="l">
              <a:defRPr sz="1300"/>
            </a:lvl1pPr>
          </a:lstStyle>
          <a:p>
            <a:endParaRPr lang="en-US" dirty="0">
              <a:solidFill>
                <a:schemeClr val="tx2"/>
              </a:solidFill>
            </a:endParaRPr>
          </a:p>
        </p:txBody>
      </p:sp>
      <p:sp>
        <p:nvSpPr>
          <p:cNvPr id="7" name="Footer Placeholder 3"/>
          <p:cNvSpPr>
            <a:spLocks noGrp="1"/>
          </p:cNvSpPr>
          <p:nvPr>
            <p:ph type="ftr" sz="quarter" idx="2"/>
          </p:nvPr>
        </p:nvSpPr>
        <p:spPr>
          <a:xfrm>
            <a:off x="917406" y="10027922"/>
            <a:ext cx="5889155" cy="206691"/>
          </a:xfrm>
          <a:prstGeom prst="rect">
            <a:avLst/>
          </a:prstGeom>
        </p:spPr>
        <p:txBody>
          <a:bodyPr vert="horz" lIns="0" tIns="0" rIns="0" bIns="0" rtlCol="0" anchor="b">
            <a:spAutoFit/>
          </a:bodyPr>
          <a:lstStyle>
            <a:lvl1pPr algn="l">
              <a:defRPr sz="1300"/>
            </a:lvl1pPr>
          </a:lstStyle>
          <a:p>
            <a:endParaRPr lang="en-US" dirty="0">
              <a:solidFill>
                <a:schemeClr val="tx2"/>
              </a:solidFill>
            </a:endParaRPr>
          </a:p>
        </p:txBody>
      </p:sp>
      <p:sp>
        <p:nvSpPr>
          <p:cNvPr id="8" name="Slide Number Placeholder 4"/>
          <p:cNvSpPr>
            <a:spLocks noGrp="1"/>
          </p:cNvSpPr>
          <p:nvPr>
            <p:ph type="sldNum" sz="quarter" idx="3"/>
          </p:nvPr>
        </p:nvSpPr>
        <p:spPr>
          <a:xfrm>
            <a:off x="432385" y="10027922"/>
            <a:ext cx="318935" cy="206691"/>
          </a:xfrm>
          <a:prstGeom prst="rect">
            <a:avLst/>
          </a:prstGeom>
        </p:spPr>
        <p:txBody>
          <a:bodyPr vert="horz" lIns="0" tIns="0" rIns="0" bIns="0" rtlCol="0" anchor="b">
            <a:spAutoFit/>
          </a:bodyPr>
          <a:lstStyle>
            <a:lvl1pPr algn="r">
              <a:defRPr sz="1300"/>
            </a:lvl1pPr>
          </a:lstStyle>
          <a:p>
            <a:pPr algn="l"/>
            <a:fld id="{BFD7D31E-B7A6-4842-BBF9-3F34BADCA650}" type="slidenum">
              <a:rPr lang="en-US" smtClean="0">
                <a:solidFill>
                  <a:schemeClr val="tx2"/>
                </a:solidFill>
              </a:rPr>
              <a:pPr algn="l"/>
              <a:t>‹#›</a:t>
            </a:fld>
            <a:endParaRPr lang="en-US" dirty="0">
              <a:solidFill>
                <a:schemeClr val="tx2"/>
              </a:solidFill>
            </a:endParaRPr>
          </a:p>
        </p:txBody>
      </p:sp>
    </p:spTree>
    <p:extLst>
      <p:ext uri="{BB962C8B-B14F-4D97-AF65-F5344CB8AC3E}">
        <p14:creationId xmlns:p14="http://schemas.microsoft.com/office/powerpoint/2010/main" val="356343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613" y="0"/>
            <a:ext cx="7251701" cy="5440363"/>
          </a:xfrm>
          <a:prstGeom prst="rect">
            <a:avLst/>
          </a:prstGeom>
          <a:noFill/>
          <a:ln w="12700">
            <a:solidFill>
              <a:prstClr val="black"/>
            </a:solidFill>
          </a:ln>
        </p:spPr>
        <p:txBody>
          <a:bodyPr vert="horz" lIns="99066" tIns="49533" rIns="99066" bIns="49533" rtlCol="0" anchor="ctr"/>
          <a:lstStyle/>
          <a:p>
            <a:endParaRPr lang="en-GB" dirty="0"/>
          </a:p>
        </p:txBody>
      </p:sp>
      <p:sp>
        <p:nvSpPr>
          <p:cNvPr id="9" name="Notes Placeholder 4"/>
          <p:cNvSpPr>
            <a:spLocks noGrp="1"/>
          </p:cNvSpPr>
          <p:nvPr>
            <p:ph type="body" sz="quarter" idx="3"/>
          </p:nvPr>
        </p:nvSpPr>
        <p:spPr>
          <a:xfrm>
            <a:off x="195738" y="5577864"/>
            <a:ext cx="6711000" cy="432412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Footer Placeholder 5"/>
          <p:cNvSpPr>
            <a:spLocks noGrp="1"/>
          </p:cNvSpPr>
          <p:nvPr>
            <p:ph type="ftr" sz="quarter" idx="4"/>
          </p:nvPr>
        </p:nvSpPr>
        <p:spPr>
          <a:xfrm>
            <a:off x="679087" y="10027922"/>
            <a:ext cx="4310821" cy="206691"/>
          </a:xfrm>
          <a:prstGeom prst="rect">
            <a:avLst/>
          </a:prstGeom>
        </p:spPr>
        <p:txBody>
          <a:bodyPr vert="horz" lIns="0" tIns="0" rIns="0" bIns="0" rtlCol="0" anchor="b">
            <a:spAutoFit/>
          </a:bodyPr>
          <a:lstStyle>
            <a:lvl1pPr algn="l">
              <a:defRPr sz="1300">
                <a:solidFill>
                  <a:schemeClr val="tx2"/>
                </a:solidFill>
                <a:latin typeface="+mn-lt"/>
              </a:defRPr>
            </a:lvl1pPr>
          </a:lstStyle>
          <a:p>
            <a:endParaRPr lang="en-GB" dirty="0"/>
          </a:p>
        </p:txBody>
      </p:sp>
      <p:sp>
        <p:nvSpPr>
          <p:cNvPr id="11" name="Slide Number Placeholder 6"/>
          <p:cNvSpPr>
            <a:spLocks noGrp="1"/>
          </p:cNvSpPr>
          <p:nvPr>
            <p:ph type="sldNum" sz="quarter" idx="5"/>
          </p:nvPr>
        </p:nvSpPr>
        <p:spPr>
          <a:xfrm>
            <a:off x="195738" y="10027922"/>
            <a:ext cx="424162" cy="206691"/>
          </a:xfrm>
          <a:prstGeom prst="rect">
            <a:avLst/>
          </a:prstGeom>
        </p:spPr>
        <p:txBody>
          <a:bodyPr vert="horz" lIns="0" tIns="0" rIns="0" bIns="0" rtlCol="0" anchor="b">
            <a:spAutoFit/>
          </a:bodyPr>
          <a:lstStyle>
            <a:lvl1pPr algn="l">
              <a:defRPr sz="1300">
                <a:solidFill>
                  <a:schemeClr val="tx2"/>
                </a:solidFill>
                <a:latin typeface="+mn-lt"/>
              </a:defRPr>
            </a:lvl1pPr>
          </a:lstStyle>
          <a:p>
            <a:fld id="{4A426251-0EF9-476B-92C8-BC4528CE61B1}" type="slidenum">
              <a:rPr lang="en-GB" smtClean="0"/>
              <a:pPr/>
              <a:t>‹#›</a:t>
            </a:fld>
            <a:endParaRPr lang="en-GB" dirty="0"/>
          </a:p>
        </p:txBody>
      </p:sp>
    </p:spTree>
    <p:extLst>
      <p:ext uri="{BB962C8B-B14F-4D97-AF65-F5344CB8AC3E}">
        <p14:creationId xmlns:p14="http://schemas.microsoft.com/office/powerpoint/2010/main" val="39330838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2"/>
        </a:solidFill>
        <a:latin typeface="+mn-lt"/>
        <a:ea typeface="+mn-ea"/>
        <a:cs typeface="+mn-cs"/>
      </a:defRPr>
    </a:lvl1pPr>
    <a:lvl2pPr marL="354013" indent="0" algn="l" defTabSz="914400" rtl="0" eaLnBrk="1" latinLnBrk="0" hangingPunct="1">
      <a:defRPr sz="1200" kern="1200">
        <a:solidFill>
          <a:schemeClr val="tx2"/>
        </a:solidFill>
        <a:latin typeface="+mn-lt"/>
        <a:ea typeface="+mn-ea"/>
        <a:cs typeface="+mn-cs"/>
      </a:defRPr>
    </a:lvl2pPr>
    <a:lvl3pPr marL="720725" indent="0" algn="l" defTabSz="914400" rtl="0" eaLnBrk="1" latinLnBrk="0" hangingPunct="1">
      <a:defRPr sz="1200" kern="1200">
        <a:solidFill>
          <a:schemeClr val="tx2"/>
        </a:solidFill>
        <a:latin typeface="+mn-lt"/>
        <a:ea typeface="+mn-ea"/>
        <a:cs typeface="+mn-cs"/>
      </a:defRPr>
    </a:lvl3pPr>
    <a:lvl4pPr marL="1074738" indent="0" algn="l" defTabSz="914400" rtl="0" eaLnBrk="1" latinLnBrk="0" hangingPunct="1">
      <a:defRPr sz="1200" kern="1200">
        <a:solidFill>
          <a:schemeClr val="tx2"/>
        </a:solidFill>
        <a:latin typeface="+mn-lt"/>
        <a:ea typeface="+mn-ea"/>
        <a:cs typeface="+mn-cs"/>
      </a:defRPr>
    </a:lvl4pPr>
    <a:lvl5pPr marL="1439863" indent="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xx for the introduction.</a:t>
            </a:r>
            <a:r>
              <a:rPr lang="en-US" baseline="0" dirty="0" smtClean="0"/>
              <a:t> Good morning everyone. I am really pleased of being here today to share with you some of the thoughts we have on China’s hot e-commerce market. I think Mike has already given a great overview of the market dynamics, especially from consumers’ perspective. I enjoyed the presentation very much, probably as many of you do. As all of us get very excited now, I would like to discuss from a slightly different angle: I am going to focus on the business models, investment opportunities and the constraints, which, in another hand, could become the opportunities as well for the companies who provide solutions. </a:t>
            </a:r>
            <a:endParaRPr lang="en-US" dirty="0"/>
          </a:p>
        </p:txBody>
      </p:sp>
      <p:sp>
        <p:nvSpPr>
          <p:cNvPr id="4" name="Slide Number Placeholder 3"/>
          <p:cNvSpPr>
            <a:spLocks noGrp="1"/>
          </p:cNvSpPr>
          <p:nvPr>
            <p:ph type="sldNum" sz="quarter" idx="10"/>
          </p:nvPr>
        </p:nvSpPr>
        <p:spPr/>
        <p:txBody>
          <a:bodyPr/>
          <a:lstStyle/>
          <a:p>
            <a:fld id="{4A426251-0EF9-476B-92C8-BC4528CE61B1}" type="slidenum">
              <a:rPr lang="en-GB" smtClean="0"/>
              <a:pPr/>
              <a:t>1</a:t>
            </a:fld>
            <a:endParaRPr lang="en-GB" dirty="0"/>
          </a:p>
        </p:txBody>
      </p:sp>
    </p:spTree>
    <p:extLst>
      <p:ext uri="{BB962C8B-B14F-4D97-AF65-F5344CB8AC3E}">
        <p14:creationId xmlns:p14="http://schemas.microsoft.com/office/powerpoint/2010/main" val="3218686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Okay</a:t>
            </a:r>
            <a:r>
              <a:rPr lang="en-US" baseline="0" dirty="0" smtClean="0"/>
              <a:t> let’s start </a:t>
            </a:r>
            <a:r>
              <a:rPr lang="en-US" baseline="0" dirty="0" smtClean="0">
                <a:solidFill>
                  <a:srgbClr val="FF0000"/>
                </a:solidFill>
              </a:rPr>
              <a:t>with what are offered in China. Basically everything you can find in the North America. We do have B2C and C2C online shopping, blogs and micro-blogs, </a:t>
            </a:r>
            <a:r>
              <a:rPr lang="en-US" b="1" baseline="0" dirty="0" smtClean="0">
                <a:solidFill>
                  <a:srgbClr val="FF0000"/>
                </a:solidFill>
              </a:rPr>
              <a:t>SNS </a:t>
            </a:r>
            <a:r>
              <a:rPr lang="en-US" b="0" baseline="0" dirty="0" smtClean="0">
                <a:solidFill>
                  <a:srgbClr val="FF0000"/>
                </a:solidFill>
              </a:rPr>
              <a:t>and professional SNS, music and video sharing, and even group </a:t>
            </a:r>
            <a:r>
              <a:rPr lang="en-US" b="0" baseline="0" dirty="0" err="1" smtClean="0">
                <a:solidFill>
                  <a:srgbClr val="FF0000"/>
                </a:solidFill>
              </a:rPr>
              <a:t>buyings</a:t>
            </a:r>
            <a:r>
              <a:rPr lang="en-US" b="0" baseline="0" dirty="0" smtClean="0">
                <a:solidFill>
                  <a:srgbClr val="FF0000"/>
                </a:solidFill>
              </a:rPr>
              <a:t>. We know that many of the US websites are blocked in China, for example </a:t>
            </a:r>
            <a:r>
              <a:rPr lang="en-US" b="0" baseline="0" dirty="0" err="1" smtClean="0">
                <a:solidFill>
                  <a:srgbClr val="FF0000"/>
                </a:solidFill>
              </a:rPr>
              <a:t>facebook</a:t>
            </a:r>
            <a:r>
              <a:rPr lang="en-US" b="0" baseline="0" dirty="0" smtClean="0">
                <a:solidFill>
                  <a:srgbClr val="FF0000"/>
                </a:solidFill>
              </a:rPr>
              <a:t>, twitter, YouTube, and it was really a frastrating experiences for me when I moved back to China in 2006 and all of the sudden, I kind of lost contact with my friends and business contacts. Later on I started to notice the local websites are picking up extremely quickly, which offer similar products plus localized, innovative features. And unlike the US market, where a significant leading player dominate the segment, there are usually several names that with substantial number of users / customers. We will benchmark some of the representative players later on. </a:t>
            </a:r>
            <a:endParaRPr lang="en-US" b="1" dirty="0">
              <a:solidFill>
                <a:srgbClr val="FF0000"/>
              </a:solidFill>
            </a:endParaRPr>
          </a:p>
        </p:txBody>
      </p:sp>
      <p:sp>
        <p:nvSpPr>
          <p:cNvPr id="4" name="Slide Number Placeholder 3"/>
          <p:cNvSpPr>
            <a:spLocks noGrp="1"/>
          </p:cNvSpPr>
          <p:nvPr>
            <p:ph type="sldNum" sz="quarter" idx="10"/>
          </p:nvPr>
        </p:nvSpPr>
        <p:spPr/>
        <p:txBody>
          <a:bodyPr/>
          <a:lstStyle/>
          <a:p>
            <a:fld id="{4A426251-0EF9-476B-92C8-BC4528CE61B1}" type="slidenum">
              <a:rPr lang="en-GB" smtClean="0"/>
              <a:pPr/>
              <a:t>2</a:t>
            </a:fld>
            <a:endParaRPr lang="en-GB" dirty="0"/>
          </a:p>
        </p:txBody>
      </p:sp>
    </p:spTree>
    <p:extLst>
      <p:ext uri="{BB962C8B-B14F-4D97-AF65-F5344CB8AC3E}">
        <p14:creationId xmlns:p14="http://schemas.microsoft.com/office/powerpoint/2010/main" val="1019721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very quick look of the</a:t>
            </a:r>
            <a:r>
              <a:rPr lang="en-US" baseline="0" dirty="0" smtClean="0"/>
              <a:t> market size of different e-commerce models. B2B emerged earliest with a total size of 45 billion and growth could be stable but rather slow as China’s export slow down due to the currency appreciation. </a:t>
            </a:r>
            <a:r>
              <a:rPr lang="en-US" baseline="0" dirty="0" err="1" smtClean="0"/>
              <a:t>Alibaba</a:t>
            </a:r>
            <a:r>
              <a:rPr lang="en-US" baseline="0" dirty="0" smtClean="0"/>
              <a:t> is leading the market. B2C is the sector that received most of the private equity / </a:t>
            </a:r>
            <a:r>
              <a:rPr lang="en-US" baseline="0" dirty="0" err="1" smtClean="0"/>
              <a:t>vc</a:t>
            </a:r>
            <a:r>
              <a:rPr lang="en-US" baseline="0" dirty="0" smtClean="0"/>
              <a:t> investment, market size 9 billion. Horizontal and vertical offering are the 2 key models. China’s C2C business is not a real C2C, with sellers are usually entrepreneurial wholesalers rather than individuals, but at the moment still have the tax free benefits. Market transaction is significant at 63.5 billion, with leading player </a:t>
            </a:r>
            <a:r>
              <a:rPr lang="en-US" baseline="0" dirty="0" err="1" smtClean="0"/>
              <a:t>Taobao</a:t>
            </a:r>
            <a:r>
              <a:rPr lang="en-US" baseline="0" dirty="0" smtClean="0"/>
              <a:t> holds over 90% market share. </a:t>
            </a:r>
            <a:endParaRPr lang="en-US" dirty="0"/>
          </a:p>
        </p:txBody>
      </p:sp>
      <p:sp>
        <p:nvSpPr>
          <p:cNvPr id="4" name="Slide Number Placeholder 3"/>
          <p:cNvSpPr>
            <a:spLocks noGrp="1"/>
          </p:cNvSpPr>
          <p:nvPr>
            <p:ph type="sldNum" sz="quarter" idx="10"/>
          </p:nvPr>
        </p:nvSpPr>
        <p:spPr/>
        <p:txBody>
          <a:bodyPr/>
          <a:lstStyle/>
          <a:p>
            <a:fld id="{4A426251-0EF9-476B-92C8-BC4528CE61B1}" type="slidenum">
              <a:rPr lang="en-GB" smtClean="0"/>
              <a:pPr/>
              <a:t>3</a:t>
            </a:fld>
            <a:endParaRPr lang="en-GB" dirty="0"/>
          </a:p>
        </p:txBody>
      </p:sp>
    </p:spTree>
    <p:extLst>
      <p:ext uri="{BB962C8B-B14F-4D97-AF65-F5344CB8AC3E}">
        <p14:creationId xmlns:p14="http://schemas.microsoft.com/office/powerpoint/2010/main" val="2119744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consider both B2C</a:t>
            </a:r>
            <a:r>
              <a:rPr lang="en-US" baseline="0" dirty="0" smtClean="0"/>
              <a:t> and C2C online shopping, the development of this industry has gone through several phases, with its infancy period before 2003 and the early development between 2003 and 2006. since 2006, market has doubled size every year and has reached 72.5 billion in 2010, almost half of the US market size and is comparable to US’ 2004 figure. Given the growth forecast of 70% in China and is about </a:t>
            </a:r>
            <a:r>
              <a:rPr lang="en-US" b="1" baseline="0" dirty="0" smtClean="0"/>
              <a:t>xx%</a:t>
            </a:r>
            <a:r>
              <a:rPr lang="en-US" baseline="0" dirty="0" smtClean="0"/>
              <a:t> in the US in the next 5 years, we expect to see the China market size exceed the US in </a:t>
            </a:r>
            <a:r>
              <a:rPr lang="en-US" b="1" baseline="0" dirty="0" smtClean="0"/>
              <a:t>2012. </a:t>
            </a:r>
            <a:endParaRPr lang="en-US" b="1" dirty="0"/>
          </a:p>
        </p:txBody>
      </p:sp>
      <p:sp>
        <p:nvSpPr>
          <p:cNvPr id="4" name="Slide Number Placeholder 3"/>
          <p:cNvSpPr>
            <a:spLocks noGrp="1"/>
          </p:cNvSpPr>
          <p:nvPr>
            <p:ph type="sldNum" sz="quarter" idx="10"/>
          </p:nvPr>
        </p:nvSpPr>
        <p:spPr/>
        <p:txBody>
          <a:bodyPr/>
          <a:lstStyle/>
          <a:p>
            <a:fld id="{4A426251-0EF9-476B-92C8-BC4528CE61B1}" type="slidenum">
              <a:rPr lang="en-GB" smtClean="0"/>
              <a:pPr/>
              <a:t>4</a:t>
            </a:fld>
            <a:endParaRPr lang="en-GB" dirty="0"/>
          </a:p>
        </p:txBody>
      </p:sp>
    </p:spTree>
    <p:extLst>
      <p:ext uri="{BB962C8B-B14F-4D97-AF65-F5344CB8AC3E}">
        <p14:creationId xmlns:p14="http://schemas.microsoft.com/office/powerpoint/2010/main" val="3539689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way of looking at the different development</a:t>
            </a:r>
            <a:r>
              <a:rPr lang="en-US" baseline="0" dirty="0" smtClean="0"/>
              <a:t> stage is through their attraction of investments. Before 2003, although the angel and VC investment are active, the deal size is usually very small and only a few significant investments. During 2003 to 2006, we saw 13 deals with average size of 5 million. 2006-2009, 84 deals in total with average investment of 9 million. 2010 saw a big boom, after the very slow 2009 when most PEs hold their investment decision to wait for a more clear economic prospects. In total 47 deals happened in one year and with a disclosed value of 540 million US, equals to 18 million US per deal. PE/VCs are willing to give a higher multiples when acquire and e-commerce  players’ expectation are becoming higher when they seek funds </a:t>
            </a:r>
            <a:endParaRPr lang="en-US" dirty="0"/>
          </a:p>
        </p:txBody>
      </p:sp>
      <p:sp>
        <p:nvSpPr>
          <p:cNvPr id="4" name="Slide Number Placeholder 3"/>
          <p:cNvSpPr>
            <a:spLocks noGrp="1"/>
          </p:cNvSpPr>
          <p:nvPr>
            <p:ph type="sldNum" sz="quarter" idx="10"/>
          </p:nvPr>
        </p:nvSpPr>
        <p:spPr/>
        <p:txBody>
          <a:bodyPr/>
          <a:lstStyle/>
          <a:p>
            <a:fld id="{4A426251-0EF9-476B-92C8-BC4528CE61B1}" type="slidenum">
              <a:rPr lang="en-GB" smtClean="0"/>
              <a:pPr/>
              <a:t>5</a:t>
            </a:fld>
            <a:endParaRPr lang="en-GB" dirty="0"/>
          </a:p>
        </p:txBody>
      </p:sp>
    </p:spTree>
    <p:extLst>
      <p:ext uri="{BB962C8B-B14F-4D97-AF65-F5344CB8AC3E}">
        <p14:creationId xmlns:p14="http://schemas.microsoft.com/office/powerpoint/2010/main" val="2194408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listed here the acquisition details with deal size of over 10 million US. Before 2006, only 3 large investment in </a:t>
            </a:r>
            <a:r>
              <a:rPr lang="en-US" baseline="0" dirty="0" err="1" smtClean="0"/>
              <a:t>Ctrip</a:t>
            </a:r>
            <a:r>
              <a:rPr lang="en-US" baseline="0" dirty="0" smtClean="0"/>
              <a:t>, </a:t>
            </a:r>
            <a:r>
              <a:rPr lang="en-US" baseline="0" dirty="0" err="1" smtClean="0"/>
              <a:t>Elong</a:t>
            </a:r>
            <a:r>
              <a:rPr lang="en-US" baseline="0" dirty="0" smtClean="0"/>
              <a:t>, both are online tourism </a:t>
            </a:r>
            <a:r>
              <a:rPr lang="en-US" baseline="0" dirty="0" err="1" smtClean="0"/>
              <a:t>agnecies</a:t>
            </a:r>
            <a:r>
              <a:rPr lang="en-US" baseline="0" dirty="0" smtClean="0"/>
              <a:t> and </a:t>
            </a:r>
            <a:r>
              <a:rPr lang="en-US" baseline="0" dirty="0" err="1" smtClean="0"/>
              <a:t>Dandang</a:t>
            </a:r>
            <a:r>
              <a:rPr lang="en-US" baseline="0" dirty="0" smtClean="0"/>
              <a:t>, the book seller. Investments are active in 2008, but almost shut down in 2009 during the financial crisis. As we have been working closely with the private equity funds in China, we actually noticed that most of the funds have not taken a rest in 2009, but very active in looking for good value targets and negotiate terms. As the confidence in the business committee </a:t>
            </a:r>
            <a:r>
              <a:rPr lang="en-US" b="1" baseline="0" dirty="0" smtClean="0"/>
              <a:t>re-bounced </a:t>
            </a:r>
            <a:r>
              <a:rPr lang="en-US" b="0" baseline="0" dirty="0" smtClean="0"/>
              <a:t>in 2010, many of the deals closed rapidly. </a:t>
            </a:r>
            <a:endParaRPr lang="en-US" b="0" dirty="0"/>
          </a:p>
        </p:txBody>
      </p:sp>
      <p:sp>
        <p:nvSpPr>
          <p:cNvPr id="4" name="Slide Number Placeholder 3"/>
          <p:cNvSpPr>
            <a:spLocks noGrp="1"/>
          </p:cNvSpPr>
          <p:nvPr>
            <p:ph type="sldNum" sz="quarter" idx="10"/>
          </p:nvPr>
        </p:nvSpPr>
        <p:spPr/>
        <p:txBody>
          <a:bodyPr/>
          <a:lstStyle/>
          <a:p>
            <a:fld id="{4A426251-0EF9-476B-92C8-BC4528CE61B1}" type="slidenum">
              <a:rPr lang="en-GB" smtClean="0"/>
              <a:pPr/>
              <a:t>6</a:t>
            </a:fld>
            <a:endParaRPr lang="en-GB" dirty="0"/>
          </a:p>
        </p:txBody>
      </p:sp>
    </p:spTree>
    <p:extLst>
      <p:ext uri="{BB962C8B-B14F-4D97-AF65-F5344CB8AC3E}">
        <p14:creationId xmlns:p14="http://schemas.microsoft.com/office/powerpoint/2010/main" val="122488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2010</a:t>
            </a:r>
            <a:r>
              <a:rPr lang="en-US" baseline="0" dirty="0" smtClean="0"/>
              <a:t> saw </a:t>
            </a:r>
            <a:endParaRPr lang="en-US" dirty="0"/>
          </a:p>
        </p:txBody>
      </p:sp>
      <p:sp>
        <p:nvSpPr>
          <p:cNvPr id="4" name="Slide Number Placeholder 3"/>
          <p:cNvSpPr>
            <a:spLocks noGrp="1"/>
          </p:cNvSpPr>
          <p:nvPr>
            <p:ph type="sldNum" sz="quarter" idx="10"/>
          </p:nvPr>
        </p:nvSpPr>
        <p:spPr/>
        <p:txBody>
          <a:bodyPr/>
          <a:lstStyle/>
          <a:p>
            <a:fld id="{4A426251-0EF9-476B-92C8-BC4528CE61B1}" type="slidenum">
              <a:rPr lang="en-GB" smtClean="0"/>
              <a:pPr/>
              <a:t>7</a:t>
            </a:fld>
            <a:endParaRPr lang="en-GB" dirty="0"/>
          </a:p>
        </p:txBody>
      </p:sp>
    </p:spTree>
    <p:extLst>
      <p:ext uri="{BB962C8B-B14F-4D97-AF65-F5344CB8AC3E}">
        <p14:creationId xmlns:p14="http://schemas.microsoft.com/office/powerpoint/2010/main" val="1484515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xfrm>
            <a:off x="195738" y="10049947"/>
            <a:ext cx="424162" cy="18466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rgbClr val="000066"/>
                </a:solidFill>
                <a:latin typeface="Arial" pitchFamily="34" charset="0"/>
                <a:cs typeface="Arial" pitchFamily="34" charset="0"/>
              </a:defRPr>
            </a:lvl1pPr>
            <a:lvl2pPr marL="770068" indent="-296180" eaLnBrk="0" hangingPunct="0">
              <a:defRPr sz="1000" b="1">
                <a:solidFill>
                  <a:srgbClr val="000066"/>
                </a:solidFill>
                <a:latin typeface="Arial" pitchFamily="34" charset="0"/>
                <a:cs typeface="Arial" pitchFamily="34" charset="0"/>
              </a:defRPr>
            </a:lvl2pPr>
            <a:lvl3pPr marL="1184720" indent="-236944" eaLnBrk="0" hangingPunct="0">
              <a:defRPr sz="1000" b="1">
                <a:solidFill>
                  <a:srgbClr val="000066"/>
                </a:solidFill>
                <a:latin typeface="Arial" pitchFamily="34" charset="0"/>
                <a:cs typeface="Arial" pitchFamily="34" charset="0"/>
              </a:defRPr>
            </a:lvl3pPr>
            <a:lvl4pPr marL="1658607" indent="-236944" eaLnBrk="0" hangingPunct="0">
              <a:defRPr sz="1000" b="1">
                <a:solidFill>
                  <a:srgbClr val="000066"/>
                </a:solidFill>
                <a:latin typeface="Arial" pitchFamily="34" charset="0"/>
                <a:cs typeface="Arial" pitchFamily="34" charset="0"/>
              </a:defRPr>
            </a:lvl4pPr>
            <a:lvl5pPr marL="2132495" indent="-236944" eaLnBrk="0" hangingPunct="0">
              <a:defRPr sz="1000" b="1">
                <a:solidFill>
                  <a:srgbClr val="000066"/>
                </a:solidFill>
                <a:latin typeface="Arial" pitchFamily="34" charset="0"/>
                <a:cs typeface="Arial" pitchFamily="34" charset="0"/>
              </a:defRPr>
            </a:lvl5pPr>
            <a:lvl6pPr marL="2606383" indent="-236944" eaLnBrk="0" fontAlgn="base" hangingPunct="0">
              <a:spcBef>
                <a:spcPct val="0"/>
              </a:spcBef>
              <a:spcAft>
                <a:spcPct val="0"/>
              </a:spcAft>
              <a:defRPr sz="1000" b="1">
                <a:solidFill>
                  <a:srgbClr val="000066"/>
                </a:solidFill>
                <a:latin typeface="Arial" pitchFamily="34" charset="0"/>
                <a:cs typeface="Arial" pitchFamily="34" charset="0"/>
              </a:defRPr>
            </a:lvl6pPr>
            <a:lvl7pPr marL="3080271" indent="-236944" eaLnBrk="0" fontAlgn="base" hangingPunct="0">
              <a:spcBef>
                <a:spcPct val="0"/>
              </a:spcBef>
              <a:spcAft>
                <a:spcPct val="0"/>
              </a:spcAft>
              <a:defRPr sz="1000" b="1">
                <a:solidFill>
                  <a:srgbClr val="000066"/>
                </a:solidFill>
                <a:latin typeface="Arial" pitchFamily="34" charset="0"/>
                <a:cs typeface="Arial" pitchFamily="34" charset="0"/>
              </a:defRPr>
            </a:lvl7pPr>
            <a:lvl8pPr marL="3554159" indent="-236944" eaLnBrk="0" fontAlgn="base" hangingPunct="0">
              <a:spcBef>
                <a:spcPct val="0"/>
              </a:spcBef>
              <a:spcAft>
                <a:spcPct val="0"/>
              </a:spcAft>
              <a:defRPr sz="1000" b="1">
                <a:solidFill>
                  <a:srgbClr val="000066"/>
                </a:solidFill>
                <a:latin typeface="Arial" pitchFamily="34" charset="0"/>
                <a:cs typeface="Arial" pitchFamily="34" charset="0"/>
              </a:defRPr>
            </a:lvl8pPr>
            <a:lvl9pPr marL="4028046" indent="-236944" eaLnBrk="0" fontAlgn="base" hangingPunct="0">
              <a:spcBef>
                <a:spcPct val="0"/>
              </a:spcBef>
              <a:spcAft>
                <a:spcPct val="0"/>
              </a:spcAft>
              <a:defRPr sz="1000" b="1">
                <a:solidFill>
                  <a:srgbClr val="000066"/>
                </a:solidFill>
                <a:latin typeface="Arial" pitchFamily="34" charset="0"/>
                <a:cs typeface="Arial" pitchFamily="34" charset="0"/>
              </a:defRPr>
            </a:lvl9pPr>
          </a:lstStyle>
          <a:p>
            <a:pPr eaLnBrk="1" hangingPunct="1"/>
            <a:fld id="{4BFED0F9-172E-4F3E-A5AD-7247D46FF741}" type="slidenum">
              <a:rPr lang="en-GB" altLang="en-GB" sz="1200" b="0">
                <a:solidFill>
                  <a:srgbClr val="FFFFFF"/>
                </a:solidFill>
                <a:latin typeface="Verdana" pitchFamily="34" charset="0"/>
              </a:rPr>
              <a:pPr eaLnBrk="1" hangingPunct="1"/>
              <a:t>15</a:t>
            </a:fld>
            <a:endParaRPr lang="en-GB" altLang="en-GB" sz="1200" b="0">
              <a:solidFill>
                <a:srgbClr val="FFFFFF"/>
              </a:solidFill>
              <a:latin typeface="Verdana" pitchFamily="34" charset="0"/>
            </a:endParaRPr>
          </a:p>
        </p:txBody>
      </p:sp>
      <p:sp>
        <p:nvSpPr>
          <p:cNvPr id="25603" name="Rectangle 2"/>
          <p:cNvSpPr>
            <a:spLocks noGrp="1" noRot="1" noChangeAspect="1" noChangeArrowheads="1" noTextEdit="1"/>
          </p:cNvSpPr>
          <p:nvPr>
            <p:ph type="sldImg"/>
          </p:nvPr>
        </p:nvSpPr>
        <p:spPr>
          <a:xfrm>
            <a:off x="992188" y="766763"/>
            <a:ext cx="5118100" cy="3838575"/>
          </a:xfrm>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GB" smtClean="0">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65773" y="767247"/>
            <a:ext cx="4570932" cy="383798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16</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 name="Title 1"/>
          <p:cNvSpPr>
            <a:spLocks noGrp="1"/>
          </p:cNvSpPr>
          <p:nvPr>
            <p:ph type="ctrTitle"/>
          </p:nvPr>
        </p:nvSpPr>
        <p:spPr>
          <a:xfrm>
            <a:off x="358775" y="3000372"/>
            <a:ext cx="5760000" cy="366254"/>
          </a:xfrm>
        </p:spPr>
        <p:txBody>
          <a:bodyPr wrap="square" lIns="0" tIns="0" rIns="0" bIns="0" anchor="b" anchorCtr="0">
            <a:spAutoFit/>
          </a:bodyPr>
          <a:lstStyle>
            <a:lvl1pPr algn="l">
              <a:lnSpc>
                <a:spcPct val="85000"/>
              </a:lnSpc>
              <a:defRPr sz="2800" b="0" baseline="0">
                <a:solidFill>
                  <a:schemeClr val="tx2"/>
                </a:solidFill>
                <a:latin typeface="+mj-lt"/>
                <a:cs typeface="Times New Roman" pitchFamily="18" charset="0"/>
              </a:defRPr>
            </a:lvl1pPr>
          </a:lstStyle>
          <a:p>
            <a:r>
              <a:rPr lang="en-US" noProof="0" smtClean="0"/>
              <a:t>Click to edit Master title style</a:t>
            </a:r>
            <a:endParaRPr lang="en-US" noProof="0" dirty="0"/>
          </a:p>
        </p:txBody>
      </p:sp>
      <p:pic>
        <p:nvPicPr>
          <p:cNvPr id="7" name="Picture 4" descr="DEL_COL"/>
          <p:cNvPicPr preferRelativeResize="0">
            <a:picLocks noChangeAspect="1" noChangeArrowheads="1"/>
          </p:cNvPicPr>
          <p:nvPr userDrawn="1"/>
        </p:nvPicPr>
        <p:blipFill>
          <a:blip r:embed="rId2" cstate="print"/>
          <a:srcRect/>
          <a:stretch>
            <a:fillRect/>
          </a:stretch>
        </p:blipFill>
        <p:spPr bwMode="auto">
          <a:xfrm>
            <a:off x="342000" y="396000"/>
            <a:ext cx="1889125" cy="377825"/>
          </a:xfrm>
          <a:prstGeom prst="rect">
            <a:avLst/>
          </a:prstGeom>
          <a:noFill/>
          <a:ln w="12700">
            <a:noFill/>
            <a:miter lim="800000"/>
            <a:headEnd/>
            <a:tailEnd/>
          </a:ln>
        </p:spPr>
      </p:pic>
      <p:sp>
        <p:nvSpPr>
          <p:cNvPr id="6" name="AutoShape 21"/>
          <p:cNvSpPr>
            <a:spLocks/>
          </p:cNvSpPr>
          <p:nvPr userDrawn="1"/>
        </p:nvSpPr>
        <p:spPr bwMode="gray">
          <a:xfrm>
            <a:off x="9288000" y="0"/>
            <a:ext cx="2513574" cy="1938992"/>
          </a:xfrm>
          <a:prstGeom prst="rect">
            <a:avLst/>
          </a:prstGeom>
          <a:noFill/>
          <a:ln w="12700" algn="ctr">
            <a:noFill/>
            <a:miter lim="800000"/>
            <a:headEnd/>
            <a:tailEnd/>
          </a:ln>
          <a:effectLst/>
        </p:spPr>
        <p:txBody>
          <a:bodyPr wrap="square" lIns="0" tIns="0" rIns="0" bIns="0" anchor="t" anchorCtr="0">
            <a:spAutoFit/>
          </a:bodyPr>
          <a:lstStyle/>
          <a:p>
            <a:pPr algn="l">
              <a:spcBef>
                <a:spcPct val="100000"/>
              </a:spcBef>
            </a:pPr>
            <a:r>
              <a:rPr lang="en-US" sz="700" b="0" dirty="0">
                <a:solidFill>
                  <a:schemeClr val="bg1"/>
                </a:solidFill>
                <a:cs typeface="Arial" pitchFamily="34" charset="0"/>
              </a:rPr>
              <a:t>Any use of client names, descriptions of client engagements, and any other direct or indirect references to clients or engagements in Business Communications should be in accordance with the policy on client confidentiality of the Deloitte U.S. Entities. </a:t>
            </a:r>
            <a:br>
              <a:rPr lang="en-US" sz="700" b="0" dirty="0">
                <a:solidFill>
                  <a:schemeClr val="bg1"/>
                </a:solidFill>
                <a:cs typeface="Arial" pitchFamily="34" charset="0"/>
              </a:rPr>
            </a:br>
            <a:r>
              <a:rPr lang="en-US" sz="700" b="0" dirty="0">
                <a:solidFill>
                  <a:schemeClr val="bg1"/>
                </a:solidFill>
                <a:cs typeface="Arial" pitchFamily="34" charset="0"/>
              </a:rPr>
              <a:t>(See Section 10240, Confidentiality of Client Information.) http://dtpolicy/DPM%2010240.pdf</a:t>
            </a:r>
          </a:p>
          <a:p>
            <a:pPr algn="l">
              <a:spcBef>
                <a:spcPct val="100000"/>
              </a:spcBef>
            </a:pPr>
            <a:r>
              <a:rPr lang="en-US" sz="700" b="0" dirty="0">
                <a:solidFill>
                  <a:schemeClr val="bg1"/>
                </a:solidFill>
                <a:cs typeface="Arial" pitchFamily="34" charset="0"/>
              </a:rPr>
              <a:t>The use of </a:t>
            </a:r>
            <a:r>
              <a:rPr lang="en-US" sz="700" b="0" dirty="0" smtClean="0">
                <a:solidFill>
                  <a:schemeClr val="bg1"/>
                </a:solidFill>
                <a:cs typeface="Arial" pitchFamily="34" charset="0"/>
              </a:rPr>
              <a:t>clients’ </a:t>
            </a:r>
            <a:r>
              <a:rPr lang="en-US" sz="700" b="0" dirty="0">
                <a:solidFill>
                  <a:schemeClr val="bg1"/>
                </a:solidFill>
                <a:cs typeface="Arial" pitchFamily="34" charset="0"/>
              </a:rPr>
              <a:t>intellectual property, including trademarks, registered names, logos, music, etc., should be used in Business Communications in accordance with Administrative Policy Release 116, Copyright and Other Intellectual Property Rights — Infringement Issues. Policy Release 116: https://www.deloittenet.com/AboutDeloitte/Firm_Policies_Func_KM/Admin_Policy/100_General_Policies/Apr116CopyrightInfringementapprovedJune2002.htm</a:t>
            </a:r>
          </a:p>
          <a:p>
            <a:pPr algn="l">
              <a:spcBef>
                <a:spcPct val="100000"/>
              </a:spcBef>
            </a:pPr>
            <a:r>
              <a:rPr lang="en-US" sz="700" b="0" dirty="0">
                <a:solidFill>
                  <a:schemeClr val="bg1"/>
                </a:solidFill>
                <a:cs typeface="Arial" pitchFamily="34" charset="0"/>
              </a:rPr>
              <a:t>DPM 10640: http://dtpolicy/DPM%2010640.pdf </a:t>
            </a:r>
          </a:p>
        </p:txBody>
      </p:sp>
      <p:sp>
        <p:nvSpPr>
          <p:cNvPr id="10" name="Subtitle"/>
          <p:cNvSpPr>
            <a:spLocks noGrp="1"/>
          </p:cNvSpPr>
          <p:nvPr>
            <p:ph type="body" sz="quarter" idx="10" hasCustomPrompt="1"/>
          </p:nvPr>
        </p:nvSpPr>
        <p:spPr>
          <a:xfrm>
            <a:off x="358775" y="3429000"/>
            <a:ext cx="5760000" cy="366254"/>
          </a:xfrm>
        </p:spPr>
        <p:txBody>
          <a:bodyPr wrap="square">
            <a:spAutoFit/>
          </a:bodyPr>
          <a:lstStyle>
            <a:lvl1pPr>
              <a:lnSpc>
                <a:spcPct val="85000"/>
              </a:lnSpc>
              <a:spcBef>
                <a:spcPts val="0"/>
              </a:spcBef>
              <a:defRPr sz="2800">
                <a:solidFill>
                  <a:schemeClr val="accent2"/>
                </a:solidFill>
                <a:latin typeface="Times New Roman" pitchFamily="18" charset="0"/>
                <a:cs typeface="Times New Roman" pitchFamily="18" charset="0"/>
              </a:defRPr>
            </a:lvl1pPr>
          </a:lstStyle>
          <a:p>
            <a:pPr lvl="0"/>
            <a:r>
              <a:rPr lang="en-US" dirty="0" smtClean="0"/>
              <a:t>Click to add subtitle</a:t>
            </a:r>
          </a:p>
        </p:txBody>
      </p:sp>
      <p:sp>
        <p:nvSpPr>
          <p:cNvPr id="11" name="Subtitle 2"/>
          <p:cNvSpPr>
            <a:spLocks noGrp="1"/>
          </p:cNvSpPr>
          <p:nvPr>
            <p:ph type="subTitle" idx="1" hasCustomPrompt="1"/>
          </p:nvPr>
        </p:nvSpPr>
        <p:spPr>
          <a:xfrm>
            <a:off x="360000" y="6020725"/>
            <a:ext cx="4391388" cy="288000"/>
          </a:xfrm>
        </p:spPr>
        <p:txBody>
          <a:bodyPr wrap="square" lIns="0" tIns="0" rIns="0" bIns="0" anchor="b" anchorCtr="0">
            <a:spAutoFit/>
          </a:bodyPr>
          <a:lstStyle>
            <a:lvl1pPr marL="0" indent="0" algn="l">
              <a:buNone/>
              <a:defRPr sz="1800"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add text</a:t>
            </a:r>
            <a:endParaRPr lang="en-US" noProof="0" dirty="0"/>
          </a:p>
        </p:txBody>
      </p:sp>
      <p:sp>
        <p:nvSpPr>
          <p:cNvPr id="8" name="AutoShape 4"/>
          <p:cNvSpPr>
            <a:spLocks/>
          </p:cNvSpPr>
          <p:nvPr userDrawn="1"/>
        </p:nvSpPr>
        <p:spPr bwMode="gray">
          <a:xfrm>
            <a:off x="9288000" y="5684077"/>
            <a:ext cx="2117754" cy="1184940"/>
          </a:xfrm>
          <a:prstGeom prst="rect">
            <a:avLst/>
          </a:prstGeom>
          <a:noFill/>
          <a:ln w="12700" algn="ctr">
            <a:noFill/>
            <a:miter lim="800000"/>
            <a:headEnd/>
            <a:tailEnd/>
          </a:ln>
          <a:effectLst/>
        </p:spPr>
        <p:txBody>
          <a:bodyPr wrap="square" lIns="0" tIns="0" rIns="0" bIns="0" anchor="t" anchorCtr="0">
            <a:spAutoFit/>
          </a:bodyPr>
          <a:lstStyle/>
          <a:p>
            <a:pPr algn="l">
              <a:spcBef>
                <a:spcPct val="100000"/>
              </a:spcBef>
            </a:pPr>
            <a:r>
              <a:rPr lang="en-US" sz="700" b="0" dirty="0">
                <a:solidFill>
                  <a:schemeClr val="bg1"/>
                </a:solidFill>
                <a:cs typeface="Arial" pitchFamily="34" charset="0"/>
              </a:rPr>
              <a:t>If you use “Deloitte” in a document, you must include the appropriate footnote defining what “Deloitte” means in the context of the document. Please note that a definition footnote is needed on the page that includes the first mention or use of the word “Deloitte.” Delete footnote from this page if not needed and this box and arrow.</a:t>
            </a:r>
          </a:p>
          <a:p>
            <a:pPr algn="l">
              <a:spcBef>
                <a:spcPct val="100000"/>
              </a:spcBef>
            </a:pPr>
            <a:r>
              <a:rPr lang="en-US" sz="700" b="0" dirty="0">
                <a:solidFill>
                  <a:schemeClr val="bg1"/>
                </a:solidFill>
                <a:cs typeface="Arial" pitchFamily="34" charset="0"/>
              </a:rPr>
              <a:t>See About Deloitte &gt; The Deloitte Brand &gt; U.S. Brand &amp; Reputation &gt; Guidance on using the “Deloitte” masterbrand.</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12" name="Text Placeholder 6"/>
          <p:cNvSpPr>
            <a:spLocks noGrp="1"/>
          </p:cNvSpPr>
          <p:nvPr>
            <p:ph type="body" sz="quarter" idx="12"/>
          </p:nvPr>
        </p:nvSpPr>
        <p:spPr>
          <a:xfrm>
            <a:off x="115765" y="312737"/>
            <a:ext cx="8909538" cy="1027112"/>
          </a:xfrm>
        </p:spPr>
        <p:txBody>
          <a:bodyPr lIns="0" tIns="0" rIns="0" bIns="0" anchor="ctr">
            <a:noAutofit/>
          </a:bodyPr>
          <a:lstStyle>
            <a:lvl1pPr marL="0" indent="0" algn="l">
              <a:defRPr sz="2000" b="0" i="0">
                <a:solidFill>
                  <a:srgbClr val="6666FF"/>
                </a:solidFill>
                <a:latin typeface="Times New Roman"/>
                <a:cs typeface="Times New Roman" pitchFamily="18" charset="0"/>
              </a:defRPr>
            </a:lvl1pPr>
            <a:lvl2pPr>
              <a:defRPr sz="2000">
                <a:solidFill>
                  <a:srgbClr val="6666FF"/>
                </a:solidFill>
              </a:defRPr>
            </a:lvl2pPr>
            <a:lvl3pPr>
              <a:defRPr sz="2000">
                <a:solidFill>
                  <a:srgbClr val="6666FF"/>
                </a:solidFill>
              </a:defRPr>
            </a:lvl3pPr>
            <a:lvl4pPr>
              <a:defRPr sz="2000">
                <a:solidFill>
                  <a:srgbClr val="6666FF"/>
                </a:solidFill>
              </a:defRPr>
            </a:lvl4pPr>
            <a:lvl5pPr>
              <a:defRPr sz="2000">
                <a:solidFill>
                  <a:srgbClr val="6666FF"/>
                </a:solidFill>
              </a:defRPr>
            </a:lvl5pPr>
          </a:lstStyle>
          <a:p>
            <a:pPr lvl="0"/>
            <a:r>
              <a:rPr lang="en-US" dirty="0" smtClean="0"/>
              <a:t>Click to edit Master text styles</a:t>
            </a:r>
          </a:p>
        </p:txBody>
      </p:sp>
      <p:sp>
        <p:nvSpPr>
          <p:cNvPr id="13" name="Title Placeholder 12"/>
          <p:cNvSpPr>
            <a:spLocks noGrp="1"/>
          </p:cNvSpPr>
          <p:nvPr>
            <p:ph type="title"/>
          </p:nvPr>
        </p:nvSpPr>
        <p:spPr>
          <a:xfrm>
            <a:off x="5590443" y="158757"/>
            <a:ext cx="3434862" cy="153987"/>
          </a:xfrm>
          <a:prstGeom prst="rect">
            <a:avLst/>
          </a:prstGeom>
        </p:spPr>
        <p:txBody>
          <a:bodyPr rtlCol="0">
            <a:noAutofit/>
          </a:bodyPr>
          <a:lstStyle>
            <a:lvl1pPr algn="r" rtl="0" eaLnBrk="0" fontAlgn="base" hangingPunct="0">
              <a:spcBef>
                <a:spcPct val="0"/>
              </a:spcBef>
              <a:spcAft>
                <a:spcPct val="0"/>
              </a:spcAft>
              <a:buNone/>
              <a:defRPr sz="1000" b="1" i="0">
                <a:solidFill>
                  <a:srgbClr val="000066"/>
                </a:solidFill>
                <a:latin typeface="Arial"/>
              </a:defRPr>
            </a:lvl1pPr>
          </a:lstStyle>
          <a:p>
            <a:r>
              <a:rPr lang="en-US" noProof="0" smtClean="0"/>
              <a:t>Click to edit Master title style</a:t>
            </a:r>
            <a:endParaRPr lang="en-US" dirty="0"/>
          </a:p>
        </p:txBody>
      </p:sp>
      <p:sp>
        <p:nvSpPr>
          <p:cNvPr id="7" name="Text Placeholder 12"/>
          <p:cNvSpPr>
            <a:spLocks noGrp="1"/>
          </p:cNvSpPr>
          <p:nvPr>
            <p:ph type="body" sz="quarter" idx="14"/>
          </p:nvPr>
        </p:nvSpPr>
        <p:spPr>
          <a:xfrm>
            <a:off x="118696" y="158757"/>
            <a:ext cx="3168162" cy="153987"/>
          </a:xfrm>
        </p:spPr>
        <p:txBody>
          <a:bodyPr lIns="0" tIns="0" rIns="0" bIns="0">
            <a:noAutofit/>
          </a:bodyPr>
          <a:lstStyle>
            <a:lvl1pPr algn="l">
              <a:defRPr sz="1000" b="1" i="0">
                <a:solidFill>
                  <a:srgbClr val="000066"/>
                </a:solidFill>
                <a:latin typeface="Arial"/>
              </a:defRPr>
            </a:lvl1pPr>
          </a:lstStyle>
          <a:p>
            <a:pPr lvl="0"/>
            <a:r>
              <a:rPr lang="en-US" dirty="0" smtClean="0"/>
              <a:t>Click to edit Master text styles</a:t>
            </a:r>
          </a:p>
        </p:txBody>
      </p:sp>
    </p:spTree>
    <p:extLst>
      <p:ext uri="{BB962C8B-B14F-4D97-AF65-F5344CB8AC3E}">
        <p14:creationId xmlns:p14="http://schemas.microsoft.com/office/powerpoint/2010/main" val="1041343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xfrm>
            <a:off x="723901" y="6523040"/>
            <a:ext cx="5243513" cy="122237"/>
          </a:xfrm>
          <a:prstGeom prst="rect">
            <a:avLst/>
          </a:prstGeom>
        </p:spPr>
        <p:txBody>
          <a:bodyPr/>
          <a:lstStyle>
            <a:lvl1pPr>
              <a:defRPr/>
            </a:lvl1pPr>
          </a:lstStyle>
          <a:p>
            <a:pPr fontAlgn="base">
              <a:spcBef>
                <a:spcPct val="0"/>
              </a:spcBef>
              <a:spcAft>
                <a:spcPct val="0"/>
              </a:spcAft>
            </a:pPr>
            <a:r>
              <a:rPr lang="en-GB" altLang="zh-TW" sz="1000" b="1">
                <a:solidFill>
                  <a:srgbClr val="000066"/>
                </a:solidFill>
              </a:rPr>
              <a:t>资质说明书  房地产行业</a:t>
            </a:r>
          </a:p>
        </p:txBody>
      </p:sp>
      <p:sp>
        <p:nvSpPr>
          <p:cNvPr id="5" name="Slide Number Placeholder 4"/>
          <p:cNvSpPr>
            <a:spLocks noGrp="1"/>
          </p:cNvSpPr>
          <p:nvPr>
            <p:ph type="sldNum" sz="quarter" idx="11"/>
          </p:nvPr>
        </p:nvSpPr>
        <p:spPr>
          <a:xfrm>
            <a:off x="373063" y="6526215"/>
            <a:ext cx="1905000" cy="122237"/>
          </a:xfrm>
          <a:prstGeom prst="rect">
            <a:avLst/>
          </a:prstGeom>
        </p:spPr>
        <p:txBody>
          <a:bodyPr/>
          <a:lstStyle>
            <a:lvl1pPr>
              <a:defRPr/>
            </a:lvl1pPr>
          </a:lstStyle>
          <a:p>
            <a:pPr fontAlgn="base">
              <a:spcBef>
                <a:spcPct val="0"/>
              </a:spcBef>
              <a:spcAft>
                <a:spcPct val="0"/>
              </a:spcAft>
            </a:pPr>
            <a:fld id="{FE2D21A8-87BD-405B-8F2B-52E6A352CD4D}" type="slidenum">
              <a:rPr lang="en-GB" altLang="en-GB" sz="1000" b="1">
                <a:solidFill>
                  <a:srgbClr val="000066"/>
                </a:solidFill>
              </a:rPr>
              <a:pPr fontAlgn="base">
                <a:spcBef>
                  <a:spcPct val="0"/>
                </a:spcBef>
                <a:spcAft>
                  <a:spcPct val="0"/>
                </a:spcAft>
              </a:pPr>
              <a:t>‹#›</a:t>
            </a:fld>
            <a:endParaRPr lang="en-GB" altLang="en-GB" sz="1000" b="1">
              <a:solidFill>
                <a:srgbClr val="000066"/>
              </a:solidFill>
            </a:endParaRPr>
          </a:p>
        </p:txBody>
      </p:sp>
    </p:spTree>
    <p:extLst>
      <p:ext uri="{BB962C8B-B14F-4D97-AF65-F5344CB8AC3E}">
        <p14:creationId xmlns:p14="http://schemas.microsoft.com/office/powerpoint/2010/main" val="1075776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81000" y="1447800"/>
            <a:ext cx="8534400" cy="4800600"/>
          </a:xfrm>
        </p:spPr>
        <p:txBody>
          <a:bodyPr/>
          <a:lstStyle/>
          <a:p>
            <a:endParaRPr lang="en-US"/>
          </a:p>
        </p:txBody>
      </p:sp>
    </p:spTree>
    <p:extLst>
      <p:ext uri="{BB962C8B-B14F-4D97-AF65-F5344CB8AC3E}">
        <p14:creationId xmlns:p14="http://schemas.microsoft.com/office/powerpoint/2010/main" val="2626497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556795"/>
            <a:ext cx="7772400" cy="578494"/>
          </a:xfrm>
        </p:spPr>
        <p:txBody>
          <a:bodyPr>
            <a:noAutofit/>
          </a:bodyPr>
          <a:lstStyle>
            <a:lvl1pPr algn="l">
              <a:defRPr sz="36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4" y="2204864"/>
            <a:ext cx="6400800" cy="1752600"/>
          </a:xfrm>
        </p:spPr>
        <p:txBody>
          <a:bodyPr/>
          <a:lstStyle>
            <a:lvl1pPr marL="0" indent="0" algn="l">
              <a:buNone/>
              <a:defRPr>
                <a:solidFill>
                  <a:schemeClr val="bg1">
                    <a:lumMod val="75000"/>
                  </a:schemeClr>
                </a:solidFill>
              </a:defRPr>
            </a:lvl1pPr>
            <a:lvl2pPr marL="512044" indent="0" algn="ctr">
              <a:buNone/>
              <a:defRPr>
                <a:solidFill>
                  <a:schemeClr val="tx1">
                    <a:tint val="75000"/>
                  </a:schemeClr>
                </a:solidFill>
              </a:defRPr>
            </a:lvl2pPr>
            <a:lvl3pPr marL="1024087" indent="0" algn="ctr">
              <a:buNone/>
              <a:defRPr>
                <a:solidFill>
                  <a:schemeClr val="tx1">
                    <a:tint val="75000"/>
                  </a:schemeClr>
                </a:solidFill>
              </a:defRPr>
            </a:lvl3pPr>
            <a:lvl4pPr marL="1536131" indent="0" algn="ctr">
              <a:buNone/>
              <a:defRPr>
                <a:solidFill>
                  <a:schemeClr val="tx1">
                    <a:tint val="75000"/>
                  </a:schemeClr>
                </a:solidFill>
              </a:defRPr>
            </a:lvl4pPr>
            <a:lvl5pPr marL="2048174" indent="0" algn="ctr">
              <a:buNone/>
              <a:defRPr>
                <a:solidFill>
                  <a:schemeClr val="tx1">
                    <a:tint val="75000"/>
                  </a:schemeClr>
                </a:solidFill>
              </a:defRPr>
            </a:lvl5pPr>
            <a:lvl6pPr marL="2560218" indent="0" algn="ctr">
              <a:buNone/>
              <a:defRPr>
                <a:solidFill>
                  <a:schemeClr val="tx1">
                    <a:tint val="75000"/>
                  </a:schemeClr>
                </a:solidFill>
              </a:defRPr>
            </a:lvl6pPr>
            <a:lvl7pPr marL="3072261" indent="0" algn="ctr">
              <a:buNone/>
              <a:defRPr>
                <a:solidFill>
                  <a:schemeClr val="tx1">
                    <a:tint val="75000"/>
                  </a:schemeClr>
                </a:solidFill>
              </a:defRPr>
            </a:lvl7pPr>
            <a:lvl8pPr marL="3584304" indent="0" algn="ctr">
              <a:buNone/>
              <a:defRPr>
                <a:solidFill>
                  <a:schemeClr val="tx1">
                    <a:tint val="75000"/>
                  </a:schemeClr>
                </a:solidFill>
              </a:defRPr>
            </a:lvl8pPr>
            <a:lvl9pPr marL="4096348"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6463706"/>
            <a:ext cx="4067880" cy="28803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1024087"/>
              <a:r>
                <a:rPr lang="zh-CN" altLang="en-US" sz="1500" b="1" dirty="0" smtClean="0">
                  <a:solidFill>
                    <a:prstClr val="white"/>
                  </a:solidFill>
                  <a:latin typeface="微软雅黑" pitchFamily="34" charset="-122"/>
                </a:rPr>
                <a:t>世界</a:t>
              </a:r>
              <a:r>
                <a:rPr lang="en-US" altLang="zh-CN" sz="1500" b="1" dirty="0" smtClean="0">
                  <a:solidFill>
                    <a:prstClr val="white"/>
                  </a:solidFill>
                  <a:latin typeface="微软雅黑" pitchFamily="34" charset="-122"/>
                </a:rPr>
                <a:t>500</a:t>
              </a:r>
              <a:r>
                <a:rPr lang="zh-CN" altLang="en-US" sz="1500" b="1" dirty="0" smtClean="0">
                  <a:solidFill>
                    <a:prstClr val="white"/>
                  </a:solidFill>
                  <a:latin typeface="微软雅黑" pitchFamily="34" charset="-122"/>
                </a:rPr>
                <a:t>强研究中心</a:t>
              </a:r>
              <a:endParaRPr lang="zh-CN" altLang="en-US" sz="15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1024087"/>
              <a:r>
                <a:rPr lang="en-US" altLang="zh-CN" sz="1300" b="1" dirty="0" smtClean="0">
                  <a:solidFill>
                    <a:prstClr val="white"/>
                  </a:solidFill>
                  <a:latin typeface="微软雅黑" pitchFamily="34" charset="-122"/>
                </a:rPr>
                <a:t>zhao-biao.com</a:t>
              </a:r>
              <a:endParaRPr lang="zh-CN" altLang="en-US" sz="1300" b="1" dirty="0">
                <a:solidFill>
                  <a:prstClr val="white"/>
                </a:solidFill>
                <a:latin typeface="微软雅黑" pitchFamily="34" charset="-122"/>
              </a:endParaRPr>
            </a:p>
          </p:txBody>
        </p:sp>
      </p:grpSp>
      <p:sp>
        <p:nvSpPr>
          <p:cNvPr id="11" name="矩形 10"/>
          <p:cNvSpPr/>
          <p:nvPr/>
        </p:nvSpPr>
        <p:spPr>
          <a:xfrm>
            <a:off x="4350878" y="6476846"/>
            <a:ext cx="4499928" cy="28803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lIns="102409" tIns="102409" rIns="102409" bIns="102409" rtlCol="0" anchor="ctr"/>
          <a:lstStyle/>
          <a:p>
            <a:pPr algn="ctr" defTabSz="1024087"/>
            <a:r>
              <a:rPr lang="zh-CN" altLang="en-US" sz="1500" b="1" dirty="0" smtClean="0">
                <a:solidFill>
                  <a:prstClr val="white"/>
                </a:solidFill>
                <a:latin typeface="微软雅黑" pitchFamily="34" charset="-122"/>
              </a:rPr>
              <a:t>找表网：专注于海外</a:t>
            </a:r>
            <a:r>
              <a:rPr lang="zh-CN" altLang="en-US" sz="1500" b="1" dirty="0">
                <a:solidFill>
                  <a:prstClr val="white"/>
                </a:solidFill>
                <a:latin typeface="微软雅黑" pitchFamily="34" charset="-122"/>
              </a:rPr>
              <a:t>知名</a:t>
            </a:r>
            <a:r>
              <a:rPr lang="zh-CN" altLang="en-US" sz="1500" b="1" dirty="0" smtClean="0">
                <a:solidFill>
                  <a:prstClr val="white"/>
                </a:solidFill>
                <a:latin typeface="微软雅黑" pitchFamily="34" charset="-122"/>
              </a:rPr>
              <a:t>上市公司公开资料研究</a:t>
            </a:r>
            <a:endParaRPr lang="zh-CN" altLang="en-US" sz="1500" b="1" dirty="0">
              <a:solidFill>
                <a:prstClr val="white"/>
              </a:solidFill>
              <a:latin typeface="微软雅黑" pitchFamily="34" charset="-122"/>
            </a:endParaRPr>
          </a:p>
        </p:txBody>
      </p:sp>
      <p:cxnSp>
        <p:nvCxnSpPr>
          <p:cNvPr id="14" name="直接连接符 13"/>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477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736524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5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200">
                <a:solidFill>
                  <a:schemeClr val="tx1">
                    <a:tint val="75000"/>
                  </a:schemeClr>
                </a:solidFill>
              </a:defRPr>
            </a:lvl1pPr>
            <a:lvl2pPr marL="512044" indent="0">
              <a:buNone/>
              <a:defRPr sz="2000">
                <a:solidFill>
                  <a:schemeClr val="tx1">
                    <a:tint val="75000"/>
                  </a:schemeClr>
                </a:solidFill>
              </a:defRPr>
            </a:lvl2pPr>
            <a:lvl3pPr marL="1024087" indent="0">
              <a:buNone/>
              <a:defRPr sz="1800">
                <a:solidFill>
                  <a:schemeClr val="tx1">
                    <a:tint val="75000"/>
                  </a:schemeClr>
                </a:solidFill>
              </a:defRPr>
            </a:lvl3pPr>
            <a:lvl4pPr marL="1536131" indent="0">
              <a:buNone/>
              <a:defRPr sz="1500">
                <a:solidFill>
                  <a:schemeClr val="tx1">
                    <a:tint val="75000"/>
                  </a:schemeClr>
                </a:solidFill>
              </a:defRPr>
            </a:lvl4pPr>
            <a:lvl5pPr marL="2048174" indent="0">
              <a:buNone/>
              <a:defRPr sz="1500">
                <a:solidFill>
                  <a:schemeClr val="tx1">
                    <a:tint val="75000"/>
                  </a:schemeClr>
                </a:solidFill>
              </a:defRPr>
            </a:lvl5pPr>
            <a:lvl6pPr marL="2560218" indent="0">
              <a:buNone/>
              <a:defRPr sz="1500">
                <a:solidFill>
                  <a:schemeClr val="tx1">
                    <a:tint val="75000"/>
                  </a:schemeClr>
                </a:solidFill>
              </a:defRPr>
            </a:lvl6pPr>
            <a:lvl7pPr marL="3072261" indent="0">
              <a:buNone/>
              <a:defRPr sz="1500">
                <a:solidFill>
                  <a:schemeClr val="tx1">
                    <a:tint val="75000"/>
                  </a:schemeClr>
                </a:solidFill>
              </a:defRPr>
            </a:lvl7pPr>
            <a:lvl8pPr marL="3584304" indent="0">
              <a:buNone/>
              <a:defRPr sz="1500">
                <a:solidFill>
                  <a:schemeClr val="tx1">
                    <a:tint val="75000"/>
                  </a:schemeClr>
                </a:solidFill>
              </a:defRPr>
            </a:lvl8pPr>
            <a:lvl9pPr marL="4096348" indent="0">
              <a:buNone/>
              <a:defRPr sz="15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783113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484784"/>
            <a:ext cx="7772400" cy="1362075"/>
          </a:xfrm>
        </p:spPr>
        <p:txBody>
          <a:bodyPr anchor="b"/>
          <a:lstStyle>
            <a:lvl1pPr algn="l">
              <a:defRPr sz="45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36925"/>
            <a:ext cx="7772400" cy="1500187"/>
          </a:xfrm>
        </p:spPr>
        <p:txBody>
          <a:bodyPr anchor="t"/>
          <a:lstStyle>
            <a:lvl1pPr marL="0" indent="0">
              <a:buNone/>
              <a:defRPr sz="2200">
                <a:solidFill>
                  <a:schemeClr val="bg1"/>
                </a:solidFill>
              </a:defRPr>
            </a:lvl1pPr>
            <a:lvl2pPr marL="512044" indent="0">
              <a:buNone/>
              <a:defRPr sz="2000">
                <a:solidFill>
                  <a:schemeClr val="tx1">
                    <a:tint val="75000"/>
                  </a:schemeClr>
                </a:solidFill>
              </a:defRPr>
            </a:lvl2pPr>
            <a:lvl3pPr marL="1024087" indent="0">
              <a:buNone/>
              <a:defRPr sz="1800">
                <a:solidFill>
                  <a:schemeClr val="tx1">
                    <a:tint val="75000"/>
                  </a:schemeClr>
                </a:solidFill>
              </a:defRPr>
            </a:lvl3pPr>
            <a:lvl4pPr marL="1536131" indent="0">
              <a:buNone/>
              <a:defRPr sz="1500">
                <a:solidFill>
                  <a:schemeClr val="tx1">
                    <a:tint val="75000"/>
                  </a:schemeClr>
                </a:solidFill>
              </a:defRPr>
            </a:lvl4pPr>
            <a:lvl5pPr marL="2048174" indent="0">
              <a:buNone/>
              <a:defRPr sz="1500">
                <a:solidFill>
                  <a:schemeClr val="tx1">
                    <a:tint val="75000"/>
                  </a:schemeClr>
                </a:solidFill>
              </a:defRPr>
            </a:lvl5pPr>
            <a:lvl6pPr marL="2560218" indent="0">
              <a:buNone/>
              <a:defRPr sz="1500">
                <a:solidFill>
                  <a:schemeClr val="tx1">
                    <a:tint val="75000"/>
                  </a:schemeClr>
                </a:solidFill>
              </a:defRPr>
            </a:lvl6pPr>
            <a:lvl7pPr marL="3072261" indent="0">
              <a:buNone/>
              <a:defRPr sz="1500">
                <a:solidFill>
                  <a:schemeClr val="tx1">
                    <a:tint val="75000"/>
                  </a:schemeClr>
                </a:solidFill>
              </a:defRPr>
            </a:lvl7pPr>
            <a:lvl8pPr marL="3584304" indent="0">
              <a:buNone/>
              <a:defRPr sz="1500">
                <a:solidFill>
                  <a:schemeClr val="tx1">
                    <a:tint val="75000"/>
                  </a:schemeClr>
                </a:solidFill>
              </a:defRPr>
            </a:lvl8pPr>
            <a:lvl9pPr marL="4096348" indent="0">
              <a:buNone/>
              <a:defRPr sz="15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941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088585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535113"/>
            <a:ext cx="4040188" cy="639762"/>
          </a:xfrm>
        </p:spPr>
        <p:txBody>
          <a:bodyPr anchor="b"/>
          <a:lstStyle>
            <a:lvl1pPr marL="0" indent="0">
              <a:buNone/>
              <a:defRPr sz="2700" b="1"/>
            </a:lvl1pPr>
            <a:lvl2pPr marL="512044" indent="0">
              <a:buNone/>
              <a:defRPr sz="2200" b="1"/>
            </a:lvl2pPr>
            <a:lvl3pPr marL="1024087" indent="0">
              <a:buNone/>
              <a:defRPr sz="2000" b="1"/>
            </a:lvl3pPr>
            <a:lvl4pPr marL="1536131" indent="0">
              <a:buNone/>
              <a:defRPr sz="1800" b="1"/>
            </a:lvl4pPr>
            <a:lvl5pPr marL="2048174" indent="0">
              <a:buNone/>
              <a:defRPr sz="1800" b="1"/>
            </a:lvl5pPr>
            <a:lvl6pPr marL="2560218" indent="0">
              <a:buNone/>
              <a:defRPr sz="1800" b="1"/>
            </a:lvl6pPr>
            <a:lvl7pPr marL="3072261" indent="0">
              <a:buNone/>
              <a:defRPr sz="1800" b="1"/>
            </a:lvl7pPr>
            <a:lvl8pPr marL="3584304" indent="0">
              <a:buNone/>
              <a:defRPr sz="1800" b="1"/>
            </a:lvl8pPr>
            <a:lvl9pPr marL="4096348" indent="0">
              <a:buNone/>
              <a:defRPr sz="1800" b="1"/>
            </a:lvl9pPr>
          </a:lstStyle>
          <a:p>
            <a:pPr lvl="0"/>
            <a:r>
              <a:rPr lang="zh-CN" altLang="en-US" smtClean="0"/>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700" b="1"/>
            </a:lvl1pPr>
            <a:lvl2pPr marL="512044" indent="0">
              <a:buNone/>
              <a:defRPr sz="2200" b="1"/>
            </a:lvl2pPr>
            <a:lvl3pPr marL="1024087" indent="0">
              <a:buNone/>
              <a:defRPr sz="2000" b="1"/>
            </a:lvl3pPr>
            <a:lvl4pPr marL="1536131" indent="0">
              <a:buNone/>
              <a:defRPr sz="1800" b="1"/>
            </a:lvl4pPr>
            <a:lvl5pPr marL="2048174" indent="0">
              <a:buNone/>
              <a:defRPr sz="1800" b="1"/>
            </a:lvl5pPr>
            <a:lvl6pPr marL="2560218" indent="0">
              <a:buNone/>
              <a:defRPr sz="1800" b="1"/>
            </a:lvl6pPr>
            <a:lvl7pPr marL="3072261" indent="0">
              <a:buNone/>
              <a:defRPr sz="1800" b="1"/>
            </a:lvl7pPr>
            <a:lvl8pPr marL="3584304" indent="0">
              <a:buNone/>
              <a:defRPr sz="1800" b="1"/>
            </a:lvl8pPr>
            <a:lvl9pPr marL="4096348" indent="0">
              <a:buNone/>
              <a:defRPr sz="18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02429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924681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12" name="Text Placeholder 6"/>
          <p:cNvSpPr>
            <a:spLocks noGrp="1"/>
          </p:cNvSpPr>
          <p:nvPr>
            <p:ph type="body" sz="quarter" idx="12" hasCustomPrompt="1"/>
          </p:nvPr>
        </p:nvSpPr>
        <p:spPr>
          <a:xfrm>
            <a:off x="115765" y="312737"/>
            <a:ext cx="8909538" cy="1027112"/>
          </a:xfrm>
        </p:spPr>
        <p:txBody>
          <a:bodyPr lIns="0" tIns="0" rIns="0" bIns="0" anchor="ctr">
            <a:noAutofit/>
          </a:bodyPr>
          <a:lstStyle>
            <a:lvl1pPr marL="0" indent="0" algn="l">
              <a:defRPr sz="2000" b="0" i="0">
                <a:solidFill>
                  <a:srgbClr val="6666FF"/>
                </a:solidFill>
                <a:latin typeface="Times New Roman"/>
                <a:cs typeface="Times New Roman" pitchFamily="18" charset="0"/>
              </a:defRPr>
            </a:lvl1pPr>
            <a:lvl2pPr>
              <a:defRPr sz="2000">
                <a:solidFill>
                  <a:srgbClr val="6666FF"/>
                </a:solidFill>
              </a:defRPr>
            </a:lvl2pPr>
            <a:lvl3pPr>
              <a:defRPr sz="2000">
                <a:solidFill>
                  <a:srgbClr val="6666FF"/>
                </a:solidFill>
              </a:defRPr>
            </a:lvl3pPr>
            <a:lvl4pPr>
              <a:defRPr sz="2000">
                <a:solidFill>
                  <a:srgbClr val="6666FF"/>
                </a:solidFill>
              </a:defRPr>
            </a:lvl4pPr>
            <a:lvl5pPr>
              <a:defRPr sz="2000">
                <a:solidFill>
                  <a:srgbClr val="6666FF"/>
                </a:solidFill>
              </a:defRPr>
            </a:lvl5pPr>
          </a:lstStyle>
          <a:p>
            <a:pPr marL="0" lvl="0" indent="0" algn="l" rtl="0" eaLnBrk="0" fontAlgn="base" hangingPunct="0">
              <a:spcBef>
                <a:spcPct val="0"/>
              </a:spcBef>
              <a:spcAft>
                <a:spcPct val="35000"/>
              </a:spcAft>
              <a:buNone/>
              <a:tabLst>
                <a:tab pos="5713413" algn="l"/>
              </a:tabLst>
            </a:pPr>
            <a:r>
              <a:rPr lang="en-US" dirty="0" smtClean="0"/>
              <a:t>[Strap-line]</a:t>
            </a:r>
          </a:p>
        </p:txBody>
      </p:sp>
      <p:sp>
        <p:nvSpPr>
          <p:cNvPr id="13" name="Title Placeholder 12"/>
          <p:cNvSpPr>
            <a:spLocks noGrp="1"/>
          </p:cNvSpPr>
          <p:nvPr>
            <p:ph type="title"/>
          </p:nvPr>
        </p:nvSpPr>
        <p:spPr>
          <a:xfrm>
            <a:off x="5590443" y="158755"/>
            <a:ext cx="3434862" cy="153987"/>
          </a:xfrm>
          <a:prstGeom prst="rect">
            <a:avLst/>
          </a:prstGeom>
        </p:spPr>
        <p:txBody>
          <a:bodyPr lIns="0" tIns="0" rIns="0" bIns="0" rtlCol="0" anchor="t">
            <a:noAutofit/>
          </a:bodyPr>
          <a:lstStyle>
            <a:lvl1pPr algn="r" rtl="0" eaLnBrk="0" fontAlgn="base" hangingPunct="0">
              <a:spcBef>
                <a:spcPct val="0"/>
              </a:spcBef>
              <a:spcAft>
                <a:spcPct val="0"/>
              </a:spcAft>
              <a:buNone/>
              <a:defRPr sz="1000" b="1" i="0">
                <a:solidFill>
                  <a:srgbClr val="000066"/>
                </a:solidFill>
                <a:latin typeface="Arial"/>
              </a:defRPr>
            </a:lvl1pPr>
          </a:lstStyle>
          <a:p>
            <a:r>
              <a:rPr lang="en-GB" noProof="0" dirty="0" smtClean="0"/>
              <a:t>[Section name]</a:t>
            </a:r>
            <a:endParaRPr lang="en-US" dirty="0"/>
          </a:p>
        </p:txBody>
      </p:sp>
      <p:sp>
        <p:nvSpPr>
          <p:cNvPr id="7" name="Text Placeholder 12"/>
          <p:cNvSpPr>
            <a:spLocks noGrp="1"/>
          </p:cNvSpPr>
          <p:nvPr>
            <p:ph type="body" sz="quarter" idx="14" hasCustomPrompt="1"/>
          </p:nvPr>
        </p:nvSpPr>
        <p:spPr>
          <a:xfrm>
            <a:off x="118696" y="158755"/>
            <a:ext cx="3168162" cy="153987"/>
          </a:xfrm>
        </p:spPr>
        <p:txBody>
          <a:bodyPr lIns="0" tIns="0" rIns="0" bIns="0" anchor="t">
            <a:noAutofit/>
          </a:bodyPr>
          <a:lstStyle>
            <a:lvl1pPr algn="l">
              <a:defRPr sz="1000" b="1" i="0">
                <a:solidFill>
                  <a:srgbClr val="000066"/>
                </a:solidFill>
                <a:latin typeface="Arial"/>
              </a:defRPr>
            </a:lvl1pPr>
          </a:lstStyle>
          <a:p>
            <a:pPr marL="341313" lvl="0" indent="-341313" algn="l" rtl="0" eaLnBrk="0" fontAlgn="base" hangingPunct="0">
              <a:spcBef>
                <a:spcPct val="0"/>
              </a:spcBef>
              <a:spcAft>
                <a:spcPct val="35000"/>
              </a:spcAft>
              <a:buNone/>
              <a:tabLst>
                <a:tab pos="5713413" algn="l"/>
              </a:tabLst>
            </a:pPr>
            <a:r>
              <a:rPr lang="en-US" dirty="0" smtClean="0"/>
              <a:t>[Subsection name]</a:t>
            </a:r>
          </a:p>
        </p:txBody>
      </p:sp>
      <p:sp>
        <p:nvSpPr>
          <p:cNvPr id="6" name="Slide Number Placeholder 5"/>
          <p:cNvSpPr>
            <a:spLocks noGrp="1"/>
          </p:cNvSpPr>
          <p:nvPr>
            <p:ph type="sldNum" sz="quarter" idx="4"/>
          </p:nvPr>
        </p:nvSpPr>
        <p:spPr>
          <a:xfrm>
            <a:off x="4460875" y="6693900"/>
            <a:ext cx="360000" cy="126000"/>
          </a:xfrm>
          <a:prstGeom prst="rect">
            <a:avLst/>
          </a:prstGeom>
        </p:spPr>
        <p:txBody>
          <a:bodyPr vert="horz" lIns="0" tIns="0" rIns="0" bIns="0" rtlCol="0" anchor="b" anchorCtr="0">
            <a:noAutofit/>
          </a:bodyPr>
          <a:lstStyle>
            <a:lvl1pPr algn="l">
              <a:defRPr sz="1000" b="1">
                <a:solidFill>
                  <a:schemeClr val="tx2"/>
                </a:solidFill>
              </a:defRPr>
            </a:lvl1pPr>
          </a:lstStyle>
          <a:p>
            <a:fld id="{313880FF-B11A-4FA9-B5CC-7226C1B8517C}" type="slidenum">
              <a:rPr lang="en-US" smtClean="0"/>
              <a:pPr/>
              <a:t>‹#›</a:t>
            </a:fld>
            <a:endParaRPr lang="en-US" dirty="0"/>
          </a:p>
        </p:txBody>
      </p:sp>
    </p:spTree>
    <p:extLst>
      <p:ext uri="{BB962C8B-B14F-4D97-AF65-F5344CB8AC3E}">
        <p14:creationId xmlns:p14="http://schemas.microsoft.com/office/powerpoint/2010/main" val="2329228868"/>
      </p:ext>
    </p:extLst>
  </p:cSld>
  <p:clrMapOvr>
    <a:masterClrMapping/>
  </p:clrMapOvr>
  <p:timing>
    <p:tnLst>
      <p:par>
        <p:cTn id="1" dur="indefinite" restart="never" nodeType="tmRoot"/>
      </p:par>
    </p:tn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799479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1"/>
          </a:xfrm>
        </p:spPr>
        <p:txBody>
          <a:bodyPr anchor="b"/>
          <a:lstStyle>
            <a:lvl1pPr algn="l">
              <a:defRPr sz="22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1"/>
            <a:ext cx="5111750" cy="5853113"/>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500"/>
            </a:lvl1pPr>
            <a:lvl2pPr marL="512044" indent="0">
              <a:buNone/>
              <a:defRPr sz="1300"/>
            </a:lvl2pPr>
            <a:lvl3pPr marL="1024087" indent="0">
              <a:buNone/>
              <a:defRPr sz="1100"/>
            </a:lvl3pPr>
            <a:lvl4pPr marL="1536131" indent="0">
              <a:buNone/>
              <a:defRPr sz="1000"/>
            </a:lvl4pPr>
            <a:lvl5pPr marL="2048174" indent="0">
              <a:buNone/>
              <a:defRPr sz="1000"/>
            </a:lvl5pPr>
            <a:lvl6pPr marL="2560218" indent="0">
              <a:buNone/>
              <a:defRPr sz="1000"/>
            </a:lvl6pPr>
            <a:lvl7pPr marL="3072261" indent="0">
              <a:buNone/>
              <a:defRPr sz="1000"/>
            </a:lvl7pPr>
            <a:lvl8pPr marL="3584304" indent="0">
              <a:buNone/>
              <a:defRPr sz="1000"/>
            </a:lvl8pPr>
            <a:lvl9pPr marL="4096348"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123716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2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600"/>
            </a:lvl1pPr>
            <a:lvl2pPr marL="512044" indent="0">
              <a:buNone/>
              <a:defRPr sz="3100"/>
            </a:lvl2pPr>
            <a:lvl3pPr marL="1024087" indent="0">
              <a:buNone/>
              <a:defRPr sz="2700"/>
            </a:lvl3pPr>
            <a:lvl4pPr marL="1536131" indent="0">
              <a:buNone/>
              <a:defRPr sz="2200"/>
            </a:lvl4pPr>
            <a:lvl5pPr marL="2048174" indent="0">
              <a:buNone/>
              <a:defRPr sz="2200"/>
            </a:lvl5pPr>
            <a:lvl6pPr marL="2560218" indent="0">
              <a:buNone/>
              <a:defRPr sz="2200"/>
            </a:lvl6pPr>
            <a:lvl7pPr marL="3072261" indent="0">
              <a:buNone/>
              <a:defRPr sz="2200"/>
            </a:lvl7pPr>
            <a:lvl8pPr marL="3584304" indent="0">
              <a:buNone/>
              <a:defRPr sz="2200"/>
            </a:lvl8pPr>
            <a:lvl9pPr marL="4096348" indent="0">
              <a:buNone/>
              <a:defRPr sz="22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3"/>
          </a:xfrm>
        </p:spPr>
        <p:txBody>
          <a:bodyPr/>
          <a:lstStyle>
            <a:lvl1pPr marL="0" indent="0">
              <a:buNone/>
              <a:defRPr sz="1500"/>
            </a:lvl1pPr>
            <a:lvl2pPr marL="512044" indent="0">
              <a:buNone/>
              <a:defRPr sz="1300"/>
            </a:lvl2pPr>
            <a:lvl3pPr marL="1024087" indent="0">
              <a:buNone/>
              <a:defRPr sz="1100"/>
            </a:lvl3pPr>
            <a:lvl4pPr marL="1536131" indent="0">
              <a:buNone/>
              <a:defRPr sz="1000"/>
            </a:lvl4pPr>
            <a:lvl5pPr marL="2048174" indent="0">
              <a:buNone/>
              <a:defRPr sz="1000"/>
            </a:lvl5pPr>
            <a:lvl6pPr marL="2560218" indent="0">
              <a:buNone/>
              <a:defRPr sz="1000"/>
            </a:lvl6pPr>
            <a:lvl7pPr marL="3072261" indent="0">
              <a:buNone/>
              <a:defRPr sz="1000"/>
            </a:lvl7pPr>
            <a:lvl8pPr marL="3584304" indent="0">
              <a:buNone/>
              <a:defRPr sz="1000"/>
            </a:lvl8pPr>
            <a:lvl9pPr marL="4096348"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428361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6369441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37442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sp>
        <p:nvSpPr>
          <p:cNvPr id="12" name="Text Placeholder 6"/>
          <p:cNvSpPr>
            <a:spLocks noGrp="1"/>
          </p:cNvSpPr>
          <p:nvPr>
            <p:ph type="body" sz="quarter" idx="12" hasCustomPrompt="1"/>
          </p:nvPr>
        </p:nvSpPr>
        <p:spPr>
          <a:xfrm>
            <a:off x="115765" y="312737"/>
            <a:ext cx="8909538" cy="1027112"/>
          </a:xfrm>
        </p:spPr>
        <p:txBody>
          <a:bodyPr lIns="0" tIns="0" rIns="0" bIns="0" anchor="ctr">
            <a:noAutofit/>
          </a:bodyPr>
          <a:lstStyle>
            <a:lvl1pPr marL="0" indent="0" algn="l">
              <a:defRPr sz="2000" b="0" i="0">
                <a:solidFill>
                  <a:srgbClr val="6666FF"/>
                </a:solidFill>
                <a:latin typeface="Times New Roman"/>
                <a:cs typeface="Times New Roman" pitchFamily="18" charset="0"/>
              </a:defRPr>
            </a:lvl1pPr>
            <a:lvl2pPr>
              <a:defRPr sz="2000">
                <a:solidFill>
                  <a:srgbClr val="6666FF"/>
                </a:solidFill>
              </a:defRPr>
            </a:lvl2pPr>
            <a:lvl3pPr>
              <a:defRPr sz="2000">
                <a:solidFill>
                  <a:srgbClr val="6666FF"/>
                </a:solidFill>
              </a:defRPr>
            </a:lvl3pPr>
            <a:lvl4pPr>
              <a:defRPr sz="2000">
                <a:solidFill>
                  <a:srgbClr val="6666FF"/>
                </a:solidFill>
              </a:defRPr>
            </a:lvl4pPr>
            <a:lvl5pPr>
              <a:defRPr sz="2000">
                <a:solidFill>
                  <a:srgbClr val="6666FF"/>
                </a:solidFill>
              </a:defRPr>
            </a:lvl5pPr>
          </a:lstStyle>
          <a:p>
            <a:pPr marL="0" lvl="0" indent="0" algn="l" rtl="0" eaLnBrk="0" fontAlgn="base" hangingPunct="0">
              <a:spcBef>
                <a:spcPct val="0"/>
              </a:spcBef>
              <a:spcAft>
                <a:spcPct val="35000"/>
              </a:spcAft>
              <a:buNone/>
              <a:tabLst>
                <a:tab pos="5713413" algn="l"/>
              </a:tabLst>
            </a:pPr>
            <a:r>
              <a:rPr lang="en-US" dirty="0" smtClean="0"/>
              <a:t>[Strap-line]</a:t>
            </a:r>
          </a:p>
        </p:txBody>
      </p:sp>
      <p:sp>
        <p:nvSpPr>
          <p:cNvPr id="13" name="Title Placeholder 12"/>
          <p:cNvSpPr>
            <a:spLocks noGrp="1"/>
          </p:cNvSpPr>
          <p:nvPr>
            <p:ph type="title"/>
          </p:nvPr>
        </p:nvSpPr>
        <p:spPr>
          <a:xfrm>
            <a:off x="5590443" y="158755"/>
            <a:ext cx="3434862" cy="153987"/>
          </a:xfrm>
          <a:prstGeom prst="rect">
            <a:avLst/>
          </a:prstGeom>
        </p:spPr>
        <p:txBody>
          <a:bodyPr lIns="0" tIns="0" rIns="0" bIns="0" rtlCol="0" anchor="t">
            <a:noAutofit/>
          </a:bodyPr>
          <a:lstStyle>
            <a:lvl1pPr algn="r" rtl="0" eaLnBrk="0" fontAlgn="base" hangingPunct="0">
              <a:spcBef>
                <a:spcPct val="0"/>
              </a:spcBef>
              <a:spcAft>
                <a:spcPct val="0"/>
              </a:spcAft>
              <a:buNone/>
              <a:defRPr sz="1000" b="1" i="0">
                <a:solidFill>
                  <a:srgbClr val="000066"/>
                </a:solidFill>
                <a:latin typeface="Arial"/>
              </a:defRPr>
            </a:lvl1pPr>
          </a:lstStyle>
          <a:p>
            <a:r>
              <a:rPr lang="en-GB" noProof="0" dirty="0" smtClean="0"/>
              <a:t>[Section name]</a:t>
            </a:r>
            <a:endParaRPr lang="en-US" dirty="0"/>
          </a:p>
        </p:txBody>
      </p:sp>
      <p:sp>
        <p:nvSpPr>
          <p:cNvPr id="7" name="Text Placeholder 12"/>
          <p:cNvSpPr>
            <a:spLocks noGrp="1"/>
          </p:cNvSpPr>
          <p:nvPr>
            <p:ph type="body" sz="quarter" idx="14" hasCustomPrompt="1"/>
          </p:nvPr>
        </p:nvSpPr>
        <p:spPr>
          <a:xfrm>
            <a:off x="118696" y="158755"/>
            <a:ext cx="3168162" cy="153987"/>
          </a:xfrm>
        </p:spPr>
        <p:txBody>
          <a:bodyPr lIns="0" tIns="0" rIns="0" bIns="0" anchor="t">
            <a:noAutofit/>
          </a:bodyPr>
          <a:lstStyle>
            <a:lvl1pPr algn="l">
              <a:defRPr sz="1000" b="1" i="0">
                <a:solidFill>
                  <a:srgbClr val="000066"/>
                </a:solidFill>
                <a:latin typeface="Arial"/>
              </a:defRPr>
            </a:lvl1pPr>
          </a:lstStyle>
          <a:p>
            <a:pPr marL="341313" lvl="0" indent="-341313" algn="l" rtl="0" eaLnBrk="0" fontAlgn="base" hangingPunct="0">
              <a:spcBef>
                <a:spcPct val="0"/>
              </a:spcBef>
              <a:spcAft>
                <a:spcPct val="35000"/>
              </a:spcAft>
              <a:buNone/>
              <a:tabLst>
                <a:tab pos="5713413" algn="l"/>
              </a:tabLst>
            </a:pPr>
            <a:r>
              <a:rPr lang="en-US" dirty="0" smtClean="0"/>
              <a:t>[Subsection name]</a:t>
            </a:r>
          </a:p>
        </p:txBody>
      </p:sp>
      <p:sp>
        <p:nvSpPr>
          <p:cNvPr id="6" name="Slide Number Placeholder 5"/>
          <p:cNvSpPr>
            <a:spLocks noGrp="1"/>
          </p:cNvSpPr>
          <p:nvPr>
            <p:ph type="sldNum" sz="quarter" idx="4"/>
          </p:nvPr>
        </p:nvSpPr>
        <p:spPr>
          <a:xfrm>
            <a:off x="4460875" y="6693900"/>
            <a:ext cx="360000" cy="126000"/>
          </a:xfrm>
          <a:prstGeom prst="rect">
            <a:avLst/>
          </a:prstGeom>
        </p:spPr>
        <p:txBody>
          <a:bodyPr vert="horz" lIns="0" tIns="0" rIns="0" bIns="0" rtlCol="0" anchor="b" anchorCtr="0">
            <a:noAutofit/>
          </a:bodyPr>
          <a:lstStyle>
            <a:lvl1pPr algn="l">
              <a:defRPr sz="1000" b="1">
                <a:solidFill>
                  <a:schemeClr val="tx2"/>
                </a:solidFill>
              </a:defRPr>
            </a:lvl1pPr>
          </a:lstStyle>
          <a:p>
            <a:fld id="{313880FF-B11A-4FA9-B5CC-7226C1B8517C}" type="slidenum">
              <a:rPr lang="en-US" smtClean="0"/>
              <a:pPr/>
              <a:t>‹#›</a:t>
            </a:fld>
            <a:endParaRPr lang="en-US" dirty="0"/>
          </a:p>
        </p:txBody>
      </p:sp>
    </p:spTree>
    <p:extLst>
      <p:ext uri="{BB962C8B-B14F-4D97-AF65-F5344CB8AC3E}">
        <p14:creationId xmlns:p14="http://schemas.microsoft.com/office/powerpoint/2010/main" val="756961939"/>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4"/>
          </p:nvPr>
        </p:nvSpPr>
        <p:spPr>
          <a:xfrm>
            <a:off x="4460875" y="6693900"/>
            <a:ext cx="360000" cy="126000"/>
          </a:xfrm>
          <a:prstGeom prst="rect">
            <a:avLst/>
          </a:prstGeom>
        </p:spPr>
        <p:txBody>
          <a:bodyPr vert="horz" lIns="0" tIns="0" rIns="0" bIns="0" rtlCol="0" anchor="b" anchorCtr="0">
            <a:noAutofit/>
          </a:bodyPr>
          <a:lstStyle>
            <a:lvl1pPr algn="l">
              <a:defRPr sz="1000" b="1">
                <a:solidFill>
                  <a:schemeClr val="tx2"/>
                </a:solidFill>
              </a:defRPr>
            </a:lvl1pPr>
          </a:lstStyle>
          <a:p>
            <a:fld id="{313880FF-B11A-4FA9-B5CC-7226C1B8517C}" type="slidenum">
              <a:rPr lang="en-US" smtClean="0"/>
              <a:pPr/>
              <a:t>‹#›</a:t>
            </a:fld>
            <a:endParaRPr lang="en-US" dirty="0"/>
          </a:p>
        </p:txBody>
      </p:sp>
    </p:spTree>
    <p:extLst>
      <p:ext uri="{BB962C8B-B14F-4D97-AF65-F5344CB8AC3E}">
        <p14:creationId xmlns:p14="http://schemas.microsoft.com/office/powerpoint/2010/main" val="3833464558"/>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Deloittelogo_Blue"/>
          <p:cNvPicPr>
            <a:picLocks noChangeAspect="1" noChangeArrowheads="1"/>
          </p:cNvPicPr>
          <p:nvPr userDrawn="1"/>
        </p:nvPicPr>
        <p:blipFill>
          <a:blip r:embed="rId2"/>
          <a:srcRect/>
          <a:stretch>
            <a:fillRect/>
          </a:stretch>
        </p:blipFill>
        <p:spPr bwMode="auto">
          <a:xfrm>
            <a:off x="131885" y="496888"/>
            <a:ext cx="2092569" cy="1004887"/>
          </a:xfrm>
          <a:prstGeom prst="rect">
            <a:avLst/>
          </a:prstGeom>
          <a:noFill/>
          <a:ln w="9525">
            <a:noFill/>
            <a:miter lim="800000"/>
            <a:headEnd/>
            <a:tailEnd/>
          </a:ln>
        </p:spPr>
      </p:pic>
      <p:sp>
        <p:nvSpPr>
          <p:cNvPr id="820226" name="Rectangle 2"/>
          <p:cNvSpPr>
            <a:spLocks noGrp="1" noChangeArrowheads="1"/>
          </p:cNvSpPr>
          <p:nvPr>
            <p:ph type="ctrTitle"/>
          </p:nvPr>
        </p:nvSpPr>
        <p:spPr>
          <a:xfrm>
            <a:off x="117231" y="2428868"/>
            <a:ext cx="8088924" cy="794022"/>
          </a:xfrm>
          <a:prstGeom prst="rect">
            <a:avLst/>
          </a:prstGeom>
        </p:spPr>
        <p:txBody>
          <a:bodyPr/>
          <a:lstStyle>
            <a:lvl1pPr algn="l">
              <a:lnSpc>
                <a:spcPts val="5299"/>
              </a:lnSpc>
              <a:defRPr sz="5400" b="0">
                <a:latin typeface="Times New Roman" pitchFamily="18" charset="0"/>
              </a:defRPr>
            </a:lvl1pPr>
          </a:lstStyle>
          <a:p>
            <a:r>
              <a:rPr lang="en-GB" dirty="0"/>
              <a:t>Click to edit Master title style</a:t>
            </a:r>
          </a:p>
        </p:txBody>
      </p:sp>
      <p:sp>
        <p:nvSpPr>
          <p:cNvPr id="820227" name="Rectangle 3"/>
          <p:cNvSpPr>
            <a:spLocks noGrp="1" noChangeArrowheads="1"/>
          </p:cNvSpPr>
          <p:nvPr>
            <p:ph type="subTitle" idx="1"/>
          </p:nvPr>
        </p:nvSpPr>
        <p:spPr>
          <a:xfrm>
            <a:off x="117722" y="3214693"/>
            <a:ext cx="5251448" cy="574677"/>
          </a:xfrm>
        </p:spPr>
        <p:txBody>
          <a:bodyPr lIns="0" tIns="0" rIns="0" bIns="0"/>
          <a:lstStyle>
            <a:lvl1pPr>
              <a:lnSpc>
                <a:spcPct val="130000"/>
              </a:lnSpc>
              <a:spcAft>
                <a:spcPct val="0"/>
              </a:spcAft>
              <a:defRPr sz="3200" b="0">
                <a:latin typeface="Times New Roman" pitchFamily="18" charset="0"/>
              </a:defRPr>
            </a:lvl1pPr>
          </a:lstStyle>
          <a:p>
            <a:r>
              <a:rPr lang="en-GB" dirty="0"/>
              <a:t>Click to edit Master subtitle style</a:t>
            </a:r>
          </a:p>
        </p:txBody>
      </p:sp>
    </p:spTree>
    <p:extLst>
      <p:ext uri="{BB962C8B-B14F-4D97-AF65-F5344CB8AC3E}">
        <p14:creationId xmlns:p14="http://schemas.microsoft.com/office/powerpoint/2010/main" val="4479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Text Placeholder 6"/>
          <p:cNvSpPr>
            <a:spLocks noGrp="1"/>
          </p:cNvSpPr>
          <p:nvPr>
            <p:ph type="body" sz="quarter" idx="12"/>
          </p:nvPr>
        </p:nvSpPr>
        <p:spPr>
          <a:xfrm>
            <a:off x="115765" y="312737"/>
            <a:ext cx="8909538" cy="1027112"/>
          </a:xfrm>
        </p:spPr>
        <p:txBody>
          <a:bodyPr lIns="0" tIns="0" rIns="0" bIns="0" anchor="ctr">
            <a:noAutofit/>
          </a:bodyPr>
          <a:lstStyle>
            <a:lvl1pPr marL="0" indent="0" algn="l">
              <a:defRPr sz="2000" b="0" i="0">
                <a:solidFill>
                  <a:srgbClr val="6666FF"/>
                </a:solidFill>
                <a:latin typeface="Times New Roman"/>
                <a:cs typeface="Times New Roman" pitchFamily="18" charset="0"/>
              </a:defRPr>
            </a:lvl1pPr>
            <a:lvl2pPr>
              <a:defRPr sz="2000">
                <a:solidFill>
                  <a:srgbClr val="6666FF"/>
                </a:solidFill>
              </a:defRPr>
            </a:lvl2pPr>
            <a:lvl3pPr>
              <a:defRPr sz="2000">
                <a:solidFill>
                  <a:srgbClr val="6666FF"/>
                </a:solidFill>
              </a:defRPr>
            </a:lvl3pPr>
            <a:lvl4pPr>
              <a:defRPr sz="2000">
                <a:solidFill>
                  <a:srgbClr val="6666FF"/>
                </a:solidFill>
              </a:defRPr>
            </a:lvl4pPr>
            <a:lvl5pPr>
              <a:defRPr sz="2000">
                <a:solidFill>
                  <a:srgbClr val="6666FF"/>
                </a:solidFill>
              </a:defRPr>
            </a:lvl5pPr>
          </a:lstStyle>
          <a:p>
            <a:pPr lvl="0"/>
            <a:r>
              <a:rPr lang="en-US" dirty="0" smtClean="0"/>
              <a:t>Click to edit Master text styles</a:t>
            </a:r>
          </a:p>
        </p:txBody>
      </p:sp>
      <p:sp>
        <p:nvSpPr>
          <p:cNvPr id="13" name="Title Placeholder 12"/>
          <p:cNvSpPr>
            <a:spLocks noGrp="1"/>
          </p:cNvSpPr>
          <p:nvPr>
            <p:ph type="title"/>
          </p:nvPr>
        </p:nvSpPr>
        <p:spPr>
          <a:xfrm>
            <a:off x="5590443" y="158757"/>
            <a:ext cx="3434862" cy="153987"/>
          </a:xfrm>
          <a:prstGeom prst="rect">
            <a:avLst/>
          </a:prstGeom>
        </p:spPr>
        <p:txBody>
          <a:bodyPr rtlCol="0">
            <a:noAutofit/>
          </a:bodyPr>
          <a:lstStyle>
            <a:lvl1pPr algn="r" rtl="0" eaLnBrk="0" fontAlgn="base" hangingPunct="0">
              <a:spcBef>
                <a:spcPct val="0"/>
              </a:spcBef>
              <a:spcAft>
                <a:spcPct val="0"/>
              </a:spcAft>
              <a:buNone/>
              <a:defRPr sz="1000" b="1" i="0">
                <a:solidFill>
                  <a:srgbClr val="000066"/>
                </a:solidFill>
                <a:latin typeface="Arial"/>
              </a:defRPr>
            </a:lvl1pPr>
          </a:lstStyle>
          <a:p>
            <a:r>
              <a:rPr lang="en-GB" noProof="0" dirty="0" smtClean="0"/>
              <a:t>[Section name]</a:t>
            </a:r>
            <a:endParaRPr lang="en-US" dirty="0"/>
          </a:p>
        </p:txBody>
      </p:sp>
      <p:sp>
        <p:nvSpPr>
          <p:cNvPr id="7" name="Text Placeholder 12"/>
          <p:cNvSpPr>
            <a:spLocks noGrp="1"/>
          </p:cNvSpPr>
          <p:nvPr>
            <p:ph type="body" sz="quarter" idx="14"/>
          </p:nvPr>
        </p:nvSpPr>
        <p:spPr>
          <a:xfrm>
            <a:off x="118696" y="158757"/>
            <a:ext cx="3168162" cy="153987"/>
          </a:xfrm>
        </p:spPr>
        <p:txBody>
          <a:bodyPr lIns="0" tIns="0" rIns="0" bIns="0">
            <a:noAutofit/>
          </a:bodyPr>
          <a:lstStyle>
            <a:lvl1pPr algn="l">
              <a:defRPr sz="1000" b="1" i="0">
                <a:solidFill>
                  <a:srgbClr val="000066"/>
                </a:solidFill>
                <a:latin typeface="Arial"/>
              </a:defRPr>
            </a:lvl1pPr>
          </a:lstStyle>
          <a:p>
            <a:pPr lvl="0"/>
            <a:r>
              <a:rPr lang="en-US" dirty="0" smtClean="0"/>
              <a:t>Click to edit Master text styles</a:t>
            </a:r>
          </a:p>
        </p:txBody>
      </p:sp>
    </p:spTree>
    <p:extLst>
      <p:ext uri="{BB962C8B-B14F-4D97-AF65-F5344CB8AC3E}">
        <p14:creationId xmlns:p14="http://schemas.microsoft.com/office/powerpoint/2010/main" val="2550796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4675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xfrm>
            <a:off x="4308231" y="6500814"/>
            <a:ext cx="527538" cy="179387"/>
          </a:xfrm>
          <a:prstGeom prst="rect">
            <a:avLst/>
          </a:prstGeom>
          <a:ln/>
        </p:spPr>
        <p:txBody>
          <a:bodyPr/>
          <a:lstStyle>
            <a:lvl1pPr>
              <a:defRPr/>
            </a:lvl1pPr>
          </a:lstStyle>
          <a:p>
            <a:pPr fontAlgn="base">
              <a:spcBef>
                <a:spcPct val="0"/>
              </a:spcBef>
              <a:spcAft>
                <a:spcPct val="0"/>
              </a:spcAft>
            </a:pPr>
            <a:fld id="{DD14E05A-C9D7-465F-BB53-C845A0B3D49B}" type="slidenum">
              <a:rPr lang="en-GB" sz="1000" b="1">
                <a:solidFill>
                  <a:srgbClr val="000066"/>
                </a:solidFill>
              </a:rPr>
              <a:pPr fontAlgn="base">
                <a:spcBef>
                  <a:spcPct val="0"/>
                </a:spcBef>
                <a:spcAft>
                  <a:spcPct val="0"/>
                </a:spcAft>
              </a:pPr>
              <a:t>‹#›</a:t>
            </a:fld>
            <a:endParaRPr lang="en-GB" sz="1000" b="1">
              <a:solidFill>
                <a:srgbClr val="000066"/>
              </a:solidFill>
              <a:latin typeface="Verdana" pitchFamily="34" charset="0"/>
            </a:endParaRPr>
          </a:p>
        </p:txBody>
      </p:sp>
    </p:spTree>
    <p:extLst>
      <p:ext uri="{BB962C8B-B14F-4D97-AF65-F5344CB8AC3E}">
        <p14:creationId xmlns:p14="http://schemas.microsoft.com/office/powerpoint/2010/main" val="2213762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2_Title Only">
    <p:spTree>
      <p:nvGrpSpPr>
        <p:cNvPr id="1" name=""/>
        <p:cNvGrpSpPr/>
        <p:nvPr/>
      </p:nvGrpSpPr>
      <p:grpSpPr>
        <a:xfrm>
          <a:off x="0" y="0"/>
          <a:ext cx="0" cy="0"/>
          <a:chOff x="0" y="0"/>
          <a:chExt cx="0" cy="0"/>
        </a:xfrm>
      </p:grpSpPr>
      <p:sp>
        <p:nvSpPr>
          <p:cNvPr id="12" name="Text Placeholder 6"/>
          <p:cNvSpPr>
            <a:spLocks noGrp="1"/>
          </p:cNvSpPr>
          <p:nvPr>
            <p:ph type="body" sz="quarter" idx="12"/>
          </p:nvPr>
        </p:nvSpPr>
        <p:spPr>
          <a:xfrm>
            <a:off x="115765" y="312737"/>
            <a:ext cx="8909538" cy="1027112"/>
          </a:xfrm>
        </p:spPr>
        <p:txBody>
          <a:bodyPr lIns="0" tIns="0" rIns="0" bIns="0" anchor="ctr">
            <a:noAutofit/>
          </a:bodyPr>
          <a:lstStyle>
            <a:lvl1pPr marL="0" indent="0" algn="l">
              <a:defRPr sz="2000" b="0" i="0">
                <a:solidFill>
                  <a:srgbClr val="6666FF"/>
                </a:solidFill>
                <a:latin typeface="Times New Roman"/>
                <a:cs typeface="Times New Roman" pitchFamily="18" charset="0"/>
              </a:defRPr>
            </a:lvl1pPr>
            <a:lvl2pPr>
              <a:defRPr sz="2000">
                <a:solidFill>
                  <a:srgbClr val="6666FF"/>
                </a:solidFill>
              </a:defRPr>
            </a:lvl2pPr>
            <a:lvl3pPr>
              <a:defRPr sz="2000">
                <a:solidFill>
                  <a:srgbClr val="6666FF"/>
                </a:solidFill>
              </a:defRPr>
            </a:lvl3pPr>
            <a:lvl4pPr>
              <a:defRPr sz="2000">
                <a:solidFill>
                  <a:srgbClr val="6666FF"/>
                </a:solidFill>
              </a:defRPr>
            </a:lvl4pPr>
            <a:lvl5pPr>
              <a:defRPr sz="2000">
                <a:solidFill>
                  <a:srgbClr val="6666FF"/>
                </a:solidFill>
              </a:defRPr>
            </a:lvl5pPr>
          </a:lstStyle>
          <a:p>
            <a:pPr lvl="0"/>
            <a:r>
              <a:rPr lang="en-US" dirty="0" smtClean="0"/>
              <a:t>Click to edit Master text styles</a:t>
            </a:r>
          </a:p>
        </p:txBody>
      </p:sp>
      <p:sp>
        <p:nvSpPr>
          <p:cNvPr id="13" name="Title Placeholder 12"/>
          <p:cNvSpPr>
            <a:spLocks noGrp="1"/>
          </p:cNvSpPr>
          <p:nvPr>
            <p:ph type="title"/>
          </p:nvPr>
        </p:nvSpPr>
        <p:spPr>
          <a:xfrm>
            <a:off x="5590443" y="158757"/>
            <a:ext cx="3434862" cy="153987"/>
          </a:xfrm>
          <a:prstGeom prst="rect">
            <a:avLst/>
          </a:prstGeom>
        </p:spPr>
        <p:txBody>
          <a:bodyPr rtlCol="0">
            <a:noAutofit/>
          </a:bodyPr>
          <a:lstStyle>
            <a:lvl1pPr algn="r" rtl="0" eaLnBrk="0" fontAlgn="base" hangingPunct="0">
              <a:spcBef>
                <a:spcPct val="0"/>
              </a:spcBef>
              <a:spcAft>
                <a:spcPct val="0"/>
              </a:spcAft>
              <a:buNone/>
              <a:defRPr sz="1000" b="1" i="0">
                <a:solidFill>
                  <a:srgbClr val="000066"/>
                </a:solidFill>
                <a:latin typeface="Arial"/>
              </a:defRPr>
            </a:lvl1pPr>
          </a:lstStyle>
          <a:p>
            <a:r>
              <a:rPr lang="en-US" noProof="0" smtClean="0"/>
              <a:t>Click to edit Master title style</a:t>
            </a:r>
            <a:endParaRPr lang="en-US" dirty="0"/>
          </a:p>
        </p:txBody>
      </p:sp>
      <p:sp>
        <p:nvSpPr>
          <p:cNvPr id="7" name="Text Placeholder 12"/>
          <p:cNvSpPr>
            <a:spLocks noGrp="1"/>
          </p:cNvSpPr>
          <p:nvPr>
            <p:ph type="body" sz="quarter" idx="14"/>
          </p:nvPr>
        </p:nvSpPr>
        <p:spPr>
          <a:xfrm>
            <a:off x="118696" y="158757"/>
            <a:ext cx="3168162" cy="153987"/>
          </a:xfrm>
        </p:spPr>
        <p:txBody>
          <a:bodyPr lIns="0" tIns="0" rIns="0" bIns="0">
            <a:noAutofit/>
          </a:bodyPr>
          <a:lstStyle>
            <a:lvl1pPr algn="l">
              <a:defRPr sz="1000" b="1" i="0">
                <a:solidFill>
                  <a:srgbClr val="000066"/>
                </a:solidFill>
                <a:latin typeface="Arial"/>
              </a:defRPr>
            </a:lvl1pPr>
          </a:lstStyle>
          <a:p>
            <a:pPr lvl="0"/>
            <a:r>
              <a:rPr lang="en-US" dirty="0" smtClean="0"/>
              <a:t>Click to edit Master text styles</a:t>
            </a:r>
          </a:p>
        </p:txBody>
      </p:sp>
    </p:spTree>
    <p:extLst>
      <p:ext uri="{BB962C8B-B14F-4D97-AF65-F5344CB8AC3E}">
        <p14:creationId xmlns:p14="http://schemas.microsoft.com/office/powerpoint/2010/main" val="2384778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3.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8775" y="395843"/>
            <a:ext cx="8424000" cy="369332"/>
          </a:xfrm>
          <a:prstGeom prst="rect">
            <a:avLst/>
          </a:prstGeom>
        </p:spPr>
        <p:txBody>
          <a:bodyPr vert="horz" wrap="square" lIns="0" tIns="0" rIns="0" bIns="0" rtlCol="0" anchor="t" anchorCtr="0">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58775" y="1268413"/>
            <a:ext cx="8424000" cy="5040312"/>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720000" y="6597650"/>
            <a:ext cx="3672613" cy="126000"/>
          </a:xfrm>
          <a:prstGeom prst="rect">
            <a:avLst/>
          </a:prstGeom>
        </p:spPr>
        <p:txBody>
          <a:bodyPr vert="horz" wrap="none" lIns="0" tIns="0" rIns="0" bIns="0" rtlCol="0" anchor="b" anchorCtr="0">
            <a:noAutofit/>
          </a:bodyP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58775" y="6597650"/>
            <a:ext cx="360000" cy="126000"/>
          </a:xfrm>
          <a:prstGeom prst="rect">
            <a:avLst/>
          </a:prstGeom>
        </p:spPr>
        <p:txBody>
          <a:bodyPr vert="horz" lIns="0" tIns="0" rIns="0" bIns="0" rtlCol="0" anchor="b" anchorCtr="0">
            <a:noAutofit/>
          </a:bodyPr>
          <a:lstStyle>
            <a:lvl1pPr algn="l">
              <a:defRPr sz="1000" b="1">
                <a:solidFill>
                  <a:schemeClr val="tx2"/>
                </a:solidFill>
              </a:defRPr>
            </a:lvl1pPr>
          </a:lstStyle>
          <a:p>
            <a:fld id="{313880FF-B11A-4FA9-B5CC-7226C1B8517C}" type="slidenum">
              <a:rPr lang="en-US" smtClean="0"/>
              <a:pPr/>
              <a:t>‹#›</a:t>
            </a:fld>
            <a:endParaRPr lang="en-US" dirty="0"/>
          </a:p>
        </p:txBody>
      </p:sp>
      <p:sp>
        <p:nvSpPr>
          <p:cNvPr id="8" name="TextBox 7"/>
          <p:cNvSpPr txBox="1"/>
          <p:nvPr/>
        </p:nvSpPr>
        <p:spPr>
          <a:xfrm>
            <a:off x="358775" y="-255181"/>
            <a:ext cx="1521250" cy="123111"/>
          </a:xfrm>
          <a:prstGeom prst="rect">
            <a:avLst/>
          </a:prstGeom>
          <a:noFill/>
        </p:spPr>
        <p:txBody>
          <a:bodyPr wrap="none" lIns="0" tIns="0" rIns="0" bIns="0" rtlCol="0">
            <a:spAutoFit/>
          </a:bodyPr>
          <a:lstStyle/>
          <a:p>
            <a:pPr algn="l">
              <a:spcAft>
                <a:spcPts val="300"/>
              </a:spcAft>
            </a:pPr>
            <a:r>
              <a:rPr lang="en-US" sz="800" b="1" dirty="0" smtClean="0">
                <a:solidFill>
                  <a:schemeClr val="bg1"/>
                </a:solidFill>
              </a:rPr>
              <a:t>Deloitte screen small Jan 2010</a:t>
            </a:r>
          </a:p>
        </p:txBody>
      </p:sp>
      <p:sp>
        <p:nvSpPr>
          <p:cNvPr id="9" name="bmkCopyright"/>
          <p:cNvSpPr txBox="1">
            <a:spLocks/>
          </p:cNvSpPr>
          <p:nvPr/>
        </p:nvSpPr>
        <p:spPr>
          <a:xfrm>
            <a:off x="6977038" y="6597650"/>
            <a:ext cx="1808187" cy="126000"/>
          </a:xfrm>
          <a:prstGeom prst="rect">
            <a:avLst/>
          </a:prstGeom>
        </p:spPr>
        <p:txBody>
          <a:bodyPr vert="horz" wrap="none" lIns="0" tIns="0" rIns="0" bIns="0" rtlCol="0" anchor="b" anchorCtr="0">
            <a:noAutofit/>
          </a:bodyPr>
          <a:lstStyle>
            <a:lvl1pPr marL="0" marR="0" indent="0" algn="r" defTabSz="914400" rtl="0" eaLnBrk="0" fontAlgn="auto" latinLnBrk="0" hangingPunct="0">
              <a:lnSpc>
                <a:spcPct val="100000"/>
              </a:lnSpc>
              <a:spcBef>
                <a:spcPts val="0"/>
              </a:spcBef>
              <a:spcAft>
                <a:spcPct val="0"/>
              </a:spcAft>
              <a:buClrTx/>
              <a:buSzTx/>
              <a:buFontTx/>
              <a:buNone/>
              <a:tabLst/>
              <a:defRPr sz="800">
                <a:solidFill>
                  <a:schemeClr val="accent1"/>
                </a:solidFill>
              </a:defRPr>
            </a:lvl1pPr>
          </a:lstStyle>
          <a:p>
            <a:pPr marL="0" marR="0" lvl="0" indent="0" algn="r" defTabSz="914400" rtl="0" eaLnBrk="0" fontAlgn="auto" latinLnBrk="0" hangingPunct="0">
              <a:lnSpc>
                <a:spcPct val="100000"/>
              </a:lnSpc>
              <a:spcBef>
                <a:spcPts val="0"/>
              </a:spcBef>
              <a:spcAft>
                <a:spcPct val="0"/>
              </a:spcAft>
              <a:buClrTx/>
              <a:buSzTx/>
              <a:buFontTx/>
              <a:buNone/>
              <a:tabLst/>
              <a:defRPr/>
            </a:pPr>
            <a:r>
              <a:rPr kumimoji="0" lang="en-US" sz="800" b="0" i="0" u="none" strike="noStrike" kern="1200" cap="none" spc="0" normalizeH="0" baseline="0" noProof="0" dirty="0" smtClean="0">
                <a:ln>
                  <a:noFill/>
                </a:ln>
                <a:solidFill>
                  <a:schemeClr val="tx2"/>
                </a:solidFill>
                <a:effectLst/>
                <a:uLnTx/>
                <a:uFillTx/>
                <a:latin typeface="+mn-lt"/>
                <a:ea typeface="+mn-ea"/>
                <a:cs typeface="+mn-cs"/>
              </a:rPr>
              <a:t>©2011 Deloitte Touche Tohmatsu Limited. All rights reserved.</a:t>
            </a:r>
            <a:endParaRPr kumimoji="0" lang="en-US" sz="800" b="0" i="0" u="none" strike="noStrike" kern="1200" cap="none" spc="0" normalizeH="0" baseline="0" noProof="0" dirty="0">
              <a:ln>
                <a:noFill/>
              </a:ln>
              <a:solidFill>
                <a:schemeClr val="tx2"/>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85" r:id="rId2"/>
    <p:sldLayoutId id="2147483686" r:id="rId3"/>
    <p:sldLayoutId id="2147483694" r:id="rId4"/>
  </p:sldLayoutIdLst>
  <p:timing>
    <p:tnLst>
      <p:par>
        <p:cTn id="1" dur="indefinite" restart="never" nodeType="tmRoot"/>
      </p:par>
    </p:tnLst>
  </p:timing>
  <p:hf hdr="0" ftr="0" dt="0"/>
  <p:txStyles>
    <p:titleStyle>
      <a:lvl1pPr algn="l" defTabSz="914400" rtl="0" eaLnBrk="1" latinLnBrk="0" hangingPunct="1">
        <a:spcBef>
          <a:spcPct val="0"/>
        </a:spcBef>
        <a:buNone/>
        <a:defRPr sz="2400" b="1" kern="1200">
          <a:solidFill>
            <a:schemeClr val="tx2"/>
          </a:solidFill>
          <a:latin typeface="+mn-lt"/>
          <a:ea typeface="+mj-ea"/>
          <a:cs typeface="+mj-cs"/>
        </a:defRPr>
      </a:lvl1pPr>
    </p:titleStyle>
    <p:bodyStyle>
      <a:lvl1pPr marL="0" indent="0" algn="l" defTabSz="914400" rtl="0" eaLnBrk="1" latinLnBrk="0" hangingPunct="1">
        <a:spcBef>
          <a:spcPts val="10"/>
        </a:spcBef>
        <a:spcAft>
          <a:spcPts val="0"/>
        </a:spcAft>
        <a:buFont typeface="Arial" pitchFamily="34" charset="0"/>
        <a:buNone/>
        <a:defRPr lang="en-US" sz="1800" kern="1200" dirty="0" smtClean="0">
          <a:solidFill>
            <a:schemeClr val="tx2"/>
          </a:solidFill>
          <a:latin typeface="+mn-lt"/>
          <a:ea typeface="+mj-ea"/>
          <a:cs typeface="+mj-cs"/>
        </a:defRPr>
      </a:lvl1pPr>
      <a:lvl2pPr marL="180000" indent="-180000" algn="l" defTabSz="914400" rtl="0" eaLnBrk="1" latinLnBrk="0" hangingPunct="1">
        <a:spcBef>
          <a:spcPts val="400"/>
        </a:spcBef>
        <a:spcAft>
          <a:spcPts val="0"/>
        </a:spcAft>
        <a:buFont typeface="Arial" pitchFamily="34" charset="0"/>
        <a:buChar char="•"/>
        <a:defRPr lang="en-US" sz="1800" kern="1200" dirty="0" smtClean="0">
          <a:solidFill>
            <a:schemeClr val="tx2"/>
          </a:solidFill>
          <a:latin typeface="+mn-lt"/>
          <a:ea typeface="+mj-ea"/>
          <a:cs typeface="+mj-cs"/>
        </a:defRPr>
      </a:lvl2pPr>
      <a:lvl3pPr marL="360000" indent="-180000" algn="l" defTabSz="914400" rtl="0" eaLnBrk="1" latinLnBrk="0" hangingPunct="1">
        <a:spcBef>
          <a:spcPts val="400"/>
        </a:spcBef>
        <a:spcAft>
          <a:spcPts val="0"/>
        </a:spcAft>
        <a:buFont typeface="Arial" pitchFamily="34" charset="0"/>
        <a:buChar char="‒"/>
        <a:defRPr lang="en-US" sz="1600" kern="1200" dirty="0" smtClean="0">
          <a:solidFill>
            <a:schemeClr val="tx2"/>
          </a:solidFill>
          <a:latin typeface="+mn-lt"/>
          <a:ea typeface="+mj-ea"/>
          <a:cs typeface="+mj-cs"/>
        </a:defRPr>
      </a:lvl3pPr>
      <a:lvl4pPr marL="539750" indent="-180000" algn="l" defTabSz="914400" rtl="0" eaLnBrk="1" latinLnBrk="0" hangingPunct="1">
        <a:spcBef>
          <a:spcPts val="400"/>
        </a:spcBef>
        <a:spcAft>
          <a:spcPts val="0"/>
        </a:spcAft>
        <a:buFont typeface="Arial" pitchFamily="34" charset="0"/>
        <a:buChar char="•"/>
        <a:defRPr lang="en-US" sz="1600" kern="1200" dirty="0" smtClean="0">
          <a:solidFill>
            <a:schemeClr val="tx2"/>
          </a:solidFill>
          <a:latin typeface="+mn-lt"/>
          <a:ea typeface="+mj-ea"/>
          <a:cs typeface="+mj-cs"/>
        </a:defRPr>
      </a:lvl4pPr>
      <a:lvl5pPr marL="720000" indent="-180000" algn="l" defTabSz="914400" rtl="0" eaLnBrk="1" latinLnBrk="0" hangingPunct="1">
        <a:spcBef>
          <a:spcPts val="400"/>
        </a:spcBef>
        <a:spcAft>
          <a:spcPts val="0"/>
        </a:spcAft>
        <a:buFont typeface="Arial" pitchFamily="34" charset="0"/>
        <a:buChar char="‒"/>
        <a:defRPr lang="en-GB" sz="1600" kern="1200" baseline="0" dirty="0" smtClean="0">
          <a:solidFill>
            <a:schemeClr val="tx2"/>
          </a:solidFill>
          <a:latin typeface="+mn-lt"/>
          <a:ea typeface="+mj-ea"/>
          <a:cs typeface="+mj-cs"/>
        </a:defRPr>
      </a:lvl5pPr>
      <a:lvl6pPr marL="900000" indent="-180000" algn="l" defTabSz="914400" rtl="0" eaLnBrk="1" latinLnBrk="0" hangingPunct="1">
        <a:spcBef>
          <a:spcPts val="0"/>
        </a:spcBef>
        <a:spcAft>
          <a:spcPts val="300"/>
        </a:spcAft>
        <a:buFont typeface="Arial" pitchFamily="34" charset="0"/>
        <a:buChar char="•"/>
        <a:defRPr sz="1600" kern="1200" baseline="0">
          <a:solidFill>
            <a:schemeClr val="tx2"/>
          </a:solidFill>
          <a:latin typeface="+mn-lt"/>
          <a:ea typeface="+mn-ea"/>
          <a:cs typeface="+mn-cs"/>
        </a:defRPr>
      </a:lvl6pPr>
      <a:lvl7pPr marL="1079500" indent="-180000" algn="l" defTabSz="914400" rtl="0" eaLnBrk="1" latinLnBrk="0" hangingPunct="1">
        <a:spcBef>
          <a:spcPts val="0"/>
        </a:spcBef>
        <a:spcAft>
          <a:spcPts val="300"/>
        </a:spcAft>
        <a:buFont typeface="Arial" pitchFamily="34" charset="0"/>
        <a:buChar char="‒"/>
        <a:defRPr sz="1400" kern="1200">
          <a:solidFill>
            <a:schemeClr val="tx2"/>
          </a:solidFill>
          <a:latin typeface="+mn-lt"/>
          <a:ea typeface="+mn-ea"/>
          <a:cs typeface="+mn-cs"/>
        </a:defRPr>
      </a:lvl7pPr>
      <a:lvl8pPr marL="1260000" indent="-180000" algn="l" defTabSz="914400" rtl="0" eaLnBrk="1" latinLnBrk="0" hangingPunct="1">
        <a:spcBef>
          <a:spcPts val="0"/>
        </a:spcBef>
        <a:spcAft>
          <a:spcPts val="300"/>
        </a:spcAft>
        <a:buFont typeface="Arial" pitchFamily="34" charset="0"/>
        <a:buChar char="•"/>
        <a:defRPr sz="1400" kern="1200">
          <a:solidFill>
            <a:schemeClr val="tx2"/>
          </a:solidFill>
          <a:latin typeface="+mn-lt"/>
          <a:ea typeface="+mn-ea"/>
          <a:cs typeface="+mn-cs"/>
        </a:defRPr>
      </a:lvl8pPr>
      <a:lvl9pPr marL="1440000" indent="-180000" algn="l" defTabSz="914400" rtl="0" eaLnBrk="1" latinLnBrk="0" hangingPunct="1">
        <a:spcBef>
          <a:spcPts val="0"/>
        </a:spcBef>
        <a:spcAft>
          <a:spcPts val="300"/>
        </a:spcAft>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819204" name="Rectangle 4"/>
          <p:cNvSpPr>
            <a:spLocks noChangeArrowheads="1"/>
          </p:cNvSpPr>
          <p:nvPr/>
        </p:nvSpPr>
        <p:spPr bwMode="auto">
          <a:xfrm>
            <a:off x="5590443" y="161926"/>
            <a:ext cx="3168162" cy="150813"/>
          </a:xfrm>
          <a:prstGeom prst="rect">
            <a:avLst/>
          </a:prstGeom>
          <a:noFill/>
          <a:ln w="9525">
            <a:noFill/>
            <a:miter lim="800000"/>
            <a:headEnd/>
            <a:tailEnd/>
          </a:ln>
          <a:effectLst/>
        </p:spPr>
        <p:txBody>
          <a:bodyPr lIns="0" tIns="0" rIns="0" bIns="0"/>
          <a:lstStyle/>
          <a:p>
            <a:pPr algn="r" fontAlgn="base">
              <a:spcBef>
                <a:spcPct val="0"/>
              </a:spcBef>
              <a:spcAft>
                <a:spcPct val="0"/>
              </a:spcAft>
            </a:pPr>
            <a:endParaRPr lang="fr-FR" sz="1000" b="1">
              <a:solidFill>
                <a:srgbClr val="000066"/>
              </a:solidFill>
            </a:endParaRPr>
          </a:p>
        </p:txBody>
      </p:sp>
      <p:sp>
        <p:nvSpPr>
          <p:cNvPr id="10243" name="Rectangle 6"/>
          <p:cNvSpPr>
            <a:spLocks noGrp="1" noChangeArrowheads="1"/>
          </p:cNvSpPr>
          <p:nvPr>
            <p:ph type="body" idx="1"/>
          </p:nvPr>
        </p:nvSpPr>
        <p:spPr bwMode="auto">
          <a:xfrm>
            <a:off x="106974" y="1484313"/>
            <a:ext cx="8918331" cy="4825007"/>
          </a:xfrm>
          <a:prstGeom prst="rect">
            <a:avLst/>
          </a:prstGeom>
          <a:noFill/>
          <a:ln w="9525">
            <a:noFill/>
            <a:miter lim="800000"/>
            <a:headEnd/>
            <a:tailEnd/>
          </a:ln>
        </p:spPr>
        <p:txBody>
          <a:bodyPr vert="horz" wrap="square" lIns="91430" tIns="45714" rIns="91430" bIns="45714" numCol="1" anchor="t" anchorCtr="0" compatLnSpc="1">
            <a:prstTxWarp prst="textNoShape">
              <a:avLst/>
            </a:prstTxWarp>
          </a:bodyPr>
          <a:lstStyle/>
          <a:p>
            <a:pPr lvl="0"/>
            <a:r>
              <a:rPr lang="en-GB" dirty="0" smtClean="0"/>
              <a:t>[Title]</a:t>
            </a:r>
          </a:p>
          <a:p>
            <a:pPr lvl="1"/>
            <a:r>
              <a:rPr lang="en-GB" dirty="0" smtClean="0"/>
              <a:t>[Subtitle]</a:t>
            </a:r>
          </a:p>
          <a:p>
            <a:pPr lvl="2"/>
            <a:r>
              <a:rPr lang="en-GB" dirty="0" smtClean="0"/>
              <a:t>[Text]</a:t>
            </a:r>
          </a:p>
          <a:p>
            <a:pPr lvl="3"/>
            <a:r>
              <a:rPr lang="en-GB" dirty="0" smtClean="0"/>
              <a:t>[Text]</a:t>
            </a:r>
          </a:p>
          <a:p>
            <a:pPr lvl="4"/>
            <a:r>
              <a:rPr lang="en-GB" dirty="0" smtClean="0"/>
              <a:t>[Text]</a:t>
            </a:r>
          </a:p>
        </p:txBody>
      </p:sp>
      <p:sp>
        <p:nvSpPr>
          <p:cNvPr id="10245" name="Title Placeholder 7"/>
          <p:cNvSpPr>
            <a:spLocks noGrp="1"/>
          </p:cNvSpPr>
          <p:nvPr>
            <p:ph type="title"/>
          </p:nvPr>
        </p:nvSpPr>
        <p:spPr bwMode="auto">
          <a:xfrm>
            <a:off x="5590443" y="158750"/>
            <a:ext cx="3434862" cy="1539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[Section name]</a:t>
            </a:r>
          </a:p>
        </p:txBody>
      </p:sp>
      <p:sp>
        <p:nvSpPr>
          <p:cNvPr id="7" name="Footer Placeholder 5"/>
          <p:cNvSpPr txBox="1">
            <a:spLocks noGrp="1"/>
          </p:cNvSpPr>
          <p:nvPr/>
        </p:nvSpPr>
        <p:spPr bwMode="auto">
          <a:xfrm>
            <a:off x="117231" y="6633990"/>
            <a:ext cx="8908074" cy="179387"/>
          </a:xfrm>
          <a:prstGeom prst="rect">
            <a:avLst/>
          </a:prstGeom>
          <a:noFill/>
          <a:ln w="9525">
            <a:noFill/>
            <a:miter lim="800000"/>
            <a:headEnd/>
            <a:tailEnd/>
          </a:ln>
        </p:spPr>
        <p:txBody>
          <a:bodyPr lIns="0" tIns="0" rIns="0" bIns="0" anchor="ctr"/>
          <a:lstStyle/>
          <a:p>
            <a:pPr fontAlgn="base">
              <a:spcBef>
                <a:spcPct val="0"/>
              </a:spcBef>
              <a:spcAft>
                <a:spcPct val="0"/>
              </a:spcAft>
              <a:tabLst>
                <a:tab pos="9601200" algn="r"/>
              </a:tabLst>
            </a:pPr>
            <a:r>
              <a:rPr lang="en-GB" sz="800" b="1" dirty="0">
                <a:solidFill>
                  <a:srgbClr val="000066"/>
                </a:solidFill>
              </a:rPr>
              <a:t>Proposal to </a:t>
            </a:r>
            <a:r>
              <a:rPr lang="en-GB" sz="800" b="1" dirty="0" smtClean="0">
                <a:solidFill>
                  <a:srgbClr val="000066"/>
                </a:solidFill>
              </a:rPr>
              <a:t>SK China Senior Housing Development Project – 24 Mar 2010</a:t>
            </a:r>
            <a:r>
              <a:rPr lang="en-US" sz="800" b="1" dirty="0">
                <a:solidFill>
                  <a:srgbClr val="000066"/>
                </a:solidFill>
              </a:rPr>
              <a:t>	©</a:t>
            </a:r>
            <a:r>
              <a:rPr lang="en-US" sz="800" b="1" dirty="0" smtClean="0">
                <a:solidFill>
                  <a:srgbClr val="000066"/>
                </a:solidFill>
              </a:rPr>
              <a:t>2010 </a:t>
            </a:r>
            <a:r>
              <a:rPr lang="en-US" sz="800" b="1" dirty="0">
                <a:solidFill>
                  <a:srgbClr val="000066"/>
                </a:solidFill>
              </a:rPr>
              <a:t>Deloitte &amp; Touche Financial Advisory Services Limited - Private and Confidential</a:t>
            </a:r>
            <a:endParaRPr lang="en-GB" sz="800" dirty="0">
              <a:solidFill>
                <a:srgbClr val="000066"/>
              </a:solidFill>
            </a:endParaRPr>
          </a:p>
        </p:txBody>
      </p:sp>
      <p:sp>
        <p:nvSpPr>
          <p:cNvPr id="9" name="Rectangle 2"/>
          <p:cNvSpPr txBox="1">
            <a:spLocks noChangeArrowheads="1"/>
          </p:cNvSpPr>
          <p:nvPr/>
        </p:nvSpPr>
        <p:spPr bwMode="auto">
          <a:xfrm>
            <a:off x="4121892" y="6633990"/>
            <a:ext cx="527538" cy="179387"/>
          </a:xfrm>
          <a:prstGeom prst="rect">
            <a:avLst/>
          </a:prstGeom>
          <a:noFill/>
          <a:ln w="9525">
            <a:noFill/>
            <a:miter lim="800000"/>
            <a:headEnd/>
            <a:tailEnd/>
          </a:ln>
          <a:effectLst/>
        </p:spPr>
        <p:txBody>
          <a:bodyPr vert="horz" wrap="none" lIns="0" tIns="0" rIns="0" bIns="0" numCol="1" anchor="ctr" anchorCtr="0" compatLnSpc="1">
            <a:prstTxWarp prst="textNoShape">
              <a:avLst/>
            </a:prstTxWarp>
            <a:noAutofit/>
          </a:bodyPr>
          <a:lstStyle>
            <a:lvl1pPr algn="ctr">
              <a:defRPr sz="800" b="0">
                <a:solidFill>
                  <a:schemeClr val="tx1"/>
                </a:solidFill>
              </a:defRPr>
            </a:lvl1pPr>
          </a:lstStyle>
          <a:p>
            <a:pPr fontAlgn="base">
              <a:spcBef>
                <a:spcPct val="0"/>
              </a:spcBef>
              <a:spcAft>
                <a:spcPct val="0"/>
              </a:spcAft>
              <a:defRPr/>
            </a:pPr>
            <a:fld id="{AC2D76DB-09EF-441C-8F61-844B2FEC453B}" type="slidenum">
              <a:rPr lang="en-GB" smtClean="0">
                <a:solidFill>
                  <a:srgbClr val="000066"/>
                </a:solidFill>
              </a:rPr>
              <a:pPr fontAlgn="base">
                <a:spcBef>
                  <a:spcPct val="0"/>
                </a:spcBef>
                <a:spcAft>
                  <a:spcPct val="0"/>
                </a:spcAft>
                <a:defRPr/>
              </a:pPr>
              <a:t>‹#›</a:t>
            </a:fld>
            <a:endParaRPr lang="en-GB" dirty="0">
              <a:solidFill>
                <a:srgbClr val="000066"/>
              </a:solidFill>
              <a:latin typeface="Verdana" pitchFamily="34" charset="0"/>
            </a:endParaRPr>
          </a:p>
        </p:txBody>
      </p:sp>
    </p:spTree>
    <p:extLst>
      <p:ext uri="{BB962C8B-B14F-4D97-AF65-F5344CB8AC3E}">
        <p14:creationId xmlns:p14="http://schemas.microsoft.com/office/powerpoint/2010/main" val="147767243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Lst>
  <p:hf hdr="0" dt="0"/>
  <p:txStyles>
    <p:titleStyle>
      <a:lvl1pPr algn="r" rtl="0" eaLnBrk="0" fontAlgn="base" hangingPunct="0">
        <a:spcBef>
          <a:spcPct val="0"/>
        </a:spcBef>
        <a:spcAft>
          <a:spcPct val="0"/>
        </a:spcAft>
        <a:defRPr lang="en-GB" sz="1000" b="1">
          <a:solidFill>
            <a:srgbClr val="000066"/>
          </a:solidFill>
          <a:latin typeface="Arial"/>
          <a:ea typeface="+mj-ea"/>
          <a:cs typeface="Times New Roman" pitchFamily="18" charset="0"/>
        </a:defRPr>
      </a:lvl1pPr>
      <a:lvl2pPr algn="r" rtl="0" eaLnBrk="0" fontAlgn="base" hangingPunct="0">
        <a:spcBef>
          <a:spcPct val="0"/>
        </a:spcBef>
        <a:spcAft>
          <a:spcPct val="0"/>
        </a:spcAft>
        <a:defRPr sz="1000" b="1">
          <a:solidFill>
            <a:srgbClr val="000066"/>
          </a:solidFill>
          <a:latin typeface="Arial" charset="0"/>
          <a:ea typeface="Arial" pitchFamily="34" charset="0"/>
          <a:cs typeface="Times New Roman" pitchFamily="18" charset="0"/>
        </a:defRPr>
      </a:lvl2pPr>
      <a:lvl3pPr algn="r" rtl="0" eaLnBrk="0" fontAlgn="base" hangingPunct="0">
        <a:spcBef>
          <a:spcPct val="0"/>
        </a:spcBef>
        <a:spcAft>
          <a:spcPct val="0"/>
        </a:spcAft>
        <a:defRPr sz="1000" b="1">
          <a:solidFill>
            <a:srgbClr val="000066"/>
          </a:solidFill>
          <a:latin typeface="Arial" charset="0"/>
          <a:ea typeface="Arial" pitchFamily="34" charset="0"/>
          <a:cs typeface="Times New Roman" pitchFamily="18" charset="0"/>
        </a:defRPr>
      </a:lvl3pPr>
      <a:lvl4pPr algn="r" rtl="0" eaLnBrk="0" fontAlgn="base" hangingPunct="0">
        <a:spcBef>
          <a:spcPct val="0"/>
        </a:spcBef>
        <a:spcAft>
          <a:spcPct val="0"/>
        </a:spcAft>
        <a:defRPr sz="1000" b="1">
          <a:solidFill>
            <a:srgbClr val="000066"/>
          </a:solidFill>
          <a:latin typeface="Arial" charset="0"/>
          <a:ea typeface="Arial" pitchFamily="34" charset="0"/>
          <a:cs typeface="Times New Roman" pitchFamily="18" charset="0"/>
        </a:defRPr>
      </a:lvl4pPr>
      <a:lvl5pPr algn="r" rtl="0" eaLnBrk="0" fontAlgn="base" hangingPunct="0">
        <a:spcBef>
          <a:spcPct val="0"/>
        </a:spcBef>
        <a:spcAft>
          <a:spcPct val="0"/>
        </a:spcAft>
        <a:defRPr sz="1000" b="1">
          <a:solidFill>
            <a:srgbClr val="000066"/>
          </a:solidFill>
          <a:latin typeface="Arial" charset="0"/>
          <a:ea typeface="Arial" pitchFamily="34" charset="0"/>
          <a:cs typeface="Times New Roman" pitchFamily="18" charset="0"/>
        </a:defRPr>
      </a:lvl5pPr>
      <a:lvl6pPr marL="457148" algn="r" rtl="0" fontAlgn="base">
        <a:spcBef>
          <a:spcPct val="0"/>
        </a:spcBef>
        <a:spcAft>
          <a:spcPct val="0"/>
        </a:spcAft>
        <a:defRPr sz="1000" b="1">
          <a:solidFill>
            <a:srgbClr val="000066"/>
          </a:solidFill>
          <a:latin typeface="Arial" charset="0"/>
          <a:cs typeface="Arial" charset="0"/>
        </a:defRPr>
      </a:lvl6pPr>
      <a:lvl7pPr marL="914297" algn="r" rtl="0" fontAlgn="base">
        <a:spcBef>
          <a:spcPct val="0"/>
        </a:spcBef>
        <a:spcAft>
          <a:spcPct val="0"/>
        </a:spcAft>
        <a:defRPr sz="1000" b="1">
          <a:solidFill>
            <a:srgbClr val="000066"/>
          </a:solidFill>
          <a:latin typeface="Arial" charset="0"/>
          <a:cs typeface="Arial" charset="0"/>
        </a:defRPr>
      </a:lvl7pPr>
      <a:lvl8pPr marL="1371445" algn="r" rtl="0" fontAlgn="base">
        <a:spcBef>
          <a:spcPct val="0"/>
        </a:spcBef>
        <a:spcAft>
          <a:spcPct val="0"/>
        </a:spcAft>
        <a:defRPr sz="1000" b="1">
          <a:solidFill>
            <a:srgbClr val="000066"/>
          </a:solidFill>
          <a:latin typeface="Arial" charset="0"/>
          <a:cs typeface="Arial" charset="0"/>
        </a:defRPr>
      </a:lvl8pPr>
      <a:lvl9pPr marL="1828594" algn="r" rtl="0" fontAlgn="base">
        <a:spcBef>
          <a:spcPct val="0"/>
        </a:spcBef>
        <a:spcAft>
          <a:spcPct val="0"/>
        </a:spcAft>
        <a:defRPr sz="1000" b="1">
          <a:solidFill>
            <a:srgbClr val="000066"/>
          </a:solidFill>
          <a:latin typeface="Arial" charset="0"/>
          <a:cs typeface="Arial" charset="0"/>
        </a:defRPr>
      </a:lvl9pPr>
    </p:titleStyle>
    <p:bodyStyle>
      <a:lvl1pPr marL="174625" indent="-174625" algn="l" rtl="0" eaLnBrk="0" fontAlgn="base" hangingPunct="0">
        <a:spcBef>
          <a:spcPct val="0"/>
        </a:spcBef>
        <a:spcAft>
          <a:spcPct val="35000"/>
        </a:spcAft>
        <a:buChar char="•"/>
        <a:tabLst>
          <a:tab pos="5713413" algn="l"/>
        </a:tabLst>
        <a:defRPr sz="1000" b="1">
          <a:solidFill>
            <a:schemeClr val="tx1"/>
          </a:solidFill>
          <a:latin typeface="+mn-lt"/>
          <a:ea typeface="+mn-ea"/>
          <a:cs typeface="+mn-cs"/>
        </a:defRPr>
      </a:lvl1pPr>
      <a:lvl2pPr marL="177800" indent="-177800" algn="l" rtl="0" eaLnBrk="0" fontAlgn="base" hangingPunct="0">
        <a:spcBef>
          <a:spcPct val="0"/>
        </a:spcBef>
        <a:spcAft>
          <a:spcPct val="35000"/>
        </a:spcAft>
        <a:buFont typeface="Arial" charset="0"/>
        <a:buChar char="–"/>
        <a:tabLst>
          <a:tab pos="5713413" algn="l"/>
        </a:tabLst>
        <a:defRPr sz="1000" b="1" i="1">
          <a:solidFill>
            <a:schemeClr val="tx1"/>
          </a:solidFill>
          <a:latin typeface="+mn-lt"/>
          <a:cs typeface="+mn-cs"/>
        </a:defRPr>
      </a:lvl2pPr>
      <a:lvl3pPr marL="179388" indent="-179388" algn="l" rtl="0" eaLnBrk="0" fontAlgn="base" hangingPunct="0">
        <a:spcBef>
          <a:spcPct val="0"/>
        </a:spcBef>
        <a:spcAft>
          <a:spcPct val="35000"/>
        </a:spcAft>
        <a:buFont typeface="Arial" charset="0"/>
        <a:buChar char="•"/>
        <a:tabLst>
          <a:tab pos="5713413" algn="l"/>
        </a:tabLst>
        <a:defRPr sz="1000">
          <a:solidFill>
            <a:srgbClr val="000000"/>
          </a:solidFill>
          <a:latin typeface="+mn-lt"/>
          <a:cs typeface="+mn-cs"/>
        </a:defRPr>
      </a:lvl3pPr>
      <a:lvl4pPr marL="357188" indent="-177800" algn="l" rtl="0" eaLnBrk="0" fontAlgn="base" hangingPunct="0">
        <a:spcBef>
          <a:spcPct val="0"/>
        </a:spcBef>
        <a:spcAft>
          <a:spcPct val="35000"/>
        </a:spcAft>
        <a:buFont typeface="Arial" charset="0"/>
        <a:buChar char="–"/>
        <a:tabLst>
          <a:tab pos="5713413" algn="l"/>
        </a:tabLst>
        <a:defRPr sz="1000">
          <a:solidFill>
            <a:srgbClr val="000000"/>
          </a:solidFill>
          <a:latin typeface="+mn-lt"/>
          <a:cs typeface="+mn-cs"/>
        </a:defRPr>
      </a:lvl4pPr>
      <a:lvl5pPr marL="538163" indent="-179388" algn="l" rtl="0" eaLnBrk="0" fontAlgn="base" hangingPunct="0">
        <a:spcBef>
          <a:spcPct val="0"/>
        </a:spcBef>
        <a:spcAft>
          <a:spcPct val="35000"/>
        </a:spcAft>
        <a:buFont typeface="Arial" charset="0"/>
        <a:buChar char="·"/>
        <a:tabLst>
          <a:tab pos="5713413" algn="l"/>
        </a:tabLst>
        <a:defRPr sz="1000">
          <a:solidFill>
            <a:srgbClr val="000000"/>
          </a:solidFill>
          <a:latin typeface="+mn-lt"/>
          <a:cs typeface="+mn-cs"/>
        </a:defRPr>
      </a:lvl5pPr>
      <a:lvl6pPr marL="1177792" indent="-180954" algn="l" rtl="0" fontAlgn="base">
        <a:spcBef>
          <a:spcPct val="0"/>
        </a:spcBef>
        <a:spcAft>
          <a:spcPct val="35000"/>
        </a:spcAft>
        <a:buFont typeface="Arial" charset="0"/>
        <a:buChar char="-"/>
        <a:tabLst>
          <a:tab pos="5714356" algn="l"/>
        </a:tabLst>
        <a:defRPr sz="1000">
          <a:solidFill>
            <a:srgbClr val="000000"/>
          </a:solidFill>
          <a:latin typeface="+mn-lt"/>
          <a:cs typeface="+mn-cs"/>
        </a:defRPr>
      </a:lvl6pPr>
      <a:lvl7pPr marL="1634941" indent="-180954" algn="l" rtl="0" fontAlgn="base">
        <a:spcBef>
          <a:spcPct val="0"/>
        </a:spcBef>
        <a:spcAft>
          <a:spcPct val="35000"/>
        </a:spcAft>
        <a:buFont typeface="Arial" charset="0"/>
        <a:buChar char="-"/>
        <a:tabLst>
          <a:tab pos="5714356" algn="l"/>
        </a:tabLst>
        <a:defRPr sz="1000">
          <a:solidFill>
            <a:srgbClr val="000000"/>
          </a:solidFill>
          <a:latin typeface="+mn-lt"/>
          <a:cs typeface="+mn-cs"/>
        </a:defRPr>
      </a:lvl7pPr>
      <a:lvl8pPr marL="2092090" indent="-180954" algn="l" rtl="0" fontAlgn="base">
        <a:spcBef>
          <a:spcPct val="0"/>
        </a:spcBef>
        <a:spcAft>
          <a:spcPct val="35000"/>
        </a:spcAft>
        <a:buFont typeface="Arial" charset="0"/>
        <a:buChar char="-"/>
        <a:tabLst>
          <a:tab pos="5714356" algn="l"/>
        </a:tabLst>
        <a:defRPr sz="1000">
          <a:solidFill>
            <a:srgbClr val="000000"/>
          </a:solidFill>
          <a:latin typeface="+mn-lt"/>
          <a:cs typeface="+mn-cs"/>
        </a:defRPr>
      </a:lvl8pPr>
      <a:lvl9pPr marL="2549238" indent="-180954" algn="l" rtl="0" fontAlgn="base">
        <a:spcBef>
          <a:spcPct val="0"/>
        </a:spcBef>
        <a:spcAft>
          <a:spcPct val="35000"/>
        </a:spcAft>
        <a:buFont typeface="Arial" charset="0"/>
        <a:buChar char="-"/>
        <a:tabLst>
          <a:tab pos="5714356" algn="l"/>
        </a:tabLst>
        <a:defRPr sz="1000">
          <a:solidFill>
            <a:srgbClr val="000000"/>
          </a:solidFill>
          <a:latin typeface="+mn-lt"/>
          <a:cs typeface="+mn-cs"/>
        </a:defRPr>
      </a:lvl9pPr>
    </p:bodyStyle>
    <p:otherStyle>
      <a:defPPr>
        <a:defRPr lang="en-US"/>
      </a:defPPr>
      <a:lvl1pPr marL="0" algn="l" defTabSz="914297" rtl="0" eaLnBrk="1" latinLnBrk="0" hangingPunct="1">
        <a:defRPr sz="1800" kern="1200">
          <a:solidFill>
            <a:schemeClr val="tx1"/>
          </a:solidFill>
          <a:latin typeface="+mn-lt"/>
          <a:ea typeface="+mn-ea"/>
          <a:cs typeface="+mn-cs"/>
        </a:defRPr>
      </a:lvl1pPr>
      <a:lvl2pPr marL="457148" algn="l" defTabSz="914297" rtl="0" eaLnBrk="1" latinLnBrk="0" hangingPunct="1">
        <a:defRPr sz="1800" kern="1200">
          <a:solidFill>
            <a:schemeClr val="tx1"/>
          </a:solidFill>
          <a:latin typeface="+mn-lt"/>
          <a:ea typeface="+mn-ea"/>
          <a:cs typeface="+mn-cs"/>
        </a:defRPr>
      </a:lvl2pPr>
      <a:lvl3pPr marL="914297" algn="l" defTabSz="914297" rtl="0" eaLnBrk="1" latinLnBrk="0" hangingPunct="1">
        <a:defRPr sz="1800" kern="1200">
          <a:solidFill>
            <a:schemeClr val="tx1"/>
          </a:solidFill>
          <a:latin typeface="+mn-lt"/>
          <a:ea typeface="+mn-ea"/>
          <a:cs typeface="+mn-cs"/>
        </a:defRPr>
      </a:lvl3pPr>
      <a:lvl4pPr marL="1371445" algn="l" defTabSz="914297" rtl="0" eaLnBrk="1" latinLnBrk="0" hangingPunct="1">
        <a:defRPr sz="1800" kern="1200">
          <a:solidFill>
            <a:schemeClr val="tx1"/>
          </a:solidFill>
          <a:latin typeface="+mn-lt"/>
          <a:ea typeface="+mn-ea"/>
          <a:cs typeface="+mn-cs"/>
        </a:defRPr>
      </a:lvl4pPr>
      <a:lvl5pPr marL="1828594" algn="l" defTabSz="914297" rtl="0" eaLnBrk="1" latinLnBrk="0" hangingPunct="1">
        <a:defRPr sz="1800" kern="1200">
          <a:solidFill>
            <a:schemeClr val="tx1"/>
          </a:solidFill>
          <a:latin typeface="+mn-lt"/>
          <a:ea typeface="+mn-ea"/>
          <a:cs typeface="+mn-cs"/>
        </a:defRPr>
      </a:lvl5pPr>
      <a:lvl6pPr marL="2285742" algn="l" defTabSz="914297" rtl="0" eaLnBrk="1" latinLnBrk="0" hangingPunct="1">
        <a:defRPr sz="1800" kern="1200">
          <a:solidFill>
            <a:schemeClr val="tx1"/>
          </a:solidFill>
          <a:latin typeface="+mn-lt"/>
          <a:ea typeface="+mn-ea"/>
          <a:cs typeface="+mn-cs"/>
        </a:defRPr>
      </a:lvl6pPr>
      <a:lvl7pPr marL="2742891" algn="l" defTabSz="914297" rtl="0" eaLnBrk="1" latinLnBrk="0" hangingPunct="1">
        <a:defRPr sz="1800" kern="1200">
          <a:solidFill>
            <a:schemeClr val="tx1"/>
          </a:solidFill>
          <a:latin typeface="+mn-lt"/>
          <a:ea typeface="+mn-ea"/>
          <a:cs typeface="+mn-cs"/>
        </a:defRPr>
      </a:lvl7pPr>
      <a:lvl8pPr marL="3200040" algn="l" defTabSz="914297" rtl="0" eaLnBrk="1" latinLnBrk="0" hangingPunct="1">
        <a:defRPr sz="1800" kern="1200">
          <a:solidFill>
            <a:schemeClr val="tx1"/>
          </a:solidFill>
          <a:latin typeface="+mn-lt"/>
          <a:ea typeface="+mn-ea"/>
          <a:cs typeface="+mn-cs"/>
        </a:defRPr>
      </a:lvl8pPr>
      <a:lvl9pPr marL="3657189" algn="l" defTabSz="91429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562075"/>
          </a:xfrm>
          <a:prstGeom prst="rect">
            <a:avLst/>
          </a:prstGeom>
        </p:spPr>
        <p:txBody>
          <a:bodyPr vert="horz" lIns="102409" tIns="51205" rIns="102409" bIns="51205"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980728"/>
            <a:ext cx="8229600" cy="5400600"/>
          </a:xfrm>
          <a:prstGeom prst="rect">
            <a:avLst/>
          </a:prstGeom>
        </p:spPr>
        <p:txBody>
          <a:bodyPr vert="horz" lIns="102409" tIns="51205" rIns="102409" bIns="51205"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487986"/>
            <a:ext cx="2133600" cy="365126"/>
          </a:xfrm>
          <a:prstGeom prst="rect">
            <a:avLst/>
          </a:prstGeom>
        </p:spPr>
        <p:txBody>
          <a:bodyPr vert="horz" lIns="102409" tIns="51205" rIns="102409" bIns="51205" rtlCol="0" anchor="ctr"/>
          <a:lstStyle>
            <a:lvl1pPr algn="l">
              <a:defRPr sz="1300">
                <a:solidFill>
                  <a:schemeClr val="tx1">
                    <a:tint val="75000"/>
                  </a:schemeClr>
                </a:solidFill>
              </a:defRPr>
            </a:lvl1pPr>
          </a:lstStyle>
          <a:p>
            <a:pPr defTabSz="1024087"/>
            <a:fld id="{532A548F-CF34-4B50-B370-B3732F5B80E4}" type="datetimeFigureOut">
              <a:rPr lang="zh-CN" altLang="en-US" smtClean="0">
                <a:solidFill>
                  <a:prstClr val="black">
                    <a:tint val="75000"/>
                  </a:prstClr>
                </a:solidFill>
                <a:cs typeface="Arial" charset="0"/>
              </a:rPr>
              <a:pPr defTabSz="1024087"/>
              <a:t>2018/1/5</a:t>
            </a:fld>
            <a:endParaRPr lang="zh-CN" altLang="en-US">
              <a:solidFill>
                <a:prstClr val="black">
                  <a:tint val="75000"/>
                </a:prstClr>
              </a:solidFill>
              <a:cs typeface="Arial" charset="0"/>
            </a:endParaRPr>
          </a:p>
        </p:txBody>
      </p:sp>
      <p:sp>
        <p:nvSpPr>
          <p:cNvPr id="5" name="页脚占位符 4"/>
          <p:cNvSpPr>
            <a:spLocks noGrp="1"/>
          </p:cNvSpPr>
          <p:nvPr>
            <p:ph type="ftr" sz="quarter" idx="3"/>
          </p:nvPr>
        </p:nvSpPr>
        <p:spPr>
          <a:xfrm>
            <a:off x="3124200" y="6487986"/>
            <a:ext cx="2895600" cy="365126"/>
          </a:xfrm>
          <a:prstGeom prst="rect">
            <a:avLst/>
          </a:prstGeom>
        </p:spPr>
        <p:txBody>
          <a:bodyPr vert="horz" lIns="102409" tIns="51205" rIns="102409" bIns="51205" rtlCol="0" anchor="ctr"/>
          <a:lstStyle>
            <a:lvl1pPr algn="ctr">
              <a:defRPr sz="1300">
                <a:solidFill>
                  <a:schemeClr val="tx1">
                    <a:tint val="75000"/>
                  </a:schemeClr>
                </a:solidFill>
              </a:defRPr>
            </a:lvl1pPr>
          </a:lstStyle>
          <a:p>
            <a:pPr defTabSz="1024087"/>
            <a:endParaRPr lang="zh-CN" altLang="en-US">
              <a:solidFill>
                <a:prstClr val="black">
                  <a:tint val="75000"/>
                </a:prstClr>
              </a:solidFill>
              <a:cs typeface="Arial" charset="0"/>
            </a:endParaRPr>
          </a:p>
        </p:txBody>
      </p:sp>
      <p:sp>
        <p:nvSpPr>
          <p:cNvPr id="6" name="灯片编号占位符 5"/>
          <p:cNvSpPr>
            <a:spLocks noGrp="1"/>
          </p:cNvSpPr>
          <p:nvPr>
            <p:ph type="sldNum" sz="quarter" idx="4"/>
          </p:nvPr>
        </p:nvSpPr>
        <p:spPr>
          <a:xfrm>
            <a:off x="6553200" y="6487986"/>
            <a:ext cx="2133600" cy="365126"/>
          </a:xfrm>
          <a:prstGeom prst="rect">
            <a:avLst/>
          </a:prstGeom>
        </p:spPr>
        <p:txBody>
          <a:bodyPr vert="horz" lIns="102409" tIns="51205" rIns="102409" bIns="51205" rtlCol="0" anchor="ctr"/>
          <a:lstStyle>
            <a:lvl1pPr algn="r">
              <a:defRPr sz="1300">
                <a:solidFill>
                  <a:schemeClr val="tx1">
                    <a:tint val="75000"/>
                  </a:schemeClr>
                </a:solidFill>
              </a:defRPr>
            </a:lvl1pPr>
          </a:lstStyle>
          <a:p>
            <a:pPr defTabSz="1024087"/>
            <a:fld id="{E6F7F160-E61C-4897-94C3-BDF1D09C6643}" type="slidenum">
              <a:rPr lang="zh-CN" altLang="en-US" smtClean="0">
                <a:solidFill>
                  <a:prstClr val="black">
                    <a:tint val="75000"/>
                  </a:prstClr>
                </a:solidFill>
                <a:cs typeface="Arial" charset="0"/>
              </a:rPr>
              <a:pPr defTabSz="1024087"/>
              <a:t>‹#›</a:t>
            </a:fld>
            <a:endParaRPr lang="zh-CN" altLang="en-US">
              <a:solidFill>
                <a:prstClr val="black">
                  <a:tint val="75000"/>
                </a:prstClr>
              </a:solidFill>
              <a:cs typeface="Arial" charset="0"/>
            </a:endParaRPr>
          </a:p>
        </p:txBody>
      </p:sp>
      <p:cxnSp>
        <p:nvCxnSpPr>
          <p:cNvPr id="7" name="直接连接符 6"/>
          <p:cNvCxnSpPr/>
          <p:nvPr userDrawn="1"/>
        </p:nvCxnSpPr>
        <p:spPr>
          <a:xfrm>
            <a:off x="431632" y="90872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534544"/>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txStyles>
    <p:titleStyle>
      <a:lvl1pPr algn="l" defTabSz="1024087" rtl="0" eaLnBrk="1" latinLnBrk="0" hangingPunct="1">
        <a:spcBef>
          <a:spcPct val="0"/>
        </a:spcBef>
        <a:buNone/>
        <a:defRPr sz="2700" b="1" kern="1200">
          <a:solidFill>
            <a:schemeClr val="tx1">
              <a:lumMod val="65000"/>
              <a:lumOff val="35000"/>
            </a:schemeClr>
          </a:solidFill>
          <a:latin typeface="+mj-lt"/>
          <a:ea typeface="+mj-ea"/>
          <a:cs typeface="+mj-cs"/>
        </a:defRPr>
      </a:lvl1pPr>
    </p:titleStyle>
    <p:bodyStyle>
      <a:lvl1pPr marL="0" indent="0" algn="l" defTabSz="1024087" rtl="0" eaLnBrk="1" latinLnBrk="0" hangingPunct="1">
        <a:spcBef>
          <a:spcPct val="20000"/>
        </a:spcBef>
        <a:buFont typeface="Arial" pitchFamily="34" charset="0"/>
        <a:buNone/>
        <a:defRPr sz="2000" kern="1200">
          <a:solidFill>
            <a:schemeClr val="tx1"/>
          </a:solidFill>
          <a:latin typeface="+mn-lt"/>
          <a:ea typeface="+mn-ea"/>
          <a:cs typeface="+mn-cs"/>
        </a:defRPr>
      </a:lvl1pPr>
      <a:lvl2pPr marL="512044" indent="0" algn="l" defTabSz="1024087" rtl="0" eaLnBrk="1" latinLnBrk="0" hangingPunct="1">
        <a:spcBef>
          <a:spcPct val="20000"/>
        </a:spcBef>
        <a:buFont typeface="Arial" pitchFamily="34" charset="0"/>
        <a:buNone/>
        <a:defRPr sz="1800" kern="1200">
          <a:solidFill>
            <a:schemeClr val="tx1"/>
          </a:solidFill>
          <a:latin typeface="+mn-lt"/>
          <a:ea typeface="+mn-ea"/>
          <a:cs typeface="+mn-cs"/>
        </a:defRPr>
      </a:lvl2pPr>
      <a:lvl3pPr marL="1024087" indent="0" algn="l" defTabSz="1024087" rtl="0" eaLnBrk="1" latinLnBrk="0" hangingPunct="1">
        <a:spcBef>
          <a:spcPct val="20000"/>
        </a:spcBef>
        <a:buFont typeface="Arial" pitchFamily="34" charset="0"/>
        <a:buNone/>
        <a:defRPr sz="1500" kern="1200">
          <a:solidFill>
            <a:schemeClr val="tx1"/>
          </a:solidFill>
          <a:latin typeface="+mn-lt"/>
          <a:ea typeface="+mn-ea"/>
          <a:cs typeface="+mn-cs"/>
        </a:defRPr>
      </a:lvl3pPr>
      <a:lvl4pPr marL="1536131" indent="0" algn="l" defTabSz="1024087" rtl="0" eaLnBrk="1" latinLnBrk="0" hangingPunct="1">
        <a:spcBef>
          <a:spcPct val="20000"/>
        </a:spcBef>
        <a:buFont typeface="Arial" pitchFamily="34" charset="0"/>
        <a:buNone/>
        <a:defRPr sz="1300" kern="1200">
          <a:solidFill>
            <a:schemeClr val="tx1"/>
          </a:solidFill>
          <a:latin typeface="+mn-lt"/>
          <a:ea typeface="+mn-ea"/>
          <a:cs typeface="+mn-cs"/>
        </a:defRPr>
      </a:lvl4pPr>
      <a:lvl5pPr marL="2048174" indent="0" algn="l" defTabSz="1024087" rtl="0" eaLnBrk="1" latinLnBrk="0" hangingPunct="1">
        <a:spcBef>
          <a:spcPct val="20000"/>
        </a:spcBef>
        <a:buFont typeface="Arial" pitchFamily="34" charset="0"/>
        <a:buNone/>
        <a:defRPr sz="1300" kern="1200">
          <a:solidFill>
            <a:schemeClr val="tx1"/>
          </a:solidFill>
          <a:latin typeface="+mn-lt"/>
          <a:ea typeface="+mn-ea"/>
          <a:cs typeface="+mn-cs"/>
        </a:defRPr>
      </a:lvl5pPr>
      <a:lvl6pPr marL="2816240"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28283"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40326"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52370"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zh-CN"/>
      </a:defPPr>
      <a:lvl1pPr marL="0" algn="l" defTabSz="1024087" rtl="0" eaLnBrk="1" latinLnBrk="0" hangingPunct="1">
        <a:defRPr sz="2000" kern="1200">
          <a:solidFill>
            <a:schemeClr val="tx1"/>
          </a:solidFill>
          <a:latin typeface="+mn-lt"/>
          <a:ea typeface="+mn-ea"/>
          <a:cs typeface="+mn-cs"/>
        </a:defRPr>
      </a:lvl1pPr>
      <a:lvl2pPr marL="512044" algn="l" defTabSz="1024087" rtl="0" eaLnBrk="1" latinLnBrk="0" hangingPunct="1">
        <a:defRPr sz="2000" kern="1200">
          <a:solidFill>
            <a:schemeClr val="tx1"/>
          </a:solidFill>
          <a:latin typeface="+mn-lt"/>
          <a:ea typeface="+mn-ea"/>
          <a:cs typeface="+mn-cs"/>
        </a:defRPr>
      </a:lvl2pPr>
      <a:lvl3pPr marL="1024087" algn="l" defTabSz="1024087" rtl="0" eaLnBrk="1" latinLnBrk="0" hangingPunct="1">
        <a:defRPr sz="2000" kern="1200">
          <a:solidFill>
            <a:schemeClr val="tx1"/>
          </a:solidFill>
          <a:latin typeface="+mn-lt"/>
          <a:ea typeface="+mn-ea"/>
          <a:cs typeface="+mn-cs"/>
        </a:defRPr>
      </a:lvl3pPr>
      <a:lvl4pPr marL="1536131" algn="l" defTabSz="1024087" rtl="0" eaLnBrk="1" latinLnBrk="0" hangingPunct="1">
        <a:defRPr sz="2000" kern="1200">
          <a:solidFill>
            <a:schemeClr val="tx1"/>
          </a:solidFill>
          <a:latin typeface="+mn-lt"/>
          <a:ea typeface="+mn-ea"/>
          <a:cs typeface="+mn-cs"/>
        </a:defRPr>
      </a:lvl4pPr>
      <a:lvl5pPr marL="2048174" algn="l" defTabSz="1024087" rtl="0" eaLnBrk="1" latinLnBrk="0" hangingPunct="1">
        <a:defRPr sz="2000" kern="1200">
          <a:solidFill>
            <a:schemeClr val="tx1"/>
          </a:solidFill>
          <a:latin typeface="+mn-lt"/>
          <a:ea typeface="+mn-ea"/>
          <a:cs typeface="+mn-cs"/>
        </a:defRPr>
      </a:lvl5pPr>
      <a:lvl6pPr marL="2560218" algn="l" defTabSz="1024087" rtl="0" eaLnBrk="1" latinLnBrk="0" hangingPunct="1">
        <a:defRPr sz="2000" kern="1200">
          <a:solidFill>
            <a:schemeClr val="tx1"/>
          </a:solidFill>
          <a:latin typeface="+mn-lt"/>
          <a:ea typeface="+mn-ea"/>
          <a:cs typeface="+mn-cs"/>
        </a:defRPr>
      </a:lvl6pPr>
      <a:lvl7pPr marL="3072261" algn="l" defTabSz="1024087" rtl="0" eaLnBrk="1" latinLnBrk="0" hangingPunct="1">
        <a:defRPr sz="2000" kern="1200">
          <a:solidFill>
            <a:schemeClr val="tx1"/>
          </a:solidFill>
          <a:latin typeface="+mn-lt"/>
          <a:ea typeface="+mn-ea"/>
          <a:cs typeface="+mn-cs"/>
        </a:defRPr>
      </a:lvl7pPr>
      <a:lvl8pPr marL="3584304" algn="l" defTabSz="1024087" rtl="0" eaLnBrk="1" latinLnBrk="0" hangingPunct="1">
        <a:defRPr sz="2000" kern="1200">
          <a:solidFill>
            <a:schemeClr val="tx1"/>
          </a:solidFill>
          <a:latin typeface="+mn-lt"/>
          <a:ea typeface="+mn-ea"/>
          <a:cs typeface="+mn-cs"/>
        </a:defRPr>
      </a:lvl8pPr>
      <a:lvl9pPr marL="4096348" algn="l" defTabSz="1024087"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hyperlink" Target="http://www.zero.ipo.com.cn/"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hyperlink" Target="http://www.zero.ipo.com.cn/"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jpeg"/><Relationship Id="rId1" Type="http://schemas.openxmlformats.org/officeDocument/2006/relationships/slideLayout" Target="../slideLayouts/slideLayout2.xml"/><Relationship Id="rId5" Type="http://schemas.openxmlformats.org/officeDocument/2006/relationships/hyperlink" Target="http://b2b.toocle.com/" TargetMode="External"/><Relationship Id="rId4" Type="http://schemas.openxmlformats.org/officeDocument/2006/relationships/hyperlink" Target="http://www.zero.ipo.com.cn/"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png"/><Relationship Id="rId26" Type="http://schemas.openxmlformats.org/officeDocument/2006/relationships/image" Target="../media/image27.jpeg"/><Relationship Id="rId39" Type="http://schemas.openxmlformats.org/officeDocument/2006/relationships/image" Target="../media/image39.jpeg"/><Relationship Id="rId3" Type="http://schemas.openxmlformats.org/officeDocument/2006/relationships/image" Target="../media/image6.png"/><Relationship Id="rId21" Type="http://schemas.openxmlformats.org/officeDocument/2006/relationships/image" Target="../media/image23.png"/><Relationship Id="rId34" Type="http://schemas.openxmlformats.org/officeDocument/2006/relationships/image" Target="../media/image34.png"/><Relationship Id="rId42" Type="http://schemas.openxmlformats.org/officeDocument/2006/relationships/image" Target="../media/image42.png"/><Relationship Id="rId47" Type="http://schemas.openxmlformats.org/officeDocument/2006/relationships/image" Target="../media/image47.png"/><Relationship Id="rId50" Type="http://schemas.openxmlformats.org/officeDocument/2006/relationships/image" Target="../media/image50.png"/><Relationship Id="rId7" Type="http://schemas.openxmlformats.org/officeDocument/2006/relationships/image" Target="../media/image10.png"/><Relationship Id="rId12" Type="http://schemas.openxmlformats.org/officeDocument/2006/relationships/image" Target="../media/image15.jpeg"/><Relationship Id="rId17" Type="http://schemas.openxmlformats.org/officeDocument/2006/relationships/image" Target="../media/image20.png"/><Relationship Id="rId25" Type="http://schemas.openxmlformats.org/officeDocument/2006/relationships/image" Target="../media/image26.png"/><Relationship Id="rId33" Type="http://schemas.openxmlformats.org/officeDocument/2006/relationships/image" Target="../media/image33.jpeg"/><Relationship Id="rId38" Type="http://schemas.openxmlformats.org/officeDocument/2006/relationships/image" Target="../media/image38.png"/><Relationship Id="rId46" Type="http://schemas.openxmlformats.org/officeDocument/2006/relationships/image" Target="../media/image46.png"/><Relationship Id="rId2" Type="http://schemas.openxmlformats.org/officeDocument/2006/relationships/notesSlide" Target="../notesSlides/notesSlide2.xml"/><Relationship Id="rId16" Type="http://schemas.openxmlformats.org/officeDocument/2006/relationships/image" Target="../media/image19.png"/><Relationship Id="rId20" Type="http://schemas.openxmlformats.org/officeDocument/2006/relationships/image" Target="../media/image22.jpeg"/><Relationship Id="rId29" Type="http://schemas.openxmlformats.org/officeDocument/2006/relationships/image" Target="../media/image29.png"/><Relationship Id="rId41" Type="http://schemas.openxmlformats.org/officeDocument/2006/relationships/image" Target="../media/image41.png"/><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5.jpeg"/><Relationship Id="rId32" Type="http://schemas.openxmlformats.org/officeDocument/2006/relationships/image" Target="../media/image32.jpeg"/><Relationship Id="rId37" Type="http://schemas.openxmlformats.org/officeDocument/2006/relationships/image" Target="../media/image37.png"/><Relationship Id="rId40" Type="http://schemas.openxmlformats.org/officeDocument/2006/relationships/image" Target="../media/image40.png"/><Relationship Id="rId45" Type="http://schemas.openxmlformats.org/officeDocument/2006/relationships/image" Target="../media/image45.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4.gif"/><Relationship Id="rId28" Type="http://schemas.openxmlformats.org/officeDocument/2006/relationships/hyperlink" Target="http://blog.sina.com.cn/hunnewell" TargetMode="External"/><Relationship Id="rId36" Type="http://schemas.openxmlformats.org/officeDocument/2006/relationships/image" Target="../media/image36.png"/><Relationship Id="rId49" Type="http://schemas.openxmlformats.org/officeDocument/2006/relationships/image" Target="../media/image49.png"/><Relationship Id="rId10" Type="http://schemas.openxmlformats.org/officeDocument/2006/relationships/image" Target="../media/image13.png"/><Relationship Id="rId19" Type="http://schemas.openxmlformats.org/officeDocument/2006/relationships/hyperlink" Target="http://www.budeyan.com/wp-content/uploads/2010/07/qq-tencent-logo.jpg" TargetMode="External"/><Relationship Id="rId31" Type="http://schemas.openxmlformats.org/officeDocument/2006/relationships/image" Target="../media/image31.jpeg"/><Relationship Id="rId44" Type="http://schemas.openxmlformats.org/officeDocument/2006/relationships/image" Target="../media/image44.png"/><Relationship Id="rId4" Type="http://schemas.openxmlformats.org/officeDocument/2006/relationships/image" Target="../media/image7.png"/><Relationship Id="rId9" Type="http://schemas.openxmlformats.org/officeDocument/2006/relationships/image" Target="../media/image12.jpeg"/><Relationship Id="rId14" Type="http://schemas.openxmlformats.org/officeDocument/2006/relationships/image" Target="../media/image17.png"/><Relationship Id="rId22" Type="http://schemas.openxmlformats.org/officeDocument/2006/relationships/hyperlink" Target="http://upload.wikimedia.org/wikipedia/zh/5/54/Douban_logo.gif" TargetMode="External"/><Relationship Id="rId27" Type="http://schemas.openxmlformats.org/officeDocument/2006/relationships/image" Target="../media/image28.jpeg"/><Relationship Id="rId30" Type="http://schemas.openxmlformats.org/officeDocument/2006/relationships/image" Target="../media/image30.png"/><Relationship Id="rId35" Type="http://schemas.openxmlformats.org/officeDocument/2006/relationships/image" Target="../media/image35.png"/><Relationship Id="rId43" Type="http://schemas.openxmlformats.org/officeDocument/2006/relationships/image" Target="../media/image43.png"/><Relationship Id="rId48" Type="http://schemas.openxmlformats.org/officeDocument/2006/relationships/image" Target="../media/image48.png"/><Relationship Id="rId8"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iresearch.com.cn/"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www.zero2ipo.com.c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chinaveture.com.cn/"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chinaveture.com.cn/" TargetMode="External"/><Relationship Id="rId2" Type="http://schemas.openxmlformats.org/officeDocument/2006/relationships/hyperlink" Target="http://www.pedaily.c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hyperlink" Target="http://www.zero.ipo.com.c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ctrTitle"/>
          </p:nvPr>
        </p:nvSpPr>
        <p:spPr>
          <a:xfrm>
            <a:off x="256931" y="2132856"/>
            <a:ext cx="5026269" cy="1753344"/>
          </a:xfrm>
        </p:spPr>
        <p:txBody>
          <a:bodyPr/>
          <a:lstStyle/>
          <a:p>
            <a:pPr eaLnBrk="1" hangingPunct="1">
              <a:lnSpc>
                <a:spcPts val="3000"/>
              </a:lnSpc>
            </a:pPr>
            <a:r>
              <a:rPr lang="en-US" sz="3000" dirty="0" smtClean="0"/>
              <a:t>China’s E-Commerce </a:t>
            </a:r>
            <a:br>
              <a:rPr lang="en-US" sz="3000" dirty="0" smtClean="0"/>
            </a:br>
            <a:r>
              <a:rPr lang="en-US" sz="3000" dirty="0"/>
              <a:t/>
            </a:r>
            <a:br>
              <a:rPr lang="en-US" sz="3000" dirty="0"/>
            </a:br>
            <a:r>
              <a:rPr lang="en-US" sz="3000" i="1" dirty="0" smtClean="0"/>
              <a:t>Opportunities &amp; Constraints in a Booming Market</a:t>
            </a:r>
            <a:br>
              <a:rPr lang="en-US" sz="3000" i="1" dirty="0" smtClean="0"/>
            </a:br>
            <a:r>
              <a:rPr lang="en-US" sz="3000" dirty="0"/>
              <a:t/>
            </a:r>
            <a:br>
              <a:rPr lang="en-US" sz="3000" dirty="0"/>
            </a:br>
            <a:r>
              <a:rPr lang="en-US" sz="3000" dirty="0" smtClean="0"/>
              <a:t/>
            </a:r>
            <a:br>
              <a:rPr lang="en-US" sz="3000" dirty="0" smtClean="0"/>
            </a:br>
            <a:r>
              <a:rPr lang="en-US" sz="3000" dirty="0"/>
              <a:t/>
            </a:r>
            <a:br>
              <a:rPr lang="en-US" sz="3000" dirty="0"/>
            </a:br>
            <a:endParaRPr lang="en-US" sz="3000" dirty="0" smtClean="0"/>
          </a:p>
        </p:txBody>
      </p:sp>
      <p:sp>
        <p:nvSpPr>
          <p:cNvPr id="28674" name="Rectangle 8"/>
          <p:cNvSpPr>
            <a:spLocks noGrp="1" noChangeArrowheads="1"/>
          </p:cNvSpPr>
          <p:nvPr>
            <p:ph type="subTitle" idx="1"/>
          </p:nvPr>
        </p:nvSpPr>
        <p:spPr>
          <a:xfrm>
            <a:off x="271586" y="4210919"/>
            <a:ext cx="3872033" cy="1719981"/>
          </a:xfrm>
        </p:spPr>
        <p:txBody>
          <a:bodyPr/>
          <a:lstStyle/>
          <a:p>
            <a:pPr marL="0" indent="0" eaLnBrk="1" hangingPunct="1">
              <a:lnSpc>
                <a:spcPct val="150000"/>
              </a:lnSpc>
              <a:buFontTx/>
              <a:buNone/>
            </a:pPr>
            <a:r>
              <a:rPr lang="en-US" sz="2000" b="1" dirty="0" smtClean="0"/>
              <a:t>Amy Cao, Deloitte Beijing</a:t>
            </a:r>
          </a:p>
          <a:p>
            <a:pPr marL="0" indent="0" eaLnBrk="1" hangingPunct="1">
              <a:lnSpc>
                <a:spcPct val="150000"/>
              </a:lnSpc>
              <a:buFontTx/>
              <a:buNone/>
            </a:pPr>
            <a:r>
              <a:rPr lang="en-US" sz="2000" b="1" dirty="0" smtClean="0"/>
              <a:t>June 2011</a:t>
            </a:r>
            <a:endParaRPr lang="en-GB" sz="2000" b="1" dirty="0" smtClean="0"/>
          </a:p>
        </p:txBody>
      </p:sp>
      <p:pic>
        <p:nvPicPr>
          <p:cNvPr id="28677" name="Picture 3" descr="DEL_Strapline_US"/>
          <p:cNvPicPr>
            <a:picLocks noChangeAspect="1" noChangeArrowheads="1"/>
          </p:cNvPicPr>
          <p:nvPr/>
        </p:nvPicPr>
        <p:blipFill>
          <a:blip r:embed="rId3"/>
          <a:srcRect/>
          <a:stretch>
            <a:fillRect/>
          </a:stretch>
        </p:blipFill>
        <p:spPr bwMode="auto">
          <a:xfrm>
            <a:off x="115767" y="6327778"/>
            <a:ext cx="3012831" cy="169863"/>
          </a:xfrm>
          <a:prstGeom prst="rect">
            <a:avLst/>
          </a:prstGeom>
          <a:noFill/>
          <a:ln w="9525">
            <a:noFill/>
            <a:miter lim="800000"/>
            <a:headEnd/>
            <a:tailEnd/>
          </a:ln>
        </p:spPr>
      </p:pic>
      <p:pic>
        <p:nvPicPr>
          <p:cNvPr id="28678" name="Picture 5" descr="Deloittelogo_Blue"/>
          <p:cNvPicPr>
            <a:picLocks noChangeAspect="1" noChangeArrowheads="1"/>
          </p:cNvPicPr>
          <p:nvPr/>
        </p:nvPicPr>
        <p:blipFill>
          <a:blip r:embed="rId4"/>
          <a:srcRect/>
          <a:stretch>
            <a:fillRect/>
          </a:stretch>
        </p:blipFill>
        <p:spPr bwMode="auto">
          <a:xfrm>
            <a:off x="131886" y="496888"/>
            <a:ext cx="2092569" cy="1004887"/>
          </a:xfrm>
          <a:prstGeom prst="rect">
            <a:avLst/>
          </a:prstGeom>
          <a:noFill/>
          <a:ln w="9525">
            <a:noFill/>
            <a:miter lim="800000"/>
            <a:headEnd/>
            <a:tailEnd/>
          </a:ln>
        </p:spPr>
      </p:pic>
      <p:pic>
        <p:nvPicPr>
          <p:cNvPr id="20" name="Picture 2" descr="C:\Users\joljiang\Pictures\MP900409254.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32400" y="2306965"/>
            <a:ext cx="3911698" cy="33068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acao\Desktop\logo-conference-de-montreal-en.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7025" y="285426"/>
            <a:ext cx="2930451" cy="159592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229600" y="1807779"/>
            <a:ext cx="483476"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581279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15765" y="236537"/>
            <a:ext cx="8909538" cy="1027112"/>
          </a:xfrm>
        </p:spPr>
        <p:txBody>
          <a:bodyPr/>
          <a:lstStyle/>
          <a:p>
            <a:r>
              <a:rPr lang="en-US" dirty="0" smtClean="0"/>
              <a:t>Fueled by several rounds of PE investment, </a:t>
            </a:r>
            <a:r>
              <a:rPr lang="en-US" dirty="0" err="1" smtClean="0"/>
              <a:t>Ctrip</a:t>
            </a:r>
            <a:r>
              <a:rPr lang="en-US" dirty="0" smtClean="0"/>
              <a:t> has shaped </a:t>
            </a:r>
            <a:r>
              <a:rPr lang="en-US" dirty="0"/>
              <a:t>China’s online tourism booking market </a:t>
            </a:r>
            <a:r>
              <a:rPr lang="en-US" dirty="0" smtClean="0"/>
              <a:t>and gained 50% share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007929721"/>
              </p:ext>
            </p:extLst>
          </p:nvPr>
        </p:nvGraphicFramePr>
        <p:xfrm>
          <a:off x="422274" y="1723867"/>
          <a:ext cx="8362952" cy="4268597"/>
        </p:xfrm>
        <a:graphic>
          <a:graphicData uri="http://schemas.openxmlformats.org/drawingml/2006/table">
            <a:tbl>
              <a:tblPr>
                <a:tableStyleId>{F5AB1C69-6EDB-4FF4-983F-18BD219EF322}</a:tableStyleId>
              </a:tblPr>
              <a:tblGrid>
                <a:gridCol w="1787526"/>
                <a:gridCol w="3263900"/>
                <a:gridCol w="3311526"/>
              </a:tblGrid>
              <a:tr h="300466">
                <a:tc>
                  <a:txBody>
                    <a:bodyPr/>
                    <a:lstStyle/>
                    <a:p>
                      <a:pPr algn="ctr" fontAlgn="b"/>
                      <a:endParaRPr lang="en-US" sz="1200" b="0" i="0" u="none" strike="noStrike" dirty="0">
                        <a:solidFill>
                          <a:srgbClr val="000000"/>
                        </a:solidFill>
                        <a:effectLst/>
                        <a:latin typeface="Calibri"/>
                      </a:endParaRPr>
                    </a:p>
                  </a:txBody>
                  <a:tcPr marL="7590" marR="7590" marT="7590" marB="0" anchor="ctr">
                    <a:noFill/>
                  </a:tcPr>
                </a:tc>
                <a:tc>
                  <a:txBody>
                    <a:bodyPr/>
                    <a:lstStyle/>
                    <a:p>
                      <a:pPr algn="ctr" fontAlgn="b"/>
                      <a:endParaRPr lang="en-US" sz="1200" b="0" i="0" u="none" strike="noStrike" dirty="0">
                        <a:solidFill>
                          <a:srgbClr val="000000"/>
                        </a:solidFill>
                        <a:effectLst/>
                        <a:latin typeface="Calibri"/>
                      </a:endParaRPr>
                    </a:p>
                  </a:txBody>
                  <a:tcPr marL="7590" marR="7590" marT="7590" marB="0" anchor="ctr">
                    <a:noFill/>
                  </a:tcPr>
                </a:tc>
                <a:tc>
                  <a:txBody>
                    <a:bodyPr/>
                    <a:lstStyle/>
                    <a:p>
                      <a:pPr algn="ctr" fontAlgn="b"/>
                      <a:endParaRPr lang="en-US" sz="1200" b="0" i="0" u="none" strike="noStrike" dirty="0">
                        <a:solidFill>
                          <a:srgbClr val="000000"/>
                        </a:solidFill>
                        <a:effectLst/>
                        <a:latin typeface="Calibri"/>
                      </a:endParaRPr>
                    </a:p>
                  </a:txBody>
                  <a:tcPr marL="7590" marR="7590" marT="7590" marB="0" anchor="ctr">
                    <a:noFill/>
                  </a:tcPr>
                </a:tc>
              </a:tr>
              <a:tr h="188787">
                <a:tc>
                  <a:txBody>
                    <a:bodyPr/>
                    <a:lstStyle/>
                    <a:p>
                      <a:pPr marL="0" algn="l" defTabSz="914400" rtl="0" eaLnBrk="1" fontAlgn="b" latinLnBrk="0" hangingPunct="1"/>
                      <a:r>
                        <a:rPr lang="en-US" sz="1200" b="0" i="1" u="none" strike="noStrike" kern="1200" dirty="0">
                          <a:solidFill>
                            <a:schemeClr val="tx1">
                              <a:lumMod val="50000"/>
                            </a:schemeClr>
                          </a:solidFill>
                          <a:effectLst/>
                          <a:latin typeface="Calibri" pitchFamily="34" charset="0"/>
                          <a:ea typeface="+mn-ea"/>
                          <a:cs typeface="Calibri" pitchFamily="34" charset="0"/>
                        </a:rPr>
                        <a:t>Year Established</a:t>
                      </a:r>
                    </a:p>
                  </a:txBody>
                  <a:tcPr marL="108000" marR="7590" marT="7200" marB="0" anchor="ctr">
                    <a:solidFill>
                      <a:schemeClr val="accent5">
                        <a:lumMod val="20000"/>
                        <a:lumOff val="80000"/>
                      </a:schemeClr>
                    </a:solidFill>
                  </a:tcPr>
                </a:tc>
                <a:tc>
                  <a:txBody>
                    <a:bodyPr/>
                    <a:lstStyle/>
                    <a:p>
                      <a:pPr algn="ctr" fontAlgn="b"/>
                      <a:r>
                        <a:rPr lang="en-US" sz="1200" b="0" i="0" u="none" strike="noStrike" dirty="0">
                          <a:solidFill>
                            <a:srgbClr val="000000"/>
                          </a:solidFill>
                          <a:effectLst/>
                          <a:latin typeface="Calibri"/>
                        </a:rPr>
                        <a:t>1996</a:t>
                      </a:r>
                    </a:p>
                  </a:txBody>
                  <a:tcPr marL="9525" marR="9525" marT="9525" marB="0" anchor="ctr">
                    <a:solidFill>
                      <a:schemeClr val="bg1">
                        <a:lumMod val="85000"/>
                      </a:schemeClr>
                    </a:solidFill>
                  </a:tcPr>
                </a:tc>
                <a:tc>
                  <a:txBody>
                    <a:bodyPr/>
                    <a:lstStyle/>
                    <a:p>
                      <a:pPr algn="ctr" fontAlgn="b"/>
                      <a:r>
                        <a:rPr lang="en-US" sz="1200" b="0" i="0" u="none" strike="noStrike" dirty="0">
                          <a:solidFill>
                            <a:srgbClr val="000000"/>
                          </a:solidFill>
                          <a:effectLst/>
                          <a:latin typeface="Calibri"/>
                        </a:rPr>
                        <a:t>1999</a:t>
                      </a:r>
                    </a:p>
                  </a:txBody>
                  <a:tcPr marL="9525" marR="9525" marT="9525" marB="0" anchor="ctr">
                    <a:solidFill>
                      <a:schemeClr val="bg1">
                        <a:lumMod val="85000"/>
                      </a:schemeClr>
                    </a:solidFill>
                  </a:tcPr>
                </a:tc>
              </a:tr>
              <a:tr h="188787">
                <a:tc>
                  <a:txBody>
                    <a:bodyPr/>
                    <a:lstStyle/>
                    <a:p>
                      <a:pPr marL="0" algn="l" defTabSz="914400" rtl="0" eaLnBrk="1" fontAlgn="b" latinLnBrk="0" hangingPunct="1"/>
                      <a:r>
                        <a:rPr lang="en-US" sz="1200" b="0" i="1" u="none" strike="noStrike" kern="1200" dirty="0">
                          <a:solidFill>
                            <a:schemeClr val="tx1">
                              <a:lumMod val="50000"/>
                            </a:schemeClr>
                          </a:solidFill>
                          <a:effectLst/>
                          <a:latin typeface="Calibri" pitchFamily="34" charset="0"/>
                          <a:ea typeface="+mn-ea"/>
                          <a:cs typeface="Calibri" pitchFamily="34" charset="0"/>
                        </a:rPr>
                        <a:t>Enterprise Type</a:t>
                      </a:r>
                    </a:p>
                  </a:txBody>
                  <a:tcPr marL="108000" marR="7590" marT="7200" marB="0" anchor="ctr">
                    <a:solidFill>
                      <a:schemeClr val="accent5">
                        <a:lumMod val="20000"/>
                        <a:lumOff val="80000"/>
                      </a:schemeClr>
                    </a:solidFill>
                  </a:tcPr>
                </a:tc>
                <a:tc>
                  <a:txBody>
                    <a:bodyPr/>
                    <a:lstStyle/>
                    <a:p>
                      <a:pPr algn="ctr" fontAlgn="b"/>
                      <a:r>
                        <a:rPr lang="en-US" sz="1200" b="0" i="0" u="none" strike="noStrike" dirty="0" smtClean="0">
                          <a:solidFill>
                            <a:srgbClr val="000000"/>
                          </a:solidFill>
                          <a:effectLst/>
                          <a:latin typeface="Calibri"/>
                        </a:rPr>
                        <a:t>Listed: </a:t>
                      </a:r>
                      <a:r>
                        <a:rPr lang="en-US" sz="1200" b="0" i="0" u="none" strike="noStrike" dirty="0" err="1">
                          <a:solidFill>
                            <a:srgbClr val="000000"/>
                          </a:solidFill>
                          <a:effectLst/>
                          <a:latin typeface="Calibri"/>
                        </a:rPr>
                        <a:t>Nasdaq</a:t>
                      </a:r>
                      <a:endParaRPr lang="en-US" sz="12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ctr" fontAlgn="b"/>
                      <a:r>
                        <a:rPr lang="en-US" sz="1200" b="0" i="0" u="none" strike="noStrike" dirty="0" smtClean="0">
                          <a:solidFill>
                            <a:srgbClr val="000000"/>
                          </a:solidFill>
                          <a:effectLst/>
                          <a:latin typeface="Calibri"/>
                        </a:rPr>
                        <a:t>Listed: </a:t>
                      </a:r>
                      <a:r>
                        <a:rPr lang="en-US" sz="1200" b="0" i="0" u="none" strike="noStrike" dirty="0" err="1">
                          <a:solidFill>
                            <a:srgbClr val="000000"/>
                          </a:solidFill>
                          <a:effectLst/>
                          <a:latin typeface="Calibri"/>
                        </a:rPr>
                        <a:t>Nasdaq</a:t>
                      </a:r>
                      <a:endParaRPr lang="en-US" sz="1200" b="0" i="0" u="none" strike="noStrike" dirty="0">
                        <a:solidFill>
                          <a:srgbClr val="000000"/>
                        </a:solidFill>
                        <a:effectLst/>
                        <a:latin typeface="Calibri"/>
                      </a:endParaRPr>
                    </a:p>
                  </a:txBody>
                  <a:tcPr marL="9525" marR="9525" marT="9525" marB="0" anchor="ctr">
                    <a:solidFill>
                      <a:schemeClr val="bg1">
                        <a:lumMod val="85000"/>
                      </a:schemeClr>
                    </a:solidFill>
                  </a:tcPr>
                </a:tc>
              </a:tr>
              <a:tr h="188787">
                <a:tc>
                  <a:txBody>
                    <a:bodyPr/>
                    <a:lstStyle/>
                    <a:p>
                      <a:pPr marL="0" algn="l" defTabSz="914400" rtl="0" eaLnBrk="1" fontAlgn="b" latinLnBrk="0" hangingPunct="1"/>
                      <a:r>
                        <a:rPr lang="en-US" sz="1200" b="0" i="1" u="none" strike="noStrike" kern="1200" dirty="0">
                          <a:solidFill>
                            <a:schemeClr val="tx1">
                              <a:lumMod val="50000"/>
                            </a:schemeClr>
                          </a:solidFill>
                          <a:effectLst/>
                          <a:latin typeface="Calibri" pitchFamily="34" charset="0"/>
                          <a:ea typeface="+mn-ea"/>
                          <a:cs typeface="Calibri" pitchFamily="34" charset="0"/>
                        </a:rPr>
                        <a:t>Business Model</a:t>
                      </a:r>
                    </a:p>
                  </a:txBody>
                  <a:tcPr marL="108000" marR="7590" marT="7200" marB="0" anchor="ctr">
                    <a:solidFill>
                      <a:schemeClr val="accent5">
                        <a:lumMod val="20000"/>
                        <a:lumOff val="80000"/>
                      </a:schemeClr>
                    </a:solidFill>
                  </a:tcPr>
                </a:tc>
                <a:tc>
                  <a:txBody>
                    <a:bodyPr/>
                    <a:lstStyle/>
                    <a:p>
                      <a:pPr algn="ctr" fontAlgn="b"/>
                      <a:r>
                        <a:rPr lang="en-US" sz="1200" b="0" i="0" u="none" strike="noStrike" dirty="0" smtClean="0">
                          <a:solidFill>
                            <a:srgbClr val="000000"/>
                          </a:solidFill>
                          <a:effectLst/>
                          <a:latin typeface="Calibri"/>
                        </a:rPr>
                        <a:t>B2C </a:t>
                      </a:r>
                      <a:endParaRPr lang="en-US" sz="12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ctr" fontAlgn="b"/>
                      <a:r>
                        <a:rPr lang="en-US" sz="1200" b="0" i="0" u="none" strike="noStrike" dirty="0" smtClean="0">
                          <a:solidFill>
                            <a:srgbClr val="000000"/>
                          </a:solidFill>
                          <a:effectLst/>
                          <a:latin typeface="Calibri"/>
                        </a:rPr>
                        <a:t>B2C, B2B</a:t>
                      </a:r>
                      <a:endParaRPr lang="en-US" sz="1200" b="0" i="0" u="none" strike="noStrike" dirty="0">
                        <a:solidFill>
                          <a:srgbClr val="000000"/>
                        </a:solidFill>
                        <a:effectLst/>
                        <a:latin typeface="Calibri"/>
                      </a:endParaRPr>
                    </a:p>
                  </a:txBody>
                  <a:tcPr marL="9525" marR="9525" marT="9525" marB="0" anchor="ctr">
                    <a:solidFill>
                      <a:schemeClr val="bg1">
                        <a:lumMod val="85000"/>
                      </a:schemeClr>
                    </a:solidFill>
                  </a:tcPr>
                </a:tc>
              </a:tr>
              <a:tr h="188787">
                <a:tc>
                  <a:txBody>
                    <a:bodyPr/>
                    <a:lstStyle/>
                    <a:p>
                      <a:pPr marL="0" algn="l" defTabSz="914400" rtl="0" eaLnBrk="1" fontAlgn="b" latinLnBrk="0" hangingPunct="1"/>
                      <a:r>
                        <a:rPr lang="en-US" sz="1200" b="0" i="1" u="none" strike="noStrike" kern="1200" dirty="0" smtClean="0">
                          <a:solidFill>
                            <a:schemeClr val="tx1">
                              <a:lumMod val="50000"/>
                            </a:schemeClr>
                          </a:solidFill>
                          <a:effectLst/>
                          <a:latin typeface="Calibri" pitchFamily="34" charset="0"/>
                          <a:ea typeface="+mn-ea"/>
                          <a:cs typeface="Calibri" pitchFamily="34" charset="0"/>
                        </a:rPr>
                        <a:t>Focus Sector</a:t>
                      </a:r>
                      <a:endParaRPr lang="en-US" sz="1200" b="0" i="1" u="none" strike="noStrike" kern="1200" dirty="0">
                        <a:solidFill>
                          <a:schemeClr val="tx1">
                            <a:lumMod val="50000"/>
                          </a:schemeClr>
                        </a:solidFill>
                        <a:effectLst/>
                        <a:latin typeface="Calibri" pitchFamily="34" charset="0"/>
                        <a:ea typeface="+mn-ea"/>
                        <a:cs typeface="Calibri" pitchFamily="34" charset="0"/>
                      </a:endParaRPr>
                    </a:p>
                  </a:txBody>
                  <a:tcPr marL="108000" marR="7590" marT="7200" marB="0" anchor="ctr">
                    <a:solidFill>
                      <a:schemeClr val="accent5">
                        <a:lumMod val="20000"/>
                        <a:lumOff val="80000"/>
                      </a:schemeClr>
                    </a:solidFill>
                  </a:tcPr>
                </a:tc>
                <a:tc>
                  <a:txBody>
                    <a:bodyPr/>
                    <a:lstStyle/>
                    <a:p>
                      <a:pPr algn="ctr" fontAlgn="b"/>
                      <a:r>
                        <a:rPr lang="en-US" sz="1200" b="0" i="0" u="none" strike="noStrike" dirty="0" smtClean="0">
                          <a:solidFill>
                            <a:srgbClr val="000000"/>
                          </a:solidFill>
                          <a:effectLst/>
                          <a:latin typeface="Calibri"/>
                        </a:rPr>
                        <a:t>Tourism</a:t>
                      </a:r>
                      <a:endParaRPr lang="en-US" sz="12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ctr" fontAlgn="b"/>
                      <a:r>
                        <a:rPr lang="en-US" sz="1200" b="0" i="0" u="none" strike="noStrike" dirty="0" smtClean="0">
                          <a:solidFill>
                            <a:srgbClr val="000000"/>
                          </a:solidFill>
                          <a:effectLst/>
                          <a:latin typeface="Calibri"/>
                        </a:rPr>
                        <a:t>Tourism</a:t>
                      </a:r>
                      <a:endParaRPr lang="en-US" sz="1200" b="0" i="0" u="none" strike="noStrike" dirty="0">
                        <a:solidFill>
                          <a:srgbClr val="000000"/>
                        </a:solidFill>
                        <a:effectLst/>
                        <a:latin typeface="Calibri"/>
                      </a:endParaRPr>
                    </a:p>
                  </a:txBody>
                  <a:tcPr marL="9525" marR="9525" marT="9525" marB="0" anchor="ctr">
                    <a:solidFill>
                      <a:schemeClr val="bg1">
                        <a:lumMod val="85000"/>
                      </a:schemeClr>
                    </a:solidFill>
                  </a:tcPr>
                </a:tc>
              </a:tr>
              <a:tr h="193423">
                <a:tc>
                  <a:txBody>
                    <a:bodyPr/>
                    <a:lstStyle/>
                    <a:p>
                      <a:pPr marL="0" algn="l" defTabSz="914400" rtl="0" eaLnBrk="1" fontAlgn="b" latinLnBrk="0" hangingPunct="1"/>
                      <a:r>
                        <a:rPr lang="en-US" sz="1200" b="0" i="1" u="none" strike="noStrike" kern="1200" dirty="0">
                          <a:solidFill>
                            <a:schemeClr val="tx1">
                              <a:lumMod val="50000"/>
                            </a:schemeClr>
                          </a:solidFill>
                          <a:effectLst/>
                          <a:latin typeface="Calibri" pitchFamily="34" charset="0"/>
                          <a:ea typeface="+mn-ea"/>
                          <a:cs typeface="Calibri" pitchFamily="34" charset="0"/>
                        </a:rPr>
                        <a:t>2010 Revenue (</a:t>
                      </a:r>
                      <a:r>
                        <a:rPr lang="en-US" sz="1200" b="0" i="1" u="none" strike="noStrike" kern="1200" dirty="0" err="1">
                          <a:solidFill>
                            <a:schemeClr val="tx1">
                              <a:lumMod val="50000"/>
                            </a:schemeClr>
                          </a:solidFill>
                          <a:effectLst/>
                          <a:latin typeface="Calibri" pitchFamily="34" charset="0"/>
                          <a:ea typeface="+mn-ea"/>
                          <a:cs typeface="Calibri" pitchFamily="34" charset="0"/>
                        </a:rPr>
                        <a:t>mn</a:t>
                      </a:r>
                      <a:r>
                        <a:rPr lang="en-US" sz="1200" b="0" i="1" u="none" strike="noStrike" kern="1200" dirty="0">
                          <a:solidFill>
                            <a:schemeClr val="tx1">
                              <a:lumMod val="50000"/>
                            </a:schemeClr>
                          </a:solidFill>
                          <a:effectLst/>
                          <a:latin typeface="Calibri" pitchFamily="34" charset="0"/>
                          <a:ea typeface="+mn-ea"/>
                          <a:cs typeface="Calibri" pitchFamily="34" charset="0"/>
                        </a:rPr>
                        <a:t> USD)</a:t>
                      </a:r>
                    </a:p>
                  </a:txBody>
                  <a:tcPr marL="108000" marR="7590" marT="7200" marB="0" anchor="ctr">
                    <a:solidFill>
                      <a:schemeClr val="accent5">
                        <a:lumMod val="20000"/>
                        <a:lumOff val="80000"/>
                      </a:schemeClr>
                    </a:solidFill>
                  </a:tcPr>
                </a:tc>
                <a:tc>
                  <a:txBody>
                    <a:bodyPr/>
                    <a:lstStyle/>
                    <a:p>
                      <a:pPr algn="ctr" fontAlgn="b"/>
                      <a:r>
                        <a:rPr lang="en-US" sz="1400" b="1" i="0" u="none" strike="noStrike" dirty="0" smtClean="0">
                          <a:solidFill>
                            <a:srgbClr val="000000"/>
                          </a:solidFill>
                          <a:effectLst/>
                          <a:latin typeface="Calibri"/>
                        </a:rPr>
                        <a:t>3450</a:t>
                      </a:r>
                      <a:endParaRPr lang="en-US" sz="1400" b="1"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ctr" fontAlgn="b"/>
                      <a:r>
                        <a:rPr lang="en-US" sz="1400" b="1" i="0" u="none" strike="noStrike" dirty="0" smtClean="0">
                          <a:solidFill>
                            <a:srgbClr val="000000"/>
                          </a:solidFill>
                          <a:effectLst/>
                          <a:latin typeface="Calibri"/>
                        </a:rPr>
                        <a:t>444</a:t>
                      </a:r>
                      <a:endParaRPr lang="en-US" sz="1400" b="1" i="0" u="none" strike="noStrike" dirty="0">
                        <a:solidFill>
                          <a:srgbClr val="000000"/>
                        </a:solidFill>
                        <a:effectLst/>
                        <a:latin typeface="Calibri"/>
                      </a:endParaRPr>
                    </a:p>
                  </a:txBody>
                  <a:tcPr marL="9525" marR="9525" marT="9525" marB="0" anchor="ctr">
                    <a:solidFill>
                      <a:schemeClr val="bg1">
                        <a:lumMod val="85000"/>
                      </a:schemeClr>
                    </a:solidFill>
                  </a:tcPr>
                </a:tc>
              </a:tr>
              <a:tr h="346332">
                <a:tc>
                  <a:txBody>
                    <a:bodyPr/>
                    <a:lstStyle/>
                    <a:p>
                      <a:pPr marL="0" algn="l" defTabSz="914400" rtl="0" eaLnBrk="1" fontAlgn="b" latinLnBrk="0" hangingPunct="1"/>
                      <a:r>
                        <a:rPr lang="en-US" sz="1200" b="0" i="1" u="none" strike="noStrike" kern="1200" dirty="0" smtClean="0">
                          <a:solidFill>
                            <a:schemeClr val="tx1">
                              <a:lumMod val="50000"/>
                            </a:schemeClr>
                          </a:solidFill>
                          <a:effectLst/>
                          <a:latin typeface="Calibri" pitchFamily="34" charset="0"/>
                          <a:ea typeface="+mn-ea"/>
                          <a:cs typeface="Calibri" pitchFamily="34" charset="0"/>
                        </a:rPr>
                        <a:t>CAGR (2006-2010)</a:t>
                      </a:r>
                      <a:endParaRPr lang="en-US" sz="1200" b="0" i="1" u="none" strike="noStrike" kern="1200" dirty="0">
                        <a:solidFill>
                          <a:schemeClr val="tx1">
                            <a:lumMod val="50000"/>
                          </a:schemeClr>
                        </a:solidFill>
                        <a:effectLst/>
                        <a:latin typeface="Calibri" pitchFamily="34" charset="0"/>
                        <a:ea typeface="+mn-ea"/>
                        <a:cs typeface="Calibri" pitchFamily="34" charset="0"/>
                      </a:endParaRPr>
                    </a:p>
                  </a:txBody>
                  <a:tcPr marL="108000" marR="7590" marT="7200" marB="0" anchor="ctr">
                    <a:solidFill>
                      <a:schemeClr val="accent5">
                        <a:lumMod val="20000"/>
                        <a:lumOff val="80000"/>
                      </a:schemeClr>
                    </a:solidFill>
                  </a:tcPr>
                </a:tc>
                <a:tc>
                  <a:txBody>
                    <a:bodyPr/>
                    <a:lstStyle/>
                    <a:p>
                      <a:pPr algn="ctr" fontAlgn="b"/>
                      <a:r>
                        <a:rPr lang="en-US" sz="1200" b="0" i="0" u="none" strike="noStrike" kern="1200" dirty="0" smtClean="0">
                          <a:solidFill>
                            <a:srgbClr val="000000"/>
                          </a:solidFill>
                          <a:effectLst/>
                          <a:latin typeface="Calibri"/>
                          <a:ea typeface="+mn-ea"/>
                          <a:cs typeface="+mn-cs"/>
                        </a:rPr>
                        <a:t>11%</a:t>
                      </a:r>
                      <a:endParaRPr lang="en-US" sz="1200" b="0" i="0" u="none" strike="noStrike" kern="1200" dirty="0">
                        <a:solidFill>
                          <a:srgbClr val="000000"/>
                        </a:solidFill>
                        <a:effectLst/>
                        <a:latin typeface="Calibri"/>
                        <a:ea typeface="+mn-ea"/>
                        <a:cs typeface="+mn-cs"/>
                      </a:endParaRPr>
                    </a:p>
                  </a:txBody>
                  <a:tcPr marL="9525" marR="9525" marT="9525" marB="0" anchor="ctr">
                    <a:solidFill>
                      <a:schemeClr val="bg1">
                        <a:lumMod val="85000"/>
                      </a:schemeClr>
                    </a:solidFill>
                  </a:tcPr>
                </a:tc>
                <a:tc>
                  <a:txBody>
                    <a:bodyPr/>
                    <a:lstStyle/>
                    <a:p>
                      <a:pPr marL="0" marR="0" indent="0" algn="ctr" defTabSz="914297" rtl="0" eaLnBrk="1" fontAlgn="b"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effectLst/>
                          <a:latin typeface="Calibri"/>
                          <a:ea typeface="+mn-ea"/>
                          <a:cs typeface="+mn-cs"/>
                        </a:rPr>
                        <a:t>44%</a:t>
                      </a:r>
                      <a:endParaRPr lang="en-US" sz="1200" b="0" i="0" u="none" strike="noStrike" kern="1200" dirty="0">
                        <a:solidFill>
                          <a:srgbClr val="000000"/>
                        </a:solidFill>
                        <a:effectLst/>
                        <a:latin typeface="Calibri"/>
                        <a:ea typeface="+mn-ea"/>
                        <a:cs typeface="+mn-cs"/>
                      </a:endParaRPr>
                    </a:p>
                  </a:txBody>
                  <a:tcPr marL="9525" marR="9525" marT="9525" marB="0" anchor="ctr">
                    <a:solidFill>
                      <a:schemeClr val="bg1">
                        <a:lumMod val="85000"/>
                      </a:schemeClr>
                    </a:solidFill>
                  </a:tcPr>
                </a:tc>
              </a:tr>
              <a:tr h="237616">
                <a:tc>
                  <a:txBody>
                    <a:bodyPr/>
                    <a:lstStyle/>
                    <a:p>
                      <a:pPr marL="0" algn="l" defTabSz="914400" rtl="0" eaLnBrk="1" fontAlgn="b" latinLnBrk="0" hangingPunct="1"/>
                      <a:r>
                        <a:rPr lang="en-US" sz="1200" b="0" i="1" u="none" strike="noStrike" kern="1200" dirty="0">
                          <a:solidFill>
                            <a:schemeClr val="tx1">
                              <a:lumMod val="50000"/>
                            </a:schemeClr>
                          </a:solidFill>
                          <a:effectLst/>
                          <a:latin typeface="Calibri" pitchFamily="34" charset="0"/>
                          <a:ea typeface="+mn-ea"/>
                          <a:cs typeface="Calibri" pitchFamily="34" charset="0"/>
                        </a:rPr>
                        <a:t>Main Revenue Stream</a:t>
                      </a:r>
                    </a:p>
                  </a:txBody>
                  <a:tcPr marL="108000" marR="7590" marT="7200" marB="0" anchor="ctr">
                    <a:solidFill>
                      <a:schemeClr val="accent5">
                        <a:lumMod val="20000"/>
                        <a:lumOff val="80000"/>
                      </a:schemeClr>
                    </a:solidFill>
                  </a:tcPr>
                </a:tc>
                <a:tc>
                  <a:txBody>
                    <a:bodyPr/>
                    <a:lstStyle/>
                    <a:p>
                      <a:pPr marL="0" marR="0" indent="0" algn="ctr" defTabSz="914297" rtl="0" eaLnBrk="1" fontAlgn="b"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effectLst/>
                          <a:latin typeface="Calibri"/>
                          <a:ea typeface="+mn-ea"/>
                          <a:cs typeface="+mn-cs"/>
                        </a:rPr>
                        <a:t>Commission</a:t>
                      </a:r>
                    </a:p>
                  </a:txBody>
                  <a:tcPr marL="9525" marR="9525" marT="9525" marB="0" anchor="ctr">
                    <a:solidFill>
                      <a:schemeClr val="bg1">
                        <a:lumMod val="85000"/>
                      </a:schemeClr>
                    </a:solidFill>
                  </a:tcPr>
                </a:tc>
                <a:tc>
                  <a:txBody>
                    <a:bodyPr/>
                    <a:lstStyle/>
                    <a:p>
                      <a:pPr algn="ctr" fontAlgn="b"/>
                      <a:r>
                        <a:rPr lang="en-US" sz="1200" b="0" i="0" u="none" strike="noStrike" dirty="0" smtClean="0">
                          <a:solidFill>
                            <a:srgbClr val="000000"/>
                          </a:solidFill>
                          <a:effectLst/>
                          <a:latin typeface="Calibri"/>
                        </a:rPr>
                        <a:t>Commission</a:t>
                      </a:r>
                      <a:endParaRPr lang="en-US" sz="1200" b="0" i="0" u="none" strike="noStrike" dirty="0">
                        <a:solidFill>
                          <a:srgbClr val="000000"/>
                        </a:solidFill>
                        <a:effectLst/>
                        <a:latin typeface="Calibri"/>
                      </a:endParaRPr>
                    </a:p>
                  </a:txBody>
                  <a:tcPr marL="9525" marR="9525" marT="9525" marB="0" anchor="ctr">
                    <a:solidFill>
                      <a:schemeClr val="bg1">
                        <a:lumMod val="85000"/>
                      </a:schemeClr>
                    </a:solidFill>
                  </a:tcPr>
                </a:tc>
              </a:tr>
              <a:tr h="367867">
                <a:tc>
                  <a:txBody>
                    <a:bodyPr/>
                    <a:lstStyle/>
                    <a:p>
                      <a:pPr marL="0" algn="l" defTabSz="914400" rtl="0" eaLnBrk="1" fontAlgn="b" latinLnBrk="0" hangingPunct="1"/>
                      <a:r>
                        <a:rPr lang="en-US" sz="1200" b="0" i="1" u="none" strike="noStrike" kern="1200" dirty="0" smtClean="0">
                          <a:solidFill>
                            <a:schemeClr val="tx1">
                              <a:lumMod val="50000"/>
                            </a:schemeClr>
                          </a:solidFill>
                          <a:effectLst/>
                          <a:latin typeface="Calibri" pitchFamily="34" charset="0"/>
                          <a:ea typeface="+mn-ea"/>
                          <a:cs typeface="Calibri" pitchFamily="34" charset="0"/>
                        </a:rPr>
                        <a:t>Market Cap (</a:t>
                      </a:r>
                      <a:r>
                        <a:rPr lang="en-US" sz="1200" b="0" i="1" u="none" strike="noStrike" kern="1200" dirty="0" err="1" smtClean="0">
                          <a:solidFill>
                            <a:schemeClr val="tx1">
                              <a:lumMod val="50000"/>
                            </a:schemeClr>
                          </a:solidFill>
                          <a:effectLst/>
                          <a:latin typeface="Calibri" pitchFamily="34" charset="0"/>
                          <a:ea typeface="+mn-ea"/>
                          <a:cs typeface="Calibri" pitchFamily="34" charset="0"/>
                        </a:rPr>
                        <a:t>mn</a:t>
                      </a:r>
                      <a:r>
                        <a:rPr lang="en-US" sz="1200" b="0" i="1" u="none" strike="noStrike" kern="1200" dirty="0" smtClean="0">
                          <a:solidFill>
                            <a:schemeClr val="tx1">
                              <a:lumMod val="50000"/>
                            </a:schemeClr>
                          </a:solidFill>
                          <a:effectLst/>
                          <a:latin typeface="Calibri" pitchFamily="34" charset="0"/>
                          <a:ea typeface="+mn-ea"/>
                          <a:cs typeface="Calibri" pitchFamily="34" charset="0"/>
                        </a:rPr>
                        <a:t> </a:t>
                      </a:r>
                      <a:r>
                        <a:rPr lang="en-US" sz="1200" b="0" i="1" u="none" strike="noStrike" kern="1200" dirty="0">
                          <a:solidFill>
                            <a:schemeClr val="tx1">
                              <a:lumMod val="50000"/>
                            </a:schemeClr>
                          </a:solidFill>
                          <a:effectLst/>
                          <a:latin typeface="Calibri" pitchFamily="34" charset="0"/>
                          <a:ea typeface="+mn-ea"/>
                          <a:cs typeface="Calibri" pitchFamily="34" charset="0"/>
                        </a:rPr>
                        <a:t>USD)</a:t>
                      </a:r>
                    </a:p>
                  </a:txBody>
                  <a:tcPr marL="108000" marR="7590" marT="7200" marB="0" anchor="ctr">
                    <a:solidFill>
                      <a:schemeClr val="accent5">
                        <a:lumMod val="20000"/>
                        <a:lumOff val="80000"/>
                      </a:schemeClr>
                    </a:solidFill>
                  </a:tcPr>
                </a:tc>
                <a:tc>
                  <a:txBody>
                    <a:bodyPr/>
                    <a:lstStyle/>
                    <a:p>
                      <a:pPr algn="ctr" fontAlgn="b"/>
                      <a:r>
                        <a:rPr lang="en-US" sz="1400" b="1" i="0" u="none" strike="noStrike" dirty="0" smtClean="0">
                          <a:solidFill>
                            <a:srgbClr val="000000"/>
                          </a:solidFill>
                          <a:effectLst/>
                          <a:latin typeface="Calibri"/>
                        </a:rPr>
                        <a:t>6,770</a:t>
                      </a:r>
                      <a:endParaRPr lang="en-US" sz="1200" b="1"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ctr" fontAlgn="b"/>
                      <a:r>
                        <a:rPr lang="en-US" sz="1400" b="1" i="0" u="none" strike="noStrike" dirty="0" smtClean="0">
                          <a:solidFill>
                            <a:srgbClr val="000000"/>
                          </a:solidFill>
                          <a:effectLst/>
                          <a:latin typeface="Calibri"/>
                        </a:rPr>
                        <a:t>6,420</a:t>
                      </a:r>
                      <a:endParaRPr lang="en-US" sz="1200" b="1" i="0" u="none" strike="noStrike" dirty="0">
                        <a:solidFill>
                          <a:srgbClr val="000000"/>
                        </a:solidFill>
                        <a:effectLst/>
                        <a:latin typeface="Calibri"/>
                      </a:endParaRPr>
                    </a:p>
                  </a:txBody>
                  <a:tcPr marL="9525" marR="9525" marT="9525" marB="0" anchor="ctr">
                    <a:solidFill>
                      <a:schemeClr val="bg1">
                        <a:lumMod val="85000"/>
                      </a:schemeClr>
                    </a:solidFill>
                  </a:tcPr>
                </a:tc>
              </a:tr>
              <a:tr h="367867">
                <a:tc>
                  <a:txBody>
                    <a:bodyPr/>
                    <a:lstStyle/>
                    <a:p>
                      <a:pPr marL="0" algn="l" defTabSz="914400" rtl="0" eaLnBrk="1" fontAlgn="b" latinLnBrk="0" hangingPunct="1"/>
                      <a:r>
                        <a:rPr lang="en-US" sz="1200" b="0" i="1" u="none" strike="noStrike" kern="1200" dirty="0">
                          <a:solidFill>
                            <a:schemeClr val="tx1">
                              <a:lumMod val="50000"/>
                            </a:schemeClr>
                          </a:solidFill>
                          <a:effectLst/>
                          <a:latin typeface="Calibri" pitchFamily="34" charset="0"/>
                          <a:ea typeface="+mn-ea"/>
                          <a:cs typeface="Calibri" pitchFamily="34" charset="0"/>
                        </a:rPr>
                        <a:t>Number of </a:t>
                      </a:r>
                      <a:r>
                        <a:rPr lang="en-US" sz="1200" b="0" i="1" u="none" strike="noStrike" kern="1200" dirty="0" smtClean="0">
                          <a:solidFill>
                            <a:schemeClr val="tx1">
                              <a:lumMod val="50000"/>
                            </a:schemeClr>
                          </a:solidFill>
                          <a:effectLst/>
                          <a:latin typeface="Calibri" pitchFamily="34" charset="0"/>
                          <a:ea typeface="+mn-ea"/>
                          <a:cs typeface="Calibri" pitchFamily="34" charset="0"/>
                        </a:rPr>
                        <a:t>Members,                         2010 </a:t>
                      </a:r>
                      <a:r>
                        <a:rPr lang="en-US" sz="1200" b="0" i="1" u="none" strike="noStrike" kern="1200" dirty="0">
                          <a:solidFill>
                            <a:schemeClr val="tx1">
                              <a:lumMod val="50000"/>
                            </a:schemeClr>
                          </a:solidFill>
                          <a:effectLst/>
                          <a:latin typeface="Calibri" pitchFamily="34" charset="0"/>
                          <a:ea typeface="+mn-ea"/>
                          <a:cs typeface="Calibri" pitchFamily="34" charset="0"/>
                        </a:rPr>
                        <a:t>Global</a:t>
                      </a:r>
                    </a:p>
                  </a:txBody>
                  <a:tcPr marL="108000" marR="7590" marT="7200" marB="0" anchor="ctr">
                    <a:solidFill>
                      <a:schemeClr val="accent5">
                        <a:lumMod val="20000"/>
                        <a:lumOff val="80000"/>
                      </a:schemeClr>
                    </a:solidFill>
                  </a:tcPr>
                </a:tc>
                <a:tc>
                  <a:txBody>
                    <a:bodyPr/>
                    <a:lstStyle/>
                    <a:p>
                      <a:pPr marL="0" marR="0" indent="0" algn="ctr" defTabSz="914297" rtl="0" eaLnBrk="1" fontAlgn="b"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effectLst/>
                          <a:latin typeface="Calibri"/>
                          <a:ea typeface="+mn-ea"/>
                          <a:cs typeface="+mn-cs"/>
                        </a:rPr>
                        <a:t>50+ million</a:t>
                      </a:r>
                      <a:endParaRPr lang="en-US" sz="1200" b="0" i="0" u="none" strike="noStrike" kern="1200" dirty="0">
                        <a:solidFill>
                          <a:srgbClr val="000000"/>
                        </a:solidFill>
                        <a:effectLst/>
                        <a:latin typeface="Calibri"/>
                        <a:ea typeface="+mn-ea"/>
                        <a:cs typeface="+mn-cs"/>
                      </a:endParaRPr>
                    </a:p>
                  </a:txBody>
                  <a:tcPr marL="9525" marR="9525" marT="9525" marB="0" anchor="ctr">
                    <a:solidFill>
                      <a:schemeClr val="bg1">
                        <a:lumMod val="85000"/>
                      </a:schemeClr>
                    </a:solidFill>
                  </a:tcPr>
                </a:tc>
                <a:tc>
                  <a:txBody>
                    <a:bodyPr/>
                    <a:lstStyle/>
                    <a:p>
                      <a:pPr marL="0" marR="0" indent="0" algn="ctr" defTabSz="914297" rtl="0" eaLnBrk="1" fontAlgn="b"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effectLst/>
                          <a:latin typeface="Calibri"/>
                          <a:ea typeface="+mn-ea"/>
                          <a:cs typeface="+mn-cs"/>
                        </a:rPr>
                        <a:t>50+ million</a:t>
                      </a:r>
                      <a:endParaRPr lang="en-US" sz="1200" b="0" i="0" u="none" strike="noStrike" kern="1200" dirty="0">
                        <a:solidFill>
                          <a:srgbClr val="000000"/>
                        </a:solidFill>
                        <a:effectLst/>
                        <a:latin typeface="Calibri"/>
                        <a:ea typeface="+mn-ea"/>
                        <a:cs typeface="+mn-cs"/>
                      </a:endParaRPr>
                    </a:p>
                  </a:txBody>
                  <a:tcPr marL="9525" marR="9525" marT="9525" marB="0" anchor="ctr">
                    <a:solidFill>
                      <a:schemeClr val="bg1">
                        <a:lumMod val="85000"/>
                      </a:schemeClr>
                    </a:solidFill>
                  </a:tcPr>
                </a:tc>
              </a:tr>
              <a:tr h="367867">
                <a:tc>
                  <a:txBody>
                    <a:bodyPr/>
                    <a:lstStyle/>
                    <a:p>
                      <a:pPr marL="0" algn="l" defTabSz="914400" rtl="0" eaLnBrk="1" fontAlgn="b" latinLnBrk="0" hangingPunct="1"/>
                      <a:r>
                        <a:rPr lang="en-US" sz="1200" b="0" i="1" u="none" strike="noStrike" kern="1200" dirty="0" smtClean="0">
                          <a:solidFill>
                            <a:schemeClr val="tx1">
                              <a:lumMod val="50000"/>
                            </a:schemeClr>
                          </a:solidFill>
                          <a:effectLst/>
                          <a:latin typeface="Calibri" pitchFamily="34" charset="0"/>
                          <a:ea typeface="+mn-ea"/>
                          <a:cs typeface="Calibri" pitchFamily="34" charset="0"/>
                        </a:rPr>
                        <a:t>Total Transaction Value               (</a:t>
                      </a:r>
                      <a:r>
                        <a:rPr lang="en-US" sz="1200" b="0" i="1" u="none" strike="noStrike" kern="1200" dirty="0" err="1" smtClean="0">
                          <a:solidFill>
                            <a:schemeClr val="tx1">
                              <a:lumMod val="50000"/>
                            </a:schemeClr>
                          </a:solidFill>
                          <a:effectLst/>
                          <a:latin typeface="Calibri" pitchFamily="34" charset="0"/>
                          <a:ea typeface="+mn-ea"/>
                          <a:cs typeface="Calibri" pitchFamily="34" charset="0"/>
                        </a:rPr>
                        <a:t>bn</a:t>
                      </a:r>
                      <a:r>
                        <a:rPr lang="en-US" sz="1200" b="0" i="1" u="none" strike="noStrike" kern="1200" dirty="0" smtClean="0">
                          <a:solidFill>
                            <a:schemeClr val="tx1">
                              <a:lumMod val="50000"/>
                            </a:schemeClr>
                          </a:solidFill>
                          <a:effectLst/>
                          <a:latin typeface="Calibri" pitchFamily="34" charset="0"/>
                          <a:ea typeface="+mn-ea"/>
                          <a:cs typeface="Calibri" pitchFamily="34" charset="0"/>
                        </a:rPr>
                        <a:t> USD)</a:t>
                      </a:r>
                      <a:endParaRPr lang="en-US" sz="1200" b="0" i="1" u="none" strike="noStrike" kern="1200" dirty="0">
                        <a:solidFill>
                          <a:schemeClr val="tx1">
                            <a:lumMod val="50000"/>
                          </a:schemeClr>
                        </a:solidFill>
                        <a:effectLst/>
                        <a:latin typeface="Calibri" pitchFamily="34" charset="0"/>
                        <a:ea typeface="+mn-ea"/>
                        <a:cs typeface="Calibri" pitchFamily="34" charset="0"/>
                      </a:endParaRPr>
                    </a:p>
                  </a:txBody>
                  <a:tcPr marL="108000" marR="7590" marT="7200" marB="0" anchor="ctr">
                    <a:solidFill>
                      <a:schemeClr val="accent5">
                        <a:lumMod val="20000"/>
                        <a:lumOff val="80000"/>
                      </a:schemeClr>
                    </a:solidFill>
                  </a:tcPr>
                </a:tc>
                <a:tc>
                  <a:txBody>
                    <a:bodyPr/>
                    <a:lstStyle/>
                    <a:p>
                      <a:pPr algn="ctr" fontAlgn="ctr"/>
                      <a:r>
                        <a:rPr lang="en-US" sz="1200" b="0" i="0" u="none" strike="noStrike" dirty="0" smtClean="0">
                          <a:solidFill>
                            <a:srgbClr val="000000"/>
                          </a:solidFill>
                          <a:effectLst/>
                          <a:latin typeface="Calibri"/>
                        </a:rPr>
                        <a:t>65.6</a:t>
                      </a:r>
                      <a:endParaRPr lang="en-US" sz="12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ctr" fontAlgn="ctr"/>
                      <a:r>
                        <a:rPr lang="en-US" sz="1200" b="0" i="0" u="none" strike="noStrike" dirty="0" smtClean="0">
                          <a:solidFill>
                            <a:srgbClr val="000000"/>
                          </a:solidFill>
                          <a:effectLst/>
                          <a:latin typeface="Calibri"/>
                        </a:rPr>
                        <a:t>6.0</a:t>
                      </a:r>
                      <a:endParaRPr lang="en-US" sz="1200" b="0" i="0" u="none" strike="noStrike" dirty="0">
                        <a:solidFill>
                          <a:srgbClr val="000000"/>
                        </a:solidFill>
                        <a:effectLst/>
                        <a:latin typeface="Calibri"/>
                      </a:endParaRPr>
                    </a:p>
                  </a:txBody>
                  <a:tcPr marL="9525" marR="9525" marT="9525" marB="0" anchor="ctr">
                    <a:solidFill>
                      <a:schemeClr val="bg1">
                        <a:lumMod val="85000"/>
                      </a:schemeClr>
                    </a:solidFill>
                  </a:tcPr>
                </a:tc>
              </a:tr>
              <a:tr h="1277891">
                <a:tc>
                  <a:txBody>
                    <a:bodyPr/>
                    <a:lstStyle/>
                    <a:p>
                      <a:pPr marL="0" algn="l" defTabSz="914400" rtl="0" eaLnBrk="1" fontAlgn="b" latinLnBrk="0" hangingPunct="1"/>
                      <a:r>
                        <a:rPr lang="en-US" sz="1200" b="0" i="1" u="none" strike="noStrike" kern="1200" dirty="0" smtClean="0">
                          <a:solidFill>
                            <a:schemeClr val="tx1">
                              <a:lumMod val="50000"/>
                            </a:schemeClr>
                          </a:solidFill>
                          <a:effectLst/>
                          <a:latin typeface="Calibri" pitchFamily="34" charset="0"/>
                          <a:ea typeface="+mn-ea"/>
                          <a:cs typeface="Calibri" pitchFamily="34" charset="0"/>
                        </a:rPr>
                        <a:t>Comment</a:t>
                      </a:r>
                      <a:endParaRPr lang="en-US" sz="1200" b="0" i="1" u="none" strike="noStrike" kern="1200" dirty="0">
                        <a:solidFill>
                          <a:schemeClr val="tx1">
                            <a:lumMod val="50000"/>
                          </a:schemeClr>
                        </a:solidFill>
                        <a:effectLst/>
                        <a:latin typeface="Calibri" pitchFamily="34" charset="0"/>
                        <a:ea typeface="+mn-ea"/>
                        <a:cs typeface="Calibri" pitchFamily="34" charset="0"/>
                      </a:endParaRPr>
                    </a:p>
                  </a:txBody>
                  <a:tcPr marL="108000" marR="7590" marT="7200" marB="0" anchor="ctr">
                    <a:solidFill>
                      <a:schemeClr val="accent5">
                        <a:lumMod val="20000"/>
                        <a:lumOff val="80000"/>
                      </a:schemeClr>
                    </a:solidFill>
                  </a:tcPr>
                </a:tc>
                <a:tc>
                  <a:txBody>
                    <a:bodyPr/>
                    <a:lstStyle/>
                    <a:p>
                      <a:pPr marL="180975" indent="-180975" algn="l" fontAlgn="b">
                        <a:buFont typeface="Arial" pitchFamily="34" charset="0"/>
                        <a:buChar char="•"/>
                      </a:pPr>
                      <a:r>
                        <a:rPr lang="en-US" sz="1200" b="0" i="0" u="none" strike="noStrike" dirty="0" smtClean="0">
                          <a:solidFill>
                            <a:srgbClr val="000000"/>
                          </a:solidFill>
                          <a:effectLst/>
                          <a:latin typeface="Calibri" pitchFamily="34" charset="0"/>
                          <a:cs typeface="Calibri" pitchFamily="34" charset="0"/>
                        </a:rPr>
                        <a:t>Expedia</a:t>
                      </a:r>
                      <a:r>
                        <a:rPr lang="en-US" sz="1200" b="0" i="0" u="none" strike="noStrike" baseline="0" dirty="0" smtClean="0">
                          <a:solidFill>
                            <a:srgbClr val="000000"/>
                          </a:solidFill>
                          <a:effectLst/>
                          <a:latin typeface="Calibri" pitchFamily="34" charset="0"/>
                          <a:cs typeface="Calibri" pitchFamily="34" charset="0"/>
                        </a:rPr>
                        <a:t> holds 56% of </a:t>
                      </a:r>
                      <a:r>
                        <a:rPr lang="en-US" sz="1200" b="0" i="0" u="none" strike="noStrike" baseline="0" dirty="0" err="1" smtClean="0">
                          <a:solidFill>
                            <a:srgbClr val="000000"/>
                          </a:solidFill>
                          <a:effectLst/>
                          <a:latin typeface="Calibri" pitchFamily="34" charset="0"/>
                          <a:cs typeface="Calibri" pitchFamily="34" charset="0"/>
                        </a:rPr>
                        <a:t>eLong’s</a:t>
                      </a:r>
                      <a:r>
                        <a:rPr lang="en-US" sz="1200" b="0" i="0" u="none" strike="noStrike" baseline="0" dirty="0" smtClean="0">
                          <a:solidFill>
                            <a:srgbClr val="000000"/>
                          </a:solidFill>
                          <a:effectLst/>
                          <a:latin typeface="Calibri" pitchFamily="34" charset="0"/>
                          <a:cs typeface="Calibri" pitchFamily="34" charset="0"/>
                        </a:rPr>
                        <a:t> share</a:t>
                      </a:r>
                    </a:p>
                    <a:p>
                      <a:pPr marL="180975" indent="-180975" algn="l" fontAlgn="b">
                        <a:buFont typeface="Arial" pitchFamily="34" charset="0"/>
                        <a:buChar char="•"/>
                      </a:pPr>
                      <a:r>
                        <a:rPr lang="en-US" sz="1200" b="0" i="0" u="none" strike="noStrike" dirty="0" err="1" smtClean="0">
                          <a:solidFill>
                            <a:srgbClr val="000000"/>
                          </a:solidFill>
                          <a:effectLst/>
                          <a:latin typeface="Calibri" pitchFamily="34" charset="0"/>
                          <a:cs typeface="Calibri" pitchFamily="34" charset="0"/>
                        </a:rPr>
                        <a:t>eLong</a:t>
                      </a:r>
                      <a:r>
                        <a:rPr lang="en-US" sz="1200" b="0" i="0" u="none" strike="noStrike" baseline="0" dirty="0" smtClean="0">
                          <a:solidFill>
                            <a:srgbClr val="000000"/>
                          </a:solidFill>
                          <a:effectLst/>
                          <a:latin typeface="Calibri" pitchFamily="34" charset="0"/>
                          <a:cs typeface="Calibri" pitchFamily="34" charset="0"/>
                        </a:rPr>
                        <a:t> is</a:t>
                      </a:r>
                      <a:r>
                        <a:rPr lang="en-US" sz="1200" b="0" i="0" u="none" strike="noStrike" dirty="0" smtClean="0">
                          <a:solidFill>
                            <a:srgbClr val="000000"/>
                          </a:solidFill>
                          <a:effectLst/>
                          <a:latin typeface="Calibri" pitchFamily="34" charset="0"/>
                          <a:cs typeface="Calibri" pitchFamily="34" charset="0"/>
                        </a:rPr>
                        <a:t> 2</a:t>
                      </a:r>
                      <a:r>
                        <a:rPr lang="en-US" sz="1200" b="0" i="0" u="none" strike="noStrike" baseline="30000" dirty="0" smtClean="0">
                          <a:solidFill>
                            <a:srgbClr val="000000"/>
                          </a:solidFill>
                          <a:effectLst/>
                          <a:latin typeface="Calibri" pitchFamily="34" charset="0"/>
                          <a:cs typeface="Calibri" pitchFamily="34" charset="0"/>
                        </a:rPr>
                        <a:t>nd</a:t>
                      </a:r>
                      <a:r>
                        <a:rPr lang="en-US" sz="1200" b="0" i="0" u="none" strike="noStrike" dirty="0" smtClean="0">
                          <a:solidFill>
                            <a:srgbClr val="000000"/>
                          </a:solidFill>
                          <a:effectLst/>
                          <a:latin typeface="Calibri" pitchFamily="34" charset="0"/>
                          <a:cs typeface="Calibri" pitchFamily="34" charset="0"/>
                        </a:rPr>
                        <a:t> largest online </a:t>
                      </a:r>
                      <a:r>
                        <a:rPr lang="en-US" sz="1200" b="0" i="0" u="none" strike="noStrike" dirty="0" err="1" smtClean="0">
                          <a:solidFill>
                            <a:srgbClr val="000000"/>
                          </a:solidFill>
                          <a:effectLst/>
                          <a:latin typeface="Calibri" pitchFamily="34" charset="0"/>
                          <a:cs typeface="Calibri" pitchFamily="34" charset="0"/>
                        </a:rPr>
                        <a:t>trabel</a:t>
                      </a:r>
                      <a:r>
                        <a:rPr lang="en-US" sz="1200" b="0" i="0" u="none" strike="noStrike" dirty="0" smtClean="0">
                          <a:solidFill>
                            <a:srgbClr val="000000"/>
                          </a:solidFill>
                          <a:effectLst/>
                          <a:latin typeface="Calibri" pitchFamily="34" charset="0"/>
                          <a:cs typeface="Calibri" pitchFamily="34" charset="0"/>
                        </a:rPr>
                        <a:t> booking agency in China, with 79</a:t>
                      </a:r>
                      <a:r>
                        <a:rPr lang="en-US" sz="1200" b="0" i="0" u="none" strike="noStrike" baseline="0" dirty="0" smtClean="0">
                          <a:solidFill>
                            <a:srgbClr val="000000"/>
                          </a:solidFill>
                          <a:effectLst/>
                          <a:latin typeface="Calibri" pitchFamily="34" charset="0"/>
                          <a:cs typeface="Calibri" pitchFamily="34" charset="0"/>
                        </a:rPr>
                        <a:t> </a:t>
                      </a:r>
                      <a:r>
                        <a:rPr lang="en-US" sz="1200" b="0" i="0" u="none" strike="noStrike" baseline="0" dirty="0" err="1" smtClean="0">
                          <a:solidFill>
                            <a:srgbClr val="000000"/>
                          </a:solidFill>
                          <a:effectLst/>
                          <a:latin typeface="Calibri" pitchFamily="34" charset="0"/>
                          <a:cs typeface="Calibri" pitchFamily="34" charset="0"/>
                        </a:rPr>
                        <a:t>mn</a:t>
                      </a:r>
                      <a:r>
                        <a:rPr lang="en-US" sz="1200" b="0" i="0" u="none" strike="noStrike" baseline="0" dirty="0" smtClean="0">
                          <a:solidFill>
                            <a:srgbClr val="000000"/>
                          </a:solidFill>
                          <a:effectLst/>
                          <a:latin typeface="Calibri" pitchFamily="34" charset="0"/>
                          <a:cs typeface="Calibri" pitchFamily="34" charset="0"/>
                        </a:rPr>
                        <a:t> USD revenue in 2010, accounting for 8% of total market share</a:t>
                      </a:r>
                    </a:p>
                    <a:p>
                      <a:pPr marL="180975" indent="-180975" algn="l" fontAlgn="b">
                        <a:buFont typeface="Arial" pitchFamily="34" charset="0"/>
                        <a:buChar char="•"/>
                      </a:pPr>
                      <a:r>
                        <a:rPr lang="en-US" sz="1200" b="0" i="0" u="none" strike="noStrike" baseline="0" dirty="0" err="1" smtClean="0">
                          <a:solidFill>
                            <a:srgbClr val="000000"/>
                          </a:solidFill>
                          <a:effectLst/>
                          <a:latin typeface="Calibri" pitchFamily="34" charset="0"/>
                          <a:cs typeface="Calibri" pitchFamily="34" charset="0"/>
                        </a:rPr>
                        <a:t>eLong</a:t>
                      </a:r>
                      <a:r>
                        <a:rPr lang="en-US" sz="1200" b="0" i="0" u="none" strike="noStrike" baseline="0" dirty="0" smtClean="0">
                          <a:solidFill>
                            <a:srgbClr val="000000"/>
                          </a:solidFill>
                          <a:effectLst/>
                          <a:latin typeface="Calibri" pitchFamily="34" charset="0"/>
                          <a:cs typeface="Calibri" pitchFamily="34" charset="0"/>
                        </a:rPr>
                        <a:t> has been losing its market share over the past five years </a:t>
                      </a:r>
                    </a:p>
                  </a:txBody>
                  <a:tcPr marL="7590" marR="7590" marT="7590" marB="0" anchor="ctr">
                    <a:solidFill>
                      <a:schemeClr val="bg1">
                        <a:lumMod val="85000"/>
                      </a:schemeClr>
                    </a:solidFill>
                  </a:tcPr>
                </a:tc>
                <a:tc>
                  <a:txBody>
                    <a:bodyPr/>
                    <a:lstStyle/>
                    <a:p>
                      <a:pPr marL="180975" indent="-95250" algn="l" fontAlgn="b">
                        <a:buFont typeface="Arial" pitchFamily="34" charset="0"/>
                        <a:buChar char="•"/>
                      </a:pPr>
                      <a:r>
                        <a:rPr lang="en-US" sz="1200" b="0" i="0" u="none" strike="noStrike" dirty="0" smtClean="0">
                          <a:solidFill>
                            <a:srgbClr val="000000"/>
                          </a:solidFill>
                          <a:effectLst/>
                          <a:latin typeface="Calibri" pitchFamily="34" charset="0"/>
                          <a:cs typeface="Calibri" pitchFamily="34" charset="0"/>
                        </a:rPr>
                        <a:t>Market</a:t>
                      </a:r>
                      <a:r>
                        <a:rPr lang="en-US" sz="1200" b="0" i="0" u="none" strike="noStrike" baseline="0" dirty="0" smtClean="0">
                          <a:solidFill>
                            <a:srgbClr val="000000"/>
                          </a:solidFill>
                          <a:effectLst/>
                          <a:latin typeface="Calibri" pitchFamily="34" charset="0"/>
                          <a:cs typeface="Calibri" pitchFamily="34" charset="0"/>
                        </a:rPr>
                        <a:t> leader in online travel booking, with 49% market share</a:t>
                      </a:r>
                      <a:endParaRPr lang="en-US" sz="1200" b="0" i="0" u="none" strike="noStrike" dirty="0">
                        <a:solidFill>
                          <a:srgbClr val="000000"/>
                        </a:solidFill>
                        <a:effectLst/>
                        <a:latin typeface="Calibri" pitchFamily="34" charset="0"/>
                        <a:cs typeface="Calibri" pitchFamily="34" charset="0"/>
                      </a:endParaRPr>
                    </a:p>
                    <a:p>
                      <a:pPr marL="180975" indent="-95250" algn="l" fontAlgn="b">
                        <a:buFont typeface="Arial" pitchFamily="34" charset="0"/>
                        <a:buChar char="•"/>
                      </a:pPr>
                      <a:r>
                        <a:rPr lang="en-US" sz="1200" b="0" i="0" u="none" strike="noStrike" dirty="0" err="1" smtClean="0">
                          <a:solidFill>
                            <a:srgbClr val="000000"/>
                          </a:solidFill>
                          <a:effectLst/>
                          <a:latin typeface="Calibri" pitchFamily="34" charset="0"/>
                          <a:cs typeface="Calibri" pitchFamily="34" charset="0"/>
                        </a:rPr>
                        <a:t>Ctrip</a:t>
                      </a:r>
                      <a:r>
                        <a:rPr lang="en-US" sz="1200" b="0" i="0" u="none" strike="noStrike" dirty="0" smtClean="0">
                          <a:solidFill>
                            <a:srgbClr val="000000"/>
                          </a:solidFill>
                          <a:effectLst/>
                          <a:latin typeface="Calibri" pitchFamily="34" charset="0"/>
                          <a:cs typeface="Calibri" pitchFamily="34" charset="0"/>
                        </a:rPr>
                        <a:t> is expanding</a:t>
                      </a:r>
                      <a:r>
                        <a:rPr lang="en-US" sz="1200" b="0" i="0" u="none" strike="noStrike" baseline="0" dirty="0" smtClean="0">
                          <a:solidFill>
                            <a:srgbClr val="000000"/>
                          </a:solidFill>
                          <a:effectLst/>
                          <a:latin typeface="Calibri" pitchFamily="34" charset="0"/>
                          <a:cs typeface="Calibri" pitchFamily="34" charset="0"/>
                        </a:rPr>
                        <a:t> its business to more tour operation focused, recently acquired several local travel agencies</a:t>
                      </a:r>
                      <a:endParaRPr lang="en-US" sz="1200" b="0" i="0" u="none" strike="noStrike" dirty="0">
                        <a:solidFill>
                          <a:srgbClr val="000000"/>
                        </a:solidFill>
                        <a:effectLst/>
                        <a:latin typeface="Calibri" pitchFamily="34" charset="0"/>
                        <a:cs typeface="Calibri" pitchFamily="34" charset="0"/>
                      </a:endParaRPr>
                    </a:p>
                  </a:txBody>
                  <a:tcPr marL="7590" marR="7590" marT="7590" marB="0" anchor="ctr">
                    <a:solidFill>
                      <a:schemeClr val="bg1">
                        <a:lumMod val="85000"/>
                      </a:schemeClr>
                    </a:solidFill>
                  </a:tcPr>
                </a:tc>
              </a:tr>
            </a:tbl>
          </a:graphicData>
        </a:graphic>
      </p:graphicFrame>
      <p:sp>
        <p:nvSpPr>
          <p:cNvPr id="8" name="AutoShape 2" descr="data:image/jpg;base64,/9j/4AAQSkZJRgABAQAAAQABAAD/2wCEAAkGBhQSEBQTExQVFRUVFxgVFRgYFhQdFxsfHhwcFhUYGBUaHyYeHBomIBkYHy8gJCcpLCwsHx4xNTAqNSYwLSkBCQoKDgwOGg8PGjUkHiQsMDUwNTA1NS8wLC01NDU0NDQsMi81MSwvLyk1LDQ1MCwsLS0pLCwsLSwvLDY0LzAsLP/AABEIAEkAsAMBIgACEQEDEQH/xAAcAAACAwEBAQEAAAAAAAAAAAAABgUHCAQDAgH/xABLEAABAwEFAwcFCgoLAAAAAAABAAIDEQQFEiExBlFxBxNBgZGx0TNhcpLBCCIyNEJTobLD8BQVFjVEUlRzhJMXGCNDY3SCs8LS4f/EABsBAAEFAQEAAAAAAAAAAAAAAAUAAgMEBgcB/8QAMREAAQMCAwUHBAIDAAAAAAAAAQACAwQRBSExEhNBUYEGImFxobHhFJHB0TRyMjNS/9oADAMBAAIRAxEAPwC8UIQkkhCEJJIQhCSSEr7bcoMF181z7JXc9jw82GmmDDWtXD9cfSmhUt7o79B/iPsVcooWzTtY/Q39k1xsLqZ/rB2H5m0+rH/3ViXPejbTZ4p2AhsrGvaHUqARUVp0rG61pyf/AJrsf7iP6qv4lRRU7GlnEprHE6pgQhL99W8lxYDRo1858Fla+uZRRbxwvyHMq1DEZXbIUtJecbdXjqz7lG3zaYpoXNxe+1bkdRp26KIjjLiABUnRdk1zyNbiIFBrQrLOxisqo3bMQLOORPrdXjSQjJzs0qNkB0K+gVzX1ZcEmIaOz6+nxX7Y58Qz1CD7N2hwQyaAxkqy7ot3Owtf00o7iMj4rtShshb8MhiOj8xxHiO5N66Dh1T9RTteddD5/Ka03C5L1t3MxOf0gZcTkFXbnEkk5k5lMG194YniIaMzdxPgO9Lyy2NVW+n2Bo3Lrx/SjcblelngL3Brcy40CaL02R5wQhj8Ii76EF4p01NaZZtZmKEO8tkLtzMx6Pes/wCR9namlGMDpN3Hvnau08vn9JzBxQhQ2021UNhjxymrnVwMHwneA3lVVfPKna5iRG4QM6AwVd1vOdeFEYlqGRZHVG6DBqmuG0wWbzOnTiVdpK85LWxur2ji4BZwtN7zSeUlkf6T3HvK+LHYJJXYYo3yO3MaXHsAVX6/k1Hh2T2ReSa3T5WjvxnF87H67fFerJ2nRwPAhZ9dsbbQK/gs3VGSewZqKljcx1HBzXDUEEEdWqRrXDViTezEMn+uoB6A/labVLe6O/Qf4j7FLVj2jtMR/s55W+bG6nYclx7cbQz29kDZnNJh5zC7CATiwVxUy+QOjfqieF4hGKlhflr7FDq/szUQRl7HBwHQ/r1SKtacn/5rsf7iP6qybJGWmh1TzfHKpaDZLPZLK90McULGSOblI9wbR3vhm1g0AGup3DX4hTuqmsDNL6+CyY7hIdqtM1UJNcLnOc7EMyToekrKX44nxYuelxb+cfXtqri5NNtLZzIZaZMbX+Sc/ORvFx1B6K1Kx+P4RTw0+9qXXA0AyJPhzV6kdK55bErQsFzGN4cXA0r0FSjqEFKEloc7VxPElDYHHRpPUVhqbGoqdpip4Tbz+Cr76VzztPdn5LhvKyc5GR0jNvH75Jfu74R4e1NShbVZMExI0cK9dRXxQGCTIsK8rmdzaX1BMWODm6tII6lYD70aIOe6MOIcd3bkq8XUbxcYRD8kOLv/ADhWpRnD8QNIHjmMvNBGmy8JpS5xccySSetfdkspke1jdXGniV4pr2Qu2gMxGZ963h0n2dSgoqY1U4Z1PkvALlMFls4jY1jdGigXqhC6I0BosNFOs+baXwbTbZnk1aHFjNwa0kCnHM9ag1+vOZrrVfizjnFxJK7ZDE2GNsbdALIWitmrkZZbNHExoBDQXmmbnU98TvzWdVPC4bx+ZtfqSqxTS7sk7N0Hxqh+sYxhlDAL68fUaflaAokrlVudklidNhHORFpDumhIaWk7s6qtPxDePzNr9WVfMmz14OFDBaiNxZKR2UVmSpL2lpYgdHgjKadkwqW5H7jlrxUGuS3dHX7Ew/kjbP2Wf+U/wUPtBdktnwc/G+LFiw42ltaUrSutKjtCgo43mZtgePstNXVMJgdZ44cRzS/eUVW4tyvzkd2SgjuyKZ0THSz1e5zmgmlSGNBOgoK9ZVC2yZpYQCD1rTvJ42l1WP8AcR9y175JG0QYbjvelrrmWKBn1O0ziPVUxy2bKR2a3xPhYI2WlpJa0UaHh1HEAZCoc0031UjC3AAG5YaU81NO5SPuiXUNgduM/wBiVGxyBwDhoQCOBzCz/aN7301MXad73Cmwi15On5VqbOxiR2IitGhw69EyFKezFsDGsxZAxtFd2Qopu8L2YGENcHOIoKd9UBwepp6eicSQCCb8zyUNVG901gEuL1iu/nmyNHwg3E3iCMuvReSldnvKO9H2hZXDY2y1TGO0P6V2pzick9CktooAy0vA0NHdoqVGqWaMxSOjPAkLMldF32IyyNYOk5ncOkqxYYQ1oa0UAFAlvYuzikj/AJVQ3q1P38yZ1scEphHBvTq72UrBkhCEI6nrOe0t3GC1zREUwyOpwJq09hCjFd+3ewQtoEkZDJ2igJ+C8dDXbiOg/cU9elxz2Z2GaJzD5xkeDhkeooDPA6Nx5LrGE4pFWQtF++BmOPmPBcK0bs9eLZ7LDK2hxMbXzGlHDqNQs5KZ2f2utNjJ5l/vSaljhVh89Og+cUTqacRON9Co8bwt1fE3dmzm6X43WhaJc232r/AIWPa1r3PfhDSaZUJcct2XaFXz+WC1kUDIQd+F3diSpfF+TWqTnJ3l7tBoABua0ZAK3LWt2bM1WdoOzMwmDqm2wOF9U7/0zy/s8frO8El8o+1Try5jGxsfNc5TCSa4sGtd2D6VG0Xhf1mfAyN8jHta/Fgq0jFTDipXdUdq9w+oqXVDRGc8/ZGMQwrDYIHPcwDqefml21WMMbWpWpuTt9bqsZ/wGd1FlO0WgvNT1BaV5Gb2bNdMLQRihxRPHSKElteLSFsMQjlFK0ym7r5+C5xO+J0x3Is1J3ujnfER/mD/ALKQNm9qmsYIpqgD4LtaDcRr1pm5f74bJbooWkHmIzi8znnERxwhnaqwYwkgAVJyA7lM3DYq2gbDOMtRzGuY+6jiqHwSbbFpu6bK90ETmtcWujY5pANCC0EFTd33Iah0mQHyd/HzKRumx8zZ4ovm42M9Vob7F1rnMXZ6mil2yS7PIHTqrz617hbRLlpuiQvcQ3IuJGbd/FdN0WCSOSrm0FCNW+wqaQpIsDp4phO1zrg34W9k11W9zdkgJF2p+NP4N7lEqW2p+NP4N7lErKV38mT+x90NOqbti/JyekO5MSXdi/JyekO5MS22F/xGeX5UrdEIQhEU5C+ZIg4UcAQeggEdi+kJJaKCtew9ik+FZov9ILPqEKPk5LbAdInDhI/2kptQozEw6tCusxCqZk2Vw6lJw5KLD+pJ/McuiHkzsDf7jF6T5D9GKiaULzcR/wDIT3YnWO1ld9yo6w7PWaHyUETDvDG4vWpVVP7o79B/iPsVdK47w+T1+xXaOUU8oeBp04KjK90ubzc+OaxxRN+0WzVsutzZIXzMhmYxzZY3OaDiaHFjy0ihBJFDrqtGL2vz4rJ6B7kadi5c4DYy45/Cg3ax+95cSSSSTUkmpPnJVi8kHJ/LarVHaZGFtnhcHgkUEjhmxrd4BoSdMqdKXrt/OI9P2rVFj8m30QrOJVjomBjR/kPsmsbdeyEIWUU6EIQkkou3bOxSvL3YqmmhFMsty5/yPh3v9YeCnEKm6gpnuLnMFyvLBcd23WyAEMrQmpqa+ZdiEKyyNsbQ1gsAvUIQhPSX/9k="/>
          <p:cNvSpPr>
            <a:spLocks noChangeAspect="1" noChangeArrowheads="1"/>
          </p:cNvSpPr>
          <p:nvPr/>
        </p:nvSpPr>
        <p:spPr bwMode="auto">
          <a:xfrm>
            <a:off x="77788" y="-327025"/>
            <a:ext cx="1676400" cy="695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data:image/jpg;base64,/9j/4AAQSkZJRgABAQAAAQABAAD/2wCEAAkGBhQSEBQTExQVFRUVFxgVFRgYFhQdFxsfHhwcFhUYGBUaHyYeHBomIBkYHy8gJCcpLCwsHx4xNTAqNSYwLSkBCQoKDgwOGg8PGjUkHiQsMDUwNTA1NS8wLC01NDU0NDQsMi81MSwvLyk1LDQ1MCwsLS0pLCwsLSwvLDY0LzAsLP/AABEIAEkAsAMBIgACEQEDEQH/xAAcAAACAwEBAQEAAAAAAAAAAAAABgUHCAQDAgH/xABLEAABAwEFAwcFCgoLAAAAAAABAAIDEQQFEiExBlFxBxNBgZGx0TNhcpLBCCIyNEJTobLD8BQVFjVEUlRzhJMXGCNDY3SCs8LS4f/EABsBAAEFAQEAAAAAAAAAAAAAAAUAAgMEBgcB/8QAMREAAQMCAwUHBAIDAAAAAAAAAQACAwQRBSExEhNBUYEGImFxobHhFJHB0TRyMjNS/9oADAMBAAIRAxEAPwC8UIQkkhCEJJIQhCSSEr7bcoMF181z7JXc9jw82GmmDDWtXD9cfSmhUt7o79B/iPsVcooWzTtY/Q39k1xsLqZ/rB2H5m0+rH/3ViXPejbTZ4p2AhsrGvaHUqARUVp0rG61pyf/AJrsf7iP6qv4lRRU7GlnEprHE6pgQhL99W8lxYDRo1858Fla+uZRRbxwvyHMq1DEZXbIUtJecbdXjqz7lG3zaYpoXNxe+1bkdRp26KIjjLiABUnRdk1zyNbiIFBrQrLOxisqo3bMQLOORPrdXjSQjJzs0qNkB0K+gVzX1ZcEmIaOz6+nxX7Y58Qz1CD7N2hwQyaAxkqy7ot3Owtf00o7iMj4rtShshb8MhiOj8xxHiO5N66Dh1T9RTteddD5/Ka03C5L1t3MxOf0gZcTkFXbnEkk5k5lMG194YniIaMzdxPgO9Lyy2NVW+n2Bo3Lrx/SjcblelngL3Brcy40CaL02R5wQhj8Ii76EF4p01NaZZtZmKEO8tkLtzMx6Pes/wCR9namlGMDpN3Hvnau08vn9JzBxQhQ2021UNhjxymrnVwMHwneA3lVVfPKna5iRG4QM6AwVd1vOdeFEYlqGRZHVG6DBqmuG0wWbzOnTiVdpK85LWxur2ji4BZwtN7zSeUlkf6T3HvK+LHYJJXYYo3yO3MaXHsAVX6/k1Hh2T2ReSa3T5WjvxnF87H67fFerJ2nRwPAhZ9dsbbQK/gs3VGSewZqKljcx1HBzXDUEEEdWqRrXDViTezEMn+uoB6A/labVLe6O/Qf4j7FLVj2jtMR/s55W+bG6nYclx7cbQz29kDZnNJh5zC7CATiwVxUy+QOjfqieF4hGKlhflr7FDq/szUQRl7HBwHQ/r1SKtacn/5rsf7iP6qybJGWmh1TzfHKpaDZLPZLK90McULGSOblI9wbR3vhm1g0AGup3DX4hTuqmsDNL6+CyY7hIdqtM1UJNcLnOc7EMyToekrKX44nxYuelxb+cfXtqri5NNtLZzIZaZMbX+Sc/ORvFx1B6K1Kx+P4RTw0+9qXXA0AyJPhzV6kdK55bErQsFzGN4cXA0r0FSjqEFKEloc7VxPElDYHHRpPUVhqbGoqdpip4Tbz+Cr76VzztPdn5LhvKyc5GR0jNvH75Jfu74R4e1NShbVZMExI0cK9dRXxQGCTIsK8rmdzaX1BMWODm6tII6lYD70aIOe6MOIcd3bkq8XUbxcYRD8kOLv/ADhWpRnD8QNIHjmMvNBGmy8JpS5xccySSetfdkspke1jdXGniV4pr2Qu2gMxGZ963h0n2dSgoqY1U4Z1PkvALlMFls4jY1jdGigXqhC6I0BosNFOs+baXwbTbZnk1aHFjNwa0kCnHM9ag1+vOZrrVfizjnFxJK7ZDE2GNsbdALIWitmrkZZbNHExoBDQXmmbnU98TvzWdVPC4bx+ZtfqSqxTS7sk7N0Hxqh+sYxhlDAL68fUaflaAokrlVudklidNhHORFpDumhIaWk7s6qtPxDePzNr9WVfMmz14OFDBaiNxZKR2UVmSpL2lpYgdHgjKadkwqW5H7jlrxUGuS3dHX7Ew/kjbP2Wf+U/wUPtBdktnwc/G+LFiw42ltaUrSutKjtCgo43mZtgePstNXVMJgdZ44cRzS/eUVW4tyvzkd2SgjuyKZ0THSz1e5zmgmlSGNBOgoK9ZVC2yZpYQCD1rTvJ42l1WP8AcR9y175JG0QYbjvelrrmWKBn1O0ziPVUxy2bKR2a3xPhYI2WlpJa0UaHh1HEAZCoc0031UjC3AAG5YaU81NO5SPuiXUNgduM/wBiVGxyBwDhoQCOBzCz/aN7301MXad73Cmwi15On5VqbOxiR2IitGhw69EyFKezFsDGsxZAxtFd2Qopu8L2YGENcHOIoKd9UBwepp6eicSQCCb8zyUNVG901gEuL1iu/nmyNHwg3E3iCMuvReSldnvKO9H2hZXDY2y1TGO0P6V2pzick9CktooAy0vA0NHdoqVGqWaMxSOjPAkLMldF32IyyNYOk5ncOkqxYYQ1oa0UAFAlvYuzikj/AJVQ3q1P38yZ1scEphHBvTq72UrBkhCEI6nrOe0t3GC1zREUwyOpwJq09hCjFd+3ewQtoEkZDJ2igJ+C8dDXbiOg/cU9elxz2Z2GaJzD5xkeDhkeooDPA6Nx5LrGE4pFWQtF++BmOPmPBcK0bs9eLZ7LDK2hxMbXzGlHDqNQs5KZ2f2utNjJ5l/vSaljhVh89Og+cUTqacRON9Co8bwt1fE3dmzm6X43WhaJc232r/AIWPa1r3PfhDSaZUJcct2XaFXz+WC1kUDIQd+F3diSpfF+TWqTnJ3l7tBoABua0ZAK3LWt2bM1WdoOzMwmDqm2wOF9U7/0zy/s8frO8El8o+1Try5jGxsfNc5TCSa4sGtd2D6VG0Xhf1mfAyN8jHta/Fgq0jFTDipXdUdq9w+oqXVDRGc8/ZGMQwrDYIHPcwDqefml21WMMbWpWpuTt9bqsZ/wGd1FlO0WgvNT1BaV5Gb2bNdMLQRihxRPHSKElteLSFsMQjlFK0ym7r5+C5xO+J0x3Is1J3ujnfER/mD/ALKQNm9qmsYIpqgD4LtaDcRr1pm5f74bJbooWkHmIzi8znnERxwhnaqwYwkgAVJyA7lM3DYq2gbDOMtRzGuY+6jiqHwSbbFpu6bK90ETmtcWujY5pANCC0EFTd33Iah0mQHyd/HzKRumx8zZ4ovm42M9Vob7F1rnMXZ6mil2yS7PIHTqrz617hbRLlpuiQvcQ3IuJGbd/FdN0WCSOSrm0FCNW+wqaQpIsDp4phO1zrg34W9k11W9zdkgJF2p+NP4N7lEqW2p+NP4N7lErKV38mT+x90NOqbti/JyekO5MSXdi/JyekO5MS22F/xGeX5UrdEIQhEU5C+ZIg4UcAQeggEdi+kJJaKCtew9ik+FZov9ILPqEKPk5LbAdInDhI/2kptQozEw6tCusxCqZk2Vw6lJw5KLD+pJ/McuiHkzsDf7jF6T5D9GKiaULzcR/wDIT3YnWO1ld9yo6w7PWaHyUETDvDG4vWpVVP7o79B/iPsVdK47w+T1+xXaOUU8oeBp04KjK90ubzc+OaxxRN+0WzVsutzZIXzMhmYxzZY3OaDiaHFjy0ihBJFDrqtGL2vz4rJ6B7kadi5c4DYy45/Cg3ax+95cSSSSTUkmpPnJVi8kHJ/LarVHaZGFtnhcHgkUEjhmxrd4BoSdMqdKXrt/OI9P2rVFj8m30QrOJVjomBjR/kPsmsbdeyEIWUU6EIQkkou3bOxSvL3YqmmhFMsty5/yPh3v9YeCnEKm6gpnuLnMFyvLBcd23WyAEMrQmpqa+ZdiEKyyNsbQ1gsAvUIQhPSX/9k="/>
          <p:cNvSpPr>
            <a:spLocks noChangeAspect="1" noChangeArrowheads="1"/>
          </p:cNvSpPr>
          <p:nvPr/>
        </p:nvSpPr>
        <p:spPr bwMode="auto">
          <a:xfrm>
            <a:off x="230188" y="-174625"/>
            <a:ext cx="1676400" cy="695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data:image/jpg;base64,/9j/4AAQSkZJRgABAQAAAQABAAD/2wCEAAkGBg8SDhUUERQSFRUWFhcYGBUQFxgWFxUUGBcVFxcVFRcXGycfHBkkJRcXIDEiIycqMC04FiIxNTAqNiYrLjUBCQoKDQwOGg4PGDUlHyQ1KSwyNTU1KS8pMDUqLzY1NTAtNTU1Li8xNSwsNiwpLDUvNTUuNS01NSkpKSwpNik2LP/AABEIAFIBGAMBIgACEQEDEQH/xAAcAAEAAgIDAQAAAAAAAAAAAAAABgcEBQEDCAL/xABEEAABAwIDBQQFCQYEBwAAAAABAAIDBBEFEiEGBxMxQSJRYXEIIzKBkRQ1UnJ0obKz0RU2QnOSsWKCosEWJCVDU1SF/8QAGQEBAAMBAQAAAAAAAAAAAAAAAAEDBAIF/8QAJREBAAIBAwQCAgMAAAAAAAAAAAECAwQREiExYaFxgRRCBTIz/9oADAMBAAIRAxEAPwC8UREBERARcXXKAiJdAREugIi4ug5REQERLoCIiAiJdAREQEREBERAREQES6ICIl0BERAREQEREBRLePvAjwqlEhbxJZCWxR3sCQLuc4/RFxy7wOqlqhG9ClwX5O2bFWZgy7Yw1zhI4usS1gYRf2QddBZBUo3rbTzxvqIWuELL5nQ0wdGy2pu4tdy63OnVTTdRvklrqgUlY1nFcCY5YxlDy0XLXt5A2uQR3clpsO30Rx04pcMwyV8UbS0Bz3OIab3LmsY463J1Kge6N3/X6P8AmO/LegtffBvPr8NrIoaYQ5Xw5yZGFxzF72940s0fFRHHvSBxB3DFKIo7Rs4jyzMXyloz5Q4kNYDcAc9OfRcekd86QfZR+bKpvhuB042MIMbe1RvlJsLmWznh5PeDbXwQRrDvSJlGHv40THVgLRGQCI3g3u94B0LbcgRfMOWq0uE+kDijJw6oEUsV+0wMDDl65HDkfO6xtwmHxS4z6xrXcOF72hwBAeC1odY9RmK53/UjGY1djQ3PDG52UAXddwubddB8EF/YxtdTU2HGteSYuG17be0/OBkaAepuFSL98W0NdM4UEWUN14dPDxnNb0L3OB19wv0CtOnoqCTZym/aAb8nbTQPcXktALWNsbtN762AHO6rzCN7OGUGeDCMPmeHvzEve67yAACBZ7rWHLTme9B87Fb9q0VbIMRDHsc8MLwzhyROJy3cBYEA8xYEe6ysreptPV0GHiaka10hlYw5mF4DSHEmw8QB715t2lxSSpxSSaSIwvklDnRG92Hs6HMAb9dR1XsInRB5wl36460XcyFo73QOA+9ylm6jepiWI4iYKgRGMRPeTHGWkEFoFzmOmtlCd7m3j8SrhT0xLqeJ2WMMueNKTlLwBz+i3w81ce7PYZuFYec4BqHjPM4a2IFxED9FvLxJJQRrefvqdRzupaFrHSs0klkBc1jj/Axo5u7ydBysVFKffZjtJMz5fCCxwvklhMDnM+lG6w+NiFE93/8AzW0FM6btGSo4js2t3dqTX3hW/wCkTQtdhMclhmjqG2PWz2vDh77D4BBMJdsI5cGkr6QhwEEkjA8cnsaTleAeYIsRfoqfwf0hK4NmNSyB7uH6lrGFt5S5ou8h3sgZjbrYDRd26nEHO2dxaEnsxxvc3w4kLwbf0X96j+4jDI5saaZGhwjifI0OFxnGVoNj3ZroMzDPSAxVk4dOIZY79qMMDDl65XDUHzuvRdBXMmhZLGbskY17T3tcA4fcV5z9ISjjZjDSxoBfAxzrC13ZntufGwHwV47u/mai+zxfhCCL7x95tRT1TKDDoxLWSWuSMwjzataG8i4jXXQDU36aCt2z2nwpzJsSjinpnODXcMMuy/QOYBld3XBBtZde7JvyjarEZ5NXRmYNv09aIh/paR71bW0mARVtHLTTZgyRtiW2zCxBBbcEXBAQYmJ7a0kOGfLy7NCY2vbl9p+b2GAfSJNvDXuVaYdtRtZiTHVNEyCCC54bXBnbA0sHSAl3noLrX76MLGH4RQ0MT5HxiSV15CMxyi7QcoAsOKenRXXgVAyGkhiYLNZExo8g0BBBN2286aqqX0OIRiKsjvyGUSZfaaW30eOemhGostVie9+sgxespBEybLaOliY0h75yY7Z3X9mxcTy5DktZvNHyfavD5o9HScDNbr610Rv5t09y+tmoGu25qiRctErm+DsjG3+BKD6xfbTajC3xz4gyGSne4BzIwyzSdcmZurXWvYkkadVuq/bjFsSmczAmxiGINz1U9rOkc0O4bM1xpfXQny0vut9cYOAVN+nDI8+Ixdu5ulYzAaXKLZmve7xcZHXJ+A+CDRbtd5NbNXSYfibA2pZmLXNAbmLdXMcG9m9u0CNCFKNmcarZqmVk8eVgvbsOblPZs255n2h1vlzDQgKA4i0DbyG2l4238fUP/RXQgIiICIiAiIgLz16SEkn7Qpwb8MQEt7s5kdn9+jPuXoVaDa/YijxKER1TScpJY9hyvYTocpsdD1BBGg7kFa7DbxsJodnmgPaKhrH5oQDxJJiXWJ01B7PavoPKyqjd/jMVLi1NPMbMZJ2iOgcC0u8hmv7leeD+j/hUMofI6eexuGTOaGf5gxoLvK9vBbx+7DC215ruDeQC4jFuFnH/AHGx29vTvt1tfVRM7dRU3pGm+J09v/VH5sqsak/c3/5zvyysrafd7huMSsmlkmzMZw7RPa2wzOd2muYTe7ipFHsvA3DvkIz8HgmG5Iz5C0tvmtbNr3KK3reN6zumYmJ2lQno8/PL/s0n4o1x6Qvzy37PH+KRXBsfunoMNqTPTunLyws9a9rhlJBOjWDXQLjbDdNQYlUieodUB4YGeqe1osCSNHMOuq6Qge9GSQbKYcG3yEU+e3hA4tB8L/2CwNxm1eFUUFSaqRkUxcCHPBu6INHZYQCbg5jbrcc1dE+ydJJQCilZxIBG2MB57VmABpzDUOFgbhQOP0dsLEuYy1RZe/DL2AeRcGXt8D4oKN2tx9tXic9UwENklLmh3PKLBt/GwCure3vBP7DgfSEhtcCC/kWxgXkZ9Yk5T5FSjFd0OETmC8GQQaBsRyiRnPJLpdwvre4Op11WdtPszh8zIRUU/FbCTwoow7KLgCxa2wy6DQ6aLm1opHK3ZMRMztDyzsttG+hq21EccUj2XyicOc1pItmAa5pzDpqr33cb5jiVUKWenDHva4h8TiWHK0lwLXajQHqVIyYI2WGHRNYO+NoFvHsLIwHZXDXTsrYaZkMzc7bx9kajKbtbZp062WbFrMOW/Cs9fiYXXwZKV5THT6edYGOwfH28ZptTVAJtzdFfRze+7TdTzfhvEoaujhp6SVst5BI9zL2a1rXBrTcDtEuvbpl1Vn7Z7uKDEwDUNc2Ros2aIhsgH0SSCHN8CD4WUYwX0fcMhlD5XzVABuGSFrWH6waLu8r28CtahoN3Oz74Nla+Z4samKVzQf8AxMic1p95Lz7wo36PPzy77PJ+KNehsQwmOamfTuFo5I3RkMs2zHNy2bpYWHJRjY/dPQYbUmendUF5YWete1wsSCdGsGugQVL6RfztF9mZ+ZKrh2JxWngwag40sUWeCJreK9rMzso7LcxFz4BdO2W6mhxOobNUOnD2sDBwXtaMoLiLhzDr2ivnH901BV09LDI6cNpW5GFjxdzCGgtfdpBvlGoAKCv8Eq24VthUsnIZFVZ8r3mzfWuErCSemYFt1YO9DbpuHYe58cjPlD7Nhbo43uLvy9WgX1OnLvWdtfu8ocSiayoa4OjFo5IzaRg7gSCCPAgqM4BuEw2nnbLK+aoykFrJsoZccszWjteRNvAoIxvJw6uq9maSrqu1PGeJJZobaKbQEtHK3q7+aszYHauCtw2GVr25mxtbK24uyRrQHBw6DS48CpFPTMexzHta5rgWua4XBaRYgg8wqxxD0esOfKXRTVMLXc42FrmgdzS4Xt4G6COYpUNxja6AU5zw0uQukbq0iJ5kc4EdC4hoPVZWyv78Vn1ZfwxKzdkdiKLDYjHSsIzWzyPOaR5HLM633AAa8l0UG7+khxSXEGGXjSghwc4FgzBoOVuW/wDCOZKDXb6PmCq8o/zGLv3R/MNH/Ld+Y9bzaXZ6GupJKaYvEclrmMgO0cHCxII6dy+9nsCio6SOnhLiyIWaXkF1iSdSAB17kFU4p+/kP8tv5D1c6jU+wNI/FW4iTLx2NygBw4dg0tuW5b3se9SVAREQEREBERAREQFxZcog1GKYA2R2eMmOT6TdL+dv7rVHGqunNpmhw7z18nDT4qWL4fGCLEAjuOq87Not554bcbeO0/MNWPUbRxyRyj39S0tPtfA72g5nmLj7lnR45TO5SM95t/dY1VstTv1ALD/gOnwOi1smxbv4ZB/mH6LLOT+SxdJrFvS+KaO/7TVIhiEX02f1D9V1vxeAc5Gf1BRr/g2b6Uf3/ou2LYx/8UjR9UFR+Zr56Rg9p/H0sd8vptZ9qaZvJxd9UH/da92000rstPFr3u1t/sPeVl02ycDdXZnn/EbD4BbeGBrBZrQ0dwFlbXFrs3+lorHju4m+lx/0rNp89mirRNHSP4z875LNAHIE9Atpg9HwoGMPMDXzOpWTLTtcWlwBLTcX6HvXYteLSxTJz37RtDPfNypx87uURFsUCIiAiIgIiICIiAiIgIiICIiAiIgIiICIiAiIgIiICIiAiIgIiICIiAiIgIiICIiAiIgIiICIiAiIgIiICIiAiIgIiICIiAiIgIiICIiAiIgIiICIiAiIgIiICIiAiIgIiICIiAiIgIiICIiAiIgIiIP/2Q=="/>
          <p:cNvSpPr>
            <a:spLocks noChangeAspect="1" noChangeArrowheads="1"/>
          </p:cNvSpPr>
          <p:nvPr/>
        </p:nvSpPr>
        <p:spPr bwMode="auto">
          <a:xfrm>
            <a:off x="77788" y="-373063"/>
            <a:ext cx="2667000" cy="7810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75026" y="1272208"/>
            <a:ext cx="957029" cy="683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69609" y="1391491"/>
            <a:ext cx="1428191" cy="456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5357270" y="1583029"/>
            <a:ext cx="294953" cy="276999"/>
          </a:xfrm>
          <a:prstGeom prst="rect">
            <a:avLst/>
          </a:prstGeom>
          <a:noFill/>
        </p:spPr>
        <p:txBody>
          <a:bodyPr wrap="none" lIns="0" tIns="0" rIns="0" bIns="0" rtlCol="0">
            <a:spAutoFit/>
          </a:bodyPr>
          <a:lstStyle/>
          <a:p>
            <a:pPr>
              <a:spcAft>
                <a:spcPts val="300"/>
              </a:spcAft>
            </a:pPr>
            <a:r>
              <a:rPr lang="en-US" i="1" dirty="0">
                <a:solidFill>
                  <a:schemeClr val="tx2"/>
                </a:solidFill>
              </a:rPr>
              <a:t>v</a:t>
            </a:r>
            <a:r>
              <a:rPr lang="en-US" i="1" dirty="0" smtClean="0">
                <a:solidFill>
                  <a:schemeClr val="tx2"/>
                </a:solidFill>
              </a:rPr>
              <a:t>s.</a:t>
            </a:r>
          </a:p>
        </p:txBody>
      </p:sp>
      <p:sp>
        <p:nvSpPr>
          <p:cNvPr id="20" name="TextBox 19"/>
          <p:cNvSpPr txBox="1"/>
          <p:nvPr/>
        </p:nvSpPr>
        <p:spPr>
          <a:xfrm>
            <a:off x="432348" y="6102244"/>
            <a:ext cx="8302625" cy="161583"/>
          </a:xfrm>
          <a:prstGeom prst="rect">
            <a:avLst/>
          </a:prstGeom>
          <a:noFill/>
        </p:spPr>
        <p:txBody>
          <a:bodyPr wrap="square" lIns="0" tIns="0" rIns="0" bIns="0" rtlCol="0">
            <a:spAutoFit/>
          </a:bodyPr>
          <a:lstStyle/>
          <a:p>
            <a:pPr>
              <a:spcAft>
                <a:spcPts val="300"/>
              </a:spcAft>
            </a:pPr>
            <a:r>
              <a:rPr lang="en-US" sz="1050" dirty="0" smtClean="0">
                <a:solidFill>
                  <a:schemeClr val="tx2"/>
                </a:solidFill>
              </a:rPr>
              <a:t>Source: company websites, </a:t>
            </a:r>
            <a:r>
              <a:rPr lang="en-US" sz="1050" dirty="0" err="1" smtClean="0">
                <a:solidFill>
                  <a:schemeClr val="tx2"/>
                </a:solidFill>
              </a:rPr>
              <a:t>iReseach</a:t>
            </a:r>
            <a:r>
              <a:rPr lang="en-US" sz="1050" dirty="0" smtClean="0">
                <a:solidFill>
                  <a:schemeClr val="tx2"/>
                </a:solidFill>
              </a:rPr>
              <a:t>, </a:t>
            </a:r>
            <a:r>
              <a:rPr lang="en-US" sz="1050" dirty="0" smtClean="0">
                <a:solidFill>
                  <a:schemeClr val="tx2"/>
                </a:solidFill>
                <a:hlinkClick r:id="rId4"/>
              </a:rPr>
              <a:t>www.zero.ipo.com.cn</a:t>
            </a:r>
            <a:r>
              <a:rPr lang="en-US" sz="1050" dirty="0" smtClean="0">
                <a:solidFill>
                  <a:schemeClr val="tx2"/>
                </a:solidFill>
              </a:rPr>
              <a:t>, Deloitte Analysis</a:t>
            </a:r>
          </a:p>
        </p:txBody>
      </p:sp>
      <p:sp>
        <p:nvSpPr>
          <p:cNvPr id="30" name="Oval 29"/>
          <p:cNvSpPr/>
          <p:nvPr/>
        </p:nvSpPr>
        <p:spPr>
          <a:xfrm>
            <a:off x="3549991" y="2745040"/>
            <a:ext cx="601667" cy="3087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32" name="Oval 31"/>
          <p:cNvSpPr/>
          <p:nvPr/>
        </p:nvSpPr>
        <p:spPr>
          <a:xfrm>
            <a:off x="3549991" y="3651558"/>
            <a:ext cx="601667" cy="3087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35" name="Oval 34"/>
          <p:cNvSpPr/>
          <p:nvPr/>
        </p:nvSpPr>
        <p:spPr>
          <a:xfrm>
            <a:off x="6836116" y="2743070"/>
            <a:ext cx="601667" cy="3087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37" name="Oval 36"/>
          <p:cNvSpPr/>
          <p:nvPr/>
        </p:nvSpPr>
        <p:spPr>
          <a:xfrm>
            <a:off x="6836116" y="3670608"/>
            <a:ext cx="601667" cy="3087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9" name="Slide Number Placeholder 5"/>
          <p:cNvSpPr>
            <a:spLocks noGrp="1"/>
          </p:cNvSpPr>
          <p:nvPr>
            <p:ph type="sldNum" sz="quarter" idx="4"/>
          </p:nvPr>
        </p:nvSpPr>
        <p:spPr>
          <a:xfrm>
            <a:off x="4227002" y="6565460"/>
            <a:ext cx="571504" cy="179387"/>
          </a:xfrm>
        </p:spPr>
        <p:txBody>
          <a:bodyPr/>
          <a:lstStyle/>
          <a:p>
            <a:pPr algn="ctr"/>
            <a:fld id="{9CCD2B93-435A-4A43-87E1-355F35A356BE}" type="slidenum">
              <a:rPr lang="en-GB" smtClean="0"/>
              <a:pPr algn="ctr"/>
              <a:t>10</a:t>
            </a:fld>
            <a:endParaRPr lang="en-GB" dirty="0">
              <a:solidFill>
                <a:schemeClr val="tx1"/>
              </a:solidFill>
              <a:latin typeface="Verdana" pitchFamily="34" charset="0"/>
            </a:endParaRPr>
          </a:p>
        </p:txBody>
      </p:sp>
    </p:spTree>
    <p:extLst>
      <p:ext uri="{BB962C8B-B14F-4D97-AF65-F5344CB8AC3E}">
        <p14:creationId xmlns:p14="http://schemas.microsoft.com/office/powerpoint/2010/main" val="35120216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15765" y="236537"/>
            <a:ext cx="8909538" cy="1027112"/>
          </a:xfrm>
        </p:spPr>
        <p:txBody>
          <a:bodyPr/>
          <a:lstStyle/>
          <a:p>
            <a:r>
              <a:rPr lang="en-US" dirty="0" smtClean="0"/>
              <a:t>Struggling in the low margin book selling sector for 10 years, </a:t>
            </a:r>
            <a:r>
              <a:rPr lang="en-US" dirty="0" err="1" smtClean="0"/>
              <a:t>Dangdang</a:t>
            </a:r>
            <a:r>
              <a:rPr lang="en-US" dirty="0" smtClean="0"/>
              <a:t> managed to go public in 2010 and </a:t>
            </a:r>
            <a:r>
              <a:rPr lang="en-US" dirty="0" err="1" smtClean="0"/>
              <a:t>substaintially</a:t>
            </a:r>
            <a:r>
              <a:rPr lang="en-US" dirty="0" smtClean="0"/>
              <a:t> expanded the product offering </a:t>
            </a:r>
          </a:p>
        </p:txBody>
      </p:sp>
      <p:graphicFrame>
        <p:nvGraphicFramePr>
          <p:cNvPr id="7" name="Table 6"/>
          <p:cNvGraphicFramePr>
            <a:graphicFrameLocks noGrp="1"/>
          </p:cNvGraphicFramePr>
          <p:nvPr>
            <p:extLst>
              <p:ext uri="{D42A27DB-BD31-4B8C-83A1-F6EECF244321}">
                <p14:modId xmlns:p14="http://schemas.microsoft.com/office/powerpoint/2010/main" val="3943755693"/>
              </p:ext>
            </p:extLst>
          </p:nvPr>
        </p:nvGraphicFramePr>
        <p:xfrm>
          <a:off x="431800" y="1897533"/>
          <a:ext cx="8353426" cy="4277567"/>
        </p:xfrm>
        <a:graphic>
          <a:graphicData uri="http://schemas.openxmlformats.org/drawingml/2006/table">
            <a:tbl>
              <a:tblPr>
                <a:tableStyleId>{F5AB1C69-6EDB-4FF4-983F-18BD219EF322}</a:tableStyleId>
              </a:tblPr>
              <a:tblGrid>
                <a:gridCol w="1778000"/>
                <a:gridCol w="3263900"/>
                <a:gridCol w="3311526"/>
              </a:tblGrid>
              <a:tr h="176579">
                <a:tc>
                  <a:txBody>
                    <a:bodyPr/>
                    <a:lstStyle/>
                    <a:p>
                      <a:pPr algn="ctr" fontAlgn="b"/>
                      <a:endParaRPr lang="en-US" sz="1200" b="0" i="0" u="none" strike="noStrike" dirty="0">
                        <a:solidFill>
                          <a:srgbClr val="000000"/>
                        </a:solidFill>
                        <a:effectLst/>
                        <a:latin typeface="Calibri"/>
                      </a:endParaRPr>
                    </a:p>
                  </a:txBody>
                  <a:tcPr marL="7590" marR="7590" marT="7590" marB="0" anchor="ctr">
                    <a:noFill/>
                  </a:tcPr>
                </a:tc>
                <a:tc>
                  <a:txBody>
                    <a:bodyPr/>
                    <a:lstStyle/>
                    <a:p>
                      <a:pPr algn="ctr" fontAlgn="b"/>
                      <a:endParaRPr lang="en-US" sz="1200" b="0" i="0" u="none" strike="noStrike" dirty="0">
                        <a:solidFill>
                          <a:srgbClr val="000000"/>
                        </a:solidFill>
                        <a:effectLst/>
                        <a:latin typeface="Calibri"/>
                      </a:endParaRPr>
                    </a:p>
                  </a:txBody>
                  <a:tcPr marL="7590" marR="7590" marT="7590" marB="0" anchor="ctr">
                    <a:noFill/>
                  </a:tcPr>
                </a:tc>
                <a:tc>
                  <a:txBody>
                    <a:bodyPr/>
                    <a:lstStyle/>
                    <a:p>
                      <a:pPr algn="ctr" fontAlgn="b"/>
                      <a:endParaRPr lang="en-US" sz="1200" b="0" i="0" u="none" strike="noStrike" dirty="0">
                        <a:solidFill>
                          <a:srgbClr val="000000"/>
                        </a:solidFill>
                        <a:effectLst/>
                        <a:latin typeface="Calibri"/>
                      </a:endParaRPr>
                    </a:p>
                  </a:txBody>
                  <a:tcPr marL="7590" marR="7590" marT="7590" marB="0" anchor="ctr">
                    <a:noFill/>
                  </a:tcPr>
                </a:tc>
              </a:tr>
              <a:tr h="212231">
                <a:tc>
                  <a:txBody>
                    <a:bodyPr/>
                    <a:lstStyle/>
                    <a:p>
                      <a:pPr marL="0" algn="l" defTabSz="914400" rtl="0" eaLnBrk="1" fontAlgn="b" latinLnBrk="0" hangingPunct="1"/>
                      <a:r>
                        <a:rPr lang="en-US" sz="1200" b="0" i="1" u="none" strike="noStrike" kern="1200" dirty="0">
                          <a:solidFill>
                            <a:schemeClr val="tx1">
                              <a:lumMod val="50000"/>
                            </a:schemeClr>
                          </a:solidFill>
                          <a:effectLst/>
                          <a:latin typeface="Calibri" pitchFamily="34" charset="0"/>
                          <a:ea typeface="+mn-ea"/>
                          <a:cs typeface="Calibri" pitchFamily="34" charset="0"/>
                        </a:rPr>
                        <a:t>Year Established</a:t>
                      </a:r>
                    </a:p>
                  </a:txBody>
                  <a:tcPr marL="108000" marR="7590" marT="7590" marB="0" anchor="ctr">
                    <a:solidFill>
                      <a:schemeClr val="accent5">
                        <a:lumMod val="20000"/>
                        <a:lumOff val="80000"/>
                      </a:schemeClr>
                    </a:solidFill>
                  </a:tcPr>
                </a:tc>
                <a:tc>
                  <a:txBody>
                    <a:bodyPr/>
                    <a:lstStyle/>
                    <a:p>
                      <a:pPr algn="ctr" fontAlgn="ctr"/>
                      <a:r>
                        <a:rPr lang="en-US" sz="1200" b="0" i="0" u="none" strike="noStrike" dirty="0">
                          <a:solidFill>
                            <a:srgbClr val="000000"/>
                          </a:solidFill>
                          <a:effectLst/>
                          <a:latin typeface="Calibri"/>
                        </a:rPr>
                        <a:t>1994</a:t>
                      </a: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Calibri"/>
                        </a:rPr>
                        <a:t>2000</a:t>
                      </a:r>
                    </a:p>
                  </a:txBody>
                  <a:tcPr marL="9525" marR="9525" marT="9525" marB="0" anchor="ctr">
                    <a:solidFill>
                      <a:schemeClr val="bg1">
                        <a:lumMod val="85000"/>
                      </a:schemeClr>
                    </a:solidFill>
                  </a:tcPr>
                </a:tc>
              </a:tr>
              <a:tr h="212231">
                <a:tc>
                  <a:txBody>
                    <a:bodyPr/>
                    <a:lstStyle/>
                    <a:p>
                      <a:pPr marL="0" algn="l" defTabSz="914400" rtl="0" eaLnBrk="1" fontAlgn="b" latinLnBrk="0" hangingPunct="1"/>
                      <a:r>
                        <a:rPr lang="en-US" sz="1200" b="0" i="1" u="none" strike="noStrike" kern="1200" dirty="0">
                          <a:solidFill>
                            <a:schemeClr val="tx1">
                              <a:lumMod val="50000"/>
                            </a:schemeClr>
                          </a:solidFill>
                          <a:effectLst/>
                          <a:latin typeface="Calibri" pitchFamily="34" charset="0"/>
                          <a:ea typeface="+mn-ea"/>
                          <a:cs typeface="Calibri" pitchFamily="34" charset="0"/>
                        </a:rPr>
                        <a:t>Enterprise Type</a:t>
                      </a:r>
                    </a:p>
                  </a:txBody>
                  <a:tcPr marL="108000" marR="7590" marT="7590" marB="0" anchor="ctr">
                    <a:solidFill>
                      <a:schemeClr val="accent5">
                        <a:lumMod val="20000"/>
                        <a:lumOff val="80000"/>
                      </a:schemeClr>
                    </a:solidFill>
                  </a:tcPr>
                </a:tc>
                <a:tc>
                  <a:txBody>
                    <a:bodyPr/>
                    <a:lstStyle/>
                    <a:p>
                      <a:pPr algn="ctr" fontAlgn="ctr"/>
                      <a:r>
                        <a:rPr lang="en-US" sz="1200" b="0" i="0" u="none" strike="noStrike" dirty="0" smtClean="0">
                          <a:solidFill>
                            <a:srgbClr val="000000"/>
                          </a:solidFill>
                          <a:effectLst/>
                          <a:latin typeface="Calibri"/>
                        </a:rPr>
                        <a:t>Listed: </a:t>
                      </a:r>
                      <a:r>
                        <a:rPr lang="en-US" sz="1200" b="0" i="0" u="none" strike="noStrike" dirty="0" err="1">
                          <a:solidFill>
                            <a:srgbClr val="000000"/>
                          </a:solidFill>
                          <a:effectLst/>
                          <a:latin typeface="Calibri"/>
                        </a:rPr>
                        <a:t>Nasdaq</a:t>
                      </a:r>
                      <a:endParaRPr lang="en-US" sz="12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ctr" fontAlgn="ctr"/>
                      <a:r>
                        <a:rPr lang="en-US" sz="1200" b="0" i="0" u="none" strike="noStrike" dirty="0" smtClean="0">
                          <a:solidFill>
                            <a:srgbClr val="000000"/>
                          </a:solidFill>
                          <a:effectLst/>
                          <a:latin typeface="Calibri"/>
                        </a:rPr>
                        <a:t>Listed: NYSE</a:t>
                      </a:r>
                      <a:endParaRPr lang="en-US" sz="1200" b="0" i="0" u="none" strike="noStrike" dirty="0">
                        <a:solidFill>
                          <a:srgbClr val="000000"/>
                        </a:solidFill>
                        <a:effectLst/>
                        <a:latin typeface="Calibri"/>
                      </a:endParaRPr>
                    </a:p>
                  </a:txBody>
                  <a:tcPr marL="9525" marR="9525" marT="9525" marB="0" anchor="ctr">
                    <a:solidFill>
                      <a:schemeClr val="bg1">
                        <a:lumMod val="85000"/>
                      </a:schemeClr>
                    </a:solidFill>
                  </a:tcPr>
                </a:tc>
              </a:tr>
              <a:tr h="212231">
                <a:tc>
                  <a:txBody>
                    <a:bodyPr/>
                    <a:lstStyle/>
                    <a:p>
                      <a:pPr marL="0" algn="l" defTabSz="914400" rtl="0" eaLnBrk="1" fontAlgn="b" latinLnBrk="0" hangingPunct="1"/>
                      <a:r>
                        <a:rPr lang="en-US" sz="1200" b="0" i="1" u="none" strike="noStrike" kern="1200" dirty="0">
                          <a:solidFill>
                            <a:schemeClr val="tx1">
                              <a:lumMod val="50000"/>
                            </a:schemeClr>
                          </a:solidFill>
                          <a:effectLst/>
                          <a:latin typeface="Calibri" pitchFamily="34" charset="0"/>
                          <a:ea typeface="+mn-ea"/>
                          <a:cs typeface="Calibri" pitchFamily="34" charset="0"/>
                        </a:rPr>
                        <a:t>Business Model</a:t>
                      </a:r>
                    </a:p>
                  </a:txBody>
                  <a:tcPr marL="108000" marR="7590" marT="7590" marB="0" anchor="ctr">
                    <a:solidFill>
                      <a:schemeClr val="accent5">
                        <a:lumMod val="20000"/>
                        <a:lumOff val="80000"/>
                      </a:schemeClr>
                    </a:solidFill>
                  </a:tcPr>
                </a:tc>
                <a:tc>
                  <a:txBody>
                    <a:bodyPr/>
                    <a:lstStyle/>
                    <a:p>
                      <a:pPr algn="ctr" fontAlgn="ctr"/>
                      <a:r>
                        <a:rPr lang="en-US" sz="1200" b="0" i="0" u="none" strike="noStrike" dirty="0">
                          <a:solidFill>
                            <a:srgbClr val="000000"/>
                          </a:solidFill>
                          <a:effectLst/>
                          <a:latin typeface="Calibri"/>
                        </a:rPr>
                        <a:t>B2C, C2C</a:t>
                      </a: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Calibri"/>
                        </a:rPr>
                        <a:t>B2C</a:t>
                      </a:r>
                    </a:p>
                  </a:txBody>
                  <a:tcPr marL="9525" marR="9525" marT="9525" marB="0" anchor="ctr">
                    <a:solidFill>
                      <a:schemeClr val="bg1">
                        <a:lumMod val="85000"/>
                      </a:schemeClr>
                    </a:solidFill>
                  </a:tcPr>
                </a:tc>
              </a:tr>
              <a:tr h="212231">
                <a:tc>
                  <a:txBody>
                    <a:bodyPr/>
                    <a:lstStyle/>
                    <a:p>
                      <a:pPr marL="0" algn="l" defTabSz="914400" rtl="0" eaLnBrk="1" fontAlgn="b" latinLnBrk="0" hangingPunct="1"/>
                      <a:r>
                        <a:rPr lang="en-US" sz="1200" b="0" i="1" u="none" strike="noStrike" kern="1200" dirty="0" smtClean="0">
                          <a:solidFill>
                            <a:schemeClr val="tx1">
                              <a:lumMod val="50000"/>
                            </a:schemeClr>
                          </a:solidFill>
                          <a:effectLst/>
                          <a:latin typeface="Calibri" pitchFamily="34" charset="0"/>
                          <a:ea typeface="+mn-ea"/>
                          <a:cs typeface="Calibri" pitchFamily="34" charset="0"/>
                        </a:rPr>
                        <a:t>Focus Sector</a:t>
                      </a:r>
                      <a:endParaRPr lang="en-US" sz="1200" b="0" i="1" u="none" strike="noStrike" kern="1200" dirty="0">
                        <a:solidFill>
                          <a:schemeClr val="tx1">
                            <a:lumMod val="50000"/>
                          </a:schemeClr>
                        </a:solidFill>
                        <a:effectLst/>
                        <a:latin typeface="Calibri" pitchFamily="34" charset="0"/>
                        <a:ea typeface="+mn-ea"/>
                        <a:cs typeface="Calibri" pitchFamily="34" charset="0"/>
                      </a:endParaRPr>
                    </a:p>
                  </a:txBody>
                  <a:tcPr marL="108000" marR="7590" marT="7590" marB="0" anchor="ctr">
                    <a:solidFill>
                      <a:schemeClr val="accent5">
                        <a:lumMod val="20000"/>
                        <a:lumOff val="80000"/>
                      </a:schemeClr>
                    </a:solidFill>
                  </a:tcPr>
                </a:tc>
                <a:tc>
                  <a:txBody>
                    <a:bodyPr/>
                    <a:lstStyle/>
                    <a:p>
                      <a:pPr algn="ctr" fontAlgn="ctr"/>
                      <a:r>
                        <a:rPr lang="en-US" sz="1200" b="0" i="0" u="none" strike="noStrike" dirty="0">
                          <a:solidFill>
                            <a:srgbClr val="000000"/>
                          </a:solidFill>
                          <a:effectLst/>
                          <a:latin typeface="Calibri"/>
                        </a:rPr>
                        <a:t>Book/comprehensive</a:t>
                      </a: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Calibri"/>
                        </a:rPr>
                        <a:t>Book/comprehensive</a:t>
                      </a:r>
                    </a:p>
                  </a:txBody>
                  <a:tcPr marL="9525" marR="9525" marT="9525" marB="0" anchor="ctr">
                    <a:solidFill>
                      <a:schemeClr val="bg1">
                        <a:lumMod val="85000"/>
                      </a:schemeClr>
                    </a:solidFill>
                  </a:tcPr>
                </a:tc>
              </a:tr>
              <a:tr h="212231">
                <a:tc>
                  <a:txBody>
                    <a:bodyPr/>
                    <a:lstStyle/>
                    <a:p>
                      <a:pPr marL="0" algn="l" defTabSz="914400" rtl="0" eaLnBrk="1" fontAlgn="b" latinLnBrk="0" hangingPunct="1"/>
                      <a:r>
                        <a:rPr lang="en-US" sz="1200" b="0" i="1" u="none" strike="noStrike" kern="1200" dirty="0">
                          <a:solidFill>
                            <a:schemeClr val="tx1">
                              <a:lumMod val="50000"/>
                            </a:schemeClr>
                          </a:solidFill>
                          <a:effectLst/>
                          <a:latin typeface="Calibri" pitchFamily="34" charset="0"/>
                          <a:ea typeface="+mn-ea"/>
                          <a:cs typeface="Calibri" pitchFamily="34" charset="0"/>
                        </a:rPr>
                        <a:t>2010 Revenue (</a:t>
                      </a:r>
                      <a:r>
                        <a:rPr lang="en-US" sz="1200" b="0" i="1" u="none" strike="noStrike" kern="1200" dirty="0" err="1">
                          <a:solidFill>
                            <a:schemeClr val="tx1">
                              <a:lumMod val="50000"/>
                            </a:schemeClr>
                          </a:solidFill>
                          <a:effectLst/>
                          <a:latin typeface="Calibri" pitchFamily="34" charset="0"/>
                          <a:ea typeface="+mn-ea"/>
                          <a:cs typeface="Calibri" pitchFamily="34" charset="0"/>
                        </a:rPr>
                        <a:t>mn</a:t>
                      </a:r>
                      <a:r>
                        <a:rPr lang="en-US" sz="1200" b="0" i="1" u="none" strike="noStrike" kern="1200" dirty="0">
                          <a:solidFill>
                            <a:schemeClr val="tx1">
                              <a:lumMod val="50000"/>
                            </a:schemeClr>
                          </a:solidFill>
                          <a:effectLst/>
                          <a:latin typeface="Calibri" pitchFamily="34" charset="0"/>
                          <a:ea typeface="+mn-ea"/>
                          <a:cs typeface="Calibri" pitchFamily="34" charset="0"/>
                        </a:rPr>
                        <a:t> USD)</a:t>
                      </a:r>
                    </a:p>
                  </a:txBody>
                  <a:tcPr marL="108000" marR="7590" marT="7590" marB="0" anchor="ctr">
                    <a:solidFill>
                      <a:schemeClr val="accent5">
                        <a:lumMod val="20000"/>
                        <a:lumOff val="80000"/>
                      </a:schemeClr>
                    </a:solidFill>
                  </a:tcPr>
                </a:tc>
                <a:tc>
                  <a:txBody>
                    <a:bodyPr/>
                    <a:lstStyle/>
                    <a:p>
                      <a:pPr algn="ctr" fontAlgn="ctr"/>
                      <a:r>
                        <a:rPr lang="en-US" sz="1200" b="0" i="0" u="none" strike="noStrike" dirty="0" smtClean="0">
                          <a:solidFill>
                            <a:srgbClr val="000000"/>
                          </a:solidFill>
                          <a:effectLst/>
                          <a:latin typeface="Calibri"/>
                        </a:rPr>
                        <a:t>36,930</a:t>
                      </a:r>
                      <a:endParaRPr lang="en-US" sz="12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ctr" fontAlgn="ctr"/>
                      <a:r>
                        <a:rPr lang="en-US" sz="1200" b="0" i="0" u="none" strike="noStrike" dirty="0" smtClean="0">
                          <a:solidFill>
                            <a:srgbClr val="000000"/>
                          </a:solidFill>
                          <a:effectLst/>
                          <a:latin typeface="Calibri"/>
                        </a:rPr>
                        <a:t>346</a:t>
                      </a:r>
                      <a:endParaRPr lang="en-US" sz="1200" b="0" i="0" u="none" strike="noStrike" dirty="0">
                        <a:solidFill>
                          <a:srgbClr val="000000"/>
                        </a:solidFill>
                        <a:effectLst/>
                        <a:latin typeface="Calibri"/>
                      </a:endParaRPr>
                    </a:p>
                  </a:txBody>
                  <a:tcPr marL="9525" marR="9525" marT="9525" marB="0" anchor="ctr">
                    <a:solidFill>
                      <a:schemeClr val="bg1">
                        <a:lumMod val="85000"/>
                      </a:schemeClr>
                    </a:solidFill>
                  </a:tcPr>
                </a:tc>
              </a:tr>
              <a:tr h="354427">
                <a:tc>
                  <a:txBody>
                    <a:bodyPr/>
                    <a:lstStyle/>
                    <a:p>
                      <a:pPr marL="0" algn="l" defTabSz="914400" rtl="0" eaLnBrk="1" fontAlgn="b" latinLnBrk="0" hangingPunct="1"/>
                      <a:r>
                        <a:rPr lang="en-US" sz="1200" b="0" i="1" u="none" strike="noStrike" kern="1200" dirty="0" smtClean="0">
                          <a:solidFill>
                            <a:schemeClr val="tx1">
                              <a:lumMod val="50000"/>
                            </a:schemeClr>
                          </a:solidFill>
                          <a:effectLst/>
                          <a:latin typeface="Calibri" pitchFamily="34" charset="0"/>
                          <a:ea typeface="+mn-ea"/>
                          <a:cs typeface="Calibri" pitchFamily="34" charset="0"/>
                        </a:rPr>
                        <a:t>CAGR (2006-2010)</a:t>
                      </a:r>
                      <a:endParaRPr lang="en-US" sz="1200" b="0" i="1" u="none" strike="noStrike" kern="1200" dirty="0">
                        <a:solidFill>
                          <a:schemeClr val="tx1">
                            <a:lumMod val="50000"/>
                          </a:schemeClr>
                        </a:solidFill>
                        <a:effectLst/>
                        <a:latin typeface="Calibri" pitchFamily="34" charset="0"/>
                        <a:ea typeface="+mn-ea"/>
                        <a:cs typeface="Calibri" pitchFamily="34" charset="0"/>
                      </a:endParaRPr>
                    </a:p>
                  </a:txBody>
                  <a:tcPr marL="108000" marR="7590" marT="7590" marB="0" anchor="ctr">
                    <a:solidFill>
                      <a:schemeClr val="accent5">
                        <a:lumMod val="20000"/>
                        <a:lumOff val="80000"/>
                      </a:schemeClr>
                    </a:solidFill>
                  </a:tcPr>
                </a:tc>
                <a:tc>
                  <a:txBody>
                    <a:bodyPr/>
                    <a:lstStyle/>
                    <a:p>
                      <a:pPr algn="ctr" fontAlgn="b"/>
                      <a:r>
                        <a:rPr lang="en-US" sz="1200" b="0" i="0" u="none" strike="noStrike" kern="1200" dirty="0" smtClean="0">
                          <a:solidFill>
                            <a:srgbClr val="000000"/>
                          </a:solidFill>
                          <a:effectLst/>
                          <a:latin typeface="Calibri"/>
                          <a:ea typeface="+mn-ea"/>
                          <a:cs typeface="+mn-cs"/>
                        </a:rPr>
                        <a:t>34%</a:t>
                      </a:r>
                      <a:endParaRPr lang="en-US" sz="1200" b="0" i="0" u="none" strike="noStrike" kern="1200" dirty="0">
                        <a:solidFill>
                          <a:srgbClr val="000000"/>
                        </a:solidFill>
                        <a:effectLst/>
                        <a:latin typeface="Calibri"/>
                        <a:ea typeface="+mn-ea"/>
                        <a:cs typeface="+mn-cs"/>
                      </a:endParaRPr>
                    </a:p>
                  </a:txBody>
                  <a:tcPr marL="9525" marR="9525" marT="9525" marB="0" anchor="ctr">
                    <a:solidFill>
                      <a:schemeClr val="bg1">
                        <a:lumMod val="85000"/>
                      </a:schemeClr>
                    </a:solidFill>
                  </a:tcPr>
                </a:tc>
                <a:tc>
                  <a:txBody>
                    <a:bodyPr/>
                    <a:lstStyle/>
                    <a:p>
                      <a:pPr algn="ctr" fontAlgn="b"/>
                      <a:r>
                        <a:rPr lang="en-US" sz="1200" b="0" i="0" u="none" strike="noStrike" kern="1200" dirty="0" smtClean="0">
                          <a:solidFill>
                            <a:srgbClr val="000000"/>
                          </a:solidFill>
                          <a:effectLst/>
                          <a:latin typeface="Calibri"/>
                          <a:ea typeface="+mn-ea"/>
                          <a:cs typeface="+mn-cs"/>
                        </a:rPr>
                        <a:t>64%</a:t>
                      </a:r>
                      <a:endParaRPr lang="en-US" sz="1200" b="0" i="0" u="none" strike="noStrike" kern="1200" dirty="0">
                        <a:solidFill>
                          <a:srgbClr val="000000"/>
                        </a:solidFill>
                        <a:effectLst/>
                        <a:latin typeface="Calibri"/>
                        <a:ea typeface="+mn-ea"/>
                        <a:cs typeface="+mn-cs"/>
                      </a:endParaRPr>
                    </a:p>
                  </a:txBody>
                  <a:tcPr marL="9525" marR="9525" marT="9525" marB="0" anchor="ctr">
                    <a:solidFill>
                      <a:schemeClr val="bg1">
                        <a:lumMod val="85000"/>
                      </a:schemeClr>
                    </a:solidFill>
                  </a:tcPr>
                </a:tc>
              </a:tr>
              <a:tr h="395409">
                <a:tc>
                  <a:txBody>
                    <a:bodyPr/>
                    <a:lstStyle/>
                    <a:p>
                      <a:pPr marL="0" algn="l" defTabSz="914400" rtl="0" eaLnBrk="1" fontAlgn="b" latinLnBrk="0" hangingPunct="1"/>
                      <a:r>
                        <a:rPr lang="en-US" sz="1200" b="0" i="1" u="none" strike="noStrike" kern="1200" dirty="0">
                          <a:solidFill>
                            <a:schemeClr val="tx1">
                              <a:lumMod val="50000"/>
                            </a:schemeClr>
                          </a:solidFill>
                          <a:effectLst/>
                          <a:latin typeface="Calibri" pitchFamily="34" charset="0"/>
                          <a:ea typeface="+mn-ea"/>
                          <a:cs typeface="Calibri" pitchFamily="34" charset="0"/>
                        </a:rPr>
                        <a:t>Main Revenue Stream</a:t>
                      </a:r>
                    </a:p>
                  </a:txBody>
                  <a:tcPr marL="108000" marR="7590" marT="7590" marB="0" anchor="ctr">
                    <a:solidFill>
                      <a:schemeClr val="accent5">
                        <a:lumMod val="20000"/>
                        <a:lumOff val="80000"/>
                      </a:schemeClr>
                    </a:solidFill>
                  </a:tcPr>
                </a:tc>
                <a:tc>
                  <a:txBody>
                    <a:bodyPr/>
                    <a:lstStyle/>
                    <a:p>
                      <a:pPr algn="ctr" fontAlgn="ctr"/>
                      <a:r>
                        <a:rPr lang="en-US" sz="1200" b="0" i="0" u="none" strike="noStrike" dirty="0" smtClean="0">
                          <a:solidFill>
                            <a:srgbClr val="000000"/>
                          </a:solidFill>
                          <a:effectLst/>
                          <a:latin typeface="Calibri"/>
                        </a:rPr>
                        <a:t>Online sales, service</a:t>
                      </a:r>
                      <a:r>
                        <a:rPr lang="en-US" sz="1200" b="0" i="0" u="none" strike="noStrike" baseline="0" dirty="0" smtClean="0">
                          <a:solidFill>
                            <a:srgbClr val="000000"/>
                          </a:solidFill>
                          <a:effectLst/>
                          <a:latin typeface="Calibri"/>
                        </a:rPr>
                        <a:t> fee, sales commission</a:t>
                      </a:r>
                      <a:endParaRPr lang="en-US" sz="12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Calibri"/>
                        </a:rPr>
                        <a:t>online sale of </a:t>
                      </a:r>
                      <a:r>
                        <a:rPr lang="en-US" sz="1200" b="0" i="0" u="none" strike="noStrike" dirty="0" smtClean="0">
                          <a:solidFill>
                            <a:srgbClr val="000000"/>
                          </a:solidFill>
                          <a:effectLst/>
                          <a:latin typeface="Calibri"/>
                        </a:rPr>
                        <a:t>books and other products</a:t>
                      </a:r>
                      <a:endParaRPr lang="en-US" sz="1200" b="0" i="0" u="none" strike="noStrike" dirty="0">
                        <a:solidFill>
                          <a:srgbClr val="000000"/>
                        </a:solidFill>
                        <a:effectLst/>
                        <a:latin typeface="Calibri"/>
                      </a:endParaRPr>
                    </a:p>
                  </a:txBody>
                  <a:tcPr marL="9525" marR="9525" marT="9525" marB="0" anchor="ctr">
                    <a:solidFill>
                      <a:schemeClr val="bg1">
                        <a:lumMod val="85000"/>
                      </a:schemeClr>
                    </a:solidFill>
                  </a:tcPr>
                </a:tc>
              </a:tr>
              <a:tr h="411821">
                <a:tc>
                  <a:txBody>
                    <a:bodyPr/>
                    <a:lstStyle/>
                    <a:p>
                      <a:pPr marL="0" algn="l" defTabSz="914400" rtl="0" eaLnBrk="1" fontAlgn="b" latinLnBrk="0" hangingPunct="1"/>
                      <a:r>
                        <a:rPr lang="en-US" sz="1200" b="0" i="1" u="none" strike="noStrike" kern="1200" dirty="0">
                          <a:solidFill>
                            <a:schemeClr val="tx1">
                              <a:lumMod val="50000"/>
                            </a:schemeClr>
                          </a:solidFill>
                          <a:effectLst/>
                          <a:latin typeface="Calibri" pitchFamily="34" charset="0"/>
                          <a:ea typeface="+mn-ea"/>
                          <a:cs typeface="Calibri" pitchFamily="34" charset="0"/>
                        </a:rPr>
                        <a:t>Number of </a:t>
                      </a:r>
                      <a:r>
                        <a:rPr lang="en-US" sz="1200" b="0" i="1" u="none" strike="noStrike" kern="1200" dirty="0" smtClean="0">
                          <a:solidFill>
                            <a:schemeClr val="tx1">
                              <a:lumMod val="50000"/>
                            </a:schemeClr>
                          </a:solidFill>
                          <a:effectLst/>
                          <a:latin typeface="Calibri" pitchFamily="34" charset="0"/>
                          <a:ea typeface="+mn-ea"/>
                          <a:cs typeface="Calibri" pitchFamily="34" charset="0"/>
                        </a:rPr>
                        <a:t>Registered users (2010 Global)</a:t>
                      </a:r>
                      <a:endParaRPr lang="en-US" sz="1200" b="0" i="1" u="none" strike="noStrike" kern="1200" dirty="0">
                        <a:solidFill>
                          <a:schemeClr val="tx1">
                            <a:lumMod val="50000"/>
                          </a:schemeClr>
                        </a:solidFill>
                        <a:effectLst/>
                        <a:latin typeface="Calibri" pitchFamily="34" charset="0"/>
                        <a:ea typeface="+mn-ea"/>
                        <a:cs typeface="Calibri" pitchFamily="34" charset="0"/>
                      </a:endParaRPr>
                    </a:p>
                  </a:txBody>
                  <a:tcPr marL="108000" marR="7590" marT="7590" marB="0" anchor="ctr">
                    <a:solidFill>
                      <a:schemeClr val="accent5">
                        <a:lumMod val="20000"/>
                        <a:lumOff val="80000"/>
                      </a:schemeClr>
                    </a:solidFill>
                  </a:tcPr>
                </a:tc>
                <a:tc>
                  <a:txBody>
                    <a:bodyPr/>
                    <a:lstStyle/>
                    <a:p>
                      <a:pPr algn="ctr" fontAlgn="ctr"/>
                      <a:r>
                        <a:rPr lang="en-US" sz="1200" b="0" i="0" u="none" strike="noStrike" kern="1200" dirty="0" smtClean="0">
                          <a:solidFill>
                            <a:srgbClr val="000000"/>
                          </a:solidFill>
                          <a:effectLst/>
                          <a:latin typeface="Calibri"/>
                          <a:ea typeface="+mn-ea"/>
                          <a:cs typeface="+mn-cs"/>
                        </a:rPr>
                        <a:t>100+ million</a:t>
                      </a:r>
                      <a:endParaRPr lang="en-US" sz="1200" b="0" i="0" u="none" strike="noStrike" kern="1200" dirty="0">
                        <a:solidFill>
                          <a:srgbClr val="000000"/>
                        </a:solidFill>
                        <a:effectLst/>
                        <a:latin typeface="Calibri"/>
                        <a:ea typeface="+mn-ea"/>
                        <a:cs typeface="+mn-cs"/>
                      </a:endParaRPr>
                    </a:p>
                  </a:txBody>
                  <a:tcPr marL="9525" marR="9525" marT="9525" marB="0" anchor="ctr">
                    <a:solidFill>
                      <a:schemeClr val="bg1">
                        <a:lumMod val="85000"/>
                      </a:schemeClr>
                    </a:solidFill>
                  </a:tcPr>
                </a:tc>
                <a:tc>
                  <a:txBody>
                    <a:bodyPr/>
                    <a:lstStyle/>
                    <a:p>
                      <a:pPr algn="ctr" fontAlgn="ctr"/>
                      <a:r>
                        <a:rPr lang="en-US" sz="1200" b="0" i="0" u="none" strike="noStrike" kern="1200" dirty="0" smtClean="0">
                          <a:solidFill>
                            <a:srgbClr val="000000"/>
                          </a:solidFill>
                          <a:effectLst/>
                          <a:latin typeface="Calibri"/>
                          <a:ea typeface="+mn-ea"/>
                          <a:cs typeface="+mn-cs"/>
                        </a:rPr>
                        <a:t>40 million</a:t>
                      </a:r>
                      <a:endParaRPr lang="en-US" sz="1200" b="0" i="0" u="none" strike="noStrike" kern="1200" dirty="0">
                        <a:solidFill>
                          <a:srgbClr val="000000"/>
                        </a:solidFill>
                        <a:effectLst/>
                        <a:latin typeface="Calibri"/>
                        <a:ea typeface="+mn-ea"/>
                        <a:cs typeface="+mn-cs"/>
                      </a:endParaRPr>
                    </a:p>
                  </a:txBody>
                  <a:tcPr marL="9525" marR="9525" marT="9525" marB="0" anchor="ctr">
                    <a:solidFill>
                      <a:schemeClr val="bg1">
                        <a:lumMod val="85000"/>
                      </a:schemeClr>
                    </a:solidFill>
                  </a:tcPr>
                </a:tc>
              </a:tr>
              <a:tr h="393655">
                <a:tc>
                  <a:txBody>
                    <a:bodyPr/>
                    <a:lstStyle/>
                    <a:p>
                      <a:pPr marL="0" algn="l" defTabSz="914400" rtl="0" eaLnBrk="1" fontAlgn="b" latinLnBrk="0" hangingPunct="1"/>
                      <a:r>
                        <a:rPr lang="en-US" sz="1200" b="0" i="1" u="none" strike="noStrike" kern="1200" dirty="0" smtClean="0">
                          <a:solidFill>
                            <a:schemeClr val="tx1">
                              <a:lumMod val="50000"/>
                            </a:schemeClr>
                          </a:solidFill>
                          <a:effectLst/>
                          <a:latin typeface="Calibri" pitchFamily="34" charset="0"/>
                          <a:ea typeface="+mn-ea"/>
                          <a:cs typeface="Calibri" pitchFamily="34" charset="0"/>
                        </a:rPr>
                        <a:t>Total Transaction Value              (</a:t>
                      </a:r>
                      <a:r>
                        <a:rPr lang="en-US" sz="1200" b="0" i="1" u="none" strike="noStrike" kern="1200" dirty="0" err="1" smtClean="0">
                          <a:solidFill>
                            <a:schemeClr val="tx1">
                              <a:lumMod val="50000"/>
                            </a:schemeClr>
                          </a:solidFill>
                          <a:effectLst/>
                          <a:latin typeface="Calibri" pitchFamily="34" charset="0"/>
                          <a:ea typeface="+mn-ea"/>
                          <a:cs typeface="Calibri" pitchFamily="34" charset="0"/>
                        </a:rPr>
                        <a:t>mn</a:t>
                      </a:r>
                      <a:r>
                        <a:rPr lang="en-US" sz="1200" b="0" i="1" u="none" strike="noStrike" kern="1200" dirty="0" smtClean="0">
                          <a:solidFill>
                            <a:schemeClr val="tx1">
                              <a:lumMod val="50000"/>
                            </a:schemeClr>
                          </a:solidFill>
                          <a:effectLst/>
                          <a:latin typeface="Calibri" pitchFamily="34" charset="0"/>
                          <a:ea typeface="+mn-ea"/>
                          <a:cs typeface="Calibri" pitchFamily="34" charset="0"/>
                        </a:rPr>
                        <a:t> USD)</a:t>
                      </a:r>
                      <a:endParaRPr lang="en-US" sz="1200" b="0" i="1" u="none" strike="noStrike" kern="1200" dirty="0">
                        <a:solidFill>
                          <a:schemeClr val="tx1">
                            <a:lumMod val="50000"/>
                          </a:schemeClr>
                        </a:solidFill>
                        <a:effectLst/>
                        <a:latin typeface="Calibri" pitchFamily="34" charset="0"/>
                        <a:ea typeface="+mn-ea"/>
                        <a:cs typeface="Calibri" pitchFamily="34" charset="0"/>
                      </a:endParaRPr>
                    </a:p>
                  </a:txBody>
                  <a:tcPr marL="108000" marR="7590" marT="7590" marB="0" anchor="ctr">
                    <a:solidFill>
                      <a:schemeClr val="accent5">
                        <a:lumMod val="20000"/>
                        <a:lumOff val="80000"/>
                      </a:schemeClr>
                    </a:solidFill>
                  </a:tcPr>
                </a:tc>
                <a:tc>
                  <a:txBody>
                    <a:bodyPr/>
                    <a:lstStyle/>
                    <a:p>
                      <a:pPr algn="ctr" fontAlgn="ctr"/>
                      <a:r>
                        <a:rPr lang="en-US" sz="1400" b="1" i="0" u="none" strike="noStrike" kern="1200" dirty="0" smtClean="0">
                          <a:solidFill>
                            <a:srgbClr val="000000"/>
                          </a:solidFill>
                          <a:effectLst/>
                          <a:latin typeface="Calibri"/>
                          <a:ea typeface="+mn-ea"/>
                          <a:cs typeface="+mn-cs"/>
                        </a:rPr>
                        <a:t>33,251</a:t>
                      </a:r>
                      <a:endParaRPr lang="en-US" sz="1400" b="1" i="0" u="none" strike="noStrike" kern="1200" dirty="0">
                        <a:solidFill>
                          <a:srgbClr val="000000"/>
                        </a:solidFill>
                        <a:effectLst/>
                        <a:latin typeface="Calibri"/>
                        <a:ea typeface="+mn-ea"/>
                        <a:cs typeface="+mn-cs"/>
                      </a:endParaRPr>
                    </a:p>
                  </a:txBody>
                  <a:tcPr marL="9525" marR="9525" marT="9525" marB="0" anchor="ctr">
                    <a:solidFill>
                      <a:schemeClr val="bg1">
                        <a:lumMod val="85000"/>
                      </a:schemeClr>
                    </a:solidFill>
                  </a:tcPr>
                </a:tc>
                <a:tc>
                  <a:txBody>
                    <a:bodyPr/>
                    <a:lstStyle/>
                    <a:p>
                      <a:pPr marL="0" algn="ctr" defTabSz="914400" rtl="0" eaLnBrk="1" fontAlgn="ctr" latinLnBrk="0" hangingPunct="1"/>
                      <a:r>
                        <a:rPr lang="en-US" sz="1400" b="1" i="0" u="none" strike="noStrike" kern="1200" dirty="0" smtClean="0">
                          <a:solidFill>
                            <a:srgbClr val="000000"/>
                          </a:solidFill>
                          <a:effectLst/>
                          <a:latin typeface="Calibri"/>
                          <a:ea typeface="+mn-ea"/>
                          <a:cs typeface="+mn-cs"/>
                        </a:rPr>
                        <a:t>342</a:t>
                      </a:r>
                      <a:endParaRPr lang="en-US" sz="1400" b="1" i="0" u="none" strike="noStrike" kern="1200" dirty="0">
                        <a:solidFill>
                          <a:srgbClr val="000000"/>
                        </a:solidFill>
                        <a:effectLst/>
                        <a:latin typeface="Calibri"/>
                        <a:ea typeface="+mn-ea"/>
                        <a:cs typeface="+mn-cs"/>
                      </a:endParaRPr>
                    </a:p>
                  </a:txBody>
                  <a:tcPr marL="9525" marR="9525" marT="9525" marB="0" anchor="ctr">
                    <a:solidFill>
                      <a:schemeClr val="bg1">
                        <a:lumMod val="85000"/>
                      </a:schemeClr>
                    </a:solidFill>
                  </a:tcPr>
                </a:tc>
              </a:tr>
              <a:tr h="1363377">
                <a:tc>
                  <a:txBody>
                    <a:bodyPr/>
                    <a:lstStyle/>
                    <a:p>
                      <a:pPr marL="0" algn="l" defTabSz="914400" rtl="0" eaLnBrk="1" fontAlgn="b" latinLnBrk="0" hangingPunct="1"/>
                      <a:r>
                        <a:rPr lang="en-US" sz="1200" b="0" i="1" u="none" strike="noStrike" kern="1200" dirty="0" smtClean="0">
                          <a:solidFill>
                            <a:schemeClr val="tx1">
                              <a:lumMod val="50000"/>
                            </a:schemeClr>
                          </a:solidFill>
                          <a:effectLst/>
                          <a:latin typeface="Calibri" pitchFamily="34" charset="0"/>
                          <a:ea typeface="+mn-ea"/>
                          <a:cs typeface="Calibri" pitchFamily="34" charset="0"/>
                        </a:rPr>
                        <a:t>Comment</a:t>
                      </a:r>
                      <a:endParaRPr lang="en-US" sz="1200" b="0" i="1" u="none" strike="noStrike" kern="1200" dirty="0">
                        <a:solidFill>
                          <a:schemeClr val="tx1">
                            <a:lumMod val="50000"/>
                          </a:schemeClr>
                        </a:solidFill>
                        <a:effectLst/>
                        <a:latin typeface="Calibri" pitchFamily="34" charset="0"/>
                        <a:ea typeface="+mn-ea"/>
                        <a:cs typeface="Calibri" pitchFamily="34" charset="0"/>
                      </a:endParaRPr>
                    </a:p>
                  </a:txBody>
                  <a:tcPr marL="108000" marR="7590" marT="7590" marB="0" anchor="ctr">
                    <a:solidFill>
                      <a:schemeClr val="accent5">
                        <a:lumMod val="20000"/>
                        <a:lumOff val="80000"/>
                      </a:schemeClr>
                    </a:solidFill>
                  </a:tcPr>
                </a:tc>
                <a:tc>
                  <a:txBody>
                    <a:bodyPr/>
                    <a:lstStyle/>
                    <a:p>
                      <a:pPr marL="180975" indent="-180975" algn="l" fontAlgn="b">
                        <a:buFont typeface="Arial" pitchFamily="34" charset="0"/>
                        <a:buChar char="•"/>
                      </a:pPr>
                      <a:r>
                        <a:rPr lang="en-US" sz="1200" b="0" i="0" u="none" strike="noStrike" dirty="0" smtClean="0">
                          <a:solidFill>
                            <a:srgbClr val="000000"/>
                          </a:solidFill>
                          <a:effectLst/>
                          <a:latin typeface="Calibri" pitchFamily="34" charset="0"/>
                          <a:cs typeface="Calibri" pitchFamily="34" charset="0"/>
                        </a:rPr>
                        <a:t>Amazon.cn,</a:t>
                      </a:r>
                      <a:r>
                        <a:rPr lang="en-US" sz="1200" b="0" i="0" u="none" strike="noStrike" baseline="0" dirty="0" smtClean="0">
                          <a:solidFill>
                            <a:srgbClr val="000000"/>
                          </a:solidFill>
                          <a:effectLst/>
                          <a:latin typeface="Calibri" pitchFamily="34" charset="0"/>
                          <a:cs typeface="Calibri" pitchFamily="34" charset="0"/>
                        </a:rPr>
                        <a:t> formerly joyo.com, is the</a:t>
                      </a:r>
                      <a:r>
                        <a:rPr lang="en-US" sz="1200" b="0" i="0" u="none" strike="noStrike" dirty="0" smtClean="0">
                          <a:solidFill>
                            <a:srgbClr val="000000"/>
                          </a:solidFill>
                          <a:effectLst/>
                          <a:latin typeface="Calibri" pitchFamily="34" charset="0"/>
                          <a:cs typeface="Calibri" pitchFamily="34" charset="0"/>
                        </a:rPr>
                        <a:t>              2</a:t>
                      </a:r>
                      <a:r>
                        <a:rPr lang="en-US" sz="1200" b="0" i="0" u="none" strike="noStrike" baseline="30000" dirty="0" smtClean="0">
                          <a:solidFill>
                            <a:srgbClr val="000000"/>
                          </a:solidFill>
                          <a:effectLst/>
                          <a:latin typeface="Calibri" pitchFamily="34" charset="0"/>
                          <a:cs typeface="Calibri" pitchFamily="34" charset="0"/>
                        </a:rPr>
                        <a:t>nd</a:t>
                      </a:r>
                      <a:r>
                        <a:rPr lang="en-US" sz="1200" b="0" i="0" u="none" strike="noStrike" dirty="0" smtClean="0">
                          <a:solidFill>
                            <a:srgbClr val="000000"/>
                          </a:solidFill>
                          <a:effectLst/>
                          <a:latin typeface="Calibri" pitchFamily="34" charset="0"/>
                          <a:cs typeface="Calibri" pitchFamily="34" charset="0"/>
                        </a:rPr>
                        <a:t> largest B2C</a:t>
                      </a:r>
                      <a:r>
                        <a:rPr lang="en-US" sz="1200" b="0" i="0" u="none" strike="noStrike" baseline="0" dirty="0" smtClean="0">
                          <a:solidFill>
                            <a:srgbClr val="000000"/>
                          </a:solidFill>
                          <a:effectLst/>
                          <a:latin typeface="Calibri" pitchFamily="34" charset="0"/>
                          <a:cs typeface="Calibri" pitchFamily="34" charset="0"/>
                        </a:rPr>
                        <a:t> company in China, with over $3200 revenue in 2009, accounting for 9.4% market share</a:t>
                      </a:r>
                    </a:p>
                    <a:p>
                      <a:pPr marL="180975" indent="-180975" algn="l" fontAlgn="b">
                        <a:buFont typeface="Arial" pitchFamily="34" charset="0"/>
                        <a:buChar char="•"/>
                      </a:pPr>
                      <a:r>
                        <a:rPr lang="en-US" sz="1200" b="0" i="0" u="none" strike="noStrike" baseline="0" dirty="0" smtClean="0">
                          <a:solidFill>
                            <a:srgbClr val="000000"/>
                          </a:solidFill>
                          <a:effectLst/>
                          <a:latin typeface="Calibri" pitchFamily="34" charset="0"/>
                          <a:cs typeface="Calibri" pitchFamily="34" charset="0"/>
                        </a:rPr>
                        <a:t>Amazon.cn is the 2nd largest online book seller in China. It has diversified its product portfolio from mainly books to 20+ categories</a:t>
                      </a:r>
                    </a:p>
                    <a:p>
                      <a:pPr marL="180975" indent="-180975" algn="l" fontAlgn="b">
                        <a:buFont typeface="Arial" pitchFamily="34" charset="0"/>
                        <a:buChar char="•"/>
                      </a:pPr>
                      <a:r>
                        <a:rPr lang="en-US" sz="1200" b="0" i="0" u="none" strike="noStrike" baseline="0" dirty="0" smtClean="0">
                          <a:solidFill>
                            <a:srgbClr val="000000"/>
                          </a:solidFill>
                          <a:effectLst/>
                          <a:latin typeface="Calibri" pitchFamily="34" charset="0"/>
                          <a:cs typeface="Calibri" pitchFamily="34" charset="0"/>
                        </a:rPr>
                        <a:t>It offers free delivery in China</a:t>
                      </a:r>
                      <a:endParaRPr lang="en-US" sz="1200" b="0" i="0" u="none" strike="noStrike" dirty="0">
                        <a:solidFill>
                          <a:srgbClr val="000000"/>
                        </a:solidFill>
                        <a:effectLst/>
                        <a:latin typeface="Calibri" pitchFamily="34" charset="0"/>
                        <a:cs typeface="Calibri" pitchFamily="34" charset="0"/>
                      </a:endParaRPr>
                    </a:p>
                  </a:txBody>
                  <a:tcPr marL="7590" marR="7590" marT="7590" marB="0" anchor="ctr">
                    <a:solidFill>
                      <a:schemeClr val="bg1">
                        <a:lumMod val="85000"/>
                      </a:schemeClr>
                    </a:solidFill>
                  </a:tcPr>
                </a:tc>
                <a:tc>
                  <a:txBody>
                    <a:bodyPr/>
                    <a:lstStyle/>
                    <a:p>
                      <a:pPr marL="361950" indent="-180975" algn="l" fontAlgn="b">
                        <a:buFont typeface="Arial" pitchFamily="34" charset="0"/>
                        <a:buChar char="•"/>
                      </a:pPr>
                      <a:r>
                        <a:rPr lang="en-US" sz="1200" b="0" i="0" u="none" strike="noStrike" dirty="0" smtClean="0">
                          <a:solidFill>
                            <a:srgbClr val="000000"/>
                          </a:solidFill>
                          <a:effectLst/>
                          <a:latin typeface="Calibri" pitchFamily="34" charset="0"/>
                          <a:cs typeface="Calibri" pitchFamily="34" charset="0"/>
                        </a:rPr>
                        <a:t>3</a:t>
                      </a:r>
                      <a:r>
                        <a:rPr lang="en-US" sz="1200" b="0" i="0" u="none" strike="noStrike" baseline="30000" dirty="0" smtClean="0">
                          <a:solidFill>
                            <a:srgbClr val="000000"/>
                          </a:solidFill>
                          <a:effectLst/>
                          <a:latin typeface="Calibri" pitchFamily="34" charset="0"/>
                          <a:cs typeface="Calibri" pitchFamily="34" charset="0"/>
                        </a:rPr>
                        <a:t>rd</a:t>
                      </a:r>
                      <a:r>
                        <a:rPr lang="en-US" sz="1200" b="0" i="0" u="none" strike="noStrike" dirty="0" smtClean="0">
                          <a:solidFill>
                            <a:srgbClr val="000000"/>
                          </a:solidFill>
                          <a:effectLst/>
                          <a:latin typeface="Calibri" pitchFamily="34" charset="0"/>
                          <a:cs typeface="Calibri" pitchFamily="34" charset="0"/>
                        </a:rPr>
                        <a:t> largest</a:t>
                      </a:r>
                      <a:r>
                        <a:rPr lang="en-US" sz="1200" b="0" i="0" u="none" strike="noStrike" baseline="0" dirty="0" smtClean="0">
                          <a:solidFill>
                            <a:srgbClr val="000000"/>
                          </a:solidFill>
                          <a:effectLst/>
                          <a:latin typeface="Calibri" pitchFamily="34" charset="0"/>
                          <a:cs typeface="Calibri" pitchFamily="34" charset="0"/>
                        </a:rPr>
                        <a:t> B2C company in China, accounting for 8.5% market share in 2009</a:t>
                      </a:r>
                    </a:p>
                    <a:p>
                      <a:pPr marL="361950" indent="-180975" algn="l" fontAlgn="b">
                        <a:buFont typeface="Arial" pitchFamily="34" charset="0"/>
                        <a:buChar char="•"/>
                      </a:pPr>
                      <a:r>
                        <a:rPr lang="en-US" sz="1200" b="0" i="0" u="none" strike="noStrike" dirty="0" smtClean="0">
                          <a:solidFill>
                            <a:srgbClr val="000000"/>
                          </a:solidFill>
                          <a:effectLst/>
                          <a:latin typeface="Calibri" pitchFamily="34" charset="0"/>
                          <a:cs typeface="Calibri" pitchFamily="34" charset="0"/>
                        </a:rPr>
                        <a:t>Market leader in</a:t>
                      </a:r>
                      <a:r>
                        <a:rPr lang="en-US" sz="1200" b="0" i="0" u="none" strike="noStrike" baseline="0" dirty="0" smtClean="0">
                          <a:solidFill>
                            <a:srgbClr val="000000"/>
                          </a:solidFill>
                          <a:effectLst/>
                          <a:latin typeface="Calibri" pitchFamily="34" charset="0"/>
                          <a:cs typeface="Calibri" pitchFamily="34" charset="0"/>
                        </a:rPr>
                        <a:t> online book sale sector</a:t>
                      </a:r>
                      <a:endParaRPr lang="en-US" sz="1200" b="0" i="0" u="none" strike="noStrike" dirty="0">
                        <a:solidFill>
                          <a:srgbClr val="000000"/>
                        </a:solidFill>
                        <a:effectLst/>
                        <a:latin typeface="Calibri" pitchFamily="34" charset="0"/>
                        <a:cs typeface="Calibri" pitchFamily="34" charset="0"/>
                      </a:endParaRPr>
                    </a:p>
                    <a:p>
                      <a:pPr marL="355600" indent="-177800" algn="l" fontAlgn="b">
                        <a:buFont typeface="Arial" pitchFamily="34" charset="0"/>
                        <a:buChar char="•"/>
                      </a:pPr>
                      <a:r>
                        <a:rPr lang="en-US" sz="1200" b="0" i="0" u="none" strike="noStrike" dirty="0" smtClean="0">
                          <a:solidFill>
                            <a:srgbClr val="000000"/>
                          </a:solidFill>
                          <a:effectLst/>
                          <a:latin typeface="Calibri" pitchFamily="34" charset="0"/>
                          <a:cs typeface="Calibri" pitchFamily="34" charset="0"/>
                        </a:rPr>
                        <a:t>Dan</a:t>
                      </a:r>
                      <a:r>
                        <a:rPr lang="en-US" sz="1200" b="0" i="0" u="none" strike="noStrike" baseline="0" dirty="0" smtClean="0">
                          <a:solidFill>
                            <a:srgbClr val="000000"/>
                          </a:solidFill>
                          <a:effectLst/>
                          <a:latin typeface="Calibri" pitchFamily="34" charset="0"/>
                          <a:cs typeface="Calibri" pitchFamily="34" charset="0"/>
                        </a:rPr>
                        <a:t>g </a:t>
                      </a:r>
                      <a:r>
                        <a:rPr lang="en-US" sz="1200" b="0" i="0" u="none" strike="noStrike" baseline="0" dirty="0" err="1" smtClean="0">
                          <a:solidFill>
                            <a:srgbClr val="000000"/>
                          </a:solidFill>
                          <a:effectLst/>
                          <a:latin typeface="Calibri" pitchFamily="34" charset="0"/>
                          <a:cs typeface="Calibri" pitchFamily="34" charset="0"/>
                        </a:rPr>
                        <a:t>Dang</a:t>
                      </a:r>
                      <a:r>
                        <a:rPr lang="en-US" sz="1200" b="0" i="0" u="none" strike="noStrike" baseline="0" dirty="0" smtClean="0">
                          <a:solidFill>
                            <a:srgbClr val="000000"/>
                          </a:solidFill>
                          <a:effectLst/>
                          <a:latin typeface="Calibri" pitchFamily="34" charset="0"/>
                          <a:cs typeface="Calibri" pitchFamily="34" charset="0"/>
                        </a:rPr>
                        <a:t> still f</a:t>
                      </a:r>
                      <a:r>
                        <a:rPr lang="en-US" sz="1200" b="0" i="0" u="none" strike="noStrike" dirty="0" smtClean="0">
                          <a:solidFill>
                            <a:srgbClr val="000000"/>
                          </a:solidFill>
                          <a:effectLst/>
                          <a:latin typeface="Calibri" pitchFamily="34" charset="0"/>
                          <a:cs typeface="Calibri" pitchFamily="34" charset="0"/>
                        </a:rPr>
                        <a:t>ocuses on book sector while expanding its</a:t>
                      </a:r>
                      <a:r>
                        <a:rPr lang="en-US" sz="1200" b="0" i="0" u="none" strike="noStrike" baseline="0" dirty="0" smtClean="0">
                          <a:solidFill>
                            <a:srgbClr val="000000"/>
                          </a:solidFill>
                          <a:effectLst/>
                          <a:latin typeface="Calibri" pitchFamily="34" charset="0"/>
                          <a:cs typeface="Calibri" pitchFamily="34" charset="0"/>
                        </a:rPr>
                        <a:t> product categories</a:t>
                      </a:r>
                    </a:p>
                    <a:p>
                      <a:pPr marL="355600" indent="-177800" algn="l" fontAlgn="b">
                        <a:buFont typeface="Arial" pitchFamily="34" charset="0"/>
                        <a:buChar char="•"/>
                      </a:pPr>
                      <a:r>
                        <a:rPr lang="en-US" sz="1200" b="0" i="0" u="none" strike="noStrike" baseline="0" dirty="0" smtClean="0">
                          <a:solidFill>
                            <a:srgbClr val="000000"/>
                          </a:solidFill>
                          <a:effectLst/>
                          <a:latin typeface="Calibri" pitchFamily="34" charset="0"/>
                          <a:cs typeface="Calibri" pitchFamily="34" charset="0"/>
                        </a:rPr>
                        <a:t>Dang </a:t>
                      </a:r>
                      <a:r>
                        <a:rPr lang="en-US" sz="1200" b="0" i="0" u="none" strike="noStrike" baseline="0" dirty="0" err="1" smtClean="0">
                          <a:solidFill>
                            <a:srgbClr val="000000"/>
                          </a:solidFill>
                          <a:effectLst/>
                          <a:latin typeface="Calibri" pitchFamily="34" charset="0"/>
                          <a:cs typeface="Calibri" pitchFamily="34" charset="0"/>
                        </a:rPr>
                        <a:t>Dang</a:t>
                      </a:r>
                      <a:r>
                        <a:rPr lang="en-US" sz="1200" b="0" i="0" u="none" strike="noStrike" baseline="0" dirty="0" smtClean="0">
                          <a:solidFill>
                            <a:srgbClr val="000000"/>
                          </a:solidFill>
                          <a:effectLst/>
                          <a:latin typeface="Calibri" pitchFamily="34" charset="0"/>
                          <a:cs typeface="Calibri" pitchFamily="34" charset="0"/>
                        </a:rPr>
                        <a:t> offers best price guarantee for its books and free delivery services</a:t>
                      </a:r>
                    </a:p>
                  </a:txBody>
                  <a:tcPr marL="7590" marR="7590" marT="7590" marB="0" anchor="ctr">
                    <a:solidFill>
                      <a:schemeClr val="bg1">
                        <a:lumMod val="85000"/>
                      </a:schemeClr>
                    </a:solidFill>
                  </a:tcPr>
                </a:tc>
              </a:tr>
            </a:tbl>
          </a:graphicData>
        </a:graphic>
      </p:graphicFrame>
      <p:sp>
        <p:nvSpPr>
          <p:cNvPr id="8" name="AutoShape 2" descr="data:image/jpg;base64,/9j/4AAQSkZJRgABAQAAAQABAAD/2wCEAAkGBhQSEBQTExQVFRUVFxgVFRgYFhQdFxsfHhwcFhUYGBUaHyYeHBomIBkYHy8gJCcpLCwsHx4xNTAqNSYwLSkBCQoKDgwOGg8PGjUkHiQsMDUwNTA1NS8wLC01NDU0NDQsMi81MSwvLyk1LDQ1MCwsLS0pLCwsLSwvLDY0LzAsLP/AABEIAEkAsAMBIgACEQEDEQH/xAAcAAACAwEBAQEAAAAAAAAAAAAABgUHCAQDAgH/xABLEAABAwEFAwcFCgoLAAAAAAABAAIDEQQFEiExBlFxBxNBgZGx0TNhcpLBCCIyNEJTobLD8BQVFjVEUlRzhJMXGCNDY3SCs8LS4f/EABsBAAEFAQEAAAAAAAAAAAAAAAUAAgMEBgcB/8QAMREAAQMCAwUHBAIDAAAAAAAAAQACAwQRBSExEhNBUYEGImFxobHhFJHB0TRyMjNS/9oADAMBAAIRAxEAPwC8UIQkkhCEJJIQhCSSEr7bcoMF181z7JXc9jw82GmmDDWtXD9cfSmhUt7o79B/iPsVcooWzTtY/Q39k1xsLqZ/rB2H5m0+rH/3ViXPejbTZ4p2AhsrGvaHUqARUVp0rG61pyf/AJrsf7iP6qv4lRRU7GlnEprHE6pgQhL99W8lxYDRo1858Fla+uZRRbxwvyHMq1DEZXbIUtJecbdXjqz7lG3zaYpoXNxe+1bkdRp26KIjjLiABUnRdk1zyNbiIFBrQrLOxisqo3bMQLOORPrdXjSQjJzs0qNkB0K+gVzX1ZcEmIaOz6+nxX7Y58Qz1CD7N2hwQyaAxkqy7ot3Owtf00o7iMj4rtShshb8MhiOj8xxHiO5N66Dh1T9RTteddD5/Ka03C5L1t3MxOf0gZcTkFXbnEkk5k5lMG194YniIaMzdxPgO9Lyy2NVW+n2Bo3Lrx/SjcblelngL3Brcy40CaL02R5wQhj8Ii76EF4p01NaZZtZmKEO8tkLtzMx6Pes/wCR9namlGMDpN3Hvnau08vn9JzBxQhQ2021UNhjxymrnVwMHwneA3lVVfPKna5iRG4QM6AwVd1vOdeFEYlqGRZHVG6DBqmuG0wWbzOnTiVdpK85LWxur2ji4BZwtN7zSeUlkf6T3HvK+LHYJJXYYo3yO3MaXHsAVX6/k1Hh2T2ReSa3T5WjvxnF87H67fFerJ2nRwPAhZ9dsbbQK/gs3VGSewZqKljcx1HBzXDUEEEdWqRrXDViTezEMn+uoB6A/labVLe6O/Qf4j7FLVj2jtMR/s55W+bG6nYclx7cbQz29kDZnNJh5zC7CATiwVxUy+QOjfqieF4hGKlhflr7FDq/szUQRl7HBwHQ/r1SKtacn/5rsf7iP6qybJGWmh1TzfHKpaDZLPZLK90McULGSOblI9wbR3vhm1g0AGup3DX4hTuqmsDNL6+CyY7hIdqtM1UJNcLnOc7EMyToekrKX44nxYuelxb+cfXtqri5NNtLZzIZaZMbX+Sc/ORvFx1B6K1Kx+P4RTw0+9qXXA0AyJPhzV6kdK55bErQsFzGN4cXA0r0FSjqEFKEloc7VxPElDYHHRpPUVhqbGoqdpip4Tbz+Cr76VzztPdn5LhvKyc5GR0jNvH75Jfu74R4e1NShbVZMExI0cK9dRXxQGCTIsK8rmdzaX1BMWODm6tII6lYD70aIOe6MOIcd3bkq8XUbxcYRD8kOLv/ADhWpRnD8QNIHjmMvNBGmy8JpS5xccySSetfdkspke1jdXGniV4pr2Qu2gMxGZ963h0n2dSgoqY1U4Z1PkvALlMFls4jY1jdGigXqhC6I0BosNFOs+baXwbTbZnk1aHFjNwa0kCnHM9ag1+vOZrrVfizjnFxJK7ZDE2GNsbdALIWitmrkZZbNHExoBDQXmmbnU98TvzWdVPC4bx+ZtfqSqxTS7sk7N0Hxqh+sYxhlDAL68fUaflaAokrlVudklidNhHORFpDumhIaWk7s6qtPxDePzNr9WVfMmz14OFDBaiNxZKR2UVmSpL2lpYgdHgjKadkwqW5H7jlrxUGuS3dHX7Ew/kjbP2Wf+U/wUPtBdktnwc/G+LFiw42ltaUrSutKjtCgo43mZtgePstNXVMJgdZ44cRzS/eUVW4tyvzkd2SgjuyKZ0THSz1e5zmgmlSGNBOgoK9ZVC2yZpYQCD1rTvJ42l1WP8AcR9y175JG0QYbjvelrrmWKBn1O0ziPVUxy2bKR2a3xPhYI2WlpJa0UaHh1HEAZCoc0031UjC3AAG5YaU81NO5SPuiXUNgduM/wBiVGxyBwDhoQCOBzCz/aN7301MXad73Cmwi15On5VqbOxiR2IitGhw69EyFKezFsDGsxZAxtFd2Qopu8L2YGENcHOIoKd9UBwepp6eicSQCCb8zyUNVG901gEuL1iu/nmyNHwg3E3iCMuvReSldnvKO9H2hZXDY2y1TGO0P6V2pzick9CktooAy0vA0NHdoqVGqWaMxSOjPAkLMldF32IyyNYOk5ncOkqxYYQ1oa0UAFAlvYuzikj/AJVQ3q1P38yZ1scEphHBvTq72UrBkhCEI6nrOe0t3GC1zREUwyOpwJq09hCjFd+3ewQtoEkZDJ2igJ+C8dDXbiOg/cU9elxz2Z2GaJzD5xkeDhkeooDPA6Nx5LrGE4pFWQtF++BmOPmPBcK0bs9eLZ7LDK2hxMbXzGlHDqNQs5KZ2f2utNjJ5l/vSaljhVh89Og+cUTqacRON9Co8bwt1fE3dmzm6X43WhaJc232r/AIWPa1r3PfhDSaZUJcct2XaFXz+WC1kUDIQd+F3diSpfF+TWqTnJ3l7tBoABua0ZAK3LWt2bM1WdoOzMwmDqm2wOF9U7/0zy/s8frO8El8o+1Try5jGxsfNc5TCSa4sGtd2D6VG0Xhf1mfAyN8jHta/Fgq0jFTDipXdUdq9w+oqXVDRGc8/ZGMQwrDYIHPcwDqefml21WMMbWpWpuTt9bqsZ/wGd1FlO0WgvNT1BaV5Gb2bNdMLQRihxRPHSKElteLSFsMQjlFK0ym7r5+C5xO+J0x3Is1J3ujnfER/mD/ALKQNm9qmsYIpqgD4LtaDcRr1pm5f74bJbooWkHmIzi8znnERxwhnaqwYwkgAVJyA7lM3DYq2gbDOMtRzGuY+6jiqHwSbbFpu6bK90ETmtcWujY5pANCC0EFTd33Iah0mQHyd/HzKRumx8zZ4ovm42M9Vob7F1rnMXZ6mil2yS7PIHTqrz617hbRLlpuiQvcQ3IuJGbd/FdN0WCSOSrm0FCNW+wqaQpIsDp4phO1zrg34W9k11W9zdkgJF2p+NP4N7lEqW2p+NP4N7lErKV38mT+x90NOqbti/JyekO5MSXdi/JyekO5MS22F/xGeX5UrdEIQhEU5C+ZIg4UcAQeggEdi+kJJaKCtew9ik+FZov9ILPqEKPk5LbAdInDhI/2kptQozEw6tCusxCqZk2Vw6lJw5KLD+pJ/McuiHkzsDf7jF6T5D9GKiaULzcR/wDIT3YnWO1ld9yo6w7PWaHyUETDvDG4vWpVVP7o79B/iPsVdK47w+T1+xXaOUU8oeBp04KjK90ubzc+OaxxRN+0WzVsutzZIXzMhmYxzZY3OaDiaHFjy0ihBJFDrqtGL2vz4rJ6B7kadi5c4DYy45/Cg3ax+95cSSSSTUkmpPnJVi8kHJ/LarVHaZGFtnhcHgkUEjhmxrd4BoSdMqdKXrt/OI9P2rVFj8m30QrOJVjomBjR/kPsmsbdeyEIWUU6EIQkkou3bOxSvL3YqmmhFMsty5/yPh3v9YeCnEKm6gpnuLnMFyvLBcd23WyAEMrQmpqa+ZdiEKyyNsbQ1gsAvUIQhPSX/9k="/>
          <p:cNvSpPr>
            <a:spLocks noChangeAspect="1" noChangeArrowheads="1"/>
          </p:cNvSpPr>
          <p:nvPr/>
        </p:nvSpPr>
        <p:spPr bwMode="auto">
          <a:xfrm>
            <a:off x="77788" y="-327025"/>
            <a:ext cx="1676400" cy="695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data:image/jpg;base64,/9j/4AAQSkZJRgABAQAAAQABAAD/2wCEAAkGBhQSEBQTExQVFRUVFxgVFRgYFhQdFxsfHhwcFhUYGBUaHyYeHBomIBkYHy8gJCcpLCwsHx4xNTAqNSYwLSkBCQoKDgwOGg8PGjUkHiQsMDUwNTA1NS8wLC01NDU0NDQsMi81MSwvLyk1LDQ1MCwsLS0pLCwsLSwvLDY0LzAsLP/AABEIAEkAsAMBIgACEQEDEQH/xAAcAAACAwEBAQEAAAAAAAAAAAAABgUHCAQDAgH/xABLEAABAwEFAwcFCgoLAAAAAAABAAIDEQQFEiExBlFxBxNBgZGx0TNhcpLBCCIyNEJTobLD8BQVFjVEUlRzhJMXGCNDY3SCs8LS4f/EABsBAAEFAQEAAAAAAAAAAAAAAAUAAgMEBgcB/8QAMREAAQMCAwUHBAIDAAAAAAAAAQACAwQRBSExEhNBUYEGImFxobHhFJHB0TRyMjNS/9oADAMBAAIRAxEAPwC8UIQkkhCEJJIQhCSSEr7bcoMF181z7JXc9jw82GmmDDWtXD9cfSmhUt7o79B/iPsVcooWzTtY/Q39k1xsLqZ/rB2H5m0+rH/3ViXPejbTZ4p2AhsrGvaHUqARUVp0rG61pyf/AJrsf7iP6qv4lRRU7GlnEprHE6pgQhL99W8lxYDRo1858Fla+uZRRbxwvyHMq1DEZXbIUtJecbdXjqz7lG3zaYpoXNxe+1bkdRp26KIjjLiABUnRdk1zyNbiIFBrQrLOxisqo3bMQLOORPrdXjSQjJzs0qNkB0K+gVzX1ZcEmIaOz6+nxX7Y58Qz1CD7N2hwQyaAxkqy7ot3Owtf00o7iMj4rtShshb8MhiOj8xxHiO5N66Dh1T9RTteddD5/Ka03C5L1t3MxOf0gZcTkFXbnEkk5k5lMG194YniIaMzdxPgO9Lyy2NVW+n2Bo3Lrx/SjcblelngL3Brcy40CaL02R5wQhj8Ii76EF4p01NaZZtZmKEO8tkLtzMx6Pes/wCR9namlGMDpN3Hvnau08vn9JzBxQhQ2021UNhjxymrnVwMHwneA3lVVfPKna5iRG4QM6AwVd1vOdeFEYlqGRZHVG6DBqmuG0wWbzOnTiVdpK85LWxur2ji4BZwtN7zSeUlkf6T3HvK+LHYJJXYYo3yO3MaXHsAVX6/k1Hh2T2ReSa3T5WjvxnF87H67fFerJ2nRwPAhZ9dsbbQK/gs3VGSewZqKljcx1HBzXDUEEEdWqRrXDViTezEMn+uoB6A/labVLe6O/Qf4j7FLVj2jtMR/s55W+bG6nYclx7cbQz29kDZnNJh5zC7CATiwVxUy+QOjfqieF4hGKlhflr7FDq/szUQRl7HBwHQ/r1SKtacn/5rsf7iP6qybJGWmh1TzfHKpaDZLPZLK90McULGSOblI9wbR3vhm1g0AGup3DX4hTuqmsDNL6+CyY7hIdqtM1UJNcLnOc7EMyToekrKX44nxYuelxb+cfXtqri5NNtLZzIZaZMbX+Sc/ORvFx1B6K1Kx+P4RTw0+9qXXA0AyJPhzV6kdK55bErQsFzGN4cXA0r0FSjqEFKEloc7VxPElDYHHRpPUVhqbGoqdpip4Tbz+Cr76VzztPdn5LhvKyc5GR0jNvH75Jfu74R4e1NShbVZMExI0cK9dRXxQGCTIsK8rmdzaX1BMWODm6tII6lYD70aIOe6MOIcd3bkq8XUbxcYRD8kOLv/ADhWpRnD8QNIHjmMvNBGmy8JpS5xccySSetfdkspke1jdXGniV4pr2Qu2gMxGZ963h0n2dSgoqY1U4Z1PkvALlMFls4jY1jdGigXqhC6I0BosNFOs+baXwbTbZnk1aHFjNwa0kCnHM9ag1+vOZrrVfizjnFxJK7ZDE2GNsbdALIWitmrkZZbNHExoBDQXmmbnU98TvzWdVPC4bx+ZtfqSqxTS7sk7N0Hxqh+sYxhlDAL68fUaflaAokrlVudklidNhHORFpDumhIaWk7s6qtPxDePzNr9WVfMmz14OFDBaiNxZKR2UVmSpL2lpYgdHgjKadkwqW5H7jlrxUGuS3dHX7Ew/kjbP2Wf+U/wUPtBdktnwc/G+LFiw42ltaUrSutKjtCgo43mZtgePstNXVMJgdZ44cRzS/eUVW4tyvzkd2SgjuyKZ0THSz1e5zmgmlSGNBOgoK9ZVC2yZpYQCD1rTvJ42l1WP8AcR9y175JG0QYbjvelrrmWKBn1O0ziPVUxy2bKR2a3xPhYI2WlpJa0UaHh1HEAZCoc0031UjC3AAG5YaU81NO5SPuiXUNgduM/wBiVGxyBwDhoQCOBzCz/aN7301MXad73Cmwi15On5VqbOxiR2IitGhw69EyFKezFsDGsxZAxtFd2Qopu8L2YGENcHOIoKd9UBwepp6eicSQCCb8zyUNVG901gEuL1iu/nmyNHwg3E3iCMuvReSldnvKO9H2hZXDY2y1TGO0P6V2pzick9CktooAy0vA0NHdoqVGqWaMxSOjPAkLMldF32IyyNYOk5ncOkqxYYQ1oa0UAFAlvYuzikj/AJVQ3q1P38yZ1scEphHBvTq72UrBkhCEI6nrOe0t3GC1zREUwyOpwJq09hCjFd+3ewQtoEkZDJ2igJ+C8dDXbiOg/cU9elxz2Z2GaJzD5xkeDhkeooDPA6Nx5LrGE4pFWQtF++BmOPmPBcK0bs9eLZ7LDK2hxMbXzGlHDqNQs5KZ2f2utNjJ5l/vSaljhVh89Og+cUTqacRON9Co8bwt1fE3dmzm6X43WhaJc232r/AIWPa1r3PfhDSaZUJcct2XaFXz+WC1kUDIQd+F3diSpfF+TWqTnJ3l7tBoABua0ZAK3LWt2bM1WdoOzMwmDqm2wOF9U7/0zy/s8frO8El8o+1Try5jGxsfNc5TCSa4sGtd2D6VG0Xhf1mfAyN8jHta/Fgq0jFTDipXdUdq9w+oqXVDRGc8/ZGMQwrDYIHPcwDqefml21WMMbWpWpuTt9bqsZ/wGd1FlO0WgvNT1BaV5Gb2bNdMLQRihxRPHSKElteLSFsMQjlFK0ym7r5+C5xO+J0x3Is1J3ujnfER/mD/ALKQNm9qmsYIpqgD4LtaDcRr1pm5f74bJbooWkHmIzi8znnERxwhnaqwYwkgAVJyA7lM3DYq2gbDOMtRzGuY+6jiqHwSbbFpu6bK90ETmtcWujY5pANCC0EFTd33Iah0mQHyd/HzKRumx8zZ4ovm42M9Vob7F1rnMXZ6mil2yS7PIHTqrz617hbRLlpuiQvcQ3IuJGbd/FdN0WCSOSrm0FCNW+wqaQpIsDp4phO1zrg34W9k11W9zdkgJF2p+NP4N7lEqW2p+NP4N7lErKV38mT+x90NOqbti/JyekO5MSXdi/JyekO5MS22F/xGeX5UrdEIQhEU5C+ZIg4UcAQeggEdi+kJJaKCtew9ik+FZov9ILPqEKPk5LbAdInDhI/2kptQozEw6tCusxCqZk2Vw6lJw5KLD+pJ/McuiHkzsDf7jF6T5D9GKiaULzcR/wDIT3YnWO1ld9yo6w7PWaHyUETDvDG4vWpVVP7o79B/iPsVdK47w+T1+xXaOUU8oeBp04KjK90ubzc+OaxxRN+0WzVsutzZIXzMhmYxzZY3OaDiaHFjy0ihBJFDrqtGL2vz4rJ6B7kadi5c4DYy45/Cg3ax+95cSSSSTUkmpPnJVi8kHJ/LarVHaZGFtnhcHgkUEjhmxrd4BoSdMqdKXrt/OI9P2rVFj8m30QrOJVjomBjR/kPsmsbdeyEIWUU6EIQkkou3bOxSvL3YqmmhFMsty5/yPh3v9YeCnEKm6gpnuLnMFyvLBcd23WyAEMrQmpqa+ZdiEKyyNsbQ1gsAvUIQhPSX/9k="/>
          <p:cNvSpPr>
            <a:spLocks noChangeAspect="1" noChangeArrowheads="1"/>
          </p:cNvSpPr>
          <p:nvPr/>
        </p:nvSpPr>
        <p:spPr bwMode="auto">
          <a:xfrm>
            <a:off x="230188" y="-174625"/>
            <a:ext cx="1676400" cy="695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data:image/jpg;base64,/9j/4AAQSkZJRgABAQAAAQABAAD/2wCEAAkGBg8SDhUUERQSFRUWFhcYGBUQFxgWFxUUGBcVFxcVFRcXGycfHBkkJRcXIDEiIycqMC04FiIxNTAqNiYrLjUBCQoKDQwOGg4PGDUlHyQ1KSwyNTU1KS8pMDUqLzY1NTAtNTU1Li8xNSwsNiwpLDUvNTUuNS01NSkpKSwpNik2LP/AABEIAFIBGAMBIgACEQEDEQH/xAAcAAEAAgIDAQAAAAAAAAAAAAAABgcEBQEDCAL/xABEEAABAwIDBQQFCQYEBwAAAAABAAIDBBEFEiEGBxMxQSJRYXEIIzKBkRQ1UnJ0obKz0RU2QnOSsWKCosEWJCVDU1SF/8QAGQEBAAMBAQAAAAAAAAAAAAAAAAEDBAIF/8QAJREBAAIBAwQCAgMAAAAAAAAAAAECAwQREiExYaFxgRRCBTIz/9oADAMBAAIRAxEAPwC8UREBERARcXXKAiJdAREugIi4ug5REQERLoCIiAiJdAREQEREBERAREQES6ICIl0BERAREQEREBRLePvAjwqlEhbxJZCWxR3sCQLuc4/RFxy7wOqlqhG9ClwX5O2bFWZgy7Yw1zhI4usS1gYRf2QddBZBUo3rbTzxvqIWuELL5nQ0wdGy2pu4tdy63OnVTTdRvklrqgUlY1nFcCY5YxlDy0XLXt5A2uQR3clpsO30Rx04pcMwyV8UbS0Bz3OIab3LmsY463J1Kge6N3/X6P8AmO/LegtffBvPr8NrIoaYQ5Xw5yZGFxzF72940s0fFRHHvSBxB3DFKIo7Rs4jyzMXyloz5Q4kNYDcAc9OfRcekd86QfZR+bKpvhuB042MIMbe1RvlJsLmWznh5PeDbXwQRrDvSJlGHv40THVgLRGQCI3g3u94B0LbcgRfMOWq0uE+kDijJw6oEUsV+0wMDDl65HDkfO6xtwmHxS4z6xrXcOF72hwBAeC1odY9RmK53/UjGY1djQ3PDG52UAXddwubddB8EF/YxtdTU2HGteSYuG17be0/OBkaAepuFSL98W0NdM4UEWUN14dPDxnNb0L3OB19wv0CtOnoqCTZym/aAb8nbTQPcXktALWNsbtN762AHO6rzCN7OGUGeDCMPmeHvzEve67yAACBZ7rWHLTme9B87Fb9q0VbIMRDHsc8MLwzhyROJy3cBYEA8xYEe6ysreptPV0GHiaka10hlYw5mF4DSHEmw8QB715t2lxSSpxSSaSIwvklDnRG92Hs6HMAb9dR1XsInRB5wl36460XcyFo73QOA+9ylm6jepiWI4iYKgRGMRPeTHGWkEFoFzmOmtlCd7m3j8SrhT0xLqeJ2WMMueNKTlLwBz+i3w81ce7PYZuFYec4BqHjPM4a2IFxED9FvLxJJQRrefvqdRzupaFrHSs0klkBc1jj/Axo5u7ydBysVFKffZjtJMz5fCCxwvklhMDnM+lG6w+NiFE93/8AzW0FM6btGSo4js2t3dqTX3hW/wCkTQtdhMclhmjqG2PWz2vDh77D4BBMJdsI5cGkr6QhwEEkjA8cnsaTleAeYIsRfoqfwf0hK4NmNSyB7uH6lrGFt5S5ou8h3sgZjbrYDRd26nEHO2dxaEnsxxvc3w4kLwbf0X96j+4jDI5saaZGhwjifI0OFxnGVoNj3ZroMzDPSAxVk4dOIZY79qMMDDl65XDUHzuvRdBXMmhZLGbskY17T3tcA4fcV5z9ISjjZjDSxoBfAxzrC13ZntufGwHwV47u/mai+zxfhCCL7x95tRT1TKDDoxLWSWuSMwjzataG8i4jXXQDU36aCt2z2nwpzJsSjinpnODXcMMuy/QOYBld3XBBtZde7JvyjarEZ5NXRmYNv09aIh/paR71bW0mARVtHLTTZgyRtiW2zCxBBbcEXBAQYmJ7a0kOGfLy7NCY2vbl9p+b2GAfSJNvDXuVaYdtRtZiTHVNEyCCC54bXBnbA0sHSAl3noLrX76MLGH4RQ0MT5HxiSV15CMxyi7QcoAsOKenRXXgVAyGkhiYLNZExo8g0BBBN2286aqqX0OIRiKsjvyGUSZfaaW30eOemhGostVie9+sgxespBEybLaOliY0h75yY7Z3X9mxcTy5DktZvNHyfavD5o9HScDNbr610Rv5t09y+tmoGu25qiRctErm+DsjG3+BKD6xfbTajC3xz4gyGSne4BzIwyzSdcmZurXWvYkkadVuq/bjFsSmczAmxiGINz1U9rOkc0O4bM1xpfXQny0vut9cYOAVN+nDI8+Ixdu5ulYzAaXKLZmve7xcZHXJ+A+CDRbtd5NbNXSYfibA2pZmLXNAbmLdXMcG9m9u0CNCFKNmcarZqmVk8eVgvbsOblPZs255n2h1vlzDQgKA4i0DbyG2l4238fUP/RXQgIiICIiAiIgLz16SEkn7Qpwb8MQEt7s5kdn9+jPuXoVaDa/YijxKER1TScpJY9hyvYTocpsdD1BBGg7kFa7DbxsJodnmgPaKhrH5oQDxJJiXWJ01B7PavoPKyqjd/jMVLi1NPMbMZJ2iOgcC0u8hmv7leeD+j/hUMofI6eexuGTOaGf5gxoLvK9vBbx+7DC215ruDeQC4jFuFnH/AHGx29vTvt1tfVRM7dRU3pGm+J09v/VH5sqsak/c3/5zvyysrafd7huMSsmlkmzMZw7RPa2wzOd2muYTe7ipFHsvA3DvkIz8HgmG5Iz5C0tvmtbNr3KK3reN6zumYmJ2lQno8/PL/s0n4o1x6Qvzy37PH+KRXBsfunoMNqTPTunLyws9a9rhlJBOjWDXQLjbDdNQYlUieodUB4YGeqe1osCSNHMOuq6Qge9GSQbKYcG3yEU+e3hA4tB8L/2CwNxm1eFUUFSaqRkUxcCHPBu6INHZYQCbg5jbrcc1dE+ydJJQCilZxIBG2MB57VmABpzDUOFgbhQOP0dsLEuYy1RZe/DL2AeRcGXt8D4oKN2tx9tXic9UwENklLmh3PKLBt/GwCure3vBP7DgfSEhtcCC/kWxgXkZ9Yk5T5FSjFd0OETmC8GQQaBsRyiRnPJLpdwvre4Op11WdtPszh8zIRUU/FbCTwoow7KLgCxa2wy6DQ6aLm1opHK3ZMRMztDyzsttG+hq21EccUj2XyicOc1pItmAa5pzDpqr33cb5jiVUKWenDHva4h8TiWHK0lwLXajQHqVIyYI2WGHRNYO+NoFvHsLIwHZXDXTsrYaZkMzc7bx9kajKbtbZp062WbFrMOW/Cs9fiYXXwZKV5THT6edYGOwfH28ZptTVAJtzdFfRze+7TdTzfhvEoaujhp6SVst5BI9zL2a1rXBrTcDtEuvbpl1Vn7Z7uKDEwDUNc2Ros2aIhsgH0SSCHN8CD4WUYwX0fcMhlD5XzVABuGSFrWH6waLu8r28CtahoN3Oz74Nla+Z4samKVzQf8AxMic1p95Lz7wo36PPzy77PJ+KNehsQwmOamfTuFo5I3RkMs2zHNy2bpYWHJRjY/dPQYbUmendUF5YWete1wsSCdGsGugQVL6RfztF9mZ+ZKrh2JxWngwag40sUWeCJreK9rMzso7LcxFz4BdO2W6mhxOobNUOnD2sDBwXtaMoLiLhzDr2ivnH901BV09LDI6cNpW5GFjxdzCGgtfdpBvlGoAKCv8Eq24VthUsnIZFVZ8r3mzfWuErCSemYFt1YO9DbpuHYe58cjPlD7Nhbo43uLvy9WgX1OnLvWdtfu8ocSiayoa4OjFo5IzaRg7gSCCPAgqM4BuEw2nnbLK+aoykFrJsoZccszWjteRNvAoIxvJw6uq9maSrqu1PGeJJZobaKbQEtHK3q7+aszYHauCtw2GVr25mxtbK24uyRrQHBw6DS48CpFPTMexzHta5rgWua4XBaRYgg8wqxxD0esOfKXRTVMLXc42FrmgdzS4Xt4G6COYpUNxja6AU5zw0uQukbq0iJ5kc4EdC4hoPVZWyv78Vn1ZfwxKzdkdiKLDYjHSsIzWzyPOaR5HLM633AAa8l0UG7+khxSXEGGXjSghwc4FgzBoOVuW/wDCOZKDXb6PmCq8o/zGLv3R/MNH/Ld+Y9bzaXZ6GupJKaYvEclrmMgO0cHCxII6dy+9nsCio6SOnhLiyIWaXkF1iSdSAB17kFU4p+/kP8tv5D1c6jU+wNI/FW4iTLx2NygBw4dg0tuW5b3se9SVAREQEREBERAREQFxZcog1GKYA2R2eMmOT6TdL+dv7rVHGqunNpmhw7z18nDT4qWL4fGCLEAjuOq87Not554bcbeO0/MNWPUbRxyRyj39S0tPtfA72g5nmLj7lnR45TO5SM95t/dY1VstTv1ALD/gOnwOi1smxbv4ZB/mH6LLOT+SxdJrFvS+KaO/7TVIhiEX02f1D9V1vxeAc5Gf1BRr/g2b6Uf3/ou2LYx/8UjR9UFR+Zr56Rg9p/H0sd8vptZ9qaZvJxd9UH/da92000rstPFr3u1t/sPeVl02ycDdXZnn/EbD4BbeGBrBZrQ0dwFlbXFrs3+lorHju4m+lx/0rNp89mirRNHSP4z875LNAHIE9Atpg9HwoGMPMDXzOpWTLTtcWlwBLTcX6HvXYteLSxTJz37RtDPfNypx87uURFsUCIiAiIgIiICIiAiIgIiICIiAiIgIiICIiAiIgIiICIiAiIgIiICIiAiIgIiICIiAiIgIiICIiAiIgIiICIiAiIgIiICIiAiIgIiICIiAiIgIiICIiAiIgIiICIiAiIgIiICIiAiIgIiICIiAiIgIiIP/2Q=="/>
          <p:cNvSpPr>
            <a:spLocks noChangeAspect="1" noChangeArrowheads="1"/>
          </p:cNvSpPr>
          <p:nvPr/>
        </p:nvSpPr>
        <p:spPr bwMode="auto">
          <a:xfrm>
            <a:off x="77788" y="-373063"/>
            <a:ext cx="2667000" cy="7810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9"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7041" y="1498599"/>
            <a:ext cx="1994047" cy="583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0"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11679" y="1540697"/>
            <a:ext cx="970221" cy="454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5375436" y="1577655"/>
            <a:ext cx="294953" cy="276999"/>
          </a:xfrm>
          <a:prstGeom prst="rect">
            <a:avLst/>
          </a:prstGeom>
          <a:noFill/>
        </p:spPr>
        <p:txBody>
          <a:bodyPr wrap="none" lIns="0" tIns="0" rIns="0" bIns="0" rtlCol="0">
            <a:spAutoFit/>
          </a:bodyPr>
          <a:lstStyle/>
          <a:p>
            <a:pPr>
              <a:spcAft>
                <a:spcPts val="300"/>
              </a:spcAft>
            </a:pPr>
            <a:r>
              <a:rPr lang="en-US" i="1" dirty="0">
                <a:solidFill>
                  <a:schemeClr val="tx2"/>
                </a:solidFill>
              </a:rPr>
              <a:t>v</a:t>
            </a:r>
            <a:r>
              <a:rPr lang="en-US" i="1" dirty="0" smtClean="0">
                <a:solidFill>
                  <a:schemeClr val="tx2"/>
                </a:solidFill>
              </a:rPr>
              <a:t>s.</a:t>
            </a:r>
          </a:p>
        </p:txBody>
      </p:sp>
      <p:sp>
        <p:nvSpPr>
          <p:cNvPr id="19" name="TextBox 18"/>
          <p:cNvSpPr txBox="1"/>
          <p:nvPr/>
        </p:nvSpPr>
        <p:spPr>
          <a:xfrm>
            <a:off x="358774" y="6388316"/>
            <a:ext cx="8302625" cy="161583"/>
          </a:xfrm>
          <a:prstGeom prst="rect">
            <a:avLst/>
          </a:prstGeom>
          <a:noFill/>
        </p:spPr>
        <p:txBody>
          <a:bodyPr wrap="square" lIns="0" tIns="0" rIns="0" bIns="0" rtlCol="0">
            <a:spAutoFit/>
          </a:bodyPr>
          <a:lstStyle/>
          <a:p>
            <a:pPr>
              <a:spcAft>
                <a:spcPts val="300"/>
              </a:spcAft>
            </a:pPr>
            <a:r>
              <a:rPr lang="en-US" sz="1050" dirty="0" smtClean="0">
                <a:solidFill>
                  <a:schemeClr val="tx2"/>
                </a:solidFill>
              </a:rPr>
              <a:t>Source: company websites, </a:t>
            </a:r>
            <a:r>
              <a:rPr lang="en-US" sz="1050" dirty="0" smtClean="0">
                <a:solidFill>
                  <a:schemeClr val="tx2"/>
                </a:solidFill>
                <a:hlinkClick r:id="rId4"/>
              </a:rPr>
              <a:t>www.zero.ipo.com.cn</a:t>
            </a:r>
            <a:r>
              <a:rPr lang="en-US" sz="1050" dirty="0" smtClean="0">
                <a:solidFill>
                  <a:schemeClr val="tx2"/>
                </a:solidFill>
              </a:rPr>
              <a:t>, Deloitte Analysis</a:t>
            </a:r>
          </a:p>
        </p:txBody>
      </p:sp>
      <p:sp>
        <p:nvSpPr>
          <p:cNvPr id="25" name="Oval 24"/>
          <p:cNvSpPr/>
          <p:nvPr/>
        </p:nvSpPr>
        <p:spPr>
          <a:xfrm>
            <a:off x="3318658" y="4362443"/>
            <a:ext cx="1074755" cy="3087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6" name="Oval 25"/>
          <p:cNvSpPr/>
          <p:nvPr/>
        </p:nvSpPr>
        <p:spPr>
          <a:xfrm>
            <a:off x="6559411" y="4362443"/>
            <a:ext cx="1074755" cy="3087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5" name="Slide Number Placeholder 5"/>
          <p:cNvSpPr>
            <a:spLocks noGrp="1"/>
          </p:cNvSpPr>
          <p:nvPr>
            <p:ph type="sldNum" sz="quarter" idx="4"/>
          </p:nvPr>
        </p:nvSpPr>
        <p:spPr>
          <a:xfrm>
            <a:off x="4227002" y="6565460"/>
            <a:ext cx="571504" cy="179387"/>
          </a:xfrm>
        </p:spPr>
        <p:txBody>
          <a:bodyPr/>
          <a:lstStyle/>
          <a:p>
            <a:pPr algn="ctr"/>
            <a:fld id="{9CCD2B93-435A-4A43-87E1-355F35A356BE}" type="slidenum">
              <a:rPr lang="en-GB" smtClean="0"/>
              <a:pPr algn="ctr"/>
              <a:t>11</a:t>
            </a:fld>
            <a:endParaRPr lang="en-GB" dirty="0">
              <a:solidFill>
                <a:schemeClr val="tx1"/>
              </a:solidFill>
              <a:latin typeface="Verdana" pitchFamily="34" charset="0"/>
            </a:endParaRPr>
          </a:p>
        </p:txBody>
      </p:sp>
    </p:spTree>
    <p:extLst>
      <p:ext uri="{BB962C8B-B14F-4D97-AF65-F5344CB8AC3E}">
        <p14:creationId xmlns:p14="http://schemas.microsoft.com/office/powerpoint/2010/main" val="33515900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15765" y="236537"/>
            <a:ext cx="8909538" cy="1027112"/>
          </a:xfrm>
        </p:spPr>
        <p:txBody>
          <a:bodyPr/>
          <a:lstStyle/>
          <a:p>
            <a:r>
              <a:rPr lang="en-US" dirty="0" smtClean="0"/>
              <a:t>Group buying is an emerging hot sector with over thousand websites and received over 500 million dollars since 2010. Industry consolidation is expected</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047061897"/>
              </p:ext>
            </p:extLst>
          </p:nvPr>
        </p:nvGraphicFramePr>
        <p:xfrm>
          <a:off x="419100" y="1881295"/>
          <a:ext cx="8366124" cy="4115714"/>
        </p:xfrm>
        <a:graphic>
          <a:graphicData uri="http://schemas.openxmlformats.org/drawingml/2006/table">
            <a:tbl>
              <a:tblPr>
                <a:tableStyleId>{F5AB1C69-6EDB-4FF4-983F-18BD219EF322}</a:tableStyleId>
              </a:tblPr>
              <a:tblGrid>
                <a:gridCol w="1790700"/>
                <a:gridCol w="3263900"/>
                <a:gridCol w="3311524"/>
              </a:tblGrid>
              <a:tr h="0">
                <a:tc>
                  <a:txBody>
                    <a:bodyPr/>
                    <a:lstStyle/>
                    <a:p>
                      <a:pPr algn="ctr" fontAlgn="b"/>
                      <a:endParaRPr lang="en-US" sz="1200" b="0" i="0" u="none" strike="noStrike" dirty="0">
                        <a:solidFill>
                          <a:srgbClr val="000000"/>
                        </a:solidFill>
                        <a:effectLst/>
                        <a:latin typeface="Calibri"/>
                      </a:endParaRPr>
                    </a:p>
                  </a:txBody>
                  <a:tcPr marL="7590" marR="7590" marT="7590" marB="0" anchor="ctr">
                    <a:noFill/>
                  </a:tcPr>
                </a:tc>
                <a:tc>
                  <a:txBody>
                    <a:bodyPr/>
                    <a:lstStyle/>
                    <a:p>
                      <a:pPr algn="ctr" fontAlgn="b"/>
                      <a:endParaRPr lang="en-US" sz="1200" b="0" i="0" u="none" strike="noStrike" dirty="0">
                        <a:solidFill>
                          <a:srgbClr val="000000"/>
                        </a:solidFill>
                        <a:effectLst/>
                        <a:latin typeface="Calibri"/>
                      </a:endParaRPr>
                    </a:p>
                  </a:txBody>
                  <a:tcPr marL="7590" marR="7590" marT="7590" marB="0" anchor="ctr">
                    <a:noFill/>
                  </a:tcPr>
                </a:tc>
                <a:tc>
                  <a:txBody>
                    <a:bodyPr/>
                    <a:lstStyle/>
                    <a:p>
                      <a:pPr algn="ctr" fontAlgn="b"/>
                      <a:endParaRPr lang="en-US" sz="1200" b="0" i="0" u="none" strike="noStrike" dirty="0">
                        <a:solidFill>
                          <a:srgbClr val="000000"/>
                        </a:solidFill>
                        <a:effectLst/>
                        <a:latin typeface="Calibri"/>
                      </a:endParaRPr>
                    </a:p>
                  </a:txBody>
                  <a:tcPr marL="7590" marR="7590" marT="7590" marB="0" anchor="ctr">
                    <a:noFill/>
                  </a:tcPr>
                </a:tc>
              </a:tr>
              <a:tr h="203461">
                <a:tc>
                  <a:txBody>
                    <a:bodyPr/>
                    <a:lstStyle/>
                    <a:p>
                      <a:pPr marL="0" algn="l" defTabSz="914400" rtl="0" eaLnBrk="1" fontAlgn="b" latinLnBrk="0" hangingPunct="1"/>
                      <a:r>
                        <a:rPr lang="en-US" sz="1200" b="0" i="1" u="none" strike="noStrike" kern="1200" dirty="0">
                          <a:solidFill>
                            <a:schemeClr val="tx1">
                              <a:lumMod val="50000"/>
                            </a:schemeClr>
                          </a:solidFill>
                          <a:effectLst/>
                          <a:latin typeface="Calibri" pitchFamily="34" charset="0"/>
                          <a:ea typeface="+mn-ea"/>
                          <a:cs typeface="Calibri" pitchFamily="34" charset="0"/>
                        </a:rPr>
                        <a:t>Year Established</a:t>
                      </a:r>
                    </a:p>
                  </a:txBody>
                  <a:tcPr marL="108000" marR="7590" marT="7590" marB="0" anchor="ctr">
                    <a:solidFill>
                      <a:schemeClr val="accent5">
                        <a:lumMod val="20000"/>
                        <a:lumOff val="80000"/>
                      </a:schemeClr>
                    </a:solidFill>
                  </a:tcPr>
                </a:tc>
                <a:tc>
                  <a:txBody>
                    <a:bodyPr/>
                    <a:lstStyle/>
                    <a:p>
                      <a:pPr algn="ctr" fontAlgn="b"/>
                      <a:r>
                        <a:rPr lang="en-US" sz="1200" b="0" i="0" u="none" strike="noStrike" dirty="0">
                          <a:solidFill>
                            <a:srgbClr val="000000"/>
                          </a:solidFill>
                          <a:effectLst/>
                          <a:latin typeface="Calibri"/>
                        </a:rPr>
                        <a:t>2008</a:t>
                      </a:r>
                    </a:p>
                  </a:txBody>
                  <a:tcPr marL="9525" marR="9525" marT="9525" marB="0" anchor="ctr">
                    <a:solidFill>
                      <a:schemeClr val="bg1">
                        <a:lumMod val="85000"/>
                      </a:schemeClr>
                    </a:solidFill>
                  </a:tcPr>
                </a:tc>
                <a:tc>
                  <a:txBody>
                    <a:bodyPr/>
                    <a:lstStyle/>
                    <a:p>
                      <a:pPr algn="ctr" fontAlgn="b"/>
                      <a:r>
                        <a:rPr lang="en-US" sz="1200" b="0" i="0" u="none" strike="noStrike" dirty="0">
                          <a:solidFill>
                            <a:srgbClr val="000000"/>
                          </a:solidFill>
                          <a:effectLst/>
                          <a:latin typeface="Calibri"/>
                        </a:rPr>
                        <a:t>2009</a:t>
                      </a:r>
                    </a:p>
                  </a:txBody>
                  <a:tcPr marL="9525" marR="9525" marT="9525" marB="0" anchor="ctr">
                    <a:solidFill>
                      <a:schemeClr val="bg1">
                        <a:lumMod val="85000"/>
                      </a:schemeClr>
                    </a:solidFill>
                  </a:tcPr>
                </a:tc>
              </a:tr>
              <a:tr h="203461">
                <a:tc>
                  <a:txBody>
                    <a:bodyPr/>
                    <a:lstStyle/>
                    <a:p>
                      <a:pPr marL="0" algn="l" defTabSz="914400" rtl="0" eaLnBrk="1" fontAlgn="b" latinLnBrk="0" hangingPunct="1"/>
                      <a:r>
                        <a:rPr lang="en-US" sz="1200" b="0" i="1" u="none" strike="noStrike" kern="1200" dirty="0">
                          <a:solidFill>
                            <a:schemeClr val="tx1">
                              <a:lumMod val="50000"/>
                            </a:schemeClr>
                          </a:solidFill>
                          <a:effectLst/>
                          <a:latin typeface="Calibri" pitchFamily="34" charset="0"/>
                          <a:ea typeface="+mn-ea"/>
                          <a:cs typeface="Calibri" pitchFamily="34" charset="0"/>
                        </a:rPr>
                        <a:t>Enterprise Type</a:t>
                      </a:r>
                    </a:p>
                  </a:txBody>
                  <a:tcPr marL="108000" marR="7590" marT="7590" marB="0" anchor="ctr">
                    <a:solidFill>
                      <a:schemeClr val="accent5">
                        <a:lumMod val="20000"/>
                        <a:lumOff val="80000"/>
                      </a:schemeClr>
                    </a:solidFill>
                  </a:tcPr>
                </a:tc>
                <a:tc>
                  <a:txBody>
                    <a:bodyPr/>
                    <a:lstStyle/>
                    <a:p>
                      <a:pPr algn="ctr" fontAlgn="b"/>
                      <a:r>
                        <a:rPr lang="en-US" sz="1200" b="0" i="0" u="none" strike="noStrike" dirty="0">
                          <a:solidFill>
                            <a:srgbClr val="000000"/>
                          </a:solidFill>
                          <a:effectLst/>
                          <a:latin typeface="Calibri"/>
                        </a:rPr>
                        <a:t>Private</a:t>
                      </a:r>
                    </a:p>
                  </a:txBody>
                  <a:tcPr marL="9525" marR="9525" marT="9525" marB="0" anchor="ctr">
                    <a:solidFill>
                      <a:schemeClr val="bg1">
                        <a:lumMod val="85000"/>
                      </a:schemeClr>
                    </a:solidFill>
                  </a:tcPr>
                </a:tc>
                <a:tc>
                  <a:txBody>
                    <a:bodyPr/>
                    <a:lstStyle/>
                    <a:p>
                      <a:pPr algn="ctr" fontAlgn="b"/>
                      <a:r>
                        <a:rPr lang="en-US" sz="1200" b="0" i="0" u="none" strike="noStrike" dirty="0">
                          <a:solidFill>
                            <a:srgbClr val="000000"/>
                          </a:solidFill>
                          <a:effectLst/>
                          <a:latin typeface="Calibri"/>
                        </a:rPr>
                        <a:t>Private</a:t>
                      </a:r>
                    </a:p>
                  </a:txBody>
                  <a:tcPr marL="9525" marR="9525" marT="9525" marB="0" anchor="ctr">
                    <a:solidFill>
                      <a:schemeClr val="bg1">
                        <a:lumMod val="85000"/>
                      </a:schemeClr>
                    </a:solidFill>
                  </a:tcPr>
                </a:tc>
              </a:tr>
              <a:tr h="203461">
                <a:tc>
                  <a:txBody>
                    <a:bodyPr/>
                    <a:lstStyle/>
                    <a:p>
                      <a:pPr marL="0" algn="l" defTabSz="914400" rtl="0" eaLnBrk="1" fontAlgn="b" latinLnBrk="0" hangingPunct="1"/>
                      <a:r>
                        <a:rPr lang="en-US" sz="1200" b="0" i="1" u="none" strike="noStrike" kern="1200" dirty="0">
                          <a:solidFill>
                            <a:schemeClr val="tx1">
                              <a:lumMod val="50000"/>
                            </a:schemeClr>
                          </a:solidFill>
                          <a:effectLst/>
                          <a:latin typeface="Calibri" pitchFamily="34" charset="0"/>
                          <a:ea typeface="+mn-ea"/>
                          <a:cs typeface="Calibri" pitchFamily="34" charset="0"/>
                        </a:rPr>
                        <a:t>Business Model</a:t>
                      </a:r>
                    </a:p>
                  </a:txBody>
                  <a:tcPr marL="108000" marR="7590" marT="7590" marB="0" anchor="ctr">
                    <a:solidFill>
                      <a:schemeClr val="accent5">
                        <a:lumMod val="20000"/>
                        <a:lumOff val="80000"/>
                      </a:schemeClr>
                    </a:solidFill>
                  </a:tcPr>
                </a:tc>
                <a:tc>
                  <a:txBody>
                    <a:bodyPr/>
                    <a:lstStyle/>
                    <a:p>
                      <a:pPr algn="ctr" fontAlgn="b"/>
                      <a:r>
                        <a:rPr lang="en-US" sz="1200" b="0" i="0" u="none" strike="noStrike" dirty="0" smtClean="0">
                          <a:solidFill>
                            <a:srgbClr val="000000"/>
                          </a:solidFill>
                          <a:effectLst/>
                          <a:latin typeface="Calibri"/>
                        </a:rPr>
                        <a:t>B2C</a:t>
                      </a:r>
                      <a:endParaRPr lang="en-US" sz="12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ctr" fontAlgn="b"/>
                      <a:r>
                        <a:rPr lang="en-US" sz="1200" b="0" i="0" u="none" strike="noStrike" dirty="0" smtClean="0">
                          <a:solidFill>
                            <a:srgbClr val="000000"/>
                          </a:solidFill>
                          <a:effectLst/>
                          <a:latin typeface="Calibri"/>
                        </a:rPr>
                        <a:t>B2C</a:t>
                      </a:r>
                      <a:endParaRPr lang="en-US" sz="1200" b="0" i="0" u="none" strike="noStrike" dirty="0">
                        <a:solidFill>
                          <a:srgbClr val="000000"/>
                        </a:solidFill>
                        <a:effectLst/>
                        <a:latin typeface="Calibri"/>
                      </a:endParaRPr>
                    </a:p>
                  </a:txBody>
                  <a:tcPr marL="9525" marR="9525" marT="9525" marB="0" anchor="ctr">
                    <a:solidFill>
                      <a:schemeClr val="bg1">
                        <a:lumMod val="85000"/>
                      </a:schemeClr>
                    </a:solidFill>
                  </a:tcPr>
                </a:tc>
              </a:tr>
              <a:tr h="203461">
                <a:tc>
                  <a:txBody>
                    <a:bodyPr/>
                    <a:lstStyle/>
                    <a:p>
                      <a:pPr marL="0" algn="l" defTabSz="914400" rtl="0" eaLnBrk="1" fontAlgn="b" latinLnBrk="0" hangingPunct="1"/>
                      <a:r>
                        <a:rPr lang="en-US" sz="1200" b="0" i="1" u="none" strike="noStrike" kern="1200" dirty="0" smtClean="0">
                          <a:solidFill>
                            <a:schemeClr val="tx1">
                              <a:lumMod val="50000"/>
                            </a:schemeClr>
                          </a:solidFill>
                          <a:effectLst/>
                          <a:latin typeface="Calibri" pitchFamily="34" charset="0"/>
                          <a:ea typeface="+mn-ea"/>
                          <a:cs typeface="Calibri" pitchFamily="34" charset="0"/>
                        </a:rPr>
                        <a:t>Focus Sector</a:t>
                      </a:r>
                      <a:endParaRPr lang="en-US" sz="1200" b="0" i="1" u="none" strike="noStrike" kern="1200" dirty="0">
                        <a:solidFill>
                          <a:schemeClr val="tx1">
                            <a:lumMod val="50000"/>
                          </a:schemeClr>
                        </a:solidFill>
                        <a:effectLst/>
                        <a:latin typeface="Calibri" pitchFamily="34" charset="0"/>
                        <a:ea typeface="+mn-ea"/>
                        <a:cs typeface="Calibri" pitchFamily="34" charset="0"/>
                      </a:endParaRPr>
                    </a:p>
                  </a:txBody>
                  <a:tcPr marL="108000" marR="7590" marT="7590" marB="0" anchor="ctr">
                    <a:solidFill>
                      <a:schemeClr val="accent5">
                        <a:lumMod val="20000"/>
                        <a:lumOff val="80000"/>
                      </a:schemeClr>
                    </a:solidFill>
                  </a:tcPr>
                </a:tc>
                <a:tc>
                  <a:txBody>
                    <a:bodyPr/>
                    <a:lstStyle/>
                    <a:p>
                      <a:pPr algn="ctr" fontAlgn="b"/>
                      <a:r>
                        <a:rPr lang="en-US" sz="1200" b="0" i="0" u="none" strike="noStrike" dirty="0" smtClean="0">
                          <a:solidFill>
                            <a:srgbClr val="000000"/>
                          </a:solidFill>
                          <a:effectLst/>
                          <a:latin typeface="Calibri"/>
                        </a:rPr>
                        <a:t>Group buying</a:t>
                      </a:r>
                      <a:endParaRPr lang="en-US" sz="12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ctr" fontAlgn="b"/>
                      <a:r>
                        <a:rPr lang="en-US" sz="1200" b="0" i="0" u="none" strike="noStrike" dirty="0" smtClean="0">
                          <a:solidFill>
                            <a:srgbClr val="000000"/>
                          </a:solidFill>
                          <a:effectLst/>
                          <a:latin typeface="Calibri"/>
                        </a:rPr>
                        <a:t>Group buying</a:t>
                      </a:r>
                      <a:endParaRPr lang="en-US" sz="1200" b="0" i="0" u="none" strike="noStrike" dirty="0">
                        <a:solidFill>
                          <a:srgbClr val="000000"/>
                        </a:solidFill>
                        <a:effectLst/>
                        <a:latin typeface="Calibri"/>
                      </a:endParaRPr>
                    </a:p>
                  </a:txBody>
                  <a:tcPr marL="9525" marR="9525" marT="9525" marB="0" anchor="ctr">
                    <a:solidFill>
                      <a:schemeClr val="bg1">
                        <a:lumMod val="85000"/>
                      </a:schemeClr>
                    </a:solidFill>
                  </a:tcPr>
                </a:tc>
              </a:tr>
              <a:tr h="203461">
                <a:tc>
                  <a:txBody>
                    <a:bodyPr/>
                    <a:lstStyle/>
                    <a:p>
                      <a:pPr marL="0" algn="l" defTabSz="914400" rtl="0" eaLnBrk="1" fontAlgn="b" latinLnBrk="0" hangingPunct="1"/>
                      <a:r>
                        <a:rPr lang="en-US" sz="1200" b="0" i="1" u="none" strike="noStrike" kern="1200" dirty="0">
                          <a:solidFill>
                            <a:schemeClr val="tx1">
                              <a:lumMod val="50000"/>
                            </a:schemeClr>
                          </a:solidFill>
                          <a:effectLst/>
                          <a:latin typeface="Calibri" pitchFamily="34" charset="0"/>
                          <a:ea typeface="+mn-ea"/>
                          <a:cs typeface="Calibri" pitchFamily="34" charset="0"/>
                        </a:rPr>
                        <a:t>2010 Revenue (</a:t>
                      </a:r>
                      <a:r>
                        <a:rPr lang="en-US" sz="1200" b="0" i="1" u="none" strike="noStrike" kern="1200" dirty="0" err="1">
                          <a:solidFill>
                            <a:schemeClr val="tx1">
                              <a:lumMod val="50000"/>
                            </a:schemeClr>
                          </a:solidFill>
                          <a:effectLst/>
                          <a:latin typeface="Calibri" pitchFamily="34" charset="0"/>
                          <a:ea typeface="+mn-ea"/>
                          <a:cs typeface="Calibri" pitchFamily="34" charset="0"/>
                        </a:rPr>
                        <a:t>mn</a:t>
                      </a:r>
                      <a:r>
                        <a:rPr lang="en-US" sz="1200" b="0" i="1" u="none" strike="noStrike" kern="1200" dirty="0">
                          <a:solidFill>
                            <a:schemeClr val="tx1">
                              <a:lumMod val="50000"/>
                            </a:schemeClr>
                          </a:solidFill>
                          <a:effectLst/>
                          <a:latin typeface="Calibri" pitchFamily="34" charset="0"/>
                          <a:ea typeface="+mn-ea"/>
                          <a:cs typeface="Calibri" pitchFamily="34" charset="0"/>
                        </a:rPr>
                        <a:t> USD)</a:t>
                      </a:r>
                    </a:p>
                  </a:txBody>
                  <a:tcPr marL="108000" marR="7590" marT="7590" marB="0" anchor="ctr">
                    <a:solidFill>
                      <a:schemeClr val="accent5">
                        <a:lumMod val="20000"/>
                        <a:lumOff val="80000"/>
                      </a:schemeClr>
                    </a:solidFill>
                  </a:tcPr>
                </a:tc>
                <a:tc>
                  <a:txBody>
                    <a:bodyPr/>
                    <a:lstStyle/>
                    <a:p>
                      <a:pPr algn="ctr" fontAlgn="b"/>
                      <a:r>
                        <a:rPr lang="en-US" sz="1200" b="0" i="0" u="none" strike="noStrike" dirty="0">
                          <a:solidFill>
                            <a:srgbClr val="000000"/>
                          </a:solidFill>
                          <a:effectLst/>
                          <a:latin typeface="Calibri"/>
                        </a:rPr>
                        <a:t>4</a:t>
                      </a:r>
                      <a:r>
                        <a:rPr lang="en-US" sz="1200" b="0" i="0" u="none" strike="noStrike" dirty="0" smtClean="0">
                          <a:solidFill>
                            <a:srgbClr val="000000"/>
                          </a:solidFill>
                          <a:effectLst/>
                          <a:latin typeface="Calibri"/>
                        </a:rPr>
                        <a:t>60</a:t>
                      </a:r>
                      <a:endParaRPr lang="en-US" sz="12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ctr" fontAlgn="b"/>
                      <a:r>
                        <a:rPr lang="en-US" sz="1200" b="0" i="0" u="none" strike="noStrike" dirty="0">
                          <a:solidFill>
                            <a:srgbClr val="000000"/>
                          </a:solidFill>
                          <a:effectLst/>
                          <a:latin typeface="Calibri"/>
                        </a:rPr>
                        <a:t>150</a:t>
                      </a:r>
                    </a:p>
                  </a:txBody>
                  <a:tcPr marL="9525" marR="9525" marT="9525" marB="0" anchor="ctr">
                    <a:solidFill>
                      <a:schemeClr val="bg1">
                        <a:lumMod val="85000"/>
                      </a:schemeClr>
                    </a:solidFill>
                  </a:tcPr>
                </a:tc>
              </a:tr>
              <a:tr h="373761">
                <a:tc>
                  <a:txBody>
                    <a:bodyPr/>
                    <a:lstStyle/>
                    <a:p>
                      <a:pPr marL="0" algn="l" defTabSz="914400" rtl="0" eaLnBrk="1" fontAlgn="b" latinLnBrk="0" hangingPunct="1"/>
                      <a:r>
                        <a:rPr lang="en-US" sz="1200" b="0" i="1" u="none" strike="noStrike" kern="1200" dirty="0" smtClean="0">
                          <a:solidFill>
                            <a:schemeClr val="tx1">
                              <a:lumMod val="50000"/>
                            </a:schemeClr>
                          </a:solidFill>
                          <a:effectLst/>
                          <a:latin typeface="Calibri" pitchFamily="34" charset="0"/>
                          <a:ea typeface="+mn-ea"/>
                          <a:cs typeface="Calibri" pitchFamily="34" charset="0"/>
                        </a:rPr>
                        <a:t>CAGR (2009-2010)</a:t>
                      </a:r>
                      <a:endParaRPr lang="en-US" sz="1200" b="0" i="1" u="none" strike="noStrike" kern="1200" dirty="0">
                        <a:solidFill>
                          <a:schemeClr val="tx1">
                            <a:lumMod val="50000"/>
                          </a:schemeClr>
                        </a:solidFill>
                        <a:effectLst/>
                        <a:latin typeface="Calibri" pitchFamily="34" charset="0"/>
                        <a:ea typeface="+mn-ea"/>
                        <a:cs typeface="Calibri" pitchFamily="34" charset="0"/>
                      </a:endParaRPr>
                    </a:p>
                  </a:txBody>
                  <a:tcPr marL="108000" marR="7590" marT="7590" marB="0" anchor="ctr">
                    <a:solidFill>
                      <a:schemeClr val="accent5">
                        <a:lumMod val="20000"/>
                        <a:lumOff val="80000"/>
                      </a:schemeClr>
                    </a:solidFill>
                  </a:tcPr>
                </a:tc>
                <a:tc>
                  <a:txBody>
                    <a:bodyPr/>
                    <a:lstStyle/>
                    <a:p>
                      <a:pPr algn="ctr" fontAlgn="b"/>
                      <a:r>
                        <a:rPr lang="en-US" sz="1400" b="1" i="0" u="none" strike="noStrike" dirty="0" smtClean="0">
                          <a:solidFill>
                            <a:srgbClr val="000000"/>
                          </a:solidFill>
                          <a:effectLst/>
                          <a:latin typeface="Calibri"/>
                        </a:rPr>
                        <a:t>2000+%</a:t>
                      </a:r>
                      <a:endParaRPr lang="en-US" sz="1400" b="1"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ctr" fontAlgn="b"/>
                      <a:r>
                        <a:rPr lang="en-US" sz="1400" b="1" i="0" u="none" strike="noStrike" dirty="0" smtClean="0">
                          <a:solidFill>
                            <a:srgbClr val="000000"/>
                          </a:solidFill>
                          <a:effectLst/>
                          <a:latin typeface="Calibri"/>
                        </a:rPr>
                        <a:t>6000+%</a:t>
                      </a:r>
                      <a:endParaRPr lang="en-US" sz="1400" b="1" i="0" u="none" strike="noStrike" dirty="0">
                        <a:solidFill>
                          <a:srgbClr val="000000"/>
                        </a:solidFill>
                        <a:effectLst/>
                        <a:latin typeface="Calibri"/>
                      </a:endParaRPr>
                    </a:p>
                  </a:txBody>
                  <a:tcPr marL="9525" marR="9525" marT="9525" marB="0" anchor="ctr">
                    <a:solidFill>
                      <a:schemeClr val="bg1">
                        <a:lumMod val="85000"/>
                      </a:schemeClr>
                    </a:solidFill>
                  </a:tcPr>
                </a:tc>
              </a:tr>
              <a:tr h="263682">
                <a:tc>
                  <a:txBody>
                    <a:bodyPr/>
                    <a:lstStyle/>
                    <a:p>
                      <a:pPr marL="0" algn="l" defTabSz="914400" rtl="0" eaLnBrk="1" fontAlgn="b" latinLnBrk="0" hangingPunct="1"/>
                      <a:r>
                        <a:rPr lang="en-US" sz="1200" b="0" i="1" u="none" strike="noStrike" kern="1200" dirty="0">
                          <a:solidFill>
                            <a:schemeClr val="tx1">
                              <a:lumMod val="50000"/>
                            </a:schemeClr>
                          </a:solidFill>
                          <a:effectLst/>
                          <a:latin typeface="Calibri" pitchFamily="34" charset="0"/>
                          <a:ea typeface="+mn-ea"/>
                          <a:cs typeface="Calibri" pitchFamily="34" charset="0"/>
                        </a:rPr>
                        <a:t>Main Revenue Stream</a:t>
                      </a:r>
                    </a:p>
                  </a:txBody>
                  <a:tcPr marL="108000" marR="7590" marT="7590" marB="0" anchor="ctr">
                    <a:solidFill>
                      <a:schemeClr val="accent5">
                        <a:lumMod val="20000"/>
                        <a:lumOff val="80000"/>
                      </a:schemeClr>
                    </a:solidFill>
                  </a:tcPr>
                </a:tc>
                <a:tc>
                  <a:txBody>
                    <a:bodyPr/>
                    <a:lstStyle/>
                    <a:p>
                      <a:pPr marL="0" marR="0" indent="0" algn="ctr" defTabSz="914297"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alibri"/>
                        </a:rPr>
                        <a:t>sales commission and advertising</a:t>
                      </a:r>
                    </a:p>
                  </a:txBody>
                  <a:tcPr marL="9525" marR="9525" marT="9525" marB="0" anchor="ctr">
                    <a:solidFill>
                      <a:schemeClr val="bg1">
                        <a:lumMod val="85000"/>
                      </a:schemeClr>
                    </a:solidFill>
                  </a:tcPr>
                </a:tc>
                <a:tc>
                  <a:txBody>
                    <a:bodyPr/>
                    <a:lstStyle/>
                    <a:p>
                      <a:pPr algn="ctr" fontAlgn="b"/>
                      <a:r>
                        <a:rPr lang="en-US" sz="1200" b="0" i="0" u="none" strike="noStrike" dirty="0">
                          <a:solidFill>
                            <a:srgbClr val="000000"/>
                          </a:solidFill>
                          <a:effectLst/>
                          <a:latin typeface="Calibri"/>
                        </a:rPr>
                        <a:t>sales commission and advertising</a:t>
                      </a:r>
                    </a:p>
                  </a:txBody>
                  <a:tcPr marL="9525" marR="9525" marT="9525" marB="0" anchor="ctr">
                    <a:solidFill>
                      <a:schemeClr val="bg1">
                        <a:lumMod val="85000"/>
                      </a:schemeClr>
                    </a:solidFill>
                  </a:tcPr>
                </a:tc>
              </a:tr>
              <a:tr h="399933">
                <a:tc>
                  <a:txBody>
                    <a:bodyPr/>
                    <a:lstStyle/>
                    <a:p>
                      <a:pPr marL="0" algn="l" defTabSz="914400" rtl="0" eaLnBrk="1" fontAlgn="b" latinLnBrk="0" hangingPunct="1"/>
                      <a:r>
                        <a:rPr lang="en-US" sz="1200" b="0" i="1" u="none" strike="noStrike" kern="1200" dirty="0">
                          <a:solidFill>
                            <a:schemeClr val="tx1">
                              <a:lumMod val="50000"/>
                            </a:schemeClr>
                          </a:solidFill>
                          <a:effectLst/>
                          <a:latin typeface="Calibri" pitchFamily="34" charset="0"/>
                          <a:ea typeface="+mn-ea"/>
                          <a:cs typeface="Calibri" pitchFamily="34" charset="0"/>
                        </a:rPr>
                        <a:t>Number of </a:t>
                      </a:r>
                      <a:r>
                        <a:rPr lang="en-US" sz="1200" b="0" i="1" u="none" strike="noStrike" kern="1200" dirty="0" smtClean="0">
                          <a:solidFill>
                            <a:schemeClr val="tx1">
                              <a:lumMod val="50000"/>
                            </a:schemeClr>
                          </a:solidFill>
                          <a:effectLst/>
                          <a:latin typeface="Calibri" pitchFamily="34" charset="0"/>
                          <a:ea typeface="+mn-ea"/>
                          <a:cs typeface="Calibri" pitchFamily="34" charset="0"/>
                        </a:rPr>
                        <a:t>Registered </a:t>
                      </a:r>
                      <a:r>
                        <a:rPr lang="en-US" sz="1200" b="0" i="1" u="none" strike="noStrike" kern="1200" dirty="0">
                          <a:solidFill>
                            <a:schemeClr val="tx1">
                              <a:lumMod val="50000"/>
                            </a:schemeClr>
                          </a:solidFill>
                          <a:effectLst/>
                          <a:latin typeface="Calibri" pitchFamily="34" charset="0"/>
                          <a:ea typeface="+mn-ea"/>
                          <a:cs typeface="Calibri" pitchFamily="34" charset="0"/>
                        </a:rPr>
                        <a:t>users, </a:t>
                      </a:r>
                      <a:r>
                        <a:rPr lang="en-US" sz="1200" b="0" i="1" u="none" strike="noStrike" kern="1200" dirty="0" smtClean="0">
                          <a:solidFill>
                            <a:schemeClr val="tx1">
                              <a:lumMod val="50000"/>
                            </a:schemeClr>
                          </a:solidFill>
                          <a:effectLst/>
                          <a:latin typeface="Calibri" pitchFamily="34" charset="0"/>
                          <a:ea typeface="+mn-ea"/>
                          <a:cs typeface="Calibri" pitchFamily="34" charset="0"/>
                        </a:rPr>
                        <a:t>(2010 Global)</a:t>
                      </a:r>
                      <a:endParaRPr lang="en-US" sz="1200" b="0" i="1" u="none" strike="noStrike" kern="1200" dirty="0">
                        <a:solidFill>
                          <a:schemeClr val="tx1">
                            <a:lumMod val="50000"/>
                          </a:schemeClr>
                        </a:solidFill>
                        <a:effectLst/>
                        <a:latin typeface="Calibri" pitchFamily="34" charset="0"/>
                        <a:ea typeface="+mn-ea"/>
                        <a:cs typeface="Calibri" pitchFamily="34" charset="0"/>
                      </a:endParaRPr>
                    </a:p>
                  </a:txBody>
                  <a:tcPr marL="108000" marR="7590" marT="7590" marB="0" anchor="ctr">
                    <a:solidFill>
                      <a:schemeClr val="accent5">
                        <a:lumMod val="20000"/>
                        <a:lumOff val="80000"/>
                      </a:schemeClr>
                    </a:solidFill>
                  </a:tcPr>
                </a:tc>
                <a:tc>
                  <a:txBody>
                    <a:bodyPr/>
                    <a:lstStyle/>
                    <a:p>
                      <a:pPr algn="ctr" fontAlgn="b"/>
                      <a:r>
                        <a:rPr lang="en-US" sz="1400" b="1" i="0" u="none" strike="noStrike" dirty="0" smtClean="0">
                          <a:solidFill>
                            <a:srgbClr val="000000"/>
                          </a:solidFill>
                          <a:effectLst/>
                          <a:latin typeface="Calibri" pitchFamily="34" charset="0"/>
                          <a:cs typeface="Calibri" pitchFamily="34" charset="0"/>
                        </a:rPr>
                        <a:t>50 million</a:t>
                      </a:r>
                      <a:endParaRPr lang="en-US" sz="1400" b="1" i="0" u="none" strike="noStrike" dirty="0">
                        <a:solidFill>
                          <a:srgbClr val="000000"/>
                        </a:solidFill>
                        <a:effectLst/>
                        <a:latin typeface="Calibri" pitchFamily="34" charset="0"/>
                        <a:cs typeface="Calibri" pitchFamily="34" charset="0"/>
                      </a:endParaRPr>
                    </a:p>
                  </a:txBody>
                  <a:tcPr marL="9525" marR="9525" marT="9525" marB="0" anchor="ctr">
                    <a:solidFill>
                      <a:schemeClr val="bg1">
                        <a:lumMod val="85000"/>
                      </a:schemeClr>
                    </a:solidFill>
                  </a:tcPr>
                </a:tc>
                <a:tc>
                  <a:txBody>
                    <a:bodyPr/>
                    <a:lstStyle/>
                    <a:p>
                      <a:pPr algn="ctr" fontAlgn="b"/>
                      <a:r>
                        <a:rPr lang="en-US" sz="1400" b="1" i="0" u="none" strike="noStrike" dirty="0" smtClean="0">
                          <a:solidFill>
                            <a:srgbClr val="000000"/>
                          </a:solidFill>
                          <a:effectLst/>
                          <a:latin typeface="Calibri"/>
                        </a:rPr>
                        <a:t>3 million</a:t>
                      </a:r>
                      <a:endParaRPr lang="en-US" sz="1400" b="1" i="0" u="none" strike="noStrike" dirty="0">
                        <a:solidFill>
                          <a:srgbClr val="000000"/>
                        </a:solidFill>
                        <a:effectLst/>
                        <a:latin typeface="Calibri"/>
                      </a:endParaRPr>
                    </a:p>
                  </a:txBody>
                  <a:tcPr marL="9525" marR="9525" marT="9525" marB="0" anchor="ctr">
                    <a:solidFill>
                      <a:schemeClr val="bg1">
                        <a:lumMod val="85000"/>
                      </a:schemeClr>
                    </a:solidFill>
                  </a:tcPr>
                </a:tc>
              </a:tr>
              <a:tr h="399933">
                <a:tc>
                  <a:txBody>
                    <a:bodyPr/>
                    <a:lstStyle/>
                    <a:p>
                      <a:pPr marL="0" algn="l" defTabSz="914400" rtl="0" eaLnBrk="1" fontAlgn="b" latinLnBrk="0" hangingPunct="1"/>
                      <a:r>
                        <a:rPr lang="en-US" sz="1200" b="0" i="1" u="none" strike="noStrike" kern="1200" dirty="0" smtClean="0">
                          <a:solidFill>
                            <a:schemeClr val="tx1">
                              <a:lumMod val="50000"/>
                            </a:schemeClr>
                          </a:solidFill>
                          <a:effectLst/>
                          <a:latin typeface="Calibri" pitchFamily="34" charset="0"/>
                          <a:ea typeface="+mn-ea"/>
                          <a:cs typeface="Calibri" pitchFamily="34" charset="0"/>
                        </a:rPr>
                        <a:t>Total Transaction Volume                      (</a:t>
                      </a:r>
                      <a:r>
                        <a:rPr lang="en-US" sz="1200" b="0" i="1" u="none" strike="noStrike" kern="1200" dirty="0" err="1" smtClean="0">
                          <a:solidFill>
                            <a:schemeClr val="tx1">
                              <a:lumMod val="50000"/>
                            </a:schemeClr>
                          </a:solidFill>
                          <a:effectLst/>
                          <a:latin typeface="Calibri" pitchFamily="34" charset="0"/>
                          <a:ea typeface="+mn-ea"/>
                          <a:cs typeface="Calibri" pitchFamily="34" charset="0"/>
                        </a:rPr>
                        <a:t>bn</a:t>
                      </a:r>
                      <a:r>
                        <a:rPr lang="en-US" sz="1200" b="0" i="1" u="none" strike="noStrike" kern="1200" dirty="0" smtClean="0">
                          <a:solidFill>
                            <a:schemeClr val="tx1">
                              <a:lumMod val="50000"/>
                            </a:schemeClr>
                          </a:solidFill>
                          <a:effectLst/>
                          <a:latin typeface="Calibri" pitchFamily="34" charset="0"/>
                          <a:ea typeface="+mn-ea"/>
                          <a:cs typeface="Calibri" pitchFamily="34" charset="0"/>
                        </a:rPr>
                        <a:t> USD)</a:t>
                      </a:r>
                      <a:endParaRPr lang="en-US" sz="1200" b="0" i="1" u="none" strike="noStrike" kern="1200" dirty="0">
                        <a:solidFill>
                          <a:schemeClr val="tx1">
                            <a:lumMod val="50000"/>
                          </a:schemeClr>
                        </a:solidFill>
                        <a:effectLst/>
                        <a:latin typeface="Calibri" pitchFamily="34" charset="0"/>
                        <a:ea typeface="+mn-ea"/>
                        <a:cs typeface="Calibri" pitchFamily="34" charset="0"/>
                      </a:endParaRPr>
                    </a:p>
                  </a:txBody>
                  <a:tcPr marL="108000" marR="7590" marT="7590" marB="0" anchor="ctr">
                    <a:solidFill>
                      <a:schemeClr val="accent5">
                        <a:lumMod val="20000"/>
                        <a:lumOff val="80000"/>
                      </a:schemeClr>
                    </a:solidFill>
                  </a:tcPr>
                </a:tc>
                <a:tc>
                  <a:txBody>
                    <a:bodyPr/>
                    <a:lstStyle/>
                    <a:p>
                      <a:pPr algn="ctr" fontAlgn="b"/>
                      <a:r>
                        <a:rPr lang="en-US" sz="1200" b="0" i="0" u="none" strike="noStrike" dirty="0" smtClean="0">
                          <a:solidFill>
                            <a:srgbClr val="000000"/>
                          </a:solidFill>
                          <a:effectLst/>
                          <a:latin typeface="Calibri" pitchFamily="34" charset="0"/>
                          <a:cs typeface="Calibri" pitchFamily="34" charset="0"/>
                        </a:rPr>
                        <a:t>2</a:t>
                      </a:r>
                      <a:endParaRPr lang="en-US" sz="1200" b="0" i="0" u="none" strike="noStrike" dirty="0">
                        <a:solidFill>
                          <a:srgbClr val="000000"/>
                        </a:solidFill>
                        <a:effectLst/>
                        <a:latin typeface="Calibri" pitchFamily="34" charset="0"/>
                        <a:cs typeface="Calibri" pitchFamily="34" charset="0"/>
                      </a:endParaRPr>
                    </a:p>
                  </a:txBody>
                  <a:tcPr marL="7590" marR="7590" marT="7590" marB="0" anchor="ctr">
                    <a:solidFill>
                      <a:schemeClr val="bg1">
                        <a:lumMod val="85000"/>
                      </a:schemeClr>
                    </a:solidFill>
                  </a:tcPr>
                </a:tc>
                <a:tc>
                  <a:txBody>
                    <a:bodyPr/>
                    <a:lstStyle/>
                    <a:p>
                      <a:pPr algn="ctr" fontAlgn="b"/>
                      <a:r>
                        <a:rPr lang="en-US" sz="1200" b="0" i="0" u="none" strike="noStrike" dirty="0" smtClean="0">
                          <a:solidFill>
                            <a:srgbClr val="000000"/>
                          </a:solidFill>
                          <a:effectLst/>
                          <a:latin typeface="Calibri" pitchFamily="34" charset="0"/>
                          <a:cs typeface="Calibri" pitchFamily="34" charset="0"/>
                        </a:rPr>
                        <a:t>0.15</a:t>
                      </a:r>
                      <a:endParaRPr lang="en-US" sz="1200" b="0" i="0" u="none" strike="noStrike" dirty="0">
                        <a:solidFill>
                          <a:srgbClr val="000000"/>
                        </a:solidFill>
                        <a:effectLst/>
                        <a:latin typeface="Calibri" pitchFamily="34" charset="0"/>
                        <a:cs typeface="Calibri" pitchFamily="34" charset="0"/>
                      </a:endParaRPr>
                    </a:p>
                  </a:txBody>
                  <a:tcPr marL="7590" marR="7590" marT="7590" marB="0" anchor="ctr">
                    <a:solidFill>
                      <a:schemeClr val="bg1">
                        <a:lumMod val="85000"/>
                      </a:schemeClr>
                    </a:solidFill>
                  </a:tcPr>
                </a:tc>
              </a:tr>
              <a:tr h="1384145">
                <a:tc>
                  <a:txBody>
                    <a:bodyPr/>
                    <a:lstStyle/>
                    <a:p>
                      <a:pPr marL="0" algn="l" defTabSz="914400" rtl="0" eaLnBrk="1" fontAlgn="b" latinLnBrk="0" hangingPunct="1"/>
                      <a:r>
                        <a:rPr lang="en-US" sz="1200" b="0" i="1" u="none" strike="noStrike" kern="1200" dirty="0" smtClean="0">
                          <a:solidFill>
                            <a:schemeClr val="tx1">
                              <a:lumMod val="50000"/>
                            </a:schemeClr>
                          </a:solidFill>
                          <a:effectLst/>
                          <a:latin typeface="Calibri" pitchFamily="34" charset="0"/>
                          <a:ea typeface="+mn-ea"/>
                          <a:cs typeface="Calibri" pitchFamily="34" charset="0"/>
                        </a:rPr>
                        <a:t>Comment</a:t>
                      </a:r>
                      <a:endParaRPr lang="en-US" sz="1200" b="0" i="1" u="none" strike="noStrike" kern="1200" dirty="0">
                        <a:solidFill>
                          <a:schemeClr val="tx1">
                            <a:lumMod val="50000"/>
                          </a:schemeClr>
                        </a:solidFill>
                        <a:effectLst/>
                        <a:latin typeface="Calibri" pitchFamily="34" charset="0"/>
                        <a:ea typeface="+mn-ea"/>
                        <a:cs typeface="Calibri" pitchFamily="34" charset="0"/>
                      </a:endParaRPr>
                    </a:p>
                  </a:txBody>
                  <a:tcPr marL="108000" marR="7590" marT="7590" marB="0" anchor="ctr">
                    <a:solidFill>
                      <a:schemeClr val="accent5">
                        <a:lumMod val="20000"/>
                        <a:lumOff val="80000"/>
                      </a:schemeClr>
                    </a:solidFill>
                  </a:tcPr>
                </a:tc>
                <a:tc gridSpan="2">
                  <a:txBody>
                    <a:bodyPr/>
                    <a:lstStyle/>
                    <a:p>
                      <a:pPr marL="180975" indent="-180975" algn="l" fontAlgn="b">
                        <a:buFont typeface="Arial" pitchFamily="34" charset="0"/>
                        <a:buChar char="•"/>
                      </a:pPr>
                      <a:r>
                        <a:rPr lang="en-US" sz="1200" b="0" i="0" u="none" strike="noStrike" dirty="0" err="1" smtClean="0">
                          <a:solidFill>
                            <a:srgbClr val="000000"/>
                          </a:solidFill>
                          <a:effectLst/>
                          <a:latin typeface="Calibri" pitchFamily="34" charset="0"/>
                          <a:cs typeface="Calibri" pitchFamily="34" charset="0"/>
                        </a:rPr>
                        <a:t>Groupon</a:t>
                      </a:r>
                      <a:r>
                        <a:rPr lang="en-US" sz="1200" b="0" i="0" u="none" strike="noStrike" dirty="0" smtClean="0">
                          <a:solidFill>
                            <a:srgbClr val="000000"/>
                          </a:solidFill>
                          <a:effectLst/>
                          <a:latin typeface="Calibri" pitchFamily="34" charset="0"/>
                          <a:cs typeface="Calibri" pitchFamily="34" charset="0"/>
                        </a:rPr>
                        <a:t> just entered China market and looking for partnership/acquisition opportunities</a:t>
                      </a:r>
                    </a:p>
                    <a:p>
                      <a:pPr marL="180975" marR="0" indent="-180975" algn="l" defTabSz="914400" rtl="0" eaLnBrk="1" fontAlgn="b" latinLnBrk="0" hangingPunct="1">
                        <a:lnSpc>
                          <a:spcPct val="100000"/>
                        </a:lnSpc>
                        <a:spcBef>
                          <a:spcPts val="0"/>
                        </a:spcBef>
                        <a:spcAft>
                          <a:spcPts val="0"/>
                        </a:spcAft>
                        <a:buClrTx/>
                        <a:buSzTx/>
                        <a:buFont typeface="Arial" pitchFamily="34" charset="0"/>
                        <a:buChar char="•"/>
                        <a:tabLst/>
                        <a:defRPr/>
                      </a:pPr>
                      <a:r>
                        <a:rPr lang="en-US" sz="1200" b="0" i="0" u="none" strike="noStrike" dirty="0" err="1" smtClean="0">
                          <a:solidFill>
                            <a:srgbClr val="000000"/>
                          </a:solidFill>
                          <a:effectLst/>
                          <a:latin typeface="Calibri" pitchFamily="34" charset="0"/>
                          <a:cs typeface="Calibri" pitchFamily="34" charset="0"/>
                        </a:rPr>
                        <a:t>Lashou</a:t>
                      </a:r>
                      <a:r>
                        <a:rPr lang="en-US" sz="1200" b="0" i="0" u="none" strike="noStrike" dirty="0" smtClean="0">
                          <a:solidFill>
                            <a:srgbClr val="000000"/>
                          </a:solidFill>
                          <a:effectLst/>
                          <a:latin typeface="Calibri" pitchFamily="34" charset="0"/>
                          <a:cs typeface="Calibri" pitchFamily="34" charset="0"/>
                        </a:rPr>
                        <a:t> currently</a:t>
                      </a:r>
                      <a:r>
                        <a:rPr lang="en-US" sz="1200" b="0" i="0" u="none" strike="noStrike" baseline="0" dirty="0" smtClean="0">
                          <a:solidFill>
                            <a:srgbClr val="000000"/>
                          </a:solidFill>
                          <a:effectLst/>
                          <a:latin typeface="Calibri" pitchFamily="34" charset="0"/>
                          <a:cs typeface="Calibri" pitchFamily="34" charset="0"/>
                        </a:rPr>
                        <a:t> ranked 2</a:t>
                      </a:r>
                      <a:r>
                        <a:rPr lang="en-US" sz="1200" b="0" i="0" u="none" strike="noStrike" baseline="30000" dirty="0" smtClean="0">
                          <a:solidFill>
                            <a:srgbClr val="000000"/>
                          </a:solidFill>
                          <a:effectLst/>
                          <a:latin typeface="Calibri" pitchFamily="34" charset="0"/>
                          <a:cs typeface="Calibri" pitchFamily="34" charset="0"/>
                        </a:rPr>
                        <a:t>nd</a:t>
                      </a:r>
                      <a:r>
                        <a:rPr lang="en-US" sz="1200" b="0" i="0" u="none" strike="noStrike" baseline="0" dirty="0" smtClean="0">
                          <a:solidFill>
                            <a:srgbClr val="000000"/>
                          </a:solidFill>
                          <a:effectLst/>
                          <a:latin typeface="Calibri" pitchFamily="34" charset="0"/>
                          <a:cs typeface="Calibri" pitchFamily="34" charset="0"/>
                        </a:rPr>
                        <a:t> in group buying market in terms of number of user covered, after ju.taobao.com, the group buying platform developed by </a:t>
                      </a:r>
                      <a:r>
                        <a:rPr lang="en-US" sz="1200" b="0" i="0" u="none" strike="noStrike" baseline="0" dirty="0" err="1" smtClean="0">
                          <a:solidFill>
                            <a:srgbClr val="000000"/>
                          </a:solidFill>
                          <a:effectLst/>
                          <a:latin typeface="Calibri" pitchFamily="34" charset="0"/>
                          <a:cs typeface="Calibri" pitchFamily="34" charset="0"/>
                        </a:rPr>
                        <a:t>Taobao</a:t>
                      </a:r>
                      <a:r>
                        <a:rPr lang="en-US" sz="1200" b="0" i="0" u="none" strike="noStrike" baseline="0" dirty="0" smtClean="0">
                          <a:solidFill>
                            <a:srgbClr val="000000"/>
                          </a:solidFill>
                          <a:effectLst/>
                          <a:latin typeface="Calibri" pitchFamily="34" charset="0"/>
                          <a:cs typeface="Calibri" pitchFamily="34" charset="0"/>
                        </a:rPr>
                        <a:t> </a:t>
                      </a:r>
                      <a:endParaRPr lang="en-US" sz="1200" b="0" i="0" u="none" strike="noStrike" dirty="0" smtClean="0">
                        <a:solidFill>
                          <a:srgbClr val="000000"/>
                        </a:solidFill>
                        <a:effectLst/>
                        <a:latin typeface="Calibri" pitchFamily="34" charset="0"/>
                        <a:cs typeface="Calibri" pitchFamily="34" charset="0"/>
                      </a:endParaRPr>
                    </a:p>
                    <a:p>
                      <a:pPr marL="180975" indent="-180975" algn="l" fontAlgn="b">
                        <a:buFont typeface="Arial" pitchFamily="34" charset="0"/>
                        <a:buChar char="•"/>
                      </a:pPr>
                      <a:r>
                        <a:rPr lang="en-US" sz="1200" b="0" i="0" u="none" strike="noStrike" dirty="0" smtClean="0">
                          <a:solidFill>
                            <a:srgbClr val="000000"/>
                          </a:solidFill>
                          <a:effectLst/>
                          <a:latin typeface="Calibri" pitchFamily="34" charset="0"/>
                          <a:cs typeface="Calibri" pitchFamily="34" charset="0"/>
                        </a:rPr>
                        <a:t>Leading</a:t>
                      </a:r>
                      <a:r>
                        <a:rPr lang="en-US" sz="1200" b="0" i="0" u="none" strike="noStrike" baseline="0" dirty="0" smtClean="0">
                          <a:solidFill>
                            <a:srgbClr val="000000"/>
                          </a:solidFill>
                          <a:effectLst/>
                          <a:latin typeface="Calibri" pitchFamily="34" charset="0"/>
                          <a:cs typeface="Calibri" pitchFamily="34" charset="0"/>
                        </a:rPr>
                        <a:t> online shopping companies (e.g. 360buy.com), social networks (e.g. renren.com), information portals (e.g. ganji.com) and communication portal (e.g. qq.com) all launched their group buying platform</a:t>
                      </a:r>
                    </a:p>
                    <a:p>
                      <a:pPr marL="180975" indent="-180975" algn="l" fontAlgn="b">
                        <a:buFont typeface="Arial" pitchFamily="34" charset="0"/>
                        <a:buChar char="•"/>
                      </a:pPr>
                      <a:r>
                        <a:rPr lang="en-US" sz="1200" b="0" i="0" u="none" strike="noStrike" baseline="0" dirty="0" smtClean="0">
                          <a:solidFill>
                            <a:srgbClr val="000000"/>
                          </a:solidFill>
                          <a:effectLst/>
                          <a:latin typeface="Calibri" pitchFamily="34" charset="0"/>
                          <a:cs typeface="Calibri" pitchFamily="34" charset="0"/>
                        </a:rPr>
                        <a:t>Currently there are over 2000 group buying platforms established all over China. Experts expected only 4 to 5 will survive in five years</a:t>
                      </a:r>
                      <a:endParaRPr lang="en-US" sz="1200" b="0" i="0" u="none" strike="noStrike" dirty="0">
                        <a:solidFill>
                          <a:srgbClr val="000000"/>
                        </a:solidFill>
                        <a:effectLst/>
                        <a:latin typeface="Calibri" pitchFamily="34" charset="0"/>
                        <a:cs typeface="Calibri" pitchFamily="34" charset="0"/>
                      </a:endParaRPr>
                    </a:p>
                  </a:txBody>
                  <a:tcPr marL="7590" marR="7590" marT="7590" marB="0" anchor="ctr">
                    <a:solidFill>
                      <a:schemeClr val="bg1">
                        <a:lumMod val="85000"/>
                      </a:schemeClr>
                    </a:solidFill>
                  </a:tcPr>
                </a:tc>
                <a:tc hMerge="1">
                  <a:txBody>
                    <a:bodyPr/>
                    <a:lstStyle/>
                    <a:p>
                      <a:pPr marL="180975" indent="-180975" algn="l" fontAlgn="b">
                        <a:buFont typeface="Arial" pitchFamily="34" charset="0"/>
                        <a:buChar char="•"/>
                      </a:pPr>
                      <a:endParaRPr lang="en-US" sz="1200" b="0" i="0" u="none" strike="noStrike" dirty="0">
                        <a:solidFill>
                          <a:srgbClr val="000000"/>
                        </a:solidFill>
                        <a:effectLst/>
                        <a:latin typeface="Calibri" pitchFamily="34" charset="0"/>
                        <a:cs typeface="Calibri" pitchFamily="34" charset="0"/>
                      </a:endParaRPr>
                    </a:p>
                  </a:txBody>
                  <a:tcPr marL="7590" marR="7590" marT="7590" marB="0" anchor="ctr">
                    <a:solidFill>
                      <a:schemeClr val="bg2">
                        <a:lumMod val="85000"/>
                      </a:schemeClr>
                    </a:solidFill>
                  </a:tcPr>
                </a:tc>
              </a:tr>
            </a:tbl>
          </a:graphicData>
        </a:graphic>
      </p:graphicFrame>
      <p:sp>
        <p:nvSpPr>
          <p:cNvPr id="8" name="AutoShape 2" descr="data:image/jpg;base64,/9j/4AAQSkZJRgABAQAAAQABAAD/2wCEAAkGBhQSEBQTExQVFRUVFxgVFRgYFhQdFxsfHhwcFhUYGBUaHyYeHBomIBkYHy8gJCcpLCwsHx4xNTAqNSYwLSkBCQoKDgwOGg8PGjUkHiQsMDUwNTA1NS8wLC01NDU0NDQsMi81MSwvLyk1LDQ1MCwsLS0pLCwsLSwvLDY0LzAsLP/AABEIAEkAsAMBIgACEQEDEQH/xAAcAAACAwEBAQEAAAAAAAAAAAAABgUHCAQDAgH/xABLEAABAwEFAwcFCgoLAAAAAAABAAIDEQQFEiExBlFxBxNBgZGx0TNhcpLBCCIyNEJTobLD8BQVFjVEUlRzhJMXGCNDY3SCs8LS4f/EABsBAAEFAQEAAAAAAAAAAAAAAAUAAgMEBgcB/8QAMREAAQMCAwUHBAIDAAAAAAAAAQACAwQRBSExEhNBUYEGImFxobHhFJHB0TRyMjNS/9oADAMBAAIRAxEAPwC8UIQkkhCEJJIQhCSSEr7bcoMF181z7JXc9jw82GmmDDWtXD9cfSmhUt7o79B/iPsVcooWzTtY/Q39k1xsLqZ/rB2H5m0+rH/3ViXPejbTZ4p2AhsrGvaHUqARUVp0rG61pyf/AJrsf7iP6qv4lRRU7GlnEprHE6pgQhL99W8lxYDRo1858Fla+uZRRbxwvyHMq1DEZXbIUtJecbdXjqz7lG3zaYpoXNxe+1bkdRp26KIjjLiABUnRdk1zyNbiIFBrQrLOxisqo3bMQLOORPrdXjSQjJzs0qNkB0K+gVzX1ZcEmIaOz6+nxX7Y58Qz1CD7N2hwQyaAxkqy7ot3Owtf00o7iMj4rtShshb8MhiOj8xxHiO5N66Dh1T9RTteddD5/Ka03C5L1t3MxOf0gZcTkFXbnEkk5k5lMG194YniIaMzdxPgO9Lyy2NVW+n2Bo3Lrx/SjcblelngL3Brcy40CaL02R5wQhj8Ii76EF4p01NaZZtZmKEO8tkLtzMx6Pes/wCR9namlGMDpN3Hvnau08vn9JzBxQhQ2021UNhjxymrnVwMHwneA3lVVfPKna5iRG4QM6AwVd1vOdeFEYlqGRZHVG6DBqmuG0wWbzOnTiVdpK85LWxur2ji4BZwtN7zSeUlkf6T3HvK+LHYJJXYYo3yO3MaXHsAVX6/k1Hh2T2ReSa3T5WjvxnF87H67fFerJ2nRwPAhZ9dsbbQK/gs3VGSewZqKljcx1HBzXDUEEEdWqRrXDViTezEMn+uoB6A/labVLe6O/Qf4j7FLVj2jtMR/s55W+bG6nYclx7cbQz29kDZnNJh5zC7CATiwVxUy+QOjfqieF4hGKlhflr7FDq/szUQRl7HBwHQ/r1SKtacn/5rsf7iP6qybJGWmh1TzfHKpaDZLPZLK90McULGSOblI9wbR3vhm1g0AGup3DX4hTuqmsDNL6+CyY7hIdqtM1UJNcLnOc7EMyToekrKX44nxYuelxb+cfXtqri5NNtLZzIZaZMbX+Sc/ORvFx1B6K1Kx+P4RTw0+9qXXA0AyJPhzV6kdK55bErQsFzGN4cXA0r0FSjqEFKEloc7VxPElDYHHRpPUVhqbGoqdpip4Tbz+Cr76VzztPdn5LhvKyc5GR0jNvH75Jfu74R4e1NShbVZMExI0cK9dRXxQGCTIsK8rmdzaX1BMWODm6tII6lYD70aIOe6MOIcd3bkq8XUbxcYRD8kOLv/ADhWpRnD8QNIHjmMvNBGmy8JpS5xccySSetfdkspke1jdXGniV4pr2Qu2gMxGZ963h0n2dSgoqY1U4Z1PkvALlMFls4jY1jdGigXqhC6I0BosNFOs+baXwbTbZnk1aHFjNwa0kCnHM9ag1+vOZrrVfizjnFxJK7ZDE2GNsbdALIWitmrkZZbNHExoBDQXmmbnU98TvzWdVPC4bx+ZtfqSqxTS7sk7N0Hxqh+sYxhlDAL68fUaflaAokrlVudklidNhHORFpDumhIaWk7s6qtPxDePzNr9WVfMmz14OFDBaiNxZKR2UVmSpL2lpYgdHgjKadkwqW5H7jlrxUGuS3dHX7Ew/kjbP2Wf+U/wUPtBdktnwc/G+LFiw42ltaUrSutKjtCgo43mZtgePstNXVMJgdZ44cRzS/eUVW4tyvzkd2SgjuyKZ0THSz1e5zmgmlSGNBOgoK9ZVC2yZpYQCD1rTvJ42l1WP8AcR9y175JG0QYbjvelrrmWKBn1O0ziPVUxy2bKR2a3xPhYI2WlpJa0UaHh1HEAZCoc0031UjC3AAG5YaU81NO5SPuiXUNgduM/wBiVGxyBwDhoQCOBzCz/aN7301MXad73Cmwi15On5VqbOxiR2IitGhw69EyFKezFsDGsxZAxtFd2Qopu8L2YGENcHOIoKd9UBwepp6eicSQCCb8zyUNVG901gEuL1iu/nmyNHwg3E3iCMuvReSldnvKO9H2hZXDY2y1TGO0P6V2pzick9CktooAy0vA0NHdoqVGqWaMxSOjPAkLMldF32IyyNYOk5ncOkqxYYQ1oa0UAFAlvYuzikj/AJVQ3q1P38yZ1scEphHBvTq72UrBkhCEI6nrOe0t3GC1zREUwyOpwJq09hCjFd+3ewQtoEkZDJ2igJ+C8dDXbiOg/cU9elxz2Z2GaJzD5xkeDhkeooDPA6Nx5LrGE4pFWQtF++BmOPmPBcK0bs9eLZ7LDK2hxMbXzGlHDqNQs5KZ2f2utNjJ5l/vSaljhVh89Og+cUTqacRON9Co8bwt1fE3dmzm6X43WhaJc232r/AIWPa1r3PfhDSaZUJcct2XaFXz+WC1kUDIQd+F3diSpfF+TWqTnJ3l7tBoABua0ZAK3LWt2bM1WdoOzMwmDqm2wOF9U7/0zy/s8frO8El8o+1Try5jGxsfNc5TCSa4sGtd2D6VG0Xhf1mfAyN8jHta/Fgq0jFTDipXdUdq9w+oqXVDRGc8/ZGMQwrDYIHPcwDqefml21WMMbWpWpuTt9bqsZ/wGd1FlO0WgvNT1BaV5Gb2bNdMLQRihxRPHSKElteLSFsMQjlFK0ym7r5+C5xO+J0x3Is1J3ujnfER/mD/ALKQNm9qmsYIpqgD4LtaDcRr1pm5f74bJbooWkHmIzi8znnERxwhnaqwYwkgAVJyA7lM3DYq2gbDOMtRzGuY+6jiqHwSbbFpu6bK90ETmtcWujY5pANCC0EFTd33Iah0mQHyd/HzKRumx8zZ4ovm42M9Vob7F1rnMXZ6mil2yS7PIHTqrz617hbRLlpuiQvcQ3IuJGbd/FdN0WCSOSrm0FCNW+wqaQpIsDp4phO1zrg34W9k11W9zdkgJF2p+NP4N7lEqW2p+NP4N7lErKV38mT+x90NOqbti/JyekO5MSXdi/JyekO5MS22F/xGeX5UrdEIQhEU5C+ZIg4UcAQeggEdi+kJJaKCtew9ik+FZov9ILPqEKPk5LbAdInDhI/2kptQozEw6tCusxCqZk2Vw6lJw5KLD+pJ/McuiHkzsDf7jF6T5D9GKiaULzcR/wDIT3YnWO1ld9yo6w7PWaHyUETDvDG4vWpVVP7o79B/iPsVdK47w+T1+xXaOUU8oeBp04KjK90ubzc+OaxxRN+0WzVsutzZIXzMhmYxzZY3OaDiaHFjy0ihBJFDrqtGL2vz4rJ6B7kadi5c4DYy45/Cg3ax+95cSSSSTUkmpPnJVi8kHJ/LarVHaZGFtnhcHgkUEjhmxrd4BoSdMqdKXrt/OI9P2rVFj8m30QrOJVjomBjR/kPsmsbdeyEIWUU6EIQkkou3bOxSvL3YqmmhFMsty5/yPh3v9YeCnEKm6gpnuLnMFyvLBcd23WyAEMrQmpqa+ZdiEKyyNsbQ1gsAvUIQhPSX/9k="/>
          <p:cNvSpPr>
            <a:spLocks noChangeAspect="1" noChangeArrowheads="1"/>
          </p:cNvSpPr>
          <p:nvPr/>
        </p:nvSpPr>
        <p:spPr bwMode="auto">
          <a:xfrm>
            <a:off x="77788" y="-327025"/>
            <a:ext cx="1676400" cy="695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data:image/jpg;base64,/9j/4AAQSkZJRgABAQAAAQABAAD/2wCEAAkGBhQSEBQTExQVFRUVFxgVFRgYFhQdFxsfHhwcFhUYGBUaHyYeHBomIBkYHy8gJCcpLCwsHx4xNTAqNSYwLSkBCQoKDgwOGg8PGjUkHiQsMDUwNTA1NS8wLC01NDU0NDQsMi81MSwvLyk1LDQ1MCwsLS0pLCwsLSwvLDY0LzAsLP/AABEIAEkAsAMBIgACEQEDEQH/xAAcAAACAwEBAQEAAAAAAAAAAAAABgUHCAQDAgH/xABLEAABAwEFAwcFCgoLAAAAAAABAAIDEQQFEiExBlFxBxNBgZGx0TNhcpLBCCIyNEJTobLD8BQVFjVEUlRzhJMXGCNDY3SCs8LS4f/EABsBAAEFAQEAAAAAAAAAAAAAAAUAAgMEBgcB/8QAMREAAQMCAwUHBAIDAAAAAAAAAQACAwQRBSExEhNBUYEGImFxobHhFJHB0TRyMjNS/9oADAMBAAIRAxEAPwC8UIQkkhCEJJIQhCSSEr7bcoMF181z7JXc9jw82GmmDDWtXD9cfSmhUt7o79B/iPsVcooWzTtY/Q39k1xsLqZ/rB2H5m0+rH/3ViXPejbTZ4p2AhsrGvaHUqARUVp0rG61pyf/AJrsf7iP6qv4lRRU7GlnEprHE6pgQhL99W8lxYDRo1858Fla+uZRRbxwvyHMq1DEZXbIUtJecbdXjqz7lG3zaYpoXNxe+1bkdRp26KIjjLiABUnRdk1zyNbiIFBrQrLOxisqo3bMQLOORPrdXjSQjJzs0qNkB0K+gVzX1ZcEmIaOz6+nxX7Y58Qz1CD7N2hwQyaAxkqy7ot3Owtf00o7iMj4rtShshb8MhiOj8xxHiO5N66Dh1T9RTteddD5/Ka03C5L1t3MxOf0gZcTkFXbnEkk5k5lMG194YniIaMzdxPgO9Lyy2NVW+n2Bo3Lrx/SjcblelngL3Brcy40CaL02R5wQhj8Ii76EF4p01NaZZtZmKEO8tkLtzMx6Pes/wCR9namlGMDpN3Hvnau08vn9JzBxQhQ2021UNhjxymrnVwMHwneA3lVVfPKna5iRG4QM6AwVd1vOdeFEYlqGRZHVG6DBqmuG0wWbzOnTiVdpK85LWxur2ji4BZwtN7zSeUlkf6T3HvK+LHYJJXYYo3yO3MaXHsAVX6/k1Hh2T2ReSa3T5WjvxnF87H67fFerJ2nRwPAhZ9dsbbQK/gs3VGSewZqKljcx1HBzXDUEEEdWqRrXDViTezEMn+uoB6A/labVLe6O/Qf4j7FLVj2jtMR/s55W+bG6nYclx7cbQz29kDZnNJh5zC7CATiwVxUy+QOjfqieF4hGKlhflr7FDq/szUQRl7HBwHQ/r1SKtacn/5rsf7iP6qybJGWmh1TzfHKpaDZLPZLK90McULGSOblI9wbR3vhm1g0AGup3DX4hTuqmsDNL6+CyY7hIdqtM1UJNcLnOc7EMyToekrKX44nxYuelxb+cfXtqri5NNtLZzIZaZMbX+Sc/ORvFx1B6K1Kx+P4RTw0+9qXXA0AyJPhzV6kdK55bErQsFzGN4cXA0r0FSjqEFKEloc7VxPElDYHHRpPUVhqbGoqdpip4Tbz+Cr76VzztPdn5LhvKyc5GR0jNvH75Jfu74R4e1NShbVZMExI0cK9dRXxQGCTIsK8rmdzaX1BMWODm6tII6lYD70aIOe6MOIcd3bkq8XUbxcYRD8kOLv/ADhWpRnD8QNIHjmMvNBGmy8JpS5xccySSetfdkspke1jdXGniV4pr2Qu2gMxGZ963h0n2dSgoqY1U4Z1PkvALlMFls4jY1jdGigXqhC6I0BosNFOs+baXwbTbZnk1aHFjNwa0kCnHM9ag1+vOZrrVfizjnFxJK7ZDE2GNsbdALIWitmrkZZbNHExoBDQXmmbnU98TvzWdVPC4bx+ZtfqSqxTS7sk7N0Hxqh+sYxhlDAL68fUaflaAokrlVudklidNhHORFpDumhIaWk7s6qtPxDePzNr9WVfMmz14OFDBaiNxZKR2UVmSpL2lpYgdHgjKadkwqW5H7jlrxUGuS3dHX7Ew/kjbP2Wf+U/wUPtBdktnwc/G+LFiw42ltaUrSutKjtCgo43mZtgePstNXVMJgdZ44cRzS/eUVW4tyvzkd2SgjuyKZ0THSz1e5zmgmlSGNBOgoK9ZVC2yZpYQCD1rTvJ42l1WP8AcR9y175JG0QYbjvelrrmWKBn1O0ziPVUxy2bKR2a3xPhYI2WlpJa0UaHh1HEAZCoc0031UjC3AAG5YaU81NO5SPuiXUNgduM/wBiVGxyBwDhoQCOBzCz/aN7301MXad73Cmwi15On5VqbOxiR2IitGhw69EyFKezFsDGsxZAxtFd2Qopu8L2YGENcHOIoKd9UBwepp6eicSQCCb8zyUNVG901gEuL1iu/nmyNHwg3E3iCMuvReSldnvKO9H2hZXDY2y1TGO0P6V2pzick9CktooAy0vA0NHdoqVGqWaMxSOjPAkLMldF32IyyNYOk5ncOkqxYYQ1oa0UAFAlvYuzikj/AJVQ3q1P38yZ1scEphHBvTq72UrBkhCEI6nrOe0t3GC1zREUwyOpwJq09hCjFd+3ewQtoEkZDJ2igJ+C8dDXbiOg/cU9elxz2Z2GaJzD5xkeDhkeooDPA6Nx5LrGE4pFWQtF++BmOPmPBcK0bs9eLZ7LDK2hxMbXzGlHDqNQs5KZ2f2utNjJ5l/vSaljhVh89Og+cUTqacRON9Co8bwt1fE3dmzm6X43WhaJc232r/AIWPa1r3PfhDSaZUJcct2XaFXz+WC1kUDIQd+F3diSpfF+TWqTnJ3l7tBoABua0ZAK3LWt2bM1WdoOzMwmDqm2wOF9U7/0zy/s8frO8El8o+1Try5jGxsfNc5TCSa4sGtd2D6VG0Xhf1mfAyN8jHta/Fgq0jFTDipXdUdq9w+oqXVDRGc8/ZGMQwrDYIHPcwDqefml21WMMbWpWpuTt9bqsZ/wGd1FlO0WgvNT1BaV5Gb2bNdMLQRihxRPHSKElteLSFsMQjlFK0ym7r5+C5xO+J0x3Is1J3ujnfER/mD/ALKQNm9qmsYIpqgD4LtaDcRr1pm5f74bJbooWkHmIzi8znnERxwhnaqwYwkgAVJyA7lM3DYq2gbDOMtRzGuY+6jiqHwSbbFpu6bK90ETmtcWujY5pANCC0EFTd33Iah0mQHyd/HzKRumx8zZ4ovm42M9Vob7F1rnMXZ6mil2yS7PIHTqrz617hbRLlpuiQvcQ3IuJGbd/FdN0WCSOSrm0FCNW+wqaQpIsDp4phO1zrg34W9k11W9zdkgJF2p+NP4N7lEqW2p+NP4N7lErKV38mT+x90NOqbti/JyekO5MSXdi/JyekO5MS22F/xGeX5UrdEIQhEU5C+ZIg4UcAQeggEdi+kJJaKCtew9ik+FZov9ILPqEKPk5LbAdInDhI/2kptQozEw6tCusxCqZk2Vw6lJw5KLD+pJ/McuiHkzsDf7jF6T5D9GKiaULzcR/wDIT3YnWO1ld9yo6w7PWaHyUETDvDG4vWpVVP7o79B/iPsVdK47w+T1+xXaOUU8oeBp04KjK90ubzc+OaxxRN+0WzVsutzZIXzMhmYxzZY3OaDiaHFjy0ihBJFDrqtGL2vz4rJ6B7kadi5c4DYy45/Cg3ax+95cSSSSTUkmpPnJVi8kHJ/LarVHaZGFtnhcHgkUEjhmxrd4BoSdMqdKXrt/OI9P2rVFj8m30QrOJVjomBjR/kPsmsbdeyEIWUU6EIQkkou3bOxSvL3YqmmhFMsty5/yPh3v9YeCnEKm6gpnuLnMFyvLBcd23WyAEMrQmpqa+ZdiEKyyNsbQ1gsAvUIQhPSX/9k="/>
          <p:cNvSpPr>
            <a:spLocks noChangeAspect="1" noChangeArrowheads="1"/>
          </p:cNvSpPr>
          <p:nvPr/>
        </p:nvSpPr>
        <p:spPr bwMode="auto">
          <a:xfrm>
            <a:off x="230188" y="-174625"/>
            <a:ext cx="1676400" cy="695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data:image/jpg;base64,/9j/4AAQSkZJRgABAQAAAQABAAD/2wCEAAkGBg8SDhUUERQSFRUWFhcYGBUQFxgWFxUUGBcVFxcVFRcXGycfHBkkJRcXIDEiIycqMC04FiIxNTAqNiYrLjUBCQoKDQwOGg4PGDUlHyQ1KSwyNTU1KS8pMDUqLzY1NTAtNTU1Li8xNSwsNiwpLDUvNTUuNS01NSkpKSwpNik2LP/AABEIAFIBGAMBIgACEQEDEQH/xAAcAAEAAgIDAQAAAAAAAAAAAAAABgcEBQEDCAL/xABEEAABAwIDBQQFCQYEBwAAAAABAAIDBBEFEiEGBxMxQSJRYXEIIzKBkRQ1UnJ0obKz0RU2QnOSsWKCosEWJCVDU1SF/8QAGQEBAAMBAQAAAAAAAAAAAAAAAAEDBAIF/8QAJREBAAIBAwQCAgMAAAAAAAAAAAECAwQREiExYaFxgRRCBTIz/9oADAMBAAIRAxEAPwC8UREBERARcXXKAiJdAREugIi4ug5REQERLoCIiAiJdAREQEREBERAREQES6ICIl0BERAREQEREBRLePvAjwqlEhbxJZCWxR3sCQLuc4/RFxy7wOqlqhG9ClwX5O2bFWZgy7Yw1zhI4usS1gYRf2QddBZBUo3rbTzxvqIWuELL5nQ0wdGy2pu4tdy63OnVTTdRvklrqgUlY1nFcCY5YxlDy0XLXt5A2uQR3clpsO30Rx04pcMwyV8UbS0Bz3OIab3LmsY463J1Kge6N3/X6P8AmO/LegtffBvPr8NrIoaYQ5Xw5yZGFxzF72940s0fFRHHvSBxB3DFKIo7Rs4jyzMXyloz5Q4kNYDcAc9OfRcekd86QfZR+bKpvhuB042MIMbe1RvlJsLmWznh5PeDbXwQRrDvSJlGHv40THVgLRGQCI3g3u94B0LbcgRfMOWq0uE+kDijJw6oEUsV+0wMDDl65HDkfO6xtwmHxS4z6xrXcOF72hwBAeC1odY9RmK53/UjGY1djQ3PDG52UAXddwubddB8EF/YxtdTU2HGteSYuG17be0/OBkaAepuFSL98W0NdM4UEWUN14dPDxnNb0L3OB19wv0CtOnoqCTZym/aAb8nbTQPcXktALWNsbtN762AHO6rzCN7OGUGeDCMPmeHvzEve67yAACBZ7rWHLTme9B87Fb9q0VbIMRDHsc8MLwzhyROJy3cBYEA8xYEe6ysreptPV0GHiaka10hlYw5mF4DSHEmw8QB715t2lxSSpxSSaSIwvklDnRG92Hs6HMAb9dR1XsInRB5wl36460XcyFo73QOA+9ylm6jepiWI4iYKgRGMRPeTHGWkEFoFzmOmtlCd7m3j8SrhT0xLqeJ2WMMueNKTlLwBz+i3w81ce7PYZuFYec4BqHjPM4a2IFxED9FvLxJJQRrefvqdRzupaFrHSs0klkBc1jj/Axo5u7ydBysVFKffZjtJMz5fCCxwvklhMDnM+lG6w+NiFE93/8AzW0FM6btGSo4js2t3dqTX3hW/wCkTQtdhMclhmjqG2PWz2vDh77D4BBMJdsI5cGkr6QhwEEkjA8cnsaTleAeYIsRfoqfwf0hK4NmNSyB7uH6lrGFt5S5ou8h3sgZjbrYDRd26nEHO2dxaEnsxxvc3w4kLwbf0X96j+4jDI5saaZGhwjifI0OFxnGVoNj3ZroMzDPSAxVk4dOIZY79qMMDDl65XDUHzuvRdBXMmhZLGbskY17T3tcA4fcV5z9ISjjZjDSxoBfAxzrC13ZntufGwHwV47u/mai+zxfhCCL7x95tRT1TKDDoxLWSWuSMwjzataG8i4jXXQDU36aCt2z2nwpzJsSjinpnODXcMMuy/QOYBld3XBBtZde7JvyjarEZ5NXRmYNv09aIh/paR71bW0mARVtHLTTZgyRtiW2zCxBBbcEXBAQYmJ7a0kOGfLy7NCY2vbl9p+b2GAfSJNvDXuVaYdtRtZiTHVNEyCCC54bXBnbA0sHSAl3noLrX76MLGH4RQ0MT5HxiSV15CMxyi7QcoAsOKenRXXgVAyGkhiYLNZExo8g0BBBN2286aqqX0OIRiKsjvyGUSZfaaW30eOemhGostVie9+sgxespBEybLaOliY0h75yY7Z3X9mxcTy5DktZvNHyfavD5o9HScDNbr610Rv5t09y+tmoGu25qiRctErm+DsjG3+BKD6xfbTajC3xz4gyGSne4BzIwyzSdcmZurXWvYkkadVuq/bjFsSmczAmxiGINz1U9rOkc0O4bM1xpfXQny0vut9cYOAVN+nDI8+Ixdu5ulYzAaXKLZmve7xcZHXJ+A+CDRbtd5NbNXSYfibA2pZmLXNAbmLdXMcG9m9u0CNCFKNmcarZqmVk8eVgvbsOblPZs255n2h1vlzDQgKA4i0DbyG2l4238fUP/RXQgIiICIiAiIgLz16SEkn7Qpwb8MQEt7s5kdn9+jPuXoVaDa/YijxKER1TScpJY9hyvYTocpsdD1BBGg7kFa7DbxsJodnmgPaKhrH5oQDxJJiXWJ01B7PavoPKyqjd/jMVLi1NPMbMZJ2iOgcC0u8hmv7leeD+j/hUMofI6eexuGTOaGf5gxoLvK9vBbx+7DC215ruDeQC4jFuFnH/AHGx29vTvt1tfVRM7dRU3pGm+J09v/VH5sqsak/c3/5zvyysrafd7huMSsmlkmzMZw7RPa2wzOd2muYTe7ipFHsvA3DvkIz8HgmG5Iz5C0tvmtbNr3KK3reN6zumYmJ2lQno8/PL/s0n4o1x6Qvzy37PH+KRXBsfunoMNqTPTunLyws9a9rhlJBOjWDXQLjbDdNQYlUieodUB4YGeqe1osCSNHMOuq6Qge9GSQbKYcG3yEU+e3hA4tB8L/2CwNxm1eFUUFSaqRkUxcCHPBu6INHZYQCbg5jbrcc1dE+ydJJQCilZxIBG2MB57VmABpzDUOFgbhQOP0dsLEuYy1RZe/DL2AeRcGXt8D4oKN2tx9tXic9UwENklLmh3PKLBt/GwCure3vBP7DgfSEhtcCC/kWxgXkZ9Yk5T5FSjFd0OETmC8GQQaBsRyiRnPJLpdwvre4Op11WdtPszh8zIRUU/FbCTwoow7KLgCxa2wy6DQ6aLm1opHK3ZMRMztDyzsttG+hq21EccUj2XyicOc1pItmAa5pzDpqr33cb5jiVUKWenDHva4h8TiWHK0lwLXajQHqVIyYI2WGHRNYO+NoFvHsLIwHZXDXTsrYaZkMzc7bx9kajKbtbZp062WbFrMOW/Cs9fiYXXwZKV5THT6edYGOwfH28ZptTVAJtzdFfRze+7TdTzfhvEoaujhp6SVst5BI9zL2a1rXBrTcDtEuvbpl1Vn7Z7uKDEwDUNc2Ros2aIhsgH0SSCHN8CD4WUYwX0fcMhlD5XzVABuGSFrWH6waLu8r28CtahoN3Oz74Nla+Z4samKVzQf8AxMic1p95Lz7wo36PPzy77PJ+KNehsQwmOamfTuFo5I3RkMs2zHNy2bpYWHJRjY/dPQYbUmendUF5YWete1wsSCdGsGugQVL6RfztF9mZ+ZKrh2JxWngwag40sUWeCJreK9rMzso7LcxFz4BdO2W6mhxOobNUOnD2sDBwXtaMoLiLhzDr2ivnH901BV09LDI6cNpW5GFjxdzCGgtfdpBvlGoAKCv8Eq24VthUsnIZFVZ8r3mzfWuErCSemYFt1YO9DbpuHYe58cjPlD7Nhbo43uLvy9WgX1OnLvWdtfu8ocSiayoa4OjFo5IzaRg7gSCCPAgqM4BuEw2nnbLK+aoykFrJsoZccszWjteRNvAoIxvJw6uq9maSrqu1PGeJJZobaKbQEtHK3q7+aszYHauCtw2GVr25mxtbK24uyRrQHBw6DS48CpFPTMexzHta5rgWua4XBaRYgg8wqxxD0esOfKXRTVMLXc42FrmgdzS4Xt4G6COYpUNxja6AU5zw0uQukbq0iJ5kc4EdC4hoPVZWyv78Vn1ZfwxKzdkdiKLDYjHSsIzWzyPOaR5HLM633AAa8l0UG7+khxSXEGGXjSghwc4FgzBoOVuW/wDCOZKDXb6PmCq8o/zGLv3R/MNH/Ld+Y9bzaXZ6GupJKaYvEclrmMgO0cHCxII6dy+9nsCio6SOnhLiyIWaXkF1iSdSAB17kFU4p+/kP8tv5D1c6jU+wNI/FW4iTLx2NygBw4dg0tuW5b3se9SVAREQEREBERAREQFxZcog1GKYA2R2eMmOT6TdL+dv7rVHGqunNpmhw7z18nDT4qWL4fGCLEAjuOq87Not554bcbeO0/MNWPUbRxyRyj39S0tPtfA72g5nmLj7lnR45TO5SM95t/dY1VstTv1ALD/gOnwOi1smxbv4ZB/mH6LLOT+SxdJrFvS+KaO/7TVIhiEX02f1D9V1vxeAc5Gf1BRr/g2b6Uf3/ou2LYx/8UjR9UFR+Zr56Rg9p/H0sd8vptZ9qaZvJxd9UH/da92000rstPFr3u1t/sPeVl02ycDdXZnn/EbD4BbeGBrBZrQ0dwFlbXFrs3+lorHju4m+lx/0rNp89mirRNHSP4z875LNAHIE9Atpg9HwoGMPMDXzOpWTLTtcWlwBLTcX6HvXYteLSxTJz37RtDPfNypx87uURFsUCIiAiIgIiICIiAiIgIiICIiAiIgIiICIiAiIgIiICIiAiIgIiICIiAiIgIiICIiAiIgIiICIiAiIgIiICIiAiIgIiICIiAiIgIiICIiAiIgIiICIiAiIgIiICIiAiIgIiICIiAiIgIiICIiAiIgIiIP/2Q=="/>
          <p:cNvSpPr>
            <a:spLocks noChangeAspect="1" noChangeArrowheads="1"/>
          </p:cNvSpPr>
          <p:nvPr/>
        </p:nvSpPr>
        <p:spPr bwMode="auto">
          <a:xfrm>
            <a:off x="77788" y="-373063"/>
            <a:ext cx="2667000" cy="7810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7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4940" y="1341563"/>
            <a:ext cx="1295147" cy="647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6" descr="data:image/jpg;base64,/9j/4AAQSkZJRgABAQAAAQABAAD/2wCEAAkGBggGBQkIBwgWFBUWGSAZGBgYGSAdFBwiKxwfIh8iHh4cISklJicjIBwdITsgLyoqOC8sIB8yNTIuNSYvODUBCQoKDQsNGQ4OGTUkHiQ1NTU1NTU1NTU1NTU1NTU1NTU1NTU1NTU1NTU1NSw1NTIpNTUuNTU1Miw1NSo1NTU0NP/AABEIACsAiQMBIgACEQEDEQH/xAAbAAACAwEBAQAAAAAAAAAAAAAFBgMEBwIAAf/EADsQAAECBQMACAQEAwkBAAAAAAECAwAEBREhBhIxEyIyQVFhcZEHgaGxFDNCwRVSohcjQ3KCktHh8Rb/xAAaAQACAwEBAAAAAAAAAAAAAAAEBQECAwAG/8QAMREAAQMCAgcGBgMAAAAAAAAAAQIDEQAEEkEFEyExUWGRInGBsdHwIzJCocHhFFKC/9oADAMBAAIRAxEAPwDT67reQoU8ZR1ta1gXO21h4AkmFCf+IM1MV2Wm5VKkto5b3YV43t5e0MGrdP0F2ofjqrUVNKUALAjNvAFJMJ7atPMaobI3rlrZ3A7r2ObYNr2hFduvheEqAE+5r12jbezU1jDalKwmdhjmBlPCn6nalmNQaenJqlyhS4i4SFG6SbXwcX9PSFtU1ruYCSltafRKB73i1UqpVXpHpNJtBMqlJylICrjtYVm48hmAFJa1Dqhx5UtPrOy1yXCnm9uPQxLzylFKJUTy2A91dbWyG0rcwoCZ+raU5QeFMVMOuTNth4DbfJc2Wt/pz7Q9RkNMY1FOVdyRlJxze2SFf3h2psbc38Y06hSs/J0ptqqTXSOZuofQX7/WCbFwqkQrvJml+l2AggyieCRHjnSrX9SalYrT0lISNgD1SEFZUO434ioJXXU8Ny3VIH+ZCfoMwd1d/wDSKdbRQx1CMlNt9/n3ekLC9L6gfBNSqqW/EOPH7C4gd4L1hHbP2FHWimtSlXw0nmMR6UNrf8fpDqEVCoOXVkWeUR9DiL7GltRPSzU01UR1wFfnqCvEX/8AYCVmls0xxsNVFt4m+7Z3ccnz/aCcnpemTUoy69qJpBKQSkpuUm3HbHEAoBLhSQT/AKHnTdxSUspUFATngJnw3imGg07V0lPsl6aC27jeFub8d9jk3t5w8wmaWo9O0/NuTCdQIcBTbaCEp9SNxhslJ2Xnmi5KPpWAbEpNxfwh7aDCiDv4TNeQ0krWO4kgQMwkp6zSNqPXNXpNXmJFDDadpwSCbg8HmBa9ZaocllTQuEDlQa6g+ZEHa1KszXxSpjbiAbouoHIwFkX9oG6t1BWZVqcpNQl0BKz1FJ/kB4Hjew+sLXi4MalOEAEgRT21SwoNNoZSVEAmeEwY47iahkqjrSpy4mZR1xSTwQGwD6XHlHJ1XquSn/wjoJc/kLYKvZMMcq/0OhWHdPTW5TAClAfqxdaVDnNyfaKWjqimvaxqFScASdgCU3uQMDHt9YnAoFCQ4ZPPZzqutQUuuKYRhTOUGZET31Vkdd1t6qysg/LISpS0hV0kKsTnBOMRosJlUbTNfFWmpH6G9x/r/wCbw5wwtMYxhapgxSXSRaOrU2gJlMmOZpOrugF1quvTpqG0KtjbcjAFhkYxf5wAldISrWuUUmYdU4gI3k9k8cY7oadVHU6XQaIE9Hb9Nukv578e0VNH6bqcrVH6rWXCHFJ2gEhSs2ySMYsABAjjDa3gEtmZknKmTF283alS3hGGEgRM5ZTspkdRJ0ijrQ2lLaEpNhhKeP3hG0BW6ZSJGbVPTQQpShYG97AeQ8SY+OfDqsT0+67NzqMqJ3ElSj52sPa8Wk/CtO3r1M38kY+8cs3K3ErQ3GGd9c2mxaZW06/OOCYBy6174bzDT9RqrzixvUQRc5IJUT9bQ8LmWg4GumSFHgEi/F+OYzOp/DiqSSd8mpLw8B1V+xwff5QY0DpSakZpVSqLRQbFKEnteZI7vD3ibVx9uGFN+NV0ixaPYrtDwygZ7o97KgGi9SzCj+IrFgcnrrP0idj4XNqIVO1JSvRP7kn7Q9QqV7VtUpL60N0NRSDhZN0HwPVBt6GNXLW2aGJwE9TWDOkL65VgZIB5YR5/ilTW2mZPTiJISa1nfuvuIPG23AHiYNS/w3kZ6kSr7U0tClIBN7KTkX4x94Wa9Xp/VUxLpclbFNwlKASSTa/2EatSGHJajSjL/aShIPraBbZph95cJ7OyKYX1zd2ds0FL7cmc6z534YVJL4S3MtlPibgj5Wh9p0jK6doqGErCUIF1KOL+JPrBCF7W1Gna3RkMyByFAlN7BQ/65g5Nui1SpbSZNKF3zukFoauFwmd9AKPUW618QpuqhVmmmz1jxYCwPz6xitKga71e5NTSbS7Q4Jt1c2BPcVG5PkDDDSNFNyemX6e+8Qt23SKT6jqi/d3fMwZpFEk6LT/wko31e8nJUfExgi2dWAHN04j38KLev7doqLHzABKTwA3nvO2KSKpWaRpuQm5LTjpUt3tKB3JQOMHvNvXmBS9I1mmU6UqcqlW45KUX6RHhxnI9oepbQtFlaiJtuXNwbhJN0A+QhhjhYqdku7I3RlUnSyGABbgqnaoq3nZEe/Wsy0m7Pu/EBtVVCukKDfcLK7Itj0jTYWZqlzH9o8nPpaPR9EQVDgEbsH1BEM0E2bZaSpJ4mgNJvJfW24mB2RsGW07KjW+23fesC0QOVWSZF3JlIi3HoKM5UuBTmPfSqLdbp7zqW25tJJNgBzFJOpkB6XQ6xtvvDhvhBSSAOM7ilVvSDcBpmjyTqZ7ex21oKsnJFiO/GSePE+MZOa0DYR760SzqCSFJPXw5cZ7xUUvqcuJlQ7K7VKcKFi/YGNqjjv3I/wB0co1WFMpWZblwC1/8M2Ic48FA29YsTtIkn11EuM/mISFZIvbjg44HFuBHczS5RczMKUzyz0ZyeznHPnzzGUPf2rebU/QffjzjwHGo56oOP0cvs3SOmQkEHkdMlJPzz8vWOF6hWiYmGkS6XClC1gNrKidqkgg9UWPWBxfgjPf2afL7Gmtp2hDYA3KthYIxfm4Ge/vgd+EbllqLKljap1KbLVgWCrDPiAflELU4DM1ZtDCgQRmfLvq0KrNTU9ILk9i96HbhLh6LCm7Enbe4uRbbyfnHSdSOvyS5mXkwUobS4u67EXBVZPVNyAL5t3CJqRJspErMBPWKVkkkkkqKN3J79o9opzFMlkKkWUIIS4kIWApQCkjgHOeSPTHER8UDEDv9By41IFuVYCnd6knPhuq6zXg83vSzjp+h5/q48+ImfqL5qipKUYSopSFqKlFIFyQALJNzgxRFOl/486Ak2C0OAblbQo4Jte0QzMqiXbp7zSlBR6hUFq3FNybE3uc+PEWxuAbTVNUyVCBvH4njVkajcDDUyqVAbc3BB3da4CiNw243BJ4JtiOTqGc2KP8AD04aD35n6c4PV7WOBcefjwxTpc1WbYKDtQCUJ3HakqB3WF7Dk+lza0XVSMuUODZywEcns5xz58xw1p+r30qVfx0n5PP14VIK9IJSjpZgJJSFWPORcfeJG6vIu26OZSYnlW0tSjSEDASAPaJYIGPM/b90CotZA9f1UQmWVAEOCJY9HovWRjKv/9k="/>
          <p:cNvSpPr>
            <a:spLocks noChangeAspect="1" noChangeArrowheads="1"/>
          </p:cNvSpPr>
          <p:nvPr/>
        </p:nvSpPr>
        <p:spPr bwMode="auto">
          <a:xfrm>
            <a:off x="77788" y="-190500"/>
            <a:ext cx="1304925" cy="4095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7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20958" y="1491299"/>
            <a:ext cx="1310617" cy="41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5388294" y="1489649"/>
            <a:ext cx="294953" cy="276999"/>
          </a:xfrm>
          <a:prstGeom prst="rect">
            <a:avLst/>
          </a:prstGeom>
          <a:noFill/>
        </p:spPr>
        <p:txBody>
          <a:bodyPr wrap="none" lIns="0" tIns="0" rIns="0" bIns="0" rtlCol="0">
            <a:spAutoFit/>
          </a:bodyPr>
          <a:lstStyle/>
          <a:p>
            <a:pPr>
              <a:spcAft>
                <a:spcPts val="300"/>
              </a:spcAft>
            </a:pPr>
            <a:r>
              <a:rPr lang="en-US" i="1" dirty="0">
                <a:solidFill>
                  <a:schemeClr val="tx2"/>
                </a:solidFill>
              </a:rPr>
              <a:t>v</a:t>
            </a:r>
            <a:r>
              <a:rPr lang="en-US" i="1" dirty="0" smtClean="0">
                <a:solidFill>
                  <a:schemeClr val="tx2"/>
                </a:solidFill>
              </a:rPr>
              <a:t>s.</a:t>
            </a:r>
          </a:p>
        </p:txBody>
      </p:sp>
      <p:sp>
        <p:nvSpPr>
          <p:cNvPr id="19" name="TextBox 18"/>
          <p:cNvSpPr txBox="1"/>
          <p:nvPr/>
        </p:nvSpPr>
        <p:spPr>
          <a:xfrm>
            <a:off x="358775" y="6303252"/>
            <a:ext cx="8302625" cy="161583"/>
          </a:xfrm>
          <a:prstGeom prst="rect">
            <a:avLst/>
          </a:prstGeom>
          <a:noFill/>
        </p:spPr>
        <p:txBody>
          <a:bodyPr wrap="square" lIns="0" tIns="0" rIns="0" bIns="0" rtlCol="0">
            <a:spAutoFit/>
          </a:bodyPr>
          <a:lstStyle/>
          <a:p>
            <a:pPr>
              <a:spcAft>
                <a:spcPts val="300"/>
              </a:spcAft>
            </a:pPr>
            <a:r>
              <a:rPr lang="en-US" sz="1050" dirty="0" smtClean="0">
                <a:solidFill>
                  <a:schemeClr val="tx2"/>
                </a:solidFill>
              </a:rPr>
              <a:t>Source: </a:t>
            </a:r>
            <a:r>
              <a:rPr lang="en-US" sz="1050" dirty="0" err="1" smtClean="0">
                <a:solidFill>
                  <a:schemeClr val="tx2"/>
                </a:solidFill>
              </a:rPr>
              <a:t>iResearch</a:t>
            </a:r>
            <a:r>
              <a:rPr lang="en-US" sz="1050" dirty="0" smtClean="0">
                <a:solidFill>
                  <a:schemeClr val="tx2"/>
                </a:solidFill>
              </a:rPr>
              <a:t>, company websites, </a:t>
            </a:r>
            <a:r>
              <a:rPr lang="en-US" sz="1050" dirty="0" smtClean="0">
                <a:solidFill>
                  <a:schemeClr val="tx2"/>
                </a:solidFill>
                <a:hlinkClick r:id="rId4"/>
              </a:rPr>
              <a:t>www.zero.ipo.com.cn</a:t>
            </a:r>
            <a:r>
              <a:rPr lang="en-US" sz="1050" dirty="0" smtClean="0">
                <a:solidFill>
                  <a:schemeClr val="tx2"/>
                </a:solidFill>
              </a:rPr>
              <a:t>, </a:t>
            </a:r>
            <a:r>
              <a:rPr lang="en-US" sz="1050" dirty="0" smtClean="0">
                <a:hlinkClick r:id="rId5"/>
              </a:rPr>
              <a:t>b2b.toocle.com</a:t>
            </a:r>
            <a:r>
              <a:rPr lang="en-US" sz="1050" dirty="0" smtClean="0"/>
              <a:t>, techweb.com.cn, </a:t>
            </a:r>
            <a:r>
              <a:rPr lang="en-US" sz="1050" dirty="0" smtClean="0">
                <a:solidFill>
                  <a:schemeClr val="tx2"/>
                </a:solidFill>
              </a:rPr>
              <a:t>Deloitte Analysis</a:t>
            </a:r>
          </a:p>
        </p:txBody>
      </p:sp>
      <p:sp>
        <p:nvSpPr>
          <p:cNvPr id="25" name="Oval 24"/>
          <p:cNvSpPr/>
          <p:nvPr/>
        </p:nvSpPr>
        <p:spPr>
          <a:xfrm>
            <a:off x="3438582" y="3166144"/>
            <a:ext cx="809762" cy="263351"/>
          </a:xfrm>
          <a:prstGeom prst="ellipse">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6" name="Oval 25"/>
          <p:cNvSpPr/>
          <p:nvPr/>
        </p:nvSpPr>
        <p:spPr>
          <a:xfrm>
            <a:off x="6771385" y="3166144"/>
            <a:ext cx="809762" cy="263351"/>
          </a:xfrm>
          <a:prstGeom prst="ellipse">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7" name="Oval 26"/>
          <p:cNvSpPr/>
          <p:nvPr/>
        </p:nvSpPr>
        <p:spPr>
          <a:xfrm>
            <a:off x="3306085" y="3761322"/>
            <a:ext cx="1074755" cy="308784"/>
          </a:xfrm>
          <a:prstGeom prst="ellipse">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8" name="Oval 27"/>
          <p:cNvSpPr/>
          <p:nvPr/>
        </p:nvSpPr>
        <p:spPr>
          <a:xfrm>
            <a:off x="6578302" y="3759330"/>
            <a:ext cx="1074755" cy="308784"/>
          </a:xfrm>
          <a:prstGeom prst="ellipse">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6" name="Slide Number Placeholder 5"/>
          <p:cNvSpPr>
            <a:spLocks noGrp="1"/>
          </p:cNvSpPr>
          <p:nvPr>
            <p:ph type="sldNum" sz="quarter" idx="4"/>
          </p:nvPr>
        </p:nvSpPr>
        <p:spPr>
          <a:xfrm>
            <a:off x="4227002" y="6565460"/>
            <a:ext cx="571504" cy="179387"/>
          </a:xfrm>
        </p:spPr>
        <p:txBody>
          <a:bodyPr/>
          <a:lstStyle/>
          <a:p>
            <a:pPr algn="ctr"/>
            <a:fld id="{9CCD2B93-435A-4A43-87E1-355F35A356BE}" type="slidenum">
              <a:rPr lang="en-GB" smtClean="0"/>
              <a:pPr algn="ctr"/>
              <a:t>12</a:t>
            </a:fld>
            <a:endParaRPr lang="en-GB" dirty="0">
              <a:solidFill>
                <a:schemeClr val="tx1"/>
              </a:solidFill>
              <a:latin typeface="Verdana" pitchFamily="34" charset="0"/>
            </a:endParaRPr>
          </a:p>
        </p:txBody>
      </p:sp>
    </p:spTree>
    <p:extLst>
      <p:ext uri="{BB962C8B-B14F-4D97-AF65-F5344CB8AC3E}">
        <p14:creationId xmlns:p14="http://schemas.microsoft.com/office/powerpoint/2010/main" val="24426751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15765" y="236537"/>
            <a:ext cx="8909538" cy="1027112"/>
          </a:xfrm>
        </p:spPr>
        <p:txBody>
          <a:bodyPr/>
          <a:lstStyle/>
          <a:p>
            <a:r>
              <a:rPr lang="en-US" dirty="0" smtClean="0"/>
              <a:t>As China’s micro blogging, </a:t>
            </a:r>
            <a:r>
              <a:rPr lang="en-US" dirty="0" err="1" smtClean="0"/>
              <a:t>Weibo</a:t>
            </a:r>
            <a:r>
              <a:rPr lang="en-US" dirty="0" smtClean="0"/>
              <a:t> developed dramatically and became the hottest emerging media covering 140 million users </a:t>
            </a:r>
            <a:endParaRPr lang="en-US" dirty="0"/>
          </a:p>
        </p:txBody>
      </p:sp>
      <p:pic>
        <p:nvPicPr>
          <p:cNvPr id="5" name="Picture 9" descr="C:\Users\joljiang\Pictures\untitled.bmp"/>
          <p:cNvPicPr>
            <a:picLocks noChangeAspect="1" noChangeArrowheads="1"/>
          </p:cNvPicPr>
          <p:nvPr/>
        </p:nvPicPr>
        <p:blipFill>
          <a:blip r:embed="rId2" cstate="print"/>
          <a:srcRect/>
          <a:stretch>
            <a:fillRect/>
          </a:stretch>
        </p:blipFill>
        <p:spPr bwMode="auto">
          <a:xfrm>
            <a:off x="425279" y="1414857"/>
            <a:ext cx="1265724" cy="786081"/>
          </a:xfrm>
          <a:prstGeom prst="rect">
            <a:avLst/>
          </a:prstGeom>
          <a:noFill/>
        </p:spPr>
      </p:pic>
      <p:sp>
        <p:nvSpPr>
          <p:cNvPr id="6" name="Rectangle 5"/>
          <p:cNvSpPr/>
          <p:nvPr/>
        </p:nvSpPr>
        <p:spPr>
          <a:xfrm>
            <a:off x="1945758" y="1414857"/>
            <a:ext cx="6839467" cy="95620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b="1" dirty="0" err="1" smtClean="0">
                <a:solidFill>
                  <a:schemeClr val="bg1"/>
                </a:solidFill>
              </a:rPr>
              <a:t>Sina</a:t>
            </a:r>
            <a:r>
              <a:rPr lang="en-US" sz="1200" b="1" dirty="0" smtClean="0">
                <a:solidFill>
                  <a:schemeClr val="bg1"/>
                </a:solidFill>
              </a:rPr>
              <a:t> </a:t>
            </a:r>
            <a:r>
              <a:rPr lang="en-US" sz="1200" b="1" dirty="0" err="1" smtClean="0">
                <a:solidFill>
                  <a:schemeClr val="bg1"/>
                </a:solidFill>
              </a:rPr>
              <a:t>Weibo</a:t>
            </a:r>
            <a:endParaRPr lang="en-US" sz="1200" b="1" dirty="0" smtClean="0">
              <a:solidFill>
                <a:schemeClr val="bg1"/>
              </a:solidFill>
            </a:endParaRPr>
          </a:p>
          <a:p>
            <a:pPr marL="180975" indent="-180975">
              <a:buFont typeface="Arial" pitchFamily="34" charset="0"/>
              <a:buChar char="•"/>
            </a:pPr>
            <a:r>
              <a:rPr lang="en-US" sz="1200" b="1" dirty="0" smtClean="0">
                <a:solidFill>
                  <a:schemeClr val="bg1"/>
                </a:solidFill>
              </a:rPr>
              <a:t>Registered members reached 140 million; </a:t>
            </a:r>
            <a:r>
              <a:rPr lang="en-US" sz="1200" b="1" dirty="0">
                <a:solidFill>
                  <a:schemeClr val="bg1"/>
                </a:solidFill>
              </a:rPr>
              <a:t>d</a:t>
            </a:r>
            <a:r>
              <a:rPr lang="en-US" sz="1200" b="1" dirty="0" smtClean="0">
                <a:solidFill>
                  <a:schemeClr val="bg1"/>
                </a:solidFill>
              </a:rPr>
              <a:t>aily posts exceed 25 million</a:t>
            </a:r>
          </a:p>
          <a:p>
            <a:pPr marL="180975" indent="-180975">
              <a:buFont typeface="Arial" pitchFamily="34" charset="0"/>
              <a:buChar char="•"/>
            </a:pPr>
            <a:r>
              <a:rPr lang="en-US" sz="1200" b="1" dirty="0" smtClean="0">
                <a:solidFill>
                  <a:schemeClr val="bg1"/>
                </a:solidFill>
              </a:rPr>
              <a:t>Average time spend / day, user is over 1 hour</a:t>
            </a:r>
          </a:p>
          <a:p>
            <a:pPr marL="180975" indent="-180975">
              <a:buFont typeface="Arial" pitchFamily="34" charset="0"/>
              <a:buChar char="•"/>
            </a:pPr>
            <a:r>
              <a:rPr lang="en-US" sz="1200" b="1" dirty="0" smtClean="0">
                <a:solidFill>
                  <a:schemeClr val="bg1"/>
                </a:solidFill>
              </a:rPr>
              <a:t>Conquer 87% market shares by spending time per member and 57% market share by number of active user</a:t>
            </a:r>
          </a:p>
        </p:txBody>
      </p:sp>
      <p:graphicFrame>
        <p:nvGraphicFramePr>
          <p:cNvPr id="8" name="Table 7"/>
          <p:cNvGraphicFramePr>
            <a:graphicFrameLocks noGrp="1"/>
          </p:cNvGraphicFramePr>
          <p:nvPr>
            <p:extLst>
              <p:ext uri="{D42A27DB-BD31-4B8C-83A1-F6EECF244321}">
                <p14:modId xmlns:p14="http://schemas.microsoft.com/office/powerpoint/2010/main" val="1808896959"/>
              </p:ext>
            </p:extLst>
          </p:nvPr>
        </p:nvGraphicFramePr>
        <p:xfrm>
          <a:off x="358775" y="2816869"/>
          <a:ext cx="4033838" cy="2618924"/>
        </p:xfrm>
        <a:graphic>
          <a:graphicData uri="http://schemas.openxmlformats.org/drawingml/2006/table">
            <a:tbl>
              <a:tblPr>
                <a:tableStyleId>{F5AB1C69-6EDB-4FF4-983F-18BD219EF322}</a:tableStyleId>
              </a:tblPr>
              <a:tblGrid>
                <a:gridCol w="1023784"/>
                <a:gridCol w="1461268"/>
                <a:gridCol w="1548786"/>
              </a:tblGrid>
              <a:tr h="314539">
                <a:tc>
                  <a:txBody>
                    <a:bodyPr/>
                    <a:lstStyle/>
                    <a:p>
                      <a:pPr algn="ctr" fontAlgn="b"/>
                      <a:endParaRPr lang="en-US" sz="1050" b="0" i="0" u="none" strike="noStrike" dirty="0">
                        <a:solidFill>
                          <a:srgbClr val="000000"/>
                        </a:solidFill>
                        <a:effectLst/>
                        <a:latin typeface="Calibri"/>
                      </a:endParaRPr>
                    </a:p>
                  </a:txBody>
                  <a:tcPr marL="7590" marR="7590" marT="7590" marB="0" anchor="ctr">
                    <a:noFill/>
                  </a:tcPr>
                </a:tc>
                <a:tc>
                  <a:txBody>
                    <a:bodyPr/>
                    <a:lstStyle/>
                    <a:p>
                      <a:pPr algn="ctr" fontAlgn="b"/>
                      <a:endParaRPr lang="en-US" sz="1050" b="0" i="0" u="none" strike="noStrike" dirty="0">
                        <a:solidFill>
                          <a:srgbClr val="000000"/>
                        </a:solidFill>
                        <a:effectLst/>
                        <a:latin typeface="Calibri"/>
                      </a:endParaRPr>
                    </a:p>
                  </a:txBody>
                  <a:tcPr marL="7590" marR="7590" marT="7590" marB="0" anchor="ctr">
                    <a:noFill/>
                  </a:tcPr>
                </a:tc>
                <a:tc>
                  <a:txBody>
                    <a:bodyPr/>
                    <a:lstStyle/>
                    <a:p>
                      <a:pPr algn="ctr" fontAlgn="b"/>
                      <a:endParaRPr lang="en-US" sz="1050" b="0" i="0" u="none" strike="noStrike" dirty="0">
                        <a:solidFill>
                          <a:srgbClr val="000000"/>
                        </a:solidFill>
                        <a:effectLst/>
                        <a:latin typeface="Calibri"/>
                      </a:endParaRPr>
                    </a:p>
                  </a:txBody>
                  <a:tcPr marL="7590" marR="7590" marT="7590" marB="0" anchor="ctr">
                    <a:noFill/>
                  </a:tcPr>
                </a:tc>
              </a:tr>
              <a:tr h="317294">
                <a:tc>
                  <a:txBody>
                    <a:bodyPr/>
                    <a:lstStyle/>
                    <a:p>
                      <a:pPr algn="ctr" fontAlgn="b"/>
                      <a:r>
                        <a:rPr lang="en-US" sz="1050" b="1" u="none" strike="noStrike" dirty="0">
                          <a:solidFill>
                            <a:schemeClr val="bg1"/>
                          </a:solidFill>
                          <a:effectLst/>
                          <a:latin typeface="Calibri" pitchFamily="34" charset="0"/>
                          <a:cs typeface="Calibri" pitchFamily="34" charset="0"/>
                        </a:rPr>
                        <a:t>Year Established</a:t>
                      </a:r>
                      <a:endParaRPr lang="en-US" sz="1050" b="1" i="0" u="none" strike="noStrike" dirty="0">
                        <a:solidFill>
                          <a:schemeClr val="bg1"/>
                        </a:solidFill>
                        <a:effectLst/>
                        <a:latin typeface="Calibri" pitchFamily="34" charset="0"/>
                        <a:cs typeface="Calibri" pitchFamily="34" charset="0"/>
                      </a:endParaRPr>
                    </a:p>
                  </a:txBody>
                  <a:tcPr marL="7590" marR="7590" marT="7590" marB="0" anchor="ctr">
                    <a:solidFill>
                      <a:srgbClr val="0070C0"/>
                    </a:solidFill>
                  </a:tcPr>
                </a:tc>
                <a:tc>
                  <a:txBody>
                    <a:bodyPr/>
                    <a:lstStyle/>
                    <a:p>
                      <a:pPr algn="ctr" fontAlgn="b"/>
                      <a:r>
                        <a:rPr lang="en-US" sz="1050" b="0" i="0" u="none" strike="noStrike" dirty="0" smtClean="0">
                          <a:solidFill>
                            <a:srgbClr val="000000"/>
                          </a:solidFill>
                          <a:effectLst/>
                          <a:latin typeface="Calibri"/>
                        </a:rPr>
                        <a:t>2006</a:t>
                      </a:r>
                      <a:endParaRPr lang="en-US" sz="105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ctr" fontAlgn="b"/>
                      <a:r>
                        <a:rPr lang="en-US" sz="1050" b="0" i="0" u="none" strike="noStrike" dirty="0" smtClean="0">
                          <a:solidFill>
                            <a:srgbClr val="000000"/>
                          </a:solidFill>
                          <a:effectLst/>
                          <a:latin typeface="Calibri"/>
                        </a:rPr>
                        <a:t>2009</a:t>
                      </a:r>
                      <a:endParaRPr lang="en-US" sz="1050" b="0" i="0" u="none" strike="noStrike" dirty="0">
                        <a:solidFill>
                          <a:srgbClr val="000000"/>
                        </a:solidFill>
                        <a:effectLst/>
                        <a:latin typeface="Calibri"/>
                      </a:endParaRPr>
                    </a:p>
                  </a:txBody>
                  <a:tcPr marL="9525" marR="9525" marT="9525" marB="0" anchor="ctr">
                    <a:solidFill>
                      <a:schemeClr val="bg1">
                        <a:lumMod val="95000"/>
                      </a:schemeClr>
                    </a:solidFill>
                  </a:tcPr>
                </a:tc>
              </a:tr>
              <a:tr h="317294">
                <a:tc>
                  <a:txBody>
                    <a:bodyPr/>
                    <a:lstStyle/>
                    <a:p>
                      <a:pPr algn="ctr" fontAlgn="b"/>
                      <a:r>
                        <a:rPr lang="en-US" sz="1050" b="1" u="none" strike="noStrike" dirty="0" smtClean="0">
                          <a:solidFill>
                            <a:schemeClr val="bg1"/>
                          </a:solidFill>
                          <a:effectLst/>
                          <a:latin typeface="Calibri" pitchFamily="34" charset="0"/>
                          <a:cs typeface="Calibri" pitchFamily="34" charset="0"/>
                        </a:rPr>
                        <a:t>Registered user</a:t>
                      </a:r>
                      <a:endParaRPr lang="en-US" sz="1050" b="1" i="0" u="none" strike="noStrike" dirty="0">
                        <a:solidFill>
                          <a:schemeClr val="bg1"/>
                        </a:solidFill>
                        <a:effectLst/>
                        <a:latin typeface="Calibri" pitchFamily="34" charset="0"/>
                        <a:cs typeface="Calibri" pitchFamily="34" charset="0"/>
                      </a:endParaRPr>
                    </a:p>
                  </a:txBody>
                  <a:tcPr marL="7590" marR="7590" marT="7590" marB="0" anchor="ctr">
                    <a:solidFill>
                      <a:srgbClr val="0070C0"/>
                    </a:solidFill>
                  </a:tcPr>
                </a:tc>
                <a:tc>
                  <a:txBody>
                    <a:bodyPr/>
                    <a:lstStyle/>
                    <a:p>
                      <a:pPr algn="ctr" fontAlgn="b"/>
                      <a:r>
                        <a:rPr lang="en-US" sz="1050" b="0" i="0" u="none" strike="noStrike" baseline="0" dirty="0" smtClean="0">
                          <a:solidFill>
                            <a:srgbClr val="000000"/>
                          </a:solidFill>
                          <a:effectLst/>
                          <a:latin typeface="Calibri"/>
                        </a:rPr>
                        <a:t>195 million</a:t>
                      </a:r>
                      <a:endParaRPr lang="en-US" sz="105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ctr" fontAlgn="b"/>
                      <a:r>
                        <a:rPr lang="en-US" sz="1050" b="0" i="0" u="none" strike="noStrike" dirty="0" smtClean="0">
                          <a:solidFill>
                            <a:srgbClr val="000000"/>
                          </a:solidFill>
                          <a:effectLst/>
                          <a:latin typeface="Calibri"/>
                        </a:rPr>
                        <a:t>140</a:t>
                      </a:r>
                      <a:r>
                        <a:rPr lang="en-US" sz="1050" b="0" i="0" u="none" strike="noStrike" baseline="0" dirty="0" smtClean="0">
                          <a:solidFill>
                            <a:srgbClr val="000000"/>
                          </a:solidFill>
                          <a:effectLst/>
                          <a:latin typeface="Calibri"/>
                        </a:rPr>
                        <a:t> million</a:t>
                      </a:r>
                      <a:endParaRPr lang="en-US" sz="1050" b="0" i="0" u="none" strike="noStrike" dirty="0">
                        <a:solidFill>
                          <a:srgbClr val="000000"/>
                        </a:solidFill>
                        <a:effectLst/>
                        <a:latin typeface="Calibri"/>
                      </a:endParaRPr>
                    </a:p>
                  </a:txBody>
                  <a:tcPr marL="9525" marR="9525" marT="9525" marB="0" anchor="ctr">
                    <a:solidFill>
                      <a:schemeClr val="bg1">
                        <a:lumMod val="95000"/>
                      </a:schemeClr>
                    </a:solidFill>
                  </a:tcPr>
                </a:tc>
              </a:tr>
              <a:tr h="477860">
                <a:tc>
                  <a:txBody>
                    <a:bodyPr/>
                    <a:lstStyle/>
                    <a:p>
                      <a:pPr algn="ctr" fontAlgn="b"/>
                      <a:r>
                        <a:rPr lang="en-US" sz="1050" b="1" i="0" u="none" strike="noStrike" dirty="0" smtClean="0">
                          <a:solidFill>
                            <a:schemeClr val="bg1"/>
                          </a:solidFill>
                          <a:effectLst/>
                          <a:latin typeface="Calibri" pitchFamily="34" charset="0"/>
                          <a:cs typeface="Calibri" pitchFamily="34" charset="0"/>
                        </a:rPr>
                        <a:t>Obtaining first 50 million users</a:t>
                      </a:r>
                      <a:endParaRPr lang="en-US" sz="1050" b="1" i="0" u="none" strike="noStrike" dirty="0">
                        <a:solidFill>
                          <a:schemeClr val="bg1"/>
                        </a:solidFill>
                        <a:effectLst/>
                        <a:latin typeface="Calibri" pitchFamily="34" charset="0"/>
                        <a:cs typeface="Calibri" pitchFamily="34" charset="0"/>
                      </a:endParaRPr>
                    </a:p>
                  </a:txBody>
                  <a:tcPr marL="7590" marR="7590" marT="7590" marB="0" anchor="ctr">
                    <a:solidFill>
                      <a:srgbClr val="0070C0"/>
                    </a:solidFill>
                  </a:tcPr>
                </a:tc>
                <a:tc>
                  <a:txBody>
                    <a:bodyPr/>
                    <a:lstStyle/>
                    <a:p>
                      <a:pPr algn="ctr" fontAlgn="b"/>
                      <a:r>
                        <a:rPr lang="en-US" sz="1050" b="0" i="0" u="none" strike="noStrike" dirty="0" smtClean="0">
                          <a:solidFill>
                            <a:srgbClr val="000000"/>
                          </a:solidFill>
                          <a:effectLst/>
                          <a:latin typeface="Calibri"/>
                        </a:rPr>
                        <a:t> In 3 years</a:t>
                      </a:r>
                      <a:endParaRPr lang="en-US" sz="105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ctr" fontAlgn="b"/>
                      <a:r>
                        <a:rPr lang="en-US" sz="1050" b="0" i="0" u="none" strike="noStrike" dirty="0" smtClean="0">
                          <a:solidFill>
                            <a:srgbClr val="000000"/>
                          </a:solidFill>
                          <a:effectLst/>
                          <a:latin typeface="Calibri"/>
                        </a:rPr>
                        <a:t>In 1 year</a:t>
                      </a:r>
                      <a:endParaRPr lang="en-US" sz="1050" b="0" i="0" u="none" strike="noStrike" dirty="0">
                        <a:solidFill>
                          <a:srgbClr val="000000"/>
                        </a:solidFill>
                        <a:effectLst/>
                        <a:latin typeface="Calibri"/>
                      </a:endParaRPr>
                    </a:p>
                  </a:txBody>
                  <a:tcPr marL="9525" marR="9525" marT="9525" marB="0" anchor="ctr">
                    <a:solidFill>
                      <a:schemeClr val="bg1">
                        <a:lumMod val="95000"/>
                      </a:schemeClr>
                    </a:solidFill>
                  </a:tcPr>
                </a:tc>
              </a:tr>
              <a:tr h="711255">
                <a:tc>
                  <a:txBody>
                    <a:bodyPr/>
                    <a:lstStyle/>
                    <a:p>
                      <a:pPr algn="ctr" fontAlgn="b"/>
                      <a:r>
                        <a:rPr lang="en-US" sz="1050" b="1" i="0" u="none" strike="noStrike" dirty="0" smtClean="0">
                          <a:solidFill>
                            <a:schemeClr val="bg1"/>
                          </a:solidFill>
                          <a:effectLst/>
                          <a:latin typeface="Calibri" pitchFamily="34" charset="0"/>
                          <a:cs typeface="Calibri" pitchFamily="34" charset="0"/>
                        </a:rPr>
                        <a:t>Visit</a:t>
                      </a:r>
                      <a:r>
                        <a:rPr lang="en-US" sz="1050" b="1" i="0" u="none" strike="noStrike" baseline="0" dirty="0" smtClean="0">
                          <a:solidFill>
                            <a:schemeClr val="bg1"/>
                          </a:solidFill>
                          <a:effectLst/>
                          <a:latin typeface="Calibri" pitchFamily="34" charset="0"/>
                          <a:cs typeface="Calibri" pitchFamily="34" charset="0"/>
                        </a:rPr>
                        <a:t> proportion in total internet visits</a:t>
                      </a:r>
                      <a:endParaRPr lang="en-US" sz="1050" b="1" i="0" u="none" strike="noStrike" dirty="0">
                        <a:solidFill>
                          <a:schemeClr val="bg1"/>
                        </a:solidFill>
                        <a:effectLst/>
                        <a:latin typeface="Calibri" pitchFamily="34" charset="0"/>
                        <a:cs typeface="Calibri" pitchFamily="34" charset="0"/>
                      </a:endParaRPr>
                    </a:p>
                  </a:txBody>
                  <a:tcPr marL="7590" marR="7590" marT="7590" marB="0" anchor="ctr">
                    <a:solidFill>
                      <a:srgbClr val="0070C0"/>
                    </a:solidFill>
                  </a:tcPr>
                </a:tc>
                <a:tc>
                  <a:txBody>
                    <a:bodyPr/>
                    <a:lstStyle/>
                    <a:p>
                      <a:pPr algn="ctr" fontAlgn="b"/>
                      <a:r>
                        <a:rPr lang="en-US" sz="1050" b="0" i="0" u="none" strike="noStrike" dirty="0" smtClean="0">
                          <a:solidFill>
                            <a:srgbClr val="000000"/>
                          </a:solidFill>
                          <a:effectLst/>
                          <a:latin typeface="Calibri"/>
                        </a:rPr>
                        <a:t>0.40%</a:t>
                      </a:r>
                      <a:r>
                        <a:rPr lang="en-US" sz="1050" b="0" i="0" u="none" strike="noStrike" baseline="0" dirty="0" smtClean="0">
                          <a:solidFill>
                            <a:srgbClr val="000000"/>
                          </a:solidFill>
                          <a:effectLst/>
                          <a:latin typeface="Calibri"/>
                        </a:rPr>
                        <a:t> in UK, 0.18% in US</a:t>
                      </a:r>
                      <a:endParaRPr lang="en-US" sz="105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ctr" fontAlgn="b"/>
                      <a:r>
                        <a:rPr lang="en-US" sz="1050" b="0" i="0" u="none" strike="noStrike" dirty="0" smtClean="0">
                          <a:solidFill>
                            <a:srgbClr val="000000"/>
                          </a:solidFill>
                          <a:effectLst/>
                          <a:latin typeface="Calibri"/>
                        </a:rPr>
                        <a:t>0.63%</a:t>
                      </a:r>
                      <a:r>
                        <a:rPr lang="en-US" sz="1050" b="0" i="0" u="none" strike="noStrike" baseline="0" dirty="0" smtClean="0">
                          <a:solidFill>
                            <a:srgbClr val="000000"/>
                          </a:solidFill>
                          <a:effectLst/>
                          <a:latin typeface="Calibri"/>
                        </a:rPr>
                        <a:t> in China</a:t>
                      </a:r>
                      <a:endParaRPr lang="en-US" sz="1050" b="0" i="0" u="none" strike="noStrike" dirty="0">
                        <a:solidFill>
                          <a:srgbClr val="000000"/>
                        </a:solidFill>
                        <a:effectLst/>
                        <a:latin typeface="Calibri"/>
                      </a:endParaRPr>
                    </a:p>
                  </a:txBody>
                  <a:tcPr marL="9525" marR="9525" marT="9525" marB="0" anchor="ctr">
                    <a:solidFill>
                      <a:schemeClr val="bg1">
                        <a:lumMod val="95000"/>
                      </a:schemeClr>
                    </a:solidFill>
                  </a:tcPr>
                </a:tc>
              </a:tr>
              <a:tr h="480682">
                <a:tc>
                  <a:txBody>
                    <a:bodyPr/>
                    <a:lstStyle/>
                    <a:p>
                      <a:pPr algn="ctr" fontAlgn="b"/>
                      <a:r>
                        <a:rPr lang="en-US" sz="1050" b="1" i="0" u="none" strike="noStrike" dirty="0" smtClean="0">
                          <a:solidFill>
                            <a:schemeClr val="bg1"/>
                          </a:solidFill>
                          <a:effectLst/>
                          <a:latin typeface="Calibri" pitchFamily="34" charset="0"/>
                          <a:cs typeface="Calibri" pitchFamily="34" charset="0"/>
                        </a:rPr>
                        <a:t>Active</a:t>
                      </a:r>
                      <a:r>
                        <a:rPr lang="en-US" sz="1050" b="1" i="0" u="none" strike="noStrike" baseline="0" dirty="0" smtClean="0">
                          <a:solidFill>
                            <a:schemeClr val="bg1"/>
                          </a:solidFill>
                          <a:effectLst/>
                          <a:latin typeface="Calibri" pitchFamily="34" charset="0"/>
                          <a:cs typeface="Calibri" pitchFamily="34" charset="0"/>
                        </a:rPr>
                        <a:t> user</a:t>
                      </a:r>
                      <a:endParaRPr lang="en-US" sz="1050" b="1" i="0" u="none" strike="noStrike" dirty="0">
                        <a:solidFill>
                          <a:schemeClr val="bg1"/>
                        </a:solidFill>
                        <a:effectLst/>
                        <a:latin typeface="Calibri" pitchFamily="34" charset="0"/>
                        <a:cs typeface="Calibri" pitchFamily="34" charset="0"/>
                      </a:endParaRPr>
                    </a:p>
                  </a:txBody>
                  <a:tcPr marL="7590" marR="7590" marT="7590" marB="0" anchor="ctr">
                    <a:solidFill>
                      <a:srgbClr val="0070C0"/>
                    </a:solidFill>
                  </a:tcPr>
                </a:tc>
                <a:tc>
                  <a:txBody>
                    <a:bodyPr/>
                    <a:lstStyle/>
                    <a:p>
                      <a:pPr algn="ctr" fontAlgn="b"/>
                      <a:r>
                        <a:rPr lang="en-US" sz="1050" b="0" i="0" u="none" strike="noStrike" baseline="0" dirty="0" smtClean="0">
                          <a:solidFill>
                            <a:srgbClr val="000000"/>
                          </a:solidFill>
                          <a:effectLst/>
                          <a:latin typeface="Calibri"/>
                        </a:rPr>
                        <a:t>38 million accounts with 16 or more followers</a:t>
                      </a:r>
                      <a:endParaRPr lang="en-US" sz="1050" b="0" i="0" u="none" strike="noStrike" dirty="0">
                        <a:solidFill>
                          <a:srgbClr val="000000"/>
                        </a:solidFill>
                        <a:effectLst/>
                        <a:latin typeface="Calibri"/>
                      </a:endParaRPr>
                    </a:p>
                  </a:txBody>
                  <a:tcPr marL="9525" marR="9525" marT="9525" marB="0" anchor="ctr">
                    <a:solidFill>
                      <a:schemeClr val="bg1">
                        <a:lumMod val="95000"/>
                      </a:schemeClr>
                    </a:solidFill>
                  </a:tcPr>
                </a:tc>
                <a:tc>
                  <a:txBody>
                    <a:bodyPr/>
                    <a:lstStyle/>
                    <a:p>
                      <a:pPr algn="ctr" fontAlgn="b"/>
                      <a:r>
                        <a:rPr lang="en-US" sz="1050" b="0" i="0" u="none" strike="noStrike" baseline="0" dirty="0" smtClean="0">
                          <a:solidFill>
                            <a:srgbClr val="000000"/>
                          </a:solidFill>
                          <a:effectLst/>
                          <a:latin typeface="Calibri"/>
                        </a:rPr>
                        <a:t>100 million accounts with over 20 or more followers</a:t>
                      </a:r>
                      <a:endParaRPr lang="en-US" sz="1050" b="0" i="0" u="none" strike="noStrike" dirty="0">
                        <a:solidFill>
                          <a:srgbClr val="000000"/>
                        </a:solidFill>
                        <a:effectLst/>
                        <a:latin typeface="Calibri"/>
                      </a:endParaRPr>
                    </a:p>
                  </a:txBody>
                  <a:tcPr marL="9525" marR="9525" marT="9525" marB="0" anchor="ctr">
                    <a:solidFill>
                      <a:schemeClr val="bg1">
                        <a:lumMod val="95000"/>
                      </a:schemeClr>
                    </a:solidFill>
                  </a:tcPr>
                </a:tc>
              </a:tr>
            </a:tbl>
          </a:graphicData>
        </a:graphic>
      </p:graphicFrame>
      <p:pic>
        <p:nvPicPr>
          <p:cNvPr id="9" name="Picture 8" descr="C:\Users\joljiang\Pictures\imagesCA5RLR3Z.jpg"/>
          <p:cNvPicPr>
            <a:picLocks noChangeAspect="1" noChangeArrowheads="1"/>
          </p:cNvPicPr>
          <p:nvPr/>
        </p:nvPicPr>
        <p:blipFill>
          <a:blip r:embed="rId3" cstate="print"/>
          <a:srcRect/>
          <a:stretch>
            <a:fillRect/>
          </a:stretch>
        </p:blipFill>
        <p:spPr bwMode="auto">
          <a:xfrm>
            <a:off x="1691003" y="2609386"/>
            <a:ext cx="1049744" cy="385852"/>
          </a:xfrm>
          <a:prstGeom prst="rect">
            <a:avLst/>
          </a:prstGeom>
          <a:noFill/>
        </p:spPr>
      </p:pic>
      <p:pic>
        <p:nvPicPr>
          <p:cNvPr id="10" name="Picture 9" descr="C:\Users\joljiang\Pictures\untitled.bmp"/>
          <p:cNvPicPr>
            <a:picLocks noChangeAspect="1" noChangeArrowheads="1"/>
          </p:cNvPicPr>
          <p:nvPr/>
        </p:nvPicPr>
        <p:blipFill>
          <a:blip r:embed="rId2" cstate="print"/>
          <a:srcRect/>
          <a:stretch>
            <a:fillRect/>
          </a:stretch>
        </p:blipFill>
        <p:spPr bwMode="auto">
          <a:xfrm>
            <a:off x="3044433" y="2452756"/>
            <a:ext cx="920236" cy="571515"/>
          </a:xfrm>
          <a:prstGeom prst="rect">
            <a:avLst/>
          </a:prstGeom>
          <a:noFill/>
        </p:spPr>
      </p:pic>
      <p:sp>
        <p:nvSpPr>
          <p:cNvPr id="11" name="TextBox 10"/>
          <p:cNvSpPr txBox="1"/>
          <p:nvPr/>
        </p:nvSpPr>
        <p:spPr>
          <a:xfrm>
            <a:off x="358775" y="2474021"/>
            <a:ext cx="1909690" cy="184666"/>
          </a:xfrm>
          <a:prstGeom prst="rect">
            <a:avLst/>
          </a:prstGeom>
          <a:noFill/>
        </p:spPr>
        <p:txBody>
          <a:bodyPr wrap="none" lIns="0" tIns="0" rIns="0" bIns="0" rtlCol="0">
            <a:spAutoFit/>
          </a:bodyPr>
          <a:lstStyle/>
          <a:p>
            <a:pPr>
              <a:spcAft>
                <a:spcPts val="300"/>
              </a:spcAft>
            </a:pPr>
            <a:r>
              <a:rPr lang="en-US" sz="1200" b="1" dirty="0" smtClean="0">
                <a:solidFill>
                  <a:schemeClr val="tx2"/>
                </a:solidFill>
              </a:rPr>
              <a:t>A comparison with Twitter</a:t>
            </a:r>
          </a:p>
        </p:txBody>
      </p:sp>
      <p:sp>
        <p:nvSpPr>
          <p:cNvPr id="12" name="TextBox 11"/>
          <p:cNvSpPr txBox="1"/>
          <p:nvPr/>
        </p:nvSpPr>
        <p:spPr>
          <a:xfrm>
            <a:off x="4763376" y="2417492"/>
            <a:ext cx="3787923" cy="338554"/>
          </a:xfrm>
          <a:prstGeom prst="rect">
            <a:avLst/>
          </a:prstGeom>
          <a:noFill/>
        </p:spPr>
        <p:txBody>
          <a:bodyPr wrap="square" lIns="0" tIns="0" rIns="0" bIns="0" rtlCol="0">
            <a:spAutoFit/>
          </a:bodyPr>
          <a:lstStyle/>
          <a:p>
            <a:pPr marL="171450" indent="-171450">
              <a:spcAft>
                <a:spcPts val="300"/>
              </a:spcAft>
              <a:buFont typeface="Arial" pitchFamily="34" charset="0"/>
              <a:buChar char="•"/>
            </a:pPr>
            <a:r>
              <a:rPr lang="en-US" sz="1100" dirty="0" err="1" smtClean="0"/>
              <a:t>Weibo</a:t>
            </a:r>
            <a:r>
              <a:rPr lang="en-US" sz="1100" dirty="0" smtClean="0"/>
              <a:t> may have a more significant influence to the public than many of the traditional media, i.e. newspaper</a:t>
            </a:r>
          </a:p>
        </p:txBody>
      </p:sp>
      <p:pic>
        <p:nvPicPr>
          <p:cNvPr id="1027" name="Picture 3" descr="C:\Users\joljiang\Pictures\weib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6619" y="2791918"/>
            <a:ext cx="1564326" cy="1886393"/>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p:cNvSpPr/>
          <p:nvPr/>
        </p:nvSpPr>
        <p:spPr>
          <a:xfrm>
            <a:off x="5986130" y="3413034"/>
            <a:ext cx="514815" cy="1329070"/>
          </a:xfrm>
          <a:prstGeom prst="ellipse">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4" name="TextBox 13"/>
          <p:cNvSpPr txBox="1"/>
          <p:nvPr/>
        </p:nvSpPr>
        <p:spPr>
          <a:xfrm>
            <a:off x="6751665" y="3024271"/>
            <a:ext cx="1799634" cy="1487688"/>
          </a:xfrm>
          <a:prstGeom prst="rect">
            <a:avLst/>
          </a:prstGeom>
          <a:solidFill>
            <a:schemeClr val="accent3">
              <a:lumMod val="20000"/>
              <a:lumOff val="80000"/>
            </a:schemeClr>
          </a:solidFill>
          <a:ln>
            <a:solidFill>
              <a:srgbClr val="0070C0"/>
            </a:solidFill>
          </a:ln>
        </p:spPr>
        <p:txBody>
          <a:bodyPr wrap="square" lIns="108000" tIns="108000" rIns="108000" bIns="108000" rtlCol="0">
            <a:spAutoFit/>
          </a:bodyPr>
          <a:lstStyle/>
          <a:p>
            <a:pPr marL="171450" indent="-171450">
              <a:spcAft>
                <a:spcPts val="300"/>
              </a:spcAft>
              <a:buFont typeface="Arial" pitchFamily="34" charset="0"/>
              <a:buChar char="•"/>
            </a:pPr>
            <a:r>
              <a:rPr lang="en-US" sz="1000" dirty="0" smtClean="0">
                <a:solidFill>
                  <a:schemeClr val="tx2"/>
                </a:solidFill>
              </a:rPr>
              <a:t>Top account in </a:t>
            </a:r>
            <a:r>
              <a:rPr lang="en-US" sz="1000" dirty="0" err="1" smtClean="0">
                <a:solidFill>
                  <a:schemeClr val="tx2"/>
                </a:solidFill>
              </a:rPr>
              <a:t>Weibo</a:t>
            </a:r>
            <a:r>
              <a:rPr lang="en-US" sz="1000" dirty="0" smtClean="0">
                <a:solidFill>
                  <a:schemeClr val="tx2"/>
                </a:solidFill>
              </a:rPr>
              <a:t> has followers of over 8 million</a:t>
            </a:r>
          </a:p>
          <a:p>
            <a:pPr marL="171450" indent="-171450">
              <a:spcAft>
                <a:spcPts val="300"/>
              </a:spcAft>
              <a:buFont typeface="Arial" pitchFamily="34" charset="0"/>
              <a:buChar char="•"/>
            </a:pPr>
            <a:r>
              <a:rPr lang="en-US" sz="1000" dirty="0" smtClean="0">
                <a:solidFill>
                  <a:schemeClr val="tx2"/>
                </a:solidFill>
              </a:rPr>
              <a:t>China’s No1 newspaper issued 3.5 million everyday and only 19 newspaper has circulation over 1 million</a:t>
            </a:r>
          </a:p>
        </p:txBody>
      </p:sp>
      <p:cxnSp>
        <p:nvCxnSpPr>
          <p:cNvPr id="16" name="Elbow Connector 15"/>
          <p:cNvCxnSpPr>
            <a:stCxn id="13" idx="6"/>
            <a:endCxn id="14" idx="1"/>
          </p:cNvCxnSpPr>
          <p:nvPr/>
        </p:nvCxnSpPr>
        <p:spPr>
          <a:xfrm flipV="1">
            <a:off x="6500945" y="3768115"/>
            <a:ext cx="250720" cy="309454"/>
          </a:xfrm>
          <a:prstGeom prst="bentConnector3">
            <a:avLst/>
          </a:prstGeom>
          <a:ln>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756281" y="4824088"/>
            <a:ext cx="3787923" cy="1223412"/>
          </a:xfrm>
          <a:prstGeom prst="rect">
            <a:avLst/>
          </a:prstGeom>
          <a:noFill/>
        </p:spPr>
        <p:txBody>
          <a:bodyPr wrap="square" lIns="0" tIns="0" rIns="0" bIns="0" rtlCol="0">
            <a:spAutoFit/>
          </a:bodyPr>
          <a:lstStyle/>
          <a:p>
            <a:pPr marL="171450" indent="-171450">
              <a:spcAft>
                <a:spcPts val="300"/>
              </a:spcAft>
              <a:buFont typeface="Arial" pitchFamily="34" charset="0"/>
              <a:buChar char="•"/>
            </a:pPr>
            <a:r>
              <a:rPr lang="en-US" sz="1100" dirty="0" err="1" smtClean="0"/>
              <a:t>Weibo</a:t>
            </a:r>
            <a:r>
              <a:rPr lang="en-US" sz="1100" dirty="0"/>
              <a:t> </a:t>
            </a:r>
            <a:r>
              <a:rPr lang="en-US" sz="1100" dirty="0" smtClean="0"/>
              <a:t>has become the most important information sources for internet users; an emergency may spread to millions of user in very short time</a:t>
            </a:r>
          </a:p>
          <a:p>
            <a:pPr marL="361950" lvl="1" indent="-180975">
              <a:spcAft>
                <a:spcPts val="300"/>
              </a:spcAft>
              <a:buFont typeface="Arial" pitchFamily="34" charset="0"/>
              <a:buChar char="−"/>
            </a:pPr>
            <a:r>
              <a:rPr lang="en-US" sz="1100" dirty="0" smtClean="0"/>
              <a:t>A recent example: a well known and well respected  PE fund founder post his decision of elopement in </a:t>
            </a:r>
            <a:r>
              <a:rPr lang="en-US" sz="1100" dirty="0" err="1" smtClean="0"/>
              <a:t>Weibo</a:t>
            </a:r>
            <a:r>
              <a:rPr lang="en-US" sz="1100" dirty="0" smtClean="0"/>
              <a:t>. The post was forwarded by 5000 times in one hour and 2.4 million comments in 10 days  </a:t>
            </a:r>
          </a:p>
        </p:txBody>
      </p:sp>
      <p:sp>
        <p:nvSpPr>
          <p:cNvPr id="15" name="Slide Number Placeholder 5"/>
          <p:cNvSpPr>
            <a:spLocks noGrp="1"/>
          </p:cNvSpPr>
          <p:nvPr>
            <p:ph type="sldNum" sz="quarter" idx="4"/>
          </p:nvPr>
        </p:nvSpPr>
        <p:spPr>
          <a:xfrm>
            <a:off x="4227002" y="6565460"/>
            <a:ext cx="571504" cy="179387"/>
          </a:xfrm>
        </p:spPr>
        <p:txBody>
          <a:bodyPr/>
          <a:lstStyle/>
          <a:p>
            <a:pPr algn="ctr"/>
            <a:fld id="{9CCD2B93-435A-4A43-87E1-355F35A356BE}" type="slidenum">
              <a:rPr lang="en-GB" smtClean="0"/>
              <a:pPr algn="ctr"/>
              <a:t>13</a:t>
            </a:fld>
            <a:endParaRPr lang="en-GB" dirty="0">
              <a:solidFill>
                <a:schemeClr val="tx1"/>
              </a:solidFill>
              <a:latin typeface="Verdana" pitchFamily="34" charset="0"/>
            </a:endParaRPr>
          </a:p>
        </p:txBody>
      </p:sp>
    </p:spTree>
    <p:extLst>
      <p:ext uri="{BB962C8B-B14F-4D97-AF65-F5344CB8AC3E}">
        <p14:creationId xmlns:p14="http://schemas.microsoft.com/office/powerpoint/2010/main" val="27170519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15765" y="236537"/>
            <a:ext cx="8909538" cy="918109"/>
          </a:xfrm>
        </p:spPr>
        <p:txBody>
          <a:bodyPr/>
          <a:lstStyle/>
          <a:p>
            <a:r>
              <a:rPr lang="en-US" dirty="0" smtClean="0"/>
              <a:t>Bottlenecks – Less reliable third party logistics services and underdeveloped credit and payment system remain the biggest issues</a:t>
            </a:r>
            <a:endParaRPr lang="en-US" dirty="0"/>
          </a:p>
        </p:txBody>
      </p:sp>
      <p:sp>
        <p:nvSpPr>
          <p:cNvPr id="6" name="Rectangle 5"/>
          <p:cNvSpPr/>
          <p:nvPr/>
        </p:nvSpPr>
        <p:spPr>
          <a:xfrm>
            <a:off x="410781" y="1268413"/>
            <a:ext cx="8353424" cy="4893647"/>
          </a:xfrm>
          <a:prstGeom prst="rect">
            <a:avLst/>
          </a:prstGeom>
          <a:ln>
            <a:solidFill>
              <a:schemeClr val="accent1"/>
            </a:solidFill>
          </a:ln>
        </p:spPr>
        <p:txBody>
          <a:bodyPr wrap="square">
            <a:spAutoFit/>
          </a:bodyPr>
          <a:lstStyle/>
          <a:p>
            <a:r>
              <a:rPr lang="en-US" sz="1200" b="1" dirty="0"/>
              <a:t>Low Ratio of Online Payment</a:t>
            </a:r>
          </a:p>
          <a:p>
            <a:pPr marL="171450" indent="-171450">
              <a:buFont typeface="Arial" pitchFamily="34" charset="0"/>
              <a:buChar char="•"/>
            </a:pPr>
            <a:r>
              <a:rPr lang="en-US" sz="1200" dirty="0"/>
              <a:t>Awareness of online payment is still low.  Many of customers still prefer cash payment upon receiving products </a:t>
            </a:r>
            <a:r>
              <a:rPr lang="en-US" sz="1200"/>
              <a:t>for </a:t>
            </a:r>
            <a:r>
              <a:rPr lang="en-US" sz="1200" smtClean="0"/>
              <a:t>following reasons</a:t>
            </a:r>
            <a:endParaRPr lang="en-US" sz="1200" dirty="0"/>
          </a:p>
          <a:p>
            <a:pPr marL="360363" lvl="1" indent="-169863">
              <a:buFont typeface="Arial" pitchFamily="34" charset="0"/>
              <a:buChar char="−"/>
            </a:pPr>
            <a:r>
              <a:rPr lang="en-US" sz="1200" dirty="0"/>
              <a:t>The credit system in China is still at early development stage. Online payment safety is a significant concern among e-shoppers</a:t>
            </a:r>
          </a:p>
          <a:p>
            <a:pPr marL="360363" lvl="1" indent="-169863">
              <a:buFont typeface="Arial" pitchFamily="34" charset="0"/>
              <a:buChar char="−"/>
            </a:pPr>
            <a:r>
              <a:rPr lang="en-US" sz="1200" dirty="0"/>
              <a:t>Currently online payment platform are not user friendly and often requires installations of specific software under specific systems or websites</a:t>
            </a:r>
          </a:p>
          <a:p>
            <a:pPr marL="171450" lvl="1" indent="-171450">
              <a:buFont typeface="Arial" pitchFamily="34" charset="0"/>
              <a:buChar char="•"/>
            </a:pPr>
            <a:r>
              <a:rPr lang="en-US" sz="1200" dirty="0"/>
              <a:t>China has just set up its Third-Party Payment Association and issued licenses to 20+ online payment companies </a:t>
            </a:r>
            <a:endParaRPr lang="en-US" sz="1200" dirty="0" smtClean="0"/>
          </a:p>
          <a:p>
            <a:pPr marL="0" lvl="1"/>
            <a:endParaRPr lang="en-US" sz="1200" dirty="0"/>
          </a:p>
          <a:p>
            <a:r>
              <a:rPr lang="en-US" sz="1200" b="1" dirty="0"/>
              <a:t>Unreliable Third-party  logistics support</a:t>
            </a:r>
            <a:endParaRPr lang="en-US" sz="1200" dirty="0"/>
          </a:p>
          <a:p>
            <a:pPr marL="171450" indent="-171450">
              <a:buFont typeface="Arial" pitchFamily="34" charset="0"/>
              <a:buChar char="•"/>
            </a:pPr>
            <a:r>
              <a:rPr lang="en-US" sz="1200" dirty="0"/>
              <a:t>Most of couriers companies not able to cover lower tier cities / counties </a:t>
            </a:r>
          </a:p>
          <a:p>
            <a:pPr marL="171450" indent="-171450">
              <a:buFont typeface="Arial" pitchFamily="34" charset="0"/>
              <a:buChar char="•"/>
            </a:pPr>
            <a:r>
              <a:rPr lang="en-US" sz="1200" dirty="0"/>
              <a:t>Missing the delivery deadline or damaging products are quite </a:t>
            </a:r>
            <a:r>
              <a:rPr lang="en-US" sz="1200" dirty="0" smtClean="0"/>
              <a:t>common</a:t>
            </a:r>
          </a:p>
          <a:p>
            <a:pPr marL="171450" indent="-171450">
              <a:buFont typeface="Arial" pitchFamily="34" charset="0"/>
              <a:buChar char="•"/>
            </a:pPr>
            <a:r>
              <a:rPr lang="en-US" sz="1200" dirty="0" smtClean="0"/>
              <a:t>Short of hands in holiday seasons, especially Chinese New Year, resulting in delay on delivery</a:t>
            </a:r>
          </a:p>
          <a:p>
            <a:pPr marL="171450" indent="-171450">
              <a:buFont typeface="Arial" pitchFamily="34" charset="0"/>
              <a:buChar char="•"/>
            </a:pPr>
            <a:r>
              <a:rPr lang="en-US" sz="1200" dirty="0" smtClean="0"/>
              <a:t>Many of the significant players have invested heavily to build their own logistics system</a:t>
            </a:r>
          </a:p>
          <a:p>
            <a:endParaRPr lang="en-US" sz="1200" dirty="0"/>
          </a:p>
          <a:p>
            <a:pPr lvl="0"/>
            <a:r>
              <a:rPr lang="en-US" sz="1200" b="1" dirty="0" smtClean="0"/>
              <a:t>Lack </a:t>
            </a:r>
            <a:r>
              <a:rPr lang="en-US" sz="1200" b="1" dirty="0"/>
              <a:t>of trust </a:t>
            </a:r>
            <a:r>
              <a:rPr lang="en-US" sz="1200" b="1" dirty="0" smtClean="0"/>
              <a:t>on products and services</a:t>
            </a:r>
            <a:endParaRPr lang="en-US" sz="1200" dirty="0" smtClean="0"/>
          </a:p>
          <a:p>
            <a:pPr marL="171450" indent="-171450">
              <a:buFont typeface="Arial" pitchFamily="34" charset="0"/>
              <a:buChar char="•"/>
            </a:pPr>
            <a:r>
              <a:rPr lang="en-US" sz="1200" dirty="0" smtClean="0"/>
              <a:t>Many product descriptions online are different from real products, or reported fake products</a:t>
            </a:r>
          </a:p>
          <a:p>
            <a:pPr marL="171450" indent="-171450">
              <a:buFont typeface="Arial" pitchFamily="34" charset="0"/>
              <a:buChar char="•"/>
            </a:pPr>
            <a:r>
              <a:rPr lang="en-US" sz="1200" dirty="0" smtClean="0"/>
              <a:t>Most consumers are only comfortable to purchase low-value products online, e.g. books, clothes, </a:t>
            </a:r>
            <a:r>
              <a:rPr lang="en-US" sz="1200" i="1" dirty="0" smtClean="0"/>
              <a:t>etc.</a:t>
            </a:r>
          </a:p>
          <a:p>
            <a:pPr marL="171450" indent="-171450">
              <a:buFont typeface="Arial" pitchFamily="34" charset="0"/>
              <a:buChar char="•"/>
            </a:pPr>
            <a:r>
              <a:rPr lang="en-US" sz="1200" dirty="0"/>
              <a:t>After sales </a:t>
            </a:r>
            <a:r>
              <a:rPr lang="en-US" sz="1200" dirty="0" err="1"/>
              <a:t>servcies</a:t>
            </a:r>
            <a:r>
              <a:rPr lang="en-US" sz="1200" dirty="0"/>
              <a:t> is usually poor, with a very difficult return / refund terms</a:t>
            </a:r>
          </a:p>
          <a:p>
            <a:r>
              <a:rPr lang="en-US" sz="1200" dirty="0" smtClean="0"/>
              <a:t> </a:t>
            </a:r>
            <a:endParaRPr lang="en-US" sz="1200" dirty="0"/>
          </a:p>
          <a:p>
            <a:r>
              <a:rPr lang="en-US" sz="1200" b="1" dirty="0" smtClean="0"/>
              <a:t>Information Security </a:t>
            </a:r>
            <a:endParaRPr lang="en-US" sz="1200" dirty="0" smtClean="0"/>
          </a:p>
          <a:p>
            <a:pPr marL="171450" indent="-171450">
              <a:buFont typeface="Arial" pitchFamily="34" charset="0"/>
              <a:buChar char="•"/>
            </a:pPr>
            <a:r>
              <a:rPr lang="en-US" sz="1200" dirty="0" smtClean="0"/>
              <a:t>Over 20% of Chinese Internet users reported having experiences of being cheated by fraudulent websites</a:t>
            </a:r>
          </a:p>
          <a:p>
            <a:pPr marL="171450" indent="-171450">
              <a:buFont typeface="Arial" pitchFamily="34" charset="0"/>
              <a:buChar char="•"/>
            </a:pPr>
            <a:r>
              <a:rPr lang="en-US" sz="1200" dirty="0" smtClean="0"/>
              <a:t>Over </a:t>
            </a:r>
            <a:r>
              <a:rPr lang="en-US" sz="1200" dirty="0"/>
              <a:t>40% of Chinese internet users reported having had personal information stolen or manipulated.</a:t>
            </a:r>
          </a:p>
          <a:p>
            <a:pPr marL="171450" indent="-171450">
              <a:buFont typeface="Arial" pitchFamily="34" charset="0"/>
              <a:buChar char="•"/>
            </a:pPr>
            <a:endParaRPr lang="en-US" sz="1200" dirty="0"/>
          </a:p>
          <a:p>
            <a:r>
              <a:rPr lang="en-US" sz="1200" dirty="0"/>
              <a:t> </a:t>
            </a:r>
            <a:endParaRPr lang="en-US" sz="1200" dirty="0" smtClean="0"/>
          </a:p>
        </p:txBody>
      </p:sp>
      <p:sp>
        <p:nvSpPr>
          <p:cNvPr id="4" name="Slide Number Placeholder 5"/>
          <p:cNvSpPr>
            <a:spLocks noGrp="1"/>
          </p:cNvSpPr>
          <p:nvPr>
            <p:ph type="sldNum" sz="quarter" idx="4"/>
          </p:nvPr>
        </p:nvSpPr>
        <p:spPr>
          <a:xfrm>
            <a:off x="4227002" y="6565460"/>
            <a:ext cx="571504" cy="179387"/>
          </a:xfrm>
        </p:spPr>
        <p:txBody>
          <a:bodyPr/>
          <a:lstStyle/>
          <a:p>
            <a:pPr algn="ctr"/>
            <a:fld id="{9CCD2B93-435A-4A43-87E1-355F35A356BE}" type="slidenum">
              <a:rPr lang="en-GB" smtClean="0"/>
              <a:pPr algn="ctr"/>
              <a:t>14</a:t>
            </a:fld>
            <a:endParaRPr lang="en-GB" dirty="0">
              <a:solidFill>
                <a:schemeClr val="tx1"/>
              </a:solidFill>
              <a:latin typeface="Verdana" pitchFamily="34" charset="0"/>
            </a:endParaRPr>
          </a:p>
        </p:txBody>
      </p:sp>
    </p:spTree>
    <p:extLst>
      <p:ext uri="{BB962C8B-B14F-4D97-AF65-F5344CB8AC3E}">
        <p14:creationId xmlns:p14="http://schemas.microsoft.com/office/powerpoint/2010/main" val="5503809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descr="Deloittelogo_Blu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3377" y="2552701"/>
            <a:ext cx="3782158"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3"/>
          <p:cNvSpPr>
            <a:spLocks noChangeArrowheads="1"/>
          </p:cNvSpPr>
          <p:nvPr/>
        </p:nvSpPr>
        <p:spPr bwMode="auto">
          <a:xfrm>
            <a:off x="120161" y="5130813"/>
            <a:ext cx="8905143" cy="159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5996" tIns="35996" rIns="0" bIns="0" anchor="b"/>
          <a:lstStyle/>
          <a:p>
            <a:pPr marL="1588" indent="-1588">
              <a:lnSpc>
                <a:spcPct val="120000"/>
              </a:lnSpc>
              <a:spcBef>
                <a:spcPct val="45000"/>
              </a:spcBef>
              <a:spcAft>
                <a:spcPct val="35000"/>
              </a:spcAft>
              <a:tabLst>
                <a:tab pos="620713" algn="l"/>
              </a:tabLst>
            </a:pPr>
            <a:r>
              <a:rPr lang="en-US" altLang="zh-CN" sz="800" dirty="0">
                <a:solidFill>
                  <a:srgbClr val="000000"/>
                </a:solidFill>
                <a:ea typeface="宋体" pitchFamily="2" charset="-122"/>
              </a:rPr>
              <a:t>About Deloitte </a:t>
            </a:r>
            <a:r>
              <a:rPr lang="en-US" altLang="zh-CN" sz="800" dirty="0" err="1">
                <a:solidFill>
                  <a:srgbClr val="000000"/>
                </a:solidFill>
                <a:ea typeface="宋体" pitchFamily="2" charset="-122"/>
              </a:rPr>
              <a:t>Touche</a:t>
            </a:r>
            <a:r>
              <a:rPr lang="en-US" altLang="zh-CN" sz="800" dirty="0">
                <a:solidFill>
                  <a:srgbClr val="000000"/>
                </a:solidFill>
                <a:ea typeface="宋体" pitchFamily="2" charset="-122"/>
              </a:rPr>
              <a:t> Tohmatsu</a:t>
            </a:r>
          </a:p>
          <a:p>
            <a:pPr marL="1588" indent="-1588">
              <a:lnSpc>
                <a:spcPct val="120000"/>
              </a:lnSpc>
              <a:spcBef>
                <a:spcPct val="45000"/>
              </a:spcBef>
              <a:spcAft>
                <a:spcPct val="35000"/>
              </a:spcAft>
              <a:tabLst>
                <a:tab pos="620713" algn="l"/>
              </a:tabLst>
            </a:pPr>
            <a:endParaRPr lang="en-US" altLang="zh-CN" sz="800" dirty="0">
              <a:solidFill>
                <a:srgbClr val="000000"/>
              </a:solidFill>
              <a:ea typeface="宋体" pitchFamily="2" charset="-122"/>
            </a:endParaRPr>
          </a:p>
          <a:p>
            <a:pPr marL="1588" indent="-1588" algn="just">
              <a:spcAft>
                <a:spcPct val="35000"/>
              </a:spcAft>
              <a:tabLst>
                <a:tab pos="620713" algn="l"/>
              </a:tabLst>
            </a:pPr>
            <a:r>
              <a:rPr lang="en-US" altLang="zh-CN" sz="800" dirty="0">
                <a:solidFill>
                  <a:srgbClr val="000000"/>
                </a:solidFill>
                <a:ea typeface="宋体" pitchFamily="2" charset="-122"/>
              </a:rPr>
              <a:t>Deloitte refers to one or more of Deloitte </a:t>
            </a:r>
            <a:r>
              <a:rPr lang="en-US" altLang="zh-CN" sz="800" dirty="0" err="1">
                <a:solidFill>
                  <a:srgbClr val="000000"/>
                </a:solidFill>
                <a:ea typeface="宋体" pitchFamily="2" charset="-122"/>
              </a:rPr>
              <a:t>Touche</a:t>
            </a:r>
            <a:r>
              <a:rPr lang="en-US" altLang="zh-CN" sz="800" dirty="0">
                <a:solidFill>
                  <a:srgbClr val="000000"/>
                </a:solidFill>
                <a:ea typeface="宋体" pitchFamily="2" charset="-122"/>
              </a:rPr>
              <a:t> Tohmatsu, a Swiss </a:t>
            </a:r>
            <a:r>
              <a:rPr lang="en-US" altLang="zh-CN" sz="800" dirty="0" err="1">
                <a:solidFill>
                  <a:srgbClr val="000000"/>
                </a:solidFill>
                <a:ea typeface="宋体" pitchFamily="2" charset="-122"/>
              </a:rPr>
              <a:t>Verein</a:t>
            </a:r>
            <a:r>
              <a:rPr lang="en-US" altLang="zh-CN" sz="800" dirty="0">
                <a:solidFill>
                  <a:srgbClr val="000000"/>
                </a:solidFill>
                <a:ea typeface="宋体" pitchFamily="2" charset="-122"/>
              </a:rPr>
              <a:t>, and its network of member firms/members, each of which is a legally separate and independent entity. “Deloitte” is the brand under which tens of thousands of dedicated professionals in independent firms throughout the world collaborate to provide audit, consulting, financial advisory, risk management and tax services to selected clients. These firms are members of Deloitte </a:t>
            </a:r>
            <a:r>
              <a:rPr lang="en-US" altLang="zh-CN" sz="800" dirty="0" err="1">
                <a:solidFill>
                  <a:srgbClr val="000000"/>
                </a:solidFill>
                <a:ea typeface="宋体" pitchFamily="2" charset="-122"/>
              </a:rPr>
              <a:t>Touche</a:t>
            </a:r>
            <a:r>
              <a:rPr lang="en-US" altLang="zh-CN" sz="800" dirty="0">
                <a:solidFill>
                  <a:srgbClr val="000000"/>
                </a:solidFill>
                <a:ea typeface="宋体" pitchFamily="2" charset="-122"/>
              </a:rPr>
              <a:t> Tohmatsu, a Swiss </a:t>
            </a:r>
            <a:r>
              <a:rPr lang="en-US" altLang="zh-CN" sz="800" dirty="0" err="1">
                <a:solidFill>
                  <a:srgbClr val="000000"/>
                </a:solidFill>
                <a:ea typeface="宋体" pitchFamily="2" charset="-122"/>
              </a:rPr>
              <a:t>Verein</a:t>
            </a:r>
            <a:r>
              <a:rPr lang="en-US" altLang="zh-CN" sz="800" dirty="0">
                <a:solidFill>
                  <a:srgbClr val="000000"/>
                </a:solidFill>
                <a:ea typeface="宋体" pitchFamily="2" charset="-122"/>
              </a:rPr>
              <a:t> (“DTT </a:t>
            </a:r>
            <a:r>
              <a:rPr lang="en-US" altLang="zh-CN" sz="800" dirty="0" err="1">
                <a:solidFill>
                  <a:srgbClr val="000000"/>
                </a:solidFill>
                <a:ea typeface="宋体" pitchFamily="2" charset="-122"/>
              </a:rPr>
              <a:t>Verein</a:t>
            </a:r>
            <a:r>
              <a:rPr lang="en-US" altLang="zh-CN" sz="800" dirty="0">
                <a:solidFill>
                  <a:srgbClr val="000000"/>
                </a:solidFill>
                <a:ea typeface="宋体" pitchFamily="2" charset="-122"/>
              </a:rPr>
              <a:t>”). Each member firm/member provides services in a particular geographic area and is subject to the laws and professional regulations of the particular country or countries in which it operates. DTT </a:t>
            </a:r>
            <a:r>
              <a:rPr lang="en-US" altLang="zh-CN" sz="800" dirty="0" err="1">
                <a:solidFill>
                  <a:srgbClr val="000000"/>
                </a:solidFill>
                <a:ea typeface="宋体" pitchFamily="2" charset="-122"/>
              </a:rPr>
              <a:t>Verein</a:t>
            </a:r>
            <a:r>
              <a:rPr lang="en-US" altLang="zh-CN" sz="800" dirty="0">
                <a:solidFill>
                  <a:srgbClr val="000000"/>
                </a:solidFill>
                <a:ea typeface="宋体" pitchFamily="2" charset="-122"/>
              </a:rPr>
              <a:t> helps coordinate the activities of the member firms but does not itself provide services to clients. DTT </a:t>
            </a:r>
            <a:r>
              <a:rPr lang="en-US" altLang="zh-CN" sz="800" dirty="0" err="1">
                <a:solidFill>
                  <a:srgbClr val="000000"/>
                </a:solidFill>
                <a:ea typeface="宋体" pitchFamily="2" charset="-122"/>
              </a:rPr>
              <a:t>Verein</a:t>
            </a:r>
            <a:r>
              <a:rPr lang="en-US" altLang="zh-CN" sz="800" dirty="0">
                <a:solidFill>
                  <a:srgbClr val="000000"/>
                </a:solidFill>
                <a:ea typeface="宋体" pitchFamily="2" charset="-122"/>
              </a:rPr>
              <a:t> and the member firms/members are separate and distinct legal entities, which cannot obligate the other entities. DTT </a:t>
            </a:r>
            <a:r>
              <a:rPr lang="en-US" altLang="zh-CN" sz="800" dirty="0" err="1">
                <a:solidFill>
                  <a:srgbClr val="000000"/>
                </a:solidFill>
                <a:ea typeface="宋体" pitchFamily="2" charset="-122"/>
              </a:rPr>
              <a:t>Verein</a:t>
            </a:r>
            <a:r>
              <a:rPr lang="en-US" altLang="zh-CN" sz="800" dirty="0">
                <a:solidFill>
                  <a:srgbClr val="000000"/>
                </a:solidFill>
                <a:ea typeface="宋体" pitchFamily="2" charset="-122"/>
              </a:rPr>
              <a:t> and each DTT </a:t>
            </a:r>
            <a:r>
              <a:rPr lang="en-US" altLang="zh-CN" sz="800" dirty="0" err="1">
                <a:solidFill>
                  <a:srgbClr val="000000"/>
                </a:solidFill>
                <a:ea typeface="宋体" pitchFamily="2" charset="-122"/>
              </a:rPr>
              <a:t>Verein</a:t>
            </a:r>
            <a:r>
              <a:rPr lang="en-US" altLang="zh-CN" sz="800" dirty="0">
                <a:solidFill>
                  <a:srgbClr val="000000"/>
                </a:solidFill>
                <a:ea typeface="宋体" pitchFamily="2" charset="-122"/>
              </a:rPr>
              <a:t> member firm/member are only liable for their own acts or omissions, and not those of each other. Each DTT </a:t>
            </a:r>
            <a:r>
              <a:rPr lang="en-US" altLang="zh-CN" sz="800" dirty="0" err="1">
                <a:solidFill>
                  <a:srgbClr val="000000"/>
                </a:solidFill>
                <a:ea typeface="宋体" pitchFamily="2" charset="-122"/>
              </a:rPr>
              <a:t>Verein</a:t>
            </a:r>
            <a:r>
              <a:rPr lang="en-US" altLang="zh-CN" sz="800" dirty="0">
                <a:solidFill>
                  <a:srgbClr val="000000"/>
                </a:solidFill>
                <a:ea typeface="宋体" pitchFamily="2" charset="-122"/>
              </a:rPr>
              <a:t> member firm/member is structured differently in accordance with national laws, regulations, customary practice, and other factors, and may secure the provision of professional services in their territories through subsidiaries, affiliates and/or other entities.</a:t>
            </a:r>
          </a:p>
          <a:p>
            <a:pPr marL="1588" indent="-1588" algn="just">
              <a:spcAft>
                <a:spcPct val="35000"/>
              </a:spcAft>
              <a:tabLst>
                <a:tab pos="620713" algn="l"/>
              </a:tabLst>
            </a:pPr>
            <a:endParaRPr lang="en-US" altLang="zh-CN" sz="800" dirty="0">
              <a:solidFill>
                <a:srgbClr val="000000"/>
              </a:solidFill>
              <a:ea typeface="宋体" pitchFamily="2" charset="-122"/>
            </a:endParaRPr>
          </a:p>
          <a:p>
            <a:pPr marL="1588" indent="-1588">
              <a:lnSpc>
                <a:spcPct val="120000"/>
              </a:lnSpc>
              <a:spcBef>
                <a:spcPct val="45000"/>
              </a:spcBef>
              <a:spcAft>
                <a:spcPct val="35000"/>
              </a:spcAft>
              <a:tabLst>
                <a:tab pos="620713" algn="l"/>
              </a:tabLst>
            </a:pPr>
            <a:r>
              <a:rPr lang="en-GB" altLang="zh-CN" sz="800" dirty="0">
                <a:solidFill>
                  <a:srgbClr val="000000"/>
                </a:solidFill>
                <a:ea typeface="宋体" pitchFamily="2" charset="-122"/>
              </a:rPr>
              <a:t>© 2011 Deloitte &amp; </a:t>
            </a:r>
            <a:r>
              <a:rPr lang="en-GB" altLang="zh-CN" sz="800" dirty="0" err="1">
                <a:solidFill>
                  <a:srgbClr val="000000"/>
                </a:solidFill>
                <a:ea typeface="宋体" pitchFamily="2" charset="-122"/>
              </a:rPr>
              <a:t>Touche</a:t>
            </a:r>
            <a:r>
              <a:rPr lang="en-GB" altLang="zh-CN" sz="800" dirty="0">
                <a:solidFill>
                  <a:srgbClr val="000000"/>
                </a:solidFill>
                <a:ea typeface="宋体" pitchFamily="2" charset="-122"/>
              </a:rPr>
              <a:t> Corporate Finance Limited.  All rights reserved.</a:t>
            </a:r>
          </a:p>
        </p:txBody>
      </p:sp>
    </p:spTree>
    <p:extLst>
      <p:ext uri="{BB962C8B-B14F-4D97-AF65-F5344CB8AC3E}">
        <p14:creationId xmlns:p14="http://schemas.microsoft.com/office/powerpoint/2010/main" val="1893231270"/>
      </p:ext>
    </p:extLst>
  </p:cSld>
  <p:clrMapOvr>
    <a:masterClrMapping/>
  </p:clrMapOvr>
  <p:transition spd="med">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980728"/>
            <a:ext cx="8229600" cy="3744416"/>
          </a:xfrm>
        </p:spPr>
        <p:txBody>
          <a:bodyPr/>
          <a:lstStyle/>
          <a:p>
            <a:pPr marL="383949" indent="-383949">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83949" indent="-383949">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83949" indent="-383949">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16" name="圆角矩形 15">
            <a:hlinkClick r:id="rId3"/>
          </p:cNvPr>
          <p:cNvSpPr/>
          <p:nvPr/>
        </p:nvSpPr>
        <p:spPr>
          <a:xfrm>
            <a:off x="5148067" y="3776208"/>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a:r>
              <a:rPr lang="en-US" altLang="zh-CN" b="1" dirty="0">
                <a:solidFill>
                  <a:prstClr val="white"/>
                </a:solidFill>
                <a:latin typeface="微软雅黑"/>
                <a:cs typeface="Segoe UI" pitchFamily="34" charset="0"/>
              </a:rPr>
              <a:t>https://www.chuanke.com</a:t>
            </a:r>
            <a:endParaRPr lang="zh-CN" altLang="en-US" b="1" dirty="0">
              <a:solidFill>
                <a:prstClr val="white"/>
              </a:solidFill>
              <a:latin typeface="微软雅黑"/>
              <a:cs typeface="Segoe UI" pitchFamily="34" charset="0"/>
            </a:endParaRPr>
          </a:p>
        </p:txBody>
      </p:sp>
      <p:sp>
        <p:nvSpPr>
          <p:cNvPr id="17" name="圆角矩形 16">
            <a:hlinkClick r:id="rId3"/>
          </p:cNvPr>
          <p:cNvSpPr/>
          <p:nvPr/>
        </p:nvSpPr>
        <p:spPr>
          <a:xfrm>
            <a:off x="5148067" y="4214090"/>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a:r>
              <a:rPr lang="en-US" altLang="zh-CN" b="1" dirty="0">
                <a:solidFill>
                  <a:prstClr val="white"/>
                </a:solidFill>
                <a:latin typeface="微软雅黑"/>
                <a:cs typeface="Segoe UI" pitchFamily="34" charset="0"/>
              </a:rPr>
              <a:t>https://study.163.com</a:t>
            </a:r>
            <a:endParaRPr lang="zh-CN" altLang="en-US" b="1" dirty="0">
              <a:solidFill>
                <a:prstClr val="white"/>
              </a:solidFill>
              <a:latin typeface="微软雅黑"/>
              <a:cs typeface="Segoe UI" pitchFamily="34" charset="0"/>
            </a:endParaRPr>
          </a:p>
        </p:txBody>
      </p:sp>
      <p:sp>
        <p:nvSpPr>
          <p:cNvPr id="2" name="矩形 1"/>
          <p:cNvSpPr/>
          <p:nvPr/>
        </p:nvSpPr>
        <p:spPr>
          <a:xfrm>
            <a:off x="871354" y="2921170"/>
            <a:ext cx="8106396" cy="565065"/>
          </a:xfrm>
          <a:prstGeom prst="rect">
            <a:avLst/>
          </a:prstGeom>
        </p:spPr>
        <p:txBody>
          <a:bodyPr wrap="none" lIns="102387" tIns="51194" rIns="102387" bIns="51194">
            <a:spAutoFit/>
          </a:bodyPr>
          <a:lstStyle/>
          <a:p>
            <a:pPr defTabSz="1023863" fontAlgn="base">
              <a:lnSpc>
                <a:spcPct val="150000"/>
              </a:lnSpc>
              <a:spcBef>
                <a:spcPct val="0"/>
              </a:spcBef>
              <a:spcAft>
                <a:spcPct val="0"/>
              </a:spcAft>
            </a:pPr>
            <a:r>
              <a:rPr lang="zh-CN" altLang="en-US" sz="2000" dirty="0">
                <a:solidFill>
                  <a:srgbClr val="4F81BD">
                    <a:lumMod val="75000"/>
                  </a:srgbClr>
                </a:solidFill>
                <a:latin typeface="微软雅黑"/>
                <a:cs typeface="Segoe UI" pitchFamily="34" charset="0"/>
              </a:rPr>
              <a:t>学习世界五百强和咨询公司</a:t>
            </a:r>
            <a:r>
              <a:rPr lang="en-US" altLang="zh-CN" sz="2000" dirty="0">
                <a:solidFill>
                  <a:srgbClr val="4F81BD">
                    <a:lumMod val="75000"/>
                  </a:srgbClr>
                </a:solidFill>
                <a:latin typeface="微软雅黑"/>
                <a:cs typeface="Segoe UI" pitchFamily="34" charset="0"/>
              </a:rPr>
              <a:t>PPT</a:t>
            </a:r>
            <a:r>
              <a:rPr lang="zh-CN" altLang="en-US" sz="2000" dirty="0">
                <a:solidFill>
                  <a:srgbClr val="4F81BD">
                    <a:lumMod val="75000"/>
                  </a:srgbClr>
                </a:solidFill>
                <a:latin typeface="微软雅黑"/>
                <a:cs typeface="Segoe UI" pitchFamily="34" charset="0"/>
              </a:rPr>
              <a:t>课程请访问如下网站搜索：“司马懿”</a:t>
            </a:r>
          </a:p>
        </p:txBody>
      </p:sp>
      <p:sp>
        <p:nvSpPr>
          <p:cNvPr id="19" name="圆角矩形 18">
            <a:hlinkClick r:id="rId3"/>
          </p:cNvPr>
          <p:cNvSpPr/>
          <p:nvPr/>
        </p:nvSpPr>
        <p:spPr>
          <a:xfrm>
            <a:off x="5148067" y="4653136"/>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a:r>
              <a:rPr lang="en-US" altLang="zh-CN" b="1" dirty="0">
                <a:solidFill>
                  <a:prstClr val="white"/>
                </a:solidFill>
                <a:latin typeface="微软雅黑"/>
                <a:cs typeface="Segoe UI" pitchFamily="34" charset="0"/>
              </a:rPr>
              <a:t>https://www.zhiu.com</a:t>
            </a:r>
            <a:endParaRPr lang="zh-CN" altLang="en-US" b="1" dirty="0">
              <a:solidFill>
                <a:prstClr val="white"/>
              </a:solidFill>
              <a:latin typeface="微软雅黑"/>
              <a:cs typeface="Segoe UI" pitchFamily="34" charset="0"/>
            </a:endParaRPr>
          </a:p>
        </p:txBody>
      </p:sp>
      <p:sp>
        <p:nvSpPr>
          <p:cNvPr id="12" name="圆角矩形 11">
            <a:hlinkClick r:id="rId3"/>
          </p:cNvPr>
          <p:cNvSpPr/>
          <p:nvPr/>
        </p:nvSpPr>
        <p:spPr>
          <a:xfrm>
            <a:off x="537104" y="3776208"/>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a:r>
              <a:rPr lang="zh-CN" altLang="en-US" b="1" dirty="0">
                <a:solidFill>
                  <a:prstClr val="white"/>
                </a:solidFill>
                <a:latin typeface="微软雅黑"/>
                <a:cs typeface="Segoe UI" pitchFamily="34" charset="0"/>
              </a:rPr>
              <a:t>百度传课：司马懿</a:t>
            </a:r>
            <a:r>
              <a:rPr lang="en-US" altLang="zh-CN" b="1" dirty="0">
                <a:solidFill>
                  <a:prstClr val="white"/>
                </a:solidFill>
                <a:latin typeface="微软雅黑"/>
                <a:cs typeface="Segoe UI" pitchFamily="34" charset="0"/>
              </a:rPr>
              <a:t>PPT</a:t>
            </a:r>
            <a:r>
              <a:rPr lang="zh-CN" altLang="en-US" b="1" dirty="0">
                <a:solidFill>
                  <a:prstClr val="white"/>
                </a:solidFill>
                <a:latin typeface="微软雅黑"/>
                <a:cs typeface="Segoe UI" pitchFamily="34" charset="0"/>
              </a:rPr>
              <a:t>学校</a:t>
            </a:r>
          </a:p>
        </p:txBody>
      </p:sp>
      <p:sp>
        <p:nvSpPr>
          <p:cNvPr id="13" name="圆角矩形 12">
            <a:hlinkClick r:id="rId3"/>
          </p:cNvPr>
          <p:cNvSpPr/>
          <p:nvPr/>
        </p:nvSpPr>
        <p:spPr>
          <a:xfrm>
            <a:off x="537104" y="4214090"/>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a:r>
              <a:rPr lang="zh-CN" altLang="en-US" b="1" dirty="0">
                <a:solidFill>
                  <a:prstClr val="white"/>
                </a:solidFill>
                <a:latin typeface="微软雅黑"/>
                <a:cs typeface="Segoe UI" pitchFamily="34" charset="0"/>
              </a:rPr>
              <a:t>网易学堂：司马懿</a:t>
            </a:r>
            <a:r>
              <a:rPr lang="en-US" altLang="zh-CN" b="1" dirty="0">
                <a:solidFill>
                  <a:prstClr val="white"/>
                </a:solidFill>
                <a:latin typeface="微软雅黑"/>
                <a:cs typeface="Segoe UI" pitchFamily="34" charset="0"/>
              </a:rPr>
              <a:t>PPT</a:t>
            </a:r>
            <a:r>
              <a:rPr lang="zh-CN" altLang="en-US" b="1" dirty="0">
                <a:solidFill>
                  <a:prstClr val="white"/>
                </a:solidFill>
                <a:latin typeface="微软雅黑"/>
                <a:cs typeface="Segoe UI" pitchFamily="34" charset="0"/>
              </a:rPr>
              <a:t>学校</a:t>
            </a:r>
          </a:p>
        </p:txBody>
      </p:sp>
      <p:sp>
        <p:nvSpPr>
          <p:cNvPr id="14" name="圆角矩形 13">
            <a:hlinkClick r:id="rId3"/>
          </p:cNvPr>
          <p:cNvSpPr/>
          <p:nvPr/>
        </p:nvSpPr>
        <p:spPr>
          <a:xfrm>
            <a:off x="537104" y="4653136"/>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a:r>
              <a:rPr lang="zh-CN" altLang="en-US" b="1" dirty="0">
                <a:solidFill>
                  <a:prstClr val="white"/>
                </a:solidFill>
                <a:latin typeface="微软雅黑"/>
                <a:cs typeface="Segoe UI" pitchFamily="34" charset="0"/>
              </a:rPr>
              <a:t>知乎：       司马懿</a:t>
            </a:r>
            <a:r>
              <a:rPr lang="en-US" altLang="zh-CN" b="1" dirty="0">
                <a:solidFill>
                  <a:prstClr val="white"/>
                </a:solidFill>
                <a:latin typeface="微软雅黑"/>
                <a:cs typeface="Segoe UI" pitchFamily="34" charset="0"/>
              </a:rPr>
              <a:t>PPT</a:t>
            </a:r>
            <a:r>
              <a:rPr lang="zh-CN" altLang="en-US" b="1" dirty="0">
                <a:solidFill>
                  <a:prstClr val="white"/>
                </a:solidFill>
                <a:latin typeface="微软雅黑"/>
                <a:cs typeface="Segoe UI" pitchFamily="34" charset="0"/>
              </a:rPr>
              <a:t>学校</a:t>
            </a:r>
          </a:p>
        </p:txBody>
      </p:sp>
    </p:spTree>
    <p:extLst>
      <p:ext uri="{BB962C8B-B14F-4D97-AF65-F5344CB8AC3E}">
        <p14:creationId xmlns:p14="http://schemas.microsoft.com/office/powerpoint/2010/main" val="621696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1533132" y="1044253"/>
            <a:ext cx="5956239" cy="5565877"/>
            <a:chOff x="1533132" y="1044253"/>
            <a:chExt cx="5956239" cy="5565877"/>
          </a:xfrm>
        </p:grpSpPr>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1103" y="1044253"/>
              <a:ext cx="5858268" cy="5565877"/>
            </a:xfrm>
            <a:prstGeom prst="rect">
              <a:avLst/>
            </a:prstGeom>
          </p:spPr>
        </p:pic>
        <p:sp>
          <p:nvSpPr>
            <p:cNvPr id="40" name="TextBox 39"/>
            <p:cNvSpPr txBox="1"/>
            <p:nvPr/>
          </p:nvSpPr>
          <p:spPr>
            <a:xfrm>
              <a:off x="3341914" y="1298413"/>
              <a:ext cx="968829" cy="276999"/>
            </a:xfrm>
            <a:prstGeom prst="rect">
              <a:avLst/>
            </a:prstGeom>
            <a:noFill/>
          </p:spPr>
          <p:txBody>
            <a:bodyPr wrap="square" lIns="0" tIns="0" rIns="0" bIns="0" rtlCol="0">
              <a:spAutoFit/>
            </a:bodyPr>
            <a:lstStyle/>
            <a:p>
              <a:pPr algn="ctr">
                <a:spcAft>
                  <a:spcPts val="300"/>
                </a:spcAft>
              </a:pPr>
              <a:r>
                <a:rPr lang="en-US" sz="900" b="1" dirty="0" smtClean="0">
                  <a:solidFill>
                    <a:schemeClr val="bg1"/>
                  </a:solidFill>
                </a:rPr>
                <a:t>Online Shopping(C2C)</a:t>
              </a:r>
            </a:p>
          </p:txBody>
        </p:sp>
        <p:sp>
          <p:nvSpPr>
            <p:cNvPr id="41" name="TextBox 40"/>
            <p:cNvSpPr txBox="1"/>
            <p:nvPr/>
          </p:nvSpPr>
          <p:spPr>
            <a:xfrm>
              <a:off x="4560237" y="1290538"/>
              <a:ext cx="968829" cy="276999"/>
            </a:xfrm>
            <a:prstGeom prst="rect">
              <a:avLst/>
            </a:prstGeom>
            <a:noFill/>
          </p:spPr>
          <p:txBody>
            <a:bodyPr wrap="square" lIns="0" tIns="0" rIns="0" bIns="0" rtlCol="0">
              <a:spAutoFit/>
            </a:bodyPr>
            <a:lstStyle/>
            <a:p>
              <a:pPr algn="ctr">
                <a:spcAft>
                  <a:spcPts val="300"/>
                </a:spcAft>
              </a:pPr>
              <a:r>
                <a:rPr lang="en-US" sz="900" b="1" dirty="0" smtClean="0">
                  <a:solidFill>
                    <a:schemeClr val="bg1"/>
                  </a:solidFill>
                </a:rPr>
                <a:t>Online Shopping(B2C)</a:t>
              </a:r>
            </a:p>
          </p:txBody>
        </p:sp>
        <p:sp>
          <p:nvSpPr>
            <p:cNvPr id="42" name="TextBox 41"/>
            <p:cNvSpPr txBox="1"/>
            <p:nvPr/>
          </p:nvSpPr>
          <p:spPr>
            <a:xfrm>
              <a:off x="6006019" y="5117447"/>
              <a:ext cx="968829" cy="138499"/>
            </a:xfrm>
            <a:prstGeom prst="rect">
              <a:avLst/>
            </a:prstGeom>
            <a:noFill/>
          </p:spPr>
          <p:txBody>
            <a:bodyPr wrap="square" lIns="0" tIns="0" rIns="0" bIns="0" rtlCol="0">
              <a:spAutoFit/>
            </a:bodyPr>
            <a:lstStyle/>
            <a:p>
              <a:pPr algn="ctr">
                <a:spcAft>
                  <a:spcPts val="300"/>
                </a:spcAft>
              </a:pPr>
              <a:r>
                <a:rPr lang="en-US" sz="900" b="1" dirty="0" smtClean="0">
                  <a:solidFill>
                    <a:schemeClr val="bg1"/>
                  </a:solidFill>
                </a:rPr>
                <a:t>SNS</a:t>
              </a:r>
            </a:p>
          </p:txBody>
        </p:sp>
        <p:sp>
          <p:nvSpPr>
            <p:cNvPr id="43" name="TextBox 42"/>
            <p:cNvSpPr txBox="1"/>
            <p:nvPr/>
          </p:nvSpPr>
          <p:spPr>
            <a:xfrm>
              <a:off x="5105665" y="5899367"/>
              <a:ext cx="846802" cy="315471"/>
            </a:xfrm>
            <a:prstGeom prst="rect">
              <a:avLst/>
            </a:prstGeom>
            <a:noFill/>
          </p:spPr>
          <p:txBody>
            <a:bodyPr wrap="square" lIns="0" tIns="0" rIns="0" bIns="0" rtlCol="0">
              <a:spAutoFit/>
            </a:bodyPr>
            <a:lstStyle/>
            <a:p>
              <a:pPr algn="ctr">
                <a:spcAft>
                  <a:spcPts val="300"/>
                </a:spcAft>
              </a:pPr>
              <a:r>
                <a:rPr lang="en-US" sz="900" b="1" dirty="0" smtClean="0">
                  <a:solidFill>
                    <a:schemeClr val="bg1"/>
                  </a:solidFill>
                </a:rPr>
                <a:t>Professional</a:t>
              </a:r>
            </a:p>
            <a:p>
              <a:pPr algn="ctr">
                <a:spcAft>
                  <a:spcPts val="300"/>
                </a:spcAft>
              </a:pPr>
              <a:r>
                <a:rPr lang="en-US" sz="900" b="1" dirty="0" smtClean="0">
                  <a:solidFill>
                    <a:schemeClr val="bg1"/>
                  </a:solidFill>
                </a:rPr>
                <a:t>SNS</a:t>
              </a:r>
            </a:p>
          </p:txBody>
        </p:sp>
        <p:sp>
          <p:nvSpPr>
            <p:cNvPr id="44" name="TextBox 43"/>
            <p:cNvSpPr txBox="1"/>
            <p:nvPr/>
          </p:nvSpPr>
          <p:spPr>
            <a:xfrm>
              <a:off x="4063017" y="6061618"/>
              <a:ext cx="725919" cy="315471"/>
            </a:xfrm>
            <a:prstGeom prst="rect">
              <a:avLst/>
            </a:prstGeom>
            <a:noFill/>
          </p:spPr>
          <p:txBody>
            <a:bodyPr wrap="square" lIns="0" tIns="0" rIns="0" bIns="0" rtlCol="0">
              <a:spAutoFit/>
            </a:bodyPr>
            <a:lstStyle/>
            <a:p>
              <a:pPr algn="ctr">
                <a:spcAft>
                  <a:spcPts val="300"/>
                </a:spcAft>
              </a:pPr>
              <a:r>
                <a:rPr lang="en-US" sz="900" b="1" dirty="0" smtClean="0">
                  <a:solidFill>
                    <a:schemeClr val="bg1"/>
                  </a:solidFill>
                </a:rPr>
                <a:t>Message</a:t>
              </a:r>
            </a:p>
            <a:p>
              <a:pPr algn="ctr">
                <a:spcAft>
                  <a:spcPts val="300"/>
                </a:spcAft>
              </a:pPr>
              <a:r>
                <a:rPr lang="en-US" sz="900" b="1" dirty="0" smtClean="0">
                  <a:solidFill>
                    <a:schemeClr val="bg1"/>
                  </a:solidFill>
                </a:rPr>
                <a:t>Boards</a:t>
              </a:r>
            </a:p>
          </p:txBody>
        </p:sp>
        <p:sp>
          <p:nvSpPr>
            <p:cNvPr id="45" name="TextBox 44"/>
            <p:cNvSpPr txBox="1"/>
            <p:nvPr/>
          </p:nvSpPr>
          <p:spPr>
            <a:xfrm>
              <a:off x="5698848" y="1754115"/>
              <a:ext cx="725919" cy="315471"/>
            </a:xfrm>
            <a:prstGeom prst="rect">
              <a:avLst/>
            </a:prstGeom>
            <a:noFill/>
          </p:spPr>
          <p:txBody>
            <a:bodyPr wrap="square" lIns="0" tIns="0" rIns="0" bIns="0" rtlCol="0">
              <a:spAutoFit/>
            </a:bodyPr>
            <a:lstStyle/>
            <a:p>
              <a:pPr algn="ctr">
                <a:spcAft>
                  <a:spcPts val="300"/>
                </a:spcAft>
              </a:pPr>
              <a:r>
                <a:rPr lang="en-US" sz="900" b="1" dirty="0" smtClean="0">
                  <a:solidFill>
                    <a:schemeClr val="bg1"/>
                  </a:solidFill>
                </a:rPr>
                <a:t>Micro-</a:t>
              </a:r>
            </a:p>
            <a:p>
              <a:pPr algn="ctr">
                <a:spcAft>
                  <a:spcPts val="300"/>
                </a:spcAft>
              </a:pPr>
              <a:r>
                <a:rPr lang="en-US" sz="900" b="1" dirty="0" smtClean="0">
                  <a:solidFill>
                    <a:schemeClr val="bg1"/>
                  </a:solidFill>
                </a:rPr>
                <a:t>blogging</a:t>
              </a:r>
            </a:p>
          </p:txBody>
        </p:sp>
        <p:sp>
          <p:nvSpPr>
            <p:cNvPr id="46" name="TextBox 45"/>
            <p:cNvSpPr txBox="1"/>
            <p:nvPr/>
          </p:nvSpPr>
          <p:spPr>
            <a:xfrm>
              <a:off x="6405891" y="2852356"/>
              <a:ext cx="725919" cy="138499"/>
            </a:xfrm>
            <a:prstGeom prst="rect">
              <a:avLst/>
            </a:prstGeom>
            <a:noFill/>
          </p:spPr>
          <p:txBody>
            <a:bodyPr wrap="square" lIns="0" tIns="0" rIns="0" bIns="0" rtlCol="0">
              <a:spAutoFit/>
            </a:bodyPr>
            <a:lstStyle/>
            <a:p>
              <a:pPr algn="ctr">
                <a:spcAft>
                  <a:spcPts val="300"/>
                </a:spcAft>
              </a:pPr>
              <a:r>
                <a:rPr lang="en-US" sz="900" b="1" dirty="0" smtClean="0">
                  <a:solidFill>
                    <a:schemeClr val="bg1"/>
                  </a:solidFill>
                </a:rPr>
                <a:t>Blogging</a:t>
              </a:r>
            </a:p>
          </p:txBody>
        </p:sp>
        <p:sp>
          <p:nvSpPr>
            <p:cNvPr id="50" name="TextBox 49"/>
            <p:cNvSpPr txBox="1"/>
            <p:nvPr/>
          </p:nvSpPr>
          <p:spPr>
            <a:xfrm>
              <a:off x="6490433" y="3928822"/>
              <a:ext cx="846802" cy="492443"/>
            </a:xfrm>
            <a:prstGeom prst="rect">
              <a:avLst/>
            </a:prstGeom>
            <a:noFill/>
          </p:spPr>
          <p:txBody>
            <a:bodyPr wrap="square" lIns="0" tIns="0" rIns="0" bIns="0" rtlCol="0">
              <a:spAutoFit/>
            </a:bodyPr>
            <a:lstStyle/>
            <a:p>
              <a:pPr algn="ctr">
                <a:spcAft>
                  <a:spcPts val="300"/>
                </a:spcAft>
              </a:pPr>
              <a:r>
                <a:rPr lang="en-US" sz="900" b="1" dirty="0" smtClean="0">
                  <a:solidFill>
                    <a:schemeClr val="bg1"/>
                  </a:solidFill>
                </a:rPr>
                <a:t>Instant </a:t>
              </a:r>
            </a:p>
            <a:p>
              <a:pPr algn="ctr">
                <a:spcAft>
                  <a:spcPts val="300"/>
                </a:spcAft>
              </a:pPr>
              <a:r>
                <a:rPr lang="en-US" sz="900" b="1" dirty="0" err="1" smtClean="0">
                  <a:solidFill>
                    <a:schemeClr val="bg1"/>
                  </a:solidFill>
                </a:rPr>
                <a:t>Messa</a:t>
              </a:r>
              <a:r>
                <a:rPr lang="en-US" sz="900" b="1" dirty="0" smtClean="0">
                  <a:solidFill>
                    <a:schemeClr val="bg1"/>
                  </a:solidFill>
                </a:rPr>
                <a:t>-</a:t>
              </a:r>
            </a:p>
            <a:p>
              <a:pPr algn="ctr">
                <a:spcAft>
                  <a:spcPts val="300"/>
                </a:spcAft>
              </a:pPr>
              <a:r>
                <a:rPr lang="en-US" sz="900" b="1" dirty="0" err="1" smtClean="0">
                  <a:solidFill>
                    <a:schemeClr val="bg1"/>
                  </a:solidFill>
                </a:rPr>
                <a:t>ging</a:t>
              </a:r>
              <a:endParaRPr lang="en-US" sz="900" b="1" dirty="0" smtClean="0">
                <a:solidFill>
                  <a:schemeClr val="bg1"/>
                </a:solidFill>
              </a:endParaRPr>
            </a:p>
          </p:txBody>
        </p:sp>
        <p:sp>
          <p:nvSpPr>
            <p:cNvPr id="51" name="TextBox 50"/>
            <p:cNvSpPr txBox="1"/>
            <p:nvPr/>
          </p:nvSpPr>
          <p:spPr>
            <a:xfrm>
              <a:off x="1713837" y="2909929"/>
              <a:ext cx="846802" cy="315471"/>
            </a:xfrm>
            <a:prstGeom prst="rect">
              <a:avLst/>
            </a:prstGeom>
            <a:noFill/>
          </p:spPr>
          <p:txBody>
            <a:bodyPr wrap="square" lIns="0" tIns="0" rIns="0" bIns="0" rtlCol="0">
              <a:spAutoFit/>
            </a:bodyPr>
            <a:lstStyle/>
            <a:p>
              <a:pPr algn="ctr">
                <a:spcAft>
                  <a:spcPts val="300"/>
                </a:spcAft>
              </a:pPr>
              <a:r>
                <a:rPr lang="en-US" sz="900" b="1" dirty="0" smtClean="0">
                  <a:solidFill>
                    <a:schemeClr val="bg1"/>
                  </a:solidFill>
                </a:rPr>
                <a:t>Mobil </a:t>
              </a:r>
            </a:p>
            <a:p>
              <a:pPr algn="ctr">
                <a:spcAft>
                  <a:spcPts val="300"/>
                </a:spcAft>
              </a:pPr>
              <a:r>
                <a:rPr lang="en-US" sz="900" b="1" dirty="0" smtClean="0">
                  <a:solidFill>
                    <a:schemeClr val="bg1"/>
                  </a:solidFill>
                </a:rPr>
                <a:t>Chat</a:t>
              </a:r>
            </a:p>
          </p:txBody>
        </p:sp>
        <p:sp>
          <p:nvSpPr>
            <p:cNvPr id="52" name="TextBox 51"/>
            <p:cNvSpPr txBox="1"/>
            <p:nvPr/>
          </p:nvSpPr>
          <p:spPr>
            <a:xfrm>
              <a:off x="2071711" y="5182569"/>
              <a:ext cx="846802" cy="315471"/>
            </a:xfrm>
            <a:prstGeom prst="rect">
              <a:avLst/>
            </a:prstGeom>
            <a:noFill/>
          </p:spPr>
          <p:txBody>
            <a:bodyPr wrap="square" lIns="0" tIns="0" rIns="0" bIns="0" rtlCol="0">
              <a:spAutoFit/>
            </a:bodyPr>
            <a:lstStyle/>
            <a:p>
              <a:pPr algn="ctr">
                <a:spcAft>
                  <a:spcPts val="300"/>
                </a:spcAft>
              </a:pPr>
              <a:r>
                <a:rPr lang="en-US" sz="900" b="1" dirty="0" smtClean="0">
                  <a:solidFill>
                    <a:schemeClr val="bg1"/>
                  </a:solidFill>
                </a:rPr>
                <a:t>Video </a:t>
              </a:r>
            </a:p>
            <a:p>
              <a:pPr algn="ctr">
                <a:spcAft>
                  <a:spcPts val="300"/>
                </a:spcAft>
              </a:pPr>
              <a:r>
                <a:rPr lang="en-US" sz="900" b="1" dirty="0" smtClean="0">
                  <a:solidFill>
                    <a:schemeClr val="bg1"/>
                  </a:solidFill>
                </a:rPr>
                <a:t>Sharing</a:t>
              </a:r>
            </a:p>
          </p:txBody>
        </p:sp>
        <p:sp>
          <p:nvSpPr>
            <p:cNvPr id="53" name="TextBox 52"/>
            <p:cNvSpPr txBox="1"/>
            <p:nvPr/>
          </p:nvSpPr>
          <p:spPr>
            <a:xfrm>
              <a:off x="1533132" y="4023627"/>
              <a:ext cx="846802" cy="138499"/>
            </a:xfrm>
            <a:prstGeom prst="rect">
              <a:avLst/>
            </a:prstGeom>
            <a:noFill/>
          </p:spPr>
          <p:txBody>
            <a:bodyPr wrap="square" lIns="0" tIns="0" rIns="0" bIns="0" rtlCol="0">
              <a:spAutoFit/>
            </a:bodyPr>
            <a:lstStyle/>
            <a:p>
              <a:pPr algn="ctr">
                <a:spcAft>
                  <a:spcPts val="300"/>
                </a:spcAft>
              </a:pPr>
              <a:r>
                <a:rPr lang="en-US" sz="900" b="1" dirty="0" smtClean="0">
                  <a:solidFill>
                    <a:schemeClr val="bg1"/>
                  </a:solidFill>
                </a:rPr>
                <a:t>Wikis</a:t>
              </a:r>
            </a:p>
          </p:txBody>
        </p:sp>
        <p:sp>
          <p:nvSpPr>
            <p:cNvPr id="54" name="TextBox 53"/>
            <p:cNvSpPr txBox="1"/>
            <p:nvPr/>
          </p:nvSpPr>
          <p:spPr>
            <a:xfrm>
              <a:off x="2850303" y="5923119"/>
              <a:ext cx="846802" cy="138499"/>
            </a:xfrm>
            <a:prstGeom prst="rect">
              <a:avLst/>
            </a:prstGeom>
            <a:noFill/>
          </p:spPr>
          <p:txBody>
            <a:bodyPr wrap="square" lIns="0" tIns="0" rIns="0" bIns="0" rtlCol="0">
              <a:spAutoFit/>
            </a:bodyPr>
            <a:lstStyle/>
            <a:p>
              <a:pPr algn="ctr">
                <a:spcAft>
                  <a:spcPts val="300"/>
                </a:spcAft>
              </a:pPr>
              <a:r>
                <a:rPr lang="en-US" sz="900" b="1" dirty="0" smtClean="0">
                  <a:solidFill>
                    <a:schemeClr val="bg1"/>
                  </a:solidFill>
                </a:rPr>
                <a:t>Q&amp;A</a:t>
              </a:r>
            </a:p>
          </p:txBody>
        </p:sp>
        <p:sp>
          <p:nvSpPr>
            <p:cNvPr id="55" name="TextBox 54"/>
            <p:cNvSpPr txBox="1"/>
            <p:nvPr/>
          </p:nvSpPr>
          <p:spPr>
            <a:xfrm>
              <a:off x="2371332" y="1949154"/>
              <a:ext cx="846802" cy="315471"/>
            </a:xfrm>
            <a:prstGeom prst="rect">
              <a:avLst/>
            </a:prstGeom>
            <a:noFill/>
          </p:spPr>
          <p:txBody>
            <a:bodyPr wrap="square" lIns="0" tIns="0" rIns="0" bIns="0" rtlCol="0">
              <a:spAutoFit/>
            </a:bodyPr>
            <a:lstStyle/>
            <a:p>
              <a:pPr algn="ctr">
                <a:spcAft>
                  <a:spcPts val="300"/>
                </a:spcAft>
              </a:pPr>
              <a:r>
                <a:rPr lang="en-US" sz="900" b="1" dirty="0" smtClean="0">
                  <a:solidFill>
                    <a:schemeClr val="bg1"/>
                  </a:solidFill>
                </a:rPr>
                <a:t>Deal-of-the</a:t>
              </a:r>
            </a:p>
            <a:p>
              <a:pPr algn="ctr">
                <a:spcAft>
                  <a:spcPts val="300"/>
                </a:spcAft>
              </a:pPr>
              <a:r>
                <a:rPr lang="en-US" sz="900" b="1" dirty="0">
                  <a:solidFill>
                    <a:schemeClr val="bg1"/>
                  </a:solidFill>
                </a:rPr>
                <a:t>d</a:t>
              </a:r>
              <a:r>
                <a:rPr lang="en-US" sz="900" b="1" dirty="0" smtClean="0">
                  <a:solidFill>
                    <a:schemeClr val="bg1"/>
                  </a:solidFill>
                </a:rPr>
                <a:t>ay</a:t>
              </a:r>
            </a:p>
          </p:txBody>
        </p:sp>
        <p:pic>
          <p:nvPicPr>
            <p:cNvPr id="56"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65316" y="1754115"/>
              <a:ext cx="403914" cy="167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45103" y="2264625"/>
              <a:ext cx="551849" cy="29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38485" y="2578322"/>
              <a:ext cx="427311" cy="200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5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14675" y="1810682"/>
              <a:ext cx="794922" cy="144356"/>
            </a:xfrm>
            <a:prstGeom prst="rect">
              <a:avLst/>
            </a:prstGeom>
          </p:spPr>
        </p:pic>
        <p:pic>
          <p:nvPicPr>
            <p:cNvPr id="60" name="Picture 5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41144" y="2264625"/>
              <a:ext cx="615043" cy="167071"/>
            </a:xfrm>
            <a:prstGeom prst="rect">
              <a:avLst/>
            </a:prstGeom>
          </p:spPr>
        </p:pic>
        <p:pic>
          <p:nvPicPr>
            <p:cNvPr id="61" name="Picture 6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635225" y="4851478"/>
              <a:ext cx="430156" cy="164669"/>
            </a:xfrm>
            <a:prstGeom prst="rect">
              <a:avLst/>
            </a:prstGeom>
          </p:spPr>
        </p:pic>
        <p:pic>
          <p:nvPicPr>
            <p:cNvPr id="62" name="Picture 11" descr="C:\Users\joljiang\Pictures\youku.bmp"/>
            <p:cNvPicPr>
              <a:picLocks noChangeAspect="1" noChangeArrowheads="1"/>
            </p:cNvPicPr>
            <p:nvPr/>
          </p:nvPicPr>
          <p:blipFill>
            <a:blip r:embed="rId10" cstate="print"/>
            <a:srcRect/>
            <a:stretch>
              <a:fillRect/>
            </a:stretch>
          </p:blipFill>
          <p:spPr bwMode="auto">
            <a:xfrm>
              <a:off x="3053941" y="4508919"/>
              <a:ext cx="575801" cy="146521"/>
            </a:xfrm>
            <a:prstGeom prst="rect">
              <a:avLst/>
            </a:prstGeom>
            <a:noFill/>
          </p:spPr>
        </p:pic>
        <p:pic>
          <p:nvPicPr>
            <p:cNvPr id="63" name="Picture 6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286931" y="4268034"/>
              <a:ext cx="590828" cy="162419"/>
            </a:xfrm>
            <a:prstGeom prst="rect">
              <a:avLst/>
            </a:prstGeom>
          </p:spPr>
        </p:pic>
        <p:pic>
          <p:nvPicPr>
            <p:cNvPr id="64" name="Picture 4"/>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913568" y="2235697"/>
              <a:ext cx="449850" cy="22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7"/>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354977" y="2836667"/>
              <a:ext cx="491249" cy="15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65"/>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065381" y="2616716"/>
              <a:ext cx="697247" cy="161907"/>
            </a:xfrm>
            <a:prstGeom prst="rect">
              <a:avLst/>
            </a:prstGeom>
          </p:spPr>
        </p:pic>
        <p:pic>
          <p:nvPicPr>
            <p:cNvPr id="67"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643512" y="3084773"/>
              <a:ext cx="295903" cy="140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98858" y="2210156"/>
              <a:ext cx="423401" cy="200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 name="Picture 8"/>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105665" y="2592956"/>
              <a:ext cx="622878" cy="192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 name="Picture 9"/>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752140" y="3225400"/>
              <a:ext cx="411924" cy="155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 name="Picture 6" descr="腾讯微博LOGO">
              <a:hlinkClick r:id="rId19"/>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4909504" y="2890405"/>
              <a:ext cx="568536" cy="208463"/>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5" descr="C:\Users\joljiang\Pictures\facebook.bmp"/>
            <p:cNvPicPr>
              <a:picLocks noChangeAspect="1" noChangeArrowheads="1"/>
            </p:cNvPicPr>
            <p:nvPr/>
          </p:nvPicPr>
          <p:blipFill>
            <a:blip r:embed="rId21" cstate="print"/>
            <a:srcRect/>
            <a:stretch>
              <a:fillRect/>
            </a:stretch>
          </p:blipFill>
          <p:spPr bwMode="auto">
            <a:xfrm>
              <a:off x="5880227" y="4933812"/>
              <a:ext cx="545360" cy="205287"/>
            </a:xfrm>
            <a:prstGeom prst="rect">
              <a:avLst/>
            </a:prstGeom>
            <a:noFill/>
          </p:spPr>
        </p:pic>
        <p:pic>
          <p:nvPicPr>
            <p:cNvPr id="73" name="Picture 8" descr="File:Douban logo.gif">
              <a:hlinkClick r:id="rId22"/>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5397601" y="4528377"/>
              <a:ext cx="516789" cy="12566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10"/>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4928234" y="4205821"/>
              <a:ext cx="600832" cy="143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 name="Picture 11"/>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33056" y="4342556"/>
              <a:ext cx="548059" cy="175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12"/>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5506575" y="4710814"/>
              <a:ext cx="298840" cy="258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 name="Picture 13"/>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6192284" y="3036230"/>
              <a:ext cx="596298" cy="19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 name="Picture 10" descr="Hunnewell新浪博客">
              <a:hlinkClick r:id="rId28" tooltip="Hunnewell新浪博客"/>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065366" y="3405905"/>
              <a:ext cx="745192" cy="200388"/>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1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475344" y="3120821"/>
              <a:ext cx="530675" cy="225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15"/>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5831452" y="3836749"/>
              <a:ext cx="298629" cy="30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 name="Picture 15"/>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6276272" y="3899908"/>
              <a:ext cx="298629" cy="30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 name="Picture 16"/>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5248554" y="3802359"/>
              <a:ext cx="226792" cy="226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 name="Picture 17"/>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2849620" y="3067664"/>
              <a:ext cx="431522" cy="211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1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528914" y="3790339"/>
              <a:ext cx="304401" cy="304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19"/>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120385" y="3380905"/>
              <a:ext cx="469062" cy="191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 name="Picture 20"/>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2397849" y="2983008"/>
              <a:ext cx="325580" cy="254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 name="Flowchart: Connector 86"/>
            <p:cNvSpPr/>
            <p:nvPr/>
          </p:nvSpPr>
          <p:spPr>
            <a:xfrm>
              <a:off x="1631102" y="4687168"/>
              <a:ext cx="271001" cy="282102"/>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88" name="Flowchart: Connector 87"/>
            <p:cNvSpPr/>
            <p:nvPr/>
          </p:nvSpPr>
          <p:spPr>
            <a:xfrm>
              <a:off x="6664104" y="2028384"/>
              <a:ext cx="271001" cy="282102"/>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pic>
          <p:nvPicPr>
            <p:cNvPr id="89" name="Picture 22"/>
            <p:cNvPicPr>
              <a:picLocks noChangeAspect="1" noChangeArrowheads="1"/>
            </p:cNvPicPr>
            <p:nvPr/>
          </p:nvPicPr>
          <p:blipFill>
            <a:blip r:embed="rId38" cstate="print">
              <a:extLst>
                <a:ext uri="{28A0092B-C50C-407E-A947-70E740481C1C}">
                  <a14:useLocalDpi xmlns:a14="http://schemas.microsoft.com/office/drawing/2010/main" val="0"/>
                </a:ext>
              </a:extLst>
            </a:blip>
            <a:srcRect/>
            <a:stretch>
              <a:fillRect/>
            </a:stretch>
          </p:blipFill>
          <p:spPr bwMode="auto">
            <a:xfrm rot="20862889">
              <a:off x="5056116" y="5467174"/>
              <a:ext cx="681718" cy="189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4" descr="C:\Users\joljiang\Pictures\Tianji.jpg"/>
            <p:cNvPicPr>
              <a:picLocks noChangeAspect="1" noChangeArrowheads="1"/>
            </p:cNvPicPr>
            <p:nvPr/>
          </p:nvPicPr>
          <p:blipFill>
            <a:blip r:embed="rId39" cstate="print"/>
            <a:srcRect/>
            <a:stretch>
              <a:fillRect/>
            </a:stretch>
          </p:blipFill>
          <p:spPr bwMode="auto">
            <a:xfrm>
              <a:off x="4755829" y="4750267"/>
              <a:ext cx="528547" cy="202422"/>
            </a:xfrm>
            <a:prstGeom prst="rect">
              <a:avLst/>
            </a:prstGeom>
            <a:noFill/>
          </p:spPr>
        </p:pic>
        <p:pic>
          <p:nvPicPr>
            <p:cNvPr id="91" name="Picture 23"/>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693554" y="4428088"/>
              <a:ext cx="318910" cy="219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24"/>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829409" y="5063721"/>
              <a:ext cx="645936" cy="150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25"/>
            <p:cNvPicPr>
              <a:picLocks noChangeAspect="1" noChangeArrowheads="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4182125" y="4933812"/>
              <a:ext cx="511429" cy="241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26"/>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3967273" y="5766564"/>
              <a:ext cx="954154" cy="141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27"/>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077172" y="5304250"/>
              <a:ext cx="721334" cy="252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28"/>
            <p:cNvPicPr>
              <a:picLocks noChangeAspect="1" noChangeArrowheads="1"/>
            </p:cNvPicPr>
            <p:nvPr/>
          </p:nvPicPr>
          <p:blipFill>
            <a:blip r:embed="rId45" cstate="print">
              <a:extLst>
                <a:ext uri="{28A0092B-C50C-407E-A947-70E740481C1C}">
                  <a14:useLocalDpi xmlns:a14="http://schemas.microsoft.com/office/drawing/2010/main" val="0"/>
                </a:ext>
              </a:extLst>
            </a:blip>
            <a:srcRect/>
            <a:stretch>
              <a:fillRect/>
            </a:stretch>
          </p:blipFill>
          <p:spPr bwMode="auto">
            <a:xfrm>
              <a:off x="2325522" y="3883627"/>
              <a:ext cx="307949" cy="34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30"/>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2759247" y="3718200"/>
              <a:ext cx="595730" cy="248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33"/>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2724147" y="3965173"/>
              <a:ext cx="689857" cy="240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9" name="Picture 34"/>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3349962" y="5519679"/>
              <a:ext cx="478971" cy="194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 name="Picture 35"/>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3473317" y="4971853"/>
              <a:ext cx="603855" cy="277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1" name="Picture 36"/>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3643512" y="4687168"/>
              <a:ext cx="552272" cy="211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Text Placeholder 1"/>
          <p:cNvSpPr>
            <a:spLocks noGrp="1"/>
          </p:cNvSpPr>
          <p:nvPr>
            <p:ph type="body" sz="quarter" idx="12"/>
          </p:nvPr>
        </p:nvSpPr>
        <p:spPr>
          <a:xfrm>
            <a:off x="115765" y="248939"/>
            <a:ext cx="8909538" cy="1027112"/>
          </a:xfrm>
        </p:spPr>
        <p:txBody>
          <a:bodyPr/>
          <a:lstStyle/>
          <a:p>
            <a:r>
              <a:rPr lang="en-US" dirty="0" smtClean="0"/>
              <a:t>Chinese e-players offer full commercial / social solutions, mostly following their US counterparties’ business model</a:t>
            </a:r>
          </a:p>
        </p:txBody>
      </p:sp>
      <p:sp>
        <p:nvSpPr>
          <p:cNvPr id="102" name="Slide Number Placeholder 5"/>
          <p:cNvSpPr>
            <a:spLocks noGrp="1"/>
          </p:cNvSpPr>
          <p:nvPr>
            <p:ph type="sldNum" sz="quarter" idx="4"/>
          </p:nvPr>
        </p:nvSpPr>
        <p:spPr>
          <a:xfrm>
            <a:off x="4227002" y="6565460"/>
            <a:ext cx="571504" cy="179387"/>
          </a:xfrm>
        </p:spPr>
        <p:txBody>
          <a:bodyPr/>
          <a:lstStyle/>
          <a:p>
            <a:pPr algn="ctr"/>
            <a:fld id="{9CCD2B93-435A-4A43-87E1-355F35A356BE}" type="slidenum">
              <a:rPr lang="en-GB" smtClean="0"/>
              <a:pPr algn="ctr"/>
              <a:t>2</a:t>
            </a:fld>
            <a:endParaRPr lang="en-GB" dirty="0">
              <a:solidFill>
                <a:schemeClr val="tx1"/>
              </a:solidFill>
              <a:latin typeface="Verdana" pitchFamily="34" charset="0"/>
            </a:endParaRPr>
          </a:p>
        </p:txBody>
      </p:sp>
    </p:spTree>
    <p:extLst>
      <p:ext uri="{BB962C8B-B14F-4D97-AF65-F5344CB8AC3E}">
        <p14:creationId xmlns:p14="http://schemas.microsoft.com/office/powerpoint/2010/main" val="2718290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Rectangle 210"/>
          <p:cNvSpPr/>
          <p:nvPr/>
        </p:nvSpPr>
        <p:spPr>
          <a:xfrm>
            <a:off x="692151" y="2793999"/>
            <a:ext cx="7959725" cy="32162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 name="Text Placeholder 1"/>
          <p:cNvSpPr>
            <a:spLocks noGrp="1"/>
          </p:cNvSpPr>
          <p:nvPr>
            <p:ph type="body" sz="quarter" idx="12"/>
          </p:nvPr>
        </p:nvSpPr>
        <p:spPr>
          <a:xfrm>
            <a:off x="115765" y="236537"/>
            <a:ext cx="8909538" cy="955676"/>
          </a:xfrm>
        </p:spPr>
        <p:txBody>
          <a:bodyPr/>
          <a:lstStyle/>
          <a:p>
            <a:r>
              <a:rPr lang="en-US" dirty="0" smtClean="0"/>
              <a:t>B2C and C2C models have seen substantial growth and potentials</a:t>
            </a:r>
            <a:endParaRPr lang="en-US" dirty="0"/>
          </a:p>
        </p:txBody>
      </p:sp>
      <p:sp>
        <p:nvSpPr>
          <p:cNvPr id="17" name="Oval 16"/>
          <p:cNvSpPr/>
          <p:nvPr/>
        </p:nvSpPr>
        <p:spPr>
          <a:xfrm>
            <a:off x="1316264" y="1641475"/>
            <a:ext cx="180000" cy="180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nvGrpSpPr>
          <p:cNvPr id="83" name="Group 82"/>
          <p:cNvGrpSpPr/>
          <p:nvPr/>
        </p:nvGrpSpPr>
        <p:grpSpPr>
          <a:xfrm>
            <a:off x="1314450" y="1847578"/>
            <a:ext cx="190500" cy="327297"/>
            <a:chOff x="571500" y="2238103"/>
            <a:chExt cx="190500" cy="327297"/>
          </a:xfrm>
        </p:grpSpPr>
        <p:sp>
          <p:nvSpPr>
            <p:cNvPr id="27" name="Teardrop 26"/>
            <p:cNvSpPr/>
            <p:nvPr/>
          </p:nvSpPr>
          <p:spPr>
            <a:xfrm>
              <a:off x="571500" y="2238103"/>
              <a:ext cx="77107" cy="239486"/>
            </a:xfrm>
            <a:prstGeom prst="teardrop">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9" name="Teardrop 28"/>
            <p:cNvSpPr/>
            <p:nvPr/>
          </p:nvSpPr>
          <p:spPr>
            <a:xfrm flipH="1">
              <a:off x="648607" y="2238103"/>
              <a:ext cx="113393" cy="239486"/>
            </a:xfrm>
            <a:prstGeom prst="teardrop">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30" name="Rectangle 29"/>
            <p:cNvSpPr/>
            <p:nvPr/>
          </p:nvSpPr>
          <p:spPr>
            <a:xfrm>
              <a:off x="612321" y="2381794"/>
              <a:ext cx="108857" cy="1836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sp>
        <p:nvSpPr>
          <p:cNvPr id="37" name="Left-Right Arrow 36"/>
          <p:cNvSpPr/>
          <p:nvPr/>
        </p:nvSpPr>
        <p:spPr>
          <a:xfrm>
            <a:off x="1581150" y="1781175"/>
            <a:ext cx="558800" cy="203200"/>
          </a:xfrm>
          <a:prstGeom prst="lef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84" name="Oval 83"/>
          <p:cNvSpPr/>
          <p:nvPr/>
        </p:nvSpPr>
        <p:spPr>
          <a:xfrm>
            <a:off x="2230664" y="1628775"/>
            <a:ext cx="180000" cy="180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nvGrpSpPr>
          <p:cNvPr id="85" name="Group 84"/>
          <p:cNvGrpSpPr/>
          <p:nvPr/>
        </p:nvGrpSpPr>
        <p:grpSpPr>
          <a:xfrm>
            <a:off x="2228850" y="1834878"/>
            <a:ext cx="190500" cy="327297"/>
            <a:chOff x="571500" y="2238103"/>
            <a:chExt cx="190500" cy="327297"/>
          </a:xfrm>
        </p:grpSpPr>
        <p:sp>
          <p:nvSpPr>
            <p:cNvPr id="86" name="Teardrop 85"/>
            <p:cNvSpPr/>
            <p:nvPr/>
          </p:nvSpPr>
          <p:spPr>
            <a:xfrm>
              <a:off x="571500" y="2238103"/>
              <a:ext cx="77107" cy="239486"/>
            </a:xfrm>
            <a:prstGeom prst="teardrop">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87" name="Teardrop 86"/>
            <p:cNvSpPr/>
            <p:nvPr/>
          </p:nvSpPr>
          <p:spPr>
            <a:xfrm flipH="1">
              <a:off x="648607" y="2238103"/>
              <a:ext cx="113393" cy="239486"/>
            </a:xfrm>
            <a:prstGeom prst="teardrop">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88" name="Rectangle 87"/>
            <p:cNvSpPr/>
            <p:nvPr/>
          </p:nvSpPr>
          <p:spPr>
            <a:xfrm>
              <a:off x="612321" y="2381794"/>
              <a:ext cx="108857" cy="1836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sp>
        <p:nvSpPr>
          <p:cNvPr id="89" name="Oval 88"/>
          <p:cNvSpPr/>
          <p:nvPr/>
        </p:nvSpPr>
        <p:spPr>
          <a:xfrm>
            <a:off x="1319439" y="3228975"/>
            <a:ext cx="180000" cy="180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nvGrpSpPr>
          <p:cNvPr id="90" name="Group 89"/>
          <p:cNvGrpSpPr/>
          <p:nvPr/>
        </p:nvGrpSpPr>
        <p:grpSpPr>
          <a:xfrm>
            <a:off x="1317625" y="3435078"/>
            <a:ext cx="190500" cy="327297"/>
            <a:chOff x="571500" y="2238103"/>
            <a:chExt cx="190500" cy="327297"/>
          </a:xfrm>
        </p:grpSpPr>
        <p:sp>
          <p:nvSpPr>
            <p:cNvPr id="91" name="Teardrop 90"/>
            <p:cNvSpPr/>
            <p:nvPr/>
          </p:nvSpPr>
          <p:spPr>
            <a:xfrm>
              <a:off x="571500" y="2238103"/>
              <a:ext cx="77107" cy="239486"/>
            </a:xfrm>
            <a:prstGeom prst="teardrop">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92" name="Teardrop 91"/>
            <p:cNvSpPr/>
            <p:nvPr/>
          </p:nvSpPr>
          <p:spPr>
            <a:xfrm flipH="1">
              <a:off x="648607" y="2238103"/>
              <a:ext cx="113393" cy="239486"/>
            </a:xfrm>
            <a:prstGeom prst="teardrop">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93" name="Rectangle 92"/>
            <p:cNvSpPr/>
            <p:nvPr/>
          </p:nvSpPr>
          <p:spPr>
            <a:xfrm>
              <a:off x="612321" y="2381794"/>
              <a:ext cx="108857" cy="1836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sp>
        <p:nvSpPr>
          <p:cNvPr id="94" name="Oval 93"/>
          <p:cNvSpPr/>
          <p:nvPr/>
        </p:nvSpPr>
        <p:spPr>
          <a:xfrm>
            <a:off x="2319564" y="3228975"/>
            <a:ext cx="180000" cy="180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nvGrpSpPr>
          <p:cNvPr id="95" name="Group 94"/>
          <p:cNvGrpSpPr/>
          <p:nvPr/>
        </p:nvGrpSpPr>
        <p:grpSpPr>
          <a:xfrm>
            <a:off x="2317750" y="3435078"/>
            <a:ext cx="190500" cy="327297"/>
            <a:chOff x="571500" y="2238103"/>
            <a:chExt cx="190500" cy="327297"/>
          </a:xfrm>
          <a:solidFill>
            <a:srgbClr val="92D050"/>
          </a:solidFill>
        </p:grpSpPr>
        <p:sp>
          <p:nvSpPr>
            <p:cNvPr id="96" name="Teardrop 95"/>
            <p:cNvSpPr/>
            <p:nvPr/>
          </p:nvSpPr>
          <p:spPr>
            <a:xfrm>
              <a:off x="571500" y="2238103"/>
              <a:ext cx="77107" cy="23948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97" name="Teardrop 96"/>
            <p:cNvSpPr/>
            <p:nvPr/>
          </p:nvSpPr>
          <p:spPr>
            <a:xfrm flipH="1">
              <a:off x="648607" y="2238103"/>
              <a:ext cx="113393" cy="23948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98" name="Rectangle 97"/>
            <p:cNvSpPr/>
            <p:nvPr/>
          </p:nvSpPr>
          <p:spPr>
            <a:xfrm>
              <a:off x="612321" y="2381794"/>
              <a:ext cx="108857" cy="1836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sp>
        <p:nvSpPr>
          <p:cNvPr id="99" name="Oval 98"/>
          <p:cNvSpPr/>
          <p:nvPr/>
        </p:nvSpPr>
        <p:spPr>
          <a:xfrm>
            <a:off x="2459264" y="3228975"/>
            <a:ext cx="180000" cy="180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nvGrpSpPr>
          <p:cNvPr id="100" name="Group 99"/>
          <p:cNvGrpSpPr/>
          <p:nvPr/>
        </p:nvGrpSpPr>
        <p:grpSpPr>
          <a:xfrm>
            <a:off x="2457450" y="3435078"/>
            <a:ext cx="190500" cy="327297"/>
            <a:chOff x="571500" y="2238103"/>
            <a:chExt cx="190500" cy="327297"/>
          </a:xfrm>
          <a:solidFill>
            <a:srgbClr val="92D050"/>
          </a:solidFill>
        </p:grpSpPr>
        <p:sp>
          <p:nvSpPr>
            <p:cNvPr id="101" name="Teardrop 100"/>
            <p:cNvSpPr/>
            <p:nvPr/>
          </p:nvSpPr>
          <p:spPr>
            <a:xfrm>
              <a:off x="571500" y="2238103"/>
              <a:ext cx="77107" cy="23948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02" name="Teardrop 101"/>
            <p:cNvSpPr/>
            <p:nvPr/>
          </p:nvSpPr>
          <p:spPr>
            <a:xfrm flipH="1">
              <a:off x="648607" y="2238103"/>
              <a:ext cx="113393" cy="23948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03" name="Rectangle 102"/>
            <p:cNvSpPr/>
            <p:nvPr/>
          </p:nvSpPr>
          <p:spPr>
            <a:xfrm>
              <a:off x="612321" y="2381794"/>
              <a:ext cx="108857" cy="1836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sp>
        <p:nvSpPr>
          <p:cNvPr id="104" name="Oval 103"/>
          <p:cNvSpPr/>
          <p:nvPr/>
        </p:nvSpPr>
        <p:spPr>
          <a:xfrm>
            <a:off x="2586264" y="3228975"/>
            <a:ext cx="180000" cy="180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nvGrpSpPr>
          <p:cNvPr id="105" name="Group 104"/>
          <p:cNvGrpSpPr/>
          <p:nvPr/>
        </p:nvGrpSpPr>
        <p:grpSpPr>
          <a:xfrm>
            <a:off x="2584450" y="3435078"/>
            <a:ext cx="190500" cy="327297"/>
            <a:chOff x="571500" y="2238103"/>
            <a:chExt cx="190500" cy="327297"/>
          </a:xfrm>
          <a:solidFill>
            <a:srgbClr val="92D050"/>
          </a:solidFill>
        </p:grpSpPr>
        <p:sp>
          <p:nvSpPr>
            <p:cNvPr id="106" name="Teardrop 105"/>
            <p:cNvSpPr/>
            <p:nvPr/>
          </p:nvSpPr>
          <p:spPr>
            <a:xfrm>
              <a:off x="571500" y="2238103"/>
              <a:ext cx="77107" cy="23948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07" name="Teardrop 106"/>
            <p:cNvSpPr/>
            <p:nvPr/>
          </p:nvSpPr>
          <p:spPr>
            <a:xfrm flipH="1">
              <a:off x="648607" y="2238103"/>
              <a:ext cx="113393" cy="23948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08" name="Rectangle 107"/>
            <p:cNvSpPr/>
            <p:nvPr/>
          </p:nvSpPr>
          <p:spPr>
            <a:xfrm>
              <a:off x="612321" y="2381794"/>
              <a:ext cx="108857" cy="1836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sp>
        <p:nvSpPr>
          <p:cNvPr id="109" name="Oval 108"/>
          <p:cNvSpPr/>
          <p:nvPr/>
        </p:nvSpPr>
        <p:spPr>
          <a:xfrm>
            <a:off x="2725964" y="3228975"/>
            <a:ext cx="180000" cy="180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nvGrpSpPr>
          <p:cNvPr id="110" name="Group 109"/>
          <p:cNvGrpSpPr/>
          <p:nvPr/>
        </p:nvGrpSpPr>
        <p:grpSpPr>
          <a:xfrm>
            <a:off x="2724150" y="3435078"/>
            <a:ext cx="190500" cy="327297"/>
            <a:chOff x="571500" y="2238103"/>
            <a:chExt cx="190500" cy="327297"/>
          </a:xfrm>
          <a:solidFill>
            <a:srgbClr val="92D050"/>
          </a:solidFill>
        </p:grpSpPr>
        <p:sp>
          <p:nvSpPr>
            <p:cNvPr id="111" name="Teardrop 110"/>
            <p:cNvSpPr/>
            <p:nvPr/>
          </p:nvSpPr>
          <p:spPr>
            <a:xfrm>
              <a:off x="571500" y="2238103"/>
              <a:ext cx="77107" cy="23948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12" name="Teardrop 111"/>
            <p:cNvSpPr/>
            <p:nvPr/>
          </p:nvSpPr>
          <p:spPr>
            <a:xfrm flipH="1">
              <a:off x="648607" y="2238103"/>
              <a:ext cx="113393" cy="23948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13" name="Rectangle 112"/>
            <p:cNvSpPr/>
            <p:nvPr/>
          </p:nvSpPr>
          <p:spPr>
            <a:xfrm>
              <a:off x="612321" y="2381794"/>
              <a:ext cx="108857" cy="1836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sp>
        <p:nvSpPr>
          <p:cNvPr id="114" name="Oval 113"/>
          <p:cNvSpPr/>
          <p:nvPr/>
        </p:nvSpPr>
        <p:spPr>
          <a:xfrm>
            <a:off x="2852964" y="3228975"/>
            <a:ext cx="180000" cy="180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nvGrpSpPr>
          <p:cNvPr id="115" name="Group 114"/>
          <p:cNvGrpSpPr/>
          <p:nvPr/>
        </p:nvGrpSpPr>
        <p:grpSpPr>
          <a:xfrm>
            <a:off x="2851150" y="3435078"/>
            <a:ext cx="190500" cy="327297"/>
            <a:chOff x="571500" y="2238103"/>
            <a:chExt cx="190500" cy="327297"/>
          </a:xfrm>
          <a:solidFill>
            <a:srgbClr val="92D050"/>
          </a:solidFill>
        </p:grpSpPr>
        <p:sp>
          <p:nvSpPr>
            <p:cNvPr id="116" name="Teardrop 115"/>
            <p:cNvSpPr/>
            <p:nvPr/>
          </p:nvSpPr>
          <p:spPr>
            <a:xfrm>
              <a:off x="571500" y="2238103"/>
              <a:ext cx="77107" cy="23948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17" name="Teardrop 116"/>
            <p:cNvSpPr/>
            <p:nvPr/>
          </p:nvSpPr>
          <p:spPr>
            <a:xfrm flipH="1">
              <a:off x="648607" y="2238103"/>
              <a:ext cx="113393" cy="23948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18" name="Rectangle 117"/>
            <p:cNvSpPr/>
            <p:nvPr/>
          </p:nvSpPr>
          <p:spPr>
            <a:xfrm>
              <a:off x="612321" y="2381794"/>
              <a:ext cx="108857" cy="1836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sp>
        <p:nvSpPr>
          <p:cNvPr id="119" name="Oval 118"/>
          <p:cNvSpPr/>
          <p:nvPr/>
        </p:nvSpPr>
        <p:spPr>
          <a:xfrm>
            <a:off x="2992664" y="3228975"/>
            <a:ext cx="180000" cy="180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nvGrpSpPr>
          <p:cNvPr id="120" name="Group 119"/>
          <p:cNvGrpSpPr/>
          <p:nvPr/>
        </p:nvGrpSpPr>
        <p:grpSpPr>
          <a:xfrm>
            <a:off x="2990850" y="3435078"/>
            <a:ext cx="190500" cy="327297"/>
            <a:chOff x="571500" y="2238103"/>
            <a:chExt cx="190500" cy="327297"/>
          </a:xfrm>
          <a:solidFill>
            <a:srgbClr val="92D050"/>
          </a:solidFill>
        </p:grpSpPr>
        <p:sp>
          <p:nvSpPr>
            <p:cNvPr id="121" name="Teardrop 120"/>
            <p:cNvSpPr/>
            <p:nvPr/>
          </p:nvSpPr>
          <p:spPr>
            <a:xfrm>
              <a:off x="571500" y="2238103"/>
              <a:ext cx="77107" cy="23948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22" name="Teardrop 121"/>
            <p:cNvSpPr/>
            <p:nvPr/>
          </p:nvSpPr>
          <p:spPr>
            <a:xfrm flipH="1">
              <a:off x="648607" y="2238103"/>
              <a:ext cx="113393" cy="23948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23" name="Rectangle 122"/>
            <p:cNvSpPr/>
            <p:nvPr/>
          </p:nvSpPr>
          <p:spPr>
            <a:xfrm>
              <a:off x="612321" y="2381794"/>
              <a:ext cx="108857" cy="1836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sp>
        <p:nvSpPr>
          <p:cNvPr id="134" name="Left-Right Arrow 133"/>
          <p:cNvSpPr/>
          <p:nvPr/>
        </p:nvSpPr>
        <p:spPr>
          <a:xfrm>
            <a:off x="1657350" y="3406775"/>
            <a:ext cx="558800" cy="203200"/>
          </a:xfrm>
          <a:prstGeom prst="lef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35" name="Oval 134"/>
          <p:cNvSpPr/>
          <p:nvPr/>
        </p:nvSpPr>
        <p:spPr>
          <a:xfrm>
            <a:off x="909864" y="4822825"/>
            <a:ext cx="180000" cy="180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nvGrpSpPr>
          <p:cNvPr id="136" name="Group 135"/>
          <p:cNvGrpSpPr/>
          <p:nvPr/>
        </p:nvGrpSpPr>
        <p:grpSpPr>
          <a:xfrm>
            <a:off x="908050" y="5028928"/>
            <a:ext cx="190500" cy="327297"/>
            <a:chOff x="571500" y="2238103"/>
            <a:chExt cx="190500" cy="327297"/>
          </a:xfrm>
          <a:solidFill>
            <a:srgbClr val="92D050"/>
          </a:solidFill>
        </p:grpSpPr>
        <p:sp>
          <p:nvSpPr>
            <p:cNvPr id="137" name="Teardrop 136"/>
            <p:cNvSpPr/>
            <p:nvPr/>
          </p:nvSpPr>
          <p:spPr>
            <a:xfrm>
              <a:off x="571500" y="2238103"/>
              <a:ext cx="77107" cy="23948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38" name="Teardrop 137"/>
            <p:cNvSpPr/>
            <p:nvPr/>
          </p:nvSpPr>
          <p:spPr>
            <a:xfrm flipH="1">
              <a:off x="648607" y="2238103"/>
              <a:ext cx="113393" cy="23948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39" name="Rectangle 138"/>
            <p:cNvSpPr/>
            <p:nvPr/>
          </p:nvSpPr>
          <p:spPr>
            <a:xfrm>
              <a:off x="612321" y="2381794"/>
              <a:ext cx="108857" cy="1836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sp>
        <p:nvSpPr>
          <p:cNvPr id="140" name="Oval 139"/>
          <p:cNvSpPr/>
          <p:nvPr/>
        </p:nvSpPr>
        <p:spPr>
          <a:xfrm>
            <a:off x="1049564" y="4822825"/>
            <a:ext cx="180000" cy="180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nvGrpSpPr>
          <p:cNvPr id="141" name="Group 140"/>
          <p:cNvGrpSpPr/>
          <p:nvPr/>
        </p:nvGrpSpPr>
        <p:grpSpPr>
          <a:xfrm>
            <a:off x="1047750" y="5028928"/>
            <a:ext cx="190500" cy="327297"/>
            <a:chOff x="571500" y="2238103"/>
            <a:chExt cx="190500" cy="327297"/>
          </a:xfrm>
          <a:solidFill>
            <a:srgbClr val="92D050"/>
          </a:solidFill>
        </p:grpSpPr>
        <p:sp>
          <p:nvSpPr>
            <p:cNvPr id="142" name="Teardrop 141"/>
            <p:cNvSpPr/>
            <p:nvPr/>
          </p:nvSpPr>
          <p:spPr>
            <a:xfrm>
              <a:off x="571500" y="2238103"/>
              <a:ext cx="77107" cy="23948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43" name="Teardrop 142"/>
            <p:cNvSpPr/>
            <p:nvPr/>
          </p:nvSpPr>
          <p:spPr>
            <a:xfrm flipH="1">
              <a:off x="648607" y="2238103"/>
              <a:ext cx="113393" cy="23948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44" name="Rectangle 143"/>
            <p:cNvSpPr/>
            <p:nvPr/>
          </p:nvSpPr>
          <p:spPr>
            <a:xfrm>
              <a:off x="612321" y="2381794"/>
              <a:ext cx="108857" cy="1836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sp>
        <p:nvSpPr>
          <p:cNvPr id="145" name="Oval 144"/>
          <p:cNvSpPr/>
          <p:nvPr/>
        </p:nvSpPr>
        <p:spPr>
          <a:xfrm>
            <a:off x="1176564" y="4822825"/>
            <a:ext cx="180000" cy="180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nvGrpSpPr>
          <p:cNvPr id="146" name="Group 145"/>
          <p:cNvGrpSpPr/>
          <p:nvPr/>
        </p:nvGrpSpPr>
        <p:grpSpPr>
          <a:xfrm>
            <a:off x="1174750" y="5028928"/>
            <a:ext cx="190500" cy="327297"/>
            <a:chOff x="571500" y="2238103"/>
            <a:chExt cx="190500" cy="327297"/>
          </a:xfrm>
          <a:solidFill>
            <a:srgbClr val="92D050"/>
          </a:solidFill>
        </p:grpSpPr>
        <p:sp>
          <p:nvSpPr>
            <p:cNvPr id="147" name="Teardrop 146"/>
            <p:cNvSpPr/>
            <p:nvPr/>
          </p:nvSpPr>
          <p:spPr>
            <a:xfrm>
              <a:off x="571500" y="2238103"/>
              <a:ext cx="77107" cy="23948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48" name="Teardrop 147"/>
            <p:cNvSpPr/>
            <p:nvPr/>
          </p:nvSpPr>
          <p:spPr>
            <a:xfrm flipH="1">
              <a:off x="648607" y="2238103"/>
              <a:ext cx="113393" cy="23948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49" name="Rectangle 148"/>
            <p:cNvSpPr/>
            <p:nvPr/>
          </p:nvSpPr>
          <p:spPr>
            <a:xfrm>
              <a:off x="612321" y="2381794"/>
              <a:ext cx="108857" cy="1836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sp>
        <p:nvSpPr>
          <p:cNvPr id="150" name="Oval 149"/>
          <p:cNvSpPr/>
          <p:nvPr/>
        </p:nvSpPr>
        <p:spPr>
          <a:xfrm>
            <a:off x="1316264" y="4822825"/>
            <a:ext cx="180000" cy="180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nvGrpSpPr>
          <p:cNvPr id="151" name="Group 150"/>
          <p:cNvGrpSpPr/>
          <p:nvPr/>
        </p:nvGrpSpPr>
        <p:grpSpPr>
          <a:xfrm>
            <a:off x="1314450" y="5028928"/>
            <a:ext cx="190500" cy="327297"/>
            <a:chOff x="571500" y="2238103"/>
            <a:chExt cx="190500" cy="327297"/>
          </a:xfrm>
          <a:solidFill>
            <a:srgbClr val="92D050"/>
          </a:solidFill>
        </p:grpSpPr>
        <p:sp>
          <p:nvSpPr>
            <p:cNvPr id="152" name="Teardrop 151"/>
            <p:cNvSpPr/>
            <p:nvPr/>
          </p:nvSpPr>
          <p:spPr>
            <a:xfrm>
              <a:off x="571500" y="2238103"/>
              <a:ext cx="77107" cy="23948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53" name="Teardrop 152"/>
            <p:cNvSpPr/>
            <p:nvPr/>
          </p:nvSpPr>
          <p:spPr>
            <a:xfrm flipH="1">
              <a:off x="648607" y="2238103"/>
              <a:ext cx="113393" cy="23948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54" name="Rectangle 153"/>
            <p:cNvSpPr/>
            <p:nvPr/>
          </p:nvSpPr>
          <p:spPr>
            <a:xfrm>
              <a:off x="612321" y="2381794"/>
              <a:ext cx="108857" cy="1836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sp>
        <p:nvSpPr>
          <p:cNvPr id="155" name="Oval 154"/>
          <p:cNvSpPr/>
          <p:nvPr/>
        </p:nvSpPr>
        <p:spPr>
          <a:xfrm>
            <a:off x="1443264" y="4822825"/>
            <a:ext cx="180000" cy="180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nvGrpSpPr>
          <p:cNvPr id="156" name="Group 155"/>
          <p:cNvGrpSpPr/>
          <p:nvPr/>
        </p:nvGrpSpPr>
        <p:grpSpPr>
          <a:xfrm>
            <a:off x="1441450" y="5028928"/>
            <a:ext cx="190500" cy="327297"/>
            <a:chOff x="571500" y="2238103"/>
            <a:chExt cx="190500" cy="327297"/>
          </a:xfrm>
          <a:solidFill>
            <a:srgbClr val="92D050"/>
          </a:solidFill>
        </p:grpSpPr>
        <p:sp>
          <p:nvSpPr>
            <p:cNvPr id="157" name="Teardrop 156"/>
            <p:cNvSpPr/>
            <p:nvPr/>
          </p:nvSpPr>
          <p:spPr>
            <a:xfrm>
              <a:off x="571500" y="2238103"/>
              <a:ext cx="77107" cy="23948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58" name="Teardrop 157"/>
            <p:cNvSpPr/>
            <p:nvPr/>
          </p:nvSpPr>
          <p:spPr>
            <a:xfrm flipH="1">
              <a:off x="648607" y="2238103"/>
              <a:ext cx="113393" cy="23948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59" name="Rectangle 158"/>
            <p:cNvSpPr/>
            <p:nvPr/>
          </p:nvSpPr>
          <p:spPr>
            <a:xfrm>
              <a:off x="612321" y="2381794"/>
              <a:ext cx="108857" cy="1836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sp>
        <p:nvSpPr>
          <p:cNvPr id="160" name="Oval 159"/>
          <p:cNvSpPr/>
          <p:nvPr/>
        </p:nvSpPr>
        <p:spPr>
          <a:xfrm>
            <a:off x="1582964" y="4822825"/>
            <a:ext cx="180000" cy="180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nvGrpSpPr>
          <p:cNvPr id="161" name="Group 160"/>
          <p:cNvGrpSpPr/>
          <p:nvPr/>
        </p:nvGrpSpPr>
        <p:grpSpPr>
          <a:xfrm>
            <a:off x="1581150" y="5028928"/>
            <a:ext cx="190500" cy="327297"/>
            <a:chOff x="571500" y="2238103"/>
            <a:chExt cx="190500" cy="327297"/>
          </a:xfrm>
          <a:solidFill>
            <a:srgbClr val="92D050"/>
          </a:solidFill>
        </p:grpSpPr>
        <p:sp>
          <p:nvSpPr>
            <p:cNvPr id="162" name="Teardrop 161"/>
            <p:cNvSpPr/>
            <p:nvPr/>
          </p:nvSpPr>
          <p:spPr>
            <a:xfrm>
              <a:off x="571500" y="2238103"/>
              <a:ext cx="77107" cy="23948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63" name="Teardrop 162"/>
            <p:cNvSpPr/>
            <p:nvPr/>
          </p:nvSpPr>
          <p:spPr>
            <a:xfrm flipH="1">
              <a:off x="648607" y="2238103"/>
              <a:ext cx="113393" cy="23948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64" name="Rectangle 163"/>
            <p:cNvSpPr/>
            <p:nvPr/>
          </p:nvSpPr>
          <p:spPr>
            <a:xfrm>
              <a:off x="612321" y="2381794"/>
              <a:ext cx="108857" cy="1836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sp>
        <p:nvSpPr>
          <p:cNvPr id="165" name="Oval 164"/>
          <p:cNvSpPr/>
          <p:nvPr/>
        </p:nvSpPr>
        <p:spPr>
          <a:xfrm>
            <a:off x="2367189" y="4835525"/>
            <a:ext cx="180000" cy="180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nvGrpSpPr>
          <p:cNvPr id="166" name="Group 165"/>
          <p:cNvGrpSpPr/>
          <p:nvPr/>
        </p:nvGrpSpPr>
        <p:grpSpPr>
          <a:xfrm>
            <a:off x="2365375" y="5041628"/>
            <a:ext cx="190500" cy="327297"/>
            <a:chOff x="571500" y="2238103"/>
            <a:chExt cx="190500" cy="327297"/>
          </a:xfrm>
          <a:solidFill>
            <a:srgbClr val="92D050"/>
          </a:solidFill>
        </p:grpSpPr>
        <p:sp>
          <p:nvSpPr>
            <p:cNvPr id="167" name="Teardrop 166"/>
            <p:cNvSpPr/>
            <p:nvPr/>
          </p:nvSpPr>
          <p:spPr>
            <a:xfrm>
              <a:off x="571500" y="2238103"/>
              <a:ext cx="77107" cy="23948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68" name="Teardrop 167"/>
            <p:cNvSpPr/>
            <p:nvPr/>
          </p:nvSpPr>
          <p:spPr>
            <a:xfrm flipH="1">
              <a:off x="648607" y="2238103"/>
              <a:ext cx="113393" cy="23948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69" name="Rectangle 168"/>
            <p:cNvSpPr/>
            <p:nvPr/>
          </p:nvSpPr>
          <p:spPr>
            <a:xfrm>
              <a:off x="612321" y="2381794"/>
              <a:ext cx="108857" cy="1836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sp>
        <p:nvSpPr>
          <p:cNvPr id="170" name="Oval 169"/>
          <p:cNvSpPr/>
          <p:nvPr/>
        </p:nvSpPr>
        <p:spPr>
          <a:xfrm>
            <a:off x="2506889" y="4835525"/>
            <a:ext cx="180000" cy="180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nvGrpSpPr>
          <p:cNvPr id="171" name="Group 170"/>
          <p:cNvGrpSpPr/>
          <p:nvPr/>
        </p:nvGrpSpPr>
        <p:grpSpPr>
          <a:xfrm>
            <a:off x="2505075" y="5041628"/>
            <a:ext cx="190500" cy="327297"/>
            <a:chOff x="571500" y="2238103"/>
            <a:chExt cx="190500" cy="327297"/>
          </a:xfrm>
          <a:solidFill>
            <a:srgbClr val="92D050"/>
          </a:solidFill>
        </p:grpSpPr>
        <p:sp>
          <p:nvSpPr>
            <p:cNvPr id="172" name="Teardrop 171"/>
            <p:cNvSpPr/>
            <p:nvPr/>
          </p:nvSpPr>
          <p:spPr>
            <a:xfrm>
              <a:off x="571500" y="2238103"/>
              <a:ext cx="77107" cy="23948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73" name="Teardrop 172"/>
            <p:cNvSpPr/>
            <p:nvPr/>
          </p:nvSpPr>
          <p:spPr>
            <a:xfrm flipH="1">
              <a:off x="648607" y="2238103"/>
              <a:ext cx="113393" cy="23948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74" name="Rectangle 173"/>
            <p:cNvSpPr/>
            <p:nvPr/>
          </p:nvSpPr>
          <p:spPr>
            <a:xfrm>
              <a:off x="612321" y="2381794"/>
              <a:ext cx="108857" cy="1836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sp>
        <p:nvSpPr>
          <p:cNvPr id="175" name="Oval 174"/>
          <p:cNvSpPr/>
          <p:nvPr/>
        </p:nvSpPr>
        <p:spPr>
          <a:xfrm>
            <a:off x="2633889" y="4835525"/>
            <a:ext cx="180000" cy="180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nvGrpSpPr>
          <p:cNvPr id="176" name="Group 175"/>
          <p:cNvGrpSpPr/>
          <p:nvPr/>
        </p:nvGrpSpPr>
        <p:grpSpPr>
          <a:xfrm>
            <a:off x="2632075" y="5041628"/>
            <a:ext cx="190500" cy="327297"/>
            <a:chOff x="571500" y="2238103"/>
            <a:chExt cx="190500" cy="327297"/>
          </a:xfrm>
          <a:solidFill>
            <a:srgbClr val="92D050"/>
          </a:solidFill>
        </p:grpSpPr>
        <p:sp>
          <p:nvSpPr>
            <p:cNvPr id="177" name="Teardrop 176"/>
            <p:cNvSpPr/>
            <p:nvPr/>
          </p:nvSpPr>
          <p:spPr>
            <a:xfrm>
              <a:off x="571500" y="2238103"/>
              <a:ext cx="77107" cy="23948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78" name="Teardrop 177"/>
            <p:cNvSpPr/>
            <p:nvPr/>
          </p:nvSpPr>
          <p:spPr>
            <a:xfrm flipH="1">
              <a:off x="648607" y="2238103"/>
              <a:ext cx="113393" cy="23948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79" name="Rectangle 178"/>
            <p:cNvSpPr/>
            <p:nvPr/>
          </p:nvSpPr>
          <p:spPr>
            <a:xfrm>
              <a:off x="612321" y="2381794"/>
              <a:ext cx="108857" cy="1836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sp>
        <p:nvSpPr>
          <p:cNvPr id="180" name="Oval 179"/>
          <p:cNvSpPr/>
          <p:nvPr/>
        </p:nvSpPr>
        <p:spPr>
          <a:xfrm>
            <a:off x="2773589" y="4835525"/>
            <a:ext cx="180000" cy="180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nvGrpSpPr>
          <p:cNvPr id="181" name="Group 180"/>
          <p:cNvGrpSpPr/>
          <p:nvPr/>
        </p:nvGrpSpPr>
        <p:grpSpPr>
          <a:xfrm>
            <a:off x="2771775" y="5041628"/>
            <a:ext cx="190500" cy="327297"/>
            <a:chOff x="571500" y="2238103"/>
            <a:chExt cx="190500" cy="327297"/>
          </a:xfrm>
          <a:solidFill>
            <a:srgbClr val="92D050"/>
          </a:solidFill>
        </p:grpSpPr>
        <p:sp>
          <p:nvSpPr>
            <p:cNvPr id="182" name="Teardrop 181"/>
            <p:cNvSpPr/>
            <p:nvPr/>
          </p:nvSpPr>
          <p:spPr>
            <a:xfrm>
              <a:off x="571500" y="2238103"/>
              <a:ext cx="77107" cy="23948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83" name="Teardrop 182"/>
            <p:cNvSpPr/>
            <p:nvPr/>
          </p:nvSpPr>
          <p:spPr>
            <a:xfrm flipH="1">
              <a:off x="648607" y="2238103"/>
              <a:ext cx="113393" cy="23948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84" name="Rectangle 183"/>
            <p:cNvSpPr/>
            <p:nvPr/>
          </p:nvSpPr>
          <p:spPr>
            <a:xfrm>
              <a:off x="612321" y="2381794"/>
              <a:ext cx="108857" cy="1836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sp>
        <p:nvSpPr>
          <p:cNvPr id="185" name="Oval 184"/>
          <p:cNvSpPr/>
          <p:nvPr/>
        </p:nvSpPr>
        <p:spPr>
          <a:xfrm>
            <a:off x="2900589" y="4835525"/>
            <a:ext cx="180000" cy="180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nvGrpSpPr>
          <p:cNvPr id="186" name="Group 185"/>
          <p:cNvGrpSpPr/>
          <p:nvPr/>
        </p:nvGrpSpPr>
        <p:grpSpPr>
          <a:xfrm>
            <a:off x="2898775" y="5041628"/>
            <a:ext cx="190500" cy="327297"/>
            <a:chOff x="571500" y="2238103"/>
            <a:chExt cx="190500" cy="327297"/>
          </a:xfrm>
          <a:solidFill>
            <a:srgbClr val="92D050"/>
          </a:solidFill>
        </p:grpSpPr>
        <p:sp>
          <p:nvSpPr>
            <p:cNvPr id="187" name="Teardrop 186"/>
            <p:cNvSpPr/>
            <p:nvPr/>
          </p:nvSpPr>
          <p:spPr>
            <a:xfrm>
              <a:off x="571500" y="2238103"/>
              <a:ext cx="77107" cy="23948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88" name="Teardrop 187"/>
            <p:cNvSpPr/>
            <p:nvPr/>
          </p:nvSpPr>
          <p:spPr>
            <a:xfrm flipH="1">
              <a:off x="648607" y="2238103"/>
              <a:ext cx="113393" cy="23948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89" name="Rectangle 188"/>
            <p:cNvSpPr/>
            <p:nvPr/>
          </p:nvSpPr>
          <p:spPr>
            <a:xfrm>
              <a:off x="612321" y="2381794"/>
              <a:ext cx="108857" cy="1836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sp>
        <p:nvSpPr>
          <p:cNvPr id="190" name="Oval 189"/>
          <p:cNvSpPr/>
          <p:nvPr/>
        </p:nvSpPr>
        <p:spPr>
          <a:xfrm>
            <a:off x="3040289" y="4835525"/>
            <a:ext cx="180000" cy="180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nvGrpSpPr>
          <p:cNvPr id="191" name="Group 190"/>
          <p:cNvGrpSpPr/>
          <p:nvPr/>
        </p:nvGrpSpPr>
        <p:grpSpPr>
          <a:xfrm>
            <a:off x="3038475" y="5041628"/>
            <a:ext cx="190500" cy="327297"/>
            <a:chOff x="571500" y="2238103"/>
            <a:chExt cx="190500" cy="327297"/>
          </a:xfrm>
          <a:solidFill>
            <a:srgbClr val="92D050"/>
          </a:solidFill>
        </p:grpSpPr>
        <p:sp>
          <p:nvSpPr>
            <p:cNvPr id="192" name="Teardrop 191"/>
            <p:cNvSpPr/>
            <p:nvPr/>
          </p:nvSpPr>
          <p:spPr>
            <a:xfrm>
              <a:off x="571500" y="2238103"/>
              <a:ext cx="77107" cy="23948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93" name="Teardrop 192"/>
            <p:cNvSpPr/>
            <p:nvPr/>
          </p:nvSpPr>
          <p:spPr>
            <a:xfrm flipH="1">
              <a:off x="648607" y="2238103"/>
              <a:ext cx="113393" cy="23948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94" name="Rectangle 193"/>
            <p:cNvSpPr/>
            <p:nvPr/>
          </p:nvSpPr>
          <p:spPr>
            <a:xfrm>
              <a:off x="612321" y="2381794"/>
              <a:ext cx="108857" cy="1836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sp>
        <p:nvSpPr>
          <p:cNvPr id="195" name="Left-Right Arrow 194"/>
          <p:cNvSpPr/>
          <p:nvPr/>
        </p:nvSpPr>
        <p:spPr>
          <a:xfrm>
            <a:off x="1797050" y="4962525"/>
            <a:ext cx="558800" cy="203200"/>
          </a:xfrm>
          <a:prstGeom prst="lef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96" name="TextBox 195"/>
          <p:cNvSpPr txBox="1"/>
          <p:nvPr/>
        </p:nvSpPr>
        <p:spPr>
          <a:xfrm>
            <a:off x="1162050" y="1320800"/>
            <a:ext cx="2034211" cy="184666"/>
          </a:xfrm>
          <a:prstGeom prst="rect">
            <a:avLst/>
          </a:prstGeom>
          <a:noFill/>
        </p:spPr>
        <p:txBody>
          <a:bodyPr wrap="none" lIns="0" tIns="0" rIns="0" bIns="0" rtlCol="0">
            <a:spAutoFit/>
          </a:bodyPr>
          <a:lstStyle/>
          <a:p>
            <a:pPr>
              <a:spcAft>
                <a:spcPts val="300"/>
              </a:spcAft>
            </a:pPr>
            <a:r>
              <a:rPr lang="en-US" sz="1200" b="1" i="1" dirty="0" smtClean="0">
                <a:solidFill>
                  <a:schemeClr val="tx2"/>
                </a:solidFill>
              </a:rPr>
              <a:t>Business-to-business (B2B)</a:t>
            </a:r>
          </a:p>
        </p:txBody>
      </p:sp>
      <p:sp>
        <p:nvSpPr>
          <p:cNvPr id="197" name="TextBox 196"/>
          <p:cNvSpPr txBox="1"/>
          <p:nvPr/>
        </p:nvSpPr>
        <p:spPr>
          <a:xfrm>
            <a:off x="3914775" y="1235827"/>
            <a:ext cx="4737100" cy="961802"/>
          </a:xfrm>
          <a:prstGeom prst="rect">
            <a:avLst/>
          </a:prstGeom>
          <a:noFill/>
        </p:spPr>
        <p:txBody>
          <a:bodyPr wrap="square" lIns="0" tIns="0" rIns="0" bIns="0" rtlCol="0">
            <a:spAutoFit/>
          </a:bodyPr>
          <a:lstStyle/>
          <a:p>
            <a:pPr marL="177800" indent="-177800">
              <a:spcAft>
                <a:spcPts val="300"/>
              </a:spcAft>
              <a:buFont typeface="Arial" pitchFamily="34" charset="0"/>
              <a:buChar char="•"/>
            </a:pPr>
            <a:r>
              <a:rPr lang="en-US" sz="1100" dirty="0" smtClean="0"/>
              <a:t>Emerged in late 1990s</a:t>
            </a:r>
          </a:p>
          <a:p>
            <a:pPr marL="177800" indent="-177800">
              <a:spcAft>
                <a:spcPts val="300"/>
              </a:spcAft>
              <a:buFont typeface="Arial" pitchFamily="34" charset="0"/>
              <a:buChar char="•"/>
            </a:pPr>
            <a:r>
              <a:rPr lang="en-US" sz="1100" dirty="0" smtClean="0"/>
              <a:t>Become the major platform of exporter and connection between manufacturers and wholesalers</a:t>
            </a:r>
          </a:p>
          <a:p>
            <a:pPr marL="177800" indent="-177800">
              <a:spcAft>
                <a:spcPts val="300"/>
              </a:spcAft>
              <a:buFont typeface="Arial" pitchFamily="34" charset="0"/>
              <a:buChar char="•"/>
            </a:pPr>
            <a:r>
              <a:rPr lang="en-US" sz="1100" dirty="0" smtClean="0"/>
              <a:t>Transaction value reached around USD45 billion in 2010</a:t>
            </a:r>
          </a:p>
          <a:p>
            <a:pPr marL="177800" indent="-177800">
              <a:spcAft>
                <a:spcPts val="300"/>
              </a:spcAft>
              <a:buFont typeface="Arial" pitchFamily="34" charset="0"/>
              <a:buChar char="•"/>
            </a:pPr>
            <a:r>
              <a:rPr lang="en-US" sz="1100" dirty="0" err="1" smtClean="0"/>
              <a:t>Alibaba</a:t>
            </a:r>
            <a:r>
              <a:rPr lang="en-US" sz="1100" dirty="0" smtClean="0"/>
              <a:t> accounted for 65% of market share</a:t>
            </a:r>
          </a:p>
        </p:txBody>
      </p:sp>
      <p:sp>
        <p:nvSpPr>
          <p:cNvPr id="198" name="TextBox 197"/>
          <p:cNvSpPr txBox="1"/>
          <p:nvPr/>
        </p:nvSpPr>
        <p:spPr>
          <a:xfrm>
            <a:off x="1136650" y="2870200"/>
            <a:ext cx="2058256" cy="184666"/>
          </a:xfrm>
          <a:prstGeom prst="rect">
            <a:avLst/>
          </a:prstGeom>
          <a:noFill/>
        </p:spPr>
        <p:txBody>
          <a:bodyPr wrap="none" lIns="0" tIns="0" rIns="0" bIns="0" rtlCol="0">
            <a:spAutoFit/>
          </a:bodyPr>
          <a:lstStyle/>
          <a:p>
            <a:pPr>
              <a:spcAft>
                <a:spcPts val="300"/>
              </a:spcAft>
            </a:pPr>
            <a:r>
              <a:rPr lang="en-US" sz="1200" b="1" i="1" dirty="0" smtClean="0">
                <a:solidFill>
                  <a:schemeClr val="tx2"/>
                </a:solidFill>
              </a:rPr>
              <a:t>Business-to-customer (B2C)</a:t>
            </a:r>
          </a:p>
        </p:txBody>
      </p:sp>
      <p:sp>
        <p:nvSpPr>
          <p:cNvPr id="200" name="TextBox 199"/>
          <p:cNvSpPr txBox="1"/>
          <p:nvPr/>
        </p:nvSpPr>
        <p:spPr>
          <a:xfrm>
            <a:off x="1111250" y="4451350"/>
            <a:ext cx="2107949" cy="184666"/>
          </a:xfrm>
          <a:prstGeom prst="rect">
            <a:avLst/>
          </a:prstGeom>
          <a:noFill/>
        </p:spPr>
        <p:txBody>
          <a:bodyPr wrap="none" lIns="0" tIns="0" rIns="0" bIns="0" rtlCol="0">
            <a:spAutoFit/>
          </a:bodyPr>
          <a:lstStyle/>
          <a:p>
            <a:pPr>
              <a:spcAft>
                <a:spcPts val="300"/>
              </a:spcAft>
            </a:pPr>
            <a:r>
              <a:rPr lang="en-US" sz="1200" b="1" i="1" dirty="0" smtClean="0">
                <a:solidFill>
                  <a:schemeClr val="tx2"/>
                </a:solidFill>
              </a:rPr>
              <a:t>Customer-to-customer (C2C)</a:t>
            </a:r>
          </a:p>
        </p:txBody>
      </p:sp>
      <p:sp>
        <p:nvSpPr>
          <p:cNvPr id="210" name="TextBox 209"/>
          <p:cNvSpPr txBox="1"/>
          <p:nvPr/>
        </p:nvSpPr>
        <p:spPr>
          <a:xfrm>
            <a:off x="3914775" y="2857500"/>
            <a:ext cx="4737101" cy="792525"/>
          </a:xfrm>
          <a:prstGeom prst="rect">
            <a:avLst/>
          </a:prstGeom>
          <a:noFill/>
        </p:spPr>
        <p:txBody>
          <a:bodyPr wrap="square" lIns="0" tIns="0" rIns="0" bIns="0" rtlCol="0">
            <a:spAutoFit/>
          </a:bodyPr>
          <a:lstStyle/>
          <a:p>
            <a:pPr marL="177800" indent="-177800">
              <a:spcAft>
                <a:spcPts val="300"/>
              </a:spcAft>
              <a:buFont typeface="Arial" pitchFamily="34" charset="0"/>
              <a:buChar char="•"/>
            </a:pPr>
            <a:r>
              <a:rPr lang="en-US" sz="1100" dirty="0" smtClean="0"/>
              <a:t>Emerged in early 2000</a:t>
            </a:r>
          </a:p>
          <a:p>
            <a:pPr marL="177800" indent="-177800">
              <a:spcAft>
                <a:spcPts val="300"/>
              </a:spcAft>
              <a:buFont typeface="Arial" pitchFamily="34" charset="0"/>
              <a:buChar char="•"/>
            </a:pPr>
            <a:r>
              <a:rPr lang="en-US" sz="1100" dirty="0" smtClean="0"/>
              <a:t>Rapid growth: 175% in 2009 and 150% in 2010</a:t>
            </a:r>
          </a:p>
          <a:p>
            <a:pPr marL="177800" indent="-177800">
              <a:spcAft>
                <a:spcPts val="300"/>
              </a:spcAft>
              <a:buFont typeface="Arial" pitchFamily="34" charset="0"/>
              <a:buChar char="•"/>
            </a:pPr>
            <a:r>
              <a:rPr lang="en-US" sz="1100" dirty="0" smtClean="0"/>
              <a:t>Transaction value reach around USD9 billion in 2010</a:t>
            </a:r>
          </a:p>
          <a:p>
            <a:pPr marL="177800" indent="-177800">
              <a:spcAft>
                <a:spcPts val="300"/>
              </a:spcAft>
              <a:buFont typeface="Arial" pitchFamily="34" charset="0"/>
              <a:buChar char="•"/>
            </a:pPr>
            <a:r>
              <a:rPr lang="en-US" sz="1100" dirty="0" smtClean="0"/>
              <a:t>3C, apparel, </a:t>
            </a:r>
            <a:r>
              <a:rPr lang="en-US" sz="1100" dirty="0"/>
              <a:t>and t</a:t>
            </a:r>
            <a:r>
              <a:rPr lang="en-US" sz="1100" dirty="0" smtClean="0"/>
              <a:t>ourism sectors received most of the PE/VC investment </a:t>
            </a:r>
          </a:p>
        </p:txBody>
      </p:sp>
      <p:sp>
        <p:nvSpPr>
          <p:cNvPr id="212" name="Rectangle 211"/>
          <p:cNvSpPr/>
          <p:nvPr/>
        </p:nvSpPr>
        <p:spPr>
          <a:xfrm>
            <a:off x="679450" y="4756149"/>
            <a:ext cx="1320800" cy="1006475"/>
          </a:xfrm>
          <a:prstGeom prst="rect">
            <a:avLst/>
          </a:prstGeom>
          <a:no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200" dirty="0" smtClean="0">
                <a:solidFill>
                  <a:schemeClr val="tx2"/>
                </a:solidFill>
              </a:rPr>
              <a:t>Small shop owners</a:t>
            </a:r>
          </a:p>
        </p:txBody>
      </p:sp>
      <p:sp>
        <p:nvSpPr>
          <p:cNvPr id="214" name="TextBox 213"/>
          <p:cNvSpPr txBox="1"/>
          <p:nvPr/>
        </p:nvSpPr>
        <p:spPr>
          <a:xfrm>
            <a:off x="3914776" y="4502150"/>
            <a:ext cx="4667250" cy="1338828"/>
          </a:xfrm>
          <a:prstGeom prst="rect">
            <a:avLst/>
          </a:prstGeom>
          <a:noFill/>
        </p:spPr>
        <p:txBody>
          <a:bodyPr wrap="square" lIns="0" tIns="0" rIns="0" bIns="0" rtlCol="0">
            <a:spAutoFit/>
          </a:bodyPr>
          <a:lstStyle/>
          <a:p>
            <a:pPr marL="177800" indent="-177800">
              <a:spcAft>
                <a:spcPts val="300"/>
              </a:spcAft>
              <a:buFont typeface="Arial" pitchFamily="34" charset="0"/>
              <a:buChar char="•"/>
            </a:pPr>
            <a:r>
              <a:rPr lang="en-US" sz="1100" dirty="0" smtClean="0"/>
              <a:t>The real C2C model is very rare in China. </a:t>
            </a:r>
          </a:p>
          <a:p>
            <a:pPr marL="177800" indent="-177800">
              <a:spcAft>
                <a:spcPts val="300"/>
              </a:spcAft>
              <a:buFont typeface="Arial" pitchFamily="34" charset="0"/>
              <a:buChar char="•"/>
            </a:pPr>
            <a:r>
              <a:rPr lang="en-US" sz="1100" dirty="0" smtClean="0"/>
              <a:t>C2C sellers are mostly entrepreneurial wholesalers, rather than individuals, but enjoy the tax free benefits</a:t>
            </a:r>
          </a:p>
          <a:p>
            <a:pPr marL="177800" indent="-177800">
              <a:spcAft>
                <a:spcPts val="300"/>
              </a:spcAft>
              <a:buFont typeface="Arial" pitchFamily="34" charset="0"/>
              <a:buChar char="•"/>
            </a:pPr>
            <a:r>
              <a:rPr lang="en-US" sz="1100" dirty="0" smtClean="0"/>
              <a:t>Transaction value reach USD 63.5 billion in 2010</a:t>
            </a:r>
          </a:p>
          <a:p>
            <a:pPr marL="177800" indent="-177800">
              <a:spcAft>
                <a:spcPts val="300"/>
              </a:spcAft>
              <a:buFont typeface="Arial" pitchFamily="34" charset="0"/>
              <a:buChar char="•"/>
            </a:pPr>
            <a:r>
              <a:rPr lang="en-US" sz="1100" dirty="0" err="1" smtClean="0"/>
              <a:t>Taobao</a:t>
            </a:r>
            <a:r>
              <a:rPr lang="en-US" sz="1100" dirty="0" smtClean="0"/>
              <a:t> has 90% </a:t>
            </a:r>
            <a:r>
              <a:rPr lang="en-US" sz="1100" dirty="0"/>
              <a:t>market </a:t>
            </a:r>
            <a:r>
              <a:rPr lang="en-US" sz="1100" dirty="0" smtClean="0"/>
              <a:t>share</a:t>
            </a:r>
            <a:endParaRPr lang="en-US" sz="1100" dirty="0"/>
          </a:p>
          <a:p>
            <a:pPr marL="177800" indent="-177800">
              <a:spcAft>
                <a:spcPts val="300"/>
              </a:spcAft>
              <a:buFont typeface="Arial" pitchFamily="34" charset="0"/>
              <a:buChar char="•"/>
            </a:pPr>
            <a:r>
              <a:rPr lang="en-US" sz="1100" dirty="0" smtClean="0"/>
              <a:t>Large shops in C2C platform gained PE investments and started to create their own platform to reduce dependence on </a:t>
            </a:r>
            <a:r>
              <a:rPr lang="en-US" sz="1100" dirty="0" err="1" smtClean="0"/>
              <a:t>Taobao</a:t>
            </a:r>
            <a:endParaRPr lang="en-US" sz="1100" dirty="0" smtClean="0"/>
          </a:p>
        </p:txBody>
      </p:sp>
      <p:sp>
        <p:nvSpPr>
          <p:cNvPr id="124" name="Slide Number Placeholder 5"/>
          <p:cNvSpPr>
            <a:spLocks noGrp="1"/>
          </p:cNvSpPr>
          <p:nvPr>
            <p:ph type="sldNum" sz="quarter" idx="4"/>
          </p:nvPr>
        </p:nvSpPr>
        <p:spPr>
          <a:xfrm>
            <a:off x="4227002" y="6565460"/>
            <a:ext cx="571504" cy="179387"/>
          </a:xfrm>
        </p:spPr>
        <p:txBody>
          <a:bodyPr/>
          <a:lstStyle/>
          <a:p>
            <a:pPr algn="ctr"/>
            <a:fld id="{9CCD2B93-435A-4A43-87E1-355F35A356BE}" type="slidenum">
              <a:rPr lang="en-GB" smtClean="0"/>
              <a:pPr algn="ctr"/>
              <a:t>3</a:t>
            </a:fld>
            <a:endParaRPr lang="en-GB" dirty="0">
              <a:solidFill>
                <a:schemeClr val="tx1"/>
              </a:solidFill>
              <a:latin typeface="Verdana" pitchFamily="34" charset="0"/>
            </a:endParaRPr>
          </a:p>
        </p:txBody>
      </p:sp>
    </p:spTree>
    <p:extLst>
      <p:ext uri="{BB962C8B-B14F-4D97-AF65-F5344CB8AC3E}">
        <p14:creationId xmlns:p14="http://schemas.microsoft.com/office/powerpoint/2010/main" val="833214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15765" y="236537"/>
            <a:ext cx="8909538" cy="1027112"/>
          </a:xfrm>
        </p:spPr>
        <p:txBody>
          <a:bodyPr/>
          <a:lstStyle/>
          <a:p>
            <a:r>
              <a:rPr lang="en-US" dirty="0" smtClean="0"/>
              <a:t>China’s online shopping market (B2C&amp;C2C) reached 72.5 </a:t>
            </a:r>
            <a:r>
              <a:rPr lang="en-US" dirty="0" err="1" smtClean="0"/>
              <a:t>bn</a:t>
            </a:r>
            <a:r>
              <a:rPr lang="en-US" dirty="0" smtClean="0"/>
              <a:t> USD </a:t>
            </a:r>
            <a:r>
              <a:rPr lang="en-US" dirty="0"/>
              <a:t>i</a:t>
            </a:r>
            <a:r>
              <a:rPr lang="en-US" dirty="0" smtClean="0"/>
              <a:t>n 2010 and is expected to grow at a CAGR of 70% for the next five years  </a:t>
            </a:r>
            <a:endParaRPr lang="en-US" dirty="0"/>
          </a:p>
        </p:txBody>
      </p:sp>
      <p:graphicFrame>
        <p:nvGraphicFramePr>
          <p:cNvPr id="9" name="Chart 8"/>
          <p:cNvGraphicFramePr/>
          <p:nvPr>
            <p:extLst>
              <p:ext uri="{D42A27DB-BD31-4B8C-83A1-F6EECF244321}">
                <p14:modId xmlns:p14="http://schemas.microsoft.com/office/powerpoint/2010/main" val="2549457290"/>
              </p:ext>
            </p:extLst>
          </p:nvPr>
        </p:nvGraphicFramePr>
        <p:xfrm>
          <a:off x="397833" y="1781175"/>
          <a:ext cx="8328025" cy="43338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675406876"/>
              </p:ext>
            </p:extLst>
          </p:nvPr>
        </p:nvGraphicFramePr>
        <p:xfrm>
          <a:off x="1458414" y="2204791"/>
          <a:ext cx="3835400" cy="548640"/>
        </p:xfrm>
        <a:graphic>
          <a:graphicData uri="http://schemas.openxmlformats.org/drawingml/2006/table">
            <a:tbl>
              <a:tblPr firstRow="1" bandRow="1">
                <a:tableStyleId>{5C22544A-7EE6-4342-B048-85BDC9FD1C3A}</a:tableStyleId>
              </a:tblPr>
              <a:tblGrid>
                <a:gridCol w="958850"/>
                <a:gridCol w="958850"/>
                <a:gridCol w="958850"/>
                <a:gridCol w="958850"/>
              </a:tblGrid>
              <a:tr h="185912">
                <a:tc>
                  <a:txBody>
                    <a:bodyPr/>
                    <a:lstStyle/>
                    <a:p>
                      <a:pPr algn="ctr"/>
                      <a:r>
                        <a:rPr lang="en-US" sz="1200" dirty="0" smtClean="0">
                          <a:solidFill>
                            <a:schemeClr val="lt1"/>
                          </a:solidFill>
                        </a:rPr>
                        <a:t>Period</a:t>
                      </a:r>
                      <a:endParaRPr lang="en-US" sz="1200" dirty="0">
                        <a:solidFill>
                          <a:schemeClr val="tx1"/>
                        </a:solidFill>
                      </a:endParaRPr>
                    </a:p>
                  </a:txBody>
                  <a:tcPr/>
                </a:tc>
                <a:tc>
                  <a:txBody>
                    <a:bodyPr/>
                    <a:lstStyle/>
                    <a:p>
                      <a:pPr algn="ctr"/>
                      <a:r>
                        <a:rPr lang="en-US" sz="1200" dirty="0" smtClean="0">
                          <a:solidFill>
                            <a:schemeClr val="bg2"/>
                          </a:solidFill>
                        </a:rPr>
                        <a:t>2003-2006</a:t>
                      </a:r>
                      <a:endParaRPr lang="en-US" sz="1200" dirty="0">
                        <a:solidFill>
                          <a:schemeClr val="bg2"/>
                        </a:solidFill>
                      </a:endParaRPr>
                    </a:p>
                  </a:txBody>
                  <a:tcPr/>
                </a:tc>
                <a:tc>
                  <a:txBody>
                    <a:bodyPr/>
                    <a:lstStyle/>
                    <a:p>
                      <a:pPr algn="ctr"/>
                      <a:r>
                        <a:rPr lang="en-US" sz="1200" dirty="0" smtClean="0"/>
                        <a:t>2006-2010</a:t>
                      </a:r>
                      <a:endParaRPr lang="en-US" sz="1200" dirty="0">
                        <a:solidFill>
                          <a:schemeClr val="tx1"/>
                        </a:solidFill>
                      </a:endParaRPr>
                    </a:p>
                  </a:txBody>
                  <a:tcPr/>
                </a:tc>
                <a:tc>
                  <a:txBody>
                    <a:bodyPr/>
                    <a:lstStyle/>
                    <a:p>
                      <a:pPr algn="ctr"/>
                      <a:r>
                        <a:rPr lang="en-US" sz="1200" dirty="0" smtClean="0"/>
                        <a:t>2010-2015f</a:t>
                      </a:r>
                      <a:endParaRPr lang="en-US" sz="1200" dirty="0">
                        <a:solidFill>
                          <a:schemeClr val="tx1"/>
                        </a:solidFill>
                      </a:endParaRPr>
                    </a:p>
                  </a:txBody>
                  <a:tcPr/>
                </a:tc>
              </a:tr>
              <a:tr h="207788">
                <a:tc>
                  <a:txBody>
                    <a:bodyPr/>
                    <a:lstStyle/>
                    <a:p>
                      <a:pPr algn="ctr"/>
                      <a:r>
                        <a:rPr lang="en-US" sz="1200" dirty="0" smtClean="0">
                          <a:solidFill>
                            <a:schemeClr val="tx1"/>
                          </a:solidFill>
                        </a:rPr>
                        <a:t>CAGR</a:t>
                      </a:r>
                      <a:endParaRPr lang="en-US" sz="1200" dirty="0">
                        <a:solidFill>
                          <a:schemeClr val="tx1"/>
                        </a:solidFill>
                      </a:endParaRPr>
                    </a:p>
                  </a:txBody>
                  <a:tcPr/>
                </a:tc>
                <a:tc>
                  <a:txBody>
                    <a:bodyPr/>
                    <a:lstStyle/>
                    <a:p>
                      <a:pPr algn="ctr"/>
                      <a:r>
                        <a:rPr lang="en-US" sz="1200" dirty="0" smtClean="0">
                          <a:solidFill>
                            <a:schemeClr val="tx1"/>
                          </a:solidFill>
                        </a:rPr>
                        <a:t>202%</a:t>
                      </a:r>
                      <a:endParaRPr lang="en-US" sz="1200" dirty="0">
                        <a:solidFill>
                          <a:schemeClr val="tx1"/>
                        </a:solidFill>
                      </a:endParaRPr>
                    </a:p>
                  </a:txBody>
                  <a:tcPr/>
                </a:tc>
                <a:tc>
                  <a:txBody>
                    <a:bodyPr/>
                    <a:lstStyle/>
                    <a:p>
                      <a:pPr algn="ctr"/>
                      <a:r>
                        <a:rPr lang="en-US" sz="1200" dirty="0" smtClean="0"/>
                        <a:t>106%</a:t>
                      </a:r>
                      <a:endParaRPr lang="en-US" sz="1200" dirty="0">
                        <a:solidFill>
                          <a:schemeClr val="tx1"/>
                        </a:solidFill>
                      </a:endParaRPr>
                    </a:p>
                  </a:txBody>
                  <a:tcPr/>
                </a:tc>
                <a:tc>
                  <a:txBody>
                    <a:bodyPr/>
                    <a:lstStyle/>
                    <a:p>
                      <a:pPr algn="ctr"/>
                      <a:r>
                        <a:rPr lang="en-US" sz="1200" dirty="0" smtClean="0"/>
                        <a:t>70%</a:t>
                      </a:r>
                      <a:endParaRPr lang="en-US" sz="1200" dirty="0">
                        <a:solidFill>
                          <a:schemeClr val="tx1"/>
                        </a:solidFill>
                      </a:endParaRPr>
                    </a:p>
                  </a:txBody>
                  <a:tcPr/>
                </a:tc>
              </a:tr>
            </a:tbl>
          </a:graphicData>
        </a:graphic>
      </p:graphicFrame>
      <p:sp>
        <p:nvSpPr>
          <p:cNvPr id="12" name="TextBox 1"/>
          <p:cNvSpPr txBox="1"/>
          <p:nvPr/>
        </p:nvSpPr>
        <p:spPr>
          <a:xfrm>
            <a:off x="8086656" y="3148823"/>
            <a:ext cx="397545" cy="21544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spcAft>
                <a:spcPts val="300"/>
              </a:spcAft>
            </a:pPr>
            <a:r>
              <a:rPr lang="en-US" sz="1400" dirty="0" smtClean="0">
                <a:solidFill>
                  <a:schemeClr val="tx1">
                    <a:lumMod val="95000"/>
                    <a:lumOff val="5000"/>
                  </a:schemeClr>
                </a:solidFill>
              </a:rPr>
              <a:t>1213</a:t>
            </a:r>
          </a:p>
        </p:txBody>
      </p:sp>
      <p:cxnSp>
        <p:nvCxnSpPr>
          <p:cNvPr id="13" name="Curved Connector 12"/>
          <p:cNvCxnSpPr/>
          <p:nvPr/>
        </p:nvCxnSpPr>
        <p:spPr>
          <a:xfrm flipV="1">
            <a:off x="8086656" y="2372256"/>
            <a:ext cx="397545" cy="228600"/>
          </a:xfrm>
          <a:prstGeom prst="curvedConnector3">
            <a:avLst>
              <a:gd name="adj1" fmla="val 50000"/>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60360" y="1451166"/>
            <a:ext cx="4432304" cy="215444"/>
          </a:xfrm>
          <a:prstGeom prst="rect">
            <a:avLst/>
          </a:prstGeom>
          <a:noFill/>
        </p:spPr>
        <p:txBody>
          <a:bodyPr wrap="none" lIns="0" tIns="0" rIns="0" bIns="0" rtlCol="0">
            <a:spAutoFit/>
          </a:bodyPr>
          <a:lstStyle/>
          <a:p>
            <a:pPr>
              <a:spcAft>
                <a:spcPts val="300"/>
              </a:spcAft>
            </a:pPr>
            <a:r>
              <a:rPr lang="en-US" sz="1400" b="1" dirty="0" smtClean="0"/>
              <a:t>China Online Shopping Market (</a:t>
            </a:r>
            <a:r>
              <a:rPr lang="en-US" sz="1400" b="1" dirty="0" err="1" smtClean="0"/>
              <a:t>bn</a:t>
            </a:r>
            <a:r>
              <a:rPr lang="en-US" sz="1400" b="1" dirty="0"/>
              <a:t> </a:t>
            </a:r>
            <a:r>
              <a:rPr lang="en-US" sz="1400" b="1" dirty="0" smtClean="0"/>
              <a:t>USD, 1997-2015f)</a:t>
            </a:r>
          </a:p>
        </p:txBody>
      </p:sp>
      <p:sp>
        <p:nvSpPr>
          <p:cNvPr id="16" name="TextBox 15"/>
          <p:cNvSpPr txBox="1"/>
          <p:nvPr/>
        </p:nvSpPr>
        <p:spPr>
          <a:xfrm>
            <a:off x="368002" y="6245588"/>
            <a:ext cx="8302625" cy="153888"/>
          </a:xfrm>
          <a:prstGeom prst="rect">
            <a:avLst/>
          </a:prstGeom>
          <a:noFill/>
        </p:spPr>
        <p:txBody>
          <a:bodyPr wrap="square" lIns="0" tIns="0" rIns="0" bIns="0" rtlCol="0">
            <a:spAutoFit/>
          </a:bodyPr>
          <a:lstStyle/>
          <a:p>
            <a:pPr>
              <a:spcAft>
                <a:spcPts val="300"/>
              </a:spcAft>
            </a:pPr>
            <a:r>
              <a:rPr lang="en-US" sz="1000" dirty="0" smtClean="0">
                <a:solidFill>
                  <a:schemeClr val="tx2"/>
                </a:solidFill>
              </a:rPr>
              <a:t>Source: </a:t>
            </a:r>
            <a:r>
              <a:rPr lang="en-US" sz="1000" dirty="0" smtClean="0">
                <a:solidFill>
                  <a:schemeClr val="tx2"/>
                </a:solidFill>
                <a:hlinkClick r:id="rId4"/>
              </a:rPr>
              <a:t>www.iresearch.com.cn</a:t>
            </a:r>
            <a:r>
              <a:rPr lang="en-US" sz="1000" dirty="0" smtClean="0">
                <a:solidFill>
                  <a:schemeClr val="tx2"/>
                </a:solidFill>
              </a:rPr>
              <a:t>, Access Asia, National Bureau of Statistics (NBS)</a:t>
            </a:r>
          </a:p>
        </p:txBody>
      </p:sp>
      <p:sp>
        <p:nvSpPr>
          <p:cNvPr id="20" name="Rectangle 19"/>
          <p:cNvSpPr/>
          <p:nvPr/>
        </p:nvSpPr>
        <p:spPr bwMode="auto">
          <a:xfrm>
            <a:off x="1232177" y="3701094"/>
            <a:ext cx="1419306" cy="329591"/>
          </a:xfrm>
          <a:prstGeom prst="rect">
            <a:avLst/>
          </a:prstGeom>
          <a:solidFill>
            <a:schemeClr val="tx2"/>
          </a:solidFill>
          <a:ln w="25400" cap="flat" cmpd="sng" algn="ctr">
            <a:solidFill>
              <a:srgbClr val="FFFFFF"/>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35000"/>
              </a:spcAft>
              <a:buClrTx/>
              <a:buSzTx/>
              <a:buFontTx/>
              <a:buNone/>
              <a:tabLst>
                <a:tab pos="5715000" algn="l"/>
              </a:tabLst>
            </a:pPr>
            <a:r>
              <a:rPr kumimoji="0" lang="en-US" sz="1000" b="1" i="0" u="none" strike="noStrike" cap="none" normalizeH="0" baseline="0" dirty="0" smtClean="0">
                <a:ln>
                  <a:noFill/>
                </a:ln>
                <a:solidFill>
                  <a:schemeClr val="bg1"/>
                </a:solidFill>
                <a:effectLst/>
                <a:latin typeface="Arial" charset="0"/>
                <a:cs typeface="Arial" charset="0"/>
              </a:rPr>
              <a:t>Infancy</a:t>
            </a:r>
          </a:p>
        </p:txBody>
      </p:sp>
      <p:cxnSp>
        <p:nvCxnSpPr>
          <p:cNvPr id="21" name="Straight Connector 20"/>
          <p:cNvCxnSpPr/>
          <p:nvPr/>
        </p:nvCxnSpPr>
        <p:spPr>
          <a:xfrm>
            <a:off x="2645035" y="3685128"/>
            <a:ext cx="7220" cy="936000"/>
          </a:xfrm>
          <a:prstGeom prst="line">
            <a:avLst/>
          </a:prstGeom>
          <a:ln w="19050">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auto">
          <a:xfrm>
            <a:off x="2623770" y="3380405"/>
            <a:ext cx="1938076" cy="329591"/>
          </a:xfrm>
          <a:prstGeom prst="rect">
            <a:avLst/>
          </a:prstGeom>
          <a:solidFill>
            <a:schemeClr val="tx2"/>
          </a:solidFill>
          <a:ln w="25400" cap="flat" cmpd="sng" algn="ctr">
            <a:solidFill>
              <a:srgbClr val="FFFFFF"/>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35000"/>
              </a:spcAft>
              <a:buClrTx/>
              <a:buSzTx/>
              <a:buFontTx/>
              <a:buNone/>
              <a:tabLst>
                <a:tab pos="5715000" algn="l"/>
              </a:tabLst>
            </a:pPr>
            <a:r>
              <a:rPr kumimoji="0" lang="en-US" sz="1000" b="1" i="0" u="none" strike="noStrike" cap="none" normalizeH="0" baseline="0" dirty="0" smtClean="0">
                <a:ln>
                  <a:noFill/>
                </a:ln>
                <a:solidFill>
                  <a:schemeClr val="bg1"/>
                </a:solidFill>
                <a:effectLst/>
                <a:latin typeface="Arial" charset="0"/>
                <a:cs typeface="Arial" charset="0"/>
              </a:rPr>
              <a:t>Early</a:t>
            </a:r>
            <a:r>
              <a:rPr kumimoji="0" lang="en-US" sz="1000" b="1" i="0" u="none" strike="noStrike" cap="none" normalizeH="0" dirty="0" smtClean="0">
                <a:ln>
                  <a:noFill/>
                </a:ln>
                <a:solidFill>
                  <a:schemeClr val="bg1"/>
                </a:solidFill>
                <a:effectLst/>
                <a:latin typeface="Arial" charset="0"/>
                <a:cs typeface="Arial" charset="0"/>
              </a:rPr>
              <a:t> Development</a:t>
            </a:r>
            <a:endParaRPr kumimoji="0" lang="en-US" sz="1000" b="1" i="0" u="none" strike="noStrike" cap="none" normalizeH="0" baseline="0" dirty="0" smtClean="0">
              <a:ln>
                <a:noFill/>
              </a:ln>
              <a:solidFill>
                <a:schemeClr val="bg1"/>
              </a:solidFill>
              <a:effectLst/>
              <a:latin typeface="Arial" charset="0"/>
              <a:cs typeface="Arial" charset="0"/>
            </a:endParaRPr>
          </a:p>
        </p:txBody>
      </p:sp>
      <p:cxnSp>
        <p:nvCxnSpPr>
          <p:cNvPr id="23" name="Straight Connector 22"/>
          <p:cNvCxnSpPr/>
          <p:nvPr/>
        </p:nvCxnSpPr>
        <p:spPr>
          <a:xfrm>
            <a:off x="4552284" y="3291707"/>
            <a:ext cx="7220" cy="1260000"/>
          </a:xfrm>
          <a:prstGeom prst="line">
            <a:avLst/>
          </a:prstGeom>
          <a:ln w="19050">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bwMode="auto">
          <a:xfrm>
            <a:off x="4540579" y="3050814"/>
            <a:ext cx="2484000" cy="329591"/>
          </a:xfrm>
          <a:prstGeom prst="rect">
            <a:avLst/>
          </a:prstGeom>
          <a:solidFill>
            <a:schemeClr val="tx2"/>
          </a:solidFill>
          <a:ln w="25400" cap="flat" cmpd="sng" algn="ctr">
            <a:solidFill>
              <a:srgbClr val="FFFFFF"/>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35000"/>
              </a:spcAft>
              <a:buClrTx/>
              <a:buSzTx/>
              <a:buFontTx/>
              <a:buNone/>
              <a:tabLst>
                <a:tab pos="5715000" algn="l"/>
              </a:tabLst>
            </a:pPr>
            <a:r>
              <a:rPr kumimoji="0" lang="en-US" sz="1000" b="1" i="0" u="none" strike="noStrike" cap="none" normalizeH="0" baseline="0" dirty="0" smtClean="0">
                <a:ln>
                  <a:noFill/>
                </a:ln>
                <a:solidFill>
                  <a:schemeClr val="bg1"/>
                </a:solidFill>
                <a:effectLst/>
                <a:latin typeface="Arial" charset="0"/>
                <a:cs typeface="Arial" charset="0"/>
              </a:rPr>
              <a:t>Strong Growth</a:t>
            </a:r>
          </a:p>
        </p:txBody>
      </p:sp>
      <p:sp>
        <p:nvSpPr>
          <p:cNvPr id="6" name="TextBox 5"/>
          <p:cNvSpPr txBox="1"/>
          <p:nvPr/>
        </p:nvSpPr>
        <p:spPr>
          <a:xfrm>
            <a:off x="6686550" y="1950335"/>
            <a:ext cx="819150" cy="307777"/>
          </a:xfrm>
          <a:prstGeom prst="rect">
            <a:avLst/>
          </a:prstGeom>
          <a:noFill/>
        </p:spPr>
        <p:txBody>
          <a:bodyPr wrap="square" lIns="0" tIns="0" rIns="0" bIns="0" rtlCol="0">
            <a:spAutoFit/>
          </a:bodyPr>
          <a:lstStyle/>
          <a:p>
            <a:pPr algn="ctr">
              <a:spcAft>
                <a:spcPts val="300"/>
              </a:spcAft>
            </a:pPr>
            <a:r>
              <a:rPr lang="en-US" sz="1000" dirty="0" smtClean="0"/>
              <a:t>2010 US market value</a:t>
            </a:r>
          </a:p>
        </p:txBody>
      </p:sp>
      <p:sp>
        <p:nvSpPr>
          <p:cNvPr id="15" name="Slide Number Placeholder 5"/>
          <p:cNvSpPr>
            <a:spLocks noGrp="1"/>
          </p:cNvSpPr>
          <p:nvPr>
            <p:ph type="sldNum" sz="quarter" idx="4"/>
          </p:nvPr>
        </p:nvSpPr>
        <p:spPr>
          <a:xfrm>
            <a:off x="4227002" y="6565460"/>
            <a:ext cx="571504" cy="179387"/>
          </a:xfrm>
        </p:spPr>
        <p:txBody>
          <a:bodyPr/>
          <a:lstStyle/>
          <a:p>
            <a:pPr algn="ctr"/>
            <a:fld id="{9CCD2B93-435A-4A43-87E1-355F35A356BE}" type="slidenum">
              <a:rPr lang="en-GB" smtClean="0"/>
              <a:pPr algn="ctr"/>
              <a:t>4</a:t>
            </a:fld>
            <a:endParaRPr lang="en-GB" dirty="0">
              <a:solidFill>
                <a:schemeClr val="tx1"/>
              </a:solidFill>
              <a:latin typeface="Verdana" pitchFamily="34" charset="0"/>
            </a:endParaRPr>
          </a:p>
        </p:txBody>
      </p:sp>
    </p:spTree>
    <p:extLst>
      <p:ext uri="{BB962C8B-B14F-4D97-AF65-F5344CB8AC3E}">
        <p14:creationId xmlns:p14="http://schemas.microsoft.com/office/powerpoint/2010/main" val="14997718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15765" y="236537"/>
            <a:ext cx="8909538" cy="1027112"/>
          </a:xfrm>
        </p:spPr>
        <p:txBody>
          <a:bodyPr/>
          <a:lstStyle/>
          <a:p>
            <a:r>
              <a:rPr lang="en-US" dirty="0" smtClean="0"/>
              <a:t>VC / PE investment: 2010 saw a boom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1902130"/>
              </p:ext>
            </p:extLst>
          </p:nvPr>
        </p:nvGraphicFramePr>
        <p:xfrm>
          <a:off x="358773" y="1272539"/>
          <a:ext cx="8375650" cy="4277655"/>
        </p:xfrm>
        <a:graphic>
          <a:graphicData uri="http://schemas.openxmlformats.org/drawingml/2006/table">
            <a:tbl>
              <a:tblPr firstRow="1" bandRow="1">
                <a:tableStyleId>{5C22544A-7EE6-4342-B048-85BDC9FD1C3A}</a:tableStyleId>
              </a:tblPr>
              <a:tblGrid>
                <a:gridCol w="1778219"/>
                <a:gridCol w="1758733"/>
                <a:gridCol w="1697206"/>
                <a:gridCol w="1570746"/>
                <a:gridCol w="1570746"/>
              </a:tblGrid>
              <a:tr h="835500">
                <a:tc>
                  <a:txBody>
                    <a:bodyPr/>
                    <a:lstStyle/>
                    <a:p>
                      <a:pPr algn="ctr"/>
                      <a:r>
                        <a:rPr lang="en-US" sz="1200" dirty="0" smtClean="0"/>
                        <a:t>Online Shopping Market</a:t>
                      </a:r>
                      <a:endParaRPr lang="en-US" sz="1200" dirty="0"/>
                    </a:p>
                  </a:txBody>
                  <a:tcPr anchor="ctr"/>
                </a:tc>
                <a:tc>
                  <a:txBody>
                    <a:bodyPr/>
                    <a:lstStyle/>
                    <a:p>
                      <a:pPr algn="ctr"/>
                      <a:r>
                        <a:rPr lang="en-US" sz="1200" dirty="0" smtClean="0"/>
                        <a:t>1997-2002</a:t>
                      </a:r>
                      <a:endParaRPr lang="en-US" sz="1200" dirty="0"/>
                    </a:p>
                  </a:txBody>
                  <a:tcPr anchor="ctr"/>
                </a:tc>
                <a:tc>
                  <a:txBody>
                    <a:bodyPr/>
                    <a:lstStyle/>
                    <a:p>
                      <a:pPr algn="ctr"/>
                      <a:r>
                        <a:rPr lang="en-US" sz="1200" dirty="0" smtClean="0"/>
                        <a:t>2003-2005</a:t>
                      </a:r>
                      <a:endParaRPr lang="en-US" sz="1200" dirty="0"/>
                    </a:p>
                  </a:txBody>
                  <a:tcPr anchor="ctr"/>
                </a:tc>
                <a:tc>
                  <a:txBody>
                    <a:bodyPr/>
                    <a:lstStyle/>
                    <a:p>
                      <a:pPr algn="ctr"/>
                      <a:r>
                        <a:rPr lang="en-US" sz="1200" dirty="0" smtClean="0"/>
                        <a:t>2006-2009</a:t>
                      </a:r>
                      <a:endParaRPr lang="en-US" sz="1200" dirty="0"/>
                    </a:p>
                  </a:txBody>
                  <a:tcPr anchor="ctr"/>
                </a:tc>
                <a:tc>
                  <a:txBody>
                    <a:bodyPr/>
                    <a:lstStyle/>
                    <a:p>
                      <a:pPr algn="ctr"/>
                      <a:r>
                        <a:rPr lang="en-US" sz="1200" dirty="0" smtClean="0"/>
                        <a:t>2010</a:t>
                      </a:r>
                      <a:endParaRPr lang="en-US" sz="1200" dirty="0"/>
                    </a:p>
                  </a:txBody>
                  <a:tcPr anchor="ctr"/>
                </a:tc>
              </a:tr>
              <a:tr h="835500">
                <a:tc>
                  <a:txBody>
                    <a:bodyPr/>
                    <a:lstStyle/>
                    <a:p>
                      <a:pPr algn="ctr"/>
                      <a:r>
                        <a:rPr lang="en-US" sz="1200" dirty="0" smtClean="0"/>
                        <a:t>Number of Deals</a:t>
                      </a:r>
                      <a:endParaRPr lang="en-US" sz="1200" dirty="0"/>
                    </a:p>
                  </a:txBody>
                  <a:tcPr anchor="ctr"/>
                </a:tc>
                <a:tc rowSpan="3">
                  <a:txBody>
                    <a:bodyPr/>
                    <a:lstStyle/>
                    <a:p>
                      <a:pPr marL="171450" indent="-171450" algn="l">
                        <a:spcAft>
                          <a:spcPts val="0"/>
                        </a:spcAft>
                        <a:buFont typeface="Arial" pitchFamily="34" charset="0"/>
                        <a:buChar char="•"/>
                      </a:pPr>
                      <a:r>
                        <a:rPr lang="en-US" sz="1200" dirty="0" smtClean="0">
                          <a:solidFill>
                            <a:schemeClr val="tx1"/>
                          </a:solidFill>
                        </a:rPr>
                        <a:t>A small</a:t>
                      </a:r>
                      <a:r>
                        <a:rPr lang="en-US" sz="1200" baseline="0" dirty="0" smtClean="0">
                          <a:solidFill>
                            <a:schemeClr val="tx1"/>
                          </a:solidFill>
                        </a:rPr>
                        <a:t> number of </a:t>
                      </a:r>
                      <a:r>
                        <a:rPr lang="en-US" sz="1200" baseline="0" dirty="0" err="1" smtClean="0">
                          <a:solidFill>
                            <a:schemeClr val="tx1"/>
                          </a:solidFill>
                        </a:rPr>
                        <a:t>signifiant</a:t>
                      </a:r>
                      <a:r>
                        <a:rPr lang="en-US" sz="1200" baseline="0" dirty="0" smtClean="0">
                          <a:solidFill>
                            <a:schemeClr val="tx1"/>
                          </a:solidFill>
                        </a:rPr>
                        <a:t> investment</a:t>
                      </a:r>
                    </a:p>
                    <a:p>
                      <a:pPr marL="171450" indent="-171450" algn="l">
                        <a:spcAft>
                          <a:spcPts val="0"/>
                        </a:spcAft>
                        <a:buFont typeface="Arial" pitchFamily="34" charset="0"/>
                        <a:buChar char="•"/>
                      </a:pPr>
                      <a:r>
                        <a:rPr lang="en-US" sz="1200" dirty="0" smtClean="0">
                          <a:solidFill>
                            <a:schemeClr val="tx1"/>
                          </a:solidFill>
                        </a:rPr>
                        <a:t>Majority of deals were smaller</a:t>
                      </a:r>
                      <a:r>
                        <a:rPr lang="en-US" sz="1200" baseline="0" dirty="0" smtClean="0">
                          <a:solidFill>
                            <a:schemeClr val="tx1"/>
                          </a:solidFill>
                        </a:rPr>
                        <a:t> than 5mn USD</a:t>
                      </a:r>
                      <a:endParaRPr lang="en-US" sz="1200" dirty="0" smtClean="0">
                        <a:solidFill>
                          <a:schemeClr val="tx1"/>
                        </a:solidFill>
                      </a:endParaRPr>
                    </a:p>
                    <a:p>
                      <a:pPr marL="171450" indent="-171450" algn="ctr">
                        <a:spcAft>
                          <a:spcPts val="0"/>
                        </a:spcAft>
                        <a:buFont typeface="Arial" pitchFamily="34" charset="0"/>
                        <a:buChar char="•"/>
                      </a:pPr>
                      <a:endParaRPr lang="en-US" sz="1200" dirty="0"/>
                    </a:p>
                  </a:txBody>
                  <a:tcPr anchor="ctr">
                    <a:noFill/>
                  </a:tcPr>
                </a:tc>
                <a:tc>
                  <a:txBody>
                    <a:bodyPr/>
                    <a:lstStyle/>
                    <a:p>
                      <a:pPr algn="ctr"/>
                      <a:r>
                        <a:rPr lang="en-US" sz="1200" dirty="0" smtClean="0"/>
                        <a:t>13</a:t>
                      </a:r>
                      <a:endParaRPr lang="en-US" sz="1200" dirty="0"/>
                    </a:p>
                  </a:txBody>
                  <a:tcPr anchor="ctr"/>
                </a:tc>
                <a:tc>
                  <a:txBody>
                    <a:bodyPr/>
                    <a:lstStyle/>
                    <a:p>
                      <a:pPr algn="ctr"/>
                      <a:r>
                        <a:rPr lang="en-US" sz="1200" dirty="0" smtClean="0"/>
                        <a:t>84 (59 disclosed)</a:t>
                      </a:r>
                      <a:endParaRPr lang="en-US" sz="1200" dirty="0"/>
                    </a:p>
                  </a:txBody>
                  <a:tcPr anchor="ctr"/>
                </a:tc>
                <a:tc>
                  <a:txBody>
                    <a:bodyPr/>
                    <a:lstStyle/>
                    <a:p>
                      <a:pPr algn="ctr"/>
                      <a:r>
                        <a:rPr lang="en-US" sz="1200" dirty="0" smtClean="0"/>
                        <a:t>47 (30 disclosed)</a:t>
                      </a:r>
                      <a:endParaRPr lang="en-US" sz="1200" dirty="0"/>
                    </a:p>
                  </a:txBody>
                  <a:tcPr anchor="ctr"/>
                </a:tc>
              </a:tr>
              <a:tr h="1392500">
                <a:tc>
                  <a:txBody>
                    <a:bodyPr/>
                    <a:lstStyle/>
                    <a:p>
                      <a:pPr algn="ctr"/>
                      <a:r>
                        <a:rPr lang="en-US" sz="1200" dirty="0" smtClean="0"/>
                        <a:t>Disclosed</a:t>
                      </a:r>
                      <a:r>
                        <a:rPr lang="en-US" sz="1200" baseline="0" dirty="0" smtClean="0"/>
                        <a:t> </a:t>
                      </a:r>
                      <a:r>
                        <a:rPr lang="en-US" sz="1200" dirty="0" smtClean="0"/>
                        <a:t>Total Investment (</a:t>
                      </a:r>
                      <a:r>
                        <a:rPr lang="en-US" sz="1200" dirty="0" err="1" smtClean="0"/>
                        <a:t>mn</a:t>
                      </a:r>
                      <a:r>
                        <a:rPr lang="en-US" sz="1200" dirty="0" smtClean="0"/>
                        <a:t> USD)</a:t>
                      </a:r>
                      <a:endParaRPr lang="en-US" sz="1200" dirty="0"/>
                    </a:p>
                  </a:txBody>
                  <a:tcPr anchor="ctr"/>
                </a:tc>
                <a:tc vMerge="1">
                  <a:txBody>
                    <a:bodyPr/>
                    <a:lstStyle/>
                    <a:p>
                      <a:pPr algn="ctr"/>
                      <a:endParaRPr lang="en-US" sz="1200" dirty="0"/>
                    </a:p>
                  </a:txBody>
                  <a:tcPr anchor="ctr"/>
                </a:tc>
                <a:tc>
                  <a:txBody>
                    <a:bodyPr/>
                    <a:lstStyle/>
                    <a:p>
                      <a:pPr algn="ctr"/>
                      <a:r>
                        <a:rPr lang="en-US" sz="1200" dirty="0" smtClean="0"/>
                        <a:t>65</a:t>
                      </a:r>
                      <a:endParaRPr lang="en-US" sz="1200" dirty="0"/>
                    </a:p>
                  </a:txBody>
                  <a:tcPr anchor="ctr"/>
                </a:tc>
                <a:tc>
                  <a:txBody>
                    <a:bodyPr/>
                    <a:lstStyle/>
                    <a:p>
                      <a:pPr algn="ctr"/>
                      <a:r>
                        <a:rPr lang="en-US" sz="1200" dirty="0" smtClean="0"/>
                        <a:t>455</a:t>
                      </a:r>
                      <a:endParaRPr lang="en-US" sz="1200" dirty="0"/>
                    </a:p>
                  </a:txBody>
                  <a:tcPr anchor="ctr"/>
                </a:tc>
                <a:tc>
                  <a:txBody>
                    <a:bodyPr/>
                    <a:lstStyle/>
                    <a:p>
                      <a:pPr algn="ctr"/>
                      <a:r>
                        <a:rPr lang="en-US" sz="1200" dirty="0" smtClean="0"/>
                        <a:t>540</a:t>
                      </a:r>
                      <a:endParaRPr lang="en-US" sz="1200" dirty="0"/>
                    </a:p>
                  </a:txBody>
                  <a:tcPr anchor="ctr"/>
                </a:tc>
              </a:tr>
              <a:tr h="1214155">
                <a:tc>
                  <a:txBody>
                    <a:bodyPr/>
                    <a:lstStyle/>
                    <a:p>
                      <a:pPr algn="ctr"/>
                      <a:r>
                        <a:rPr lang="en-US" sz="1200" dirty="0" smtClean="0"/>
                        <a:t>Average Investment                    </a:t>
                      </a:r>
                      <a:r>
                        <a:rPr lang="en-US" sz="1200" baseline="0" dirty="0" smtClean="0"/>
                        <a:t> (</a:t>
                      </a:r>
                      <a:r>
                        <a:rPr lang="en-US" sz="1200" baseline="0" dirty="0" err="1" smtClean="0"/>
                        <a:t>mn</a:t>
                      </a:r>
                      <a:r>
                        <a:rPr lang="en-US" sz="1200" baseline="0" dirty="0" smtClean="0"/>
                        <a:t> USD)</a:t>
                      </a:r>
                      <a:endParaRPr lang="en-US" sz="1200" dirty="0"/>
                    </a:p>
                  </a:txBody>
                  <a:tcPr anchor="ctr"/>
                </a:tc>
                <a:tc vMerge="1">
                  <a:txBody>
                    <a:bodyPr/>
                    <a:lstStyle/>
                    <a:p>
                      <a:pPr algn="ctr"/>
                      <a:endParaRPr lang="en-US" sz="1200" dirty="0"/>
                    </a:p>
                  </a:txBody>
                  <a:tcPr anchor="ctr"/>
                </a:tc>
                <a:tc>
                  <a:txBody>
                    <a:bodyPr/>
                    <a:lstStyle/>
                    <a:p>
                      <a:pPr algn="ctr"/>
                      <a:endParaRPr lang="en-US" sz="1200" dirty="0"/>
                    </a:p>
                  </a:txBody>
                  <a:tcPr anchor="ctr"/>
                </a:tc>
                <a:tc>
                  <a:txBody>
                    <a:bodyPr/>
                    <a:lstStyle/>
                    <a:p>
                      <a:pPr algn="ctr"/>
                      <a:endParaRPr lang="en-US" sz="1200" dirty="0"/>
                    </a:p>
                  </a:txBody>
                  <a:tcPr anchor="ctr"/>
                </a:tc>
                <a:tc>
                  <a:txBody>
                    <a:bodyPr/>
                    <a:lstStyle/>
                    <a:p>
                      <a:pPr algn="ctr"/>
                      <a:endParaRPr lang="en-US" sz="1200" dirty="0"/>
                    </a:p>
                  </a:txBody>
                  <a:tcPr anchor="ctr"/>
                </a:tc>
              </a:tr>
            </a:tbl>
          </a:graphicData>
        </a:graphic>
      </p:graphicFrame>
      <p:sp>
        <p:nvSpPr>
          <p:cNvPr id="23" name="TextBox 22"/>
          <p:cNvSpPr txBox="1"/>
          <p:nvPr/>
        </p:nvSpPr>
        <p:spPr>
          <a:xfrm>
            <a:off x="368002" y="5904029"/>
            <a:ext cx="8302625" cy="153888"/>
          </a:xfrm>
          <a:prstGeom prst="rect">
            <a:avLst/>
          </a:prstGeom>
          <a:noFill/>
        </p:spPr>
        <p:txBody>
          <a:bodyPr wrap="square" lIns="0" tIns="0" rIns="0" bIns="0" rtlCol="0">
            <a:spAutoFit/>
          </a:bodyPr>
          <a:lstStyle/>
          <a:p>
            <a:pPr>
              <a:spcAft>
                <a:spcPts val="300"/>
              </a:spcAft>
            </a:pPr>
            <a:r>
              <a:rPr lang="en-US" sz="1000" dirty="0" smtClean="0">
                <a:solidFill>
                  <a:schemeClr val="tx2"/>
                </a:solidFill>
              </a:rPr>
              <a:t>Source: </a:t>
            </a:r>
            <a:r>
              <a:rPr lang="en-US" sz="1000" dirty="0" smtClean="0">
                <a:solidFill>
                  <a:schemeClr val="tx2"/>
                </a:solidFill>
                <a:hlinkClick r:id="rId3"/>
              </a:rPr>
              <a:t>www.zero2ipo.com.cn</a:t>
            </a:r>
            <a:r>
              <a:rPr lang="en-US" sz="1000" dirty="0" smtClean="0">
                <a:solidFill>
                  <a:schemeClr val="tx2"/>
                </a:solidFill>
              </a:rPr>
              <a:t>, </a:t>
            </a:r>
            <a:r>
              <a:rPr lang="en-US" sz="1000" dirty="0" smtClean="0">
                <a:solidFill>
                  <a:schemeClr val="tx2"/>
                </a:solidFill>
                <a:hlinkClick r:id="rId4"/>
              </a:rPr>
              <a:t>www.chinaveture.com.cn</a:t>
            </a:r>
            <a:r>
              <a:rPr lang="en-US" sz="1000" dirty="0" smtClean="0">
                <a:solidFill>
                  <a:schemeClr val="tx2"/>
                </a:solidFill>
              </a:rPr>
              <a:t>, toocle.com</a:t>
            </a:r>
          </a:p>
        </p:txBody>
      </p:sp>
      <p:sp>
        <p:nvSpPr>
          <p:cNvPr id="40" name="Oval 39"/>
          <p:cNvSpPr/>
          <p:nvPr/>
        </p:nvSpPr>
        <p:spPr>
          <a:xfrm>
            <a:off x="4583954" y="4936216"/>
            <a:ext cx="414670" cy="212651"/>
          </a:xfrm>
          <a:prstGeom prst="ellipse">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5</a:t>
            </a:r>
          </a:p>
        </p:txBody>
      </p:sp>
      <p:sp>
        <p:nvSpPr>
          <p:cNvPr id="41" name="Oval 40"/>
          <p:cNvSpPr/>
          <p:nvPr/>
        </p:nvSpPr>
        <p:spPr>
          <a:xfrm>
            <a:off x="7713634" y="4936216"/>
            <a:ext cx="504000" cy="212651"/>
          </a:xfrm>
          <a:prstGeom prst="ellipse">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18</a:t>
            </a:r>
          </a:p>
        </p:txBody>
      </p:sp>
      <p:sp>
        <p:nvSpPr>
          <p:cNvPr id="51" name="Oval 50"/>
          <p:cNvSpPr/>
          <p:nvPr/>
        </p:nvSpPr>
        <p:spPr>
          <a:xfrm>
            <a:off x="6193014" y="4936216"/>
            <a:ext cx="414670" cy="212651"/>
          </a:xfrm>
          <a:prstGeom prst="ellipse">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9</a:t>
            </a:r>
            <a:endParaRPr lang="en-US" sz="1200" b="1" dirty="0" smtClean="0">
              <a:solidFill>
                <a:schemeClr val="tx1"/>
              </a:solidFill>
            </a:endParaRPr>
          </a:p>
        </p:txBody>
      </p:sp>
      <p:sp>
        <p:nvSpPr>
          <p:cNvPr id="10" name="Slide Number Placeholder 5"/>
          <p:cNvSpPr>
            <a:spLocks noGrp="1"/>
          </p:cNvSpPr>
          <p:nvPr>
            <p:ph type="sldNum" sz="quarter" idx="4"/>
          </p:nvPr>
        </p:nvSpPr>
        <p:spPr>
          <a:xfrm>
            <a:off x="4227002" y="6565460"/>
            <a:ext cx="571504" cy="179387"/>
          </a:xfrm>
        </p:spPr>
        <p:txBody>
          <a:bodyPr/>
          <a:lstStyle/>
          <a:p>
            <a:pPr algn="ctr"/>
            <a:fld id="{9CCD2B93-435A-4A43-87E1-355F35A356BE}" type="slidenum">
              <a:rPr lang="en-GB" smtClean="0"/>
              <a:pPr algn="ctr"/>
              <a:t>5</a:t>
            </a:fld>
            <a:endParaRPr lang="en-GB" dirty="0">
              <a:solidFill>
                <a:schemeClr val="tx1"/>
              </a:solidFill>
              <a:latin typeface="Verdana" pitchFamily="34" charset="0"/>
            </a:endParaRPr>
          </a:p>
        </p:txBody>
      </p:sp>
      <p:sp>
        <p:nvSpPr>
          <p:cNvPr id="3" name="Oval 2"/>
          <p:cNvSpPr/>
          <p:nvPr/>
        </p:nvSpPr>
        <p:spPr>
          <a:xfrm>
            <a:off x="4557414" y="4898116"/>
            <a:ext cx="479310" cy="3215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2" name="Oval 11"/>
          <p:cNvSpPr/>
          <p:nvPr/>
        </p:nvSpPr>
        <p:spPr>
          <a:xfrm>
            <a:off x="6175138" y="4898116"/>
            <a:ext cx="479310" cy="3215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3" name="Oval 12"/>
          <p:cNvSpPr/>
          <p:nvPr/>
        </p:nvSpPr>
        <p:spPr>
          <a:xfrm>
            <a:off x="7725979" y="4911457"/>
            <a:ext cx="479310" cy="3215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38062727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15765" y="236537"/>
            <a:ext cx="8909538" cy="1027112"/>
          </a:xfrm>
        </p:spPr>
        <p:txBody>
          <a:bodyPr/>
          <a:lstStyle/>
          <a:p>
            <a:r>
              <a:rPr lang="en-US" dirty="0" smtClean="0"/>
              <a:t>VC /PE investment over 10mn USD – 2009 slowed down due to financial crisis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007753469"/>
              </p:ext>
            </p:extLst>
          </p:nvPr>
        </p:nvGraphicFramePr>
        <p:xfrm>
          <a:off x="358775" y="1268413"/>
          <a:ext cx="8347076" cy="4703761"/>
        </p:xfrm>
        <a:graphic>
          <a:graphicData uri="http://schemas.openxmlformats.org/drawingml/2006/table">
            <a:tbl>
              <a:tblPr firstRow="1" bandRow="1">
                <a:tableStyleId>{5C22544A-7EE6-4342-B048-85BDC9FD1C3A}</a:tableStyleId>
              </a:tblPr>
              <a:tblGrid>
                <a:gridCol w="1039728"/>
                <a:gridCol w="1628118"/>
                <a:gridCol w="2124267"/>
                <a:gridCol w="1889574"/>
                <a:gridCol w="1665389"/>
              </a:tblGrid>
              <a:tr h="282933">
                <a:tc>
                  <a:txBody>
                    <a:bodyPr/>
                    <a:lstStyle/>
                    <a:p>
                      <a:pPr algn="ctr"/>
                      <a:r>
                        <a:rPr lang="en-US" sz="1000" dirty="0" smtClean="0"/>
                        <a:t>Time</a:t>
                      </a:r>
                      <a:endParaRPr lang="en-US" sz="1000" dirty="0"/>
                    </a:p>
                  </a:txBody>
                  <a:tcPr/>
                </a:tc>
                <a:tc>
                  <a:txBody>
                    <a:bodyPr/>
                    <a:lstStyle/>
                    <a:p>
                      <a:pPr algn="ctr"/>
                      <a:r>
                        <a:rPr lang="en-US" sz="1000" dirty="0" smtClean="0"/>
                        <a:t>Target company</a:t>
                      </a:r>
                      <a:endParaRPr lang="en-US" sz="1000" dirty="0"/>
                    </a:p>
                  </a:txBody>
                  <a:tcPr/>
                </a:tc>
                <a:tc>
                  <a:txBody>
                    <a:bodyPr/>
                    <a:lstStyle/>
                    <a:p>
                      <a:pPr algn="ctr"/>
                      <a:r>
                        <a:rPr lang="en-US" sz="1000" dirty="0" smtClean="0"/>
                        <a:t>Business sector</a:t>
                      </a:r>
                      <a:endParaRPr lang="en-US" sz="1000" dirty="0"/>
                    </a:p>
                  </a:txBody>
                  <a:tcPr/>
                </a:tc>
                <a:tc>
                  <a:txBody>
                    <a:bodyPr/>
                    <a:lstStyle/>
                    <a:p>
                      <a:pPr algn="ctr"/>
                      <a:r>
                        <a:rPr lang="en-US" sz="1000" dirty="0" smtClean="0"/>
                        <a:t>PE/VC investor</a:t>
                      </a:r>
                      <a:endParaRPr lang="en-US" sz="1000" dirty="0"/>
                    </a:p>
                  </a:txBody>
                  <a:tcPr/>
                </a:tc>
                <a:tc>
                  <a:txBody>
                    <a:bodyPr/>
                    <a:lstStyle/>
                    <a:p>
                      <a:pPr algn="ctr"/>
                      <a:r>
                        <a:rPr lang="en-US" sz="1000" dirty="0" smtClean="0"/>
                        <a:t>Investment value ($ </a:t>
                      </a:r>
                      <a:r>
                        <a:rPr lang="en-US" sz="1000" dirty="0" err="1" smtClean="0"/>
                        <a:t>mn</a:t>
                      </a:r>
                      <a:r>
                        <a:rPr lang="en-US" sz="1000" dirty="0" smtClean="0"/>
                        <a:t>)</a:t>
                      </a:r>
                      <a:endParaRPr lang="en-US" sz="1000" dirty="0"/>
                    </a:p>
                  </a:txBody>
                  <a:tcPr/>
                </a:tc>
              </a:tr>
              <a:tr h="282933">
                <a:tc>
                  <a:txBody>
                    <a:bodyPr/>
                    <a:lstStyle/>
                    <a:p>
                      <a:pPr algn="ctr"/>
                      <a:r>
                        <a:rPr lang="en-US" sz="1000" dirty="0" smtClean="0"/>
                        <a:t>2000</a:t>
                      </a:r>
                      <a:endParaRPr lang="en-US" sz="1000" dirty="0"/>
                    </a:p>
                  </a:txBody>
                  <a:tcPr>
                    <a:solidFill>
                      <a:schemeClr val="accent3">
                        <a:lumMod val="20000"/>
                        <a:lumOff val="80000"/>
                      </a:schemeClr>
                    </a:solidFill>
                  </a:tcPr>
                </a:tc>
                <a:tc>
                  <a:txBody>
                    <a:bodyPr/>
                    <a:lstStyle/>
                    <a:p>
                      <a:pPr algn="ctr"/>
                      <a:r>
                        <a:rPr lang="en-US" sz="1000" dirty="0" err="1" smtClean="0"/>
                        <a:t>Ctrip</a:t>
                      </a:r>
                      <a:endParaRPr lang="en-US" sz="1000" dirty="0"/>
                    </a:p>
                  </a:txBody>
                  <a:tcPr marL="0">
                    <a:solidFill>
                      <a:schemeClr val="accent3">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B2C - Tourism</a:t>
                      </a:r>
                    </a:p>
                  </a:txBody>
                  <a:tcPr marL="0">
                    <a:solidFill>
                      <a:schemeClr val="accent3">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Soft Bank, Carlyle, IDGVC</a:t>
                      </a:r>
                    </a:p>
                  </a:txBody>
                  <a:tcPr marL="0">
                    <a:solidFill>
                      <a:schemeClr val="accent3">
                        <a:lumMod val="20000"/>
                        <a:lumOff val="80000"/>
                      </a:schemeClr>
                    </a:solidFill>
                  </a:tcPr>
                </a:tc>
                <a:tc>
                  <a:txBody>
                    <a:bodyPr/>
                    <a:lstStyle/>
                    <a:p>
                      <a:pPr algn="ctr"/>
                      <a:r>
                        <a:rPr lang="en-US" sz="1000" dirty="0" smtClean="0"/>
                        <a:t>12</a:t>
                      </a:r>
                      <a:endParaRPr lang="en-US" sz="1000" dirty="0"/>
                    </a:p>
                  </a:txBody>
                  <a:tcPr>
                    <a:solidFill>
                      <a:schemeClr val="accent3">
                        <a:lumMod val="20000"/>
                        <a:lumOff val="80000"/>
                      </a:schemeClr>
                    </a:solidFill>
                  </a:tcPr>
                </a:tc>
              </a:tr>
              <a:tr h="282933">
                <a:tc>
                  <a:txBody>
                    <a:bodyPr/>
                    <a:lstStyle/>
                    <a:p>
                      <a:pPr marL="0" algn="ctr" defTabSz="914400" rtl="0" eaLnBrk="1" latinLnBrk="0" hangingPunct="1"/>
                      <a:r>
                        <a:rPr lang="en-US" sz="1000" kern="1200" dirty="0" smtClean="0">
                          <a:solidFill>
                            <a:schemeClr val="dk1"/>
                          </a:solidFill>
                          <a:latin typeface="+mn-lt"/>
                          <a:ea typeface="+mn-ea"/>
                          <a:cs typeface="+mn-cs"/>
                        </a:rPr>
                        <a:t>2003</a:t>
                      </a:r>
                      <a:endParaRPr lang="en-US" sz="1000" kern="1200" dirty="0">
                        <a:solidFill>
                          <a:schemeClr val="dk1"/>
                        </a:solidFill>
                        <a:latin typeface="+mn-lt"/>
                        <a:ea typeface="+mn-ea"/>
                        <a:cs typeface="+mn-cs"/>
                      </a:endParaRPr>
                    </a:p>
                  </a:txBody>
                  <a:tcPr>
                    <a:solidFill>
                      <a:schemeClr val="accent3">
                        <a:lumMod val="20000"/>
                        <a:lumOff val="80000"/>
                      </a:schemeClr>
                    </a:solidFill>
                  </a:tcPr>
                </a:tc>
                <a:tc>
                  <a:txBody>
                    <a:bodyPr/>
                    <a:lstStyle/>
                    <a:p>
                      <a:pPr marL="0" algn="ctr" defTabSz="914400" rtl="0" eaLnBrk="1" latinLnBrk="0" hangingPunct="1"/>
                      <a:r>
                        <a:rPr lang="en-US" sz="1000" kern="1200" dirty="0" err="1" smtClean="0">
                          <a:solidFill>
                            <a:schemeClr val="dk1"/>
                          </a:solidFill>
                          <a:latin typeface="+mn-lt"/>
                          <a:ea typeface="+mn-ea"/>
                          <a:cs typeface="+mn-cs"/>
                        </a:rPr>
                        <a:t>eLong</a:t>
                      </a:r>
                      <a:endParaRPr lang="en-US" sz="1000" kern="1200" dirty="0">
                        <a:solidFill>
                          <a:schemeClr val="dk1"/>
                        </a:solidFill>
                        <a:latin typeface="+mn-lt"/>
                        <a:ea typeface="+mn-ea"/>
                        <a:cs typeface="+mn-cs"/>
                      </a:endParaRPr>
                    </a:p>
                  </a:txBody>
                  <a:tcPr marL="0">
                    <a:solidFill>
                      <a:schemeClr val="accent3">
                        <a:lumMod val="20000"/>
                        <a:lumOff val="80000"/>
                      </a:schemeClr>
                    </a:solidFill>
                  </a:tcPr>
                </a:tc>
                <a:tc>
                  <a:txBody>
                    <a:bodyPr/>
                    <a:lstStyle/>
                    <a:p>
                      <a:pPr marL="0" algn="ctr" defTabSz="914400" rtl="0" eaLnBrk="1" latinLnBrk="0" hangingPunct="1"/>
                      <a:r>
                        <a:rPr lang="en-US" sz="1000" kern="1200" dirty="0" smtClean="0">
                          <a:solidFill>
                            <a:schemeClr val="dk1"/>
                          </a:solidFill>
                          <a:latin typeface="+mn-lt"/>
                          <a:ea typeface="+mn-ea"/>
                          <a:cs typeface="+mn-cs"/>
                        </a:rPr>
                        <a:t>B2C - Tourism</a:t>
                      </a:r>
                      <a:endParaRPr lang="en-US" sz="1000" kern="1200" dirty="0">
                        <a:solidFill>
                          <a:schemeClr val="dk1"/>
                        </a:solidFill>
                        <a:latin typeface="+mn-lt"/>
                        <a:ea typeface="+mn-ea"/>
                        <a:cs typeface="+mn-cs"/>
                      </a:endParaRPr>
                    </a:p>
                  </a:txBody>
                  <a:tcPr marL="0">
                    <a:solidFill>
                      <a:schemeClr val="accent3">
                        <a:lumMod val="20000"/>
                        <a:lumOff val="80000"/>
                      </a:schemeClr>
                    </a:solidFill>
                  </a:tcPr>
                </a:tc>
                <a:tc>
                  <a:txBody>
                    <a:bodyPr/>
                    <a:lstStyle/>
                    <a:p>
                      <a:pPr marL="0" algn="ctr" defTabSz="914400" rtl="0" eaLnBrk="1" latinLnBrk="0" hangingPunct="1"/>
                      <a:r>
                        <a:rPr lang="en-US" sz="1000" kern="1200" dirty="0" smtClean="0">
                          <a:solidFill>
                            <a:schemeClr val="dk1"/>
                          </a:solidFill>
                          <a:latin typeface="+mn-lt"/>
                          <a:ea typeface="+mn-ea"/>
                          <a:cs typeface="+mn-cs"/>
                        </a:rPr>
                        <a:t>Tiger, Blue Ridge</a:t>
                      </a:r>
                      <a:endParaRPr lang="en-US" sz="1000" kern="1200" dirty="0">
                        <a:solidFill>
                          <a:schemeClr val="dk1"/>
                        </a:solidFill>
                        <a:latin typeface="+mn-lt"/>
                        <a:ea typeface="+mn-ea"/>
                        <a:cs typeface="+mn-cs"/>
                      </a:endParaRPr>
                    </a:p>
                  </a:txBody>
                  <a:tcPr marL="0">
                    <a:solidFill>
                      <a:schemeClr val="accent3">
                        <a:lumMod val="20000"/>
                        <a:lumOff val="80000"/>
                      </a:schemeClr>
                    </a:solidFill>
                  </a:tcPr>
                </a:tc>
                <a:tc>
                  <a:txBody>
                    <a:bodyPr/>
                    <a:lstStyle/>
                    <a:p>
                      <a:pPr marL="0" algn="ctr" defTabSz="914400" rtl="0" eaLnBrk="1" latinLnBrk="0" hangingPunct="1"/>
                      <a:r>
                        <a:rPr lang="en-US" sz="1000" kern="1200" dirty="0" smtClean="0">
                          <a:solidFill>
                            <a:schemeClr val="dk1"/>
                          </a:solidFill>
                          <a:latin typeface="+mn-lt"/>
                          <a:ea typeface="+mn-ea"/>
                          <a:cs typeface="+mn-cs"/>
                        </a:rPr>
                        <a:t>12</a:t>
                      </a:r>
                      <a:endParaRPr lang="en-US" sz="1000" kern="1200" dirty="0">
                        <a:solidFill>
                          <a:schemeClr val="dk1"/>
                        </a:solidFill>
                        <a:latin typeface="+mn-lt"/>
                        <a:ea typeface="+mn-ea"/>
                        <a:cs typeface="+mn-cs"/>
                      </a:endParaRPr>
                    </a:p>
                  </a:txBody>
                  <a:tcPr>
                    <a:solidFill>
                      <a:schemeClr val="accent3">
                        <a:lumMod val="20000"/>
                        <a:lumOff val="80000"/>
                      </a:schemeClr>
                    </a:solidFill>
                  </a:tcPr>
                </a:tc>
              </a:tr>
              <a:tr h="282933">
                <a:tc>
                  <a:txBody>
                    <a:bodyPr/>
                    <a:lstStyle/>
                    <a:p>
                      <a:pPr marL="0" algn="ctr" defTabSz="914400" rtl="0" eaLnBrk="1" latinLnBrk="0" hangingPunct="1"/>
                      <a:r>
                        <a:rPr lang="en-US" sz="1000" kern="1200" dirty="0" smtClean="0">
                          <a:solidFill>
                            <a:schemeClr val="dk1"/>
                          </a:solidFill>
                          <a:latin typeface="+mn-lt"/>
                          <a:ea typeface="+mn-ea"/>
                          <a:cs typeface="+mn-cs"/>
                        </a:rPr>
                        <a:t>2004</a:t>
                      </a:r>
                      <a:endParaRPr lang="en-US" sz="1000" kern="1200" dirty="0">
                        <a:solidFill>
                          <a:schemeClr val="dk1"/>
                        </a:solidFill>
                        <a:latin typeface="+mn-lt"/>
                        <a:ea typeface="+mn-ea"/>
                        <a:cs typeface="+mn-cs"/>
                      </a:endParaRPr>
                    </a:p>
                  </a:txBody>
                  <a:tcPr>
                    <a:solidFill>
                      <a:schemeClr val="accent3">
                        <a:lumMod val="20000"/>
                        <a:lumOff val="80000"/>
                      </a:schemeClr>
                    </a:solidFill>
                  </a:tcPr>
                </a:tc>
                <a:tc>
                  <a:txBody>
                    <a:bodyPr/>
                    <a:lstStyle/>
                    <a:p>
                      <a:pPr marL="0" algn="ctr" defTabSz="914400" rtl="0" eaLnBrk="1" latinLnBrk="0" hangingPunct="1"/>
                      <a:r>
                        <a:rPr lang="en-US" sz="1000" kern="1200" dirty="0" err="1" smtClean="0">
                          <a:solidFill>
                            <a:schemeClr val="dk1"/>
                          </a:solidFill>
                          <a:latin typeface="+mn-lt"/>
                          <a:ea typeface="+mn-ea"/>
                          <a:cs typeface="+mn-cs"/>
                        </a:rPr>
                        <a:t>DangDang</a:t>
                      </a:r>
                      <a:endParaRPr lang="en-US" sz="1000" kern="1200" dirty="0">
                        <a:solidFill>
                          <a:schemeClr val="dk1"/>
                        </a:solidFill>
                        <a:latin typeface="+mn-lt"/>
                        <a:ea typeface="+mn-ea"/>
                        <a:cs typeface="+mn-cs"/>
                      </a:endParaRPr>
                    </a:p>
                  </a:txBody>
                  <a:tcPr marL="0">
                    <a:solidFill>
                      <a:schemeClr val="accent3">
                        <a:lumMod val="20000"/>
                        <a:lumOff val="80000"/>
                      </a:schemeClr>
                    </a:solidFill>
                  </a:tcPr>
                </a:tc>
                <a:tc>
                  <a:txBody>
                    <a:bodyPr/>
                    <a:lstStyle/>
                    <a:p>
                      <a:pPr marL="0" algn="ctr" defTabSz="914400" rtl="0" eaLnBrk="1" latinLnBrk="0" hangingPunct="1"/>
                      <a:r>
                        <a:rPr lang="en-US" sz="1000" kern="1200" dirty="0" smtClean="0">
                          <a:solidFill>
                            <a:schemeClr val="dk1"/>
                          </a:solidFill>
                          <a:latin typeface="+mn-lt"/>
                          <a:ea typeface="+mn-ea"/>
                          <a:cs typeface="+mn-cs"/>
                        </a:rPr>
                        <a:t>B2C - Book</a:t>
                      </a:r>
                      <a:endParaRPr lang="en-US" sz="1000" kern="1200" dirty="0">
                        <a:solidFill>
                          <a:schemeClr val="dk1"/>
                        </a:solidFill>
                        <a:latin typeface="+mn-lt"/>
                        <a:ea typeface="+mn-ea"/>
                        <a:cs typeface="+mn-cs"/>
                      </a:endParaRPr>
                    </a:p>
                  </a:txBody>
                  <a:tcPr marL="0">
                    <a:solidFill>
                      <a:schemeClr val="accent3">
                        <a:lumMod val="20000"/>
                        <a:lumOff val="80000"/>
                      </a:schemeClr>
                    </a:solidFill>
                  </a:tcPr>
                </a:tc>
                <a:tc>
                  <a:txBody>
                    <a:bodyPr/>
                    <a:lstStyle/>
                    <a:p>
                      <a:pPr marL="0" algn="ctr" defTabSz="914400" rtl="0" eaLnBrk="1" latinLnBrk="0" hangingPunct="1"/>
                      <a:r>
                        <a:rPr lang="en-US" sz="1000" kern="1200" dirty="0" smtClean="0">
                          <a:solidFill>
                            <a:schemeClr val="dk1"/>
                          </a:solidFill>
                          <a:latin typeface="+mn-lt"/>
                          <a:ea typeface="+mn-ea"/>
                          <a:cs typeface="+mn-cs"/>
                        </a:rPr>
                        <a:t>Tiger</a:t>
                      </a:r>
                      <a:endParaRPr lang="en-US" sz="1000" kern="1200" dirty="0">
                        <a:solidFill>
                          <a:schemeClr val="dk1"/>
                        </a:solidFill>
                        <a:latin typeface="+mn-lt"/>
                        <a:ea typeface="+mn-ea"/>
                        <a:cs typeface="+mn-cs"/>
                      </a:endParaRPr>
                    </a:p>
                  </a:txBody>
                  <a:tcPr marL="0">
                    <a:solidFill>
                      <a:schemeClr val="accent3">
                        <a:lumMod val="20000"/>
                        <a:lumOff val="80000"/>
                      </a:schemeClr>
                    </a:solidFill>
                  </a:tcPr>
                </a:tc>
                <a:tc>
                  <a:txBody>
                    <a:bodyPr/>
                    <a:lstStyle/>
                    <a:p>
                      <a:pPr marL="0" algn="ctr" defTabSz="914400" rtl="0" eaLnBrk="1" latinLnBrk="0" hangingPunct="1"/>
                      <a:r>
                        <a:rPr lang="en-US" sz="1000" kern="1200" dirty="0" smtClean="0">
                          <a:solidFill>
                            <a:schemeClr val="dk1"/>
                          </a:solidFill>
                          <a:latin typeface="+mn-lt"/>
                          <a:ea typeface="+mn-ea"/>
                          <a:cs typeface="+mn-cs"/>
                        </a:rPr>
                        <a:t>10</a:t>
                      </a:r>
                      <a:endParaRPr lang="en-US" sz="1000" kern="1200" dirty="0">
                        <a:solidFill>
                          <a:schemeClr val="dk1"/>
                        </a:solidFill>
                        <a:latin typeface="+mn-lt"/>
                        <a:ea typeface="+mn-ea"/>
                        <a:cs typeface="+mn-cs"/>
                      </a:endParaRPr>
                    </a:p>
                  </a:txBody>
                  <a:tcPr>
                    <a:solidFill>
                      <a:schemeClr val="accent3">
                        <a:lumMod val="20000"/>
                        <a:lumOff val="80000"/>
                      </a:schemeClr>
                    </a:solidFill>
                  </a:tcPr>
                </a:tc>
              </a:tr>
              <a:tr h="282933">
                <a:tc>
                  <a:txBody>
                    <a:bodyPr/>
                    <a:lstStyle/>
                    <a:p>
                      <a:pPr marL="0" algn="ctr" defTabSz="914400" rtl="0" eaLnBrk="1" latinLnBrk="0" hangingPunct="1"/>
                      <a:r>
                        <a:rPr lang="en-US" sz="1000" kern="1200" dirty="0" smtClean="0">
                          <a:solidFill>
                            <a:schemeClr val="dk1"/>
                          </a:solidFill>
                          <a:latin typeface="+mn-lt"/>
                          <a:ea typeface="+mn-ea"/>
                          <a:cs typeface="+mn-cs"/>
                        </a:rPr>
                        <a:t>2006</a:t>
                      </a:r>
                      <a:endParaRPr lang="en-US" sz="1000" kern="1200" dirty="0">
                        <a:solidFill>
                          <a:schemeClr val="dk1"/>
                        </a:solidFill>
                        <a:latin typeface="+mn-lt"/>
                        <a:ea typeface="+mn-ea"/>
                        <a:cs typeface="+mn-cs"/>
                      </a:endParaRPr>
                    </a:p>
                  </a:txBody>
                  <a:tcPr>
                    <a:solidFill>
                      <a:schemeClr val="accent3">
                        <a:lumMod val="40000"/>
                        <a:lumOff val="60000"/>
                      </a:schemeClr>
                    </a:solidFill>
                  </a:tcPr>
                </a:tc>
                <a:tc>
                  <a:txBody>
                    <a:bodyPr/>
                    <a:lstStyle/>
                    <a:p>
                      <a:pPr marL="0" algn="ctr" defTabSz="914400" rtl="0" eaLnBrk="1" latinLnBrk="0" hangingPunct="1"/>
                      <a:r>
                        <a:rPr lang="en-US" sz="1000" kern="1200" dirty="0" err="1" smtClean="0">
                          <a:solidFill>
                            <a:schemeClr val="dk1"/>
                          </a:solidFill>
                          <a:latin typeface="+mn-lt"/>
                          <a:ea typeface="+mn-ea"/>
                          <a:cs typeface="+mn-cs"/>
                        </a:rPr>
                        <a:t>DangDang</a:t>
                      </a:r>
                      <a:endParaRPr lang="en-US" sz="1000" kern="1200" dirty="0">
                        <a:solidFill>
                          <a:schemeClr val="dk1"/>
                        </a:solidFill>
                        <a:latin typeface="+mn-lt"/>
                        <a:ea typeface="+mn-ea"/>
                        <a:cs typeface="+mn-cs"/>
                      </a:endParaRPr>
                    </a:p>
                  </a:txBody>
                  <a:tcPr marL="0">
                    <a:solidFill>
                      <a:schemeClr val="accent3">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B2C - Book</a:t>
                      </a:r>
                    </a:p>
                  </a:txBody>
                  <a:tcPr marL="0">
                    <a:solidFill>
                      <a:schemeClr val="accent3">
                        <a:lumMod val="40000"/>
                        <a:lumOff val="60000"/>
                      </a:schemeClr>
                    </a:solidFill>
                  </a:tcPr>
                </a:tc>
                <a:tc>
                  <a:txBody>
                    <a:bodyPr/>
                    <a:lstStyle/>
                    <a:p>
                      <a:pPr marL="0" algn="ctr" defTabSz="914400" rtl="0" eaLnBrk="1" latinLnBrk="0" hangingPunct="1"/>
                      <a:r>
                        <a:rPr lang="en-US" sz="1000" kern="1200" dirty="0" smtClean="0">
                          <a:solidFill>
                            <a:schemeClr val="dk1"/>
                          </a:solidFill>
                          <a:latin typeface="+mn-lt"/>
                          <a:ea typeface="+mn-ea"/>
                          <a:cs typeface="+mn-cs"/>
                        </a:rPr>
                        <a:t>DCM, Walden Int.</a:t>
                      </a:r>
                      <a:endParaRPr lang="en-US" sz="1000" kern="1200" dirty="0">
                        <a:solidFill>
                          <a:schemeClr val="dk1"/>
                        </a:solidFill>
                        <a:latin typeface="+mn-lt"/>
                        <a:ea typeface="+mn-ea"/>
                        <a:cs typeface="+mn-cs"/>
                      </a:endParaRPr>
                    </a:p>
                  </a:txBody>
                  <a:tcPr marL="0">
                    <a:solidFill>
                      <a:schemeClr val="accent3">
                        <a:lumMod val="40000"/>
                        <a:lumOff val="60000"/>
                      </a:schemeClr>
                    </a:solidFill>
                  </a:tcPr>
                </a:tc>
                <a:tc>
                  <a:txBody>
                    <a:bodyPr/>
                    <a:lstStyle/>
                    <a:p>
                      <a:pPr marL="0" algn="ctr" defTabSz="914400" rtl="0" eaLnBrk="1" latinLnBrk="0" hangingPunct="1"/>
                      <a:r>
                        <a:rPr lang="en-US" sz="1000" kern="1200" dirty="0" smtClean="0">
                          <a:solidFill>
                            <a:schemeClr val="dk1"/>
                          </a:solidFill>
                          <a:latin typeface="+mn-lt"/>
                          <a:ea typeface="+mn-ea"/>
                          <a:cs typeface="+mn-cs"/>
                        </a:rPr>
                        <a:t>30</a:t>
                      </a:r>
                      <a:endParaRPr lang="en-US" sz="1000" kern="1200" dirty="0">
                        <a:solidFill>
                          <a:schemeClr val="dk1"/>
                        </a:solidFill>
                        <a:latin typeface="+mn-lt"/>
                        <a:ea typeface="+mn-ea"/>
                        <a:cs typeface="+mn-cs"/>
                      </a:endParaRPr>
                    </a:p>
                  </a:txBody>
                  <a:tcPr>
                    <a:solidFill>
                      <a:schemeClr val="accent3">
                        <a:lumMod val="40000"/>
                        <a:lumOff val="60000"/>
                      </a:schemeClr>
                    </a:solidFill>
                  </a:tcPr>
                </a:tc>
              </a:tr>
              <a:tr h="282933">
                <a:tc>
                  <a:txBody>
                    <a:bodyPr/>
                    <a:lstStyle/>
                    <a:p>
                      <a:pPr marL="0" algn="ctr" defTabSz="914400" rtl="0" eaLnBrk="1" latinLnBrk="0" hangingPunct="1"/>
                      <a:r>
                        <a:rPr lang="en-US" sz="1000" kern="1200" dirty="0" smtClean="0">
                          <a:solidFill>
                            <a:schemeClr val="dk1"/>
                          </a:solidFill>
                          <a:latin typeface="+mn-lt"/>
                          <a:ea typeface="+mn-ea"/>
                          <a:cs typeface="+mn-cs"/>
                        </a:rPr>
                        <a:t>2006</a:t>
                      </a:r>
                      <a:endParaRPr lang="en-US" sz="1000" kern="1200" dirty="0">
                        <a:solidFill>
                          <a:schemeClr val="dk1"/>
                        </a:solidFill>
                        <a:latin typeface="+mn-lt"/>
                        <a:ea typeface="+mn-ea"/>
                        <a:cs typeface="+mn-cs"/>
                      </a:endParaRPr>
                    </a:p>
                  </a:txBody>
                  <a:tcPr>
                    <a:solidFill>
                      <a:schemeClr val="accent3">
                        <a:lumMod val="40000"/>
                        <a:lumOff val="60000"/>
                      </a:schemeClr>
                    </a:solidFill>
                  </a:tcPr>
                </a:tc>
                <a:tc>
                  <a:txBody>
                    <a:bodyPr/>
                    <a:lstStyle/>
                    <a:p>
                      <a:pPr marL="0" algn="ctr" defTabSz="914400" rtl="0" eaLnBrk="1" latinLnBrk="0" hangingPunct="1"/>
                      <a:r>
                        <a:rPr lang="en-US" sz="1000" kern="1200" dirty="0" err="1" smtClean="0">
                          <a:solidFill>
                            <a:schemeClr val="dk1"/>
                          </a:solidFill>
                          <a:latin typeface="+mn-lt"/>
                          <a:ea typeface="+mn-ea"/>
                          <a:cs typeface="+mn-cs"/>
                        </a:rPr>
                        <a:t>SousouKe</a:t>
                      </a:r>
                      <a:endParaRPr lang="en-US" sz="1000" kern="1200" dirty="0">
                        <a:solidFill>
                          <a:schemeClr val="dk1"/>
                        </a:solidFill>
                        <a:latin typeface="+mn-lt"/>
                        <a:ea typeface="+mn-ea"/>
                        <a:cs typeface="+mn-cs"/>
                      </a:endParaRPr>
                    </a:p>
                  </a:txBody>
                  <a:tcPr marL="0">
                    <a:solidFill>
                      <a:schemeClr val="accent3">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C2C</a:t>
                      </a:r>
                    </a:p>
                  </a:txBody>
                  <a:tcPr marL="0">
                    <a:solidFill>
                      <a:schemeClr val="accent3">
                        <a:lumMod val="40000"/>
                        <a:lumOff val="60000"/>
                      </a:schemeClr>
                    </a:solidFill>
                  </a:tcPr>
                </a:tc>
                <a:tc>
                  <a:txBody>
                    <a:bodyPr/>
                    <a:lstStyle/>
                    <a:p>
                      <a:pPr marL="0" algn="ctr" defTabSz="914400" rtl="0" eaLnBrk="1" latinLnBrk="0" hangingPunct="1"/>
                      <a:r>
                        <a:rPr lang="en-US" sz="1000" kern="1200" dirty="0" smtClean="0">
                          <a:solidFill>
                            <a:schemeClr val="dk1"/>
                          </a:solidFill>
                          <a:latin typeface="+mn-lt"/>
                          <a:ea typeface="+mn-ea"/>
                          <a:cs typeface="+mn-cs"/>
                        </a:rPr>
                        <a:t>D&amp;H Capital, Asian Groove</a:t>
                      </a:r>
                      <a:endParaRPr lang="en-US" sz="1000" kern="1200" dirty="0">
                        <a:solidFill>
                          <a:schemeClr val="dk1"/>
                        </a:solidFill>
                        <a:latin typeface="+mn-lt"/>
                        <a:ea typeface="+mn-ea"/>
                        <a:cs typeface="+mn-cs"/>
                      </a:endParaRPr>
                    </a:p>
                  </a:txBody>
                  <a:tcPr marL="0">
                    <a:solidFill>
                      <a:schemeClr val="accent3">
                        <a:lumMod val="40000"/>
                        <a:lumOff val="60000"/>
                      </a:schemeClr>
                    </a:solidFill>
                  </a:tcPr>
                </a:tc>
                <a:tc>
                  <a:txBody>
                    <a:bodyPr/>
                    <a:lstStyle/>
                    <a:p>
                      <a:pPr marL="0" algn="ctr" defTabSz="914400" rtl="0" eaLnBrk="1" latinLnBrk="0" hangingPunct="1"/>
                      <a:r>
                        <a:rPr lang="en-US" sz="1000" kern="1200" dirty="0" smtClean="0">
                          <a:solidFill>
                            <a:schemeClr val="dk1"/>
                          </a:solidFill>
                          <a:latin typeface="+mn-lt"/>
                          <a:ea typeface="+mn-ea"/>
                          <a:cs typeface="+mn-cs"/>
                        </a:rPr>
                        <a:t>17</a:t>
                      </a:r>
                      <a:endParaRPr lang="en-US" sz="1000" kern="1200" dirty="0">
                        <a:solidFill>
                          <a:schemeClr val="dk1"/>
                        </a:solidFill>
                        <a:latin typeface="+mn-lt"/>
                        <a:ea typeface="+mn-ea"/>
                        <a:cs typeface="+mn-cs"/>
                      </a:endParaRPr>
                    </a:p>
                  </a:txBody>
                  <a:tcPr>
                    <a:solidFill>
                      <a:schemeClr val="accent3">
                        <a:lumMod val="40000"/>
                        <a:lumOff val="60000"/>
                      </a:schemeClr>
                    </a:solidFill>
                  </a:tcPr>
                </a:tc>
              </a:tr>
              <a:tr h="282933">
                <a:tc>
                  <a:txBody>
                    <a:bodyPr/>
                    <a:lstStyle/>
                    <a:p>
                      <a:pPr marL="0" algn="ctr" defTabSz="914400" rtl="0" eaLnBrk="1" latinLnBrk="0" hangingPunct="1"/>
                      <a:r>
                        <a:rPr lang="en-US" sz="1000" kern="1200" dirty="0" smtClean="0">
                          <a:solidFill>
                            <a:schemeClr val="dk1"/>
                          </a:solidFill>
                          <a:latin typeface="+mn-lt"/>
                          <a:ea typeface="+mn-ea"/>
                          <a:cs typeface="+mn-cs"/>
                        </a:rPr>
                        <a:t>2007</a:t>
                      </a:r>
                      <a:endParaRPr lang="en-US" sz="1000" kern="1200" dirty="0">
                        <a:solidFill>
                          <a:schemeClr val="dk1"/>
                        </a:solidFill>
                        <a:latin typeface="+mn-lt"/>
                        <a:ea typeface="+mn-ea"/>
                        <a:cs typeface="+mn-cs"/>
                      </a:endParaRPr>
                    </a:p>
                  </a:txBody>
                  <a:tcPr>
                    <a:solidFill>
                      <a:schemeClr val="accent3">
                        <a:lumMod val="40000"/>
                        <a:lumOff val="60000"/>
                      </a:schemeClr>
                    </a:solidFill>
                  </a:tcPr>
                </a:tc>
                <a:tc>
                  <a:txBody>
                    <a:bodyPr/>
                    <a:lstStyle/>
                    <a:p>
                      <a:pPr marL="0" algn="ctr" defTabSz="914400" rtl="0" eaLnBrk="1" latinLnBrk="0" hangingPunct="1"/>
                      <a:r>
                        <a:rPr lang="en-US" sz="1000" kern="1200" dirty="0" err="1" smtClean="0">
                          <a:solidFill>
                            <a:schemeClr val="dk1"/>
                          </a:solidFill>
                          <a:latin typeface="+mn-lt"/>
                          <a:ea typeface="+mn-ea"/>
                          <a:cs typeface="+mn-cs"/>
                        </a:rPr>
                        <a:t>Redbaby</a:t>
                      </a:r>
                      <a:endParaRPr lang="en-US" sz="1000" kern="1200" dirty="0">
                        <a:solidFill>
                          <a:schemeClr val="dk1"/>
                        </a:solidFill>
                        <a:latin typeface="+mn-lt"/>
                        <a:ea typeface="+mn-ea"/>
                        <a:cs typeface="+mn-cs"/>
                      </a:endParaRPr>
                    </a:p>
                  </a:txBody>
                  <a:tcPr marL="0">
                    <a:solidFill>
                      <a:schemeClr val="accent3">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B2C - Motherhood</a:t>
                      </a:r>
                    </a:p>
                  </a:txBody>
                  <a:tcPr marL="0">
                    <a:solidFill>
                      <a:schemeClr val="accent3">
                        <a:lumMod val="40000"/>
                        <a:lumOff val="60000"/>
                      </a:schemeClr>
                    </a:solidFill>
                  </a:tcPr>
                </a:tc>
                <a:tc>
                  <a:txBody>
                    <a:bodyPr/>
                    <a:lstStyle/>
                    <a:p>
                      <a:pPr marL="0" algn="ctr" defTabSz="914400" rtl="0" eaLnBrk="1" latinLnBrk="0" hangingPunct="1"/>
                      <a:r>
                        <a:rPr lang="en-US" sz="1000" kern="1200" dirty="0" smtClean="0">
                          <a:solidFill>
                            <a:schemeClr val="dk1"/>
                          </a:solidFill>
                          <a:latin typeface="+mn-lt"/>
                          <a:ea typeface="+mn-ea"/>
                          <a:cs typeface="+mn-cs"/>
                        </a:rPr>
                        <a:t>KPCB</a:t>
                      </a:r>
                      <a:endParaRPr lang="en-US" sz="1000" kern="1200" dirty="0">
                        <a:solidFill>
                          <a:schemeClr val="dk1"/>
                        </a:solidFill>
                        <a:latin typeface="+mn-lt"/>
                        <a:ea typeface="+mn-ea"/>
                        <a:cs typeface="+mn-cs"/>
                      </a:endParaRPr>
                    </a:p>
                  </a:txBody>
                  <a:tcPr marL="0">
                    <a:solidFill>
                      <a:schemeClr val="accent3">
                        <a:lumMod val="40000"/>
                        <a:lumOff val="60000"/>
                      </a:schemeClr>
                    </a:solidFill>
                  </a:tcPr>
                </a:tc>
                <a:tc>
                  <a:txBody>
                    <a:bodyPr/>
                    <a:lstStyle/>
                    <a:p>
                      <a:pPr marL="0" algn="ctr" defTabSz="914400" rtl="0" eaLnBrk="1" latinLnBrk="0" hangingPunct="1"/>
                      <a:r>
                        <a:rPr lang="en-US" sz="1000" kern="1200" dirty="0" smtClean="0">
                          <a:solidFill>
                            <a:schemeClr val="dk1"/>
                          </a:solidFill>
                          <a:latin typeface="+mn-lt"/>
                          <a:ea typeface="+mn-ea"/>
                          <a:cs typeface="+mn-cs"/>
                        </a:rPr>
                        <a:t>25</a:t>
                      </a:r>
                      <a:endParaRPr lang="en-US" sz="1000" kern="1200" dirty="0">
                        <a:solidFill>
                          <a:schemeClr val="dk1"/>
                        </a:solidFill>
                        <a:latin typeface="+mn-lt"/>
                        <a:ea typeface="+mn-ea"/>
                        <a:cs typeface="+mn-cs"/>
                      </a:endParaRPr>
                    </a:p>
                  </a:txBody>
                  <a:tcPr>
                    <a:solidFill>
                      <a:schemeClr val="accent3">
                        <a:lumMod val="40000"/>
                        <a:lumOff val="60000"/>
                      </a:schemeClr>
                    </a:solidFill>
                  </a:tcPr>
                </a:tc>
              </a:tr>
              <a:tr h="282933">
                <a:tc>
                  <a:txBody>
                    <a:bodyPr/>
                    <a:lstStyle/>
                    <a:p>
                      <a:pPr marL="0" algn="ctr" defTabSz="914400" rtl="0" eaLnBrk="1" latinLnBrk="0" hangingPunct="1"/>
                      <a:r>
                        <a:rPr lang="en-US" sz="1000" kern="1200" dirty="0" smtClean="0">
                          <a:solidFill>
                            <a:schemeClr val="dk1"/>
                          </a:solidFill>
                          <a:latin typeface="+mn-lt"/>
                          <a:ea typeface="+mn-ea"/>
                          <a:cs typeface="+mn-cs"/>
                        </a:rPr>
                        <a:t>2007</a:t>
                      </a:r>
                      <a:endParaRPr lang="en-US" sz="1000" kern="1200" dirty="0">
                        <a:solidFill>
                          <a:schemeClr val="dk1"/>
                        </a:solidFill>
                        <a:latin typeface="+mn-lt"/>
                        <a:ea typeface="+mn-ea"/>
                        <a:cs typeface="+mn-cs"/>
                      </a:endParaRPr>
                    </a:p>
                  </a:txBody>
                  <a:tcPr>
                    <a:solidFill>
                      <a:schemeClr val="accent3">
                        <a:lumMod val="40000"/>
                        <a:lumOff val="60000"/>
                      </a:schemeClr>
                    </a:solidFill>
                  </a:tcPr>
                </a:tc>
                <a:tc>
                  <a:txBody>
                    <a:bodyPr/>
                    <a:lstStyle/>
                    <a:p>
                      <a:pPr marL="0" algn="ctr" defTabSz="914400" rtl="0" eaLnBrk="1" latinLnBrk="0" hangingPunct="1"/>
                      <a:r>
                        <a:rPr lang="en-US" sz="1000" kern="1200" dirty="0" smtClean="0">
                          <a:solidFill>
                            <a:schemeClr val="dk1"/>
                          </a:solidFill>
                          <a:latin typeface="+mn-lt"/>
                          <a:ea typeface="+mn-ea"/>
                          <a:cs typeface="+mn-cs"/>
                        </a:rPr>
                        <a:t>360Buy</a:t>
                      </a:r>
                      <a:endParaRPr lang="en-US" sz="1000" kern="1200" dirty="0">
                        <a:solidFill>
                          <a:schemeClr val="dk1"/>
                        </a:solidFill>
                        <a:latin typeface="+mn-lt"/>
                        <a:ea typeface="+mn-ea"/>
                        <a:cs typeface="+mn-cs"/>
                      </a:endParaRPr>
                    </a:p>
                  </a:txBody>
                  <a:tcPr marL="0">
                    <a:solidFill>
                      <a:schemeClr val="accent3">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B2C – 3C</a:t>
                      </a:r>
                    </a:p>
                  </a:txBody>
                  <a:tcPr marL="0">
                    <a:solidFill>
                      <a:schemeClr val="accent3">
                        <a:lumMod val="40000"/>
                        <a:lumOff val="60000"/>
                      </a:schemeClr>
                    </a:solidFill>
                  </a:tcPr>
                </a:tc>
                <a:tc>
                  <a:txBody>
                    <a:bodyPr/>
                    <a:lstStyle/>
                    <a:p>
                      <a:pPr marL="0" algn="ctr" defTabSz="914400" rtl="0" eaLnBrk="1" latinLnBrk="0" hangingPunct="1"/>
                      <a:r>
                        <a:rPr lang="en-US" sz="1000" kern="1200" dirty="0" smtClean="0">
                          <a:solidFill>
                            <a:schemeClr val="dk1"/>
                          </a:solidFill>
                          <a:latin typeface="+mn-lt"/>
                          <a:ea typeface="+mn-ea"/>
                          <a:cs typeface="+mn-cs"/>
                        </a:rPr>
                        <a:t>Capital Today</a:t>
                      </a:r>
                      <a:endParaRPr lang="en-US" sz="1000" kern="1200" dirty="0">
                        <a:solidFill>
                          <a:schemeClr val="dk1"/>
                        </a:solidFill>
                        <a:latin typeface="+mn-lt"/>
                        <a:ea typeface="+mn-ea"/>
                        <a:cs typeface="+mn-cs"/>
                      </a:endParaRPr>
                    </a:p>
                  </a:txBody>
                  <a:tcPr marL="0">
                    <a:solidFill>
                      <a:schemeClr val="accent3">
                        <a:lumMod val="40000"/>
                        <a:lumOff val="60000"/>
                      </a:schemeClr>
                    </a:solidFill>
                  </a:tcPr>
                </a:tc>
                <a:tc>
                  <a:txBody>
                    <a:bodyPr/>
                    <a:lstStyle/>
                    <a:p>
                      <a:pPr marL="0" algn="ctr" defTabSz="914400" rtl="0" eaLnBrk="1" latinLnBrk="0" hangingPunct="1"/>
                      <a:r>
                        <a:rPr lang="en-US" sz="1000" kern="1200" dirty="0" smtClean="0">
                          <a:solidFill>
                            <a:schemeClr val="dk1"/>
                          </a:solidFill>
                          <a:latin typeface="+mn-lt"/>
                          <a:ea typeface="+mn-ea"/>
                          <a:cs typeface="+mn-cs"/>
                        </a:rPr>
                        <a:t>10</a:t>
                      </a:r>
                      <a:endParaRPr lang="en-US" sz="1000" kern="1200" dirty="0">
                        <a:solidFill>
                          <a:schemeClr val="dk1"/>
                        </a:solidFill>
                        <a:latin typeface="+mn-lt"/>
                        <a:ea typeface="+mn-ea"/>
                        <a:cs typeface="+mn-cs"/>
                      </a:endParaRPr>
                    </a:p>
                  </a:txBody>
                  <a:tcPr>
                    <a:solidFill>
                      <a:schemeClr val="accent3">
                        <a:lumMod val="40000"/>
                        <a:lumOff val="60000"/>
                      </a:schemeClr>
                    </a:solidFill>
                  </a:tcPr>
                </a:tc>
              </a:tr>
              <a:tr h="282933">
                <a:tc>
                  <a:txBody>
                    <a:bodyPr/>
                    <a:lstStyle/>
                    <a:p>
                      <a:pPr marL="0" algn="ctr" defTabSz="914400" rtl="0" eaLnBrk="1" latinLnBrk="0" hangingPunct="1"/>
                      <a:r>
                        <a:rPr lang="en-US" sz="1000" kern="1200" dirty="0" smtClean="0">
                          <a:solidFill>
                            <a:schemeClr val="dk1"/>
                          </a:solidFill>
                          <a:latin typeface="+mn-lt"/>
                          <a:ea typeface="+mn-ea"/>
                          <a:cs typeface="+mn-cs"/>
                        </a:rPr>
                        <a:t>2008</a:t>
                      </a:r>
                      <a:endParaRPr lang="en-US" sz="1000" kern="1200" dirty="0">
                        <a:solidFill>
                          <a:schemeClr val="dk1"/>
                        </a:solidFill>
                        <a:latin typeface="+mn-lt"/>
                        <a:ea typeface="+mn-ea"/>
                        <a:cs typeface="+mn-cs"/>
                      </a:endParaRPr>
                    </a:p>
                  </a:txBody>
                  <a:tcPr>
                    <a:solidFill>
                      <a:schemeClr val="accent3">
                        <a:lumMod val="40000"/>
                        <a:lumOff val="60000"/>
                      </a:schemeClr>
                    </a:solidFill>
                  </a:tcPr>
                </a:tc>
                <a:tc>
                  <a:txBody>
                    <a:bodyPr/>
                    <a:lstStyle/>
                    <a:p>
                      <a:pPr marL="0" algn="ctr" defTabSz="914400" rtl="0" eaLnBrk="1" latinLnBrk="0" hangingPunct="1"/>
                      <a:r>
                        <a:rPr lang="en-US" sz="1000" kern="1200" dirty="0" err="1" smtClean="0">
                          <a:solidFill>
                            <a:schemeClr val="dk1"/>
                          </a:solidFill>
                          <a:latin typeface="+mn-lt"/>
                          <a:ea typeface="+mn-ea"/>
                          <a:cs typeface="+mn-cs"/>
                        </a:rPr>
                        <a:t>IntoHotel</a:t>
                      </a:r>
                      <a:r>
                        <a:rPr lang="en-US" sz="1000" kern="1200" dirty="0" smtClean="0">
                          <a:solidFill>
                            <a:schemeClr val="dk1"/>
                          </a:solidFill>
                          <a:latin typeface="+mn-lt"/>
                          <a:ea typeface="+mn-ea"/>
                          <a:cs typeface="+mn-cs"/>
                        </a:rPr>
                        <a:t>*</a:t>
                      </a:r>
                      <a:endParaRPr lang="en-US" sz="1000" kern="1200" dirty="0">
                        <a:solidFill>
                          <a:schemeClr val="dk1"/>
                        </a:solidFill>
                        <a:latin typeface="+mn-lt"/>
                        <a:ea typeface="+mn-ea"/>
                        <a:cs typeface="+mn-cs"/>
                      </a:endParaRPr>
                    </a:p>
                  </a:txBody>
                  <a:tcPr marL="0">
                    <a:solidFill>
                      <a:schemeClr val="accent3">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B2C - Tourism</a:t>
                      </a:r>
                    </a:p>
                  </a:txBody>
                  <a:tcPr marL="0">
                    <a:solidFill>
                      <a:schemeClr val="accent3">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KPCB, Zero2ipo</a:t>
                      </a:r>
                    </a:p>
                  </a:txBody>
                  <a:tcPr marL="0">
                    <a:solidFill>
                      <a:schemeClr val="accent3">
                        <a:lumMod val="40000"/>
                        <a:lumOff val="60000"/>
                      </a:schemeClr>
                    </a:solidFill>
                  </a:tcPr>
                </a:tc>
                <a:tc>
                  <a:txBody>
                    <a:bodyPr/>
                    <a:lstStyle/>
                    <a:p>
                      <a:pPr marL="0" algn="ctr" defTabSz="914400" rtl="0" eaLnBrk="1" latinLnBrk="0" hangingPunct="1"/>
                      <a:r>
                        <a:rPr lang="en-US" sz="1000" kern="1200" dirty="0" smtClean="0">
                          <a:solidFill>
                            <a:schemeClr val="dk1"/>
                          </a:solidFill>
                          <a:latin typeface="+mn-lt"/>
                          <a:ea typeface="+mn-ea"/>
                          <a:cs typeface="+mn-cs"/>
                        </a:rPr>
                        <a:t>30</a:t>
                      </a:r>
                      <a:endParaRPr lang="en-US" sz="1000" kern="1200" dirty="0">
                        <a:solidFill>
                          <a:schemeClr val="dk1"/>
                        </a:solidFill>
                        <a:latin typeface="+mn-lt"/>
                        <a:ea typeface="+mn-ea"/>
                        <a:cs typeface="+mn-cs"/>
                      </a:endParaRPr>
                    </a:p>
                  </a:txBody>
                  <a:tcPr>
                    <a:solidFill>
                      <a:schemeClr val="accent3">
                        <a:lumMod val="40000"/>
                        <a:lumOff val="60000"/>
                      </a:schemeClr>
                    </a:solidFill>
                  </a:tcPr>
                </a:tc>
              </a:tr>
              <a:tr h="282933">
                <a:tc>
                  <a:txBody>
                    <a:bodyPr/>
                    <a:lstStyle/>
                    <a:p>
                      <a:pPr marL="0" algn="ctr" defTabSz="914400" rtl="0" eaLnBrk="1" latinLnBrk="0" hangingPunct="1"/>
                      <a:r>
                        <a:rPr lang="en-US" sz="1000" kern="1200" dirty="0" smtClean="0">
                          <a:solidFill>
                            <a:schemeClr val="dk1"/>
                          </a:solidFill>
                          <a:latin typeface="+mn-lt"/>
                          <a:ea typeface="+mn-ea"/>
                          <a:cs typeface="+mn-cs"/>
                        </a:rPr>
                        <a:t>2008</a:t>
                      </a:r>
                      <a:endParaRPr lang="en-US" sz="1000" kern="1200" dirty="0">
                        <a:solidFill>
                          <a:schemeClr val="dk1"/>
                        </a:solidFill>
                        <a:latin typeface="+mn-lt"/>
                        <a:ea typeface="+mn-ea"/>
                        <a:cs typeface="+mn-cs"/>
                      </a:endParaRPr>
                    </a:p>
                  </a:txBody>
                  <a:tcPr>
                    <a:solidFill>
                      <a:schemeClr val="accent3">
                        <a:lumMod val="40000"/>
                        <a:lumOff val="60000"/>
                      </a:schemeClr>
                    </a:solidFill>
                  </a:tcPr>
                </a:tc>
                <a:tc>
                  <a:txBody>
                    <a:bodyPr/>
                    <a:lstStyle/>
                    <a:p>
                      <a:pPr marL="0" algn="ctr" defTabSz="914400" rtl="0" eaLnBrk="1" latinLnBrk="0" hangingPunct="1"/>
                      <a:r>
                        <a:rPr lang="en-US" sz="1000" kern="1200" dirty="0" err="1" smtClean="0">
                          <a:solidFill>
                            <a:schemeClr val="dk1"/>
                          </a:solidFill>
                          <a:latin typeface="+mn-lt"/>
                          <a:ea typeface="+mn-ea"/>
                          <a:cs typeface="+mn-cs"/>
                        </a:rPr>
                        <a:t>Udooo</a:t>
                      </a:r>
                      <a:endParaRPr lang="en-US" sz="1000" kern="1200" dirty="0">
                        <a:solidFill>
                          <a:schemeClr val="dk1"/>
                        </a:solidFill>
                        <a:latin typeface="+mn-lt"/>
                        <a:ea typeface="+mn-ea"/>
                        <a:cs typeface="+mn-cs"/>
                      </a:endParaRPr>
                    </a:p>
                  </a:txBody>
                  <a:tcPr marL="0">
                    <a:solidFill>
                      <a:schemeClr val="accent3">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B2C–Gift</a:t>
                      </a:r>
                    </a:p>
                  </a:txBody>
                  <a:tcPr marL="0">
                    <a:solidFill>
                      <a:schemeClr val="accent3">
                        <a:lumMod val="40000"/>
                        <a:lumOff val="60000"/>
                      </a:schemeClr>
                    </a:solidFill>
                  </a:tcPr>
                </a:tc>
                <a:tc>
                  <a:txBody>
                    <a:bodyPr/>
                    <a:lstStyle/>
                    <a:p>
                      <a:pPr marL="0" algn="ctr" defTabSz="914400" rtl="0" eaLnBrk="1" latinLnBrk="0" hangingPunct="1"/>
                      <a:r>
                        <a:rPr lang="en-US" sz="1000" kern="1200" dirty="0" smtClean="0">
                          <a:solidFill>
                            <a:schemeClr val="dk1"/>
                          </a:solidFill>
                          <a:latin typeface="+mn-lt"/>
                          <a:ea typeface="+mn-ea"/>
                          <a:cs typeface="+mn-cs"/>
                        </a:rPr>
                        <a:t>Legend , SIG</a:t>
                      </a:r>
                      <a:endParaRPr lang="en-US" sz="1000" kern="1200" dirty="0">
                        <a:solidFill>
                          <a:schemeClr val="dk1"/>
                        </a:solidFill>
                        <a:latin typeface="+mn-lt"/>
                        <a:ea typeface="+mn-ea"/>
                        <a:cs typeface="+mn-cs"/>
                      </a:endParaRPr>
                    </a:p>
                  </a:txBody>
                  <a:tcPr marL="0">
                    <a:solidFill>
                      <a:schemeClr val="accent3">
                        <a:lumMod val="40000"/>
                        <a:lumOff val="60000"/>
                      </a:schemeClr>
                    </a:solidFill>
                  </a:tcPr>
                </a:tc>
                <a:tc>
                  <a:txBody>
                    <a:bodyPr/>
                    <a:lstStyle/>
                    <a:p>
                      <a:pPr marL="0" algn="ctr" defTabSz="914400" rtl="0" eaLnBrk="1" latinLnBrk="0" hangingPunct="1"/>
                      <a:r>
                        <a:rPr lang="en-US" sz="1000" kern="1200" dirty="0" smtClean="0">
                          <a:solidFill>
                            <a:schemeClr val="dk1"/>
                          </a:solidFill>
                          <a:latin typeface="+mn-lt"/>
                          <a:ea typeface="+mn-ea"/>
                          <a:cs typeface="+mn-cs"/>
                        </a:rPr>
                        <a:t>25</a:t>
                      </a:r>
                      <a:endParaRPr lang="en-US" sz="1000" kern="1200" dirty="0">
                        <a:solidFill>
                          <a:schemeClr val="dk1"/>
                        </a:solidFill>
                        <a:latin typeface="+mn-lt"/>
                        <a:ea typeface="+mn-ea"/>
                        <a:cs typeface="+mn-cs"/>
                      </a:endParaRPr>
                    </a:p>
                  </a:txBody>
                  <a:tcPr>
                    <a:solidFill>
                      <a:schemeClr val="accent3">
                        <a:lumMod val="40000"/>
                        <a:lumOff val="60000"/>
                      </a:schemeClr>
                    </a:solidFill>
                  </a:tcPr>
                </a:tc>
              </a:tr>
              <a:tr h="282933">
                <a:tc>
                  <a:txBody>
                    <a:bodyPr/>
                    <a:lstStyle/>
                    <a:p>
                      <a:pPr marL="0" algn="ctr" defTabSz="914400" rtl="0" eaLnBrk="1" latinLnBrk="0" hangingPunct="1"/>
                      <a:r>
                        <a:rPr lang="en-US" sz="1000" kern="1200" dirty="0" smtClean="0">
                          <a:solidFill>
                            <a:schemeClr val="dk1"/>
                          </a:solidFill>
                          <a:latin typeface="+mn-lt"/>
                          <a:ea typeface="+mn-ea"/>
                          <a:cs typeface="+mn-cs"/>
                        </a:rPr>
                        <a:t>2008</a:t>
                      </a:r>
                      <a:endParaRPr lang="en-US" sz="1000" kern="1200" dirty="0">
                        <a:solidFill>
                          <a:schemeClr val="dk1"/>
                        </a:solidFill>
                        <a:latin typeface="+mn-lt"/>
                        <a:ea typeface="+mn-ea"/>
                        <a:cs typeface="+mn-cs"/>
                      </a:endParaRPr>
                    </a:p>
                  </a:txBody>
                  <a:tcPr>
                    <a:solidFill>
                      <a:schemeClr val="accent3">
                        <a:lumMod val="40000"/>
                        <a:lumOff val="60000"/>
                      </a:schemeClr>
                    </a:solidFill>
                  </a:tcPr>
                </a:tc>
                <a:tc>
                  <a:txBody>
                    <a:bodyPr/>
                    <a:lstStyle/>
                    <a:p>
                      <a:pPr marL="0" algn="ctr" defTabSz="914400" rtl="0" eaLnBrk="1" latinLnBrk="0" hangingPunct="1"/>
                      <a:r>
                        <a:rPr lang="en-US" sz="1000" kern="1200" dirty="0" err="1" smtClean="0">
                          <a:solidFill>
                            <a:schemeClr val="dk1"/>
                          </a:solidFill>
                          <a:latin typeface="+mn-lt"/>
                          <a:ea typeface="+mn-ea"/>
                          <a:cs typeface="+mn-cs"/>
                        </a:rPr>
                        <a:t>Liba</a:t>
                      </a:r>
                      <a:endParaRPr lang="en-US" sz="1000" kern="1200" dirty="0">
                        <a:solidFill>
                          <a:schemeClr val="dk1"/>
                        </a:solidFill>
                        <a:latin typeface="+mn-lt"/>
                        <a:ea typeface="+mn-ea"/>
                        <a:cs typeface="+mn-cs"/>
                      </a:endParaRPr>
                    </a:p>
                  </a:txBody>
                  <a:tcPr marL="0">
                    <a:solidFill>
                      <a:schemeClr val="accent3">
                        <a:lumMod val="40000"/>
                        <a:lumOff val="60000"/>
                      </a:schemeClr>
                    </a:solidFill>
                  </a:tcPr>
                </a:tc>
                <a:tc>
                  <a:txBody>
                    <a:bodyPr/>
                    <a:lstStyle/>
                    <a:p>
                      <a:pPr marL="0" algn="ctr" defTabSz="914400" rtl="0" eaLnBrk="1" latinLnBrk="0" hangingPunct="1"/>
                      <a:r>
                        <a:rPr lang="en-US" sz="1000" kern="1200" dirty="0" smtClean="0">
                          <a:solidFill>
                            <a:schemeClr val="dk1"/>
                          </a:solidFill>
                          <a:latin typeface="+mn-lt"/>
                          <a:ea typeface="+mn-ea"/>
                          <a:cs typeface="+mn-cs"/>
                        </a:rPr>
                        <a:t>B2C -Comprehensive </a:t>
                      </a:r>
                      <a:endParaRPr lang="en-US" sz="1000" kern="1200" dirty="0">
                        <a:solidFill>
                          <a:schemeClr val="dk1"/>
                        </a:solidFill>
                        <a:latin typeface="+mn-lt"/>
                        <a:ea typeface="+mn-ea"/>
                        <a:cs typeface="+mn-cs"/>
                      </a:endParaRPr>
                    </a:p>
                  </a:txBody>
                  <a:tcPr marL="0">
                    <a:solidFill>
                      <a:schemeClr val="accent3">
                        <a:lumMod val="40000"/>
                        <a:lumOff val="60000"/>
                      </a:schemeClr>
                    </a:solidFill>
                  </a:tcPr>
                </a:tc>
                <a:tc>
                  <a:txBody>
                    <a:bodyPr/>
                    <a:lstStyle/>
                    <a:p>
                      <a:pPr marL="0" algn="ctr" defTabSz="914400" rtl="0" eaLnBrk="1" latinLnBrk="0" hangingPunct="1"/>
                      <a:r>
                        <a:rPr lang="en-US" sz="1000" kern="1200" dirty="0" smtClean="0">
                          <a:solidFill>
                            <a:schemeClr val="dk1"/>
                          </a:solidFill>
                          <a:latin typeface="+mn-lt"/>
                          <a:ea typeface="+mn-ea"/>
                          <a:cs typeface="+mn-cs"/>
                        </a:rPr>
                        <a:t>Investor AB, Walden</a:t>
                      </a:r>
                      <a:endParaRPr lang="en-US" sz="1000" kern="1200" dirty="0">
                        <a:solidFill>
                          <a:schemeClr val="dk1"/>
                        </a:solidFill>
                        <a:latin typeface="+mn-lt"/>
                        <a:ea typeface="+mn-ea"/>
                        <a:cs typeface="+mn-cs"/>
                      </a:endParaRPr>
                    </a:p>
                  </a:txBody>
                  <a:tcPr marL="0">
                    <a:solidFill>
                      <a:schemeClr val="accent3">
                        <a:lumMod val="40000"/>
                        <a:lumOff val="60000"/>
                      </a:schemeClr>
                    </a:solidFill>
                  </a:tcPr>
                </a:tc>
                <a:tc>
                  <a:txBody>
                    <a:bodyPr/>
                    <a:lstStyle/>
                    <a:p>
                      <a:pPr marL="0" algn="ctr" defTabSz="914400" rtl="0" eaLnBrk="1" latinLnBrk="0" hangingPunct="1"/>
                      <a:r>
                        <a:rPr lang="en-US" sz="1000" kern="1200" dirty="0" smtClean="0">
                          <a:solidFill>
                            <a:schemeClr val="dk1"/>
                          </a:solidFill>
                          <a:latin typeface="+mn-lt"/>
                          <a:ea typeface="+mn-ea"/>
                          <a:cs typeface="+mn-cs"/>
                        </a:rPr>
                        <a:t>15</a:t>
                      </a:r>
                      <a:endParaRPr lang="en-US" sz="1000" kern="1200" dirty="0">
                        <a:solidFill>
                          <a:schemeClr val="dk1"/>
                        </a:solidFill>
                        <a:latin typeface="+mn-lt"/>
                        <a:ea typeface="+mn-ea"/>
                        <a:cs typeface="+mn-cs"/>
                      </a:endParaRPr>
                    </a:p>
                  </a:txBody>
                  <a:tcPr>
                    <a:solidFill>
                      <a:schemeClr val="accent3">
                        <a:lumMod val="40000"/>
                        <a:lumOff val="60000"/>
                      </a:schemeClr>
                    </a:solidFill>
                  </a:tcPr>
                </a:tc>
              </a:tr>
              <a:tr h="282933">
                <a:tc>
                  <a:txBody>
                    <a:bodyPr/>
                    <a:lstStyle/>
                    <a:p>
                      <a:pPr marL="0" algn="ctr" defTabSz="914400" rtl="0" eaLnBrk="1" latinLnBrk="0" hangingPunct="1"/>
                      <a:r>
                        <a:rPr lang="en-US" sz="1000" kern="1200" dirty="0" smtClean="0">
                          <a:solidFill>
                            <a:schemeClr val="dk1"/>
                          </a:solidFill>
                          <a:latin typeface="+mn-lt"/>
                          <a:ea typeface="+mn-ea"/>
                          <a:cs typeface="+mn-cs"/>
                        </a:rPr>
                        <a:t>2008</a:t>
                      </a:r>
                      <a:endParaRPr lang="en-US" sz="1000" kern="1200" dirty="0">
                        <a:solidFill>
                          <a:schemeClr val="dk1"/>
                        </a:solidFill>
                        <a:latin typeface="+mn-lt"/>
                        <a:ea typeface="+mn-ea"/>
                        <a:cs typeface="+mn-cs"/>
                      </a:endParaRPr>
                    </a:p>
                  </a:txBody>
                  <a:tcPr>
                    <a:solidFill>
                      <a:schemeClr val="accent3">
                        <a:lumMod val="40000"/>
                        <a:lumOff val="60000"/>
                      </a:schemeClr>
                    </a:solidFill>
                  </a:tcPr>
                </a:tc>
                <a:tc>
                  <a:txBody>
                    <a:bodyPr/>
                    <a:lstStyle/>
                    <a:p>
                      <a:pPr marL="0" algn="ctr" defTabSz="914400" rtl="0" eaLnBrk="1" latinLnBrk="0" hangingPunct="1"/>
                      <a:r>
                        <a:rPr lang="en-US" sz="1000" kern="1200" dirty="0" err="1" smtClean="0">
                          <a:solidFill>
                            <a:schemeClr val="dk1"/>
                          </a:solidFill>
                          <a:latin typeface="+mn-lt"/>
                          <a:ea typeface="+mn-ea"/>
                          <a:cs typeface="+mn-cs"/>
                        </a:rPr>
                        <a:t>ByeCity</a:t>
                      </a:r>
                      <a:endParaRPr lang="en-US" sz="1000" kern="1200" dirty="0">
                        <a:solidFill>
                          <a:schemeClr val="dk1"/>
                        </a:solidFill>
                        <a:latin typeface="+mn-lt"/>
                        <a:ea typeface="+mn-ea"/>
                        <a:cs typeface="+mn-cs"/>
                      </a:endParaRPr>
                    </a:p>
                  </a:txBody>
                  <a:tcPr marL="0">
                    <a:solidFill>
                      <a:schemeClr val="accent3">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B2C - Tourism</a:t>
                      </a:r>
                    </a:p>
                  </a:txBody>
                  <a:tcPr marL="0">
                    <a:solidFill>
                      <a:schemeClr val="accent3">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JAFCO, Investor AB</a:t>
                      </a:r>
                      <a:endParaRPr lang="en-US" sz="1000" kern="1200" dirty="0">
                        <a:solidFill>
                          <a:schemeClr val="dk1"/>
                        </a:solidFill>
                        <a:latin typeface="+mn-lt"/>
                        <a:ea typeface="+mn-ea"/>
                        <a:cs typeface="+mn-cs"/>
                      </a:endParaRPr>
                    </a:p>
                  </a:txBody>
                  <a:tcPr marL="0">
                    <a:solidFill>
                      <a:schemeClr val="accent3">
                        <a:lumMod val="40000"/>
                        <a:lumOff val="60000"/>
                      </a:schemeClr>
                    </a:solidFill>
                  </a:tcPr>
                </a:tc>
                <a:tc>
                  <a:txBody>
                    <a:bodyPr/>
                    <a:lstStyle/>
                    <a:p>
                      <a:pPr marL="0" algn="ctr" defTabSz="914400" rtl="0" eaLnBrk="1" latinLnBrk="0" hangingPunct="1"/>
                      <a:r>
                        <a:rPr lang="en-US" sz="1000" kern="1200" dirty="0" smtClean="0">
                          <a:solidFill>
                            <a:schemeClr val="dk1"/>
                          </a:solidFill>
                          <a:latin typeface="+mn-lt"/>
                          <a:ea typeface="+mn-ea"/>
                          <a:cs typeface="+mn-cs"/>
                        </a:rPr>
                        <a:t>10</a:t>
                      </a:r>
                      <a:endParaRPr lang="en-US" sz="1000" kern="1200" dirty="0">
                        <a:solidFill>
                          <a:schemeClr val="dk1"/>
                        </a:solidFill>
                        <a:latin typeface="+mn-lt"/>
                        <a:ea typeface="+mn-ea"/>
                        <a:cs typeface="+mn-cs"/>
                      </a:endParaRPr>
                    </a:p>
                  </a:txBody>
                  <a:tcPr>
                    <a:solidFill>
                      <a:schemeClr val="accent3">
                        <a:lumMod val="40000"/>
                        <a:lumOff val="60000"/>
                      </a:schemeClr>
                    </a:solidFill>
                  </a:tcPr>
                </a:tc>
              </a:tr>
              <a:tr h="282933">
                <a:tc>
                  <a:txBody>
                    <a:bodyPr/>
                    <a:lstStyle/>
                    <a:p>
                      <a:pPr marL="0" algn="ctr" defTabSz="914400" rtl="0" eaLnBrk="1" latinLnBrk="0" hangingPunct="1"/>
                      <a:r>
                        <a:rPr lang="en-US" sz="1000" kern="1200" dirty="0" smtClean="0">
                          <a:solidFill>
                            <a:schemeClr val="dk1"/>
                          </a:solidFill>
                          <a:latin typeface="+mn-lt"/>
                          <a:ea typeface="+mn-ea"/>
                          <a:cs typeface="+mn-cs"/>
                        </a:rPr>
                        <a:t>2008</a:t>
                      </a:r>
                      <a:endParaRPr lang="en-US" sz="1000" kern="1200" dirty="0">
                        <a:solidFill>
                          <a:schemeClr val="dk1"/>
                        </a:solidFill>
                        <a:latin typeface="+mn-lt"/>
                        <a:ea typeface="+mn-ea"/>
                        <a:cs typeface="+mn-cs"/>
                      </a:endParaRPr>
                    </a:p>
                  </a:txBody>
                  <a:tcPr>
                    <a:solidFill>
                      <a:schemeClr val="accent3">
                        <a:lumMod val="40000"/>
                        <a:lumOff val="60000"/>
                      </a:schemeClr>
                    </a:solidFill>
                  </a:tcPr>
                </a:tc>
                <a:tc>
                  <a:txBody>
                    <a:bodyPr/>
                    <a:lstStyle/>
                    <a:p>
                      <a:pPr marL="0" algn="ctr" defTabSz="914400" rtl="0" eaLnBrk="1" latinLnBrk="0" hangingPunct="1"/>
                      <a:r>
                        <a:rPr lang="en-US" sz="1000" kern="1200" dirty="0" err="1" smtClean="0">
                          <a:solidFill>
                            <a:schemeClr val="dk1"/>
                          </a:solidFill>
                          <a:latin typeface="+mn-lt"/>
                          <a:ea typeface="+mn-ea"/>
                          <a:cs typeface="+mn-cs"/>
                        </a:rPr>
                        <a:t>Vancl</a:t>
                      </a:r>
                      <a:endParaRPr lang="en-US" sz="1000" kern="1200" dirty="0">
                        <a:solidFill>
                          <a:schemeClr val="dk1"/>
                        </a:solidFill>
                        <a:latin typeface="+mn-lt"/>
                        <a:ea typeface="+mn-ea"/>
                        <a:cs typeface="+mn-cs"/>
                      </a:endParaRPr>
                    </a:p>
                  </a:txBody>
                  <a:tcPr marL="0">
                    <a:solidFill>
                      <a:schemeClr val="accent3">
                        <a:lumMod val="40000"/>
                        <a:lumOff val="60000"/>
                      </a:schemeClr>
                    </a:solidFill>
                  </a:tcPr>
                </a:tc>
                <a:tc>
                  <a:txBody>
                    <a:bodyPr/>
                    <a:lstStyle/>
                    <a:p>
                      <a:pPr marL="0" algn="ctr" defTabSz="914400" rtl="0" eaLnBrk="1" latinLnBrk="0" hangingPunct="1"/>
                      <a:r>
                        <a:rPr lang="en-US" sz="1000" kern="1200" dirty="0" smtClean="0">
                          <a:solidFill>
                            <a:schemeClr val="dk1"/>
                          </a:solidFill>
                          <a:latin typeface="+mn-lt"/>
                          <a:ea typeface="+mn-ea"/>
                          <a:cs typeface="+mn-cs"/>
                        </a:rPr>
                        <a:t>B2C – Apparel </a:t>
                      </a:r>
                      <a:endParaRPr lang="en-US" sz="1000" kern="1200" dirty="0">
                        <a:solidFill>
                          <a:schemeClr val="dk1"/>
                        </a:solidFill>
                        <a:latin typeface="+mn-lt"/>
                        <a:ea typeface="+mn-ea"/>
                        <a:cs typeface="+mn-cs"/>
                      </a:endParaRPr>
                    </a:p>
                  </a:txBody>
                  <a:tcPr marL="0">
                    <a:solidFill>
                      <a:schemeClr val="accent3">
                        <a:lumMod val="40000"/>
                        <a:lumOff val="60000"/>
                      </a:schemeClr>
                    </a:solidFill>
                  </a:tcPr>
                </a:tc>
                <a:tc>
                  <a:txBody>
                    <a:bodyPr/>
                    <a:lstStyle/>
                    <a:p>
                      <a:pPr marL="0" algn="ctr" defTabSz="914400" rtl="0" eaLnBrk="1" latinLnBrk="0" hangingPunct="1"/>
                      <a:r>
                        <a:rPr lang="en-US" sz="1000" kern="1200" dirty="0" err="1" smtClean="0">
                          <a:solidFill>
                            <a:schemeClr val="dk1"/>
                          </a:solidFill>
                          <a:latin typeface="+mn-lt"/>
                          <a:ea typeface="+mn-ea"/>
                          <a:cs typeface="+mn-cs"/>
                        </a:rPr>
                        <a:t>Qiming</a:t>
                      </a:r>
                      <a:r>
                        <a:rPr lang="en-US" sz="1000" kern="1200" dirty="0" smtClean="0">
                          <a:solidFill>
                            <a:schemeClr val="dk1"/>
                          </a:solidFill>
                          <a:latin typeface="+mn-lt"/>
                          <a:ea typeface="+mn-ea"/>
                          <a:cs typeface="+mn-cs"/>
                        </a:rPr>
                        <a:t>, IDG,</a:t>
                      </a:r>
                      <a:r>
                        <a:rPr lang="en-US" sz="1000" kern="1200" baseline="0" dirty="0" smtClean="0">
                          <a:solidFill>
                            <a:schemeClr val="dk1"/>
                          </a:solidFill>
                          <a:latin typeface="+mn-lt"/>
                          <a:ea typeface="+mn-ea"/>
                          <a:cs typeface="+mn-cs"/>
                        </a:rPr>
                        <a:t> Legend</a:t>
                      </a:r>
                      <a:endParaRPr lang="en-US" sz="1000" kern="1200" dirty="0">
                        <a:solidFill>
                          <a:schemeClr val="dk1"/>
                        </a:solidFill>
                        <a:latin typeface="+mn-lt"/>
                        <a:ea typeface="+mn-ea"/>
                        <a:cs typeface="+mn-cs"/>
                      </a:endParaRPr>
                    </a:p>
                  </a:txBody>
                  <a:tcPr marL="0">
                    <a:solidFill>
                      <a:schemeClr val="accent3">
                        <a:lumMod val="40000"/>
                        <a:lumOff val="60000"/>
                      </a:schemeClr>
                    </a:solidFill>
                  </a:tcPr>
                </a:tc>
                <a:tc>
                  <a:txBody>
                    <a:bodyPr/>
                    <a:lstStyle/>
                    <a:p>
                      <a:pPr marL="0" algn="ctr" defTabSz="914400" rtl="0" eaLnBrk="1" latinLnBrk="0" hangingPunct="1"/>
                      <a:r>
                        <a:rPr lang="en-US" sz="1000" kern="1200" dirty="0" smtClean="0">
                          <a:solidFill>
                            <a:schemeClr val="dk1"/>
                          </a:solidFill>
                          <a:latin typeface="+mn-lt"/>
                          <a:ea typeface="+mn-ea"/>
                          <a:cs typeface="+mn-cs"/>
                        </a:rPr>
                        <a:t>10</a:t>
                      </a:r>
                      <a:endParaRPr lang="en-US" sz="1000" kern="1200" dirty="0">
                        <a:solidFill>
                          <a:schemeClr val="dk1"/>
                        </a:solidFill>
                        <a:latin typeface="+mn-lt"/>
                        <a:ea typeface="+mn-ea"/>
                        <a:cs typeface="+mn-cs"/>
                      </a:endParaRPr>
                    </a:p>
                  </a:txBody>
                  <a:tcPr>
                    <a:solidFill>
                      <a:schemeClr val="accent3">
                        <a:lumMod val="40000"/>
                        <a:lumOff val="60000"/>
                      </a:schemeClr>
                    </a:solidFill>
                  </a:tcPr>
                </a:tc>
              </a:tr>
              <a:tr h="459766">
                <a:tc>
                  <a:txBody>
                    <a:bodyPr/>
                    <a:lstStyle/>
                    <a:p>
                      <a:pPr marL="0" algn="ctr" defTabSz="914400" rtl="0" eaLnBrk="1" latinLnBrk="0" hangingPunct="1"/>
                      <a:r>
                        <a:rPr lang="en-US" sz="1000" kern="1200" dirty="0" smtClean="0">
                          <a:solidFill>
                            <a:schemeClr val="dk1"/>
                          </a:solidFill>
                          <a:latin typeface="+mn-lt"/>
                          <a:ea typeface="+mn-ea"/>
                          <a:cs typeface="+mn-cs"/>
                        </a:rPr>
                        <a:t>2008</a:t>
                      </a:r>
                      <a:endParaRPr lang="en-US" sz="1000" kern="1200" dirty="0">
                        <a:solidFill>
                          <a:schemeClr val="dk1"/>
                        </a:solidFill>
                        <a:latin typeface="+mn-lt"/>
                        <a:ea typeface="+mn-ea"/>
                        <a:cs typeface="+mn-cs"/>
                      </a:endParaRPr>
                    </a:p>
                  </a:txBody>
                  <a:tcPr>
                    <a:solidFill>
                      <a:schemeClr val="accent3">
                        <a:lumMod val="40000"/>
                        <a:lumOff val="60000"/>
                      </a:schemeClr>
                    </a:solidFill>
                  </a:tcPr>
                </a:tc>
                <a:tc>
                  <a:txBody>
                    <a:bodyPr/>
                    <a:lstStyle/>
                    <a:p>
                      <a:pPr marL="0" algn="ctr" defTabSz="914400" rtl="0" eaLnBrk="1" latinLnBrk="0" hangingPunct="1"/>
                      <a:r>
                        <a:rPr lang="en-US" sz="1000" kern="1200" dirty="0" smtClean="0">
                          <a:solidFill>
                            <a:schemeClr val="dk1"/>
                          </a:solidFill>
                          <a:latin typeface="+mn-lt"/>
                          <a:ea typeface="+mn-ea"/>
                          <a:cs typeface="+mn-cs"/>
                        </a:rPr>
                        <a:t>9diamond</a:t>
                      </a:r>
                      <a:endParaRPr lang="en-US" sz="1000" kern="1200" dirty="0">
                        <a:solidFill>
                          <a:schemeClr val="dk1"/>
                        </a:solidFill>
                        <a:latin typeface="+mn-lt"/>
                        <a:ea typeface="+mn-ea"/>
                        <a:cs typeface="+mn-cs"/>
                      </a:endParaRPr>
                    </a:p>
                  </a:txBody>
                  <a:tcPr marL="0">
                    <a:solidFill>
                      <a:schemeClr val="accent3">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B2C - Luxury</a:t>
                      </a:r>
                    </a:p>
                  </a:txBody>
                  <a:tcPr marL="0">
                    <a:solidFill>
                      <a:schemeClr val="accent3">
                        <a:lumMod val="40000"/>
                        <a:lumOff val="60000"/>
                      </a:schemeClr>
                    </a:solidFill>
                  </a:tcPr>
                </a:tc>
                <a:tc>
                  <a:txBody>
                    <a:bodyPr/>
                    <a:lstStyle/>
                    <a:p>
                      <a:pPr marL="0" algn="ctr" defTabSz="914400" rtl="0" eaLnBrk="1" latinLnBrk="0" hangingPunct="1"/>
                      <a:r>
                        <a:rPr lang="en-US" sz="1000" kern="1200" dirty="0" smtClean="0">
                          <a:solidFill>
                            <a:schemeClr val="dk1"/>
                          </a:solidFill>
                          <a:latin typeface="+mn-lt"/>
                          <a:ea typeface="+mn-ea"/>
                          <a:cs typeface="+mn-cs"/>
                        </a:rPr>
                        <a:t>KPCB, </a:t>
                      </a:r>
                      <a:r>
                        <a:rPr lang="en-US" sz="1000" kern="1200" dirty="0" err="1" smtClean="0">
                          <a:solidFill>
                            <a:schemeClr val="dk1"/>
                          </a:solidFill>
                          <a:latin typeface="+mn-lt"/>
                          <a:ea typeface="+mn-ea"/>
                          <a:cs typeface="+mn-cs"/>
                        </a:rPr>
                        <a:t>Rapaport</a:t>
                      </a:r>
                      <a:r>
                        <a:rPr lang="en-US" sz="1000" kern="1200" dirty="0" smtClean="0">
                          <a:solidFill>
                            <a:schemeClr val="dk1"/>
                          </a:solidFill>
                          <a:latin typeface="+mn-lt"/>
                          <a:ea typeface="+mn-ea"/>
                          <a:cs typeface="+mn-cs"/>
                        </a:rPr>
                        <a:t>, </a:t>
                      </a:r>
                      <a:r>
                        <a:rPr lang="en-US" sz="1000" kern="1200" dirty="0" err="1" smtClean="0">
                          <a:solidFill>
                            <a:schemeClr val="dk1"/>
                          </a:solidFill>
                          <a:latin typeface="+mn-lt"/>
                          <a:ea typeface="+mn-ea"/>
                          <a:cs typeface="+mn-cs"/>
                        </a:rPr>
                        <a:t>Qiming</a:t>
                      </a:r>
                      <a:r>
                        <a:rPr lang="en-US" sz="1000" kern="1200" dirty="0" smtClean="0">
                          <a:solidFill>
                            <a:schemeClr val="dk1"/>
                          </a:solidFill>
                          <a:latin typeface="+mn-lt"/>
                          <a:ea typeface="+mn-ea"/>
                          <a:cs typeface="+mn-cs"/>
                        </a:rPr>
                        <a:t>, Zero2ipo</a:t>
                      </a:r>
                      <a:endParaRPr lang="en-US" sz="1000" kern="1200" dirty="0">
                        <a:solidFill>
                          <a:schemeClr val="dk1"/>
                        </a:solidFill>
                        <a:latin typeface="+mn-lt"/>
                        <a:ea typeface="+mn-ea"/>
                        <a:cs typeface="+mn-cs"/>
                      </a:endParaRPr>
                    </a:p>
                  </a:txBody>
                  <a:tcPr marL="0">
                    <a:solidFill>
                      <a:schemeClr val="accent3">
                        <a:lumMod val="40000"/>
                        <a:lumOff val="60000"/>
                      </a:schemeClr>
                    </a:solidFill>
                  </a:tcPr>
                </a:tc>
                <a:tc>
                  <a:txBody>
                    <a:bodyPr/>
                    <a:lstStyle/>
                    <a:p>
                      <a:pPr marL="0" algn="ctr" defTabSz="914400" rtl="0" eaLnBrk="1" latinLnBrk="0" hangingPunct="1"/>
                      <a:r>
                        <a:rPr lang="en-US" sz="1000" kern="1200" dirty="0" smtClean="0">
                          <a:solidFill>
                            <a:schemeClr val="dk1"/>
                          </a:solidFill>
                          <a:latin typeface="+mn-lt"/>
                          <a:ea typeface="+mn-ea"/>
                          <a:cs typeface="+mn-cs"/>
                        </a:rPr>
                        <a:t>10</a:t>
                      </a:r>
                      <a:endParaRPr lang="en-US" sz="1000" kern="1200" dirty="0">
                        <a:solidFill>
                          <a:schemeClr val="dk1"/>
                        </a:solidFill>
                        <a:latin typeface="+mn-lt"/>
                        <a:ea typeface="+mn-ea"/>
                        <a:cs typeface="+mn-cs"/>
                      </a:endParaRPr>
                    </a:p>
                  </a:txBody>
                  <a:tcPr>
                    <a:solidFill>
                      <a:schemeClr val="accent3">
                        <a:lumMod val="40000"/>
                        <a:lumOff val="60000"/>
                      </a:schemeClr>
                    </a:solidFill>
                  </a:tcPr>
                </a:tc>
              </a:tr>
              <a:tr h="282933">
                <a:tc>
                  <a:txBody>
                    <a:bodyPr/>
                    <a:lstStyle/>
                    <a:p>
                      <a:pPr marL="0" algn="ctr" defTabSz="914400" rtl="0" eaLnBrk="1" latinLnBrk="0" hangingPunct="1"/>
                      <a:r>
                        <a:rPr lang="en-US" sz="1000" kern="1200" dirty="0" smtClean="0">
                          <a:solidFill>
                            <a:schemeClr val="dk1"/>
                          </a:solidFill>
                          <a:latin typeface="+mn-lt"/>
                          <a:ea typeface="+mn-ea"/>
                          <a:cs typeface="+mn-cs"/>
                        </a:rPr>
                        <a:t>2009</a:t>
                      </a:r>
                      <a:endParaRPr lang="en-US" sz="1000" kern="1200" dirty="0">
                        <a:solidFill>
                          <a:schemeClr val="dk1"/>
                        </a:solidFill>
                        <a:latin typeface="+mn-lt"/>
                        <a:ea typeface="+mn-ea"/>
                        <a:cs typeface="+mn-cs"/>
                      </a:endParaRPr>
                    </a:p>
                  </a:txBody>
                  <a:tcPr>
                    <a:solidFill>
                      <a:schemeClr val="accent3">
                        <a:lumMod val="40000"/>
                        <a:lumOff val="60000"/>
                      </a:schemeClr>
                    </a:solidFill>
                  </a:tcPr>
                </a:tc>
                <a:tc>
                  <a:txBody>
                    <a:bodyPr/>
                    <a:lstStyle/>
                    <a:p>
                      <a:pPr marL="0" algn="ctr" defTabSz="914400" rtl="0" eaLnBrk="1" latinLnBrk="0" hangingPunct="1"/>
                      <a:r>
                        <a:rPr lang="en-US" sz="1000" kern="1200" dirty="0" smtClean="0">
                          <a:solidFill>
                            <a:schemeClr val="dk1"/>
                          </a:solidFill>
                          <a:latin typeface="+mn-lt"/>
                          <a:ea typeface="+mn-ea"/>
                          <a:cs typeface="+mn-cs"/>
                        </a:rPr>
                        <a:t>360Buy</a:t>
                      </a:r>
                      <a:endParaRPr lang="en-US" sz="1000" kern="1200" dirty="0">
                        <a:solidFill>
                          <a:schemeClr val="dk1"/>
                        </a:solidFill>
                        <a:latin typeface="+mn-lt"/>
                        <a:ea typeface="+mn-ea"/>
                        <a:cs typeface="+mn-cs"/>
                      </a:endParaRPr>
                    </a:p>
                  </a:txBody>
                  <a:tcPr marL="0">
                    <a:solidFill>
                      <a:schemeClr val="accent3">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B2C – 3C</a:t>
                      </a:r>
                    </a:p>
                  </a:txBody>
                  <a:tcPr marL="0">
                    <a:solidFill>
                      <a:schemeClr val="accent3">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Capital Today</a:t>
                      </a:r>
                    </a:p>
                  </a:txBody>
                  <a:tcPr marL="0">
                    <a:solidFill>
                      <a:schemeClr val="accent3">
                        <a:lumMod val="40000"/>
                        <a:lumOff val="60000"/>
                      </a:schemeClr>
                    </a:solidFill>
                  </a:tcPr>
                </a:tc>
                <a:tc>
                  <a:txBody>
                    <a:bodyPr/>
                    <a:lstStyle/>
                    <a:p>
                      <a:pPr marL="0" algn="ctr" defTabSz="914400" rtl="0" eaLnBrk="1" latinLnBrk="0" hangingPunct="1"/>
                      <a:r>
                        <a:rPr lang="en-US" sz="1000" kern="1200" dirty="0" smtClean="0">
                          <a:solidFill>
                            <a:schemeClr val="dk1"/>
                          </a:solidFill>
                          <a:latin typeface="+mn-lt"/>
                          <a:ea typeface="+mn-ea"/>
                          <a:cs typeface="+mn-cs"/>
                        </a:rPr>
                        <a:t>21</a:t>
                      </a:r>
                      <a:endParaRPr lang="en-US" sz="1000" kern="1200" dirty="0">
                        <a:solidFill>
                          <a:schemeClr val="dk1"/>
                        </a:solidFill>
                        <a:latin typeface="+mn-lt"/>
                        <a:ea typeface="+mn-ea"/>
                        <a:cs typeface="+mn-cs"/>
                      </a:endParaRPr>
                    </a:p>
                  </a:txBody>
                  <a:tcPr>
                    <a:solidFill>
                      <a:schemeClr val="accent3">
                        <a:lumMod val="40000"/>
                        <a:lumOff val="60000"/>
                      </a:schemeClr>
                    </a:solidFill>
                  </a:tcPr>
                </a:tc>
              </a:tr>
              <a:tr h="282933">
                <a:tc>
                  <a:txBody>
                    <a:bodyPr/>
                    <a:lstStyle/>
                    <a:p>
                      <a:pPr marL="0" algn="ctr" defTabSz="914400" rtl="0" eaLnBrk="1" latinLnBrk="0" hangingPunct="1"/>
                      <a:r>
                        <a:rPr lang="en-US" sz="1000" kern="1200" dirty="0" smtClean="0">
                          <a:solidFill>
                            <a:schemeClr val="dk1"/>
                          </a:solidFill>
                          <a:latin typeface="+mn-lt"/>
                          <a:ea typeface="+mn-ea"/>
                          <a:cs typeface="+mn-cs"/>
                        </a:rPr>
                        <a:t>2009</a:t>
                      </a:r>
                      <a:endParaRPr lang="en-US" sz="1000" kern="1200" dirty="0">
                        <a:solidFill>
                          <a:schemeClr val="dk1"/>
                        </a:solidFill>
                        <a:latin typeface="+mn-lt"/>
                        <a:ea typeface="+mn-ea"/>
                        <a:cs typeface="+mn-cs"/>
                      </a:endParaRPr>
                    </a:p>
                  </a:txBody>
                  <a:tcPr>
                    <a:solidFill>
                      <a:schemeClr val="accent3">
                        <a:lumMod val="40000"/>
                        <a:lumOff val="60000"/>
                      </a:schemeClr>
                    </a:solidFill>
                  </a:tcPr>
                </a:tc>
                <a:tc>
                  <a:txBody>
                    <a:bodyPr/>
                    <a:lstStyle/>
                    <a:p>
                      <a:pPr marL="0" algn="ctr" defTabSz="914400" rtl="0" eaLnBrk="1" latinLnBrk="0" hangingPunct="1"/>
                      <a:r>
                        <a:rPr lang="en-US" sz="1000" kern="1200" dirty="0" err="1" smtClean="0">
                          <a:solidFill>
                            <a:schemeClr val="dk1"/>
                          </a:solidFill>
                          <a:latin typeface="+mn-lt"/>
                          <a:ea typeface="+mn-ea"/>
                          <a:cs typeface="+mn-cs"/>
                        </a:rPr>
                        <a:t>Okbuy</a:t>
                      </a:r>
                      <a:endParaRPr lang="en-US" sz="1000" kern="1200" dirty="0">
                        <a:solidFill>
                          <a:schemeClr val="dk1"/>
                        </a:solidFill>
                        <a:latin typeface="+mn-lt"/>
                        <a:ea typeface="+mn-ea"/>
                        <a:cs typeface="+mn-cs"/>
                      </a:endParaRPr>
                    </a:p>
                  </a:txBody>
                  <a:tcPr marL="0">
                    <a:solidFill>
                      <a:schemeClr val="accent3">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B2C–Footwear</a:t>
                      </a:r>
                    </a:p>
                  </a:txBody>
                  <a:tcPr marL="0">
                    <a:solidFill>
                      <a:schemeClr val="accent3">
                        <a:lumMod val="40000"/>
                        <a:lumOff val="60000"/>
                      </a:schemeClr>
                    </a:solidFill>
                  </a:tcPr>
                </a:tc>
                <a:tc>
                  <a:txBody>
                    <a:bodyPr/>
                    <a:lstStyle/>
                    <a:p>
                      <a:pPr marL="0" algn="ctr" defTabSz="914400" rtl="0" eaLnBrk="1" latinLnBrk="0" hangingPunct="1"/>
                      <a:r>
                        <a:rPr lang="en-US" sz="1000" kern="1200" dirty="0" smtClean="0">
                          <a:solidFill>
                            <a:schemeClr val="dk1"/>
                          </a:solidFill>
                          <a:latin typeface="+mn-lt"/>
                          <a:ea typeface="+mn-ea"/>
                          <a:cs typeface="+mn-cs"/>
                        </a:rPr>
                        <a:t>Sequoia Capital</a:t>
                      </a:r>
                      <a:endParaRPr lang="en-US" sz="1000" kern="1200" dirty="0">
                        <a:solidFill>
                          <a:schemeClr val="dk1"/>
                        </a:solidFill>
                        <a:latin typeface="+mn-lt"/>
                        <a:ea typeface="+mn-ea"/>
                        <a:cs typeface="+mn-cs"/>
                      </a:endParaRPr>
                    </a:p>
                  </a:txBody>
                  <a:tcPr marL="0">
                    <a:solidFill>
                      <a:schemeClr val="accent3">
                        <a:lumMod val="40000"/>
                        <a:lumOff val="60000"/>
                      </a:schemeClr>
                    </a:solidFill>
                  </a:tcPr>
                </a:tc>
                <a:tc>
                  <a:txBody>
                    <a:bodyPr/>
                    <a:lstStyle/>
                    <a:p>
                      <a:pPr marL="0" algn="ctr" defTabSz="914400" rtl="0" eaLnBrk="1" latinLnBrk="0" hangingPunct="1"/>
                      <a:r>
                        <a:rPr lang="en-US" sz="1000" kern="1200" dirty="0" smtClean="0">
                          <a:solidFill>
                            <a:schemeClr val="dk1"/>
                          </a:solidFill>
                          <a:latin typeface="+mn-lt"/>
                          <a:ea typeface="+mn-ea"/>
                          <a:cs typeface="+mn-cs"/>
                        </a:rPr>
                        <a:t>17</a:t>
                      </a:r>
                      <a:endParaRPr lang="en-US" sz="1000" kern="1200" dirty="0">
                        <a:solidFill>
                          <a:schemeClr val="dk1"/>
                        </a:solidFill>
                        <a:latin typeface="+mn-lt"/>
                        <a:ea typeface="+mn-ea"/>
                        <a:cs typeface="+mn-cs"/>
                      </a:endParaRPr>
                    </a:p>
                  </a:txBody>
                  <a:tcPr>
                    <a:solidFill>
                      <a:schemeClr val="accent3">
                        <a:lumMod val="40000"/>
                        <a:lumOff val="60000"/>
                      </a:schemeClr>
                    </a:solidFill>
                  </a:tcPr>
                </a:tc>
              </a:tr>
            </a:tbl>
          </a:graphicData>
        </a:graphic>
      </p:graphicFrame>
      <p:sp>
        <p:nvSpPr>
          <p:cNvPr id="8" name="TextBox 7"/>
          <p:cNvSpPr txBox="1"/>
          <p:nvPr/>
        </p:nvSpPr>
        <p:spPr>
          <a:xfrm>
            <a:off x="358775" y="6139195"/>
            <a:ext cx="3832781" cy="153888"/>
          </a:xfrm>
          <a:prstGeom prst="rect">
            <a:avLst/>
          </a:prstGeom>
          <a:noFill/>
        </p:spPr>
        <p:txBody>
          <a:bodyPr wrap="none" lIns="0" tIns="0" rIns="0" bIns="0" rtlCol="0">
            <a:spAutoFit/>
          </a:bodyPr>
          <a:lstStyle/>
          <a:p>
            <a:pPr>
              <a:spcAft>
                <a:spcPts val="300"/>
              </a:spcAft>
            </a:pPr>
            <a:r>
              <a:rPr lang="en-US" sz="1000" dirty="0" smtClean="0">
                <a:solidFill>
                  <a:schemeClr val="tx2"/>
                </a:solidFill>
              </a:rPr>
              <a:t>Source: </a:t>
            </a:r>
            <a:r>
              <a:rPr lang="en-US" sz="1000" dirty="0" err="1" smtClean="0">
                <a:solidFill>
                  <a:schemeClr val="tx2"/>
                </a:solidFill>
              </a:rPr>
              <a:t>ChinaVenture</a:t>
            </a:r>
            <a:r>
              <a:rPr lang="en-US" sz="1000" dirty="0" smtClean="0">
                <a:solidFill>
                  <a:schemeClr val="tx2"/>
                </a:solidFill>
              </a:rPr>
              <a:t> database, Zero2ipo.com.cn, Deloitte analysis</a:t>
            </a:r>
          </a:p>
        </p:txBody>
      </p:sp>
      <p:sp>
        <p:nvSpPr>
          <p:cNvPr id="13" name="Slide Number Placeholder 5"/>
          <p:cNvSpPr>
            <a:spLocks noGrp="1"/>
          </p:cNvSpPr>
          <p:nvPr>
            <p:ph type="sldNum" sz="quarter" idx="4"/>
          </p:nvPr>
        </p:nvSpPr>
        <p:spPr>
          <a:xfrm>
            <a:off x="4227002" y="6565460"/>
            <a:ext cx="571504" cy="179387"/>
          </a:xfrm>
        </p:spPr>
        <p:txBody>
          <a:bodyPr/>
          <a:lstStyle/>
          <a:p>
            <a:pPr algn="ctr"/>
            <a:fld id="{9CCD2B93-435A-4A43-87E1-355F35A356BE}" type="slidenum">
              <a:rPr lang="en-GB" smtClean="0"/>
              <a:pPr algn="ctr"/>
              <a:t>6</a:t>
            </a:fld>
            <a:endParaRPr lang="en-GB" dirty="0">
              <a:solidFill>
                <a:schemeClr val="tx1"/>
              </a:solidFill>
              <a:latin typeface="Verdana" pitchFamily="34" charset="0"/>
            </a:endParaRPr>
          </a:p>
        </p:txBody>
      </p:sp>
    </p:spTree>
    <p:extLst>
      <p:ext uri="{BB962C8B-B14F-4D97-AF65-F5344CB8AC3E}">
        <p14:creationId xmlns:p14="http://schemas.microsoft.com/office/powerpoint/2010/main" val="3025626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470448334"/>
              </p:ext>
            </p:extLst>
          </p:nvPr>
        </p:nvGraphicFramePr>
        <p:xfrm>
          <a:off x="358775" y="1085855"/>
          <a:ext cx="8347076" cy="5210171"/>
        </p:xfrm>
        <a:graphic>
          <a:graphicData uri="http://schemas.openxmlformats.org/drawingml/2006/table">
            <a:tbl>
              <a:tblPr firstRow="1" bandRow="1">
                <a:tableStyleId>{5C22544A-7EE6-4342-B048-85BDC9FD1C3A}</a:tableStyleId>
              </a:tblPr>
              <a:tblGrid>
                <a:gridCol w="1039728"/>
                <a:gridCol w="1628118"/>
                <a:gridCol w="2124267"/>
                <a:gridCol w="1889574"/>
                <a:gridCol w="1665389"/>
              </a:tblGrid>
              <a:tr h="269256">
                <a:tc>
                  <a:txBody>
                    <a:bodyPr/>
                    <a:lstStyle/>
                    <a:p>
                      <a:pPr algn="ctr"/>
                      <a:r>
                        <a:rPr lang="en-US" sz="1000" dirty="0" smtClean="0"/>
                        <a:t>Time</a:t>
                      </a:r>
                      <a:endParaRPr lang="en-US" sz="1000" dirty="0"/>
                    </a:p>
                  </a:txBody>
                  <a:tcPr/>
                </a:tc>
                <a:tc>
                  <a:txBody>
                    <a:bodyPr/>
                    <a:lstStyle/>
                    <a:p>
                      <a:pPr algn="ctr"/>
                      <a:r>
                        <a:rPr lang="en-US" sz="1000" dirty="0" smtClean="0"/>
                        <a:t>Target company</a:t>
                      </a:r>
                      <a:endParaRPr lang="en-US" sz="1000" dirty="0"/>
                    </a:p>
                  </a:txBody>
                  <a:tcPr/>
                </a:tc>
                <a:tc>
                  <a:txBody>
                    <a:bodyPr/>
                    <a:lstStyle/>
                    <a:p>
                      <a:pPr algn="ctr"/>
                      <a:r>
                        <a:rPr lang="en-US" sz="1000" dirty="0" smtClean="0"/>
                        <a:t>Business sector</a:t>
                      </a:r>
                      <a:endParaRPr lang="en-US" sz="1000" dirty="0"/>
                    </a:p>
                  </a:txBody>
                  <a:tcPr/>
                </a:tc>
                <a:tc>
                  <a:txBody>
                    <a:bodyPr/>
                    <a:lstStyle/>
                    <a:p>
                      <a:pPr algn="ctr"/>
                      <a:r>
                        <a:rPr lang="en-US" sz="1000" dirty="0" smtClean="0"/>
                        <a:t>PE/VC investor</a:t>
                      </a:r>
                      <a:endParaRPr lang="en-US" sz="1000" dirty="0"/>
                    </a:p>
                  </a:txBody>
                  <a:tcPr/>
                </a:tc>
                <a:tc>
                  <a:txBody>
                    <a:bodyPr/>
                    <a:lstStyle/>
                    <a:p>
                      <a:pPr algn="ctr"/>
                      <a:r>
                        <a:rPr lang="en-US" sz="1000" dirty="0" smtClean="0"/>
                        <a:t>Investment value ($ </a:t>
                      </a:r>
                      <a:r>
                        <a:rPr lang="en-US" sz="1000" dirty="0" err="1" smtClean="0"/>
                        <a:t>mn</a:t>
                      </a:r>
                      <a:r>
                        <a:rPr lang="en-US" sz="1000" dirty="0" smtClean="0"/>
                        <a:t>)</a:t>
                      </a:r>
                      <a:endParaRPr lang="en-US" sz="1000" dirty="0"/>
                    </a:p>
                  </a:txBody>
                  <a:tcPr/>
                </a:tc>
              </a:tr>
              <a:tr h="185976">
                <a:tc>
                  <a:txBody>
                    <a:bodyPr/>
                    <a:lstStyle/>
                    <a:p>
                      <a:pPr marL="0" algn="ctr" defTabSz="914400" rtl="0" eaLnBrk="1" fontAlgn="ctr" latinLnBrk="0" hangingPunct="1"/>
                      <a:r>
                        <a:rPr lang="en-US" sz="1000" kern="1200" dirty="0" smtClean="0">
                          <a:solidFill>
                            <a:schemeClr val="dk1"/>
                          </a:solidFill>
                          <a:latin typeface="+mn-lt"/>
                          <a:ea typeface="+mn-ea"/>
                          <a:cs typeface="+mn-cs"/>
                        </a:rPr>
                        <a:t>2010</a:t>
                      </a:r>
                      <a:endParaRPr lang="en-US" sz="1000" kern="1200" dirty="0">
                        <a:solidFill>
                          <a:schemeClr val="dk1"/>
                        </a:solidFill>
                        <a:latin typeface="+mn-lt"/>
                        <a:ea typeface="+mn-ea"/>
                        <a:cs typeface="+mn-cs"/>
                      </a:endParaRP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smtClean="0">
                          <a:solidFill>
                            <a:schemeClr val="tx1"/>
                          </a:solidFill>
                          <a:effectLst/>
                          <a:latin typeface="Arial"/>
                          <a:ea typeface="+mn-ea"/>
                          <a:cs typeface="+mn-cs"/>
                        </a:rPr>
                        <a:t> 360Buy</a:t>
                      </a:r>
                      <a:endParaRPr lang="en-US" sz="1000" b="0" i="0" u="none" strike="noStrike" kern="1200" dirty="0">
                        <a:solidFill>
                          <a:schemeClr val="tx1"/>
                        </a:solidFill>
                        <a:effectLst/>
                        <a:latin typeface="Arial"/>
                        <a:ea typeface="+mn-ea"/>
                        <a:cs typeface="+mn-cs"/>
                      </a:endParaRPr>
                    </a:p>
                  </a:txBody>
                  <a:tcPr marL="9525" marR="9525" marT="9525" marB="0" anchor="ctr">
                    <a:solidFill>
                      <a:srgbClr val="E7F0F9"/>
                    </a:solidFill>
                  </a:tcPr>
                </a:tc>
                <a:tc>
                  <a:txBody>
                    <a:bodyPr/>
                    <a:lstStyle/>
                    <a:p>
                      <a:pPr marL="0" algn="ctr" defTabSz="914400" rtl="0" eaLnBrk="1" fontAlgn="ctr" latinLnBrk="0" hangingPunct="1"/>
                      <a:r>
                        <a:rPr lang="en-US" sz="1000" kern="1200" dirty="0" smtClean="0">
                          <a:solidFill>
                            <a:schemeClr val="dk1"/>
                          </a:solidFill>
                          <a:latin typeface="+mn-lt"/>
                          <a:ea typeface="+mn-ea"/>
                          <a:cs typeface="+mn-cs"/>
                        </a:rPr>
                        <a:t> B2C </a:t>
                      </a:r>
                      <a:r>
                        <a:rPr lang="en-US" sz="1000" kern="1200" dirty="0">
                          <a:solidFill>
                            <a:schemeClr val="dk1"/>
                          </a:solidFill>
                          <a:latin typeface="+mn-lt"/>
                          <a:ea typeface="+mn-ea"/>
                          <a:cs typeface="+mn-cs"/>
                        </a:rPr>
                        <a:t>– 3C </a:t>
                      </a:r>
                    </a:p>
                  </a:txBody>
                  <a:tcPr marL="9525" marR="9525" marT="9525" marB="0" anchor="ctr">
                    <a:solidFill>
                      <a:srgbClr val="E7F0F9"/>
                    </a:solidFill>
                  </a:tcPr>
                </a:tc>
                <a:tc>
                  <a:txBody>
                    <a:bodyPr/>
                    <a:lstStyle/>
                    <a:p>
                      <a:pPr marL="0" algn="ctr" defTabSz="914400" rtl="0" eaLnBrk="1" fontAlgn="ctr" latinLnBrk="0" hangingPunct="1"/>
                      <a:r>
                        <a:rPr lang="en-US" sz="1000" kern="1200" dirty="0" smtClean="0">
                          <a:solidFill>
                            <a:schemeClr val="dk1"/>
                          </a:solidFill>
                          <a:latin typeface="+mn-lt"/>
                          <a:ea typeface="+mn-ea"/>
                          <a:cs typeface="+mn-cs"/>
                        </a:rPr>
                        <a:t> Tiger </a:t>
                      </a:r>
                      <a:r>
                        <a:rPr lang="en-US" sz="1000" kern="1200" dirty="0">
                          <a:solidFill>
                            <a:schemeClr val="dk1"/>
                          </a:solidFill>
                          <a:latin typeface="+mn-lt"/>
                          <a:ea typeface="+mn-ea"/>
                          <a:cs typeface="+mn-cs"/>
                        </a:rPr>
                        <a:t>Fund</a:t>
                      </a:r>
                    </a:p>
                  </a:txBody>
                  <a:tcPr marL="9525" marR="9525" marT="9525" marB="0" anchor="ctr">
                    <a:solidFill>
                      <a:srgbClr val="E7F0F9"/>
                    </a:solidFill>
                  </a:tcPr>
                </a:tc>
                <a:tc>
                  <a:txBody>
                    <a:bodyPr/>
                    <a:lstStyle/>
                    <a:p>
                      <a:pPr marL="0" algn="ctr" defTabSz="914400" rtl="0" eaLnBrk="1" fontAlgn="ctr" latinLnBrk="0" hangingPunct="1"/>
                      <a:r>
                        <a:rPr lang="en-US" sz="1000" kern="1200" dirty="0">
                          <a:solidFill>
                            <a:schemeClr val="dk1"/>
                          </a:solidFill>
                          <a:latin typeface="+mn-lt"/>
                          <a:ea typeface="+mn-ea"/>
                          <a:cs typeface="+mn-cs"/>
                        </a:rPr>
                        <a:t>75</a:t>
                      </a:r>
                    </a:p>
                  </a:txBody>
                  <a:tcPr marL="9525" marR="9525" marT="9525" marB="0" anchor="ctr">
                    <a:solidFill>
                      <a:srgbClr val="E7F0F9"/>
                    </a:solidFill>
                  </a:tcPr>
                </a:tc>
              </a:tr>
              <a:tr h="185976">
                <a:tc>
                  <a:txBody>
                    <a:bodyPr/>
                    <a:lstStyle/>
                    <a:p>
                      <a:pPr marL="0" algn="ctr" defTabSz="914400" rtl="0" eaLnBrk="1" fontAlgn="ctr" latinLnBrk="0" hangingPunct="1"/>
                      <a:r>
                        <a:rPr lang="en-US" sz="1000" kern="1200" dirty="0" smtClean="0">
                          <a:solidFill>
                            <a:schemeClr val="dk1"/>
                          </a:solidFill>
                          <a:latin typeface="+mn-lt"/>
                          <a:ea typeface="+mn-ea"/>
                          <a:cs typeface="+mn-cs"/>
                        </a:rPr>
                        <a:t>2010</a:t>
                      </a:r>
                      <a:endParaRPr lang="en-US" sz="1000" kern="1200" dirty="0">
                        <a:solidFill>
                          <a:schemeClr val="dk1"/>
                        </a:solidFill>
                        <a:latin typeface="+mn-lt"/>
                        <a:ea typeface="+mn-ea"/>
                        <a:cs typeface="+mn-cs"/>
                      </a:endParaRP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smtClean="0">
                          <a:solidFill>
                            <a:schemeClr val="tx1"/>
                          </a:solidFill>
                          <a:effectLst/>
                          <a:latin typeface="Arial"/>
                          <a:ea typeface="+mn-ea"/>
                          <a:cs typeface="+mn-cs"/>
                        </a:rPr>
                        <a:t> </a:t>
                      </a:r>
                      <a:r>
                        <a:rPr lang="en-US" sz="1000" b="0" i="0" u="none" strike="noStrike" kern="1200" dirty="0" err="1" smtClean="0">
                          <a:solidFill>
                            <a:schemeClr val="tx1"/>
                          </a:solidFill>
                          <a:effectLst/>
                          <a:latin typeface="Arial"/>
                          <a:ea typeface="+mn-ea"/>
                          <a:cs typeface="+mn-cs"/>
                        </a:rPr>
                        <a:t>Moonbasa</a:t>
                      </a:r>
                      <a:endParaRPr lang="en-US" sz="1000" b="0" i="0" u="none" strike="noStrike" kern="1200" dirty="0">
                        <a:solidFill>
                          <a:schemeClr val="tx1"/>
                        </a:solidFill>
                        <a:effectLst/>
                        <a:latin typeface="Arial"/>
                        <a:ea typeface="+mn-ea"/>
                        <a:cs typeface="+mn-cs"/>
                      </a:endParaRPr>
                    </a:p>
                  </a:txBody>
                  <a:tcPr marL="9525" marR="9525" marT="9525" marB="0" anchor="ctr">
                    <a:solidFill>
                      <a:srgbClr val="E7F0F9"/>
                    </a:solidFill>
                  </a:tcPr>
                </a:tc>
                <a:tc>
                  <a:txBody>
                    <a:bodyPr/>
                    <a:lstStyle/>
                    <a:p>
                      <a:pPr marL="0" algn="ctr" defTabSz="914400" rtl="0" eaLnBrk="1" fontAlgn="ctr" latinLnBrk="0" hangingPunct="1"/>
                      <a:r>
                        <a:rPr lang="en-US" sz="1000" kern="1200" dirty="0" smtClean="0">
                          <a:solidFill>
                            <a:schemeClr val="dk1"/>
                          </a:solidFill>
                          <a:latin typeface="+mn-lt"/>
                          <a:ea typeface="+mn-ea"/>
                          <a:cs typeface="+mn-cs"/>
                        </a:rPr>
                        <a:t> B2C </a:t>
                      </a:r>
                      <a:r>
                        <a:rPr lang="en-US" sz="1000" kern="1200" dirty="0">
                          <a:solidFill>
                            <a:schemeClr val="dk1"/>
                          </a:solidFill>
                          <a:latin typeface="+mn-lt"/>
                          <a:ea typeface="+mn-ea"/>
                          <a:cs typeface="+mn-cs"/>
                        </a:rPr>
                        <a:t>– Apparel </a:t>
                      </a:r>
                    </a:p>
                  </a:txBody>
                  <a:tcPr marL="9525" marR="9525" marT="9525" marB="0" anchor="ctr">
                    <a:solidFill>
                      <a:srgbClr val="E7F0F9"/>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 Tiger Fund, </a:t>
                      </a:r>
                      <a:r>
                        <a:rPr lang="en-US" sz="1000" b="0" i="0" u="none" strike="noStrike" kern="1200" dirty="0" smtClean="0">
                          <a:solidFill>
                            <a:schemeClr val="tx1"/>
                          </a:solidFill>
                          <a:effectLst/>
                          <a:latin typeface="+mn-lt"/>
                          <a:ea typeface="+mn-ea"/>
                          <a:cs typeface="+mn-cs"/>
                        </a:rPr>
                        <a:t>GSR ventures</a:t>
                      </a:r>
                    </a:p>
                  </a:txBody>
                  <a:tcPr marL="9525" marR="9525" marT="9525" marB="0" anchor="ctr">
                    <a:solidFill>
                      <a:srgbClr val="E7F0F9"/>
                    </a:solidFill>
                  </a:tcPr>
                </a:tc>
                <a:tc>
                  <a:txBody>
                    <a:bodyPr/>
                    <a:lstStyle/>
                    <a:p>
                      <a:pPr marL="0" algn="ctr" defTabSz="914400" rtl="0" eaLnBrk="1" fontAlgn="ctr" latinLnBrk="0" hangingPunct="1"/>
                      <a:r>
                        <a:rPr lang="en-US" sz="1000" kern="1200" dirty="0">
                          <a:solidFill>
                            <a:schemeClr val="dk1"/>
                          </a:solidFill>
                          <a:latin typeface="+mn-lt"/>
                          <a:ea typeface="+mn-ea"/>
                          <a:cs typeface="+mn-cs"/>
                        </a:rPr>
                        <a:t>8</a:t>
                      </a:r>
                      <a:r>
                        <a:rPr lang="en-US" sz="1000" kern="1200" dirty="0" smtClean="0">
                          <a:solidFill>
                            <a:schemeClr val="dk1"/>
                          </a:solidFill>
                          <a:latin typeface="+mn-lt"/>
                          <a:ea typeface="+mn-ea"/>
                          <a:cs typeface="+mn-cs"/>
                        </a:rPr>
                        <a:t>0</a:t>
                      </a:r>
                      <a:endParaRPr lang="en-US" sz="1000" kern="1200" dirty="0">
                        <a:solidFill>
                          <a:schemeClr val="dk1"/>
                        </a:solidFill>
                        <a:latin typeface="+mn-lt"/>
                        <a:ea typeface="+mn-ea"/>
                        <a:cs typeface="+mn-cs"/>
                      </a:endParaRPr>
                    </a:p>
                  </a:txBody>
                  <a:tcPr marL="9525" marR="9525" marT="9525" marB="0" anchor="ctr">
                    <a:solidFill>
                      <a:srgbClr val="E7F0F9"/>
                    </a:solidFill>
                  </a:tcPr>
                </a:tc>
              </a:tr>
              <a:tr h="202961">
                <a:tc>
                  <a:txBody>
                    <a:bodyPr/>
                    <a:lstStyle/>
                    <a:p>
                      <a:pPr marL="0" algn="ctr" defTabSz="914400" rtl="0" eaLnBrk="1" fontAlgn="ctr" latinLnBrk="0" hangingPunct="1"/>
                      <a:r>
                        <a:rPr lang="en-US" sz="1000" b="0" i="0" u="none" strike="noStrike" kern="1200" dirty="0">
                          <a:solidFill>
                            <a:schemeClr val="tx1"/>
                          </a:solidFill>
                          <a:effectLst/>
                          <a:latin typeface="Arial"/>
                          <a:ea typeface="+mn-ea"/>
                          <a:cs typeface="+mn-cs"/>
                        </a:rPr>
                        <a:t>2010</a:t>
                      </a: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err="1">
                          <a:solidFill>
                            <a:schemeClr val="tx1"/>
                          </a:solidFill>
                          <a:effectLst/>
                          <a:latin typeface="Arial"/>
                          <a:ea typeface="+mn-ea"/>
                          <a:cs typeface="+mn-cs"/>
                        </a:rPr>
                        <a:t>Lashou</a:t>
                      </a:r>
                      <a:endParaRPr lang="en-US" sz="1000" b="0" i="0" u="none" strike="noStrike" kern="1200" dirty="0">
                        <a:solidFill>
                          <a:schemeClr val="tx1"/>
                        </a:solidFill>
                        <a:effectLst/>
                        <a:latin typeface="Arial"/>
                        <a:ea typeface="+mn-ea"/>
                        <a:cs typeface="+mn-cs"/>
                      </a:endParaRP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smtClean="0">
                          <a:solidFill>
                            <a:schemeClr val="tx1"/>
                          </a:solidFill>
                          <a:effectLst/>
                          <a:latin typeface="Arial"/>
                          <a:ea typeface="+mn-ea"/>
                          <a:cs typeface="+mn-cs"/>
                        </a:rPr>
                        <a:t>B2C - Group </a:t>
                      </a:r>
                      <a:r>
                        <a:rPr lang="en-US" sz="1000" b="0" i="0" u="none" strike="noStrike" kern="1200" dirty="0">
                          <a:solidFill>
                            <a:schemeClr val="tx1"/>
                          </a:solidFill>
                          <a:effectLst/>
                          <a:latin typeface="Arial"/>
                          <a:ea typeface="+mn-ea"/>
                          <a:cs typeface="+mn-cs"/>
                        </a:rPr>
                        <a:t>buying</a:t>
                      </a: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a:solidFill>
                            <a:schemeClr val="tx1"/>
                          </a:solidFill>
                          <a:effectLst/>
                          <a:latin typeface="Arial"/>
                          <a:ea typeface="+mn-ea"/>
                          <a:cs typeface="+mn-cs"/>
                        </a:rPr>
                        <a:t>Tenaya Venture</a:t>
                      </a: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a:solidFill>
                            <a:schemeClr val="tx1"/>
                          </a:solidFill>
                          <a:effectLst/>
                          <a:latin typeface="Arial"/>
                          <a:ea typeface="+mn-ea"/>
                          <a:cs typeface="+mn-cs"/>
                        </a:rPr>
                        <a:t>50</a:t>
                      </a:r>
                    </a:p>
                  </a:txBody>
                  <a:tcPr marL="9525" marR="9525" marT="9525" marB="0" anchor="ctr">
                    <a:solidFill>
                      <a:srgbClr val="E7F0F9"/>
                    </a:solidFill>
                  </a:tcPr>
                </a:tc>
              </a:tr>
              <a:tr h="185976">
                <a:tc>
                  <a:txBody>
                    <a:bodyPr/>
                    <a:lstStyle/>
                    <a:p>
                      <a:pPr marL="0" algn="ctr" defTabSz="914400" rtl="0" eaLnBrk="1" fontAlgn="ctr" latinLnBrk="0" hangingPunct="1"/>
                      <a:r>
                        <a:rPr lang="en-US" sz="1000" b="0" i="0" u="none" strike="noStrike" kern="1200" dirty="0">
                          <a:solidFill>
                            <a:schemeClr val="tx1"/>
                          </a:solidFill>
                          <a:effectLst/>
                          <a:latin typeface="Arial"/>
                          <a:ea typeface="+mn-ea"/>
                          <a:cs typeface="+mn-cs"/>
                        </a:rPr>
                        <a:t>2010</a:t>
                      </a: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a:solidFill>
                            <a:schemeClr val="tx1"/>
                          </a:solidFill>
                          <a:effectLst/>
                          <a:latin typeface="Arial"/>
                          <a:ea typeface="+mn-ea"/>
                          <a:cs typeface="+mn-cs"/>
                        </a:rPr>
                        <a:t>VANCL</a:t>
                      </a: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a:solidFill>
                            <a:schemeClr val="tx1"/>
                          </a:solidFill>
                          <a:effectLst/>
                          <a:latin typeface="Arial"/>
                          <a:ea typeface="+mn-ea"/>
                          <a:cs typeface="+mn-cs"/>
                        </a:rPr>
                        <a:t>B2C - Apparel</a:t>
                      </a: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a:solidFill>
                            <a:schemeClr val="tx1"/>
                          </a:solidFill>
                          <a:effectLst/>
                          <a:latin typeface="Arial"/>
                          <a:ea typeface="+mn-ea"/>
                          <a:cs typeface="+mn-cs"/>
                        </a:rPr>
                        <a:t>Tiger Fund</a:t>
                      </a: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a:solidFill>
                            <a:schemeClr val="tx1"/>
                          </a:solidFill>
                          <a:effectLst/>
                          <a:latin typeface="Arial"/>
                          <a:ea typeface="+mn-ea"/>
                          <a:cs typeface="+mn-cs"/>
                        </a:rPr>
                        <a:t>49</a:t>
                      </a:r>
                    </a:p>
                  </a:txBody>
                  <a:tcPr marL="9525" marR="9525" marT="9525" marB="0" anchor="ctr">
                    <a:solidFill>
                      <a:srgbClr val="E7F0F9"/>
                    </a:solidFill>
                  </a:tcPr>
                </a:tc>
              </a:tr>
              <a:tr h="239452">
                <a:tc>
                  <a:txBody>
                    <a:bodyPr/>
                    <a:lstStyle/>
                    <a:p>
                      <a:pPr marL="0" algn="ctr" defTabSz="914400" rtl="0" eaLnBrk="1" fontAlgn="ctr" latinLnBrk="0" hangingPunct="1"/>
                      <a:r>
                        <a:rPr lang="en-US" sz="1000" b="0" i="0" u="none" strike="noStrike" kern="1200" dirty="0">
                          <a:solidFill>
                            <a:schemeClr val="tx1"/>
                          </a:solidFill>
                          <a:effectLst/>
                          <a:latin typeface="Arial"/>
                          <a:ea typeface="+mn-ea"/>
                          <a:cs typeface="+mn-cs"/>
                        </a:rPr>
                        <a:t>2010</a:t>
                      </a: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err="1">
                          <a:solidFill>
                            <a:schemeClr val="tx1"/>
                          </a:solidFill>
                          <a:effectLst/>
                          <a:latin typeface="Arial"/>
                          <a:ea typeface="+mn-ea"/>
                          <a:cs typeface="+mn-cs"/>
                        </a:rPr>
                        <a:t>Lightinthebox</a:t>
                      </a:r>
                      <a:endParaRPr lang="en-US" sz="1000" b="0" i="0" u="none" strike="noStrike" kern="1200" dirty="0">
                        <a:solidFill>
                          <a:schemeClr val="tx1"/>
                        </a:solidFill>
                        <a:effectLst/>
                        <a:latin typeface="Arial"/>
                        <a:ea typeface="+mn-ea"/>
                        <a:cs typeface="+mn-cs"/>
                      </a:endParaRP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a:solidFill>
                            <a:schemeClr val="tx1"/>
                          </a:solidFill>
                          <a:effectLst/>
                          <a:latin typeface="Arial"/>
                          <a:ea typeface="+mn-ea"/>
                          <a:cs typeface="+mn-cs"/>
                        </a:rPr>
                        <a:t>B2C – </a:t>
                      </a:r>
                      <a:r>
                        <a:rPr lang="en-US" sz="1000" b="0" i="0" u="none" strike="noStrike" kern="1200" baseline="0" dirty="0" smtClean="0">
                          <a:solidFill>
                            <a:schemeClr val="tx1"/>
                          </a:solidFill>
                          <a:effectLst/>
                          <a:latin typeface="Arial"/>
                          <a:ea typeface="+mn-ea"/>
                          <a:cs typeface="+mn-cs"/>
                        </a:rPr>
                        <a:t> Outbound</a:t>
                      </a:r>
                      <a:r>
                        <a:rPr lang="en-US" sz="1000" b="0" i="0" u="none" strike="noStrike" kern="1200" dirty="0" smtClean="0">
                          <a:solidFill>
                            <a:schemeClr val="tx1"/>
                          </a:solidFill>
                          <a:effectLst/>
                          <a:latin typeface="Arial"/>
                          <a:ea typeface="+mn-ea"/>
                          <a:cs typeface="+mn-cs"/>
                        </a:rPr>
                        <a:t> </a:t>
                      </a:r>
                      <a:endParaRPr lang="en-US" sz="1000" b="0" i="0" u="none" strike="noStrike" kern="1200" dirty="0">
                        <a:solidFill>
                          <a:schemeClr val="tx1"/>
                        </a:solidFill>
                        <a:effectLst/>
                        <a:latin typeface="Arial"/>
                        <a:ea typeface="+mn-ea"/>
                        <a:cs typeface="+mn-cs"/>
                      </a:endParaRP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err="1" smtClean="0">
                          <a:solidFill>
                            <a:schemeClr val="tx1"/>
                          </a:solidFill>
                          <a:effectLst/>
                          <a:latin typeface="Arial"/>
                          <a:ea typeface="+mn-ea"/>
                          <a:cs typeface="+mn-cs"/>
                        </a:rPr>
                        <a:t>Ceyuan</a:t>
                      </a:r>
                      <a:r>
                        <a:rPr lang="en-US" sz="1000" b="0" i="0" u="none" strike="noStrike" kern="1200" dirty="0" smtClean="0">
                          <a:solidFill>
                            <a:schemeClr val="tx1"/>
                          </a:solidFill>
                          <a:effectLst/>
                          <a:latin typeface="Arial"/>
                          <a:ea typeface="+mn-ea"/>
                          <a:cs typeface="+mn-cs"/>
                        </a:rPr>
                        <a:t>, </a:t>
                      </a:r>
                      <a:r>
                        <a:rPr lang="en-US" sz="1000" b="0" i="0" u="none" strike="noStrike" kern="1200" dirty="0">
                          <a:solidFill>
                            <a:schemeClr val="tx1"/>
                          </a:solidFill>
                          <a:effectLst/>
                          <a:latin typeface="Arial"/>
                          <a:ea typeface="+mn-ea"/>
                          <a:cs typeface="+mn-cs"/>
                        </a:rPr>
                        <a:t>Trust Bridge Partners </a:t>
                      </a: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a:solidFill>
                            <a:schemeClr val="tx1"/>
                          </a:solidFill>
                          <a:effectLst/>
                          <a:latin typeface="Arial"/>
                          <a:ea typeface="+mn-ea"/>
                          <a:cs typeface="+mn-cs"/>
                        </a:rPr>
                        <a:t>35</a:t>
                      </a:r>
                    </a:p>
                  </a:txBody>
                  <a:tcPr marL="9525" marR="9525" marT="9525" marB="0" anchor="ctr">
                    <a:solidFill>
                      <a:srgbClr val="E7F0F9"/>
                    </a:solidFill>
                  </a:tcPr>
                </a:tc>
              </a:tr>
              <a:tr h="202961">
                <a:tc>
                  <a:txBody>
                    <a:bodyPr/>
                    <a:lstStyle/>
                    <a:p>
                      <a:pPr marL="0" algn="ctr" defTabSz="914400" rtl="0" eaLnBrk="1" fontAlgn="ctr" latinLnBrk="0" hangingPunct="1"/>
                      <a:r>
                        <a:rPr lang="en-US" sz="1000" b="0" i="0" u="none" strike="noStrike" kern="1200" dirty="0">
                          <a:solidFill>
                            <a:schemeClr val="tx1"/>
                          </a:solidFill>
                          <a:effectLst/>
                          <a:latin typeface="Arial"/>
                          <a:ea typeface="+mn-ea"/>
                          <a:cs typeface="+mn-cs"/>
                        </a:rPr>
                        <a:t>2010</a:t>
                      </a: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err="1">
                          <a:solidFill>
                            <a:schemeClr val="tx1"/>
                          </a:solidFill>
                          <a:effectLst/>
                          <a:latin typeface="Arial"/>
                          <a:ea typeface="+mn-ea"/>
                          <a:cs typeface="+mn-cs"/>
                        </a:rPr>
                        <a:t>Mbaobao</a:t>
                      </a:r>
                      <a:endParaRPr lang="en-US" sz="1000" b="0" i="0" u="none" strike="noStrike" kern="1200" dirty="0">
                        <a:solidFill>
                          <a:schemeClr val="tx1"/>
                        </a:solidFill>
                        <a:effectLst/>
                        <a:latin typeface="Arial"/>
                        <a:ea typeface="+mn-ea"/>
                        <a:cs typeface="+mn-cs"/>
                      </a:endParaRP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a:solidFill>
                            <a:schemeClr val="tx1"/>
                          </a:solidFill>
                          <a:effectLst/>
                          <a:latin typeface="Arial"/>
                          <a:ea typeface="+mn-ea"/>
                          <a:cs typeface="+mn-cs"/>
                        </a:rPr>
                        <a:t>B2C – </a:t>
                      </a:r>
                      <a:r>
                        <a:rPr lang="en-US" sz="1000" b="0" i="0" u="none" strike="noStrike" kern="1200" dirty="0" smtClean="0">
                          <a:solidFill>
                            <a:schemeClr val="tx1"/>
                          </a:solidFill>
                          <a:effectLst/>
                          <a:latin typeface="Arial"/>
                          <a:ea typeface="+mn-ea"/>
                          <a:cs typeface="+mn-cs"/>
                        </a:rPr>
                        <a:t>Accessory</a:t>
                      </a:r>
                      <a:endParaRPr lang="en-US" sz="1000" b="0" i="0" u="none" strike="noStrike" kern="1200" dirty="0">
                        <a:solidFill>
                          <a:schemeClr val="tx1"/>
                        </a:solidFill>
                        <a:effectLst/>
                        <a:latin typeface="Arial"/>
                        <a:ea typeface="+mn-ea"/>
                        <a:cs typeface="+mn-cs"/>
                      </a:endParaRP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a:solidFill>
                            <a:schemeClr val="tx1"/>
                          </a:solidFill>
                          <a:effectLst/>
                          <a:latin typeface="Arial"/>
                          <a:ea typeface="+mn-ea"/>
                          <a:cs typeface="+mn-cs"/>
                        </a:rPr>
                        <a:t>Legend Capital, DCM</a:t>
                      </a: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a:solidFill>
                            <a:schemeClr val="tx1"/>
                          </a:solidFill>
                          <a:effectLst/>
                          <a:latin typeface="Arial"/>
                          <a:ea typeface="+mn-ea"/>
                          <a:cs typeface="+mn-cs"/>
                        </a:rPr>
                        <a:t>30</a:t>
                      </a:r>
                    </a:p>
                  </a:txBody>
                  <a:tcPr marL="9525" marR="9525" marT="9525" marB="0" anchor="ctr">
                    <a:solidFill>
                      <a:srgbClr val="E7F0F9"/>
                    </a:solidFill>
                  </a:tcPr>
                </a:tc>
              </a:tr>
              <a:tr h="202961">
                <a:tc>
                  <a:txBody>
                    <a:bodyPr/>
                    <a:lstStyle/>
                    <a:p>
                      <a:pPr marL="0" algn="ctr" defTabSz="914400" rtl="0" eaLnBrk="1" fontAlgn="ctr" latinLnBrk="0" hangingPunct="1"/>
                      <a:r>
                        <a:rPr lang="en-US" sz="1000" b="0" i="0" u="none" strike="noStrike" kern="1200" dirty="0">
                          <a:solidFill>
                            <a:schemeClr val="tx1"/>
                          </a:solidFill>
                          <a:effectLst/>
                          <a:latin typeface="Arial"/>
                          <a:ea typeface="+mn-ea"/>
                          <a:cs typeface="+mn-cs"/>
                        </a:rPr>
                        <a:t>2010</a:t>
                      </a: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err="1">
                          <a:solidFill>
                            <a:schemeClr val="tx1"/>
                          </a:solidFill>
                          <a:effectLst/>
                          <a:latin typeface="Arial"/>
                          <a:ea typeface="+mn-ea"/>
                          <a:cs typeface="+mn-cs"/>
                        </a:rPr>
                        <a:t>Vipshop</a:t>
                      </a:r>
                      <a:endParaRPr lang="en-US" sz="1000" b="0" i="0" u="none" strike="noStrike" kern="1200" dirty="0">
                        <a:solidFill>
                          <a:schemeClr val="tx1"/>
                        </a:solidFill>
                        <a:effectLst/>
                        <a:latin typeface="Arial"/>
                        <a:ea typeface="+mn-ea"/>
                        <a:cs typeface="+mn-cs"/>
                      </a:endParaRP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a:solidFill>
                            <a:schemeClr val="tx1"/>
                          </a:solidFill>
                          <a:effectLst/>
                          <a:latin typeface="Arial"/>
                          <a:ea typeface="+mn-ea"/>
                          <a:cs typeface="+mn-cs"/>
                        </a:rPr>
                        <a:t>B2C - Luxury</a:t>
                      </a: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a:solidFill>
                            <a:schemeClr val="tx1"/>
                          </a:solidFill>
                          <a:effectLst/>
                          <a:latin typeface="Arial"/>
                          <a:ea typeface="+mn-ea"/>
                          <a:cs typeface="+mn-cs"/>
                        </a:rPr>
                        <a:t>Sequoia Capital, DCM</a:t>
                      </a: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a:solidFill>
                            <a:schemeClr val="tx1"/>
                          </a:solidFill>
                          <a:effectLst/>
                          <a:latin typeface="Arial"/>
                          <a:ea typeface="+mn-ea"/>
                          <a:cs typeface="+mn-cs"/>
                        </a:rPr>
                        <a:t>20</a:t>
                      </a:r>
                    </a:p>
                  </a:txBody>
                  <a:tcPr marL="9525" marR="9525" marT="9525" marB="0" anchor="ctr">
                    <a:solidFill>
                      <a:srgbClr val="E7F0F9"/>
                    </a:solidFill>
                  </a:tcPr>
                </a:tc>
              </a:tr>
              <a:tr h="202961">
                <a:tc>
                  <a:txBody>
                    <a:bodyPr/>
                    <a:lstStyle/>
                    <a:p>
                      <a:pPr marL="0" algn="ctr" defTabSz="914400" rtl="0" eaLnBrk="1" fontAlgn="ctr" latinLnBrk="0" hangingPunct="1"/>
                      <a:r>
                        <a:rPr lang="en-US" sz="1000" b="0" i="0" u="none" strike="noStrike" kern="1200" dirty="0">
                          <a:solidFill>
                            <a:schemeClr val="tx1"/>
                          </a:solidFill>
                          <a:effectLst/>
                          <a:latin typeface="Arial"/>
                          <a:ea typeface="+mn-ea"/>
                          <a:cs typeface="+mn-cs"/>
                        </a:rPr>
                        <a:t>2010</a:t>
                      </a: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err="1">
                          <a:solidFill>
                            <a:schemeClr val="tx1"/>
                          </a:solidFill>
                          <a:effectLst/>
                          <a:latin typeface="Arial"/>
                          <a:ea typeface="+mn-ea"/>
                          <a:cs typeface="+mn-cs"/>
                        </a:rPr>
                        <a:t>Redbaby</a:t>
                      </a:r>
                      <a:endParaRPr lang="en-US" sz="1000" b="0" i="0" u="none" strike="noStrike" kern="1200" dirty="0">
                        <a:solidFill>
                          <a:schemeClr val="tx1"/>
                        </a:solidFill>
                        <a:effectLst/>
                        <a:latin typeface="Arial"/>
                        <a:ea typeface="+mn-ea"/>
                        <a:cs typeface="+mn-cs"/>
                      </a:endParaRP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a:solidFill>
                            <a:schemeClr val="tx1"/>
                          </a:solidFill>
                          <a:effectLst/>
                          <a:latin typeface="Arial"/>
                          <a:ea typeface="+mn-ea"/>
                          <a:cs typeface="+mn-cs"/>
                        </a:rPr>
                        <a:t>B2C - Motherhood</a:t>
                      </a: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a:solidFill>
                            <a:schemeClr val="tx1"/>
                          </a:solidFill>
                          <a:effectLst/>
                          <a:latin typeface="Arial"/>
                          <a:ea typeface="+mn-ea"/>
                          <a:cs typeface="+mn-cs"/>
                        </a:rPr>
                        <a:t>Northern light,  </a:t>
                      </a: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a:solidFill>
                            <a:schemeClr val="tx1"/>
                          </a:solidFill>
                          <a:effectLst/>
                          <a:latin typeface="Arial"/>
                          <a:ea typeface="+mn-ea"/>
                          <a:cs typeface="+mn-cs"/>
                        </a:rPr>
                        <a:t>20</a:t>
                      </a:r>
                    </a:p>
                  </a:txBody>
                  <a:tcPr marL="9525" marR="9525" marT="9525" marB="0" anchor="ctr">
                    <a:solidFill>
                      <a:srgbClr val="E7F0F9"/>
                    </a:solidFill>
                  </a:tcPr>
                </a:tc>
              </a:tr>
              <a:tr h="301364">
                <a:tc>
                  <a:txBody>
                    <a:bodyPr/>
                    <a:lstStyle/>
                    <a:p>
                      <a:pPr marL="0" algn="ctr" defTabSz="914400" rtl="0" eaLnBrk="1" fontAlgn="ctr" latinLnBrk="0" hangingPunct="1"/>
                      <a:r>
                        <a:rPr lang="en-US" sz="1000" b="0" i="0" u="none" strike="noStrike" kern="1200" dirty="0">
                          <a:solidFill>
                            <a:schemeClr val="tx1"/>
                          </a:solidFill>
                          <a:effectLst/>
                          <a:latin typeface="Arial"/>
                          <a:ea typeface="+mn-ea"/>
                          <a:cs typeface="+mn-cs"/>
                        </a:rPr>
                        <a:t>2010</a:t>
                      </a: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err="1">
                          <a:solidFill>
                            <a:schemeClr val="tx1"/>
                          </a:solidFill>
                          <a:effectLst/>
                          <a:latin typeface="Arial"/>
                          <a:ea typeface="+mn-ea"/>
                          <a:cs typeface="+mn-cs"/>
                        </a:rPr>
                        <a:t>Okbuy</a:t>
                      </a:r>
                      <a:endParaRPr lang="en-US" sz="1000" b="0" i="0" u="none" strike="noStrike" kern="1200" dirty="0">
                        <a:solidFill>
                          <a:schemeClr val="tx1"/>
                        </a:solidFill>
                        <a:effectLst/>
                        <a:latin typeface="Arial"/>
                        <a:ea typeface="+mn-ea"/>
                        <a:cs typeface="+mn-cs"/>
                      </a:endParaRP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a:solidFill>
                            <a:schemeClr val="tx1"/>
                          </a:solidFill>
                          <a:effectLst/>
                          <a:latin typeface="Arial"/>
                          <a:ea typeface="+mn-ea"/>
                          <a:cs typeface="+mn-cs"/>
                        </a:rPr>
                        <a:t>B2C – </a:t>
                      </a:r>
                      <a:r>
                        <a:rPr lang="en-US" sz="1000" b="0" i="0" u="none" strike="noStrike" kern="1200" dirty="0" smtClean="0">
                          <a:solidFill>
                            <a:schemeClr val="tx1"/>
                          </a:solidFill>
                          <a:effectLst/>
                          <a:latin typeface="Arial"/>
                          <a:ea typeface="+mn-ea"/>
                          <a:cs typeface="+mn-cs"/>
                        </a:rPr>
                        <a:t>Apparel</a:t>
                      </a:r>
                      <a:endParaRPr lang="en-US" sz="1000" b="0" i="0" u="none" strike="noStrike" kern="1200" dirty="0">
                        <a:solidFill>
                          <a:schemeClr val="tx1"/>
                        </a:solidFill>
                        <a:effectLst/>
                        <a:latin typeface="Arial"/>
                        <a:ea typeface="+mn-ea"/>
                        <a:cs typeface="+mn-cs"/>
                      </a:endParaRP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a:solidFill>
                            <a:schemeClr val="tx1"/>
                          </a:solidFill>
                          <a:effectLst/>
                          <a:latin typeface="Arial"/>
                          <a:ea typeface="+mn-ea"/>
                          <a:cs typeface="+mn-cs"/>
                        </a:rPr>
                        <a:t>Sequoia Capital, Intel, DFJ</a:t>
                      </a: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a:solidFill>
                            <a:schemeClr val="tx1"/>
                          </a:solidFill>
                          <a:effectLst/>
                          <a:latin typeface="Arial"/>
                          <a:ea typeface="+mn-ea"/>
                          <a:cs typeface="+mn-cs"/>
                        </a:rPr>
                        <a:t>17</a:t>
                      </a:r>
                    </a:p>
                  </a:txBody>
                  <a:tcPr marL="9525" marR="9525" marT="9525" marB="0" anchor="ctr">
                    <a:solidFill>
                      <a:srgbClr val="E7F0F9"/>
                    </a:solidFill>
                  </a:tcPr>
                </a:tc>
              </a:tr>
              <a:tr h="202961">
                <a:tc>
                  <a:txBody>
                    <a:bodyPr/>
                    <a:lstStyle/>
                    <a:p>
                      <a:pPr marL="0" algn="ctr" defTabSz="914400" rtl="0" eaLnBrk="1" fontAlgn="ctr" latinLnBrk="0" hangingPunct="1"/>
                      <a:r>
                        <a:rPr lang="en-US" sz="1000" b="0" i="0" u="none" strike="noStrike" kern="1200" dirty="0">
                          <a:solidFill>
                            <a:schemeClr val="tx1"/>
                          </a:solidFill>
                          <a:effectLst/>
                          <a:latin typeface="Arial"/>
                          <a:ea typeface="+mn-ea"/>
                          <a:cs typeface="+mn-cs"/>
                        </a:rPr>
                        <a:t>2010</a:t>
                      </a: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err="1">
                          <a:solidFill>
                            <a:schemeClr val="tx1"/>
                          </a:solidFill>
                          <a:effectLst/>
                          <a:latin typeface="Arial"/>
                          <a:ea typeface="+mn-ea"/>
                          <a:cs typeface="+mn-cs"/>
                        </a:rPr>
                        <a:t>Ayatuan</a:t>
                      </a:r>
                      <a:endParaRPr lang="en-US" sz="1000" b="0" i="0" u="none" strike="noStrike" kern="1200" dirty="0">
                        <a:solidFill>
                          <a:schemeClr val="tx1"/>
                        </a:solidFill>
                        <a:effectLst/>
                        <a:latin typeface="Arial"/>
                        <a:ea typeface="+mn-ea"/>
                        <a:cs typeface="+mn-cs"/>
                      </a:endParaRP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smtClean="0">
                          <a:solidFill>
                            <a:schemeClr val="tx1"/>
                          </a:solidFill>
                          <a:effectLst/>
                          <a:latin typeface="Arial"/>
                          <a:ea typeface="+mn-ea"/>
                          <a:cs typeface="+mn-cs"/>
                        </a:rPr>
                        <a:t>B2C - Group </a:t>
                      </a:r>
                      <a:r>
                        <a:rPr lang="en-US" sz="1000" b="0" i="0" u="none" strike="noStrike" kern="1200" dirty="0">
                          <a:solidFill>
                            <a:schemeClr val="tx1"/>
                          </a:solidFill>
                          <a:effectLst/>
                          <a:latin typeface="Arial"/>
                          <a:ea typeface="+mn-ea"/>
                          <a:cs typeface="+mn-cs"/>
                        </a:rPr>
                        <a:t>buying</a:t>
                      </a: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a:solidFill>
                            <a:schemeClr val="tx1"/>
                          </a:solidFill>
                          <a:effectLst/>
                          <a:latin typeface="Arial"/>
                          <a:ea typeface="+mn-ea"/>
                          <a:cs typeface="+mn-cs"/>
                        </a:rPr>
                        <a:t>Individual Investor</a:t>
                      </a: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a:solidFill>
                            <a:schemeClr val="tx1"/>
                          </a:solidFill>
                          <a:effectLst/>
                          <a:latin typeface="Arial"/>
                          <a:ea typeface="+mn-ea"/>
                          <a:cs typeface="+mn-cs"/>
                        </a:rPr>
                        <a:t>17</a:t>
                      </a:r>
                    </a:p>
                  </a:txBody>
                  <a:tcPr marL="9525" marR="9525" marT="9525" marB="0" anchor="ctr">
                    <a:solidFill>
                      <a:srgbClr val="E7F0F9"/>
                    </a:solidFill>
                  </a:tcPr>
                </a:tc>
              </a:tr>
              <a:tr h="185976">
                <a:tc>
                  <a:txBody>
                    <a:bodyPr/>
                    <a:lstStyle/>
                    <a:p>
                      <a:pPr marL="0" algn="ctr" defTabSz="914400" rtl="0" eaLnBrk="1" fontAlgn="ctr" latinLnBrk="0" hangingPunct="1"/>
                      <a:r>
                        <a:rPr lang="en-US" sz="1000" b="0" i="0" u="none" strike="noStrike" kern="1200" dirty="0">
                          <a:solidFill>
                            <a:schemeClr val="tx1"/>
                          </a:solidFill>
                          <a:effectLst/>
                          <a:latin typeface="Arial"/>
                          <a:ea typeface="+mn-ea"/>
                          <a:cs typeface="+mn-cs"/>
                        </a:rPr>
                        <a:t>2010</a:t>
                      </a: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err="1">
                          <a:solidFill>
                            <a:schemeClr val="tx1"/>
                          </a:solidFill>
                          <a:effectLst/>
                          <a:latin typeface="Arial"/>
                          <a:ea typeface="+mn-ea"/>
                          <a:cs typeface="+mn-cs"/>
                        </a:rPr>
                        <a:t>Letao</a:t>
                      </a:r>
                      <a:endParaRPr lang="en-US" sz="1000" b="0" i="0" u="none" strike="noStrike" kern="1200" dirty="0">
                        <a:solidFill>
                          <a:schemeClr val="tx1"/>
                        </a:solidFill>
                        <a:effectLst/>
                        <a:latin typeface="Arial"/>
                        <a:ea typeface="+mn-ea"/>
                        <a:cs typeface="+mn-cs"/>
                      </a:endParaRP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a:solidFill>
                            <a:schemeClr val="tx1"/>
                          </a:solidFill>
                          <a:effectLst/>
                          <a:latin typeface="Arial"/>
                          <a:ea typeface="+mn-ea"/>
                          <a:cs typeface="+mn-cs"/>
                        </a:rPr>
                        <a:t>B2C - </a:t>
                      </a:r>
                      <a:r>
                        <a:rPr lang="en-US" sz="1000" b="0" i="0" u="none" strike="noStrike" kern="1200" dirty="0" smtClean="0">
                          <a:solidFill>
                            <a:schemeClr val="tx1"/>
                          </a:solidFill>
                          <a:effectLst/>
                          <a:latin typeface="Arial"/>
                          <a:ea typeface="+mn-ea"/>
                          <a:cs typeface="+mn-cs"/>
                        </a:rPr>
                        <a:t>Apparel</a:t>
                      </a:r>
                      <a:endParaRPr lang="en-US" sz="1000" b="0" i="0" u="none" strike="noStrike" kern="1200" dirty="0">
                        <a:solidFill>
                          <a:schemeClr val="tx1"/>
                        </a:solidFill>
                        <a:effectLst/>
                        <a:latin typeface="Arial"/>
                        <a:ea typeface="+mn-ea"/>
                        <a:cs typeface="+mn-cs"/>
                      </a:endParaRP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err="1" smtClean="0">
                          <a:solidFill>
                            <a:schemeClr val="tx1"/>
                          </a:solidFill>
                          <a:effectLst/>
                          <a:latin typeface="Arial"/>
                          <a:ea typeface="+mn-ea"/>
                          <a:cs typeface="+mn-cs"/>
                        </a:rPr>
                        <a:t>Ceyuan</a:t>
                      </a:r>
                      <a:endParaRPr lang="en-US" sz="1000" b="0" i="0" u="none" strike="noStrike" kern="1200" dirty="0">
                        <a:solidFill>
                          <a:schemeClr val="tx1"/>
                        </a:solidFill>
                        <a:effectLst/>
                        <a:latin typeface="Arial"/>
                        <a:ea typeface="+mn-ea"/>
                        <a:cs typeface="+mn-cs"/>
                      </a:endParaRP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a:solidFill>
                            <a:schemeClr val="tx1"/>
                          </a:solidFill>
                          <a:effectLst/>
                          <a:latin typeface="Arial"/>
                          <a:ea typeface="+mn-ea"/>
                          <a:cs typeface="+mn-cs"/>
                        </a:rPr>
                        <a:t>11</a:t>
                      </a:r>
                    </a:p>
                  </a:txBody>
                  <a:tcPr marL="9525" marR="9525" marT="9525" marB="0" anchor="ctr">
                    <a:solidFill>
                      <a:srgbClr val="E7F0F9"/>
                    </a:solidFill>
                  </a:tcPr>
                </a:tc>
              </a:tr>
              <a:tr h="185976">
                <a:tc>
                  <a:txBody>
                    <a:bodyPr/>
                    <a:lstStyle/>
                    <a:p>
                      <a:pPr marL="0" algn="ctr" defTabSz="914400" rtl="0" eaLnBrk="1" fontAlgn="ctr" latinLnBrk="0" hangingPunct="1"/>
                      <a:r>
                        <a:rPr lang="en-US" sz="1000" b="0" i="0" u="none" strike="noStrike" kern="1200" dirty="0">
                          <a:solidFill>
                            <a:schemeClr val="tx1"/>
                          </a:solidFill>
                          <a:effectLst/>
                          <a:latin typeface="Arial"/>
                          <a:ea typeface="+mn-ea"/>
                          <a:cs typeface="+mn-cs"/>
                        </a:rPr>
                        <a:t>2010</a:t>
                      </a: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err="1">
                          <a:solidFill>
                            <a:schemeClr val="tx1"/>
                          </a:solidFill>
                          <a:effectLst/>
                          <a:latin typeface="Arial"/>
                          <a:ea typeface="+mn-ea"/>
                          <a:cs typeface="+mn-cs"/>
                        </a:rPr>
                        <a:t>Yuego</a:t>
                      </a:r>
                      <a:endParaRPr lang="en-US" sz="1000" b="0" i="0" u="none" strike="noStrike" kern="1200" dirty="0">
                        <a:solidFill>
                          <a:schemeClr val="tx1"/>
                        </a:solidFill>
                        <a:effectLst/>
                        <a:latin typeface="Arial"/>
                        <a:ea typeface="+mn-ea"/>
                        <a:cs typeface="+mn-cs"/>
                      </a:endParaRP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a:solidFill>
                            <a:schemeClr val="tx1"/>
                          </a:solidFill>
                          <a:effectLst/>
                          <a:latin typeface="Arial"/>
                          <a:ea typeface="+mn-ea"/>
                          <a:cs typeface="+mn-cs"/>
                        </a:rPr>
                        <a:t>B2C - Motherhood</a:t>
                      </a: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a:solidFill>
                            <a:schemeClr val="tx1"/>
                          </a:solidFill>
                          <a:effectLst/>
                          <a:latin typeface="Arial"/>
                          <a:ea typeface="+mn-ea"/>
                          <a:cs typeface="+mn-cs"/>
                        </a:rPr>
                        <a:t>DT Capital Partners</a:t>
                      </a: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a:solidFill>
                            <a:schemeClr val="tx1"/>
                          </a:solidFill>
                          <a:effectLst/>
                          <a:latin typeface="Arial"/>
                          <a:ea typeface="+mn-ea"/>
                          <a:cs typeface="+mn-cs"/>
                        </a:rPr>
                        <a:t>10</a:t>
                      </a:r>
                    </a:p>
                  </a:txBody>
                  <a:tcPr marL="9525" marR="9525" marT="9525" marB="0" anchor="ctr">
                    <a:solidFill>
                      <a:srgbClr val="E7F0F9"/>
                    </a:solidFill>
                  </a:tcPr>
                </a:tc>
              </a:tr>
              <a:tr h="185976">
                <a:tc>
                  <a:txBody>
                    <a:bodyPr/>
                    <a:lstStyle/>
                    <a:p>
                      <a:pPr marL="0" algn="ctr" defTabSz="914400" rtl="0" eaLnBrk="1" fontAlgn="ctr" latinLnBrk="0" hangingPunct="1"/>
                      <a:r>
                        <a:rPr lang="en-US" sz="1000" b="0" i="0" u="none" strike="noStrike" kern="1200" dirty="0">
                          <a:solidFill>
                            <a:schemeClr val="tx1"/>
                          </a:solidFill>
                          <a:effectLst/>
                          <a:latin typeface="Arial"/>
                          <a:ea typeface="+mn-ea"/>
                          <a:cs typeface="+mn-cs"/>
                        </a:rPr>
                        <a:t>2010</a:t>
                      </a: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err="1">
                          <a:solidFill>
                            <a:schemeClr val="tx1"/>
                          </a:solidFill>
                          <a:effectLst/>
                          <a:latin typeface="Arial"/>
                          <a:ea typeface="+mn-ea"/>
                          <a:cs typeface="+mn-cs"/>
                        </a:rPr>
                        <a:t>yesmynet</a:t>
                      </a:r>
                      <a:r>
                        <a:rPr lang="en-US" sz="1000" b="0" i="0" u="none" strike="noStrike" kern="1200" dirty="0">
                          <a:solidFill>
                            <a:schemeClr val="tx1"/>
                          </a:solidFill>
                          <a:effectLst/>
                          <a:latin typeface="Arial"/>
                          <a:ea typeface="+mn-ea"/>
                          <a:cs typeface="+mn-cs"/>
                        </a:rPr>
                        <a:t> </a:t>
                      </a: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a:solidFill>
                            <a:schemeClr val="tx1"/>
                          </a:solidFill>
                          <a:effectLst/>
                          <a:latin typeface="Arial"/>
                          <a:ea typeface="+mn-ea"/>
                          <a:cs typeface="+mn-cs"/>
                        </a:rPr>
                        <a:t>B2C – Food</a:t>
                      </a:r>
                    </a:p>
                  </a:txBody>
                  <a:tcPr marL="9525" marR="9525" marT="9525" marB="0" anchor="ctr">
                    <a:solidFill>
                      <a:srgbClr val="E7F0F9"/>
                    </a:solidFill>
                  </a:tcPr>
                </a:tc>
                <a:tc>
                  <a:txBody>
                    <a:bodyPr/>
                    <a:lstStyle/>
                    <a:p>
                      <a:pPr marL="0" algn="ctr" defTabSz="914400" rtl="0" eaLnBrk="1" fontAlgn="ctr" latinLnBrk="0" hangingPunct="1"/>
                      <a:r>
                        <a:rPr lang="it-IT" sz="1000" b="0" i="0" u="none" strike="noStrike" kern="1200" dirty="0" smtClean="0">
                          <a:solidFill>
                            <a:schemeClr val="tx1"/>
                          </a:solidFill>
                          <a:effectLst/>
                          <a:latin typeface="Arial"/>
                          <a:ea typeface="+mn-ea"/>
                          <a:cs typeface="+mn-cs"/>
                        </a:rPr>
                        <a:t>Mandra, </a:t>
                      </a:r>
                      <a:r>
                        <a:rPr lang="it-IT" sz="1000" b="0" i="0" u="none" strike="noStrike" kern="1200" dirty="0">
                          <a:solidFill>
                            <a:schemeClr val="tx1"/>
                          </a:solidFill>
                          <a:effectLst/>
                          <a:latin typeface="Arial"/>
                          <a:ea typeface="+mn-ea"/>
                          <a:cs typeface="+mn-cs"/>
                        </a:rPr>
                        <a:t>DCM, </a:t>
                      </a:r>
                      <a:r>
                        <a:rPr lang="it-IT" sz="1000" b="0" i="0" u="none" strike="noStrike" kern="1200" dirty="0" smtClean="0">
                          <a:solidFill>
                            <a:schemeClr val="tx1"/>
                          </a:solidFill>
                          <a:effectLst/>
                          <a:latin typeface="Arial"/>
                          <a:ea typeface="+mn-ea"/>
                          <a:cs typeface="+mn-cs"/>
                        </a:rPr>
                        <a:t>Zero2ipo</a:t>
                      </a:r>
                      <a:endParaRPr lang="it-IT" sz="1000" b="0" i="0" u="none" strike="noStrike" kern="1200" dirty="0">
                        <a:solidFill>
                          <a:schemeClr val="tx1"/>
                        </a:solidFill>
                        <a:effectLst/>
                        <a:latin typeface="Arial"/>
                        <a:ea typeface="+mn-ea"/>
                        <a:cs typeface="+mn-cs"/>
                      </a:endParaRP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a:solidFill>
                            <a:schemeClr val="tx1"/>
                          </a:solidFill>
                          <a:effectLst/>
                          <a:latin typeface="Arial"/>
                          <a:ea typeface="+mn-ea"/>
                          <a:cs typeface="+mn-cs"/>
                        </a:rPr>
                        <a:t>10</a:t>
                      </a:r>
                    </a:p>
                  </a:txBody>
                  <a:tcPr marL="9525" marR="9525" marT="9525" marB="0" anchor="ctr">
                    <a:solidFill>
                      <a:srgbClr val="E7F0F9"/>
                    </a:solidFill>
                  </a:tcPr>
                </a:tc>
              </a:tr>
              <a:tr h="185976">
                <a:tc>
                  <a:txBody>
                    <a:bodyPr/>
                    <a:lstStyle/>
                    <a:p>
                      <a:pPr marL="0" algn="ctr" defTabSz="914400" rtl="0" eaLnBrk="1" fontAlgn="ctr" latinLnBrk="0" hangingPunct="1"/>
                      <a:r>
                        <a:rPr lang="en-US" sz="1000" b="0" i="0" u="none" strike="noStrike" kern="1200" dirty="0">
                          <a:solidFill>
                            <a:schemeClr val="tx1"/>
                          </a:solidFill>
                          <a:effectLst/>
                          <a:latin typeface="Arial"/>
                          <a:ea typeface="+mn-ea"/>
                          <a:cs typeface="+mn-cs"/>
                        </a:rPr>
                        <a:t>2010</a:t>
                      </a: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err="1">
                          <a:solidFill>
                            <a:schemeClr val="tx1"/>
                          </a:solidFill>
                          <a:effectLst/>
                          <a:latin typeface="Arial"/>
                          <a:ea typeface="+mn-ea"/>
                          <a:cs typeface="+mn-cs"/>
                        </a:rPr>
                        <a:t>Manzuo</a:t>
                      </a:r>
                      <a:endParaRPr lang="en-US" sz="1000" b="0" i="0" u="none" strike="noStrike" kern="1200" dirty="0">
                        <a:solidFill>
                          <a:schemeClr val="tx1"/>
                        </a:solidFill>
                        <a:effectLst/>
                        <a:latin typeface="Arial"/>
                        <a:ea typeface="+mn-ea"/>
                        <a:cs typeface="+mn-cs"/>
                      </a:endParaRP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smtClean="0">
                          <a:solidFill>
                            <a:schemeClr val="tx1"/>
                          </a:solidFill>
                          <a:effectLst/>
                          <a:latin typeface="Arial"/>
                          <a:ea typeface="+mn-ea"/>
                          <a:cs typeface="+mn-cs"/>
                        </a:rPr>
                        <a:t>B2C - Group </a:t>
                      </a:r>
                      <a:r>
                        <a:rPr lang="en-US" sz="1000" b="0" i="0" u="none" strike="noStrike" kern="1200" dirty="0">
                          <a:solidFill>
                            <a:schemeClr val="tx1"/>
                          </a:solidFill>
                          <a:effectLst/>
                          <a:latin typeface="Arial"/>
                          <a:ea typeface="+mn-ea"/>
                          <a:cs typeface="+mn-cs"/>
                        </a:rPr>
                        <a:t>buying</a:t>
                      </a: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a:solidFill>
                            <a:schemeClr val="tx1"/>
                          </a:solidFill>
                          <a:effectLst/>
                          <a:latin typeface="Arial"/>
                          <a:ea typeface="+mn-ea"/>
                          <a:cs typeface="+mn-cs"/>
                        </a:rPr>
                        <a:t>KPCB</a:t>
                      </a: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a:solidFill>
                            <a:schemeClr val="tx1"/>
                          </a:solidFill>
                          <a:effectLst/>
                          <a:latin typeface="Arial"/>
                          <a:ea typeface="+mn-ea"/>
                          <a:cs typeface="+mn-cs"/>
                        </a:rPr>
                        <a:t>10</a:t>
                      </a:r>
                    </a:p>
                  </a:txBody>
                  <a:tcPr marL="9525" marR="9525" marT="9525" marB="0" anchor="ctr">
                    <a:solidFill>
                      <a:srgbClr val="E7F0F9"/>
                    </a:solidFill>
                  </a:tcPr>
                </a:tc>
              </a:tr>
              <a:tr h="185976">
                <a:tc>
                  <a:txBody>
                    <a:bodyPr/>
                    <a:lstStyle/>
                    <a:p>
                      <a:pPr marL="0" algn="ctr" defTabSz="914400" rtl="0" eaLnBrk="1" fontAlgn="ctr" latinLnBrk="0" hangingPunct="1"/>
                      <a:r>
                        <a:rPr lang="en-US" sz="1000" b="0" i="0" u="none" strike="noStrike" kern="1200" dirty="0">
                          <a:solidFill>
                            <a:schemeClr val="tx1"/>
                          </a:solidFill>
                          <a:effectLst/>
                          <a:latin typeface="Arial"/>
                          <a:ea typeface="+mn-ea"/>
                          <a:cs typeface="+mn-cs"/>
                        </a:rPr>
                        <a:t>2010</a:t>
                      </a: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err="1">
                          <a:solidFill>
                            <a:schemeClr val="tx1"/>
                          </a:solidFill>
                          <a:effectLst/>
                          <a:latin typeface="Arial"/>
                          <a:ea typeface="+mn-ea"/>
                          <a:cs typeface="+mn-cs"/>
                        </a:rPr>
                        <a:t>Didatuan</a:t>
                      </a:r>
                      <a:endParaRPr lang="en-US" sz="1000" b="0" i="0" u="none" strike="noStrike" kern="1200" dirty="0">
                        <a:solidFill>
                          <a:schemeClr val="tx1"/>
                        </a:solidFill>
                        <a:effectLst/>
                        <a:latin typeface="Arial"/>
                        <a:ea typeface="+mn-ea"/>
                        <a:cs typeface="+mn-cs"/>
                      </a:endParaRP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smtClean="0">
                          <a:solidFill>
                            <a:schemeClr val="tx1"/>
                          </a:solidFill>
                          <a:effectLst/>
                          <a:latin typeface="+mn-lt"/>
                          <a:ea typeface="+mn-ea"/>
                          <a:cs typeface="+mn-cs"/>
                        </a:rPr>
                        <a:t>B2C - Group </a:t>
                      </a:r>
                      <a:r>
                        <a:rPr lang="en-US" sz="1000" b="0" i="0" u="none" strike="noStrike" kern="1200" dirty="0">
                          <a:solidFill>
                            <a:schemeClr val="tx1"/>
                          </a:solidFill>
                          <a:effectLst/>
                          <a:latin typeface="Arial"/>
                          <a:ea typeface="+mn-ea"/>
                          <a:cs typeface="+mn-cs"/>
                        </a:rPr>
                        <a:t>buying</a:t>
                      </a: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a:solidFill>
                            <a:schemeClr val="tx1"/>
                          </a:solidFill>
                          <a:effectLst/>
                          <a:latin typeface="Arial"/>
                          <a:ea typeface="+mn-ea"/>
                          <a:cs typeface="+mn-cs"/>
                        </a:rPr>
                        <a:t>IDG</a:t>
                      </a: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a:solidFill>
                            <a:schemeClr val="tx1"/>
                          </a:solidFill>
                          <a:effectLst/>
                          <a:latin typeface="Arial"/>
                          <a:ea typeface="+mn-ea"/>
                          <a:cs typeface="+mn-cs"/>
                        </a:rPr>
                        <a:t>10</a:t>
                      </a:r>
                    </a:p>
                  </a:txBody>
                  <a:tcPr marL="9525" marR="9525" marT="9525" marB="0" anchor="ctr">
                    <a:solidFill>
                      <a:srgbClr val="E7F0F9"/>
                    </a:solidFill>
                  </a:tcPr>
                </a:tc>
              </a:tr>
              <a:tr h="185976">
                <a:tc>
                  <a:txBody>
                    <a:bodyPr/>
                    <a:lstStyle/>
                    <a:p>
                      <a:pPr marL="0" algn="ctr" defTabSz="914400" rtl="0" eaLnBrk="1" fontAlgn="ctr" latinLnBrk="0" hangingPunct="1"/>
                      <a:r>
                        <a:rPr lang="en-US" sz="1000" b="0" i="0" u="none" strike="noStrike" kern="1200" dirty="0">
                          <a:solidFill>
                            <a:schemeClr val="tx1"/>
                          </a:solidFill>
                          <a:effectLst/>
                          <a:latin typeface="Arial"/>
                          <a:ea typeface="+mn-ea"/>
                          <a:cs typeface="+mn-cs"/>
                        </a:rPr>
                        <a:t>2010</a:t>
                      </a: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err="1">
                          <a:solidFill>
                            <a:schemeClr val="tx1"/>
                          </a:solidFill>
                          <a:effectLst/>
                          <a:latin typeface="Arial"/>
                          <a:ea typeface="+mn-ea"/>
                          <a:cs typeface="+mn-cs"/>
                        </a:rPr>
                        <a:t>Masa</a:t>
                      </a:r>
                      <a:r>
                        <a:rPr lang="en-US" sz="1000" b="0" i="0" u="none" strike="noStrike" kern="1200" dirty="0">
                          <a:solidFill>
                            <a:schemeClr val="tx1"/>
                          </a:solidFill>
                          <a:effectLst/>
                          <a:latin typeface="Arial"/>
                          <a:ea typeface="+mn-ea"/>
                          <a:cs typeface="+mn-cs"/>
                        </a:rPr>
                        <a:t>   </a:t>
                      </a:r>
                      <a:r>
                        <a:rPr lang="en-US" sz="1000" b="0" i="0" u="none" strike="noStrike" kern="1200" dirty="0" err="1">
                          <a:solidFill>
                            <a:schemeClr val="tx1"/>
                          </a:solidFill>
                          <a:effectLst/>
                          <a:latin typeface="Arial"/>
                          <a:ea typeface="+mn-ea"/>
                          <a:cs typeface="+mn-cs"/>
                        </a:rPr>
                        <a:t>Maso</a:t>
                      </a:r>
                      <a:endParaRPr lang="en-US" sz="1000" b="0" i="0" u="none" strike="noStrike" kern="1200" dirty="0">
                        <a:solidFill>
                          <a:schemeClr val="tx1"/>
                        </a:solidFill>
                        <a:effectLst/>
                        <a:latin typeface="Arial"/>
                        <a:ea typeface="+mn-ea"/>
                        <a:cs typeface="+mn-cs"/>
                      </a:endParaRP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a:solidFill>
                            <a:schemeClr val="tx1"/>
                          </a:solidFill>
                          <a:effectLst/>
                          <a:latin typeface="Arial"/>
                          <a:ea typeface="+mn-ea"/>
                          <a:cs typeface="+mn-cs"/>
                        </a:rPr>
                        <a:t>B2C – Apparel </a:t>
                      </a: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smtClean="0">
                          <a:solidFill>
                            <a:schemeClr val="tx1"/>
                          </a:solidFill>
                          <a:effectLst/>
                          <a:latin typeface="Arial"/>
                          <a:ea typeface="+mn-ea"/>
                          <a:cs typeface="+mn-cs"/>
                        </a:rPr>
                        <a:t>Sequoia</a:t>
                      </a:r>
                      <a:endParaRPr lang="en-US" sz="1000" b="0" i="0" u="none" strike="noStrike" kern="1200" dirty="0">
                        <a:solidFill>
                          <a:schemeClr val="tx1"/>
                        </a:solidFill>
                        <a:effectLst/>
                        <a:latin typeface="Arial"/>
                        <a:ea typeface="+mn-ea"/>
                        <a:cs typeface="+mn-cs"/>
                      </a:endParaRPr>
                    </a:p>
                  </a:txBody>
                  <a:tcPr marL="9525" marR="9525" marT="9525" marB="0" anchor="ctr">
                    <a:solidFill>
                      <a:srgbClr val="E7F0F9"/>
                    </a:solidFill>
                  </a:tcPr>
                </a:tc>
                <a:tc>
                  <a:txBody>
                    <a:bodyPr/>
                    <a:lstStyle/>
                    <a:p>
                      <a:pPr marL="0" algn="ctr" defTabSz="914400" rtl="0" eaLnBrk="1" fontAlgn="ctr" latinLnBrk="0" hangingPunct="1"/>
                      <a:r>
                        <a:rPr lang="en-US" sz="1000" b="0" i="0" u="none" strike="noStrike" kern="1200" dirty="0" smtClean="0">
                          <a:solidFill>
                            <a:schemeClr val="tx1"/>
                          </a:solidFill>
                          <a:effectLst/>
                          <a:latin typeface="Arial"/>
                          <a:ea typeface="+mn-ea"/>
                          <a:cs typeface="+mn-cs"/>
                        </a:rPr>
                        <a:t>10</a:t>
                      </a:r>
                    </a:p>
                  </a:txBody>
                  <a:tcPr marL="9525" marR="9525" marT="9525" marB="0" anchor="ctr">
                    <a:solidFill>
                      <a:srgbClr val="E7F0F9"/>
                    </a:solidFill>
                  </a:tcPr>
                </a:tc>
              </a:tr>
              <a:tr h="248949">
                <a:tc>
                  <a:txBody>
                    <a:bodyPr/>
                    <a:lstStyle/>
                    <a:p>
                      <a:pPr algn="ctr"/>
                      <a:r>
                        <a:rPr lang="en-US" sz="1000" dirty="0" smtClean="0"/>
                        <a:t>2011</a:t>
                      </a:r>
                      <a:endParaRPr lang="en-US" sz="1000" dirty="0"/>
                    </a:p>
                  </a:txBody>
                  <a:tcPr>
                    <a:solidFill>
                      <a:schemeClr val="accent3">
                        <a:lumMod val="40000"/>
                        <a:lumOff val="60000"/>
                      </a:schemeClr>
                    </a:solidFill>
                  </a:tcPr>
                </a:tc>
                <a:tc>
                  <a:txBody>
                    <a:bodyPr/>
                    <a:lstStyle/>
                    <a:p>
                      <a:pPr algn="ctr"/>
                      <a:r>
                        <a:rPr lang="en-US" sz="1000" b="0" i="0" u="none" strike="noStrike" kern="1200" dirty="0" smtClean="0">
                          <a:solidFill>
                            <a:schemeClr val="tx1"/>
                          </a:solidFill>
                          <a:effectLst/>
                          <a:latin typeface="Arial"/>
                          <a:ea typeface="+mn-ea"/>
                          <a:cs typeface="+mn-cs"/>
                        </a:rPr>
                        <a:t>360Buy</a:t>
                      </a:r>
                      <a:endParaRPr lang="en-US" sz="1000" b="0" i="0" u="none" strike="noStrike" kern="1200" dirty="0">
                        <a:solidFill>
                          <a:schemeClr val="tx1"/>
                        </a:solidFill>
                        <a:effectLst/>
                        <a:latin typeface="Arial"/>
                        <a:ea typeface="+mn-ea"/>
                        <a:cs typeface="+mn-cs"/>
                      </a:endParaRPr>
                    </a:p>
                  </a:txBody>
                  <a:tcPr marL="0" marR="0">
                    <a:solidFill>
                      <a:schemeClr val="accent3">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B2C – 3C</a:t>
                      </a:r>
                    </a:p>
                  </a:txBody>
                  <a:tcPr marL="0" marR="0">
                    <a:solidFill>
                      <a:schemeClr val="accent3">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DST,</a:t>
                      </a:r>
                      <a:r>
                        <a:rPr lang="en-US" sz="1000" baseline="0" dirty="0" smtClean="0"/>
                        <a:t> </a:t>
                      </a:r>
                      <a:r>
                        <a:rPr lang="en-US" sz="1000" baseline="0" dirty="0" err="1" smtClean="0"/>
                        <a:t>Tigar</a:t>
                      </a:r>
                      <a:endParaRPr lang="en-US" sz="1000" dirty="0" smtClean="0"/>
                    </a:p>
                  </a:txBody>
                  <a:tcPr marL="0" marR="0">
                    <a:solidFill>
                      <a:schemeClr val="accent3">
                        <a:lumMod val="40000"/>
                        <a:lumOff val="60000"/>
                      </a:schemeClr>
                    </a:solidFill>
                  </a:tcPr>
                </a:tc>
                <a:tc>
                  <a:txBody>
                    <a:bodyPr/>
                    <a:lstStyle/>
                    <a:p>
                      <a:pPr algn="ctr"/>
                      <a:r>
                        <a:rPr lang="en-US" sz="1000" dirty="0" smtClean="0"/>
                        <a:t>500</a:t>
                      </a:r>
                      <a:endParaRPr lang="en-US" sz="1000" dirty="0"/>
                    </a:p>
                  </a:txBody>
                  <a:tcPr>
                    <a:solidFill>
                      <a:schemeClr val="accent3">
                        <a:lumMod val="40000"/>
                        <a:lumOff val="60000"/>
                      </a:schemeClr>
                    </a:solidFill>
                  </a:tcPr>
                </a:tc>
              </a:tr>
              <a:tr h="404543">
                <a:tc>
                  <a:txBody>
                    <a:bodyPr/>
                    <a:lstStyle/>
                    <a:p>
                      <a:pPr algn="ctr"/>
                      <a:r>
                        <a:rPr lang="en-US" sz="1000" dirty="0" smtClean="0"/>
                        <a:t>2011</a:t>
                      </a:r>
                      <a:endParaRPr lang="en-US" sz="1000" dirty="0"/>
                    </a:p>
                  </a:txBody>
                  <a:tcPr>
                    <a:solidFill>
                      <a:schemeClr val="accent3">
                        <a:lumMod val="40000"/>
                        <a:lumOff val="60000"/>
                      </a:schemeClr>
                    </a:solidFill>
                  </a:tcPr>
                </a:tc>
                <a:tc>
                  <a:txBody>
                    <a:bodyPr/>
                    <a:lstStyle/>
                    <a:p>
                      <a:pPr algn="ctr"/>
                      <a:r>
                        <a:rPr lang="en-US" sz="1000" b="0" i="0" u="none" strike="noStrike" kern="1200" dirty="0" err="1" smtClean="0">
                          <a:solidFill>
                            <a:schemeClr val="tx1"/>
                          </a:solidFill>
                          <a:effectLst/>
                          <a:latin typeface="Arial"/>
                          <a:ea typeface="+mn-ea"/>
                          <a:cs typeface="+mn-cs"/>
                        </a:rPr>
                        <a:t>Lashou</a:t>
                      </a:r>
                      <a:endParaRPr lang="en-US" sz="1000" b="0" i="0" u="none" strike="noStrike" kern="1200" dirty="0">
                        <a:solidFill>
                          <a:schemeClr val="tx1"/>
                        </a:solidFill>
                        <a:effectLst/>
                        <a:latin typeface="Arial"/>
                        <a:ea typeface="+mn-ea"/>
                        <a:cs typeface="+mn-cs"/>
                      </a:endParaRPr>
                    </a:p>
                  </a:txBody>
                  <a:tcPr marL="0" marR="0">
                    <a:solidFill>
                      <a:schemeClr val="accent3">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B2C – Group buying</a:t>
                      </a:r>
                    </a:p>
                  </a:txBody>
                  <a:tcPr marL="0" marR="0">
                    <a:solidFill>
                      <a:schemeClr val="accent3">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Milestone Capital, </a:t>
                      </a:r>
                      <a:r>
                        <a:rPr lang="en-US" sz="1000" dirty="0" err="1" smtClean="0"/>
                        <a:t>Reinet</a:t>
                      </a:r>
                      <a:r>
                        <a:rPr lang="en-US" sz="1000" dirty="0" smtClean="0"/>
                        <a:t> Fund,</a:t>
                      </a:r>
                      <a:r>
                        <a:rPr lang="en-US" sz="1000" baseline="0" dirty="0" smtClean="0"/>
                        <a:t> </a:t>
                      </a:r>
                      <a:r>
                        <a:rPr lang="en-US" sz="1000" dirty="0" smtClean="0"/>
                        <a:t>GSR Ventures</a:t>
                      </a:r>
                    </a:p>
                  </a:txBody>
                  <a:tcPr marL="0" marR="0">
                    <a:solidFill>
                      <a:schemeClr val="accent3">
                        <a:lumMod val="40000"/>
                        <a:lumOff val="60000"/>
                      </a:schemeClr>
                    </a:solidFill>
                  </a:tcPr>
                </a:tc>
                <a:tc>
                  <a:txBody>
                    <a:bodyPr/>
                    <a:lstStyle/>
                    <a:p>
                      <a:pPr algn="ctr"/>
                      <a:r>
                        <a:rPr lang="en-US" sz="1000" dirty="0" smtClean="0"/>
                        <a:t>110</a:t>
                      </a:r>
                      <a:endParaRPr lang="en-US" sz="1000" dirty="0"/>
                    </a:p>
                  </a:txBody>
                  <a:tcPr>
                    <a:solidFill>
                      <a:schemeClr val="accent3">
                        <a:lumMod val="40000"/>
                        <a:lumOff val="60000"/>
                      </a:schemeClr>
                    </a:solidFill>
                  </a:tcPr>
                </a:tc>
              </a:tr>
              <a:tr h="248949">
                <a:tc>
                  <a:txBody>
                    <a:bodyPr/>
                    <a:lstStyle/>
                    <a:p>
                      <a:pPr algn="ctr"/>
                      <a:r>
                        <a:rPr lang="en-US" sz="1000" dirty="0" smtClean="0"/>
                        <a:t>2011</a:t>
                      </a:r>
                      <a:endParaRPr lang="en-US" sz="1000" dirty="0"/>
                    </a:p>
                  </a:txBody>
                  <a:tcPr>
                    <a:solidFill>
                      <a:schemeClr val="accent3">
                        <a:lumMod val="40000"/>
                        <a:lumOff val="60000"/>
                      </a:schemeClr>
                    </a:solidFill>
                  </a:tcPr>
                </a:tc>
                <a:tc>
                  <a:txBody>
                    <a:bodyPr/>
                    <a:lstStyle/>
                    <a:p>
                      <a:pPr algn="ctr"/>
                      <a:r>
                        <a:rPr lang="en-US" sz="1000" b="0" i="0" u="none" strike="noStrike" kern="1200" dirty="0" err="1" smtClean="0">
                          <a:solidFill>
                            <a:schemeClr val="tx1"/>
                          </a:solidFill>
                          <a:effectLst/>
                          <a:latin typeface="Arial"/>
                          <a:ea typeface="+mn-ea"/>
                          <a:cs typeface="+mn-cs"/>
                        </a:rPr>
                        <a:t>OkBuy</a:t>
                      </a:r>
                      <a:endParaRPr lang="en-US" sz="1000" b="0" i="0" u="none" strike="noStrike" kern="1200" dirty="0">
                        <a:solidFill>
                          <a:schemeClr val="tx1"/>
                        </a:solidFill>
                        <a:effectLst/>
                        <a:latin typeface="Arial"/>
                        <a:ea typeface="+mn-ea"/>
                        <a:cs typeface="+mn-cs"/>
                      </a:endParaRPr>
                    </a:p>
                  </a:txBody>
                  <a:tcPr marL="0" marR="0">
                    <a:solidFill>
                      <a:schemeClr val="accent3">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B2C – Apparel</a:t>
                      </a:r>
                    </a:p>
                  </a:txBody>
                  <a:tcPr marL="0" marR="0">
                    <a:solidFill>
                      <a:schemeClr val="accent3">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Not</a:t>
                      </a:r>
                      <a:r>
                        <a:rPr lang="en-US" sz="1000" baseline="0" dirty="0" smtClean="0"/>
                        <a:t> disclosed</a:t>
                      </a:r>
                      <a:endParaRPr lang="en-US" sz="1000" dirty="0" smtClean="0"/>
                    </a:p>
                  </a:txBody>
                  <a:tcPr marL="0" marR="0">
                    <a:solidFill>
                      <a:schemeClr val="accent3">
                        <a:lumMod val="40000"/>
                        <a:lumOff val="60000"/>
                      </a:schemeClr>
                    </a:solidFill>
                  </a:tcPr>
                </a:tc>
                <a:tc>
                  <a:txBody>
                    <a:bodyPr/>
                    <a:lstStyle/>
                    <a:p>
                      <a:pPr algn="ctr"/>
                      <a:r>
                        <a:rPr lang="en-US" sz="1000" dirty="0" smtClean="0"/>
                        <a:t>60</a:t>
                      </a:r>
                      <a:endParaRPr lang="en-US" sz="1000" dirty="0"/>
                    </a:p>
                  </a:txBody>
                  <a:tcPr>
                    <a:solidFill>
                      <a:schemeClr val="accent3">
                        <a:lumMod val="40000"/>
                        <a:lumOff val="60000"/>
                      </a:schemeClr>
                    </a:solidFill>
                  </a:tcPr>
                </a:tc>
              </a:tr>
              <a:tr h="280060">
                <a:tc>
                  <a:txBody>
                    <a:bodyPr/>
                    <a:lstStyle/>
                    <a:p>
                      <a:pPr algn="ctr"/>
                      <a:r>
                        <a:rPr lang="en-US" sz="1000" dirty="0" smtClean="0"/>
                        <a:t>2011</a:t>
                      </a:r>
                      <a:endParaRPr lang="en-US" sz="1000" dirty="0"/>
                    </a:p>
                  </a:txBody>
                  <a:tcPr>
                    <a:solidFill>
                      <a:schemeClr val="accent3">
                        <a:lumMod val="40000"/>
                        <a:lumOff val="60000"/>
                      </a:schemeClr>
                    </a:solidFill>
                  </a:tcPr>
                </a:tc>
                <a:tc>
                  <a:txBody>
                    <a:bodyPr/>
                    <a:lstStyle/>
                    <a:p>
                      <a:pPr algn="ctr"/>
                      <a:r>
                        <a:rPr lang="en-US" sz="1000" b="0" i="0" u="none" strike="noStrike" kern="1200" dirty="0" err="1" smtClean="0">
                          <a:solidFill>
                            <a:schemeClr val="tx1"/>
                          </a:solidFill>
                          <a:effectLst/>
                          <a:latin typeface="Arial"/>
                          <a:ea typeface="+mn-ea"/>
                          <a:cs typeface="+mn-cs"/>
                        </a:rPr>
                        <a:t>Zbird</a:t>
                      </a:r>
                      <a:endParaRPr lang="en-US" sz="1000" b="0" i="0" u="none" strike="noStrike" kern="1200" dirty="0">
                        <a:solidFill>
                          <a:schemeClr val="tx1"/>
                        </a:solidFill>
                        <a:effectLst/>
                        <a:latin typeface="Arial"/>
                        <a:ea typeface="+mn-ea"/>
                        <a:cs typeface="+mn-cs"/>
                      </a:endParaRPr>
                    </a:p>
                  </a:txBody>
                  <a:tcPr marL="0" marR="0">
                    <a:solidFill>
                      <a:schemeClr val="accent3">
                        <a:lumMod val="40000"/>
                        <a:lumOff val="60000"/>
                      </a:schemeClr>
                    </a:solidFill>
                  </a:tcPr>
                </a:tc>
                <a:tc>
                  <a:txBody>
                    <a:bodyPr/>
                    <a:lstStyle/>
                    <a:p>
                      <a:pPr algn="ctr"/>
                      <a:r>
                        <a:rPr lang="en-US" sz="1000" dirty="0" smtClean="0"/>
                        <a:t>B2C - Luxury</a:t>
                      </a:r>
                      <a:endParaRPr lang="en-US" sz="1000" dirty="0"/>
                    </a:p>
                  </a:txBody>
                  <a:tcPr marL="0" marR="0">
                    <a:solidFill>
                      <a:schemeClr val="accent3">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200" dirty="0" err="1" smtClean="0">
                          <a:solidFill>
                            <a:schemeClr val="dk1"/>
                          </a:solidFill>
                          <a:latin typeface="+mn-lt"/>
                          <a:ea typeface="+mn-ea"/>
                          <a:cs typeface="+mn-cs"/>
                        </a:rPr>
                        <a:t>Ceyuan</a:t>
                      </a:r>
                      <a:r>
                        <a:rPr lang="en-US" sz="1000" kern="1200" dirty="0" smtClean="0">
                          <a:solidFill>
                            <a:schemeClr val="dk1"/>
                          </a:solidFill>
                          <a:latin typeface="+mn-lt"/>
                          <a:ea typeface="+mn-ea"/>
                          <a:cs typeface="+mn-cs"/>
                        </a:rPr>
                        <a:t>, </a:t>
                      </a:r>
                      <a:r>
                        <a:rPr lang="en-US" sz="1000" kern="1200" dirty="0" err="1" smtClean="0">
                          <a:solidFill>
                            <a:schemeClr val="dk1"/>
                          </a:solidFill>
                          <a:latin typeface="+mn-lt"/>
                          <a:ea typeface="+mn-ea"/>
                          <a:cs typeface="+mn-cs"/>
                        </a:rPr>
                        <a:t>FountainVest</a:t>
                      </a:r>
                      <a:r>
                        <a:rPr lang="en-US" sz="1000" kern="1200" dirty="0" smtClean="0">
                          <a:solidFill>
                            <a:schemeClr val="dk1"/>
                          </a:solidFill>
                          <a:latin typeface="+mn-lt"/>
                          <a:ea typeface="+mn-ea"/>
                          <a:cs typeface="+mn-cs"/>
                        </a:rPr>
                        <a:t> Partners</a:t>
                      </a:r>
                      <a:endParaRPr lang="en-US" sz="1000" kern="1200" dirty="0">
                        <a:solidFill>
                          <a:schemeClr val="dk1"/>
                        </a:solidFill>
                        <a:latin typeface="+mn-lt"/>
                        <a:ea typeface="+mn-ea"/>
                        <a:cs typeface="+mn-cs"/>
                      </a:endParaRPr>
                    </a:p>
                  </a:txBody>
                  <a:tcPr marL="0" marR="0">
                    <a:solidFill>
                      <a:schemeClr val="accent3">
                        <a:lumMod val="40000"/>
                        <a:lumOff val="60000"/>
                      </a:schemeClr>
                    </a:solidFill>
                  </a:tcPr>
                </a:tc>
                <a:tc>
                  <a:txBody>
                    <a:bodyPr/>
                    <a:lstStyle/>
                    <a:p>
                      <a:pPr algn="ctr"/>
                      <a:r>
                        <a:rPr lang="en-US" sz="1000" dirty="0" smtClean="0"/>
                        <a:t>50</a:t>
                      </a:r>
                      <a:endParaRPr lang="en-US" sz="1000" dirty="0"/>
                    </a:p>
                  </a:txBody>
                  <a:tcPr>
                    <a:solidFill>
                      <a:schemeClr val="accent3">
                        <a:lumMod val="40000"/>
                        <a:lumOff val="60000"/>
                      </a:schemeClr>
                    </a:solidFill>
                  </a:tcPr>
                </a:tc>
              </a:tr>
              <a:tr h="248949">
                <a:tc>
                  <a:txBody>
                    <a:bodyPr/>
                    <a:lstStyle/>
                    <a:p>
                      <a:pPr algn="ctr"/>
                      <a:r>
                        <a:rPr lang="en-US" sz="1000" dirty="0" smtClean="0"/>
                        <a:t>2011</a:t>
                      </a:r>
                      <a:endParaRPr lang="en-US" sz="1000" dirty="0"/>
                    </a:p>
                  </a:txBody>
                  <a:tcPr>
                    <a:solidFill>
                      <a:schemeClr val="accent3">
                        <a:lumMod val="40000"/>
                        <a:lumOff val="60000"/>
                      </a:schemeClr>
                    </a:solidFill>
                  </a:tcPr>
                </a:tc>
                <a:tc>
                  <a:txBody>
                    <a:bodyPr/>
                    <a:lstStyle/>
                    <a:p>
                      <a:pPr algn="ctr"/>
                      <a:r>
                        <a:rPr lang="en-US" sz="1000" b="0" i="0" u="none" strike="noStrike" kern="1200" dirty="0" err="1" smtClean="0">
                          <a:solidFill>
                            <a:schemeClr val="tx1"/>
                          </a:solidFill>
                          <a:effectLst/>
                          <a:latin typeface="Arial"/>
                          <a:ea typeface="+mn-ea"/>
                          <a:cs typeface="+mn-cs"/>
                        </a:rPr>
                        <a:t>Letao</a:t>
                      </a:r>
                      <a:endParaRPr lang="en-US" sz="1000" b="0" i="0" u="none" strike="noStrike" kern="1200" dirty="0">
                        <a:solidFill>
                          <a:schemeClr val="tx1"/>
                        </a:solidFill>
                        <a:effectLst/>
                        <a:latin typeface="Arial"/>
                        <a:ea typeface="+mn-ea"/>
                        <a:cs typeface="+mn-cs"/>
                      </a:endParaRPr>
                    </a:p>
                  </a:txBody>
                  <a:tcPr marL="0" marR="0">
                    <a:solidFill>
                      <a:schemeClr val="accent3">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B2C – Apparel</a:t>
                      </a:r>
                    </a:p>
                  </a:txBody>
                  <a:tcPr marL="0" marR="0">
                    <a:solidFill>
                      <a:schemeClr val="accent3">
                        <a:lumMod val="40000"/>
                        <a:lumOff val="60000"/>
                      </a:schemeClr>
                    </a:solidFill>
                  </a:tcPr>
                </a:tc>
                <a:tc>
                  <a:txBody>
                    <a:bodyPr/>
                    <a:lstStyle/>
                    <a:p>
                      <a:pPr algn="ctr"/>
                      <a:r>
                        <a:rPr lang="en-US" sz="1000" dirty="0" smtClean="0"/>
                        <a:t>Not disclosed</a:t>
                      </a:r>
                      <a:endParaRPr lang="en-US" sz="1000" dirty="0"/>
                    </a:p>
                  </a:txBody>
                  <a:tcPr marL="0" marR="0">
                    <a:solidFill>
                      <a:schemeClr val="accent3">
                        <a:lumMod val="40000"/>
                        <a:lumOff val="60000"/>
                      </a:schemeClr>
                    </a:solidFill>
                  </a:tcPr>
                </a:tc>
                <a:tc>
                  <a:txBody>
                    <a:bodyPr/>
                    <a:lstStyle/>
                    <a:p>
                      <a:pPr algn="ctr"/>
                      <a:r>
                        <a:rPr lang="en-US" sz="1000" dirty="0" smtClean="0"/>
                        <a:t>31</a:t>
                      </a:r>
                      <a:endParaRPr lang="en-US" sz="1000" dirty="0"/>
                    </a:p>
                  </a:txBody>
                  <a:tcPr>
                    <a:solidFill>
                      <a:schemeClr val="accent3">
                        <a:lumMod val="40000"/>
                        <a:lumOff val="60000"/>
                      </a:schemeClr>
                    </a:solidFill>
                  </a:tcPr>
                </a:tc>
              </a:tr>
              <a:tr h="280060">
                <a:tc>
                  <a:txBody>
                    <a:bodyPr/>
                    <a:lstStyle/>
                    <a:p>
                      <a:pPr algn="ctr"/>
                      <a:r>
                        <a:rPr lang="en-US" sz="1000" dirty="0" smtClean="0"/>
                        <a:t>2011</a:t>
                      </a:r>
                      <a:endParaRPr lang="en-US" sz="1000" dirty="0"/>
                    </a:p>
                  </a:txBody>
                  <a:tcPr>
                    <a:solidFill>
                      <a:schemeClr val="accent3">
                        <a:lumMod val="40000"/>
                        <a:lumOff val="60000"/>
                      </a:schemeClr>
                    </a:solidFill>
                  </a:tcPr>
                </a:tc>
                <a:tc>
                  <a:txBody>
                    <a:bodyPr/>
                    <a:lstStyle/>
                    <a:p>
                      <a:pPr algn="ctr"/>
                      <a:r>
                        <a:rPr lang="en-US" sz="1000" b="0" i="0" u="none" strike="noStrike" kern="1200" dirty="0" smtClean="0">
                          <a:solidFill>
                            <a:schemeClr val="tx1"/>
                          </a:solidFill>
                          <a:effectLst/>
                          <a:latin typeface="Arial"/>
                          <a:ea typeface="+mn-ea"/>
                          <a:cs typeface="+mn-cs"/>
                        </a:rPr>
                        <a:t>Xiu</a:t>
                      </a:r>
                      <a:endParaRPr lang="en-US" sz="1000" b="0" i="0" u="none" strike="noStrike" kern="1200" dirty="0">
                        <a:solidFill>
                          <a:schemeClr val="tx1"/>
                        </a:solidFill>
                        <a:effectLst/>
                        <a:latin typeface="Arial"/>
                        <a:ea typeface="+mn-ea"/>
                        <a:cs typeface="+mn-cs"/>
                      </a:endParaRPr>
                    </a:p>
                  </a:txBody>
                  <a:tcPr marL="0" marR="0">
                    <a:solidFill>
                      <a:schemeClr val="accent3">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B2C - Comprehensive</a:t>
                      </a:r>
                    </a:p>
                  </a:txBody>
                  <a:tcPr marL="0" marR="0">
                    <a:solidFill>
                      <a:schemeClr val="accent3">
                        <a:lumMod val="40000"/>
                        <a:lumOff val="60000"/>
                      </a:schemeClr>
                    </a:solidFill>
                  </a:tcPr>
                </a:tc>
                <a:tc>
                  <a:txBody>
                    <a:bodyPr/>
                    <a:lstStyle/>
                    <a:p>
                      <a:pPr algn="ctr"/>
                      <a:r>
                        <a:rPr lang="en-US" sz="1000" dirty="0" smtClean="0"/>
                        <a:t>KPCB</a:t>
                      </a:r>
                      <a:endParaRPr lang="en-US" sz="1000" dirty="0"/>
                    </a:p>
                  </a:txBody>
                  <a:tcPr marL="0" marR="0">
                    <a:solidFill>
                      <a:schemeClr val="accent3">
                        <a:lumMod val="40000"/>
                        <a:lumOff val="60000"/>
                      </a:schemeClr>
                    </a:solidFill>
                  </a:tcPr>
                </a:tc>
                <a:tc>
                  <a:txBody>
                    <a:bodyPr/>
                    <a:lstStyle/>
                    <a:p>
                      <a:pPr algn="ctr"/>
                      <a:r>
                        <a:rPr lang="en-US" sz="1000" dirty="0" smtClean="0"/>
                        <a:t>20</a:t>
                      </a:r>
                      <a:endParaRPr lang="en-US" sz="1000" dirty="0"/>
                    </a:p>
                  </a:txBody>
                  <a:tcPr>
                    <a:solidFill>
                      <a:schemeClr val="accent3">
                        <a:lumMod val="40000"/>
                        <a:lumOff val="60000"/>
                      </a:schemeClr>
                    </a:solidFill>
                  </a:tcPr>
                </a:tc>
              </a:tr>
            </a:tbl>
          </a:graphicData>
        </a:graphic>
      </p:graphicFrame>
      <p:sp>
        <p:nvSpPr>
          <p:cNvPr id="7" name="TextBox 6"/>
          <p:cNvSpPr txBox="1"/>
          <p:nvPr/>
        </p:nvSpPr>
        <p:spPr>
          <a:xfrm>
            <a:off x="358775" y="6296025"/>
            <a:ext cx="3832781" cy="346249"/>
          </a:xfrm>
          <a:prstGeom prst="rect">
            <a:avLst/>
          </a:prstGeom>
          <a:noFill/>
        </p:spPr>
        <p:txBody>
          <a:bodyPr wrap="none" lIns="0" tIns="0" rIns="0" bIns="0" rtlCol="0">
            <a:spAutoFit/>
          </a:bodyPr>
          <a:lstStyle/>
          <a:p>
            <a:pPr>
              <a:spcAft>
                <a:spcPts val="300"/>
              </a:spcAft>
            </a:pPr>
            <a:r>
              <a:rPr lang="en-US" sz="1000" dirty="0" smtClean="0">
                <a:solidFill>
                  <a:schemeClr val="tx2"/>
                </a:solidFill>
              </a:rPr>
              <a:t>Note: All disclosed deals above USD 10 million are included</a:t>
            </a:r>
          </a:p>
          <a:p>
            <a:pPr>
              <a:spcAft>
                <a:spcPts val="300"/>
              </a:spcAft>
            </a:pPr>
            <a:r>
              <a:rPr lang="en-US" sz="1000" dirty="0" smtClean="0">
                <a:solidFill>
                  <a:schemeClr val="tx2"/>
                </a:solidFill>
              </a:rPr>
              <a:t>Source: ChinaVenture.com.cn, Zero2ipo database, Deloitte analysis</a:t>
            </a:r>
          </a:p>
        </p:txBody>
      </p:sp>
      <p:sp>
        <p:nvSpPr>
          <p:cNvPr id="9" name="Text Placeholder 1"/>
          <p:cNvSpPr>
            <a:spLocks noGrp="1"/>
          </p:cNvSpPr>
          <p:nvPr>
            <p:ph type="body" sz="quarter" idx="12"/>
          </p:nvPr>
        </p:nvSpPr>
        <p:spPr>
          <a:xfrm>
            <a:off x="115765" y="227012"/>
            <a:ext cx="8909538" cy="1027112"/>
          </a:xfrm>
        </p:spPr>
        <p:txBody>
          <a:bodyPr/>
          <a:lstStyle/>
          <a:p>
            <a:r>
              <a:rPr lang="en-US" dirty="0" smtClean="0"/>
              <a:t>VC / PE investment over 10mn USD in 2010 and 2011 – sector spread, large deal emerge</a:t>
            </a:r>
            <a:endParaRPr lang="en-US" dirty="0"/>
          </a:p>
        </p:txBody>
      </p:sp>
      <p:sp>
        <p:nvSpPr>
          <p:cNvPr id="14" name="Slide Number Placeholder 5"/>
          <p:cNvSpPr>
            <a:spLocks noGrp="1"/>
          </p:cNvSpPr>
          <p:nvPr>
            <p:ph type="sldNum" sz="quarter" idx="4"/>
          </p:nvPr>
        </p:nvSpPr>
        <p:spPr>
          <a:xfrm>
            <a:off x="4227002" y="6565460"/>
            <a:ext cx="571504" cy="179387"/>
          </a:xfrm>
        </p:spPr>
        <p:txBody>
          <a:bodyPr/>
          <a:lstStyle/>
          <a:p>
            <a:pPr algn="ctr"/>
            <a:fld id="{9CCD2B93-435A-4A43-87E1-355F35A356BE}" type="slidenum">
              <a:rPr lang="en-GB" smtClean="0"/>
              <a:pPr algn="ctr"/>
              <a:t>7</a:t>
            </a:fld>
            <a:endParaRPr lang="en-GB" dirty="0">
              <a:solidFill>
                <a:schemeClr val="tx1"/>
              </a:solidFill>
              <a:latin typeface="Verdana" pitchFamily="34" charset="0"/>
            </a:endParaRPr>
          </a:p>
        </p:txBody>
      </p:sp>
    </p:spTree>
    <p:extLst>
      <p:ext uri="{BB962C8B-B14F-4D97-AF65-F5344CB8AC3E}">
        <p14:creationId xmlns:p14="http://schemas.microsoft.com/office/powerpoint/2010/main" val="3994513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15765" y="236537"/>
            <a:ext cx="8909538" cy="1027112"/>
          </a:xfrm>
        </p:spPr>
        <p:txBody>
          <a:bodyPr/>
          <a:lstStyle/>
          <a:p>
            <a:r>
              <a:rPr lang="en-US" dirty="0" smtClean="0"/>
              <a:t>More online shopping companies are expected to go public following </a:t>
            </a:r>
            <a:r>
              <a:rPr lang="en-US" dirty="0" err="1" smtClean="0"/>
              <a:t>Mexcolane</a:t>
            </a:r>
            <a:r>
              <a:rPr lang="en-US" dirty="0" smtClean="0"/>
              <a:t> and Dang </a:t>
            </a:r>
            <a:r>
              <a:rPr lang="en-US" dirty="0" err="1" smtClean="0"/>
              <a:t>Dang</a:t>
            </a:r>
            <a:r>
              <a:rPr lang="en-US" dirty="0" smtClean="0"/>
              <a:t> in the next a couple of years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924345218"/>
              </p:ext>
            </p:extLst>
          </p:nvPr>
        </p:nvGraphicFramePr>
        <p:xfrm>
          <a:off x="353651" y="1491698"/>
          <a:ext cx="8342674" cy="2271948"/>
        </p:xfrm>
        <a:graphic>
          <a:graphicData uri="http://schemas.openxmlformats.org/drawingml/2006/table">
            <a:tbl>
              <a:tblPr>
                <a:tableStyleId>{3B4B98B0-60AC-42C2-AFA5-B58CD77FA1E5}</a:tableStyleId>
              </a:tblPr>
              <a:tblGrid>
                <a:gridCol w="885790"/>
                <a:gridCol w="1372638"/>
                <a:gridCol w="445876"/>
                <a:gridCol w="571066"/>
                <a:gridCol w="1157916"/>
                <a:gridCol w="1291019"/>
                <a:gridCol w="1291019"/>
                <a:gridCol w="1327350"/>
              </a:tblGrid>
              <a:tr h="297707">
                <a:tc gridSpan="8">
                  <a:txBody>
                    <a:bodyPr/>
                    <a:lstStyle/>
                    <a:p>
                      <a:pPr algn="ctr" fontAlgn="b"/>
                      <a:r>
                        <a:rPr lang="en-US" sz="1100" b="1" u="none" strike="noStrike" dirty="0">
                          <a:solidFill>
                            <a:schemeClr val="bg1"/>
                          </a:solidFill>
                          <a:effectLst/>
                        </a:rPr>
                        <a:t>IPO</a:t>
                      </a:r>
                      <a:endParaRPr lang="en-US" sz="1100" b="1" i="0" u="none" strike="noStrike" dirty="0">
                        <a:solidFill>
                          <a:schemeClr val="bg1"/>
                        </a:solidFill>
                        <a:effectLst/>
                        <a:latin typeface="Calibri"/>
                      </a:endParaRPr>
                    </a:p>
                  </a:txBody>
                  <a:tcPr marL="7154" marR="7154" marT="7154" marB="0" anchor="ctr">
                    <a:lnB w="28575" cap="flat" cmpd="sng" algn="ctr">
                      <a:solidFill>
                        <a:schemeClr val="bg1"/>
                      </a:solidFill>
                      <a:prstDash val="solid"/>
                      <a:round/>
                      <a:headEnd type="none" w="med" len="med"/>
                      <a:tailEnd type="none" w="med" len="med"/>
                    </a:lnB>
                    <a:solidFill>
                      <a:schemeClr val="accent1"/>
                    </a:solidFill>
                  </a:tcPr>
                </a:tc>
                <a:tc hMerge="1">
                  <a:txBody>
                    <a:bodyPr/>
                    <a:lstStyle/>
                    <a:p>
                      <a:pPr algn="ctr" fontAlgn="b"/>
                      <a:endParaRPr lang="en-US" sz="1100" b="1" i="0" u="none" strike="noStrike" dirty="0">
                        <a:solidFill>
                          <a:schemeClr val="bg1"/>
                        </a:solidFill>
                        <a:effectLst/>
                        <a:latin typeface="Calibri"/>
                      </a:endParaRPr>
                    </a:p>
                  </a:txBody>
                  <a:tcPr marL="7154" marR="7154" marT="7154" marB="0" anchor="ctr">
                    <a:lnB w="28575" cap="flat" cmpd="sng" algn="ctr">
                      <a:solidFill>
                        <a:schemeClr val="bg1"/>
                      </a:solidFill>
                      <a:prstDash val="solid"/>
                      <a:round/>
                      <a:headEnd type="none" w="med" len="med"/>
                      <a:tailEnd type="none" w="med" len="med"/>
                    </a:lnB>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b"/>
                      <a:endParaRPr lang="en-US" sz="1100" b="1" i="0" u="none" strike="noStrike" dirty="0">
                        <a:solidFill>
                          <a:schemeClr val="bg1"/>
                        </a:solidFill>
                        <a:effectLst/>
                        <a:latin typeface="Calibri"/>
                      </a:endParaRPr>
                    </a:p>
                  </a:txBody>
                  <a:tcPr marL="7154" marR="7154" marT="7154" marB="0" anchor="ctr">
                    <a:lnB w="28575" cap="flat" cmpd="sng" algn="ctr">
                      <a:solidFill>
                        <a:schemeClr val="bg1"/>
                      </a:solidFill>
                      <a:prstDash val="solid"/>
                      <a:round/>
                      <a:headEnd type="none" w="med" len="med"/>
                      <a:tailEnd type="none" w="med" len="med"/>
                    </a:lnB>
                    <a:solidFill>
                      <a:schemeClr val="accent1"/>
                    </a:solidFill>
                  </a:tcPr>
                </a:tc>
                <a:tc hMerge="1">
                  <a:txBody>
                    <a:bodyPr/>
                    <a:lstStyle/>
                    <a:p>
                      <a:pPr algn="ctr" fontAlgn="b"/>
                      <a:endParaRPr lang="en-US" sz="1100" b="1" i="0" u="none" strike="noStrike" dirty="0">
                        <a:solidFill>
                          <a:schemeClr val="bg1"/>
                        </a:solidFill>
                        <a:effectLst/>
                        <a:latin typeface="Calibri"/>
                      </a:endParaRPr>
                    </a:p>
                  </a:txBody>
                  <a:tcPr marL="7154" marR="7154" marT="7154" marB="0" anchor="ctr">
                    <a:lnB w="28575" cap="flat" cmpd="sng" algn="ctr">
                      <a:solidFill>
                        <a:schemeClr val="bg1"/>
                      </a:solidFill>
                      <a:prstDash val="solid"/>
                      <a:round/>
                      <a:headEnd type="none" w="med" len="med"/>
                      <a:tailEnd type="none" w="med" len="med"/>
                    </a:lnB>
                    <a:solidFill>
                      <a:schemeClr val="accent1"/>
                    </a:solidFill>
                  </a:tcPr>
                </a:tc>
              </a:tr>
              <a:tr h="583230">
                <a:tc>
                  <a:txBody>
                    <a:bodyPr/>
                    <a:lstStyle/>
                    <a:p>
                      <a:pPr algn="ctr" fontAlgn="b"/>
                      <a:r>
                        <a:rPr lang="en-US" sz="1100" b="1" u="none" strike="noStrike" dirty="0">
                          <a:solidFill>
                            <a:schemeClr val="bg1"/>
                          </a:solidFill>
                          <a:effectLst/>
                        </a:rPr>
                        <a:t>Company</a:t>
                      </a:r>
                      <a:endParaRPr lang="en-US" sz="1100" b="1" i="0" u="none" strike="noStrike" dirty="0">
                        <a:solidFill>
                          <a:schemeClr val="bg1"/>
                        </a:solidFill>
                        <a:effectLst/>
                        <a:latin typeface="Calibri"/>
                      </a:endParaRPr>
                    </a:p>
                  </a:txBody>
                  <a:tcPr marL="7154" marR="7154" marT="7154" marB="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pPr algn="ctr" fontAlgn="b"/>
                      <a:r>
                        <a:rPr lang="en-US" sz="1100" b="1" u="none" strike="noStrike" dirty="0">
                          <a:solidFill>
                            <a:schemeClr val="bg1"/>
                          </a:solidFill>
                          <a:effectLst/>
                        </a:rPr>
                        <a:t>Business </a:t>
                      </a:r>
                      <a:r>
                        <a:rPr lang="en-US" sz="1100" b="1" u="none" strike="noStrike" dirty="0" smtClean="0">
                          <a:solidFill>
                            <a:schemeClr val="bg1"/>
                          </a:solidFill>
                          <a:effectLst/>
                        </a:rPr>
                        <a:t>Sector</a:t>
                      </a:r>
                      <a:endParaRPr lang="en-US" sz="1100" b="1" i="0" u="none" strike="noStrike" dirty="0">
                        <a:solidFill>
                          <a:schemeClr val="bg1"/>
                        </a:solidFill>
                        <a:effectLst/>
                        <a:latin typeface="Calibri"/>
                      </a:endParaRPr>
                    </a:p>
                  </a:txBody>
                  <a:tcPr marL="7154" marR="7154" marT="7154"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pPr algn="ctr" fontAlgn="b"/>
                      <a:r>
                        <a:rPr lang="en-US" sz="1100" b="1" u="none" strike="noStrike" dirty="0">
                          <a:solidFill>
                            <a:schemeClr val="bg1"/>
                          </a:solidFill>
                          <a:effectLst/>
                        </a:rPr>
                        <a:t>Time</a:t>
                      </a:r>
                      <a:endParaRPr lang="en-US" sz="1100" b="1" i="0" u="none" strike="noStrike" dirty="0">
                        <a:solidFill>
                          <a:schemeClr val="bg1"/>
                        </a:solidFill>
                        <a:effectLst/>
                        <a:latin typeface="Calibri"/>
                      </a:endParaRPr>
                    </a:p>
                  </a:txBody>
                  <a:tcPr marL="7154" marR="7154" marT="7154"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pPr algn="ctr" fontAlgn="b"/>
                      <a:r>
                        <a:rPr lang="en-US" sz="1100" b="1" u="none" strike="noStrike" dirty="0">
                          <a:solidFill>
                            <a:schemeClr val="bg1"/>
                          </a:solidFill>
                          <a:effectLst/>
                        </a:rPr>
                        <a:t>Listing</a:t>
                      </a:r>
                      <a:endParaRPr lang="en-US" sz="1100" b="1" i="0" u="none" strike="noStrike" dirty="0">
                        <a:solidFill>
                          <a:schemeClr val="bg1"/>
                        </a:solidFill>
                        <a:effectLst/>
                        <a:latin typeface="Calibri"/>
                      </a:endParaRPr>
                    </a:p>
                  </a:txBody>
                  <a:tcPr marL="7154" marR="7154" marT="7154"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pPr algn="ctr" fontAlgn="b"/>
                      <a:r>
                        <a:rPr lang="en-US" sz="1100" b="1" i="0" u="none" strike="noStrike" dirty="0" smtClean="0">
                          <a:solidFill>
                            <a:schemeClr val="bg1"/>
                          </a:solidFill>
                          <a:effectLst/>
                          <a:latin typeface="+mn-lt"/>
                        </a:rPr>
                        <a:t>IPO multiples</a:t>
                      </a:r>
                    </a:p>
                  </a:txBody>
                  <a:tcPr marL="7154" marR="7154" marT="7154"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pPr algn="ctr" fontAlgn="b"/>
                      <a:r>
                        <a:rPr lang="en-US" sz="1100" b="1" i="0" u="none" strike="noStrike" dirty="0" smtClean="0">
                          <a:solidFill>
                            <a:schemeClr val="bg1"/>
                          </a:solidFill>
                          <a:effectLst/>
                          <a:latin typeface="+mn-lt"/>
                        </a:rPr>
                        <a:t>EPS when listed</a:t>
                      </a:r>
                    </a:p>
                  </a:txBody>
                  <a:tcPr marL="7154" marR="7154" marT="7154"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pPr algn="ctr" fontAlgn="b"/>
                      <a:r>
                        <a:rPr lang="en-US" sz="1100" b="1" i="0" u="none" strike="noStrike" dirty="0" smtClean="0">
                          <a:solidFill>
                            <a:schemeClr val="bg1"/>
                          </a:solidFill>
                          <a:effectLst/>
                          <a:latin typeface="+mn-lt"/>
                        </a:rPr>
                        <a:t>Current P/E</a:t>
                      </a:r>
                    </a:p>
                  </a:txBody>
                  <a:tcPr marL="7154" marR="7154" marT="7154"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pPr algn="ctr" fontAlgn="b"/>
                      <a:r>
                        <a:rPr lang="en-US" sz="1100" b="1" i="0" u="none" strike="noStrike" dirty="0" smtClean="0">
                          <a:solidFill>
                            <a:schemeClr val="bg1"/>
                          </a:solidFill>
                          <a:effectLst/>
                          <a:latin typeface="+mn-lt"/>
                        </a:rPr>
                        <a:t>Current EPS</a:t>
                      </a:r>
                    </a:p>
                  </a:txBody>
                  <a:tcPr marL="7154" marR="7154" marT="7154"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r>
              <a:tr h="583230">
                <a:tc>
                  <a:txBody>
                    <a:bodyPr/>
                    <a:lstStyle/>
                    <a:p>
                      <a:pPr algn="ctr" fontAlgn="b"/>
                      <a:r>
                        <a:rPr lang="en-US" sz="1100" b="0" i="0" u="none" strike="noStrike" dirty="0" err="1" smtClean="0">
                          <a:solidFill>
                            <a:srgbClr val="000000"/>
                          </a:solidFill>
                          <a:effectLst/>
                          <a:latin typeface="+mn-lt"/>
                        </a:rPr>
                        <a:t>Ctrip</a:t>
                      </a:r>
                      <a:endParaRPr lang="en-US" sz="1100" b="0" i="0" u="none" strike="noStrike" dirty="0">
                        <a:solidFill>
                          <a:srgbClr val="000000"/>
                        </a:solidFill>
                        <a:effectLst/>
                        <a:latin typeface="+mn-lt"/>
                      </a:endParaRPr>
                    </a:p>
                  </a:txBody>
                  <a:tcPr marL="7154" marR="7154" marT="7154" marB="0" anchor="ctr">
                    <a:solidFill>
                      <a:schemeClr val="accent3">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B2C/B2B:Online travel agency </a:t>
                      </a:r>
                      <a:endParaRPr lang="en-US" sz="1100" b="0" i="0" u="none" strike="noStrike" dirty="0">
                        <a:solidFill>
                          <a:srgbClr val="000000"/>
                        </a:solidFill>
                        <a:effectLst/>
                        <a:latin typeface="+mn-lt"/>
                      </a:endParaRPr>
                    </a:p>
                  </a:txBody>
                  <a:tcPr marL="7154" marR="7154" marT="7154" marB="0" anchor="ctr">
                    <a:solidFill>
                      <a:schemeClr val="accent3">
                        <a:lumMod val="20000"/>
                        <a:lumOff val="80000"/>
                      </a:schemeClr>
                    </a:solidFill>
                  </a:tcPr>
                </a:tc>
                <a:tc>
                  <a:txBody>
                    <a:bodyPr/>
                    <a:lstStyle/>
                    <a:p>
                      <a:pPr algn="ctr" fontAlgn="b"/>
                      <a:r>
                        <a:rPr lang="en-US" sz="1100" b="0" i="0" u="none" strike="noStrike" dirty="0" smtClean="0">
                          <a:solidFill>
                            <a:srgbClr val="000000"/>
                          </a:solidFill>
                          <a:effectLst/>
                          <a:latin typeface="+mn-lt"/>
                        </a:rPr>
                        <a:t>2003</a:t>
                      </a:r>
                      <a:endParaRPr lang="en-US" sz="1100" b="0" i="0" u="none" strike="noStrike" dirty="0">
                        <a:solidFill>
                          <a:srgbClr val="000000"/>
                        </a:solidFill>
                        <a:effectLst/>
                        <a:latin typeface="+mn-lt"/>
                      </a:endParaRPr>
                    </a:p>
                  </a:txBody>
                  <a:tcPr marL="7154" marR="7154" marT="7154" marB="0" anchor="ctr">
                    <a:solidFill>
                      <a:schemeClr val="accent3">
                        <a:lumMod val="20000"/>
                        <a:lumOff val="80000"/>
                      </a:schemeClr>
                    </a:solidFill>
                  </a:tcPr>
                </a:tc>
                <a:tc>
                  <a:txBody>
                    <a:bodyPr/>
                    <a:lstStyle/>
                    <a:p>
                      <a:pPr algn="ctr" fontAlgn="b"/>
                      <a:r>
                        <a:rPr lang="en-US" sz="1100" b="0" i="0" u="none" strike="noStrike" dirty="0" err="1" smtClean="0">
                          <a:solidFill>
                            <a:srgbClr val="000000"/>
                          </a:solidFill>
                          <a:effectLst/>
                          <a:latin typeface="+mn-lt"/>
                        </a:rPr>
                        <a:t>Nasdaq</a:t>
                      </a:r>
                      <a:endParaRPr lang="en-US" sz="1100" b="0" i="0" u="none" strike="noStrike" dirty="0">
                        <a:solidFill>
                          <a:srgbClr val="000000"/>
                        </a:solidFill>
                        <a:effectLst/>
                        <a:latin typeface="+mn-lt"/>
                      </a:endParaRPr>
                    </a:p>
                  </a:txBody>
                  <a:tcPr marL="7154" marR="7154" marT="7154" marB="0" anchor="ctr">
                    <a:solidFill>
                      <a:schemeClr val="accent3">
                        <a:lumMod val="20000"/>
                        <a:lumOff val="80000"/>
                      </a:schemeClr>
                    </a:solidFill>
                  </a:tcPr>
                </a:tc>
                <a:tc>
                  <a:txBody>
                    <a:bodyPr/>
                    <a:lstStyle/>
                    <a:p>
                      <a:pPr algn="ctr" fontAlgn="b"/>
                      <a:r>
                        <a:rPr lang="en-US" sz="1100" b="0" i="0" u="none" strike="noStrike" dirty="0" smtClean="0">
                          <a:solidFill>
                            <a:schemeClr val="tx1"/>
                          </a:solidFill>
                          <a:effectLst/>
                          <a:latin typeface="+mn-lt"/>
                        </a:rPr>
                        <a:t>39</a:t>
                      </a:r>
                      <a:endParaRPr lang="en-US" sz="1100" b="0" i="0" u="none" strike="noStrike" dirty="0">
                        <a:solidFill>
                          <a:schemeClr val="tx1"/>
                        </a:solidFill>
                        <a:effectLst/>
                        <a:latin typeface="+mn-lt"/>
                      </a:endParaRPr>
                    </a:p>
                  </a:txBody>
                  <a:tcPr marL="36000" marR="0" marT="7154" marB="0" anchor="ctr">
                    <a:solidFill>
                      <a:schemeClr val="accent3">
                        <a:lumMod val="20000"/>
                        <a:lumOff val="80000"/>
                      </a:schemeClr>
                    </a:solidFill>
                  </a:tcPr>
                </a:tc>
                <a:tc>
                  <a:txBody>
                    <a:bodyPr/>
                    <a:lstStyle/>
                    <a:p>
                      <a:pPr algn="ctr" fontAlgn="b"/>
                      <a:r>
                        <a:rPr lang="en-US" sz="1100" b="0" i="0" u="none" strike="noStrike" dirty="0" smtClean="0">
                          <a:solidFill>
                            <a:schemeClr val="tx1"/>
                          </a:solidFill>
                          <a:effectLst/>
                          <a:latin typeface="+mn-lt"/>
                        </a:rPr>
                        <a:t>0.01</a:t>
                      </a:r>
                      <a:endParaRPr lang="en-US" sz="1100" b="0" i="0" u="none" strike="noStrike" dirty="0">
                        <a:solidFill>
                          <a:schemeClr val="tx1"/>
                        </a:solidFill>
                        <a:effectLst/>
                        <a:latin typeface="+mn-lt"/>
                      </a:endParaRPr>
                    </a:p>
                  </a:txBody>
                  <a:tcPr marL="36000" marR="0" marT="7154" marB="0" anchor="ctr">
                    <a:solidFill>
                      <a:schemeClr val="accent3">
                        <a:lumMod val="20000"/>
                        <a:lumOff val="80000"/>
                      </a:schemeClr>
                    </a:solidFill>
                  </a:tcPr>
                </a:tc>
                <a:tc>
                  <a:txBody>
                    <a:bodyPr/>
                    <a:lstStyle/>
                    <a:p>
                      <a:pPr algn="ctr" fontAlgn="b"/>
                      <a:r>
                        <a:rPr lang="en-US" sz="1100" b="0" i="0" u="none" strike="noStrike" dirty="0" smtClean="0">
                          <a:solidFill>
                            <a:schemeClr val="tx1"/>
                          </a:solidFill>
                          <a:effectLst/>
                          <a:latin typeface="+mn-lt"/>
                        </a:rPr>
                        <a:t>42</a:t>
                      </a:r>
                      <a:endParaRPr lang="en-US" sz="1100" b="0" i="0" u="none" strike="noStrike" dirty="0">
                        <a:solidFill>
                          <a:schemeClr val="tx1"/>
                        </a:solidFill>
                        <a:effectLst/>
                        <a:latin typeface="+mn-lt"/>
                      </a:endParaRPr>
                    </a:p>
                  </a:txBody>
                  <a:tcPr marL="36000" marR="0" marT="7154" marB="0" anchor="ctr">
                    <a:solidFill>
                      <a:schemeClr val="accent3">
                        <a:lumMod val="20000"/>
                        <a:lumOff val="80000"/>
                      </a:schemeClr>
                    </a:solidFill>
                  </a:tcPr>
                </a:tc>
                <a:tc>
                  <a:txBody>
                    <a:bodyPr/>
                    <a:lstStyle/>
                    <a:p>
                      <a:pPr algn="ctr" fontAlgn="b"/>
                      <a:r>
                        <a:rPr lang="en-US" sz="1100" b="0" i="0" u="none" strike="noStrike" dirty="0" smtClean="0">
                          <a:solidFill>
                            <a:schemeClr val="tx1"/>
                          </a:solidFill>
                          <a:effectLst/>
                          <a:latin typeface="+mn-lt"/>
                        </a:rPr>
                        <a:t>1.07</a:t>
                      </a:r>
                      <a:endParaRPr lang="en-US" sz="1100" b="0" i="0" u="none" strike="noStrike" dirty="0">
                        <a:solidFill>
                          <a:schemeClr val="tx1"/>
                        </a:solidFill>
                        <a:effectLst/>
                        <a:latin typeface="+mn-lt"/>
                      </a:endParaRPr>
                    </a:p>
                  </a:txBody>
                  <a:tcPr marL="36000" marR="0" marT="7154" marB="0" anchor="ctr">
                    <a:solidFill>
                      <a:schemeClr val="accent3">
                        <a:lumMod val="20000"/>
                        <a:lumOff val="80000"/>
                      </a:schemeClr>
                    </a:solidFill>
                  </a:tcPr>
                </a:tc>
              </a:tr>
              <a:tr h="297707">
                <a:tc>
                  <a:txBody>
                    <a:bodyPr/>
                    <a:lstStyle/>
                    <a:p>
                      <a:pPr algn="ctr" fontAlgn="b"/>
                      <a:r>
                        <a:rPr lang="en-US" sz="1100" u="none" strike="noStrike" dirty="0" err="1">
                          <a:effectLst/>
                          <a:latin typeface="+mn-lt"/>
                        </a:rPr>
                        <a:t>Mecoxlane</a:t>
                      </a:r>
                      <a:endParaRPr lang="en-US" sz="1100" b="0" i="0" u="none" strike="noStrike" dirty="0">
                        <a:solidFill>
                          <a:srgbClr val="000000"/>
                        </a:solidFill>
                        <a:effectLst/>
                        <a:latin typeface="+mn-lt"/>
                      </a:endParaRPr>
                    </a:p>
                  </a:txBody>
                  <a:tcPr marL="7154" marR="7154" marT="7154" marB="0" anchor="ctr">
                    <a:solidFill>
                      <a:schemeClr val="bg1"/>
                    </a:solidFill>
                  </a:tcPr>
                </a:tc>
                <a:tc>
                  <a:txBody>
                    <a:bodyPr/>
                    <a:lstStyle/>
                    <a:p>
                      <a:pPr algn="ctr" fontAlgn="b"/>
                      <a:r>
                        <a:rPr lang="en-US" sz="1100" u="none" strike="noStrike" dirty="0" smtClean="0">
                          <a:effectLst/>
                          <a:latin typeface="+mn-lt"/>
                        </a:rPr>
                        <a:t>B2C: Apparel</a:t>
                      </a:r>
                      <a:endParaRPr lang="en-US" sz="1100" b="0" i="0" u="none" strike="noStrike" dirty="0">
                        <a:solidFill>
                          <a:srgbClr val="000000"/>
                        </a:solidFill>
                        <a:effectLst/>
                        <a:latin typeface="+mn-lt"/>
                      </a:endParaRPr>
                    </a:p>
                  </a:txBody>
                  <a:tcPr marL="7154" marR="7154" marT="7154" marB="0" anchor="ctr">
                    <a:solidFill>
                      <a:schemeClr val="bg1"/>
                    </a:solidFill>
                  </a:tcPr>
                </a:tc>
                <a:tc>
                  <a:txBody>
                    <a:bodyPr/>
                    <a:lstStyle/>
                    <a:p>
                      <a:pPr algn="ctr" fontAlgn="b"/>
                      <a:r>
                        <a:rPr lang="en-US" sz="1100" u="none" strike="noStrike" dirty="0">
                          <a:effectLst/>
                          <a:latin typeface="+mn-lt"/>
                        </a:rPr>
                        <a:t>2010</a:t>
                      </a:r>
                      <a:endParaRPr lang="en-US" sz="1100" b="0" i="0" u="none" strike="noStrike" dirty="0">
                        <a:solidFill>
                          <a:srgbClr val="000000"/>
                        </a:solidFill>
                        <a:effectLst/>
                        <a:latin typeface="+mn-lt"/>
                      </a:endParaRPr>
                    </a:p>
                  </a:txBody>
                  <a:tcPr marL="7154" marR="7154" marT="7154" marB="0" anchor="ctr">
                    <a:solidFill>
                      <a:schemeClr val="bg1"/>
                    </a:solidFill>
                  </a:tcPr>
                </a:tc>
                <a:tc>
                  <a:txBody>
                    <a:bodyPr/>
                    <a:lstStyle/>
                    <a:p>
                      <a:pPr algn="ctr" fontAlgn="b"/>
                      <a:r>
                        <a:rPr lang="en-US" sz="1100" u="none" strike="noStrike">
                          <a:effectLst/>
                          <a:latin typeface="+mn-lt"/>
                        </a:rPr>
                        <a:t>Nasdaq</a:t>
                      </a:r>
                      <a:endParaRPr lang="en-US" sz="1100" b="0" i="0" u="none" strike="noStrike">
                        <a:solidFill>
                          <a:srgbClr val="000000"/>
                        </a:solidFill>
                        <a:effectLst/>
                        <a:latin typeface="+mn-lt"/>
                      </a:endParaRPr>
                    </a:p>
                  </a:txBody>
                  <a:tcPr marL="7154" marR="7154" marT="7154" marB="0" anchor="ctr">
                    <a:solidFill>
                      <a:schemeClr val="bg1"/>
                    </a:solidFill>
                  </a:tcPr>
                </a:tc>
                <a:tc>
                  <a:txBody>
                    <a:bodyPr/>
                    <a:lstStyle/>
                    <a:p>
                      <a:pPr algn="ctr" fontAlgn="b"/>
                      <a:r>
                        <a:rPr lang="en-US" sz="1100" b="0" i="0" u="none" strike="noStrike" dirty="0" smtClean="0">
                          <a:solidFill>
                            <a:schemeClr val="tx1"/>
                          </a:solidFill>
                          <a:effectLst/>
                          <a:latin typeface="+mn-lt"/>
                        </a:rPr>
                        <a:t>157</a:t>
                      </a:r>
                      <a:endParaRPr lang="en-US" sz="1100" b="0" i="0" u="none" strike="noStrike" dirty="0">
                        <a:solidFill>
                          <a:schemeClr val="tx1"/>
                        </a:solidFill>
                        <a:effectLst/>
                        <a:latin typeface="+mn-lt"/>
                      </a:endParaRPr>
                    </a:p>
                  </a:txBody>
                  <a:tcPr marL="36000" marR="0" marT="7154" marB="0" anchor="ctr">
                    <a:solidFill>
                      <a:schemeClr val="bg1"/>
                    </a:solidFill>
                  </a:tcPr>
                </a:tc>
                <a:tc>
                  <a:txBody>
                    <a:bodyPr/>
                    <a:lstStyle/>
                    <a:p>
                      <a:pPr algn="ctr" fontAlgn="b"/>
                      <a:r>
                        <a:rPr lang="en-US" sz="1100" b="0" i="0" u="none" strike="noStrike" dirty="0" smtClean="0">
                          <a:solidFill>
                            <a:schemeClr val="tx1"/>
                          </a:solidFill>
                          <a:effectLst/>
                          <a:latin typeface="+mn-lt"/>
                        </a:rPr>
                        <a:t>0.06</a:t>
                      </a:r>
                      <a:endParaRPr lang="en-US" sz="1100" b="0" i="0" u="none" strike="noStrike" dirty="0">
                        <a:solidFill>
                          <a:schemeClr val="tx1"/>
                        </a:solidFill>
                        <a:effectLst/>
                        <a:latin typeface="+mn-lt"/>
                      </a:endParaRPr>
                    </a:p>
                  </a:txBody>
                  <a:tcPr marL="36000" marR="0" marT="7154" marB="0" anchor="ctr">
                    <a:solidFill>
                      <a:schemeClr val="bg1"/>
                    </a:solidFill>
                  </a:tcPr>
                </a:tc>
                <a:tc>
                  <a:txBody>
                    <a:bodyPr/>
                    <a:lstStyle/>
                    <a:p>
                      <a:pPr algn="ctr" fontAlgn="b"/>
                      <a:r>
                        <a:rPr lang="en-US" sz="1100" b="0" i="0" u="none" strike="noStrike" dirty="0" smtClean="0">
                          <a:solidFill>
                            <a:schemeClr val="tx1"/>
                          </a:solidFill>
                          <a:effectLst/>
                          <a:latin typeface="+mn-lt"/>
                        </a:rPr>
                        <a:t>63</a:t>
                      </a:r>
                      <a:endParaRPr lang="en-US" sz="1100" b="0" i="0" u="none" strike="noStrike" dirty="0">
                        <a:solidFill>
                          <a:schemeClr val="tx1"/>
                        </a:solidFill>
                        <a:effectLst/>
                        <a:latin typeface="+mn-lt"/>
                      </a:endParaRPr>
                    </a:p>
                  </a:txBody>
                  <a:tcPr marL="36000" marR="0" marT="7154" marB="0" anchor="ctr">
                    <a:solidFill>
                      <a:schemeClr val="bg1"/>
                    </a:solidFill>
                  </a:tcPr>
                </a:tc>
                <a:tc>
                  <a:txBody>
                    <a:bodyPr/>
                    <a:lstStyle/>
                    <a:p>
                      <a:pPr algn="ctr" fontAlgn="b"/>
                      <a:r>
                        <a:rPr lang="en-US" sz="1100" b="0" i="0" u="none" strike="noStrike" dirty="0" smtClean="0">
                          <a:solidFill>
                            <a:schemeClr val="tx1"/>
                          </a:solidFill>
                          <a:effectLst/>
                          <a:latin typeface="+mn-lt"/>
                        </a:rPr>
                        <a:t>0.08</a:t>
                      </a:r>
                      <a:endParaRPr lang="en-US" sz="1100" b="0" i="0" u="none" strike="noStrike" dirty="0">
                        <a:solidFill>
                          <a:schemeClr val="tx1"/>
                        </a:solidFill>
                        <a:effectLst/>
                        <a:latin typeface="+mn-lt"/>
                      </a:endParaRPr>
                    </a:p>
                  </a:txBody>
                  <a:tcPr marL="36000" marR="0" marT="7154" marB="0" anchor="ctr">
                    <a:solidFill>
                      <a:schemeClr val="bg1"/>
                    </a:solidFill>
                  </a:tcPr>
                </a:tc>
              </a:tr>
              <a:tr h="297707">
                <a:tc>
                  <a:txBody>
                    <a:bodyPr/>
                    <a:lstStyle/>
                    <a:p>
                      <a:pPr algn="ctr" fontAlgn="b"/>
                      <a:r>
                        <a:rPr lang="en-US" sz="1100" u="none" strike="noStrike" dirty="0">
                          <a:effectLst/>
                          <a:latin typeface="+mn-lt"/>
                        </a:rPr>
                        <a:t>Dang </a:t>
                      </a:r>
                      <a:r>
                        <a:rPr lang="en-US" sz="1100" u="none" strike="noStrike" dirty="0" err="1">
                          <a:effectLst/>
                          <a:latin typeface="+mn-lt"/>
                        </a:rPr>
                        <a:t>Dang</a:t>
                      </a:r>
                      <a:endParaRPr lang="en-US" sz="1100" b="0" i="0" u="none" strike="noStrike" dirty="0">
                        <a:solidFill>
                          <a:srgbClr val="000000"/>
                        </a:solidFill>
                        <a:effectLst/>
                        <a:latin typeface="+mn-lt"/>
                      </a:endParaRPr>
                    </a:p>
                  </a:txBody>
                  <a:tcPr marL="7154" marR="7154" marT="7154" marB="0" anchor="ctr">
                    <a:solidFill>
                      <a:schemeClr val="accent3">
                        <a:lumMod val="20000"/>
                        <a:lumOff val="80000"/>
                      </a:schemeClr>
                    </a:solidFill>
                  </a:tcPr>
                </a:tc>
                <a:tc>
                  <a:txBody>
                    <a:bodyPr/>
                    <a:lstStyle/>
                    <a:p>
                      <a:pPr algn="ctr" fontAlgn="b"/>
                      <a:r>
                        <a:rPr lang="en-US" sz="1100" u="none" strike="noStrike" dirty="0" smtClean="0">
                          <a:effectLst/>
                          <a:latin typeface="+mn-lt"/>
                        </a:rPr>
                        <a:t>B2C: books/comprehensive</a:t>
                      </a:r>
                      <a:endParaRPr lang="en-US" sz="1100" b="0" i="0" u="none" strike="noStrike" dirty="0">
                        <a:solidFill>
                          <a:srgbClr val="000000"/>
                        </a:solidFill>
                        <a:effectLst/>
                        <a:latin typeface="+mn-lt"/>
                      </a:endParaRPr>
                    </a:p>
                  </a:txBody>
                  <a:tcPr marL="7154" marR="7154" marT="7154" marB="0" anchor="ctr">
                    <a:solidFill>
                      <a:schemeClr val="accent3">
                        <a:lumMod val="20000"/>
                        <a:lumOff val="80000"/>
                      </a:schemeClr>
                    </a:solidFill>
                  </a:tcPr>
                </a:tc>
                <a:tc>
                  <a:txBody>
                    <a:bodyPr/>
                    <a:lstStyle/>
                    <a:p>
                      <a:pPr algn="ctr" fontAlgn="b"/>
                      <a:r>
                        <a:rPr lang="en-US" sz="1100" u="none" strike="noStrike">
                          <a:effectLst/>
                          <a:latin typeface="+mn-lt"/>
                        </a:rPr>
                        <a:t>2010</a:t>
                      </a:r>
                      <a:endParaRPr lang="en-US" sz="1100" b="0" i="0" u="none" strike="noStrike">
                        <a:solidFill>
                          <a:srgbClr val="000000"/>
                        </a:solidFill>
                        <a:effectLst/>
                        <a:latin typeface="+mn-lt"/>
                      </a:endParaRPr>
                    </a:p>
                  </a:txBody>
                  <a:tcPr marL="7154" marR="7154" marT="7154" marB="0" anchor="ctr">
                    <a:solidFill>
                      <a:schemeClr val="accent3">
                        <a:lumMod val="20000"/>
                        <a:lumOff val="80000"/>
                      </a:schemeClr>
                    </a:solidFill>
                  </a:tcPr>
                </a:tc>
                <a:tc>
                  <a:txBody>
                    <a:bodyPr/>
                    <a:lstStyle/>
                    <a:p>
                      <a:pPr algn="ctr" fontAlgn="b"/>
                      <a:r>
                        <a:rPr lang="en-US" sz="1100" u="none" strike="noStrike" dirty="0">
                          <a:effectLst/>
                          <a:latin typeface="+mn-lt"/>
                        </a:rPr>
                        <a:t>NYSE</a:t>
                      </a:r>
                      <a:endParaRPr lang="en-US" sz="1100" b="0" i="0" u="none" strike="noStrike" dirty="0">
                        <a:solidFill>
                          <a:srgbClr val="000000"/>
                        </a:solidFill>
                        <a:effectLst/>
                        <a:latin typeface="+mn-lt"/>
                      </a:endParaRPr>
                    </a:p>
                  </a:txBody>
                  <a:tcPr marL="7154" marR="7154" marT="7154" marB="0" anchor="ctr">
                    <a:solidFill>
                      <a:schemeClr val="accent3">
                        <a:lumMod val="20000"/>
                        <a:lumOff val="80000"/>
                      </a:schemeClr>
                    </a:solidFill>
                  </a:tcPr>
                </a:tc>
                <a:tc>
                  <a:txBody>
                    <a:bodyPr/>
                    <a:lstStyle/>
                    <a:p>
                      <a:pPr algn="ctr" fontAlgn="b"/>
                      <a:r>
                        <a:rPr lang="en-US" sz="1100" b="0" i="0" u="none" strike="noStrike" dirty="0" smtClean="0">
                          <a:solidFill>
                            <a:schemeClr val="tx1"/>
                          </a:solidFill>
                          <a:effectLst/>
                          <a:latin typeface="+mn-lt"/>
                        </a:rPr>
                        <a:t>103</a:t>
                      </a:r>
                      <a:endParaRPr lang="en-US" sz="1100" b="0" i="0" u="none" strike="noStrike" dirty="0">
                        <a:solidFill>
                          <a:schemeClr val="tx1"/>
                        </a:solidFill>
                        <a:effectLst/>
                        <a:latin typeface="+mn-lt"/>
                      </a:endParaRPr>
                    </a:p>
                  </a:txBody>
                  <a:tcPr marL="36000" marR="0" marT="7154" marB="0" anchor="ctr">
                    <a:solidFill>
                      <a:schemeClr val="accent3">
                        <a:lumMod val="20000"/>
                        <a:lumOff val="80000"/>
                      </a:schemeClr>
                    </a:solidFill>
                  </a:tcPr>
                </a:tc>
                <a:tc>
                  <a:txBody>
                    <a:bodyPr/>
                    <a:lstStyle/>
                    <a:p>
                      <a:pPr algn="ctr" fontAlgn="b"/>
                      <a:r>
                        <a:rPr lang="en-US" sz="1100" b="0" i="0" u="none" strike="noStrike" dirty="0" smtClean="0">
                          <a:solidFill>
                            <a:schemeClr val="tx1"/>
                          </a:solidFill>
                          <a:effectLst/>
                          <a:latin typeface="+mn-lt"/>
                        </a:rPr>
                        <a:t>0.03</a:t>
                      </a:r>
                      <a:endParaRPr lang="en-US" sz="1100" b="0" i="0" u="none" strike="noStrike" dirty="0">
                        <a:solidFill>
                          <a:schemeClr val="tx1"/>
                        </a:solidFill>
                        <a:effectLst/>
                        <a:latin typeface="+mn-lt"/>
                      </a:endParaRPr>
                    </a:p>
                  </a:txBody>
                  <a:tcPr marL="36000" marR="0" marT="7154" marB="0" anchor="ctr">
                    <a:solidFill>
                      <a:schemeClr val="accent3">
                        <a:lumMod val="20000"/>
                        <a:lumOff val="80000"/>
                      </a:schemeClr>
                    </a:solidFill>
                  </a:tcPr>
                </a:tc>
                <a:tc>
                  <a:txBody>
                    <a:bodyPr/>
                    <a:lstStyle/>
                    <a:p>
                      <a:pPr algn="ctr" fontAlgn="b"/>
                      <a:r>
                        <a:rPr lang="en-US" sz="1100" b="0" i="0" u="none" strike="noStrike" dirty="0" smtClean="0">
                          <a:solidFill>
                            <a:schemeClr val="tx1"/>
                          </a:solidFill>
                          <a:effectLst/>
                          <a:latin typeface="+mn-lt"/>
                        </a:rPr>
                        <a:t>745</a:t>
                      </a:r>
                      <a:endParaRPr lang="en-US" sz="1100" b="0" i="0" u="none" strike="noStrike" dirty="0">
                        <a:solidFill>
                          <a:schemeClr val="tx1"/>
                        </a:solidFill>
                        <a:effectLst/>
                        <a:latin typeface="+mn-lt"/>
                      </a:endParaRPr>
                    </a:p>
                  </a:txBody>
                  <a:tcPr marL="36000" marR="0" marT="7154" marB="0" anchor="ctr">
                    <a:solidFill>
                      <a:schemeClr val="accent3">
                        <a:lumMod val="20000"/>
                        <a:lumOff val="80000"/>
                      </a:schemeClr>
                    </a:solidFill>
                  </a:tcPr>
                </a:tc>
                <a:tc>
                  <a:txBody>
                    <a:bodyPr/>
                    <a:lstStyle/>
                    <a:p>
                      <a:pPr algn="ctr" fontAlgn="b"/>
                      <a:r>
                        <a:rPr lang="en-US" sz="1100" b="0" i="0" u="none" strike="noStrike" dirty="0" smtClean="0">
                          <a:solidFill>
                            <a:schemeClr val="tx1"/>
                          </a:solidFill>
                          <a:effectLst/>
                          <a:latin typeface="+mn-lt"/>
                        </a:rPr>
                        <a:t>0.02</a:t>
                      </a:r>
                      <a:endParaRPr lang="en-US" sz="1100" b="0" i="0" u="none" strike="noStrike" dirty="0">
                        <a:solidFill>
                          <a:schemeClr val="tx1"/>
                        </a:solidFill>
                        <a:effectLst/>
                        <a:latin typeface="+mn-lt"/>
                      </a:endParaRPr>
                    </a:p>
                  </a:txBody>
                  <a:tcPr marL="36000" marR="0" marT="7154" marB="0" anchor="ctr">
                    <a:solidFill>
                      <a:schemeClr val="accent3">
                        <a:lumMod val="20000"/>
                        <a:lumOff val="80000"/>
                      </a:schemeClr>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907209733"/>
              </p:ext>
            </p:extLst>
          </p:nvPr>
        </p:nvGraphicFramePr>
        <p:xfrm>
          <a:off x="255183" y="4140987"/>
          <a:ext cx="8441142" cy="1430472"/>
        </p:xfrm>
        <a:graphic>
          <a:graphicData uri="http://schemas.openxmlformats.org/drawingml/2006/table">
            <a:tbl>
              <a:tblPr>
                <a:tableStyleId>{5C22544A-7EE6-4342-B048-85BDC9FD1C3A}</a:tableStyleId>
              </a:tblPr>
              <a:tblGrid>
                <a:gridCol w="1061706"/>
                <a:gridCol w="1062293"/>
                <a:gridCol w="1062293"/>
                <a:gridCol w="1636514"/>
                <a:gridCol w="1765351"/>
                <a:gridCol w="1852985"/>
              </a:tblGrid>
              <a:tr h="302416">
                <a:tc gridSpan="6">
                  <a:txBody>
                    <a:bodyPr/>
                    <a:lstStyle/>
                    <a:p>
                      <a:pPr algn="ctr" fontAlgn="b"/>
                      <a:r>
                        <a:rPr lang="en-US" sz="1100" b="1" u="none" strike="noStrike" dirty="0">
                          <a:solidFill>
                            <a:schemeClr val="bg1"/>
                          </a:solidFill>
                          <a:effectLst/>
                          <a:latin typeface="+mn-lt"/>
                        </a:rPr>
                        <a:t>To-be-</a:t>
                      </a:r>
                      <a:r>
                        <a:rPr lang="en-US" sz="1100" b="1" u="none" strike="noStrike" dirty="0" err="1">
                          <a:solidFill>
                            <a:schemeClr val="bg1"/>
                          </a:solidFill>
                          <a:effectLst/>
                          <a:latin typeface="+mn-lt"/>
                        </a:rPr>
                        <a:t>IPOed</a:t>
                      </a:r>
                      <a:endParaRPr lang="en-US" sz="1100" b="1" i="0" u="none" strike="noStrike" dirty="0">
                        <a:solidFill>
                          <a:schemeClr val="bg1"/>
                        </a:solidFill>
                        <a:effectLst/>
                        <a:latin typeface="+mn-lt"/>
                      </a:endParaRPr>
                    </a:p>
                  </a:txBody>
                  <a:tcPr marL="36000" marR="7154" marT="7154" marB="0" anchor="c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23224">
                <a:tc>
                  <a:txBody>
                    <a:bodyPr/>
                    <a:lstStyle/>
                    <a:p>
                      <a:pPr algn="ctr" fontAlgn="b"/>
                      <a:r>
                        <a:rPr lang="en-US" sz="1100" b="1" u="none" strike="noStrike">
                          <a:solidFill>
                            <a:schemeClr val="bg1"/>
                          </a:solidFill>
                          <a:effectLst/>
                          <a:latin typeface="+mn-lt"/>
                        </a:rPr>
                        <a:t>Company</a:t>
                      </a:r>
                      <a:endParaRPr lang="en-US" sz="1100" b="1" i="0" u="none" strike="noStrike">
                        <a:solidFill>
                          <a:schemeClr val="bg1"/>
                        </a:solidFill>
                        <a:effectLst/>
                        <a:latin typeface="+mn-lt"/>
                      </a:endParaRPr>
                    </a:p>
                  </a:txBody>
                  <a:tcPr marL="36000" marR="7154" marT="7154" marB="0" anchor="ctr">
                    <a:solidFill>
                      <a:schemeClr val="accent1"/>
                    </a:solidFill>
                  </a:tcPr>
                </a:tc>
                <a:tc>
                  <a:txBody>
                    <a:bodyPr/>
                    <a:lstStyle/>
                    <a:p>
                      <a:pPr algn="ctr" fontAlgn="b"/>
                      <a:r>
                        <a:rPr lang="en-US" sz="1100" b="1" u="none" strike="noStrike" dirty="0">
                          <a:solidFill>
                            <a:schemeClr val="bg1"/>
                          </a:solidFill>
                          <a:effectLst/>
                          <a:latin typeface="+mn-lt"/>
                        </a:rPr>
                        <a:t> </a:t>
                      </a:r>
                      <a:r>
                        <a:rPr lang="en-US" sz="1100" b="1" u="none" strike="noStrike" dirty="0" smtClean="0">
                          <a:solidFill>
                            <a:schemeClr val="bg1"/>
                          </a:solidFill>
                          <a:effectLst/>
                          <a:latin typeface="+mn-lt"/>
                        </a:rPr>
                        <a:t>Business Sector</a:t>
                      </a:r>
                      <a:endParaRPr lang="en-US" sz="1100" b="1" i="0" u="none" strike="noStrike" dirty="0">
                        <a:solidFill>
                          <a:schemeClr val="bg1"/>
                        </a:solidFill>
                        <a:effectLst/>
                        <a:latin typeface="+mn-lt"/>
                      </a:endParaRPr>
                    </a:p>
                  </a:txBody>
                  <a:tcPr marL="36000" marR="7154" marT="7154" marB="0" anchor="ctr">
                    <a:solidFill>
                      <a:schemeClr val="accent1"/>
                    </a:solidFill>
                  </a:tcPr>
                </a:tc>
                <a:tc>
                  <a:txBody>
                    <a:bodyPr/>
                    <a:lstStyle/>
                    <a:p>
                      <a:pPr algn="ctr" fontAlgn="b"/>
                      <a:r>
                        <a:rPr lang="en-US" sz="1100" b="1" u="none" strike="noStrike" dirty="0">
                          <a:solidFill>
                            <a:schemeClr val="bg1"/>
                          </a:solidFill>
                          <a:effectLst/>
                          <a:latin typeface="+mn-lt"/>
                        </a:rPr>
                        <a:t>Proposed IPO Time</a:t>
                      </a:r>
                      <a:endParaRPr lang="en-US" sz="1100" b="1" i="0" u="none" strike="noStrike" dirty="0">
                        <a:solidFill>
                          <a:schemeClr val="bg1"/>
                        </a:solidFill>
                        <a:effectLst/>
                        <a:latin typeface="+mn-lt"/>
                      </a:endParaRPr>
                    </a:p>
                  </a:txBody>
                  <a:tcPr marL="36000" marR="7154" marT="7154" marB="0" anchor="ctr">
                    <a:solidFill>
                      <a:schemeClr val="accent1"/>
                    </a:solidFill>
                  </a:tcPr>
                </a:tc>
                <a:tc>
                  <a:txBody>
                    <a:bodyPr/>
                    <a:lstStyle/>
                    <a:p>
                      <a:pPr algn="ctr" fontAlgn="b"/>
                      <a:r>
                        <a:rPr lang="en-US" sz="1100" b="1" u="none" strike="noStrike" dirty="0">
                          <a:solidFill>
                            <a:schemeClr val="bg1"/>
                          </a:solidFill>
                          <a:effectLst/>
                          <a:latin typeface="+mn-lt"/>
                        </a:rPr>
                        <a:t>Proposed listing</a:t>
                      </a:r>
                      <a:endParaRPr lang="en-US" sz="1100" b="1" i="0" u="none" strike="noStrike" dirty="0">
                        <a:solidFill>
                          <a:schemeClr val="bg1"/>
                        </a:solidFill>
                        <a:effectLst/>
                        <a:latin typeface="+mn-lt"/>
                      </a:endParaRPr>
                    </a:p>
                  </a:txBody>
                  <a:tcPr marL="36000" marR="7154" marT="7154" marB="0" anchor="ctr">
                    <a:solidFill>
                      <a:schemeClr val="accent1"/>
                    </a:solidFill>
                  </a:tcPr>
                </a:tc>
                <a:tc>
                  <a:txBody>
                    <a:bodyPr/>
                    <a:lstStyle/>
                    <a:p>
                      <a:pPr algn="ctr" fontAlgn="b"/>
                      <a:r>
                        <a:rPr lang="en-US" sz="1100" b="1" i="0" u="none" strike="noStrike" dirty="0" smtClean="0">
                          <a:solidFill>
                            <a:schemeClr val="bg1"/>
                          </a:solidFill>
                          <a:effectLst/>
                          <a:latin typeface="+mn-lt"/>
                        </a:rPr>
                        <a:t>Estimated Market Value (</a:t>
                      </a:r>
                      <a:r>
                        <a:rPr lang="en-US" sz="1100" b="1" i="0" u="none" strike="noStrike" dirty="0" err="1" smtClean="0">
                          <a:solidFill>
                            <a:schemeClr val="bg1"/>
                          </a:solidFill>
                          <a:effectLst/>
                          <a:latin typeface="+mn-lt"/>
                        </a:rPr>
                        <a:t>mn</a:t>
                      </a:r>
                      <a:r>
                        <a:rPr lang="en-US" sz="1100" b="1" i="0" u="none" strike="noStrike" dirty="0" smtClean="0">
                          <a:solidFill>
                            <a:schemeClr val="bg1"/>
                          </a:solidFill>
                          <a:effectLst/>
                          <a:latin typeface="+mn-lt"/>
                        </a:rPr>
                        <a:t> USD)</a:t>
                      </a:r>
                      <a:endParaRPr lang="en-US" sz="1100" b="1" i="0" u="none" strike="noStrike" dirty="0">
                        <a:solidFill>
                          <a:schemeClr val="bg1"/>
                        </a:solidFill>
                        <a:effectLst/>
                        <a:latin typeface="+mn-lt"/>
                      </a:endParaRPr>
                    </a:p>
                  </a:txBody>
                  <a:tcPr marL="36000" marR="7154" marT="7154" marB="0" anchor="ctr">
                    <a:solidFill>
                      <a:schemeClr val="accent1"/>
                    </a:solidFill>
                  </a:tcPr>
                </a:tc>
                <a:tc>
                  <a:txBody>
                    <a:bodyPr/>
                    <a:lstStyle/>
                    <a:p>
                      <a:pPr algn="ctr" fontAlgn="b"/>
                      <a:r>
                        <a:rPr lang="en-US" sz="1100" b="1" u="none" strike="noStrike" dirty="0">
                          <a:solidFill>
                            <a:schemeClr val="bg1"/>
                          </a:solidFill>
                          <a:effectLst/>
                          <a:latin typeface="+mn-lt"/>
                        </a:rPr>
                        <a:t>Business Sector</a:t>
                      </a:r>
                      <a:endParaRPr lang="en-US" sz="1100" b="1" i="0" u="none" strike="noStrike" dirty="0">
                        <a:solidFill>
                          <a:schemeClr val="bg1"/>
                        </a:solidFill>
                        <a:effectLst/>
                        <a:latin typeface="+mn-lt"/>
                      </a:endParaRPr>
                    </a:p>
                  </a:txBody>
                  <a:tcPr marL="36000" marR="7154" marT="7154" marB="0" anchor="ctr">
                    <a:solidFill>
                      <a:schemeClr val="accent1"/>
                    </a:solidFill>
                  </a:tcPr>
                </a:tc>
              </a:tr>
              <a:tr h="302416">
                <a:tc>
                  <a:txBody>
                    <a:bodyPr/>
                    <a:lstStyle/>
                    <a:p>
                      <a:pPr algn="ctr" fontAlgn="b"/>
                      <a:r>
                        <a:rPr lang="en-US" sz="1100" u="none" strike="noStrike">
                          <a:effectLst/>
                          <a:latin typeface="+mn-lt"/>
                        </a:rPr>
                        <a:t>360buy</a:t>
                      </a:r>
                      <a:endParaRPr lang="en-US" sz="1100" b="0" i="0" u="none" strike="noStrike">
                        <a:solidFill>
                          <a:srgbClr val="000000"/>
                        </a:solidFill>
                        <a:effectLst/>
                        <a:latin typeface="+mn-lt"/>
                      </a:endParaRPr>
                    </a:p>
                  </a:txBody>
                  <a:tcPr marL="36000" marR="7154" marT="7154" marB="0" anchor="ctr">
                    <a:noFill/>
                  </a:tcPr>
                </a:tc>
                <a:tc>
                  <a:txBody>
                    <a:bodyPr/>
                    <a:lstStyle/>
                    <a:p>
                      <a:pPr algn="ctr" fontAlgn="b"/>
                      <a:r>
                        <a:rPr lang="en-US" sz="1100" u="none" strike="noStrike" dirty="0">
                          <a:effectLst/>
                          <a:latin typeface="+mn-lt"/>
                        </a:rPr>
                        <a:t>B2C</a:t>
                      </a:r>
                      <a:endParaRPr lang="en-US" sz="1100" b="0" i="0" u="none" strike="noStrike" dirty="0">
                        <a:solidFill>
                          <a:srgbClr val="000000"/>
                        </a:solidFill>
                        <a:effectLst/>
                        <a:latin typeface="+mn-lt"/>
                      </a:endParaRPr>
                    </a:p>
                  </a:txBody>
                  <a:tcPr marL="36000" marR="7154" marT="7154" marB="0" anchor="ctr">
                    <a:noFill/>
                  </a:tcPr>
                </a:tc>
                <a:tc>
                  <a:txBody>
                    <a:bodyPr/>
                    <a:lstStyle/>
                    <a:p>
                      <a:pPr algn="ctr" fontAlgn="b"/>
                      <a:r>
                        <a:rPr lang="en-US" sz="1100" u="none" strike="noStrike">
                          <a:effectLst/>
                          <a:latin typeface="+mn-lt"/>
                        </a:rPr>
                        <a:t>2012-2013</a:t>
                      </a:r>
                      <a:endParaRPr lang="en-US" sz="1100" b="0" i="0" u="none" strike="noStrike">
                        <a:solidFill>
                          <a:srgbClr val="000000"/>
                        </a:solidFill>
                        <a:effectLst/>
                        <a:latin typeface="+mn-lt"/>
                      </a:endParaRPr>
                    </a:p>
                  </a:txBody>
                  <a:tcPr marL="36000" marR="7154" marT="7154" marB="0" anchor="ctr">
                    <a:noFill/>
                  </a:tcPr>
                </a:tc>
                <a:tc>
                  <a:txBody>
                    <a:bodyPr/>
                    <a:lstStyle/>
                    <a:p>
                      <a:pPr algn="ctr" fontAlgn="b"/>
                      <a:r>
                        <a:rPr lang="en-US" sz="1100" u="none" strike="noStrike">
                          <a:effectLst/>
                          <a:latin typeface="+mn-lt"/>
                        </a:rPr>
                        <a:t>HK or Nasdaq</a:t>
                      </a:r>
                      <a:endParaRPr lang="en-US" sz="1100" b="0" i="0" u="none" strike="noStrike">
                        <a:solidFill>
                          <a:srgbClr val="000000"/>
                        </a:solidFill>
                        <a:effectLst/>
                        <a:latin typeface="+mn-lt"/>
                      </a:endParaRPr>
                    </a:p>
                  </a:txBody>
                  <a:tcPr marL="36000" marR="7154" marT="7154" marB="0" anchor="ctr">
                    <a:noFill/>
                  </a:tcPr>
                </a:tc>
                <a:tc>
                  <a:txBody>
                    <a:bodyPr/>
                    <a:lstStyle/>
                    <a:p>
                      <a:pPr algn="ctr" fontAlgn="b"/>
                      <a:r>
                        <a:rPr lang="en-US" sz="1100" b="0" i="0" u="none" strike="noStrike" dirty="0" smtClean="0">
                          <a:solidFill>
                            <a:srgbClr val="000000"/>
                          </a:solidFill>
                          <a:effectLst/>
                          <a:latin typeface="+mn-lt"/>
                        </a:rPr>
                        <a:t>10,000</a:t>
                      </a:r>
                      <a:endParaRPr lang="en-US" sz="1100" b="0" i="0" u="none" strike="noStrike" dirty="0">
                        <a:solidFill>
                          <a:srgbClr val="000000"/>
                        </a:solidFill>
                        <a:effectLst/>
                        <a:latin typeface="+mn-lt"/>
                      </a:endParaRPr>
                    </a:p>
                  </a:txBody>
                  <a:tcPr marL="36000" marR="7154" marT="7154" marB="0" anchor="ctr">
                    <a:noFill/>
                  </a:tcPr>
                </a:tc>
                <a:tc>
                  <a:txBody>
                    <a:bodyPr/>
                    <a:lstStyle/>
                    <a:p>
                      <a:pPr algn="ctr" fontAlgn="b"/>
                      <a:r>
                        <a:rPr lang="en-US" sz="1100" u="none" strike="noStrike" dirty="0">
                          <a:effectLst/>
                          <a:latin typeface="+mn-lt"/>
                        </a:rPr>
                        <a:t>3C/comprehensive</a:t>
                      </a:r>
                      <a:endParaRPr lang="en-US" sz="1100" b="0" i="0" u="none" strike="noStrike" dirty="0">
                        <a:solidFill>
                          <a:srgbClr val="000000"/>
                        </a:solidFill>
                        <a:effectLst/>
                        <a:latin typeface="+mn-lt"/>
                      </a:endParaRPr>
                    </a:p>
                  </a:txBody>
                  <a:tcPr marL="36000" marR="7154" marT="7154" marB="0" anchor="ctr">
                    <a:noFill/>
                  </a:tcPr>
                </a:tc>
              </a:tr>
              <a:tr h="302416">
                <a:tc>
                  <a:txBody>
                    <a:bodyPr/>
                    <a:lstStyle/>
                    <a:p>
                      <a:pPr algn="ctr" fontAlgn="b"/>
                      <a:r>
                        <a:rPr lang="en-US" sz="1100" u="none" strike="noStrike">
                          <a:effectLst/>
                          <a:latin typeface="+mn-lt"/>
                        </a:rPr>
                        <a:t>Vancl</a:t>
                      </a:r>
                      <a:endParaRPr lang="en-US" sz="1100" b="0" i="0" u="none" strike="noStrike">
                        <a:solidFill>
                          <a:srgbClr val="000000"/>
                        </a:solidFill>
                        <a:effectLst/>
                        <a:latin typeface="+mn-lt"/>
                      </a:endParaRPr>
                    </a:p>
                  </a:txBody>
                  <a:tcPr marL="36000" marR="7154" marT="7154" marB="0" anchor="ctr">
                    <a:solidFill>
                      <a:schemeClr val="accent3">
                        <a:lumMod val="20000"/>
                        <a:lumOff val="80000"/>
                      </a:schemeClr>
                    </a:solidFill>
                  </a:tcPr>
                </a:tc>
                <a:tc>
                  <a:txBody>
                    <a:bodyPr/>
                    <a:lstStyle/>
                    <a:p>
                      <a:pPr algn="ctr" fontAlgn="b"/>
                      <a:r>
                        <a:rPr lang="en-US" sz="1100" u="none" strike="noStrike" dirty="0">
                          <a:effectLst/>
                          <a:latin typeface="+mn-lt"/>
                        </a:rPr>
                        <a:t>B2C</a:t>
                      </a:r>
                      <a:endParaRPr lang="en-US" sz="1100" b="0" i="0" u="none" strike="noStrike" dirty="0">
                        <a:solidFill>
                          <a:srgbClr val="000000"/>
                        </a:solidFill>
                        <a:effectLst/>
                        <a:latin typeface="+mn-lt"/>
                      </a:endParaRPr>
                    </a:p>
                  </a:txBody>
                  <a:tcPr marL="36000" marR="7154" marT="7154" marB="0" anchor="ctr">
                    <a:solidFill>
                      <a:schemeClr val="accent3">
                        <a:lumMod val="20000"/>
                        <a:lumOff val="80000"/>
                      </a:schemeClr>
                    </a:solidFill>
                  </a:tcPr>
                </a:tc>
                <a:tc>
                  <a:txBody>
                    <a:bodyPr/>
                    <a:lstStyle/>
                    <a:p>
                      <a:pPr algn="ctr" fontAlgn="b"/>
                      <a:r>
                        <a:rPr lang="en-US" sz="1100" u="none" strike="noStrike" dirty="0">
                          <a:effectLst/>
                          <a:latin typeface="+mn-lt"/>
                        </a:rPr>
                        <a:t>2012-2013</a:t>
                      </a:r>
                      <a:endParaRPr lang="en-US" sz="1100" b="0" i="0" u="none" strike="noStrike" dirty="0">
                        <a:solidFill>
                          <a:srgbClr val="000000"/>
                        </a:solidFill>
                        <a:effectLst/>
                        <a:latin typeface="+mn-lt"/>
                      </a:endParaRPr>
                    </a:p>
                  </a:txBody>
                  <a:tcPr marL="36000" marR="7154" marT="7154" marB="0" anchor="ctr">
                    <a:solidFill>
                      <a:schemeClr val="accent3">
                        <a:lumMod val="20000"/>
                        <a:lumOff val="80000"/>
                      </a:schemeClr>
                    </a:solidFill>
                  </a:tcPr>
                </a:tc>
                <a:tc>
                  <a:txBody>
                    <a:bodyPr/>
                    <a:lstStyle/>
                    <a:p>
                      <a:pPr algn="ctr" fontAlgn="b"/>
                      <a:r>
                        <a:rPr lang="en-US" sz="1100" u="none" strike="noStrike">
                          <a:effectLst/>
                          <a:latin typeface="+mn-lt"/>
                        </a:rPr>
                        <a:t>Nasdaq</a:t>
                      </a:r>
                      <a:endParaRPr lang="en-US" sz="1100" b="0" i="0" u="none" strike="noStrike">
                        <a:solidFill>
                          <a:srgbClr val="000000"/>
                        </a:solidFill>
                        <a:effectLst/>
                        <a:latin typeface="+mn-lt"/>
                      </a:endParaRPr>
                    </a:p>
                  </a:txBody>
                  <a:tcPr marL="36000" marR="7154" marT="7154" marB="0" anchor="ctr">
                    <a:solidFill>
                      <a:schemeClr val="accent3">
                        <a:lumMod val="20000"/>
                        <a:lumOff val="80000"/>
                      </a:schemeClr>
                    </a:solidFill>
                  </a:tcPr>
                </a:tc>
                <a:tc>
                  <a:txBody>
                    <a:bodyPr/>
                    <a:lstStyle/>
                    <a:p>
                      <a:pPr algn="ctr" fontAlgn="b"/>
                      <a:r>
                        <a:rPr lang="en-US" sz="1100" b="0" i="0" u="none" strike="noStrike" dirty="0" smtClean="0">
                          <a:solidFill>
                            <a:srgbClr val="000000"/>
                          </a:solidFill>
                          <a:effectLst/>
                          <a:latin typeface="+mn-lt"/>
                        </a:rPr>
                        <a:t>5,000</a:t>
                      </a:r>
                      <a:endParaRPr lang="en-US" sz="1100" b="0" i="0" u="none" strike="noStrike" dirty="0">
                        <a:solidFill>
                          <a:srgbClr val="000000"/>
                        </a:solidFill>
                        <a:effectLst/>
                        <a:latin typeface="+mn-lt"/>
                      </a:endParaRPr>
                    </a:p>
                  </a:txBody>
                  <a:tcPr marL="36000" marR="7154" marT="7154" marB="0" anchor="ctr">
                    <a:solidFill>
                      <a:schemeClr val="accent3">
                        <a:lumMod val="20000"/>
                        <a:lumOff val="80000"/>
                      </a:schemeClr>
                    </a:solidFill>
                  </a:tcPr>
                </a:tc>
                <a:tc>
                  <a:txBody>
                    <a:bodyPr/>
                    <a:lstStyle/>
                    <a:p>
                      <a:pPr algn="ctr" fontAlgn="b"/>
                      <a:r>
                        <a:rPr lang="en-US" sz="1100" u="none" strike="noStrike" dirty="0">
                          <a:effectLst/>
                          <a:latin typeface="+mn-lt"/>
                        </a:rPr>
                        <a:t>Clothing</a:t>
                      </a:r>
                      <a:endParaRPr lang="en-US" sz="1100" b="0" i="0" u="none" strike="noStrike" dirty="0">
                        <a:solidFill>
                          <a:srgbClr val="000000"/>
                        </a:solidFill>
                        <a:effectLst/>
                        <a:latin typeface="+mn-lt"/>
                      </a:endParaRPr>
                    </a:p>
                  </a:txBody>
                  <a:tcPr marL="36000" marR="7154" marT="7154" marB="0" anchor="ctr">
                    <a:solidFill>
                      <a:schemeClr val="accent3">
                        <a:lumMod val="20000"/>
                        <a:lumOff val="80000"/>
                      </a:schemeClr>
                    </a:solidFill>
                  </a:tcPr>
                </a:tc>
              </a:tr>
            </a:tbl>
          </a:graphicData>
        </a:graphic>
      </p:graphicFrame>
      <p:sp>
        <p:nvSpPr>
          <p:cNvPr id="9" name="TextBox 8"/>
          <p:cNvSpPr txBox="1"/>
          <p:nvPr/>
        </p:nvSpPr>
        <p:spPr>
          <a:xfrm>
            <a:off x="357369" y="5829598"/>
            <a:ext cx="8302625" cy="161583"/>
          </a:xfrm>
          <a:prstGeom prst="rect">
            <a:avLst/>
          </a:prstGeom>
          <a:noFill/>
        </p:spPr>
        <p:txBody>
          <a:bodyPr wrap="square" lIns="0" tIns="0" rIns="0" bIns="0" rtlCol="0">
            <a:spAutoFit/>
          </a:bodyPr>
          <a:lstStyle/>
          <a:p>
            <a:pPr>
              <a:spcAft>
                <a:spcPts val="300"/>
              </a:spcAft>
            </a:pPr>
            <a:r>
              <a:rPr lang="en-US" sz="1050" dirty="0" smtClean="0">
                <a:solidFill>
                  <a:schemeClr val="tx2"/>
                </a:solidFill>
              </a:rPr>
              <a:t>Source: </a:t>
            </a:r>
            <a:r>
              <a:rPr lang="en-US" sz="1050" dirty="0" smtClean="0">
                <a:solidFill>
                  <a:schemeClr val="tx2"/>
                </a:solidFill>
                <a:hlinkClick r:id="rId2"/>
              </a:rPr>
              <a:t>www.pedaily.cn</a:t>
            </a:r>
            <a:r>
              <a:rPr lang="en-US" sz="1050" dirty="0" smtClean="0">
                <a:solidFill>
                  <a:schemeClr val="tx2"/>
                </a:solidFill>
              </a:rPr>
              <a:t>, </a:t>
            </a:r>
            <a:r>
              <a:rPr lang="en-US" sz="1050" dirty="0" smtClean="0">
                <a:solidFill>
                  <a:schemeClr val="tx2"/>
                </a:solidFill>
                <a:hlinkClick r:id="rId3"/>
              </a:rPr>
              <a:t>www.chinaveture.com.cn</a:t>
            </a:r>
            <a:r>
              <a:rPr lang="en-US" sz="1050" dirty="0" smtClean="0">
                <a:solidFill>
                  <a:schemeClr val="tx2"/>
                </a:solidFill>
              </a:rPr>
              <a:t>, finance.yahoo.com, multiple media</a:t>
            </a:r>
          </a:p>
        </p:txBody>
      </p:sp>
      <p:sp>
        <p:nvSpPr>
          <p:cNvPr id="10" name="Slide Number Placeholder 5"/>
          <p:cNvSpPr>
            <a:spLocks noGrp="1"/>
          </p:cNvSpPr>
          <p:nvPr>
            <p:ph type="sldNum" sz="quarter" idx="4"/>
          </p:nvPr>
        </p:nvSpPr>
        <p:spPr>
          <a:xfrm>
            <a:off x="4227002" y="6565460"/>
            <a:ext cx="571504" cy="179387"/>
          </a:xfrm>
        </p:spPr>
        <p:txBody>
          <a:bodyPr/>
          <a:lstStyle/>
          <a:p>
            <a:pPr algn="ctr"/>
            <a:fld id="{9CCD2B93-435A-4A43-87E1-355F35A356BE}" type="slidenum">
              <a:rPr lang="en-GB" smtClean="0"/>
              <a:pPr algn="ctr"/>
              <a:t>8</a:t>
            </a:fld>
            <a:endParaRPr lang="en-GB" dirty="0">
              <a:solidFill>
                <a:schemeClr val="tx1"/>
              </a:solidFill>
              <a:latin typeface="Verdana" pitchFamily="34" charset="0"/>
            </a:endParaRPr>
          </a:p>
        </p:txBody>
      </p:sp>
    </p:spTree>
    <p:extLst>
      <p:ext uri="{BB962C8B-B14F-4D97-AF65-F5344CB8AC3E}">
        <p14:creationId xmlns:p14="http://schemas.microsoft.com/office/powerpoint/2010/main" val="36132273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15765" y="236537"/>
            <a:ext cx="8909538" cy="1027112"/>
          </a:xfrm>
        </p:spPr>
        <p:txBody>
          <a:bodyPr/>
          <a:lstStyle/>
          <a:p>
            <a:r>
              <a:rPr lang="en-US" dirty="0" smtClean="0"/>
              <a:t>Established 8 years later, </a:t>
            </a:r>
            <a:r>
              <a:rPr lang="en-US" dirty="0" err="1" smtClean="0"/>
              <a:t>Taobao</a:t>
            </a:r>
            <a:r>
              <a:rPr lang="en-US" dirty="0" smtClean="0"/>
              <a:t> now has a comparable transaction value as </a:t>
            </a:r>
            <a:r>
              <a:rPr lang="en-US" dirty="0" err="1" smtClean="0"/>
              <a:t>ebay</a:t>
            </a:r>
            <a:r>
              <a:rPr lang="en-US" dirty="0" smtClean="0"/>
              <a:t> does today. Registered user accounts for 1/4 of China population</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971678738"/>
              </p:ext>
            </p:extLst>
          </p:nvPr>
        </p:nvGraphicFramePr>
        <p:xfrm>
          <a:off x="415002" y="1803027"/>
          <a:ext cx="8370222" cy="4314275"/>
        </p:xfrm>
        <a:graphic>
          <a:graphicData uri="http://schemas.openxmlformats.org/drawingml/2006/table">
            <a:tbl>
              <a:tblPr>
                <a:tableStyleId>{F5AB1C69-6EDB-4FF4-983F-18BD219EF322}</a:tableStyleId>
              </a:tblPr>
              <a:tblGrid>
                <a:gridCol w="1813848"/>
                <a:gridCol w="3257550"/>
                <a:gridCol w="3298824"/>
              </a:tblGrid>
              <a:tr h="269293">
                <a:tc>
                  <a:txBody>
                    <a:bodyPr/>
                    <a:lstStyle/>
                    <a:p>
                      <a:pPr algn="ctr" fontAlgn="b"/>
                      <a:endParaRPr lang="en-US" sz="1200" b="0" i="0" u="none" strike="noStrike" dirty="0">
                        <a:solidFill>
                          <a:srgbClr val="000000"/>
                        </a:solidFill>
                        <a:effectLst/>
                        <a:latin typeface="Calibri"/>
                      </a:endParaRPr>
                    </a:p>
                  </a:txBody>
                  <a:tcPr marL="7590" marR="7590" marT="7590" marB="0" anchor="ctr">
                    <a:noFill/>
                  </a:tcPr>
                </a:tc>
                <a:tc>
                  <a:txBody>
                    <a:bodyPr/>
                    <a:lstStyle/>
                    <a:p>
                      <a:pPr algn="ctr" fontAlgn="b"/>
                      <a:endParaRPr lang="en-US" sz="1200" b="0" i="0" u="none" strike="noStrike" dirty="0">
                        <a:solidFill>
                          <a:srgbClr val="000000"/>
                        </a:solidFill>
                        <a:effectLst/>
                        <a:latin typeface="Calibri"/>
                      </a:endParaRPr>
                    </a:p>
                  </a:txBody>
                  <a:tcPr marL="7590" marR="7590" marT="7590" marB="0" anchor="ctr">
                    <a:noFill/>
                  </a:tcPr>
                </a:tc>
                <a:tc>
                  <a:txBody>
                    <a:bodyPr/>
                    <a:lstStyle/>
                    <a:p>
                      <a:pPr algn="ctr" fontAlgn="b"/>
                      <a:endParaRPr lang="en-US" sz="1200" b="0" i="0" u="none" strike="noStrike" dirty="0">
                        <a:solidFill>
                          <a:srgbClr val="000000"/>
                        </a:solidFill>
                        <a:effectLst/>
                        <a:latin typeface="Calibri"/>
                      </a:endParaRPr>
                    </a:p>
                  </a:txBody>
                  <a:tcPr marL="7590" marR="7590" marT="7590" marB="0" anchor="ctr">
                    <a:noFill/>
                  </a:tcPr>
                </a:tc>
              </a:tr>
              <a:tr h="272029">
                <a:tc>
                  <a:txBody>
                    <a:bodyPr/>
                    <a:lstStyle/>
                    <a:p>
                      <a:pPr algn="l" fontAlgn="b"/>
                      <a:r>
                        <a:rPr lang="en-US" sz="1200" b="0" i="1" u="none" strike="noStrike" dirty="0">
                          <a:solidFill>
                            <a:schemeClr val="tx1">
                              <a:lumMod val="50000"/>
                            </a:schemeClr>
                          </a:solidFill>
                          <a:effectLst/>
                          <a:latin typeface="Calibri" pitchFamily="34" charset="0"/>
                          <a:cs typeface="Calibri" pitchFamily="34" charset="0"/>
                        </a:rPr>
                        <a:t>Year Established</a:t>
                      </a:r>
                    </a:p>
                  </a:txBody>
                  <a:tcPr marL="108000" marR="7590" marT="7590" marB="0" anchor="ctr">
                    <a:solidFill>
                      <a:schemeClr val="accent5">
                        <a:lumMod val="20000"/>
                        <a:lumOff val="80000"/>
                      </a:schemeClr>
                    </a:solidFill>
                  </a:tcPr>
                </a:tc>
                <a:tc>
                  <a:txBody>
                    <a:bodyPr/>
                    <a:lstStyle/>
                    <a:p>
                      <a:pPr algn="ctr" fontAlgn="b"/>
                      <a:r>
                        <a:rPr lang="en-US" sz="1200" b="0" i="0" u="none" strike="noStrike" dirty="0">
                          <a:solidFill>
                            <a:srgbClr val="000000"/>
                          </a:solidFill>
                          <a:effectLst/>
                          <a:latin typeface="Calibri"/>
                        </a:rPr>
                        <a:t>1995</a:t>
                      </a:r>
                    </a:p>
                  </a:txBody>
                  <a:tcPr marL="9525" marR="9525" marT="9525" marB="0" anchor="ctr">
                    <a:solidFill>
                      <a:schemeClr val="bg1">
                        <a:lumMod val="85000"/>
                      </a:schemeClr>
                    </a:solidFill>
                  </a:tcPr>
                </a:tc>
                <a:tc>
                  <a:txBody>
                    <a:bodyPr/>
                    <a:lstStyle/>
                    <a:p>
                      <a:pPr algn="ctr" fontAlgn="b"/>
                      <a:r>
                        <a:rPr lang="en-US" sz="1200" b="0" i="0" u="none" strike="noStrike" dirty="0">
                          <a:solidFill>
                            <a:srgbClr val="000000"/>
                          </a:solidFill>
                          <a:effectLst/>
                          <a:latin typeface="Calibri"/>
                        </a:rPr>
                        <a:t>2003</a:t>
                      </a:r>
                    </a:p>
                  </a:txBody>
                  <a:tcPr marL="9525" marR="9525" marT="9525" marB="0" anchor="ctr">
                    <a:solidFill>
                      <a:schemeClr val="bg1">
                        <a:lumMod val="85000"/>
                      </a:schemeClr>
                    </a:solidFill>
                  </a:tcPr>
                </a:tc>
              </a:tr>
              <a:tr h="272029">
                <a:tc>
                  <a:txBody>
                    <a:bodyPr/>
                    <a:lstStyle/>
                    <a:p>
                      <a:pPr algn="l" fontAlgn="b"/>
                      <a:r>
                        <a:rPr lang="en-US" sz="1200" b="0" i="1" u="none" strike="noStrike" dirty="0">
                          <a:solidFill>
                            <a:schemeClr val="tx1">
                              <a:lumMod val="50000"/>
                            </a:schemeClr>
                          </a:solidFill>
                          <a:effectLst/>
                          <a:latin typeface="Calibri" pitchFamily="34" charset="0"/>
                          <a:cs typeface="Calibri" pitchFamily="34" charset="0"/>
                        </a:rPr>
                        <a:t>Enterprise Type</a:t>
                      </a:r>
                    </a:p>
                  </a:txBody>
                  <a:tcPr marL="108000" marR="7590" marT="7590" marB="0" anchor="ctr">
                    <a:solidFill>
                      <a:schemeClr val="accent5">
                        <a:lumMod val="20000"/>
                        <a:lumOff val="80000"/>
                      </a:schemeClr>
                    </a:solidFill>
                  </a:tcPr>
                </a:tc>
                <a:tc>
                  <a:txBody>
                    <a:bodyPr/>
                    <a:lstStyle/>
                    <a:p>
                      <a:pPr algn="ctr" fontAlgn="b"/>
                      <a:r>
                        <a:rPr lang="en-US" sz="1200" b="0" i="0" u="none" strike="noStrike" dirty="0" smtClean="0">
                          <a:solidFill>
                            <a:srgbClr val="000000"/>
                          </a:solidFill>
                          <a:effectLst/>
                          <a:latin typeface="Calibri"/>
                        </a:rPr>
                        <a:t>Listed: </a:t>
                      </a:r>
                      <a:r>
                        <a:rPr lang="en-US" sz="1200" b="0" i="0" u="none" strike="noStrike" dirty="0" err="1" smtClean="0">
                          <a:solidFill>
                            <a:srgbClr val="000000"/>
                          </a:solidFill>
                          <a:effectLst/>
                          <a:latin typeface="Calibri"/>
                        </a:rPr>
                        <a:t>Nasdaq</a:t>
                      </a:r>
                      <a:endParaRPr lang="en-US" sz="12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ctr" fontAlgn="b"/>
                      <a:r>
                        <a:rPr lang="en-US" sz="1200" b="0" i="0" u="none" strike="noStrike" dirty="0">
                          <a:solidFill>
                            <a:srgbClr val="000000"/>
                          </a:solidFill>
                          <a:effectLst/>
                          <a:latin typeface="Calibri"/>
                        </a:rPr>
                        <a:t>Private</a:t>
                      </a:r>
                    </a:p>
                  </a:txBody>
                  <a:tcPr marL="9525" marR="9525" marT="9525" marB="0" anchor="ctr">
                    <a:solidFill>
                      <a:schemeClr val="bg1">
                        <a:lumMod val="85000"/>
                      </a:schemeClr>
                    </a:solidFill>
                  </a:tcPr>
                </a:tc>
              </a:tr>
              <a:tr h="272029">
                <a:tc>
                  <a:txBody>
                    <a:bodyPr/>
                    <a:lstStyle/>
                    <a:p>
                      <a:pPr algn="l" fontAlgn="b"/>
                      <a:r>
                        <a:rPr lang="en-US" sz="1200" b="0" i="1" u="none" strike="noStrike" dirty="0">
                          <a:solidFill>
                            <a:schemeClr val="tx1">
                              <a:lumMod val="50000"/>
                            </a:schemeClr>
                          </a:solidFill>
                          <a:effectLst/>
                          <a:latin typeface="Calibri" pitchFamily="34" charset="0"/>
                          <a:cs typeface="Calibri" pitchFamily="34" charset="0"/>
                        </a:rPr>
                        <a:t>Business Model</a:t>
                      </a:r>
                    </a:p>
                  </a:txBody>
                  <a:tcPr marL="108000" marR="7590" marT="7590" marB="0" anchor="ctr">
                    <a:solidFill>
                      <a:schemeClr val="accent5">
                        <a:lumMod val="20000"/>
                        <a:lumOff val="80000"/>
                      </a:schemeClr>
                    </a:solidFill>
                  </a:tcPr>
                </a:tc>
                <a:tc>
                  <a:txBody>
                    <a:bodyPr/>
                    <a:lstStyle/>
                    <a:p>
                      <a:pPr algn="ctr" fontAlgn="b"/>
                      <a:r>
                        <a:rPr lang="en-US" sz="1200" b="0" i="0" u="none" strike="noStrike" dirty="0">
                          <a:solidFill>
                            <a:srgbClr val="000000"/>
                          </a:solidFill>
                          <a:effectLst/>
                          <a:latin typeface="Calibri"/>
                        </a:rPr>
                        <a:t>C2C</a:t>
                      </a:r>
                    </a:p>
                  </a:txBody>
                  <a:tcPr marL="9525" marR="9525" marT="9525" marB="0" anchor="ctr">
                    <a:solidFill>
                      <a:schemeClr val="bg1">
                        <a:lumMod val="85000"/>
                      </a:schemeClr>
                    </a:solidFill>
                  </a:tcPr>
                </a:tc>
                <a:tc>
                  <a:txBody>
                    <a:bodyPr/>
                    <a:lstStyle/>
                    <a:p>
                      <a:pPr algn="ctr" fontAlgn="b"/>
                      <a:r>
                        <a:rPr lang="en-US" sz="1200" b="0" i="0" u="none" strike="noStrike" dirty="0" smtClean="0">
                          <a:solidFill>
                            <a:srgbClr val="000000"/>
                          </a:solidFill>
                          <a:effectLst/>
                          <a:latin typeface="Calibri"/>
                        </a:rPr>
                        <a:t>C2C(individual</a:t>
                      </a:r>
                      <a:r>
                        <a:rPr lang="en-US" sz="1200" b="0" i="0" u="none" strike="noStrike" baseline="0" dirty="0" smtClean="0">
                          <a:solidFill>
                            <a:srgbClr val="000000"/>
                          </a:solidFill>
                          <a:effectLst/>
                          <a:latin typeface="Calibri"/>
                        </a:rPr>
                        <a:t> seller </a:t>
                      </a:r>
                      <a:r>
                        <a:rPr lang="en-US" sz="1200" b="0" i="0" u="none" strike="noStrike" dirty="0" smtClean="0">
                          <a:solidFill>
                            <a:srgbClr val="000000"/>
                          </a:solidFill>
                          <a:effectLst/>
                          <a:latin typeface="Calibri"/>
                        </a:rPr>
                        <a:t>based B2C) /B2C</a:t>
                      </a:r>
                      <a:endParaRPr lang="en-US" sz="1200" b="0" i="0" u="none" strike="noStrike" dirty="0">
                        <a:solidFill>
                          <a:srgbClr val="000000"/>
                        </a:solidFill>
                        <a:effectLst/>
                        <a:latin typeface="Calibri"/>
                      </a:endParaRPr>
                    </a:p>
                  </a:txBody>
                  <a:tcPr marL="9525" marR="9525" marT="9525" marB="0" anchor="ctr">
                    <a:solidFill>
                      <a:schemeClr val="bg1">
                        <a:lumMod val="85000"/>
                      </a:schemeClr>
                    </a:solidFill>
                  </a:tcPr>
                </a:tc>
              </a:tr>
              <a:tr h="362793">
                <a:tc>
                  <a:txBody>
                    <a:bodyPr/>
                    <a:lstStyle/>
                    <a:p>
                      <a:pPr algn="l" fontAlgn="b"/>
                      <a:r>
                        <a:rPr lang="en-US" sz="1200" b="0" i="1" u="none" strike="noStrike" dirty="0">
                          <a:solidFill>
                            <a:schemeClr val="tx1">
                              <a:lumMod val="50000"/>
                            </a:schemeClr>
                          </a:solidFill>
                          <a:effectLst/>
                          <a:latin typeface="Calibri" pitchFamily="34" charset="0"/>
                          <a:cs typeface="Calibri" pitchFamily="34" charset="0"/>
                        </a:rPr>
                        <a:t>2010 Revenue (</a:t>
                      </a:r>
                      <a:r>
                        <a:rPr lang="en-US" sz="1200" b="0" i="1" u="none" strike="noStrike" dirty="0" err="1">
                          <a:solidFill>
                            <a:schemeClr val="tx1">
                              <a:lumMod val="50000"/>
                            </a:schemeClr>
                          </a:solidFill>
                          <a:effectLst/>
                          <a:latin typeface="Calibri" pitchFamily="34" charset="0"/>
                          <a:cs typeface="Calibri" pitchFamily="34" charset="0"/>
                        </a:rPr>
                        <a:t>mn</a:t>
                      </a:r>
                      <a:r>
                        <a:rPr lang="en-US" sz="1200" b="0" i="1" u="none" strike="noStrike" dirty="0">
                          <a:solidFill>
                            <a:schemeClr val="tx1">
                              <a:lumMod val="50000"/>
                            </a:schemeClr>
                          </a:solidFill>
                          <a:effectLst/>
                          <a:latin typeface="Calibri" pitchFamily="34" charset="0"/>
                          <a:cs typeface="Calibri" pitchFamily="34" charset="0"/>
                        </a:rPr>
                        <a:t> USD)</a:t>
                      </a:r>
                    </a:p>
                  </a:txBody>
                  <a:tcPr marL="108000" marR="7590" marT="7590" marB="0" anchor="ctr">
                    <a:solidFill>
                      <a:schemeClr val="accent5">
                        <a:lumMod val="20000"/>
                        <a:lumOff val="80000"/>
                      </a:schemeClr>
                    </a:solidFill>
                  </a:tcPr>
                </a:tc>
                <a:tc>
                  <a:txBody>
                    <a:bodyPr/>
                    <a:lstStyle/>
                    <a:p>
                      <a:pPr algn="ctr" fontAlgn="b"/>
                      <a:r>
                        <a:rPr lang="en-US" sz="1200" b="0" i="0" u="none" strike="noStrike" dirty="0" smtClean="0">
                          <a:solidFill>
                            <a:srgbClr val="000000"/>
                          </a:solidFill>
                          <a:effectLst/>
                          <a:latin typeface="Calibri"/>
                        </a:rPr>
                        <a:t>9,510</a:t>
                      </a:r>
                      <a:endParaRPr lang="en-US" sz="12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ctr" fontAlgn="b"/>
                      <a:r>
                        <a:rPr lang="en-US" sz="1200" b="0" i="0" u="none" strike="noStrike" dirty="0">
                          <a:solidFill>
                            <a:srgbClr val="000000"/>
                          </a:solidFill>
                          <a:effectLst/>
                          <a:latin typeface="Calibri"/>
                        </a:rPr>
                        <a:t>770</a:t>
                      </a:r>
                    </a:p>
                  </a:txBody>
                  <a:tcPr marL="9525" marR="9525" marT="9525" marB="0" anchor="ctr">
                    <a:solidFill>
                      <a:schemeClr val="bg1">
                        <a:lumMod val="85000"/>
                      </a:schemeClr>
                    </a:solidFill>
                  </a:tcPr>
                </a:tc>
              </a:tr>
              <a:tr h="388193">
                <a:tc>
                  <a:txBody>
                    <a:bodyPr/>
                    <a:lstStyle/>
                    <a:p>
                      <a:pPr marL="0" algn="l" defTabSz="914400" rtl="0" eaLnBrk="1" fontAlgn="b" latinLnBrk="0" hangingPunct="1"/>
                      <a:r>
                        <a:rPr lang="en-US" sz="1200" b="0" i="1" u="none" strike="noStrike" kern="1200" dirty="0" smtClean="0">
                          <a:solidFill>
                            <a:schemeClr val="tx1">
                              <a:lumMod val="50000"/>
                            </a:schemeClr>
                          </a:solidFill>
                          <a:effectLst/>
                          <a:latin typeface="Calibri" pitchFamily="34" charset="0"/>
                          <a:ea typeface="+mn-ea"/>
                          <a:cs typeface="Calibri" pitchFamily="34" charset="0"/>
                        </a:rPr>
                        <a:t>CAGR (2006-2010)</a:t>
                      </a:r>
                      <a:endParaRPr lang="en-US" sz="1200" b="0" i="1" u="none" strike="noStrike" kern="1200" dirty="0">
                        <a:solidFill>
                          <a:schemeClr val="tx1">
                            <a:lumMod val="50000"/>
                          </a:schemeClr>
                        </a:solidFill>
                        <a:effectLst/>
                        <a:latin typeface="Calibri" pitchFamily="34" charset="0"/>
                        <a:ea typeface="+mn-ea"/>
                        <a:cs typeface="Calibri" pitchFamily="34" charset="0"/>
                      </a:endParaRPr>
                    </a:p>
                  </a:txBody>
                  <a:tcPr marL="108000" marR="7590" marT="7590" marB="0" anchor="ctr">
                    <a:solidFill>
                      <a:schemeClr val="accent5">
                        <a:lumMod val="20000"/>
                        <a:lumOff val="80000"/>
                      </a:schemeClr>
                    </a:solidFill>
                  </a:tcPr>
                </a:tc>
                <a:tc>
                  <a:txBody>
                    <a:bodyPr/>
                    <a:lstStyle/>
                    <a:p>
                      <a:pPr algn="ctr" fontAlgn="b"/>
                      <a:r>
                        <a:rPr lang="en-US" sz="1400" b="1" i="0" u="none" strike="noStrike" dirty="0" smtClean="0">
                          <a:solidFill>
                            <a:srgbClr val="000000"/>
                          </a:solidFill>
                          <a:effectLst/>
                          <a:latin typeface="Calibri"/>
                        </a:rPr>
                        <a:t>11.3%</a:t>
                      </a:r>
                      <a:endParaRPr lang="en-US" sz="1200" b="1"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ctr" fontAlgn="b"/>
                      <a:r>
                        <a:rPr lang="en-US" sz="1400" b="1" i="0" u="none" strike="noStrike" dirty="0" smtClean="0">
                          <a:solidFill>
                            <a:srgbClr val="000000"/>
                          </a:solidFill>
                          <a:effectLst/>
                          <a:latin typeface="Calibri"/>
                        </a:rPr>
                        <a:t>115%</a:t>
                      </a:r>
                      <a:endParaRPr lang="en-US" sz="1200" b="1" i="0" u="none" strike="noStrike" dirty="0">
                        <a:solidFill>
                          <a:srgbClr val="000000"/>
                        </a:solidFill>
                        <a:effectLst/>
                        <a:latin typeface="Calibri"/>
                      </a:endParaRPr>
                    </a:p>
                  </a:txBody>
                  <a:tcPr marL="9525" marR="9525" marT="9525" marB="0" anchor="ctr">
                    <a:solidFill>
                      <a:schemeClr val="bg1">
                        <a:lumMod val="85000"/>
                      </a:schemeClr>
                    </a:solidFill>
                  </a:tcPr>
                </a:tc>
              </a:tr>
              <a:tr h="469900">
                <a:tc>
                  <a:txBody>
                    <a:bodyPr/>
                    <a:lstStyle/>
                    <a:p>
                      <a:pPr algn="l" fontAlgn="b"/>
                      <a:r>
                        <a:rPr lang="en-US" sz="1200" b="0" i="1" u="none" strike="noStrike" dirty="0">
                          <a:solidFill>
                            <a:schemeClr val="tx1">
                              <a:lumMod val="50000"/>
                            </a:schemeClr>
                          </a:solidFill>
                          <a:effectLst/>
                          <a:latin typeface="Calibri" pitchFamily="34" charset="0"/>
                          <a:cs typeface="Calibri" pitchFamily="34" charset="0"/>
                        </a:rPr>
                        <a:t>Main Revenue Stream</a:t>
                      </a:r>
                    </a:p>
                  </a:txBody>
                  <a:tcPr marL="108000" marR="7590" marT="7590" marB="0" anchor="ctr">
                    <a:solidFill>
                      <a:schemeClr val="accent5">
                        <a:lumMod val="20000"/>
                        <a:lumOff val="80000"/>
                      </a:schemeClr>
                    </a:solidFill>
                  </a:tcPr>
                </a:tc>
                <a:tc>
                  <a:txBody>
                    <a:bodyPr/>
                    <a:lstStyle/>
                    <a:p>
                      <a:pPr algn="ctr" fontAlgn="b"/>
                      <a:r>
                        <a:rPr lang="en-US" sz="1200" b="0" i="0" u="none" strike="noStrike" dirty="0" smtClean="0">
                          <a:solidFill>
                            <a:srgbClr val="000000"/>
                          </a:solidFill>
                          <a:effectLst/>
                          <a:latin typeface="Calibri"/>
                        </a:rPr>
                        <a:t>Service </a:t>
                      </a:r>
                      <a:r>
                        <a:rPr lang="en-US" sz="1200" b="0" i="0" u="none" strike="noStrike" dirty="0">
                          <a:solidFill>
                            <a:srgbClr val="000000"/>
                          </a:solidFill>
                          <a:effectLst/>
                          <a:latin typeface="Calibri"/>
                        </a:rPr>
                        <a:t>fee and sales commission</a:t>
                      </a:r>
                    </a:p>
                  </a:txBody>
                  <a:tcPr marL="9525" marR="9525" marT="9525" marB="0" anchor="ctr">
                    <a:solidFill>
                      <a:schemeClr val="bg1">
                        <a:lumMod val="85000"/>
                      </a:schemeClr>
                    </a:solidFill>
                  </a:tcPr>
                </a:tc>
                <a:tc>
                  <a:txBody>
                    <a:bodyPr/>
                    <a:lstStyle/>
                    <a:p>
                      <a:pPr algn="ctr" fontAlgn="b"/>
                      <a:r>
                        <a:rPr lang="en-US" sz="1200" b="0" i="0" u="none" strike="noStrike" dirty="0" smtClean="0">
                          <a:solidFill>
                            <a:srgbClr val="000000"/>
                          </a:solidFill>
                          <a:effectLst/>
                          <a:latin typeface="Calibri"/>
                        </a:rPr>
                        <a:t>Advertising</a:t>
                      </a:r>
                      <a:r>
                        <a:rPr lang="en-US" sz="1200" b="0" i="0" u="none" strike="noStrike" baseline="0" dirty="0" smtClean="0">
                          <a:solidFill>
                            <a:srgbClr val="000000"/>
                          </a:solidFill>
                          <a:effectLst/>
                          <a:latin typeface="Calibri"/>
                        </a:rPr>
                        <a:t> (product ranking, stand-alone ads, </a:t>
                      </a:r>
                      <a:r>
                        <a:rPr lang="en-US" sz="1200" b="0" i="1" u="none" strike="noStrike" baseline="0" dirty="0" smtClean="0">
                          <a:solidFill>
                            <a:srgbClr val="000000"/>
                          </a:solidFill>
                          <a:effectLst/>
                          <a:latin typeface="Calibri"/>
                        </a:rPr>
                        <a:t>etc.</a:t>
                      </a:r>
                      <a:r>
                        <a:rPr lang="en-US" sz="1200" b="0" i="0" u="none" strike="noStrike" baseline="0" dirty="0" smtClean="0">
                          <a:solidFill>
                            <a:srgbClr val="000000"/>
                          </a:solidFill>
                          <a:effectLst/>
                          <a:latin typeface="Calibri"/>
                        </a:rPr>
                        <a:t>); value-added service fee</a:t>
                      </a:r>
                      <a:endParaRPr lang="en-US" sz="1200" b="0" i="0" u="none" strike="noStrike" dirty="0">
                        <a:solidFill>
                          <a:srgbClr val="000000"/>
                        </a:solidFill>
                        <a:effectLst/>
                        <a:latin typeface="Calibri"/>
                      </a:endParaRPr>
                    </a:p>
                  </a:txBody>
                  <a:tcPr marL="9525" marR="9525" marT="9525" marB="0" anchor="ctr">
                    <a:solidFill>
                      <a:schemeClr val="bg1">
                        <a:lumMod val="85000"/>
                      </a:schemeClr>
                    </a:solidFill>
                  </a:tcPr>
                </a:tc>
              </a:tr>
              <a:tr h="527854">
                <a:tc>
                  <a:txBody>
                    <a:bodyPr/>
                    <a:lstStyle/>
                    <a:p>
                      <a:pPr algn="l" fontAlgn="b"/>
                      <a:r>
                        <a:rPr lang="en-US" sz="1200" b="0" i="1" u="none" strike="noStrike" dirty="0" smtClean="0">
                          <a:solidFill>
                            <a:schemeClr val="tx1">
                              <a:lumMod val="50000"/>
                            </a:schemeClr>
                          </a:solidFill>
                          <a:effectLst/>
                          <a:latin typeface="Calibri" pitchFamily="34" charset="0"/>
                          <a:cs typeface="Calibri" pitchFamily="34" charset="0"/>
                        </a:rPr>
                        <a:t>No. </a:t>
                      </a:r>
                      <a:r>
                        <a:rPr lang="en-US" sz="1200" b="0" i="1" u="none" strike="noStrike" dirty="0">
                          <a:solidFill>
                            <a:schemeClr val="tx1">
                              <a:lumMod val="50000"/>
                            </a:schemeClr>
                          </a:solidFill>
                          <a:effectLst/>
                          <a:latin typeface="Calibri" pitchFamily="34" charset="0"/>
                          <a:cs typeface="Calibri" pitchFamily="34" charset="0"/>
                        </a:rPr>
                        <a:t>of </a:t>
                      </a:r>
                      <a:r>
                        <a:rPr lang="en-US" sz="1200" b="0" i="1" u="none" strike="noStrike" dirty="0" smtClean="0">
                          <a:solidFill>
                            <a:schemeClr val="tx1">
                              <a:lumMod val="50000"/>
                            </a:schemeClr>
                          </a:solidFill>
                          <a:effectLst/>
                          <a:latin typeface="Calibri" pitchFamily="34" charset="0"/>
                          <a:cs typeface="Calibri" pitchFamily="34" charset="0"/>
                        </a:rPr>
                        <a:t>Registered users</a:t>
                      </a:r>
                      <a:r>
                        <a:rPr lang="en-US" sz="1200" b="0" i="1" u="none" strike="noStrike" baseline="0" dirty="0" smtClean="0">
                          <a:solidFill>
                            <a:schemeClr val="tx1">
                              <a:lumMod val="50000"/>
                            </a:schemeClr>
                          </a:solidFill>
                          <a:effectLst/>
                          <a:latin typeface="Calibri" pitchFamily="34" charset="0"/>
                          <a:cs typeface="Calibri" pitchFamily="34" charset="0"/>
                        </a:rPr>
                        <a:t> (</a:t>
                      </a:r>
                      <a:r>
                        <a:rPr lang="en-US" sz="1200" b="0" i="1" u="none" strike="noStrike" dirty="0" smtClean="0">
                          <a:solidFill>
                            <a:schemeClr val="tx1">
                              <a:lumMod val="50000"/>
                            </a:schemeClr>
                          </a:solidFill>
                          <a:effectLst/>
                          <a:latin typeface="Calibri" pitchFamily="34" charset="0"/>
                          <a:cs typeface="Calibri" pitchFamily="34" charset="0"/>
                        </a:rPr>
                        <a:t>2010 Global)</a:t>
                      </a:r>
                      <a:endParaRPr lang="en-US" sz="1200" b="0" i="1" u="none" strike="noStrike" dirty="0">
                        <a:solidFill>
                          <a:schemeClr val="tx1">
                            <a:lumMod val="50000"/>
                          </a:schemeClr>
                        </a:solidFill>
                        <a:effectLst/>
                        <a:latin typeface="Calibri" pitchFamily="34" charset="0"/>
                        <a:cs typeface="Calibri" pitchFamily="34" charset="0"/>
                      </a:endParaRPr>
                    </a:p>
                  </a:txBody>
                  <a:tcPr marL="108000" marR="7590" marT="7590" marB="0" anchor="ctr">
                    <a:solidFill>
                      <a:schemeClr val="accent5">
                        <a:lumMod val="20000"/>
                        <a:lumOff val="80000"/>
                      </a:schemeClr>
                    </a:solidFill>
                  </a:tcPr>
                </a:tc>
                <a:tc>
                  <a:txBody>
                    <a:bodyPr/>
                    <a:lstStyle/>
                    <a:p>
                      <a:pPr algn="ctr" fontAlgn="b"/>
                      <a:r>
                        <a:rPr lang="en-US" sz="1400" b="1" i="0" u="none" strike="noStrike" dirty="0" smtClean="0">
                          <a:solidFill>
                            <a:srgbClr val="000000"/>
                          </a:solidFill>
                          <a:effectLst/>
                          <a:latin typeface="Calibri"/>
                        </a:rPr>
                        <a:t>94.5 million</a:t>
                      </a:r>
                      <a:endParaRPr lang="en-US" sz="1400" b="1"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ctr" fontAlgn="b"/>
                      <a:r>
                        <a:rPr lang="en-US" sz="1400" b="1" i="0" u="none" strike="noStrike" dirty="0" smtClean="0">
                          <a:solidFill>
                            <a:srgbClr val="000000"/>
                          </a:solidFill>
                          <a:effectLst/>
                          <a:latin typeface="Calibri"/>
                        </a:rPr>
                        <a:t>370 million</a:t>
                      </a:r>
                      <a:endParaRPr lang="en-US" sz="1200" b="1" i="0" u="none" strike="noStrike" dirty="0">
                        <a:solidFill>
                          <a:srgbClr val="000000"/>
                        </a:solidFill>
                        <a:effectLst/>
                        <a:latin typeface="Calibri"/>
                      </a:endParaRPr>
                    </a:p>
                  </a:txBody>
                  <a:tcPr marL="9525" marR="9525" marT="9525" marB="0" anchor="ctr">
                    <a:solidFill>
                      <a:schemeClr val="bg1">
                        <a:lumMod val="85000"/>
                      </a:schemeClr>
                    </a:solidFill>
                  </a:tcPr>
                </a:tc>
              </a:tr>
              <a:tr h="338859">
                <a:tc>
                  <a:txBody>
                    <a:bodyPr/>
                    <a:lstStyle/>
                    <a:p>
                      <a:pPr algn="l" fontAlgn="b"/>
                      <a:r>
                        <a:rPr lang="en-US" sz="1200" b="0" i="1" u="none" strike="noStrike" dirty="0" smtClean="0">
                          <a:solidFill>
                            <a:schemeClr val="tx1">
                              <a:lumMod val="50000"/>
                            </a:schemeClr>
                          </a:solidFill>
                          <a:effectLst/>
                          <a:latin typeface="Calibri" pitchFamily="34" charset="0"/>
                          <a:cs typeface="Calibri" pitchFamily="34" charset="0"/>
                        </a:rPr>
                        <a:t>Total</a:t>
                      </a:r>
                      <a:r>
                        <a:rPr lang="en-US" sz="1200" b="0" i="1" u="none" strike="noStrike" baseline="0" dirty="0" smtClean="0">
                          <a:solidFill>
                            <a:schemeClr val="tx1">
                              <a:lumMod val="50000"/>
                            </a:schemeClr>
                          </a:solidFill>
                          <a:effectLst/>
                          <a:latin typeface="Calibri" pitchFamily="34" charset="0"/>
                          <a:cs typeface="Calibri" pitchFamily="34" charset="0"/>
                        </a:rPr>
                        <a:t> Transaction Value                   (2010, </a:t>
                      </a:r>
                      <a:r>
                        <a:rPr lang="en-US" sz="1200" b="0" i="1" u="none" strike="noStrike" baseline="0" dirty="0" err="1" smtClean="0">
                          <a:solidFill>
                            <a:schemeClr val="tx1">
                              <a:lumMod val="50000"/>
                            </a:schemeClr>
                          </a:solidFill>
                          <a:effectLst/>
                          <a:latin typeface="Calibri" pitchFamily="34" charset="0"/>
                          <a:cs typeface="Calibri" pitchFamily="34" charset="0"/>
                        </a:rPr>
                        <a:t>bn</a:t>
                      </a:r>
                      <a:r>
                        <a:rPr lang="en-US" sz="1200" b="0" i="1" u="none" strike="noStrike" baseline="0" dirty="0" smtClean="0">
                          <a:solidFill>
                            <a:schemeClr val="tx1">
                              <a:lumMod val="50000"/>
                            </a:schemeClr>
                          </a:solidFill>
                          <a:effectLst/>
                          <a:latin typeface="Calibri" pitchFamily="34" charset="0"/>
                          <a:cs typeface="Calibri" pitchFamily="34" charset="0"/>
                        </a:rPr>
                        <a:t> USD)</a:t>
                      </a:r>
                      <a:endParaRPr lang="en-US" sz="1200" b="0" i="1" u="none" strike="noStrike" dirty="0">
                        <a:solidFill>
                          <a:schemeClr val="tx1">
                            <a:lumMod val="50000"/>
                          </a:schemeClr>
                        </a:solidFill>
                        <a:effectLst/>
                        <a:latin typeface="Calibri" pitchFamily="34" charset="0"/>
                        <a:cs typeface="Calibri" pitchFamily="34" charset="0"/>
                      </a:endParaRPr>
                    </a:p>
                  </a:txBody>
                  <a:tcPr marL="108000" marR="7590" marT="7590" marB="0" anchor="ctr">
                    <a:solidFill>
                      <a:schemeClr val="accent5">
                        <a:lumMod val="20000"/>
                        <a:lumOff val="80000"/>
                      </a:schemeClr>
                    </a:solidFill>
                  </a:tcPr>
                </a:tc>
                <a:tc>
                  <a:txBody>
                    <a:bodyPr/>
                    <a:lstStyle/>
                    <a:p>
                      <a:pPr algn="ctr" fontAlgn="ctr"/>
                      <a:r>
                        <a:rPr lang="en-US" sz="1400" b="1" i="0" u="none" strike="noStrike" dirty="0" smtClean="0">
                          <a:solidFill>
                            <a:srgbClr val="000000"/>
                          </a:solidFill>
                          <a:effectLst/>
                          <a:latin typeface="Calibri"/>
                        </a:rPr>
                        <a:t>62</a:t>
                      </a:r>
                      <a:endParaRPr lang="en-US" sz="1400" b="1"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algn="ctr" fontAlgn="ctr"/>
                      <a:r>
                        <a:rPr lang="en-US" sz="1400" b="1" i="0" u="none" strike="noStrike" dirty="0" smtClean="0">
                          <a:solidFill>
                            <a:srgbClr val="000000"/>
                          </a:solidFill>
                          <a:effectLst/>
                          <a:latin typeface="Calibri"/>
                        </a:rPr>
                        <a:t>61</a:t>
                      </a:r>
                      <a:endParaRPr lang="en-US" sz="1400" b="1" i="0" u="none" strike="noStrike" dirty="0">
                        <a:solidFill>
                          <a:srgbClr val="000000"/>
                        </a:solidFill>
                        <a:effectLst/>
                        <a:latin typeface="Calibri"/>
                      </a:endParaRPr>
                    </a:p>
                  </a:txBody>
                  <a:tcPr marL="9525" marR="9525" marT="9525" marB="0" anchor="ctr">
                    <a:solidFill>
                      <a:schemeClr val="bg1">
                        <a:lumMod val="85000"/>
                      </a:schemeClr>
                    </a:solidFill>
                  </a:tcPr>
                </a:tc>
              </a:tr>
              <a:tr h="1061180">
                <a:tc>
                  <a:txBody>
                    <a:bodyPr/>
                    <a:lstStyle/>
                    <a:p>
                      <a:pPr algn="l" fontAlgn="b"/>
                      <a:r>
                        <a:rPr lang="en-US" sz="1200" b="0" i="1" u="none" strike="noStrike" dirty="0" smtClean="0">
                          <a:solidFill>
                            <a:schemeClr val="tx1">
                              <a:lumMod val="50000"/>
                            </a:schemeClr>
                          </a:solidFill>
                          <a:effectLst/>
                          <a:latin typeface="Calibri" pitchFamily="34" charset="0"/>
                          <a:cs typeface="Calibri" pitchFamily="34" charset="0"/>
                        </a:rPr>
                        <a:t>Comment</a:t>
                      </a:r>
                      <a:endParaRPr lang="en-US" sz="1200" b="0" i="1" u="none" strike="noStrike" dirty="0">
                        <a:solidFill>
                          <a:schemeClr val="tx1">
                            <a:lumMod val="50000"/>
                          </a:schemeClr>
                        </a:solidFill>
                        <a:effectLst/>
                        <a:latin typeface="Calibri" pitchFamily="34" charset="0"/>
                        <a:cs typeface="Calibri" pitchFamily="34" charset="0"/>
                      </a:endParaRPr>
                    </a:p>
                  </a:txBody>
                  <a:tcPr marL="108000" marR="7590" marT="7590" marB="0" anchor="ctr">
                    <a:solidFill>
                      <a:schemeClr val="accent5">
                        <a:lumMod val="20000"/>
                        <a:lumOff val="80000"/>
                      </a:schemeClr>
                    </a:solidFill>
                  </a:tcPr>
                </a:tc>
                <a:tc>
                  <a:txBody>
                    <a:bodyPr/>
                    <a:lstStyle/>
                    <a:p>
                      <a:pPr marL="180975" indent="-85725" algn="l" fontAlgn="ctr">
                        <a:buFont typeface="Arial" pitchFamily="34" charset="0"/>
                        <a:buChar char="•"/>
                      </a:pPr>
                      <a:r>
                        <a:rPr lang="en-US" sz="1200" b="0" i="0" u="none" strike="noStrike" dirty="0" err="1" smtClean="0">
                          <a:solidFill>
                            <a:srgbClr val="000000"/>
                          </a:solidFill>
                          <a:effectLst/>
                          <a:latin typeface="Calibri"/>
                        </a:rPr>
                        <a:t>ebay</a:t>
                      </a:r>
                      <a:r>
                        <a:rPr lang="en-US" sz="1200" b="0" i="0" u="none" strike="noStrike" baseline="0" dirty="0" smtClean="0">
                          <a:solidFill>
                            <a:srgbClr val="000000"/>
                          </a:solidFill>
                          <a:effectLst/>
                          <a:latin typeface="Calibri"/>
                        </a:rPr>
                        <a:t> is </a:t>
                      </a:r>
                      <a:r>
                        <a:rPr lang="en-US" sz="1200" b="0" i="0" u="none" strike="noStrike" dirty="0" smtClean="0">
                          <a:solidFill>
                            <a:srgbClr val="000000"/>
                          </a:solidFill>
                          <a:effectLst/>
                          <a:latin typeface="Calibri"/>
                        </a:rPr>
                        <a:t>Holding</a:t>
                      </a:r>
                      <a:r>
                        <a:rPr lang="en-US" sz="1200" b="0" i="0" u="none" strike="noStrike" baseline="0" dirty="0" smtClean="0">
                          <a:solidFill>
                            <a:srgbClr val="000000"/>
                          </a:solidFill>
                          <a:effectLst/>
                          <a:latin typeface="Calibri"/>
                        </a:rPr>
                        <a:t> company</a:t>
                      </a:r>
                      <a:r>
                        <a:rPr lang="en-US" sz="1200" b="0" i="0" u="none" strike="noStrike" dirty="0" smtClean="0">
                          <a:solidFill>
                            <a:srgbClr val="000000"/>
                          </a:solidFill>
                          <a:effectLst/>
                          <a:latin typeface="Calibri"/>
                        </a:rPr>
                        <a:t> of</a:t>
                      </a:r>
                      <a:r>
                        <a:rPr lang="en-US" sz="1200" b="0" i="0" u="none" strike="noStrike" baseline="0" dirty="0" smtClean="0">
                          <a:solidFill>
                            <a:srgbClr val="000000"/>
                          </a:solidFill>
                          <a:effectLst/>
                          <a:latin typeface="Calibri"/>
                        </a:rPr>
                        <a:t> </a:t>
                      </a:r>
                      <a:r>
                        <a:rPr lang="en-US" sz="1200" b="0" i="0" u="none" strike="noStrike" baseline="0" dirty="0" err="1" smtClean="0">
                          <a:solidFill>
                            <a:srgbClr val="000000"/>
                          </a:solidFill>
                          <a:effectLst/>
                          <a:latin typeface="Calibri"/>
                        </a:rPr>
                        <a:t>Eachnet</a:t>
                      </a:r>
                      <a:r>
                        <a:rPr lang="en-US" sz="1200" b="0" i="0" u="none" strike="noStrike" baseline="0" dirty="0" smtClean="0">
                          <a:solidFill>
                            <a:srgbClr val="000000"/>
                          </a:solidFill>
                          <a:effectLst/>
                          <a:latin typeface="Calibri"/>
                        </a:rPr>
                        <a:t> (since 2003), currently 3</a:t>
                      </a:r>
                      <a:r>
                        <a:rPr lang="en-US" sz="1200" b="0" i="0" u="none" strike="noStrike" baseline="30000" dirty="0" smtClean="0">
                          <a:solidFill>
                            <a:srgbClr val="000000"/>
                          </a:solidFill>
                          <a:effectLst/>
                          <a:latin typeface="Calibri"/>
                        </a:rPr>
                        <a:t>rd</a:t>
                      </a:r>
                      <a:r>
                        <a:rPr lang="en-US" sz="1200" b="0" i="0" u="none" strike="noStrike" baseline="0" dirty="0" smtClean="0">
                          <a:solidFill>
                            <a:srgbClr val="000000"/>
                          </a:solidFill>
                          <a:effectLst/>
                          <a:latin typeface="Calibri"/>
                        </a:rPr>
                        <a:t> largest C2C platform in China, with a total transaction value of 1.4 </a:t>
                      </a:r>
                      <a:r>
                        <a:rPr lang="en-US" sz="1200" b="0" i="0" u="none" strike="noStrike" baseline="0" dirty="0" err="1" smtClean="0">
                          <a:solidFill>
                            <a:srgbClr val="000000"/>
                          </a:solidFill>
                          <a:effectLst/>
                          <a:latin typeface="Calibri"/>
                        </a:rPr>
                        <a:t>bn</a:t>
                      </a:r>
                      <a:r>
                        <a:rPr lang="en-US" sz="1200" b="0" i="0" u="none" strike="noStrike" baseline="0" dirty="0" smtClean="0">
                          <a:solidFill>
                            <a:srgbClr val="000000"/>
                          </a:solidFill>
                          <a:effectLst/>
                          <a:latin typeface="Calibri"/>
                        </a:rPr>
                        <a:t> USD in 2009, accounting for 4% of total C2C market</a:t>
                      </a:r>
                    </a:p>
                    <a:p>
                      <a:pPr marL="180975" indent="-85725" algn="l" fontAlgn="ctr">
                        <a:buFont typeface="Arial" pitchFamily="34" charset="0"/>
                        <a:buChar char="•"/>
                      </a:pPr>
                      <a:r>
                        <a:rPr lang="en-US" sz="1200" b="0" i="0" u="none" strike="noStrike" baseline="0" dirty="0" smtClean="0">
                          <a:solidFill>
                            <a:srgbClr val="000000"/>
                          </a:solidFill>
                          <a:effectLst/>
                          <a:latin typeface="Calibri"/>
                        </a:rPr>
                        <a:t> </a:t>
                      </a:r>
                      <a:r>
                        <a:rPr lang="en-US" sz="1200" b="0" i="0" u="none" strike="noStrike" baseline="0" dirty="0" err="1" smtClean="0">
                          <a:solidFill>
                            <a:srgbClr val="000000"/>
                          </a:solidFill>
                          <a:effectLst/>
                          <a:latin typeface="Calibri"/>
                        </a:rPr>
                        <a:t>Eachnet</a:t>
                      </a:r>
                      <a:r>
                        <a:rPr lang="en-US" sz="1200" b="0" i="0" u="none" strike="noStrike" baseline="0" dirty="0" smtClean="0">
                          <a:solidFill>
                            <a:srgbClr val="000000"/>
                          </a:solidFill>
                          <a:effectLst/>
                          <a:latin typeface="Calibri"/>
                        </a:rPr>
                        <a:t> lost its market leadership to </a:t>
                      </a:r>
                      <a:r>
                        <a:rPr lang="en-US" sz="1200" b="0" i="0" u="none" strike="noStrike" baseline="0" dirty="0" err="1" smtClean="0">
                          <a:solidFill>
                            <a:srgbClr val="000000"/>
                          </a:solidFill>
                          <a:effectLst/>
                          <a:latin typeface="Calibri"/>
                        </a:rPr>
                        <a:t>Taobao</a:t>
                      </a:r>
                      <a:r>
                        <a:rPr lang="en-US" sz="1200" b="0" i="0" u="none" strike="noStrike" baseline="0" dirty="0" smtClean="0">
                          <a:solidFill>
                            <a:srgbClr val="000000"/>
                          </a:solidFill>
                          <a:effectLst/>
                          <a:latin typeface="Calibri"/>
                        </a:rPr>
                        <a:t> in 2006 and has been losing market share since</a:t>
                      </a:r>
                      <a:endParaRPr lang="en-US" sz="1200" b="0" i="0" u="none" strike="noStrike" dirty="0">
                        <a:solidFill>
                          <a:srgbClr val="000000"/>
                        </a:solidFill>
                        <a:effectLst/>
                        <a:latin typeface="Calibri"/>
                      </a:endParaRPr>
                    </a:p>
                  </a:txBody>
                  <a:tcPr marL="9525" marR="9525" marT="9525" marB="0" anchor="ctr">
                    <a:solidFill>
                      <a:schemeClr val="bg1">
                        <a:lumMod val="85000"/>
                      </a:schemeClr>
                    </a:solidFill>
                  </a:tcPr>
                </a:tc>
                <a:tc>
                  <a:txBody>
                    <a:bodyPr/>
                    <a:lstStyle/>
                    <a:p>
                      <a:pPr marL="265113" indent="-179388" algn="l" fontAlgn="ctr">
                        <a:buFont typeface="Arial" pitchFamily="34" charset="0"/>
                        <a:buChar char="•"/>
                      </a:pPr>
                      <a:r>
                        <a:rPr lang="en-US" sz="1200" b="0" i="0" u="none" strike="noStrike" dirty="0" err="1" smtClean="0">
                          <a:solidFill>
                            <a:srgbClr val="000000"/>
                          </a:solidFill>
                          <a:effectLst/>
                          <a:latin typeface="Calibri"/>
                        </a:rPr>
                        <a:t>Taobao</a:t>
                      </a:r>
                      <a:r>
                        <a:rPr lang="en-US" sz="1200" b="0" i="0" u="none" strike="noStrike" dirty="0" smtClean="0">
                          <a:solidFill>
                            <a:srgbClr val="000000"/>
                          </a:solidFill>
                          <a:effectLst/>
                          <a:latin typeface="Calibri"/>
                        </a:rPr>
                        <a:t> is the current</a:t>
                      </a:r>
                      <a:r>
                        <a:rPr lang="en-US" sz="1200" b="0" i="0" u="none" strike="noStrike" baseline="0" dirty="0" smtClean="0">
                          <a:solidFill>
                            <a:srgbClr val="000000"/>
                          </a:solidFill>
                          <a:effectLst/>
                          <a:latin typeface="Calibri"/>
                        </a:rPr>
                        <a:t> </a:t>
                      </a:r>
                      <a:r>
                        <a:rPr lang="en-US" sz="1200" b="0" i="0" u="none" strike="noStrike" dirty="0" smtClean="0">
                          <a:solidFill>
                            <a:srgbClr val="000000"/>
                          </a:solidFill>
                          <a:effectLst/>
                          <a:latin typeface="Calibri"/>
                        </a:rPr>
                        <a:t>C2C market</a:t>
                      </a:r>
                      <a:r>
                        <a:rPr lang="en-US" sz="1200" b="0" i="0" u="none" strike="noStrike" baseline="0" dirty="0" smtClean="0">
                          <a:solidFill>
                            <a:srgbClr val="000000"/>
                          </a:solidFill>
                          <a:effectLst/>
                          <a:latin typeface="Calibri"/>
                        </a:rPr>
                        <a:t> leader, taking over 80% market share</a:t>
                      </a:r>
                      <a:endParaRPr lang="en-US" sz="1200" b="0" i="0" u="none" strike="noStrike" dirty="0">
                        <a:solidFill>
                          <a:srgbClr val="000000"/>
                        </a:solidFill>
                        <a:effectLst/>
                        <a:latin typeface="Calibri"/>
                      </a:endParaRPr>
                    </a:p>
                    <a:p>
                      <a:pPr marL="533400" lvl="1" indent="-171450" algn="l" fontAlgn="ctr">
                        <a:buFont typeface="Calibri" pitchFamily="34" charset="0"/>
                        <a:buChar char="−"/>
                      </a:pPr>
                      <a:r>
                        <a:rPr lang="en-US" sz="1200" b="0" i="0" u="none" strike="noStrike" dirty="0" smtClean="0">
                          <a:solidFill>
                            <a:srgbClr val="000000"/>
                          </a:solidFill>
                          <a:effectLst/>
                          <a:latin typeface="Calibri"/>
                        </a:rPr>
                        <a:t>no service fee and no</a:t>
                      </a:r>
                      <a:r>
                        <a:rPr lang="en-US" sz="1200" b="0" i="0" u="none" strike="noStrike" baseline="0" dirty="0" smtClean="0">
                          <a:solidFill>
                            <a:srgbClr val="000000"/>
                          </a:solidFill>
                          <a:effectLst/>
                          <a:latin typeface="Calibri"/>
                        </a:rPr>
                        <a:t> tax paid for the seller</a:t>
                      </a:r>
                      <a:endParaRPr lang="en-US" sz="1200" b="0" i="0" u="none" strike="noStrike" dirty="0" smtClean="0">
                        <a:solidFill>
                          <a:srgbClr val="000000"/>
                        </a:solidFill>
                        <a:effectLst/>
                        <a:latin typeface="Calibri"/>
                      </a:endParaRPr>
                    </a:p>
                    <a:p>
                      <a:pPr marL="533400" lvl="1" indent="-171450" algn="l" fontAlgn="ctr">
                        <a:buFont typeface="Calibri" pitchFamily="34" charset="0"/>
                        <a:buChar char="−"/>
                      </a:pPr>
                      <a:r>
                        <a:rPr lang="en-US" sz="1200" b="0" i="0" u="none" strike="noStrike" dirty="0" smtClean="0">
                          <a:solidFill>
                            <a:srgbClr val="000000"/>
                          </a:solidFill>
                          <a:effectLst/>
                          <a:latin typeface="Calibri"/>
                        </a:rPr>
                        <a:t>A supporting online</a:t>
                      </a:r>
                      <a:r>
                        <a:rPr lang="en-US" sz="1200" b="0" i="0" u="none" strike="noStrike" baseline="0" dirty="0" smtClean="0">
                          <a:solidFill>
                            <a:srgbClr val="000000"/>
                          </a:solidFill>
                          <a:effectLst/>
                          <a:latin typeface="Calibri"/>
                        </a:rPr>
                        <a:t> payment system</a:t>
                      </a:r>
                      <a:endParaRPr lang="en-US" sz="1200" b="0" i="0" u="none" strike="noStrike" dirty="0" smtClean="0">
                        <a:solidFill>
                          <a:srgbClr val="000000"/>
                        </a:solidFill>
                        <a:effectLst/>
                        <a:latin typeface="Calibri"/>
                      </a:endParaRPr>
                    </a:p>
                    <a:p>
                      <a:pPr marL="266700" indent="-177800" algn="l" fontAlgn="ctr">
                        <a:buFont typeface="Arial" pitchFamily="34" charset="0"/>
                        <a:buChar char="•"/>
                      </a:pPr>
                      <a:r>
                        <a:rPr lang="en-US" sz="1200" b="0" i="0" u="none" strike="noStrike" dirty="0" smtClean="0">
                          <a:solidFill>
                            <a:srgbClr val="000000"/>
                          </a:solidFill>
                          <a:effectLst/>
                          <a:latin typeface="Calibri"/>
                        </a:rPr>
                        <a:t>Launched </a:t>
                      </a:r>
                      <a:r>
                        <a:rPr lang="en-US" sz="1200" b="0" i="0" u="none" strike="noStrike" dirty="0" err="1" smtClean="0">
                          <a:solidFill>
                            <a:srgbClr val="000000"/>
                          </a:solidFill>
                          <a:effectLst/>
                          <a:latin typeface="Calibri"/>
                        </a:rPr>
                        <a:t>Taobao</a:t>
                      </a:r>
                      <a:r>
                        <a:rPr lang="en-US" sz="1200" b="0" i="0" u="none" strike="noStrike" dirty="0" smtClean="0">
                          <a:solidFill>
                            <a:srgbClr val="000000"/>
                          </a:solidFill>
                          <a:effectLst/>
                          <a:latin typeface="Calibri"/>
                        </a:rPr>
                        <a:t> mall as</a:t>
                      </a:r>
                      <a:r>
                        <a:rPr lang="en-US" sz="1200" b="0" i="0" u="none" strike="noStrike" baseline="0" dirty="0" smtClean="0">
                          <a:solidFill>
                            <a:srgbClr val="000000"/>
                          </a:solidFill>
                          <a:effectLst/>
                          <a:latin typeface="Calibri"/>
                        </a:rPr>
                        <a:t> B2C platform</a:t>
                      </a:r>
                    </a:p>
                  </a:txBody>
                  <a:tcPr marL="9525" marR="9525" marT="9525" marB="0" anchor="ctr">
                    <a:solidFill>
                      <a:schemeClr val="bg1">
                        <a:lumMod val="85000"/>
                      </a:schemeClr>
                    </a:solidFill>
                  </a:tcPr>
                </a:tc>
              </a:tr>
            </a:tbl>
          </a:graphicData>
        </a:graphic>
      </p:graphicFrame>
      <p:sp>
        <p:nvSpPr>
          <p:cNvPr id="8" name="AutoShape 2" descr="data:image/jpg;base64,/9j/4AAQSkZJRgABAQAAAQABAAD/2wCEAAkGBhQSEBQTExQVFRUVFxgVFRgYFhQdFxsfHhwcFhUYGBUaHyYeHBomIBkYHy8gJCcpLCwsHx4xNTAqNSYwLSkBCQoKDgwOGg8PGjUkHiQsMDUwNTA1NS8wLC01NDU0NDQsMi81MSwvLyk1LDQ1MCwsLS0pLCwsLSwvLDY0LzAsLP/AABEIAEkAsAMBIgACEQEDEQH/xAAcAAACAwEBAQEAAAAAAAAAAAAABgUHCAQDAgH/xABLEAABAwEFAwcFCgoLAAAAAAABAAIDEQQFEiExBlFxBxNBgZGx0TNhcpLBCCIyNEJTobLD8BQVFjVEUlRzhJMXGCNDY3SCs8LS4f/EABsBAAEFAQEAAAAAAAAAAAAAAAUAAgMEBgcB/8QAMREAAQMCAwUHBAIDAAAAAAAAAQACAwQRBSExEhNBUYEGImFxobHhFJHB0TRyMjNS/9oADAMBAAIRAxEAPwC8UIQkkhCEJJIQhCSSEr7bcoMF181z7JXc9jw82GmmDDWtXD9cfSmhUt7o79B/iPsVcooWzTtY/Q39k1xsLqZ/rB2H5m0+rH/3ViXPejbTZ4p2AhsrGvaHUqARUVp0rG61pyf/AJrsf7iP6qv4lRRU7GlnEprHE6pgQhL99W8lxYDRo1858Fla+uZRRbxwvyHMq1DEZXbIUtJecbdXjqz7lG3zaYpoXNxe+1bkdRp26KIjjLiABUnRdk1zyNbiIFBrQrLOxisqo3bMQLOORPrdXjSQjJzs0qNkB0K+gVzX1ZcEmIaOz6+nxX7Y58Qz1CD7N2hwQyaAxkqy7ot3Owtf00o7iMj4rtShshb8MhiOj8xxHiO5N66Dh1T9RTteddD5/Ka03C5L1t3MxOf0gZcTkFXbnEkk5k5lMG194YniIaMzdxPgO9Lyy2NVW+n2Bo3Lrx/SjcblelngL3Brcy40CaL02R5wQhj8Ii76EF4p01NaZZtZmKEO8tkLtzMx6Pes/wCR9namlGMDpN3Hvnau08vn9JzBxQhQ2021UNhjxymrnVwMHwneA3lVVfPKna5iRG4QM6AwVd1vOdeFEYlqGRZHVG6DBqmuG0wWbzOnTiVdpK85LWxur2ji4BZwtN7zSeUlkf6T3HvK+LHYJJXYYo3yO3MaXHsAVX6/k1Hh2T2ReSa3T5WjvxnF87H67fFerJ2nRwPAhZ9dsbbQK/gs3VGSewZqKljcx1HBzXDUEEEdWqRrXDViTezEMn+uoB6A/labVLe6O/Qf4j7FLVj2jtMR/s55W+bG6nYclx7cbQz29kDZnNJh5zC7CATiwVxUy+QOjfqieF4hGKlhflr7FDq/szUQRl7HBwHQ/r1SKtacn/5rsf7iP6qybJGWmh1TzfHKpaDZLPZLK90McULGSOblI9wbR3vhm1g0AGup3DX4hTuqmsDNL6+CyY7hIdqtM1UJNcLnOc7EMyToekrKX44nxYuelxb+cfXtqri5NNtLZzIZaZMbX+Sc/ORvFx1B6K1Kx+P4RTw0+9qXXA0AyJPhzV6kdK55bErQsFzGN4cXA0r0FSjqEFKEloc7VxPElDYHHRpPUVhqbGoqdpip4Tbz+Cr76VzztPdn5LhvKyc5GR0jNvH75Jfu74R4e1NShbVZMExI0cK9dRXxQGCTIsK8rmdzaX1BMWODm6tII6lYD70aIOe6MOIcd3bkq8XUbxcYRD8kOLv/ADhWpRnD8QNIHjmMvNBGmy8JpS5xccySSetfdkspke1jdXGniV4pr2Qu2gMxGZ963h0n2dSgoqY1U4Z1PkvALlMFls4jY1jdGigXqhC6I0BosNFOs+baXwbTbZnk1aHFjNwa0kCnHM9ag1+vOZrrVfizjnFxJK7ZDE2GNsbdALIWitmrkZZbNHExoBDQXmmbnU98TvzWdVPC4bx+ZtfqSqxTS7sk7N0Hxqh+sYxhlDAL68fUaflaAokrlVudklidNhHORFpDumhIaWk7s6qtPxDePzNr9WVfMmz14OFDBaiNxZKR2UVmSpL2lpYgdHgjKadkwqW5H7jlrxUGuS3dHX7Ew/kjbP2Wf+U/wUPtBdktnwc/G+LFiw42ltaUrSutKjtCgo43mZtgePstNXVMJgdZ44cRzS/eUVW4tyvzkd2SgjuyKZ0THSz1e5zmgmlSGNBOgoK9ZVC2yZpYQCD1rTvJ42l1WP8AcR9y175JG0QYbjvelrrmWKBn1O0ziPVUxy2bKR2a3xPhYI2WlpJa0UaHh1HEAZCoc0031UjC3AAG5YaU81NO5SPuiXUNgduM/wBiVGxyBwDhoQCOBzCz/aN7301MXad73Cmwi15On5VqbOxiR2IitGhw69EyFKezFsDGsxZAxtFd2Qopu8L2YGENcHOIoKd9UBwepp6eicSQCCb8zyUNVG901gEuL1iu/nmyNHwg3E3iCMuvReSldnvKO9H2hZXDY2y1TGO0P6V2pzick9CktooAy0vA0NHdoqVGqWaMxSOjPAkLMldF32IyyNYOk5ncOkqxYYQ1oa0UAFAlvYuzikj/AJVQ3q1P38yZ1scEphHBvTq72UrBkhCEI6nrOe0t3GC1zREUwyOpwJq09hCjFd+3ewQtoEkZDJ2igJ+C8dDXbiOg/cU9elxz2Z2GaJzD5xkeDhkeooDPA6Nx5LrGE4pFWQtF++BmOPmPBcK0bs9eLZ7LDK2hxMbXzGlHDqNQs5KZ2f2utNjJ5l/vSaljhVh89Og+cUTqacRON9Co8bwt1fE3dmzm6X43WhaJc232r/AIWPa1r3PfhDSaZUJcct2XaFXz+WC1kUDIQd+F3diSpfF+TWqTnJ3l7tBoABua0ZAK3LWt2bM1WdoOzMwmDqm2wOF9U7/0zy/s8frO8El8o+1Try5jGxsfNc5TCSa4sGtd2D6VG0Xhf1mfAyN8jHta/Fgq0jFTDipXdUdq9w+oqXVDRGc8/ZGMQwrDYIHPcwDqefml21WMMbWpWpuTt9bqsZ/wGd1FlO0WgvNT1BaV5Gb2bNdMLQRihxRPHSKElteLSFsMQjlFK0ym7r5+C5xO+J0x3Is1J3ujnfER/mD/ALKQNm9qmsYIpqgD4LtaDcRr1pm5f74bJbooWkHmIzi8znnERxwhnaqwYwkgAVJyA7lM3DYq2gbDOMtRzGuY+6jiqHwSbbFpu6bK90ETmtcWujY5pANCC0EFTd33Iah0mQHyd/HzKRumx8zZ4ovm42M9Vob7F1rnMXZ6mil2yS7PIHTqrz617hbRLlpuiQvcQ3IuJGbd/FdN0WCSOSrm0FCNW+wqaQpIsDp4phO1zrg34W9k11W9zdkgJF2p+NP4N7lEqW2p+NP4N7lErKV38mT+x90NOqbti/JyekO5MSXdi/JyekO5MS22F/xGeX5UrdEIQhEU5C+ZIg4UcAQeggEdi+kJJaKCtew9ik+FZov9ILPqEKPk5LbAdInDhI/2kptQozEw6tCusxCqZk2Vw6lJw5KLD+pJ/McuiHkzsDf7jF6T5D9GKiaULzcR/wDIT3YnWO1ld9yo6w7PWaHyUETDvDG4vWpVVP7o79B/iPsVdK47w+T1+xXaOUU8oeBp04KjK90ubzc+OaxxRN+0WzVsutzZIXzMhmYxzZY3OaDiaHFjy0ihBJFDrqtGL2vz4rJ6B7kadi5c4DYy45/Cg3ax+95cSSSSTUkmpPnJVi8kHJ/LarVHaZGFtnhcHgkUEjhmxrd4BoSdMqdKXrt/OI9P2rVFj8m30QrOJVjomBjR/kPsmsbdeyEIWUU6EIQkkou3bOxSvL3YqmmhFMsty5/yPh3v9YeCnEKm6gpnuLnMFyvLBcd23WyAEMrQmpqa+ZdiEKyyNsbQ1gsAvUIQhPSX/9k="/>
          <p:cNvSpPr>
            <a:spLocks noChangeAspect="1" noChangeArrowheads="1"/>
          </p:cNvSpPr>
          <p:nvPr/>
        </p:nvSpPr>
        <p:spPr bwMode="auto">
          <a:xfrm>
            <a:off x="77788" y="-327025"/>
            <a:ext cx="1676400" cy="695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data:image/jpg;base64,/9j/4AAQSkZJRgABAQAAAQABAAD/2wCEAAkGBhQSEBQTExQVFRUVFxgVFRgYFhQdFxsfHhwcFhUYGBUaHyYeHBomIBkYHy8gJCcpLCwsHx4xNTAqNSYwLSkBCQoKDgwOGg8PGjUkHiQsMDUwNTA1NS8wLC01NDU0NDQsMi81MSwvLyk1LDQ1MCwsLS0pLCwsLSwvLDY0LzAsLP/AABEIAEkAsAMBIgACEQEDEQH/xAAcAAACAwEBAQEAAAAAAAAAAAAABgUHCAQDAgH/xABLEAABAwEFAwcFCgoLAAAAAAABAAIDEQQFEiExBlFxBxNBgZGx0TNhcpLBCCIyNEJTobLD8BQVFjVEUlRzhJMXGCNDY3SCs8LS4f/EABsBAAEFAQEAAAAAAAAAAAAAAAUAAgMEBgcB/8QAMREAAQMCAwUHBAIDAAAAAAAAAQACAwQRBSExEhNBUYEGImFxobHhFJHB0TRyMjNS/9oADAMBAAIRAxEAPwC8UIQkkhCEJJIQhCSSEr7bcoMF181z7JXc9jw82GmmDDWtXD9cfSmhUt7o79B/iPsVcooWzTtY/Q39k1xsLqZ/rB2H5m0+rH/3ViXPejbTZ4p2AhsrGvaHUqARUVp0rG61pyf/AJrsf7iP6qv4lRRU7GlnEprHE6pgQhL99W8lxYDRo1858Fla+uZRRbxwvyHMq1DEZXbIUtJecbdXjqz7lG3zaYpoXNxe+1bkdRp26KIjjLiABUnRdk1zyNbiIFBrQrLOxisqo3bMQLOORPrdXjSQjJzs0qNkB0K+gVzX1ZcEmIaOz6+nxX7Y58Qz1CD7N2hwQyaAxkqy7ot3Owtf00o7iMj4rtShshb8MhiOj8xxHiO5N66Dh1T9RTteddD5/Ka03C5L1t3MxOf0gZcTkFXbnEkk5k5lMG194YniIaMzdxPgO9Lyy2NVW+n2Bo3Lrx/SjcblelngL3Brcy40CaL02R5wQhj8Ii76EF4p01NaZZtZmKEO8tkLtzMx6Pes/wCR9namlGMDpN3Hvnau08vn9JzBxQhQ2021UNhjxymrnVwMHwneA3lVVfPKna5iRG4QM6AwVd1vOdeFEYlqGRZHVG6DBqmuG0wWbzOnTiVdpK85LWxur2ji4BZwtN7zSeUlkf6T3HvK+LHYJJXYYo3yO3MaXHsAVX6/k1Hh2T2ReSa3T5WjvxnF87H67fFerJ2nRwPAhZ9dsbbQK/gs3VGSewZqKljcx1HBzXDUEEEdWqRrXDViTezEMn+uoB6A/labVLe6O/Qf4j7FLVj2jtMR/s55W+bG6nYclx7cbQz29kDZnNJh5zC7CATiwVxUy+QOjfqieF4hGKlhflr7FDq/szUQRl7HBwHQ/r1SKtacn/5rsf7iP6qybJGWmh1TzfHKpaDZLPZLK90McULGSOblI9wbR3vhm1g0AGup3DX4hTuqmsDNL6+CyY7hIdqtM1UJNcLnOc7EMyToekrKX44nxYuelxb+cfXtqri5NNtLZzIZaZMbX+Sc/ORvFx1B6K1Kx+P4RTw0+9qXXA0AyJPhzV6kdK55bErQsFzGN4cXA0r0FSjqEFKEloc7VxPElDYHHRpPUVhqbGoqdpip4Tbz+Cr76VzztPdn5LhvKyc5GR0jNvH75Jfu74R4e1NShbVZMExI0cK9dRXxQGCTIsK8rmdzaX1BMWODm6tII6lYD70aIOe6MOIcd3bkq8XUbxcYRD8kOLv/ADhWpRnD8QNIHjmMvNBGmy8JpS5xccySSetfdkspke1jdXGniV4pr2Qu2gMxGZ963h0n2dSgoqY1U4Z1PkvALlMFls4jY1jdGigXqhC6I0BosNFOs+baXwbTbZnk1aHFjNwa0kCnHM9ag1+vOZrrVfizjnFxJK7ZDE2GNsbdALIWitmrkZZbNHExoBDQXmmbnU98TvzWdVPC4bx+ZtfqSqxTS7sk7N0Hxqh+sYxhlDAL68fUaflaAokrlVudklidNhHORFpDumhIaWk7s6qtPxDePzNr9WVfMmz14OFDBaiNxZKR2UVmSpL2lpYgdHgjKadkwqW5H7jlrxUGuS3dHX7Ew/kjbP2Wf+U/wUPtBdktnwc/G+LFiw42ltaUrSutKjtCgo43mZtgePstNXVMJgdZ44cRzS/eUVW4tyvzkd2SgjuyKZ0THSz1e5zmgmlSGNBOgoK9ZVC2yZpYQCD1rTvJ42l1WP8AcR9y175JG0QYbjvelrrmWKBn1O0ziPVUxy2bKR2a3xPhYI2WlpJa0UaHh1HEAZCoc0031UjC3AAG5YaU81NO5SPuiXUNgduM/wBiVGxyBwDhoQCOBzCz/aN7301MXad73Cmwi15On5VqbOxiR2IitGhw69EyFKezFsDGsxZAxtFd2Qopu8L2YGENcHOIoKd9UBwepp6eicSQCCb8zyUNVG901gEuL1iu/nmyNHwg3E3iCMuvReSldnvKO9H2hZXDY2y1TGO0P6V2pzick9CktooAy0vA0NHdoqVGqWaMxSOjPAkLMldF32IyyNYOk5ncOkqxYYQ1oa0UAFAlvYuzikj/AJVQ3q1P38yZ1scEphHBvTq72UrBkhCEI6nrOe0t3GC1zREUwyOpwJq09hCjFd+3ewQtoEkZDJ2igJ+C8dDXbiOg/cU9elxz2Z2GaJzD5xkeDhkeooDPA6Nx5LrGE4pFWQtF++BmOPmPBcK0bs9eLZ7LDK2hxMbXzGlHDqNQs5KZ2f2utNjJ5l/vSaljhVh89Og+cUTqacRON9Co8bwt1fE3dmzm6X43WhaJc232r/AIWPa1r3PfhDSaZUJcct2XaFXz+WC1kUDIQd+F3diSpfF+TWqTnJ3l7tBoABua0ZAK3LWt2bM1WdoOzMwmDqm2wOF9U7/0zy/s8frO8El8o+1Try5jGxsfNc5TCSa4sGtd2D6VG0Xhf1mfAyN8jHta/Fgq0jFTDipXdUdq9w+oqXVDRGc8/ZGMQwrDYIHPcwDqefml21WMMbWpWpuTt9bqsZ/wGd1FlO0WgvNT1BaV5Gb2bNdMLQRihxRPHSKElteLSFsMQjlFK0ym7r5+C5xO+J0x3Is1J3ujnfER/mD/ALKQNm9qmsYIpqgD4LtaDcRr1pm5f74bJbooWkHmIzi8znnERxwhnaqwYwkgAVJyA7lM3DYq2gbDOMtRzGuY+6jiqHwSbbFpu6bK90ETmtcWujY5pANCC0EFTd33Iah0mQHyd/HzKRumx8zZ4ovm42M9Vob7F1rnMXZ6mil2yS7PIHTqrz617hbRLlpuiQvcQ3IuJGbd/FdN0WCSOSrm0FCNW+wqaQpIsDp4phO1zrg34W9k11W9zdkgJF2p+NP4N7lEqW2p+NP4N7lErKV38mT+x90NOqbti/JyekO5MSXdi/JyekO5MS22F/xGeX5UrdEIQhEU5C+ZIg4UcAQeggEdi+kJJaKCtew9ik+FZov9ILPqEKPk5LbAdInDhI/2kptQozEw6tCusxCqZk2Vw6lJw5KLD+pJ/McuiHkzsDf7jF6T5D9GKiaULzcR/wDIT3YnWO1ld9yo6w7PWaHyUETDvDG4vWpVVP7o79B/iPsVdK47w+T1+xXaOUU8oeBp04KjK90ubzc+OaxxRN+0WzVsutzZIXzMhmYxzZY3OaDiaHFjy0ihBJFDrqtGL2vz4rJ6B7kadi5c4DYy45/Cg3ax+95cSSSSTUkmpPnJVi8kHJ/LarVHaZGFtnhcHgkUEjhmxrd4BoSdMqdKXrt/OI9P2rVFj8m30QrOJVjomBjR/kPsmsbdeyEIWUU6EIQkkou3bOxSvL3YqmmhFMsty5/yPh3v9YeCnEKm6gpnuLnMFyvLBcd23WyAEMrQmpqa+ZdiEKyyNsbQ1gsAvUIQhPSX/9k="/>
          <p:cNvSpPr>
            <a:spLocks noChangeAspect="1" noChangeArrowheads="1"/>
          </p:cNvSpPr>
          <p:nvPr/>
        </p:nvSpPr>
        <p:spPr bwMode="auto">
          <a:xfrm>
            <a:off x="230188" y="-174625"/>
            <a:ext cx="1676400" cy="695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7770" y="1511300"/>
            <a:ext cx="1053686" cy="437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7704" y="1511299"/>
            <a:ext cx="1095098" cy="52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5362736" y="1613986"/>
            <a:ext cx="294953" cy="276999"/>
          </a:xfrm>
          <a:prstGeom prst="rect">
            <a:avLst/>
          </a:prstGeom>
          <a:noFill/>
        </p:spPr>
        <p:txBody>
          <a:bodyPr wrap="none" lIns="0" tIns="0" rIns="0" bIns="0" rtlCol="0">
            <a:spAutoFit/>
          </a:bodyPr>
          <a:lstStyle/>
          <a:p>
            <a:pPr>
              <a:spcAft>
                <a:spcPts val="300"/>
              </a:spcAft>
            </a:pPr>
            <a:r>
              <a:rPr lang="en-US" i="1" dirty="0">
                <a:solidFill>
                  <a:schemeClr val="tx2"/>
                </a:solidFill>
              </a:rPr>
              <a:t>v</a:t>
            </a:r>
            <a:r>
              <a:rPr lang="en-US" i="1" dirty="0" smtClean="0">
                <a:solidFill>
                  <a:schemeClr val="tx2"/>
                </a:solidFill>
              </a:rPr>
              <a:t>s.</a:t>
            </a:r>
          </a:p>
        </p:txBody>
      </p:sp>
      <p:sp>
        <p:nvSpPr>
          <p:cNvPr id="16" name="TextBox 15"/>
          <p:cNvSpPr txBox="1"/>
          <p:nvPr/>
        </p:nvSpPr>
        <p:spPr>
          <a:xfrm>
            <a:off x="358775" y="6381828"/>
            <a:ext cx="8302625" cy="161583"/>
          </a:xfrm>
          <a:prstGeom prst="rect">
            <a:avLst/>
          </a:prstGeom>
          <a:noFill/>
        </p:spPr>
        <p:txBody>
          <a:bodyPr wrap="square" lIns="0" tIns="0" rIns="0" bIns="0" rtlCol="0">
            <a:spAutoFit/>
          </a:bodyPr>
          <a:lstStyle/>
          <a:p>
            <a:pPr>
              <a:spcAft>
                <a:spcPts val="300"/>
              </a:spcAft>
            </a:pPr>
            <a:r>
              <a:rPr lang="en-US" sz="1050" dirty="0" smtClean="0">
                <a:solidFill>
                  <a:schemeClr val="tx2"/>
                </a:solidFill>
              </a:rPr>
              <a:t>Source: company websites, </a:t>
            </a:r>
            <a:r>
              <a:rPr lang="en-US" sz="1050" dirty="0" smtClean="0">
                <a:solidFill>
                  <a:schemeClr val="tx2"/>
                </a:solidFill>
                <a:hlinkClick r:id="rId4"/>
              </a:rPr>
              <a:t>www.zero.ipo.com.cn</a:t>
            </a:r>
            <a:r>
              <a:rPr lang="en-US" sz="1050" dirty="0" smtClean="0">
                <a:solidFill>
                  <a:schemeClr val="tx2"/>
                </a:solidFill>
              </a:rPr>
              <a:t>, Deloitte Analysis</a:t>
            </a:r>
          </a:p>
        </p:txBody>
      </p:sp>
      <p:sp>
        <p:nvSpPr>
          <p:cNvPr id="26" name="Slide Number Placeholder 5"/>
          <p:cNvSpPr>
            <a:spLocks noGrp="1"/>
          </p:cNvSpPr>
          <p:nvPr>
            <p:ph type="sldNum" sz="quarter" idx="4"/>
          </p:nvPr>
        </p:nvSpPr>
        <p:spPr>
          <a:xfrm>
            <a:off x="4227002" y="6565460"/>
            <a:ext cx="571504" cy="179387"/>
          </a:xfrm>
        </p:spPr>
        <p:txBody>
          <a:bodyPr/>
          <a:lstStyle/>
          <a:p>
            <a:pPr algn="ctr"/>
            <a:fld id="{9CCD2B93-435A-4A43-87E1-355F35A356BE}" type="slidenum">
              <a:rPr lang="en-GB" smtClean="0"/>
              <a:pPr algn="ctr"/>
              <a:t>9</a:t>
            </a:fld>
            <a:endParaRPr lang="en-GB" dirty="0">
              <a:solidFill>
                <a:schemeClr val="tx1"/>
              </a:solidFill>
              <a:latin typeface="Verdana" pitchFamily="34" charset="0"/>
            </a:endParaRPr>
          </a:p>
        </p:txBody>
      </p:sp>
      <p:sp>
        <p:nvSpPr>
          <p:cNvPr id="27" name="Oval 26"/>
          <p:cNvSpPr/>
          <p:nvPr/>
        </p:nvSpPr>
        <p:spPr>
          <a:xfrm>
            <a:off x="3479731" y="3316870"/>
            <a:ext cx="809762" cy="263351"/>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8" name="Oval 27"/>
          <p:cNvSpPr/>
          <p:nvPr/>
        </p:nvSpPr>
        <p:spPr>
          <a:xfrm>
            <a:off x="6739422" y="3314585"/>
            <a:ext cx="809762" cy="263351"/>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9" name="Oval 28"/>
          <p:cNvSpPr/>
          <p:nvPr/>
        </p:nvSpPr>
        <p:spPr>
          <a:xfrm>
            <a:off x="3336700" y="4223685"/>
            <a:ext cx="1074755" cy="3087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30" name="Oval 29"/>
          <p:cNvSpPr/>
          <p:nvPr/>
        </p:nvSpPr>
        <p:spPr>
          <a:xfrm>
            <a:off x="6642472" y="4236420"/>
            <a:ext cx="1074755" cy="3087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32" name="Oval 31"/>
          <p:cNvSpPr/>
          <p:nvPr/>
        </p:nvSpPr>
        <p:spPr>
          <a:xfrm>
            <a:off x="3554307" y="4664566"/>
            <a:ext cx="601667" cy="3087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33" name="Oval 32"/>
          <p:cNvSpPr/>
          <p:nvPr/>
        </p:nvSpPr>
        <p:spPr>
          <a:xfrm>
            <a:off x="6843469" y="4671407"/>
            <a:ext cx="601667" cy="3087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190680217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MMPROD_UIDATA" val="&lt;database version=&quot;7.0&quot;&gt;&lt;object type=&quot;1&quot; unique_id=&quot;10001&quot;&gt;&lt;object type=&quot;8&quot; unique_id=&quot;10126&quot;&gt;&lt;/object&gt;&lt;object type=&quot;2&quot; unique_id=&quot;10127&quot;&gt;&lt;object type=&quot;3&quot; unique_id=&quot;14269&quot;&gt;&lt;property id=&quot;20148&quot; value=&quot;5&quot;/&gt;&lt;property id=&quot;20300&quot; value=&quot;Slide 3&quot;/&gt;&lt;property id=&quot;20307&quot; value=&quot;262&quot;/&gt;&lt;/object&gt;&lt;object type=&quot;3&quot; unique_id=&quot;14408&quot;&gt;&lt;property id=&quot;20148&quot; value=&quot;5&quot;/&gt;&lt;property id=&quot;20300&quot; value=&quot;Slide 2&quot;/&gt;&lt;property id=&quot;20307&quot; value=&quot;266&quot;/&gt;&lt;/object&gt;&lt;object type=&quot;3&quot; unique_id=&quot;14414&quot;&gt;&lt;property id=&quot;20148&quot; value=&quot;5&quot;/&gt;&lt;property id=&quot;20300&quot; value=&quot;Slide 1&quot;/&gt;&lt;property id=&quot;20307&quot; value=&quot;267&quot;/&gt;&lt;/object&gt;&lt;/object&gt;&lt;/object&gt;&lt;/database&gt;"/>
  <p:tag name="SECTOMILLISECCONVERTED" val="1"/>
  <p:tag name="SDNEW" val="False"/>
</p:tagLst>
</file>

<file path=ppt/theme/theme1.xml><?xml version="1.0" encoding="utf-8"?>
<a:theme xmlns:a="http://schemas.openxmlformats.org/drawingml/2006/main" name="Blank">
  <a:themeElements>
    <a:clrScheme name="Deloitte new">
      <a:dk1>
        <a:srgbClr val="000000"/>
      </a:dk1>
      <a:lt1>
        <a:srgbClr val="FFFFFF"/>
      </a:lt1>
      <a:dk2>
        <a:srgbClr val="002776"/>
      </a:dk2>
      <a:lt2>
        <a:srgbClr val="FFFFFF"/>
      </a:lt2>
      <a:accent1>
        <a:srgbClr val="00A1DE"/>
      </a:accent1>
      <a:accent2>
        <a:srgbClr val="92D400"/>
      </a:accent2>
      <a:accent3>
        <a:srgbClr val="72C7E7"/>
      </a:accent3>
      <a:accent4>
        <a:srgbClr val="3C8A2E"/>
      </a:accent4>
      <a:accent5>
        <a:srgbClr val="002776"/>
      </a:accent5>
      <a:accent6>
        <a:srgbClr val="C9DD03"/>
      </a:accent6>
      <a:hlink>
        <a:srgbClr val="00A1DE"/>
      </a:hlink>
      <a:folHlink>
        <a:srgbClr val="72C7E7"/>
      </a:folHlink>
    </a:clrScheme>
    <a:fontScheme name="Deloit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solidFill>
            <a:schemeClr val="tx2"/>
          </a:solidFill>
        </a:ln>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spcAft>
            <a:spcPts val="300"/>
          </a:spcAft>
          <a:defRPr dirty="0" smtClean="0">
            <a:solidFill>
              <a:schemeClr val="tx2"/>
            </a:solidFill>
          </a:defRPr>
        </a:defPPr>
      </a:lstStyle>
    </a:txDef>
  </a:objectDefaults>
  <a:extraClrSchemeLst/>
</a:theme>
</file>

<file path=ppt/theme/theme2.xml><?xml version="1.0" encoding="utf-8"?>
<a:theme xmlns:a="http://schemas.openxmlformats.org/drawingml/2006/main" name="Proper Title">
  <a:themeElements>
    <a:clrScheme name="Deloitte">
      <a:dk1>
        <a:srgbClr val="000066"/>
      </a:dk1>
      <a:lt1>
        <a:srgbClr val="FFFFFF"/>
      </a:lt1>
      <a:dk2>
        <a:srgbClr val="99CC33"/>
      </a:dk2>
      <a:lt2>
        <a:srgbClr val="E5E5CC"/>
      </a:lt2>
      <a:accent1>
        <a:srgbClr val="99B280"/>
      </a:accent1>
      <a:accent2>
        <a:srgbClr val="FFD940"/>
      </a:accent2>
      <a:accent3>
        <a:srgbClr val="8099CC"/>
      </a:accent3>
      <a:accent4>
        <a:srgbClr val="D96640"/>
      </a:accent4>
      <a:accent5>
        <a:srgbClr val="40B2B2"/>
      </a:accent5>
      <a:accent6>
        <a:srgbClr val="FFB240"/>
      </a:accent6>
      <a:hlink>
        <a:srgbClr val="0000FF"/>
      </a:hlink>
      <a:folHlink>
        <a:srgbClr val="800080"/>
      </a:folHlink>
    </a:clrScheme>
    <a:fontScheme name="Deloitt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5E5CC"/>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just" defTabSz="914400" rtl="0" eaLnBrk="1" fontAlgn="base" latinLnBrk="0" hangingPunct="1">
          <a:lnSpc>
            <a:spcPct val="100000"/>
          </a:lnSpc>
          <a:spcBef>
            <a:spcPct val="0"/>
          </a:spcBef>
          <a:spcAft>
            <a:spcPct val="35000"/>
          </a:spcAft>
          <a:buClrTx/>
          <a:buSzTx/>
          <a:buFontTx/>
          <a:buNone/>
          <a:tabLst>
            <a:tab pos="5715000" algn="l"/>
          </a:tabLst>
          <a:defRPr kumimoji="0" lang="en-GB" sz="1000" b="1" i="0" u="none" strike="noStrike" cap="none" normalizeH="0" baseline="0" smtClean="0">
            <a:ln>
              <a:noFill/>
            </a:ln>
            <a:solidFill>
              <a:srgbClr val="000066"/>
            </a:solidFill>
            <a:effectLst/>
            <a:latin typeface="Arial" charset="0"/>
            <a:cs typeface="Arial" charset="0"/>
          </a:defRPr>
        </a:defPPr>
      </a:lstStyle>
    </a:spDef>
    <a:lnDef>
      <a:spPr bwMode="auto">
        <a:xfrm>
          <a:off x="0" y="0"/>
          <a:ext cx="1" cy="1"/>
        </a:xfrm>
        <a:custGeom>
          <a:avLst/>
          <a:gdLst/>
          <a:ahLst/>
          <a:cxnLst/>
          <a:rect l="0" t="0" r="0" b="0"/>
          <a:pathLst/>
        </a:custGeom>
        <a:solidFill>
          <a:srgbClr val="E5E5CC"/>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just" defTabSz="914400" rtl="0" eaLnBrk="1" fontAlgn="base" latinLnBrk="0" hangingPunct="1">
          <a:lnSpc>
            <a:spcPct val="100000"/>
          </a:lnSpc>
          <a:spcBef>
            <a:spcPct val="0"/>
          </a:spcBef>
          <a:spcAft>
            <a:spcPct val="35000"/>
          </a:spcAft>
          <a:buClrTx/>
          <a:buSzTx/>
          <a:buFontTx/>
          <a:buNone/>
          <a:tabLst>
            <a:tab pos="5715000" algn="l"/>
          </a:tabLst>
          <a:defRPr kumimoji="0" lang="en-GB" sz="1000" b="1" i="0" u="none" strike="noStrike" cap="none" normalizeH="0" baseline="0" smtClean="0">
            <a:ln>
              <a:noFill/>
            </a:ln>
            <a:solidFill>
              <a:srgbClr val="000066"/>
            </a:solidFill>
            <a:effectLst/>
            <a:latin typeface="Arial" charset="0"/>
            <a:cs typeface="Arial" charset="0"/>
          </a:defRPr>
        </a:defPPr>
      </a:lstStyle>
    </a:lnDef>
  </a:objectDefaults>
  <a:extraClrSchemeLst>
    <a:extraClrScheme>
      <a:clrScheme name="Proper Title 1">
        <a:dk1>
          <a:srgbClr val="000066"/>
        </a:dk1>
        <a:lt1>
          <a:srgbClr val="E5E5CC"/>
        </a:lt1>
        <a:dk2>
          <a:srgbClr val="99CC33"/>
        </a:dk2>
        <a:lt2>
          <a:srgbClr val="99B280"/>
        </a:lt2>
        <a:accent1>
          <a:srgbClr val="8099CC"/>
        </a:accent1>
        <a:accent2>
          <a:srgbClr val="D96640"/>
        </a:accent2>
        <a:accent3>
          <a:srgbClr val="F0F0E2"/>
        </a:accent3>
        <a:accent4>
          <a:srgbClr val="000056"/>
        </a:accent4>
        <a:accent5>
          <a:srgbClr val="C0CAE2"/>
        </a:accent5>
        <a:accent6>
          <a:srgbClr val="C45C39"/>
        </a:accent6>
        <a:hlink>
          <a:srgbClr val="40B2B2"/>
        </a:hlink>
        <a:folHlink>
          <a:srgbClr val="FFD94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Deloitte new">
      <a:dk1>
        <a:srgbClr val="000000"/>
      </a:dk1>
      <a:lt1>
        <a:srgbClr val="FFFFFF"/>
      </a:lt1>
      <a:dk2>
        <a:srgbClr val="002776"/>
      </a:dk2>
      <a:lt2>
        <a:srgbClr val="FFFFFF"/>
      </a:lt2>
      <a:accent1>
        <a:srgbClr val="00A1DE"/>
      </a:accent1>
      <a:accent2>
        <a:srgbClr val="92D400"/>
      </a:accent2>
      <a:accent3>
        <a:srgbClr val="72C7E7"/>
      </a:accent3>
      <a:accent4>
        <a:srgbClr val="3C8A2E"/>
      </a:accent4>
      <a:accent5>
        <a:srgbClr val="002776"/>
      </a:accent5>
      <a:accent6>
        <a:srgbClr val="C9DD03"/>
      </a:accent6>
      <a:hlink>
        <a:srgbClr val="00A1DE"/>
      </a:hlink>
      <a:folHlink>
        <a:srgbClr val="72C7E7"/>
      </a:folHlink>
    </a:clrScheme>
    <a:fontScheme name="Deloit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Deloitte new">
      <a:dk1>
        <a:srgbClr val="000000"/>
      </a:dk1>
      <a:lt1>
        <a:srgbClr val="FFFFFF"/>
      </a:lt1>
      <a:dk2>
        <a:srgbClr val="002776"/>
      </a:dk2>
      <a:lt2>
        <a:srgbClr val="FFFFFF"/>
      </a:lt2>
      <a:accent1>
        <a:srgbClr val="00A1DE"/>
      </a:accent1>
      <a:accent2>
        <a:srgbClr val="92D400"/>
      </a:accent2>
      <a:accent3>
        <a:srgbClr val="72C7E7"/>
      </a:accent3>
      <a:accent4>
        <a:srgbClr val="3C8A2E"/>
      </a:accent4>
      <a:accent5>
        <a:srgbClr val="002776"/>
      </a:accent5>
      <a:accent6>
        <a:srgbClr val="C9DD03"/>
      </a:accent6>
      <a:hlink>
        <a:srgbClr val="00A1DE"/>
      </a:hlink>
      <a:folHlink>
        <a:srgbClr val="72C7E7"/>
      </a:folHlink>
    </a:clrScheme>
    <a:fontScheme name="Deloit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9446</TotalTime>
  <Words>3339</Words>
  <Application>Microsoft Office PowerPoint</Application>
  <PresentationFormat>全屏显示(4:3)</PresentationFormat>
  <Paragraphs>576</Paragraphs>
  <Slides>16</Slides>
  <Notes>9</Notes>
  <HiddenSlides>0</HiddenSlides>
  <MMClips>0</MMClips>
  <ScaleCrop>false</ScaleCrop>
  <HeadingPairs>
    <vt:vector size="4" baseType="variant">
      <vt:variant>
        <vt:lpstr>主题</vt:lpstr>
      </vt:variant>
      <vt:variant>
        <vt:i4>3</vt:i4>
      </vt:variant>
      <vt:variant>
        <vt:lpstr>幻灯片标题</vt:lpstr>
      </vt:variant>
      <vt:variant>
        <vt:i4>16</vt:i4>
      </vt:variant>
    </vt:vector>
  </HeadingPairs>
  <TitlesOfParts>
    <vt:vector size="19" baseType="lpstr">
      <vt:lpstr>Blank</vt:lpstr>
      <vt:lpstr>Proper Title</vt:lpstr>
      <vt:lpstr>Default Theme</vt:lpstr>
      <vt:lpstr>China’s E-Commerce   Opportunities &amp; Constraints in a Booming Market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声明：</vt:lpstr>
    </vt:vector>
  </TitlesOfParts>
  <Company>Deloitte Touche Tohmatsu Services,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China e-Commerce Market Overview</dc:title>
  <dc:creator>Zhi Hua Shang</dc:creator>
  <cp:lastModifiedBy>Microsoft</cp:lastModifiedBy>
  <cp:revision>244</cp:revision>
  <cp:lastPrinted>2011-05-19T11:15:33Z</cp:lastPrinted>
  <dcterms:created xsi:type="dcterms:W3CDTF">2011-05-16T02:51:34Z</dcterms:created>
  <dcterms:modified xsi:type="dcterms:W3CDTF">2018-01-05T05:29:57Z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www.skabelondesign.com</vt:lpwstr>
  </property>
</Properties>
</file>