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 id="2147483656" r:id="rId2"/>
    <p:sldMasterId id="2147483657" r:id="rId3"/>
    <p:sldMasterId id="2147483730" r:id="rId4"/>
  </p:sldMasterIdLst>
  <p:notesMasterIdLst>
    <p:notesMasterId r:id="rId62"/>
  </p:notesMasterIdLst>
  <p:handoutMasterIdLst>
    <p:handoutMasterId r:id="rId63"/>
  </p:handoutMasterIdLst>
  <p:sldIdLst>
    <p:sldId id="410" r:id="rId5"/>
    <p:sldId id="333" r:id="rId6"/>
    <p:sldId id="338" r:id="rId7"/>
    <p:sldId id="339" r:id="rId8"/>
    <p:sldId id="340" r:id="rId9"/>
    <p:sldId id="387" r:id="rId10"/>
    <p:sldId id="408" r:id="rId11"/>
    <p:sldId id="344" r:id="rId12"/>
    <p:sldId id="345" r:id="rId13"/>
    <p:sldId id="346" r:id="rId14"/>
    <p:sldId id="409" r:id="rId15"/>
    <p:sldId id="455" r:id="rId16"/>
    <p:sldId id="347" r:id="rId17"/>
    <p:sldId id="433" r:id="rId18"/>
    <p:sldId id="434" r:id="rId19"/>
    <p:sldId id="435" r:id="rId20"/>
    <p:sldId id="436" r:id="rId21"/>
    <p:sldId id="437" r:id="rId22"/>
    <p:sldId id="438" r:id="rId23"/>
    <p:sldId id="441" r:id="rId24"/>
    <p:sldId id="442" r:id="rId25"/>
    <p:sldId id="444" r:id="rId26"/>
    <p:sldId id="445" r:id="rId27"/>
    <p:sldId id="446" r:id="rId28"/>
    <p:sldId id="447" r:id="rId29"/>
    <p:sldId id="448" r:id="rId30"/>
    <p:sldId id="449" r:id="rId31"/>
    <p:sldId id="450" r:id="rId32"/>
    <p:sldId id="443" r:id="rId33"/>
    <p:sldId id="386" r:id="rId34"/>
    <p:sldId id="411" r:id="rId35"/>
    <p:sldId id="412" r:id="rId36"/>
    <p:sldId id="413" r:id="rId37"/>
    <p:sldId id="454" r:id="rId38"/>
    <p:sldId id="414" r:id="rId39"/>
    <p:sldId id="415" r:id="rId40"/>
    <p:sldId id="416" r:id="rId41"/>
    <p:sldId id="417" r:id="rId42"/>
    <p:sldId id="418" r:id="rId43"/>
    <p:sldId id="419" r:id="rId44"/>
    <p:sldId id="420" r:id="rId45"/>
    <p:sldId id="430" r:id="rId46"/>
    <p:sldId id="422" r:id="rId47"/>
    <p:sldId id="423" r:id="rId48"/>
    <p:sldId id="424" r:id="rId49"/>
    <p:sldId id="425" r:id="rId50"/>
    <p:sldId id="426" r:id="rId51"/>
    <p:sldId id="427" r:id="rId52"/>
    <p:sldId id="428" r:id="rId53"/>
    <p:sldId id="429" r:id="rId54"/>
    <p:sldId id="456" r:id="rId55"/>
    <p:sldId id="432" r:id="rId56"/>
    <p:sldId id="452" r:id="rId57"/>
    <p:sldId id="337" r:id="rId58"/>
    <p:sldId id="453" r:id="rId59"/>
    <p:sldId id="385" r:id="rId60"/>
    <p:sldId id="457" r:id="rId61"/>
  </p:sldIdLst>
  <p:sldSz cx="9144000" cy="6858000" type="screen4x3"/>
  <p:notesSz cx="6705600" cy="10058400"/>
  <p:defaultTextStyle>
    <a:defPPr>
      <a:defRPr lang="en-US"/>
    </a:defPPr>
    <a:lvl1pPr algn="ctr" rtl="0" eaLnBrk="0" fontAlgn="base" hangingPunct="0">
      <a:lnSpc>
        <a:spcPct val="110000"/>
      </a:lnSpc>
      <a:spcBef>
        <a:spcPct val="0"/>
      </a:spcBef>
      <a:spcAft>
        <a:spcPct val="0"/>
      </a:spcAft>
      <a:defRPr sz="1000" kern="1200">
        <a:solidFill>
          <a:schemeClr val="tx1"/>
        </a:solidFill>
        <a:latin typeface="Arial" pitchFamily="34" charset="0"/>
        <a:ea typeface="+mn-ea"/>
        <a:cs typeface="+mn-cs"/>
      </a:defRPr>
    </a:lvl1pPr>
    <a:lvl2pPr marL="457200" algn="ctr" rtl="0" eaLnBrk="0" fontAlgn="base" hangingPunct="0">
      <a:lnSpc>
        <a:spcPct val="110000"/>
      </a:lnSpc>
      <a:spcBef>
        <a:spcPct val="0"/>
      </a:spcBef>
      <a:spcAft>
        <a:spcPct val="0"/>
      </a:spcAft>
      <a:defRPr sz="1000" kern="1200">
        <a:solidFill>
          <a:schemeClr val="tx1"/>
        </a:solidFill>
        <a:latin typeface="Arial" pitchFamily="34" charset="0"/>
        <a:ea typeface="+mn-ea"/>
        <a:cs typeface="+mn-cs"/>
      </a:defRPr>
    </a:lvl2pPr>
    <a:lvl3pPr marL="914400" algn="ctr" rtl="0" eaLnBrk="0" fontAlgn="base" hangingPunct="0">
      <a:lnSpc>
        <a:spcPct val="110000"/>
      </a:lnSpc>
      <a:spcBef>
        <a:spcPct val="0"/>
      </a:spcBef>
      <a:spcAft>
        <a:spcPct val="0"/>
      </a:spcAft>
      <a:defRPr sz="1000" kern="1200">
        <a:solidFill>
          <a:schemeClr val="tx1"/>
        </a:solidFill>
        <a:latin typeface="Arial" pitchFamily="34" charset="0"/>
        <a:ea typeface="+mn-ea"/>
        <a:cs typeface="+mn-cs"/>
      </a:defRPr>
    </a:lvl3pPr>
    <a:lvl4pPr marL="1371600" algn="ctr" rtl="0" eaLnBrk="0" fontAlgn="base" hangingPunct="0">
      <a:lnSpc>
        <a:spcPct val="110000"/>
      </a:lnSpc>
      <a:spcBef>
        <a:spcPct val="0"/>
      </a:spcBef>
      <a:spcAft>
        <a:spcPct val="0"/>
      </a:spcAft>
      <a:defRPr sz="1000" kern="1200">
        <a:solidFill>
          <a:schemeClr val="tx1"/>
        </a:solidFill>
        <a:latin typeface="Arial" pitchFamily="34" charset="0"/>
        <a:ea typeface="+mn-ea"/>
        <a:cs typeface="+mn-cs"/>
      </a:defRPr>
    </a:lvl4pPr>
    <a:lvl5pPr marL="1828800" algn="ctr" rtl="0" eaLnBrk="0" fontAlgn="base" hangingPunct="0">
      <a:lnSpc>
        <a:spcPct val="110000"/>
      </a:lnSpc>
      <a:spcBef>
        <a:spcPct val="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00"/>
    <a:srgbClr val="009999"/>
    <a:srgbClr val="FF9900"/>
    <a:srgbClr val="000099"/>
    <a:srgbClr val="FF0000"/>
    <a:srgbClr val="FFFFFF"/>
    <a:srgbClr val="D9D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054" autoAdjust="0"/>
  </p:normalViewPr>
  <p:slideViewPr>
    <p:cSldViewPr snapToGrid="0">
      <p:cViewPr varScale="1">
        <p:scale>
          <a:sx n="61" d="100"/>
          <a:sy n="61" d="100"/>
        </p:scale>
        <p:origin x="-13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6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05125" cy="50323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l" eaLnBrk="1" hangingPunct="1">
              <a:lnSpc>
                <a:spcPct val="100000"/>
              </a:lnSpc>
              <a:defRPr sz="1200">
                <a:solidFill>
                  <a:srgbClr val="FFFFFF"/>
                </a:solidFill>
              </a:defRPr>
            </a:lvl1pPr>
          </a:lstStyle>
          <a:p>
            <a:endParaRPr lang="en-GB" altLang="en-GB"/>
          </a:p>
        </p:txBody>
      </p:sp>
      <p:sp>
        <p:nvSpPr>
          <p:cNvPr id="6147" name="Rectangle 3"/>
          <p:cNvSpPr>
            <a:spLocks noGrp="1" noChangeArrowheads="1"/>
          </p:cNvSpPr>
          <p:nvPr>
            <p:ph type="dt" sz="quarter" idx="1"/>
          </p:nvPr>
        </p:nvSpPr>
        <p:spPr bwMode="auto">
          <a:xfrm>
            <a:off x="3800475" y="0"/>
            <a:ext cx="2905125" cy="50323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r" eaLnBrk="1" hangingPunct="1">
              <a:lnSpc>
                <a:spcPct val="100000"/>
              </a:lnSpc>
              <a:defRPr sz="1200">
                <a:solidFill>
                  <a:srgbClr val="FFFFFF"/>
                </a:solidFill>
              </a:defRPr>
            </a:lvl1pPr>
          </a:lstStyle>
          <a:p>
            <a:endParaRPr lang="en-GB" altLang="en-GB"/>
          </a:p>
        </p:txBody>
      </p:sp>
      <p:sp>
        <p:nvSpPr>
          <p:cNvPr id="6148" name="Rectangle 4"/>
          <p:cNvSpPr>
            <a:spLocks noGrp="1" noChangeArrowheads="1"/>
          </p:cNvSpPr>
          <p:nvPr>
            <p:ph type="ftr" sz="quarter" idx="2"/>
          </p:nvPr>
        </p:nvSpPr>
        <p:spPr bwMode="auto">
          <a:xfrm>
            <a:off x="0" y="9555163"/>
            <a:ext cx="2905125" cy="503237"/>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l" eaLnBrk="1" hangingPunct="1">
              <a:lnSpc>
                <a:spcPct val="100000"/>
              </a:lnSpc>
              <a:defRPr sz="1200">
                <a:solidFill>
                  <a:srgbClr val="FFFFFF"/>
                </a:solidFill>
              </a:defRPr>
            </a:lvl1pPr>
          </a:lstStyle>
          <a:p>
            <a:endParaRPr lang="en-GB" altLang="en-GB"/>
          </a:p>
        </p:txBody>
      </p:sp>
      <p:sp>
        <p:nvSpPr>
          <p:cNvPr id="6149" name="Rectangle 5"/>
          <p:cNvSpPr>
            <a:spLocks noGrp="1" noChangeArrowheads="1"/>
          </p:cNvSpPr>
          <p:nvPr>
            <p:ph type="sldNum" sz="quarter" idx="3"/>
          </p:nvPr>
        </p:nvSpPr>
        <p:spPr bwMode="auto">
          <a:xfrm>
            <a:off x="3800475" y="9555163"/>
            <a:ext cx="2905125" cy="503237"/>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r" eaLnBrk="1" hangingPunct="1">
              <a:lnSpc>
                <a:spcPct val="100000"/>
              </a:lnSpc>
              <a:defRPr sz="1200">
                <a:solidFill>
                  <a:srgbClr val="FFFFFF"/>
                </a:solidFill>
              </a:defRPr>
            </a:lvl1pPr>
          </a:lstStyle>
          <a:p>
            <a:fld id="{56CD5660-C15B-4BC8-9576-FB8C81911727}" type="slidenum">
              <a:rPr lang="en-GB" altLang="en-GB"/>
              <a:pPr/>
              <a:t>‹#›</a:t>
            </a:fld>
            <a:endParaRPr lang="en-GB" altLang="en-GB"/>
          </a:p>
        </p:txBody>
      </p:sp>
    </p:spTree>
    <p:extLst>
      <p:ext uri="{BB962C8B-B14F-4D97-AF65-F5344CB8AC3E}">
        <p14:creationId xmlns:p14="http://schemas.microsoft.com/office/powerpoint/2010/main" val="2292050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05125" cy="50323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l" eaLnBrk="1" hangingPunct="1">
              <a:lnSpc>
                <a:spcPct val="100000"/>
              </a:lnSpc>
              <a:defRPr sz="1200">
                <a:solidFill>
                  <a:srgbClr val="FFFFFF"/>
                </a:solidFill>
              </a:defRPr>
            </a:lvl1pPr>
          </a:lstStyle>
          <a:p>
            <a:endParaRPr lang="en-GB" altLang="en-GB"/>
          </a:p>
        </p:txBody>
      </p:sp>
      <p:sp>
        <p:nvSpPr>
          <p:cNvPr id="5123" name="Rectangle 3"/>
          <p:cNvSpPr>
            <a:spLocks noGrp="1" noChangeArrowheads="1"/>
          </p:cNvSpPr>
          <p:nvPr>
            <p:ph type="dt" idx="1"/>
          </p:nvPr>
        </p:nvSpPr>
        <p:spPr bwMode="auto">
          <a:xfrm>
            <a:off x="3800475" y="0"/>
            <a:ext cx="2905125" cy="50323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r" eaLnBrk="1" hangingPunct="1">
              <a:lnSpc>
                <a:spcPct val="100000"/>
              </a:lnSpc>
              <a:defRPr sz="1200">
                <a:solidFill>
                  <a:srgbClr val="FFFFFF"/>
                </a:solidFill>
              </a:defRPr>
            </a:lvl1pPr>
          </a:lstStyle>
          <a:p>
            <a:endParaRPr lang="en-GB" altLang="en-GB"/>
          </a:p>
        </p:txBody>
      </p:sp>
      <p:sp>
        <p:nvSpPr>
          <p:cNvPr id="61444" name="Rectangle 4"/>
          <p:cNvSpPr>
            <a:spLocks noGrp="1" noRot="1" noChangeAspect="1" noChangeArrowheads="1" noTextEdit="1"/>
          </p:cNvSpPr>
          <p:nvPr>
            <p:ph type="sldImg" idx="2"/>
          </p:nvPr>
        </p:nvSpPr>
        <p:spPr bwMode="auto">
          <a:xfrm>
            <a:off x="838200" y="754063"/>
            <a:ext cx="5029200" cy="377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893763" y="4778375"/>
            <a:ext cx="4918075" cy="4525963"/>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p>
            <a:pPr lvl="0"/>
            <a:r>
              <a:rPr lang="en-GB" altLang="en-GB" noProof="0" smtClean="0"/>
              <a:t>Click to edit Master text styles</a:t>
            </a:r>
          </a:p>
          <a:p>
            <a:pPr lvl="1"/>
            <a:r>
              <a:rPr lang="en-GB" altLang="en-GB" noProof="0" smtClean="0"/>
              <a:t>Second level</a:t>
            </a:r>
          </a:p>
          <a:p>
            <a:pPr lvl="2"/>
            <a:r>
              <a:rPr lang="en-GB" altLang="en-GB" noProof="0" smtClean="0"/>
              <a:t>Third level</a:t>
            </a:r>
          </a:p>
          <a:p>
            <a:pPr lvl="3"/>
            <a:r>
              <a:rPr lang="en-GB" altLang="en-GB" noProof="0" smtClean="0"/>
              <a:t>Fourth level</a:t>
            </a:r>
          </a:p>
          <a:p>
            <a:pPr lvl="4"/>
            <a:r>
              <a:rPr lang="en-GB" altLang="en-GB" noProof="0" smtClean="0"/>
              <a:t>Fifth level</a:t>
            </a:r>
          </a:p>
        </p:txBody>
      </p:sp>
      <p:sp>
        <p:nvSpPr>
          <p:cNvPr id="5126" name="Rectangle 6"/>
          <p:cNvSpPr>
            <a:spLocks noGrp="1" noChangeArrowheads="1"/>
          </p:cNvSpPr>
          <p:nvPr>
            <p:ph type="ftr" sz="quarter" idx="4"/>
          </p:nvPr>
        </p:nvSpPr>
        <p:spPr bwMode="auto">
          <a:xfrm>
            <a:off x="0" y="9555163"/>
            <a:ext cx="2905125" cy="503237"/>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l" eaLnBrk="1" hangingPunct="1">
              <a:lnSpc>
                <a:spcPct val="100000"/>
              </a:lnSpc>
              <a:defRPr sz="1200">
                <a:solidFill>
                  <a:srgbClr val="FFFFFF"/>
                </a:solidFill>
              </a:defRPr>
            </a:lvl1pPr>
          </a:lstStyle>
          <a:p>
            <a:endParaRPr lang="en-GB" altLang="en-GB"/>
          </a:p>
        </p:txBody>
      </p:sp>
      <p:sp>
        <p:nvSpPr>
          <p:cNvPr id="5127" name="Rectangle 7"/>
          <p:cNvSpPr>
            <a:spLocks noGrp="1" noChangeArrowheads="1"/>
          </p:cNvSpPr>
          <p:nvPr>
            <p:ph type="sldNum" sz="quarter" idx="5"/>
          </p:nvPr>
        </p:nvSpPr>
        <p:spPr bwMode="auto">
          <a:xfrm>
            <a:off x="3800475" y="9555163"/>
            <a:ext cx="2905125" cy="503237"/>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r" eaLnBrk="1" hangingPunct="1">
              <a:lnSpc>
                <a:spcPct val="100000"/>
              </a:lnSpc>
              <a:defRPr sz="1200">
                <a:solidFill>
                  <a:srgbClr val="FFFFFF"/>
                </a:solidFill>
              </a:defRPr>
            </a:lvl1pPr>
          </a:lstStyle>
          <a:p>
            <a:fld id="{3FAB8469-1BD4-46E5-A900-EA395CFA86F7}" type="slidenum">
              <a:rPr lang="en-GB" altLang="en-GB"/>
              <a:pPr/>
              <a:t>‹#›</a:t>
            </a:fld>
            <a:endParaRPr lang="en-GB" altLang="en-GB"/>
          </a:p>
        </p:txBody>
      </p:sp>
    </p:spTree>
    <p:extLst>
      <p:ext uri="{BB962C8B-B14F-4D97-AF65-F5344CB8AC3E}">
        <p14:creationId xmlns:p14="http://schemas.microsoft.com/office/powerpoint/2010/main" val="168544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200" kern="1200">
        <a:solidFill>
          <a:srgbClr val="0C2678"/>
        </a:solidFill>
        <a:latin typeface="Arial" pitchFamily="34" charset="0"/>
        <a:ea typeface="+mn-ea"/>
        <a:cs typeface="+mn-cs"/>
      </a:defRPr>
    </a:lvl1pPr>
    <a:lvl2pPr marL="457200" algn="l" rtl="0" eaLnBrk="0" fontAlgn="base" hangingPunct="0">
      <a:spcBef>
        <a:spcPct val="30000"/>
      </a:spcBef>
      <a:spcAft>
        <a:spcPct val="0"/>
      </a:spcAft>
      <a:buChar char="•"/>
      <a:defRPr sz="1200" kern="1200">
        <a:solidFill>
          <a:srgbClr val="0C2678"/>
        </a:solidFill>
        <a:latin typeface="Arial" pitchFamily="34" charset="0"/>
        <a:ea typeface="+mn-ea"/>
        <a:cs typeface="+mn-cs"/>
      </a:defRPr>
    </a:lvl2pPr>
    <a:lvl3pPr marL="914400" algn="l" rtl="0" eaLnBrk="0" fontAlgn="base" hangingPunct="0">
      <a:spcBef>
        <a:spcPct val="30000"/>
      </a:spcBef>
      <a:spcAft>
        <a:spcPct val="0"/>
      </a:spcAft>
      <a:buChar char="•"/>
      <a:defRPr sz="1200" kern="1200">
        <a:solidFill>
          <a:srgbClr val="0C2678"/>
        </a:solidFill>
        <a:latin typeface="Arial" pitchFamily="34" charset="0"/>
        <a:ea typeface="+mn-ea"/>
        <a:cs typeface="+mn-cs"/>
      </a:defRPr>
    </a:lvl3pPr>
    <a:lvl4pPr marL="1371600" algn="l" rtl="0" eaLnBrk="0" fontAlgn="base" hangingPunct="0">
      <a:spcBef>
        <a:spcPct val="30000"/>
      </a:spcBef>
      <a:spcAft>
        <a:spcPct val="0"/>
      </a:spcAft>
      <a:buChar char="•"/>
      <a:defRPr sz="1200" kern="1200">
        <a:solidFill>
          <a:srgbClr val="0C2678"/>
        </a:solidFill>
        <a:latin typeface="Arial" pitchFamily="34" charset="0"/>
        <a:ea typeface="+mn-ea"/>
        <a:cs typeface="+mn-cs"/>
      </a:defRPr>
    </a:lvl4pPr>
    <a:lvl5pPr marL="1828800" algn="l" rtl="0" eaLnBrk="0" fontAlgn="base" hangingPunct="0">
      <a:spcBef>
        <a:spcPct val="30000"/>
      </a:spcBef>
      <a:spcAft>
        <a:spcPct val="0"/>
      </a:spcAft>
      <a:buChar char="•"/>
      <a:defRPr sz="1200" kern="1200">
        <a:solidFill>
          <a:srgbClr val="0C2678"/>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95043" y="754037"/>
            <a:ext cx="4315515" cy="37719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57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descr="DEL_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74650"/>
            <a:ext cx="1800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DEL_Strapline_UK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6494463"/>
            <a:ext cx="3227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4" name="Rectangle 4"/>
          <p:cNvSpPr>
            <a:spLocks noGrp="1" noChangeArrowheads="1"/>
          </p:cNvSpPr>
          <p:nvPr>
            <p:ph type="ctrTitle"/>
          </p:nvPr>
        </p:nvSpPr>
        <p:spPr>
          <a:xfrm>
            <a:off x="357188" y="1973263"/>
            <a:ext cx="8383587" cy="1346200"/>
          </a:xfrm>
        </p:spPr>
        <p:txBody>
          <a:bodyPr/>
          <a:lstStyle>
            <a:lvl1pPr>
              <a:lnSpc>
                <a:spcPts val="5300"/>
              </a:lnSpc>
              <a:defRPr sz="5400">
                <a:latin typeface="Times New Roman" pitchFamily="18" charset="0"/>
              </a:defRPr>
            </a:lvl1pPr>
          </a:lstStyle>
          <a:p>
            <a:r>
              <a:rPr lang="en-US"/>
              <a:t>Click to edit Master title style</a:t>
            </a:r>
          </a:p>
        </p:txBody>
      </p:sp>
      <p:sp>
        <p:nvSpPr>
          <p:cNvPr id="215045" name="Rectangle 5"/>
          <p:cNvSpPr>
            <a:spLocks noGrp="1" noChangeArrowheads="1"/>
          </p:cNvSpPr>
          <p:nvPr>
            <p:ph type="subTitle" idx="1"/>
          </p:nvPr>
        </p:nvSpPr>
        <p:spPr>
          <a:xfrm>
            <a:off x="381000" y="3594100"/>
            <a:ext cx="5399088" cy="539750"/>
          </a:xfrm>
        </p:spPr>
        <p:txBody>
          <a:bodyPr/>
          <a:lstStyle>
            <a:lvl1pPr marL="0" indent="0">
              <a:lnSpc>
                <a:spcPct val="107000"/>
              </a:lnSpc>
              <a:buFontTx/>
              <a:buNone/>
              <a:defRPr sz="1800"/>
            </a:lvl1pPr>
          </a:lstStyle>
          <a:p>
            <a:r>
              <a:rPr lang="en-US"/>
              <a:t>Click to edit Master subtitle style</a:t>
            </a:r>
          </a:p>
        </p:txBody>
      </p:sp>
      <p:sp>
        <p:nvSpPr>
          <p:cNvPr id="6" name="Rectangle 6"/>
          <p:cNvSpPr>
            <a:spLocks noGrp="1" noChangeArrowheads="1"/>
          </p:cNvSpPr>
          <p:nvPr>
            <p:ph type="ftr" sz="quarter" idx="10"/>
          </p:nvPr>
        </p:nvSpPr>
        <p:spPr>
          <a:xfrm>
            <a:off x="723900" y="6523038"/>
            <a:ext cx="5243513" cy="122237"/>
          </a:xfrm>
        </p:spPr>
        <p:txBody>
          <a:bodyPr/>
          <a:lstStyle>
            <a:lvl1pPr>
              <a:defRPr smtClean="0"/>
            </a:lvl1pPr>
          </a:lstStyle>
          <a:p>
            <a:pPr>
              <a:defRPr/>
            </a:pPr>
            <a:r>
              <a:rPr lang="en-US"/>
              <a:t>FS Finance Bill Event 11 December 2008</a:t>
            </a:r>
          </a:p>
        </p:txBody>
      </p:sp>
      <p:sp>
        <p:nvSpPr>
          <p:cNvPr id="7" name="Rectangle 7"/>
          <p:cNvSpPr>
            <a:spLocks noGrp="1" noChangeArrowheads="1"/>
          </p:cNvSpPr>
          <p:nvPr>
            <p:ph type="sldNum" sz="quarter" idx="11"/>
          </p:nvPr>
        </p:nvSpPr>
        <p:spPr>
          <a:xfrm>
            <a:off x="373063" y="6526213"/>
            <a:ext cx="1905000" cy="122237"/>
          </a:xfrm>
        </p:spPr>
        <p:txBody>
          <a:bodyPr/>
          <a:lstStyle>
            <a:lvl1pPr>
              <a:defRPr/>
            </a:lvl1pPr>
          </a:lstStyle>
          <a:p>
            <a:fld id="{B996C062-A6B9-4A1D-80E3-FFFB50D67C46}" type="slidenum">
              <a:rPr lang="en-US" altLang="zh-CN"/>
              <a:pPr/>
              <a:t>‹#›</a:t>
            </a:fld>
            <a:endParaRPr lang="en-US" altLang="zh-CN"/>
          </a:p>
        </p:txBody>
      </p:sp>
    </p:spTree>
    <p:extLst>
      <p:ext uri="{BB962C8B-B14F-4D97-AF65-F5344CB8AC3E}">
        <p14:creationId xmlns:p14="http://schemas.microsoft.com/office/powerpoint/2010/main" val="90972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5" name="Rectangle 5"/>
          <p:cNvSpPr>
            <a:spLocks noGrp="1" noChangeArrowheads="1"/>
          </p:cNvSpPr>
          <p:nvPr>
            <p:ph type="sldNum" sz="quarter" idx="11"/>
          </p:nvPr>
        </p:nvSpPr>
        <p:spPr>
          <a:ln/>
        </p:spPr>
        <p:txBody>
          <a:bodyPr/>
          <a:lstStyle>
            <a:lvl1pPr>
              <a:defRPr/>
            </a:lvl1pPr>
          </a:lstStyle>
          <a:p>
            <a:fld id="{4B2B78D6-E43C-40D9-9F8A-88D4E9A0639D}" type="slidenum">
              <a:rPr lang="en-US" altLang="zh-CN"/>
              <a:pPr/>
              <a:t>‹#›</a:t>
            </a:fld>
            <a:endParaRPr lang="en-US" altLang="zh-CN"/>
          </a:p>
        </p:txBody>
      </p:sp>
    </p:spTree>
    <p:extLst>
      <p:ext uri="{BB962C8B-B14F-4D97-AF65-F5344CB8AC3E}">
        <p14:creationId xmlns:p14="http://schemas.microsoft.com/office/powerpoint/2010/main" val="191034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358775"/>
            <a:ext cx="2098675"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8300" y="358775"/>
            <a:ext cx="6143625"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5" name="Rectangle 5"/>
          <p:cNvSpPr>
            <a:spLocks noGrp="1" noChangeArrowheads="1"/>
          </p:cNvSpPr>
          <p:nvPr>
            <p:ph type="sldNum" sz="quarter" idx="11"/>
          </p:nvPr>
        </p:nvSpPr>
        <p:spPr>
          <a:ln/>
        </p:spPr>
        <p:txBody>
          <a:bodyPr/>
          <a:lstStyle>
            <a:lvl1pPr>
              <a:defRPr/>
            </a:lvl1pPr>
          </a:lstStyle>
          <a:p>
            <a:fld id="{70AD6B3F-800C-48A5-AEBD-4E15531BFDE7}" type="slidenum">
              <a:rPr lang="en-US" altLang="zh-CN"/>
              <a:pPr/>
              <a:t>‹#›</a:t>
            </a:fld>
            <a:endParaRPr lang="en-US" altLang="zh-CN"/>
          </a:p>
        </p:txBody>
      </p:sp>
    </p:spTree>
    <p:extLst>
      <p:ext uri="{BB962C8B-B14F-4D97-AF65-F5344CB8AC3E}">
        <p14:creationId xmlns:p14="http://schemas.microsoft.com/office/powerpoint/2010/main" val="549609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68300" y="358775"/>
            <a:ext cx="8394700" cy="5957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4" name="Rectangle 5"/>
          <p:cNvSpPr>
            <a:spLocks noGrp="1" noChangeArrowheads="1"/>
          </p:cNvSpPr>
          <p:nvPr>
            <p:ph type="sldNum" sz="quarter" idx="11"/>
          </p:nvPr>
        </p:nvSpPr>
        <p:spPr>
          <a:ln/>
        </p:spPr>
        <p:txBody>
          <a:bodyPr/>
          <a:lstStyle>
            <a:lvl1pPr>
              <a:defRPr/>
            </a:lvl1pPr>
          </a:lstStyle>
          <a:p>
            <a:fld id="{5B11A824-005D-42BF-AA08-0A31A296F284}" type="slidenum">
              <a:rPr lang="en-US" altLang="zh-CN"/>
              <a:pPr/>
              <a:t>‹#›</a:t>
            </a:fld>
            <a:endParaRPr lang="en-US" altLang="zh-CN"/>
          </a:p>
        </p:txBody>
      </p:sp>
    </p:spTree>
    <p:extLst>
      <p:ext uri="{BB962C8B-B14F-4D97-AF65-F5344CB8AC3E}">
        <p14:creationId xmlns:p14="http://schemas.microsoft.com/office/powerpoint/2010/main" val="1994143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8300" y="358775"/>
            <a:ext cx="8391525" cy="6191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68300" y="1308100"/>
            <a:ext cx="8394700" cy="5008563"/>
          </a:xfrm>
        </p:spPr>
        <p:txBody>
          <a:bodyPr/>
          <a:lstStyle/>
          <a:p>
            <a:pPr lvl="0"/>
            <a:endParaRPr lang="en-US" noProof="0" smtClean="0"/>
          </a:p>
        </p:txBody>
      </p:sp>
      <p:sp>
        <p:nvSpPr>
          <p:cNvPr id="4"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5" name="Rectangle 5"/>
          <p:cNvSpPr>
            <a:spLocks noGrp="1" noChangeArrowheads="1"/>
          </p:cNvSpPr>
          <p:nvPr>
            <p:ph type="sldNum" sz="quarter" idx="11"/>
          </p:nvPr>
        </p:nvSpPr>
        <p:spPr>
          <a:ln/>
        </p:spPr>
        <p:txBody>
          <a:bodyPr/>
          <a:lstStyle>
            <a:lvl1pPr>
              <a:defRPr/>
            </a:lvl1pPr>
          </a:lstStyle>
          <a:p>
            <a:fld id="{7E43052C-849B-47A1-9B36-B66B90AC709F}" type="slidenum">
              <a:rPr lang="en-US" altLang="zh-CN"/>
              <a:pPr/>
              <a:t>‹#›</a:t>
            </a:fld>
            <a:endParaRPr lang="en-US" altLang="zh-CN"/>
          </a:p>
        </p:txBody>
      </p:sp>
    </p:spTree>
    <p:extLst>
      <p:ext uri="{BB962C8B-B14F-4D97-AF65-F5344CB8AC3E}">
        <p14:creationId xmlns:p14="http://schemas.microsoft.com/office/powerpoint/2010/main" val="284238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8300" y="358775"/>
            <a:ext cx="8391525" cy="6191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8300" y="1308100"/>
            <a:ext cx="4121150" cy="500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308100"/>
            <a:ext cx="4121150" cy="500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6" name="Rectangle 5"/>
          <p:cNvSpPr>
            <a:spLocks noGrp="1" noChangeArrowheads="1"/>
          </p:cNvSpPr>
          <p:nvPr>
            <p:ph type="sldNum" sz="quarter" idx="11"/>
          </p:nvPr>
        </p:nvSpPr>
        <p:spPr>
          <a:ln/>
        </p:spPr>
        <p:txBody>
          <a:bodyPr/>
          <a:lstStyle>
            <a:lvl1pPr>
              <a:defRPr/>
            </a:lvl1pPr>
          </a:lstStyle>
          <a:p>
            <a:fld id="{F6F926BC-E465-4EE0-9008-63F6F41CAD34}" type="slidenum">
              <a:rPr lang="en-US" altLang="zh-CN"/>
              <a:pPr/>
              <a:t>‹#›</a:t>
            </a:fld>
            <a:endParaRPr lang="en-US" altLang="zh-CN"/>
          </a:p>
        </p:txBody>
      </p:sp>
    </p:spTree>
    <p:extLst>
      <p:ext uri="{BB962C8B-B14F-4D97-AF65-F5344CB8AC3E}">
        <p14:creationId xmlns:p14="http://schemas.microsoft.com/office/powerpoint/2010/main" val="3436854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931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3169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884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6976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519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5" name="Rectangle 5"/>
          <p:cNvSpPr>
            <a:spLocks noGrp="1" noChangeArrowheads="1"/>
          </p:cNvSpPr>
          <p:nvPr>
            <p:ph type="sldNum" sz="quarter" idx="11"/>
          </p:nvPr>
        </p:nvSpPr>
        <p:spPr>
          <a:ln/>
        </p:spPr>
        <p:txBody>
          <a:bodyPr/>
          <a:lstStyle>
            <a:lvl1pPr>
              <a:defRPr/>
            </a:lvl1pPr>
          </a:lstStyle>
          <a:p>
            <a:fld id="{5C97BC80-E2C1-413F-A0A5-A174AA1D45B8}" type="slidenum">
              <a:rPr lang="en-US" altLang="zh-CN"/>
              <a:pPr/>
              <a:t>‹#›</a:t>
            </a:fld>
            <a:endParaRPr lang="en-US" altLang="zh-CN"/>
          </a:p>
        </p:txBody>
      </p:sp>
    </p:spTree>
    <p:extLst>
      <p:ext uri="{BB962C8B-B14F-4D97-AF65-F5344CB8AC3E}">
        <p14:creationId xmlns:p14="http://schemas.microsoft.com/office/powerpoint/2010/main" val="2179679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09709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528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2632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47599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55658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2438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5"/>
          <p:cNvSpPr>
            <a:spLocks noGrp="1" noChangeArrowheads="1"/>
          </p:cNvSpPr>
          <p:nvPr>
            <p:ph type="sldNum" sz="quarter" idx="10"/>
          </p:nvPr>
        </p:nvSpPr>
        <p:spPr>
          <a:ln/>
        </p:spPr>
        <p:txBody>
          <a:bodyPr/>
          <a:lstStyle>
            <a:lvl1pPr>
              <a:defRPr/>
            </a:lvl1pPr>
          </a:lstStyle>
          <a:p>
            <a:fld id="{FEB29072-499D-4507-9A10-93318D38ABDC}" type="slidenum">
              <a:rPr lang="en-GB" altLang="en-GB"/>
              <a:pPr/>
              <a:t>‹#›</a:t>
            </a:fld>
            <a:endParaRPr lang="en-GB" altLang="en-GB"/>
          </a:p>
        </p:txBody>
      </p:sp>
    </p:spTree>
    <p:extLst>
      <p:ext uri="{BB962C8B-B14F-4D97-AF65-F5344CB8AC3E}">
        <p14:creationId xmlns:p14="http://schemas.microsoft.com/office/powerpoint/2010/main" val="35716780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a:ln/>
        </p:spPr>
        <p:txBody>
          <a:bodyPr/>
          <a:lstStyle>
            <a:lvl1pPr>
              <a:defRPr/>
            </a:lvl1pPr>
          </a:lstStyle>
          <a:p>
            <a:fld id="{766066F1-2B66-4080-B8A6-82F7F66EBB36}" type="slidenum">
              <a:rPr lang="en-GB" altLang="en-GB"/>
              <a:pPr/>
              <a:t>‹#›</a:t>
            </a:fld>
            <a:endParaRPr lang="en-GB" altLang="en-GB"/>
          </a:p>
        </p:txBody>
      </p:sp>
    </p:spTree>
    <p:extLst>
      <p:ext uri="{BB962C8B-B14F-4D97-AF65-F5344CB8AC3E}">
        <p14:creationId xmlns:p14="http://schemas.microsoft.com/office/powerpoint/2010/main" val="34588076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fld id="{0ED9B03D-0C27-44F7-AE7E-108AEECAACDF}" type="slidenum">
              <a:rPr lang="en-GB" altLang="en-GB"/>
              <a:pPr/>
              <a:t>‹#›</a:t>
            </a:fld>
            <a:endParaRPr lang="en-GB" altLang="en-GB"/>
          </a:p>
        </p:txBody>
      </p:sp>
    </p:spTree>
    <p:extLst>
      <p:ext uri="{BB962C8B-B14F-4D97-AF65-F5344CB8AC3E}">
        <p14:creationId xmlns:p14="http://schemas.microsoft.com/office/powerpoint/2010/main" val="28808930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830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a:ln/>
        </p:spPr>
        <p:txBody>
          <a:bodyPr/>
          <a:lstStyle>
            <a:lvl1pPr>
              <a:defRPr/>
            </a:lvl1pPr>
          </a:lstStyle>
          <a:p>
            <a:fld id="{4AC7291F-2AC6-4918-B775-AD1BA062032F}" type="slidenum">
              <a:rPr lang="en-GB" altLang="en-GB"/>
              <a:pPr/>
              <a:t>‹#›</a:t>
            </a:fld>
            <a:endParaRPr lang="en-GB" altLang="en-GB"/>
          </a:p>
        </p:txBody>
      </p:sp>
    </p:spTree>
    <p:extLst>
      <p:ext uri="{BB962C8B-B14F-4D97-AF65-F5344CB8AC3E}">
        <p14:creationId xmlns:p14="http://schemas.microsoft.com/office/powerpoint/2010/main" val="2831048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5" name="Rectangle 5"/>
          <p:cNvSpPr>
            <a:spLocks noGrp="1" noChangeArrowheads="1"/>
          </p:cNvSpPr>
          <p:nvPr>
            <p:ph type="sldNum" sz="quarter" idx="11"/>
          </p:nvPr>
        </p:nvSpPr>
        <p:spPr>
          <a:ln/>
        </p:spPr>
        <p:txBody>
          <a:bodyPr/>
          <a:lstStyle>
            <a:lvl1pPr>
              <a:defRPr/>
            </a:lvl1pPr>
          </a:lstStyle>
          <a:p>
            <a:fld id="{C88FEF9B-3C86-4301-9BC7-50C9F87F7572}" type="slidenum">
              <a:rPr lang="en-US" altLang="zh-CN"/>
              <a:pPr/>
              <a:t>‹#›</a:t>
            </a:fld>
            <a:endParaRPr lang="en-US" altLang="zh-CN"/>
          </a:p>
        </p:txBody>
      </p:sp>
    </p:spTree>
    <p:extLst>
      <p:ext uri="{BB962C8B-B14F-4D97-AF65-F5344CB8AC3E}">
        <p14:creationId xmlns:p14="http://schemas.microsoft.com/office/powerpoint/2010/main" val="3909100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sldNum" sz="quarter" idx="10"/>
          </p:nvPr>
        </p:nvSpPr>
        <p:spPr>
          <a:ln/>
        </p:spPr>
        <p:txBody>
          <a:bodyPr/>
          <a:lstStyle>
            <a:lvl1pPr>
              <a:defRPr/>
            </a:lvl1pPr>
          </a:lstStyle>
          <a:p>
            <a:fld id="{78AC4DDD-041B-4E31-81EA-092A0ACFF950}" type="slidenum">
              <a:rPr lang="en-GB" altLang="en-GB"/>
              <a:pPr/>
              <a:t>‹#›</a:t>
            </a:fld>
            <a:endParaRPr lang="en-GB" altLang="en-GB"/>
          </a:p>
        </p:txBody>
      </p:sp>
    </p:spTree>
    <p:extLst>
      <p:ext uri="{BB962C8B-B14F-4D97-AF65-F5344CB8AC3E}">
        <p14:creationId xmlns:p14="http://schemas.microsoft.com/office/powerpoint/2010/main" val="381962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sldNum" sz="quarter" idx="10"/>
          </p:nvPr>
        </p:nvSpPr>
        <p:spPr>
          <a:ln/>
        </p:spPr>
        <p:txBody>
          <a:bodyPr/>
          <a:lstStyle>
            <a:lvl1pPr>
              <a:defRPr/>
            </a:lvl1pPr>
          </a:lstStyle>
          <a:p>
            <a:fld id="{38CFCCB1-E268-4BBB-8544-5C907CF31266}" type="slidenum">
              <a:rPr lang="en-GB" altLang="en-GB"/>
              <a:pPr/>
              <a:t>‹#›</a:t>
            </a:fld>
            <a:endParaRPr lang="en-GB" altLang="en-GB"/>
          </a:p>
        </p:txBody>
      </p:sp>
    </p:spTree>
    <p:extLst>
      <p:ext uri="{BB962C8B-B14F-4D97-AF65-F5344CB8AC3E}">
        <p14:creationId xmlns:p14="http://schemas.microsoft.com/office/powerpoint/2010/main" val="36018009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fld id="{430FEC65-218D-41D6-8158-C2B128C316A4}" type="slidenum">
              <a:rPr lang="en-GB" altLang="en-GB"/>
              <a:pPr/>
              <a:t>‹#›</a:t>
            </a:fld>
            <a:endParaRPr lang="en-GB" altLang="en-GB"/>
          </a:p>
        </p:txBody>
      </p:sp>
    </p:spTree>
    <p:extLst>
      <p:ext uri="{BB962C8B-B14F-4D97-AF65-F5344CB8AC3E}">
        <p14:creationId xmlns:p14="http://schemas.microsoft.com/office/powerpoint/2010/main" val="34369970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fld id="{41223670-D4D9-4E7A-86C4-A4DB9A270A50}" type="slidenum">
              <a:rPr lang="en-GB" altLang="en-GB"/>
              <a:pPr/>
              <a:t>‹#›</a:t>
            </a:fld>
            <a:endParaRPr lang="en-GB" altLang="en-GB"/>
          </a:p>
        </p:txBody>
      </p:sp>
    </p:spTree>
    <p:extLst>
      <p:ext uri="{BB962C8B-B14F-4D97-AF65-F5344CB8AC3E}">
        <p14:creationId xmlns:p14="http://schemas.microsoft.com/office/powerpoint/2010/main" val="3712894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fld id="{7A35FAE8-B4FE-4376-A5E0-27D025465DC5}" type="slidenum">
              <a:rPr lang="en-GB" altLang="en-GB"/>
              <a:pPr/>
              <a:t>‹#›</a:t>
            </a:fld>
            <a:endParaRPr lang="en-GB" altLang="en-GB"/>
          </a:p>
        </p:txBody>
      </p:sp>
    </p:spTree>
    <p:extLst>
      <p:ext uri="{BB962C8B-B14F-4D97-AF65-F5344CB8AC3E}">
        <p14:creationId xmlns:p14="http://schemas.microsoft.com/office/powerpoint/2010/main" val="11687720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a:ln/>
        </p:spPr>
        <p:txBody>
          <a:bodyPr/>
          <a:lstStyle>
            <a:lvl1pPr>
              <a:defRPr/>
            </a:lvl1pPr>
          </a:lstStyle>
          <a:p>
            <a:fld id="{379F03E6-2BEF-4BB0-BA11-0EC8BFB53E52}" type="slidenum">
              <a:rPr lang="en-GB" altLang="en-GB"/>
              <a:pPr/>
              <a:t>‹#›</a:t>
            </a:fld>
            <a:endParaRPr lang="en-GB" altLang="en-GB"/>
          </a:p>
        </p:txBody>
      </p:sp>
    </p:spTree>
    <p:extLst>
      <p:ext uri="{BB962C8B-B14F-4D97-AF65-F5344CB8AC3E}">
        <p14:creationId xmlns:p14="http://schemas.microsoft.com/office/powerpoint/2010/main" val="35580708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358775"/>
            <a:ext cx="21209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9725" y="358775"/>
            <a:ext cx="62103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a:ln/>
        </p:spPr>
        <p:txBody>
          <a:bodyPr/>
          <a:lstStyle>
            <a:lvl1pPr>
              <a:defRPr/>
            </a:lvl1pPr>
          </a:lstStyle>
          <a:p>
            <a:fld id="{48586D41-F449-4813-B65B-DAEB487C97E9}" type="slidenum">
              <a:rPr lang="en-GB" altLang="en-GB"/>
              <a:pPr/>
              <a:t>‹#›</a:t>
            </a:fld>
            <a:endParaRPr lang="en-GB" altLang="en-GB"/>
          </a:p>
        </p:txBody>
      </p:sp>
    </p:spTree>
    <p:extLst>
      <p:ext uri="{BB962C8B-B14F-4D97-AF65-F5344CB8AC3E}">
        <p14:creationId xmlns:p14="http://schemas.microsoft.com/office/powerpoint/2010/main" val="36801110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24087" eaLnBrk="1" fontAlgn="auto" hangingPunct="1">
                <a:lnSpc>
                  <a:spcPct val="100000"/>
                </a:lnSpc>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24087" eaLnBrk="1" fontAlgn="auto" hangingPunct="1">
                <a:lnSpc>
                  <a:spcPct val="100000"/>
                </a:lnSpc>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defTabSz="1024087" eaLnBrk="1" fontAlgn="auto" hangingPunct="1">
              <a:lnSpc>
                <a:spcPct val="100000"/>
              </a:lnSpc>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830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6" name="Rectangle 5"/>
          <p:cNvSpPr>
            <a:spLocks noGrp="1" noChangeArrowheads="1"/>
          </p:cNvSpPr>
          <p:nvPr>
            <p:ph type="sldNum" sz="quarter" idx="11"/>
          </p:nvPr>
        </p:nvSpPr>
        <p:spPr>
          <a:ln/>
        </p:spPr>
        <p:txBody>
          <a:bodyPr/>
          <a:lstStyle>
            <a:lvl1pPr>
              <a:defRPr/>
            </a:lvl1pPr>
          </a:lstStyle>
          <a:p>
            <a:fld id="{64E871FB-DE63-4921-A241-10A63D85227D}" type="slidenum">
              <a:rPr lang="en-US" altLang="zh-CN"/>
              <a:pPr/>
              <a:t>‹#›</a:t>
            </a:fld>
            <a:endParaRPr lang="en-US" altLang="zh-CN"/>
          </a:p>
        </p:txBody>
      </p:sp>
    </p:spTree>
    <p:extLst>
      <p:ext uri="{BB962C8B-B14F-4D97-AF65-F5344CB8AC3E}">
        <p14:creationId xmlns:p14="http://schemas.microsoft.com/office/powerpoint/2010/main" val="35290617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8" name="Rectangle 5"/>
          <p:cNvSpPr>
            <a:spLocks noGrp="1" noChangeArrowheads="1"/>
          </p:cNvSpPr>
          <p:nvPr>
            <p:ph type="sldNum" sz="quarter" idx="11"/>
          </p:nvPr>
        </p:nvSpPr>
        <p:spPr>
          <a:ln/>
        </p:spPr>
        <p:txBody>
          <a:bodyPr/>
          <a:lstStyle>
            <a:lvl1pPr>
              <a:defRPr/>
            </a:lvl1pPr>
          </a:lstStyle>
          <a:p>
            <a:fld id="{549D72DF-FF89-46FE-AC05-9AB7ABB088A9}" type="slidenum">
              <a:rPr lang="en-US" altLang="zh-CN"/>
              <a:pPr/>
              <a:t>‹#›</a:t>
            </a:fld>
            <a:endParaRPr lang="en-US" altLang="zh-CN"/>
          </a:p>
        </p:txBody>
      </p:sp>
    </p:spTree>
    <p:extLst>
      <p:ext uri="{BB962C8B-B14F-4D97-AF65-F5344CB8AC3E}">
        <p14:creationId xmlns:p14="http://schemas.microsoft.com/office/powerpoint/2010/main" val="9729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4" name="Rectangle 5"/>
          <p:cNvSpPr>
            <a:spLocks noGrp="1" noChangeArrowheads="1"/>
          </p:cNvSpPr>
          <p:nvPr>
            <p:ph type="sldNum" sz="quarter" idx="11"/>
          </p:nvPr>
        </p:nvSpPr>
        <p:spPr>
          <a:ln/>
        </p:spPr>
        <p:txBody>
          <a:bodyPr/>
          <a:lstStyle>
            <a:lvl1pPr>
              <a:defRPr/>
            </a:lvl1pPr>
          </a:lstStyle>
          <a:p>
            <a:fld id="{D9857B75-50EC-4784-8905-976424431254}" type="slidenum">
              <a:rPr lang="en-US" altLang="zh-CN"/>
              <a:pPr/>
              <a:t>‹#›</a:t>
            </a:fld>
            <a:endParaRPr lang="en-US" altLang="zh-CN"/>
          </a:p>
        </p:txBody>
      </p:sp>
    </p:spTree>
    <p:extLst>
      <p:ext uri="{BB962C8B-B14F-4D97-AF65-F5344CB8AC3E}">
        <p14:creationId xmlns:p14="http://schemas.microsoft.com/office/powerpoint/2010/main" val="391020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3" name="Rectangle 5"/>
          <p:cNvSpPr>
            <a:spLocks noGrp="1" noChangeArrowheads="1"/>
          </p:cNvSpPr>
          <p:nvPr>
            <p:ph type="sldNum" sz="quarter" idx="11"/>
          </p:nvPr>
        </p:nvSpPr>
        <p:spPr>
          <a:ln/>
        </p:spPr>
        <p:txBody>
          <a:bodyPr/>
          <a:lstStyle>
            <a:lvl1pPr>
              <a:defRPr/>
            </a:lvl1pPr>
          </a:lstStyle>
          <a:p>
            <a:fld id="{DDD9471B-1069-4438-A104-B5056D838954}" type="slidenum">
              <a:rPr lang="en-US" altLang="zh-CN"/>
              <a:pPr/>
              <a:t>‹#›</a:t>
            </a:fld>
            <a:endParaRPr lang="en-US" altLang="zh-CN"/>
          </a:p>
        </p:txBody>
      </p:sp>
    </p:spTree>
    <p:extLst>
      <p:ext uri="{BB962C8B-B14F-4D97-AF65-F5344CB8AC3E}">
        <p14:creationId xmlns:p14="http://schemas.microsoft.com/office/powerpoint/2010/main" val="162726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6" name="Rectangle 5"/>
          <p:cNvSpPr>
            <a:spLocks noGrp="1" noChangeArrowheads="1"/>
          </p:cNvSpPr>
          <p:nvPr>
            <p:ph type="sldNum" sz="quarter" idx="11"/>
          </p:nvPr>
        </p:nvSpPr>
        <p:spPr>
          <a:ln/>
        </p:spPr>
        <p:txBody>
          <a:bodyPr/>
          <a:lstStyle>
            <a:lvl1pPr>
              <a:defRPr/>
            </a:lvl1pPr>
          </a:lstStyle>
          <a:p>
            <a:fld id="{07B3ED05-7CB0-466F-8405-EC8E7DB2B16A}" type="slidenum">
              <a:rPr lang="en-US" altLang="zh-CN"/>
              <a:pPr/>
              <a:t>‹#›</a:t>
            </a:fld>
            <a:endParaRPr lang="en-US" altLang="zh-CN"/>
          </a:p>
        </p:txBody>
      </p:sp>
    </p:spTree>
    <p:extLst>
      <p:ext uri="{BB962C8B-B14F-4D97-AF65-F5344CB8AC3E}">
        <p14:creationId xmlns:p14="http://schemas.microsoft.com/office/powerpoint/2010/main" val="425665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FS Finance Bill Event 11 December 2008</a:t>
            </a:r>
          </a:p>
        </p:txBody>
      </p:sp>
      <p:sp>
        <p:nvSpPr>
          <p:cNvPr id="6" name="Rectangle 5"/>
          <p:cNvSpPr>
            <a:spLocks noGrp="1" noChangeArrowheads="1"/>
          </p:cNvSpPr>
          <p:nvPr>
            <p:ph type="sldNum" sz="quarter" idx="11"/>
          </p:nvPr>
        </p:nvSpPr>
        <p:spPr>
          <a:ln/>
        </p:spPr>
        <p:txBody>
          <a:bodyPr/>
          <a:lstStyle>
            <a:lvl1pPr>
              <a:defRPr/>
            </a:lvl1pPr>
          </a:lstStyle>
          <a:p>
            <a:fld id="{BFA50080-68F3-41AB-ACB8-6DADB7135059}" type="slidenum">
              <a:rPr lang="en-US" altLang="zh-CN"/>
              <a:pPr/>
              <a:t>‹#›</a:t>
            </a:fld>
            <a:endParaRPr lang="en-US" altLang="zh-CN"/>
          </a:p>
        </p:txBody>
      </p:sp>
    </p:spTree>
    <p:extLst>
      <p:ext uri="{BB962C8B-B14F-4D97-AF65-F5344CB8AC3E}">
        <p14:creationId xmlns:p14="http://schemas.microsoft.com/office/powerpoint/2010/main" val="145405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8300" y="358775"/>
            <a:ext cx="83915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368300" y="1308100"/>
            <a:ext cx="83947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14020" name="Rectangle 4"/>
          <p:cNvSpPr>
            <a:spLocks noGrp="1" noChangeArrowheads="1"/>
          </p:cNvSpPr>
          <p:nvPr>
            <p:ph type="ftr" sz="quarter" idx="3"/>
          </p:nvPr>
        </p:nvSpPr>
        <p:spPr bwMode="auto">
          <a:xfrm>
            <a:off x="723900" y="6519863"/>
            <a:ext cx="5243513"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eaLnBrk="1" hangingPunct="1">
              <a:lnSpc>
                <a:spcPct val="100000"/>
              </a:lnSpc>
              <a:defRPr sz="800" smtClean="0"/>
            </a:lvl1pPr>
          </a:lstStyle>
          <a:p>
            <a:pPr>
              <a:defRPr/>
            </a:pPr>
            <a:r>
              <a:rPr lang="en-US"/>
              <a:t>FS Finance Bill Event 11 December 2008</a:t>
            </a:r>
          </a:p>
        </p:txBody>
      </p:sp>
      <p:sp>
        <p:nvSpPr>
          <p:cNvPr id="214021" name="Rectangle 5"/>
          <p:cNvSpPr>
            <a:spLocks noGrp="1" noChangeArrowheads="1"/>
          </p:cNvSpPr>
          <p:nvPr>
            <p:ph type="sldNum" sz="quarter" idx="4"/>
          </p:nvPr>
        </p:nvSpPr>
        <p:spPr bwMode="auto">
          <a:xfrm>
            <a:off x="373063" y="6523038"/>
            <a:ext cx="190500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eaLnBrk="1" hangingPunct="1">
              <a:lnSpc>
                <a:spcPct val="100000"/>
              </a:lnSpc>
              <a:defRPr sz="800">
                <a:ea typeface="宋体" pitchFamily="2" charset="-122"/>
              </a:defRPr>
            </a:lvl1pPr>
          </a:lstStyle>
          <a:p>
            <a:fld id="{DC12BD3B-F274-4DB9-81C0-9EAD0D6DBE49}" type="slidenum">
              <a:rPr lang="en-US" altLang="zh-CN"/>
              <a:pPr/>
              <a:t>‹#›</a:t>
            </a:fld>
            <a:endParaRPr lang="en-US" altLang="zh-CN"/>
          </a:p>
        </p:txBody>
      </p:sp>
      <p:sp>
        <p:nvSpPr>
          <p:cNvPr id="214022" name="Text Box 6"/>
          <p:cNvSpPr txBox="1">
            <a:spLocks noChangeArrowheads="1"/>
          </p:cNvSpPr>
          <p:nvPr/>
        </p:nvSpPr>
        <p:spPr bwMode="auto">
          <a:xfrm>
            <a:off x="3106738" y="6519863"/>
            <a:ext cx="5657850" cy="122237"/>
          </a:xfrm>
          <a:prstGeom prst="rect">
            <a:avLst/>
          </a:prstGeom>
          <a:noFill/>
          <a:ln w="9525">
            <a:noFill/>
            <a:miter lim="800000"/>
            <a:headEnd/>
            <a:tailEnd/>
          </a:ln>
          <a:effectLst/>
        </p:spPr>
        <p:txBody>
          <a:bodyPr lIns="0" tIns="0" rIns="0" bIns="0">
            <a:spAutoFit/>
          </a:bodyPr>
          <a:lstStyle/>
          <a:p>
            <a:pPr algn="r">
              <a:lnSpc>
                <a:spcPct val="100000"/>
              </a:lnSpc>
              <a:spcBef>
                <a:spcPct val="50000"/>
              </a:spcBef>
              <a:defRPr/>
            </a:pPr>
            <a:r>
              <a:rPr lang="en-US" sz="800"/>
              <a:t>©2008 Deloitte &amp; Touche</a:t>
            </a:r>
          </a:p>
        </p:txBody>
      </p:sp>
    </p:spTree>
  </p:cSld>
  <p:clrMap bg1="lt1" tx1="dk1" bg2="lt2" tx2="dk2" accent1="accent1" accent2="accent2" accent3="accent3" accent4="accent4" accent5="accent5" accent6="accent6" hlink="hlink" folHlink="folHlink"/>
  <p:sldLayoutIdLst>
    <p:sldLayoutId id="2147483729"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hf hdr="0" dt="0"/>
  <p:txStyles>
    <p:titleStyle>
      <a:lvl1pPr algn="l" rtl="0" eaLnBrk="0" fontAlgn="base" hangingPunct="0">
        <a:lnSpc>
          <a:spcPct val="80000"/>
        </a:lnSpc>
        <a:spcBef>
          <a:spcPct val="0"/>
        </a:spcBef>
        <a:spcAft>
          <a:spcPct val="0"/>
        </a:spcAft>
        <a:defRPr sz="3200">
          <a:solidFill>
            <a:schemeClr val="tx1"/>
          </a:solidFill>
          <a:latin typeface="+mj-lt"/>
          <a:ea typeface="+mj-ea"/>
          <a:cs typeface="+mj-cs"/>
        </a:defRPr>
      </a:lvl1pPr>
      <a:lvl2pPr algn="l" rtl="0" eaLnBrk="0" fontAlgn="base" hangingPunct="0">
        <a:lnSpc>
          <a:spcPct val="80000"/>
        </a:lnSpc>
        <a:spcBef>
          <a:spcPct val="0"/>
        </a:spcBef>
        <a:spcAft>
          <a:spcPct val="0"/>
        </a:spcAft>
        <a:defRPr sz="3200">
          <a:solidFill>
            <a:schemeClr val="tx1"/>
          </a:solidFill>
          <a:latin typeface="Arial" pitchFamily="34" charset="0"/>
        </a:defRPr>
      </a:lvl2pPr>
      <a:lvl3pPr algn="l" rtl="0" eaLnBrk="0" fontAlgn="base" hangingPunct="0">
        <a:lnSpc>
          <a:spcPct val="80000"/>
        </a:lnSpc>
        <a:spcBef>
          <a:spcPct val="0"/>
        </a:spcBef>
        <a:spcAft>
          <a:spcPct val="0"/>
        </a:spcAft>
        <a:defRPr sz="3200">
          <a:solidFill>
            <a:schemeClr val="tx1"/>
          </a:solidFill>
          <a:latin typeface="Arial" pitchFamily="34" charset="0"/>
        </a:defRPr>
      </a:lvl3pPr>
      <a:lvl4pPr algn="l" rtl="0" eaLnBrk="0" fontAlgn="base" hangingPunct="0">
        <a:lnSpc>
          <a:spcPct val="80000"/>
        </a:lnSpc>
        <a:spcBef>
          <a:spcPct val="0"/>
        </a:spcBef>
        <a:spcAft>
          <a:spcPct val="0"/>
        </a:spcAft>
        <a:defRPr sz="3200">
          <a:solidFill>
            <a:schemeClr val="tx1"/>
          </a:solidFill>
          <a:latin typeface="Arial" pitchFamily="34" charset="0"/>
        </a:defRPr>
      </a:lvl4pPr>
      <a:lvl5pPr algn="l" rtl="0" eaLnBrk="0" fontAlgn="base" hangingPunct="0">
        <a:lnSpc>
          <a:spcPct val="80000"/>
        </a:lnSpc>
        <a:spcBef>
          <a:spcPct val="0"/>
        </a:spcBef>
        <a:spcAft>
          <a:spcPct val="0"/>
        </a:spcAft>
        <a:defRPr sz="3200">
          <a:solidFill>
            <a:schemeClr val="tx1"/>
          </a:solidFill>
          <a:latin typeface="Arial" pitchFamily="34" charset="0"/>
        </a:defRPr>
      </a:lvl5pPr>
      <a:lvl6pPr marL="457200" algn="l" rtl="0" fontAlgn="base">
        <a:lnSpc>
          <a:spcPct val="80000"/>
        </a:lnSpc>
        <a:spcBef>
          <a:spcPct val="0"/>
        </a:spcBef>
        <a:spcAft>
          <a:spcPct val="0"/>
        </a:spcAft>
        <a:defRPr sz="3200">
          <a:solidFill>
            <a:schemeClr val="tx1"/>
          </a:solidFill>
          <a:latin typeface="Arial" pitchFamily="34" charset="0"/>
        </a:defRPr>
      </a:lvl6pPr>
      <a:lvl7pPr marL="914400" algn="l" rtl="0" fontAlgn="base">
        <a:lnSpc>
          <a:spcPct val="80000"/>
        </a:lnSpc>
        <a:spcBef>
          <a:spcPct val="0"/>
        </a:spcBef>
        <a:spcAft>
          <a:spcPct val="0"/>
        </a:spcAft>
        <a:defRPr sz="3200">
          <a:solidFill>
            <a:schemeClr val="tx1"/>
          </a:solidFill>
          <a:latin typeface="Arial" pitchFamily="34" charset="0"/>
        </a:defRPr>
      </a:lvl7pPr>
      <a:lvl8pPr marL="1371600" algn="l" rtl="0" fontAlgn="base">
        <a:lnSpc>
          <a:spcPct val="80000"/>
        </a:lnSpc>
        <a:spcBef>
          <a:spcPct val="0"/>
        </a:spcBef>
        <a:spcAft>
          <a:spcPct val="0"/>
        </a:spcAft>
        <a:defRPr sz="3200">
          <a:solidFill>
            <a:schemeClr val="tx1"/>
          </a:solidFill>
          <a:latin typeface="Arial" pitchFamily="34" charset="0"/>
        </a:defRPr>
      </a:lvl8pPr>
      <a:lvl9pPr marL="1828800" algn="l" rtl="0" fontAlgn="base">
        <a:lnSpc>
          <a:spcPct val="80000"/>
        </a:lnSpc>
        <a:spcBef>
          <a:spcPct val="0"/>
        </a:spcBef>
        <a:spcAft>
          <a:spcPct val="0"/>
        </a:spcAft>
        <a:defRPr sz="3200">
          <a:solidFill>
            <a:schemeClr val="tx1"/>
          </a:solidFill>
          <a:latin typeface="Arial" pitchFamily="34" charset="0"/>
        </a:defRPr>
      </a:lvl9pPr>
    </p:titleStyle>
    <p:bodyStyle>
      <a:lvl1pPr marL="190500" indent="-190500" algn="l" rtl="0" eaLnBrk="0" fontAlgn="base" hangingPunct="0">
        <a:spcBef>
          <a:spcPct val="60000"/>
        </a:spcBef>
        <a:spcAft>
          <a:spcPct val="0"/>
        </a:spcAft>
        <a:buChar char="•"/>
        <a:tabLst>
          <a:tab pos="5715000" algn="l"/>
        </a:tabLst>
        <a:defRPr sz="2400">
          <a:solidFill>
            <a:schemeClr val="tx1"/>
          </a:solidFill>
          <a:latin typeface="+mn-lt"/>
          <a:ea typeface="+mn-ea"/>
          <a:cs typeface="+mn-cs"/>
        </a:defRPr>
      </a:lvl1pPr>
      <a:lvl2pPr marL="382588" indent="-190500" algn="l" rtl="0" eaLnBrk="0" fontAlgn="base" hangingPunct="0">
        <a:spcBef>
          <a:spcPct val="40000"/>
        </a:spcBef>
        <a:spcAft>
          <a:spcPct val="0"/>
        </a:spcAft>
        <a:buChar char="–"/>
        <a:tabLst>
          <a:tab pos="5715000" algn="l"/>
        </a:tabLst>
        <a:defRPr sz="2200">
          <a:solidFill>
            <a:schemeClr val="tx1"/>
          </a:solidFill>
          <a:latin typeface="+mn-lt"/>
        </a:defRPr>
      </a:lvl2pPr>
      <a:lvl3pPr marL="574675" indent="-190500" algn="l" rtl="0" eaLnBrk="0" fontAlgn="base" hangingPunct="0">
        <a:spcBef>
          <a:spcPct val="20000"/>
        </a:spcBef>
        <a:spcAft>
          <a:spcPct val="0"/>
        </a:spcAft>
        <a:buChar char="–"/>
        <a:tabLst>
          <a:tab pos="5715000" algn="l"/>
        </a:tabLst>
        <a:defRPr sz="2000">
          <a:solidFill>
            <a:schemeClr val="tx1"/>
          </a:solidFill>
          <a:latin typeface="+mn-lt"/>
        </a:defRPr>
      </a:lvl3pPr>
      <a:lvl4pPr marL="771525" indent="-195263" algn="l" rtl="0" eaLnBrk="0" fontAlgn="base" hangingPunct="0">
        <a:spcBef>
          <a:spcPct val="10000"/>
        </a:spcBef>
        <a:spcAft>
          <a:spcPct val="0"/>
        </a:spcAft>
        <a:buChar char="–"/>
        <a:tabLst>
          <a:tab pos="5715000" algn="l"/>
        </a:tabLst>
        <a:defRPr sz="1600">
          <a:solidFill>
            <a:schemeClr val="tx1"/>
          </a:solidFill>
          <a:latin typeface="+mn-lt"/>
        </a:defRPr>
      </a:lvl4pPr>
      <a:lvl5pPr marL="960438" indent="-187325" algn="l" rtl="0" eaLnBrk="0" fontAlgn="base" hangingPunct="0">
        <a:spcBef>
          <a:spcPct val="0"/>
        </a:spcBef>
        <a:spcAft>
          <a:spcPct val="0"/>
        </a:spcAft>
        <a:buChar char="–"/>
        <a:tabLst>
          <a:tab pos="5715000" algn="l"/>
        </a:tabLst>
        <a:defRPr sz="1400">
          <a:solidFill>
            <a:schemeClr val="tx1"/>
          </a:solidFill>
          <a:latin typeface="+mn-lt"/>
        </a:defRPr>
      </a:lvl5pPr>
      <a:lvl6pPr marL="1417638" indent="-187325" algn="l" rtl="0" fontAlgn="base">
        <a:spcBef>
          <a:spcPct val="0"/>
        </a:spcBef>
        <a:spcAft>
          <a:spcPct val="0"/>
        </a:spcAft>
        <a:buChar char="–"/>
        <a:tabLst>
          <a:tab pos="5715000" algn="l"/>
        </a:tabLst>
        <a:defRPr sz="1400">
          <a:solidFill>
            <a:schemeClr val="tx1"/>
          </a:solidFill>
          <a:latin typeface="+mn-lt"/>
        </a:defRPr>
      </a:lvl6pPr>
      <a:lvl7pPr marL="1874838" indent="-187325" algn="l" rtl="0" fontAlgn="base">
        <a:spcBef>
          <a:spcPct val="0"/>
        </a:spcBef>
        <a:spcAft>
          <a:spcPct val="0"/>
        </a:spcAft>
        <a:buChar char="–"/>
        <a:tabLst>
          <a:tab pos="5715000" algn="l"/>
        </a:tabLst>
        <a:defRPr sz="1400">
          <a:solidFill>
            <a:schemeClr val="tx1"/>
          </a:solidFill>
          <a:latin typeface="+mn-lt"/>
        </a:defRPr>
      </a:lvl7pPr>
      <a:lvl8pPr marL="2332038" indent="-187325" algn="l" rtl="0" fontAlgn="base">
        <a:spcBef>
          <a:spcPct val="0"/>
        </a:spcBef>
        <a:spcAft>
          <a:spcPct val="0"/>
        </a:spcAft>
        <a:buChar char="–"/>
        <a:tabLst>
          <a:tab pos="5715000" algn="l"/>
        </a:tabLst>
        <a:defRPr sz="1400">
          <a:solidFill>
            <a:schemeClr val="tx1"/>
          </a:solidFill>
          <a:latin typeface="+mn-lt"/>
        </a:defRPr>
      </a:lvl8pPr>
      <a:lvl9pPr marL="2789238" indent="-187325" algn="l" rtl="0" fontAlgn="base">
        <a:spcBef>
          <a:spcPct val="0"/>
        </a:spcBef>
        <a:spcAft>
          <a:spcPct val="0"/>
        </a:spcAft>
        <a:buChar char="–"/>
        <a:tabLst>
          <a:tab pos="5715000" algn="l"/>
        </a:tabLs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413135" name="Rectangle 15"/>
          <p:cNvSpPr>
            <a:spLocks noGrp="1" noChangeArrowheads="1"/>
          </p:cNvSpPr>
          <p:nvPr>
            <p:ph type="sldNum" sz="quarter" idx="4"/>
          </p:nvPr>
        </p:nvSpPr>
        <p:spPr bwMode="auto">
          <a:xfrm>
            <a:off x="336550" y="6553200"/>
            <a:ext cx="238125" cy="12223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eaLnBrk="1" hangingPunct="1">
              <a:lnSpc>
                <a:spcPct val="100000"/>
              </a:lnSpc>
              <a:defRPr sz="800">
                <a:latin typeface="Verdana" pitchFamily="34" charset="0"/>
              </a:defRPr>
            </a:lvl1pPr>
          </a:lstStyle>
          <a:p>
            <a:fld id="{960004C1-B1F9-401F-B796-CFF9EE87A971}" type="slidenum">
              <a:rPr lang="en-GB" altLang="en-GB"/>
              <a:pPr/>
              <a:t>‹#›</a:t>
            </a:fld>
            <a:endParaRPr lang="en-GB" altLang="en-GB"/>
          </a:p>
        </p:txBody>
      </p:sp>
      <p:sp>
        <p:nvSpPr>
          <p:cNvPr id="1413136" name="Text Box 16"/>
          <p:cNvSpPr txBox="1">
            <a:spLocks noChangeArrowheads="1"/>
          </p:cNvSpPr>
          <p:nvPr/>
        </p:nvSpPr>
        <p:spPr bwMode="auto">
          <a:xfrm>
            <a:off x="6227763" y="6613525"/>
            <a:ext cx="2797175" cy="122238"/>
          </a:xfrm>
          <a:prstGeom prst="rect">
            <a:avLst/>
          </a:prstGeom>
          <a:noFill/>
          <a:ln w="9525">
            <a:noFill/>
            <a:miter lim="800000"/>
            <a:headEnd/>
            <a:tailEnd/>
          </a:ln>
          <a:effectLst/>
        </p:spPr>
        <p:txBody>
          <a:bodyPr lIns="0" tIns="0" rIns="0" bIns="0">
            <a:spAutoFit/>
          </a:bodyPr>
          <a:lstStyle/>
          <a:p>
            <a:pPr algn="r">
              <a:lnSpc>
                <a:spcPct val="100000"/>
              </a:lnSpc>
              <a:spcBef>
                <a:spcPct val="50000"/>
              </a:spcBef>
              <a:defRPr/>
            </a:pPr>
            <a:r>
              <a:rPr lang="en-GB" sz="800">
                <a:latin typeface="Verdana" pitchFamily="34" charset="0"/>
              </a:rPr>
              <a:t>©2008 Deloitte &amp; Touche</a:t>
            </a:r>
          </a:p>
        </p:txBody>
      </p:sp>
      <p:sp>
        <p:nvSpPr>
          <p:cNvPr id="2052" name="Rectangle 17"/>
          <p:cNvSpPr>
            <a:spLocks noGrp="1" noChangeArrowheads="1"/>
          </p:cNvSpPr>
          <p:nvPr>
            <p:ph type="title"/>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lvl="0"/>
            <a:r>
              <a:rPr lang="en-GB" altLang="en-GB" smtClean="0"/>
              <a:t>Click to edit Master title style</a:t>
            </a:r>
          </a:p>
        </p:txBody>
      </p:sp>
      <p:sp>
        <p:nvSpPr>
          <p:cNvPr id="2053" name="Rectangle 22"/>
          <p:cNvSpPr>
            <a:spLocks noGrp="1" noChangeArrowheads="1"/>
          </p:cNvSpPr>
          <p:nvPr>
            <p:ph type="body" idx="1"/>
          </p:nvPr>
        </p:nvSpPr>
        <p:spPr bwMode="auto">
          <a:xfrm>
            <a:off x="368300" y="1308100"/>
            <a:ext cx="83947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1413145" name="Text Box 25"/>
          <p:cNvSpPr txBox="1">
            <a:spLocks noChangeArrowheads="1"/>
          </p:cNvSpPr>
          <p:nvPr/>
        </p:nvSpPr>
        <p:spPr bwMode="auto">
          <a:xfrm>
            <a:off x="644525" y="6553200"/>
            <a:ext cx="2125663" cy="122238"/>
          </a:xfrm>
          <a:prstGeom prst="rect">
            <a:avLst/>
          </a:prstGeom>
          <a:noFill/>
          <a:ln w="9525" algn="ctr">
            <a:noFill/>
            <a:miter lim="800000"/>
            <a:headEnd/>
            <a:tailEnd/>
          </a:ln>
          <a:effectLst/>
        </p:spPr>
        <p:txBody>
          <a:bodyPr wrap="none" lIns="0" tIns="0" rIns="0" bIns="0">
            <a:spAutoFit/>
          </a:bodyPr>
          <a:lstStyle/>
          <a:p>
            <a:pPr algn="l">
              <a:lnSpc>
                <a:spcPct val="100000"/>
              </a:lnSpc>
              <a:defRPr/>
            </a:pPr>
            <a:r>
              <a:rPr lang="nl-NL" sz="800">
                <a:latin typeface="Verdana" pitchFamily="34" charset="0"/>
              </a:rPr>
              <a:t>FS Finance Bill Event 11 December 2008 </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ftr="0" dt="0"/>
  <p:txStyles>
    <p:titleStyle>
      <a:lvl1pPr algn="l" rtl="0" eaLnBrk="0" fontAlgn="base" hangingPunct="0">
        <a:lnSpc>
          <a:spcPts val="2100"/>
        </a:lnSpc>
        <a:spcBef>
          <a:spcPct val="0"/>
        </a:spcBef>
        <a:spcAft>
          <a:spcPct val="0"/>
        </a:spcAft>
        <a:defRPr sz="2800">
          <a:solidFill>
            <a:schemeClr val="tx1"/>
          </a:solidFill>
          <a:latin typeface="+mj-lt"/>
          <a:ea typeface="+mj-ea"/>
          <a:cs typeface="+mj-cs"/>
        </a:defRPr>
      </a:lvl1pPr>
      <a:lvl2pPr algn="l" rtl="0" eaLnBrk="0" fontAlgn="base" hangingPunct="0">
        <a:lnSpc>
          <a:spcPts val="2100"/>
        </a:lnSpc>
        <a:spcBef>
          <a:spcPct val="0"/>
        </a:spcBef>
        <a:spcAft>
          <a:spcPct val="0"/>
        </a:spcAft>
        <a:defRPr sz="2800">
          <a:solidFill>
            <a:schemeClr val="tx1"/>
          </a:solidFill>
          <a:latin typeface="Verdana" pitchFamily="34" charset="0"/>
        </a:defRPr>
      </a:lvl2pPr>
      <a:lvl3pPr algn="l" rtl="0" eaLnBrk="0" fontAlgn="base" hangingPunct="0">
        <a:lnSpc>
          <a:spcPts val="2100"/>
        </a:lnSpc>
        <a:spcBef>
          <a:spcPct val="0"/>
        </a:spcBef>
        <a:spcAft>
          <a:spcPct val="0"/>
        </a:spcAft>
        <a:defRPr sz="2800">
          <a:solidFill>
            <a:schemeClr val="tx1"/>
          </a:solidFill>
          <a:latin typeface="Verdana" pitchFamily="34" charset="0"/>
        </a:defRPr>
      </a:lvl3pPr>
      <a:lvl4pPr algn="l" rtl="0" eaLnBrk="0" fontAlgn="base" hangingPunct="0">
        <a:lnSpc>
          <a:spcPts val="2100"/>
        </a:lnSpc>
        <a:spcBef>
          <a:spcPct val="0"/>
        </a:spcBef>
        <a:spcAft>
          <a:spcPct val="0"/>
        </a:spcAft>
        <a:defRPr sz="2800">
          <a:solidFill>
            <a:schemeClr val="tx1"/>
          </a:solidFill>
          <a:latin typeface="Verdana" pitchFamily="34" charset="0"/>
        </a:defRPr>
      </a:lvl4pPr>
      <a:lvl5pPr algn="l" rtl="0" eaLnBrk="0" fontAlgn="base" hangingPunct="0">
        <a:lnSpc>
          <a:spcPts val="2100"/>
        </a:lnSpc>
        <a:spcBef>
          <a:spcPct val="0"/>
        </a:spcBef>
        <a:spcAft>
          <a:spcPct val="0"/>
        </a:spcAft>
        <a:defRPr sz="2800">
          <a:solidFill>
            <a:schemeClr val="tx1"/>
          </a:solidFill>
          <a:latin typeface="Verdana" pitchFamily="34" charset="0"/>
        </a:defRPr>
      </a:lvl5pPr>
      <a:lvl6pPr marL="457200" algn="l" rtl="0" fontAlgn="base">
        <a:lnSpc>
          <a:spcPts val="2100"/>
        </a:lnSpc>
        <a:spcBef>
          <a:spcPct val="0"/>
        </a:spcBef>
        <a:spcAft>
          <a:spcPct val="0"/>
        </a:spcAft>
        <a:defRPr sz="2800">
          <a:solidFill>
            <a:schemeClr val="tx1"/>
          </a:solidFill>
          <a:latin typeface="Verdana" pitchFamily="34" charset="0"/>
        </a:defRPr>
      </a:lvl6pPr>
      <a:lvl7pPr marL="914400" algn="l" rtl="0" fontAlgn="base">
        <a:lnSpc>
          <a:spcPts val="2100"/>
        </a:lnSpc>
        <a:spcBef>
          <a:spcPct val="0"/>
        </a:spcBef>
        <a:spcAft>
          <a:spcPct val="0"/>
        </a:spcAft>
        <a:defRPr sz="2800">
          <a:solidFill>
            <a:schemeClr val="tx1"/>
          </a:solidFill>
          <a:latin typeface="Verdana" pitchFamily="34" charset="0"/>
        </a:defRPr>
      </a:lvl7pPr>
      <a:lvl8pPr marL="1371600" algn="l" rtl="0" fontAlgn="base">
        <a:lnSpc>
          <a:spcPts val="2100"/>
        </a:lnSpc>
        <a:spcBef>
          <a:spcPct val="0"/>
        </a:spcBef>
        <a:spcAft>
          <a:spcPct val="0"/>
        </a:spcAft>
        <a:defRPr sz="2800">
          <a:solidFill>
            <a:schemeClr val="tx1"/>
          </a:solidFill>
          <a:latin typeface="Verdana" pitchFamily="34" charset="0"/>
        </a:defRPr>
      </a:lvl8pPr>
      <a:lvl9pPr marL="1828800" algn="l" rtl="0" fontAlgn="base">
        <a:lnSpc>
          <a:spcPts val="2100"/>
        </a:lnSpc>
        <a:spcBef>
          <a:spcPct val="0"/>
        </a:spcBef>
        <a:spcAft>
          <a:spcPct val="0"/>
        </a:spcAft>
        <a:defRPr sz="2800">
          <a:solidFill>
            <a:schemeClr val="tx1"/>
          </a:solidFill>
          <a:latin typeface="Verdana" pitchFamily="34" charset="0"/>
        </a:defRPr>
      </a:lvl9pPr>
    </p:titleStyle>
    <p:bodyStyle>
      <a:lvl1pPr marL="190500" indent="-190500" algn="l" rtl="0" eaLnBrk="0" fontAlgn="base" hangingPunct="0">
        <a:lnSpc>
          <a:spcPct val="102000"/>
        </a:lnSpc>
        <a:spcBef>
          <a:spcPct val="0"/>
        </a:spcBef>
        <a:spcAft>
          <a:spcPct val="37000"/>
        </a:spcAft>
        <a:buChar char="•"/>
        <a:tabLst>
          <a:tab pos="5715000" algn="l"/>
        </a:tabLst>
        <a:defRPr sz="1600">
          <a:solidFill>
            <a:srgbClr val="FFFFFF"/>
          </a:solidFill>
          <a:latin typeface="+mn-lt"/>
          <a:ea typeface="+mn-ea"/>
          <a:cs typeface="+mn-cs"/>
        </a:defRPr>
      </a:lvl1pPr>
      <a:lvl2pPr marL="382588" indent="-190500" algn="l" rtl="0" eaLnBrk="0" fontAlgn="base" hangingPunct="0">
        <a:lnSpc>
          <a:spcPct val="94000"/>
        </a:lnSpc>
        <a:spcBef>
          <a:spcPct val="0"/>
        </a:spcBef>
        <a:spcAft>
          <a:spcPct val="36000"/>
        </a:spcAft>
        <a:buChar char="–"/>
        <a:tabLst>
          <a:tab pos="5715000" algn="l"/>
        </a:tabLst>
        <a:defRPr sz="1400">
          <a:solidFill>
            <a:srgbClr val="FFFFFF"/>
          </a:solidFill>
          <a:latin typeface="+mn-lt"/>
        </a:defRPr>
      </a:lvl2pPr>
      <a:lvl3pPr marL="574675" indent="-190500" algn="l" rtl="0" eaLnBrk="0" fontAlgn="base" hangingPunct="0">
        <a:lnSpc>
          <a:spcPct val="95000"/>
        </a:lnSpc>
        <a:spcBef>
          <a:spcPct val="0"/>
        </a:spcBef>
        <a:spcAft>
          <a:spcPct val="30000"/>
        </a:spcAft>
        <a:buChar char="–"/>
        <a:tabLst>
          <a:tab pos="5715000" algn="l"/>
        </a:tabLst>
        <a:defRPr sz="1200">
          <a:solidFill>
            <a:srgbClr val="FFFFFF"/>
          </a:solidFill>
          <a:latin typeface="+mn-lt"/>
        </a:defRPr>
      </a:lvl3pPr>
      <a:lvl4pPr marL="771525" indent="-195263" algn="l" rtl="0" eaLnBrk="0" fontAlgn="base" hangingPunct="0">
        <a:lnSpc>
          <a:spcPct val="97000"/>
        </a:lnSpc>
        <a:spcBef>
          <a:spcPct val="0"/>
        </a:spcBef>
        <a:spcAft>
          <a:spcPct val="28000"/>
        </a:spcAft>
        <a:buChar char="–"/>
        <a:tabLst>
          <a:tab pos="5715000" algn="l"/>
        </a:tabLst>
        <a:defRPr sz="1000">
          <a:solidFill>
            <a:srgbClr val="FFFFFF"/>
          </a:solidFill>
          <a:latin typeface="+mn-lt"/>
        </a:defRPr>
      </a:lvl4pPr>
      <a:lvl5pPr marL="960438" indent="-187325" algn="l" rtl="0" eaLnBrk="0" fontAlgn="base" hangingPunct="0">
        <a:spcBef>
          <a:spcPct val="0"/>
        </a:spcBef>
        <a:spcAft>
          <a:spcPct val="0"/>
        </a:spcAft>
        <a:buSzPct val="100000"/>
        <a:buFont typeface="Arial" pitchFamily="34" charset="0"/>
        <a:buChar char="–"/>
        <a:tabLst>
          <a:tab pos="5715000" algn="l"/>
        </a:tabLst>
        <a:defRPr>
          <a:solidFill>
            <a:schemeClr val="tx1"/>
          </a:solidFill>
          <a:latin typeface="+mn-lt"/>
        </a:defRPr>
      </a:lvl5pPr>
      <a:lvl6pPr marL="1417638" indent="-187325" algn="l" rtl="0" fontAlgn="base">
        <a:spcBef>
          <a:spcPct val="0"/>
        </a:spcBef>
        <a:spcAft>
          <a:spcPct val="0"/>
        </a:spcAft>
        <a:buSzPct val="100000"/>
        <a:buFont typeface="Arial" pitchFamily="34" charset="0"/>
        <a:buChar char="–"/>
        <a:tabLst>
          <a:tab pos="5715000" algn="l"/>
        </a:tabLst>
        <a:defRPr>
          <a:solidFill>
            <a:schemeClr val="tx1"/>
          </a:solidFill>
          <a:latin typeface="+mn-lt"/>
        </a:defRPr>
      </a:lvl6pPr>
      <a:lvl7pPr marL="1874838" indent="-187325" algn="l" rtl="0" fontAlgn="base">
        <a:spcBef>
          <a:spcPct val="0"/>
        </a:spcBef>
        <a:spcAft>
          <a:spcPct val="0"/>
        </a:spcAft>
        <a:buSzPct val="100000"/>
        <a:buFont typeface="Arial" pitchFamily="34" charset="0"/>
        <a:buChar char="–"/>
        <a:tabLst>
          <a:tab pos="5715000" algn="l"/>
        </a:tabLst>
        <a:defRPr>
          <a:solidFill>
            <a:schemeClr val="tx1"/>
          </a:solidFill>
          <a:latin typeface="+mn-lt"/>
        </a:defRPr>
      </a:lvl7pPr>
      <a:lvl8pPr marL="2332038" indent="-187325" algn="l" rtl="0" fontAlgn="base">
        <a:spcBef>
          <a:spcPct val="0"/>
        </a:spcBef>
        <a:spcAft>
          <a:spcPct val="0"/>
        </a:spcAft>
        <a:buSzPct val="100000"/>
        <a:buFont typeface="Arial" pitchFamily="34" charset="0"/>
        <a:buChar char="–"/>
        <a:tabLst>
          <a:tab pos="5715000" algn="l"/>
        </a:tabLst>
        <a:defRPr>
          <a:solidFill>
            <a:schemeClr val="tx1"/>
          </a:solidFill>
          <a:latin typeface="+mn-lt"/>
        </a:defRPr>
      </a:lvl8pPr>
      <a:lvl9pPr marL="2789238" indent="-187325" algn="l" rtl="0" fontAlgn="base">
        <a:spcBef>
          <a:spcPct val="0"/>
        </a:spcBef>
        <a:spcAft>
          <a:spcPct val="0"/>
        </a:spcAft>
        <a:buSzPct val="100000"/>
        <a:buFont typeface="Arial" pitchFamily="34" charset="0"/>
        <a:buChar char="–"/>
        <a:tabLst>
          <a:tab pos="5715000"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eaLnBrk="1" fontAlgn="auto" hangingPunct="1">
              <a:lnSpc>
                <a:spcPct val="100000"/>
              </a:lnSpc>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eaLnBrk="1" fontAlgn="auto" hangingPunct="1">
                <a:lnSpc>
                  <a:spcPct val="100000"/>
                </a:lnSpc>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eaLnBrk="1" fontAlgn="auto" hangingPunct="1">
              <a:lnSpc>
                <a:spcPct val="100000"/>
              </a:lnSpc>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eaLnBrk="1" fontAlgn="auto" hangingPunct="1">
              <a:lnSpc>
                <a:spcPct val="100000"/>
              </a:lnSpc>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eaLnBrk="1" fontAlgn="auto" hangingPunct="1">
                <a:lnSpc>
                  <a:spcPct val="100000"/>
                </a:lnSpc>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mailto:depower@deloitte.ie" TargetMode="External"/><Relationship Id="rId7"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hyperlink" Target="mailto:ethornton@deloitte.ie" TargetMode="External"/><Relationship Id="rId5" Type="http://schemas.openxmlformats.org/officeDocument/2006/relationships/hyperlink" Target="mailto:chynes@deloitte.ie" TargetMode="External"/><Relationship Id="rId10" Type="http://schemas.openxmlformats.org/officeDocument/2006/relationships/image" Target="../media/image20.jpeg"/><Relationship Id="rId4" Type="http://schemas.openxmlformats.org/officeDocument/2006/relationships/hyperlink" Target="mailto:rmcdaid@deloitte.ie" TargetMode="External"/><Relationship Id="rId9" Type="http://schemas.openxmlformats.org/officeDocument/2006/relationships/image" Target="../media/image7.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L_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74650"/>
            <a:ext cx="1800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 descr="Co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725" y="746125"/>
            <a:ext cx="3470275"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3"/>
          <p:cNvSpPr>
            <a:spLocks noChangeArrowheads="1"/>
          </p:cNvSpPr>
          <p:nvPr/>
        </p:nvSpPr>
        <p:spPr bwMode="auto">
          <a:xfrm>
            <a:off x="373063" y="1165225"/>
            <a:ext cx="8275637"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90000"/>
              </a:lnSpc>
            </a:pPr>
            <a:r>
              <a:rPr lang="en-GB" altLang="zh-CN" sz="6000" dirty="0">
                <a:latin typeface="Times New Roman" pitchFamily="18" charset="0"/>
              </a:rPr>
              <a:t>Challenging Times </a:t>
            </a:r>
            <a:br>
              <a:rPr lang="en-GB" altLang="zh-CN" sz="6000" dirty="0">
                <a:latin typeface="Times New Roman" pitchFamily="18" charset="0"/>
              </a:rPr>
            </a:br>
            <a:r>
              <a:rPr lang="en-GB" altLang="zh-CN" sz="6000" dirty="0">
                <a:latin typeface="Times New Roman" pitchFamily="18" charset="0"/>
              </a:rPr>
              <a:t>for Financial </a:t>
            </a:r>
            <a:br>
              <a:rPr lang="en-GB" altLang="zh-CN" sz="6000" dirty="0">
                <a:latin typeface="Times New Roman" pitchFamily="18" charset="0"/>
              </a:rPr>
            </a:br>
            <a:r>
              <a:rPr lang="en-GB" altLang="zh-CN" sz="6000" dirty="0">
                <a:latin typeface="Times New Roman" pitchFamily="18" charset="0"/>
              </a:rPr>
              <a:t>Services</a:t>
            </a:r>
            <a:r>
              <a:rPr lang="en-GB" altLang="zh-CN" sz="6000" dirty="0">
                <a:solidFill>
                  <a:schemeClr val="bg2"/>
                </a:solidFill>
                <a:latin typeface="Arial Rounded MT Bold" pitchFamily="34" charset="0"/>
              </a:rPr>
              <a:t>.</a:t>
            </a:r>
            <a:endParaRPr lang="en-GB" altLang="zh-CN" sz="6000" dirty="0">
              <a:solidFill>
                <a:schemeClr val="bg2"/>
              </a:solidFill>
              <a:latin typeface="Times New Roman" pitchFamily="18" charset="0"/>
            </a:endParaRPr>
          </a:p>
        </p:txBody>
      </p:sp>
      <p:pic>
        <p:nvPicPr>
          <p:cNvPr id="4101" name="Picture 7" descr="from uncertain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4271963"/>
            <a:ext cx="571658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8"/>
          <p:cNvSpPr txBox="1">
            <a:spLocks noChangeArrowheads="1"/>
          </p:cNvSpPr>
          <p:nvPr/>
        </p:nvSpPr>
        <p:spPr bwMode="auto">
          <a:xfrm>
            <a:off x="317500" y="5421313"/>
            <a:ext cx="277653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IE" altLang="zh-CN" sz="2400"/>
              <a:t>11 December 2008</a:t>
            </a:r>
            <a:endParaRPr lang="en-US" altLang="zh-CN" sz="240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33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4B5086F5-62D6-4DC9-8765-6394265774D4}" type="slidenum">
              <a:rPr lang="en-US" altLang="zh-CN" sz="800"/>
              <a:pPr/>
              <a:t>10</a:t>
            </a:fld>
            <a:endParaRPr lang="en-US" altLang="zh-CN" sz="800"/>
          </a:p>
        </p:txBody>
      </p:sp>
      <p:sp>
        <p:nvSpPr>
          <p:cNvPr id="13316" name="Rectangle 2"/>
          <p:cNvSpPr>
            <a:spLocks noGrp="1" noChangeArrowheads="1"/>
          </p:cNvSpPr>
          <p:nvPr>
            <p:ph type="title"/>
          </p:nvPr>
        </p:nvSpPr>
        <p:spPr>
          <a:xfrm>
            <a:off x="368300" y="274638"/>
            <a:ext cx="8391525" cy="703262"/>
          </a:xfrm>
        </p:spPr>
        <p:txBody>
          <a:bodyPr/>
          <a:lstStyle/>
          <a:p>
            <a:pPr eaLnBrk="1" hangingPunct="1"/>
            <a:r>
              <a:rPr lang="en-IE" altLang="zh-CN" smtClean="0"/>
              <a:t>Industry agenda</a:t>
            </a:r>
            <a:endParaRPr lang="en-US" altLang="zh-CN" smtClean="0">
              <a:ea typeface="宋体" pitchFamily="2" charset="-122"/>
            </a:endParaRPr>
          </a:p>
        </p:txBody>
      </p:sp>
      <p:sp>
        <p:nvSpPr>
          <p:cNvPr id="13317" name="Rectangle 3"/>
          <p:cNvSpPr>
            <a:spLocks noChangeArrowheads="1"/>
          </p:cNvSpPr>
          <p:nvPr/>
        </p:nvSpPr>
        <p:spPr bwMode="auto">
          <a:xfrm>
            <a:off x="906463" y="976313"/>
            <a:ext cx="6737350" cy="669925"/>
          </a:xfrm>
          <a:prstGeom prst="rect">
            <a:avLst/>
          </a:prstGeom>
          <a:solidFill>
            <a:schemeClr val="tx1"/>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solidFill>
                  <a:schemeClr val="bg2"/>
                </a:solidFill>
              </a:rPr>
              <a:t>Participation exemption for dividends</a:t>
            </a:r>
            <a:endParaRPr lang="en-US" altLang="zh-CN" sz="2000" b="1">
              <a:solidFill>
                <a:schemeClr val="bg2"/>
              </a:solidFill>
              <a:ea typeface="宋体" pitchFamily="2" charset="-122"/>
            </a:endParaRPr>
          </a:p>
        </p:txBody>
      </p:sp>
      <p:sp>
        <p:nvSpPr>
          <p:cNvPr id="13318" name="Rectangle 4"/>
          <p:cNvSpPr>
            <a:spLocks noChangeArrowheads="1"/>
          </p:cNvSpPr>
          <p:nvPr/>
        </p:nvSpPr>
        <p:spPr bwMode="auto">
          <a:xfrm>
            <a:off x="906463" y="1878013"/>
            <a:ext cx="6708775" cy="669925"/>
          </a:xfrm>
          <a:prstGeom prst="rect">
            <a:avLst/>
          </a:prstGeom>
          <a:solidFill>
            <a:schemeClr val="tx1"/>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solidFill>
                  <a:schemeClr val="bg2"/>
                </a:solidFill>
              </a:rPr>
              <a:t>Simplification of dividend withholding tax </a:t>
            </a:r>
          </a:p>
          <a:p>
            <a:pPr algn="l"/>
            <a:r>
              <a:rPr lang="en-IE" altLang="zh-CN" sz="2000" b="1">
                <a:solidFill>
                  <a:schemeClr val="bg2"/>
                </a:solidFill>
              </a:rPr>
              <a:t>documentation for non residents</a:t>
            </a:r>
            <a:endParaRPr lang="en-US" altLang="zh-CN" sz="2000" b="1">
              <a:solidFill>
                <a:schemeClr val="bg2"/>
              </a:solidFill>
              <a:ea typeface="宋体" pitchFamily="2" charset="-122"/>
            </a:endParaRPr>
          </a:p>
        </p:txBody>
      </p:sp>
      <p:sp>
        <p:nvSpPr>
          <p:cNvPr id="13319" name="Rectangle 5"/>
          <p:cNvSpPr>
            <a:spLocks noChangeArrowheads="1"/>
          </p:cNvSpPr>
          <p:nvPr/>
        </p:nvSpPr>
        <p:spPr bwMode="auto">
          <a:xfrm>
            <a:off x="892175" y="2776538"/>
            <a:ext cx="6737350" cy="669925"/>
          </a:xfrm>
          <a:prstGeom prst="rect">
            <a:avLst/>
          </a:prstGeom>
          <a:solidFill>
            <a:schemeClr val="tx1"/>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solidFill>
                  <a:schemeClr val="bg2"/>
                </a:solidFill>
              </a:rPr>
              <a:t>Exemption from withholding tax on interest for </a:t>
            </a:r>
          </a:p>
          <a:p>
            <a:pPr algn="l"/>
            <a:r>
              <a:rPr lang="en-IE" altLang="zh-CN" sz="2000" b="1">
                <a:solidFill>
                  <a:schemeClr val="bg2"/>
                </a:solidFill>
              </a:rPr>
              <a:t>treasury companies</a:t>
            </a:r>
            <a:endParaRPr lang="en-US" altLang="zh-CN" sz="2000" b="1">
              <a:solidFill>
                <a:schemeClr val="bg2"/>
              </a:solidFill>
              <a:ea typeface="宋体" pitchFamily="2" charset="-122"/>
            </a:endParaRPr>
          </a:p>
        </p:txBody>
      </p:sp>
      <p:sp>
        <p:nvSpPr>
          <p:cNvPr id="13320" name="Rectangle 6"/>
          <p:cNvSpPr>
            <a:spLocks noChangeArrowheads="1"/>
          </p:cNvSpPr>
          <p:nvPr/>
        </p:nvSpPr>
        <p:spPr bwMode="auto">
          <a:xfrm>
            <a:off x="908050" y="3649663"/>
            <a:ext cx="6751638" cy="669925"/>
          </a:xfrm>
          <a:prstGeom prst="rect">
            <a:avLst/>
          </a:prstGeom>
          <a:solidFill>
            <a:schemeClr val="tx1"/>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solidFill>
                  <a:schemeClr val="bg2"/>
                </a:solidFill>
              </a:rPr>
              <a:t>Interest deduction for debt treated as Tier 1 capital</a:t>
            </a:r>
            <a:endParaRPr lang="en-US" altLang="zh-CN" sz="2000" b="1">
              <a:solidFill>
                <a:schemeClr val="bg2"/>
              </a:solidFill>
              <a:ea typeface="宋体" pitchFamily="2" charset="-122"/>
            </a:endParaRPr>
          </a:p>
        </p:txBody>
      </p:sp>
      <p:sp>
        <p:nvSpPr>
          <p:cNvPr id="13321" name="Rectangle 7"/>
          <p:cNvSpPr>
            <a:spLocks noChangeArrowheads="1"/>
          </p:cNvSpPr>
          <p:nvPr/>
        </p:nvSpPr>
        <p:spPr bwMode="auto">
          <a:xfrm>
            <a:off x="908050" y="4567238"/>
            <a:ext cx="6723063" cy="669925"/>
          </a:xfrm>
          <a:prstGeom prst="rect">
            <a:avLst/>
          </a:prstGeom>
          <a:solidFill>
            <a:schemeClr val="tx1"/>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solidFill>
                  <a:schemeClr val="bg2"/>
                </a:solidFill>
              </a:rPr>
              <a:t>Carry forward of excess foreign tax credits in respect </a:t>
            </a:r>
          </a:p>
          <a:p>
            <a:pPr algn="l"/>
            <a:r>
              <a:rPr lang="en-IE" altLang="zh-CN" sz="2000" b="1">
                <a:solidFill>
                  <a:schemeClr val="bg2"/>
                </a:solidFill>
              </a:rPr>
              <a:t>of tax credit pooling for foreign branches</a:t>
            </a:r>
            <a:endParaRPr lang="en-US" altLang="zh-CN" sz="2000" b="1">
              <a:solidFill>
                <a:schemeClr val="bg2"/>
              </a:solidFill>
              <a:ea typeface="宋体" pitchFamily="2" charset="-122"/>
            </a:endParaRPr>
          </a:p>
        </p:txBody>
      </p:sp>
      <p:sp>
        <p:nvSpPr>
          <p:cNvPr id="13322" name="Rectangle 8"/>
          <p:cNvSpPr>
            <a:spLocks noChangeArrowheads="1"/>
          </p:cNvSpPr>
          <p:nvPr/>
        </p:nvSpPr>
        <p:spPr bwMode="auto">
          <a:xfrm>
            <a:off x="908050" y="5529263"/>
            <a:ext cx="6704013" cy="669925"/>
          </a:xfrm>
          <a:prstGeom prst="rect">
            <a:avLst/>
          </a:prstGeom>
          <a:solidFill>
            <a:schemeClr val="tx1"/>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solidFill>
                  <a:schemeClr val="bg2"/>
                </a:solidFill>
              </a:rPr>
              <a:t>Allow operating leases on short-life assets to be taxed </a:t>
            </a:r>
          </a:p>
          <a:p>
            <a:pPr algn="l"/>
            <a:r>
              <a:rPr lang="en-IE" altLang="zh-CN" sz="2000" b="1">
                <a:solidFill>
                  <a:schemeClr val="bg2"/>
                </a:solidFill>
              </a:rPr>
              <a:t>on accounting profits</a:t>
            </a:r>
            <a:endParaRPr lang="en-US" altLang="zh-CN" sz="2000" b="1">
              <a:solidFill>
                <a:schemeClr val="bg2"/>
              </a:solidFill>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E712184B-6873-413B-9238-A3576E601ECF}" type="slidenum">
              <a:rPr lang="en-US" altLang="zh-CN" sz="800"/>
              <a:pPr/>
              <a:t>11</a:t>
            </a:fld>
            <a:endParaRPr lang="en-US" altLang="zh-CN" sz="800"/>
          </a:p>
        </p:txBody>
      </p:sp>
      <p:sp>
        <p:nvSpPr>
          <p:cNvPr id="14340" name="Rectangle 2"/>
          <p:cNvSpPr>
            <a:spLocks noGrp="1" noChangeArrowheads="1"/>
          </p:cNvSpPr>
          <p:nvPr>
            <p:ph type="title"/>
          </p:nvPr>
        </p:nvSpPr>
        <p:spPr/>
        <p:txBody>
          <a:bodyPr/>
          <a:lstStyle/>
          <a:p>
            <a:pPr eaLnBrk="1" hangingPunct="1"/>
            <a:r>
              <a:rPr lang="en-IE" altLang="zh-CN" smtClean="0"/>
              <a:t>Main Opportunity </a:t>
            </a:r>
            <a:endParaRPr lang="en-US" altLang="zh-CN" smtClean="0">
              <a:ea typeface="宋体" pitchFamily="2" charset="-122"/>
            </a:endParaRPr>
          </a:p>
        </p:txBody>
      </p:sp>
      <p:sp>
        <p:nvSpPr>
          <p:cNvPr id="14341" name="Rectangle 3"/>
          <p:cNvSpPr>
            <a:spLocks noGrp="1" noChangeArrowheads="1"/>
          </p:cNvSpPr>
          <p:nvPr>
            <p:ph type="body" idx="1"/>
          </p:nvPr>
        </p:nvSpPr>
        <p:spPr/>
        <p:txBody>
          <a:bodyPr/>
          <a:lstStyle/>
          <a:p>
            <a:pPr marL="0" indent="0" eaLnBrk="1" hangingPunct="1">
              <a:buFontTx/>
              <a:buNone/>
            </a:pPr>
            <a:r>
              <a:rPr lang="en-IE" altLang="zh-CN" smtClean="0"/>
              <a:t>		</a:t>
            </a:r>
            <a:endParaRPr lang="en-US" altLang="zh-CN" smtClean="0">
              <a:ea typeface="宋体" pitchFamily="2" charset="-122"/>
            </a:endParaRPr>
          </a:p>
        </p:txBody>
      </p:sp>
      <p:sp>
        <p:nvSpPr>
          <p:cNvPr id="14342" name="AutoShape 4"/>
          <p:cNvSpPr>
            <a:spLocks noChangeArrowheads="1"/>
          </p:cNvSpPr>
          <p:nvPr/>
        </p:nvSpPr>
        <p:spPr bwMode="auto">
          <a:xfrm>
            <a:off x="4056063" y="3565525"/>
            <a:ext cx="960437" cy="214313"/>
          </a:xfrm>
          <a:prstGeom prst="rightArrow">
            <a:avLst>
              <a:gd name="adj1" fmla="val 50000"/>
              <a:gd name="adj2" fmla="val 112037"/>
            </a:avLst>
          </a:prstGeom>
          <a:solidFill>
            <a:schemeClr val="tx1"/>
          </a:solidFill>
          <a:ln w="25400" algn="ctr">
            <a:solidFill>
              <a:schemeClr val="tx1"/>
            </a:solidFill>
            <a:miter lim="800000"/>
            <a:headEnd/>
            <a:tailEnd/>
          </a:ln>
        </p:spPr>
        <p:txBody>
          <a:bodyPr wrap="none" lIns="90000" tIns="90000" rIns="90000" bIns="90000" anchor="ct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endParaRPr lang="zh-CN" altLang="zh-CN"/>
          </a:p>
        </p:txBody>
      </p:sp>
      <p:sp>
        <p:nvSpPr>
          <p:cNvPr id="14343" name="Rectangle 5"/>
          <p:cNvSpPr>
            <a:spLocks noChangeArrowheads="1"/>
          </p:cNvSpPr>
          <p:nvPr/>
        </p:nvSpPr>
        <p:spPr bwMode="auto">
          <a:xfrm>
            <a:off x="271463" y="1906588"/>
            <a:ext cx="4192587" cy="1279525"/>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IE" altLang="zh-CN" sz="2400" b="1"/>
              <a:t>Research and Development</a:t>
            </a:r>
          </a:p>
          <a:p>
            <a:r>
              <a:rPr lang="en-IE" altLang="zh-CN" sz="2400" b="1"/>
              <a:t> tax credit</a:t>
            </a:r>
            <a:endParaRPr lang="en-US" altLang="zh-CN" sz="2400" b="1">
              <a:ea typeface="宋体" pitchFamily="2" charset="-122"/>
            </a:endParaRPr>
          </a:p>
        </p:txBody>
      </p:sp>
      <p:sp>
        <p:nvSpPr>
          <p:cNvPr id="14344" name="Rectangle 6"/>
          <p:cNvSpPr>
            <a:spLocks noChangeArrowheads="1"/>
          </p:cNvSpPr>
          <p:nvPr/>
        </p:nvSpPr>
        <p:spPr bwMode="auto">
          <a:xfrm>
            <a:off x="5321300" y="3463925"/>
            <a:ext cx="3382963" cy="1279525"/>
          </a:xfrm>
          <a:prstGeom prst="rect">
            <a:avLst/>
          </a:prstGeom>
          <a:solidFill>
            <a:srgbClr val="800080"/>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eaLnBrk="1" hangingPunct="1">
              <a:lnSpc>
                <a:spcPct val="100000"/>
              </a:lnSpc>
              <a:spcBef>
                <a:spcPct val="60000"/>
              </a:spcBef>
            </a:pPr>
            <a:endParaRPr lang="en-IE" altLang="zh-CN" sz="2400">
              <a:solidFill>
                <a:schemeClr val="bg1"/>
              </a:solidFill>
            </a:endParaRPr>
          </a:p>
          <a:p>
            <a:pPr eaLnBrk="1" hangingPunct="1">
              <a:lnSpc>
                <a:spcPct val="100000"/>
              </a:lnSpc>
              <a:spcBef>
                <a:spcPct val="60000"/>
              </a:spcBef>
            </a:pPr>
            <a:r>
              <a:rPr lang="en-IE" altLang="zh-CN" sz="2400">
                <a:solidFill>
                  <a:schemeClr val="bg1"/>
                </a:solidFill>
              </a:rPr>
              <a:t>make your claim before</a:t>
            </a:r>
          </a:p>
          <a:p>
            <a:pPr eaLnBrk="1" hangingPunct="1">
              <a:lnSpc>
                <a:spcPct val="60000"/>
              </a:lnSpc>
              <a:spcBef>
                <a:spcPct val="60000"/>
              </a:spcBef>
            </a:pPr>
            <a:r>
              <a:rPr lang="en-IE" altLang="zh-CN" sz="2400">
                <a:solidFill>
                  <a:schemeClr val="bg1"/>
                </a:solidFill>
              </a:rPr>
              <a:t> </a:t>
            </a:r>
            <a:r>
              <a:rPr lang="en-IE" altLang="zh-CN" sz="2400" b="1">
                <a:solidFill>
                  <a:schemeClr val="bg1"/>
                </a:solidFill>
              </a:rPr>
              <a:t>31 December 2008</a:t>
            </a:r>
            <a:endParaRPr lang="en-US" altLang="zh-CN" sz="2400" b="1">
              <a:solidFill>
                <a:schemeClr val="bg1"/>
              </a:solidFill>
              <a:ea typeface="宋体" pitchFamily="2" charset="-122"/>
            </a:endParaRPr>
          </a:p>
          <a:p>
            <a:endParaRPr lang="en-US" altLang="zh-CN" sz="2400">
              <a:solidFill>
                <a:schemeClr val="bg1"/>
              </a:solidFill>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53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83E9E4B1-6ACD-40F5-820C-FF28E65D6E20}" type="slidenum">
              <a:rPr lang="en-US" altLang="zh-CN" sz="800"/>
              <a:pPr/>
              <a:t>12</a:t>
            </a:fld>
            <a:endParaRPr lang="en-US" altLang="zh-CN" sz="800"/>
          </a:p>
        </p:txBody>
      </p:sp>
      <p:sp>
        <p:nvSpPr>
          <p:cNvPr id="15364" name="Rectangle 2"/>
          <p:cNvSpPr>
            <a:spLocks noGrp="1" noChangeArrowheads="1"/>
          </p:cNvSpPr>
          <p:nvPr>
            <p:ph type="title"/>
          </p:nvPr>
        </p:nvSpPr>
        <p:spPr/>
        <p:txBody>
          <a:bodyPr/>
          <a:lstStyle/>
          <a:p>
            <a:pPr eaLnBrk="1" hangingPunct="1"/>
            <a:endParaRPr lang="zh-CN" altLang="zh-CN" smtClean="0"/>
          </a:p>
        </p:txBody>
      </p:sp>
      <p:sp>
        <p:nvSpPr>
          <p:cNvPr id="15365" name="Rectangle 3"/>
          <p:cNvSpPr>
            <a:spLocks noGrp="1" noChangeArrowheads="1"/>
          </p:cNvSpPr>
          <p:nvPr>
            <p:ph type="body" idx="1"/>
          </p:nvPr>
        </p:nvSpPr>
        <p:spPr/>
        <p:txBody>
          <a:bodyPr/>
          <a:lstStyle/>
          <a:p>
            <a:pPr eaLnBrk="1" hangingPunct="1"/>
            <a:endParaRPr lang="zh-CN" altLang="zh-CN" smtClean="0"/>
          </a:p>
        </p:txBody>
      </p:sp>
      <p:pic>
        <p:nvPicPr>
          <p:cNvPr id="15366" name="Picture 4" descr="Co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63"/>
            <a:ext cx="9144000" cy="684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424C34CA-88F7-4EA2-BA47-8CD9240C104B}" type="slidenum">
              <a:rPr lang="en-US" altLang="zh-CN" sz="800"/>
              <a:pPr/>
              <a:t>13</a:t>
            </a:fld>
            <a:endParaRPr lang="en-US" altLang="zh-CN" sz="800"/>
          </a:p>
        </p:txBody>
      </p:sp>
      <p:pic>
        <p:nvPicPr>
          <p:cNvPr id="16388" name="Picture 4" descr="ILLU005_ip_is_wsp_bsp_fbc-z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33925" y="1484313"/>
            <a:ext cx="4410075" cy="4681537"/>
          </a:xfrm>
          <a:noFill/>
        </p:spPr>
      </p:pic>
      <p:sp>
        <p:nvSpPr>
          <p:cNvPr id="16389" name="Rectangle 5"/>
          <p:cNvSpPr>
            <a:spLocks noChangeArrowheads="1"/>
          </p:cNvSpPr>
          <p:nvPr/>
        </p:nvSpPr>
        <p:spPr bwMode="auto">
          <a:xfrm>
            <a:off x="534988" y="2185988"/>
            <a:ext cx="47339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80000"/>
              </a:lnSpc>
            </a:pPr>
            <a:r>
              <a:rPr lang="en-IE" altLang="zh-CN" sz="5400">
                <a:latin typeface="Times New Roman" pitchFamily="18" charset="0"/>
              </a:rPr>
              <a:t>Richard McDaid</a:t>
            </a:r>
            <a:r>
              <a:rPr lang="en-IE" altLang="zh-CN" sz="5400">
                <a:solidFill>
                  <a:schemeClr val="accent2"/>
                </a:solidFill>
                <a:latin typeface="Times New Roman" pitchFamily="18" charset="0"/>
              </a:rPr>
              <a:t/>
            </a:r>
            <a:br>
              <a:rPr lang="en-IE" altLang="zh-CN" sz="5400">
                <a:solidFill>
                  <a:schemeClr val="accent2"/>
                </a:solidFill>
                <a:latin typeface="Times New Roman" pitchFamily="18" charset="0"/>
              </a:rPr>
            </a:br>
            <a:r>
              <a:rPr lang="en-IE" altLang="zh-CN" sz="5400">
                <a:solidFill>
                  <a:schemeClr val="accent2"/>
                </a:solidFill>
                <a:latin typeface="Times New Roman" pitchFamily="18" charset="0"/>
              </a:rPr>
              <a:t/>
            </a:r>
            <a:br>
              <a:rPr lang="en-IE" altLang="zh-CN" sz="5400">
                <a:solidFill>
                  <a:schemeClr val="accent2"/>
                </a:solidFill>
                <a:latin typeface="Times New Roman" pitchFamily="18" charset="0"/>
              </a:rPr>
            </a:br>
            <a:r>
              <a:rPr lang="en-IE" altLang="zh-CN" sz="2800"/>
              <a:t/>
            </a:r>
            <a:br>
              <a:rPr lang="en-IE" altLang="zh-CN" sz="2800"/>
            </a:br>
            <a:r>
              <a:rPr lang="en-IE" altLang="zh-CN" sz="4800">
                <a:solidFill>
                  <a:schemeClr val="bg2"/>
                </a:solidFill>
              </a:rPr>
              <a:t>Value Added Tax</a:t>
            </a:r>
            <a:endParaRPr lang="en-US" altLang="zh-CN" sz="4800">
              <a:solidFill>
                <a:schemeClr val="bg2"/>
              </a:solidFill>
              <a:ea typeface="宋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741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08198ECC-5354-40F5-8313-1D83BD8617AE}" type="slidenum">
              <a:rPr lang="en-US" altLang="zh-CN" sz="800"/>
              <a:pPr/>
              <a:t>14</a:t>
            </a:fld>
            <a:endParaRPr lang="en-US" altLang="zh-CN" sz="800"/>
          </a:p>
        </p:txBody>
      </p:sp>
      <p:sp>
        <p:nvSpPr>
          <p:cNvPr id="17412" name="Rectangle 2"/>
          <p:cNvSpPr>
            <a:spLocks noGrp="1" noChangeArrowheads="1"/>
          </p:cNvSpPr>
          <p:nvPr>
            <p:ph type="title"/>
          </p:nvPr>
        </p:nvSpPr>
        <p:spPr/>
        <p:txBody>
          <a:bodyPr/>
          <a:lstStyle/>
          <a:p>
            <a:pPr eaLnBrk="1" hangingPunct="1"/>
            <a:r>
              <a:rPr lang="nl-BE" altLang="zh-CN" smtClean="0"/>
              <a:t>Value Added Tax – Finance Bill 2009</a:t>
            </a:r>
            <a:endParaRPr lang="en-US" altLang="zh-CN" smtClean="0">
              <a:ea typeface="宋体" pitchFamily="2" charset="-122"/>
            </a:endParaRPr>
          </a:p>
        </p:txBody>
      </p:sp>
      <p:sp>
        <p:nvSpPr>
          <p:cNvPr id="17413" name="Rectangle 3"/>
          <p:cNvSpPr>
            <a:spLocks noGrp="1" noChangeArrowheads="1"/>
          </p:cNvSpPr>
          <p:nvPr>
            <p:ph type="body" sz="half" idx="1"/>
          </p:nvPr>
        </p:nvSpPr>
        <p:spPr>
          <a:xfrm>
            <a:off x="457200" y="1341438"/>
            <a:ext cx="8218488" cy="4525962"/>
          </a:xfrm>
        </p:spPr>
        <p:txBody>
          <a:bodyPr/>
          <a:lstStyle/>
          <a:p>
            <a:pPr eaLnBrk="1" hangingPunct="1"/>
            <a:r>
              <a:rPr lang="nl-BE" altLang="zh-CN" smtClean="0"/>
              <a:t>VAT rate increase</a:t>
            </a:r>
          </a:p>
          <a:p>
            <a:pPr eaLnBrk="1" hangingPunct="1"/>
            <a:r>
              <a:rPr lang="nl-BE" altLang="zh-CN" smtClean="0"/>
              <a:t>21 ½% since 1 December 2008</a:t>
            </a:r>
          </a:p>
          <a:p>
            <a:pPr eaLnBrk="1" hangingPunct="1"/>
            <a:r>
              <a:rPr lang="en-IE" altLang="zh-CN" smtClean="0"/>
              <a:t>Issues:</a:t>
            </a:r>
          </a:p>
          <a:p>
            <a:pPr lvl="1" eaLnBrk="1" hangingPunct="1"/>
            <a:r>
              <a:rPr lang="en-IE" altLang="zh-CN" sz="2400" smtClean="0"/>
              <a:t> Increase in VAT cost (€5 extra VAT per €1k cost)</a:t>
            </a:r>
          </a:p>
          <a:p>
            <a:pPr lvl="1" eaLnBrk="1" hangingPunct="1"/>
            <a:r>
              <a:rPr lang="en-IE" altLang="zh-CN" sz="2400" smtClean="0"/>
              <a:t> Middle of November/December 2008 VAT period</a:t>
            </a:r>
          </a:p>
          <a:p>
            <a:pPr lvl="1" eaLnBrk="1" hangingPunct="1"/>
            <a:r>
              <a:rPr lang="en-IE" altLang="zh-CN" sz="2400" smtClean="0"/>
              <a:t> Increase in reverse charge VAT</a:t>
            </a:r>
          </a:p>
          <a:p>
            <a:pPr lvl="1" eaLnBrk="1" hangingPunct="1"/>
            <a:r>
              <a:rPr lang="en-IE" altLang="zh-CN" sz="2400" smtClean="0"/>
              <a:t> Impact on existing contracts, leases</a:t>
            </a:r>
          </a:p>
          <a:p>
            <a:pPr lvl="1" eaLnBrk="1" hangingPunct="1"/>
            <a:r>
              <a:rPr lang="en-IE" altLang="zh-CN" sz="2400" smtClean="0"/>
              <a:t> IT systems update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843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C28405EC-659F-4DAA-9E0B-AB1D5685EED3}" type="slidenum">
              <a:rPr lang="en-US" altLang="zh-CN" sz="800"/>
              <a:pPr/>
              <a:t>15</a:t>
            </a:fld>
            <a:endParaRPr lang="en-US" altLang="zh-CN" sz="800"/>
          </a:p>
        </p:txBody>
      </p:sp>
      <p:sp>
        <p:nvSpPr>
          <p:cNvPr id="18436" name="Rectangle 2"/>
          <p:cNvSpPr>
            <a:spLocks noGrp="1" noChangeArrowheads="1"/>
          </p:cNvSpPr>
          <p:nvPr>
            <p:ph type="title"/>
          </p:nvPr>
        </p:nvSpPr>
        <p:spPr/>
        <p:txBody>
          <a:bodyPr/>
          <a:lstStyle/>
          <a:p>
            <a:pPr eaLnBrk="1" hangingPunct="1"/>
            <a:r>
              <a:rPr lang="nl-BE" altLang="zh-CN" smtClean="0"/>
              <a:t>Value Added Tax – Finance Bill 2009</a:t>
            </a:r>
            <a:endParaRPr lang="en-US" altLang="zh-CN" smtClean="0">
              <a:ea typeface="宋体" pitchFamily="2" charset="-122"/>
            </a:endParaRPr>
          </a:p>
        </p:txBody>
      </p:sp>
      <p:sp>
        <p:nvSpPr>
          <p:cNvPr id="18437" name="Rectangle 3"/>
          <p:cNvSpPr>
            <a:spLocks noGrp="1" noChangeArrowheads="1"/>
          </p:cNvSpPr>
          <p:nvPr>
            <p:ph type="body" sz="half" idx="1"/>
          </p:nvPr>
        </p:nvSpPr>
        <p:spPr>
          <a:xfrm>
            <a:off x="457200" y="1071563"/>
            <a:ext cx="8147050" cy="5260975"/>
          </a:xfrm>
        </p:spPr>
        <p:txBody>
          <a:bodyPr/>
          <a:lstStyle/>
          <a:p>
            <a:pPr eaLnBrk="1" hangingPunct="1">
              <a:buFontTx/>
              <a:buNone/>
            </a:pPr>
            <a:r>
              <a:rPr lang="nl-BE" altLang="zh-CN" smtClean="0">
                <a:solidFill>
                  <a:schemeClr val="bg2"/>
                </a:solidFill>
              </a:rPr>
              <a:t>Penalty Provisions</a:t>
            </a:r>
          </a:p>
          <a:p>
            <a:pPr lvl="1" eaLnBrk="1" hangingPunct="1"/>
            <a:endParaRPr lang="nl-BE" altLang="zh-CN" sz="2400" smtClean="0"/>
          </a:p>
          <a:p>
            <a:pPr lvl="1" eaLnBrk="1" hangingPunct="1">
              <a:buFontTx/>
              <a:buNone/>
            </a:pPr>
            <a:endParaRPr lang="nl-BE" altLang="zh-CN" sz="2400" smtClean="0"/>
          </a:p>
          <a:p>
            <a:pPr eaLnBrk="1" hangingPunct="1"/>
            <a:endParaRPr lang="nl-BE" altLang="zh-CN" smtClean="0">
              <a:solidFill>
                <a:schemeClr val="bg2"/>
              </a:solidFill>
            </a:endParaRPr>
          </a:p>
          <a:p>
            <a:pPr eaLnBrk="1" hangingPunct="1">
              <a:lnSpc>
                <a:spcPct val="130000"/>
              </a:lnSpc>
              <a:buFontTx/>
              <a:buNone/>
            </a:pPr>
            <a:r>
              <a:rPr lang="nl-BE" altLang="zh-CN" smtClean="0">
                <a:solidFill>
                  <a:schemeClr val="bg2"/>
                </a:solidFill>
              </a:rPr>
              <a:t>Three Categories of Default</a:t>
            </a:r>
          </a:p>
        </p:txBody>
      </p:sp>
      <p:sp>
        <p:nvSpPr>
          <p:cNvPr id="18438" name="Rectangle 4"/>
          <p:cNvSpPr>
            <a:spLocks noChangeArrowheads="1"/>
          </p:cNvSpPr>
          <p:nvPr/>
        </p:nvSpPr>
        <p:spPr bwMode="auto">
          <a:xfrm>
            <a:off x="396875" y="1652588"/>
            <a:ext cx="2530475" cy="1341437"/>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eaLnBrk="1" hangingPunct="1">
              <a:lnSpc>
                <a:spcPct val="100000"/>
              </a:lnSpc>
              <a:spcBef>
                <a:spcPct val="40000"/>
              </a:spcBef>
            </a:pPr>
            <a:r>
              <a:rPr lang="nl-BE" altLang="zh-CN" sz="2000" b="1"/>
              <a:t>Fixed penalties: </a:t>
            </a:r>
          </a:p>
          <a:p>
            <a:pPr eaLnBrk="1" hangingPunct="1">
              <a:lnSpc>
                <a:spcPct val="100000"/>
              </a:lnSpc>
              <a:spcBef>
                <a:spcPct val="40000"/>
              </a:spcBef>
            </a:pPr>
            <a:r>
              <a:rPr lang="nl-BE" altLang="zh-CN" sz="2000" b="1"/>
              <a:t>Increase to €4,000 </a:t>
            </a:r>
          </a:p>
          <a:p>
            <a:pPr eaLnBrk="1" hangingPunct="1">
              <a:lnSpc>
                <a:spcPct val="100000"/>
              </a:lnSpc>
              <a:spcBef>
                <a:spcPct val="40000"/>
              </a:spcBef>
            </a:pPr>
            <a:r>
              <a:rPr lang="nl-BE" altLang="zh-CN" sz="2000" b="1"/>
              <a:t>per offence </a:t>
            </a:r>
            <a:endParaRPr lang="en-US" altLang="zh-CN" sz="2000" b="1">
              <a:ea typeface="宋体" pitchFamily="2" charset="-122"/>
            </a:endParaRPr>
          </a:p>
        </p:txBody>
      </p:sp>
      <p:sp>
        <p:nvSpPr>
          <p:cNvPr id="18439" name="Rectangle 5"/>
          <p:cNvSpPr>
            <a:spLocks noChangeArrowheads="1"/>
          </p:cNvSpPr>
          <p:nvPr/>
        </p:nvSpPr>
        <p:spPr bwMode="auto">
          <a:xfrm>
            <a:off x="3154363" y="1644650"/>
            <a:ext cx="2835275" cy="1357313"/>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nl-BE" altLang="zh-CN" sz="2000" b="1"/>
              <a:t> Significant changes to </a:t>
            </a:r>
          </a:p>
          <a:p>
            <a:r>
              <a:rPr lang="nl-BE" altLang="zh-CN" sz="2000" b="1"/>
              <a:t>existing code of </a:t>
            </a:r>
          </a:p>
          <a:p>
            <a:r>
              <a:rPr lang="nl-BE" altLang="zh-CN" sz="2000" b="1"/>
              <a:t>practice</a:t>
            </a:r>
            <a:endParaRPr lang="en-US" altLang="zh-CN" sz="2000" b="1">
              <a:ea typeface="宋体" pitchFamily="2" charset="-122"/>
            </a:endParaRPr>
          </a:p>
        </p:txBody>
      </p:sp>
      <p:sp>
        <p:nvSpPr>
          <p:cNvPr id="18440" name="Rectangle 6"/>
          <p:cNvSpPr>
            <a:spLocks noChangeArrowheads="1"/>
          </p:cNvSpPr>
          <p:nvPr/>
        </p:nvSpPr>
        <p:spPr bwMode="auto">
          <a:xfrm>
            <a:off x="6218238" y="1646238"/>
            <a:ext cx="2619375" cy="1355725"/>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nl-BE" altLang="zh-CN" sz="2000" b="1"/>
              <a:t> Tax geared penalties </a:t>
            </a:r>
          </a:p>
          <a:p>
            <a:r>
              <a:rPr lang="nl-BE" altLang="zh-CN" sz="2000" b="1"/>
              <a:t>on statutory basis</a:t>
            </a:r>
            <a:endParaRPr lang="en-US" altLang="zh-CN" sz="2000" b="1">
              <a:ea typeface="宋体" pitchFamily="2" charset="-122"/>
            </a:endParaRPr>
          </a:p>
        </p:txBody>
      </p:sp>
      <p:sp>
        <p:nvSpPr>
          <p:cNvPr id="18441" name="Rectangle 7"/>
          <p:cNvSpPr>
            <a:spLocks noChangeArrowheads="1"/>
          </p:cNvSpPr>
          <p:nvPr/>
        </p:nvSpPr>
        <p:spPr bwMode="auto">
          <a:xfrm>
            <a:off x="242888" y="3973513"/>
            <a:ext cx="2606675" cy="1447800"/>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nl-BE" altLang="zh-CN" sz="2000" b="1"/>
              <a:t>Deliberate behaviour</a:t>
            </a:r>
            <a:endParaRPr lang="en-US" altLang="zh-CN" sz="2000" b="1">
              <a:ea typeface="宋体" pitchFamily="2" charset="-122"/>
            </a:endParaRPr>
          </a:p>
        </p:txBody>
      </p:sp>
      <p:sp>
        <p:nvSpPr>
          <p:cNvPr id="18442" name="Rectangle 8"/>
          <p:cNvSpPr>
            <a:spLocks noChangeArrowheads="1"/>
          </p:cNvSpPr>
          <p:nvPr/>
        </p:nvSpPr>
        <p:spPr bwMode="auto">
          <a:xfrm>
            <a:off x="2973388" y="3975100"/>
            <a:ext cx="3062287" cy="1446213"/>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eaLnBrk="1" hangingPunct="1">
              <a:lnSpc>
                <a:spcPct val="100000"/>
              </a:lnSpc>
              <a:spcBef>
                <a:spcPct val="20000"/>
              </a:spcBef>
            </a:pPr>
            <a:r>
              <a:rPr lang="nl-BE" altLang="zh-CN" sz="2000" b="1"/>
              <a:t>Careless behaviour with </a:t>
            </a:r>
          </a:p>
          <a:p>
            <a:pPr eaLnBrk="1" hangingPunct="1">
              <a:lnSpc>
                <a:spcPct val="100000"/>
              </a:lnSpc>
              <a:spcBef>
                <a:spcPct val="20000"/>
              </a:spcBef>
            </a:pPr>
            <a:r>
              <a:rPr lang="nl-BE" altLang="zh-CN" sz="2000" b="1"/>
              <a:t>“significant” </a:t>
            </a:r>
          </a:p>
          <a:p>
            <a:pPr eaLnBrk="1" hangingPunct="1">
              <a:lnSpc>
                <a:spcPct val="100000"/>
              </a:lnSpc>
              <a:spcBef>
                <a:spcPct val="20000"/>
              </a:spcBef>
            </a:pPr>
            <a:r>
              <a:rPr lang="nl-BE" altLang="zh-CN" sz="2000" b="1"/>
              <a:t>consequences  </a:t>
            </a:r>
          </a:p>
          <a:p>
            <a:pPr eaLnBrk="1" hangingPunct="1">
              <a:lnSpc>
                <a:spcPct val="100000"/>
              </a:lnSpc>
              <a:spcBef>
                <a:spcPct val="20000"/>
              </a:spcBef>
            </a:pPr>
            <a:r>
              <a:rPr lang="nl-BE" altLang="zh-CN" sz="2000" b="1"/>
              <a:t>- 15% test</a:t>
            </a:r>
            <a:endParaRPr lang="en-US" altLang="zh-CN" sz="2000" b="1">
              <a:ea typeface="宋体" pitchFamily="2" charset="-122"/>
            </a:endParaRPr>
          </a:p>
        </p:txBody>
      </p:sp>
      <p:sp>
        <p:nvSpPr>
          <p:cNvPr id="18443" name="Rectangle 9"/>
          <p:cNvSpPr>
            <a:spLocks noChangeArrowheads="1"/>
          </p:cNvSpPr>
          <p:nvPr/>
        </p:nvSpPr>
        <p:spPr bwMode="auto">
          <a:xfrm>
            <a:off x="6191250" y="3973513"/>
            <a:ext cx="2606675" cy="1446212"/>
          </a:xfrm>
          <a:prstGeom prst="rect">
            <a:avLst/>
          </a:prstGeom>
          <a:solidFill>
            <a:srgbClr val="D9D9B2"/>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eaLnBrk="1" hangingPunct="1">
              <a:lnSpc>
                <a:spcPct val="100000"/>
              </a:lnSpc>
              <a:spcBef>
                <a:spcPct val="20000"/>
              </a:spcBef>
            </a:pPr>
            <a:r>
              <a:rPr lang="nl-BE" altLang="zh-CN" sz="2000" b="1"/>
              <a:t>Other careless </a:t>
            </a:r>
          </a:p>
          <a:p>
            <a:pPr eaLnBrk="1" hangingPunct="1">
              <a:lnSpc>
                <a:spcPct val="100000"/>
              </a:lnSpc>
              <a:spcBef>
                <a:spcPct val="20000"/>
              </a:spcBef>
            </a:pPr>
            <a:r>
              <a:rPr lang="nl-BE" altLang="zh-CN" sz="2000" b="1"/>
              <a:t>behaviour</a:t>
            </a:r>
          </a:p>
          <a:p>
            <a:endParaRPr lang="en-US" altLang="zh-CN" sz="2000" b="1">
              <a:ea typeface="宋体" pitchFamily="2" charset="-122"/>
            </a:endParaRPr>
          </a:p>
        </p:txBody>
      </p:sp>
      <p:sp>
        <p:nvSpPr>
          <p:cNvPr id="18444" name="Text Box 10"/>
          <p:cNvSpPr txBox="1">
            <a:spLocks noChangeArrowheads="1"/>
          </p:cNvSpPr>
          <p:nvPr/>
        </p:nvSpPr>
        <p:spPr bwMode="auto">
          <a:xfrm>
            <a:off x="257175" y="5541963"/>
            <a:ext cx="8678863"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100000"/>
              </a:lnSpc>
              <a:spcBef>
                <a:spcPct val="20000"/>
              </a:spcBef>
              <a:buFontTx/>
              <a:buChar char="–"/>
            </a:pPr>
            <a:r>
              <a:rPr lang="nl-BE" altLang="zh-CN" sz="2400"/>
              <a:t> Subsequent qualifying disclosures see reduction in mitigation</a:t>
            </a:r>
            <a:endParaRPr lang="en-US" altLang="zh-CN" sz="2400">
              <a:ea typeface="宋体" pitchFamily="2" charset="-122"/>
            </a:endParaRPr>
          </a:p>
          <a:p>
            <a:pPr algn="l"/>
            <a:endParaRPr lang="en-US" altLang="zh-CN" sz="2400">
              <a:ea typeface="宋体" pitchFamily="2"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945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70AB92F3-1CEA-470B-9271-562BEFA9122C}" type="slidenum">
              <a:rPr lang="en-US" altLang="zh-CN" sz="800"/>
              <a:pPr/>
              <a:t>16</a:t>
            </a:fld>
            <a:endParaRPr lang="en-US" altLang="zh-CN" sz="800"/>
          </a:p>
        </p:txBody>
      </p:sp>
      <p:sp>
        <p:nvSpPr>
          <p:cNvPr id="19460" name="Rectangle 2"/>
          <p:cNvSpPr>
            <a:spLocks noGrp="1" noChangeArrowheads="1"/>
          </p:cNvSpPr>
          <p:nvPr>
            <p:ph type="title"/>
          </p:nvPr>
        </p:nvSpPr>
        <p:spPr/>
        <p:txBody>
          <a:bodyPr/>
          <a:lstStyle/>
          <a:p>
            <a:pPr eaLnBrk="1" hangingPunct="1"/>
            <a:r>
              <a:rPr lang="nl-BE" altLang="zh-CN" smtClean="0"/>
              <a:t>Value Added Tax – Finance Bill 2009</a:t>
            </a:r>
            <a:endParaRPr lang="en-US" altLang="zh-CN" smtClean="0">
              <a:ea typeface="宋体" pitchFamily="2" charset="-122"/>
            </a:endParaRPr>
          </a:p>
        </p:txBody>
      </p:sp>
      <p:sp>
        <p:nvSpPr>
          <p:cNvPr id="19461" name="Rectangle 3"/>
          <p:cNvSpPr>
            <a:spLocks noGrp="1" noChangeArrowheads="1"/>
          </p:cNvSpPr>
          <p:nvPr>
            <p:ph type="body" sz="half" idx="1"/>
          </p:nvPr>
        </p:nvSpPr>
        <p:spPr>
          <a:xfrm>
            <a:off x="457200" y="1341438"/>
            <a:ext cx="8147050" cy="4525962"/>
          </a:xfrm>
        </p:spPr>
        <p:txBody>
          <a:bodyPr/>
          <a:lstStyle/>
          <a:p>
            <a:pPr eaLnBrk="1" hangingPunct="1"/>
            <a:r>
              <a:rPr lang="nl-BE" altLang="zh-CN" smtClean="0"/>
              <a:t>Further revisions to Code Of Audit?</a:t>
            </a:r>
          </a:p>
          <a:p>
            <a:pPr eaLnBrk="1" hangingPunct="1"/>
            <a:endParaRPr lang="nl-BE" altLang="zh-CN" smtClean="0"/>
          </a:p>
          <a:p>
            <a:pPr lvl="1" eaLnBrk="1" hangingPunct="1"/>
            <a:r>
              <a:rPr lang="nl-BE" altLang="zh-CN" sz="2400" smtClean="0"/>
              <a:t> Position of inter-group “failures” (interest/penalties?)</a:t>
            </a:r>
          </a:p>
          <a:p>
            <a:pPr lvl="1" eaLnBrk="1" hangingPunct="1"/>
            <a:endParaRPr lang="nl-BE" altLang="zh-CN" sz="2400" smtClean="0"/>
          </a:p>
          <a:p>
            <a:pPr lvl="1" eaLnBrk="1" hangingPunct="1"/>
            <a:r>
              <a:rPr lang="nl-BE" altLang="zh-CN" sz="2400" smtClean="0"/>
              <a:t> Self-correction adjustment threshold - €5k</a:t>
            </a:r>
          </a:p>
          <a:p>
            <a:pPr lvl="1" eaLnBrk="1" hangingPunct="1"/>
            <a:endParaRPr lang="nl-BE" altLang="zh-CN" sz="2400" smtClean="0"/>
          </a:p>
          <a:p>
            <a:pPr lvl="1" eaLnBrk="1" hangingPunct="1"/>
            <a:r>
              <a:rPr lang="en-IE" altLang="zh-CN" sz="2400" smtClean="0"/>
              <a:t> “Innocent” error</a:t>
            </a:r>
            <a:endParaRPr lang="en-US" altLang="zh-CN" sz="2400" smtClean="0">
              <a:ea typeface="宋体"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048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AD2F4740-7B87-42DE-BB53-1FAC3D6ECB78}" type="slidenum">
              <a:rPr lang="en-US" altLang="zh-CN" sz="800"/>
              <a:pPr/>
              <a:t>17</a:t>
            </a:fld>
            <a:endParaRPr lang="en-US" altLang="zh-CN" sz="800"/>
          </a:p>
        </p:txBody>
      </p:sp>
      <p:sp>
        <p:nvSpPr>
          <p:cNvPr id="20484" name="Rectangle 2"/>
          <p:cNvSpPr>
            <a:spLocks noGrp="1" noChangeArrowheads="1"/>
          </p:cNvSpPr>
          <p:nvPr>
            <p:ph type="title"/>
          </p:nvPr>
        </p:nvSpPr>
        <p:spPr/>
        <p:txBody>
          <a:bodyPr/>
          <a:lstStyle/>
          <a:p>
            <a:pPr eaLnBrk="1" hangingPunct="1"/>
            <a:r>
              <a:rPr lang="nl-BE" altLang="zh-CN" smtClean="0"/>
              <a:t>Value Added Tax – current issues</a:t>
            </a:r>
            <a:endParaRPr lang="en-US" altLang="zh-CN" smtClean="0">
              <a:ea typeface="宋体" pitchFamily="2" charset="-122"/>
            </a:endParaRPr>
          </a:p>
        </p:txBody>
      </p:sp>
      <p:sp>
        <p:nvSpPr>
          <p:cNvPr id="20485" name="Rectangle 3"/>
          <p:cNvSpPr>
            <a:spLocks noGrp="1" noChangeArrowheads="1"/>
          </p:cNvSpPr>
          <p:nvPr>
            <p:ph type="body" sz="half" idx="1"/>
          </p:nvPr>
        </p:nvSpPr>
        <p:spPr>
          <a:xfrm>
            <a:off x="471488" y="854075"/>
            <a:ext cx="8253412" cy="4525963"/>
          </a:xfrm>
        </p:spPr>
        <p:txBody>
          <a:bodyPr/>
          <a:lstStyle/>
          <a:p>
            <a:pPr eaLnBrk="1" hangingPunct="1">
              <a:lnSpc>
                <a:spcPct val="90000"/>
              </a:lnSpc>
              <a:buFontTx/>
              <a:buNone/>
              <a:tabLst>
                <a:tab pos="630238" algn="l"/>
                <a:tab pos="5715000" algn="l"/>
              </a:tabLst>
            </a:pPr>
            <a:r>
              <a:rPr lang="nl-BE" altLang="zh-CN" smtClean="0">
                <a:solidFill>
                  <a:schemeClr val="bg2"/>
                </a:solidFill>
              </a:rPr>
              <a:t>VAT Grouping</a:t>
            </a:r>
          </a:p>
          <a:p>
            <a:pPr lvl="1" indent="-12700" eaLnBrk="1" hangingPunct="1">
              <a:lnSpc>
                <a:spcPct val="90000"/>
              </a:lnSpc>
              <a:tabLst>
                <a:tab pos="630238" algn="l"/>
                <a:tab pos="5715000" algn="l"/>
              </a:tabLst>
            </a:pPr>
            <a:r>
              <a:rPr lang="nl-BE" altLang="zh-CN" smtClean="0"/>
              <a:t> FA 2008 specifically allows passive entities to group </a:t>
            </a:r>
          </a:p>
          <a:p>
            <a:pPr eaLnBrk="1" hangingPunct="1">
              <a:lnSpc>
                <a:spcPct val="90000"/>
              </a:lnSpc>
              <a:buFontTx/>
              <a:buNone/>
              <a:tabLst>
                <a:tab pos="630238" algn="l"/>
                <a:tab pos="5715000" algn="l"/>
              </a:tabLst>
            </a:pPr>
            <a:r>
              <a:rPr lang="nl-BE" altLang="zh-CN" smtClean="0"/>
              <a:t>But.....</a:t>
            </a:r>
          </a:p>
          <a:p>
            <a:pPr lvl="1" indent="-12700" eaLnBrk="1" hangingPunct="1">
              <a:lnSpc>
                <a:spcPct val="90000"/>
              </a:lnSpc>
              <a:tabLst>
                <a:tab pos="630238" algn="l"/>
                <a:tab pos="5715000" algn="l"/>
              </a:tabLst>
            </a:pPr>
            <a:r>
              <a:rPr lang="nl-BE" altLang="zh-CN" smtClean="0"/>
              <a:t> EU infringement proceedings could lead to exclusion of</a:t>
            </a:r>
          </a:p>
          <a:p>
            <a:pPr lvl="1" indent="-12700" eaLnBrk="1" hangingPunct="1">
              <a:lnSpc>
                <a:spcPct val="90000"/>
              </a:lnSpc>
              <a:tabLst>
                <a:tab pos="630238" algn="l"/>
                <a:tab pos="5715000" algn="l"/>
              </a:tabLst>
            </a:pPr>
            <a:r>
              <a:rPr lang="nl-BE" altLang="zh-CN" sz="2600" smtClean="0"/>
              <a:t> </a:t>
            </a:r>
            <a:r>
              <a:rPr lang="nl-BE" altLang="zh-CN" smtClean="0"/>
              <a:t>Passive holding companies</a:t>
            </a:r>
          </a:p>
          <a:p>
            <a:pPr lvl="1" indent="-12700" eaLnBrk="1" hangingPunct="1">
              <a:lnSpc>
                <a:spcPct val="90000"/>
              </a:lnSpc>
              <a:tabLst>
                <a:tab pos="630238" algn="l"/>
                <a:tab pos="5715000" algn="l"/>
              </a:tabLst>
            </a:pPr>
            <a:r>
              <a:rPr lang="nl-BE" altLang="zh-CN" smtClean="0"/>
              <a:t>  Unrelated captive insurance companies (?) – VAT on fees?</a:t>
            </a:r>
          </a:p>
          <a:p>
            <a:pPr eaLnBrk="1" hangingPunct="1">
              <a:lnSpc>
                <a:spcPct val="90000"/>
              </a:lnSpc>
              <a:buFontTx/>
              <a:buNone/>
              <a:tabLst>
                <a:tab pos="630238" algn="l"/>
                <a:tab pos="5715000" algn="l"/>
              </a:tabLst>
            </a:pPr>
            <a:r>
              <a:rPr lang="nl-BE" altLang="zh-CN" smtClean="0">
                <a:solidFill>
                  <a:schemeClr val="bg2"/>
                </a:solidFill>
              </a:rPr>
              <a:t>Head Office</a:t>
            </a:r>
            <a:r>
              <a:rPr lang="nl-BE" altLang="zh-CN" smtClean="0">
                <a:solidFill>
                  <a:schemeClr val="bg2"/>
                </a:solidFill>
                <a:cs typeface="Arial" pitchFamily="34" charset="0"/>
                <a:sym typeface="Wingdings" pitchFamily="2" charset="2"/>
              </a:rPr>
              <a:t></a:t>
            </a:r>
            <a:r>
              <a:rPr lang="nl-BE" altLang="zh-CN" smtClean="0">
                <a:solidFill>
                  <a:schemeClr val="bg2"/>
                </a:solidFill>
              </a:rPr>
              <a:t>Branch</a:t>
            </a:r>
          </a:p>
          <a:p>
            <a:pPr lvl="1" indent="-12700" eaLnBrk="1" hangingPunct="1">
              <a:lnSpc>
                <a:spcPct val="90000"/>
              </a:lnSpc>
              <a:tabLst>
                <a:tab pos="630238" algn="l"/>
                <a:tab pos="5715000" algn="l"/>
              </a:tabLst>
            </a:pPr>
            <a:r>
              <a:rPr lang="nl-BE" altLang="zh-CN" smtClean="0"/>
              <a:t> Revenue’s more relaxed approach</a:t>
            </a:r>
          </a:p>
          <a:p>
            <a:pPr lvl="1" indent="-12700" eaLnBrk="1" hangingPunct="1">
              <a:lnSpc>
                <a:spcPct val="90000"/>
              </a:lnSpc>
              <a:tabLst>
                <a:tab pos="630238" algn="l"/>
                <a:tab pos="5715000" algn="l"/>
              </a:tabLst>
            </a:pPr>
            <a:r>
              <a:rPr lang="nl-BE" altLang="zh-CN" smtClean="0"/>
              <a:t> Wary of EC challenge – not implementing FCE Bank PLC</a:t>
            </a:r>
          </a:p>
          <a:p>
            <a:pPr lvl="1" indent="-12700" eaLnBrk="1" hangingPunct="1">
              <a:lnSpc>
                <a:spcPct val="90000"/>
              </a:lnSpc>
              <a:tabLst>
                <a:tab pos="630238" algn="l"/>
                <a:tab pos="5715000" algn="l"/>
              </a:tabLst>
            </a:pPr>
            <a:r>
              <a:rPr lang="nl-BE" altLang="zh-CN" smtClean="0"/>
              <a:t> Reluctance to take first step</a:t>
            </a:r>
          </a:p>
          <a:p>
            <a:pPr lvl="1" indent="-12700" eaLnBrk="1" hangingPunct="1">
              <a:lnSpc>
                <a:spcPct val="90000"/>
              </a:lnSpc>
              <a:tabLst>
                <a:tab pos="630238" algn="l"/>
                <a:tab pos="5715000" algn="l"/>
              </a:tabLst>
            </a:pPr>
            <a:r>
              <a:rPr lang="nl-BE" altLang="zh-CN" smtClean="0"/>
              <a:t> Deliberate avoidance</a:t>
            </a:r>
          </a:p>
          <a:p>
            <a:pPr lvl="1" indent="-12700" eaLnBrk="1" hangingPunct="1">
              <a:lnSpc>
                <a:spcPct val="90000"/>
              </a:lnSpc>
              <a:tabLst>
                <a:tab pos="630238" algn="l"/>
                <a:tab pos="5715000" algn="l"/>
              </a:tabLst>
            </a:pPr>
            <a:r>
              <a:rPr lang="nl-BE" altLang="zh-CN" b="1" u="sng" smtClean="0"/>
              <a:t> Nothing in writing: Don’t Ask/Don’t Tell</a:t>
            </a:r>
            <a:endParaRPr lang="nl-BE"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150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44300EEE-5650-477D-819F-32B187ED1B1F}" type="slidenum">
              <a:rPr lang="en-US" altLang="zh-CN" sz="800"/>
              <a:pPr/>
              <a:t>18</a:t>
            </a:fld>
            <a:endParaRPr lang="en-US" altLang="zh-CN" sz="800"/>
          </a:p>
        </p:txBody>
      </p:sp>
      <p:sp>
        <p:nvSpPr>
          <p:cNvPr id="21508" name="Rectangle 2"/>
          <p:cNvSpPr>
            <a:spLocks noGrp="1" noChangeArrowheads="1"/>
          </p:cNvSpPr>
          <p:nvPr>
            <p:ph type="title"/>
          </p:nvPr>
        </p:nvSpPr>
        <p:spPr/>
        <p:txBody>
          <a:bodyPr/>
          <a:lstStyle/>
          <a:p>
            <a:pPr eaLnBrk="1" hangingPunct="1"/>
            <a:r>
              <a:rPr lang="nl-BE" altLang="zh-CN" smtClean="0"/>
              <a:t>Value Added Tax – current issues</a:t>
            </a:r>
            <a:endParaRPr lang="en-US" altLang="zh-CN" smtClean="0">
              <a:ea typeface="宋体" pitchFamily="2" charset="-122"/>
            </a:endParaRPr>
          </a:p>
        </p:txBody>
      </p:sp>
      <p:sp>
        <p:nvSpPr>
          <p:cNvPr id="21509" name="Rectangle 3"/>
          <p:cNvSpPr>
            <a:spLocks noGrp="1" noChangeArrowheads="1"/>
          </p:cNvSpPr>
          <p:nvPr>
            <p:ph type="body" sz="half" idx="1"/>
          </p:nvPr>
        </p:nvSpPr>
        <p:spPr>
          <a:xfrm>
            <a:off x="334963" y="868363"/>
            <a:ext cx="8147050" cy="4525962"/>
          </a:xfrm>
        </p:spPr>
        <p:txBody>
          <a:bodyPr/>
          <a:lstStyle/>
          <a:p>
            <a:pPr eaLnBrk="1" hangingPunct="1">
              <a:lnSpc>
                <a:spcPct val="90000"/>
              </a:lnSpc>
              <a:buFontTx/>
              <a:buNone/>
            </a:pPr>
            <a:r>
              <a:rPr lang="nl-BE" altLang="zh-CN" smtClean="0">
                <a:solidFill>
                  <a:schemeClr val="bg2"/>
                </a:solidFill>
              </a:rPr>
              <a:t>Foreign secondees</a:t>
            </a:r>
          </a:p>
          <a:p>
            <a:pPr lvl="1" eaLnBrk="1" hangingPunct="1">
              <a:lnSpc>
                <a:spcPct val="90000"/>
              </a:lnSpc>
            </a:pPr>
            <a:r>
              <a:rPr lang="nl-BE" altLang="zh-CN" sz="2400" smtClean="0"/>
              <a:t> Inter-group secondments of senior executives</a:t>
            </a:r>
          </a:p>
          <a:p>
            <a:pPr lvl="1" eaLnBrk="1" hangingPunct="1">
              <a:lnSpc>
                <a:spcPct val="90000"/>
              </a:lnSpc>
            </a:pPr>
            <a:r>
              <a:rPr lang="nl-BE" altLang="zh-CN" sz="2400" smtClean="0"/>
              <a:t> PAYE &amp; PRSI liabilities discharged</a:t>
            </a:r>
          </a:p>
          <a:p>
            <a:pPr lvl="1" eaLnBrk="1" hangingPunct="1">
              <a:lnSpc>
                <a:spcPct val="90000"/>
              </a:lnSpc>
            </a:pPr>
            <a:r>
              <a:rPr lang="nl-BE" altLang="zh-CN" sz="2400" smtClean="0"/>
              <a:t> No VAT reverse charge </a:t>
            </a:r>
          </a:p>
          <a:p>
            <a:pPr eaLnBrk="1" hangingPunct="1">
              <a:lnSpc>
                <a:spcPct val="90000"/>
              </a:lnSpc>
              <a:buFontTx/>
              <a:buNone/>
            </a:pPr>
            <a:r>
              <a:rPr lang="nl-BE" altLang="zh-CN" smtClean="0">
                <a:solidFill>
                  <a:schemeClr val="bg2"/>
                </a:solidFill>
              </a:rPr>
              <a:t>New property rules bedding down</a:t>
            </a:r>
          </a:p>
          <a:p>
            <a:pPr lvl="1" eaLnBrk="1" hangingPunct="1">
              <a:lnSpc>
                <a:spcPct val="90000"/>
              </a:lnSpc>
            </a:pPr>
            <a:r>
              <a:rPr lang="nl-BE" altLang="zh-CN" sz="2400" smtClean="0"/>
              <a:t> “Technical” adjustments in Finance Bill 2009</a:t>
            </a:r>
          </a:p>
          <a:p>
            <a:pPr lvl="1" eaLnBrk="1" hangingPunct="1">
              <a:lnSpc>
                <a:spcPct val="90000"/>
              </a:lnSpc>
            </a:pPr>
            <a:r>
              <a:rPr lang="nl-BE" altLang="zh-CN" sz="2400" smtClean="0"/>
              <a:t> VAT adjustments on lease assignments &amp; surrenders</a:t>
            </a:r>
          </a:p>
          <a:p>
            <a:pPr lvl="1" eaLnBrk="1" hangingPunct="1">
              <a:lnSpc>
                <a:spcPct val="90000"/>
              </a:lnSpc>
            </a:pPr>
            <a:r>
              <a:rPr lang="nl-BE" altLang="zh-CN" sz="2400" smtClean="0"/>
              <a:t> Passing on of capital goods scheme log book</a:t>
            </a:r>
          </a:p>
          <a:p>
            <a:pPr lvl="1" eaLnBrk="1" hangingPunct="1">
              <a:lnSpc>
                <a:spcPct val="90000"/>
              </a:lnSpc>
            </a:pPr>
            <a:r>
              <a:rPr lang="nl-BE" altLang="zh-CN" sz="2400" smtClean="0"/>
              <a:t> New leases exempt with option to tax @ 21 ½%</a:t>
            </a:r>
          </a:p>
          <a:p>
            <a:pPr lvl="1" eaLnBrk="1" hangingPunct="1">
              <a:lnSpc>
                <a:spcPct val="90000"/>
              </a:lnSpc>
            </a:pPr>
            <a:r>
              <a:rPr lang="nl-BE" altLang="zh-CN" sz="2400" smtClean="0"/>
              <a:t> Tax treatment of lessee “compensation”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253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6CE12E2E-F7C5-40E5-9B68-281474260EEC}" type="slidenum">
              <a:rPr lang="en-US" altLang="zh-CN" sz="800"/>
              <a:pPr/>
              <a:t>19</a:t>
            </a:fld>
            <a:endParaRPr lang="en-US" altLang="zh-CN" sz="800"/>
          </a:p>
        </p:txBody>
      </p:sp>
      <p:sp>
        <p:nvSpPr>
          <p:cNvPr id="22532" name="Rectangle 2"/>
          <p:cNvSpPr>
            <a:spLocks noGrp="1" noChangeArrowheads="1"/>
          </p:cNvSpPr>
          <p:nvPr>
            <p:ph type="title"/>
          </p:nvPr>
        </p:nvSpPr>
        <p:spPr/>
        <p:txBody>
          <a:bodyPr/>
          <a:lstStyle/>
          <a:p>
            <a:pPr eaLnBrk="1" hangingPunct="1"/>
            <a:r>
              <a:rPr lang="nl-BE" altLang="zh-CN" smtClean="0"/>
              <a:t>Value Added Tax – current issues</a:t>
            </a:r>
            <a:endParaRPr lang="en-US" altLang="zh-CN" smtClean="0">
              <a:ea typeface="宋体" pitchFamily="2" charset="-122"/>
            </a:endParaRPr>
          </a:p>
        </p:txBody>
      </p:sp>
      <p:sp>
        <p:nvSpPr>
          <p:cNvPr id="22533" name="Rectangle 3"/>
          <p:cNvSpPr>
            <a:spLocks noGrp="1" noChangeArrowheads="1"/>
          </p:cNvSpPr>
          <p:nvPr>
            <p:ph type="body" sz="half" idx="1"/>
          </p:nvPr>
        </p:nvSpPr>
        <p:spPr>
          <a:xfrm>
            <a:off x="441325" y="992188"/>
            <a:ext cx="8239125" cy="5197475"/>
          </a:xfrm>
        </p:spPr>
        <p:txBody>
          <a:bodyPr/>
          <a:lstStyle/>
          <a:p>
            <a:pPr eaLnBrk="1" hangingPunct="1">
              <a:lnSpc>
                <a:spcPct val="90000"/>
              </a:lnSpc>
              <a:buFontTx/>
              <a:buNone/>
            </a:pPr>
            <a:r>
              <a:rPr lang="nl-BE" altLang="zh-CN" smtClean="0">
                <a:solidFill>
                  <a:schemeClr val="bg2"/>
                </a:solidFill>
              </a:rPr>
              <a:t>Revenue focus on fourth schedule services</a:t>
            </a:r>
          </a:p>
          <a:p>
            <a:pPr lvl="1" eaLnBrk="1" hangingPunct="1">
              <a:lnSpc>
                <a:spcPct val="90000"/>
              </a:lnSpc>
            </a:pPr>
            <a:r>
              <a:rPr lang="nl-BE" altLang="zh-CN" sz="2400" smtClean="0"/>
              <a:t> Reminder of VAT registration obligations</a:t>
            </a:r>
          </a:p>
          <a:p>
            <a:pPr lvl="1" eaLnBrk="1" hangingPunct="1">
              <a:lnSpc>
                <a:spcPct val="90000"/>
              </a:lnSpc>
            </a:pPr>
            <a:r>
              <a:rPr lang="nl-BE" altLang="zh-CN" sz="2400" smtClean="0"/>
              <a:t> Reverse charge obligations</a:t>
            </a:r>
          </a:p>
          <a:p>
            <a:pPr eaLnBrk="1" hangingPunct="1">
              <a:lnSpc>
                <a:spcPct val="90000"/>
              </a:lnSpc>
              <a:buFontTx/>
              <a:buNone/>
            </a:pPr>
            <a:r>
              <a:rPr lang="nl-BE" altLang="zh-CN" smtClean="0">
                <a:solidFill>
                  <a:schemeClr val="bg2"/>
                </a:solidFill>
              </a:rPr>
              <a:t>Approach to VAT recovery - funds</a:t>
            </a:r>
          </a:p>
          <a:p>
            <a:pPr lvl="1" eaLnBrk="1" hangingPunct="1">
              <a:lnSpc>
                <a:spcPct val="90000"/>
              </a:lnSpc>
            </a:pPr>
            <a:r>
              <a:rPr lang="nl-BE" altLang="zh-CN" sz="2400" smtClean="0"/>
              <a:t> Traditional practice - location of assets</a:t>
            </a:r>
          </a:p>
          <a:p>
            <a:pPr lvl="1" eaLnBrk="1" hangingPunct="1">
              <a:lnSpc>
                <a:spcPct val="90000"/>
              </a:lnSpc>
            </a:pPr>
            <a:r>
              <a:rPr lang="nl-BE" altLang="zh-CN" sz="2400" smtClean="0"/>
              <a:t> Location of investors/shareholders/unitholders</a:t>
            </a:r>
          </a:p>
          <a:p>
            <a:pPr lvl="1" eaLnBrk="1" hangingPunct="1">
              <a:lnSpc>
                <a:spcPct val="90000"/>
              </a:lnSpc>
            </a:pPr>
            <a:r>
              <a:rPr lang="nl-BE" altLang="zh-CN" sz="2400" smtClean="0"/>
              <a:t> VAT refunds withheld</a:t>
            </a:r>
          </a:p>
          <a:p>
            <a:pPr eaLnBrk="1" hangingPunct="1">
              <a:lnSpc>
                <a:spcPct val="90000"/>
              </a:lnSpc>
              <a:buFontTx/>
              <a:buNone/>
            </a:pPr>
            <a:r>
              <a:rPr lang="nl-BE" altLang="zh-CN" smtClean="0">
                <a:solidFill>
                  <a:schemeClr val="bg2"/>
                </a:solidFill>
              </a:rPr>
              <a:t>Corporate services - funds</a:t>
            </a:r>
          </a:p>
          <a:p>
            <a:pPr lvl="1" eaLnBrk="1" hangingPunct="1">
              <a:lnSpc>
                <a:spcPct val="90000"/>
              </a:lnSpc>
            </a:pPr>
            <a:r>
              <a:rPr lang="nl-BE" altLang="zh-CN" sz="2400" smtClean="0"/>
              <a:t> Not traditional “administration” but...</a:t>
            </a:r>
          </a:p>
          <a:p>
            <a:pPr lvl="1" eaLnBrk="1" hangingPunct="1">
              <a:lnSpc>
                <a:spcPct val="90000"/>
              </a:lnSpc>
            </a:pPr>
            <a:r>
              <a:rPr lang="nl-BE" altLang="zh-CN" sz="2400" smtClean="0"/>
              <a:t> Availability of exemption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9BBA12FD-1439-41E1-90D1-736D8BDEDF47}" type="slidenum">
              <a:rPr lang="en-US" altLang="zh-CN" sz="800"/>
              <a:pPr/>
              <a:t>2</a:t>
            </a:fld>
            <a:endParaRPr lang="en-US" altLang="zh-CN" sz="800"/>
          </a:p>
        </p:txBody>
      </p:sp>
      <p:sp>
        <p:nvSpPr>
          <p:cNvPr id="5124" name="Line 2"/>
          <p:cNvSpPr>
            <a:spLocks noChangeShapeType="1"/>
          </p:cNvSpPr>
          <p:nvPr/>
        </p:nvSpPr>
        <p:spPr bwMode="auto">
          <a:xfrm>
            <a:off x="304800" y="1143000"/>
            <a:ext cx="8458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a:p>
        </p:txBody>
      </p:sp>
      <p:sp>
        <p:nvSpPr>
          <p:cNvPr id="5125" name="Rectangle 3"/>
          <p:cNvSpPr>
            <a:spLocks noGrp="1" noChangeArrowheads="1"/>
          </p:cNvSpPr>
          <p:nvPr>
            <p:ph type="title"/>
          </p:nvPr>
        </p:nvSpPr>
        <p:spPr/>
        <p:txBody>
          <a:bodyPr/>
          <a:lstStyle/>
          <a:p>
            <a:pPr eaLnBrk="1" hangingPunct="1"/>
            <a:r>
              <a:rPr lang="en-US" altLang="en-GB" smtClean="0"/>
              <a:t>Speakers </a:t>
            </a:r>
            <a:endParaRPr lang="en-GB" altLang="en-GB" b="1" smtClean="0"/>
          </a:p>
        </p:txBody>
      </p:sp>
      <p:pic>
        <p:nvPicPr>
          <p:cNvPr id="216073" name="Picture 9" descr="Conor Hy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106488"/>
            <a:ext cx="11303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78" name="Text Box 14"/>
          <p:cNvSpPr txBox="1">
            <a:spLocks noChangeArrowheads="1"/>
          </p:cNvSpPr>
          <p:nvPr/>
        </p:nvSpPr>
        <p:spPr bwMode="auto">
          <a:xfrm>
            <a:off x="2171700" y="3140075"/>
            <a:ext cx="217011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t>Richard McDaid</a:t>
            </a:r>
            <a:r>
              <a:rPr lang="en-IE" altLang="zh-CN" sz="2000"/>
              <a:t> </a:t>
            </a:r>
          </a:p>
          <a:p>
            <a:pPr algn="l"/>
            <a:r>
              <a:rPr lang="en-IE" altLang="zh-CN" sz="2000"/>
              <a:t>Director, VAT </a:t>
            </a:r>
            <a:endParaRPr lang="en-US" altLang="zh-CN" sz="2000">
              <a:ea typeface="宋体" pitchFamily="2" charset="-122"/>
            </a:endParaRPr>
          </a:p>
        </p:txBody>
      </p:sp>
      <p:sp>
        <p:nvSpPr>
          <p:cNvPr id="216079" name="Text Box 15"/>
          <p:cNvSpPr txBox="1">
            <a:spLocks noChangeArrowheads="1"/>
          </p:cNvSpPr>
          <p:nvPr/>
        </p:nvSpPr>
        <p:spPr bwMode="auto">
          <a:xfrm>
            <a:off x="2203450" y="1157288"/>
            <a:ext cx="377983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t>Conor Hynes</a:t>
            </a:r>
            <a:r>
              <a:rPr lang="en-IE" altLang="zh-CN" sz="2000"/>
              <a:t> </a:t>
            </a:r>
          </a:p>
          <a:p>
            <a:pPr algn="l"/>
            <a:r>
              <a:rPr lang="en-IE" altLang="zh-CN" sz="2000"/>
              <a:t>Partner, Financial Services Tax </a:t>
            </a:r>
            <a:endParaRPr lang="en-US" altLang="zh-CN" sz="2000">
              <a:ea typeface="宋体" pitchFamily="2" charset="-122"/>
            </a:endParaRPr>
          </a:p>
        </p:txBody>
      </p:sp>
      <p:sp>
        <p:nvSpPr>
          <p:cNvPr id="216080" name="Text Box 16"/>
          <p:cNvSpPr txBox="1">
            <a:spLocks noChangeArrowheads="1"/>
          </p:cNvSpPr>
          <p:nvPr/>
        </p:nvSpPr>
        <p:spPr bwMode="auto">
          <a:xfrm>
            <a:off x="2270125" y="5018088"/>
            <a:ext cx="420211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2000" b="1"/>
              <a:t>Eimear Thornton</a:t>
            </a:r>
          </a:p>
          <a:p>
            <a:pPr algn="l"/>
            <a:r>
              <a:rPr lang="en-IE" altLang="zh-CN" sz="2000"/>
              <a:t>Director, Global Employer Services </a:t>
            </a:r>
            <a:endParaRPr lang="en-US" altLang="zh-CN" sz="2000">
              <a:ea typeface="宋体" pitchFamily="2" charset="-122"/>
            </a:endParaRPr>
          </a:p>
        </p:txBody>
      </p:sp>
      <p:pic>
        <p:nvPicPr>
          <p:cNvPr id="216081" name="Picture 17" descr="Richard-Mc-Dai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213" y="2806700"/>
            <a:ext cx="1414462"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82" name="Picture 18" descr="eimear-thorn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506913"/>
            <a:ext cx="108743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6073"/>
                                        </p:tgtEl>
                                        <p:attrNameLst>
                                          <p:attrName>style.visibility</p:attrName>
                                        </p:attrNameLst>
                                      </p:cBhvr>
                                      <p:to>
                                        <p:strVal val="visible"/>
                                      </p:to>
                                    </p:set>
                                    <p:anim calcmode="lin" valueType="num">
                                      <p:cBhvr additive="base">
                                        <p:cTn id="7" dur="1000" fill="hold"/>
                                        <p:tgtEl>
                                          <p:spTgt spid="216073"/>
                                        </p:tgtEl>
                                        <p:attrNameLst>
                                          <p:attrName>ppt_x</p:attrName>
                                        </p:attrNameLst>
                                      </p:cBhvr>
                                      <p:tavLst>
                                        <p:tav tm="0">
                                          <p:val>
                                            <p:strVal val="0-#ppt_w/2"/>
                                          </p:val>
                                        </p:tav>
                                        <p:tav tm="100000">
                                          <p:val>
                                            <p:strVal val="#ppt_x"/>
                                          </p:val>
                                        </p:tav>
                                      </p:tavLst>
                                    </p:anim>
                                    <p:anim calcmode="lin" valueType="num">
                                      <p:cBhvr additive="base">
                                        <p:cTn id="8" dur="1000" fill="hold"/>
                                        <p:tgtEl>
                                          <p:spTgt spid="21607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6079"/>
                                        </p:tgtEl>
                                        <p:attrNameLst>
                                          <p:attrName>style.visibility</p:attrName>
                                        </p:attrNameLst>
                                      </p:cBhvr>
                                      <p:to>
                                        <p:strVal val="visible"/>
                                      </p:to>
                                    </p:set>
                                    <p:anim calcmode="lin" valueType="num">
                                      <p:cBhvr additive="base">
                                        <p:cTn id="11" dur="1000" fill="hold"/>
                                        <p:tgtEl>
                                          <p:spTgt spid="216079"/>
                                        </p:tgtEl>
                                        <p:attrNameLst>
                                          <p:attrName>ppt_x</p:attrName>
                                        </p:attrNameLst>
                                      </p:cBhvr>
                                      <p:tavLst>
                                        <p:tav tm="0">
                                          <p:val>
                                            <p:strVal val="0-#ppt_w/2"/>
                                          </p:val>
                                        </p:tav>
                                        <p:tav tm="100000">
                                          <p:val>
                                            <p:strVal val="#ppt_x"/>
                                          </p:val>
                                        </p:tav>
                                      </p:tavLst>
                                    </p:anim>
                                    <p:anim calcmode="lin" valueType="num">
                                      <p:cBhvr additive="base">
                                        <p:cTn id="12" dur="1000" fill="hold"/>
                                        <p:tgtEl>
                                          <p:spTgt spid="21607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16081"/>
                                        </p:tgtEl>
                                        <p:attrNameLst>
                                          <p:attrName>style.visibility</p:attrName>
                                        </p:attrNameLst>
                                      </p:cBhvr>
                                      <p:to>
                                        <p:strVal val="visible"/>
                                      </p:to>
                                    </p:set>
                                    <p:anim calcmode="lin" valueType="num">
                                      <p:cBhvr additive="base">
                                        <p:cTn id="17" dur="1000" fill="hold"/>
                                        <p:tgtEl>
                                          <p:spTgt spid="216081"/>
                                        </p:tgtEl>
                                        <p:attrNameLst>
                                          <p:attrName>ppt_x</p:attrName>
                                        </p:attrNameLst>
                                      </p:cBhvr>
                                      <p:tavLst>
                                        <p:tav tm="0">
                                          <p:val>
                                            <p:strVal val="0-#ppt_w/2"/>
                                          </p:val>
                                        </p:tav>
                                        <p:tav tm="100000">
                                          <p:val>
                                            <p:strVal val="#ppt_x"/>
                                          </p:val>
                                        </p:tav>
                                      </p:tavLst>
                                    </p:anim>
                                    <p:anim calcmode="lin" valueType="num">
                                      <p:cBhvr additive="base">
                                        <p:cTn id="18" dur="1000" fill="hold"/>
                                        <p:tgtEl>
                                          <p:spTgt spid="21608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6078"/>
                                        </p:tgtEl>
                                        <p:attrNameLst>
                                          <p:attrName>style.visibility</p:attrName>
                                        </p:attrNameLst>
                                      </p:cBhvr>
                                      <p:to>
                                        <p:strVal val="visible"/>
                                      </p:to>
                                    </p:set>
                                    <p:anim calcmode="lin" valueType="num">
                                      <p:cBhvr additive="base">
                                        <p:cTn id="21" dur="1000" fill="hold"/>
                                        <p:tgtEl>
                                          <p:spTgt spid="216078"/>
                                        </p:tgtEl>
                                        <p:attrNameLst>
                                          <p:attrName>ppt_x</p:attrName>
                                        </p:attrNameLst>
                                      </p:cBhvr>
                                      <p:tavLst>
                                        <p:tav tm="0">
                                          <p:val>
                                            <p:strVal val="0-#ppt_w/2"/>
                                          </p:val>
                                        </p:tav>
                                        <p:tav tm="100000">
                                          <p:val>
                                            <p:strVal val="#ppt_x"/>
                                          </p:val>
                                        </p:tav>
                                      </p:tavLst>
                                    </p:anim>
                                    <p:anim calcmode="lin" valueType="num">
                                      <p:cBhvr additive="base">
                                        <p:cTn id="22" dur="1000" fill="hold"/>
                                        <p:tgtEl>
                                          <p:spTgt spid="21607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 calcmode="lin" valueType="num">
                                      <p:cBhvr additive="base">
                                        <p:cTn id="27" dur="1000" fill="hold"/>
                                        <p:tgtEl>
                                          <p:spTgt spid="216082"/>
                                        </p:tgtEl>
                                        <p:attrNameLst>
                                          <p:attrName>ppt_x</p:attrName>
                                        </p:attrNameLst>
                                      </p:cBhvr>
                                      <p:tavLst>
                                        <p:tav tm="0">
                                          <p:val>
                                            <p:strVal val="0-#ppt_w/2"/>
                                          </p:val>
                                        </p:tav>
                                        <p:tav tm="100000">
                                          <p:val>
                                            <p:strVal val="#ppt_x"/>
                                          </p:val>
                                        </p:tav>
                                      </p:tavLst>
                                    </p:anim>
                                    <p:anim calcmode="lin" valueType="num">
                                      <p:cBhvr additive="base">
                                        <p:cTn id="28" dur="1000" fill="hold"/>
                                        <p:tgtEl>
                                          <p:spTgt spid="21608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6080"/>
                                        </p:tgtEl>
                                        <p:attrNameLst>
                                          <p:attrName>style.visibility</p:attrName>
                                        </p:attrNameLst>
                                      </p:cBhvr>
                                      <p:to>
                                        <p:strVal val="visible"/>
                                      </p:to>
                                    </p:set>
                                    <p:anim calcmode="lin" valueType="num">
                                      <p:cBhvr additive="base">
                                        <p:cTn id="31" dur="1000" fill="hold"/>
                                        <p:tgtEl>
                                          <p:spTgt spid="216080"/>
                                        </p:tgtEl>
                                        <p:attrNameLst>
                                          <p:attrName>ppt_x</p:attrName>
                                        </p:attrNameLst>
                                      </p:cBhvr>
                                      <p:tavLst>
                                        <p:tav tm="0">
                                          <p:val>
                                            <p:strVal val="0-#ppt_w/2"/>
                                          </p:val>
                                        </p:tav>
                                        <p:tav tm="100000">
                                          <p:val>
                                            <p:strVal val="#ppt_x"/>
                                          </p:val>
                                        </p:tav>
                                      </p:tavLst>
                                    </p:anim>
                                    <p:anim calcmode="lin" valueType="num">
                                      <p:cBhvr additive="base">
                                        <p:cTn id="32" dur="1000" fill="hold"/>
                                        <p:tgtEl>
                                          <p:spTgt spid="2160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8" grpId="0"/>
      <p:bldP spid="216079" grpId="0"/>
      <p:bldP spid="2160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355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57FE49E2-9721-4923-9524-CE8E77C29809}" type="slidenum">
              <a:rPr lang="en-US" altLang="zh-CN" sz="800"/>
              <a:pPr/>
              <a:t>20</a:t>
            </a:fld>
            <a:endParaRPr lang="en-US" altLang="zh-CN" sz="800"/>
          </a:p>
        </p:txBody>
      </p:sp>
      <p:sp>
        <p:nvSpPr>
          <p:cNvPr id="23556" name="Rectangle 3"/>
          <p:cNvSpPr>
            <a:spLocks noGrp="1" noChangeArrowheads="1"/>
          </p:cNvSpPr>
          <p:nvPr>
            <p:ph type="title"/>
          </p:nvPr>
        </p:nvSpPr>
        <p:spPr>
          <a:noFill/>
        </p:spPr>
        <p:txBody>
          <a:bodyPr anchor="ctr"/>
          <a:lstStyle/>
          <a:p>
            <a:pPr eaLnBrk="1" hangingPunct="1"/>
            <a:r>
              <a:rPr lang="nl-BE" altLang="zh-CN" smtClean="0"/>
              <a:t>Value Added Tax - current UK issues</a:t>
            </a:r>
            <a:endParaRPr lang="en-US" altLang="zh-CN" smtClean="0">
              <a:ea typeface="宋体" pitchFamily="2" charset="-122"/>
            </a:endParaRPr>
          </a:p>
        </p:txBody>
      </p:sp>
      <p:sp>
        <p:nvSpPr>
          <p:cNvPr id="23557" name="Rectangle 2"/>
          <p:cNvSpPr>
            <a:spLocks noGrp="1" noChangeArrowheads="1"/>
          </p:cNvSpPr>
          <p:nvPr>
            <p:ph type="body" sz="half" idx="1"/>
          </p:nvPr>
        </p:nvSpPr>
        <p:spPr>
          <a:xfrm>
            <a:off x="368300" y="1308100"/>
            <a:ext cx="8404225" cy="5130800"/>
          </a:xfrm>
        </p:spPr>
        <p:txBody>
          <a:bodyPr/>
          <a:lstStyle/>
          <a:p>
            <a:pPr eaLnBrk="1" hangingPunct="1">
              <a:lnSpc>
                <a:spcPct val="80000"/>
              </a:lnSpc>
            </a:pPr>
            <a:r>
              <a:rPr lang="en-IE" altLang="zh-CN" smtClean="0">
                <a:sym typeface="Wingdings" pitchFamily="2" charset="2"/>
              </a:rPr>
              <a:t>UK fund management change – 1 October 2008</a:t>
            </a:r>
            <a:endParaRPr lang="en-IE" altLang="zh-CN" smtClean="0"/>
          </a:p>
          <a:p>
            <a:pPr lvl="1" eaLnBrk="1" hangingPunct="1">
              <a:lnSpc>
                <a:spcPct val="80000"/>
              </a:lnSpc>
            </a:pPr>
            <a:r>
              <a:rPr lang="en-IE" altLang="zh-CN" sz="2400" smtClean="0"/>
              <a:t> Widened fund management exemption</a:t>
            </a:r>
          </a:p>
          <a:p>
            <a:pPr lvl="1" eaLnBrk="1" hangingPunct="1">
              <a:lnSpc>
                <a:spcPct val="80000"/>
              </a:lnSpc>
            </a:pPr>
            <a:r>
              <a:rPr lang="en-IE" altLang="zh-CN" sz="2400" smtClean="0"/>
              <a:t> Can catch management of Irish domiciled sub-funds (of recognised umbrella scheme) marketed to UK investors</a:t>
            </a:r>
          </a:p>
          <a:p>
            <a:pPr lvl="1" eaLnBrk="1" hangingPunct="1">
              <a:lnSpc>
                <a:spcPct val="80000"/>
              </a:lnSpc>
              <a:buFontTx/>
              <a:buNone/>
            </a:pPr>
            <a:endParaRPr lang="en-IE" altLang="zh-CN" smtClean="0"/>
          </a:p>
          <a:p>
            <a:pPr eaLnBrk="1" hangingPunct="1">
              <a:lnSpc>
                <a:spcPct val="80000"/>
              </a:lnSpc>
              <a:buFontTx/>
              <a:buNone/>
            </a:pPr>
            <a:r>
              <a:rPr lang="en-IE" altLang="zh-CN" b="1" smtClean="0">
                <a:solidFill>
                  <a:schemeClr val="bg2"/>
                </a:solidFill>
              </a:rPr>
              <a:t>Risk</a:t>
            </a:r>
            <a:endParaRPr lang="en-IE" altLang="zh-CN" smtClean="0"/>
          </a:p>
        </p:txBody>
      </p:sp>
      <p:graphicFrame>
        <p:nvGraphicFramePr>
          <p:cNvPr id="461854" name="Group 30"/>
          <p:cNvGraphicFramePr>
            <a:graphicFrameLocks noGrp="1"/>
          </p:cNvGraphicFramePr>
          <p:nvPr>
            <p:ph sz="half" idx="2"/>
          </p:nvPr>
        </p:nvGraphicFramePr>
        <p:xfrm>
          <a:off x="542925" y="3714750"/>
          <a:ext cx="8129588" cy="2487613"/>
        </p:xfrm>
        <a:graphic>
          <a:graphicData uri="http://schemas.openxmlformats.org/drawingml/2006/table">
            <a:tbl>
              <a:tblPr/>
              <a:tblGrid>
                <a:gridCol w="8129588"/>
              </a:tblGrid>
              <a:tr h="522288">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400" b="0" i="0" u="none" strike="noStrike" cap="none" normalizeH="0" baseline="0" smtClean="0">
                          <a:ln>
                            <a:noFill/>
                          </a:ln>
                          <a:solidFill>
                            <a:srgbClr val="D9D9B2"/>
                          </a:solidFill>
                          <a:effectLst/>
                          <a:latin typeface="Arial" pitchFamily="34" charset="0"/>
                        </a:rPr>
                        <a:t>UK investment managers of Irish funds</a:t>
                      </a:r>
                      <a:endParaRPr kumimoji="0" lang="en-US" altLang="zh-CN" sz="2400" b="0" i="0" u="none" strike="noStrike" cap="none" normalizeH="0" baseline="0" smtClean="0">
                        <a:ln>
                          <a:noFill/>
                        </a:ln>
                        <a:solidFill>
                          <a:srgbClr val="D9D9B2"/>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850900">
                <a:tc>
                  <a:txBody>
                    <a:bodyPr/>
                    <a:lstStyle>
                      <a:lvl1pPr algn="l">
                        <a:spcBef>
                          <a:spcPct val="60000"/>
                        </a:spcBef>
                        <a:tabLst>
                          <a:tab pos="5715000" algn="l"/>
                        </a:tabLst>
                        <a:defRPr sz="2000">
                          <a:solidFill>
                            <a:schemeClr val="tx1"/>
                          </a:solidFill>
                          <a:latin typeface="Arial" pitchFamily="34" charset="0"/>
                        </a:defRPr>
                      </a:lvl1pPr>
                      <a:lvl2pPr marL="192088"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192088" marR="0" lvl="1" indent="0" algn="l" defTabSz="914400" rtl="0" eaLnBrk="1" fontAlgn="base" latinLnBrk="0" hangingPunct="1">
                        <a:lnSpc>
                          <a:spcPct val="100000"/>
                        </a:lnSpc>
                        <a:spcBef>
                          <a:spcPct val="40000"/>
                        </a:spcBef>
                        <a:spcAft>
                          <a:spcPct val="0"/>
                        </a:spcAft>
                        <a:buClrTx/>
                        <a:buSzTx/>
                        <a:buFontTx/>
                        <a:buChar char="–"/>
                        <a:tabLst>
                          <a:tab pos="5715000" algn="l"/>
                        </a:tabLst>
                      </a:pPr>
                      <a:r>
                        <a:rPr kumimoji="0" lang="en-IE" altLang="zh-CN" sz="2200" b="0" i="0" u="none" strike="noStrike" cap="none" normalizeH="0" baseline="0" smtClean="0">
                          <a:ln>
                            <a:noFill/>
                          </a:ln>
                          <a:solidFill>
                            <a:schemeClr val="tx1"/>
                          </a:solidFill>
                          <a:effectLst/>
                          <a:latin typeface="Arial" pitchFamily="34" charset="0"/>
                        </a:rPr>
                        <a:t> May now be UK VAT exempt</a:t>
                      </a:r>
                    </a:p>
                    <a:p>
                      <a:pPr marL="192088" marR="0" lvl="1" indent="0" algn="l" defTabSz="914400" rtl="0" eaLnBrk="1" fontAlgn="base" latinLnBrk="0" hangingPunct="1">
                        <a:lnSpc>
                          <a:spcPct val="100000"/>
                        </a:lnSpc>
                        <a:spcBef>
                          <a:spcPct val="40000"/>
                        </a:spcBef>
                        <a:spcAft>
                          <a:spcPct val="0"/>
                        </a:spcAft>
                        <a:buClrTx/>
                        <a:buSzTx/>
                        <a:buFontTx/>
                        <a:buChar char="–"/>
                        <a:tabLst>
                          <a:tab pos="5715000" algn="l"/>
                        </a:tabLst>
                      </a:pPr>
                      <a:r>
                        <a:rPr kumimoji="0" lang="en-IE" altLang="zh-CN" sz="2200" b="0" i="0" u="none" strike="noStrike" cap="none" normalizeH="0" baseline="0" smtClean="0">
                          <a:ln>
                            <a:noFill/>
                          </a:ln>
                          <a:solidFill>
                            <a:schemeClr val="tx1"/>
                          </a:solidFill>
                          <a:effectLst/>
                          <a:latin typeface="Arial" pitchFamily="34" charset="0"/>
                        </a:rPr>
                        <a:t> Have UK VAT costs (pre Oct, they had full VAT recovery)</a:t>
                      </a:r>
                    </a:p>
                    <a:p>
                      <a:pPr marL="192088" marR="0" lvl="1" indent="0" algn="l" defTabSz="914400" rtl="0" eaLnBrk="1" fontAlgn="base" latinLnBrk="0" hangingPunct="1">
                        <a:lnSpc>
                          <a:spcPct val="100000"/>
                        </a:lnSpc>
                        <a:spcBef>
                          <a:spcPct val="40000"/>
                        </a:spcBef>
                        <a:spcAft>
                          <a:spcPct val="0"/>
                        </a:spcAft>
                        <a:buClrTx/>
                        <a:buSzTx/>
                        <a:buFontTx/>
                        <a:buChar char="–"/>
                        <a:tabLst>
                          <a:tab pos="5715000" algn="l"/>
                        </a:tabLst>
                      </a:pPr>
                      <a:r>
                        <a:rPr kumimoji="0" lang="en-IE" altLang="zh-CN" sz="2200" b="0" i="0" u="none" strike="noStrike" cap="none" normalizeH="0" baseline="0" smtClean="0">
                          <a:ln>
                            <a:noFill/>
                          </a:ln>
                          <a:solidFill>
                            <a:schemeClr val="tx1"/>
                          </a:solidFill>
                          <a:effectLst/>
                          <a:latin typeface="Arial" pitchFamily="34" charset="0"/>
                        </a:rPr>
                        <a:t> Pricing issues?</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457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D373D2EB-6E6B-422D-A2E5-7F2FC9A333DF}" type="slidenum">
              <a:rPr lang="en-US" altLang="zh-CN" sz="800"/>
              <a:pPr/>
              <a:t>21</a:t>
            </a:fld>
            <a:endParaRPr lang="en-US" altLang="zh-CN" sz="800"/>
          </a:p>
        </p:txBody>
      </p:sp>
      <p:sp>
        <p:nvSpPr>
          <p:cNvPr id="24580" name="Rectangle 2"/>
          <p:cNvSpPr>
            <a:spLocks noGrp="1" noChangeArrowheads="1"/>
          </p:cNvSpPr>
          <p:nvPr>
            <p:ph type="title"/>
          </p:nvPr>
        </p:nvSpPr>
        <p:spPr/>
        <p:txBody>
          <a:bodyPr/>
          <a:lstStyle/>
          <a:p>
            <a:pPr eaLnBrk="1" hangingPunct="1"/>
            <a:r>
              <a:rPr lang="nl-BE" altLang="zh-CN" smtClean="0"/>
              <a:t>Value Added Tax – EU review</a:t>
            </a:r>
            <a:endParaRPr lang="en-US" altLang="zh-CN" smtClean="0">
              <a:ea typeface="宋体" pitchFamily="2" charset="-122"/>
            </a:endParaRPr>
          </a:p>
        </p:txBody>
      </p:sp>
      <p:sp>
        <p:nvSpPr>
          <p:cNvPr id="24581" name="Rectangle 3"/>
          <p:cNvSpPr>
            <a:spLocks noGrp="1" noChangeArrowheads="1"/>
          </p:cNvSpPr>
          <p:nvPr>
            <p:ph type="body" sz="half" idx="1"/>
          </p:nvPr>
        </p:nvSpPr>
        <p:spPr>
          <a:xfrm>
            <a:off x="395288" y="1266825"/>
            <a:ext cx="8147050" cy="4525963"/>
          </a:xfrm>
        </p:spPr>
        <p:txBody>
          <a:bodyPr/>
          <a:lstStyle/>
          <a:p>
            <a:pPr eaLnBrk="1" hangingPunct="1">
              <a:lnSpc>
                <a:spcPct val="80000"/>
              </a:lnSpc>
            </a:pPr>
            <a:r>
              <a:rPr lang="nl-BE" altLang="zh-CN" smtClean="0"/>
              <a:t>Revision ongoing – but slowly</a:t>
            </a:r>
          </a:p>
          <a:p>
            <a:pPr eaLnBrk="1" hangingPunct="1">
              <a:lnSpc>
                <a:spcPct val="80000"/>
              </a:lnSpc>
            </a:pPr>
            <a:r>
              <a:rPr lang="nl-BE" altLang="zh-CN" smtClean="0"/>
              <a:t>Draft directive &amp; regulations adopted November 2007</a:t>
            </a:r>
          </a:p>
          <a:p>
            <a:pPr eaLnBrk="1" hangingPunct="1">
              <a:lnSpc>
                <a:spcPct val="80000"/>
              </a:lnSpc>
            </a:pPr>
            <a:r>
              <a:rPr lang="nl-BE" altLang="zh-CN" smtClean="0"/>
              <a:t>Directive outlines principal exemptions &amp; exceptions</a:t>
            </a:r>
          </a:p>
          <a:p>
            <a:pPr eaLnBrk="1" hangingPunct="1">
              <a:lnSpc>
                <a:spcPct val="80000"/>
              </a:lnSpc>
            </a:pPr>
            <a:r>
              <a:rPr lang="nl-BE" altLang="zh-CN" smtClean="0"/>
              <a:t>Regulations confirm detail of exemptions &amp; exceptions </a:t>
            </a:r>
          </a:p>
          <a:p>
            <a:pPr eaLnBrk="1" hangingPunct="1">
              <a:lnSpc>
                <a:spcPct val="80000"/>
              </a:lnSpc>
            </a:pPr>
            <a:r>
              <a:rPr lang="nl-BE" altLang="zh-CN" smtClean="0"/>
              <a:t>French Presidency pursuing directive – by year end (?)</a:t>
            </a:r>
          </a:p>
          <a:p>
            <a:pPr eaLnBrk="1" hangingPunct="1">
              <a:lnSpc>
                <a:spcPct val="80000"/>
              </a:lnSpc>
            </a:pPr>
            <a:r>
              <a:rPr lang="nl-BE" altLang="zh-CN" smtClean="0"/>
              <a:t>Six meetings of Tax Working Party under French–next 22 December  </a:t>
            </a:r>
          </a:p>
          <a:p>
            <a:pPr eaLnBrk="1" hangingPunct="1">
              <a:lnSpc>
                <a:spcPct val="80000"/>
              </a:lnSpc>
            </a:pPr>
            <a:r>
              <a:rPr lang="nl-BE" altLang="zh-CN" smtClean="0"/>
              <a:t>Regulations left to Czech &amp; Swedish 2009 Presidencies </a:t>
            </a:r>
          </a:p>
          <a:p>
            <a:pPr eaLnBrk="1" hangingPunct="1">
              <a:lnSpc>
                <a:spcPct val="80000"/>
              </a:lnSpc>
            </a:pPr>
            <a:endParaRPr lang="nl-BE"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B460B485-934C-44C1-9C9B-DF99A5D6CCED}" type="slidenum">
              <a:rPr lang="en-US" altLang="zh-CN" sz="800"/>
              <a:pPr/>
              <a:t>22</a:t>
            </a:fld>
            <a:endParaRPr lang="en-US" altLang="zh-CN" sz="800"/>
          </a:p>
        </p:txBody>
      </p:sp>
      <p:sp>
        <p:nvSpPr>
          <p:cNvPr id="464898" name="Rectangle 2"/>
          <p:cNvSpPr>
            <a:spLocks noGrp="1" noChangeArrowheads="1"/>
          </p:cNvSpPr>
          <p:nvPr>
            <p:ph type="body" idx="1"/>
          </p:nvPr>
        </p:nvSpPr>
        <p:spPr>
          <a:xfrm>
            <a:off x="411163" y="1023938"/>
            <a:ext cx="8229600" cy="4608512"/>
          </a:xfrm>
        </p:spPr>
        <p:txBody>
          <a:bodyPr/>
          <a:lstStyle/>
          <a:p>
            <a:pPr eaLnBrk="1" hangingPunct="1">
              <a:lnSpc>
                <a:spcPct val="80000"/>
              </a:lnSpc>
            </a:pPr>
            <a:r>
              <a:rPr lang="en-IE" altLang="zh-CN" smtClean="0">
                <a:sym typeface="Wingdings" pitchFamily="2" charset="2"/>
              </a:rPr>
              <a:t>Banking and financial products and terms still being revised, e.g.</a:t>
            </a:r>
          </a:p>
          <a:p>
            <a:pPr eaLnBrk="1" hangingPunct="1">
              <a:lnSpc>
                <a:spcPct val="80000"/>
              </a:lnSpc>
            </a:pPr>
            <a:r>
              <a:rPr lang="en-IE" altLang="zh-CN" smtClean="0">
                <a:sym typeface="Wingdings" pitchFamily="2" charset="2"/>
              </a:rPr>
              <a:t>Transactions relating to the granting of credit and guaranteeing of debts (29/9)</a:t>
            </a:r>
          </a:p>
          <a:p>
            <a:pPr eaLnBrk="1" hangingPunct="1">
              <a:lnSpc>
                <a:spcPct val="80000"/>
              </a:lnSpc>
            </a:pPr>
            <a:r>
              <a:rPr lang="en-IE" altLang="zh-CN" smtClean="0">
                <a:sym typeface="Wingdings" pitchFamily="2" charset="2"/>
              </a:rPr>
              <a:t>Granting of credit, guaranteeing of debts and dealing in debt guarantees (17/10)</a:t>
            </a:r>
          </a:p>
          <a:p>
            <a:pPr lvl="1" eaLnBrk="1" hangingPunct="1">
              <a:lnSpc>
                <a:spcPct val="80000"/>
              </a:lnSpc>
            </a:pPr>
            <a:r>
              <a:rPr lang="en-IE" altLang="zh-CN" smtClean="0">
                <a:latin typeface="22"/>
                <a:sym typeface="Wingdings" pitchFamily="2" charset="2"/>
              </a:rPr>
              <a:t>(provides for transfer of insurance or debt guarantee portfolios)</a:t>
            </a:r>
          </a:p>
          <a:p>
            <a:pPr eaLnBrk="1" hangingPunct="1">
              <a:lnSpc>
                <a:spcPct val="80000"/>
              </a:lnSpc>
            </a:pPr>
            <a:r>
              <a:rPr lang="en-IE" altLang="zh-CN" smtClean="0">
                <a:sym typeface="Wingdings" pitchFamily="2" charset="2"/>
              </a:rPr>
              <a:t>“Account operation” means the administration of accounts, under the contractual conditions applicable (29/08)</a:t>
            </a:r>
          </a:p>
          <a:p>
            <a:pPr eaLnBrk="1" hangingPunct="1">
              <a:lnSpc>
                <a:spcPct val="80000"/>
              </a:lnSpc>
            </a:pPr>
            <a:r>
              <a:rPr lang="en-IE" altLang="zh-CN" smtClean="0">
                <a:sym typeface="Wingdings" pitchFamily="2" charset="2"/>
              </a:rPr>
              <a:t>“Account operation” means the administration of accounts, for the holders of those accounts, under the contractual conditions applicable (29/9 and 17/10)</a:t>
            </a:r>
          </a:p>
          <a:p>
            <a:pPr lvl="1" eaLnBrk="1" hangingPunct="1">
              <a:lnSpc>
                <a:spcPct val="80000"/>
              </a:lnSpc>
            </a:pPr>
            <a:r>
              <a:rPr lang="en-IE" altLang="zh-CN" smtClean="0">
                <a:sym typeface="Wingdings" pitchFamily="2" charset="2"/>
              </a:rPr>
              <a:t>(to confirm that the account has to be administered on behalf of the customer)</a:t>
            </a:r>
          </a:p>
          <a:p>
            <a:pPr lvl="1" eaLnBrk="1" hangingPunct="1">
              <a:lnSpc>
                <a:spcPct val="80000"/>
              </a:lnSpc>
              <a:buFontTx/>
              <a:buNone/>
            </a:pPr>
            <a:endParaRPr lang="en-IE" altLang="zh-CN" sz="2400" smtClean="0"/>
          </a:p>
        </p:txBody>
      </p:sp>
      <p:sp>
        <p:nvSpPr>
          <p:cNvPr id="25605" name="Rectangle 3"/>
          <p:cNvSpPr>
            <a:spLocks noGrp="1" noChangeArrowheads="1"/>
          </p:cNvSpPr>
          <p:nvPr>
            <p:ph type="title"/>
          </p:nvPr>
        </p:nvSpPr>
        <p:spPr>
          <a:xfrm>
            <a:off x="368300" y="508000"/>
            <a:ext cx="8391525" cy="314325"/>
          </a:xfrm>
          <a:noFill/>
        </p:spPr>
        <p:txBody>
          <a:bodyPr anchor="ctr"/>
          <a:lstStyle/>
          <a:p>
            <a:pPr eaLnBrk="1" hangingPunct="1"/>
            <a:r>
              <a:rPr lang="nl-BE" altLang="zh-CN" smtClean="0"/>
              <a:t>Value Added Tax - EU review banking</a:t>
            </a:r>
            <a:endParaRPr lang="en-US" altLang="zh-CN"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4898">
                                            <p:txEl>
                                              <p:pRg st="2" end="2"/>
                                            </p:txEl>
                                          </p:spTgt>
                                        </p:tgtEl>
                                        <p:attrNameLst>
                                          <p:attrName>style.visibility</p:attrName>
                                        </p:attrNameLst>
                                      </p:cBhvr>
                                      <p:to>
                                        <p:strVal val="visible"/>
                                      </p:to>
                                    </p:set>
                                    <p:anim calcmode="lin" valueType="num">
                                      <p:cBhvr additive="base">
                                        <p:cTn id="7" dur="1000" fill="hold"/>
                                        <p:tgtEl>
                                          <p:spTgt spid="464898">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4898">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64898">
                                            <p:txEl>
                                              <p:pRg st="3" end="3"/>
                                            </p:txEl>
                                          </p:spTgt>
                                        </p:tgtEl>
                                        <p:attrNameLst>
                                          <p:attrName>style.visibility</p:attrName>
                                        </p:attrNameLst>
                                      </p:cBhvr>
                                      <p:to>
                                        <p:strVal val="visible"/>
                                      </p:to>
                                    </p:set>
                                    <p:anim calcmode="lin" valueType="num">
                                      <p:cBhvr additive="base">
                                        <p:cTn id="11" dur="1000" fill="hold"/>
                                        <p:tgtEl>
                                          <p:spTgt spid="464898">
                                            <p:txEl>
                                              <p:pRg st="3" end="3"/>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64898">
                                            <p:txEl>
                                              <p:pRg st="3" end="3"/>
                                            </p:txEl>
                                          </p:spTgt>
                                        </p:tgtEl>
                                        <p:attrNameLst>
                                          <p:attrName>ppt_y</p:attrName>
                                        </p:attrNameLst>
                                      </p:cBhvr>
                                      <p:tavLst>
                                        <p:tav tm="0">
                                          <p:val>
                                            <p:strVal val="#ppt_y"/>
                                          </p:val>
                                        </p:tav>
                                        <p:tav tm="100000">
                                          <p:val>
                                            <p:strVal val="#ppt_y"/>
                                          </p:val>
                                        </p:tav>
                                      </p:tavLst>
                                    </p:anim>
                                  </p:childTnLst>
                                </p:cTn>
                              </p:par>
                              <p:par>
                                <p:cTn id="13" presetID="10" presetClass="exit" presetSubtype="0" fill="hold" nodeType="withEffect">
                                  <p:stCondLst>
                                    <p:cond delay="0"/>
                                  </p:stCondLst>
                                  <p:childTnLst>
                                    <p:animEffect transition="out" filter="fade">
                                      <p:cBhvr>
                                        <p:cTn id="14" dur="1000"/>
                                        <p:tgtEl>
                                          <p:spTgt spid="464898">
                                            <p:txEl>
                                              <p:pRg st="1" end="1"/>
                                            </p:txEl>
                                          </p:spTgt>
                                        </p:tgtEl>
                                      </p:cBhvr>
                                    </p:animEffect>
                                    <p:set>
                                      <p:cBhvr>
                                        <p:cTn id="15" dur="1" fill="hold">
                                          <p:stCondLst>
                                            <p:cond delay="999"/>
                                          </p:stCondLst>
                                        </p:cTn>
                                        <p:tgtEl>
                                          <p:spTgt spid="464898">
                                            <p:txEl>
                                              <p:pRg st="1" end="1"/>
                                            </p:txEl>
                                          </p:spTgt>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464898">
                                            <p:txEl>
                                              <p:pRg st="5" end="5"/>
                                            </p:txEl>
                                          </p:spTgt>
                                        </p:tgtEl>
                                        <p:attrNameLst>
                                          <p:attrName>style.visibility</p:attrName>
                                        </p:attrNameLst>
                                      </p:cBhvr>
                                      <p:to>
                                        <p:strVal val="visible"/>
                                      </p:to>
                                    </p:set>
                                    <p:anim calcmode="lin" valueType="num">
                                      <p:cBhvr additive="base">
                                        <p:cTn id="20" dur="1000" fill="hold"/>
                                        <p:tgtEl>
                                          <p:spTgt spid="464898">
                                            <p:txEl>
                                              <p:pRg st="5" end="5"/>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464898">
                                            <p:txEl>
                                              <p:pRg st="5" end="5"/>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64898">
                                            <p:txEl>
                                              <p:pRg st="6" end="6"/>
                                            </p:txEl>
                                          </p:spTgt>
                                        </p:tgtEl>
                                        <p:attrNameLst>
                                          <p:attrName>style.visibility</p:attrName>
                                        </p:attrNameLst>
                                      </p:cBhvr>
                                      <p:to>
                                        <p:strVal val="visible"/>
                                      </p:to>
                                    </p:set>
                                    <p:anim calcmode="lin" valueType="num">
                                      <p:cBhvr additive="base">
                                        <p:cTn id="24" dur="1000" fill="hold"/>
                                        <p:tgtEl>
                                          <p:spTgt spid="464898">
                                            <p:txEl>
                                              <p:pRg st="6" end="6"/>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464898">
                                            <p:txEl>
                                              <p:pRg st="6" end="6"/>
                                            </p:txEl>
                                          </p:spTgt>
                                        </p:tgtEl>
                                        <p:attrNameLst>
                                          <p:attrName>ppt_y</p:attrName>
                                        </p:attrNameLst>
                                      </p:cBhvr>
                                      <p:tavLst>
                                        <p:tav tm="0">
                                          <p:val>
                                            <p:strVal val="#ppt_y"/>
                                          </p:val>
                                        </p:tav>
                                        <p:tav tm="100000">
                                          <p:val>
                                            <p:strVal val="#ppt_y"/>
                                          </p:val>
                                        </p:tav>
                                      </p:tavLst>
                                    </p:anim>
                                  </p:childTnLst>
                                </p:cTn>
                              </p:par>
                              <p:par>
                                <p:cTn id="26" presetID="10" presetClass="exit" presetSubtype="0" fill="hold" nodeType="withEffect">
                                  <p:stCondLst>
                                    <p:cond delay="0"/>
                                  </p:stCondLst>
                                  <p:childTnLst>
                                    <p:animEffect transition="out" filter="fade">
                                      <p:cBhvr>
                                        <p:cTn id="27" dur="1000"/>
                                        <p:tgtEl>
                                          <p:spTgt spid="464898">
                                            <p:txEl>
                                              <p:pRg st="4" end="4"/>
                                            </p:txEl>
                                          </p:spTgt>
                                        </p:tgtEl>
                                      </p:cBhvr>
                                    </p:animEffect>
                                    <p:set>
                                      <p:cBhvr>
                                        <p:cTn id="28" dur="1" fill="hold">
                                          <p:stCondLst>
                                            <p:cond delay="999"/>
                                          </p:stCondLst>
                                        </p:cTn>
                                        <p:tgtEl>
                                          <p:spTgt spid="46489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30B92BBA-FC28-4692-B3B7-334F9A5AA91F}" type="slidenum">
              <a:rPr lang="en-US" altLang="zh-CN" sz="800"/>
              <a:pPr/>
              <a:t>23</a:t>
            </a:fld>
            <a:endParaRPr lang="en-US" altLang="zh-CN" sz="800"/>
          </a:p>
        </p:txBody>
      </p:sp>
      <p:sp>
        <p:nvSpPr>
          <p:cNvPr id="26628" name="Rectangle 2"/>
          <p:cNvSpPr>
            <a:spLocks noGrp="1" noChangeArrowheads="1"/>
          </p:cNvSpPr>
          <p:nvPr>
            <p:ph type="body" idx="1"/>
          </p:nvPr>
        </p:nvSpPr>
        <p:spPr>
          <a:xfrm>
            <a:off x="395288" y="1039813"/>
            <a:ext cx="8229600" cy="4608512"/>
          </a:xfrm>
        </p:spPr>
        <p:txBody>
          <a:bodyPr/>
          <a:lstStyle/>
          <a:p>
            <a:pPr eaLnBrk="1" hangingPunct="1">
              <a:lnSpc>
                <a:spcPct val="80000"/>
              </a:lnSpc>
            </a:pPr>
            <a:r>
              <a:rPr lang="en-IE" altLang="zh-CN" smtClean="0">
                <a:sym typeface="Wingdings" pitchFamily="2" charset="2"/>
              </a:rPr>
              <a:t>Financial derivatives – contracts in which parties are committed, on a firm or optional basis:</a:t>
            </a:r>
          </a:p>
          <a:p>
            <a:pPr lvl="1" eaLnBrk="1" hangingPunct="1">
              <a:lnSpc>
                <a:spcPct val="80000"/>
              </a:lnSpc>
            </a:pPr>
            <a:r>
              <a:rPr lang="en-IE" altLang="zh-CN" smtClean="0">
                <a:sym typeface="Wingdings" pitchFamily="2" charset="2"/>
              </a:rPr>
              <a:t>To the price of financial instruments (as defined)</a:t>
            </a:r>
          </a:p>
          <a:p>
            <a:pPr lvl="1" eaLnBrk="1" hangingPunct="1">
              <a:lnSpc>
                <a:spcPct val="80000"/>
              </a:lnSpc>
            </a:pPr>
            <a:r>
              <a:rPr lang="en-IE" altLang="zh-CN" smtClean="0">
                <a:sym typeface="Wingdings" pitchFamily="2" charset="2"/>
              </a:rPr>
              <a:t>To the rate of currencies</a:t>
            </a:r>
          </a:p>
          <a:p>
            <a:pPr lvl="1" eaLnBrk="1" hangingPunct="1">
              <a:lnSpc>
                <a:spcPct val="80000"/>
              </a:lnSpc>
            </a:pPr>
            <a:r>
              <a:rPr lang="en-IE" altLang="zh-CN" smtClean="0">
                <a:sym typeface="Wingdings" pitchFamily="2" charset="2"/>
              </a:rPr>
              <a:t>To the price of goods or services listed on a market, or</a:t>
            </a:r>
          </a:p>
          <a:p>
            <a:pPr lvl="1" eaLnBrk="1" hangingPunct="1">
              <a:lnSpc>
                <a:spcPct val="80000"/>
              </a:lnSpc>
            </a:pPr>
            <a:r>
              <a:rPr lang="en-IE" altLang="zh-CN" smtClean="0">
                <a:sym typeface="Wingdings" pitchFamily="2" charset="2"/>
              </a:rPr>
              <a:t>More generally to the value of rates or indices of any kind</a:t>
            </a:r>
          </a:p>
          <a:p>
            <a:pPr eaLnBrk="1" hangingPunct="1">
              <a:lnSpc>
                <a:spcPct val="80000"/>
              </a:lnSpc>
            </a:pPr>
            <a:r>
              <a:rPr lang="en-IE" altLang="zh-CN" smtClean="0">
                <a:sym typeface="Wingdings" pitchFamily="2" charset="2"/>
              </a:rPr>
              <a:t>Strict definition could lead to exclusions from exemption:</a:t>
            </a:r>
            <a:endParaRPr lang="en-IE" altLang="zh-CN" smtClean="0"/>
          </a:p>
          <a:p>
            <a:pPr eaLnBrk="1" hangingPunct="1">
              <a:lnSpc>
                <a:spcPct val="80000"/>
              </a:lnSpc>
            </a:pPr>
            <a:r>
              <a:rPr lang="en-IE" altLang="zh-CN" smtClean="0"/>
              <a:t>Credit default swaps </a:t>
            </a:r>
          </a:p>
          <a:p>
            <a:pPr lvl="1" eaLnBrk="1" hangingPunct="1">
              <a:lnSpc>
                <a:spcPct val="80000"/>
              </a:lnSpc>
            </a:pPr>
            <a:r>
              <a:rPr lang="en-IE" altLang="zh-CN" smtClean="0"/>
              <a:t>where swap linked to bankruptcy of a corporate entity (not share price)</a:t>
            </a:r>
          </a:p>
          <a:p>
            <a:pPr eaLnBrk="1" hangingPunct="1">
              <a:lnSpc>
                <a:spcPct val="80000"/>
              </a:lnSpc>
            </a:pPr>
            <a:r>
              <a:rPr lang="en-IE" altLang="zh-CN" smtClean="0"/>
              <a:t>Insurance Derivatives</a:t>
            </a:r>
          </a:p>
          <a:p>
            <a:pPr lvl="1" eaLnBrk="1" hangingPunct="1">
              <a:lnSpc>
                <a:spcPct val="80000"/>
              </a:lnSpc>
            </a:pPr>
            <a:r>
              <a:rPr lang="en-IE" altLang="zh-CN" sz="2400" smtClean="0"/>
              <a:t> </a:t>
            </a:r>
            <a:r>
              <a:rPr lang="en-IE" altLang="zh-CN" smtClean="0"/>
              <a:t>exposure to exceptional events: hurricanes/earthquakes</a:t>
            </a:r>
          </a:p>
          <a:p>
            <a:pPr eaLnBrk="1" hangingPunct="1">
              <a:lnSpc>
                <a:spcPct val="80000"/>
              </a:lnSpc>
            </a:pPr>
            <a:r>
              <a:rPr lang="en-IE" altLang="zh-CN" smtClean="0">
                <a:sym typeface="Wingdings" pitchFamily="2" charset="2"/>
              </a:rPr>
              <a:t>Lobbying to remove definition &amp; let market decide</a:t>
            </a:r>
          </a:p>
        </p:txBody>
      </p:sp>
      <p:sp>
        <p:nvSpPr>
          <p:cNvPr id="26629" name="Rectangle 3"/>
          <p:cNvSpPr>
            <a:spLocks noGrp="1" noChangeArrowheads="1"/>
          </p:cNvSpPr>
          <p:nvPr>
            <p:ph type="title"/>
          </p:nvPr>
        </p:nvSpPr>
        <p:spPr>
          <a:xfrm>
            <a:off x="368300" y="508000"/>
            <a:ext cx="8391525" cy="314325"/>
          </a:xfrm>
          <a:noFill/>
        </p:spPr>
        <p:txBody>
          <a:bodyPr anchor="ctr"/>
          <a:lstStyle/>
          <a:p>
            <a:pPr eaLnBrk="1" hangingPunct="1"/>
            <a:r>
              <a:rPr lang="nl-BE" altLang="zh-CN" smtClean="0"/>
              <a:t>Value Added Tax - EU review banking</a:t>
            </a:r>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765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14E4BFDC-5E8E-4EE9-A155-AF8D7C5468C3}" type="slidenum">
              <a:rPr lang="en-US" altLang="zh-CN" sz="800"/>
              <a:pPr/>
              <a:t>24</a:t>
            </a:fld>
            <a:endParaRPr lang="en-US" altLang="zh-CN" sz="800"/>
          </a:p>
        </p:txBody>
      </p:sp>
      <p:sp>
        <p:nvSpPr>
          <p:cNvPr id="27652" name="Rectangle 2"/>
          <p:cNvSpPr>
            <a:spLocks noGrp="1" noChangeArrowheads="1"/>
          </p:cNvSpPr>
          <p:nvPr>
            <p:ph type="title"/>
          </p:nvPr>
        </p:nvSpPr>
        <p:spPr/>
        <p:txBody>
          <a:bodyPr/>
          <a:lstStyle/>
          <a:p>
            <a:pPr eaLnBrk="1" hangingPunct="1"/>
            <a:r>
              <a:rPr lang="nl-BE" altLang="zh-CN" smtClean="0"/>
              <a:t>Value Added Tax – EU review insurance</a:t>
            </a:r>
            <a:endParaRPr lang="en-US" altLang="zh-CN" smtClean="0">
              <a:ea typeface="宋体" pitchFamily="2" charset="-122"/>
            </a:endParaRPr>
          </a:p>
        </p:txBody>
      </p:sp>
      <p:sp>
        <p:nvSpPr>
          <p:cNvPr id="466947" name="Rectangle 3"/>
          <p:cNvSpPr>
            <a:spLocks noGrp="1" noChangeArrowheads="1"/>
          </p:cNvSpPr>
          <p:nvPr>
            <p:ph type="body" sz="half" idx="1"/>
          </p:nvPr>
        </p:nvSpPr>
        <p:spPr>
          <a:xfrm>
            <a:off x="457200" y="900113"/>
            <a:ext cx="8147050" cy="5121275"/>
          </a:xfrm>
        </p:spPr>
        <p:txBody>
          <a:bodyPr/>
          <a:lstStyle/>
          <a:p>
            <a:pPr lvl="1" eaLnBrk="1" hangingPunct="1">
              <a:buFontTx/>
              <a:buNone/>
            </a:pPr>
            <a:endParaRPr lang="nl-BE" altLang="zh-CN" sz="2400" smtClean="0"/>
          </a:p>
          <a:p>
            <a:pPr eaLnBrk="1" hangingPunct="1"/>
            <a:r>
              <a:rPr lang="nl-BE" altLang="zh-CN" smtClean="0"/>
              <a:t>Existing directive exempts – </a:t>
            </a:r>
            <a:endParaRPr lang="nl-BE" altLang="zh-CN" b="1" i="1" smtClean="0"/>
          </a:p>
          <a:p>
            <a:pPr eaLnBrk="1" hangingPunct="1">
              <a:buFontTx/>
              <a:buNone/>
            </a:pPr>
            <a:r>
              <a:rPr lang="nl-BE" altLang="zh-CN" b="1" i="1" smtClean="0"/>
              <a:t>“	insurance and reinsurance transactions,...”</a:t>
            </a:r>
          </a:p>
          <a:p>
            <a:pPr eaLnBrk="1" hangingPunct="1"/>
            <a:endParaRPr lang="nl-BE" altLang="zh-CN" b="1" i="1" smtClean="0"/>
          </a:p>
          <a:p>
            <a:pPr eaLnBrk="1" hangingPunct="1"/>
            <a:r>
              <a:rPr lang="nl-BE" altLang="zh-CN" smtClean="0"/>
              <a:t>Four re-drafts since May 2008 </a:t>
            </a:r>
          </a:p>
          <a:p>
            <a:pPr eaLnBrk="1" hangingPunct="1"/>
            <a:endParaRPr lang="nl-BE" altLang="zh-CN" smtClean="0"/>
          </a:p>
          <a:p>
            <a:pPr eaLnBrk="1" hangingPunct="1"/>
            <a:r>
              <a:rPr lang="nl-BE" altLang="zh-CN" smtClean="0"/>
              <a:t>Latest draft directive exempts</a:t>
            </a:r>
          </a:p>
          <a:p>
            <a:pPr lvl="1" eaLnBrk="1" hangingPunct="1">
              <a:buFontTx/>
              <a:buNone/>
            </a:pPr>
            <a:r>
              <a:rPr lang="nl-BE" altLang="zh-CN" sz="2400" i="1" smtClean="0"/>
              <a:t>“</a:t>
            </a:r>
            <a:r>
              <a:rPr lang="nl-BE" altLang="zh-CN" sz="2400" b="1" i="1" smtClean="0"/>
              <a:t>insurance and reinsurance”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anim calcmode="lin" valueType="num">
                                      <p:cBhvr additive="base">
                                        <p:cTn id="7" dur="1000" fill="hold"/>
                                        <p:tgtEl>
                                          <p:spTgt spid="466947">
                                            <p:txEl>
                                              <p:pRg st="4" end="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69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6947">
                                            <p:txEl>
                                              <p:pRg st="6" end="6"/>
                                            </p:txEl>
                                          </p:spTgt>
                                        </p:tgtEl>
                                        <p:attrNameLst>
                                          <p:attrName>style.visibility</p:attrName>
                                        </p:attrNameLst>
                                      </p:cBhvr>
                                      <p:to>
                                        <p:strVal val="visible"/>
                                      </p:to>
                                    </p:set>
                                    <p:anim calcmode="lin" valueType="num">
                                      <p:cBhvr additive="base">
                                        <p:cTn id="13" dur="1000" fill="hold"/>
                                        <p:tgtEl>
                                          <p:spTgt spid="466947">
                                            <p:txEl>
                                              <p:pRg st="6" end="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69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66947">
                                            <p:txEl>
                                              <p:pRg st="7" end="7"/>
                                            </p:txEl>
                                          </p:spTgt>
                                        </p:tgtEl>
                                        <p:attrNameLst>
                                          <p:attrName>style.visibility</p:attrName>
                                        </p:attrNameLst>
                                      </p:cBhvr>
                                      <p:to>
                                        <p:strVal val="visible"/>
                                      </p:to>
                                    </p:set>
                                    <p:anim calcmode="lin" valueType="num">
                                      <p:cBhvr additive="base">
                                        <p:cTn id="19" dur="1000" fill="hold"/>
                                        <p:tgtEl>
                                          <p:spTgt spid="466947">
                                            <p:txEl>
                                              <p:pRg st="7" end="7"/>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6694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867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1B8D2394-9380-4E2A-B697-7F06A1CA0EEA}" type="slidenum">
              <a:rPr lang="en-US" altLang="zh-CN" sz="800"/>
              <a:pPr/>
              <a:t>25</a:t>
            </a:fld>
            <a:endParaRPr lang="en-US" altLang="zh-CN" sz="800"/>
          </a:p>
        </p:txBody>
      </p:sp>
      <p:sp>
        <p:nvSpPr>
          <p:cNvPr id="28676" name="Rectangle 2"/>
          <p:cNvSpPr>
            <a:spLocks noGrp="1" noChangeArrowheads="1"/>
          </p:cNvSpPr>
          <p:nvPr>
            <p:ph type="title"/>
          </p:nvPr>
        </p:nvSpPr>
        <p:spPr/>
        <p:txBody>
          <a:bodyPr/>
          <a:lstStyle/>
          <a:p>
            <a:pPr eaLnBrk="1" hangingPunct="1"/>
            <a:r>
              <a:rPr lang="nl-BE" altLang="zh-CN" smtClean="0"/>
              <a:t>Value Added Tax – EU review insurance</a:t>
            </a:r>
            <a:endParaRPr lang="en-US" altLang="zh-CN" smtClean="0">
              <a:ea typeface="宋体" pitchFamily="2" charset="-122"/>
            </a:endParaRPr>
          </a:p>
        </p:txBody>
      </p:sp>
      <p:sp>
        <p:nvSpPr>
          <p:cNvPr id="467971" name="Rectangle 3"/>
          <p:cNvSpPr>
            <a:spLocks noGrp="1" noChangeArrowheads="1"/>
          </p:cNvSpPr>
          <p:nvPr>
            <p:ph type="body" sz="half" idx="1"/>
          </p:nvPr>
        </p:nvSpPr>
        <p:spPr>
          <a:xfrm>
            <a:off x="457200" y="1341438"/>
            <a:ext cx="8147050" cy="4678362"/>
          </a:xfrm>
        </p:spPr>
        <p:txBody>
          <a:bodyPr/>
          <a:lstStyle/>
          <a:p>
            <a:pPr eaLnBrk="1" hangingPunct="1">
              <a:lnSpc>
                <a:spcPct val="80000"/>
              </a:lnSpc>
            </a:pPr>
            <a:r>
              <a:rPr lang="nl-BE" altLang="zh-CN" smtClean="0"/>
              <a:t>Intermediary Services  </a:t>
            </a:r>
          </a:p>
          <a:p>
            <a:pPr eaLnBrk="1" hangingPunct="1">
              <a:lnSpc>
                <a:spcPct val="80000"/>
              </a:lnSpc>
              <a:buFontTx/>
              <a:buNone/>
            </a:pPr>
            <a:r>
              <a:rPr lang="nl-BE" altLang="zh-CN" smtClean="0">
                <a:solidFill>
                  <a:schemeClr val="bg2"/>
                </a:solidFill>
              </a:rPr>
              <a:t>Existing directive exempts:</a:t>
            </a:r>
            <a:r>
              <a:rPr lang="nl-BE" altLang="zh-CN" smtClean="0"/>
              <a:t>  </a:t>
            </a:r>
            <a:endParaRPr lang="nl-BE" altLang="zh-CN" b="1" i="1" smtClean="0"/>
          </a:p>
          <a:p>
            <a:pPr lvl="1" eaLnBrk="1" hangingPunct="1">
              <a:lnSpc>
                <a:spcPct val="80000"/>
              </a:lnSpc>
              <a:buFontTx/>
              <a:buNone/>
            </a:pPr>
            <a:r>
              <a:rPr lang="nl-BE" altLang="zh-CN" sz="2400" b="1" i="1" smtClean="0"/>
              <a:t>“... related services performed by insurance brokers and insurance agents”</a:t>
            </a:r>
          </a:p>
          <a:p>
            <a:pPr eaLnBrk="1" hangingPunct="1">
              <a:lnSpc>
                <a:spcPct val="80000"/>
              </a:lnSpc>
              <a:buFontTx/>
              <a:buNone/>
            </a:pPr>
            <a:r>
              <a:rPr lang="nl-BE" altLang="zh-CN" smtClean="0">
                <a:solidFill>
                  <a:schemeClr val="bg2"/>
                </a:solidFill>
              </a:rPr>
              <a:t>Current draft directive exempts:</a:t>
            </a:r>
          </a:p>
          <a:p>
            <a:pPr lvl="1" eaLnBrk="1" hangingPunct="1">
              <a:lnSpc>
                <a:spcPct val="80000"/>
              </a:lnSpc>
              <a:buFontTx/>
              <a:buNone/>
            </a:pPr>
            <a:r>
              <a:rPr lang="nl-BE" altLang="zh-CN" sz="2400" smtClean="0"/>
              <a:t>“services relating to insurance transactions rendered by a third party </a:t>
            </a:r>
            <a:r>
              <a:rPr lang="nl-BE" altLang="zh-CN" sz="2400" b="1" i="1" smtClean="0">
                <a:solidFill>
                  <a:schemeClr val="accent2"/>
                </a:solidFill>
                <a:effectLst>
                  <a:outerShdw blurRad="38100" dist="38100" dir="2700000" algn="tl">
                    <a:srgbClr val="C0C0C0"/>
                  </a:outerShdw>
                </a:effectLst>
              </a:rPr>
              <a:t>(of a distinct act of negotiation concerning the insurance transactions)</a:t>
            </a:r>
            <a:r>
              <a:rPr lang="nl-BE" altLang="zh-CN" sz="2400" smtClean="0">
                <a:effectLst>
                  <a:outerShdw blurRad="38100" dist="38100" dir="2700000" algn="tl">
                    <a:srgbClr val="C0C0C0"/>
                  </a:outerShdw>
                </a:effectLst>
              </a:rPr>
              <a:t>,</a:t>
            </a:r>
            <a:r>
              <a:rPr lang="nl-BE" altLang="zh-CN" sz="2400" smtClean="0"/>
              <a:t> whose purpose is to do </a:t>
            </a:r>
            <a:r>
              <a:rPr lang="nl-BE" altLang="zh-CN" sz="2400" b="1" smtClean="0"/>
              <a:t>what</a:t>
            </a:r>
            <a:r>
              <a:rPr lang="nl-BE" altLang="zh-CN" sz="2400" smtClean="0"/>
              <a:t> </a:t>
            </a:r>
            <a:r>
              <a:rPr lang="nl-BE" altLang="zh-CN" sz="2400" b="1" i="1" smtClean="0">
                <a:solidFill>
                  <a:schemeClr val="accent2"/>
                </a:solidFill>
                <a:effectLst>
                  <a:outerShdw blurRad="38100" dist="38100" dir="2700000" algn="tl">
                    <a:srgbClr val="C0C0C0"/>
                  </a:outerShdw>
                </a:effectLst>
              </a:rPr>
              <a:t>(all that)</a:t>
            </a:r>
            <a:r>
              <a:rPr lang="nl-BE" altLang="zh-CN" sz="2400" smtClean="0"/>
              <a:t> is necessary in order for the parties to enter </a:t>
            </a:r>
            <a:r>
              <a:rPr lang="nl-BE" altLang="zh-CN" sz="2400" b="1" smtClean="0"/>
              <a:t>or continue with</a:t>
            </a:r>
            <a:r>
              <a:rPr lang="nl-BE" altLang="zh-CN" sz="2400" smtClean="0"/>
              <a:t> a contract which </a:t>
            </a:r>
            <a:r>
              <a:rPr lang="nl-BE" altLang="zh-CN" sz="2400" b="1" smtClean="0"/>
              <a:t>affects</a:t>
            </a:r>
            <a:r>
              <a:rPr lang="nl-BE" altLang="zh-CN" sz="2400" smtClean="0"/>
              <a:t> their legal or financial situation </a:t>
            </a:r>
            <a:r>
              <a:rPr lang="nl-BE" altLang="zh-CN" sz="2400" b="1" smtClean="0"/>
              <a:t>with regard to those services” </a:t>
            </a:r>
          </a:p>
          <a:p>
            <a:pPr eaLnBrk="1" hangingPunct="1">
              <a:lnSpc>
                <a:spcPct val="80000"/>
              </a:lnSpc>
            </a:pPr>
            <a:endParaRPr lang="nl-BE" altLang="zh-CN" b="1"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63C98602-F524-4B4C-B45E-EB4311B94D7E}" type="slidenum">
              <a:rPr lang="en-US" altLang="zh-CN" sz="800"/>
              <a:pPr/>
              <a:t>26</a:t>
            </a:fld>
            <a:endParaRPr lang="en-US" altLang="zh-CN" sz="800"/>
          </a:p>
        </p:txBody>
      </p:sp>
      <p:sp>
        <p:nvSpPr>
          <p:cNvPr id="29700" name="Rectangle 2"/>
          <p:cNvSpPr>
            <a:spLocks noGrp="1" noChangeArrowheads="1"/>
          </p:cNvSpPr>
          <p:nvPr>
            <p:ph type="body" idx="1"/>
          </p:nvPr>
        </p:nvSpPr>
        <p:spPr>
          <a:xfrm>
            <a:off x="304800" y="1131888"/>
            <a:ext cx="8229600" cy="4953000"/>
          </a:xfrm>
        </p:spPr>
        <p:txBody>
          <a:bodyPr/>
          <a:lstStyle/>
          <a:p>
            <a:pPr eaLnBrk="1" hangingPunct="1">
              <a:lnSpc>
                <a:spcPct val="90000"/>
              </a:lnSpc>
              <a:buFontTx/>
              <a:buNone/>
            </a:pPr>
            <a:r>
              <a:rPr lang="en-IE" altLang="zh-CN" smtClean="0">
                <a:solidFill>
                  <a:schemeClr val="bg2"/>
                </a:solidFill>
                <a:sym typeface="Wingdings" pitchFamily="2" charset="2"/>
              </a:rPr>
              <a:t>Existing directive:</a:t>
            </a:r>
          </a:p>
          <a:p>
            <a:pPr lvl="1" eaLnBrk="1" hangingPunct="1">
              <a:lnSpc>
                <a:spcPct val="90000"/>
              </a:lnSpc>
            </a:pPr>
            <a:r>
              <a:rPr lang="en-IE" altLang="zh-CN" sz="2400" b="1" i="1" smtClean="0"/>
              <a:t>“The management of special investment funds as defined by Member States” </a:t>
            </a:r>
          </a:p>
          <a:p>
            <a:pPr eaLnBrk="1" hangingPunct="1">
              <a:lnSpc>
                <a:spcPct val="90000"/>
              </a:lnSpc>
              <a:buFontTx/>
              <a:buNone/>
            </a:pPr>
            <a:r>
              <a:rPr lang="en-IE" altLang="zh-CN" smtClean="0">
                <a:solidFill>
                  <a:schemeClr val="bg2"/>
                </a:solidFill>
                <a:sym typeface="Wingdings" pitchFamily="2" charset="2"/>
              </a:rPr>
              <a:t>Current draft directive:</a:t>
            </a:r>
            <a:endParaRPr lang="en-IE" altLang="zh-CN" smtClean="0">
              <a:solidFill>
                <a:schemeClr val="bg2"/>
              </a:solidFill>
            </a:endParaRPr>
          </a:p>
          <a:p>
            <a:pPr lvl="1" eaLnBrk="1" hangingPunct="1">
              <a:lnSpc>
                <a:spcPct val="90000"/>
              </a:lnSpc>
              <a:buFontTx/>
              <a:buNone/>
            </a:pPr>
            <a:r>
              <a:rPr lang="en-IE" altLang="zh-CN" sz="2400" smtClean="0"/>
              <a:t>  “</a:t>
            </a:r>
            <a:r>
              <a:rPr lang="en-IE" altLang="zh-CN" sz="2400" b="1" i="1" smtClean="0"/>
              <a:t>management of regulated investment funds, where established in the Community” </a:t>
            </a:r>
          </a:p>
          <a:p>
            <a:pPr lvl="1" eaLnBrk="1" hangingPunct="1">
              <a:lnSpc>
                <a:spcPct val="120000"/>
              </a:lnSpc>
            </a:pPr>
            <a:r>
              <a:rPr lang="en-IE" altLang="zh-CN" sz="2400" smtClean="0"/>
              <a:t> Regulated investment fund: </a:t>
            </a:r>
          </a:p>
          <a:p>
            <a:pPr lvl="2" eaLnBrk="1" hangingPunct="1">
              <a:lnSpc>
                <a:spcPct val="90000"/>
              </a:lnSpc>
              <a:buFontTx/>
              <a:buNone/>
            </a:pPr>
            <a:r>
              <a:rPr lang="en-IE" altLang="zh-CN" sz="2200" b="1" i="1" smtClean="0"/>
              <a:t>   </a:t>
            </a:r>
            <a:r>
              <a:rPr lang="en-IE" altLang="zh-CN" sz="2400" b="1" i="1" smtClean="0"/>
              <a:t>investment undertakings subject to rules designed to facilitate investment by the public or to protect investors</a:t>
            </a:r>
          </a:p>
          <a:p>
            <a:pPr lvl="1" eaLnBrk="1" hangingPunct="1">
              <a:lnSpc>
                <a:spcPct val="90000"/>
              </a:lnSpc>
            </a:pPr>
            <a:r>
              <a:rPr lang="en-IE" altLang="zh-CN" sz="2400" smtClean="0">
                <a:sym typeface="Wingdings" pitchFamily="2" charset="2"/>
              </a:rPr>
              <a:t>Definition of funds from UCITS directive – EC/ECJ may  exclude non-UCITS from exemption</a:t>
            </a:r>
            <a:endParaRPr lang="en-IE" altLang="zh-CN" sz="2400" smtClean="0"/>
          </a:p>
        </p:txBody>
      </p:sp>
      <p:sp>
        <p:nvSpPr>
          <p:cNvPr id="29701" name="Rectangle 3"/>
          <p:cNvSpPr>
            <a:spLocks noGrp="1" noChangeArrowheads="1"/>
          </p:cNvSpPr>
          <p:nvPr>
            <p:ph type="title"/>
          </p:nvPr>
        </p:nvSpPr>
        <p:spPr>
          <a:xfrm>
            <a:off x="368300" y="508000"/>
            <a:ext cx="8391525" cy="314325"/>
          </a:xfrm>
          <a:noFill/>
        </p:spPr>
        <p:txBody>
          <a:bodyPr anchor="ctr"/>
          <a:lstStyle/>
          <a:p>
            <a:pPr eaLnBrk="1" hangingPunct="1"/>
            <a:r>
              <a:rPr lang="nl-BE" altLang="zh-CN" smtClean="0"/>
              <a:t>Value Added Tax – EU review - funds</a:t>
            </a:r>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307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E860EC0B-5B7E-43DB-81C7-31C5B2F9AFEF}" type="slidenum">
              <a:rPr lang="en-US" altLang="zh-CN" sz="800"/>
              <a:pPr/>
              <a:t>27</a:t>
            </a:fld>
            <a:endParaRPr lang="en-US" altLang="zh-CN" sz="800"/>
          </a:p>
        </p:txBody>
      </p:sp>
      <p:sp>
        <p:nvSpPr>
          <p:cNvPr id="30724" name="Rectangle 2"/>
          <p:cNvSpPr>
            <a:spLocks noGrp="1" noChangeArrowheads="1"/>
          </p:cNvSpPr>
          <p:nvPr>
            <p:ph type="body" idx="4294967295"/>
          </p:nvPr>
        </p:nvSpPr>
        <p:spPr>
          <a:xfrm>
            <a:off x="441325" y="871538"/>
            <a:ext cx="8229600" cy="5597525"/>
          </a:xfrm>
        </p:spPr>
        <p:txBody>
          <a:bodyPr/>
          <a:lstStyle/>
          <a:p>
            <a:pPr eaLnBrk="1" hangingPunct="1">
              <a:lnSpc>
                <a:spcPct val="80000"/>
              </a:lnSpc>
              <a:buFontTx/>
              <a:buNone/>
            </a:pPr>
            <a:r>
              <a:rPr lang="en-IE" altLang="zh-CN" smtClean="0">
                <a:solidFill>
                  <a:schemeClr val="bg2"/>
                </a:solidFill>
                <a:sym typeface="Wingdings" pitchFamily="2" charset="2"/>
              </a:rPr>
              <a:t>Three categories of funds eligible for exemption</a:t>
            </a:r>
          </a:p>
          <a:p>
            <a:pPr marL="627063" lvl="1" indent="-434975" eaLnBrk="1" hangingPunct="1">
              <a:lnSpc>
                <a:spcPct val="80000"/>
              </a:lnSpc>
            </a:pPr>
            <a:r>
              <a:rPr lang="en-IE" altLang="zh-CN" smtClean="0"/>
              <a:t>EU harmonised funds - UCITS</a:t>
            </a:r>
          </a:p>
          <a:p>
            <a:pPr marL="627063" lvl="1" indent="-434975" eaLnBrk="1" hangingPunct="1">
              <a:lnSpc>
                <a:spcPct val="80000"/>
              </a:lnSpc>
            </a:pPr>
            <a:r>
              <a:rPr lang="en-IE" altLang="zh-CN" smtClean="0"/>
              <a:t>Pension Funds (IORP Directive)</a:t>
            </a:r>
          </a:p>
          <a:p>
            <a:pPr marL="627063" lvl="1" indent="-434975" eaLnBrk="1" hangingPunct="1">
              <a:lnSpc>
                <a:spcPct val="80000"/>
              </a:lnSpc>
            </a:pPr>
            <a:r>
              <a:rPr lang="en-IE" altLang="zh-CN" smtClean="0"/>
              <a:t>Non-harmonised funds regulated at national level - Real Estate Funds</a:t>
            </a:r>
            <a:r>
              <a:rPr lang="en-IE" altLang="zh-CN" sz="2400" smtClean="0"/>
              <a:t> </a:t>
            </a:r>
          </a:p>
          <a:p>
            <a:pPr marL="627063" lvl="1" indent="-434975" eaLnBrk="1" hangingPunct="1">
              <a:lnSpc>
                <a:spcPct val="80000"/>
              </a:lnSpc>
            </a:pPr>
            <a:endParaRPr lang="en-IE" altLang="zh-CN" sz="2400" smtClean="0"/>
          </a:p>
          <a:p>
            <a:pPr eaLnBrk="1" hangingPunct="1">
              <a:lnSpc>
                <a:spcPct val="80000"/>
              </a:lnSpc>
            </a:pPr>
            <a:endParaRPr lang="en-IE" altLang="zh-CN" smtClean="0">
              <a:solidFill>
                <a:schemeClr val="bg2"/>
              </a:solidFill>
              <a:sym typeface="Wingdings" pitchFamily="2" charset="2"/>
            </a:endParaRPr>
          </a:p>
          <a:p>
            <a:pPr eaLnBrk="1" hangingPunct="1">
              <a:lnSpc>
                <a:spcPct val="80000"/>
              </a:lnSpc>
            </a:pPr>
            <a:endParaRPr lang="en-IE" altLang="zh-CN" smtClean="0">
              <a:solidFill>
                <a:schemeClr val="bg2"/>
              </a:solidFill>
              <a:sym typeface="Wingdings" pitchFamily="2" charset="2"/>
            </a:endParaRPr>
          </a:p>
          <a:p>
            <a:pPr eaLnBrk="1" hangingPunct="1">
              <a:lnSpc>
                <a:spcPct val="80000"/>
              </a:lnSpc>
            </a:pPr>
            <a:endParaRPr lang="en-IE" altLang="zh-CN" smtClean="0">
              <a:solidFill>
                <a:schemeClr val="bg2"/>
              </a:solidFill>
              <a:sym typeface="Wingdings" pitchFamily="2" charset="2"/>
            </a:endParaRPr>
          </a:p>
          <a:p>
            <a:pPr eaLnBrk="1" hangingPunct="1">
              <a:lnSpc>
                <a:spcPct val="150000"/>
              </a:lnSpc>
              <a:buFontTx/>
              <a:buNone/>
            </a:pPr>
            <a:r>
              <a:rPr lang="en-IE" altLang="zh-CN" smtClean="0">
                <a:solidFill>
                  <a:schemeClr val="bg2"/>
                </a:solidFill>
                <a:sym typeface="Wingdings" pitchFamily="2" charset="2"/>
              </a:rPr>
              <a:t>Revenue aware that ‘regulatory requirement’ results in</a:t>
            </a:r>
            <a:r>
              <a:rPr lang="en-IE" altLang="zh-CN" smtClean="0">
                <a:sym typeface="Wingdings" pitchFamily="2" charset="2"/>
              </a:rPr>
              <a:t> </a:t>
            </a:r>
          </a:p>
          <a:p>
            <a:pPr marL="627063" lvl="1" indent="-434975" eaLnBrk="1" hangingPunct="1">
              <a:lnSpc>
                <a:spcPct val="80000"/>
              </a:lnSpc>
            </a:pPr>
            <a:r>
              <a:rPr lang="en-IE" altLang="zh-CN" smtClean="0">
                <a:sym typeface="Wingdings" pitchFamily="2" charset="2"/>
              </a:rPr>
              <a:t> Inequality of treatment</a:t>
            </a:r>
          </a:p>
          <a:p>
            <a:pPr marL="627063" lvl="1" indent="-434975" eaLnBrk="1" hangingPunct="1">
              <a:lnSpc>
                <a:spcPct val="80000"/>
              </a:lnSpc>
            </a:pPr>
            <a:r>
              <a:rPr lang="en-IE" altLang="zh-CN" smtClean="0">
                <a:sym typeface="Wingdings" pitchFamily="2" charset="2"/>
              </a:rPr>
              <a:t> Impact on competitiveness</a:t>
            </a:r>
            <a:r>
              <a:rPr lang="en-IE" altLang="zh-CN" sz="2400" smtClean="0">
                <a:sym typeface="Wingdings" pitchFamily="2" charset="2"/>
              </a:rPr>
              <a:t> </a:t>
            </a:r>
            <a:endParaRPr lang="en-IE" altLang="zh-CN" sz="2400" smtClean="0"/>
          </a:p>
        </p:txBody>
      </p:sp>
      <p:sp>
        <p:nvSpPr>
          <p:cNvPr id="30725" name="Rectangle 3"/>
          <p:cNvSpPr>
            <a:spLocks noGrp="1" noChangeArrowheads="1"/>
          </p:cNvSpPr>
          <p:nvPr>
            <p:ph type="title" idx="4294967295"/>
          </p:nvPr>
        </p:nvSpPr>
        <p:spPr>
          <a:xfrm>
            <a:off x="503238" y="401638"/>
            <a:ext cx="8391525" cy="314325"/>
          </a:xfrm>
          <a:noFill/>
        </p:spPr>
        <p:txBody>
          <a:bodyPr anchor="ctr"/>
          <a:lstStyle/>
          <a:p>
            <a:pPr eaLnBrk="1" hangingPunct="1"/>
            <a:r>
              <a:rPr lang="nl-BE" altLang="zh-CN" smtClean="0"/>
              <a:t>Value Added Tax-EU review - funds</a:t>
            </a:r>
            <a:endParaRPr lang="en-US" altLang="zh-CN" smtClean="0">
              <a:ea typeface="宋体" pitchFamily="2" charset="-122"/>
            </a:endParaRPr>
          </a:p>
        </p:txBody>
      </p:sp>
      <p:graphicFrame>
        <p:nvGraphicFramePr>
          <p:cNvPr id="470069" name="Group 53"/>
          <p:cNvGraphicFramePr>
            <a:graphicFrameLocks noGrp="1"/>
          </p:cNvGraphicFramePr>
          <p:nvPr>
            <p:ph/>
          </p:nvPr>
        </p:nvGraphicFramePr>
        <p:xfrm>
          <a:off x="657225" y="2773363"/>
          <a:ext cx="7265988" cy="2000250"/>
        </p:xfrm>
        <a:graphic>
          <a:graphicData uri="http://schemas.openxmlformats.org/drawingml/2006/table">
            <a:tbl>
              <a:tblPr/>
              <a:tblGrid>
                <a:gridCol w="3633788"/>
                <a:gridCol w="3632200"/>
              </a:tblGrid>
              <a:tr h="500063">
                <a:tc gridSpan="2">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400" b="1" i="0" u="none" strike="noStrike" cap="none" normalizeH="0" baseline="0" smtClean="0">
                          <a:ln>
                            <a:noFill/>
                          </a:ln>
                          <a:solidFill>
                            <a:srgbClr val="D9D9B2"/>
                          </a:solidFill>
                          <a:effectLst/>
                          <a:latin typeface="Arial" pitchFamily="34" charset="0"/>
                          <a:sym typeface="Wingdings" pitchFamily="2" charset="2"/>
                        </a:rPr>
                        <a:t>Possible exclusions from exemption </a:t>
                      </a:r>
                      <a:endParaRPr kumimoji="0" lang="en-US" altLang="zh-CN" sz="2400" b="1" i="0" u="none" strike="noStrike" cap="none" normalizeH="0" baseline="0" smtClean="0">
                        <a:ln>
                          <a:noFill/>
                        </a:ln>
                        <a:solidFill>
                          <a:srgbClr val="D9D9B2"/>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zh-CN" altLang="en-US"/>
                    </a:p>
                  </a:txBody>
                  <a:tcPr/>
                </a:tc>
              </a:tr>
              <a:tr h="484188">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Part XIII Cos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UTs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484188">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CCFs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ILPs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0">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Section 110s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ctr" defTabSz="914400" rtl="0" eaLnBrk="1" fontAlgn="base" latinLnBrk="0" hangingPunct="1">
                        <a:lnSpc>
                          <a:spcPct val="100000"/>
                        </a:lnSpc>
                        <a:spcBef>
                          <a:spcPct val="60000"/>
                        </a:spcBef>
                        <a:spcAft>
                          <a:spcPct val="0"/>
                        </a:spcAft>
                        <a:buClrTx/>
                        <a:buSzTx/>
                        <a:buFontTx/>
                        <a:buNone/>
                        <a:tabLst>
                          <a:tab pos="5715000" algn="l"/>
                        </a:tabLst>
                      </a:pPr>
                      <a:endParaRPr kumimoji="0" lang="zh-CN" altLang="zh-CN" sz="2000" b="1" i="0" u="none" strike="noStrike" cap="none" normalizeH="0" baseline="0" smtClean="0">
                        <a:ln>
                          <a:noFill/>
                        </a:ln>
                        <a:solidFill>
                          <a:schemeClr val="tx1"/>
                        </a:solidFill>
                        <a:effectLst/>
                        <a:latin typeface="Arial" pitchFamily="34" charset="0"/>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1833561B-B922-49AF-BAF7-58A5E1D920F6}" type="slidenum">
              <a:rPr lang="en-US" altLang="zh-CN" sz="800"/>
              <a:pPr/>
              <a:t>28</a:t>
            </a:fld>
            <a:endParaRPr lang="en-US" altLang="zh-CN" sz="800"/>
          </a:p>
        </p:txBody>
      </p:sp>
      <p:sp>
        <p:nvSpPr>
          <p:cNvPr id="31748" name="Rectangle 2"/>
          <p:cNvSpPr>
            <a:spLocks noGrp="1" noChangeArrowheads="1"/>
          </p:cNvSpPr>
          <p:nvPr>
            <p:ph type="body" idx="1"/>
          </p:nvPr>
        </p:nvSpPr>
        <p:spPr>
          <a:xfrm>
            <a:off x="457200" y="1055688"/>
            <a:ext cx="8229600" cy="5280025"/>
          </a:xfrm>
        </p:spPr>
        <p:txBody>
          <a:bodyPr/>
          <a:lstStyle/>
          <a:p>
            <a:pPr eaLnBrk="1" hangingPunct="1">
              <a:lnSpc>
                <a:spcPct val="80000"/>
              </a:lnSpc>
              <a:buFontTx/>
              <a:buNone/>
            </a:pPr>
            <a:r>
              <a:rPr lang="en-IE" altLang="zh-CN" smtClean="0">
                <a:solidFill>
                  <a:schemeClr val="bg2"/>
                </a:solidFill>
                <a:sym typeface="Wingdings" pitchFamily="2" charset="2"/>
              </a:rPr>
              <a:t>Management/administration companies to</a:t>
            </a:r>
            <a:r>
              <a:rPr lang="en-IE" altLang="zh-CN" smtClean="0">
                <a:sym typeface="Wingdings" pitchFamily="2" charset="2"/>
              </a:rPr>
              <a:t>:</a:t>
            </a:r>
            <a:endParaRPr lang="en-IE" altLang="zh-CN" u="sng" smtClean="0">
              <a:sym typeface="Wingdings" pitchFamily="2" charset="2"/>
            </a:endParaRPr>
          </a:p>
          <a:p>
            <a:pPr eaLnBrk="1" hangingPunct="1">
              <a:lnSpc>
                <a:spcPct val="80000"/>
              </a:lnSpc>
            </a:pPr>
            <a:r>
              <a:rPr lang="en-IE" altLang="zh-CN" smtClean="0">
                <a:sym typeface="Wingdings" pitchFamily="2" charset="2"/>
              </a:rPr>
              <a:t>Irish &amp; Other EU qualifying funds</a:t>
            </a:r>
          </a:p>
          <a:p>
            <a:pPr lvl="1" eaLnBrk="1" hangingPunct="1">
              <a:lnSpc>
                <a:spcPct val="80000"/>
              </a:lnSpc>
            </a:pPr>
            <a:r>
              <a:rPr lang="en-IE" altLang="zh-CN" sz="2400" smtClean="0">
                <a:sym typeface="Wingdings" pitchFamily="2" charset="2"/>
              </a:rPr>
              <a:t> Services VAT exempt (EU-wide definition of funds)</a:t>
            </a:r>
          </a:p>
          <a:p>
            <a:pPr lvl="1" eaLnBrk="1" hangingPunct="1">
              <a:lnSpc>
                <a:spcPct val="80000"/>
              </a:lnSpc>
            </a:pPr>
            <a:r>
              <a:rPr lang="en-IE" altLang="zh-CN" sz="2400" smtClean="0"/>
              <a:t> No deduction</a:t>
            </a:r>
          </a:p>
          <a:p>
            <a:pPr lvl="1" eaLnBrk="1" hangingPunct="1">
              <a:lnSpc>
                <a:spcPct val="80000"/>
              </a:lnSpc>
            </a:pPr>
            <a:r>
              <a:rPr lang="en-IE" altLang="zh-CN" sz="2400" smtClean="0">
                <a:sym typeface="Wingdings" pitchFamily="2" charset="2"/>
              </a:rPr>
              <a:t> No “look through” to (Irish) fund’s assets</a:t>
            </a:r>
          </a:p>
          <a:p>
            <a:pPr lvl="1" eaLnBrk="1" hangingPunct="1">
              <a:lnSpc>
                <a:spcPct val="80000"/>
              </a:lnSpc>
            </a:pPr>
            <a:endParaRPr lang="en-IE" altLang="zh-CN" sz="2400" smtClean="0">
              <a:sym typeface="Wingdings" pitchFamily="2" charset="2"/>
            </a:endParaRPr>
          </a:p>
          <a:p>
            <a:pPr eaLnBrk="1" hangingPunct="1">
              <a:lnSpc>
                <a:spcPct val="80000"/>
              </a:lnSpc>
            </a:pPr>
            <a:r>
              <a:rPr lang="en-IE" altLang="zh-CN" smtClean="0">
                <a:sym typeface="Wingdings" pitchFamily="2" charset="2"/>
              </a:rPr>
              <a:t>Irish &amp; Other EU non-qualifying funds, &amp; non-EU funds</a:t>
            </a:r>
          </a:p>
          <a:p>
            <a:pPr lvl="1" eaLnBrk="1" hangingPunct="1">
              <a:lnSpc>
                <a:spcPct val="80000"/>
              </a:lnSpc>
            </a:pPr>
            <a:r>
              <a:rPr lang="en-IE" altLang="zh-CN" sz="2400" smtClean="0">
                <a:sym typeface="Wingdings" pitchFamily="2" charset="2"/>
              </a:rPr>
              <a:t> Services VATable / zero-rated</a:t>
            </a:r>
          </a:p>
          <a:p>
            <a:pPr lvl="1" eaLnBrk="1" hangingPunct="1">
              <a:lnSpc>
                <a:spcPct val="80000"/>
              </a:lnSpc>
            </a:pPr>
            <a:r>
              <a:rPr lang="en-IE" altLang="zh-CN" sz="2400" smtClean="0">
                <a:sym typeface="Wingdings" pitchFamily="2" charset="2"/>
              </a:rPr>
              <a:t> Full VAT recoveries</a:t>
            </a:r>
          </a:p>
          <a:p>
            <a:pPr lvl="1" eaLnBrk="1" hangingPunct="1">
              <a:lnSpc>
                <a:spcPct val="80000"/>
              </a:lnSpc>
            </a:pPr>
            <a:r>
              <a:rPr lang="en-IE" altLang="zh-CN" sz="2400" smtClean="0">
                <a:sym typeface="Wingdings" pitchFamily="2" charset="2"/>
              </a:rPr>
              <a:t> Shift VAT cost to:</a:t>
            </a:r>
          </a:p>
          <a:p>
            <a:pPr lvl="2" eaLnBrk="1" hangingPunct="1">
              <a:lnSpc>
                <a:spcPct val="80000"/>
              </a:lnSpc>
              <a:buFont typeface="Wingdings" pitchFamily="2" charset="2"/>
              <a:buChar char="§"/>
            </a:pPr>
            <a:r>
              <a:rPr lang="en-IE" altLang="zh-CN" sz="2400" smtClean="0">
                <a:sym typeface="Wingdings" pitchFamily="2" charset="2"/>
              </a:rPr>
              <a:t> Irish domiciled clients </a:t>
            </a:r>
          </a:p>
          <a:p>
            <a:pPr lvl="2" eaLnBrk="1" hangingPunct="1">
              <a:lnSpc>
                <a:spcPct val="80000"/>
              </a:lnSpc>
              <a:buFont typeface="Wingdings" pitchFamily="2" charset="2"/>
              <a:buChar char="§"/>
            </a:pPr>
            <a:r>
              <a:rPr lang="en-IE" altLang="zh-CN" sz="2400" smtClean="0">
                <a:sym typeface="Wingdings" pitchFamily="2" charset="2"/>
              </a:rPr>
              <a:t> Other EU non-qualifying clients (local reverse charge)</a:t>
            </a:r>
            <a:endParaRPr lang="en-IE" altLang="zh-CN" sz="2200" smtClean="0"/>
          </a:p>
        </p:txBody>
      </p:sp>
      <p:sp>
        <p:nvSpPr>
          <p:cNvPr id="31749" name="Rectangle 3"/>
          <p:cNvSpPr>
            <a:spLocks noGrp="1" noChangeArrowheads="1"/>
          </p:cNvSpPr>
          <p:nvPr>
            <p:ph type="title"/>
          </p:nvPr>
        </p:nvSpPr>
        <p:spPr>
          <a:xfrm>
            <a:off x="368300" y="508000"/>
            <a:ext cx="8391525" cy="314325"/>
          </a:xfrm>
          <a:noFill/>
        </p:spPr>
        <p:txBody>
          <a:bodyPr anchor="ctr"/>
          <a:lstStyle/>
          <a:p>
            <a:pPr eaLnBrk="1" hangingPunct="1"/>
            <a:r>
              <a:rPr lang="nl-BE" altLang="zh-CN" smtClean="0"/>
              <a:t>Value Added Tax - EU review - funds</a:t>
            </a:r>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467F01B7-D491-4056-BB51-439225BCFE6A}" type="slidenum">
              <a:rPr lang="en-US" altLang="zh-CN" sz="800"/>
              <a:pPr/>
              <a:t>29</a:t>
            </a:fld>
            <a:endParaRPr lang="en-US" altLang="zh-CN" sz="800"/>
          </a:p>
        </p:txBody>
      </p:sp>
      <p:sp>
        <p:nvSpPr>
          <p:cNvPr id="463874" name="Rectangle 2"/>
          <p:cNvSpPr>
            <a:spLocks noGrp="1" noChangeArrowheads="1"/>
          </p:cNvSpPr>
          <p:nvPr>
            <p:ph type="body" idx="1"/>
          </p:nvPr>
        </p:nvSpPr>
        <p:spPr>
          <a:xfrm>
            <a:off x="457200" y="1268413"/>
            <a:ext cx="8229600" cy="4608512"/>
          </a:xfrm>
        </p:spPr>
        <p:txBody>
          <a:bodyPr/>
          <a:lstStyle/>
          <a:p>
            <a:pPr marL="441325" indent="-441325" eaLnBrk="1" hangingPunct="1"/>
            <a:r>
              <a:rPr lang="en-IE" altLang="zh-CN" smtClean="0">
                <a:sym typeface="Wingdings" pitchFamily="2" charset="2"/>
              </a:rPr>
              <a:t>Member states “may allow” a right of option to tax in respect of:</a:t>
            </a:r>
          </a:p>
          <a:p>
            <a:pPr marL="811213" lvl="1" eaLnBrk="1" hangingPunct="1"/>
            <a:r>
              <a:rPr lang="en-IE" altLang="zh-CN" smtClean="0"/>
              <a:t> Insurance</a:t>
            </a:r>
          </a:p>
          <a:p>
            <a:pPr marL="811213" lvl="1" eaLnBrk="1" hangingPunct="1"/>
            <a:r>
              <a:rPr lang="en-IE" altLang="zh-CN" smtClean="0"/>
              <a:t> Financial transactions</a:t>
            </a:r>
          </a:p>
          <a:p>
            <a:pPr marL="811213" lvl="1" eaLnBrk="1" hangingPunct="1"/>
            <a:r>
              <a:rPr lang="en-IE" altLang="zh-CN" smtClean="0"/>
              <a:t> Fund management</a:t>
            </a:r>
          </a:p>
          <a:p>
            <a:pPr marL="811213" lvl="1" eaLnBrk="1" hangingPunct="1"/>
            <a:endParaRPr lang="en-IE" altLang="zh-CN" smtClean="0"/>
          </a:p>
          <a:p>
            <a:pPr marL="441325" indent="-441325" eaLnBrk="1" hangingPunct="1"/>
            <a:r>
              <a:rPr lang="en-IE" altLang="zh-CN" smtClean="0"/>
              <a:t>Late French suggestion:</a:t>
            </a:r>
          </a:p>
          <a:p>
            <a:pPr marL="811213" lvl="1" eaLnBrk="1" hangingPunct="1"/>
            <a:r>
              <a:rPr lang="en-IE" altLang="zh-CN" smtClean="0"/>
              <a:t> In the absence of the option to tax member states may seek to tax the total profit margin (?????)</a:t>
            </a:r>
          </a:p>
        </p:txBody>
      </p:sp>
      <p:sp>
        <p:nvSpPr>
          <p:cNvPr id="32773" name="Rectangle 3"/>
          <p:cNvSpPr>
            <a:spLocks noGrp="1" noChangeArrowheads="1"/>
          </p:cNvSpPr>
          <p:nvPr>
            <p:ph type="title"/>
          </p:nvPr>
        </p:nvSpPr>
        <p:spPr>
          <a:xfrm>
            <a:off x="368300" y="401638"/>
            <a:ext cx="8775700" cy="314325"/>
          </a:xfrm>
          <a:noFill/>
        </p:spPr>
        <p:txBody>
          <a:bodyPr anchor="ctr"/>
          <a:lstStyle/>
          <a:p>
            <a:pPr eaLnBrk="1" hangingPunct="1"/>
            <a:r>
              <a:rPr lang="nl-BE" altLang="zh-CN" smtClean="0"/>
              <a:t>Value Added Tax- EU review option to tax</a:t>
            </a:r>
            <a:endParaRPr lang="en-US" altLang="zh-CN"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3874">
                                            <p:txEl>
                                              <p:pRg st="5" end="5"/>
                                            </p:txEl>
                                          </p:spTgt>
                                        </p:tgtEl>
                                        <p:attrNameLst>
                                          <p:attrName>style.visibility</p:attrName>
                                        </p:attrNameLst>
                                      </p:cBhvr>
                                      <p:to>
                                        <p:strVal val="visible"/>
                                      </p:to>
                                    </p:set>
                                    <p:anim calcmode="lin" valueType="num">
                                      <p:cBhvr additive="base">
                                        <p:cTn id="7" dur="1000" fill="hold"/>
                                        <p:tgtEl>
                                          <p:spTgt spid="463874">
                                            <p:txEl>
                                              <p:pRg st="5"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3874">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63874">
                                            <p:txEl>
                                              <p:pRg st="6" end="6"/>
                                            </p:txEl>
                                          </p:spTgt>
                                        </p:tgtEl>
                                        <p:attrNameLst>
                                          <p:attrName>style.visibility</p:attrName>
                                        </p:attrNameLst>
                                      </p:cBhvr>
                                      <p:to>
                                        <p:strVal val="visible"/>
                                      </p:to>
                                    </p:set>
                                    <p:anim calcmode="lin" valueType="num">
                                      <p:cBhvr additive="base">
                                        <p:cTn id="11" dur="1000" fill="hold"/>
                                        <p:tgtEl>
                                          <p:spTgt spid="463874">
                                            <p:txEl>
                                              <p:pRg st="6" end="6"/>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6387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61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85BAD9E5-EAFB-4930-8AD3-F84ED69DF903}" type="slidenum">
              <a:rPr lang="en-US" altLang="zh-CN" sz="800"/>
              <a:pPr/>
              <a:t>3</a:t>
            </a:fld>
            <a:endParaRPr lang="en-US" altLang="zh-CN" sz="800"/>
          </a:p>
        </p:txBody>
      </p:sp>
      <p:pic>
        <p:nvPicPr>
          <p:cNvPr id="6148" name="Picture 4" descr="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838" y="1630363"/>
            <a:ext cx="5999162"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3"/>
          <p:cNvSpPr>
            <a:spLocks noGrp="1" noChangeArrowheads="1"/>
          </p:cNvSpPr>
          <p:nvPr>
            <p:ph type="title"/>
          </p:nvPr>
        </p:nvSpPr>
        <p:spPr>
          <a:xfrm>
            <a:off x="687388" y="1927225"/>
            <a:ext cx="4733925" cy="1762125"/>
          </a:xfrm>
        </p:spPr>
        <p:txBody>
          <a:bodyPr/>
          <a:lstStyle/>
          <a:p>
            <a:pPr eaLnBrk="1" hangingPunct="1"/>
            <a:r>
              <a:rPr lang="en-IE" altLang="zh-CN" sz="5400" smtClean="0">
                <a:latin typeface="Times New Roman" pitchFamily="18" charset="0"/>
              </a:rPr>
              <a:t>Conor Hynes</a:t>
            </a:r>
            <a:br>
              <a:rPr lang="en-IE" altLang="zh-CN" sz="5400" smtClean="0">
                <a:latin typeface="Times New Roman" pitchFamily="18" charset="0"/>
              </a:rPr>
            </a:br>
            <a:r>
              <a:rPr lang="en-IE" altLang="zh-CN" sz="5400" smtClean="0">
                <a:latin typeface="Times New Roman" pitchFamily="18" charset="0"/>
              </a:rPr>
              <a:t/>
            </a:r>
            <a:br>
              <a:rPr lang="en-IE" altLang="zh-CN" sz="5400" smtClean="0">
                <a:latin typeface="Times New Roman" pitchFamily="18" charset="0"/>
              </a:rPr>
            </a:br>
            <a:r>
              <a:rPr lang="en-IE" altLang="zh-CN" sz="2800" smtClean="0"/>
              <a:t/>
            </a:r>
            <a:br>
              <a:rPr lang="en-IE" altLang="zh-CN" sz="2800" smtClean="0"/>
            </a:br>
            <a:r>
              <a:rPr lang="en-IE" altLang="zh-CN" sz="4800" smtClean="0">
                <a:solidFill>
                  <a:schemeClr val="bg2"/>
                </a:solidFill>
              </a:rPr>
              <a:t>Finance Bill 2009</a:t>
            </a:r>
            <a:endParaRPr lang="en-US" altLang="zh-CN" sz="4800" smtClean="0">
              <a:solidFill>
                <a:schemeClr val="bg2"/>
              </a:solidFill>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337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DD88C3FE-9460-46AD-80CC-9F3FD3223F02}" type="slidenum">
              <a:rPr lang="en-US" altLang="zh-CN" sz="800"/>
              <a:pPr/>
              <a:t>30</a:t>
            </a:fld>
            <a:endParaRPr lang="en-US" altLang="zh-CN" sz="800"/>
          </a:p>
        </p:txBody>
      </p:sp>
      <p:pic>
        <p:nvPicPr>
          <p:cNvPr id="33796" name="Picture 4" descr="eyechart_clarity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025" y="1466850"/>
            <a:ext cx="25828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6"/>
          <p:cNvSpPr>
            <a:spLocks noChangeArrowheads="1"/>
          </p:cNvSpPr>
          <p:nvPr/>
        </p:nvSpPr>
        <p:spPr bwMode="auto">
          <a:xfrm>
            <a:off x="687388" y="1927225"/>
            <a:ext cx="47339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80000"/>
              </a:lnSpc>
            </a:pPr>
            <a:r>
              <a:rPr lang="en-IE" altLang="zh-CN" sz="5400">
                <a:latin typeface="Times New Roman" pitchFamily="18" charset="0"/>
              </a:rPr>
              <a:t>Eimear Thornton</a:t>
            </a:r>
            <a:r>
              <a:rPr lang="en-IE" altLang="zh-CN" sz="5400">
                <a:solidFill>
                  <a:schemeClr val="accent2"/>
                </a:solidFill>
                <a:latin typeface="Times New Roman" pitchFamily="18" charset="0"/>
              </a:rPr>
              <a:t/>
            </a:r>
            <a:br>
              <a:rPr lang="en-IE" altLang="zh-CN" sz="5400">
                <a:solidFill>
                  <a:schemeClr val="accent2"/>
                </a:solidFill>
                <a:latin typeface="Times New Roman" pitchFamily="18" charset="0"/>
              </a:rPr>
            </a:br>
            <a:r>
              <a:rPr lang="en-IE" altLang="zh-CN" sz="5400">
                <a:solidFill>
                  <a:schemeClr val="accent2"/>
                </a:solidFill>
                <a:latin typeface="Times New Roman" pitchFamily="18" charset="0"/>
              </a:rPr>
              <a:t/>
            </a:r>
            <a:br>
              <a:rPr lang="en-IE" altLang="zh-CN" sz="5400">
                <a:solidFill>
                  <a:schemeClr val="accent2"/>
                </a:solidFill>
                <a:latin typeface="Times New Roman" pitchFamily="18" charset="0"/>
              </a:rPr>
            </a:br>
            <a:r>
              <a:rPr lang="en-IE" altLang="zh-CN" sz="2800"/>
              <a:t/>
            </a:r>
            <a:br>
              <a:rPr lang="en-IE" altLang="zh-CN" sz="2800"/>
            </a:br>
            <a:r>
              <a:rPr lang="en-IE" altLang="zh-CN" sz="4800">
                <a:solidFill>
                  <a:schemeClr val="bg2"/>
                </a:solidFill>
              </a:rPr>
              <a:t>Personal Tax</a:t>
            </a:r>
            <a:endParaRPr lang="en-US" altLang="zh-CN" sz="4800">
              <a:solidFill>
                <a:schemeClr val="bg2"/>
              </a:solidFill>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EFB6A6CF-97F0-49EB-82C1-AB453221D01E}" type="slidenum">
              <a:rPr lang="en-GB" altLang="en-GB" sz="800">
                <a:latin typeface="Verdana" pitchFamily="34" charset="0"/>
              </a:rPr>
              <a:pPr/>
              <a:t>31</a:t>
            </a:fld>
            <a:endParaRPr lang="en-GB" altLang="en-GB" sz="800">
              <a:latin typeface="Verdana" pitchFamily="34" charset="0"/>
            </a:endParaRPr>
          </a:p>
        </p:txBody>
      </p:sp>
      <p:sp>
        <p:nvSpPr>
          <p:cNvPr id="34819" name="Rectangle 2"/>
          <p:cNvSpPr>
            <a:spLocks noGrp="1" noChangeArrowheads="1"/>
          </p:cNvSpPr>
          <p:nvPr>
            <p:ph type="title" idx="4294967295"/>
          </p:nvPr>
        </p:nvSpPr>
        <p:spPr/>
        <p:txBody>
          <a:bodyPr/>
          <a:lstStyle/>
          <a:p>
            <a:pPr eaLnBrk="1" hangingPunct="1"/>
            <a:r>
              <a:rPr lang="en-IE" altLang="zh-CN" sz="3200" smtClean="0">
                <a:latin typeface="Arial" pitchFamily="34" charset="0"/>
              </a:rPr>
              <a:t>Income Levy</a:t>
            </a:r>
            <a:endParaRPr lang="en-US" altLang="zh-CN" sz="3200" smtClean="0">
              <a:latin typeface="Arial" pitchFamily="34" charset="0"/>
              <a:ea typeface="宋体" pitchFamily="2" charset="-122"/>
            </a:endParaRPr>
          </a:p>
        </p:txBody>
      </p:sp>
      <p:sp>
        <p:nvSpPr>
          <p:cNvPr id="34820" name="Rectangle 3"/>
          <p:cNvSpPr>
            <a:spLocks noGrp="1" noChangeArrowheads="1"/>
          </p:cNvSpPr>
          <p:nvPr>
            <p:ph type="body" idx="4294967295"/>
          </p:nvPr>
        </p:nvSpPr>
        <p:spPr>
          <a:xfrm>
            <a:off x="368300" y="1052513"/>
            <a:ext cx="8394700" cy="5264150"/>
          </a:xfrm>
        </p:spPr>
        <p:txBody>
          <a:bodyPr/>
          <a:lstStyle/>
          <a:p>
            <a:pPr marL="304800" indent="-304800" eaLnBrk="1" hangingPunct="1">
              <a:lnSpc>
                <a:spcPct val="82000"/>
              </a:lnSpc>
            </a:pPr>
            <a:r>
              <a:rPr lang="en-IE" altLang="zh-CN" sz="2400" smtClean="0">
                <a:solidFill>
                  <a:schemeClr val="tx1"/>
                </a:solidFill>
                <a:latin typeface="Arial" pitchFamily="34" charset="0"/>
              </a:rPr>
              <a:t>Applies to:</a:t>
            </a:r>
            <a:br>
              <a:rPr lang="en-IE" altLang="zh-CN" sz="2400" smtClean="0">
                <a:solidFill>
                  <a:schemeClr val="tx1"/>
                </a:solidFill>
                <a:latin typeface="Arial" pitchFamily="34" charset="0"/>
              </a:rPr>
            </a:br>
            <a:endParaRPr lang="en-IE" altLang="zh-CN" sz="2400" smtClean="0">
              <a:solidFill>
                <a:schemeClr val="tx1"/>
              </a:solidFill>
              <a:latin typeface="Arial" pitchFamily="34" charset="0"/>
            </a:endParaRPr>
          </a:p>
          <a:p>
            <a:pPr marL="742950" lvl="1" indent="-285750" eaLnBrk="1" hangingPunct="1">
              <a:buFontTx/>
              <a:buAutoNum type="alphaLcParenR"/>
            </a:pPr>
            <a:r>
              <a:rPr lang="en-IE" altLang="zh-CN" sz="2200" smtClean="0">
                <a:solidFill>
                  <a:schemeClr val="tx1"/>
                </a:solidFill>
                <a:latin typeface="Arial" pitchFamily="34" charset="0"/>
              </a:rPr>
              <a:t> Gross income before pension contributions </a:t>
            </a:r>
          </a:p>
          <a:p>
            <a:pPr marL="742950" lvl="1" indent="-285750" eaLnBrk="1" hangingPunct="1">
              <a:buFontTx/>
              <a:buAutoNum type="alphaLcParenR"/>
            </a:pPr>
            <a:r>
              <a:rPr lang="en-IE" altLang="zh-CN" sz="2200" smtClean="0">
                <a:solidFill>
                  <a:schemeClr val="tx1"/>
                </a:solidFill>
                <a:latin typeface="Arial" pitchFamily="34" charset="0"/>
              </a:rPr>
              <a:t> tax exempt income such as patent income, certain artists income</a:t>
            </a:r>
          </a:p>
          <a:p>
            <a:pPr marL="742950" lvl="1" indent="-285750" eaLnBrk="1" hangingPunct="1">
              <a:buFontTx/>
              <a:buNone/>
            </a:pPr>
            <a:endParaRPr lang="en-IE" altLang="zh-CN" sz="2200" smtClean="0">
              <a:solidFill>
                <a:schemeClr val="tx1"/>
              </a:solidFill>
              <a:latin typeface="Arial" pitchFamily="34" charset="0"/>
            </a:endParaRPr>
          </a:p>
          <a:p>
            <a:pPr marL="742950" lvl="1" indent="-285750" eaLnBrk="1" hangingPunct="1">
              <a:buFontTx/>
              <a:buNone/>
            </a:pPr>
            <a:endParaRPr lang="en-IE" altLang="zh-CN" sz="1800" smtClean="0">
              <a:solidFill>
                <a:schemeClr val="tx1"/>
              </a:solidFill>
              <a:latin typeface="Arial" pitchFamily="34" charset="0"/>
            </a:endParaRPr>
          </a:p>
          <a:p>
            <a:pPr marL="742950" lvl="1" indent="-285750" eaLnBrk="1" hangingPunct="1">
              <a:buFontTx/>
              <a:buNone/>
            </a:pPr>
            <a:endParaRPr lang="en-IE" altLang="zh-CN" sz="1800" smtClean="0">
              <a:solidFill>
                <a:schemeClr val="tx1"/>
              </a:solidFill>
              <a:latin typeface="Arial" pitchFamily="34" charset="0"/>
            </a:endParaRPr>
          </a:p>
          <a:p>
            <a:pPr marL="742950" lvl="1" indent="-285750" eaLnBrk="1" hangingPunct="1">
              <a:buFontTx/>
              <a:buNone/>
            </a:pPr>
            <a:endParaRPr lang="en-IE" altLang="zh-CN" sz="1800" smtClean="0">
              <a:solidFill>
                <a:schemeClr val="tx1"/>
              </a:solidFill>
              <a:latin typeface="Arial" pitchFamily="34" charset="0"/>
            </a:endParaRPr>
          </a:p>
        </p:txBody>
      </p:sp>
      <p:graphicFrame>
        <p:nvGraphicFramePr>
          <p:cNvPr id="396350" name="Group 62"/>
          <p:cNvGraphicFramePr>
            <a:graphicFrameLocks noGrp="1"/>
          </p:cNvGraphicFramePr>
          <p:nvPr/>
        </p:nvGraphicFramePr>
        <p:xfrm>
          <a:off x="588963" y="3382963"/>
          <a:ext cx="7734300" cy="2538412"/>
        </p:xfrm>
        <a:graphic>
          <a:graphicData uri="http://schemas.openxmlformats.org/drawingml/2006/table">
            <a:tbl>
              <a:tblPr/>
              <a:tblGrid>
                <a:gridCol w="3878262"/>
                <a:gridCol w="3856038"/>
              </a:tblGrid>
              <a:tr h="54927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400" b="1" i="0" u="none" strike="noStrike" cap="none" normalizeH="0" baseline="0" smtClean="0">
                          <a:ln>
                            <a:noFill/>
                          </a:ln>
                          <a:solidFill>
                            <a:schemeClr val="bg1"/>
                          </a:solidFill>
                          <a:effectLst/>
                          <a:latin typeface="Arial" pitchFamily="34" charset="0"/>
                        </a:rPr>
                        <a:t>Part of aggregate income</a:t>
                      </a:r>
                    </a:p>
                  </a:txBody>
                  <a:tcPr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bg1"/>
                          </a:solidFill>
                          <a:effectLst/>
                          <a:latin typeface="Arial" pitchFamily="34" charset="0"/>
                        </a:rPr>
                        <a:t>Rate of Income levy</a:t>
                      </a:r>
                    </a:p>
                  </a:txBody>
                  <a:tcPr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341438">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tx1"/>
                          </a:solidFill>
                          <a:effectLst/>
                          <a:latin typeface="Arial" pitchFamily="34" charset="0"/>
                        </a:rPr>
                        <a:t>€0 to €100,100</a:t>
                      </a:r>
                    </a:p>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tx1"/>
                          </a:solidFill>
                          <a:effectLst/>
                          <a:latin typeface="Arial" pitchFamily="34" charset="0"/>
                        </a:rPr>
                        <a:t>€100,101 to €250,120 </a:t>
                      </a:r>
                    </a:p>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tx1"/>
                          </a:solidFill>
                          <a:effectLst/>
                          <a:latin typeface="Arial" pitchFamily="34" charset="0"/>
                        </a:rPr>
                        <a:t>The remainder</a:t>
                      </a:r>
                    </a:p>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endParaRPr kumimoji="0" lang="en-GB" altLang="zh-CN" sz="2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tx1"/>
                          </a:solidFill>
                          <a:effectLst/>
                          <a:latin typeface="Arial" pitchFamily="34" charset="0"/>
                        </a:rPr>
                        <a:t>1%</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tx1"/>
                          </a:solidFill>
                          <a:effectLst/>
                          <a:latin typeface="Arial" pitchFamily="34" charset="0"/>
                        </a:rPr>
                        <a:t>2%</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GB" altLang="zh-CN" sz="2400" b="1" i="0" u="none" strike="noStrike" cap="none" normalizeH="0" baseline="0" smtClean="0">
                          <a:ln>
                            <a:noFill/>
                          </a:ln>
                          <a:solidFill>
                            <a:schemeClr val="tx1"/>
                          </a:solidFill>
                          <a:effectLst/>
                          <a:latin typeface="Arial" pitchFamily="34" charset="0"/>
                        </a:rPr>
                        <a:t>3% </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E604ECB7-8241-4F82-A89D-11687D00AA95}" type="slidenum">
              <a:rPr lang="en-GB" altLang="en-GB" sz="800">
                <a:latin typeface="Verdana" pitchFamily="34" charset="0"/>
              </a:rPr>
              <a:pPr/>
              <a:t>32</a:t>
            </a:fld>
            <a:endParaRPr lang="en-GB" altLang="en-GB" sz="800">
              <a:latin typeface="Verdana" pitchFamily="34" charset="0"/>
            </a:endParaRPr>
          </a:p>
        </p:txBody>
      </p:sp>
      <p:sp>
        <p:nvSpPr>
          <p:cNvPr id="35843" name="Rectangle 3"/>
          <p:cNvSpPr>
            <a:spLocks noGrp="1" noChangeArrowheads="1"/>
          </p:cNvSpPr>
          <p:nvPr>
            <p:ph type="body" idx="4294967295"/>
          </p:nvPr>
        </p:nvSpPr>
        <p:spPr>
          <a:xfrm>
            <a:off x="368300" y="1052513"/>
            <a:ext cx="8394700" cy="5264150"/>
          </a:xfrm>
        </p:spPr>
        <p:txBody>
          <a:bodyPr/>
          <a:lstStyle/>
          <a:p>
            <a:pPr marL="304800" indent="-304800" eaLnBrk="1" hangingPunct="1"/>
            <a:r>
              <a:rPr lang="en-GB" altLang="zh-CN" sz="2400" smtClean="0">
                <a:solidFill>
                  <a:schemeClr val="tx1"/>
                </a:solidFill>
                <a:latin typeface="Arial" pitchFamily="34" charset="0"/>
              </a:rPr>
              <a:t>Annual income up to €18,304 exempt</a:t>
            </a:r>
          </a:p>
          <a:p>
            <a:pPr marL="304800" indent="-304800" eaLnBrk="1" hangingPunct="1"/>
            <a:r>
              <a:rPr lang="en-IE" altLang="zh-CN" sz="2400" smtClean="0">
                <a:solidFill>
                  <a:schemeClr val="tx1"/>
                </a:solidFill>
                <a:latin typeface="Arial" pitchFamily="34" charset="0"/>
              </a:rPr>
              <a:t>From 1 January 2009 under PAYE system Employer responsible for collection of levy on income liable to PAYE (salaries, bonus, benefits-in-kind).</a:t>
            </a:r>
            <a:br>
              <a:rPr lang="en-IE" altLang="zh-CN" sz="2400" smtClean="0">
                <a:solidFill>
                  <a:schemeClr val="tx1"/>
                </a:solidFill>
                <a:latin typeface="Arial" pitchFamily="34" charset="0"/>
              </a:rPr>
            </a:br>
            <a:endParaRPr lang="en-IE" altLang="zh-CN" sz="2400" smtClean="0">
              <a:solidFill>
                <a:schemeClr val="tx1"/>
              </a:solidFill>
              <a:latin typeface="Arial" pitchFamily="34" charset="0"/>
            </a:endParaRPr>
          </a:p>
          <a:p>
            <a:pPr marL="304800" indent="-304800" eaLnBrk="1" hangingPunct="1"/>
            <a:r>
              <a:rPr lang="en-IE" altLang="zh-CN" sz="2400" smtClean="0">
                <a:solidFill>
                  <a:schemeClr val="tx1"/>
                </a:solidFill>
                <a:latin typeface="Arial" pitchFamily="34" charset="0"/>
              </a:rPr>
              <a:t>No levy if 2008 Bonus paid pre 31 December 2008</a:t>
            </a:r>
            <a:br>
              <a:rPr lang="en-IE" altLang="zh-CN" sz="2400" smtClean="0">
                <a:solidFill>
                  <a:schemeClr val="tx1"/>
                </a:solidFill>
                <a:latin typeface="Arial" pitchFamily="34" charset="0"/>
              </a:rPr>
            </a:br>
            <a:endParaRPr lang="en-IE" altLang="zh-CN" sz="2400" smtClean="0">
              <a:solidFill>
                <a:schemeClr val="tx1"/>
              </a:solidFill>
              <a:latin typeface="Arial" pitchFamily="34" charset="0"/>
            </a:endParaRPr>
          </a:p>
          <a:p>
            <a:pPr marL="304800" indent="-304800" eaLnBrk="1" hangingPunct="1"/>
            <a:r>
              <a:rPr lang="en-IE" altLang="zh-CN" sz="2400" smtClean="0">
                <a:solidFill>
                  <a:schemeClr val="tx1"/>
                </a:solidFill>
                <a:latin typeface="Arial" pitchFamily="34" charset="0"/>
              </a:rPr>
              <a:t>3% levy not applicable to amounts paid from 1 January 2009 to passing Finance Act – income levy only applicable at 1% / 2% rate.</a:t>
            </a:r>
            <a:br>
              <a:rPr lang="en-IE" altLang="zh-CN" sz="2400" smtClean="0">
                <a:solidFill>
                  <a:schemeClr val="tx1"/>
                </a:solidFill>
                <a:latin typeface="Arial" pitchFamily="34" charset="0"/>
              </a:rPr>
            </a:br>
            <a:endParaRPr lang="en-IE" altLang="zh-CN" sz="2400" smtClean="0">
              <a:solidFill>
                <a:schemeClr val="tx1"/>
              </a:solidFill>
              <a:latin typeface="Arial" pitchFamily="34" charset="0"/>
            </a:endParaRPr>
          </a:p>
          <a:p>
            <a:pPr marL="304800" indent="-304800" eaLnBrk="1" hangingPunct="1"/>
            <a:r>
              <a:rPr lang="en-IE" altLang="zh-CN" sz="2400" smtClean="0">
                <a:solidFill>
                  <a:schemeClr val="tx1"/>
                </a:solidFill>
                <a:latin typeface="Arial" pitchFamily="34" charset="0"/>
              </a:rPr>
              <a:t>Transfer income between spouses to maximise 1% / 2% bands</a:t>
            </a:r>
          </a:p>
        </p:txBody>
      </p:sp>
      <p:sp>
        <p:nvSpPr>
          <p:cNvPr id="35844" name="Rectangle 2"/>
          <p:cNvSpPr>
            <a:spLocks noGrp="1" noChangeArrowheads="1"/>
          </p:cNvSpPr>
          <p:nvPr>
            <p:ph type="title" idx="4294967295"/>
          </p:nvPr>
        </p:nvSpPr>
        <p:spPr/>
        <p:txBody>
          <a:bodyPr/>
          <a:lstStyle/>
          <a:p>
            <a:pPr eaLnBrk="1" hangingPunct="1"/>
            <a:r>
              <a:rPr lang="en-IE" altLang="zh-CN" sz="3200" smtClean="0">
                <a:latin typeface="Arial" pitchFamily="34" charset="0"/>
              </a:rPr>
              <a:t>Income Levy – cont’d</a:t>
            </a:r>
            <a:endParaRPr lang="en-US" altLang="zh-CN" sz="3200"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5FC8D991-ED7E-41A7-8841-F7E86ABD65C7}" type="slidenum">
              <a:rPr lang="en-GB" altLang="en-GB" sz="800">
                <a:latin typeface="Verdana" pitchFamily="34" charset="0"/>
              </a:rPr>
              <a:pPr/>
              <a:t>33</a:t>
            </a:fld>
            <a:endParaRPr lang="en-GB" altLang="en-GB" sz="800">
              <a:latin typeface="Verdana" pitchFamily="34" charset="0"/>
            </a:endParaRPr>
          </a:p>
        </p:txBody>
      </p:sp>
      <p:sp>
        <p:nvSpPr>
          <p:cNvPr id="36867" name="Rectangle 2"/>
          <p:cNvSpPr>
            <a:spLocks noGrp="1" noChangeArrowheads="1"/>
          </p:cNvSpPr>
          <p:nvPr>
            <p:ph type="title" idx="4294967295"/>
          </p:nvPr>
        </p:nvSpPr>
        <p:spPr/>
        <p:txBody>
          <a:bodyPr/>
          <a:lstStyle/>
          <a:p>
            <a:pPr eaLnBrk="1" hangingPunct="1"/>
            <a:r>
              <a:rPr lang="en-IE" altLang="zh-CN" sz="3200" smtClean="0">
                <a:latin typeface="Arial" pitchFamily="34" charset="0"/>
              </a:rPr>
              <a:t>Income Levy – termination issues</a:t>
            </a:r>
            <a:endParaRPr lang="en-US" altLang="zh-CN" sz="3200" smtClean="0">
              <a:latin typeface="Arial" pitchFamily="34" charset="0"/>
              <a:ea typeface="宋体" pitchFamily="2" charset="-122"/>
            </a:endParaRPr>
          </a:p>
        </p:txBody>
      </p:sp>
      <p:sp>
        <p:nvSpPr>
          <p:cNvPr id="36868" name="Rectangle 3"/>
          <p:cNvSpPr>
            <a:spLocks noGrp="1" noChangeArrowheads="1"/>
          </p:cNvSpPr>
          <p:nvPr>
            <p:ph type="body" idx="4294967295"/>
          </p:nvPr>
        </p:nvSpPr>
        <p:spPr/>
        <p:txBody>
          <a:bodyPr/>
          <a:lstStyle/>
          <a:p>
            <a:pPr eaLnBrk="1" hangingPunct="1">
              <a:lnSpc>
                <a:spcPct val="92000"/>
              </a:lnSpc>
              <a:spcAft>
                <a:spcPct val="75000"/>
              </a:spcAft>
            </a:pPr>
            <a:r>
              <a:rPr lang="en-IE" altLang="zh-CN" sz="2400" smtClean="0">
                <a:solidFill>
                  <a:schemeClr val="tx1"/>
                </a:solidFill>
                <a:latin typeface="Arial" pitchFamily="34" charset="0"/>
              </a:rPr>
              <a:t>Income levy follows tax treatment</a:t>
            </a:r>
          </a:p>
          <a:p>
            <a:pPr eaLnBrk="1" hangingPunct="1">
              <a:lnSpc>
                <a:spcPct val="92000"/>
              </a:lnSpc>
              <a:spcAft>
                <a:spcPct val="75000"/>
              </a:spcAft>
            </a:pPr>
            <a:r>
              <a:rPr lang="en-IE" altLang="zh-CN" sz="2400" smtClean="0">
                <a:solidFill>
                  <a:schemeClr val="tx1"/>
                </a:solidFill>
                <a:latin typeface="Arial" pitchFamily="34" charset="0"/>
              </a:rPr>
              <a:t>Applies to taxable element of termination payments</a:t>
            </a:r>
          </a:p>
          <a:p>
            <a:pPr eaLnBrk="1" hangingPunct="1">
              <a:lnSpc>
                <a:spcPct val="92000"/>
              </a:lnSpc>
              <a:spcAft>
                <a:spcPct val="75000"/>
              </a:spcAft>
            </a:pPr>
            <a:r>
              <a:rPr lang="en-IE" altLang="zh-CN" sz="2400" smtClean="0">
                <a:solidFill>
                  <a:schemeClr val="tx1"/>
                </a:solidFill>
                <a:latin typeface="Arial" pitchFamily="34" charset="0"/>
              </a:rPr>
              <a:t>Not payable on tax free pension lump sum</a:t>
            </a:r>
          </a:p>
          <a:p>
            <a:pPr eaLnBrk="1" hangingPunct="1">
              <a:lnSpc>
                <a:spcPct val="92000"/>
              </a:lnSpc>
              <a:spcAft>
                <a:spcPct val="75000"/>
              </a:spcAft>
            </a:pPr>
            <a:r>
              <a:rPr lang="en-IE" altLang="zh-CN" sz="2400" smtClean="0">
                <a:solidFill>
                  <a:schemeClr val="tx1"/>
                </a:solidFill>
                <a:latin typeface="Arial" pitchFamily="34" charset="0"/>
              </a:rPr>
              <a:t>Minimise impact of Income Levy:</a:t>
            </a:r>
          </a:p>
          <a:p>
            <a:pPr lvl="1" eaLnBrk="1" hangingPunct="1">
              <a:lnSpc>
                <a:spcPct val="84000"/>
              </a:lnSpc>
              <a:spcAft>
                <a:spcPct val="75000"/>
              </a:spcAft>
            </a:pPr>
            <a:r>
              <a:rPr lang="en-IE" altLang="zh-CN" sz="2400" smtClean="0">
                <a:solidFill>
                  <a:schemeClr val="tx1"/>
                </a:solidFill>
                <a:latin typeface="Arial" pitchFamily="34" charset="0"/>
              </a:rPr>
              <a:t>Ensure that any payment can qualify for reliefs/exemptions</a:t>
            </a:r>
          </a:p>
          <a:p>
            <a:pPr lvl="1" eaLnBrk="1" hangingPunct="1">
              <a:lnSpc>
                <a:spcPct val="84000"/>
              </a:lnSpc>
              <a:spcAft>
                <a:spcPct val="75000"/>
              </a:spcAft>
            </a:pPr>
            <a:r>
              <a:rPr lang="en-IE" altLang="zh-CN" sz="2400" smtClean="0">
                <a:solidFill>
                  <a:schemeClr val="tx1"/>
                </a:solidFill>
                <a:latin typeface="Arial" pitchFamily="34" charset="0"/>
              </a:rPr>
              <a:t>Risk of “salary sacrifice”</a:t>
            </a:r>
          </a:p>
          <a:p>
            <a:pPr eaLnBrk="1" hangingPunct="1">
              <a:lnSpc>
                <a:spcPct val="92000"/>
              </a:lnSpc>
              <a:buFontTx/>
              <a:buNone/>
            </a:pPr>
            <a:endParaRPr lang="en-IE" altLang="zh-CN" sz="240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5EA58A19-9F38-4C40-A7AB-8EC332551C61}" type="slidenum">
              <a:rPr lang="en-GB" altLang="en-GB" sz="800">
                <a:latin typeface="Verdana" pitchFamily="34" charset="0"/>
              </a:rPr>
              <a:pPr/>
              <a:t>34</a:t>
            </a:fld>
            <a:endParaRPr lang="en-GB" altLang="en-GB" sz="800">
              <a:latin typeface="Verdana" pitchFamily="34" charset="0"/>
            </a:endParaRPr>
          </a:p>
        </p:txBody>
      </p:sp>
      <p:pic>
        <p:nvPicPr>
          <p:cNvPr id="37891" name="Picture 2" descr="C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38"/>
            <a:ext cx="9144000"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4C45FA7A-1E97-4D61-B21E-8A5F71A7589B}" type="slidenum">
              <a:rPr lang="en-GB" altLang="en-GB" sz="800">
                <a:latin typeface="Verdana" pitchFamily="34" charset="0"/>
              </a:rPr>
              <a:pPr/>
              <a:t>35</a:t>
            </a:fld>
            <a:endParaRPr lang="en-GB" altLang="en-GB" sz="800">
              <a:latin typeface="Verdana" pitchFamily="34" charset="0"/>
            </a:endParaRPr>
          </a:p>
        </p:txBody>
      </p:sp>
      <p:sp>
        <p:nvSpPr>
          <p:cNvPr id="38915" name="Rectangle 2"/>
          <p:cNvSpPr>
            <a:spLocks noGrp="1" noChangeArrowheads="1"/>
          </p:cNvSpPr>
          <p:nvPr>
            <p:ph type="title" idx="4294967295"/>
          </p:nvPr>
        </p:nvSpPr>
        <p:spPr/>
        <p:txBody>
          <a:bodyPr/>
          <a:lstStyle/>
          <a:p>
            <a:pPr eaLnBrk="1" hangingPunct="1"/>
            <a:r>
              <a:rPr lang="en-IE" altLang="zh-CN" sz="3200" smtClean="0">
                <a:latin typeface="Arial" pitchFamily="34" charset="0"/>
              </a:rPr>
              <a:t>Company car BIK</a:t>
            </a:r>
            <a:endParaRPr lang="en-US" altLang="zh-CN" sz="3200" smtClean="0">
              <a:latin typeface="Arial" pitchFamily="34" charset="0"/>
              <a:ea typeface="宋体" pitchFamily="2" charset="-122"/>
            </a:endParaRPr>
          </a:p>
        </p:txBody>
      </p:sp>
      <p:sp>
        <p:nvSpPr>
          <p:cNvPr id="38916" name="Rectangle 3"/>
          <p:cNvSpPr>
            <a:spLocks noGrp="1" noChangeArrowheads="1"/>
          </p:cNvSpPr>
          <p:nvPr>
            <p:ph type="body" idx="4294967295"/>
          </p:nvPr>
        </p:nvSpPr>
        <p:spPr>
          <a:xfrm>
            <a:off x="368300" y="1308100"/>
            <a:ext cx="8124825" cy="5008563"/>
          </a:xfrm>
        </p:spPr>
        <p:txBody>
          <a:bodyPr/>
          <a:lstStyle/>
          <a:p>
            <a:pPr eaLnBrk="1" hangingPunct="1">
              <a:spcAft>
                <a:spcPct val="75000"/>
              </a:spcAft>
            </a:pPr>
            <a:r>
              <a:rPr lang="en-IE" altLang="zh-CN" sz="2400" smtClean="0">
                <a:solidFill>
                  <a:schemeClr val="tx1"/>
                </a:solidFill>
                <a:latin typeface="Arial" pitchFamily="34" charset="0"/>
              </a:rPr>
              <a:t>New rules apply only to new cars provided for first time on/after 1 January 2009</a:t>
            </a:r>
          </a:p>
          <a:p>
            <a:pPr eaLnBrk="1" hangingPunct="1">
              <a:spcAft>
                <a:spcPct val="75000"/>
              </a:spcAft>
            </a:pPr>
            <a:r>
              <a:rPr lang="en-IE" altLang="zh-CN" sz="2400" smtClean="0">
                <a:solidFill>
                  <a:schemeClr val="tx1"/>
                </a:solidFill>
                <a:latin typeface="Arial" pitchFamily="34" charset="0"/>
              </a:rPr>
              <a:t>Increased BIK of 35%/40% related to higher C02 emission cars</a:t>
            </a:r>
          </a:p>
          <a:p>
            <a:pPr eaLnBrk="1" hangingPunct="1">
              <a:spcAft>
                <a:spcPct val="75000"/>
              </a:spcAft>
            </a:pPr>
            <a:r>
              <a:rPr lang="en-IE" altLang="zh-CN" sz="2400" smtClean="0">
                <a:solidFill>
                  <a:schemeClr val="tx1"/>
                </a:solidFill>
                <a:latin typeface="Arial" pitchFamily="34" charset="0"/>
              </a:rPr>
              <a:t>No change to old rules for existing cars (available at 31 December 2008)</a:t>
            </a:r>
          </a:p>
          <a:p>
            <a:pPr eaLnBrk="1" hangingPunct="1">
              <a:spcAft>
                <a:spcPct val="75000"/>
              </a:spcAft>
            </a:pPr>
            <a:r>
              <a:rPr lang="en-IE" altLang="zh-CN" sz="2400" smtClean="0">
                <a:solidFill>
                  <a:schemeClr val="tx1"/>
                </a:solidFill>
                <a:latin typeface="Arial" pitchFamily="34" charset="0"/>
              </a:rPr>
              <a:t>Business mileage bands changed to kilometres (more favourable than the old mileage bands)</a:t>
            </a:r>
            <a:endParaRPr lang="en-US" altLang="zh-CN" sz="2400" smtClean="0">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8939DF3A-E810-44A1-8790-1324432F111D}" type="slidenum">
              <a:rPr lang="en-GB" altLang="en-GB" sz="800">
                <a:latin typeface="Verdana" pitchFamily="34" charset="0"/>
              </a:rPr>
              <a:pPr/>
              <a:t>36</a:t>
            </a:fld>
            <a:endParaRPr lang="en-GB" altLang="en-GB" sz="800">
              <a:latin typeface="Verdana" pitchFamily="34" charset="0"/>
            </a:endParaRPr>
          </a:p>
        </p:txBody>
      </p:sp>
      <p:sp>
        <p:nvSpPr>
          <p:cNvPr id="39939" name="Rectangle 2"/>
          <p:cNvSpPr>
            <a:spLocks noGrp="1" noChangeArrowheads="1"/>
          </p:cNvSpPr>
          <p:nvPr>
            <p:ph type="title" idx="4294967295"/>
          </p:nvPr>
        </p:nvSpPr>
        <p:spPr/>
        <p:txBody>
          <a:bodyPr/>
          <a:lstStyle/>
          <a:p>
            <a:pPr eaLnBrk="1" hangingPunct="1"/>
            <a:r>
              <a:rPr lang="en-IE" altLang="zh-CN" sz="3200" smtClean="0">
                <a:latin typeface="Arial" pitchFamily="34" charset="0"/>
              </a:rPr>
              <a:t>Executive cars – BIK calculation</a:t>
            </a:r>
            <a:endParaRPr lang="en-US" altLang="zh-CN" sz="3200" smtClean="0">
              <a:latin typeface="Arial" pitchFamily="34" charset="0"/>
              <a:ea typeface="宋体" pitchFamily="2" charset="-122"/>
            </a:endParaRPr>
          </a:p>
        </p:txBody>
      </p:sp>
      <p:sp>
        <p:nvSpPr>
          <p:cNvPr id="39940" name="Rectangle 3"/>
          <p:cNvSpPr>
            <a:spLocks noGrp="1" noChangeArrowheads="1"/>
          </p:cNvSpPr>
          <p:nvPr>
            <p:ph type="body" idx="4294967295"/>
          </p:nvPr>
        </p:nvSpPr>
        <p:spPr>
          <a:xfrm>
            <a:off x="384175" y="1196975"/>
            <a:ext cx="8394700" cy="5008563"/>
          </a:xfrm>
        </p:spPr>
        <p:txBody>
          <a:bodyPr/>
          <a:lstStyle/>
          <a:p>
            <a:pPr eaLnBrk="1" hangingPunct="1">
              <a:buFontTx/>
              <a:buNone/>
            </a:pPr>
            <a:endParaRPr lang="en-IE" altLang="zh-CN" sz="2400" smtClean="0">
              <a:solidFill>
                <a:schemeClr val="tx1"/>
              </a:solidFill>
              <a:latin typeface="Arial" pitchFamily="34" charset="0"/>
            </a:endParaRPr>
          </a:p>
          <a:p>
            <a:pPr marL="742950" lvl="1" indent="-285750" eaLnBrk="1" hangingPunct="1"/>
            <a:endParaRPr lang="en-IE" altLang="zh-CN" sz="2000" smtClean="0">
              <a:solidFill>
                <a:schemeClr val="tx1"/>
              </a:solidFill>
              <a:latin typeface="Arial" pitchFamily="34" charset="0"/>
            </a:endParaRPr>
          </a:p>
          <a:p>
            <a:pPr marL="742950" lvl="1" indent="-285750" eaLnBrk="1" hangingPunct="1">
              <a:buFontTx/>
              <a:buNone/>
            </a:pPr>
            <a:endParaRPr lang="en-US" altLang="zh-CN" sz="2000" smtClean="0">
              <a:solidFill>
                <a:schemeClr val="tx1"/>
              </a:solidFill>
              <a:latin typeface="Arial" pitchFamily="34" charset="0"/>
              <a:ea typeface="宋体" pitchFamily="2" charset="-122"/>
            </a:endParaRPr>
          </a:p>
        </p:txBody>
      </p:sp>
      <p:graphicFrame>
        <p:nvGraphicFramePr>
          <p:cNvPr id="400497" name="Group 113"/>
          <p:cNvGraphicFramePr>
            <a:graphicFrameLocks noGrp="1"/>
          </p:cNvGraphicFramePr>
          <p:nvPr/>
        </p:nvGraphicFramePr>
        <p:xfrm>
          <a:off x="350838" y="823913"/>
          <a:ext cx="8385175" cy="5649912"/>
        </p:xfrm>
        <a:graphic>
          <a:graphicData uri="http://schemas.openxmlformats.org/drawingml/2006/table">
            <a:tbl>
              <a:tblPr/>
              <a:tblGrid>
                <a:gridCol w="3033712"/>
                <a:gridCol w="928688"/>
                <a:gridCol w="2238375"/>
                <a:gridCol w="2184400"/>
              </a:tblGrid>
              <a:tr h="127952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Make/Model</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CO2</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Band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Increase in B.I.K.</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Increased Tax (45.5%)</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r>
              <a:tr h="331788">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Volkswagen Passat 1.9 TDi</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C</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877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Toyota Avensis 2.0 D-4D</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C</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603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Ford Mondeo Zetec 2.0 TDCI</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D</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1,621</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737</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603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BMW 320i SE </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C</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603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Audi A4 2.0 TDi</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C</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0</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603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Peugeot 407 ST 2.0 HDi</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C</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0</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0</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3603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Renault Laguna III 2.0 DCi</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D</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1,668</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758</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99"/>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7450B26D-97EC-406D-B62E-F2B434992406}" type="slidenum">
              <a:rPr lang="en-GB" altLang="en-GB" sz="800">
                <a:latin typeface="Verdana" pitchFamily="34" charset="0"/>
              </a:rPr>
              <a:pPr/>
              <a:t>37</a:t>
            </a:fld>
            <a:endParaRPr lang="en-GB" altLang="en-GB" sz="800">
              <a:latin typeface="Verdana" pitchFamily="34" charset="0"/>
            </a:endParaRPr>
          </a:p>
        </p:txBody>
      </p:sp>
      <p:sp>
        <p:nvSpPr>
          <p:cNvPr id="40963" name="Rectangle 2"/>
          <p:cNvSpPr>
            <a:spLocks noGrp="1" noChangeArrowheads="1"/>
          </p:cNvSpPr>
          <p:nvPr>
            <p:ph type="title" idx="4294967295"/>
          </p:nvPr>
        </p:nvSpPr>
        <p:spPr/>
        <p:txBody>
          <a:bodyPr/>
          <a:lstStyle/>
          <a:p>
            <a:pPr eaLnBrk="1" hangingPunct="1"/>
            <a:r>
              <a:rPr lang="en-IE" altLang="zh-CN" sz="3200" smtClean="0">
                <a:latin typeface="Arial" pitchFamily="34" charset="0"/>
              </a:rPr>
              <a:t>Higher level executive cars – CO2 grades</a:t>
            </a:r>
            <a:endParaRPr lang="en-US" altLang="zh-CN" sz="3200" smtClean="0">
              <a:latin typeface="Arial" pitchFamily="34" charset="0"/>
              <a:ea typeface="宋体" pitchFamily="2" charset="-122"/>
            </a:endParaRPr>
          </a:p>
        </p:txBody>
      </p:sp>
      <p:sp>
        <p:nvSpPr>
          <p:cNvPr id="40964" name="Rectangle 3"/>
          <p:cNvSpPr>
            <a:spLocks noGrp="1" noChangeArrowheads="1"/>
          </p:cNvSpPr>
          <p:nvPr>
            <p:ph type="body" idx="4294967295"/>
          </p:nvPr>
        </p:nvSpPr>
        <p:spPr/>
        <p:txBody>
          <a:bodyPr/>
          <a:lstStyle/>
          <a:p>
            <a:pPr eaLnBrk="1" hangingPunct="1">
              <a:buFontTx/>
              <a:buNone/>
            </a:pPr>
            <a:endParaRPr lang="en-IE" altLang="zh-CN" sz="2400" smtClean="0">
              <a:solidFill>
                <a:schemeClr val="tx1"/>
              </a:solidFill>
              <a:latin typeface="Arial" pitchFamily="34" charset="0"/>
            </a:endParaRPr>
          </a:p>
          <a:p>
            <a:pPr marL="742950" lvl="1" indent="-285750" eaLnBrk="1" hangingPunct="1"/>
            <a:endParaRPr lang="en-IE" altLang="zh-CN" sz="2000" smtClean="0">
              <a:solidFill>
                <a:schemeClr val="tx1"/>
              </a:solidFill>
              <a:latin typeface="Arial" pitchFamily="34" charset="0"/>
            </a:endParaRPr>
          </a:p>
          <a:p>
            <a:pPr marL="742950" lvl="1" indent="-285750" eaLnBrk="1" hangingPunct="1">
              <a:buFontTx/>
              <a:buNone/>
            </a:pPr>
            <a:endParaRPr lang="en-US" altLang="zh-CN" sz="2000" smtClean="0">
              <a:solidFill>
                <a:schemeClr val="tx1"/>
              </a:solidFill>
              <a:latin typeface="Arial" pitchFamily="34" charset="0"/>
              <a:ea typeface="宋体" pitchFamily="2" charset="-122"/>
            </a:endParaRPr>
          </a:p>
        </p:txBody>
      </p:sp>
      <p:graphicFrame>
        <p:nvGraphicFramePr>
          <p:cNvPr id="401467" name="Group 59"/>
          <p:cNvGraphicFramePr>
            <a:graphicFrameLocks noGrp="1"/>
          </p:cNvGraphicFramePr>
          <p:nvPr/>
        </p:nvGraphicFramePr>
        <p:xfrm>
          <a:off x="466725" y="993775"/>
          <a:ext cx="8243888" cy="3989388"/>
        </p:xfrm>
        <a:graphic>
          <a:graphicData uri="http://schemas.openxmlformats.org/drawingml/2006/table">
            <a:tbl>
              <a:tblPr/>
              <a:tblGrid>
                <a:gridCol w="2032000"/>
                <a:gridCol w="1425575"/>
                <a:gridCol w="2259013"/>
                <a:gridCol w="2527300"/>
              </a:tblGrid>
              <a:tr h="5762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Make/Model</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CO2 </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Band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Increase in B.I.K.</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Increased Tax (45.5%)</a:t>
                      </a: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322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Mercedes S320 CDI</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F</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11,113</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5,056</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877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BMW 535d SE</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E</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3,908</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1,778</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6036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Jaguar 2.7 XF</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F</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7,418</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3,375</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87350">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Lexus GS450h</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E</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4,318</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FFFF"/>
                          </a:solidFill>
                          <a:effectLst/>
                          <a:latin typeface="Verdana" pitchFamily="34" charset="0"/>
                        </a:rPr>
                        <a:t>1,964</a:t>
                      </a:r>
                      <a:endParaRPr kumimoji="0" lang="en-US" altLang="zh-CN" sz="2000" b="1" i="0" u="none" strike="noStrike" cap="none" normalizeH="0" baseline="0" smtClean="0">
                        <a:ln>
                          <a:noFill/>
                        </a:ln>
                        <a:solidFill>
                          <a:srgbClr val="FFFFF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40997" name="Rectangle 36"/>
          <p:cNvSpPr>
            <a:spLocks noChangeArrowheads="1"/>
          </p:cNvSpPr>
          <p:nvPr/>
        </p:nvSpPr>
        <p:spPr bwMode="auto">
          <a:xfrm>
            <a:off x="476250" y="5130800"/>
            <a:ext cx="823436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100000"/>
              </a:lnSpc>
              <a:spcAft>
                <a:spcPct val="40000"/>
              </a:spcAft>
              <a:buClr>
                <a:schemeClr val="tx1"/>
              </a:buClr>
            </a:pPr>
            <a:r>
              <a:rPr lang="en-IE" altLang="zh-CN" sz="2400">
                <a:solidFill>
                  <a:schemeClr val="bg2"/>
                </a:solidFill>
              </a:rPr>
              <a:t>Tax Savings:</a:t>
            </a:r>
          </a:p>
          <a:p>
            <a:pPr algn="l" eaLnBrk="1" hangingPunct="1">
              <a:lnSpc>
                <a:spcPct val="100000"/>
              </a:lnSpc>
              <a:spcAft>
                <a:spcPct val="40000"/>
              </a:spcAft>
              <a:buFont typeface="Arial" pitchFamily="34" charset="0"/>
              <a:buChar char="–"/>
            </a:pPr>
            <a:r>
              <a:rPr lang="en-IE" altLang="zh-CN" sz="2000"/>
              <a:t> Change car before 31 December 2008 to qualify under existing rules.</a:t>
            </a:r>
          </a:p>
          <a:p>
            <a:pPr algn="l" eaLnBrk="1" hangingPunct="1">
              <a:lnSpc>
                <a:spcPct val="100000"/>
              </a:lnSpc>
              <a:spcAft>
                <a:spcPct val="40000"/>
              </a:spcAft>
              <a:buFont typeface="Arial" pitchFamily="34" charset="0"/>
              <a:buChar char="–"/>
            </a:pPr>
            <a:r>
              <a:rPr lang="en-IE" altLang="zh-CN" sz="2000"/>
              <a:t> Review current car policies.</a:t>
            </a:r>
            <a:endParaRPr lang="en-US" altLang="zh-CN" sz="200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C1C190E8-9790-4711-A6ED-242B482D4502}" type="slidenum">
              <a:rPr lang="en-GB" altLang="en-GB" sz="800">
                <a:latin typeface="Verdana" pitchFamily="34" charset="0"/>
              </a:rPr>
              <a:pPr/>
              <a:t>38</a:t>
            </a:fld>
            <a:endParaRPr lang="en-GB" altLang="en-GB" sz="800">
              <a:latin typeface="Verdana" pitchFamily="34" charset="0"/>
            </a:endParaRPr>
          </a:p>
        </p:txBody>
      </p:sp>
      <p:sp>
        <p:nvSpPr>
          <p:cNvPr id="41987" name="Rectangle 2"/>
          <p:cNvSpPr>
            <a:spLocks noGrp="1" noChangeArrowheads="1"/>
          </p:cNvSpPr>
          <p:nvPr>
            <p:ph type="title" idx="4294967295"/>
          </p:nvPr>
        </p:nvSpPr>
        <p:spPr/>
        <p:txBody>
          <a:bodyPr/>
          <a:lstStyle/>
          <a:p>
            <a:pPr eaLnBrk="1" hangingPunct="1"/>
            <a:r>
              <a:rPr lang="en-IE" altLang="zh-CN" sz="3200" smtClean="0">
                <a:latin typeface="Arial" pitchFamily="34" charset="0"/>
              </a:rPr>
              <a:t>Car parking levy</a:t>
            </a:r>
            <a:endParaRPr lang="en-US" altLang="zh-CN" sz="3200" smtClean="0">
              <a:latin typeface="Arial" pitchFamily="34" charset="0"/>
              <a:ea typeface="宋体" pitchFamily="2" charset="-122"/>
            </a:endParaRPr>
          </a:p>
        </p:txBody>
      </p:sp>
      <p:sp>
        <p:nvSpPr>
          <p:cNvPr id="41988" name="Rectangle 3"/>
          <p:cNvSpPr>
            <a:spLocks noGrp="1" noChangeArrowheads="1"/>
          </p:cNvSpPr>
          <p:nvPr>
            <p:ph type="body" idx="4294967295"/>
          </p:nvPr>
        </p:nvSpPr>
        <p:spPr>
          <a:xfrm>
            <a:off x="215900" y="835025"/>
            <a:ext cx="8593138" cy="5527675"/>
          </a:xfrm>
        </p:spPr>
        <p:txBody>
          <a:bodyPr/>
          <a:lstStyle/>
          <a:p>
            <a:pPr eaLnBrk="1" hangingPunct="1">
              <a:spcAft>
                <a:spcPct val="75000"/>
              </a:spcAft>
            </a:pPr>
            <a:r>
              <a:rPr lang="en-IE" altLang="zh-CN" sz="2200" smtClean="0">
                <a:solidFill>
                  <a:schemeClr val="tx1"/>
                </a:solidFill>
                <a:latin typeface="Arial" pitchFamily="34" charset="0"/>
              </a:rPr>
              <a:t>Annual flat levy of €200 where employee “entitled” to the use of a parking space for car/van in major Urban centres – Cork, Dublin, Galway, Limerick and Waterford</a:t>
            </a:r>
          </a:p>
          <a:p>
            <a:pPr eaLnBrk="1" hangingPunct="1">
              <a:spcAft>
                <a:spcPct val="75000"/>
              </a:spcAft>
            </a:pPr>
            <a:r>
              <a:rPr lang="en-IE" altLang="zh-CN" sz="2200" smtClean="0">
                <a:solidFill>
                  <a:schemeClr val="tx1"/>
                </a:solidFill>
                <a:latin typeface="Arial" pitchFamily="34" charset="0"/>
              </a:rPr>
              <a:t>Employer obligation to collect </a:t>
            </a:r>
            <a:r>
              <a:rPr lang="en-IE" altLang="zh-CN" sz="2200" smtClean="0">
                <a:solidFill>
                  <a:schemeClr val="tx1"/>
                </a:solidFill>
                <a:latin typeface="Arial" pitchFamily="34" charset="0"/>
                <a:cs typeface="Arial" pitchFamily="34" charset="0"/>
              </a:rPr>
              <a:t>€200 under</a:t>
            </a:r>
            <a:r>
              <a:rPr lang="en-IE" altLang="zh-CN" sz="2200" smtClean="0">
                <a:solidFill>
                  <a:schemeClr val="tx1"/>
                </a:solidFill>
                <a:latin typeface="Arial" pitchFamily="34" charset="0"/>
              </a:rPr>
              <a:t> PAYE system – deduct from net pay</a:t>
            </a:r>
          </a:p>
          <a:p>
            <a:pPr eaLnBrk="1" hangingPunct="1">
              <a:buClr>
                <a:schemeClr val="tx1"/>
              </a:buClr>
              <a:buFontTx/>
              <a:buNone/>
            </a:pPr>
            <a:r>
              <a:rPr lang="en-IE" altLang="zh-CN" sz="2200" smtClean="0">
                <a:solidFill>
                  <a:schemeClr val="bg2"/>
                </a:solidFill>
                <a:latin typeface="Arial" pitchFamily="34" charset="0"/>
              </a:rPr>
              <a:t>Issues</a:t>
            </a:r>
          </a:p>
          <a:p>
            <a:pPr marL="742950" lvl="1" indent="-285750" eaLnBrk="1" hangingPunct="1"/>
            <a:r>
              <a:rPr lang="en-IE" altLang="zh-CN" sz="2200" smtClean="0">
                <a:solidFill>
                  <a:schemeClr val="tx1"/>
                </a:solidFill>
                <a:latin typeface="Arial" pitchFamily="34" charset="0"/>
              </a:rPr>
              <a:t>Multiple employments/directorships</a:t>
            </a:r>
          </a:p>
          <a:p>
            <a:pPr marL="742950" lvl="1" indent="-285750" eaLnBrk="1" hangingPunct="1"/>
            <a:r>
              <a:rPr lang="en-IE" altLang="zh-CN" sz="2200" smtClean="0">
                <a:solidFill>
                  <a:schemeClr val="tx1"/>
                </a:solidFill>
                <a:latin typeface="Arial" pitchFamily="34" charset="0"/>
              </a:rPr>
              <a:t>Costs of compensating payment/reimbursement of levy not deductible for employer</a:t>
            </a:r>
          </a:p>
          <a:p>
            <a:pPr eaLnBrk="1" hangingPunct="1">
              <a:spcAft>
                <a:spcPct val="75000"/>
              </a:spcAft>
              <a:buClr>
                <a:schemeClr val="tx1"/>
              </a:buClr>
              <a:buFontTx/>
              <a:buNone/>
            </a:pPr>
            <a:r>
              <a:rPr lang="en-IE" altLang="zh-CN" sz="2200" smtClean="0">
                <a:solidFill>
                  <a:schemeClr val="bg2"/>
                </a:solidFill>
                <a:latin typeface="Arial" pitchFamily="34" charset="0"/>
              </a:rPr>
              <a:t>Tax Savings</a:t>
            </a:r>
          </a:p>
          <a:p>
            <a:pPr marL="742950" lvl="1" indent="-285750" eaLnBrk="1" hangingPunct="1">
              <a:lnSpc>
                <a:spcPct val="84000"/>
              </a:lnSpc>
              <a:spcAft>
                <a:spcPct val="75000"/>
              </a:spcAft>
            </a:pPr>
            <a:r>
              <a:rPr lang="en-IE" altLang="zh-CN" sz="2200" smtClean="0">
                <a:solidFill>
                  <a:schemeClr val="tx1"/>
                </a:solidFill>
                <a:latin typeface="Arial" pitchFamily="34" charset="0"/>
              </a:rPr>
              <a:t>Reduced to </a:t>
            </a:r>
            <a:r>
              <a:rPr lang="en-IE" altLang="zh-CN" sz="2200" smtClean="0">
                <a:solidFill>
                  <a:schemeClr val="tx1"/>
                </a:solidFill>
                <a:latin typeface="Arial" pitchFamily="34" charset="0"/>
                <a:cs typeface="Arial" pitchFamily="34" charset="0"/>
              </a:rPr>
              <a:t>€</a:t>
            </a:r>
            <a:r>
              <a:rPr lang="en-IE" altLang="zh-CN" sz="2200" smtClean="0">
                <a:solidFill>
                  <a:schemeClr val="tx1"/>
                </a:solidFill>
                <a:latin typeface="Arial" pitchFamily="34" charset="0"/>
              </a:rPr>
              <a:t>100 if shared parking arrangements ratio can be reduced to 2:1</a:t>
            </a:r>
          </a:p>
          <a:p>
            <a:pPr marL="742950" lvl="1" indent="-285750" eaLnBrk="1" hangingPunct="1">
              <a:lnSpc>
                <a:spcPct val="64000"/>
              </a:lnSpc>
              <a:spcAft>
                <a:spcPct val="75000"/>
              </a:spcAft>
            </a:pPr>
            <a:r>
              <a:rPr lang="en-IE" altLang="zh-CN" sz="2200" smtClean="0">
                <a:solidFill>
                  <a:schemeClr val="tx1"/>
                </a:solidFill>
                <a:latin typeface="Arial" pitchFamily="34" charset="0"/>
              </a:rPr>
              <a:t>Available but occasional/infrequent use should be reconsidered</a:t>
            </a:r>
            <a:endParaRPr lang="en-US" altLang="zh-CN" sz="2200" smtClean="0">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E1D6B219-76E7-4D35-8C5A-AECA3E3C1D01}" type="slidenum">
              <a:rPr lang="en-GB" altLang="en-GB" sz="800">
                <a:latin typeface="Verdana" pitchFamily="34" charset="0"/>
              </a:rPr>
              <a:pPr/>
              <a:t>39</a:t>
            </a:fld>
            <a:endParaRPr lang="en-GB" altLang="en-GB" sz="800">
              <a:latin typeface="Verdana" pitchFamily="34" charset="0"/>
            </a:endParaRPr>
          </a:p>
        </p:txBody>
      </p:sp>
      <p:sp>
        <p:nvSpPr>
          <p:cNvPr id="43011" name="Rectangle 2"/>
          <p:cNvSpPr>
            <a:spLocks noGrp="1" noChangeArrowheads="1"/>
          </p:cNvSpPr>
          <p:nvPr>
            <p:ph type="title" idx="4294967295"/>
          </p:nvPr>
        </p:nvSpPr>
        <p:spPr/>
        <p:txBody>
          <a:bodyPr/>
          <a:lstStyle/>
          <a:p>
            <a:pPr eaLnBrk="1" hangingPunct="1"/>
            <a:r>
              <a:rPr lang="en-IE" altLang="zh-CN" sz="3200" smtClean="0">
                <a:latin typeface="Arial" pitchFamily="34" charset="0"/>
              </a:rPr>
              <a:t>Share based remuneration</a:t>
            </a:r>
            <a:endParaRPr lang="en-US" altLang="zh-CN" sz="3200" smtClean="0">
              <a:latin typeface="Arial" pitchFamily="34" charset="0"/>
              <a:ea typeface="宋体" pitchFamily="2" charset="-122"/>
            </a:endParaRPr>
          </a:p>
        </p:txBody>
      </p:sp>
      <p:sp>
        <p:nvSpPr>
          <p:cNvPr id="43012" name="Rectangle 3"/>
          <p:cNvSpPr>
            <a:spLocks noGrp="1" noChangeArrowheads="1"/>
          </p:cNvSpPr>
          <p:nvPr>
            <p:ph type="body" idx="4294967295"/>
          </p:nvPr>
        </p:nvSpPr>
        <p:spPr>
          <a:xfrm>
            <a:off x="322263" y="1035050"/>
            <a:ext cx="8394700" cy="5572125"/>
          </a:xfrm>
        </p:spPr>
        <p:txBody>
          <a:bodyPr/>
          <a:lstStyle/>
          <a:p>
            <a:pPr eaLnBrk="1" hangingPunct="1">
              <a:spcAft>
                <a:spcPct val="75000"/>
              </a:spcAft>
            </a:pPr>
            <a:r>
              <a:rPr lang="en-IE" altLang="zh-CN" sz="2200" smtClean="0">
                <a:solidFill>
                  <a:schemeClr val="tx1"/>
                </a:solidFill>
                <a:latin typeface="Arial" pitchFamily="34" charset="0"/>
              </a:rPr>
              <a:t>Statutory provisions for existing practice in relation to restricted (“clogged”) shares and forfeitable shares</a:t>
            </a:r>
          </a:p>
          <a:p>
            <a:pPr eaLnBrk="1" hangingPunct="1">
              <a:spcAft>
                <a:spcPct val="75000"/>
              </a:spcAft>
            </a:pPr>
            <a:r>
              <a:rPr lang="en-IE" altLang="zh-CN" sz="2200" smtClean="0">
                <a:solidFill>
                  <a:schemeClr val="tx1"/>
                </a:solidFill>
                <a:latin typeface="Arial" pitchFamily="34" charset="0"/>
              </a:rPr>
              <a:t>New Employer reporting obligations</a:t>
            </a:r>
          </a:p>
          <a:p>
            <a:pPr eaLnBrk="1" hangingPunct="1">
              <a:spcAft>
                <a:spcPct val="75000"/>
              </a:spcAft>
            </a:pPr>
            <a:r>
              <a:rPr lang="en-IE" altLang="zh-CN" sz="2200" smtClean="0">
                <a:solidFill>
                  <a:schemeClr val="tx1"/>
                </a:solidFill>
                <a:latin typeface="Arial" pitchFamily="34" charset="0"/>
              </a:rPr>
              <a:t>Opportunities for share based remuneration in current circumstances: </a:t>
            </a:r>
          </a:p>
          <a:p>
            <a:pPr marL="742950" lvl="1" indent="-285750" eaLnBrk="1" hangingPunct="1">
              <a:lnSpc>
                <a:spcPct val="84000"/>
              </a:lnSpc>
              <a:spcAft>
                <a:spcPct val="75000"/>
              </a:spcAft>
            </a:pPr>
            <a:endParaRPr lang="en-IE" altLang="zh-CN" sz="2000" smtClean="0">
              <a:solidFill>
                <a:schemeClr val="tx1"/>
              </a:solidFill>
              <a:latin typeface="Arial" pitchFamily="34" charset="0"/>
            </a:endParaRPr>
          </a:p>
        </p:txBody>
      </p:sp>
      <p:sp>
        <p:nvSpPr>
          <p:cNvPr id="43013" name="Text Box 4"/>
          <p:cNvSpPr txBox="1">
            <a:spLocks noChangeArrowheads="1"/>
          </p:cNvSpPr>
          <p:nvPr/>
        </p:nvSpPr>
        <p:spPr bwMode="auto">
          <a:xfrm>
            <a:off x="503238" y="3413125"/>
            <a:ext cx="26812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spcBef>
                <a:spcPct val="50000"/>
              </a:spcBef>
            </a:pPr>
            <a:endParaRPr lang="zh-CN" altLang="zh-CN"/>
          </a:p>
        </p:txBody>
      </p:sp>
      <p:sp>
        <p:nvSpPr>
          <p:cNvPr id="43014" name="Text Box 5"/>
          <p:cNvSpPr txBox="1">
            <a:spLocks noChangeArrowheads="1"/>
          </p:cNvSpPr>
          <p:nvPr/>
        </p:nvSpPr>
        <p:spPr bwMode="auto">
          <a:xfrm>
            <a:off x="303213" y="3400425"/>
            <a:ext cx="4144962" cy="23907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365125" indent="-27305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buFont typeface="Arial" pitchFamily="34" charset="0"/>
              <a:buChar char="-"/>
            </a:pPr>
            <a:r>
              <a:rPr lang="en-IE" altLang="zh-CN" sz="2200"/>
              <a:t>Approved Share Schemes</a:t>
            </a:r>
          </a:p>
          <a:p>
            <a:pPr algn="l">
              <a:buFont typeface="Arial" pitchFamily="34" charset="0"/>
              <a:buChar char="-"/>
            </a:pPr>
            <a:r>
              <a:rPr lang="en-IE" altLang="zh-CN" sz="2200"/>
              <a:t>Approved Share Option</a:t>
            </a:r>
          </a:p>
          <a:p>
            <a:pPr algn="l">
              <a:buFont typeface="Arial" pitchFamily="34" charset="0"/>
              <a:buChar char="-"/>
            </a:pPr>
            <a:r>
              <a:rPr lang="en-IE" altLang="zh-CN" sz="2200"/>
              <a:t>Approved Save As You    Earn (SAYE)</a:t>
            </a:r>
          </a:p>
          <a:p>
            <a:pPr algn="l">
              <a:buFont typeface="Arial" pitchFamily="34" charset="0"/>
              <a:buChar char="-"/>
            </a:pPr>
            <a:r>
              <a:rPr lang="en-IE" altLang="zh-CN" sz="2200"/>
              <a:t>Approved Profit Share (APPS)</a:t>
            </a:r>
            <a:endParaRPr lang="en-US" altLang="zh-CN" sz="2200">
              <a:ea typeface="宋体" pitchFamily="2" charset="-122"/>
            </a:endParaRPr>
          </a:p>
        </p:txBody>
      </p:sp>
      <p:sp>
        <p:nvSpPr>
          <p:cNvPr id="43015" name="Text Box 6"/>
          <p:cNvSpPr txBox="1">
            <a:spLocks noChangeArrowheads="1"/>
          </p:cNvSpPr>
          <p:nvPr/>
        </p:nvSpPr>
        <p:spPr bwMode="auto">
          <a:xfrm>
            <a:off x="4665663" y="3419475"/>
            <a:ext cx="4168775" cy="23907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365125" indent="-27305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buFont typeface="Arial" pitchFamily="34" charset="0"/>
              <a:buChar char="-"/>
            </a:pPr>
            <a:r>
              <a:rPr lang="en-IE" altLang="zh-CN" sz="2200"/>
              <a:t>Low market values</a:t>
            </a:r>
          </a:p>
          <a:p>
            <a:pPr algn="l">
              <a:buFont typeface="Arial" pitchFamily="34" charset="0"/>
              <a:buChar char="-"/>
            </a:pPr>
            <a:r>
              <a:rPr lang="en-IE" altLang="zh-CN" sz="2200"/>
              <a:t>Accelerate 2008 award of shares to 2008 or pre-passing of Finance Act 2009</a:t>
            </a:r>
          </a:p>
          <a:p>
            <a:pPr algn="l">
              <a:buFont typeface="Arial" pitchFamily="34" charset="0"/>
              <a:buChar char="-"/>
            </a:pPr>
            <a:r>
              <a:rPr lang="en-IE" altLang="zh-CN" sz="2200"/>
              <a:t>Unapproved Share based     schemes</a:t>
            </a:r>
            <a:endParaRPr lang="en-US" altLang="zh-CN" sz="220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71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F3C6CD4F-5252-4B40-A716-D2307BD7FF5A}" type="slidenum">
              <a:rPr lang="en-US" altLang="zh-CN" sz="800"/>
              <a:pPr/>
              <a:t>4</a:t>
            </a:fld>
            <a:endParaRPr lang="en-US" altLang="zh-CN" sz="800"/>
          </a:p>
        </p:txBody>
      </p:sp>
      <p:sp>
        <p:nvSpPr>
          <p:cNvPr id="7172" name="Rectangle 2"/>
          <p:cNvSpPr>
            <a:spLocks noGrp="1" noChangeArrowheads="1"/>
          </p:cNvSpPr>
          <p:nvPr>
            <p:ph type="title" idx="4294967295"/>
          </p:nvPr>
        </p:nvSpPr>
        <p:spPr>
          <a:xfrm>
            <a:off x="212725" y="198438"/>
            <a:ext cx="8391525" cy="619125"/>
          </a:xfrm>
        </p:spPr>
        <p:txBody>
          <a:bodyPr/>
          <a:lstStyle/>
          <a:p>
            <a:pPr eaLnBrk="1" hangingPunct="1"/>
            <a:r>
              <a:rPr lang="en-IE" altLang="zh-CN" smtClean="0"/>
              <a:t>The Bad</a:t>
            </a:r>
            <a:endParaRPr lang="en-US" altLang="zh-CN" smtClean="0">
              <a:ea typeface="宋体" pitchFamily="2" charset="-122"/>
            </a:endParaRPr>
          </a:p>
        </p:txBody>
      </p:sp>
      <p:graphicFrame>
        <p:nvGraphicFramePr>
          <p:cNvPr id="224281" name="Group 25"/>
          <p:cNvGraphicFramePr>
            <a:graphicFrameLocks noGrp="1"/>
          </p:cNvGraphicFramePr>
          <p:nvPr>
            <p:ph/>
          </p:nvPr>
        </p:nvGraphicFramePr>
        <p:xfrm>
          <a:off x="276225" y="674688"/>
          <a:ext cx="8593138" cy="5342529"/>
        </p:xfrm>
        <a:graphic>
          <a:graphicData uri="http://schemas.openxmlformats.org/drawingml/2006/table">
            <a:tbl>
              <a:tblPr/>
              <a:tblGrid>
                <a:gridCol w="3492500"/>
                <a:gridCol w="5100638"/>
              </a:tblGrid>
              <a:tr h="733425">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2000" b="1" i="0" u="none" strike="noStrike" cap="none" normalizeH="0" baseline="0" smtClean="0">
                          <a:ln>
                            <a:noFill/>
                          </a:ln>
                          <a:solidFill>
                            <a:schemeClr val="tx1"/>
                          </a:solidFill>
                          <a:effectLst/>
                          <a:latin typeface="Arial" pitchFamily="34" charset="0"/>
                        </a:rPr>
                        <a:t>Life </a:t>
                      </a:r>
                      <a:r>
                        <a:rPr kumimoji="0" lang="en-GB" altLang="en-GB" sz="2000" b="1" i="0" u="none" strike="noStrike" cap="none" normalizeH="0" baseline="0" smtClean="0">
                          <a:ln>
                            <a:noFill/>
                          </a:ln>
                          <a:solidFill>
                            <a:schemeClr val="tx1"/>
                          </a:solidFill>
                          <a:effectLst/>
                          <a:latin typeface="Arial" pitchFamily="34" charset="0"/>
                        </a:rPr>
                        <a:t>Assurance products and investment funds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1400" b="1" i="0" u="none" strike="noStrike" cap="none" normalizeH="0" baseline="0" smtClean="0">
                          <a:ln>
                            <a:noFill/>
                          </a:ln>
                          <a:solidFill>
                            <a:schemeClr val="tx1"/>
                          </a:solidFill>
                          <a:effectLst/>
                          <a:latin typeface="Arial" pitchFamily="34" charset="0"/>
                        </a:rPr>
                        <a:t>3% increase in exit tax</a:t>
                      </a: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744538">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2000" b="1" i="0" u="none" strike="noStrike" cap="none" normalizeH="0" baseline="0" smtClean="0">
                          <a:ln>
                            <a:noFill/>
                          </a:ln>
                          <a:solidFill>
                            <a:schemeClr val="tx1"/>
                          </a:solidFill>
                          <a:effectLst/>
                          <a:latin typeface="Arial" pitchFamily="34" charset="0"/>
                        </a:rPr>
                        <a:t>Pension contributions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1400" b="1" i="0" u="none" strike="noStrike" cap="none" normalizeH="0" baseline="0" smtClean="0">
                          <a:ln>
                            <a:noFill/>
                          </a:ln>
                          <a:solidFill>
                            <a:schemeClr val="tx1"/>
                          </a:solidFill>
                          <a:effectLst/>
                          <a:latin typeface="Arial" pitchFamily="34" charset="0"/>
                        </a:rPr>
                        <a:t>earnings limit reduced to €150,000</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747713">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2000" b="1" i="0" u="none" strike="noStrike" cap="none" normalizeH="0" baseline="0" smtClean="0">
                          <a:ln>
                            <a:noFill/>
                          </a:ln>
                          <a:solidFill>
                            <a:schemeClr val="tx1"/>
                          </a:solidFill>
                          <a:effectLst/>
                          <a:latin typeface="Arial" pitchFamily="34" charset="0"/>
                        </a:rPr>
                        <a:t>DIRT Rate</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1400" b="1" i="0" u="none" strike="noStrike" cap="none" normalizeH="0" baseline="0" smtClean="0">
                          <a:ln>
                            <a:noFill/>
                          </a:ln>
                          <a:solidFill>
                            <a:schemeClr val="tx1"/>
                          </a:solidFill>
                          <a:effectLst/>
                          <a:latin typeface="Arial" pitchFamily="34" charset="0"/>
                        </a:rPr>
                        <a:t>increased by 3%</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960438">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2000" b="1" i="0" u="none" strike="noStrike" cap="none" normalizeH="0" baseline="0" smtClean="0">
                          <a:ln>
                            <a:noFill/>
                          </a:ln>
                          <a:solidFill>
                            <a:schemeClr val="tx1"/>
                          </a:solidFill>
                          <a:effectLst/>
                          <a:latin typeface="Arial" pitchFamily="34" charset="0"/>
                        </a:rPr>
                        <a:t>Transfer Pricing adjustments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1400" b="1" i="0" u="none" strike="noStrike" cap="none" normalizeH="0" baseline="0" smtClean="0">
                          <a:ln>
                            <a:noFill/>
                          </a:ln>
                          <a:solidFill>
                            <a:schemeClr val="tx1"/>
                          </a:solidFill>
                          <a:effectLst/>
                          <a:latin typeface="Arial" pitchFamily="34" charset="0"/>
                        </a:rPr>
                        <a:t>tax deduction not available for </a:t>
                      </a:r>
                      <a:r>
                        <a:rPr kumimoji="0" lang="en-GB" altLang="en-GB" sz="1400" b="1" i="0" u="none" strike="noStrike" cap="none" normalizeH="0" baseline="0" smtClean="0">
                          <a:ln>
                            <a:noFill/>
                          </a:ln>
                          <a:solidFill>
                            <a:schemeClr val="tx1"/>
                          </a:solidFill>
                          <a:effectLst/>
                          <a:latin typeface="Arial" pitchFamily="34" charset="0"/>
                        </a:rPr>
                        <a:t>compensation payments to connected persons unless covered by a double tax treaty.</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831850">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2000" b="1" i="0" u="none" strike="noStrike" cap="none" normalizeH="0" baseline="0" smtClean="0">
                          <a:ln>
                            <a:noFill/>
                          </a:ln>
                          <a:solidFill>
                            <a:schemeClr val="tx1"/>
                          </a:solidFill>
                          <a:effectLst/>
                          <a:latin typeface="Arial" pitchFamily="34" charset="0"/>
                        </a:rPr>
                        <a:t>Preliminary Tax*</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358775"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773113" indent="-55563" algn="l">
                        <a:tabLst>
                          <a:tab pos="5715000" algn="l"/>
                        </a:tabLst>
                        <a:defRPr sz="1200">
                          <a:solidFill>
                            <a:schemeClr val="tx1"/>
                          </a:solidFill>
                          <a:latin typeface="Arial" pitchFamily="34" charset="0"/>
                        </a:defRPr>
                      </a:lvl5pPr>
                      <a:lvl6pPr marL="1230313" indent="-55563" eaLnBrk="0" fontAlgn="base" hangingPunct="0">
                        <a:spcBef>
                          <a:spcPct val="0"/>
                        </a:spcBef>
                        <a:spcAft>
                          <a:spcPct val="0"/>
                        </a:spcAft>
                        <a:tabLst>
                          <a:tab pos="5715000" algn="l"/>
                        </a:tabLst>
                        <a:defRPr sz="1200">
                          <a:solidFill>
                            <a:schemeClr val="tx1"/>
                          </a:solidFill>
                          <a:latin typeface="Arial" pitchFamily="34" charset="0"/>
                        </a:defRPr>
                      </a:lvl6pPr>
                      <a:lvl7pPr marL="1687513" indent="-55563" eaLnBrk="0" fontAlgn="base" hangingPunct="0">
                        <a:spcBef>
                          <a:spcPct val="0"/>
                        </a:spcBef>
                        <a:spcAft>
                          <a:spcPct val="0"/>
                        </a:spcAft>
                        <a:tabLst>
                          <a:tab pos="5715000" algn="l"/>
                        </a:tabLst>
                        <a:defRPr sz="1200">
                          <a:solidFill>
                            <a:schemeClr val="tx1"/>
                          </a:solidFill>
                          <a:latin typeface="Arial" pitchFamily="34" charset="0"/>
                        </a:defRPr>
                      </a:lvl7pPr>
                      <a:lvl8pPr marL="2144713" indent="-55563" eaLnBrk="0" fontAlgn="base" hangingPunct="0">
                        <a:spcBef>
                          <a:spcPct val="0"/>
                        </a:spcBef>
                        <a:spcAft>
                          <a:spcPct val="0"/>
                        </a:spcAft>
                        <a:tabLst>
                          <a:tab pos="5715000" algn="l"/>
                        </a:tabLst>
                        <a:defRPr sz="1200">
                          <a:solidFill>
                            <a:schemeClr val="tx1"/>
                          </a:solidFill>
                          <a:latin typeface="Arial" pitchFamily="34" charset="0"/>
                        </a:defRPr>
                      </a:lvl8pPr>
                      <a:lvl9pPr marL="2601913" indent="-55563"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1400" b="1" i="0" u="none" strike="noStrike" cap="none" normalizeH="0" baseline="0" smtClean="0">
                          <a:ln>
                            <a:noFill/>
                          </a:ln>
                          <a:solidFill>
                            <a:schemeClr val="tx1"/>
                          </a:solidFill>
                          <a:effectLst/>
                          <a:latin typeface="Arial" pitchFamily="34" charset="0"/>
                        </a:rPr>
                        <a:t>‘Large Companies’ will be required to pay 2 instalments:</a:t>
                      </a:r>
                    </a:p>
                    <a:p>
                      <a:pPr marL="358775" marR="0" lvl="2" indent="0" algn="l" defTabSz="914400" rtl="0" eaLnBrk="1" fontAlgn="base" latinLnBrk="0" hangingPunct="1">
                        <a:lnSpc>
                          <a:spcPct val="100000"/>
                        </a:lnSpc>
                        <a:spcBef>
                          <a:spcPct val="20000"/>
                        </a:spcBef>
                        <a:spcAft>
                          <a:spcPct val="0"/>
                        </a:spcAft>
                        <a:buClrTx/>
                        <a:buSzTx/>
                        <a:buFontTx/>
                        <a:buChar char="•"/>
                        <a:tabLst>
                          <a:tab pos="5715000" algn="l"/>
                        </a:tabLst>
                      </a:pPr>
                      <a:r>
                        <a:rPr kumimoji="0" lang="en-IE" altLang="en-GB" sz="2000" b="1" i="0" u="none" strike="noStrike" cap="none" normalizeH="0" baseline="0" smtClean="0">
                          <a:ln>
                            <a:noFill/>
                          </a:ln>
                          <a:solidFill>
                            <a:schemeClr val="tx1"/>
                          </a:solidFill>
                          <a:effectLst/>
                          <a:latin typeface="Arial" pitchFamily="34" charset="0"/>
                        </a:rPr>
                        <a:t> </a:t>
                      </a:r>
                      <a:r>
                        <a:rPr kumimoji="0" lang="en-IE" altLang="en-GB" sz="1600" b="1" i="0" u="none" strike="noStrike" cap="none" normalizeH="0" baseline="0" smtClean="0">
                          <a:ln>
                            <a:noFill/>
                          </a:ln>
                          <a:solidFill>
                            <a:schemeClr val="tx1"/>
                          </a:solidFill>
                          <a:effectLst/>
                          <a:latin typeface="Arial" pitchFamily="34" charset="0"/>
                        </a:rPr>
                        <a:t>On </a:t>
                      </a:r>
                      <a:r>
                        <a:rPr kumimoji="0" lang="en-GB" altLang="en-GB" sz="1600" b="1" i="0" u="none" strike="noStrike" cap="none" normalizeH="0" baseline="0" smtClean="0">
                          <a:ln>
                            <a:noFill/>
                          </a:ln>
                          <a:solidFill>
                            <a:schemeClr val="tx1"/>
                          </a:solidFill>
                          <a:effectLst/>
                          <a:latin typeface="Arial" pitchFamily="34" charset="0"/>
                        </a:rPr>
                        <a:t>21</a:t>
                      </a:r>
                      <a:r>
                        <a:rPr kumimoji="0" lang="en-GB" altLang="en-GB" sz="1600" b="1" i="0" u="none" strike="noStrike" cap="none" normalizeH="0" baseline="30000" smtClean="0">
                          <a:ln>
                            <a:noFill/>
                          </a:ln>
                          <a:solidFill>
                            <a:schemeClr val="tx1"/>
                          </a:solidFill>
                          <a:effectLst/>
                          <a:latin typeface="Arial" pitchFamily="34" charset="0"/>
                        </a:rPr>
                        <a:t>st</a:t>
                      </a:r>
                      <a:r>
                        <a:rPr kumimoji="0" lang="en-GB" altLang="en-GB" sz="1600" b="1" i="0" u="none" strike="noStrike" cap="none" normalizeH="0" baseline="0" smtClean="0">
                          <a:ln>
                            <a:noFill/>
                          </a:ln>
                          <a:solidFill>
                            <a:schemeClr val="tx1"/>
                          </a:solidFill>
                          <a:effectLst/>
                          <a:latin typeface="Arial" pitchFamily="34" charset="0"/>
                        </a:rPr>
                        <a:t>  of 6</a:t>
                      </a:r>
                      <a:r>
                        <a:rPr kumimoji="0" lang="en-GB" altLang="en-GB" sz="1600" b="1" i="0" u="none" strike="noStrike" cap="none" normalizeH="0" baseline="30000" smtClean="0">
                          <a:ln>
                            <a:noFill/>
                          </a:ln>
                          <a:solidFill>
                            <a:schemeClr val="tx1"/>
                          </a:solidFill>
                          <a:effectLst/>
                          <a:latin typeface="Arial" pitchFamily="34" charset="0"/>
                        </a:rPr>
                        <a:t>th</a:t>
                      </a:r>
                      <a:r>
                        <a:rPr kumimoji="0" lang="en-GB" altLang="en-GB" sz="1600" b="1" i="0" u="none" strike="noStrike" cap="none" normalizeH="0" baseline="0" smtClean="0">
                          <a:ln>
                            <a:noFill/>
                          </a:ln>
                          <a:solidFill>
                            <a:schemeClr val="tx1"/>
                          </a:solidFill>
                          <a:effectLst/>
                          <a:latin typeface="Arial" pitchFamily="34" charset="0"/>
                        </a:rPr>
                        <a:t> month – 50% of preceding years liability or 45% of current periods corporation tax liability.</a:t>
                      </a:r>
                    </a:p>
                    <a:p>
                      <a:pPr marL="773113" marR="0" lvl="4" indent="-55563" algn="l" defTabSz="914400" rtl="0" eaLnBrk="1" fontAlgn="base" latinLnBrk="0" hangingPunct="1">
                        <a:lnSpc>
                          <a:spcPct val="40000"/>
                        </a:lnSpc>
                        <a:spcBef>
                          <a:spcPct val="0"/>
                        </a:spcBef>
                        <a:spcAft>
                          <a:spcPct val="0"/>
                        </a:spcAft>
                        <a:buClrTx/>
                        <a:buSzTx/>
                        <a:buFontTx/>
                        <a:buNone/>
                        <a:tabLst>
                          <a:tab pos="5715000" algn="l"/>
                        </a:tabLst>
                      </a:pPr>
                      <a:endParaRPr kumimoji="0" lang="en-GB" altLang="en-GB" sz="1200" b="1" i="0" u="none" strike="noStrike" cap="none" normalizeH="0" baseline="0" smtClean="0">
                        <a:ln>
                          <a:noFill/>
                        </a:ln>
                        <a:solidFill>
                          <a:schemeClr val="tx1"/>
                        </a:solidFill>
                        <a:effectLst/>
                        <a:latin typeface="Arial" pitchFamily="34" charset="0"/>
                      </a:endParaRPr>
                    </a:p>
                    <a:p>
                      <a:pPr marL="358775" marR="0" lvl="2" indent="0" algn="l" defTabSz="914400" rtl="0" eaLnBrk="1" fontAlgn="base" latinLnBrk="0" hangingPunct="1">
                        <a:lnSpc>
                          <a:spcPct val="100000"/>
                        </a:lnSpc>
                        <a:spcBef>
                          <a:spcPct val="20000"/>
                        </a:spcBef>
                        <a:spcAft>
                          <a:spcPct val="0"/>
                        </a:spcAft>
                        <a:buClrTx/>
                        <a:buSzTx/>
                        <a:buFontTx/>
                        <a:buChar char="•"/>
                        <a:tabLst>
                          <a:tab pos="5715000" algn="l"/>
                        </a:tabLst>
                      </a:pPr>
                      <a:r>
                        <a:rPr kumimoji="0" lang="en-GB" altLang="en-GB" sz="1600" b="1" i="0" u="none" strike="noStrike" cap="none" normalizeH="0" baseline="0" smtClean="0">
                          <a:ln>
                            <a:noFill/>
                          </a:ln>
                          <a:solidFill>
                            <a:schemeClr val="tx1"/>
                          </a:solidFill>
                          <a:effectLst/>
                          <a:latin typeface="Arial" pitchFamily="34" charset="0"/>
                        </a:rPr>
                        <a:t> On 21</a:t>
                      </a:r>
                      <a:r>
                        <a:rPr kumimoji="0" lang="en-GB" altLang="en-GB" sz="1600" b="1" i="0" u="none" strike="noStrike" cap="none" normalizeH="0" baseline="30000" smtClean="0">
                          <a:ln>
                            <a:noFill/>
                          </a:ln>
                          <a:solidFill>
                            <a:schemeClr val="tx1"/>
                          </a:solidFill>
                          <a:effectLst/>
                          <a:latin typeface="Arial" pitchFamily="34" charset="0"/>
                        </a:rPr>
                        <a:t>st</a:t>
                      </a:r>
                      <a:r>
                        <a:rPr kumimoji="0" lang="en-GB" altLang="en-GB" sz="1600" b="1" i="0" u="none" strike="noStrike" cap="none" normalizeH="0" baseline="0" smtClean="0">
                          <a:ln>
                            <a:noFill/>
                          </a:ln>
                          <a:solidFill>
                            <a:schemeClr val="tx1"/>
                          </a:solidFill>
                          <a:effectLst/>
                          <a:latin typeface="Arial" pitchFamily="34" charset="0"/>
                        </a:rPr>
                        <a:t>  day of the penultimate month of the accounting period – 90% of the corporation tax liability for the current period.</a:t>
                      </a:r>
                      <a:endParaRPr kumimoji="0" lang="en-US" altLang="zh-CN" sz="12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r>
            </a:tbl>
          </a:graphicData>
        </a:graphic>
      </p:graphicFrame>
      <p:sp>
        <p:nvSpPr>
          <p:cNvPr id="7193" name="Text Box 23"/>
          <p:cNvSpPr txBox="1">
            <a:spLocks noChangeArrowheads="1"/>
          </p:cNvSpPr>
          <p:nvPr/>
        </p:nvSpPr>
        <p:spPr bwMode="auto">
          <a:xfrm>
            <a:off x="242888" y="6018213"/>
            <a:ext cx="79914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100000"/>
              </a:lnSpc>
              <a:spcBef>
                <a:spcPct val="60000"/>
              </a:spcBef>
            </a:pPr>
            <a:r>
              <a:rPr lang="en-IE" altLang="en-GB" sz="1400" b="1"/>
              <a:t>*Applicable</a:t>
            </a:r>
            <a:r>
              <a:rPr lang="en-GB" altLang="en-GB" sz="1400" b="1"/>
              <a:t> to accounting period ending on or after 14 October 2008</a:t>
            </a:r>
            <a:endParaRPr lang="en-IE" altLang="en-GB" sz="1400" b="1"/>
          </a:p>
          <a:p>
            <a:endParaRPr lang="en-US" altLang="zh-CN" sz="140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D4B3CC29-5493-4A90-A9E1-CB53DB521B27}" type="slidenum">
              <a:rPr lang="en-GB" altLang="en-GB" sz="800">
                <a:latin typeface="Verdana" pitchFamily="34" charset="0"/>
              </a:rPr>
              <a:pPr/>
              <a:t>40</a:t>
            </a:fld>
            <a:endParaRPr lang="en-GB" altLang="en-GB" sz="800">
              <a:latin typeface="Verdana" pitchFamily="34" charset="0"/>
            </a:endParaRPr>
          </a:p>
        </p:txBody>
      </p:sp>
      <p:sp>
        <p:nvSpPr>
          <p:cNvPr id="44035" name="Rectangle 2"/>
          <p:cNvSpPr>
            <a:spLocks noGrp="1" noChangeArrowheads="1"/>
          </p:cNvSpPr>
          <p:nvPr>
            <p:ph type="title" idx="4294967295"/>
          </p:nvPr>
        </p:nvSpPr>
        <p:spPr/>
        <p:txBody>
          <a:bodyPr/>
          <a:lstStyle/>
          <a:p>
            <a:pPr eaLnBrk="1" hangingPunct="1"/>
            <a:r>
              <a:rPr lang="en-IE" altLang="zh-CN" sz="3200" smtClean="0">
                <a:latin typeface="Arial" pitchFamily="34" charset="0"/>
              </a:rPr>
              <a:t>Salary sacrifice</a:t>
            </a:r>
            <a:endParaRPr lang="en-US" altLang="zh-CN" sz="3200" smtClean="0">
              <a:latin typeface="Arial" pitchFamily="34" charset="0"/>
              <a:ea typeface="宋体" pitchFamily="2" charset="-122"/>
            </a:endParaRPr>
          </a:p>
        </p:txBody>
      </p:sp>
      <p:sp>
        <p:nvSpPr>
          <p:cNvPr id="44036" name="Rectangle 3"/>
          <p:cNvSpPr>
            <a:spLocks noGrp="1" noChangeArrowheads="1"/>
          </p:cNvSpPr>
          <p:nvPr>
            <p:ph type="body" idx="4294967295"/>
          </p:nvPr>
        </p:nvSpPr>
        <p:spPr>
          <a:xfrm>
            <a:off x="368300" y="1308100"/>
            <a:ext cx="8394700" cy="4641850"/>
          </a:xfrm>
        </p:spPr>
        <p:txBody>
          <a:bodyPr/>
          <a:lstStyle/>
          <a:p>
            <a:pPr eaLnBrk="1" hangingPunct="1">
              <a:spcAft>
                <a:spcPct val="75000"/>
              </a:spcAft>
            </a:pPr>
            <a:r>
              <a:rPr lang="en-IE" altLang="zh-CN" sz="2400" smtClean="0">
                <a:solidFill>
                  <a:schemeClr val="tx1"/>
                </a:solidFill>
                <a:latin typeface="Arial" pitchFamily="34" charset="0"/>
              </a:rPr>
              <a:t>New legislation introduced by Finance Act 2008 – extended definition in Finance Bill 2009 to Sacrifice “arrangement”</a:t>
            </a:r>
          </a:p>
          <a:p>
            <a:pPr eaLnBrk="1" hangingPunct="1">
              <a:spcAft>
                <a:spcPct val="75000"/>
              </a:spcAft>
            </a:pPr>
            <a:r>
              <a:rPr lang="en-IE" altLang="zh-CN" sz="2400" smtClean="0">
                <a:solidFill>
                  <a:schemeClr val="tx1"/>
                </a:solidFill>
                <a:latin typeface="Arial" pitchFamily="34" charset="0"/>
              </a:rPr>
              <a:t>May have implications for flex benefit plans/bonus plans/any changes to remuneration – PAYE/PRSI</a:t>
            </a:r>
          </a:p>
          <a:p>
            <a:pPr eaLnBrk="1" hangingPunct="1">
              <a:spcAft>
                <a:spcPct val="75000"/>
              </a:spcAft>
            </a:pPr>
            <a:r>
              <a:rPr lang="en-IE" altLang="zh-CN" sz="2400" smtClean="0">
                <a:solidFill>
                  <a:schemeClr val="tx1"/>
                </a:solidFill>
                <a:latin typeface="Arial" pitchFamily="34" charset="0"/>
              </a:rPr>
              <a:t>Revenue expected to apply provisions on a broad basis</a:t>
            </a:r>
          </a:p>
          <a:p>
            <a:pPr eaLnBrk="1" hangingPunct="1">
              <a:spcAft>
                <a:spcPct val="75000"/>
              </a:spcAft>
            </a:pPr>
            <a:r>
              <a:rPr lang="en-IE" altLang="zh-CN" sz="2400" smtClean="0">
                <a:solidFill>
                  <a:schemeClr val="tx1"/>
                </a:solidFill>
                <a:latin typeface="Arial" pitchFamily="34" charset="0"/>
              </a:rPr>
              <a:t>Review existing/proposed remuneration package</a:t>
            </a:r>
          </a:p>
          <a:p>
            <a:pPr eaLnBrk="1" hangingPunct="1"/>
            <a:endParaRPr lang="en-US" altLang="zh-CN" sz="2400" smtClean="0">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88D79DEE-10CC-4CA5-951F-0417A1740DED}" type="slidenum">
              <a:rPr lang="en-GB" altLang="en-GB" sz="800">
                <a:latin typeface="Verdana" pitchFamily="34" charset="0"/>
              </a:rPr>
              <a:pPr/>
              <a:t>41</a:t>
            </a:fld>
            <a:endParaRPr lang="en-GB" altLang="en-GB" sz="800">
              <a:latin typeface="Verdana" pitchFamily="34" charset="0"/>
            </a:endParaRPr>
          </a:p>
        </p:txBody>
      </p:sp>
      <p:sp>
        <p:nvSpPr>
          <p:cNvPr id="45059" name="Rectangle 2"/>
          <p:cNvSpPr>
            <a:spLocks noGrp="1" noChangeArrowheads="1"/>
          </p:cNvSpPr>
          <p:nvPr>
            <p:ph type="title" idx="4294967295"/>
          </p:nvPr>
        </p:nvSpPr>
        <p:spPr/>
        <p:txBody>
          <a:bodyPr/>
          <a:lstStyle/>
          <a:p>
            <a:pPr eaLnBrk="1" hangingPunct="1"/>
            <a:r>
              <a:rPr lang="en-IE" altLang="zh-CN" sz="3200" smtClean="0">
                <a:latin typeface="Arial" pitchFamily="34" charset="0"/>
              </a:rPr>
              <a:t>Pensions</a:t>
            </a:r>
            <a:endParaRPr lang="en-US" altLang="zh-CN" sz="3200" smtClean="0">
              <a:latin typeface="Arial" pitchFamily="34" charset="0"/>
              <a:ea typeface="宋体" pitchFamily="2" charset="-122"/>
            </a:endParaRPr>
          </a:p>
        </p:txBody>
      </p:sp>
      <p:sp>
        <p:nvSpPr>
          <p:cNvPr id="45060" name="Rectangle 3"/>
          <p:cNvSpPr>
            <a:spLocks noGrp="1" noChangeArrowheads="1"/>
          </p:cNvSpPr>
          <p:nvPr>
            <p:ph type="body" idx="4294967295"/>
          </p:nvPr>
        </p:nvSpPr>
        <p:spPr/>
        <p:txBody>
          <a:bodyPr/>
          <a:lstStyle/>
          <a:p>
            <a:pPr eaLnBrk="1" hangingPunct="1">
              <a:spcAft>
                <a:spcPct val="75000"/>
              </a:spcAft>
            </a:pPr>
            <a:r>
              <a:rPr lang="en-IE" altLang="zh-CN" sz="2400" smtClean="0">
                <a:solidFill>
                  <a:schemeClr val="tx1"/>
                </a:solidFill>
                <a:latin typeface="Arial" pitchFamily="34" charset="0"/>
              </a:rPr>
              <a:t>Income Ceiling for tax deductible employee contributions reduced from €275,238 to €150,000 from 2009</a:t>
            </a:r>
          </a:p>
          <a:p>
            <a:pPr eaLnBrk="1" hangingPunct="1">
              <a:spcAft>
                <a:spcPct val="75000"/>
              </a:spcAft>
            </a:pPr>
            <a:r>
              <a:rPr lang="en-IE" altLang="zh-CN" sz="2400" smtClean="0">
                <a:solidFill>
                  <a:schemeClr val="tx1"/>
                </a:solidFill>
                <a:latin typeface="Arial" pitchFamily="34" charset="0"/>
              </a:rPr>
              <a:t>Effectively halves the maximum allowable tax relief for high earners</a:t>
            </a:r>
          </a:p>
          <a:p>
            <a:pPr eaLnBrk="1" hangingPunct="1">
              <a:spcAft>
                <a:spcPct val="75000"/>
              </a:spcAft>
            </a:pPr>
            <a:r>
              <a:rPr lang="en-IE" altLang="zh-CN" sz="2400" smtClean="0">
                <a:solidFill>
                  <a:schemeClr val="tx1"/>
                </a:solidFill>
                <a:latin typeface="Arial" pitchFamily="34" charset="0"/>
              </a:rPr>
              <a:t>Indexation of annual earnings and overall pension cap only at discretion of Minister from 2009</a:t>
            </a:r>
          </a:p>
          <a:p>
            <a:pPr eaLnBrk="1" hangingPunct="1">
              <a:spcAft>
                <a:spcPct val="75000"/>
              </a:spcAft>
            </a:pPr>
            <a:r>
              <a:rPr lang="en-IE" altLang="zh-CN" sz="2400" smtClean="0">
                <a:solidFill>
                  <a:schemeClr val="tx1"/>
                </a:solidFill>
                <a:latin typeface="Arial" pitchFamily="34" charset="0"/>
              </a:rPr>
              <a:t>Standard Fund Threshold €5,418,085 not indexed for 2009</a:t>
            </a:r>
          </a:p>
          <a:p>
            <a:pPr eaLnBrk="1" hangingPunct="1">
              <a:spcAft>
                <a:spcPct val="75000"/>
              </a:spcAft>
            </a:pPr>
            <a:r>
              <a:rPr lang="en-IE" altLang="zh-CN" sz="2400" smtClean="0">
                <a:solidFill>
                  <a:schemeClr val="tx1"/>
                </a:solidFill>
                <a:latin typeface="Arial" pitchFamily="34" charset="0"/>
              </a:rPr>
              <a:t>Will impact on foreign assignees to Ireland</a:t>
            </a:r>
            <a:endParaRPr lang="en-US" altLang="zh-CN" sz="2400" smtClean="0">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3"/>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FBC28E9B-D2A4-4D70-8309-D7EFE0A43B1F}" type="slidenum">
              <a:rPr lang="en-GB" altLang="en-GB" sz="800">
                <a:latin typeface="Verdana" pitchFamily="34" charset="0"/>
              </a:rPr>
              <a:pPr/>
              <a:t>42</a:t>
            </a:fld>
            <a:endParaRPr lang="en-GB" altLang="en-GB" sz="800">
              <a:latin typeface="Verdana" pitchFamily="34" charset="0"/>
            </a:endParaRPr>
          </a:p>
        </p:txBody>
      </p:sp>
      <p:sp>
        <p:nvSpPr>
          <p:cNvPr id="46083" name="Rectangle 5"/>
          <p:cNvSpPr>
            <a:spLocks noGrp="1" noChangeArrowheads="1"/>
          </p:cNvSpPr>
          <p:nvPr>
            <p:ph type="title"/>
          </p:nvPr>
        </p:nvSpPr>
        <p:spPr/>
        <p:txBody>
          <a:bodyPr/>
          <a:lstStyle/>
          <a:p>
            <a:pPr eaLnBrk="1" hangingPunct="1"/>
            <a:r>
              <a:rPr lang="en-IE" altLang="zh-CN" smtClean="0"/>
              <a:t>Pensions </a:t>
            </a:r>
            <a:r>
              <a:rPr lang="en-IE" altLang="zh-CN" smtClean="0">
                <a:latin typeface="Arial" pitchFamily="34" charset="0"/>
              </a:rPr>
              <a:t>–</a:t>
            </a:r>
            <a:r>
              <a:rPr lang="en-IE" altLang="zh-CN" smtClean="0"/>
              <a:t> comparison 2008 &amp; 2009</a:t>
            </a:r>
            <a:endParaRPr lang="en-US" altLang="zh-CN" smtClean="0">
              <a:ea typeface="宋体" pitchFamily="2" charset="-122"/>
            </a:endParaRPr>
          </a:p>
        </p:txBody>
      </p:sp>
      <p:graphicFrame>
        <p:nvGraphicFramePr>
          <p:cNvPr id="422219" name="Group 331"/>
          <p:cNvGraphicFramePr>
            <a:graphicFrameLocks noGrp="1"/>
          </p:cNvGraphicFramePr>
          <p:nvPr>
            <p:ph idx="1"/>
          </p:nvPr>
        </p:nvGraphicFramePr>
        <p:xfrm>
          <a:off x="338138" y="731838"/>
          <a:ext cx="8394700" cy="5372100"/>
        </p:xfrm>
        <a:graphic>
          <a:graphicData uri="http://schemas.openxmlformats.org/drawingml/2006/table">
            <a:tbl>
              <a:tblPr/>
              <a:tblGrid>
                <a:gridCol w="1679575"/>
                <a:gridCol w="1677987"/>
                <a:gridCol w="1679575"/>
                <a:gridCol w="1677988"/>
                <a:gridCol w="1679575"/>
              </a:tblGrid>
              <a:tr h="430213">
                <a:tc gridSpan="2">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endParaRPr kumimoji="0" lang="zh-CN" altLang="zh-CN" sz="2000" b="1" i="0" u="none" strike="noStrike" cap="none" normalizeH="0" baseline="0" smtClean="0">
                        <a:ln>
                          <a:noFill/>
                        </a:ln>
                        <a:solidFill>
                          <a:schemeClr val="tx1"/>
                        </a:solidFill>
                        <a:effectLst/>
                        <a:latin typeface="Verdana" pitchFamily="34" charset="0"/>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zh-CN" altLang="en-US"/>
                    </a:p>
                  </a:txBody>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2008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2009</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endParaRPr kumimoji="0" lang="zh-CN" altLang="zh-CN" sz="2000" b="0" i="0" u="none" strike="noStrike" cap="none" normalizeH="0" baseline="0" smtClean="0">
                        <a:ln>
                          <a:noFill/>
                        </a:ln>
                        <a:solidFill>
                          <a:schemeClr val="tx1"/>
                        </a:solidFill>
                        <a:effectLst/>
                        <a:latin typeface="Verdana" pitchFamily="34" charset="0"/>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53022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Age</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Maximum</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Tax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Tax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Loss</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457200">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endParaRPr kumimoji="0" lang="zh-CN" altLang="zh-CN" sz="2000" b="1" i="0" u="none" strike="noStrike" cap="none" normalizeH="0" baseline="0" smtClean="0">
                        <a:ln>
                          <a:noFill/>
                        </a:ln>
                        <a:solidFill>
                          <a:schemeClr val="tx1"/>
                        </a:solidFill>
                        <a:effectLst/>
                        <a:latin typeface="Verdana" pitchFamily="34" charset="0"/>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Relief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Relief</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endParaRPr kumimoji="0" lang="zh-CN" altLang="zh-CN" sz="2000" b="0" i="0" u="none" strike="noStrike" cap="none" normalizeH="0" baseline="0" smtClean="0">
                        <a:ln>
                          <a:noFill/>
                        </a:ln>
                        <a:solidFill>
                          <a:schemeClr val="tx1"/>
                        </a:solidFill>
                        <a:effectLst/>
                        <a:latin typeface="Verdana" pitchFamily="34" charset="0"/>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751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Under 30</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15%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hlink"/>
                          </a:solidFill>
                          <a:effectLst/>
                          <a:latin typeface="Arial" pitchFamily="34" charset="0"/>
                        </a:rPr>
                        <a:t>  16,927                </a:t>
                      </a:r>
                      <a:endParaRPr kumimoji="0" lang="en-US" altLang="zh-CN" sz="2000" b="1" i="0" u="none" strike="noStrike" cap="none" normalizeH="0" baseline="0" smtClean="0">
                        <a:ln>
                          <a:noFill/>
                        </a:ln>
                        <a:solidFill>
                          <a:schemeClr val="hlink"/>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0000"/>
                          </a:solidFill>
                          <a:effectLst/>
                          <a:latin typeface="Arial" pitchFamily="34" charset="0"/>
                        </a:rPr>
                        <a:t>  9,225</a:t>
                      </a:r>
                      <a:endParaRPr kumimoji="0" lang="en-US" altLang="zh-CN" sz="2000" b="1" i="0" u="none" strike="noStrike" cap="none" normalizeH="0" baseline="0" smtClean="0">
                        <a:ln>
                          <a:noFill/>
                        </a:ln>
                        <a:solidFill>
                          <a:srgbClr val="FF0000"/>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7,702</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751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30 to 39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20%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hlink"/>
                          </a:solidFill>
                          <a:effectLst/>
                          <a:latin typeface="Arial" pitchFamily="34" charset="0"/>
                        </a:rPr>
                        <a:t>  22,570                </a:t>
                      </a:r>
                      <a:endParaRPr kumimoji="0" lang="en-US" altLang="zh-CN" sz="2000" b="1" i="0" u="none" strike="noStrike" cap="none" normalizeH="0" baseline="0" smtClean="0">
                        <a:ln>
                          <a:noFill/>
                        </a:ln>
                        <a:solidFill>
                          <a:schemeClr val="hlink"/>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0000"/>
                          </a:solidFill>
                          <a:effectLst/>
                          <a:latin typeface="Arial" pitchFamily="34" charset="0"/>
                        </a:rPr>
                        <a:t>12,300</a:t>
                      </a:r>
                      <a:endParaRPr kumimoji="0" lang="en-US" altLang="zh-CN" sz="2000" b="1" i="0" u="none" strike="noStrike" cap="none" normalizeH="0" baseline="0" smtClean="0">
                        <a:ln>
                          <a:noFill/>
                        </a:ln>
                        <a:solidFill>
                          <a:srgbClr val="FF0000"/>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10,270</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5925">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40 to 49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25%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hlink"/>
                          </a:solidFill>
                          <a:effectLst/>
                          <a:latin typeface="Arial" pitchFamily="34" charset="0"/>
                        </a:rPr>
                        <a:t>  28,212                </a:t>
                      </a:r>
                      <a:endParaRPr kumimoji="0" lang="en-US" altLang="zh-CN" sz="2000" b="1" i="0" u="none" strike="noStrike" cap="none" normalizeH="0" baseline="0" smtClean="0">
                        <a:ln>
                          <a:noFill/>
                        </a:ln>
                        <a:solidFill>
                          <a:schemeClr val="hlink"/>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0000"/>
                          </a:solidFill>
                          <a:effectLst/>
                          <a:latin typeface="Arial" pitchFamily="34" charset="0"/>
                        </a:rPr>
                        <a:t>15,375</a:t>
                      </a:r>
                      <a:endParaRPr kumimoji="0" lang="en-US" altLang="zh-CN" sz="2000" b="1" i="0" u="none" strike="noStrike" cap="none" normalizeH="0" baseline="0" smtClean="0">
                        <a:ln>
                          <a:noFill/>
                        </a:ln>
                        <a:solidFill>
                          <a:srgbClr val="FF0000"/>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12,837</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751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50 to 54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30%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hlink"/>
                          </a:solidFill>
                          <a:effectLst/>
                          <a:latin typeface="Arial" pitchFamily="34" charset="0"/>
                        </a:rPr>
                        <a:t>  33,855                </a:t>
                      </a:r>
                      <a:endParaRPr kumimoji="0" lang="en-US" altLang="zh-CN" sz="2000" b="1" i="0" u="none" strike="noStrike" cap="none" normalizeH="0" baseline="0" smtClean="0">
                        <a:ln>
                          <a:noFill/>
                        </a:ln>
                        <a:solidFill>
                          <a:schemeClr val="hlink"/>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0000"/>
                          </a:solidFill>
                          <a:effectLst/>
                          <a:latin typeface="Arial" pitchFamily="34" charset="0"/>
                        </a:rPr>
                        <a:t>18,450</a:t>
                      </a:r>
                      <a:endParaRPr kumimoji="0" lang="en-US" altLang="zh-CN" sz="2000" b="1" i="0" u="none" strike="noStrike" cap="none" normalizeH="0" baseline="0" smtClean="0">
                        <a:ln>
                          <a:noFill/>
                        </a:ln>
                        <a:solidFill>
                          <a:srgbClr val="FF0000"/>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15,405</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751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55 to 59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35%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hlink"/>
                          </a:solidFill>
                          <a:effectLst/>
                          <a:latin typeface="Arial" pitchFamily="34" charset="0"/>
                        </a:rPr>
                        <a:t>  39,497                </a:t>
                      </a:r>
                      <a:endParaRPr kumimoji="0" lang="en-US" altLang="zh-CN" sz="2000" b="1" i="0" u="none" strike="noStrike" cap="none" normalizeH="0" baseline="0" smtClean="0">
                        <a:ln>
                          <a:noFill/>
                        </a:ln>
                        <a:solidFill>
                          <a:schemeClr val="hlink"/>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0000"/>
                          </a:solidFill>
                          <a:effectLst/>
                          <a:latin typeface="Arial" pitchFamily="34" charset="0"/>
                        </a:rPr>
                        <a:t>21,525</a:t>
                      </a:r>
                      <a:endParaRPr kumimoji="0" lang="en-US" altLang="zh-CN" sz="2000" b="1" i="0" u="none" strike="noStrike" cap="none" normalizeH="0" baseline="0" smtClean="0">
                        <a:ln>
                          <a:noFill/>
                        </a:ln>
                        <a:solidFill>
                          <a:srgbClr val="FF0000"/>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17,972</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7513">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  60 or over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40%                    </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hlink"/>
                          </a:solidFill>
                          <a:effectLst/>
                          <a:latin typeface="Arial" pitchFamily="34" charset="0"/>
                        </a:rPr>
                        <a:t>  45,139                </a:t>
                      </a:r>
                      <a:endParaRPr kumimoji="0" lang="en-US" altLang="zh-CN" sz="2000" b="1" i="0" u="none" strike="noStrike" cap="none" normalizeH="0" baseline="0" smtClean="0">
                        <a:ln>
                          <a:noFill/>
                        </a:ln>
                        <a:solidFill>
                          <a:schemeClr val="hlink"/>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rgbClr val="FF0000"/>
                          </a:solidFill>
                          <a:effectLst/>
                          <a:latin typeface="Arial" pitchFamily="34" charset="0"/>
                        </a:rPr>
                        <a:t>24,600</a:t>
                      </a:r>
                      <a:endParaRPr kumimoji="0" lang="en-US" altLang="zh-CN" sz="2000" b="1" i="0" u="none" strike="noStrike" cap="none" normalizeH="0" baseline="0" smtClean="0">
                        <a:ln>
                          <a:noFill/>
                        </a:ln>
                        <a:solidFill>
                          <a:srgbClr val="FF0000"/>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20,539</a:t>
                      </a:r>
                      <a:endParaRPr kumimoji="0" lang="en-US" altLang="zh-CN" sz="2000" b="1"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7513">
                <a:tc gridSpan="5">
                  <a:txBody>
                    <a:bodyPr/>
                    <a:lstStyle>
                      <a:lvl1pPr algn="l">
                        <a:lnSpc>
                          <a:spcPct val="102000"/>
                        </a:lnSpc>
                        <a:spcAft>
                          <a:spcPct val="37000"/>
                        </a:spcAft>
                        <a:tabLst>
                          <a:tab pos="5715000" algn="l"/>
                        </a:tabLst>
                        <a:defRPr sz="1400">
                          <a:solidFill>
                            <a:srgbClr val="FFFFFF"/>
                          </a:solidFill>
                          <a:latin typeface="Verdana" pitchFamily="34" charset="0"/>
                        </a:defRPr>
                      </a:lvl1pPr>
                      <a:lvl2pPr marL="742950" indent="-285750" algn="l">
                        <a:lnSpc>
                          <a:spcPct val="94000"/>
                        </a:lnSpc>
                        <a:spcAft>
                          <a:spcPct val="36000"/>
                        </a:spcAft>
                        <a:tabLst>
                          <a:tab pos="5715000" algn="l"/>
                        </a:tabLst>
                        <a:defRPr sz="1200">
                          <a:solidFill>
                            <a:srgbClr val="FFFFFF"/>
                          </a:solidFill>
                          <a:latin typeface="Verdana" pitchFamily="34" charset="0"/>
                        </a:defRPr>
                      </a:lvl2pPr>
                      <a:lvl3pPr marL="1143000" indent="-228600" algn="l">
                        <a:lnSpc>
                          <a:spcPct val="95000"/>
                        </a:lnSpc>
                        <a:spcAft>
                          <a:spcPct val="30000"/>
                        </a:spcAft>
                        <a:tabLst>
                          <a:tab pos="5715000" algn="l"/>
                        </a:tabLst>
                        <a:defRPr sz="1000">
                          <a:solidFill>
                            <a:srgbClr val="FFFFFF"/>
                          </a:solidFill>
                          <a:latin typeface="Verdana" pitchFamily="34" charset="0"/>
                        </a:defRPr>
                      </a:lvl3pPr>
                      <a:lvl4pPr marL="1600200" indent="-228600" algn="l">
                        <a:lnSpc>
                          <a:spcPct val="97000"/>
                        </a:lnSpc>
                        <a:spcAft>
                          <a:spcPct val="28000"/>
                        </a:spcAft>
                        <a:tabLst>
                          <a:tab pos="5715000" algn="l"/>
                        </a:tabLst>
                        <a:defRPr sz="900">
                          <a:solidFill>
                            <a:srgbClr val="FFFFFF"/>
                          </a:solidFill>
                          <a:latin typeface="Verdana" pitchFamily="34" charset="0"/>
                        </a:defRPr>
                      </a:lvl4pPr>
                      <a:lvl5pPr marL="2057400" indent="-228600" algn="l">
                        <a:buSzPct val="100000"/>
                        <a:buFont typeface="Arial" pitchFamily="34" charset="0"/>
                        <a:tabLst>
                          <a:tab pos="5715000" algn="l"/>
                        </a:tabLst>
                        <a:defRPr sz="1600">
                          <a:solidFill>
                            <a:schemeClr val="tx1"/>
                          </a:solidFill>
                          <a:latin typeface="Verdana" pitchFamily="34" charset="0"/>
                        </a:defRPr>
                      </a:lvl5pPr>
                      <a:lvl6pPr marL="25146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6pPr>
                      <a:lvl7pPr marL="29718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7pPr>
                      <a:lvl8pPr marL="34290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8pPr>
                      <a:lvl9pPr marL="3886200" indent="-228600" eaLnBrk="0" fontAlgn="base" hangingPunct="0">
                        <a:spcBef>
                          <a:spcPct val="0"/>
                        </a:spcBef>
                        <a:spcAft>
                          <a:spcPct val="0"/>
                        </a:spcAft>
                        <a:buSzPct val="100000"/>
                        <a:buFont typeface="Arial" pitchFamily="34" charset="0"/>
                        <a:tabLst>
                          <a:tab pos="5715000" algn="l"/>
                        </a:tabLst>
                        <a:defRPr sz="1600">
                          <a:solidFill>
                            <a:schemeClr val="tx1"/>
                          </a:solidFill>
                          <a:latin typeface="Verdana" pitchFamily="34" charset="0"/>
                        </a:defRPr>
                      </a:lvl9pPr>
                    </a:lstStyle>
                    <a:p>
                      <a:pPr marL="0" marR="0" lvl="0" indent="0" algn="l" defTabSz="914400" rtl="0" eaLnBrk="1" fontAlgn="base" latinLnBrk="0" hangingPunct="1">
                        <a:lnSpc>
                          <a:spcPct val="102000"/>
                        </a:lnSpc>
                        <a:spcBef>
                          <a:spcPct val="0"/>
                        </a:spcBef>
                        <a:spcAft>
                          <a:spcPct val="37000"/>
                        </a:spcAft>
                        <a:buClrTx/>
                        <a:buSzTx/>
                        <a:buFontTx/>
                        <a:buChar char="•"/>
                        <a:tabLst>
                          <a:tab pos="5715000" algn="l"/>
                        </a:tabLst>
                      </a:pPr>
                      <a:r>
                        <a:rPr kumimoji="0" lang="en-IE" altLang="zh-CN" sz="2000" b="0" i="0" u="none" strike="noStrike" cap="none" normalizeH="0" baseline="0" smtClean="0">
                          <a:ln>
                            <a:noFill/>
                          </a:ln>
                          <a:solidFill>
                            <a:schemeClr val="tx1"/>
                          </a:solidFill>
                          <a:effectLst/>
                          <a:latin typeface="Arial" pitchFamily="34" charset="0"/>
                        </a:rPr>
                        <a:t> Tax relief calculated at 41%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2000"/>
                        </a:lnSpc>
                        <a:spcBef>
                          <a:spcPct val="0"/>
                        </a:spcBef>
                        <a:spcAft>
                          <a:spcPct val="37000"/>
                        </a:spcAft>
                        <a:buClrTx/>
                        <a:buSzTx/>
                        <a:buFontTx/>
                        <a:buNone/>
                        <a:tabLst>
                          <a:tab pos="5715000" algn="l"/>
                        </a:tabLst>
                      </a:pPr>
                      <a:endParaRPr kumimoji="0"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6147" name="Line 266"/>
          <p:cNvSpPr>
            <a:spLocks noChangeShapeType="1"/>
          </p:cNvSpPr>
          <p:nvPr/>
        </p:nvSpPr>
        <p:spPr bwMode="auto">
          <a:xfrm flipV="1">
            <a:off x="2012950" y="731838"/>
            <a:ext cx="0" cy="4873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0000" tIns="90000" rIns="90000" bIns="90000"/>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AA4C461B-BD2B-435F-AE30-793A97610F2E}" type="slidenum">
              <a:rPr lang="en-GB" altLang="en-GB" sz="800">
                <a:latin typeface="Verdana" pitchFamily="34" charset="0"/>
              </a:rPr>
              <a:pPr/>
              <a:t>43</a:t>
            </a:fld>
            <a:endParaRPr lang="en-GB" altLang="en-GB" sz="800">
              <a:latin typeface="Verdana" pitchFamily="34" charset="0"/>
            </a:endParaRPr>
          </a:p>
        </p:txBody>
      </p:sp>
      <p:sp>
        <p:nvSpPr>
          <p:cNvPr id="47107" name="Rectangle 2"/>
          <p:cNvSpPr>
            <a:spLocks noGrp="1" noChangeArrowheads="1"/>
          </p:cNvSpPr>
          <p:nvPr>
            <p:ph type="title" idx="4294967295"/>
          </p:nvPr>
        </p:nvSpPr>
        <p:spPr>
          <a:xfrm>
            <a:off x="342900" y="358775"/>
            <a:ext cx="8483600" cy="619125"/>
          </a:xfrm>
        </p:spPr>
        <p:txBody>
          <a:bodyPr/>
          <a:lstStyle/>
          <a:p>
            <a:pPr eaLnBrk="1" hangingPunct="1"/>
            <a:r>
              <a:rPr lang="en-IE" altLang="zh-CN" sz="3200" smtClean="0">
                <a:latin typeface="Arial" pitchFamily="34" charset="0"/>
              </a:rPr>
              <a:t>Pensions</a:t>
            </a:r>
            <a:endParaRPr lang="en-US" altLang="zh-CN" sz="3200" smtClean="0">
              <a:latin typeface="Arial" pitchFamily="34" charset="0"/>
              <a:ea typeface="宋体" pitchFamily="2" charset="-122"/>
            </a:endParaRPr>
          </a:p>
        </p:txBody>
      </p:sp>
      <p:sp>
        <p:nvSpPr>
          <p:cNvPr id="47108" name="Rectangle 3"/>
          <p:cNvSpPr>
            <a:spLocks noGrp="1" noChangeArrowheads="1"/>
          </p:cNvSpPr>
          <p:nvPr>
            <p:ph type="body" idx="4294967295"/>
          </p:nvPr>
        </p:nvSpPr>
        <p:spPr>
          <a:xfrm>
            <a:off x="368300" y="820738"/>
            <a:ext cx="8394700" cy="5495925"/>
          </a:xfrm>
        </p:spPr>
        <p:txBody>
          <a:bodyPr/>
          <a:lstStyle/>
          <a:p>
            <a:pPr eaLnBrk="1" hangingPunct="1"/>
            <a:r>
              <a:rPr lang="en-IE" altLang="zh-CN" sz="2400" smtClean="0">
                <a:solidFill>
                  <a:schemeClr val="tx1"/>
                </a:solidFill>
                <a:latin typeface="Arial" pitchFamily="34" charset="0"/>
              </a:rPr>
              <a:t>Tax Savings:</a:t>
            </a:r>
          </a:p>
          <a:p>
            <a:pPr marL="623888" lvl="1" indent="-254000" eaLnBrk="1" hangingPunct="1">
              <a:spcAft>
                <a:spcPct val="50000"/>
              </a:spcAft>
            </a:pPr>
            <a:r>
              <a:rPr lang="en-IE" altLang="zh-CN" sz="2200" smtClean="0">
                <a:solidFill>
                  <a:schemeClr val="tx1"/>
                </a:solidFill>
                <a:latin typeface="Arial" pitchFamily="34" charset="0"/>
              </a:rPr>
              <a:t>Employee should avail of 2008 higher limit (€275,238)</a:t>
            </a:r>
          </a:p>
          <a:p>
            <a:pPr marL="623888" lvl="1" indent="-254000" eaLnBrk="1" hangingPunct="1">
              <a:spcAft>
                <a:spcPct val="50000"/>
              </a:spcAft>
            </a:pPr>
            <a:r>
              <a:rPr lang="en-IE" altLang="zh-CN" sz="2200" smtClean="0">
                <a:solidFill>
                  <a:schemeClr val="tx1"/>
                </a:solidFill>
                <a:latin typeface="Arial" pitchFamily="34" charset="0"/>
              </a:rPr>
              <a:t>Immediate tax saving for employee of Income Tax (41%), Health Levy (2.5%)</a:t>
            </a:r>
          </a:p>
          <a:p>
            <a:pPr marL="623888" lvl="1" indent="-254000" eaLnBrk="1" hangingPunct="1">
              <a:spcAft>
                <a:spcPct val="50000"/>
              </a:spcAft>
            </a:pPr>
            <a:r>
              <a:rPr lang="en-IE" altLang="zh-CN" sz="2200" smtClean="0">
                <a:solidFill>
                  <a:schemeClr val="tx1"/>
                </a:solidFill>
                <a:latin typeface="Arial" pitchFamily="34" charset="0"/>
              </a:rPr>
              <a:t>Immediate saving of 10.75% for Employer PRSI </a:t>
            </a:r>
          </a:p>
          <a:p>
            <a:pPr marL="623888" lvl="1" indent="-254000" eaLnBrk="1" hangingPunct="1">
              <a:spcAft>
                <a:spcPct val="50000"/>
              </a:spcAft>
            </a:pPr>
            <a:r>
              <a:rPr lang="en-IE" altLang="zh-CN" sz="2200" smtClean="0">
                <a:solidFill>
                  <a:schemeClr val="tx1"/>
                </a:solidFill>
                <a:latin typeface="Arial" pitchFamily="34" charset="0"/>
              </a:rPr>
              <a:t>Pension contribution for 2008 can be paid up to 31 October 2009</a:t>
            </a:r>
          </a:p>
          <a:p>
            <a:pPr marL="623888" lvl="1" indent="-254000" eaLnBrk="1" hangingPunct="1">
              <a:spcAft>
                <a:spcPct val="50000"/>
              </a:spcAft>
            </a:pPr>
            <a:r>
              <a:rPr lang="en-IE" altLang="zh-CN" sz="2200" smtClean="0">
                <a:solidFill>
                  <a:schemeClr val="tx1"/>
                </a:solidFill>
                <a:latin typeface="Arial" pitchFamily="34" charset="0"/>
              </a:rPr>
              <a:t>Wider pension debate</a:t>
            </a:r>
          </a:p>
          <a:p>
            <a:pPr marL="623888" lvl="1" indent="-254000" eaLnBrk="1" hangingPunct="1">
              <a:spcAft>
                <a:spcPct val="50000"/>
              </a:spcAft>
            </a:pPr>
            <a:r>
              <a:rPr lang="en-IE" altLang="zh-CN" sz="2200" smtClean="0">
                <a:solidFill>
                  <a:schemeClr val="tx1"/>
                </a:solidFill>
                <a:latin typeface="Arial" pitchFamily="34" charset="0"/>
              </a:rPr>
              <a:t>Identified different approaches for possible restructuring of pension plans/employment structures to minimise risk/identify potential cost savings</a:t>
            </a:r>
          </a:p>
          <a:p>
            <a:pPr marL="623888" lvl="1" indent="-254000" eaLnBrk="1" hangingPunct="1">
              <a:spcAft>
                <a:spcPct val="50000"/>
              </a:spcAft>
            </a:pPr>
            <a:r>
              <a:rPr lang="en-IE" altLang="zh-CN" sz="2200" smtClean="0">
                <a:solidFill>
                  <a:schemeClr val="tx1"/>
                </a:solidFill>
                <a:latin typeface="Arial" pitchFamily="34" charset="0"/>
              </a:rPr>
              <a:t>Review position of foreign assignees</a:t>
            </a:r>
            <a:endParaRPr lang="en-US" altLang="zh-CN" sz="2200" u="sng" smtClean="0">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1B1A0470-0737-42F5-831B-E32BEE4ACA6B}" type="slidenum">
              <a:rPr lang="en-GB" altLang="en-GB" sz="800">
                <a:latin typeface="Verdana" pitchFamily="34" charset="0"/>
              </a:rPr>
              <a:pPr/>
              <a:t>44</a:t>
            </a:fld>
            <a:endParaRPr lang="en-GB" altLang="en-GB" sz="800">
              <a:latin typeface="Verdana" pitchFamily="34" charset="0"/>
            </a:endParaRPr>
          </a:p>
        </p:txBody>
      </p:sp>
      <p:sp>
        <p:nvSpPr>
          <p:cNvPr id="48131" name="Rectangle 2"/>
          <p:cNvSpPr>
            <a:spLocks noGrp="1" noChangeArrowheads="1"/>
          </p:cNvSpPr>
          <p:nvPr>
            <p:ph type="title" idx="4294967295"/>
          </p:nvPr>
        </p:nvSpPr>
        <p:spPr>
          <a:xfrm>
            <a:off x="317500" y="260350"/>
            <a:ext cx="8483600" cy="865188"/>
          </a:xfrm>
        </p:spPr>
        <p:txBody>
          <a:bodyPr/>
          <a:lstStyle/>
          <a:p>
            <a:pPr eaLnBrk="1" hangingPunct="1">
              <a:lnSpc>
                <a:spcPts val="3200"/>
              </a:lnSpc>
            </a:pPr>
            <a:r>
              <a:rPr lang="en-US" altLang="zh-CN" sz="3200" smtClean="0">
                <a:latin typeface="Arial" pitchFamily="34" charset="0"/>
                <a:ea typeface="宋体" pitchFamily="2" charset="-122"/>
              </a:rPr>
              <a:t>Tax residency rules – mobile employees/</a:t>
            </a:r>
            <a:br>
              <a:rPr lang="en-US" altLang="zh-CN" sz="3200" smtClean="0">
                <a:latin typeface="Arial" pitchFamily="34" charset="0"/>
                <a:ea typeface="宋体" pitchFamily="2" charset="-122"/>
              </a:rPr>
            </a:br>
            <a:r>
              <a:rPr lang="en-US" altLang="zh-CN" sz="3200" smtClean="0">
                <a:latin typeface="Arial" pitchFamily="34" charset="0"/>
                <a:ea typeface="宋体" pitchFamily="2" charset="-122"/>
              </a:rPr>
              <a:t>cross border issues</a:t>
            </a:r>
          </a:p>
        </p:txBody>
      </p:sp>
      <p:sp>
        <p:nvSpPr>
          <p:cNvPr id="48132" name="Rectangle 3"/>
          <p:cNvSpPr>
            <a:spLocks noGrp="1" noChangeArrowheads="1"/>
          </p:cNvSpPr>
          <p:nvPr>
            <p:ph type="body" idx="4294967295"/>
          </p:nvPr>
        </p:nvSpPr>
        <p:spPr>
          <a:xfrm>
            <a:off x="384175" y="1700213"/>
            <a:ext cx="8394700" cy="4176712"/>
          </a:xfrm>
        </p:spPr>
        <p:txBody>
          <a:bodyPr/>
          <a:lstStyle/>
          <a:p>
            <a:pPr eaLnBrk="1" hangingPunct="1">
              <a:spcAft>
                <a:spcPct val="75000"/>
              </a:spcAft>
            </a:pPr>
            <a:r>
              <a:rPr lang="en-IE" altLang="zh-CN" sz="2400" smtClean="0">
                <a:solidFill>
                  <a:schemeClr val="tx1"/>
                </a:solidFill>
                <a:latin typeface="Arial" pitchFamily="34" charset="0"/>
              </a:rPr>
              <a:t>Temporary Business Travellers/assignments in/out of Ireland</a:t>
            </a:r>
          </a:p>
          <a:p>
            <a:pPr eaLnBrk="1" hangingPunct="1">
              <a:spcAft>
                <a:spcPct val="75000"/>
              </a:spcAft>
            </a:pPr>
            <a:r>
              <a:rPr lang="en-IE" altLang="zh-CN" sz="2400" smtClean="0">
                <a:solidFill>
                  <a:schemeClr val="tx1"/>
                </a:solidFill>
                <a:latin typeface="Arial" pitchFamily="34" charset="0"/>
              </a:rPr>
              <a:t>Physical presence test based on days in Ireland determine Irish tax residence</a:t>
            </a:r>
          </a:p>
          <a:p>
            <a:pPr eaLnBrk="1" hangingPunct="1">
              <a:spcAft>
                <a:spcPct val="75000"/>
              </a:spcAft>
            </a:pPr>
            <a:r>
              <a:rPr lang="en-IE" altLang="zh-CN" sz="2400" smtClean="0">
                <a:solidFill>
                  <a:schemeClr val="tx1"/>
                </a:solidFill>
                <a:latin typeface="Arial" pitchFamily="34" charset="0"/>
              </a:rPr>
              <a:t>Cinderella test - a day counted if in Ireland at midnight (purpose not relevant)</a:t>
            </a:r>
          </a:p>
          <a:p>
            <a:pPr eaLnBrk="1" hangingPunct="1">
              <a:spcAft>
                <a:spcPct val="75000"/>
              </a:spcAft>
            </a:pPr>
            <a:r>
              <a:rPr lang="en-IE" altLang="zh-CN" sz="2400" smtClean="0">
                <a:solidFill>
                  <a:schemeClr val="tx1"/>
                </a:solidFill>
                <a:latin typeface="Arial" pitchFamily="34" charset="0"/>
              </a:rPr>
              <a:t>From 1 January 2009 – any part of a day spent in Ireland will count for residence test</a:t>
            </a:r>
          </a:p>
          <a:p>
            <a:pPr eaLnBrk="1" hangingPunct="1"/>
            <a:endParaRPr lang="en-IE" altLang="zh-CN" sz="2400" u="sng"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4249E3E0-1FB5-4CD4-877A-6F3E4F8B2A3D}" type="slidenum">
              <a:rPr lang="en-GB" altLang="en-GB" sz="800">
                <a:latin typeface="Verdana" pitchFamily="34" charset="0"/>
              </a:rPr>
              <a:pPr/>
              <a:t>45</a:t>
            </a:fld>
            <a:endParaRPr lang="en-GB" altLang="en-GB" sz="800">
              <a:latin typeface="Verdana" pitchFamily="34" charset="0"/>
            </a:endParaRPr>
          </a:p>
        </p:txBody>
      </p:sp>
      <p:sp>
        <p:nvSpPr>
          <p:cNvPr id="49155" name="Rectangle 2"/>
          <p:cNvSpPr>
            <a:spLocks noGrp="1" noChangeArrowheads="1"/>
          </p:cNvSpPr>
          <p:nvPr>
            <p:ph type="title"/>
          </p:nvPr>
        </p:nvSpPr>
        <p:spPr>
          <a:xfrm>
            <a:off x="339725" y="236538"/>
            <a:ext cx="8483600" cy="619125"/>
          </a:xfrm>
        </p:spPr>
        <p:txBody>
          <a:bodyPr/>
          <a:lstStyle/>
          <a:p>
            <a:pPr eaLnBrk="1" hangingPunct="1"/>
            <a:r>
              <a:rPr lang="en-IE" altLang="zh-CN" smtClean="0"/>
              <a:t>Tax residence rules </a:t>
            </a:r>
            <a:r>
              <a:rPr lang="en-IE" altLang="zh-CN" smtClean="0">
                <a:latin typeface="Arial" pitchFamily="34" charset="0"/>
              </a:rPr>
              <a:t>–</a:t>
            </a:r>
            <a:r>
              <a:rPr lang="en-IE" altLang="zh-CN" smtClean="0"/>
              <a:t> cont</a:t>
            </a:r>
            <a:r>
              <a:rPr lang="en-IE" altLang="zh-CN" smtClean="0">
                <a:latin typeface="Arial" pitchFamily="34" charset="0"/>
              </a:rPr>
              <a:t>’</a:t>
            </a:r>
            <a:r>
              <a:rPr lang="en-IE" altLang="zh-CN" smtClean="0"/>
              <a:t>d</a:t>
            </a:r>
            <a:endParaRPr lang="en-US" altLang="zh-CN" smtClean="0">
              <a:ea typeface="宋体" pitchFamily="2" charset="-122"/>
            </a:endParaRPr>
          </a:p>
        </p:txBody>
      </p:sp>
      <p:sp>
        <p:nvSpPr>
          <p:cNvPr id="49156" name="Rectangle 3"/>
          <p:cNvSpPr>
            <a:spLocks noGrp="1" noChangeArrowheads="1"/>
          </p:cNvSpPr>
          <p:nvPr>
            <p:ph type="body" sz="half" idx="1"/>
          </p:nvPr>
        </p:nvSpPr>
        <p:spPr>
          <a:xfrm>
            <a:off x="368300" y="895350"/>
            <a:ext cx="2139950" cy="2203450"/>
          </a:xfrm>
          <a:solidFill>
            <a:schemeClr val="bg1"/>
          </a:solidFill>
        </p:spPr>
        <p:txBody>
          <a:bodyPr/>
          <a:lstStyle/>
          <a:p>
            <a:pPr indent="-98425" eaLnBrk="1" hangingPunct="1">
              <a:spcAft>
                <a:spcPct val="50000"/>
              </a:spcAft>
              <a:buFontTx/>
              <a:buNone/>
            </a:pPr>
            <a:r>
              <a:rPr lang="en-IE" altLang="zh-CN" sz="2400" smtClean="0"/>
              <a:t>Result</a:t>
            </a:r>
          </a:p>
          <a:p>
            <a:pPr marL="742950" lvl="1" indent="-285750" eaLnBrk="1" hangingPunct="1">
              <a:spcAft>
                <a:spcPct val="50000"/>
              </a:spcAft>
            </a:pPr>
            <a:endParaRPr lang="en-IE" altLang="zh-CN" smtClean="0"/>
          </a:p>
        </p:txBody>
      </p:sp>
      <p:sp>
        <p:nvSpPr>
          <p:cNvPr id="49157" name="Rectangle 4"/>
          <p:cNvSpPr>
            <a:spLocks noGrp="1" noChangeArrowheads="1"/>
          </p:cNvSpPr>
          <p:nvPr>
            <p:ph type="body" sz="half" idx="2"/>
          </p:nvPr>
        </p:nvSpPr>
        <p:spPr>
          <a:xfrm>
            <a:off x="374650" y="3275013"/>
            <a:ext cx="2124075" cy="2981325"/>
          </a:xfrm>
          <a:solidFill>
            <a:schemeClr val="bg1"/>
          </a:solidFill>
        </p:spPr>
        <p:txBody>
          <a:bodyPr/>
          <a:lstStyle/>
          <a:p>
            <a:pPr indent="-98425" eaLnBrk="1" hangingPunct="1">
              <a:spcAft>
                <a:spcPct val="50000"/>
              </a:spcAft>
              <a:buFontTx/>
              <a:buNone/>
            </a:pPr>
            <a:r>
              <a:rPr lang="en-IE" altLang="zh-CN" sz="2400" smtClean="0"/>
              <a:t>Tax Savings</a:t>
            </a:r>
          </a:p>
          <a:p>
            <a:pPr indent="-98425" eaLnBrk="1" hangingPunct="1"/>
            <a:endParaRPr lang="en-US" altLang="zh-CN" sz="1400" smtClean="0">
              <a:ea typeface="宋体" pitchFamily="2" charset="-122"/>
            </a:endParaRPr>
          </a:p>
        </p:txBody>
      </p:sp>
      <p:sp>
        <p:nvSpPr>
          <p:cNvPr id="49158" name="Text Box 5"/>
          <p:cNvSpPr txBox="1">
            <a:spLocks noChangeArrowheads="1"/>
          </p:cNvSpPr>
          <p:nvPr/>
        </p:nvSpPr>
        <p:spPr bwMode="auto">
          <a:xfrm>
            <a:off x="2741613" y="928688"/>
            <a:ext cx="6192837" cy="2189162"/>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342900" indent="-342900">
              <a:defRPr sz="1000">
                <a:solidFill>
                  <a:schemeClr val="tx1"/>
                </a:solidFill>
                <a:latin typeface="Arial" pitchFamily="34" charset="0"/>
              </a:defRPr>
            </a:lvl1pPr>
            <a:lvl2pPr marL="441325" indent="-249238">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lvl="1" algn="l">
              <a:buFontTx/>
              <a:buChar char="•"/>
            </a:pPr>
            <a:r>
              <a:rPr lang="en-IE" altLang="zh-CN" sz="2400"/>
              <a:t>Easier to become Irish tax resident</a:t>
            </a:r>
          </a:p>
          <a:p>
            <a:pPr lvl="1" algn="l">
              <a:buFontTx/>
              <a:buChar char="•"/>
            </a:pPr>
            <a:r>
              <a:rPr lang="en-IE" altLang="zh-CN" sz="2400"/>
              <a:t>Harder to end Irish tax resident status</a:t>
            </a:r>
          </a:p>
          <a:p>
            <a:pPr lvl="1" algn="l">
              <a:buFontTx/>
              <a:buChar char="•"/>
            </a:pPr>
            <a:r>
              <a:rPr lang="en-IE" altLang="zh-CN" sz="2400"/>
              <a:t>Could accelerate individual becoming ordinarily resident/delay loss of ordinary residence</a:t>
            </a:r>
            <a:endParaRPr lang="en-US" altLang="zh-CN" sz="2400">
              <a:ea typeface="宋体" pitchFamily="2" charset="-122"/>
            </a:endParaRPr>
          </a:p>
        </p:txBody>
      </p:sp>
      <p:sp>
        <p:nvSpPr>
          <p:cNvPr id="49159" name="Text Box 6"/>
          <p:cNvSpPr txBox="1">
            <a:spLocks noChangeArrowheads="1"/>
          </p:cNvSpPr>
          <p:nvPr/>
        </p:nvSpPr>
        <p:spPr bwMode="auto">
          <a:xfrm>
            <a:off x="2698750" y="3248025"/>
            <a:ext cx="6235700" cy="2992438"/>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342900" indent="-342900">
              <a:defRPr sz="1000">
                <a:solidFill>
                  <a:schemeClr val="tx1"/>
                </a:solidFill>
                <a:latin typeface="Arial" pitchFamily="34" charset="0"/>
              </a:defRPr>
            </a:lvl1pPr>
            <a:lvl2pPr marL="441325" indent="-166688">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lvl="1" algn="l">
              <a:buFontTx/>
              <a:buChar char="•"/>
            </a:pPr>
            <a:r>
              <a:rPr lang="en-IE" altLang="zh-CN" sz="2400"/>
              <a:t>Double Tax Treaty network – Tracking of movements of business travellers.</a:t>
            </a:r>
          </a:p>
          <a:p>
            <a:pPr lvl="1" algn="l">
              <a:buFontTx/>
              <a:buChar char="•"/>
            </a:pPr>
            <a:r>
              <a:rPr lang="en-IE" altLang="zh-CN" sz="2400"/>
              <a:t>Need to review position of inbounds/outbounds to identify any potential additional income tax liabilities in Ireland.</a:t>
            </a:r>
          </a:p>
          <a:p>
            <a:pPr lvl="1" algn="l">
              <a:buFontTx/>
              <a:buChar char="•"/>
            </a:pPr>
            <a:r>
              <a:rPr lang="en-IE" altLang="zh-CN" sz="2400"/>
              <a:t>PAYE obligations need to be considered </a:t>
            </a:r>
            <a:endParaRPr lang="en-US" altLang="zh-CN" sz="2400">
              <a:ea typeface="宋体" pitchFamily="2" charset="-122"/>
            </a:endParaRPr>
          </a:p>
        </p:txBody>
      </p:sp>
      <p:sp>
        <p:nvSpPr>
          <p:cNvPr id="49160" name="Rectangle 3"/>
          <p:cNvSpPr>
            <a:spLocks noChangeArrowheads="1"/>
          </p:cNvSpPr>
          <p:nvPr/>
        </p:nvSpPr>
        <p:spPr bwMode="auto">
          <a:xfrm>
            <a:off x="325438" y="895350"/>
            <a:ext cx="2139950" cy="22034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190500" indent="-98425">
              <a:tabLst>
                <a:tab pos="5715000" algn="l"/>
              </a:tabLst>
              <a:defRPr sz="1000">
                <a:solidFill>
                  <a:schemeClr val="tx1"/>
                </a:solidFill>
                <a:latin typeface="Arial" pitchFamily="34" charset="0"/>
              </a:defRPr>
            </a:lvl1pPr>
            <a:lvl2pPr marL="742950" indent="-285750">
              <a:tabLst>
                <a:tab pos="5715000" algn="l"/>
              </a:tabLst>
              <a:defRPr sz="1000">
                <a:solidFill>
                  <a:schemeClr val="tx1"/>
                </a:solidFill>
                <a:latin typeface="Arial" pitchFamily="34" charset="0"/>
              </a:defRPr>
            </a:lvl2pPr>
            <a:lvl3pPr marL="1143000" indent="-228600">
              <a:tabLst>
                <a:tab pos="5715000" algn="l"/>
              </a:tabLst>
              <a:defRPr sz="1000">
                <a:solidFill>
                  <a:schemeClr val="tx1"/>
                </a:solidFill>
                <a:latin typeface="Arial" pitchFamily="34" charset="0"/>
              </a:defRPr>
            </a:lvl3pPr>
            <a:lvl4pPr marL="1600200" indent="-228600">
              <a:tabLst>
                <a:tab pos="5715000" algn="l"/>
              </a:tabLst>
              <a:defRPr sz="1000">
                <a:solidFill>
                  <a:schemeClr val="tx1"/>
                </a:solidFill>
                <a:latin typeface="Arial" pitchFamily="34" charset="0"/>
              </a:defRPr>
            </a:lvl4pPr>
            <a:lvl5pPr marL="2057400" indent="-228600">
              <a:tabLst>
                <a:tab pos="5715000" algn="l"/>
              </a:tabLst>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9pPr>
          </a:lstStyle>
          <a:p>
            <a:pPr algn="l" eaLnBrk="1" hangingPunct="1">
              <a:lnSpc>
                <a:spcPct val="102000"/>
              </a:lnSpc>
              <a:spcAft>
                <a:spcPct val="50000"/>
              </a:spcAft>
            </a:pPr>
            <a:r>
              <a:rPr lang="en-IE" altLang="zh-CN" sz="2400">
                <a:solidFill>
                  <a:srgbClr val="FFFFFF"/>
                </a:solidFill>
                <a:latin typeface="Verdana" pitchFamily="34" charset="0"/>
              </a:rPr>
              <a:t>Result</a:t>
            </a:r>
          </a:p>
          <a:p>
            <a:pPr lvl="1" algn="l" eaLnBrk="1" hangingPunct="1">
              <a:lnSpc>
                <a:spcPct val="94000"/>
              </a:lnSpc>
              <a:spcAft>
                <a:spcPct val="50000"/>
              </a:spcAft>
              <a:buFontTx/>
              <a:buChar char="–"/>
            </a:pPr>
            <a:endParaRPr lang="en-IE" altLang="zh-CN" sz="2400">
              <a:solidFill>
                <a:srgbClr val="FFFFFF"/>
              </a:solidFill>
              <a:latin typeface="Verdana" pitchFamily="34" charset="0"/>
            </a:endParaRPr>
          </a:p>
        </p:txBody>
      </p:sp>
      <p:sp>
        <p:nvSpPr>
          <p:cNvPr id="49161" name="Rectangle 8"/>
          <p:cNvSpPr>
            <a:spLocks noChangeArrowheads="1"/>
          </p:cNvSpPr>
          <p:nvPr/>
        </p:nvSpPr>
        <p:spPr bwMode="auto">
          <a:xfrm>
            <a:off x="331788" y="3275013"/>
            <a:ext cx="2124075" cy="29813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190500" indent="-98425">
              <a:tabLst>
                <a:tab pos="5715000" algn="l"/>
              </a:tabLst>
              <a:defRPr sz="1000">
                <a:solidFill>
                  <a:schemeClr val="tx1"/>
                </a:solidFill>
                <a:latin typeface="Arial" pitchFamily="34" charset="0"/>
              </a:defRPr>
            </a:lvl1pPr>
            <a:lvl2pPr marL="742950" indent="-285750">
              <a:tabLst>
                <a:tab pos="5715000" algn="l"/>
              </a:tabLst>
              <a:defRPr sz="1000">
                <a:solidFill>
                  <a:schemeClr val="tx1"/>
                </a:solidFill>
                <a:latin typeface="Arial" pitchFamily="34" charset="0"/>
              </a:defRPr>
            </a:lvl2pPr>
            <a:lvl3pPr marL="1143000" indent="-228600">
              <a:tabLst>
                <a:tab pos="5715000" algn="l"/>
              </a:tabLst>
              <a:defRPr sz="1000">
                <a:solidFill>
                  <a:schemeClr val="tx1"/>
                </a:solidFill>
                <a:latin typeface="Arial" pitchFamily="34" charset="0"/>
              </a:defRPr>
            </a:lvl3pPr>
            <a:lvl4pPr marL="1600200" indent="-228600">
              <a:tabLst>
                <a:tab pos="5715000" algn="l"/>
              </a:tabLst>
              <a:defRPr sz="1000">
                <a:solidFill>
                  <a:schemeClr val="tx1"/>
                </a:solidFill>
                <a:latin typeface="Arial" pitchFamily="34" charset="0"/>
              </a:defRPr>
            </a:lvl4pPr>
            <a:lvl5pPr marL="2057400" indent="-228600">
              <a:tabLst>
                <a:tab pos="5715000" algn="l"/>
              </a:tabLst>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tabLst>
                <a:tab pos="5715000" algn="l"/>
              </a:tabLst>
              <a:defRPr sz="1000">
                <a:solidFill>
                  <a:schemeClr val="tx1"/>
                </a:solidFill>
                <a:latin typeface="Arial" pitchFamily="34" charset="0"/>
              </a:defRPr>
            </a:lvl9pPr>
          </a:lstStyle>
          <a:p>
            <a:pPr algn="l" eaLnBrk="1" hangingPunct="1">
              <a:lnSpc>
                <a:spcPct val="102000"/>
              </a:lnSpc>
              <a:spcAft>
                <a:spcPct val="50000"/>
              </a:spcAft>
            </a:pPr>
            <a:r>
              <a:rPr lang="en-IE" altLang="zh-CN" sz="2400">
                <a:solidFill>
                  <a:srgbClr val="FFFFFF"/>
                </a:solidFill>
                <a:latin typeface="Verdana" pitchFamily="34" charset="0"/>
              </a:rPr>
              <a:t>Tax Savings</a:t>
            </a:r>
          </a:p>
          <a:p>
            <a:pPr algn="l" eaLnBrk="1" hangingPunct="1">
              <a:lnSpc>
                <a:spcPct val="102000"/>
              </a:lnSpc>
              <a:spcAft>
                <a:spcPct val="37000"/>
              </a:spcAft>
              <a:buFontTx/>
              <a:buChar char="•"/>
            </a:pPr>
            <a:endParaRPr lang="en-US" altLang="zh-CN" sz="1400">
              <a:solidFill>
                <a:srgbClr val="FFFFFF"/>
              </a:solidFill>
              <a:latin typeface="Verdana" pitchFamily="34" charset="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1279769B-21C7-4478-BBAE-CC8729328076}" type="slidenum">
              <a:rPr lang="en-GB" altLang="en-GB" sz="800">
                <a:latin typeface="Verdana" pitchFamily="34" charset="0"/>
              </a:rPr>
              <a:pPr/>
              <a:t>46</a:t>
            </a:fld>
            <a:endParaRPr lang="en-GB" altLang="en-GB" sz="800">
              <a:latin typeface="Verdana" pitchFamily="34" charset="0"/>
            </a:endParaRPr>
          </a:p>
        </p:txBody>
      </p:sp>
      <p:sp>
        <p:nvSpPr>
          <p:cNvPr id="50179" name="Slide Number Placeholder 3"/>
          <p:cNvSpPr txBox="1">
            <a:spLocks noGrp="1"/>
          </p:cNvSpPr>
          <p:nvPr/>
        </p:nvSpPr>
        <p:spPr bwMode="auto">
          <a:xfrm>
            <a:off x="77788" y="6599238"/>
            <a:ext cx="2381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100000"/>
              </a:lnSpc>
            </a:pPr>
            <a:endParaRPr lang="en-GB" altLang="en-GB" sz="800">
              <a:latin typeface="Verdana" pitchFamily="34" charset="0"/>
            </a:endParaRPr>
          </a:p>
        </p:txBody>
      </p:sp>
      <p:sp>
        <p:nvSpPr>
          <p:cNvPr id="50180" name="Rectangle 2"/>
          <p:cNvSpPr>
            <a:spLocks noGrp="1" noChangeArrowheads="1"/>
          </p:cNvSpPr>
          <p:nvPr>
            <p:ph type="title" idx="4294967295"/>
          </p:nvPr>
        </p:nvSpPr>
        <p:spPr>
          <a:xfrm>
            <a:off x="317500" y="260350"/>
            <a:ext cx="8483600" cy="619125"/>
          </a:xfrm>
        </p:spPr>
        <p:txBody>
          <a:bodyPr anchor="ctr"/>
          <a:lstStyle/>
          <a:p>
            <a:pPr eaLnBrk="1" hangingPunct="1"/>
            <a:r>
              <a:rPr lang="en-IE" altLang="zh-CN" sz="3200" smtClean="0">
                <a:latin typeface="Arial" pitchFamily="34" charset="0"/>
              </a:rPr>
              <a:t>UK assignees </a:t>
            </a:r>
            <a:endParaRPr lang="en-US" altLang="zh-CN" sz="3200" smtClean="0">
              <a:latin typeface="Arial" pitchFamily="34" charset="0"/>
              <a:ea typeface="宋体" pitchFamily="2" charset="-122"/>
            </a:endParaRPr>
          </a:p>
        </p:txBody>
      </p:sp>
      <p:sp>
        <p:nvSpPr>
          <p:cNvPr id="50181" name="Rectangle 3"/>
          <p:cNvSpPr>
            <a:spLocks noGrp="1" noChangeArrowheads="1"/>
          </p:cNvSpPr>
          <p:nvPr>
            <p:ph type="body" idx="4294967295"/>
          </p:nvPr>
        </p:nvSpPr>
        <p:spPr>
          <a:xfrm>
            <a:off x="384175" y="1484313"/>
            <a:ext cx="8394700" cy="4465637"/>
          </a:xfrm>
        </p:spPr>
        <p:txBody>
          <a:bodyPr/>
          <a:lstStyle/>
          <a:p>
            <a:pPr marL="304800" indent="-304800" eaLnBrk="1" hangingPunct="1">
              <a:spcAft>
                <a:spcPct val="75000"/>
              </a:spcAft>
            </a:pPr>
            <a:r>
              <a:rPr lang="en-IE" altLang="zh-CN" sz="2400" smtClean="0">
                <a:solidFill>
                  <a:schemeClr val="tx1"/>
                </a:solidFill>
                <a:latin typeface="Arial" pitchFamily="34" charset="0"/>
              </a:rPr>
              <a:t>From 1 January 2008, for qualifying individuals UK employment taxable only in relation to duties exercised in Ireland</a:t>
            </a:r>
          </a:p>
          <a:p>
            <a:pPr marL="304800" indent="-304800" eaLnBrk="1" hangingPunct="1">
              <a:spcAft>
                <a:spcPct val="75000"/>
              </a:spcAft>
            </a:pPr>
            <a:r>
              <a:rPr lang="en-IE" altLang="zh-CN" sz="2400" smtClean="0">
                <a:solidFill>
                  <a:schemeClr val="tx1"/>
                </a:solidFill>
                <a:latin typeface="Arial" pitchFamily="34" charset="0"/>
              </a:rPr>
              <a:t>Remittance basis extended to gains on UK assets for non-domiciliaries from 20 November 2008</a:t>
            </a:r>
          </a:p>
          <a:p>
            <a:pPr marL="304800" indent="-304800" eaLnBrk="1" hangingPunct="1">
              <a:spcAft>
                <a:spcPct val="75000"/>
              </a:spcAft>
            </a:pPr>
            <a:r>
              <a:rPr lang="en-IE" altLang="zh-CN" sz="2400" smtClean="0">
                <a:solidFill>
                  <a:schemeClr val="tx1"/>
                </a:solidFill>
                <a:latin typeface="Arial" pitchFamily="34" charset="0"/>
              </a:rPr>
              <a:t>Position regarding UK gains in period 1 January 2008 to 19 November 2008?</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94FFF2F6-09BE-4613-A237-89E946D17258}" type="slidenum">
              <a:rPr lang="en-GB" altLang="en-GB" sz="800">
                <a:latin typeface="Verdana" pitchFamily="34" charset="0"/>
              </a:rPr>
              <a:pPr/>
              <a:t>47</a:t>
            </a:fld>
            <a:endParaRPr lang="en-GB" altLang="en-GB" sz="800">
              <a:latin typeface="Verdana" pitchFamily="34" charset="0"/>
            </a:endParaRPr>
          </a:p>
        </p:txBody>
      </p:sp>
      <p:sp>
        <p:nvSpPr>
          <p:cNvPr id="51203" name="Rectangle 3"/>
          <p:cNvSpPr>
            <a:spLocks noGrp="1" noChangeArrowheads="1"/>
          </p:cNvSpPr>
          <p:nvPr>
            <p:ph type="body" idx="4294967295"/>
          </p:nvPr>
        </p:nvSpPr>
        <p:spPr>
          <a:xfrm>
            <a:off x="336550" y="1498600"/>
            <a:ext cx="8394700" cy="5008563"/>
          </a:xfrm>
        </p:spPr>
        <p:txBody>
          <a:bodyPr/>
          <a:lstStyle/>
          <a:p>
            <a:pPr eaLnBrk="1" hangingPunct="1">
              <a:spcAft>
                <a:spcPct val="60000"/>
              </a:spcAft>
            </a:pPr>
            <a:r>
              <a:rPr lang="en-IE" altLang="zh-CN" sz="2400" smtClean="0">
                <a:solidFill>
                  <a:schemeClr val="tx1"/>
                </a:solidFill>
                <a:latin typeface="Arial" pitchFamily="34" charset="0"/>
              </a:rPr>
              <a:t>Non-domiciled and resident in Ireland</a:t>
            </a:r>
          </a:p>
          <a:p>
            <a:pPr eaLnBrk="1" hangingPunct="1">
              <a:spcAft>
                <a:spcPct val="60000"/>
              </a:spcAft>
            </a:pPr>
            <a:r>
              <a:rPr lang="en-IE" altLang="zh-CN" sz="2400" smtClean="0">
                <a:solidFill>
                  <a:schemeClr val="tx1"/>
                </a:solidFill>
                <a:latin typeface="Arial" pitchFamily="34" charset="0"/>
              </a:rPr>
              <a:t>Resident of non EEA State which has a DTA</a:t>
            </a:r>
          </a:p>
          <a:p>
            <a:pPr eaLnBrk="1" hangingPunct="1">
              <a:spcAft>
                <a:spcPct val="60000"/>
              </a:spcAft>
            </a:pPr>
            <a:r>
              <a:rPr lang="en-IE" altLang="zh-CN" sz="2400" smtClean="0">
                <a:solidFill>
                  <a:schemeClr val="tx1"/>
                </a:solidFill>
                <a:latin typeface="Arial" pitchFamily="34" charset="0"/>
              </a:rPr>
              <a:t>Employed by foreign employer/associated company in that non EEA State which has a DTA</a:t>
            </a:r>
          </a:p>
          <a:p>
            <a:pPr eaLnBrk="1" hangingPunct="1">
              <a:spcAft>
                <a:spcPct val="60000"/>
              </a:spcAft>
            </a:pPr>
            <a:r>
              <a:rPr lang="en-IE" altLang="zh-CN" sz="2400" smtClean="0">
                <a:solidFill>
                  <a:schemeClr val="tx1"/>
                </a:solidFill>
                <a:latin typeface="Arial" pitchFamily="34" charset="0"/>
              </a:rPr>
              <a:t>Exercised greater part of employment in that country</a:t>
            </a:r>
          </a:p>
          <a:p>
            <a:pPr eaLnBrk="1" hangingPunct="1">
              <a:spcAft>
                <a:spcPct val="60000"/>
              </a:spcAft>
            </a:pPr>
            <a:r>
              <a:rPr lang="en-IE" altLang="zh-CN" sz="2400" smtClean="0">
                <a:solidFill>
                  <a:schemeClr val="tx1"/>
                </a:solidFill>
                <a:latin typeface="Arial" pitchFamily="34" charset="0"/>
              </a:rPr>
              <a:t>Assignment to Ireland for at least three years</a:t>
            </a:r>
          </a:p>
          <a:p>
            <a:pPr eaLnBrk="1" hangingPunct="1">
              <a:spcAft>
                <a:spcPct val="60000"/>
              </a:spcAft>
            </a:pPr>
            <a:r>
              <a:rPr lang="en-IE" altLang="zh-CN" sz="2400" smtClean="0">
                <a:solidFill>
                  <a:schemeClr val="tx1"/>
                </a:solidFill>
                <a:latin typeface="Arial" pitchFamily="34" charset="0"/>
              </a:rPr>
              <a:t>Paid from abroad</a:t>
            </a:r>
          </a:p>
        </p:txBody>
      </p:sp>
      <p:sp>
        <p:nvSpPr>
          <p:cNvPr id="51204" name="Rectangle 2"/>
          <p:cNvSpPr>
            <a:spLocks noGrp="1" noChangeArrowheads="1"/>
          </p:cNvSpPr>
          <p:nvPr>
            <p:ph type="title" idx="4294967295"/>
          </p:nvPr>
        </p:nvSpPr>
        <p:spPr>
          <a:xfrm>
            <a:off x="317500" y="333375"/>
            <a:ext cx="8483600" cy="619125"/>
          </a:xfrm>
        </p:spPr>
        <p:txBody>
          <a:bodyPr anchor="ctr"/>
          <a:lstStyle/>
          <a:p>
            <a:pPr eaLnBrk="1" hangingPunct="1">
              <a:lnSpc>
                <a:spcPct val="100000"/>
              </a:lnSpc>
            </a:pPr>
            <a:r>
              <a:rPr lang="en-IE" altLang="zh-CN" sz="3200" smtClean="0">
                <a:latin typeface="Arial" pitchFamily="34" charset="0"/>
              </a:rPr>
              <a:t>New relief for unremitted earnings for expatriates</a:t>
            </a:r>
            <a:endParaRPr lang="en-US" altLang="zh-CN" sz="3200"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7143E8CF-748E-49DE-A9A4-3AA1147CB3A2}" type="slidenum">
              <a:rPr lang="en-GB" altLang="en-GB" sz="800">
                <a:latin typeface="Verdana" pitchFamily="34" charset="0"/>
              </a:rPr>
              <a:pPr/>
              <a:t>48</a:t>
            </a:fld>
            <a:endParaRPr lang="en-GB" altLang="en-GB" sz="800">
              <a:latin typeface="Verdana" pitchFamily="34" charset="0"/>
            </a:endParaRPr>
          </a:p>
        </p:txBody>
      </p:sp>
      <p:sp>
        <p:nvSpPr>
          <p:cNvPr id="52227" name="Rectangle 3"/>
          <p:cNvSpPr>
            <a:spLocks noGrp="1" noChangeArrowheads="1"/>
          </p:cNvSpPr>
          <p:nvPr>
            <p:ph type="body" idx="4294967295"/>
          </p:nvPr>
        </p:nvSpPr>
        <p:spPr>
          <a:xfrm>
            <a:off x="354013" y="1217613"/>
            <a:ext cx="7859712" cy="5008562"/>
          </a:xfrm>
        </p:spPr>
        <p:txBody>
          <a:bodyPr/>
          <a:lstStyle/>
          <a:p>
            <a:pPr eaLnBrk="1" hangingPunct="1">
              <a:spcAft>
                <a:spcPct val="60000"/>
              </a:spcAft>
            </a:pPr>
            <a:r>
              <a:rPr lang="en-IE" altLang="zh-CN" sz="2400" smtClean="0">
                <a:solidFill>
                  <a:schemeClr val="tx1"/>
                </a:solidFill>
                <a:latin typeface="Arial" pitchFamily="34" charset="0"/>
              </a:rPr>
              <a:t>Tax on Irish duties based on higher of:</a:t>
            </a:r>
          </a:p>
          <a:p>
            <a:pPr marL="742950" lvl="1" indent="-285750" eaLnBrk="1" hangingPunct="1">
              <a:spcAft>
                <a:spcPct val="60000"/>
              </a:spcAft>
            </a:pPr>
            <a:r>
              <a:rPr lang="en-IE" altLang="zh-CN" sz="2400" smtClean="0">
                <a:solidFill>
                  <a:schemeClr val="tx1"/>
                </a:solidFill>
                <a:latin typeface="Arial" pitchFamily="34" charset="0"/>
              </a:rPr>
              <a:t>Actual amount attributable to Irish duties which is remitted in that year</a:t>
            </a:r>
          </a:p>
          <a:p>
            <a:pPr marL="1143000" lvl="2" indent="-228600" eaLnBrk="1" hangingPunct="1">
              <a:spcAft>
                <a:spcPct val="60000"/>
              </a:spcAft>
              <a:buFontTx/>
              <a:buNone/>
            </a:pPr>
            <a:r>
              <a:rPr lang="en-IE" altLang="zh-CN" sz="2400" i="1" smtClean="0">
                <a:solidFill>
                  <a:schemeClr val="tx1"/>
                </a:solidFill>
                <a:latin typeface="Arial" pitchFamily="34" charset="0"/>
              </a:rPr>
              <a:t>OR</a:t>
            </a:r>
          </a:p>
          <a:p>
            <a:pPr marL="742950" lvl="1" indent="-285750" eaLnBrk="1" hangingPunct="1">
              <a:spcAft>
                <a:spcPct val="60000"/>
              </a:spcAft>
            </a:pPr>
            <a:r>
              <a:rPr lang="en-IE" altLang="zh-CN" sz="2400" smtClean="0">
                <a:solidFill>
                  <a:schemeClr val="tx1"/>
                </a:solidFill>
                <a:latin typeface="Arial" pitchFamily="34" charset="0"/>
              </a:rPr>
              <a:t>€100,000 plus 50% of balance attributable to Irish duties</a:t>
            </a:r>
          </a:p>
          <a:p>
            <a:pPr eaLnBrk="1" hangingPunct="1">
              <a:spcAft>
                <a:spcPct val="60000"/>
              </a:spcAft>
            </a:pPr>
            <a:r>
              <a:rPr lang="en-IE" altLang="zh-CN" sz="2400" smtClean="0">
                <a:solidFill>
                  <a:schemeClr val="tx1"/>
                </a:solidFill>
                <a:latin typeface="Arial" pitchFamily="34" charset="0"/>
              </a:rPr>
              <a:t>Claim refund of PAYE after year end</a:t>
            </a:r>
          </a:p>
          <a:p>
            <a:pPr eaLnBrk="1" hangingPunct="1">
              <a:spcAft>
                <a:spcPct val="60000"/>
              </a:spcAft>
            </a:pPr>
            <a:r>
              <a:rPr lang="en-IE" altLang="zh-CN" sz="2400" smtClean="0">
                <a:solidFill>
                  <a:schemeClr val="tx1"/>
                </a:solidFill>
                <a:latin typeface="Arial" pitchFamily="34" charset="0"/>
              </a:rPr>
              <a:t>Remittances of such income in later years triggers original tax liability from date of payment</a:t>
            </a:r>
          </a:p>
          <a:p>
            <a:pPr eaLnBrk="1" hangingPunct="1">
              <a:spcAft>
                <a:spcPct val="60000"/>
              </a:spcAft>
            </a:pPr>
            <a:r>
              <a:rPr lang="en-IE" altLang="zh-CN" sz="2400" smtClean="0">
                <a:solidFill>
                  <a:schemeClr val="tx1"/>
                </a:solidFill>
                <a:latin typeface="Arial" pitchFamily="34" charset="0"/>
              </a:rPr>
              <a:t>Clawback of tax refund from employee if spends less than three years</a:t>
            </a:r>
          </a:p>
        </p:txBody>
      </p:sp>
      <p:sp>
        <p:nvSpPr>
          <p:cNvPr id="52228" name="Rectangle 2"/>
          <p:cNvSpPr>
            <a:spLocks noGrp="1" noChangeArrowheads="1"/>
          </p:cNvSpPr>
          <p:nvPr>
            <p:ph type="title" idx="4294967295"/>
          </p:nvPr>
        </p:nvSpPr>
        <p:spPr>
          <a:xfrm>
            <a:off x="317500" y="333375"/>
            <a:ext cx="8483600" cy="619125"/>
          </a:xfrm>
          <a:noFill/>
        </p:spPr>
        <p:txBody>
          <a:bodyPr anchor="ctr"/>
          <a:lstStyle/>
          <a:p>
            <a:pPr eaLnBrk="1" hangingPunct="1">
              <a:lnSpc>
                <a:spcPct val="100000"/>
              </a:lnSpc>
            </a:pPr>
            <a:r>
              <a:rPr lang="en-IE" altLang="zh-CN" sz="3200" smtClean="0">
                <a:latin typeface="Arial" pitchFamily="34" charset="0"/>
              </a:rPr>
              <a:t>New relief for unremitted earnings for expatriates</a:t>
            </a:r>
            <a:endParaRPr lang="en-US" altLang="zh-CN" sz="3200"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F70A3A9E-9AE0-45F5-BCBF-252003EB4FF2}" type="slidenum">
              <a:rPr lang="en-GB" altLang="en-GB" sz="800">
                <a:latin typeface="Verdana" pitchFamily="34" charset="0"/>
              </a:rPr>
              <a:pPr/>
              <a:t>49</a:t>
            </a:fld>
            <a:endParaRPr lang="en-GB" altLang="en-GB" sz="800">
              <a:latin typeface="Verdana" pitchFamily="34" charset="0"/>
            </a:endParaRPr>
          </a:p>
        </p:txBody>
      </p:sp>
      <p:sp>
        <p:nvSpPr>
          <p:cNvPr id="53251" name="Rectangle 3"/>
          <p:cNvSpPr>
            <a:spLocks noGrp="1" noChangeArrowheads="1"/>
          </p:cNvSpPr>
          <p:nvPr>
            <p:ph type="body" idx="4294967295"/>
          </p:nvPr>
        </p:nvSpPr>
        <p:spPr>
          <a:xfrm>
            <a:off x="368300" y="1308100"/>
            <a:ext cx="7859713" cy="5008563"/>
          </a:xfrm>
        </p:spPr>
        <p:txBody>
          <a:bodyPr/>
          <a:lstStyle/>
          <a:p>
            <a:pPr marL="304800" indent="-304800" eaLnBrk="1" hangingPunct="1">
              <a:lnSpc>
                <a:spcPct val="92000"/>
              </a:lnSpc>
              <a:spcAft>
                <a:spcPct val="60000"/>
              </a:spcAft>
            </a:pPr>
            <a:r>
              <a:rPr lang="en-IE" altLang="zh-CN" sz="2200" smtClean="0">
                <a:solidFill>
                  <a:schemeClr val="tx1"/>
                </a:solidFill>
                <a:latin typeface="Arial" pitchFamily="34" charset="0"/>
              </a:rPr>
              <a:t>100% duties in Ireland</a:t>
            </a:r>
          </a:p>
          <a:p>
            <a:pPr marL="304800" indent="-304800" eaLnBrk="1" hangingPunct="1">
              <a:lnSpc>
                <a:spcPct val="92000"/>
              </a:lnSpc>
              <a:spcAft>
                <a:spcPct val="60000"/>
              </a:spcAft>
            </a:pPr>
            <a:r>
              <a:rPr lang="en-IE" altLang="zh-CN" sz="2200" smtClean="0">
                <a:solidFill>
                  <a:schemeClr val="tx1"/>
                </a:solidFill>
                <a:latin typeface="Arial" pitchFamily="34" charset="0"/>
              </a:rPr>
              <a:t>Gross remuneration </a:t>
            </a:r>
            <a:r>
              <a:rPr lang="en-IE" altLang="zh-CN" sz="2200" smtClean="0">
                <a:solidFill>
                  <a:schemeClr val="tx1"/>
                </a:solidFill>
                <a:latin typeface="Arial" pitchFamily="34" charset="0"/>
                <a:cs typeface="Arial" pitchFamily="34" charset="0"/>
              </a:rPr>
              <a:t>€</a:t>
            </a:r>
            <a:r>
              <a:rPr lang="en-IE" altLang="zh-CN" sz="2200" smtClean="0">
                <a:solidFill>
                  <a:schemeClr val="tx1"/>
                </a:solidFill>
                <a:latin typeface="Arial" pitchFamily="34" charset="0"/>
              </a:rPr>
              <a:t>200k</a:t>
            </a:r>
          </a:p>
          <a:p>
            <a:pPr marL="304800" indent="-304800" eaLnBrk="1" hangingPunct="1">
              <a:lnSpc>
                <a:spcPct val="92000"/>
              </a:lnSpc>
              <a:spcAft>
                <a:spcPct val="60000"/>
              </a:spcAft>
            </a:pPr>
            <a:r>
              <a:rPr lang="en-IE" altLang="zh-CN" sz="2200" smtClean="0">
                <a:solidFill>
                  <a:schemeClr val="tx1"/>
                </a:solidFill>
                <a:latin typeface="Arial" pitchFamily="34" charset="0"/>
                <a:cs typeface="Arial" pitchFamily="34" charset="0"/>
              </a:rPr>
              <a:t>Tax payable on higher of (a) or (b)</a:t>
            </a:r>
          </a:p>
          <a:p>
            <a:pPr marL="742950" lvl="1" indent="-285750" eaLnBrk="1" hangingPunct="1">
              <a:lnSpc>
                <a:spcPct val="84000"/>
              </a:lnSpc>
              <a:spcAft>
                <a:spcPct val="60000"/>
              </a:spcAft>
              <a:buFontTx/>
              <a:buAutoNum type="alphaLcParenR"/>
            </a:pPr>
            <a:r>
              <a:rPr lang="en-IE" altLang="zh-CN" sz="1800" smtClean="0">
                <a:solidFill>
                  <a:schemeClr val="tx1"/>
                </a:solidFill>
                <a:latin typeface="Arial" pitchFamily="34" charset="0"/>
              </a:rPr>
              <a:t>Actual Remittances in 2009	    </a:t>
            </a:r>
            <a:r>
              <a:rPr lang="en-IE" altLang="zh-CN" sz="1800" smtClean="0">
                <a:solidFill>
                  <a:schemeClr val="tx1"/>
                </a:solidFill>
                <a:latin typeface="Arial" pitchFamily="34" charset="0"/>
                <a:cs typeface="Arial" pitchFamily="34" charset="0"/>
              </a:rPr>
              <a:t>€</a:t>
            </a:r>
          </a:p>
          <a:p>
            <a:pPr marL="742950" lvl="1" indent="-285750" eaLnBrk="1" hangingPunct="1">
              <a:lnSpc>
                <a:spcPct val="84000"/>
              </a:lnSpc>
              <a:spcAft>
                <a:spcPct val="60000"/>
              </a:spcAft>
            </a:pPr>
            <a:r>
              <a:rPr lang="en-IE" altLang="zh-CN" sz="1800" smtClean="0">
                <a:solidFill>
                  <a:schemeClr val="tx1"/>
                </a:solidFill>
                <a:latin typeface="Arial" pitchFamily="34" charset="0"/>
              </a:rPr>
              <a:t>PAYE for 2009	70,700 </a:t>
            </a:r>
            <a:r>
              <a:rPr lang="en-IE" altLang="zh-CN" sz="1800" smtClean="0">
                <a:solidFill>
                  <a:schemeClr val="tx1"/>
                </a:solidFill>
                <a:latin typeface="Arial" pitchFamily="34" charset="0"/>
                <a:cs typeface="Arial" pitchFamily="34" charset="0"/>
              </a:rPr>
              <a:t/>
            </a:r>
            <a:br>
              <a:rPr lang="en-IE" altLang="zh-CN" sz="1800" smtClean="0">
                <a:solidFill>
                  <a:schemeClr val="tx1"/>
                </a:solidFill>
                <a:latin typeface="Arial" pitchFamily="34" charset="0"/>
                <a:cs typeface="Arial" pitchFamily="34" charset="0"/>
              </a:rPr>
            </a:br>
            <a:r>
              <a:rPr lang="en-IE" altLang="zh-CN" sz="1800" smtClean="0">
                <a:solidFill>
                  <a:schemeClr val="tx1"/>
                </a:solidFill>
                <a:latin typeface="Arial" pitchFamily="34" charset="0"/>
              </a:rPr>
              <a:t>Additional remittances of earnings	</a:t>
            </a:r>
            <a:r>
              <a:rPr lang="en-IE" altLang="zh-CN" sz="1800" u="sng" smtClean="0">
                <a:solidFill>
                  <a:schemeClr val="tx1"/>
                </a:solidFill>
                <a:latin typeface="Arial" pitchFamily="34" charset="0"/>
              </a:rPr>
              <a:t>20,000</a:t>
            </a:r>
            <a:br>
              <a:rPr lang="en-IE" altLang="zh-CN" sz="1800" u="sng" smtClean="0">
                <a:solidFill>
                  <a:schemeClr val="tx1"/>
                </a:solidFill>
                <a:latin typeface="Arial" pitchFamily="34" charset="0"/>
              </a:rPr>
            </a:br>
            <a:r>
              <a:rPr lang="en-IE" altLang="zh-CN" sz="1800" smtClean="0">
                <a:solidFill>
                  <a:schemeClr val="tx1"/>
                </a:solidFill>
                <a:latin typeface="Arial" pitchFamily="34" charset="0"/>
              </a:rPr>
              <a:t>Total	90,700</a:t>
            </a:r>
          </a:p>
          <a:p>
            <a:pPr marL="742950" lvl="1" indent="-285750" eaLnBrk="1" hangingPunct="1">
              <a:lnSpc>
                <a:spcPct val="84000"/>
              </a:lnSpc>
              <a:spcAft>
                <a:spcPct val="60000"/>
              </a:spcAft>
              <a:buFontTx/>
              <a:buNone/>
            </a:pPr>
            <a:r>
              <a:rPr lang="en-IE" altLang="zh-CN" sz="1800" smtClean="0">
                <a:solidFill>
                  <a:schemeClr val="tx1"/>
                </a:solidFill>
                <a:latin typeface="Arial" pitchFamily="34" charset="0"/>
              </a:rPr>
              <a:t>or</a:t>
            </a:r>
          </a:p>
          <a:p>
            <a:pPr marL="742950" lvl="1" indent="-285750" eaLnBrk="1" hangingPunct="1">
              <a:lnSpc>
                <a:spcPct val="84000"/>
              </a:lnSpc>
              <a:spcAft>
                <a:spcPct val="60000"/>
              </a:spcAft>
              <a:buFontTx/>
              <a:buAutoNum type="alphaLcParenR" startAt="2"/>
            </a:pPr>
            <a:r>
              <a:rPr lang="en-IE" altLang="zh-CN" sz="1800" smtClean="0">
                <a:solidFill>
                  <a:schemeClr val="tx1"/>
                </a:solidFill>
                <a:latin typeface="Arial" pitchFamily="34" charset="0"/>
                <a:cs typeface="Arial" pitchFamily="34" charset="0"/>
              </a:rPr>
              <a:t>€100,000 plus 50% (€200,000 - €100,000) equals €150,000</a:t>
            </a:r>
          </a:p>
          <a:p>
            <a:pPr marL="304800" indent="-304800" eaLnBrk="1" hangingPunct="1">
              <a:lnSpc>
                <a:spcPct val="92000"/>
              </a:lnSpc>
              <a:spcAft>
                <a:spcPct val="60000"/>
              </a:spcAft>
            </a:pPr>
            <a:r>
              <a:rPr lang="en-IE" altLang="zh-CN" sz="2200" smtClean="0">
                <a:solidFill>
                  <a:schemeClr val="tx1"/>
                </a:solidFill>
                <a:latin typeface="Arial" pitchFamily="34" charset="0"/>
                <a:cs typeface="Arial" pitchFamily="34" charset="0"/>
              </a:rPr>
              <a:t>Tax is computed on € 150,000</a:t>
            </a:r>
          </a:p>
          <a:p>
            <a:pPr marL="304800" indent="-304800" eaLnBrk="1" hangingPunct="1">
              <a:lnSpc>
                <a:spcPct val="92000"/>
              </a:lnSpc>
              <a:spcAft>
                <a:spcPct val="60000"/>
              </a:spcAft>
            </a:pPr>
            <a:r>
              <a:rPr lang="en-IE" altLang="zh-CN" sz="2200" smtClean="0">
                <a:solidFill>
                  <a:schemeClr val="tx1"/>
                </a:solidFill>
                <a:latin typeface="Arial" pitchFamily="34" charset="0"/>
                <a:cs typeface="Arial" pitchFamily="34" charset="0"/>
              </a:rPr>
              <a:t>Refund due on €50,000 at 41% (€200,000 (originally taxed) - €150,000 (new amount))</a:t>
            </a:r>
          </a:p>
          <a:p>
            <a:pPr marL="304800" indent="-304800" eaLnBrk="1" hangingPunct="1">
              <a:lnSpc>
                <a:spcPct val="82000"/>
              </a:lnSpc>
              <a:spcAft>
                <a:spcPct val="60000"/>
              </a:spcAft>
            </a:pPr>
            <a:r>
              <a:rPr lang="en-IE" altLang="zh-CN" sz="2200" smtClean="0">
                <a:solidFill>
                  <a:schemeClr val="tx1"/>
                </a:solidFill>
                <a:latin typeface="Arial" pitchFamily="34" charset="0"/>
                <a:cs typeface="Arial" pitchFamily="34" charset="0"/>
              </a:rPr>
              <a:t>Possible impact on VAT</a:t>
            </a:r>
          </a:p>
        </p:txBody>
      </p:sp>
      <p:sp>
        <p:nvSpPr>
          <p:cNvPr id="53252" name="Rectangle 2"/>
          <p:cNvSpPr>
            <a:spLocks noGrp="1" noChangeArrowheads="1"/>
          </p:cNvSpPr>
          <p:nvPr>
            <p:ph type="title" idx="4294967295"/>
          </p:nvPr>
        </p:nvSpPr>
        <p:spPr>
          <a:xfrm>
            <a:off x="317500" y="333375"/>
            <a:ext cx="8483600" cy="619125"/>
          </a:xfrm>
          <a:noFill/>
        </p:spPr>
        <p:txBody>
          <a:bodyPr anchor="ctr"/>
          <a:lstStyle/>
          <a:p>
            <a:pPr eaLnBrk="1" hangingPunct="1">
              <a:lnSpc>
                <a:spcPct val="100000"/>
              </a:lnSpc>
            </a:pPr>
            <a:r>
              <a:rPr lang="en-IE" altLang="zh-CN" sz="3200" smtClean="0">
                <a:latin typeface="Arial" pitchFamily="34" charset="0"/>
              </a:rPr>
              <a:t>New relief for unremitted earnings for expatriates</a:t>
            </a:r>
            <a:endParaRPr lang="en-US" altLang="zh-CN" sz="3200"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A10AD8A7-6CB7-41BF-BA53-136B5DFDF4D8}" type="slidenum">
              <a:rPr lang="en-US" altLang="zh-CN" sz="800"/>
              <a:pPr/>
              <a:t>5</a:t>
            </a:fld>
            <a:endParaRPr lang="en-US" altLang="zh-CN" sz="800"/>
          </a:p>
        </p:txBody>
      </p:sp>
      <p:sp>
        <p:nvSpPr>
          <p:cNvPr id="8196" name="Rectangle 2"/>
          <p:cNvSpPr>
            <a:spLocks noGrp="1" noChangeArrowheads="1"/>
          </p:cNvSpPr>
          <p:nvPr>
            <p:ph type="title"/>
          </p:nvPr>
        </p:nvSpPr>
        <p:spPr/>
        <p:txBody>
          <a:bodyPr/>
          <a:lstStyle/>
          <a:p>
            <a:pPr eaLnBrk="1" hangingPunct="1"/>
            <a:r>
              <a:rPr lang="en-IE" altLang="zh-CN" smtClean="0"/>
              <a:t>The Good</a:t>
            </a:r>
            <a:endParaRPr lang="en-US" altLang="zh-CN" smtClean="0">
              <a:ea typeface="宋体" pitchFamily="2" charset="-122"/>
            </a:endParaRPr>
          </a:p>
        </p:txBody>
      </p:sp>
      <p:graphicFrame>
        <p:nvGraphicFramePr>
          <p:cNvPr id="225315" name="Group 35"/>
          <p:cNvGraphicFramePr>
            <a:graphicFrameLocks noGrp="1"/>
          </p:cNvGraphicFramePr>
          <p:nvPr>
            <p:ph idx="1"/>
          </p:nvPr>
        </p:nvGraphicFramePr>
        <p:xfrm>
          <a:off x="365125" y="792163"/>
          <a:ext cx="8382000" cy="5608656"/>
        </p:xfrm>
        <a:graphic>
          <a:graphicData uri="http://schemas.openxmlformats.org/drawingml/2006/table">
            <a:tbl>
              <a:tblPr/>
              <a:tblGrid>
                <a:gridCol w="4184650"/>
                <a:gridCol w="4197350"/>
              </a:tblGrid>
              <a:tr h="1428750">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US" altLang="en-GB" sz="2000" b="1" i="0" u="none" strike="noStrike" cap="none" normalizeH="0" baseline="0" smtClean="0">
                          <a:ln>
                            <a:noFill/>
                          </a:ln>
                          <a:solidFill>
                            <a:schemeClr val="tx1"/>
                          </a:solidFill>
                          <a:effectLst/>
                          <a:latin typeface="Arial" pitchFamily="34" charset="0"/>
                        </a:rPr>
                        <a:t>Whole</a:t>
                      </a:r>
                      <a:r>
                        <a:rPr kumimoji="0" lang="en-GB" altLang="en-GB" sz="2000" b="1" i="0" u="none" strike="noStrike" cap="none" normalizeH="0" baseline="0" smtClean="0">
                          <a:ln>
                            <a:noFill/>
                          </a:ln>
                          <a:solidFill>
                            <a:schemeClr val="tx1"/>
                          </a:solidFill>
                          <a:effectLst/>
                          <a:latin typeface="Arial" pitchFamily="34" charset="0"/>
                        </a:rPr>
                        <a:t>sale debt instruments / Discounts on securities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US" altLang="en-GB" sz="1400" b="1" i="0" u="none" strike="noStrike" cap="none" normalizeH="0" baseline="0" smtClean="0">
                          <a:ln>
                            <a:noFill/>
                          </a:ln>
                          <a:solidFill>
                            <a:schemeClr val="tx1"/>
                          </a:solidFill>
                          <a:effectLst/>
                          <a:latin typeface="Arial" pitchFamily="34" charset="0"/>
                        </a:rPr>
                        <a:t>Non residents are subject to a technical charge to income tax on </a:t>
                      </a:r>
                      <a:r>
                        <a:rPr kumimoji="0" lang="en-GB" altLang="en-GB" sz="1400" b="1" i="0" u="none" strike="noStrike" cap="none" normalizeH="0" baseline="0" smtClean="0">
                          <a:ln>
                            <a:noFill/>
                          </a:ln>
                          <a:solidFill>
                            <a:schemeClr val="tx1"/>
                          </a:solidFill>
                          <a:effectLst/>
                          <a:latin typeface="Arial" pitchFamily="34" charset="0"/>
                        </a:rPr>
                        <a:t>Irish source income.</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1400" b="1" i="0" u="none" strike="noStrike" cap="none" normalizeH="0" baseline="0" smtClean="0">
                          <a:ln>
                            <a:noFill/>
                          </a:ln>
                          <a:solidFill>
                            <a:schemeClr val="tx1"/>
                          </a:solidFill>
                          <a:effectLst/>
                          <a:latin typeface="Arial" pitchFamily="34" charset="0"/>
                        </a:rPr>
                        <a:t>The Bill extends the exemptions from source taxation to interest paid on wholesale debt instruments and discounts on securities provided the recipient is resident in an EU / treaty partner country. </a:t>
                      </a: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1312863">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2000" b="1" i="0" u="none" strike="noStrike" cap="none" normalizeH="0" baseline="0" smtClean="0">
                          <a:ln>
                            <a:noFill/>
                          </a:ln>
                          <a:solidFill>
                            <a:schemeClr val="tx1"/>
                          </a:solidFill>
                          <a:effectLst/>
                          <a:latin typeface="Arial" pitchFamily="34" charset="0"/>
                        </a:rPr>
                        <a:t>Double Tax Treaty Relief</a:t>
                      </a:r>
                      <a:r>
                        <a:rPr kumimoji="0" lang="en-GB" altLang="en-GB" sz="2000" b="1" i="0" u="none" strike="noStrike" cap="none" normalizeH="0" baseline="0" smtClean="0">
                          <a:ln>
                            <a:noFill/>
                          </a:ln>
                          <a:solidFill>
                            <a:schemeClr val="tx1"/>
                          </a:solidFill>
                          <a:effectLst/>
                          <a:latin typeface="Arial" pitchFamily="34" charset="0"/>
                        </a:rPr>
                        <a:t>s </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192088"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1400" b="1" i="0" u="none" strike="noStrike" cap="none" normalizeH="0" baseline="0" smtClean="0">
                          <a:ln>
                            <a:noFill/>
                          </a:ln>
                          <a:solidFill>
                            <a:schemeClr val="tx1"/>
                          </a:solidFill>
                          <a:effectLst/>
                          <a:latin typeface="Arial" pitchFamily="34" charset="0"/>
                        </a:rPr>
                        <a:t>A number of provisions</a:t>
                      </a:r>
                      <a:r>
                        <a:rPr kumimoji="0" lang="en-GB" altLang="en-GB" sz="1400" b="1" i="0" u="none" strike="noStrike" cap="none" normalizeH="0" baseline="0" smtClean="0">
                          <a:ln>
                            <a:noFill/>
                          </a:ln>
                          <a:solidFill>
                            <a:schemeClr val="tx1"/>
                          </a:solidFill>
                          <a:effectLst/>
                          <a:latin typeface="Arial" pitchFamily="34" charset="0"/>
                        </a:rPr>
                        <a:t> in Irish tax legislation allow preferred treatment for payments to and from treaty countries. </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1400" b="1" i="0" u="none" strike="noStrike" cap="none" normalizeH="0" baseline="0" smtClean="0">
                          <a:ln>
                            <a:noFill/>
                          </a:ln>
                          <a:solidFill>
                            <a:schemeClr val="tx1"/>
                          </a:solidFill>
                          <a:effectLst/>
                          <a:latin typeface="Arial" pitchFamily="34" charset="0"/>
                        </a:rPr>
                        <a:t>For example:</a:t>
                      </a:r>
                    </a:p>
                    <a:p>
                      <a:pPr marL="192088" marR="0" lvl="1" indent="0" algn="l" defTabSz="914400" rtl="0" eaLnBrk="1" fontAlgn="base" latinLnBrk="0" hangingPunct="1">
                        <a:lnSpc>
                          <a:spcPct val="100000"/>
                        </a:lnSpc>
                        <a:spcBef>
                          <a:spcPct val="40000"/>
                        </a:spcBef>
                        <a:spcAft>
                          <a:spcPct val="0"/>
                        </a:spcAft>
                        <a:buClrTx/>
                        <a:buSzTx/>
                        <a:buFontTx/>
                        <a:buChar char="•"/>
                        <a:tabLst>
                          <a:tab pos="5715000" algn="l"/>
                        </a:tabLst>
                      </a:pPr>
                      <a:r>
                        <a:rPr kumimoji="0" lang="en-GB" altLang="en-GB" sz="1400" b="1" i="0" u="none" strike="noStrike" cap="none" normalizeH="0" baseline="0" smtClean="0">
                          <a:ln>
                            <a:noFill/>
                          </a:ln>
                          <a:solidFill>
                            <a:schemeClr val="tx1"/>
                          </a:solidFill>
                          <a:effectLst/>
                          <a:latin typeface="Arial" pitchFamily="34" charset="0"/>
                        </a:rPr>
                        <a:t>The ability to pay interest and dividends without withholding tax.</a:t>
                      </a:r>
                    </a:p>
                    <a:p>
                      <a:pPr marL="192088" marR="0" lvl="1" indent="0" algn="l" defTabSz="914400" rtl="0" eaLnBrk="1" fontAlgn="base" latinLnBrk="0" hangingPunct="1">
                        <a:lnSpc>
                          <a:spcPct val="100000"/>
                        </a:lnSpc>
                        <a:spcBef>
                          <a:spcPct val="40000"/>
                        </a:spcBef>
                        <a:spcAft>
                          <a:spcPct val="0"/>
                        </a:spcAft>
                        <a:buClrTx/>
                        <a:buSzTx/>
                        <a:buFontTx/>
                        <a:buChar char="•"/>
                        <a:tabLst>
                          <a:tab pos="5715000" algn="l"/>
                        </a:tabLst>
                      </a:pPr>
                      <a:r>
                        <a:rPr kumimoji="0" lang="en-GB" altLang="en-GB" sz="1400" b="1" i="0" u="none" strike="noStrike" cap="none" normalizeH="0" baseline="0" smtClean="0">
                          <a:ln>
                            <a:noFill/>
                          </a:ln>
                          <a:solidFill>
                            <a:schemeClr val="tx1"/>
                          </a:solidFill>
                          <a:effectLst/>
                          <a:latin typeface="Arial" pitchFamily="34" charset="0"/>
                        </a:rPr>
                        <a:t>Enhanced credit relief for dividends and interest income from treaty countries.</a:t>
                      </a:r>
                    </a:p>
                    <a:p>
                      <a:pPr marL="192088" marR="0" lvl="1" indent="0" algn="l" defTabSz="914400" rtl="0" eaLnBrk="1" fontAlgn="base" latinLnBrk="0" hangingPunct="1">
                        <a:lnSpc>
                          <a:spcPct val="100000"/>
                        </a:lnSpc>
                        <a:spcBef>
                          <a:spcPct val="40000"/>
                        </a:spcBef>
                        <a:spcAft>
                          <a:spcPct val="0"/>
                        </a:spcAft>
                        <a:buClrTx/>
                        <a:buSzTx/>
                        <a:buFontTx/>
                        <a:buChar char="•"/>
                        <a:tabLst>
                          <a:tab pos="5715000" algn="l"/>
                        </a:tabLst>
                      </a:pPr>
                      <a:r>
                        <a:rPr kumimoji="0" lang="en-IE" altLang="en-GB" sz="1400" b="1" i="0" u="none" strike="noStrike" cap="none" normalizeH="0" baseline="0" smtClean="0">
                          <a:ln>
                            <a:noFill/>
                          </a:ln>
                          <a:solidFill>
                            <a:schemeClr val="tx1"/>
                          </a:solidFill>
                          <a:effectLst/>
                          <a:latin typeface="Arial" pitchFamily="34" charset="0"/>
                        </a:rPr>
                        <a:t>Capital gains tax exemption on the </a:t>
                      </a:r>
                      <a:r>
                        <a:rPr kumimoji="0" lang="en-GB" altLang="en-GB" sz="1400" b="1" i="0" u="none" strike="noStrike" cap="none" normalizeH="0" baseline="0" smtClean="0">
                          <a:ln>
                            <a:noFill/>
                          </a:ln>
                          <a:solidFill>
                            <a:schemeClr val="tx1"/>
                          </a:solidFill>
                          <a:effectLst/>
                          <a:latin typeface="Arial" pitchFamily="34" charset="0"/>
                        </a:rPr>
                        <a:t>disposal of shares.</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en-GB" sz="1400" b="1" i="0" u="none" strike="noStrike" cap="none" normalizeH="0" baseline="0" smtClean="0">
                          <a:ln>
                            <a:noFill/>
                          </a:ln>
                          <a:solidFill>
                            <a:schemeClr val="tx1"/>
                          </a:solidFill>
                          <a:effectLst/>
                          <a:latin typeface="Arial" pitchFamily="34" charset="0"/>
                        </a:rPr>
                        <a:t>Previously to qualify for the above reli</a:t>
                      </a:r>
                      <a:r>
                        <a:rPr kumimoji="0" lang="en-GB" altLang="en-GB" sz="1400" b="1" i="0" u="none" strike="noStrike" cap="none" normalizeH="0" baseline="0" smtClean="0">
                          <a:ln>
                            <a:noFill/>
                          </a:ln>
                          <a:solidFill>
                            <a:schemeClr val="tx1"/>
                          </a:solidFill>
                          <a:effectLst/>
                          <a:latin typeface="Arial" pitchFamily="34" charset="0"/>
                        </a:rPr>
                        <a:t>efs, the treaty had to be in force / fully ratified.</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GB" altLang="en-GB" sz="1400" b="1" i="0" u="none" strike="noStrike" cap="none" normalizeH="0" baseline="0" smtClean="0">
                          <a:ln>
                            <a:noFill/>
                          </a:ln>
                          <a:solidFill>
                            <a:schemeClr val="tx1"/>
                          </a:solidFill>
                          <a:effectLst/>
                          <a:latin typeface="Arial" pitchFamily="34" charset="0"/>
                        </a:rPr>
                        <a:t>The new provision relaxes their requirement to the signing of the treaty. </a:t>
                      </a: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3F01F382-211E-46B0-8FDD-0D52FA3DE8DA}" type="slidenum">
              <a:rPr lang="en-GB" altLang="en-GB" sz="800">
                <a:latin typeface="Verdana" pitchFamily="34" charset="0"/>
              </a:rPr>
              <a:pPr/>
              <a:t>50</a:t>
            </a:fld>
            <a:endParaRPr lang="en-GB" altLang="en-GB" sz="800">
              <a:latin typeface="Verdana" pitchFamily="34" charset="0"/>
            </a:endParaRPr>
          </a:p>
        </p:txBody>
      </p:sp>
      <p:sp>
        <p:nvSpPr>
          <p:cNvPr id="54275" name="Rectangle 2"/>
          <p:cNvSpPr>
            <a:spLocks noGrp="1" noChangeArrowheads="1"/>
          </p:cNvSpPr>
          <p:nvPr>
            <p:ph type="title" idx="4294967295"/>
          </p:nvPr>
        </p:nvSpPr>
        <p:spPr/>
        <p:txBody>
          <a:bodyPr anchor="ctr"/>
          <a:lstStyle/>
          <a:p>
            <a:pPr eaLnBrk="1" hangingPunct="1"/>
            <a:r>
              <a:rPr lang="en-IE" altLang="zh-CN" sz="3200" smtClean="0">
                <a:latin typeface="Arial" pitchFamily="34" charset="0"/>
              </a:rPr>
              <a:t>Mobile Employees/Cross Border</a:t>
            </a:r>
            <a:endParaRPr lang="en-US" altLang="zh-CN" sz="3200" smtClean="0">
              <a:latin typeface="Arial" pitchFamily="34" charset="0"/>
              <a:ea typeface="宋体" pitchFamily="2" charset="-122"/>
            </a:endParaRPr>
          </a:p>
        </p:txBody>
      </p:sp>
      <p:sp>
        <p:nvSpPr>
          <p:cNvPr id="54276" name="Rectangle 3"/>
          <p:cNvSpPr>
            <a:spLocks noGrp="1" noChangeArrowheads="1"/>
          </p:cNvSpPr>
          <p:nvPr>
            <p:ph type="body" idx="4294967295"/>
          </p:nvPr>
        </p:nvSpPr>
        <p:spPr>
          <a:xfrm>
            <a:off x="368300" y="1063625"/>
            <a:ext cx="8364538" cy="5327650"/>
          </a:xfrm>
          <a:solidFill>
            <a:schemeClr val="bg1"/>
          </a:solidFill>
        </p:spPr>
        <p:txBody>
          <a:bodyPr/>
          <a:lstStyle/>
          <a:p>
            <a:pPr eaLnBrk="1" hangingPunct="1">
              <a:spcAft>
                <a:spcPct val="60000"/>
              </a:spcAft>
            </a:pPr>
            <a:r>
              <a:rPr lang="en-IE" altLang="zh-CN" sz="2400" smtClean="0">
                <a:solidFill>
                  <a:schemeClr val="tx1"/>
                </a:solidFill>
                <a:latin typeface="Arial" pitchFamily="34" charset="0"/>
              </a:rPr>
              <a:t>Tax saving ideas for expatriates</a:t>
            </a:r>
          </a:p>
        </p:txBody>
      </p:sp>
      <p:sp>
        <p:nvSpPr>
          <p:cNvPr id="54277" name="Rectangle 5"/>
          <p:cNvSpPr>
            <a:spLocks noChangeArrowheads="1"/>
          </p:cNvSpPr>
          <p:nvPr/>
        </p:nvSpPr>
        <p:spPr bwMode="auto">
          <a:xfrm>
            <a:off x="550863" y="1525588"/>
            <a:ext cx="7908925" cy="4662487"/>
          </a:xfrm>
          <a:prstGeom prst="rect">
            <a:avLst/>
          </a:prstGeom>
          <a:solidFill>
            <a:schemeClr val="folHlink"/>
          </a:solidFill>
          <a:ln w="25400" algn="ctr">
            <a:solidFill>
              <a:schemeClr val="tx1"/>
            </a:solidFill>
            <a:miter lim="800000"/>
            <a:headEnd/>
            <a:tailEnd/>
          </a:ln>
        </p:spPr>
        <p:txBody>
          <a:bodyPr wrap="none" lIns="90000" tIns="90000" rIns="90000" bIns="90000" anchor="ct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endParaRPr lang="zh-CN" altLang="zh-CN" sz="2400"/>
          </a:p>
        </p:txBody>
      </p:sp>
      <p:sp>
        <p:nvSpPr>
          <p:cNvPr id="54278" name="Rectangle 6"/>
          <p:cNvSpPr>
            <a:spLocks noChangeArrowheads="1"/>
          </p:cNvSpPr>
          <p:nvPr/>
        </p:nvSpPr>
        <p:spPr bwMode="auto">
          <a:xfrm>
            <a:off x="668338" y="1598613"/>
            <a:ext cx="78232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441325" indent="-92075">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buFontTx/>
              <a:buChar char="•"/>
            </a:pPr>
            <a:r>
              <a:rPr lang="en-IE" altLang="zh-CN" sz="2400"/>
              <a:t>Structure assignments to maximise tax exempt subsistence payments</a:t>
            </a:r>
            <a:endParaRPr lang="en-US" altLang="zh-CN" sz="2400">
              <a:ea typeface="宋体" pitchFamily="2" charset="-122"/>
            </a:endParaRPr>
          </a:p>
          <a:p>
            <a:pPr algn="l">
              <a:buFontTx/>
              <a:buChar char="•"/>
            </a:pPr>
            <a:r>
              <a:rPr lang="en-IE" altLang="zh-CN" sz="2400"/>
              <a:t>Structure assignments to avail of new unremitted earnings relief for non-domiciled assignees and maximise tax savings for non-Irish duties</a:t>
            </a:r>
          </a:p>
          <a:p>
            <a:pPr algn="l">
              <a:buFontTx/>
              <a:buChar char="•"/>
            </a:pPr>
            <a:r>
              <a:rPr lang="en-IE" altLang="zh-CN" sz="2400"/>
              <a:t>Use EU rules to ensure no liability to Irish PRSI, and qualify for total exemption from income levy</a:t>
            </a:r>
          </a:p>
          <a:p>
            <a:pPr algn="l">
              <a:buFontTx/>
              <a:buChar char="•"/>
            </a:pPr>
            <a:r>
              <a:rPr lang="en-IE" altLang="zh-CN" sz="2400"/>
              <a:t>Review foreign pension plans</a:t>
            </a:r>
          </a:p>
          <a:p>
            <a:pPr algn="l">
              <a:buFontTx/>
              <a:buChar char="•"/>
            </a:pPr>
            <a:r>
              <a:rPr lang="en-IE" altLang="zh-CN" sz="2400"/>
              <a:t>Use Double Tax Treaty network to ensure no liability to Irish PAYE/income levy for short-term business travellers</a:t>
            </a:r>
          </a:p>
          <a:p>
            <a:pPr algn="l">
              <a:buFontTx/>
              <a:buChar char="•"/>
            </a:pPr>
            <a:endParaRPr lang="en-US" altLang="zh-CN" sz="240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8069263" cy="54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C0DDBC0E-F967-4613-B3FE-1F9EA74DBCA4}" type="slidenum">
              <a:rPr lang="en-GB" altLang="en-GB" sz="800">
                <a:latin typeface="Verdana" pitchFamily="34" charset="0"/>
              </a:rPr>
              <a:pPr/>
              <a:t>52</a:t>
            </a:fld>
            <a:endParaRPr lang="en-GB" altLang="en-GB" sz="800">
              <a:latin typeface="Verdana" pitchFamily="34" charset="0"/>
            </a:endParaRPr>
          </a:p>
        </p:txBody>
      </p:sp>
      <p:sp>
        <p:nvSpPr>
          <p:cNvPr id="425989" name="Cloud"/>
          <p:cNvSpPr>
            <a:spLocks noChangeAspect="1" noEditPoints="1" noChangeArrowheads="1"/>
          </p:cNvSpPr>
          <p:nvPr/>
        </p:nvSpPr>
        <p:spPr bwMode="auto">
          <a:xfrm>
            <a:off x="320675" y="1284288"/>
            <a:ext cx="3241675" cy="2171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nSpc>
                <a:spcPct val="100000"/>
              </a:lnSpc>
            </a:pPr>
            <a:endParaRPr lang="zh-CN" altLang="zh-CN" sz="1800" b="1">
              <a:solidFill>
                <a:schemeClr val="bg2"/>
              </a:solidFill>
            </a:endParaRPr>
          </a:p>
        </p:txBody>
      </p:sp>
      <p:pic>
        <p:nvPicPr>
          <p:cNvPr id="425999" name="Picture 15" descr="EU Fl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803275"/>
            <a:ext cx="379095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6000" name="Text Box 16"/>
          <p:cNvSpPr txBox="1">
            <a:spLocks noChangeArrowheads="1"/>
          </p:cNvSpPr>
          <p:nvPr/>
        </p:nvSpPr>
        <p:spPr bwMode="auto">
          <a:xfrm>
            <a:off x="1250950" y="1893888"/>
            <a:ext cx="14001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IE" altLang="zh-CN" sz="3600"/>
              <a:t>R &amp; D</a:t>
            </a:r>
            <a:endParaRPr lang="en-US" altLang="zh-CN" sz="3600">
              <a:ea typeface="宋体" pitchFamily="2" charset="-122"/>
            </a:endParaRPr>
          </a:p>
        </p:txBody>
      </p:sp>
      <p:pic>
        <p:nvPicPr>
          <p:cNvPr id="426001" name="Picture 17" descr="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3590925"/>
            <a:ext cx="7939087"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5989"/>
                                        </p:tgtEl>
                                        <p:attrNameLst>
                                          <p:attrName>style.visibility</p:attrName>
                                        </p:attrNameLst>
                                      </p:cBhvr>
                                      <p:to>
                                        <p:strVal val="visible"/>
                                      </p:to>
                                    </p:set>
                                    <p:anim calcmode="lin" valueType="num">
                                      <p:cBhvr additive="base">
                                        <p:cTn id="7" dur="1000" fill="hold"/>
                                        <p:tgtEl>
                                          <p:spTgt spid="425989"/>
                                        </p:tgtEl>
                                        <p:attrNameLst>
                                          <p:attrName>ppt_x</p:attrName>
                                        </p:attrNameLst>
                                      </p:cBhvr>
                                      <p:tavLst>
                                        <p:tav tm="0">
                                          <p:val>
                                            <p:strVal val="0-#ppt_w/2"/>
                                          </p:val>
                                        </p:tav>
                                        <p:tav tm="100000">
                                          <p:val>
                                            <p:strVal val="#ppt_x"/>
                                          </p:val>
                                        </p:tav>
                                      </p:tavLst>
                                    </p:anim>
                                    <p:anim calcmode="lin" valueType="num">
                                      <p:cBhvr additive="base">
                                        <p:cTn id="8" dur="1000" fill="hold"/>
                                        <p:tgtEl>
                                          <p:spTgt spid="42598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6000"/>
                                        </p:tgtEl>
                                        <p:attrNameLst>
                                          <p:attrName>style.visibility</p:attrName>
                                        </p:attrNameLst>
                                      </p:cBhvr>
                                      <p:to>
                                        <p:strVal val="visible"/>
                                      </p:to>
                                    </p:set>
                                    <p:anim calcmode="lin" valueType="num">
                                      <p:cBhvr additive="base">
                                        <p:cTn id="11" dur="1000" fill="hold"/>
                                        <p:tgtEl>
                                          <p:spTgt spid="426000"/>
                                        </p:tgtEl>
                                        <p:attrNameLst>
                                          <p:attrName>ppt_x</p:attrName>
                                        </p:attrNameLst>
                                      </p:cBhvr>
                                      <p:tavLst>
                                        <p:tav tm="0">
                                          <p:val>
                                            <p:strVal val="0-#ppt_w/2"/>
                                          </p:val>
                                        </p:tav>
                                        <p:tav tm="100000">
                                          <p:val>
                                            <p:strVal val="#ppt_x"/>
                                          </p:val>
                                        </p:tav>
                                      </p:tavLst>
                                    </p:anim>
                                    <p:anim calcmode="lin" valueType="num">
                                      <p:cBhvr additive="base">
                                        <p:cTn id="12" dur="1000" fill="hold"/>
                                        <p:tgtEl>
                                          <p:spTgt spid="42600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425999"/>
                                        </p:tgtEl>
                                        <p:attrNameLst>
                                          <p:attrName>style.visibility</p:attrName>
                                        </p:attrNameLst>
                                      </p:cBhvr>
                                      <p:to>
                                        <p:strVal val="visible"/>
                                      </p:to>
                                    </p:set>
                                    <p:anim calcmode="lin" valueType="num">
                                      <p:cBhvr additive="base">
                                        <p:cTn id="17" dur="1000" fill="hold"/>
                                        <p:tgtEl>
                                          <p:spTgt spid="425999"/>
                                        </p:tgtEl>
                                        <p:attrNameLst>
                                          <p:attrName>ppt_x</p:attrName>
                                        </p:attrNameLst>
                                      </p:cBhvr>
                                      <p:tavLst>
                                        <p:tav tm="0">
                                          <p:val>
                                            <p:strVal val="1+#ppt_w/2"/>
                                          </p:val>
                                        </p:tav>
                                        <p:tav tm="100000">
                                          <p:val>
                                            <p:strVal val="#ppt_x"/>
                                          </p:val>
                                        </p:tav>
                                      </p:tavLst>
                                    </p:anim>
                                    <p:anim calcmode="lin" valueType="num">
                                      <p:cBhvr additive="base">
                                        <p:cTn id="18" dur="1000" fill="hold"/>
                                        <p:tgtEl>
                                          <p:spTgt spid="42599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26001"/>
                                        </p:tgtEl>
                                        <p:attrNameLst>
                                          <p:attrName>style.visibility</p:attrName>
                                        </p:attrNameLst>
                                      </p:cBhvr>
                                      <p:to>
                                        <p:strVal val="visible"/>
                                      </p:to>
                                    </p:set>
                                    <p:anim calcmode="lin" valueType="num">
                                      <p:cBhvr additive="base">
                                        <p:cTn id="23" dur="1000" fill="hold"/>
                                        <p:tgtEl>
                                          <p:spTgt spid="426001"/>
                                        </p:tgtEl>
                                        <p:attrNameLst>
                                          <p:attrName>ppt_x</p:attrName>
                                        </p:attrNameLst>
                                      </p:cBhvr>
                                      <p:tavLst>
                                        <p:tav tm="0">
                                          <p:val>
                                            <p:strVal val="0-#ppt_w/2"/>
                                          </p:val>
                                        </p:tav>
                                        <p:tav tm="100000">
                                          <p:val>
                                            <p:strVal val="#ppt_x"/>
                                          </p:val>
                                        </p:tav>
                                      </p:tavLst>
                                    </p:anim>
                                    <p:anim calcmode="lin" valueType="num">
                                      <p:cBhvr additive="base">
                                        <p:cTn id="24" dur="1000" fill="hold"/>
                                        <p:tgtEl>
                                          <p:spTgt spid="426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P spid="4260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D2D7C42A-1CF6-47A2-BD69-5D37EE2E4C00}" type="slidenum">
              <a:rPr lang="en-GB" altLang="en-GB" sz="800">
                <a:latin typeface="Verdana" pitchFamily="34" charset="0"/>
              </a:rPr>
              <a:pPr/>
              <a:t>53</a:t>
            </a:fld>
            <a:endParaRPr lang="en-GB" altLang="en-GB" sz="800">
              <a:latin typeface="Verdana" pitchFamily="34" charset="0"/>
            </a:endParaRPr>
          </a:p>
        </p:txBody>
      </p:sp>
      <p:pic>
        <p:nvPicPr>
          <p:cNvPr id="57347" name="Picture 2" descr="50euro-n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350" y="2693988"/>
            <a:ext cx="5043488"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3" descr="711521613@10122008-22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655638"/>
            <a:ext cx="45720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583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B624D1C3-A372-471D-81DF-EAFE408EDCE9}" type="slidenum">
              <a:rPr lang="en-US" altLang="zh-CN" sz="800"/>
              <a:pPr/>
              <a:t>54</a:t>
            </a:fld>
            <a:endParaRPr lang="en-US" altLang="zh-CN" sz="800"/>
          </a:p>
        </p:txBody>
      </p:sp>
      <p:sp>
        <p:nvSpPr>
          <p:cNvPr id="58372" name="Line 2"/>
          <p:cNvSpPr>
            <a:spLocks noChangeShapeType="1"/>
          </p:cNvSpPr>
          <p:nvPr/>
        </p:nvSpPr>
        <p:spPr bwMode="auto">
          <a:xfrm>
            <a:off x="304800" y="1143000"/>
            <a:ext cx="8458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a:p>
        </p:txBody>
      </p:sp>
      <p:sp>
        <p:nvSpPr>
          <p:cNvPr id="58373" name="Rectangle 3"/>
          <p:cNvSpPr>
            <a:spLocks noGrp="1" noChangeArrowheads="1"/>
          </p:cNvSpPr>
          <p:nvPr>
            <p:ph type="title"/>
          </p:nvPr>
        </p:nvSpPr>
        <p:spPr/>
        <p:txBody>
          <a:bodyPr/>
          <a:lstStyle/>
          <a:p>
            <a:pPr eaLnBrk="1" hangingPunct="1"/>
            <a:r>
              <a:rPr lang="en-US" altLang="en-GB" smtClean="0"/>
              <a:t>Speakers </a:t>
            </a:r>
            <a:endParaRPr lang="en-GB" altLang="en-GB" b="1" smtClean="0"/>
          </a:p>
        </p:txBody>
      </p:sp>
      <p:pic>
        <p:nvPicPr>
          <p:cNvPr id="58374" name="Picture 4" descr="Conor Hy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5" y="1431925"/>
            <a:ext cx="135255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 Box 8"/>
          <p:cNvSpPr txBox="1">
            <a:spLocks noChangeArrowheads="1"/>
          </p:cNvSpPr>
          <p:nvPr/>
        </p:nvSpPr>
        <p:spPr bwMode="auto">
          <a:xfrm>
            <a:off x="1822450" y="1404938"/>
            <a:ext cx="2693988"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1800" b="1">
                <a:latin typeface="Times New Roman" pitchFamily="18" charset="0"/>
              </a:rPr>
              <a:t>Deirdre Power</a:t>
            </a:r>
            <a:r>
              <a:rPr lang="en-IE" altLang="zh-CN" sz="1800" b="1"/>
              <a:t> </a:t>
            </a:r>
          </a:p>
          <a:p>
            <a:pPr algn="l"/>
            <a:r>
              <a:rPr lang="en-IE" altLang="zh-CN" sz="1400"/>
              <a:t>Partner, Financial Services Tax </a:t>
            </a:r>
          </a:p>
          <a:p>
            <a:pPr algn="l"/>
            <a:r>
              <a:rPr lang="en-IE" altLang="zh-CN" sz="1400"/>
              <a:t>Tel: +353  1 417 2448</a:t>
            </a:r>
          </a:p>
          <a:p>
            <a:pPr algn="l"/>
            <a:r>
              <a:rPr lang="en-IE" altLang="zh-CN" sz="1400"/>
              <a:t>Email: </a:t>
            </a:r>
            <a:r>
              <a:rPr lang="en-IE" altLang="zh-CN" sz="1400">
                <a:hlinkClick r:id="rId3"/>
              </a:rPr>
              <a:t>depower@deloitte.ie</a:t>
            </a:r>
            <a:r>
              <a:rPr lang="en-IE" altLang="zh-CN" sz="1400"/>
              <a:t> </a:t>
            </a:r>
            <a:endParaRPr lang="en-US" altLang="zh-CN" sz="1400">
              <a:ea typeface="宋体" pitchFamily="2" charset="-122"/>
            </a:endParaRPr>
          </a:p>
        </p:txBody>
      </p:sp>
      <p:sp>
        <p:nvSpPr>
          <p:cNvPr id="58376" name="Text Box 9"/>
          <p:cNvSpPr txBox="1">
            <a:spLocks noChangeArrowheads="1"/>
          </p:cNvSpPr>
          <p:nvPr/>
        </p:nvSpPr>
        <p:spPr bwMode="auto">
          <a:xfrm>
            <a:off x="2176463" y="4192588"/>
            <a:ext cx="2343150"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1800" b="1">
                <a:latin typeface="Times New Roman" pitchFamily="18" charset="0"/>
              </a:rPr>
              <a:t>Richard McDaid</a:t>
            </a:r>
            <a:r>
              <a:rPr lang="en-IE" altLang="zh-CN" sz="1800"/>
              <a:t> </a:t>
            </a:r>
          </a:p>
          <a:p>
            <a:pPr algn="l"/>
            <a:r>
              <a:rPr lang="en-IE" altLang="zh-CN" sz="1400"/>
              <a:t>Director, VAT </a:t>
            </a:r>
          </a:p>
          <a:p>
            <a:pPr algn="l"/>
            <a:r>
              <a:rPr lang="en-IE" altLang="zh-CN" sz="1400"/>
              <a:t>Tel: +1 353 417 2409</a:t>
            </a:r>
          </a:p>
          <a:p>
            <a:pPr algn="l"/>
            <a:r>
              <a:rPr lang="en-IE" altLang="zh-CN" sz="1400"/>
              <a:t>Email: </a:t>
            </a:r>
            <a:r>
              <a:rPr lang="en-IE" altLang="zh-CN" sz="1400">
                <a:hlinkClick r:id="rId4"/>
              </a:rPr>
              <a:t>rmcdaid@deloitte.ie</a:t>
            </a:r>
            <a:r>
              <a:rPr lang="en-IE" altLang="zh-CN" sz="1400"/>
              <a:t> </a:t>
            </a:r>
            <a:endParaRPr lang="en-US" altLang="zh-CN" sz="1400">
              <a:ea typeface="宋体" pitchFamily="2" charset="-122"/>
            </a:endParaRPr>
          </a:p>
        </p:txBody>
      </p:sp>
      <p:sp>
        <p:nvSpPr>
          <p:cNvPr id="58377" name="Text Box 10"/>
          <p:cNvSpPr txBox="1">
            <a:spLocks noChangeArrowheads="1"/>
          </p:cNvSpPr>
          <p:nvPr/>
        </p:nvSpPr>
        <p:spPr bwMode="auto">
          <a:xfrm>
            <a:off x="6450013" y="1423988"/>
            <a:ext cx="26447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1800" b="1">
                <a:latin typeface="Times New Roman" pitchFamily="18" charset="0"/>
              </a:rPr>
              <a:t>Conor Hynes</a:t>
            </a:r>
            <a:r>
              <a:rPr lang="en-IE" altLang="zh-CN" sz="1800">
                <a:latin typeface="Times New Roman" pitchFamily="18" charset="0"/>
              </a:rPr>
              <a:t> </a:t>
            </a:r>
          </a:p>
          <a:p>
            <a:pPr algn="l"/>
            <a:r>
              <a:rPr lang="en-IE" altLang="zh-CN" sz="1400"/>
              <a:t>Partner, Financial Services Tax</a:t>
            </a:r>
          </a:p>
          <a:p>
            <a:pPr algn="l"/>
            <a:r>
              <a:rPr lang="en-IE" altLang="zh-CN" sz="1400"/>
              <a:t>Tel: +353 1 417 2205</a:t>
            </a:r>
          </a:p>
          <a:p>
            <a:pPr algn="l"/>
            <a:r>
              <a:rPr lang="en-IE" altLang="zh-CN" sz="1400"/>
              <a:t>Email: </a:t>
            </a:r>
            <a:r>
              <a:rPr lang="en-IE" altLang="zh-CN" sz="1400">
                <a:hlinkClick r:id="rId5"/>
              </a:rPr>
              <a:t>chynes@deloitte.ie</a:t>
            </a:r>
            <a:r>
              <a:rPr lang="en-IE" altLang="zh-CN" sz="1400"/>
              <a:t>  </a:t>
            </a:r>
            <a:endParaRPr lang="en-US" altLang="zh-CN" sz="1400">
              <a:ea typeface="宋体" pitchFamily="2" charset="-122"/>
            </a:endParaRPr>
          </a:p>
        </p:txBody>
      </p:sp>
      <p:sp>
        <p:nvSpPr>
          <p:cNvPr id="58378" name="Text Box 11"/>
          <p:cNvSpPr txBox="1">
            <a:spLocks noChangeArrowheads="1"/>
          </p:cNvSpPr>
          <p:nvPr/>
        </p:nvSpPr>
        <p:spPr bwMode="auto">
          <a:xfrm>
            <a:off x="6170613" y="4146550"/>
            <a:ext cx="2973387"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90000" rIns="90000" bIns="90000">
            <a:spAutoFit/>
          </a:bodyPr>
          <a:lstStyle>
            <a:lvl1pPr marL="12700" indent="-12700">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a:r>
              <a:rPr lang="en-IE" altLang="zh-CN" sz="1800" b="1">
                <a:latin typeface="Times New Roman" pitchFamily="18" charset="0"/>
              </a:rPr>
              <a:t>Eimear Thornton</a:t>
            </a:r>
          </a:p>
          <a:p>
            <a:pPr algn="l"/>
            <a:r>
              <a:rPr lang="en-IE" altLang="zh-CN" sz="1400"/>
              <a:t>Director, Global Employer Services</a:t>
            </a:r>
          </a:p>
          <a:p>
            <a:pPr algn="l"/>
            <a:r>
              <a:rPr lang="en-IE" altLang="zh-CN" sz="1400"/>
              <a:t>Tel: +353 1 417 2418</a:t>
            </a:r>
          </a:p>
          <a:p>
            <a:pPr algn="l"/>
            <a:r>
              <a:rPr lang="en-IE" altLang="zh-CN" sz="1400"/>
              <a:t>Email: </a:t>
            </a:r>
            <a:r>
              <a:rPr lang="en-IE" altLang="zh-CN" sz="1400">
                <a:hlinkClick r:id="rId6"/>
              </a:rPr>
              <a:t>ethornton@deloitte.ie</a:t>
            </a:r>
            <a:r>
              <a:rPr lang="en-IE" altLang="zh-CN" sz="1400"/>
              <a:t>	 </a:t>
            </a:r>
            <a:endParaRPr lang="en-US" altLang="zh-CN" sz="1400">
              <a:ea typeface="宋体" pitchFamily="2" charset="-122"/>
            </a:endParaRPr>
          </a:p>
        </p:txBody>
      </p:sp>
      <p:pic>
        <p:nvPicPr>
          <p:cNvPr id="58379" name="Picture 12" descr="Deirdre-Power-H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 y="1489075"/>
            <a:ext cx="16287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0" name="Picture 13" descr="Richard-Mc-Dai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157663"/>
            <a:ext cx="17145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1" name="Picture 14" descr="eimear-thornt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9813" y="4011613"/>
            <a:ext cx="12906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2" name="Picture 15" descr="Conor_Hynes-Tax_rg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2338" y="1397000"/>
            <a:ext cx="16192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9CEBAD53-14B2-4A52-AE70-1DE290841D7C}" type="slidenum">
              <a:rPr lang="en-US" altLang="zh-CN" sz="800"/>
              <a:pPr/>
              <a:t>55</a:t>
            </a:fld>
            <a:endParaRPr lang="en-US" altLang="zh-CN" sz="800"/>
          </a:p>
        </p:txBody>
      </p:sp>
      <p:sp>
        <p:nvSpPr>
          <p:cNvPr id="59396" name="Rectangle 11"/>
          <p:cNvSpPr>
            <a:spLocks noGrp="1" noChangeArrowheads="1"/>
          </p:cNvSpPr>
          <p:nvPr>
            <p:ph type="title"/>
          </p:nvPr>
        </p:nvSpPr>
        <p:spPr>
          <a:xfrm>
            <a:off x="506413" y="1608138"/>
            <a:ext cx="8391525" cy="619125"/>
          </a:xfrm>
        </p:spPr>
        <p:txBody>
          <a:bodyPr/>
          <a:lstStyle/>
          <a:p>
            <a:pPr eaLnBrk="1" hangingPunct="1"/>
            <a:r>
              <a:rPr lang="en-IE" altLang="zh-CN" smtClean="0"/>
              <a:t>Copies of this presentation are available at:</a:t>
            </a:r>
            <a:endParaRPr lang="en-US" altLang="zh-CN" smtClean="0">
              <a:ea typeface="宋体" pitchFamily="2" charset="-122"/>
            </a:endParaRPr>
          </a:p>
        </p:txBody>
      </p:sp>
      <p:sp>
        <p:nvSpPr>
          <p:cNvPr id="59397" name="Rectangle 8"/>
          <p:cNvSpPr>
            <a:spLocks noGrp="1" noChangeArrowheads="1"/>
          </p:cNvSpPr>
          <p:nvPr>
            <p:ph type="body" idx="4294967295"/>
          </p:nvPr>
        </p:nvSpPr>
        <p:spPr>
          <a:xfrm>
            <a:off x="534988" y="1401763"/>
            <a:ext cx="8166100" cy="5008562"/>
          </a:xfrm>
        </p:spPr>
        <p:txBody>
          <a:bodyPr/>
          <a:lstStyle/>
          <a:p>
            <a:pPr eaLnBrk="1" hangingPunct="1">
              <a:buFontTx/>
              <a:buNone/>
            </a:pPr>
            <a:endParaRPr lang="en-US" altLang="zh-CN" smtClean="0">
              <a:ea typeface="宋体" pitchFamily="2" charset="-122"/>
            </a:endParaRPr>
          </a:p>
          <a:p>
            <a:pPr eaLnBrk="1" hangingPunct="1">
              <a:buFontTx/>
              <a:buNone/>
            </a:pPr>
            <a:endParaRPr lang="en-US" altLang="zh-CN" smtClean="0">
              <a:ea typeface="宋体" pitchFamily="2" charset="-122"/>
            </a:endParaRPr>
          </a:p>
          <a:p>
            <a:pPr algn="ctr" eaLnBrk="1" hangingPunct="1">
              <a:buFontTx/>
              <a:buNone/>
            </a:pPr>
            <a:r>
              <a:rPr lang="en-US" altLang="zh-CN" sz="4000" smtClean="0">
                <a:ea typeface="宋体" pitchFamily="2" charset="-122"/>
              </a:rPr>
              <a:t>www.deloittefinancebill.ie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6041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C51590CC-63E9-430E-9373-679CE666FC73}" type="slidenum">
              <a:rPr lang="en-US" altLang="zh-CN" sz="800"/>
              <a:pPr/>
              <a:t>56</a:t>
            </a:fld>
            <a:endParaRPr lang="en-US" altLang="zh-CN" sz="800"/>
          </a:p>
        </p:txBody>
      </p:sp>
      <p:pic>
        <p:nvPicPr>
          <p:cNvPr id="60420" name="Picture 2" descr="DEL_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2405063"/>
            <a:ext cx="4170362"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descr="Member_DTT_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9150" y="6267450"/>
            <a:ext cx="15573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4"/>
          <p:cNvSpPr>
            <a:spLocks noChangeArrowheads="1"/>
          </p:cNvSpPr>
          <p:nvPr/>
        </p:nvSpPr>
        <p:spPr bwMode="black">
          <a:xfrm>
            <a:off x="287338" y="3689350"/>
            <a:ext cx="636587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gn="l" eaLnBrk="1" hangingPunct="1">
              <a:lnSpc>
                <a:spcPct val="100000"/>
              </a:lnSpc>
              <a:spcAft>
                <a:spcPct val="50000"/>
              </a:spcAft>
              <a:buClr>
                <a:schemeClr val="tx1"/>
              </a:buClr>
            </a:pPr>
            <a:r>
              <a:rPr lang="en-US" altLang="zh-CN" sz="800">
                <a:latin typeface="Verdana" pitchFamily="34" charset="0"/>
                <a:ea typeface="宋体" pitchFamily="2" charset="-122"/>
              </a:rPr>
              <a:t>About Deloitte</a:t>
            </a:r>
          </a:p>
          <a:p>
            <a:pPr algn="l" eaLnBrk="1" hangingPunct="1">
              <a:lnSpc>
                <a:spcPct val="100000"/>
              </a:lnSpc>
              <a:spcAft>
                <a:spcPct val="50000"/>
              </a:spcAft>
              <a:buClr>
                <a:schemeClr val="tx1"/>
              </a:buClr>
            </a:pPr>
            <a:r>
              <a:rPr lang="en-US" altLang="zh-CN" sz="800">
                <a:latin typeface="Verdana" pitchFamily="34" charset="0"/>
                <a:ea typeface="宋体" pitchFamily="2" charset="-122"/>
              </a:rPr>
              <a:t>Deloitte, one of the nation's leading professional services firms, provides audit, tax, consulting, and financial advisory services through nearly 30,000 people in more than 80 U.S. cities.  Known as an employer of choice for innovative human resources programs, the firm is dedicated to helping its clients and its people excel.  "Deloitte" refers to the associated partnerships of Deloitte &amp; Touche USA LLP (Deloitte &amp; Touche LLP and Deloitte Consulting LLP) and subsidiaries.  Deloitte is the U.S. member firm of Deloitte Touche Tohmatsu.  For more information, please visit Deloitte's Web site at www.deloitte.com/us.</a:t>
            </a:r>
          </a:p>
          <a:p>
            <a:pPr algn="l" eaLnBrk="1" hangingPunct="1">
              <a:lnSpc>
                <a:spcPct val="100000"/>
              </a:lnSpc>
              <a:spcAft>
                <a:spcPct val="50000"/>
              </a:spcAft>
              <a:buClr>
                <a:schemeClr val="tx1"/>
              </a:buClr>
            </a:pPr>
            <a:endParaRPr lang="en-US" altLang="zh-CN" sz="800">
              <a:latin typeface="Verdana" pitchFamily="34" charset="0"/>
              <a:ea typeface="宋体" pitchFamily="2" charset="-122"/>
            </a:endParaRPr>
          </a:p>
          <a:p>
            <a:pPr algn="l" eaLnBrk="1" hangingPunct="1">
              <a:lnSpc>
                <a:spcPct val="100000"/>
              </a:lnSpc>
              <a:spcAft>
                <a:spcPct val="50000"/>
              </a:spcAft>
              <a:buClr>
                <a:schemeClr val="tx1"/>
              </a:buClr>
            </a:pPr>
            <a:r>
              <a:rPr lang="en-US" altLang="zh-CN" sz="800">
                <a:latin typeface="Verdana" pitchFamily="34" charset="0"/>
                <a:ea typeface="宋体" pitchFamily="2" charset="-122"/>
              </a:rPr>
              <a:t>Deloitte Touche Tohmatsu is an organization of member firms devoted to excellence in providing professional services and advice.  We are focused on client service through a global strategy executed locally in nearly 150 countries.  With access to the deep intellectual capital of 120,000 people worldwide, our member firms, including their affiliates, deliver services in four professional areas: audit, tax, consulting, and financial advisory services.  Our member firms serve more than one-half of the world’s largest companies, as well as large national enterprises, public institutions, locally important clients, and successful, fast-growing global growth companies. </a:t>
            </a:r>
          </a:p>
          <a:p>
            <a:pPr algn="l" eaLnBrk="1" hangingPunct="1">
              <a:lnSpc>
                <a:spcPct val="100000"/>
              </a:lnSpc>
              <a:spcAft>
                <a:spcPct val="50000"/>
              </a:spcAft>
              <a:buClr>
                <a:schemeClr val="tx1"/>
              </a:buClr>
            </a:pPr>
            <a:endParaRPr lang="en-US" altLang="zh-CN" sz="800">
              <a:latin typeface="Verdana" pitchFamily="34" charset="0"/>
              <a:ea typeface="宋体" pitchFamily="2" charset="-122"/>
            </a:endParaRPr>
          </a:p>
          <a:p>
            <a:pPr algn="l" eaLnBrk="1" hangingPunct="1">
              <a:lnSpc>
                <a:spcPct val="100000"/>
              </a:lnSpc>
              <a:spcAft>
                <a:spcPct val="50000"/>
              </a:spcAft>
              <a:buClr>
                <a:schemeClr val="tx1"/>
              </a:buClr>
            </a:pPr>
            <a:r>
              <a:rPr lang="en-US" altLang="zh-CN" sz="800">
                <a:latin typeface="Verdana" pitchFamily="34" charset="0"/>
                <a:ea typeface="宋体" pitchFamily="2" charset="-122"/>
              </a:rPr>
              <a:t>Deloitte Touche Tohmatsu is a Swiss Verein (association), and, as such, neither Deloitte Touche Tohmatsu nor any of its member firms has any liability for each other’s acts or omissions.  Each of the member firms is a separate and independent legal entity operating under the names “Deloitte,” "Deloitte &amp; Touche," "Deloitte Touche Tohmatsu," or other, related names.  The services described herein are provided by the member firms and not by the Deloitte Touche Tohmatsu Verein.  For regulatory and other reasons, certain member firms do not provide services in all four professional areas listed above.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algn="l" defTabSz="1023863" eaLnBrk="1" hangingPunct="1">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569D3B13-B53E-4CC9-BCCD-F970E581EFDD}" type="slidenum">
              <a:rPr lang="en-US" altLang="zh-CN" sz="800"/>
              <a:pPr/>
              <a:t>6</a:t>
            </a:fld>
            <a:endParaRPr lang="en-US" altLang="zh-CN" sz="800"/>
          </a:p>
        </p:txBody>
      </p:sp>
      <p:sp>
        <p:nvSpPr>
          <p:cNvPr id="9220" name="Rectangle 2"/>
          <p:cNvSpPr>
            <a:spLocks noGrp="1" noChangeArrowheads="1"/>
          </p:cNvSpPr>
          <p:nvPr>
            <p:ph type="title"/>
          </p:nvPr>
        </p:nvSpPr>
        <p:spPr>
          <a:xfrm>
            <a:off x="368300" y="206375"/>
            <a:ext cx="8391525" cy="619125"/>
          </a:xfrm>
        </p:spPr>
        <p:txBody>
          <a:bodyPr/>
          <a:lstStyle/>
          <a:p>
            <a:pPr eaLnBrk="1" hangingPunct="1"/>
            <a:r>
              <a:rPr lang="en-IE" altLang="zh-CN" smtClean="0"/>
              <a:t>The Good</a:t>
            </a:r>
            <a:endParaRPr lang="en-US" altLang="zh-CN" smtClean="0">
              <a:ea typeface="宋体" pitchFamily="2" charset="-122"/>
            </a:endParaRPr>
          </a:p>
        </p:txBody>
      </p:sp>
      <p:graphicFrame>
        <p:nvGraphicFramePr>
          <p:cNvPr id="295988" name="Group 52"/>
          <p:cNvGraphicFramePr>
            <a:graphicFrameLocks noGrp="1"/>
          </p:cNvGraphicFramePr>
          <p:nvPr>
            <p:ph idx="1"/>
          </p:nvPr>
        </p:nvGraphicFramePr>
        <p:xfrm>
          <a:off x="246063" y="687388"/>
          <a:ext cx="8394700" cy="5752080"/>
        </p:xfrm>
        <a:graphic>
          <a:graphicData uri="http://schemas.openxmlformats.org/drawingml/2006/table">
            <a:tbl>
              <a:tblPr/>
              <a:tblGrid>
                <a:gridCol w="4191000"/>
                <a:gridCol w="4203700"/>
              </a:tblGrid>
              <a:tr h="2320925">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Equalisation Reserves</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Finance Act 2008 introduced measures to allow a deduction for equalisation reserves for reinsurers.</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Finance Bill 2009 extend this provision to provide a similar deduction for insurance companies for equalisation reserves established in accordance with the insurance regulations. </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New rules are deemed to have effect from 15 July 2006.</a:t>
                      </a: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2435225">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Relief for Start Up Companies</a:t>
                      </a:r>
                      <a:r>
                        <a:rPr kumimoji="0" lang="en-IE" altLang="zh-CN" sz="2000" b="0" i="0" u="none" strike="noStrike" cap="none" normalizeH="0" baseline="0" smtClean="0">
                          <a:ln>
                            <a:noFill/>
                          </a:ln>
                          <a:solidFill>
                            <a:schemeClr val="tx1"/>
                          </a:solidFill>
                          <a:effectLst/>
                          <a:latin typeface="Arial" pitchFamily="34" charset="0"/>
                        </a:rPr>
                        <a:t/>
                      </a:r>
                      <a:br>
                        <a:rPr kumimoji="0" lang="en-IE" altLang="zh-CN" sz="2000" b="0" i="0" u="none" strike="noStrike" cap="none" normalizeH="0" baseline="0" smtClean="0">
                          <a:ln>
                            <a:noFill/>
                          </a:ln>
                          <a:solidFill>
                            <a:schemeClr val="tx1"/>
                          </a:solidFill>
                          <a:effectLst/>
                          <a:latin typeface="Arial" pitchFamily="34" charset="0"/>
                        </a:rPr>
                      </a:b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Start up companies which commence to trade in 2009 – exemption from corporation tax on trading profits and chargeable gains on trade assets.</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An exemption applies for first 3 years provided company’s tax liability for the year does not exceed €40,000.</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Marginal relief is available for companies with liability between €40,000 and €60,000.</a:t>
                      </a:r>
                    </a:p>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Section is subject to Ministerial Order.</a:t>
                      </a:r>
                      <a:endParaRPr kumimoji="0" lang="en-US" altLang="zh-CN" sz="14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B2"/>
                    </a:solidFill>
                  </a:tcPr>
                </a:tc>
              </a:tr>
              <a:tr h="449263">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2000" b="1" i="0" u="none" strike="noStrike" cap="none" normalizeH="0" baseline="0" smtClean="0">
                          <a:ln>
                            <a:noFill/>
                          </a:ln>
                          <a:solidFill>
                            <a:schemeClr val="tx1"/>
                          </a:solidFill>
                          <a:effectLst/>
                          <a:latin typeface="Arial" pitchFamily="34" charset="0"/>
                        </a:rPr>
                        <a:t>Research &amp; Development</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marL="90000" marR="90000" marT="90000" marB="9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c>
                  <a:txBody>
                    <a:bodyPr/>
                    <a:lstStyle>
                      <a:lvl1pPr algn="l">
                        <a:spcBef>
                          <a:spcPct val="60000"/>
                        </a:spcBef>
                        <a:tabLst>
                          <a:tab pos="5715000" algn="l"/>
                        </a:tabLst>
                        <a:defRPr sz="2000">
                          <a:solidFill>
                            <a:schemeClr val="tx1"/>
                          </a:solidFill>
                          <a:latin typeface="Arial" pitchFamily="34" charset="0"/>
                        </a:defRPr>
                      </a:lvl1pPr>
                      <a:lvl2pPr marL="742950" indent="-285750" algn="l">
                        <a:spcBef>
                          <a:spcPct val="40000"/>
                        </a:spcBef>
                        <a:tabLst>
                          <a:tab pos="5715000" algn="l"/>
                        </a:tabLst>
                        <a:defRPr sz="2000">
                          <a:solidFill>
                            <a:schemeClr val="tx1"/>
                          </a:solidFill>
                          <a:latin typeface="Arial" pitchFamily="34" charset="0"/>
                        </a:defRPr>
                      </a:lvl2pPr>
                      <a:lvl3pPr marL="1143000" indent="-228600" algn="l">
                        <a:spcBef>
                          <a:spcPct val="20000"/>
                        </a:spcBef>
                        <a:tabLst>
                          <a:tab pos="5715000" algn="l"/>
                        </a:tabLst>
                        <a:defRPr>
                          <a:solidFill>
                            <a:schemeClr val="tx1"/>
                          </a:solidFill>
                          <a:latin typeface="Arial" pitchFamily="34" charset="0"/>
                        </a:defRPr>
                      </a:lvl3pPr>
                      <a:lvl4pPr marL="1600200" indent="-228600" algn="l">
                        <a:spcBef>
                          <a:spcPct val="10000"/>
                        </a:spcBef>
                        <a:tabLst>
                          <a:tab pos="5715000" algn="l"/>
                        </a:tabLst>
                        <a:defRPr sz="1400">
                          <a:solidFill>
                            <a:schemeClr val="tx1"/>
                          </a:solidFill>
                          <a:latin typeface="Arial" pitchFamily="34" charset="0"/>
                        </a:defRPr>
                      </a:lvl4pPr>
                      <a:lvl5pPr marL="2057400" indent="-228600" algn="l">
                        <a:tabLst>
                          <a:tab pos="5715000" algn="l"/>
                        </a:tabLst>
                        <a:defRPr sz="1200">
                          <a:solidFill>
                            <a:schemeClr val="tx1"/>
                          </a:solidFill>
                          <a:latin typeface="Arial" pitchFamily="34" charset="0"/>
                        </a:defRPr>
                      </a:lvl5pPr>
                      <a:lvl6pPr marL="2514600" indent="-228600" eaLnBrk="0" fontAlgn="base" hangingPunct="0">
                        <a:spcBef>
                          <a:spcPct val="0"/>
                        </a:spcBef>
                        <a:spcAft>
                          <a:spcPct val="0"/>
                        </a:spcAft>
                        <a:tabLst>
                          <a:tab pos="5715000" algn="l"/>
                        </a:tabLst>
                        <a:defRPr sz="1200">
                          <a:solidFill>
                            <a:schemeClr val="tx1"/>
                          </a:solidFill>
                          <a:latin typeface="Arial" pitchFamily="34" charset="0"/>
                        </a:defRPr>
                      </a:lvl6pPr>
                      <a:lvl7pPr marL="2971800" indent="-228600" eaLnBrk="0" fontAlgn="base" hangingPunct="0">
                        <a:spcBef>
                          <a:spcPct val="0"/>
                        </a:spcBef>
                        <a:spcAft>
                          <a:spcPct val="0"/>
                        </a:spcAft>
                        <a:tabLst>
                          <a:tab pos="5715000" algn="l"/>
                        </a:tabLst>
                        <a:defRPr sz="1200">
                          <a:solidFill>
                            <a:schemeClr val="tx1"/>
                          </a:solidFill>
                          <a:latin typeface="Arial" pitchFamily="34" charset="0"/>
                        </a:defRPr>
                      </a:lvl7pPr>
                      <a:lvl8pPr marL="3429000" indent="-228600" eaLnBrk="0" fontAlgn="base" hangingPunct="0">
                        <a:spcBef>
                          <a:spcPct val="0"/>
                        </a:spcBef>
                        <a:spcAft>
                          <a:spcPct val="0"/>
                        </a:spcAft>
                        <a:tabLst>
                          <a:tab pos="5715000" algn="l"/>
                        </a:tabLst>
                        <a:defRPr sz="1200">
                          <a:solidFill>
                            <a:schemeClr val="tx1"/>
                          </a:solidFill>
                          <a:latin typeface="Arial" pitchFamily="34" charset="0"/>
                        </a:defRPr>
                      </a:lvl8pPr>
                      <a:lvl9pPr marL="3886200" indent="-228600" eaLnBrk="0" fontAlgn="base" hangingPunct="0">
                        <a:spcBef>
                          <a:spcPct val="0"/>
                        </a:spcBef>
                        <a:spcAft>
                          <a:spcPct val="0"/>
                        </a:spcAft>
                        <a:tabLst>
                          <a:tab pos="5715000" algn="l"/>
                        </a:tabLst>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60000"/>
                        </a:spcBef>
                        <a:spcAft>
                          <a:spcPct val="0"/>
                        </a:spcAft>
                        <a:buClrTx/>
                        <a:buSzTx/>
                        <a:buFontTx/>
                        <a:buNone/>
                        <a:tabLst>
                          <a:tab pos="5715000" algn="l"/>
                        </a:tabLst>
                      </a:pPr>
                      <a:r>
                        <a:rPr kumimoji="0" lang="en-IE" altLang="zh-CN" sz="1400" b="1" i="0" u="none" strike="noStrike" cap="none" normalizeH="0" baseline="0" smtClean="0">
                          <a:ln>
                            <a:noFill/>
                          </a:ln>
                          <a:solidFill>
                            <a:schemeClr val="tx1"/>
                          </a:solidFill>
                          <a:effectLst/>
                          <a:latin typeface="Arial" pitchFamily="34" charset="0"/>
                        </a:rPr>
                        <a:t>R&amp;D tax credit is increased from 20% to 25%.</a:t>
                      </a:r>
                    </a:p>
                  </a:txBody>
                  <a:tcPr marL="90000" marR="90000" marT="90000" marB="9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D9B2"/>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B633215B-2917-461F-B36B-E475C82A22EB}" type="slidenum">
              <a:rPr lang="en-US" altLang="zh-CN" sz="800"/>
              <a:pPr/>
              <a:t>7</a:t>
            </a:fld>
            <a:endParaRPr lang="en-US" altLang="zh-CN" sz="800"/>
          </a:p>
        </p:txBody>
      </p:sp>
      <p:sp>
        <p:nvSpPr>
          <p:cNvPr id="10244" name="Rectangle 2"/>
          <p:cNvSpPr>
            <a:spLocks noGrp="1" noChangeArrowheads="1"/>
          </p:cNvSpPr>
          <p:nvPr>
            <p:ph type="title"/>
          </p:nvPr>
        </p:nvSpPr>
        <p:spPr/>
        <p:txBody>
          <a:bodyPr/>
          <a:lstStyle/>
          <a:p>
            <a:pPr eaLnBrk="1" hangingPunct="1"/>
            <a:r>
              <a:rPr lang="en-IE" altLang="zh-CN" smtClean="0"/>
              <a:t>R&amp;D Activities</a:t>
            </a:r>
            <a:endParaRPr lang="en-US" altLang="zh-CN" smtClean="0">
              <a:ea typeface="宋体" pitchFamily="2" charset="-122"/>
            </a:endParaRPr>
          </a:p>
        </p:txBody>
      </p:sp>
      <p:sp>
        <p:nvSpPr>
          <p:cNvPr id="10245" name="Rectangle 3"/>
          <p:cNvSpPr>
            <a:spLocks noGrp="1" noChangeArrowheads="1"/>
          </p:cNvSpPr>
          <p:nvPr>
            <p:ph type="body" idx="1"/>
          </p:nvPr>
        </p:nvSpPr>
        <p:spPr>
          <a:xfrm>
            <a:off x="385763" y="1150938"/>
            <a:ext cx="8229600" cy="5257800"/>
          </a:xfrm>
        </p:spPr>
        <p:txBody>
          <a:bodyPr/>
          <a:lstStyle/>
          <a:p>
            <a:pPr eaLnBrk="1" hangingPunct="1">
              <a:lnSpc>
                <a:spcPct val="80000"/>
              </a:lnSpc>
            </a:pPr>
            <a:r>
              <a:rPr lang="en-IE" altLang="zh-CN" smtClean="0"/>
              <a:t>Does your company engage in:</a:t>
            </a:r>
          </a:p>
          <a:p>
            <a:pPr eaLnBrk="1" hangingPunct="1">
              <a:lnSpc>
                <a:spcPct val="80000"/>
              </a:lnSpc>
            </a:pPr>
            <a:endParaRPr lang="en-IE" altLang="zh-CN" smtClean="0"/>
          </a:p>
          <a:p>
            <a:pPr eaLnBrk="1" hangingPunct="1">
              <a:lnSpc>
                <a:spcPct val="80000"/>
              </a:lnSpc>
            </a:pPr>
            <a:endParaRPr lang="en-IE" altLang="zh-CN" smtClean="0"/>
          </a:p>
          <a:p>
            <a:pPr eaLnBrk="1" hangingPunct="1">
              <a:lnSpc>
                <a:spcPct val="80000"/>
              </a:lnSpc>
            </a:pPr>
            <a:endParaRPr lang="en-IE" altLang="zh-CN" smtClean="0"/>
          </a:p>
          <a:p>
            <a:pPr eaLnBrk="1" hangingPunct="1">
              <a:lnSpc>
                <a:spcPct val="80000"/>
              </a:lnSpc>
            </a:pPr>
            <a:endParaRPr lang="en-IE" altLang="zh-CN" smtClean="0"/>
          </a:p>
          <a:p>
            <a:pPr eaLnBrk="1" hangingPunct="1">
              <a:lnSpc>
                <a:spcPct val="80000"/>
              </a:lnSpc>
            </a:pPr>
            <a:endParaRPr lang="en-IE" altLang="zh-CN" smtClean="0"/>
          </a:p>
          <a:p>
            <a:pPr eaLnBrk="1" hangingPunct="1">
              <a:lnSpc>
                <a:spcPct val="80000"/>
              </a:lnSpc>
            </a:pPr>
            <a:endParaRPr lang="en-IE" altLang="zh-CN" smtClean="0"/>
          </a:p>
          <a:p>
            <a:pPr eaLnBrk="1" hangingPunct="1">
              <a:lnSpc>
                <a:spcPct val="80000"/>
              </a:lnSpc>
            </a:pPr>
            <a:endParaRPr lang="en-IE" altLang="zh-CN" smtClean="0"/>
          </a:p>
          <a:p>
            <a:pPr eaLnBrk="1" hangingPunct="1">
              <a:lnSpc>
                <a:spcPct val="125000"/>
              </a:lnSpc>
            </a:pPr>
            <a:r>
              <a:rPr lang="en-IE" altLang="zh-CN" smtClean="0"/>
              <a:t>If so, you could be entitled to a Research and Development Tax Credit</a:t>
            </a:r>
          </a:p>
        </p:txBody>
      </p:sp>
      <p:sp>
        <p:nvSpPr>
          <p:cNvPr id="371717" name="Cloud"/>
          <p:cNvSpPr>
            <a:spLocks noChangeAspect="1" noEditPoints="1" noChangeArrowheads="1"/>
          </p:cNvSpPr>
          <p:nvPr/>
        </p:nvSpPr>
        <p:spPr bwMode="auto">
          <a:xfrm>
            <a:off x="203200" y="1641475"/>
            <a:ext cx="3495675" cy="23415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2"/>
          </a:solidFill>
          <a:ln w="9525">
            <a:solidFill>
              <a:srgbClr val="000000"/>
            </a:solidFill>
            <a:miter lim="800000"/>
            <a:headEnd/>
            <a:tailEnd/>
          </a:ln>
          <a:effectLst>
            <a:outerShdw dist="107763" dir="2700000" algn="ctr" rotWithShape="0">
              <a:srgbClr val="808080"/>
            </a:outerShdw>
          </a:effec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nSpc>
                <a:spcPct val="100000"/>
              </a:lnSpc>
            </a:pPr>
            <a:r>
              <a:rPr lang="en-IE" altLang="zh-CN" sz="1800" b="1">
                <a:solidFill>
                  <a:schemeClr val="bg2"/>
                </a:solidFill>
              </a:rPr>
              <a:t>The development of sophisticated financial modelling and valuation techniques</a:t>
            </a:r>
            <a:endParaRPr lang="en-US" altLang="zh-CN" sz="1800" b="1">
              <a:solidFill>
                <a:schemeClr val="bg2"/>
              </a:solidFill>
              <a:ea typeface="宋体" pitchFamily="2" charset="-122"/>
            </a:endParaRPr>
          </a:p>
        </p:txBody>
      </p:sp>
      <p:sp>
        <p:nvSpPr>
          <p:cNvPr id="371718" name="Cloud"/>
          <p:cNvSpPr>
            <a:spLocks noChangeAspect="1" noEditPoints="1" noChangeArrowheads="1"/>
          </p:cNvSpPr>
          <p:nvPr/>
        </p:nvSpPr>
        <p:spPr bwMode="auto">
          <a:xfrm>
            <a:off x="1776413" y="3014663"/>
            <a:ext cx="5381625" cy="215741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00FF"/>
          </a:solidFill>
          <a:ln w="9525">
            <a:solidFill>
              <a:srgbClr val="000000"/>
            </a:solidFill>
            <a:miter lim="800000"/>
            <a:headEnd/>
            <a:tailEnd/>
          </a:ln>
          <a:effectLst>
            <a:outerShdw dist="107763" dir="2700000" algn="ctr" rotWithShape="0">
              <a:srgbClr val="808080"/>
            </a:outerShdw>
          </a:effec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nSpc>
                <a:spcPct val="100000"/>
              </a:lnSpc>
            </a:pPr>
            <a:r>
              <a:rPr lang="en-IE" altLang="zh-CN" sz="1800" b="1">
                <a:solidFill>
                  <a:schemeClr val="bg2"/>
                </a:solidFill>
              </a:rPr>
              <a:t>The mathematical modelling for the development of new financial products, financial engineering, spread betting or  life industry products</a:t>
            </a:r>
            <a:endParaRPr lang="en-US" altLang="zh-CN" sz="1800" b="1">
              <a:solidFill>
                <a:schemeClr val="bg2"/>
              </a:solidFill>
              <a:ea typeface="宋体" pitchFamily="2" charset="-122"/>
            </a:endParaRPr>
          </a:p>
        </p:txBody>
      </p:sp>
      <p:sp>
        <p:nvSpPr>
          <p:cNvPr id="371719" name="Cloud"/>
          <p:cNvSpPr>
            <a:spLocks noChangeAspect="1" noEditPoints="1" noChangeArrowheads="1"/>
          </p:cNvSpPr>
          <p:nvPr/>
        </p:nvSpPr>
        <p:spPr bwMode="auto">
          <a:xfrm>
            <a:off x="5429250" y="1560513"/>
            <a:ext cx="3241675" cy="2171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00080"/>
          </a:solidFill>
          <a:ln w="9525">
            <a:solidFill>
              <a:srgbClr val="000000"/>
            </a:solidFill>
            <a:miter lim="800000"/>
            <a:headEnd/>
            <a:tailEnd/>
          </a:ln>
          <a:effectLst>
            <a:outerShdw dist="107763" dir="2700000" algn="ctr" rotWithShape="0">
              <a:srgbClr val="808080"/>
            </a:outerShdw>
          </a:effec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pPr>
              <a:lnSpc>
                <a:spcPct val="100000"/>
              </a:lnSpc>
            </a:pPr>
            <a:r>
              <a:rPr lang="en-IE" altLang="zh-CN" sz="1800" b="1">
                <a:solidFill>
                  <a:schemeClr val="bg2"/>
                </a:solidFill>
              </a:rPr>
              <a:t>The development of in-house proprietary software solutions</a:t>
            </a:r>
            <a:endParaRPr lang="en-US" altLang="zh-CN" sz="1800" b="1">
              <a:solidFill>
                <a:schemeClr val="bg2"/>
              </a:solidFill>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01179E2D-BAC4-4540-ADDF-DFE8E6DBCE93}" type="slidenum">
              <a:rPr lang="en-US" altLang="zh-CN" sz="800"/>
              <a:pPr/>
              <a:t>8</a:t>
            </a:fld>
            <a:endParaRPr lang="en-US" altLang="zh-CN" sz="800"/>
          </a:p>
        </p:txBody>
      </p:sp>
      <p:sp>
        <p:nvSpPr>
          <p:cNvPr id="11268" name="Rectangle 2"/>
          <p:cNvSpPr>
            <a:spLocks noGrp="1" noChangeArrowheads="1"/>
          </p:cNvSpPr>
          <p:nvPr>
            <p:ph type="title"/>
          </p:nvPr>
        </p:nvSpPr>
        <p:spPr>
          <a:xfrm>
            <a:off x="368300" y="282575"/>
            <a:ext cx="8391525" cy="619125"/>
          </a:xfrm>
        </p:spPr>
        <p:txBody>
          <a:bodyPr/>
          <a:lstStyle/>
          <a:p>
            <a:pPr eaLnBrk="1" hangingPunct="1"/>
            <a:r>
              <a:rPr lang="en-IE" altLang="zh-CN" smtClean="0"/>
              <a:t>Research and Development</a:t>
            </a:r>
            <a:br>
              <a:rPr lang="en-IE" altLang="zh-CN" smtClean="0"/>
            </a:br>
            <a:endParaRPr lang="en-US" altLang="zh-CN" smtClean="0">
              <a:ea typeface="宋体" pitchFamily="2" charset="-122"/>
            </a:endParaRPr>
          </a:p>
        </p:txBody>
      </p:sp>
      <p:sp>
        <p:nvSpPr>
          <p:cNvPr id="11269" name="Rectangle 3"/>
          <p:cNvSpPr>
            <a:spLocks noGrp="1" noChangeArrowheads="1"/>
          </p:cNvSpPr>
          <p:nvPr>
            <p:ph type="body" idx="1"/>
          </p:nvPr>
        </p:nvSpPr>
        <p:spPr>
          <a:xfrm>
            <a:off x="368300" y="819150"/>
            <a:ext cx="8394700" cy="5618163"/>
          </a:xfrm>
        </p:spPr>
        <p:txBody>
          <a:bodyPr/>
          <a:lstStyle/>
          <a:p>
            <a:pPr marL="0" indent="0" eaLnBrk="1" hangingPunct="1">
              <a:buFontTx/>
              <a:buNone/>
            </a:pPr>
            <a:r>
              <a:rPr lang="en-IE" altLang="zh-CN" smtClean="0"/>
              <a:t>R&amp;D regime is based on incremental expenditure above a base year.</a:t>
            </a:r>
          </a:p>
          <a:p>
            <a:pPr marL="0" indent="0" eaLnBrk="1" hangingPunct="1">
              <a:buFontTx/>
              <a:buNone/>
            </a:pPr>
            <a:r>
              <a:rPr lang="en-IE" altLang="zh-CN" smtClean="0"/>
              <a:t>Base year is to remain at 2003 for all future periods. </a:t>
            </a:r>
          </a:p>
          <a:p>
            <a:pPr marL="0" indent="0" eaLnBrk="1" hangingPunct="1">
              <a:buFontTx/>
              <a:buNone/>
            </a:pPr>
            <a:r>
              <a:rPr lang="en-IE" altLang="zh-CN" smtClean="0"/>
              <a:t>Excess R&amp;D tax credits can be used to reduce the corporation tax of the previous period.</a:t>
            </a:r>
          </a:p>
          <a:p>
            <a:pPr marL="0" indent="0" eaLnBrk="1" hangingPunct="1">
              <a:buFontTx/>
              <a:buNone/>
            </a:pPr>
            <a:r>
              <a:rPr lang="en-IE" altLang="zh-CN" smtClean="0"/>
              <a:t>Also possible to make a claim to have any remaining excess paid to the company by Revenue over a 3 year period. </a:t>
            </a:r>
          </a:p>
          <a:p>
            <a:pPr marL="0" indent="0" eaLnBrk="1" hangingPunct="1">
              <a:buFontTx/>
              <a:buNone/>
            </a:pPr>
            <a:r>
              <a:rPr lang="en-IE" altLang="zh-CN" smtClean="0"/>
              <a:t>Full R&amp;D tax credit of 25% can be claimed on a qualifying building in the year expenditure incurred (previously spread out over 4 years.)</a:t>
            </a:r>
          </a:p>
          <a:p>
            <a:pPr marL="0" indent="0" eaLnBrk="1" hangingPunct="1">
              <a:buFontTx/>
              <a:buNone/>
            </a:pPr>
            <a:r>
              <a:rPr lang="en-IE" altLang="zh-CN" smtClean="0"/>
              <a:t>Minimum of 35% of the building is used for conducting R&amp;D activities for 4 Years </a:t>
            </a: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r>
              <a:rPr lang="en-US" altLang="zh-CN" sz="800">
                <a:ea typeface="宋体" pitchFamily="2" charset="-122"/>
              </a:rPr>
              <a:t>FS Finance Bill Event 11 December 2008</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itchFamily="34" charset="0"/>
              </a:defRPr>
            </a:lvl1pPr>
            <a:lvl2pPr marL="742950" indent="-285750">
              <a:defRPr sz="1000">
                <a:solidFill>
                  <a:schemeClr val="tx1"/>
                </a:solidFill>
                <a:latin typeface="Arial" pitchFamily="34" charset="0"/>
              </a:defRPr>
            </a:lvl2pPr>
            <a:lvl3pPr marL="1143000" indent="-228600">
              <a:defRPr sz="1000">
                <a:solidFill>
                  <a:schemeClr val="tx1"/>
                </a:solidFill>
                <a:latin typeface="Arial" pitchFamily="34" charset="0"/>
              </a:defRPr>
            </a:lvl3pPr>
            <a:lvl4pPr marL="1600200" indent="-228600">
              <a:defRPr sz="1000">
                <a:solidFill>
                  <a:schemeClr val="tx1"/>
                </a:solidFill>
                <a:latin typeface="Arial" pitchFamily="34" charset="0"/>
              </a:defRPr>
            </a:lvl4pPr>
            <a:lvl5pPr marL="2057400" indent="-228600">
              <a:defRPr sz="1000">
                <a:solidFill>
                  <a:schemeClr val="tx1"/>
                </a:solidFill>
                <a:latin typeface="Arial" pitchFamily="34" charset="0"/>
              </a:defRPr>
            </a:lvl5pPr>
            <a:lvl6pPr marL="2514600" indent="-228600" algn="ctr" eaLnBrk="0" fontAlgn="base" hangingPunct="0">
              <a:lnSpc>
                <a:spcPct val="110000"/>
              </a:lnSpc>
              <a:spcBef>
                <a:spcPct val="0"/>
              </a:spcBef>
              <a:spcAft>
                <a:spcPct val="0"/>
              </a:spcAft>
              <a:defRPr sz="1000">
                <a:solidFill>
                  <a:schemeClr val="tx1"/>
                </a:solidFill>
                <a:latin typeface="Arial" pitchFamily="34" charset="0"/>
              </a:defRPr>
            </a:lvl6pPr>
            <a:lvl7pPr marL="2971800" indent="-228600" algn="ctr" eaLnBrk="0" fontAlgn="base" hangingPunct="0">
              <a:lnSpc>
                <a:spcPct val="110000"/>
              </a:lnSpc>
              <a:spcBef>
                <a:spcPct val="0"/>
              </a:spcBef>
              <a:spcAft>
                <a:spcPct val="0"/>
              </a:spcAft>
              <a:defRPr sz="1000">
                <a:solidFill>
                  <a:schemeClr val="tx1"/>
                </a:solidFill>
                <a:latin typeface="Arial" pitchFamily="34" charset="0"/>
              </a:defRPr>
            </a:lvl7pPr>
            <a:lvl8pPr marL="3429000" indent="-228600" algn="ctr" eaLnBrk="0" fontAlgn="base" hangingPunct="0">
              <a:lnSpc>
                <a:spcPct val="110000"/>
              </a:lnSpc>
              <a:spcBef>
                <a:spcPct val="0"/>
              </a:spcBef>
              <a:spcAft>
                <a:spcPct val="0"/>
              </a:spcAft>
              <a:defRPr sz="1000">
                <a:solidFill>
                  <a:schemeClr val="tx1"/>
                </a:solidFill>
                <a:latin typeface="Arial" pitchFamily="34" charset="0"/>
              </a:defRPr>
            </a:lvl8pPr>
            <a:lvl9pPr marL="3886200" indent="-228600" algn="ctr" eaLnBrk="0" fontAlgn="base" hangingPunct="0">
              <a:lnSpc>
                <a:spcPct val="110000"/>
              </a:lnSpc>
              <a:spcBef>
                <a:spcPct val="0"/>
              </a:spcBef>
              <a:spcAft>
                <a:spcPct val="0"/>
              </a:spcAft>
              <a:defRPr sz="1000">
                <a:solidFill>
                  <a:schemeClr val="tx1"/>
                </a:solidFill>
                <a:latin typeface="Arial" pitchFamily="34" charset="0"/>
              </a:defRPr>
            </a:lvl9pPr>
          </a:lstStyle>
          <a:p>
            <a:fld id="{7A029744-8C5A-4199-911C-AEDA4EEDE2B9}" type="slidenum">
              <a:rPr lang="en-US" altLang="zh-CN" sz="800"/>
              <a:pPr/>
              <a:t>9</a:t>
            </a:fld>
            <a:endParaRPr lang="en-US" altLang="zh-CN" sz="800"/>
          </a:p>
        </p:txBody>
      </p:sp>
      <p:sp>
        <p:nvSpPr>
          <p:cNvPr id="12292" name="Rectangle 2"/>
          <p:cNvSpPr>
            <a:spLocks noGrp="1" noChangeArrowheads="1"/>
          </p:cNvSpPr>
          <p:nvPr>
            <p:ph type="title"/>
          </p:nvPr>
        </p:nvSpPr>
        <p:spPr/>
        <p:txBody>
          <a:bodyPr/>
          <a:lstStyle/>
          <a:p>
            <a:pPr eaLnBrk="1" hangingPunct="1"/>
            <a:r>
              <a:rPr lang="en-IE" altLang="zh-CN" smtClean="0"/>
              <a:t>Research and Development</a:t>
            </a:r>
            <a:endParaRPr lang="en-US" altLang="zh-CN" smtClean="0">
              <a:ea typeface="宋体" pitchFamily="2" charset="-122"/>
            </a:endParaRPr>
          </a:p>
        </p:txBody>
      </p:sp>
      <p:sp>
        <p:nvSpPr>
          <p:cNvPr id="12293" name="Rectangle 3"/>
          <p:cNvSpPr>
            <a:spLocks noGrp="1" noChangeArrowheads="1"/>
          </p:cNvSpPr>
          <p:nvPr>
            <p:ph type="body" idx="1"/>
          </p:nvPr>
        </p:nvSpPr>
        <p:spPr/>
        <p:txBody>
          <a:bodyPr/>
          <a:lstStyle/>
          <a:p>
            <a:pPr marL="0" indent="0" eaLnBrk="1" hangingPunct="1">
              <a:buFontTx/>
              <a:buNone/>
            </a:pPr>
            <a:r>
              <a:rPr lang="en-IE" altLang="zh-CN" smtClean="0">
                <a:solidFill>
                  <a:schemeClr val="bg2"/>
                </a:solidFill>
              </a:rPr>
              <a:t>Time Limit</a:t>
            </a:r>
          </a:p>
          <a:p>
            <a:pPr marL="0" indent="0" eaLnBrk="1" hangingPunct="1">
              <a:buFontTx/>
              <a:buNone/>
            </a:pPr>
            <a:r>
              <a:rPr lang="en-IE" altLang="zh-CN" smtClean="0"/>
              <a:t>R&amp;D tax credit claim must be made with 12 months of the accounting period end in which expenditure is incurred.</a:t>
            </a:r>
          </a:p>
          <a:p>
            <a:pPr marL="0" indent="0" eaLnBrk="1" hangingPunct="1">
              <a:buFontTx/>
              <a:buNone/>
            </a:pPr>
            <a:r>
              <a:rPr lang="en-IE" altLang="zh-CN" smtClean="0"/>
              <a:t>Claims for R&amp;D credits for accounting periods up to 31 December 2007 must be made before 31 December 2008.</a:t>
            </a: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loitte Auditorium">
  <a:themeElements>
    <a:clrScheme name="">
      <a:dk1>
        <a:srgbClr val="000066"/>
      </a:dk1>
      <a:lt1>
        <a:srgbClr val="FFFFFF"/>
      </a:lt1>
      <a:dk2>
        <a:srgbClr val="000066"/>
      </a:dk2>
      <a:lt2>
        <a:srgbClr val="99CC00"/>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fontScheme name="Deloitte Auditoriu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0000" tIns="90000" rIns="90000" bIns="90000" numCol="1" anchor="t" anchorCtr="0" compatLnSpc="1">
        <a:prstTxWarp prst="textNoShape">
          <a:avLst/>
        </a:prstTxWarp>
      </a:bodyPr>
      <a:lstStyle>
        <a:defPPr marL="12700" marR="0" indent="-12700" algn="ctr" defTabSz="914400" rtl="0" eaLnBrk="0" fontAlgn="base" latinLnBrk="0" hangingPunct="0">
          <a:lnSpc>
            <a:spcPct val="11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0000" tIns="90000" rIns="90000" bIns="90000" numCol="1" anchor="t" anchorCtr="0" compatLnSpc="1">
        <a:prstTxWarp prst="textNoShape">
          <a:avLst/>
        </a:prstTxWarp>
      </a:bodyPr>
      <a:lstStyle>
        <a:defPPr marL="12700" marR="0" indent="-12700" algn="ctr" defTabSz="914400" rtl="0" eaLnBrk="0" fontAlgn="base" latinLnBrk="0" hangingPunct="0">
          <a:lnSpc>
            <a:spcPct val="11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loitte Auditorium 1">
        <a:dk1>
          <a:srgbClr val="000066"/>
        </a:dk1>
        <a:lt1>
          <a:srgbClr val="FFFFFF"/>
        </a:lt1>
        <a:dk2>
          <a:srgbClr val="000066"/>
        </a:dk2>
        <a:lt2>
          <a:srgbClr val="99CC33"/>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clrMap bg1="lt1" tx1="dk1" bg2="lt2" tx2="dk2" accent1="accent1" accent2="accent2" accent3="accent3" accent4="accent4" accent5="accent5" accent6="accent6" hlink="hlink" folHlink="folHlink"/>
    </a:extraClrScheme>
    <a:extraClrScheme>
      <a:clrScheme name="Deloitte Auditorium 2">
        <a:dk1>
          <a:srgbClr val="99CC33"/>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0000" tIns="90000" rIns="90000" bIns="90000" numCol="1" anchor="t" anchorCtr="0" compatLnSpc="1">
        <a:prstTxWarp prst="textNoShape">
          <a:avLst/>
        </a:prstTxWarp>
      </a:bodyPr>
      <a:lstStyle>
        <a:defPPr marL="12700" marR="0" indent="-12700" algn="ctr" defTabSz="914400" rtl="0" eaLnBrk="0" fontAlgn="base" latinLnBrk="0" hangingPunct="0">
          <a:lnSpc>
            <a:spcPct val="11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0000" tIns="90000" rIns="90000" bIns="90000" numCol="1" anchor="t" anchorCtr="0" compatLnSpc="1">
        <a:prstTxWarp prst="textNoShape">
          <a:avLst/>
        </a:prstTxWarp>
      </a:bodyPr>
      <a:lstStyle>
        <a:defPPr marL="12700" marR="0" indent="-12700" algn="ctr" defTabSz="914400" rtl="0" eaLnBrk="0" fontAlgn="base" latinLnBrk="0" hangingPunct="0">
          <a:lnSpc>
            <a:spcPct val="11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loitte">
  <a:themeElements>
    <a:clrScheme name="Deloitte 1">
      <a:dk1>
        <a:srgbClr val="091D5D"/>
      </a:dk1>
      <a:lt1>
        <a:srgbClr val="DDD2B5"/>
      </a:lt1>
      <a:dk2>
        <a:srgbClr val="A13D3A"/>
      </a:dk2>
      <a:lt2>
        <a:srgbClr val="9CD100"/>
      </a:lt2>
      <a:accent1>
        <a:srgbClr val="9773AE"/>
      </a:accent1>
      <a:accent2>
        <a:srgbClr val="DC8240"/>
      </a:accent2>
      <a:accent3>
        <a:srgbClr val="EBE5D7"/>
      </a:accent3>
      <a:accent4>
        <a:srgbClr val="06174E"/>
      </a:accent4>
      <a:accent5>
        <a:srgbClr val="C9BCD3"/>
      </a:accent5>
      <a:accent6>
        <a:srgbClr val="C77539"/>
      </a:accent6>
      <a:hlink>
        <a:srgbClr val="577D3D"/>
      </a:hlink>
      <a:folHlink>
        <a:srgbClr val="549CB5"/>
      </a:folHlink>
    </a:clrScheme>
    <a:fontScheme name="Deloit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0000" tIns="90000" rIns="90000" bIns="90000" numCol="1" anchor="t" anchorCtr="0" compatLnSpc="1">
        <a:prstTxWarp prst="textNoShape">
          <a:avLst/>
        </a:prstTxWarp>
      </a:bodyPr>
      <a:lstStyle>
        <a:defPPr marL="12700" marR="0" indent="-12700" algn="ctr" defTabSz="914400" rtl="0" eaLnBrk="0" fontAlgn="base" latinLnBrk="0" hangingPunct="0">
          <a:lnSpc>
            <a:spcPct val="11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0000" tIns="90000" rIns="90000" bIns="90000" numCol="1" anchor="t" anchorCtr="0" compatLnSpc="1">
        <a:prstTxWarp prst="textNoShape">
          <a:avLst/>
        </a:prstTxWarp>
      </a:bodyPr>
      <a:lstStyle>
        <a:defPPr marL="12700" marR="0" indent="-12700" algn="ctr" defTabSz="914400" rtl="0" eaLnBrk="0" fontAlgn="base" latinLnBrk="0" hangingPunct="0">
          <a:lnSpc>
            <a:spcPct val="11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loitte 1">
        <a:dk1>
          <a:srgbClr val="091D5D"/>
        </a:dk1>
        <a:lt1>
          <a:srgbClr val="DDD2B5"/>
        </a:lt1>
        <a:dk2>
          <a:srgbClr val="A13D3A"/>
        </a:dk2>
        <a:lt2>
          <a:srgbClr val="9CD100"/>
        </a:lt2>
        <a:accent1>
          <a:srgbClr val="9773AE"/>
        </a:accent1>
        <a:accent2>
          <a:srgbClr val="DC8240"/>
        </a:accent2>
        <a:accent3>
          <a:srgbClr val="EBE5D7"/>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Auditorium 1">
    <a:dk1>
      <a:srgbClr val="000066"/>
    </a:dk1>
    <a:lt1>
      <a:srgbClr val="FFFFFF"/>
    </a:lt1>
    <a:dk2>
      <a:srgbClr val="000066"/>
    </a:dk2>
    <a:lt2>
      <a:srgbClr val="99CC33"/>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themeOverride>
</file>

<file path=docProps/app.xml><?xml version="1.0" encoding="utf-8"?>
<Properties xmlns="http://schemas.openxmlformats.org/officeDocument/2006/extended-properties" xmlns:vt="http://schemas.openxmlformats.org/officeDocument/2006/docPropsVTypes">
  <Template/>
  <TotalTime>2244</TotalTime>
  <Words>3762</Words>
  <Application>Microsoft Office PowerPoint</Application>
  <PresentationFormat>全屏显示(4:3)</PresentationFormat>
  <Paragraphs>625</Paragraphs>
  <Slides>57</Slides>
  <Notes>1</Notes>
  <HiddenSlides>0</HiddenSlides>
  <MMClips>0</MMClips>
  <ScaleCrop>false</ScaleCrop>
  <HeadingPairs>
    <vt:vector size="4" baseType="variant">
      <vt:variant>
        <vt:lpstr>主题</vt:lpstr>
      </vt:variant>
      <vt:variant>
        <vt:i4>4</vt:i4>
      </vt:variant>
      <vt:variant>
        <vt:lpstr>幻灯片标题</vt:lpstr>
      </vt:variant>
      <vt:variant>
        <vt:i4>57</vt:i4>
      </vt:variant>
    </vt:vector>
  </HeadingPairs>
  <TitlesOfParts>
    <vt:vector size="61" baseType="lpstr">
      <vt:lpstr>Deloitte Auditorium</vt:lpstr>
      <vt:lpstr>Default Design</vt:lpstr>
      <vt:lpstr>Deloitte</vt:lpstr>
      <vt:lpstr>Default Theme</vt:lpstr>
      <vt:lpstr>PowerPoint 演示文稿</vt:lpstr>
      <vt:lpstr>Speakers </vt:lpstr>
      <vt:lpstr>Conor Hynes   Finance Bill 2009</vt:lpstr>
      <vt:lpstr>The Bad</vt:lpstr>
      <vt:lpstr>The Good</vt:lpstr>
      <vt:lpstr>The Good</vt:lpstr>
      <vt:lpstr>R&amp;D Activities</vt:lpstr>
      <vt:lpstr>Research and Development </vt:lpstr>
      <vt:lpstr>Research and Development</vt:lpstr>
      <vt:lpstr>Industry agenda</vt:lpstr>
      <vt:lpstr>Main Opportunity </vt:lpstr>
      <vt:lpstr>PowerPoint 演示文稿</vt:lpstr>
      <vt:lpstr>PowerPoint 演示文稿</vt:lpstr>
      <vt:lpstr>Value Added Tax – Finance Bill 2009</vt:lpstr>
      <vt:lpstr>Value Added Tax – Finance Bill 2009</vt:lpstr>
      <vt:lpstr>Value Added Tax – Finance Bill 2009</vt:lpstr>
      <vt:lpstr>Value Added Tax – current issues</vt:lpstr>
      <vt:lpstr>Value Added Tax – current issues</vt:lpstr>
      <vt:lpstr>Value Added Tax – current issues</vt:lpstr>
      <vt:lpstr>Value Added Tax - current UK issues</vt:lpstr>
      <vt:lpstr>Value Added Tax – EU review</vt:lpstr>
      <vt:lpstr>Value Added Tax - EU review banking</vt:lpstr>
      <vt:lpstr>Value Added Tax - EU review banking</vt:lpstr>
      <vt:lpstr>Value Added Tax – EU review insurance</vt:lpstr>
      <vt:lpstr>Value Added Tax – EU review insurance</vt:lpstr>
      <vt:lpstr>Value Added Tax – EU review - funds</vt:lpstr>
      <vt:lpstr>Value Added Tax-EU review - funds</vt:lpstr>
      <vt:lpstr>Value Added Tax - EU review - funds</vt:lpstr>
      <vt:lpstr>Value Added Tax- EU review option to tax</vt:lpstr>
      <vt:lpstr>PowerPoint 演示文稿</vt:lpstr>
      <vt:lpstr>Income Levy</vt:lpstr>
      <vt:lpstr>Income Levy – cont’d</vt:lpstr>
      <vt:lpstr>Income Levy – termination issues</vt:lpstr>
      <vt:lpstr>PowerPoint 演示文稿</vt:lpstr>
      <vt:lpstr>Company car BIK</vt:lpstr>
      <vt:lpstr>Executive cars – BIK calculation</vt:lpstr>
      <vt:lpstr>Higher level executive cars – CO2 grades</vt:lpstr>
      <vt:lpstr>Car parking levy</vt:lpstr>
      <vt:lpstr>Share based remuneration</vt:lpstr>
      <vt:lpstr>Salary sacrifice</vt:lpstr>
      <vt:lpstr>Pensions</vt:lpstr>
      <vt:lpstr>Pensions – comparison 2008 &amp; 2009</vt:lpstr>
      <vt:lpstr>Pensions</vt:lpstr>
      <vt:lpstr>Tax residency rules – mobile employees/ cross border issues</vt:lpstr>
      <vt:lpstr>Tax residence rules – cont’d</vt:lpstr>
      <vt:lpstr>UK assignees </vt:lpstr>
      <vt:lpstr>New relief for unremitted earnings for expatriates</vt:lpstr>
      <vt:lpstr>New relief for unremitted earnings for expatriates</vt:lpstr>
      <vt:lpstr>New relief for unremitted earnings for expatriates</vt:lpstr>
      <vt:lpstr>Mobile Employees/Cross Border</vt:lpstr>
      <vt:lpstr>PowerPoint 演示文稿</vt:lpstr>
      <vt:lpstr>PowerPoint 演示文稿</vt:lpstr>
      <vt:lpstr>PowerPoint 演示文稿</vt:lpstr>
      <vt:lpstr>Speakers </vt:lpstr>
      <vt:lpstr>Copies of this presentation are available at:</vt:lpstr>
      <vt:lpstr>PowerPoint 演示文稿</vt:lpstr>
      <vt:lpstr>声明：</vt:lpstr>
    </vt:vector>
  </TitlesOfParts>
  <Company>Enterprise IG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template</dc:title>
  <dc:subject>28-08-03</dc:subject>
  <dc:creator>Mark Lyne</dc:creator>
  <cp:lastModifiedBy>Microsoft</cp:lastModifiedBy>
  <cp:revision>142</cp:revision>
  <cp:lastPrinted>2003-08-11T14:00:49Z</cp:lastPrinted>
  <dcterms:created xsi:type="dcterms:W3CDTF">2003-08-26T15:10:27Z</dcterms:created>
  <dcterms:modified xsi:type="dcterms:W3CDTF">2018-01-05T05:28:48Z</dcterms:modified>
</cp:coreProperties>
</file>