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charts/chart2.xml" ContentType="application/vnd.openxmlformats-officedocument.drawingml.chart+xml"/>
  <Override PartName="/ppt/theme/themeOverride5.xml" ContentType="application/vnd.openxmlformats-officedocument.themeOverride+xml"/>
  <Override PartName="/ppt/tags/tag3.xml" ContentType="application/vnd.openxmlformats-officedocument.presentationml.tags+xml"/>
  <Override PartName="/ppt/charts/chart3.xml" ContentType="application/vnd.openxmlformats-officedocument.drawingml.chart+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heme/themeOverride6.xml" ContentType="application/vnd.openxmlformats-officedocument.themeOverride+xml"/>
  <Override PartName="/ppt/tags/tag7.xml" ContentType="application/vnd.openxmlformats-officedocument.presentationml.tags+xml"/>
  <Override PartName="/ppt/charts/chart6.xml" ContentType="application/vnd.openxmlformats-officedocument.drawingml.chart+xml"/>
  <Override PartName="/ppt/theme/themeOverride7.xml" ContentType="application/vnd.openxmlformats-officedocument.themeOverride+xml"/>
  <Override PartName="/ppt/tags/tag8.xml" ContentType="application/vnd.openxmlformats-officedocument.presentationml.tags+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8.xml" ContentType="application/vnd.openxmlformats-officedocument.themeOverride+xml"/>
  <Override PartName="/ppt/notesSlides/notesSlide19.xml" ContentType="application/vnd.openxmlformats-officedocument.presentationml.notesSlide+xml"/>
  <Override PartName="/ppt/theme/themeOverride9.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3915" r:id="rId2"/>
    <p:sldMasterId id="2147483943" r:id="rId3"/>
    <p:sldMasterId id="2147483971" r:id="rId4"/>
  </p:sldMasterIdLst>
  <p:notesMasterIdLst>
    <p:notesMasterId r:id="rId36"/>
  </p:notesMasterIdLst>
  <p:handoutMasterIdLst>
    <p:handoutMasterId r:id="rId37"/>
  </p:handoutMasterIdLst>
  <p:sldIdLst>
    <p:sldId id="463" r:id="rId5"/>
    <p:sldId id="465" r:id="rId6"/>
    <p:sldId id="471" r:id="rId7"/>
    <p:sldId id="466" r:id="rId8"/>
    <p:sldId id="481" r:id="rId9"/>
    <p:sldId id="399" r:id="rId10"/>
    <p:sldId id="475" r:id="rId11"/>
    <p:sldId id="482" r:id="rId12"/>
    <p:sldId id="483" r:id="rId13"/>
    <p:sldId id="484" r:id="rId14"/>
    <p:sldId id="487" r:id="rId15"/>
    <p:sldId id="488" r:id="rId16"/>
    <p:sldId id="489" r:id="rId17"/>
    <p:sldId id="472" r:id="rId18"/>
    <p:sldId id="473" r:id="rId19"/>
    <p:sldId id="490" r:id="rId20"/>
    <p:sldId id="459" r:id="rId21"/>
    <p:sldId id="476" r:id="rId22"/>
    <p:sldId id="477" r:id="rId23"/>
    <p:sldId id="479" r:id="rId24"/>
    <p:sldId id="480" r:id="rId25"/>
    <p:sldId id="478" r:id="rId26"/>
    <p:sldId id="423" r:id="rId27"/>
    <p:sldId id="491" r:id="rId28"/>
    <p:sldId id="424" r:id="rId29"/>
    <p:sldId id="474" r:id="rId30"/>
    <p:sldId id="455" r:id="rId31"/>
    <p:sldId id="458" r:id="rId32"/>
    <p:sldId id="492" r:id="rId33"/>
    <p:sldId id="493" r:id="rId34"/>
    <p:sldId id="494" r:id="rId35"/>
  </p:sldIdLst>
  <p:sldSz cx="9906000" cy="6858000" type="A4"/>
  <p:notesSz cx="6997700" cy="9283700"/>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699" algn="l" rtl="0" fontAlgn="base">
      <a:spcBef>
        <a:spcPct val="0"/>
      </a:spcBef>
      <a:spcAft>
        <a:spcPct val="0"/>
      </a:spcAft>
      <a:defRPr sz="1900" kern="1200">
        <a:solidFill>
          <a:schemeClr val="tx1"/>
        </a:solidFill>
        <a:latin typeface="Arial" charset="0"/>
        <a:ea typeface="+mn-ea"/>
        <a:cs typeface="Arial" charset="0"/>
      </a:defRPr>
    </a:lvl2pPr>
    <a:lvl3pPr marL="859399" algn="l" rtl="0" fontAlgn="base">
      <a:spcBef>
        <a:spcPct val="0"/>
      </a:spcBef>
      <a:spcAft>
        <a:spcPct val="0"/>
      </a:spcAft>
      <a:defRPr sz="1900" kern="1200">
        <a:solidFill>
          <a:schemeClr val="tx1"/>
        </a:solidFill>
        <a:latin typeface="Arial" charset="0"/>
        <a:ea typeface="+mn-ea"/>
        <a:cs typeface="Arial" charset="0"/>
      </a:defRPr>
    </a:lvl3pPr>
    <a:lvl4pPr marL="1289098" algn="l" rtl="0" fontAlgn="base">
      <a:spcBef>
        <a:spcPct val="0"/>
      </a:spcBef>
      <a:spcAft>
        <a:spcPct val="0"/>
      </a:spcAft>
      <a:defRPr sz="1900" kern="1200">
        <a:solidFill>
          <a:schemeClr val="tx1"/>
        </a:solidFill>
        <a:latin typeface="Arial" charset="0"/>
        <a:ea typeface="+mn-ea"/>
        <a:cs typeface="Arial" charset="0"/>
      </a:defRPr>
    </a:lvl4pPr>
    <a:lvl5pPr marL="1718796" algn="l" rtl="0" fontAlgn="base">
      <a:spcBef>
        <a:spcPct val="0"/>
      </a:spcBef>
      <a:spcAft>
        <a:spcPct val="0"/>
      </a:spcAft>
      <a:defRPr sz="1900" kern="1200">
        <a:solidFill>
          <a:schemeClr val="tx1"/>
        </a:solidFill>
        <a:latin typeface="Arial" charset="0"/>
        <a:ea typeface="+mn-ea"/>
        <a:cs typeface="Arial" charset="0"/>
      </a:defRPr>
    </a:lvl5pPr>
    <a:lvl6pPr marL="2148495" algn="l" defTabSz="859399" rtl="0" eaLnBrk="1" latinLnBrk="0" hangingPunct="1">
      <a:defRPr sz="1900" kern="1200">
        <a:solidFill>
          <a:schemeClr val="tx1"/>
        </a:solidFill>
        <a:latin typeface="Arial" charset="0"/>
        <a:ea typeface="+mn-ea"/>
        <a:cs typeface="Arial" charset="0"/>
      </a:defRPr>
    </a:lvl6pPr>
    <a:lvl7pPr marL="2578194" algn="l" defTabSz="859399" rtl="0" eaLnBrk="1" latinLnBrk="0" hangingPunct="1">
      <a:defRPr sz="1900" kern="1200">
        <a:solidFill>
          <a:schemeClr val="tx1"/>
        </a:solidFill>
        <a:latin typeface="Arial" charset="0"/>
        <a:ea typeface="+mn-ea"/>
        <a:cs typeface="Arial" charset="0"/>
      </a:defRPr>
    </a:lvl7pPr>
    <a:lvl8pPr marL="3007894" algn="l" defTabSz="859399" rtl="0" eaLnBrk="1" latinLnBrk="0" hangingPunct="1">
      <a:defRPr sz="1900" kern="1200">
        <a:solidFill>
          <a:schemeClr val="tx1"/>
        </a:solidFill>
        <a:latin typeface="Arial" charset="0"/>
        <a:ea typeface="+mn-ea"/>
        <a:cs typeface="Arial" charset="0"/>
      </a:defRPr>
    </a:lvl8pPr>
    <a:lvl9pPr marL="3437593" algn="l" defTabSz="859399"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sogoloff" initials="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BCE6C"/>
    <a:srgbClr val="72C7E7"/>
    <a:srgbClr val="00A1DE"/>
    <a:srgbClr val="A4D400"/>
    <a:srgbClr val="002776"/>
    <a:srgbClr val="C9DD03"/>
    <a:srgbClr val="3C8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609" autoAdjust="0"/>
  </p:normalViewPr>
  <p:slideViewPr>
    <p:cSldViewPr>
      <p:cViewPr>
        <p:scale>
          <a:sx n="75" d="100"/>
          <a:sy n="75" d="100"/>
        </p:scale>
        <p:origin x="-896" y="-48"/>
      </p:cViewPr>
      <p:guideLst>
        <p:guide orient="horz" pos="2329"/>
        <p:guide orient="horz" pos="2640"/>
        <p:guide pos="2600"/>
      </p:guideLst>
    </p:cSldViewPr>
  </p:slideViewPr>
  <p:notesTextViewPr>
    <p:cViewPr>
      <p:scale>
        <a:sx n="100" d="100"/>
        <a:sy n="100" d="100"/>
      </p:scale>
      <p:origin x="0" y="0"/>
    </p:cViewPr>
  </p:notesTextViewPr>
  <p:notesViewPr>
    <p:cSldViewPr>
      <p:cViewPr varScale="1">
        <p:scale>
          <a:sx n="61" d="100"/>
          <a:sy n="61" d="100"/>
        </p:scale>
        <p:origin x="-2832" y="-84"/>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2.xlsx"/><Relationship Id="rId1" Type="http://schemas.openxmlformats.org/officeDocument/2006/relationships/themeOverride" Target="../theme/themeOverride5.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265910671422488"/>
          <c:y val="2.5529970760233923E-2"/>
          <c:w val="0.55061576572591331"/>
          <c:h val="0.84000420321637448"/>
        </c:manualLayout>
      </c:layout>
      <c:barChart>
        <c:barDir val="bar"/>
        <c:grouping val="clustered"/>
        <c:varyColors val="0"/>
        <c:ser>
          <c:idx val="0"/>
          <c:order val="0"/>
          <c:tx>
            <c:strRef>
              <c:f>Sheet1!$B$1</c:f>
              <c:strCache>
                <c:ptCount val="1"/>
                <c:pt idx="0">
                  <c:v>Series 1</c:v>
                </c:pt>
              </c:strCache>
            </c:strRef>
          </c:tx>
          <c:spPr>
            <a:solidFill>
              <a:schemeClr val="accent3"/>
            </a:solidFill>
          </c:spPr>
          <c:invertIfNegative val="0"/>
          <c:cat>
            <c:strRef>
              <c:f>Sheet1!$A$2:$A$18</c:f>
              <c:strCache>
                <c:ptCount val="17"/>
                <c:pt idx="0">
                  <c:v>Inventories</c:v>
                </c:pt>
                <c:pt idx="1">
                  <c:v>Provisions / Contingencies</c:v>
                </c:pt>
                <c:pt idx="2">
                  <c:v>Asset Retirement Obligations</c:v>
                </c:pt>
                <c:pt idx="3">
                  <c:v>Biological Assets</c:v>
                </c:pt>
                <c:pt idx="4">
                  <c:v>Financial Instruments</c:v>
                </c:pt>
                <c:pt idx="5">
                  <c:v>Service Concessions</c:v>
                </c:pt>
                <c:pt idx="6">
                  <c:v>Revenue Recognition</c:v>
                </c:pt>
                <c:pt idx="7">
                  <c:v>Fixed Assets</c:v>
                </c:pt>
                <c:pt idx="8">
                  <c:v>Deemed Cost on Transition</c:v>
                </c:pt>
                <c:pt idx="9">
                  <c:v>Consolidation/ Investments Associates / JVs</c:v>
                </c:pt>
                <c:pt idx="10">
                  <c:v>Capitalized Interest</c:v>
                </c:pt>
                <c:pt idx="11">
                  <c:v>Dividends</c:v>
                </c:pt>
                <c:pt idx="12">
                  <c:v>Employee Benefits</c:v>
                </c:pt>
                <c:pt idx="13">
                  <c:v>Financial Statement Presentation</c:v>
                </c:pt>
                <c:pt idx="14">
                  <c:v>Initial Adoption CPC/IFRS</c:v>
                </c:pt>
                <c:pt idx="15">
                  <c:v>Business Combinations</c:v>
                </c:pt>
                <c:pt idx="16">
                  <c:v>Income Taxes</c:v>
                </c:pt>
              </c:strCache>
            </c:strRef>
          </c:cat>
          <c:val>
            <c:numRef>
              <c:f>Sheet1!$B$2:$B$18</c:f>
              <c:numCache>
                <c:formatCode>General</c:formatCode>
                <c:ptCount val="17"/>
                <c:pt idx="0">
                  <c:v>4</c:v>
                </c:pt>
                <c:pt idx="1">
                  <c:v>6</c:v>
                </c:pt>
                <c:pt idx="2">
                  <c:v>7</c:v>
                </c:pt>
                <c:pt idx="3">
                  <c:v>9</c:v>
                </c:pt>
                <c:pt idx="4">
                  <c:v>9</c:v>
                </c:pt>
                <c:pt idx="5">
                  <c:v>9</c:v>
                </c:pt>
                <c:pt idx="6">
                  <c:v>11</c:v>
                </c:pt>
                <c:pt idx="7">
                  <c:v>12</c:v>
                </c:pt>
                <c:pt idx="8">
                  <c:v>12</c:v>
                </c:pt>
                <c:pt idx="9">
                  <c:v>15</c:v>
                </c:pt>
                <c:pt idx="10">
                  <c:v>17</c:v>
                </c:pt>
                <c:pt idx="11">
                  <c:v>23</c:v>
                </c:pt>
                <c:pt idx="12">
                  <c:v>29</c:v>
                </c:pt>
                <c:pt idx="13">
                  <c:v>30</c:v>
                </c:pt>
                <c:pt idx="14">
                  <c:v>30</c:v>
                </c:pt>
                <c:pt idx="15">
                  <c:v>38</c:v>
                </c:pt>
                <c:pt idx="16">
                  <c:v>47</c:v>
                </c:pt>
              </c:numCache>
            </c:numRef>
          </c:val>
        </c:ser>
        <c:dLbls>
          <c:showLegendKey val="0"/>
          <c:showVal val="0"/>
          <c:showCatName val="0"/>
          <c:showSerName val="0"/>
          <c:showPercent val="0"/>
          <c:showBubbleSize val="0"/>
        </c:dLbls>
        <c:gapWidth val="150"/>
        <c:axId val="151792640"/>
        <c:axId val="152398080"/>
      </c:barChart>
      <c:catAx>
        <c:axId val="151792640"/>
        <c:scaling>
          <c:orientation val="minMax"/>
        </c:scaling>
        <c:delete val="0"/>
        <c:axPos val="l"/>
        <c:majorTickMark val="out"/>
        <c:minorTickMark val="none"/>
        <c:tickLblPos val="nextTo"/>
        <c:txPr>
          <a:bodyPr/>
          <a:lstStyle/>
          <a:p>
            <a:pPr>
              <a:defRPr b="1">
                <a:solidFill>
                  <a:schemeClr val="tx2"/>
                </a:solidFill>
              </a:defRPr>
            </a:pPr>
            <a:endParaRPr lang="zh-CN"/>
          </a:p>
        </c:txPr>
        <c:crossAx val="152398080"/>
        <c:crosses val="autoZero"/>
        <c:auto val="1"/>
        <c:lblAlgn val="ctr"/>
        <c:lblOffset val="100"/>
        <c:noMultiLvlLbl val="0"/>
      </c:catAx>
      <c:valAx>
        <c:axId val="152398080"/>
        <c:scaling>
          <c:orientation val="minMax"/>
          <c:max val="50"/>
        </c:scaling>
        <c:delete val="0"/>
        <c:axPos val="b"/>
        <c:majorGridlines>
          <c:spPr>
            <a:ln>
              <a:solidFill>
                <a:schemeClr val="accent3"/>
              </a:solidFill>
            </a:ln>
          </c:spPr>
        </c:majorGridlines>
        <c:title>
          <c:tx>
            <c:rich>
              <a:bodyPr/>
              <a:lstStyle/>
              <a:p>
                <a:pPr>
                  <a:defRPr>
                    <a:solidFill>
                      <a:schemeClr val="tx2"/>
                    </a:solidFill>
                  </a:defRPr>
                </a:pPr>
                <a:r>
                  <a:rPr lang="pt-BR" dirty="0" err="1">
                    <a:solidFill>
                      <a:schemeClr val="tx2"/>
                    </a:solidFill>
                  </a:rPr>
                  <a:t>Number</a:t>
                </a:r>
                <a:r>
                  <a:rPr lang="pt-BR" dirty="0">
                    <a:solidFill>
                      <a:schemeClr val="tx2"/>
                    </a:solidFill>
                  </a:rPr>
                  <a:t> </a:t>
                </a:r>
                <a:r>
                  <a:rPr lang="pt-BR" dirty="0" err="1">
                    <a:solidFill>
                      <a:schemeClr val="tx2"/>
                    </a:solidFill>
                  </a:rPr>
                  <a:t>of</a:t>
                </a:r>
                <a:r>
                  <a:rPr lang="pt-BR" dirty="0">
                    <a:solidFill>
                      <a:schemeClr val="tx2"/>
                    </a:solidFill>
                  </a:rPr>
                  <a:t> </a:t>
                </a:r>
                <a:r>
                  <a:rPr lang="pt-BR" dirty="0" err="1" smtClean="0">
                    <a:solidFill>
                      <a:schemeClr val="tx2"/>
                    </a:solidFill>
                  </a:rPr>
                  <a:t>Companies</a:t>
                </a:r>
                <a:r>
                  <a:rPr lang="pt-BR" dirty="0" smtClean="0">
                    <a:solidFill>
                      <a:schemeClr val="tx2"/>
                    </a:solidFill>
                  </a:rPr>
                  <a:t> </a:t>
                </a:r>
                <a:r>
                  <a:rPr lang="pt-BR" dirty="0" err="1" smtClean="0">
                    <a:solidFill>
                      <a:schemeClr val="tx2"/>
                    </a:solidFill>
                  </a:rPr>
                  <a:t>Reporting</a:t>
                </a:r>
                <a:r>
                  <a:rPr lang="pt-BR" baseline="0" dirty="0" smtClean="0">
                    <a:solidFill>
                      <a:schemeClr val="tx2"/>
                    </a:solidFill>
                  </a:rPr>
                  <a:t> </a:t>
                </a:r>
                <a:r>
                  <a:rPr lang="pt-BR" baseline="0" dirty="0" err="1" smtClean="0">
                    <a:solidFill>
                      <a:schemeClr val="tx2"/>
                    </a:solidFill>
                  </a:rPr>
                  <a:t>Adjustments</a:t>
                </a:r>
                <a:endParaRPr lang="pt-BR" dirty="0">
                  <a:solidFill>
                    <a:schemeClr val="tx2"/>
                  </a:solidFill>
                </a:endParaRPr>
              </a:p>
            </c:rich>
          </c:tx>
          <c:layout/>
          <c:overlay val="0"/>
        </c:title>
        <c:numFmt formatCode="General" sourceLinked="1"/>
        <c:majorTickMark val="out"/>
        <c:minorTickMark val="none"/>
        <c:tickLblPos val="nextTo"/>
        <c:txPr>
          <a:bodyPr/>
          <a:lstStyle/>
          <a:p>
            <a:pPr>
              <a:defRPr b="1">
                <a:solidFill>
                  <a:schemeClr val="tx2"/>
                </a:solidFill>
              </a:defRPr>
            </a:pPr>
            <a:endParaRPr lang="zh-CN"/>
          </a:p>
        </c:txPr>
        <c:crossAx val="151792640"/>
        <c:crosses val="autoZero"/>
        <c:crossBetween val="between"/>
      </c:valAx>
    </c:plotArea>
    <c:plotVisOnly val="1"/>
    <c:dispBlanksAs val="gap"/>
    <c:showDLblsOverMax val="0"/>
  </c:chart>
  <c:txPr>
    <a:bodyPr/>
    <a:lstStyle/>
    <a:p>
      <a:pPr>
        <a:defRPr sz="12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52699870579682151"/>
          <c:y val="0"/>
          <c:w val="0.47300129420317816"/>
          <c:h val="0.88042221600904569"/>
        </c:manualLayout>
      </c:layout>
      <c:barChart>
        <c:barDir val="bar"/>
        <c:grouping val="percentStacked"/>
        <c:varyColors val="0"/>
        <c:ser>
          <c:idx val="0"/>
          <c:order val="0"/>
          <c:tx>
            <c:strRef>
              <c:f>Sheet1!$B$1</c:f>
              <c:strCache>
                <c:ptCount val="1"/>
                <c:pt idx="0">
                  <c:v>Yes</c:v>
                </c:pt>
              </c:strCache>
            </c:strRef>
          </c:tx>
          <c:spPr>
            <a:ln w="28575"/>
          </c:spPr>
          <c:invertIfNegative val="0"/>
          <c:dLbls>
            <c:txPr>
              <a:bodyPr/>
              <a:lstStyle/>
              <a:p>
                <a:pPr>
                  <a:defRPr b="1">
                    <a:solidFill>
                      <a:schemeClr val="bg2"/>
                    </a:solidFill>
                  </a:defRPr>
                </a:pPr>
                <a:endParaRPr lang="zh-CN"/>
              </a:p>
            </c:txPr>
            <c:dLblPos val="ctr"/>
            <c:showLegendKey val="0"/>
            <c:showVal val="1"/>
            <c:showCatName val="0"/>
            <c:showSerName val="0"/>
            <c:showPercent val="0"/>
            <c:showBubbleSize val="0"/>
            <c:showLeaderLines val="0"/>
          </c:dLbls>
          <c:cat>
            <c:strRef>
              <c:f>Sheet1!$A$2:$A$5</c:f>
              <c:strCache>
                <c:ptCount val="4"/>
                <c:pt idx="0">
                  <c:v>IFRS is benefiting companies beyond just accounting</c:v>
                </c:pt>
                <c:pt idx="1">
                  <c:v>IFRS is improving the efficiency of the capital markets</c:v>
                </c:pt>
                <c:pt idx="2">
                  <c:v>IFRS is changing how our business is viewed by the market</c:v>
                </c:pt>
                <c:pt idx="3">
                  <c:v>IFRS is influencing the decisions of investors</c:v>
                </c:pt>
              </c:strCache>
            </c:strRef>
          </c:cat>
          <c:val>
            <c:numRef>
              <c:f>Sheet1!$B$2:$B$5</c:f>
              <c:numCache>
                <c:formatCode>General</c:formatCode>
                <c:ptCount val="4"/>
                <c:pt idx="0">
                  <c:v>64</c:v>
                </c:pt>
                <c:pt idx="1">
                  <c:v>65</c:v>
                </c:pt>
                <c:pt idx="2">
                  <c:v>71</c:v>
                </c:pt>
                <c:pt idx="3">
                  <c:v>78</c:v>
                </c:pt>
              </c:numCache>
            </c:numRef>
          </c:val>
        </c:ser>
        <c:ser>
          <c:idx val="1"/>
          <c:order val="1"/>
          <c:tx>
            <c:strRef>
              <c:f>Sheet1!$C$1</c:f>
              <c:strCache>
                <c:ptCount val="1"/>
                <c:pt idx="0">
                  <c:v>No opinion</c:v>
                </c:pt>
              </c:strCache>
            </c:strRef>
          </c:tx>
          <c:invertIfNegative val="0"/>
          <c:dLbls>
            <c:dLbl>
              <c:idx val="3"/>
              <c:delete val="1"/>
            </c:dLbl>
            <c:txPr>
              <a:bodyPr/>
              <a:lstStyle/>
              <a:p>
                <a:pPr>
                  <a:defRPr b="1">
                    <a:solidFill>
                      <a:schemeClr val="bg2"/>
                    </a:solidFill>
                  </a:defRPr>
                </a:pPr>
                <a:endParaRPr lang="zh-CN"/>
              </a:p>
            </c:txPr>
            <c:dLblPos val="ctr"/>
            <c:showLegendKey val="0"/>
            <c:showVal val="1"/>
            <c:showCatName val="0"/>
            <c:showSerName val="0"/>
            <c:showPercent val="0"/>
            <c:showBubbleSize val="0"/>
            <c:showLeaderLines val="0"/>
          </c:dLbls>
          <c:cat>
            <c:strRef>
              <c:f>Sheet1!$A$2:$A$5</c:f>
              <c:strCache>
                <c:ptCount val="4"/>
                <c:pt idx="0">
                  <c:v>IFRS is benefiting companies beyond just accounting</c:v>
                </c:pt>
                <c:pt idx="1">
                  <c:v>IFRS is improving the efficiency of the capital markets</c:v>
                </c:pt>
                <c:pt idx="2">
                  <c:v>IFRS is changing how our business is viewed by the market</c:v>
                </c:pt>
                <c:pt idx="3">
                  <c:v>IFRS is influencing the decisions of investors</c:v>
                </c:pt>
              </c:strCache>
            </c:strRef>
          </c:cat>
          <c:val>
            <c:numRef>
              <c:f>Sheet1!$C$2:$C$5</c:f>
              <c:numCache>
                <c:formatCode>General</c:formatCode>
                <c:ptCount val="4"/>
                <c:pt idx="0">
                  <c:v>21</c:v>
                </c:pt>
                <c:pt idx="1">
                  <c:v>16</c:v>
                </c:pt>
                <c:pt idx="2">
                  <c:v>17</c:v>
                </c:pt>
                <c:pt idx="3">
                  <c:v>2</c:v>
                </c:pt>
              </c:numCache>
            </c:numRef>
          </c:val>
        </c:ser>
        <c:ser>
          <c:idx val="2"/>
          <c:order val="2"/>
          <c:tx>
            <c:strRef>
              <c:f>Sheet1!$D$1</c:f>
              <c:strCache>
                <c:ptCount val="1"/>
                <c:pt idx="0">
                  <c:v>No</c:v>
                </c:pt>
              </c:strCache>
            </c:strRef>
          </c:tx>
          <c:spPr>
            <a:ln w="28575"/>
          </c:spPr>
          <c:invertIfNegative val="0"/>
          <c:dLbls>
            <c:txPr>
              <a:bodyPr/>
              <a:lstStyle/>
              <a:p>
                <a:pPr>
                  <a:defRPr b="1">
                    <a:solidFill>
                      <a:schemeClr val="bg2"/>
                    </a:solidFill>
                  </a:defRPr>
                </a:pPr>
                <a:endParaRPr lang="zh-CN"/>
              </a:p>
            </c:txPr>
            <c:dLblPos val="ctr"/>
            <c:showLegendKey val="0"/>
            <c:showVal val="1"/>
            <c:showCatName val="0"/>
            <c:showSerName val="0"/>
            <c:showPercent val="0"/>
            <c:showBubbleSize val="0"/>
            <c:showLeaderLines val="0"/>
          </c:dLbls>
          <c:cat>
            <c:strRef>
              <c:f>Sheet1!$A$2:$A$5</c:f>
              <c:strCache>
                <c:ptCount val="4"/>
                <c:pt idx="0">
                  <c:v>IFRS is benefiting companies beyond just accounting</c:v>
                </c:pt>
                <c:pt idx="1">
                  <c:v>IFRS is improving the efficiency of the capital markets</c:v>
                </c:pt>
                <c:pt idx="2">
                  <c:v>IFRS is changing how our business is viewed by the market</c:v>
                </c:pt>
                <c:pt idx="3">
                  <c:v>IFRS is influencing the decisions of investors</c:v>
                </c:pt>
              </c:strCache>
            </c:strRef>
          </c:cat>
          <c:val>
            <c:numRef>
              <c:f>Sheet1!$D$2:$D$5</c:f>
              <c:numCache>
                <c:formatCode>General</c:formatCode>
                <c:ptCount val="4"/>
                <c:pt idx="0">
                  <c:v>15</c:v>
                </c:pt>
                <c:pt idx="1">
                  <c:v>19</c:v>
                </c:pt>
                <c:pt idx="2">
                  <c:v>12</c:v>
                </c:pt>
                <c:pt idx="3">
                  <c:v>20</c:v>
                </c:pt>
              </c:numCache>
            </c:numRef>
          </c:val>
        </c:ser>
        <c:dLbls>
          <c:showLegendKey val="0"/>
          <c:showVal val="1"/>
          <c:showCatName val="0"/>
          <c:showSerName val="0"/>
          <c:showPercent val="0"/>
          <c:showBubbleSize val="0"/>
        </c:dLbls>
        <c:gapWidth val="150"/>
        <c:overlap val="100"/>
        <c:axId val="151913600"/>
        <c:axId val="151915136"/>
      </c:barChart>
      <c:catAx>
        <c:axId val="151913600"/>
        <c:scaling>
          <c:orientation val="minMax"/>
        </c:scaling>
        <c:delete val="0"/>
        <c:axPos val="l"/>
        <c:majorTickMark val="out"/>
        <c:minorTickMark val="none"/>
        <c:tickLblPos val="nextTo"/>
        <c:crossAx val="151915136"/>
        <c:crosses val="autoZero"/>
        <c:auto val="1"/>
        <c:lblAlgn val="ctr"/>
        <c:lblOffset val="100"/>
        <c:tickLblSkip val="1"/>
        <c:noMultiLvlLbl val="0"/>
      </c:catAx>
      <c:valAx>
        <c:axId val="151915136"/>
        <c:scaling>
          <c:orientation val="minMax"/>
        </c:scaling>
        <c:delete val="1"/>
        <c:axPos val="b"/>
        <c:numFmt formatCode="0%" sourceLinked="1"/>
        <c:majorTickMark val="out"/>
        <c:minorTickMark val="none"/>
        <c:tickLblPos val="none"/>
        <c:crossAx val="151913600"/>
        <c:crosses val="autoZero"/>
        <c:crossBetween val="between"/>
      </c:valAx>
    </c:plotArea>
    <c:legend>
      <c:legendPos val="b"/>
      <c:layout>
        <c:manualLayout>
          <c:xMode val="edge"/>
          <c:yMode val="edge"/>
          <c:x val="0.61610944743513574"/>
          <c:y val="0.8959654523919327"/>
          <c:w val="0.37670701753859176"/>
          <c:h val="8.3939883428095705E-2"/>
        </c:manualLayout>
      </c:layout>
      <c:overlay val="0"/>
      <c:txPr>
        <a:bodyPr/>
        <a:lstStyle/>
        <a:p>
          <a:pPr>
            <a:defRPr sz="1600"/>
          </a:pPr>
          <a:endParaRPr lang="zh-CN"/>
        </a:p>
      </c:txPr>
    </c:legend>
    <c:plotVisOnly val="1"/>
    <c:dispBlanksAs val="gap"/>
    <c:showDLblsOverMax val="0"/>
  </c:chart>
  <c:spPr>
    <a:ln>
      <a:noFill/>
    </a:ln>
  </c:spPr>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4436246913580254"/>
          <c:y val="2.7811488673139279E-2"/>
          <c:w val="0.5563753086419756"/>
          <c:h val="0.80879233239049431"/>
        </c:manualLayout>
      </c:layout>
      <c:barChart>
        <c:barDir val="bar"/>
        <c:grouping val="clustered"/>
        <c:varyColors val="0"/>
        <c:ser>
          <c:idx val="0"/>
          <c:order val="0"/>
          <c:tx>
            <c:strRef>
              <c:f>Sheet1!$B$1</c:f>
              <c:strCache>
                <c:ptCount val="1"/>
                <c:pt idx="0">
                  <c:v>Market</c:v>
                </c:pt>
              </c:strCache>
            </c:strRef>
          </c:tx>
          <c:invertIfNegative val="0"/>
          <c:dLbls>
            <c:txPr>
              <a:bodyPr/>
              <a:lstStyle/>
              <a:p>
                <a:pPr>
                  <a:defRPr sz="2000" b="1"/>
                </a:pPr>
                <a:endParaRPr lang="zh-CN"/>
              </a:p>
            </c:txPr>
            <c:dLblPos val="outEnd"/>
            <c:showLegendKey val="0"/>
            <c:showVal val="1"/>
            <c:showCatName val="0"/>
            <c:showSerName val="0"/>
            <c:showPercent val="0"/>
            <c:showBubbleSize val="0"/>
            <c:showLeaderLines val="0"/>
          </c:dLbls>
          <c:cat>
            <c:strRef>
              <c:f>Sheet1!$A$2:$A$10</c:f>
              <c:strCache>
                <c:ptCount val="9"/>
                <c:pt idx="0">
                  <c:v>Financial instruments</c:v>
                </c:pt>
                <c:pt idx="1">
                  <c:v>Net income</c:v>
                </c:pt>
                <c:pt idx="2">
                  <c:v>Analyst training/understanding</c:v>
                </c:pt>
                <c:pt idx="3">
                  <c:v>Company processes</c:v>
                </c:pt>
                <c:pt idx="4">
                  <c:v>Information integrity</c:v>
                </c:pt>
                <c:pt idx="5">
                  <c:v>Asset valuation</c:v>
                </c:pt>
                <c:pt idx="6">
                  <c:v>Internal Controls</c:v>
                </c:pt>
                <c:pt idx="7">
                  <c:v>Management and control systems</c:v>
                </c:pt>
                <c:pt idx="8">
                  <c:v>Financial statement transparency</c:v>
                </c:pt>
              </c:strCache>
            </c:strRef>
          </c:cat>
          <c:val>
            <c:numRef>
              <c:f>Sheet1!$B$2:$B$10</c:f>
              <c:numCache>
                <c:formatCode>General</c:formatCode>
                <c:ptCount val="9"/>
                <c:pt idx="8">
                  <c:v>58</c:v>
                </c:pt>
              </c:numCache>
            </c:numRef>
          </c:val>
        </c:ser>
        <c:ser>
          <c:idx val="1"/>
          <c:order val="1"/>
          <c:tx>
            <c:strRef>
              <c:f>Sheet1!$C$1</c:f>
              <c:strCache>
                <c:ptCount val="1"/>
                <c:pt idx="0">
                  <c:v>Operational</c:v>
                </c:pt>
              </c:strCache>
            </c:strRef>
          </c:tx>
          <c:invertIfNegative val="0"/>
          <c:dLbls>
            <c:txPr>
              <a:bodyPr/>
              <a:lstStyle/>
              <a:p>
                <a:pPr>
                  <a:defRPr sz="2000" b="1"/>
                </a:pPr>
                <a:endParaRPr lang="zh-CN"/>
              </a:p>
            </c:txPr>
            <c:dLblPos val="outEnd"/>
            <c:showLegendKey val="0"/>
            <c:showVal val="1"/>
            <c:showCatName val="0"/>
            <c:showSerName val="0"/>
            <c:showPercent val="0"/>
            <c:showBubbleSize val="0"/>
            <c:showLeaderLines val="0"/>
          </c:dLbls>
          <c:cat>
            <c:strRef>
              <c:f>Sheet1!$A$2:$A$10</c:f>
              <c:strCache>
                <c:ptCount val="9"/>
                <c:pt idx="0">
                  <c:v>Financial instruments</c:v>
                </c:pt>
                <c:pt idx="1">
                  <c:v>Net income</c:v>
                </c:pt>
                <c:pt idx="2">
                  <c:v>Analyst training/understanding</c:v>
                </c:pt>
                <c:pt idx="3">
                  <c:v>Company processes</c:v>
                </c:pt>
                <c:pt idx="4">
                  <c:v>Information integrity</c:v>
                </c:pt>
                <c:pt idx="5">
                  <c:v>Asset valuation</c:v>
                </c:pt>
                <c:pt idx="6">
                  <c:v>Internal Controls</c:v>
                </c:pt>
                <c:pt idx="7">
                  <c:v>Management and control systems</c:v>
                </c:pt>
                <c:pt idx="8">
                  <c:v>Financial statement transparency</c:v>
                </c:pt>
              </c:strCache>
            </c:strRef>
          </c:cat>
          <c:val>
            <c:numRef>
              <c:f>Sheet1!$C$2:$C$10</c:f>
              <c:numCache>
                <c:formatCode>General</c:formatCode>
                <c:ptCount val="9"/>
                <c:pt idx="2">
                  <c:v>38</c:v>
                </c:pt>
                <c:pt idx="3">
                  <c:v>39</c:v>
                </c:pt>
                <c:pt idx="4">
                  <c:v>42</c:v>
                </c:pt>
                <c:pt idx="6">
                  <c:v>47</c:v>
                </c:pt>
                <c:pt idx="7">
                  <c:v>49</c:v>
                </c:pt>
              </c:numCache>
            </c:numRef>
          </c:val>
        </c:ser>
        <c:ser>
          <c:idx val="2"/>
          <c:order val="2"/>
          <c:tx>
            <c:strRef>
              <c:f>Sheet1!$D$1</c:f>
              <c:strCache>
                <c:ptCount val="1"/>
                <c:pt idx="0">
                  <c:v>Accounting</c:v>
                </c:pt>
              </c:strCache>
            </c:strRef>
          </c:tx>
          <c:invertIfNegative val="0"/>
          <c:dLbls>
            <c:txPr>
              <a:bodyPr/>
              <a:lstStyle/>
              <a:p>
                <a:pPr>
                  <a:defRPr sz="2000" b="1"/>
                </a:pPr>
                <a:endParaRPr lang="zh-CN"/>
              </a:p>
            </c:txPr>
            <c:dLblPos val="outEnd"/>
            <c:showLegendKey val="0"/>
            <c:showVal val="1"/>
            <c:showCatName val="0"/>
            <c:showSerName val="0"/>
            <c:showPercent val="0"/>
            <c:showBubbleSize val="0"/>
            <c:showLeaderLines val="0"/>
          </c:dLbls>
          <c:cat>
            <c:strRef>
              <c:f>Sheet1!$A$2:$A$10</c:f>
              <c:strCache>
                <c:ptCount val="9"/>
                <c:pt idx="0">
                  <c:v>Financial instruments</c:v>
                </c:pt>
                <c:pt idx="1">
                  <c:v>Net income</c:v>
                </c:pt>
                <c:pt idx="2">
                  <c:v>Analyst training/understanding</c:v>
                </c:pt>
                <c:pt idx="3">
                  <c:v>Company processes</c:v>
                </c:pt>
                <c:pt idx="4">
                  <c:v>Information integrity</c:v>
                </c:pt>
                <c:pt idx="5">
                  <c:v>Asset valuation</c:v>
                </c:pt>
                <c:pt idx="6">
                  <c:v>Internal Controls</c:v>
                </c:pt>
                <c:pt idx="7">
                  <c:v>Management and control systems</c:v>
                </c:pt>
                <c:pt idx="8">
                  <c:v>Financial statement transparency</c:v>
                </c:pt>
              </c:strCache>
            </c:strRef>
          </c:cat>
          <c:val>
            <c:numRef>
              <c:f>Sheet1!$D$2:$D$10</c:f>
              <c:numCache>
                <c:formatCode>General</c:formatCode>
                <c:ptCount val="9"/>
                <c:pt idx="0">
                  <c:v>34</c:v>
                </c:pt>
                <c:pt idx="1">
                  <c:v>36</c:v>
                </c:pt>
                <c:pt idx="5">
                  <c:v>42</c:v>
                </c:pt>
              </c:numCache>
            </c:numRef>
          </c:val>
        </c:ser>
        <c:dLbls>
          <c:showLegendKey val="0"/>
          <c:showVal val="0"/>
          <c:showCatName val="0"/>
          <c:showSerName val="0"/>
          <c:showPercent val="0"/>
          <c:showBubbleSize val="0"/>
        </c:dLbls>
        <c:gapWidth val="0"/>
        <c:overlap val="75"/>
        <c:axId val="161259520"/>
        <c:axId val="161261056"/>
      </c:barChart>
      <c:catAx>
        <c:axId val="161259520"/>
        <c:scaling>
          <c:orientation val="minMax"/>
        </c:scaling>
        <c:delete val="0"/>
        <c:axPos val="l"/>
        <c:majorTickMark val="out"/>
        <c:minorTickMark val="none"/>
        <c:tickLblPos val="nextTo"/>
        <c:txPr>
          <a:bodyPr anchor="t" anchorCtr="1"/>
          <a:lstStyle/>
          <a:p>
            <a:pPr>
              <a:defRPr sz="1600"/>
            </a:pPr>
            <a:endParaRPr lang="zh-CN"/>
          </a:p>
        </c:txPr>
        <c:crossAx val="161261056"/>
        <c:crosses val="autoZero"/>
        <c:auto val="1"/>
        <c:lblAlgn val="ctr"/>
        <c:lblOffset val="100"/>
        <c:noMultiLvlLbl val="0"/>
      </c:catAx>
      <c:valAx>
        <c:axId val="161261056"/>
        <c:scaling>
          <c:orientation val="minMax"/>
          <c:max val="90"/>
        </c:scaling>
        <c:delete val="1"/>
        <c:axPos val="b"/>
        <c:numFmt formatCode="General" sourceLinked="1"/>
        <c:majorTickMark val="out"/>
        <c:minorTickMark val="none"/>
        <c:tickLblPos val="none"/>
        <c:crossAx val="161259520"/>
        <c:crosses val="autoZero"/>
        <c:crossBetween val="between"/>
      </c:valAx>
    </c:plotArea>
    <c:legend>
      <c:legendPos val="b"/>
      <c:layout>
        <c:manualLayout>
          <c:xMode val="edge"/>
          <c:yMode val="edge"/>
          <c:x val="0.34624485596707832"/>
          <c:y val="0.84443924089750622"/>
          <c:w val="0.51049557613168761"/>
          <c:h val="7.8389867290745083E-2"/>
        </c:manualLayout>
      </c:layout>
      <c:overlay val="0"/>
      <c:txPr>
        <a:bodyPr/>
        <a:lstStyle/>
        <a:p>
          <a:pPr>
            <a:defRPr sz="140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3"/>
    </mc:Choice>
    <mc:Fallback>
      <c:style val="13"/>
    </mc:Fallback>
  </mc:AlternateContent>
  <c:chart>
    <c:autoTitleDeleted val="1"/>
    <c:plotArea>
      <c:layout>
        <c:manualLayout>
          <c:layoutTarget val="inner"/>
          <c:xMode val="edge"/>
          <c:yMode val="edge"/>
          <c:x val="0.48464644131923007"/>
          <c:y val="3.4643968130525241E-2"/>
          <c:w val="0.5153535586807706"/>
          <c:h val="0.93071206373894877"/>
        </c:manualLayout>
      </c:layout>
      <c:barChart>
        <c:barDir val="bar"/>
        <c:grouping val="clustered"/>
        <c:varyColors val="0"/>
        <c:ser>
          <c:idx val="0"/>
          <c:order val="0"/>
          <c:tx>
            <c:strRef>
              <c:f>Sheet1!$B$1</c:f>
              <c:strCache>
                <c:ptCount val="1"/>
                <c:pt idx="0">
                  <c:v>Column1</c:v>
                </c:pt>
              </c:strCache>
            </c:strRef>
          </c:tx>
          <c:invertIfNegative val="0"/>
          <c:dLbls>
            <c:txPr>
              <a:bodyPr/>
              <a:lstStyle/>
              <a:p>
                <a:pPr>
                  <a:defRPr sz="2000" b="1"/>
                </a:pPr>
                <a:endParaRPr lang="zh-CN"/>
              </a:p>
            </c:txPr>
            <c:dLblPos val="outEnd"/>
            <c:showLegendKey val="0"/>
            <c:showVal val="1"/>
            <c:showCatName val="0"/>
            <c:showSerName val="0"/>
            <c:showPercent val="0"/>
            <c:showBubbleSize val="0"/>
            <c:showLeaderLines val="0"/>
          </c:dLbls>
          <c:cat>
            <c:strRef>
              <c:f>Sheet1!$A$2:$A$6</c:f>
              <c:strCache>
                <c:ptCount val="5"/>
                <c:pt idx="0">
                  <c:v>Implementation/modification of systems</c:v>
                </c:pt>
                <c:pt idx="1">
                  <c:v>Identification of IFRS resources</c:v>
                </c:pt>
                <c:pt idx="2">
                  <c:v>Training of IFRS resources</c:v>
                </c:pt>
                <c:pt idx="3">
                  <c:v>Information production (including comparatives)</c:v>
                </c:pt>
                <c:pt idx="4">
                  <c:v>Understanding IFRS</c:v>
                </c:pt>
              </c:strCache>
            </c:strRef>
          </c:cat>
          <c:val>
            <c:numRef>
              <c:f>Sheet1!$B$2:$B$6</c:f>
              <c:numCache>
                <c:formatCode>General</c:formatCode>
                <c:ptCount val="5"/>
                <c:pt idx="0">
                  <c:v>16</c:v>
                </c:pt>
                <c:pt idx="1">
                  <c:v>18</c:v>
                </c:pt>
                <c:pt idx="2">
                  <c:v>26</c:v>
                </c:pt>
                <c:pt idx="3">
                  <c:v>32</c:v>
                </c:pt>
                <c:pt idx="4">
                  <c:v>34</c:v>
                </c:pt>
              </c:numCache>
            </c:numRef>
          </c:val>
        </c:ser>
        <c:dLbls>
          <c:showLegendKey val="0"/>
          <c:showVal val="1"/>
          <c:showCatName val="0"/>
          <c:showSerName val="0"/>
          <c:showPercent val="0"/>
          <c:showBubbleSize val="0"/>
        </c:dLbls>
        <c:gapWidth val="70"/>
        <c:axId val="152055168"/>
        <c:axId val="152082688"/>
      </c:barChart>
      <c:catAx>
        <c:axId val="152055168"/>
        <c:scaling>
          <c:orientation val="minMax"/>
        </c:scaling>
        <c:delete val="0"/>
        <c:axPos val="l"/>
        <c:majorTickMark val="out"/>
        <c:minorTickMark val="none"/>
        <c:tickLblPos val="nextTo"/>
        <c:crossAx val="152082688"/>
        <c:crosses val="autoZero"/>
        <c:auto val="1"/>
        <c:lblAlgn val="ctr"/>
        <c:lblOffset val="100"/>
        <c:noMultiLvlLbl val="0"/>
      </c:catAx>
      <c:valAx>
        <c:axId val="152082688"/>
        <c:scaling>
          <c:orientation val="minMax"/>
          <c:max val="65"/>
        </c:scaling>
        <c:delete val="1"/>
        <c:axPos val="b"/>
        <c:numFmt formatCode="General" sourceLinked="1"/>
        <c:majorTickMark val="out"/>
        <c:minorTickMark val="none"/>
        <c:tickLblPos val="none"/>
        <c:crossAx val="152055168"/>
        <c:crosses val="autoZero"/>
        <c:crossBetween val="between"/>
      </c:valAx>
    </c:plotArea>
    <c:plotVisOnly val="1"/>
    <c:dispBlanksAs val="gap"/>
    <c:showDLblsOverMax val="0"/>
  </c:chart>
  <c:txPr>
    <a:bodyPr/>
    <a:lstStyle/>
    <a:p>
      <a:pPr>
        <a:defRPr sz="15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7.3908192590760355E-2"/>
          <c:y val="8.1638697703898144E-2"/>
          <c:w val="0.59012887456949348"/>
          <c:h val="0.51273492380628016"/>
        </c:manualLayout>
      </c:layout>
      <c:pieChart>
        <c:varyColors val="1"/>
        <c:ser>
          <c:idx val="0"/>
          <c:order val="0"/>
          <c:tx>
            <c:strRef>
              <c:f>Sheet1!$B$1</c:f>
              <c:strCache>
                <c:ptCount val="1"/>
                <c:pt idx="0">
                  <c:v>Column1</c:v>
                </c:pt>
              </c:strCache>
            </c:strRef>
          </c:tx>
          <c:spPr>
            <a:ln w="28575"/>
          </c:spPr>
          <c:dPt>
            <c:idx val="0"/>
            <c:bubble3D val="0"/>
            <c:spPr>
              <a:solidFill>
                <a:schemeClr val="accent3"/>
              </a:solidFill>
              <a:ln w="28575"/>
            </c:spPr>
          </c:dPt>
          <c:dPt>
            <c:idx val="1"/>
            <c:bubble3D val="0"/>
            <c:spPr>
              <a:solidFill>
                <a:schemeClr val="tx2"/>
              </a:solidFill>
              <a:ln w="28575"/>
            </c:spPr>
          </c:dPt>
          <c:dPt>
            <c:idx val="2"/>
            <c:bubble3D val="0"/>
            <c:spPr>
              <a:solidFill>
                <a:schemeClr val="accent2"/>
              </a:solidFill>
              <a:ln w="28575"/>
            </c:spPr>
          </c:dPt>
          <c:dPt>
            <c:idx val="4"/>
            <c:bubble3D val="0"/>
            <c:spPr>
              <a:solidFill>
                <a:schemeClr val="accent5"/>
              </a:solidFill>
              <a:ln w="28575"/>
            </c:spPr>
          </c:dPt>
          <c:dPt>
            <c:idx val="5"/>
            <c:bubble3D val="0"/>
            <c:spPr>
              <a:solidFill>
                <a:schemeClr val="bg1">
                  <a:lumMod val="85000"/>
                </a:schemeClr>
              </a:solidFill>
              <a:ln w="28575"/>
            </c:spPr>
          </c:dPt>
          <c:dLbls>
            <c:txPr>
              <a:bodyPr/>
              <a:lstStyle/>
              <a:p>
                <a:pPr>
                  <a:defRPr sz="1400" b="1"/>
                </a:pPr>
                <a:endParaRPr lang="zh-CN"/>
              </a:p>
            </c:txPr>
            <c:dLblPos val="outEnd"/>
            <c:showLegendKey val="0"/>
            <c:showVal val="1"/>
            <c:showCatName val="0"/>
            <c:showSerName val="0"/>
            <c:showPercent val="0"/>
            <c:showBubbleSize val="0"/>
            <c:showLeaderLines val="1"/>
          </c:dLbls>
          <c:cat>
            <c:strRef>
              <c:f>Sheet1!$A$2:$A$7</c:f>
              <c:strCache>
                <c:ptCount val="6"/>
                <c:pt idx="0">
                  <c:v>Less than R$200 mil</c:v>
                </c:pt>
                <c:pt idx="1">
                  <c:v>R$200 mil to R$500 mil</c:v>
                </c:pt>
                <c:pt idx="2">
                  <c:v>R$ 500 mil to R$ 1 million</c:v>
                </c:pt>
                <c:pt idx="3">
                  <c:v>R$ 1 million to R$ 2 million</c:v>
                </c:pt>
                <c:pt idx="4">
                  <c:v>More than R$ 2 million</c:v>
                </c:pt>
                <c:pt idx="5">
                  <c:v>Don´t know / no response</c:v>
                </c:pt>
              </c:strCache>
            </c:strRef>
          </c:cat>
          <c:val>
            <c:numRef>
              <c:f>Sheet1!$B$2:$B$7</c:f>
              <c:numCache>
                <c:formatCode>General</c:formatCode>
                <c:ptCount val="6"/>
                <c:pt idx="0">
                  <c:v>36</c:v>
                </c:pt>
                <c:pt idx="1">
                  <c:v>16</c:v>
                </c:pt>
                <c:pt idx="2">
                  <c:v>7</c:v>
                </c:pt>
                <c:pt idx="3">
                  <c:v>18</c:v>
                </c:pt>
                <c:pt idx="4">
                  <c:v>16</c:v>
                </c:pt>
                <c:pt idx="5">
                  <c:v>7</c:v>
                </c:pt>
              </c:numCache>
            </c:numRef>
          </c:val>
        </c:ser>
        <c:dLbls>
          <c:showLegendKey val="0"/>
          <c:showVal val="1"/>
          <c:showCatName val="0"/>
          <c:showSerName val="0"/>
          <c:showPercent val="0"/>
          <c:showBubbleSize val="0"/>
          <c:showLeaderLines val="1"/>
        </c:dLbls>
        <c:firstSliceAng val="0"/>
      </c:pieChart>
    </c:plotArea>
    <c:legend>
      <c:legendPos val="l"/>
      <c:layout>
        <c:manualLayout>
          <c:xMode val="edge"/>
          <c:yMode val="edge"/>
          <c:x val="0"/>
          <c:y val="0.67385135713518396"/>
          <c:w val="0.64025773865796887"/>
          <c:h val="0.3116921434958958"/>
        </c:manualLayout>
      </c:layout>
      <c:overlay val="0"/>
      <c:txPr>
        <a:bodyPr/>
        <a:lstStyle/>
        <a:p>
          <a:pPr>
            <a:defRPr sz="1200" b="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759208662164388"/>
          <c:y val="2.6504656243905068E-2"/>
          <c:w val="0.44191537715081847"/>
          <c:h val="0.94699068751219395"/>
        </c:manualLayout>
      </c:layout>
      <c:barChart>
        <c:barDir val="bar"/>
        <c:grouping val="clustered"/>
        <c:varyColors val="0"/>
        <c:ser>
          <c:idx val="0"/>
          <c:order val="0"/>
          <c:tx>
            <c:strRef>
              <c:f>Sheet1!$B$1</c:f>
              <c:strCache>
                <c:ptCount val="1"/>
                <c:pt idx="0">
                  <c:v>Na adoção</c:v>
                </c:pt>
              </c:strCache>
            </c:strRef>
          </c:tx>
          <c:spPr>
            <a:solidFill>
              <a:schemeClr val="accent3"/>
            </a:solidFill>
          </c:spPr>
          <c:invertIfNegative val="0"/>
          <c:dPt>
            <c:idx val="0"/>
            <c:invertIfNegative val="0"/>
            <c:bubble3D val="0"/>
            <c:spPr>
              <a:solidFill>
                <a:schemeClr val="accent2"/>
              </a:solidFill>
            </c:spPr>
          </c:dPt>
          <c:dPt>
            <c:idx val="1"/>
            <c:invertIfNegative val="0"/>
            <c:bubble3D val="0"/>
            <c:spPr>
              <a:solidFill>
                <a:schemeClr val="accent2"/>
              </a:solidFill>
            </c:spPr>
          </c:dPt>
          <c:dPt>
            <c:idx val="2"/>
            <c:invertIfNegative val="0"/>
            <c:bubble3D val="0"/>
            <c:spPr>
              <a:solidFill>
                <a:schemeClr val="accent2"/>
              </a:solidFill>
            </c:spPr>
          </c:dPt>
          <c:dPt>
            <c:idx val="6"/>
            <c:invertIfNegative val="0"/>
            <c:bubble3D val="0"/>
            <c:spPr>
              <a:solidFill>
                <a:schemeClr val="accent1"/>
              </a:solidFill>
            </c:spPr>
          </c:dPt>
          <c:dLbls>
            <c:txPr>
              <a:bodyPr/>
              <a:lstStyle/>
              <a:p>
                <a:pPr>
                  <a:defRPr sz="2000" b="1"/>
                </a:pPr>
                <a:endParaRPr lang="zh-CN"/>
              </a:p>
            </c:txPr>
            <c:dLblPos val="outEnd"/>
            <c:showLegendKey val="0"/>
            <c:showVal val="1"/>
            <c:showCatName val="0"/>
            <c:showSerName val="0"/>
            <c:showPercent val="0"/>
            <c:showBubbleSize val="0"/>
            <c:showLeaderLines val="0"/>
          </c:dLbls>
          <c:cat>
            <c:strRef>
              <c:f>Sheet1!$A$2:$A$8</c:f>
              <c:strCache>
                <c:ptCount val="7"/>
                <c:pt idx="0">
                  <c:v>Better communication with the market</c:v>
                </c:pt>
                <c:pt idx="1">
                  <c:v>Better project management</c:v>
                </c:pt>
                <c:pt idx="2">
                  <c:v>Better / more timely counsel from specialists</c:v>
                </c:pt>
                <c:pt idx="3">
                  <c:v>Better evaluation of accounting impacts</c:v>
                </c:pt>
                <c:pt idx="4">
                  <c:v>Better evaluation of system impacts</c:v>
                </c:pt>
                <c:pt idx="5">
                  <c:v>Better / sooner training</c:v>
                </c:pt>
                <c:pt idx="6">
                  <c:v>Start sooner</c:v>
                </c:pt>
              </c:strCache>
            </c:strRef>
          </c:cat>
          <c:val>
            <c:numRef>
              <c:f>Sheet1!$B$2:$B$8</c:f>
              <c:numCache>
                <c:formatCode>General</c:formatCode>
                <c:ptCount val="7"/>
                <c:pt idx="0">
                  <c:v>15</c:v>
                </c:pt>
                <c:pt idx="1">
                  <c:v>20</c:v>
                </c:pt>
                <c:pt idx="2">
                  <c:v>20</c:v>
                </c:pt>
                <c:pt idx="3">
                  <c:v>30</c:v>
                </c:pt>
                <c:pt idx="4">
                  <c:v>35</c:v>
                </c:pt>
                <c:pt idx="5">
                  <c:v>40</c:v>
                </c:pt>
                <c:pt idx="6">
                  <c:v>70</c:v>
                </c:pt>
              </c:numCache>
            </c:numRef>
          </c:val>
        </c:ser>
        <c:dLbls>
          <c:showLegendKey val="0"/>
          <c:showVal val="1"/>
          <c:showCatName val="0"/>
          <c:showSerName val="0"/>
          <c:showPercent val="0"/>
          <c:showBubbleSize val="0"/>
        </c:dLbls>
        <c:gapWidth val="92"/>
        <c:axId val="161680000"/>
        <c:axId val="161717248"/>
      </c:barChart>
      <c:catAx>
        <c:axId val="161680000"/>
        <c:scaling>
          <c:orientation val="minMax"/>
        </c:scaling>
        <c:delete val="0"/>
        <c:axPos val="l"/>
        <c:majorTickMark val="out"/>
        <c:minorTickMark val="none"/>
        <c:tickLblPos val="nextTo"/>
        <c:txPr>
          <a:bodyPr/>
          <a:lstStyle/>
          <a:p>
            <a:pPr>
              <a:defRPr sz="1600"/>
            </a:pPr>
            <a:endParaRPr lang="zh-CN"/>
          </a:p>
        </c:txPr>
        <c:crossAx val="161717248"/>
        <c:crosses val="autoZero"/>
        <c:auto val="1"/>
        <c:lblAlgn val="ctr"/>
        <c:lblOffset val="100"/>
        <c:noMultiLvlLbl val="0"/>
      </c:catAx>
      <c:valAx>
        <c:axId val="161717248"/>
        <c:scaling>
          <c:orientation val="minMax"/>
          <c:max val="80"/>
        </c:scaling>
        <c:delete val="1"/>
        <c:axPos val="b"/>
        <c:numFmt formatCode="General" sourceLinked="1"/>
        <c:majorTickMark val="out"/>
        <c:minorTickMark val="none"/>
        <c:tickLblPos val="none"/>
        <c:crossAx val="161680000"/>
        <c:crosses val="autoZero"/>
        <c:crossBetween val="between"/>
      </c:valAx>
    </c:plotArea>
    <c:plotVisOnly val="1"/>
    <c:dispBlanksAs val="gap"/>
    <c:showDLblsOverMax val="0"/>
  </c:chart>
  <c:txPr>
    <a:bodyPr/>
    <a:lstStyle/>
    <a:p>
      <a:pPr>
        <a:defRPr sz="1800">
          <a:solidFill>
            <a:schemeClr val="tx2"/>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3"/>
    </mc:Choice>
    <mc:Fallback>
      <c:style val="13"/>
    </mc:Fallback>
  </mc:AlternateContent>
  <c:chart>
    <c:autoTitleDeleted val="1"/>
    <c:plotArea>
      <c:layout/>
      <c:barChart>
        <c:barDir val="bar"/>
        <c:grouping val="clustered"/>
        <c:varyColors val="0"/>
        <c:ser>
          <c:idx val="0"/>
          <c:order val="0"/>
          <c:tx>
            <c:strRef>
              <c:f>Sheet1!$B$1</c:f>
              <c:strCache>
                <c:ptCount val="1"/>
                <c:pt idx="0">
                  <c:v>Column1</c:v>
                </c:pt>
              </c:strCache>
            </c:strRef>
          </c:tx>
          <c:invertIfNegative val="0"/>
          <c:dPt>
            <c:idx val="0"/>
            <c:invertIfNegative val="0"/>
            <c:bubble3D val="0"/>
            <c:spPr>
              <a:solidFill>
                <a:schemeClr val="accent2"/>
              </a:solidFill>
            </c:spPr>
          </c:dPt>
          <c:dPt>
            <c:idx val="3"/>
            <c:invertIfNegative val="0"/>
            <c:bubble3D val="0"/>
            <c:spPr>
              <a:solidFill>
                <a:schemeClr val="accent1"/>
              </a:solidFill>
            </c:spPr>
          </c:dPt>
          <c:dLbls>
            <c:txPr>
              <a:bodyPr/>
              <a:lstStyle/>
              <a:p>
                <a:pPr>
                  <a:defRPr sz="2000" b="1"/>
                </a:pPr>
                <a:endParaRPr lang="zh-CN"/>
              </a:p>
            </c:txPr>
            <c:dLblPos val="outEnd"/>
            <c:showLegendKey val="0"/>
            <c:showVal val="1"/>
            <c:showCatName val="0"/>
            <c:showSerName val="0"/>
            <c:showPercent val="0"/>
            <c:showBubbleSize val="0"/>
            <c:showLeaderLines val="0"/>
          </c:dLbls>
          <c:cat>
            <c:strRef>
              <c:f>Sheet1!$A$2:$A$5</c:f>
              <c:strCache>
                <c:ptCount val="4"/>
                <c:pt idx="0">
                  <c:v>Increase the quality of market communications</c:v>
                </c:pt>
                <c:pt idx="1">
                  <c:v>Improve quality of financial statement disclosures</c:v>
                </c:pt>
                <c:pt idx="2">
                  <c:v>Improve technical accounting ability of the company</c:v>
                </c:pt>
                <c:pt idx="3">
                  <c:v>Improve information systems to reduce IFRS close cycle times</c:v>
                </c:pt>
              </c:strCache>
            </c:strRef>
          </c:cat>
          <c:val>
            <c:numRef>
              <c:f>Sheet1!$B$2:$B$5</c:f>
              <c:numCache>
                <c:formatCode>General</c:formatCode>
                <c:ptCount val="4"/>
                <c:pt idx="0">
                  <c:v>36</c:v>
                </c:pt>
                <c:pt idx="1">
                  <c:v>52</c:v>
                </c:pt>
                <c:pt idx="2">
                  <c:v>58</c:v>
                </c:pt>
                <c:pt idx="3">
                  <c:v>60</c:v>
                </c:pt>
              </c:numCache>
            </c:numRef>
          </c:val>
        </c:ser>
        <c:dLbls>
          <c:showLegendKey val="0"/>
          <c:showVal val="1"/>
          <c:showCatName val="0"/>
          <c:showSerName val="0"/>
          <c:showPercent val="0"/>
          <c:showBubbleSize val="0"/>
        </c:dLbls>
        <c:gapWidth val="70"/>
        <c:axId val="164139392"/>
        <c:axId val="164143104"/>
      </c:barChart>
      <c:catAx>
        <c:axId val="164139392"/>
        <c:scaling>
          <c:orientation val="minMax"/>
        </c:scaling>
        <c:delete val="0"/>
        <c:axPos val="l"/>
        <c:majorTickMark val="out"/>
        <c:minorTickMark val="none"/>
        <c:tickLblPos val="nextTo"/>
        <c:txPr>
          <a:bodyPr/>
          <a:lstStyle/>
          <a:p>
            <a:pPr>
              <a:defRPr sz="1600"/>
            </a:pPr>
            <a:endParaRPr lang="zh-CN"/>
          </a:p>
        </c:txPr>
        <c:crossAx val="164143104"/>
        <c:crosses val="autoZero"/>
        <c:auto val="1"/>
        <c:lblAlgn val="ctr"/>
        <c:lblOffset val="100"/>
        <c:noMultiLvlLbl val="0"/>
      </c:catAx>
      <c:valAx>
        <c:axId val="164143104"/>
        <c:scaling>
          <c:orientation val="minMax"/>
          <c:max val="65"/>
        </c:scaling>
        <c:delete val="1"/>
        <c:axPos val="b"/>
        <c:numFmt formatCode="General" sourceLinked="1"/>
        <c:majorTickMark val="out"/>
        <c:minorTickMark val="none"/>
        <c:tickLblPos val="none"/>
        <c:crossAx val="16413939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3713" cy="463550"/>
          </a:xfrm>
          <a:prstGeom prst="rect">
            <a:avLst/>
          </a:prstGeom>
          <a:noFill/>
          <a:ln w="9525">
            <a:noFill/>
            <a:miter lim="800000"/>
            <a:headEnd/>
            <a:tailEnd/>
          </a:ln>
        </p:spPr>
        <p:txBody>
          <a:bodyPr vert="horz" wrap="square" lIns="62560" tIns="31280" rIns="62560" bIns="31280" numCol="1" anchor="t" anchorCtr="0" compatLnSpc="1">
            <a:prstTxWarp prst="textNoShape">
              <a:avLst/>
            </a:prstTxWarp>
          </a:bodyPr>
          <a:lstStyle>
            <a:lvl1pPr defTabSz="626174">
              <a:defRPr sz="800">
                <a:latin typeface="Arial" charset="0"/>
                <a:cs typeface="Arial" charset="0"/>
              </a:defRPr>
            </a:lvl1pPr>
          </a:lstStyle>
          <a:p>
            <a:pPr>
              <a:defRPr/>
            </a:pPr>
            <a:endParaRPr lang="en-GB" dirty="0"/>
          </a:p>
        </p:txBody>
      </p:sp>
      <p:sp>
        <p:nvSpPr>
          <p:cNvPr id="3" name="Date Placeholder 2"/>
          <p:cNvSpPr>
            <a:spLocks noGrp="1"/>
          </p:cNvSpPr>
          <p:nvPr>
            <p:ph type="dt" sz="quarter" idx="1"/>
          </p:nvPr>
        </p:nvSpPr>
        <p:spPr bwMode="auto">
          <a:xfrm>
            <a:off x="3963988" y="0"/>
            <a:ext cx="3032125" cy="463550"/>
          </a:xfrm>
          <a:prstGeom prst="rect">
            <a:avLst/>
          </a:prstGeom>
          <a:noFill/>
          <a:ln w="9525">
            <a:noFill/>
            <a:miter lim="800000"/>
            <a:headEnd/>
            <a:tailEnd/>
          </a:ln>
        </p:spPr>
        <p:txBody>
          <a:bodyPr vert="horz" wrap="square" lIns="62560" tIns="31280" rIns="62560" bIns="31280" numCol="1" anchor="t" anchorCtr="0" compatLnSpc="1">
            <a:prstTxWarp prst="textNoShape">
              <a:avLst/>
            </a:prstTxWarp>
          </a:bodyPr>
          <a:lstStyle>
            <a:lvl1pPr algn="r" defTabSz="626174">
              <a:defRPr sz="800">
                <a:latin typeface="Arial" charset="0"/>
                <a:cs typeface="Arial" charset="0"/>
              </a:defRPr>
            </a:lvl1pPr>
          </a:lstStyle>
          <a:p>
            <a:pPr>
              <a:defRPr/>
            </a:pPr>
            <a:fld id="{15390A31-69D7-4FFC-8335-E952991EEAAF}" type="datetimeFigureOut">
              <a:rPr lang="en-US"/>
              <a:pPr>
                <a:defRPr/>
              </a:pPr>
              <a:t>1/5/2018</a:t>
            </a:fld>
            <a:endParaRPr lang="en-GB" dirty="0"/>
          </a:p>
        </p:txBody>
      </p:sp>
      <p:sp>
        <p:nvSpPr>
          <p:cNvPr id="4" name="Footer Placeholder 3"/>
          <p:cNvSpPr>
            <a:spLocks noGrp="1"/>
          </p:cNvSpPr>
          <p:nvPr>
            <p:ph type="ftr" sz="quarter" idx="2"/>
          </p:nvPr>
        </p:nvSpPr>
        <p:spPr bwMode="auto">
          <a:xfrm>
            <a:off x="0" y="8818563"/>
            <a:ext cx="3033713" cy="463550"/>
          </a:xfrm>
          <a:prstGeom prst="rect">
            <a:avLst/>
          </a:prstGeom>
          <a:noFill/>
          <a:ln w="9525">
            <a:noFill/>
            <a:miter lim="800000"/>
            <a:headEnd/>
            <a:tailEnd/>
          </a:ln>
        </p:spPr>
        <p:txBody>
          <a:bodyPr vert="horz" wrap="square" lIns="62560" tIns="31280" rIns="62560" bIns="31280" numCol="1" anchor="b" anchorCtr="0" compatLnSpc="1">
            <a:prstTxWarp prst="textNoShape">
              <a:avLst/>
            </a:prstTxWarp>
          </a:bodyPr>
          <a:lstStyle>
            <a:lvl1pPr defTabSz="626174">
              <a:defRPr sz="800">
                <a:latin typeface="Arial" charset="0"/>
                <a:cs typeface="Arial" charset="0"/>
              </a:defRPr>
            </a:lvl1pPr>
          </a:lstStyle>
          <a:p>
            <a:pPr>
              <a:defRPr/>
            </a:pPr>
            <a:endParaRPr lang="en-GB" dirty="0"/>
          </a:p>
        </p:txBody>
      </p:sp>
      <p:sp>
        <p:nvSpPr>
          <p:cNvPr id="5" name="Slide Number Placeholder 4"/>
          <p:cNvSpPr>
            <a:spLocks noGrp="1"/>
          </p:cNvSpPr>
          <p:nvPr>
            <p:ph type="sldNum" sz="quarter" idx="3"/>
          </p:nvPr>
        </p:nvSpPr>
        <p:spPr bwMode="auto">
          <a:xfrm>
            <a:off x="3963988" y="8818563"/>
            <a:ext cx="3032125" cy="463550"/>
          </a:xfrm>
          <a:prstGeom prst="rect">
            <a:avLst/>
          </a:prstGeom>
          <a:noFill/>
          <a:ln w="9525">
            <a:noFill/>
            <a:miter lim="800000"/>
            <a:headEnd/>
            <a:tailEnd/>
          </a:ln>
        </p:spPr>
        <p:txBody>
          <a:bodyPr vert="horz" wrap="square" lIns="62560" tIns="31280" rIns="62560" bIns="31280" numCol="1" anchor="b" anchorCtr="0" compatLnSpc="1">
            <a:prstTxWarp prst="textNoShape">
              <a:avLst/>
            </a:prstTxWarp>
          </a:bodyPr>
          <a:lstStyle>
            <a:lvl1pPr algn="r" defTabSz="626174">
              <a:defRPr sz="800">
                <a:latin typeface="Arial" charset="0"/>
                <a:cs typeface="Arial" charset="0"/>
              </a:defRPr>
            </a:lvl1pPr>
          </a:lstStyle>
          <a:p>
            <a:pPr>
              <a:defRPr/>
            </a:pPr>
            <a:fld id="{7797D96F-DA0A-4380-BD6B-DBAFC6D23C4D}" type="slidenum">
              <a:rPr lang="en-GB"/>
              <a:pPr>
                <a:defRPr/>
              </a:pPr>
              <a:t>‹#›</a:t>
            </a:fld>
            <a:endParaRPr lang="en-GB" dirty="0"/>
          </a:p>
        </p:txBody>
      </p:sp>
    </p:spTree>
    <p:extLst>
      <p:ext uri="{BB962C8B-B14F-4D97-AF65-F5344CB8AC3E}">
        <p14:creationId xmlns:p14="http://schemas.microsoft.com/office/powerpoint/2010/main" val="1081881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3713" cy="463550"/>
          </a:xfrm>
          <a:prstGeom prst="rect">
            <a:avLst/>
          </a:prstGeom>
          <a:noFill/>
          <a:ln w="9525">
            <a:noFill/>
            <a:miter lim="800000"/>
            <a:headEnd/>
            <a:tailEnd/>
          </a:ln>
        </p:spPr>
        <p:txBody>
          <a:bodyPr vert="horz" wrap="square" lIns="95379" tIns="47690" rIns="95379" bIns="47690" numCol="1" anchor="t" anchorCtr="0" compatLnSpc="1">
            <a:prstTxWarp prst="textNoShape">
              <a:avLst/>
            </a:prstTxWarp>
          </a:bodyPr>
          <a:lstStyle>
            <a:lvl1pPr defTabSz="626174">
              <a:defRPr sz="1200">
                <a:latin typeface="Calibri" pitchFamily="34" charset="0"/>
                <a:cs typeface="Arial" charset="0"/>
              </a:defRPr>
            </a:lvl1pPr>
          </a:lstStyle>
          <a:p>
            <a:pPr>
              <a:defRPr/>
            </a:pPr>
            <a:endParaRPr lang="en-GB" dirty="0"/>
          </a:p>
        </p:txBody>
      </p:sp>
      <p:sp>
        <p:nvSpPr>
          <p:cNvPr id="3" name="Date Placeholder 2"/>
          <p:cNvSpPr>
            <a:spLocks noGrp="1"/>
          </p:cNvSpPr>
          <p:nvPr>
            <p:ph type="dt" idx="1"/>
          </p:nvPr>
        </p:nvSpPr>
        <p:spPr bwMode="auto">
          <a:xfrm>
            <a:off x="3963988" y="0"/>
            <a:ext cx="3032125" cy="463550"/>
          </a:xfrm>
          <a:prstGeom prst="rect">
            <a:avLst/>
          </a:prstGeom>
          <a:noFill/>
          <a:ln w="9525">
            <a:noFill/>
            <a:miter lim="800000"/>
            <a:headEnd/>
            <a:tailEnd/>
          </a:ln>
        </p:spPr>
        <p:txBody>
          <a:bodyPr vert="horz" wrap="square" lIns="95379" tIns="47690" rIns="95379" bIns="47690" numCol="1" anchor="t" anchorCtr="0" compatLnSpc="1">
            <a:prstTxWarp prst="textNoShape">
              <a:avLst/>
            </a:prstTxWarp>
          </a:bodyPr>
          <a:lstStyle>
            <a:lvl1pPr algn="r" defTabSz="626174">
              <a:defRPr sz="1200">
                <a:latin typeface="Calibri" pitchFamily="34" charset="0"/>
                <a:cs typeface="Arial" charset="0"/>
              </a:defRPr>
            </a:lvl1pPr>
          </a:lstStyle>
          <a:p>
            <a:pPr>
              <a:defRPr/>
            </a:pPr>
            <a:fld id="{0E41FA74-7322-4835-B767-F6A5A3E341DD}" type="datetimeFigureOut">
              <a:rPr lang="en-US"/>
              <a:pPr>
                <a:defRPr/>
              </a:pPr>
              <a:t>1/5/2018</a:t>
            </a:fld>
            <a:endParaRPr lang="en-GB" dirty="0"/>
          </a:p>
        </p:txBody>
      </p:sp>
      <p:sp>
        <p:nvSpPr>
          <p:cNvPr id="4" name="Slide Image Placeholder 3"/>
          <p:cNvSpPr>
            <a:spLocks noGrp="1" noRot="1" noChangeAspect="1"/>
          </p:cNvSpPr>
          <p:nvPr>
            <p:ph type="sldImg" idx="2"/>
          </p:nvPr>
        </p:nvSpPr>
        <p:spPr>
          <a:xfrm>
            <a:off x="985838" y="696913"/>
            <a:ext cx="5027612" cy="3481387"/>
          </a:xfrm>
          <a:prstGeom prst="rect">
            <a:avLst/>
          </a:prstGeom>
          <a:noFill/>
          <a:ln w="12700">
            <a:solidFill>
              <a:prstClr val="black"/>
            </a:solidFill>
          </a:ln>
        </p:spPr>
        <p:txBody>
          <a:bodyPr vert="horz" lIns="137453" tIns="68727" rIns="137453" bIns="68727" rtlCol="0" anchor="ctr"/>
          <a:lstStyle/>
          <a:p>
            <a:pPr lvl="0"/>
            <a:endParaRPr lang="en-GB" noProof="0" dirty="0"/>
          </a:p>
        </p:txBody>
      </p:sp>
      <p:sp>
        <p:nvSpPr>
          <p:cNvPr id="5" name="Notes Placeholder 4"/>
          <p:cNvSpPr>
            <a:spLocks noGrp="1"/>
          </p:cNvSpPr>
          <p:nvPr>
            <p:ph type="body" sz="quarter" idx="3"/>
          </p:nvPr>
        </p:nvSpPr>
        <p:spPr bwMode="auto">
          <a:xfrm>
            <a:off x="700088" y="4410075"/>
            <a:ext cx="5597525" cy="4176713"/>
          </a:xfrm>
          <a:prstGeom prst="rect">
            <a:avLst/>
          </a:prstGeom>
          <a:noFill/>
          <a:ln w="9525">
            <a:noFill/>
            <a:miter lim="800000"/>
            <a:headEnd/>
            <a:tailEnd/>
          </a:ln>
        </p:spPr>
        <p:txBody>
          <a:bodyPr vert="horz" wrap="square" lIns="95379" tIns="47690" rIns="95379" bIns="4769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endParaRPr lang="en-GB" noProof="0" smtClean="0"/>
          </a:p>
        </p:txBody>
      </p:sp>
      <p:sp>
        <p:nvSpPr>
          <p:cNvPr id="6" name="Footer Placeholder 5"/>
          <p:cNvSpPr>
            <a:spLocks noGrp="1"/>
          </p:cNvSpPr>
          <p:nvPr>
            <p:ph type="ftr" sz="quarter" idx="4"/>
          </p:nvPr>
        </p:nvSpPr>
        <p:spPr bwMode="auto">
          <a:xfrm>
            <a:off x="0" y="8818563"/>
            <a:ext cx="3033713" cy="463550"/>
          </a:xfrm>
          <a:prstGeom prst="rect">
            <a:avLst/>
          </a:prstGeom>
          <a:noFill/>
          <a:ln w="9525">
            <a:noFill/>
            <a:miter lim="800000"/>
            <a:headEnd/>
            <a:tailEnd/>
          </a:ln>
        </p:spPr>
        <p:txBody>
          <a:bodyPr vert="horz" wrap="square" lIns="95379" tIns="47690" rIns="95379" bIns="47690" numCol="1" anchor="b" anchorCtr="0" compatLnSpc="1">
            <a:prstTxWarp prst="textNoShape">
              <a:avLst/>
            </a:prstTxWarp>
          </a:bodyPr>
          <a:lstStyle>
            <a:lvl1pPr defTabSz="626174">
              <a:defRPr sz="1200">
                <a:latin typeface="Calibri" pitchFamily="34" charset="0"/>
                <a:cs typeface="Arial" charset="0"/>
              </a:defRPr>
            </a:lvl1pPr>
          </a:lstStyle>
          <a:p>
            <a:pPr>
              <a:defRPr/>
            </a:pPr>
            <a:endParaRPr lang="en-GB" dirty="0"/>
          </a:p>
        </p:txBody>
      </p:sp>
      <p:sp>
        <p:nvSpPr>
          <p:cNvPr id="7" name="Slide Number Placeholder 6"/>
          <p:cNvSpPr>
            <a:spLocks noGrp="1"/>
          </p:cNvSpPr>
          <p:nvPr>
            <p:ph type="sldNum" sz="quarter" idx="5"/>
          </p:nvPr>
        </p:nvSpPr>
        <p:spPr bwMode="auto">
          <a:xfrm>
            <a:off x="3963988" y="8818563"/>
            <a:ext cx="3032125" cy="463550"/>
          </a:xfrm>
          <a:prstGeom prst="rect">
            <a:avLst/>
          </a:prstGeom>
          <a:noFill/>
          <a:ln w="9525">
            <a:noFill/>
            <a:miter lim="800000"/>
            <a:headEnd/>
            <a:tailEnd/>
          </a:ln>
        </p:spPr>
        <p:txBody>
          <a:bodyPr vert="horz" wrap="square" lIns="95379" tIns="47690" rIns="95379" bIns="47690" numCol="1" anchor="b" anchorCtr="0" compatLnSpc="1">
            <a:prstTxWarp prst="textNoShape">
              <a:avLst/>
            </a:prstTxWarp>
          </a:bodyPr>
          <a:lstStyle>
            <a:lvl1pPr algn="r" defTabSz="626174">
              <a:defRPr sz="1200">
                <a:latin typeface="Calibri" pitchFamily="34" charset="0"/>
                <a:cs typeface="Arial" charset="0"/>
              </a:defRPr>
            </a:lvl1pPr>
          </a:lstStyle>
          <a:p>
            <a:pPr>
              <a:defRPr/>
            </a:pPr>
            <a:fld id="{C209D732-9744-4E53-A37D-0C1BF958B57E}" type="slidenum">
              <a:rPr lang="en-GB"/>
              <a:pPr>
                <a:defRPr/>
              </a:pPr>
              <a:t>‹#›</a:t>
            </a:fld>
            <a:endParaRPr lang="en-GB" dirty="0"/>
          </a:p>
        </p:txBody>
      </p:sp>
    </p:spTree>
    <p:extLst>
      <p:ext uri="{BB962C8B-B14F-4D97-AF65-F5344CB8AC3E}">
        <p14:creationId xmlns:p14="http://schemas.microsoft.com/office/powerpoint/2010/main" val="3304837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698261" indent="-268562" algn="l" rtl="0" eaLnBrk="0" fontAlgn="base" hangingPunct="0">
      <a:spcBef>
        <a:spcPct val="30000"/>
      </a:spcBef>
      <a:spcAft>
        <a:spcPct val="0"/>
      </a:spcAft>
      <a:defRPr sz="1100" kern="1200">
        <a:solidFill>
          <a:schemeClr val="tx1"/>
        </a:solidFill>
        <a:latin typeface="+mn-lt"/>
        <a:ea typeface="+mn-ea"/>
        <a:cs typeface="+mn-cs"/>
      </a:defRPr>
    </a:lvl2pPr>
    <a:lvl3pPr marL="1074248" indent="-214849" algn="l" rtl="0" eaLnBrk="0" fontAlgn="base" hangingPunct="0">
      <a:spcBef>
        <a:spcPct val="30000"/>
      </a:spcBef>
      <a:spcAft>
        <a:spcPct val="0"/>
      </a:spcAft>
      <a:defRPr sz="1100" kern="1200">
        <a:solidFill>
          <a:schemeClr val="tx1"/>
        </a:solidFill>
        <a:latin typeface="+mn-lt"/>
        <a:ea typeface="+mn-ea"/>
        <a:cs typeface="+mn-cs"/>
      </a:defRPr>
    </a:lvl3pPr>
    <a:lvl4pPr marL="1503946" indent="-214849" algn="l" rtl="0" eaLnBrk="0" fontAlgn="base" hangingPunct="0">
      <a:spcBef>
        <a:spcPct val="30000"/>
      </a:spcBef>
      <a:spcAft>
        <a:spcPct val="0"/>
      </a:spcAft>
      <a:defRPr sz="1100" kern="1200">
        <a:solidFill>
          <a:schemeClr val="tx1"/>
        </a:solidFill>
        <a:latin typeface="+mn-lt"/>
        <a:ea typeface="+mn-ea"/>
        <a:cs typeface="+mn-cs"/>
      </a:defRPr>
    </a:lvl4pPr>
    <a:lvl5pPr marL="1933646" indent="-214849" algn="l" rtl="0" eaLnBrk="0" fontAlgn="base" hangingPunct="0">
      <a:spcBef>
        <a:spcPct val="30000"/>
      </a:spcBef>
      <a:spcAft>
        <a:spcPct val="0"/>
      </a:spcAft>
      <a:defRPr sz="1100" kern="1200">
        <a:solidFill>
          <a:schemeClr val="tx1"/>
        </a:solidFill>
        <a:latin typeface="+mn-lt"/>
        <a:ea typeface="+mn-ea"/>
        <a:cs typeface="+mn-cs"/>
      </a:defRPr>
    </a:lvl5pPr>
    <a:lvl6pPr marL="2148495" algn="l" defTabSz="859399" rtl="0" eaLnBrk="1" latinLnBrk="0" hangingPunct="1">
      <a:defRPr sz="1100" kern="1200">
        <a:solidFill>
          <a:schemeClr val="tx1"/>
        </a:solidFill>
        <a:latin typeface="+mn-lt"/>
        <a:ea typeface="+mn-ea"/>
        <a:cs typeface="+mn-cs"/>
      </a:defRPr>
    </a:lvl6pPr>
    <a:lvl7pPr marL="2578194" algn="l" defTabSz="859399" rtl="0" eaLnBrk="1" latinLnBrk="0" hangingPunct="1">
      <a:defRPr sz="1100" kern="1200">
        <a:solidFill>
          <a:schemeClr val="tx1"/>
        </a:solidFill>
        <a:latin typeface="+mn-lt"/>
        <a:ea typeface="+mn-ea"/>
        <a:cs typeface="+mn-cs"/>
      </a:defRPr>
    </a:lvl7pPr>
    <a:lvl8pPr marL="3007894" algn="l" defTabSz="859399" rtl="0" eaLnBrk="1" latinLnBrk="0" hangingPunct="1">
      <a:defRPr sz="1100" kern="1200">
        <a:solidFill>
          <a:schemeClr val="tx1"/>
        </a:solidFill>
        <a:latin typeface="+mn-lt"/>
        <a:ea typeface="+mn-ea"/>
        <a:cs typeface="+mn-cs"/>
      </a:defRPr>
    </a:lvl8pPr>
    <a:lvl9pPr marL="3437593" algn="l" defTabSz="85939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7A56999F-BC25-4A24-A772-A45127E1A466}" type="slidenum">
              <a:rPr lang="en-US" smtClean="0">
                <a:latin typeface="Arial" charset="0"/>
              </a:rPr>
              <a:pPr>
                <a:defRPr/>
              </a:pPr>
              <a:t>1</a:t>
            </a:fld>
            <a:endParaRPr lang="en-US" dirty="0" smtClean="0">
              <a:latin typeface="Arial" charset="0"/>
            </a:endParaRPr>
          </a:p>
        </p:txBody>
      </p:sp>
      <p:sp>
        <p:nvSpPr>
          <p:cNvPr id="88067" name="Rectangle 2"/>
          <p:cNvSpPr>
            <a:spLocks noGrp="1" noRot="1" noChangeAspect="1" noChangeArrowheads="1" noTextEdit="1"/>
          </p:cNvSpPr>
          <p:nvPr>
            <p:ph type="sldImg"/>
          </p:nvPr>
        </p:nvSpPr>
        <p:spPr>
          <a:xfrm>
            <a:off x="985838" y="696913"/>
            <a:ext cx="5027612" cy="3481387"/>
          </a:xfrm>
          <a:ln/>
        </p:spPr>
      </p:sp>
      <p:sp>
        <p:nvSpPr>
          <p:cNvPr id="88068" name="Rectangle 3"/>
          <p:cNvSpPr>
            <a:spLocks noGrp="1" noChangeArrowheads="1"/>
          </p:cNvSpPr>
          <p:nvPr>
            <p:ph type="body" idx="1"/>
          </p:nvPr>
        </p:nvSpPr>
        <p:spPr>
          <a:xfrm>
            <a:off x="339111" y="4410392"/>
            <a:ext cx="6319481" cy="267922"/>
          </a:xfrm>
          <a:noFill/>
          <a:ln/>
        </p:spPr>
        <p:txBody>
          <a:bodyPr/>
          <a:lstStyle/>
          <a:p>
            <a:pPr eaLnBrk="1" hangingPunct="1"/>
            <a:endParaRPr lang="pt-B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15</a:t>
            </a:fld>
            <a:endParaRPr lang="en-GB" dirty="0"/>
          </a:p>
        </p:txBody>
      </p:sp>
    </p:spTree>
    <p:extLst>
      <p:ext uri="{BB962C8B-B14F-4D97-AF65-F5344CB8AC3E}">
        <p14:creationId xmlns:p14="http://schemas.microsoft.com/office/powerpoint/2010/main" val="201806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17</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18</a:t>
            </a:fld>
            <a:endParaRPr lang="en-GB" dirty="0"/>
          </a:p>
        </p:txBody>
      </p:sp>
    </p:spTree>
    <p:extLst>
      <p:ext uri="{BB962C8B-B14F-4D97-AF65-F5344CB8AC3E}">
        <p14:creationId xmlns:p14="http://schemas.microsoft.com/office/powerpoint/2010/main" val="2615276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19</a:t>
            </a:fld>
            <a:endParaRPr lang="en-GB" dirty="0"/>
          </a:p>
        </p:txBody>
      </p:sp>
    </p:spTree>
    <p:extLst>
      <p:ext uri="{BB962C8B-B14F-4D97-AF65-F5344CB8AC3E}">
        <p14:creationId xmlns:p14="http://schemas.microsoft.com/office/powerpoint/2010/main" val="2980715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20</a:t>
            </a:fld>
            <a:endParaRPr lang="en-GB" dirty="0"/>
          </a:p>
        </p:txBody>
      </p:sp>
    </p:spTree>
    <p:extLst>
      <p:ext uri="{BB962C8B-B14F-4D97-AF65-F5344CB8AC3E}">
        <p14:creationId xmlns:p14="http://schemas.microsoft.com/office/powerpoint/2010/main" val="992801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21</a:t>
            </a:fld>
            <a:endParaRPr lang="en-GB" dirty="0"/>
          </a:p>
        </p:txBody>
      </p:sp>
    </p:spTree>
    <p:extLst>
      <p:ext uri="{BB962C8B-B14F-4D97-AF65-F5344CB8AC3E}">
        <p14:creationId xmlns:p14="http://schemas.microsoft.com/office/powerpoint/2010/main" val="982939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22</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937" name="Rectangle 7"/>
          <p:cNvSpPr txBox="1">
            <a:spLocks noGrp="1" noChangeArrowheads="1"/>
          </p:cNvSpPr>
          <p:nvPr/>
        </p:nvSpPr>
        <p:spPr bwMode="auto">
          <a:xfrm>
            <a:off x="366064" y="8949623"/>
            <a:ext cx="157094" cy="184666"/>
          </a:xfrm>
          <a:prstGeom prst="rect">
            <a:avLst/>
          </a:prstGeom>
          <a:noFill/>
          <a:ln w="9525">
            <a:noFill/>
            <a:miter lim="800000"/>
            <a:headEnd/>
            <a:tailEnd/>
          </a:ln>
        </p:spPr>
        <p:txBody>
          <a:bodyPr wrap="none" lIns="0" tIns="0" rIns="0" bIns="0" anchor="b">
            <a:spAutoFit/>
          </a:bodyPr>
          <a:lstStyle/>
          <a:p>
            <a:pPr defTabSz="627130"/>
            <a:fld id="{780A36DC-BE21-40A4-B10B-E1F85DD41411}" type="slidenum">
              <a:rPr lang="en-GB" sz="1200">
                <a:latin typeface="Calibri" pitchFamily="34" charset="0"/>
              </a:rPr>
              <a:pPr defTabSz="627130"/>
              <a:t>23</a:t>
            </a:fld>
            <a:endParaRPr lang="en-GB" sz="1200" dirty="0">
              <a:latin typeface="Calibri" pitchFamily="34" charset="0"/>
            </a:endParaRPr>
          </a:p>
        </p:txBody>
      </p:sp>
      <p:sp>
        <p:nvSpPr>
          <p:cNvPr id="2983938" name="Rectangle 2"/>
          <p:cNvSpPr>
            <a:spLocks noGrp="1" noRot="1" noChangeAspect="1" noChangeArrowheads="1" noTextEdit="1"/>
          </p:cNvSpPr>
          <p:nvPr>
            <p:ph type="sldImg"/>
          </p:nvPr>
        </p:nvSpPr>
        <p:spPr>
          <a:xfrm>
            <a:off x="520700" y="365125"/>
            <a:ext cx="5940425" cy="4113213"/>
          </a:xfrm>
          <a:ln/>
        </p:spPr>
      </p:sp>
      <p:sp>
        <p:nvSpPr>
          <p:cNvPr id="2983939" name="Rectangle 3"/>
          <p:cNvSpPr>
            <a:spLocks noGrp="1" noChangeArrowheads="1"/>
          </p:cNvSpPr>
          <p:nvPr>
            <p:ph type="body" idx="1"/>
          </p:nvPr>
        </p:nvSpPr>
        <p:spPr>
          <a:xfrm>
            <a:off x="366064" y="4569844"/>
            <a:ext cx="6247597" cy="4203127"/>
          </a:xfrm>
          <a:noFill/>
          <a:ln/>
        </p:spPr>
        <p:txBody>
          <a:bodyPr lIns="95554" tIns="47777" rIns="95554" bIns="47777"/>
          <a:lstStyle/>
          <a:p>
            <a:pPr eaLnBrk="1" hangingPunct="1"/>
            <a:endParaRPr lang="pt-BR" sz="200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24</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25</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26</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27</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28</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29</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100" y="695961"/>
            <a:ext cx="4503502" cy="3481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r>
              <a:rPr lang="pt-BR" dirty="0" smtClean="0"/>
              <a:t>IFRS For SME</a:t>
            </a:r>
          </a:p>
          <a:p>
            <a:r>
              <a:rPr lang="pt-BR" dirty="0" smtClean="0"/>
              <a:t>Argentina (2012), Bahamas (2010), Barbados (2009), Brasil (2009), Chile (2013?),  Costa Rica (2010?), </a:t>
            </a:r>
            <a:r>
              <a:rPr lang="pt-BR" dirty="0" err="1" smtClean="0"/>
              <a:t>Domincan</a:t>
            </a:r>
            <a:r>
              <a:rPr lang="pt-BR" dirty="0" smtClean="0"/>
              <a:t> </a:t>
            </a:r>
            <a:r>
              <a:rPr lang="pt-BR" dirty="0" err="1" smtClean="0"/>
              <a:t>Repbulic</a:t>
            </a:r>
            <a:r>
              <a:rPr lang="pt-BR" dirty="0" smtClean="0"/>
              <a:t> (2010), Guatemala (2011),  </a:t>
            </a:r>
            <a:r>
              <a:rPr lang="pt-BR" dirty="0" err="1" smtClean="0"/>
              <a:t>Guyana</a:t>
            </a:r>
            <a:r>
              <a:rPr lang="pt-BR" dirty="0" smtClean="0"/>
              <a:t> (2010), Jamaica (2011),  </a:t>
            </a:r>
            <a:r>
              <a:rPr lang="pt-BR" dirty="0" err="1" smtClean="0"/>
              <a:t>Panama</a:t>
            </a:r>
            <a:r>
              <a:rPr lang="pt-BR" dirty="0" smtClean="0"/>
              <a:t> (2011), Peru (2011), Trinidad Tobago (2009), </a:t>
            </a:r>
            <a:r>
              <a:rPr lang="pt-BR" dirty="0" err="1" smtClean="0"/>
              <a:t>Venzuela</a:t>
            </a:r>
            <a:r>
              <a:rPr lang="pt-BR" dirty="0" smtClean="0"/>
              <a:t> (2010-2011)</a:t>
            </a:r>
          </a:p>
          <a:p>
            <a:endParaRPr lang="pt-BR" dirty="0" smtClean="0"/>
          </a:p>
          <a:p>
            <a:r>
              <a:rPr lang="pt-BR" dirty="0" err="1" smtClean="0"/>
              <a:t>Public</a:t>
            </a:r>
            <a:r>
              <a:rPr lang="pt-BR" dirty="0" smtClean="0"/>
              <a:t> Sector</a:t>
            </a:r>
          </a:p>
          <a:p>
            <a:r>
              <a:rPr lang="pt-BR" dirty="0" smtClean="0"/>
              <a:t>Brazil – 2010-2012, Chile, </a:t>
            </a: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5</a:t>
            </a:fld>
            <a:endParaRPr lang="en-GB" dirty="0"/>
          </a:p>
        </p:txBody>
      </p:sp>
    </p:spTree>
    <p:extLst>
      <p:ext uri="{BB962C8B-B14F-4D97-AF65-F5344CB8AC3E}">
        <p14:creationId xmlns:p14="http://schemas.microsoft.com/office/powerpoint/2010/main" val="28542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xfrm>
            <a:off x="985838" y="696913"/>
            <a:ext cx="5026025" cy="3481387"/>
          </a:xfrm>
          <a:noFill/>
          <a:ln>
            <a:solidFill>
              <a:srgbClr val="000000"/>
            </a:solidFill>
            <a:miter lim="800000"/>
            <a:headEnd/>
            <a:tailEnd/>
          </a:ln>
        </p:spPr>
      </p:sp>
      <p:sp>
        <p:nvSpPr>
          <p:cNvPr id="50179" name="Rectangle 3"/>
          <p:cNvSpPr>
            <a:spLocks noGrp="1"/>
          </p:cNvSpPr>
          <p:nvPr>
            <p:ph type="body" idx="1"/>
          </p:nvPr>
        </p:nvSpPr>
        <p:spPr>
          <a:noFill/>
          <a:ln/>
        </p:spPr>
        <p:txBody>
          <a:bodyPr/>
          <a:lstStyle/>
          <a:p>
            <a:r>
              <a:rPr lang="en-US" sz="1000" b="1" dirty="0" smtClean="0"/>
              <a:t>Key point </a:t>
            </a:r>
            <a:r>
              <a:rPr lang="en-US" sz="1000" b="0" dirty="0" smtClean="0"/>
              <a:t>- Below is some additional background</a:t>
            </a:r>
            <a:r>
              <a:rPr lang="en-US" sz="1000" b="0" baseline="0" dirty="0" smtClean="0"/>
              <a:t> detail.  The key message should be that there is not as much time as people think.  Even though the reporting date might be December 31, 2014, transition for dual reporting starts on January 1, 2012 and most companies expect that it will take them 2 to 3 years to implement.  In the box at the bottom are some of the considerations that a company must consider.</a:t>
            </a:r>
            <a:endParaRPr lang="en-US" sz="1000" b="0" dirty="0" smtClean="0"/>
          </a:p>
          <a:p>
            <a:endParaRPr lang="en-US" sz="1000" b="1" dirty="0" smtClean="0"/>
          </a:p>
          <a:p>
            <a:r>
              <a:rPr lang="en-US" sz="1000" b="1" dirty="0" smtClean="0"/>
              <a:t>Timeline</a:t>
            </a:r>
            <a:r>
              <a:rPr lang="en-US" sz="1000" dirty="0" smtClean="0"/>
              <a:t> – This is an illustrative timeline for a large accelerated filer with a transition date of  2012 and a reporting date of December 31, 2014.  Key points:</a:t>
            </a:r>
          </a:p>
          <a:p>
            <a:pPr marL="742950" lvl="1" indent="-285750">
              <a:buFont typeface="Arial" pitchFamily="34" charset="0"/>
              <a:buChar char="•"/>
            </a:pPr>
            <a:r>
              <a:rPr lang="en-US" sz="1000" b="1" dirty="0" smtClean="0"/>
              <a:t>IFRS data </a:t>
            </a:r>
            <a:r>
              <a:rPr lang="en-US" sz="1000" dirty="0" smtClean="0"/>
              <a:t>– Company needs to have it policies, processes, controls, systems and IFRS opening balance sheets in place by the transition date in order to accurately capture IFRS compliant data</a:t>
            </a:r>
          </a:p>
          <a:p>
            <a:pPr marL="742950" lvl="1" indent="-285750">
              <a:buFont typeface="Arial" pitchFamily="34" charset="0"/>
              <a:buChar char="•"/>
            </a:pPr>
            <a:r>
              <a:rPr lang="en-US" sz="1000" b="1" dirty="0" smtClean="0"/>
              <a:t>Dual reporting </a:t>
            </a:r>
            <a:r>
              <a:rPr lang="en-US" sz="1000" dirty="0" smtClean="0"/>
              <a:t>– When a company first files its IFRS compliant financials on December 31, 2014, under SEC rules, it will also need to file IFRS financials for 2013 and 2012, even though it had reported US GAAP financials through the 3</a:t>
            </a:r>
            <a:r>
              <a:rPr lang="en-US" sz="1000" baseline="30000" dirty="0" smtClean="0"/>
              <a:t>rd</a:t>
            </a:r>
            <a:r>
              <a:rPr lang="en-US" sz="1000" dirty="0" smtClean="0"/>
              <a:t> quarter of 2014.  GAAP reconciliations will also be required.  Therefore, systems must be able to handle dual reporting during this transition phase.</a:t>
            </a:r>
          </a:p>
          <a:p>
            <a:pPr indent="-285750"/>
            <a:r>
              <a:rPr lang="en-US" sz="1000" b="1" dirty="0" smtClean="0"/>
              <a:t>Timing</a:t>
            </a:r>
            <a:r>
              <a:rPr lang="en-US" sz="1000" dirty="0" smtClean="0"/>
              <a:t> - The key observation here is that this process will take longer than companies intuitively expect, therefore it is important to begin the assessment process on a timely basis.</a:t>
            </a:r>
          </a:p>
          <a:p>
            <a:r>
              <a:rPr lang="en-US" sz="1000" b="1" dirty="0" smtClean="0"/>
              <a:t>The following will be required upon conversion:</a:t>
            </a:r>
          </a:p>
          <a:p>
            <a:pPr marL="400050" lvl="1" indent="-114300">
              <a:buFont typeface="Arial" pitchFamily="34" charset="0"/>
              <a:buChar char="•"/>
            </a:pPr>
            <a:r>
              <a:rPr lang="en-US" sz="1000" b="1" dirty="0" smtClean="0"/>
              <a:t>Initial adoption </a:t>
            </a:r>
            <a:r>
              <a:rPr lang="en-US" sz="1000" dirty="0" smtClean="0"/>
              <a:t>- IFRS financials must first be filed in an annual report and not in a quarterly report, registration statement, or proxy</a:t>
            </a:r>
          </a:p>
          <a:p>
            <a:pPr marL="400050" lvl="1" indent="-114300">
              <a:buFont typeface="Arial" pitchFamily="34" charset="0"/>
              <a:buChar char="•"/>
            </a:pPr>
            <a:r>
              <a:rPr lang="en-US" sz="1000" b="1" dirty="0" smtClean="0"/>
              <a:t>Audited IFRS financials required </a:t>
            </a:r>
            <a:r>
              <a:rPr lang="en-US" sz="1000" dirty="0" smtClean="0"/>
              <a:t>— Require three years of audited IFRS financial statements in the first year of IFRS reporting, as opposed to two years required under IFRS 1 </a:t>
            </a:r>
          </a:p>
          <a:p>
            <a:pPr marL="400050" lvl="1" indent="-114300">
              <a:buFont typeface="Arial" pitchFamily="34" charset="0"/>
              <a:buChar char="•"/>
            </a:pPr>
            <a:r>
              <a:rPr lang="en-US" sz="1000" b="1" dirty="0" smtClean="0"/>
              <a:t>GAAP reconciliations required </a:t>
            </a:r>
            <a:r>
              <a:rPr lang="en-US" sz="1000" dirty="0" smtClean="0"/>
              <a:t>— Assuming a 12/31/09 adoption, provide U.S. GAAP to IFRS reconciliations for the balance sheet at 1/1/07 and 12/31/08 and total comprehensive income for FY08</a:t>
            </a:r>
          </a:p>
          <a:p>
            <a:pPr marL="628650" lvl="3" indent="-114300">
              <a:buFont typeface="Wingdings" pitchFamily="2" charset="2"/>
              <a:buChar char="§"/>
            </a:pPr>
            <a:r>
              <a:rPr lang="en-US" sz="1000" b="1" dirty="0" smtClean="0"/>
              <a:t>Under a proposed alternative: </a:t>
            </a:r>
            <a:r>
              <a:rPr lang="en-US" sz="1000" dirty="0" smtClean="0"/>
              <a:t> Issuer would also include unaudited reconciliations from IFRS to U.S. GAAP until IFRS is mandated by the SEC</a:t>
            </a:r>
          </a:p>
          <a:p>
            <a:endParaRPr lang="en-US" dirty="0" smtClean="0"/>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5838" y="696913"/>
            <a:ext cx="5027612"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09D732-9744-4E53-A37D-0C1BF958B57E}" type="slidenum">
              <a:rPr lang="en-GB" smtClean="0"/>
              <a:pPr>
                <a:defRPr/>
              </a:pPr>
              <a:t>14</a:t>
            </a:fld>
            <a:endParaRPr lang="en-GB" dirty="0"/>
          </a:p>
        </p:txBody>
      </p:sp>
    </p:spTree>
    <p:extLst>
      <p:ext uri="{BB962C8B-B14F-4D97-AF65-F5344CB8AC3E}">
        <p14:creationId xmlns:p14="http://schemas.microsoft.com/office/powerpoint/2010/main" val="398941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vmlDrawing" Target="../drawings/vmlDrawing1.vml"/><Relationship Id="rId1" Type="http://schemas.openxmlformats.org/officeDocument/2006/relationships/themeOverride" Target="../theme/themeOverride1.x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a:xfrm>
            <a:off x="1238056" y="2886328"/>
            <a:ext cx="4330064" cy="1128762"/>
          </a:xfrm>
        </p:spPr>
        <p:txBody>
          <a:bodyPr/>
          <a:lstStyle>
            <a:lvl1pPr>
              <a:lnSpc>
                <a:spcPts val="2631"/>
              </a:lnSpc>
              <a:defRPr sz="2600" b="0" smtClean="0">
                <a:latin typeface="Times New Roman" pitchFamily="18" charset="0"/>
              </a:defRPr>
            </a:lvl1pPr>
          </a:lstStyle>
          <a:p>
            <a:r>
              <a:rPr lang="en-US" smtClean="0"/>
              <a:t>Click to edit Master title style</a:t>
            </a:r>
          </a:p>
        </p:txBody>
      </p:sp>
      <p:sp>
        <p:nvSpPr>
          <p:cNvPr id="120836" name="Text Placeholder 2"/>
          <p:cNvSpPr>
            <a:spLocks noGrp="1"/>
          </p:cNvSpPr>
          <p:nvPr>
            <p:ph type="subTitle" idx="1"/>
          </p:nvPr>
        </p:nvSpPr>
        <p:spPr>
          <a:xfrm>
            <a:off x="440822" y="6028938"/>
            <a:ext cx="5135113" cy="303897"/>
          </a:xfrm>
        </p:spPr>
        <p:txBody>
          <a:bodyPr/>
          <a:lstStyle>
            <a:lvl1pPr marL="0" indent="0">
              <a:lnSpc>
                <a:spcPts val="2091"/>
              </a:lnSpc>
              <a:defRPr sz="1700" b="1" smtClean="0"/>
            </a:lvl1pPr>
          </a:lstStyle>
          <a:p>
            <a:r>
              <a:rPr lang="en-US" smtClean="0"/>
              <a:t>Click to edit Master subtitle style</a:t>
            </a:r>
            <a:endParaRPr smtClean="0"/>
          </a:p>
        </p:txBody>
      </p:sp>
      <p:sp>
        <p:nvSpPr>
          <p:cNvPr id="5" name="Slide Number Placeholder 9"/>
          <p:cNvSpPr>
            <a:spLocks noGrp="1"/>
          </p:cNvSpPr>
          <p:nvPr>
            <p:ph type="sldNum" sz="quarter" idx="10"/>
          </p:nvPr>
        </p:nvSpPr>
        <p:spPr>
          <a:xfrm>
            <a:off x="9080631" y="6552702"/>
            <a:ext cx="306387" cy="144246"/>
          </a:xfrm>
        </p:spPr>
        <p:txBody>
          <a:bodyPr/>
          <a:lstStyle>
            <a:lvl1pPr algn="r">
              <a:lnSpc>
                <a:spcPts val="1257"/>
              </a:lnSpc>
              <a:defRPr/>
            </a:lvl1pPr>
          </a:lstStyle>
          <a:p>
            <a:pPr>
              <a:defRPr/>
            </a:pPr>
            <a:fld id="{B8DEB855-3196-450C-8B7D-0B0C6CC7E3BB}" type="slidenum">
              <a:rPr lang="en-US"/>
              <a:pPr>
                <a:defRPr/>
              </a:pPr>
              <a:t>‹#›</a:t>
            </a:fld>
            <a:endParaRPr lang="en-US" dirty="0"/>
          </a:p>
        </p:txBody>
      </p:sp>
      <p:sp>
        <p:nvSpPr>
          <p:cNvPr id="6" name="Footer Placeholder 10"/>
          <p:cNvSpPr>
            <a:spLocks noGrp="1"/>
          </p:cNvSpPr>
          <p:nvPr>
            <p:ph type="ftr" sz="quarter" idx="11"/>
          </p:nvPr>
        </p:nvSpPr>
        <p:spPr>
          <a:xfrm>
            <a:off x="4278480" y="6552703"/>
            <a:ext cx="4677095" cy="123240"/>
          </a:xfrm>
        </p:spPr>
        <p:txBody>
          <a:bodyPr/>
          <a:lstStyle>
            <a:lvl1pPr algn="r">
              <a:lnSpc>
                <a:spcPts val="1257"/>
              </a:lnSpc>
              <a:defRPr/>
            </a:lvl1pPr>
          </a:lstStyle>
          <a:p>
            <a:pPr>
              <a:defRPr/>
            </a:pPr>
            <a:r>
              <a:rPr lang="en-US" dirty="0"/>
              <a:t>Footer</a:t>
            </a:r>
          </a:p>
        </p:txBody>
      </p:sp>
    </p:spTree>
  </p:cSld>
  <p:clrMapOvr>
    <a:masterClrMapping/>
  </p:clrMapOv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45771" y="2773363"/>
            <a:ext cx="4685538"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45771" y="3694176"/>
            <a:ext cx="4685538" cy="307777"/>
          </a:xfrm>
          <a:prstGeom prst="rect">
            <a:avLst/>
          </a:prstGeom>
        </p:spPr>
        <p:txBody>
          <a:bodyPr>
            <a:spAutoFit/>
          </a:bodyPr>
          <a:lstStyle>
            <a:lvl1pPr>
              <a:lnSpc>
                <a:spcPct val="100000"/>
              </a:lnSpc>
              <a:defRPr sz="2000" b="0" smtClean="0">
                <a:latin typeface="Arial" pitchFamily="34" charset="0"/>
              </a:defRPr>
            </a:lvl1pPr>
          </a:lstStyle>
          <a:p>
            <a:r>
              <a:rPr lang="en-US" smtClean="0"/>
              <a:t>Click to edit Master subtitle style</a:t>
            </a:r>
            <a:endParaRPr smtClean="0"/>
          </a:p>
        </p:txBody>
      </p:sp>
    </p:spTree>
  </p:cSld>
  <p:clrMapOvr>
    <a:masterClrMapping/>
  </p:clrMapOvr>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45771" y="2824696"/>
            <a:ext cx="8829067"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45771" y="3694177"/>
            <a:ext cx="4685538"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smtClean="0"/>
              <a:t>Click to edit Master subtitle style</a:t>
            </a:r>
            <a:endParaRPr smtClean="0"/>
          </a:p>
        </p:txBody>
      </p:sp>
    </p:spTree>
  </p:cSld>
  <p:clrMapOvr>
    <a:masterClrMapping/>
  </p:clrMapOv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45772" y="1399033"/>
            <a:ext cx="4332418"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tab pos="3888986"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tab pos="3888986"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tab pos="3882636" algn="r"/>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tab pos="3888986" algn="r"/>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tab pos="3888986" algn="r"/>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45769" y="1399032"/>
            <a:ext cx="9024366" cy="4887468"/>
          </a:xfrm>
          <a:prstGeom prst="rect">
            <a:avLst/>
          </a:prstGeom>
        </p:spPr>
        <p:txBody>
          <a:bodyPr vert="horz" lIns="0" tIns="0" rIns="0" bIns="0" rtlCol="0">
            <a:noAutofit/>
          </a:bodyPr>
          <a:lstStyle>
            <a:lvl1pPr marL="0" marR="0" indent="0" algn="l" defTabSz="914308" rtl="0" eaLnBrk="1" fontAlgn="base" latinLnBrk="0" hangingPunct="1">
              <a:lnSpc>
                <a:spcPct val="100000"/>
              </a:lnSpc>
              <a:spcBef>
                <a:spcPts val="2200"/>
              </a:spcBef>
              <a:spcAft>
                <a:spcPct val="0"/>
              </a:spcAft>
              <a:buClrTx/>
              <a:buSzTx/>
              <a:buFont typeface="Arial" pitchFamily="34" charset="0"/>
              <a:buNone/>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L="174607" marR="0" indent="-17302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48867" y="779465"/>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45772" y="1399033"/>
            <a:ext cx="4332418"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48867" y="779465"/>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5118103" y="1399033"/>
            <a:ext cx="4332418"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48867" y="779465"/>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lvl1pPr>
              <a:defRPr>
                <a:latin typeface="+mj-lt"/>
              </a:defRPr>
            </a:lvl1p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45770" y="1399033"/>
            <a:ext cx="287274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516093" y="1399033"/>
            <a:ext cx="287274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574978" y="1399033"/>
            <a:ext cx="287274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45768" y="1873249"/>
            <a:ext cx="9024366" cy="146672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48867" y="1397004"/>
            <a:ext cx="9024366" cy="246221"/>
          </a:xfrm>
          <a:prstGeom prst="rect">
            <a:avLst/>
          </a:prstGeom>
        </p:spPr>
        <p:txBody>
          <a:bodyPr>
            <a:spAutoFit/>
          </a:bodyPr>
          <a:lstStyle>
            <a:lvl1pPr>
              <a:defRPr sz="16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45769" y="6158847"/>
            <a:ext cx="4328922" cy="123082"/>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48867" y="779465"/>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lvl1pPr>
              <a:defRPr>
                <a:latin typeface="+mj-lt"/>
              </a:defRPr>
            </a:lvl1p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45772" y="1873248"/>
            <a:ext cx="4332418" cy="146672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48866" y="1397004"/>
            <a:ext cx="4328922" cy="246221"/>
          </a:xfrm>
          <a:prstGeom prst="rect">
            <a:avLst/>
          </a:prstGeom>
        </p:spPr>
        <p:txBody>
          <a:bodyPr>
            <a:spAutoFit/>
          </a:bodyPr>
          <a:lstStyle>
            <a:lvl1pPr>
              <a:defRPr sz="16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45769" y="6158847"/>
            <a:ext cx="4328922" cy="123082"/>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5132667" y="6158847"/>
            <a:ext cx="4328922" cy="123082"/>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48867" y="779465"/>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lvl1pPr>
              <a:defRPr>
                <a:latin typeface="+mj-lt"/>
              </a:defRPr>
            </a:lvl1p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5118103" y="1873248"/>
            <a:ext cx="4332418" cy="146672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5121197" y="1397004"/>
            <a:ext cx="4328922" cy="246221"/>
          </a:xfrm>
          <a:prstGeom prst="rect">
            <a:avLst/>
          </a:prstGeom>
        </p:spPr>
        <p:txBody>
          <a:bodyPr>
            <a:spAutoFit/>
          </a:bodyPr>
          <a:lstStyle>
            <a:lvl1pPr>
              <a:defRPr sz="1600" b="1">
                <a:latin typeface="+mj-lt"/>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3081869" y="3032129"/>
            <a:ext cx="3738827"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35864" y="5458969"/>
            <a:ext cx="534924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01186" y="317584"/>
            <a:ext cx="8469154" cy="555769"/>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901186" y="1032143"/>
            <a:ext cx="8478799" cy="4604942"/>
          </a:xfrm>
        </p:spPr>
        <p:txBody>
          <a:bodyPr rtlCol="0">
            <a:noAutofit/>
          </a:bodyPr>
          <a:lstStyle>
            <a:lvl1pPr algn="l" defTabSz="859399" rtl="0" eaLnBrk="1" latinLnBrk="0" hangingPunct="1">
              <a:spcBef>
                <a:spcPts val="0"/>
              </a:spcBef>
              <a:spcAft>
                <a:spcPts val="282"/>
              </a:spcAft>
              <a:buFont typeface="Arial" pitchFamily="34" charset="0"/>
              <a:defRPr lang="en-US" sz="1000" kern="1200" dirty="0" smtClean="0">
                <a:solidFill>
                  <a:schemeClr val="tx1"/>
                </a:solidFill>
                <a:latin typeface="+mn-lt"/>
                <a:ea typeface="+mj-ea"/>
                <a:cs typeface="+mj-cs"/>
              </a:defRPr>
            </a:lvl1pPr>
            <a:lvl2pPr algn="l" defTabSz="859399" rtl="0" eaLnBrk="1" latinLnBrk="0" hangingPunct="1">
              <a:spcBef>
                <a:spcPts val="0"/>
              </a:spcBef>
              <a:spcAft>
                <a:spcPts val="282"/>
              </a:spcAft>
              <a:buFont typeface="Arial" pitchFamily="34" charset="0"/>
              <a:defRPr lang="en-US" sz="1000" kern="1200" dirty="0" smtClean="0">
                <a:solidFill>
                  <a:schemeClr val="tx1"/>
                </a:solidFill>
                <a:latin typeface="+mn-lt"/>
                <a:ea typeface="+mj-ea"/>
                <a:cs typeface="+mj-cs"/>
              </a:defRPr>
            </a:lvl2pPr>
            <a:lvl3pPr algn="l" defTabSz="859399" rtl="0" eaLnBrk="1" latinLnBrk="0" hangingPunct="1">
              <a:spcBef>
                <a:spcPts val="0"/>
              </a:spcBef>
              <a:spcAft>
                <a:spcPts val="282"/>
              </a:spcAft>
              <a:buFont typeface="Arial" pitchFamily="34" charset="0"/>
              <a:defRPr lang="en-US" sz="1000" kern="1200" dirty="0" smtClean="0">
                <a:solidFill>
                  <a:schemeClr val="tx1"/>
                </a:solidFill>
                <a:latin typeface="+mn-lt"/>
                <a:ea typeface="+mj-ea"/>
                <a:cs typeface="+mj-cs"/>
              </a:defRPr>
            </a:lvl3pPr>
            <a:lvl4pPr algn="l" defTabSz="859399" rtl="0" eaLnBrk="1" latinLnBrk="0" hangingPunct="1">
              <a:spcBef>
                <a:spcPts val="0"/>
              </a:spcBef>
              <a:spcAft>
                <a:spcPts val="282"/>
              </a:spcAft>
              <a:buFont typeface="Arial" pitchFamily="34" charset="0"/>
              <a:defRPr lang="en-US" sz="900" kern="1200" dirty="0" smtClean="0">
                <a:solidFill>
                  <a:schemeClr val="tx1"/>
                </a:solidFill>
                <a:latin typeface="+mn-lt"/>
                <a:ea typeface="+mj-ea"/>
                <a:cs typeface="+mj-cs"/>
              </a:defRPr>
            </a:lvl4pPr>
            <a:lvl5pPr algn="l" defTabSz="859399" rtl="0" eaLnBrk="1" latinLnBrk="0" hangingPunct="1">
              <a:spcBef>
                <a:spcPts val="0"/>
              </a:spcBef>
              <a:spcAft>
                <a:spcPts val="282"/>
              </a:spcAft>
              <a:buFont typeface="Arial" pitchFamily="34" charset="0"/>
              <a:defRPr lang="en-GB" sz="900" kern="1200" dirty="0" smtClean="0">
                <a:solidFill>
                  <a:schemeClr val="tx1"/>
                </a:solidFill>
                <a:latin typeface="+mn-lt"/>
                <a:ea typeface="+mj-ea"/>
                <a:cs typeface="+mj-cs"/>
              </a:defRPr>
            </a:lvl5pPr>
            <a:lvl6pPr>
              <a:defRPr sz="15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lide Number Placeholder 9"/>
          <p:cNvSpPr>
            <a:spLocks noGrp="1"/>
          </p:cNvSpPr>
          <p:nvPr>
            <p:ph type="sldNum" sz="quarter" idx="10"/>
          </p:nvPr>
        </p:nvSpPr>
        <p:spPr>
          <a:xfrm>
            <a:off x="9080631" y="6552702"/>
            <a:ext cx="306387" cy="144246"/>
          </a:xfrm>
        </p:spPr>
        <p:txBody>
          <a:bodyPr/>
          <a:lstStyle>
            <a:lvl1pPr algn="r">
              <a:lnSpc>
                <a:spcPts val="1257"/>
              </a:lnSpc>
              <a:defRPr/>
            </a:lvl1pPr>
          </a:lstStyle>
          <a:p>
            <a:pPr>
              <a:defRPr/>
            </a:pPr>
            <a:fld id="{DD6E1FE6-1144-47B6-9B34-46AAF2DCBFFB}" type="slidenum">
              <a:rPr lang="en-US"/>
              <a:pPr>
                <a:defRPr/>
              </a:pPr>
              <a:t>‹#›</a:t>
            </a:fld>
            <a:endParaRPr lang="en-US" dirty="0"/>
          </a:p>
        </p:txBody>
      </p:sp>
      <p:sp>
        <p:nvSpPr>
          <p:cNvPr id="5" name="Footer Placeholder 10"/>
          <p:cNvSpPr>
            <a:spLocks noGrp="1"/>
          </p:cNvSpPr>
          <p:nvPr>
            <p:ph type="ftr" sz="quarter" idx="11"/>
          </p:nvPr>
        </p:nvSpPr>
        <p:spPr>
          <a:xfrm>
            <a:off x="4278480" y="6552703"/>
            <a:ext cx="4677095" cy="123240"/>
          </a:xfrm>
        </p:spPr>
        <p:txBody>
          <a:bodyPr/>
          <a:lstStyle>
            <a:lvl1pPr algn="r">
              <a:lnSpc>
                <a:spcPts val="1257"/>
              </a:lnSpc>
              <a:defRPr/>
            </a:lvl1pPr>
          </a:lstStyle>
          <a:p>
            <a:pPr>
              <a:defRPr/>
            </a:pPr>
            <a:r>
              <a:rPr lang="en-US" dirty="0"/>
              <a:t>Assessing the impact of IFRS at Ingersoll Rand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8867" y="446115"/>
            <a:ext cx="9024366" cy="33334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279" y="1214438"/>
            <a:ext cx="4523052" cy="22975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2432" y="1214438"/>
            <a:ext cx="4523052" cy="22975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40"/>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Slide Number Placeholder 9"/>
          <p:cNvSpPr>
            <a:spLocks noGrp="1"/>
          </p:cNvSpPr>
          <p:nvPr>
            <p:ph type="sldNum" sz="quarter" idx="10"/>
          </p:nvPr>
        </p:nvSpPr>
        <p:spPr/>
        <p:txBody>
          <a:bodyPr/>
          <a:lstStyle>
            <a:lvl1pPr>
              <a:defRPr/>
            </a:lvl1pPr>
          </a:lstStyle>
          <a:p>
            <a:pPr>
              <a:defRPr/>
            </a:pPr>
            <a:fld id="{D8294460-9686-4248-8C78-E0D10271E57D}"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867" y="446115"/>
            <a:ext cx="9024366" cy="333348"/>
          </a:xfrm>
        </p:spPr>
        <p:txBody>
          <a:bodyPr/>
          <a:lstStyle/>
          <a:p>
            <a:r>
              <a:rPr lang="en-US" smtClean="0"/>
              <a:t>Click to edit Master 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Single Content Slide NORPAC(2009)">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608731" y="350113"/>
            <a:ext cx="8860443" cy="3333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rgbClr val="002776"/>
                </a:solidFill>
              </a:defRPr>
            </a:lvl1pPr>
          </a:lstStyle>
          <a:p>
            <a:pPr lvl="0"/>
            <a:r>
              <a:rPr lang="en-US" smtClean="0"/>
              <a:t>Click to edit Master title style</a:t>
            </a:r>
            <a:endParaRPr lang="en-US" dirty="0" smtClean="0"/>
          </a:p>
        </p:txBody>
      </p:sp>
      <p:sp>
        <p:nvSpPr>
          <p:cNvPr id="8" name="Rectangle 7"/>
          <p:cNvSpPr>
            <a:spLocks noChangeArrowheads="1"/>
          </p:cNvSpPr>
          <p:nvPr userDrawn="1"/>
        </p:nvSpPr>
        <p:spPr bwMode="auto">
          <a:xfrm>
            <a:off x="6453673" y="6534896"/>
            <a:ext cx="2983368" cy="303898"/>
          </a:xfrm>
          <a:prstGeom prst="rect">
            <a:avLst/>
          </a:prstGeom>
          <a:noFill/>
          <a:ln w="25400" algn="ctr">
            <a:noFill/>
            <a:miter lim="800000"/>
            <a:headEnd/>
            <a:tailEnd/>
          </a:ln>
        </p:spPr>
        <p:txBody>
          <a:bodyPr lIns="0" tIns="0" rIns="0" bIns="0"/>
          <a:lstStyle/>
          <a:p>
            <a:pPr algn="r" defTabSz="914312">
              <a:lnSpc>
                <a:spcPts val="1077"/>
              </a:lnSpc>
              <a:spcBef>
                <a:spcPct val="20000"/>
              </a:spcBef>
            </a:pPr>
            <a:r>
              <a:rPr lang="en-US" sz="700" dirty="0">
                <a:solidFill>
                  <a:srgbClr val="002776"/>
                </a:solidFill>
                <a:latin typeface="Arial"/>
                <a:cs typeface="Arial" pitchFamily="34" charset="0"/>
              </a:rPr>
              <a:t> Copyright © 2009 Deloitte Development LLC. All rights reserved.</a:t>
            </a:r>
          </a:p>
        </p:txBody>
      </p:sp>
      <p:sp>
        <p:nvSpPr>
          <p:cNvPr id="14" name="Text Placeholder 13"/>
          <p:cNvSpPr>
            <a:spLocks noGrp="1"/>
          </p:cNvSpPr>
          <p:nvPr>
            <p:ph type="body" sz="quarter" idx="11"/>
          </p:nvPr>
        </p:nvSpPr>
        <p:spPr>
          <a:xfrm>
            <a:off x="608734" y="1394289"/>
            <a:ext cx="8860441" cy="1343647"/>
          </a:xfrm>
        </p:spPr>
        <p:txBody>
          <a:bodyPr/>
          <a:lstStyle>
            <a:lvl1pPr>
              <a:defRPr>
                <a:solidFill>
                  <a:srgbClr val="002776"/>
                </a:solidFill>
              </a:defRPr>
            </a:lvl1pPr>
            <a:lvl2pPr>
              <a:defRPr>
                <a:solidFill>
                  <a:srgbClr val="002776"/>
                </a:solidFill>
              </a:defRPr>
            </a:lvl2pPr>
            <a:lvl3pPr>
              <a:defRPr>
                <a:solidFill>
                  <a:srgbClr val="002776"/>
                </a:solidFill>
              </a:defRPr>
            </a:lvl3pPr>
            <a:lvl4pPr>
              <a:defRPr>
                <a:solidFill>
                  <a:srgbClr val="002776"/>
                </a:solidFill>
              </a:defRPr>
            </a:lvl4pPr>
            <a:lvl5pPr>
              <a:defRPr>
                <a:solidFill>
                  <a:srgbClr val="00277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txBox="1">
            <a:spLocks/>
          </p:cNvSpPr>
          <p:nvPr userDrawn="1"/>
        </p:nvSpPr>
        <p:spPr>
          <a:xfrm>
            <a:off x="5111226" y="6534900"/>
            <a:ext cx="323586" cy="144905"/>
          </a:xfrm>
          <a:prstGeom prst="rect">
            <a:avLst/>
          </a:prstGeom>
        </p:spPr>
        <p:txBody>
          <a:bodyPr lIns="0" tIns="0" rIns="0" bIns="0"/>
          <a:lstStyle/>
          <a:p>
            <a:pPr defTabSz="914312">
              <a:lnSpc>
                <a:spcPts val="1077"/>
              </a:lnSpc>
              <a:defRPr/>
            </a:pPr>
            <a:fld id="{CE2BFF26-2BFA-4A54-9DD5-787B43E30B1E}" type="slidenum">
              <a:rPr lang="en-US" sz="700">
                <a:solidFill>
                  <a:srgbClr val="002776"/>
                </a:solidFill>
                <a:latin typeface="Arial"/>
              </a:rPr>
              <a:pPr defTabSz="914312">
                <a:lnSpc>
                  <a:spcPts val="1077"/>
                </a:lnSpc>
                <a:defRPr/>
              </a:pPr>
              <a:t>‹#›</a:t>
            </a:fld>
            <a:endParaRPr lang="en-US" sz="700" dirty="0">
              <a:solidFill>
                <a:srgbClr val="002776"/>
              </a:solidFill>
              <a:latin typeface="Arial"/>
            </a:endParaRPr>
          </a:p>
        </p:txBody>
      </p:sp>
      <p:sp>
        <p:nvSpPr>
          <p:cNvPr id="18" name="Footer Placeholder 10"/>
          <p:cNvSpPr>
            <a:spLocks noGrp="1"/>
          </p:cNvSpPr>
          <p:nvPr>
            <p:ph type="ftr" sz="quarter" idx="3"/>
          </p:nvPr>
        </p:nvSpPr>
        <p:spPr>
          <a:xfrm>
            <a:off x="641426" y="6534900"/>
            <a:ext cx="3167349" cy="163453"/>
          </a:xfrm>
          <a:prstGeom prst="rect">
            <a:avLst/>
          </a:prstGeom>
        </p:spPr>
        <p:txBody>
          <a:bodyPr vert="horz" wrap="square" lIns="0" tIns="0" rIns="0" bIns="0" numCol="1" anchor="t" anchorCtr="0" compatLnSpc="1">
            <a:prstTxWarp prst="textNoShape">
              <a:avLst/>
            </a:prstTxWarp>
            <a:noAutofit/>
          </a:bodyPr>
          <a:lstStyle>
            <a:lvl1pPr defTabSz="914312">
              <a:lnSpc>
                <a:spcPts val="1077"/>
              </a:lnSpc>
              <a:defRPr sz="700">
                <a:solidFill>
                  <a:schemeClr val="tx2"/>
                </a:solidFill>
              </a:defRPr>
            </a:lvl1pPr>
          </a:lstStyle>
          <a:p>
            <a:pPr algn="ctr">
              <a:spcBef>
                <a:spcPct val="20000"/>
              </a:spcBef>
              <a:defRPr/>
            </a:pPr>
            <a:r>
              <a:rPr lang="en-US" dirty="0" smtClean="0">
                <a:solidFill>
                  <a:srgbClr val="002776"/>
                </a:solidFill>
                <a:latin typeface="Arial"/>
                <a:cs typeface="Arial" pitchFamily="34" charset="0"/>
              </a:rPr>
              <a:t>Assessing the impact of IFRS</a:t>
            </a:r>
            <a:endParaRPr lang="en-US" dirty="0">
              <a:solidFill>
                <a:srgbClr val="002776"/>
              </a:solidFill>
              <a:latin typeface="Arial"/>
              <a:cs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3" y="336579"/>
            <a:ext cx="8915400" cy="33334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95303" y="914402"/>
            <a:ext cx="8915400" cy="246164"/>
          </a:xfrm>
        </p:spPr>
        <p:txBody>
          <a:bodyPr/>
          <a:lstStyle/>
          <a:p>
            <a:pPr lvl="0"/>
            <a:r>
              <a:rPr lang="en-US" noProof="0" smtClean="0"/>
              <a:t>Click icon to add table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45769" y="1399034"/>
            <a:ext cx="9024366" cy="4882896"/>
          </a:xfrm>
          <a:prstGeom prst="rect">
            <a:avLst/>
          </a:prstGeom>
        </p:spPr>
        <p:txBody>
          <a:bodyPr rtlCol="0">
            <a:noAutofit/>
          </a:bodyPr>
          <a:lstStyle>
            <a:lvl1pPr marL="0" marR="0" indent="0" algn="l" defTabSz="914308"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07" marR="0" indent="-173020" algn="l" defTabSz="914308"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1_End slide">
    <p:spTree>
      <p:nvGrpSpPr>
        <p:cNvPr id="1" name=""/>
        <p:cNvGrpSpPr/>
        <p:nvPr/>
      </p:nvGrpSpPr>
      <p:grpSpPr>
        <a:xfrm>
          <a:off x="0" y="0"/>
          <a:ext cx="0" cy="0"/>
          <a:chOff x="0" y="0"/>
          <a:chExt cx="0" cy="0"/>
        </a:xfrm>
      </p:grpSpPr>
      <p:sp>
        <p:nvSpPr>
          <p:cNvPr id="10" name="Rectangle 9"/>
          <p:cNvSpPr/>
          <p:nvPr userDrawn="1"/>
        </p:nvSpPr>
        <p:spPr>
          <a:xfrm>
            <a:off x="0" y="0"/>
            <a:ext cx="990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8" fontAlgn="auto">
              <a:spcBef>
                <a:spcPts val="0"/>
              </a:spcBef>
              <a:spcAft>
                <a:spcPts val="0"/>
              </a:spcAft>
            </a:pPr>
            <a:endParaRPr lang="en-US" sz="1800" dirty="0" smtClean="0">
              <a:solidFill>
                <a:srgbClr val="FFFFFF"/>
              </a:solidFill>
            </a:endParaRPr>
          </a:p>
        </p:txBody>
      </p:sp>
      <p:pic>
        <p:nvPicPr>
          <p:cNvPr id="7" name="Picture 4" descr="DEL_COL"/>
          <p:cNvPicPr preferRelativeResize="0">
            <a:picLocks noChangeAspect="1" noChangeArrowheads="1"/>
          </p:cNvPicPr>
          <p:nvPr userDrawn="1"/>
        </p:nvPicPr>
        <p:blipFill>
          <a:blip r:embed="rId2" cstate="email"/>
          <a:srcRect/>
          <a:stretch>
            <a:fillRect/>
          </a:stretch>
        </p:blipFill>
        <p:spPr bwMode="auto">
          <a:xfrm>
            <a:off x="354266" y="3112002"/>
            <a:ext cx="3405212" cy="628654"/>
          </a:xfrm>
          <a:prstGeom prst="rect">
            <a:avLst/>
          </a:prstGeom>
          <a:noFill/>
          <a:ln w="12700">
            <a:noFill/>
            <a:miter lim="800000"/>
            <a:headEnd/>
            <a:tailEnd/>
          </a:ln>
        </p:spPr>
      </p:pic>
      <p:sp>
        <p:nvSpPr>
          <p:cNvPr id="4" name="Footer Placeholder 4"/>
          <p:cNvSpPr>
            <a:spLocks noGrp="1"/>
          </p:cNvSpPr>
          <p:nvPr>
            <p:ph type="ftr" sz="quarter" idx="3"/>
          </p:nvPr>
        </p:nvSpPr>
        <p:spPr>
          <a:xfrm>
            <a:off x="780002" y="6597650"/>
            <a:ext cx="3978664" cy="126000"/>
          </a:xfrm>
          <a:prstGeom prst="rect">
            <a:avLst/>
          </a:prstGeom>
        </p:spPr>
        <p:txBody>
          <a:bodyPr vert="horz" lIns="0" tIns="0" rIns="0" bIns="0" rtlCol="0" anchor="b" anchorCtr="0">
            <a:noAutofit/>
          </a:bodyPr>
          <a:lstStyle>
            <a:lvl1pPr algn="l">
              <a:defRPr sz="1000">
                <a:solidFill>
                  <a:srgbClr val="FFFFFF"/>
                </a:solidFill>
              </a:defRPr>
            </a:lvl1pPr>
          </a:lstStyle>
          <a:p>
            <a:pPr defTabSz="914308" fontAlgn="auto">
              <a:spcBef>
                <a:spcPts val="0"/>
              </a:spcBef>
              <a:spcAft>
                <a:spcPts val="0"/>
              </a:spcAft>
            </a:pPr>
            <a:r>
              <a:rPr lang="en-US" smtClean="0">
                <a:latin typeface="Arial"/>
                <a:cs typeface="+mn-cs"/>
              </a:rPr>
              <a:t>Deloitte</a:t>
            </a:r>
            <a:endParaRPr lang="en-US" dirty="0">
              <a:latin typeface="Arial"/>
              <a:cs typeface="+mn-cs"/>
            </a:endParaRPr>
          </a:p>
        </p:txBody>
      </p:sp>
      <p:sp>
        <p:nvSpPr>
          <p:cNvPr id="5" name="Slide Number Placeholder 5"/>
          <p:cNvSpPr>
            <a:spLocks noGrp="1"/>
          </p:cNvSpPr>
          <p:nvPr>
            <p:ph type="sldNum" sz="quarter" idx="4"/>
          </p:nvPr>
        </p:nvSpPr>
        <p:spPr>
          <a:xfrm>
            <a:off x="388673" y="6597650"/>
            <a:ext cx="390000" cy="126000"/>
          </a:xfrm>
          <a:prstGeom prst="rect">
            <a:avLst/>
          </a:prstGeom>
        </p:spPr>
        <p:txBody>
          <a:bodyPr vert="horz" lIns="0" tIns="0" rIns="0" bIns="0" rtlCol="0" anchor="b" anchorCtr="0">
            <a:noAutofit/>
          </a:bodyPr>
          <a:lstStyle>
            <a:lvl1pPr algn="l">
              <a:defRPr sz="1000" b="1">
                <a:solidFill>
                  <a:srgbClr val="FFFFFF"/>
                </a:solidFill>
              </a:defRPr>
            </a:lvl1pPr>
          </a:lstStyle>
          <a:p>
            <a:pPr defTabSz="914308" fontAlgn="auto">
              <a:spcBef>
                <a:spcPts val="0"/>
              </a:spcBef>
              <a:spcAft>
                <a:spcPts val="0"/>
              </a:spcAft>
            </a:pPr>
            <a:fld id="{313880FF-B11A-4FA9-B5CC-7226C1B8517C}" type="slidenum">
              <a:rPr lang="en-US" smtClean="0">
                <a:latin typeface="Arial"/>
                <a:cs typeface="+mn-cs"/>
              </a:rPr>
              <a:pPr defTabSz="914308" fontAlgn="auto">
                <a:spcBef>
                  <a:spcPts val="0"/>
                </a:spcBef>
                <a:spcAft>
                  <a:spcPts val="0"/>
                </a:spcAft>
              </a:pPr>
              <a:t>‹#›</a:t>
            </a:fld>
            <a:endParaRPr lang="en-US" dirty="0">
              <a:latin typeface="Arial"/>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448867" y="446040"/>
            <a:ext cx="9024366" cy="333425"/>
          </a:xfrm>
        </p:spPr>
        <p:txBody>
          <a:bodyPr/>
          <a:lstStyle/>
          <a:p>
            <a:r>
              <a:rPr lang="en-US" smtClean="0"/>
              <a:t>Click to edit Master title style</a:t>
            </a:r>
            <a:endParaRPr lang="es-ES"/>
          </a:p>
        </p:txBody>
      </p:sp>
      <p:sp>
        <p:nvSpPr>
          <p:cNvPr id="3" name="Content Placeholder 2"/>
          <p:cNvSpPr>
            <a:spLocks noGrp="1"/>
          </p:cNvSpPr>
          <p:nvPr>
            <p:ph idx="1"/>
          </p:nvPr>
        </p:nvSpPr>
        <p:spPr>
          <a:xfrm>
            <a:off x="439260" y="1190382"/>
            <a:ext cx="9124399" cy="134395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Slide Number Placeholder 9"/>
          <p:cNvSpPr>
            <a:spLocks noGrp="1"/>
          </p:cNvSpPr>
          <p:nvPr>
            <p:ph type="sldNum" sz="quarter" idx="10"/>
          </p:nvPr>
        </p:nvSpPr>
        <p:spPr>
          <a:xfrm>
            <a:off x="450587" y="6554791"/>
            <a:ext cx="306123" cy="142875"/>
          </a:xfrm>
          <a:prstGeom prst="rect">
            <a:avLst/>
          </a:prstGeom>
        </p:spPr>
        <p:txBody>
          <a:bodyPr/>
          <a:lstStyle>
            <a:lvl1pPr>
              <a:defRPr/>
            </a:lvl1pPr>
          </a:lstStyle>
          <a:p>
            <a:pPr defTabSz="914308" fontAlgn="auto">
              <a:spcBef>
                <a:spcPts val="0"/>
              </a:spcBef>
              <a:spcAft>
                <a:spcPts val="0"/>
              </a:spcAft>
            </a:pPr>
            <a:fld id="{8F8BACF4-971A-42EF-922E-700110988088}" type="slidenum">
              <a:rPr lang="es-ES" sz="1800">
                <a:solidFill>
                  <a:srgbClr val="002776"/>
                </a:solidFill>
                <a:latin typeface="Arial"/>
                <a:cs typeface="+mn-cs"/>
              </a:rPr>
              <a:pPr defTabSz="914308" fontAlgn="auto">
                <a:spcBef>
                  <a:spcPts val="0"/>
                </a:spcBef>
                <a:spcAft>
                  <a:spcPts val="0"/>
                </a:spcAft>
              </a:pPr>
              <a:t>‹#›</a:t>
            </a:fld>
            <a:endParaRPr lang="es-ES" sz="1800">
              <a:solidFill>
                <a:srgbClr val="002776"/>
              </a:solidFill>
              <a:latin typeface="Arial"/>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238252" y="3019168"/>
            <a:ext cx="4455981" cy="366254"/>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238252" y="3689352"/>
            <a:ext cx="4455981"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38547" y="303215"/>
            <a:ext cx="1773105" cy="307975"/>
          </a:xfrm>
          <a:prstGeom prst="rect">
            <a:avLst/>
          </a:prstGeom>
          <a:noFill/>
        </p:spPr>
      </p:pic>
    </p:spTree>
  </p:cSld>
  <p:clrMapOvr>
    <a:masterClrMapping/>
  </p:clrMapOvr>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45771" y="2773363"/>
            <a:ext cx="4685538"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45771" y="3694176"/>
            <a:ext cx="4685538" cy="307777"/>
          </a:xfrm>
          <a:prstGeom prst="rect">
            <a:avLst/>
          </a:prstGeom>
        </p:spPr>
        <p:txBody>
          <a:bodyPr>
            <a:spAutoFit/>
          </a:bodyPr>
          <a:lstStyle>
            <a:lvl1pPr>
              <a:lnSpc>
                <a:spcPct val="100000"/>
              </a:lnSpc>
              <a:defRPr sz="2000" b="0" smtClean="0">
                <a:latin typeface="Arial" pitchFamily="34" charset="0"/>
              </a:defRPr>
            </a:lvl1pPr>
          </a:lstStyle>
          <a:p>
            <a:r>
              <a:rPr lang="en-US" smtClean="0"/>
              <a:t>Click to edit Master subtitle style</a:t>
            </a:r>
            <a:endParaRPr smtClean="0"/>
          </a:p>
        </p:txBody>
      </p:sp>
    </p:spTree>
  </p:cSld>
  <p:clrMapOvr>
    <a:masterClrMapping/>
  </p:clrMapOvr>
  <p:transition/>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45771" y="2824696"/>
            <a:ext cx="8829067"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45771" y="3694177"/>
            <a:ext cx="4685538"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smtClean="0"/>
              <a:t>Click to edit Master subtitle style</a:t>
            </a:r>
            <a:endParaRPr smtClean="0"/>
          </a:p>
        </p:txBody>
      </p:sp>
    </p:spTree>
  </p:cSld>
  <p:clrMapOvr>
    <a:masterClrMapping/>
  </p:clrMapOvr>
  <p:transition/>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45771" y="1399031"/>
            <a:ext cx="4332418"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tab pos="3888986"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tab pos="3888986"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tab pos="3882636" algn="r"/>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tab pos="3888986" algn="r"/>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tab pos="3888986" algn="r"/>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2389" y="350116"/>
            <a:ext cx="9124399" cy="410369"/>
          </a:xfrm>
        </p:spPr>
        <p:txBody>
          <a:bodyPr>
            <a:spAutoFit/>
          </a:bodyPr>
          <a:lstStyle>
            <a:lvl1pPr>
              <a:defRPr sz="2800">
                <a:solidFill>
                  <a:schemeClr val="tx2"/>
                </a:solidFill>
              </a:defRPr>
            </a:lvl1pPr>
          </a:lstStyle>
          <a:p>
            <a:r>
              <a:rPr lang="en-US" dirty="0" smtClean="0"/>
              <a:t>Click to edit Master title style</a:t>
            </a:r>
            <a:endParaRPr lang="en-US" dirty="0"/>
          </a:p>
        </p:txBody>
      </p:sp>
      <p:sp>
        <p:nvSpPr>
          <p:cNvPr id="8" name="Text Placeholder 7"/>
          <p:cNvSpPr>
            <a:spLocks noGrp="1"/>
          </p:cNvSpPr>
          <p:nvPr>
            <p:ph type="body" sz="quarter" idx="11"/>
          </p:nvPr>
        </p:nvSpPr>
        <p:spPr bwMode="gray">
          <a:xfrm>
            <a:off x="448866" y="779465"/>
            <a:ext cx="9024366" cy="276999"/>
          </a:xfrm>
          <a:noFill/>
          <a:ln w="9525">
            <a:noFill/>
            <a:miter lim="800000"/>
            <a:headEnd/>
            <a:tailEnd/>
          </a:ln>
        </p:spPr>
        <p:txBody>
          <a:bodyPr lIns="0" tIns="0" rIns="0" bIns="0">
            <a:spAutoFit/>
          </a:bodyPr>
          <a:lstStyle>
            <a:lvl1pPr algn="l" rtl="0" eaLnBrk="0" fontAlgn="base" hangingPunct="0">
              <a:lnSpc>
                <a:spcPct val="90000"/>
              </a:lnSpc>
              <a:spcBef>
                <a:spcPct val="0"/>
              </a:spcBef>
              <a:spcAft>
                <a:spcPct val="0"/>
              </a:spcAft>
              <a:defRPr lang="en-US" sz="2000" b="0" kern="1200" dirty="0">
                <a:solidFill>
                  <a:schemeClr val="tx2"/>
                </a:solidFill>
                <a:latin typeface="Arial" pitchFamily="34" charset="0"/>
                <a:ea typeface="+mn-ea"/>
                <a:cs typeface="Arial" pitchFamily="34" charset="0"/>
              </a:defRPr>
            </a:lvl1pPr>
          </a:lstStyle>
          <a:p>
            <a:pPr lvl="0"/>
            <a:r>
              <a:rPr lang="en-US" dirty="0" smtClean="0"/>
              <a:t>Click to edit Master text styles</a:t>
            </a:r>
          </a:p>
        </p:txBody>
      </p:sp>
      <p:sp>
        <p:nvSpPr>
          <p:cNvPr id="10" name="Content Placeholder 20"/>
          <p:cNvSpPr>
            <a:spLocks noGrp="1"/>
          </p:cNvSpPr>
          <p:nvPr>
            <p:ph sz="quarter" idx="12"/>
          </p:nvPr>
        </p:nvSpPr>
        <p:spPr bwMode="gray">
          <a:xfrm>
            <a:off x="445769" y="1399032"/>
            <a:ext cx="9024366" cy="4883434"/>
          </a:xfrm>
        </p:spPr>
        <p:txBody>
          <a:bodyPr>
            <a:noAutofit/>
          </a:bodyPr>
          <a:lstStyle>
            <a:lvl1pPr>
              <a:defRPr sz="2000">
                <a:solidFill>
                  <a:schemeClr val="tx2"/>
                </a:solidFill>
              </a:defRPr>
            </a:lvl1pPr>
            <a:lvl2pPr>
              <a:defRPr sz="20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45769" y="1399032"/>
            <a:ext cx="9024366" cy="4887468"/>
          </a:xfrm>
          <a:prstGeom prst="rect">
            <a:avLst/>
          </a:prstGeom>
        </p:spPr>
        <p:txBody>
          <a:bodyPr vert="horz" lIns="0" tIns="0" rIns="0" bIns="0" rtlCol="0">
            <a:noAutofit/>
          </a:bodyPr>
          <a:lstStyle>
            <a:lvl1pPr marL="0" marR="0" indent="0" algn="l" defTabSz="914308" rtl="0" eaLnBrk="1" fontAlgn="base" latinLnBrk="0" hangingPunct="1">
              <a:lnSpc>
                <a:spcPct val="100000"/>
              </a:lnSpc>
              <a:spcBef>
                <a:spcPts val="2200"/>
              </a:spcBef>
              <a:spcAft>
                <a:spcPct val="0"/>
              </a:spcAft>
              <a:buClrTx/>
              <a:buSzTx/>
              <a:buFont typeface="Arial" pitchFamily="34" charset="0"/>
              <a:buNone/>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L="174607" marR="0" indent="-17302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48867" y="779464"/>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45771" y="1399031"/>
            <a:ext cx="4332418"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48867" y="779464"/>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5118102" y="1399031"/>
            <a:ext cx="4332418"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48867" y="779464"/>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lvl1pPr>
              <a:defRPr>
                <a:latin typeface="+mj-lt"/>
              </a:defRPr>
            </a:lvl1p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45770" y="1399031"/>
            <a:ext cx="287274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516093" y="1399031"/>
            <a:ext cx="287274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574978" y="1399031"/>
            <a:ext cx="287274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30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400" b="0" i="0" u="none" strike="noStrike" kern="1200" cap="none" normalizeH="0" baseline="0" dirty="0">
                <a:ln>
                  <a:noFill/>
                </a:ln>
                <a:solidFill>
                  <a:schemeClr val="tx2"/>
                </a:solidFill>
                <a:effectLst/>
                <a:latin typeface="+mn-lt"/>
                <a:ea typeface="+mn-ea"/>
                <a:cs typeface="Arial" pitchFamily="34" charset="0"/>
              </a:defRPr>
            </a:lvl5pPr>
            <a:lvl6pPr>
              <a:tabLst>
                <a:tab pos="3888986"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45768" y="1873249"/>
            <a:ext cx="9024366" cy="146672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48867" y="1397002"/>
            <a:ext cx="9024366" cy="246221"/>
          </a:xfrm>
          <a:prstGeom prst="rect">
            <a:avLst/>
          </a:prstGeom>
        </p:spPr>
        <p:txBody>
          <a:bodyPr>
            <a:spAutoFit/>
          </a:bodyPr>
          <a:lstStyle>
            <a:lvl1pPr>
              <a:defRPr sz="16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45769" y="6158847"/>
            <a:ext cx="4328922" cy="123082"/>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48867" y="779464"/>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lvl1pPr>
              <a:defRPr>
                <a:latin typeface="+mj-lt"/>
              </a:defRPr>
            </a:lvl1p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45771" y="1873248"/>
            <a:ext cx="4332418" cy="146672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48866" y="1397002"/>
            <a:ext cx="4328922" cy="246221"/>
          </a:xfrm>
          <a:prstGeom prst="rect">
            <a:avLst/>
          </a:prstGeom>
        </p:spPr>
        <p:txBody>
          <a:bodyPr>
            <a:spAutoFit/>
          </a:bodyPr>
          <a:lstStyle>
            <a:lvl1pPr>
              <a:defRPr sz="16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45769" y="6158847"/>
            <a:ext cx="4328922" cy="123082"/>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5132667" y="6158847"/>
            <a:ext cx="4328922" cy="123082"/>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48867" y="779464"/>
            <a:ext cx="9024366"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30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lvl1pPr>
              <a:defRPr>
                <a:latin typeface="+mj-lt"/>
              </a:defRPr>
            </a:lvl1p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5118102" y="1873248"/>
            <a:ext cx="4332418" cy="146672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5121197" y="1397002"/>
            <a:ext cx="4328922" cy="246221"/>
          </a:xfrm>
          <a:prstGeom prst="rect">
            <a:avLst/>
          </a:prstGeom>
        </p:spPr>
        <p:txBody>
          <a:bodyPr>
            <a:spAutoFit/>
          </a:bodyPr>
          <a:lstStyle>
            <a:lvl1pPr>
              <a:defRPr sz="1600" b="1">
                <a:latin typeface="+mj-lt"/>
              </a:defRPr>
            </a:lvl1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3081868" y="3032127"/>
            <a:ext cx="3738827"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35864" y="5458969"/>
            <a:ext cx="534924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cSld>
  <p:clrMapOvr>
    <a:masterClrMapping/>
  </p:clrMapOvr>
  <p:transition/>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8867" y="446115"/>
            <a:ext cx="9024366" cy="33334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278" y="1214438"/>
            <a:ext cx="4523052" cy="22975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2431" y="1214438"/>
            <a:ext cx="4523052" cy="22975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3"/>
            </p:custDataLst>
          </p:nvPr>
        </p:nvGraphicFramePr>
        <p:xfrm>
          <a:off x="1" y="0"/>
          <a:ext cx="158221" cy="158750"/>
        </p:xfrm>
        <a:graphic>
          <a:graphicData uri="http://schemas.openxmlformats.org/presentationml/2006/ole">
            <mc:AlternateContent xmlns:mc="http://schemas.openxmlformats.org/markup-compatibility/2006">
              <mc:Choice xmlns:v="urn:schemas-microsoft-com:vml" Requires="v">
                <p:oleObj spid="_x0000_s3082" name="think-cell Slide" r:id="rId5" imgW="0" imgH="0" progId="TCLayout.ActiveDocument.1">
                  <p:embed/>
                </p:oleObj>
              </mc:Choice>
              <mc:Fallback>
                <p:oleObj name="think-cell Slide" r:id="rId5" imgW="0" imgH="0" progId="TCLayout.ActiveDocument.1">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5822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nvPr>
        </p:nvSpPr>
        <p:spPr>
          <a:xfrm>
            <a:off x="1238055" y="2618107"/>
            <a:ext cx="6724800" cy="1278000"/>
          </a:xfrm>
        </p:spPr>
        <p:txBody>
          <a:bodyPr/>
          <a:lstStyle>
            <a:lvl1pPr>
              <a:lnSpc>
                <a:spcPts val="4887"/>
              </a:lnSpc>
              <a:defRPr sz="5200" b="0">
                <a:solidFill>
                  <a:schemeClr val="tx2"/>
                </a:solidFill>
                <a:latin typeface="Times New Roman" pitchFamily="18" charset="0"/>
              </a:defRPr>
            </a:lvl1pPr>
          </a:lstStyle>
          <a:p>
            <a:r>
              <a:rPr lang="en-US" noProof="0" smtClean="0"/>
              <a:t>Click to edit Master title style</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278" y="1214439"/>
            <a:ext cx="9211204" cy="1343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867" y="446115"/>
            <a:ext cx="9024366" cy="333348"/>
          </a:xfrm>
        </p:spPr>
        <p:txBody>
          <a:bodyPr/>
          <a:lstStyle/>
          <a:p>
            <a:r>
              <a:rPr lang="en-US" smtClean="0"/>
              <a:t>Click to edit Master title style</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Single Content Slide NORPAC(2009)">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608731" y="350113"/>
            <a:ext cx="8860443" cy="3333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rgbClr val="002776"/>
                </a:solidFill>
              </a:defRPr>
            </a:lvl1pPr>
          </a:lstStyle>
          <a:p>
            <a:pPr lvl="0"/>
            <a:r>
              <a:rPr lang="en-US" smtClean="0"/>
              <a:t>Click to edit Master title style</a:t>
            </a:r>
            <a:endParaRPr lang="en-US" dirty="0" smtClean="0"/>
          </a:p>
        </p:txBody>
      </p:sp>
      <p:sp>
        <p:nvSpPr>
          <p:cNvPr id="8" name="Rectangle 7"/>
          <p:cNvSpPr>
            <a:spLocks noChangeArrowheads="1"/>
          </p:cNvSpPr>
          <p:nvPr userDrawn="1"/>
        </p:nvSpPr>
        <p:spPr bwMode="auto">
          <a:xfrm>
            <a:off x="6453673" y="6534896"/>
            <a:ext cx="2983368" cy="303898"/>
          </a:xfrm>
          <a:prstGeom prst="rect">
            <a:avLst/>
          </a:prstGeom>
          <a:noFill/>
          <a:ln w="25400" algn="ctr">
            <a:noFill/>
            <a:miter lim="800000"/>
            <a:headEnd/>
            <a:tailEnd/>
          </a:ln>
        </p:spPr>
        <p:txBody>
          <a:bodyPr lIns="0" tIns="0" rIns="0" bIns="0"/>
          <a:lstStyle/>
          <a:p>
            <a:pPr algn="r" defTabSz="914312">
              <a:lnSpc>
                <a:spcPts val="1077"/>
              </a:lnSpc>
              <a:spcBef>
                <a:spcPct val="20000"/>
              </a:spcBef>
            </a:pPr>
            <a:r>
              <a:rPr lang="en-US" sz="700" dirty="0">
                <a:solidFill>
                  <a:srgbClr val="002776"/>
                </a:solidFill>
                <a:latin typeface="Arial"/>
                <a:cs typeface="Arial" pitchFamily="34" charset="0"/>
              </a:rPr>
              <a:t> Copyright © 2009 Deloitte Development LLC. All rights reserved.</a:t>
            </a:r>
          </a:p>
        </p:txBody>
      </p:sp>
      <p:sp>
        <p:nvSpPr>
          <p:cNvPr id="14" name="Text Placeholder 13"/>
          <p:cNvSpPr>
            <a:spLocks noGrp="1"/>
          </p:cNvSpPr>
          <p:nvPr>
            <p:ph type="body" sz="quarter" idx="11"/>
          </p:nvPr>
        </p:nvSpPr>
        <p:spPr>
          <a:xfrm>
            <a:off x="608733" y="1394287"/>
            <a:ext cx="8860441" cy="1343647"/>
          </a:xfrm>
        </p:spPr>
        <p:txBody>
          <a:bodyPr/>
          <a:lstStyle>
            <a:lvl1pPr>
              <a:defRPr>
                <a:solidFill>
                  <a:srgbClr val="002776"/>
                </a:solidFill>
              </a:defRPr>
            </a:lvl1pPr>
            <a:lvl2pPr>
              <a:defRPr>
                <a:solidFill>
                  <a:srgbClr val="002776"/>
                </a:solidFill>
              </a:defRPr>
            </a:lvl2pPr>
            <a:lvl3pPr>
              <a:defRPr>
                <a:solidFill>
                  <a:srgbClr val="002776"/>
                </a:solidFill>
              </a:defRPr>
            </a:lvl3pPr>
            <a:lvl4pPr>
              <a:defRPr>
                <a:solidFill>
                  <a:srgbClr val="002776"/>
                </a:solidFill>
              </a:defRPr>
            </a:lvl4pPr>
            <a:lvl5pPr>
              <a:defRPr>
                <a:solidFill>
                  <a:srgbClr val="00277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txBox="1">
            <a:spLocks/>
          </p:cNvSpPr>
          <p:nvPr userDrawn="1"/>
        </p:nvSpPr>
        <p:spPr>
          <a:xfrm>
            <a:off x="5111225" y="6534898"/>
            <a:ext cx="323586" cy="144905"/>
          </a:xfrm>
          <a:prstGeom prst="rect">
            <a:avLst/>
          </a:prstGeom>
        </p:spPr>
        <p:txBody>
          <a:bodyPr lIns="0" tIns="0" rIns="0" bIns="0"/>
          <a:lstStyle/>
          <a:p>
            <a:pPr defTabSz="914312">
              <a:lnSpc>
                <a:spcPts val="1077"/>
              </a:lnSpc>
              <a:defRPr/>
            </a:pPr>
            <a:fld id="{CE2BFF26-2BFA-4A54-9DD5-787B43E30B1E}" type="slidenum">
              <a:rPr lang="en-US" sz="700">
                <a:solidFill>
                  <a:srgbClr val="002776"/>
                </a:solidFill>
                <a:latin typeface="Arial"/>
              </a:rPr>
              <a:pPr defTabSz="914312">
                <a:lnSpc>
                  <a:spcPts val="1077"/>
                </a:lnSpc>
                <a:defRPr/>
              </a:pPr>
              <a:t>‹#›</a:t>
            </a:fld>
            <a:endParaRPr lang="en-US" sz="700" dirty="0">
              <a:solidFill>
                <a:srgbClr val="002776"/>
              </a:solidFill>
              <a:latin typeface="Arial"/>
            </a:endParaRPr>
          </a:p>
        </p:txBody>
      </p:sp>
      <p:sp>
        <p:nvSpPr>
          <p:cNvPr id="18" name="Footer Placeholder 10"/>
          <p:cNvSpPr>
            <a:spLocks noGrp="1"/>
          </p:cNvSpPr>
          <p:nvPr>
            <p:ph type="ftr" sz="quarter" idx="3"/>
          </p:nvPr>
        </p:nvSpPr>
        <p:spPr>
          <a:xfrm>
            <a:off x="641425" y="6534898"/>
            <a:ext cx="3167349" cy="163453"/>
          </a:xfrm>
          <a:prstGeom prst="rect">
            <a:avLst/>
          </a:prstGeom>
        </p:spPr>
        <p:txBody>
          <a:bodyPr vert="horz" wrap="square" lIns="0" tIns="0" rIns="0" bIns="0" numCol="1" anchor="t" anchorCtr="0" compatLnSpc="1">
            <a:prstTxWarp prst="textNoShape">
              <a:avLst/>
            </a:prstTxWarp>
            <a:noAutofit/>
          </a:bodyPr>
          <a:lstStyle>
            <a:lvl1pPr defTabSz="914312">
              <a:lnSpc>
                <a:spcPts val="1077"/>
              </a:lnSpc>
              <a:defRPr sz="700">
                <a:solidFill>
                  <a:schemeClr val="tx2"/>
                </a:solidFill>
              </a:defRPr>
            </a:lvl1pPr>
          </a:lstStyle>
          <a:p>
            <a:pPr algn="ctr">
              <a:spcBef>
                <a:spcPct val="20000"/>
              </a:spcBef>
              <a:defRPr/>
            </a:pPr>
            <a:r>
              <a:rPr lang="en-US" dirty="0" smtClean="0">
                <a:solidFill>
                  <a:srgbClr val="002776"/>
                </a:solidFill>
                <a:latin typeface="Arial"/>
                <a:cs typeface="Arial" pitchFamily="34" charset="0"/>
              </a:rPr>
              <a:t>Assessing the impact of IFRS</a:t>
            </a:r>
            <a:endParaRPr lang="en-US" dirty="0">
              <a:solidFill>
                <a:srgbClr val="002776"/>
              </a:solidFill>
              <a:latin typeface="Arial"/>
              <a:cs typeface="Arial"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3" y="336579"/>
            <a:ext cx="8915400" cy="33334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95303" y="914402"/>
            <a:ext cx="8915400" cy="246164"/>
          </a:xfrm>
        </p:spPr>
        <p:txBody>
          <a:bodyPr/>
          <a:lstStyle/>
          <a:p>
            <a:pPr lvl="0"/>
            <a:r>
              <a:rPr lang="en-US" noProof="0" smtClean="0"/>
              <a:t>Click icon to add table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45769" y="1399034"/>
            <a:ext cx="9024366" cy="4882896"/>
          </a:xfrm>
          <a:prstGeom prst="rect">
            <a:avLst/>
          </a:prstGeom>
        </p:spPr>
        <p:txBody>
          <a:bodyPr rtlCol="0">
            <a:noAutofit/>
          </a:bodyPr>
          <a:lstStyle>
            <a:lvl1pPr marL="0" marR="0" indent="0" algn="l" defTabSz="914308"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07" marR="0" indent="-173020" algn="l" defTabSz="914308"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30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1_End slide">
    <p:spTree>
      <p:nvGrpSpPr>
        <p:cNvPr id="1" name=""/>
        <p:cNvGrpSpPr/>
        <p:nvPr/>
      </p:nvGrpSpPr>
      <p:grpSpPr>
        <a:xfrm>
          <a:off x="0" y="0"/>
          <a:ext cx="0" cy="0"/>
          <a:chOff x="0" y="0"/>
          <a:chExt cx="0" cy="0"/>
        </a:xfrm>
      </p:grpSpPr>
      <p:sp>
        <p:nvSpPr>
          <p:cNvPr id="10" name="Rectangle 9"/>
          <p:cNvSpPr/>
          <p:nvPr userDrawn="1"/>
        </p:nvSpPr>
        <p:spPr>
          <a:xfrm>
            <a:off x="0" y="0"/>
            <a:ext cx="990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8" fontAlgn="auto">
              <a:spcBef>
                <a:spcPts val="0"/>
              </a:spcBef>
              <a:spcAft>
                <a:spcPts val="0"/>
              </a:spcAft>
            </a:pPr>
            <a:endParaRPr lang="en-US" sz="1800" dirty="0" smtClean="0">
              <a:solidFill>
                <a:srgbClr val="FFFFFF"/>
              </a:solidFill>
            </a:endParaRPr>
          </a:p>
        </p:txBody>
      </p:sp>
      <p:pic>
        <p:nvPicPr>
          <p:cNvPr id="7" name="Picture 4" descr="DEL_COL"/>
          <p:cNvPicPr preferRelativeResize="0">
            <a:picLocks noChangeAspect="1" noChangeArrowheads="1"/>
          </p:cNvPicPr>
          <p:nvPr userDrawn="1"/>
        </p:nvPicPr>
        <p:blipFill>
          <a:blip r:embed="rId2" cstate="email"/>
          <a:srcRect/>
          <a:stretch>
            <a:fillRect/>
          </a:stretch>
        </p:blipFill>
        <p:spPr bwMode="auto">
          <a:xfrm>
            <a:off x="354265" y="3112002"/>
            <a:ext cx="3405212" cy="628654"/>
          </a:xfrm>
          <a:prstGeom prst="rect">
            <a:avLst/>
          </a:prstGeom>
          <a:noFill/>
          <a:ln w="12700">
            <a:noFill/>
            <a:miter lim="800000"/>
            <a:headEnd/>
            <a:tailEnd/>
          </a:ln>
        </p:spPr>
      </p:pic>
      <p:sp>
        <p:nvSpPr>
          <p:cNvPr id="4" name="Footer Placeholder 4"/>
          <p:cNvSpPr>
            <a:spLocks noGrp="1"/>
          </p:cNvSpPr>
          <p:nvPr>
            <p:ph type="ftr" sz="quarter" idx="3"/>
          </p:nvPr>
        </p:nvSpPr>
        <p:spPr>
          <a:xfrm>
            <a:off x="780001" y="6597650"/>
            <a:ext cx="3978664" cy="126000"/>
          </a:xfrm>
          <a:prstGeom prst="rect">
            <a:avLst/>
          </a:prstGeom>
        </p:spPr>
        <p:txBody>
          <a:bodyPr vert="horz" lIns="0" tIns="0" rIns="0" bIns="0" rtlCol="0" anchor="b" anchorCtr="0">
            <a:noAutofit/>
          </a:bodyPr>
          <a:lstStyle>
            <a:lvl1pPr algn="l">
              <a:defRPr sz="1000">
                <a:solidFill>
                  <a:srgbClr val="FFFFFF"/>
                </a:solidFill>
              </a:defRPr>
            </a:lvl1pPr>
          </a:lstStyle>
          <a:p>
            <a:pPr defTabSz="914308" fontAlgn="auto">
              <a:spcBef>
                <a:spcPts val="0"/>
              </a:spcBef>
              <a:spcAft>
                <a:spcPts val="0"/>
              </a:spcAft>
            </a:pPr>
            <a:r>
              <a:rPr lang="en-US" smtClean="0">
                <a:latin typeface="Arial"/>
                <a:cs typeface="+mn-cs"/>
              </a:rPr>
              <a:t>Deloitte</a:t>
            </a:r>
            <a:endParaRPr lang="en-US" dirty="0">
              <a:latin typeface="Arial"/>
              <a:cs typeface="+mn-cs"/>
            </a:endParaRPr>
          </a:p>
        </p:txBody>
      </p:sp>
      <p:sp>
        <p:nvSpPr>
          <p:cNvPr id="5" name="Slide Number Placeholder 5"/>
          <p:cNvSpPr>
            <a:spLocks noGrp="1"/>
          </p:cNvSpPr>
          <p:nvPr>
            <p:ph type="sldNum" sz="quarter" idx="4"/>
          </p:nvPr>
        </p:nvSpPr>
        <p:spPr>
          <a:xfrm>
            <a:off x="388673" y="6597650"/>
            <a:ext cx="390000" cy="126000"/>
          </a:xfrm>
          <a:prstGeom prst="rect">
            <a:avLst/>
          </a:prstGeom>
        </p:spPr>
        <p:txBody>
          <a:bodyPr vert="horz" lIns="0" tIns="0" rIns="0" bIns="0" rtlCol="0" anchor="b" anchorCtr="0">
            <a:noAutofit/>
          </a:bodyPr>
          <a:lstStyle>
            <a:lvl1pPr algn="l">
              <a:defRPr sz="1000" b="1">
                <a:solidFill>
                  <a:srgbClr val="FFFFFF"/>
                </a:solidFill>
              </a:defRPr>
            </a:lvl1pPr>
          </a:lstStyle>
          <a:p>
            <a:pPr defTabSz="914308" fontAlgn="auto">
              <a:spcBef>
                <a:spcPts val="0"/>
              </a:spcBef>
              <a:spcAft>
                <a:spcPts val="0"/>
              </a:spcAft>
            </a:pPr>
            <a:fld id="{313880FF-B11A-4FA9-B5CC-7226C1B8517C}" type="slidenum">
              <a:rPr lang="en-US" smtClean="0">
                <a:latin typeface="Arial"/>
                <a:cs typeface="+mn-cs"/>
              </a:rPr>
              <a:pPr defTabSz="914308" fontAlgn="auto">
                <a:spcBef>
                  <a:spcPts val="0"/>
                </a:spcBef>
                <a:spcAft>
                  <a:spcPts val="0"/>
                </a:spcAft>
              </a:pPr>
              <a:t>‹#›</a:t>
            </a:fld>
            <a:endParaRPr lang="en-US" dirty="0">
              <a:latin typeface="Arial"/>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448867" y="446038"/>
            <a:ext cx="9024366" cy="333425"/>
          </a:xfrm>
        </p:spPr>
        <p:txBody>
          <a:bodyPr/>
          <a:lstStyle/>
          <a:p>
            <a:r>
              <a:rPr lang="en-US" smtClean="0"/>
              <a:t>Click to edit Master title style</a:t>
            </a:r>
            <a:endParaRPr lang="es-ES"/>
          </a:p>
        </p:txBody>
      </p:sp>
      <p:sp>
        <p:nvSpPr>
          <p:cNvPr id="3" name="Content Placeholder 2"/>
          <p:cNvSpPr>
            <a:spLocks noGrp="1"/>
          </p:cNvSpPr>
          <p:nvPr>
            <p:ph idx="1"/>
          </p:nvPr>
        </p:nvSpPr>
        <p:spPr>
          <a:xfrm>
            <a:off x="439260" y="1190382"/>
            <a:ext cx="9124399" cy="134395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Slide Number Placeholder 9"/>
          <p:cNvSpPr>
            <a:spLocks noGrp="1"/>
          </p:cNvSpPr>
          <p:nvPr>
            <p:ph type="sldNum" sz="quarter" idx="10"/>
          </p:nvPr>
        </p:nvSpPr>
        <p:spPr>
          <a:xfrm>
            <a:off x="450586" y="6554789"/>
            <a:ext cx="306123" cy="142875"/>
          </a:xfrm>
          <a:prstGeom prst="rect">
            <a:avLst/>
          </a:prstGeom>
        </p:spPr>
        <p:txBody>
          <a:bodyPr/>
          <a:lstStyle>
            <a:lvl1pPr>
              <a:defRPr/>
            </a:lvl1pPr>
          </a:lstStyle>
          <a:p>
            <a:pPr defTabSz="914308" fontAlgn="auto">
              <a:spcBef>
                <a:spcPts val="0"/>
              </a:spcBef>
              <a:spcAft>
                <a:spcPts val="0"/>
              </a:spcAft>
            </a:pPr>
            <a:fld id="{8F8BACF4-971A-42EF-922E-700110988088}" type="slidenum">
              <a:rPr lang="es-ES" sz="1800">
                <a:solidFill>
                  <a:srgbClr val="002776"/>
                </a:solidFill>
                <a:latin typeface="Arial"/>
                <a:cs typeface="+mn-cs"/>
              </a:rPr>
              <a:pPr defTabSz="914308" fontAlgn="auto">
                <a:spcBef>
                  <a:spcPts val="0"/>
                </a:spcBef>
                <a:spcAft>
                  <a:spcPts val="0"/>
                </a:spcAft>
              </a:pPr>
              <a:t>‹#›</a:t>
            </a:fld>
            <a:endParaRPr lang="es-ES" sz="1800">
              <a:solidFill>
                <a:srgbClr val="002776"/>
              </a:solidFill>
              <a:latin typeface="Arial"/>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84514" y="1556795"/>
            <a:ext cx="8420100" cy="578494"/>
          </a:xfrm>
        </p:spPr>
        <p:txBody>
          <a:bodyPr>
            <a:noAutofit/>
          </a:bodyPr>
          <a:lstStyle>
            <a:lvl1pPr algn="l">
              <a:defRPr sz="38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93086" y="2204864"/>
            <a:ext cx="6934200" cy="1752600"/>
          </a:xfrm>
        </p:spPr>
        <p:txBody>
          <a:bodyPr/>
          <a:lstStyle>
            <a:lvl1pPr marL="0" indent="0" algn="l">
              <a:buNone/>
              <a:defRPr>
                <a:solidFill>
                  <a:schemeClr val="bg1">
                    <a:lumMod val="75000"/>
                  </a:schemeClr>
                </a:solidFill>
              </a:defRPr>
            </a:lvl1pPr>
            <a:lvl2pPr marL="536408" indent="0" algn="ctr">
              <a:buNone/>
              <a:defRPr>
                <a:solidFill>
                  <a:schemeClr val="tx1">
                    <a:tint val="75000"/>
                  </a:schemeClr>
                </a:solidFill>
              </a:defRPr>
            </a:lvl2pPr>
            <a:lvl3pPr marL="1072815" indent="0" algn="ctr">
              <a:buNone/>
              <a:defRPr>
                <a:solidFill>
                  <a:schemeClr val="tx1">
                    <a:tint val="75000"/>
                  </a:schemeClr>
                </a:solidFill>
              </a:defRPr>
            </a:lvl3pPr>
            <a:lvl4pPr marL="1609223" indent="0" algn="ctr">
              <a:buNone/>
              <a:defRPr>
                <a:solidFill>
                  <a:schemeClr val="tx1">
                    <a:tint val="75000"/>
                  </a:schemeClr>
                </a:solidFill>
              </a:defRPr>
            </a:lvl4pPr>
            <a:lvl5pPr marL="2145630" indent="0" algn="ctr">
              <a:buNone/>
              <a:defRPr>
                <a:solidFill>
                  <a:schemeClr val="tx1">
                    <a:tint val="75000"/>
                  </a:schemeClr>
                </a:solidFill>
              </a:defRPr>
            </a:lvl5pPr>
            <a:lvl6pPr marL="2682038" indent="0" algn="ctr">
              <a:buNone/>
              <a:defRPr>
                <a:solidFill>
                  <a:schemeClr val="tx1">
                    <a:tint val="75000"/>
                  </a:schemeClr>
                </a:solidFill>
              </a:defRPr>
            </a:lvl6pPr>
            <a:lvl7pPr marL="3218446" indent="0" algn="ctr">
              <a:buNone/>
              <a:defRPr>
                <a:solidFill>
                  <a:schemeClr val="tx1">
                    <a:tint val="75000"/>
                  </a:schemeClr>
                </a:solidFill>
              </a:defRPr>
            </a:lvl7pPr>
            <a:lvl8pPr marL="3754852" indent="0" algn="ctr">
              <a:buNone/>
              <a:defRPr>
                <a:solidFill>
                  <a:schemeClr val="tx1">
                    <a:tint val="75000"/>
                  </a:schemeClr>
                </a:solidFill>
              </a:defRPr>
            </a:lvl8pPr>
            <a:lvl9pPr marL="429126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28503" y="6463706"/>
            <a:ext cx="440687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72815" fontAlgn="auto">
                <a:spcBef>
                  <a:spcPts val="0"/>
                </a:spcBef>
                <a:spcAft>
                  <a:spcPts val="0"/>
                </a:spcAft>
              </a:pPr>
              <a:r>
                <a:rPr lang="zh-CN" altLang="en-US" sz="1600" b="1" dirty="0" smtClean="0">
                  <a:solidFill>
                    <a:prstClr val="white"/>
                  </a:solidFill>
                  <a:latin typeface="微软雅黑" pitchFamily="34" charset="-122"/>
                </a:rPr>
                <a:t>世界</a:t>
              </a:r>
              <a:r>
                <a:rPr lang="en-US" altLang="zh-CN" sz="1600" b="1" dirty="0" smtClean="0">
                  <a:solidFill>
                    <a:prstClr val="white"/>
                  </a:solidFill>
                  <a:latin typeface="微软雅黑" pitchFamily="34" charset="-122"/>
                </a:rPr>
                <a:t>500</a:t>
              </a:r>
              <a:r>
                <a:rPr lang="zh-CN" altLang="en-US" sz="1600" b="1" dirty="0" smtClean="0">
                  <a:solidFill>
                    <a:prstClr val="white"/>
                  </a:solidFill>
                  <a:latin typeface="微软雅黑" pitchFamily="34" charset="-122"/>
                </a:rPr>
                <a:t>强研究中心</a:t>
              </a:r>
              <a:endParaRPr lang="zh-CN" altLang="en-US" sz="16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72815" fontAlgn="auto">
                <a:spcBef>
                  <a:spcPts val="0"/>
                </a:spcBef>
                <a:spcAft>
                  <a:spcPts val="0"/>
                </a:spcAft>
              </a:pPr>
              <a:r>
                <a:rPr lang="en-US" altLang="zh-CN" sz="1400" b="1" dirty="0" smtClean="0">
                  <a:solidFill>
                    <a:prstClr val="white"/>
                  </a:solidFill>
                  <a:latin typeface="微软雅黑" pitchFamily="34" charset="-122"/>
                </a:rPr>
                <a:t>zhao-biao.com</a:t>
              </a:r>
              <a:endParaRPr lang="zh-CN" altLang="en-US" sz="1400" b="1" dirty="0">
                <a:solidFill>
                  <a:prstClr val="white"/>
                </a:solidFill>
                <a:latin typeface="微软雅黑" pitchFamily="34" charset="-122"/>
              </a:endParaRPr>
            </a:p>
          </p:txBody>
        </p:sp>
      </p:grpSp>
      <p:sp>
        <p:nvSpPr>
          <p:cNvPr id="11" name="矩形 10"/>
          <p:cNvSpPr/>
          <p:nvPr/>
        </p:nvSpPr>
        <p:spPr>
          <a:xfrm>
            <a:off x="4713451" y="6476846"/>
            <a:ext cx="487492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7281" tIns="107281" rIns="107281" bIns="107281" rtlCol="0" anchor="ctr"/>
          <a:lstStyle/>
          <a:p>
            <a:pPr algn="ctr" defTabSz="1072815" fontAlgn="auto">
              <a:spcBef>
                <a:spcPts val="0"/>
              </a:spcBef>
              <a:spcAft>
                <a:spcPts val="0"/>
              </a:spcAft>
            </a:pPr>
            <a:r>
              <a:rPr lang="zh-CN" altLang="en-US" sz="1600" b="1" dirty="0" smtClean="0">
                <a:solidFill>
                  <a:prstClr val="white"/>
                </a:solidFill>
                <a:latin typeface="微软雅黑" pitchFamily="34" charset="-122"/>
              </a:rPr>
              <a:t>找表网：专注于海外</a:t>
            </a:r>
            <a:r>
              <a:rPr lang="zh-CN" altLang="en-US" sz="1600" b="1" dirty="0">
                <a:solidFill>
                  <a:prstClr val="white"/>
                </a:solidFill>
                <a:latin typeface="微软雅黑" pitchFamily="34" charset="-122"/>
              </a:rPr>
              <a:t>知名</a:t>
            </a:r>
            <a:r>
              <a:rPr lang="zh-CN" altLang="en-US" sz="1600" b="1" dirty="0" smtClean="0">
                <a:solidFill>
                  <a:prstClr val="white"/>
                </a:solidFill>
                <a:latin typeface="微软雅黑" pitchFamily="34" charset="-122"/>
              </a:rPr>
              <a:t>上市公司公开资料研究</a:t>
            </a:r>
            <a:endParaRPr lang="zh-CN" altLang="en-US" sz="1600" b="1" dirty="0">
              <a:solidFill>
                <a:prstClr val="white"/>
              </a:solidFill>
              <a:latin typeface="微软雅黑" pitchFamily="34" charset="-122"/>
            </a:endParaRPr>
          </a:p>
        </p:txBody>
      </p:sp>
      <p:cxnSp>
        <p:nvCxnSpPr>
          <p:cNvPr id="14" name="直接连接符 13"/>
          <p:cNvCxnSpPr/>
          <p:nvPr userDrawn="1"/>
        </p:nvCxnSpPr>
        <p:spPr>
          <a:xfrm>
            <a:off x="467602" y="908720"/>
            <a:ext cx="90099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5" y="4406902"/>
            <a:ext cx="8420100" cy="1362075"/>
          </a:xfrm>
        </p:spPr>
        <p:txBody>
          <a:bodyPr anchor="t"/>
          <a:lstStyle>
            <a:lvl1pPr algn="l">
              <a:defRPr sz="4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5" y="2906713"/>
            <a:ext cx="8420100" cy="1500187"/>
          </a:xfrm>
        </p:spPr>
        <p:txBody>
          <a:bodyPr anchor="b"/>
          <a:lstStyle>
            <a:lvl1pPr marL="0" indent="0">
              <a:buNone/>
              <a:defRPr sz="2400">
                <a:solidFill>
                  <a:schemeClr val="tx1">
                    <a:tint val="75000"/>
                  </a:schemeClr>
                </a:solidFill>
              </a:defRPr>
            </a:lvl1pPr>
            <a:lvl2pPr marL="536408" indent="0">
              <a:buNone/>
              <a:defRPr sz="2100">
                <a:solidFill>
                  <a:schemeClr val="tx1">
                    <a:tint val="75000"/>
                  </a:schemeClr>
                </a:solidFill>
              </a:defRPr>
            </a:lvl2pPr>
            <a:lvl3pPr marL="1072815" indent="0">
              <a:buNone/>
              <a:defRPr sz="1900">
                <a:solidFill>
                  <a:schemeClr val="tx1">
                    <a:tint val="75000"/>
                  </a:schemeClr>
                </a:solidFill>
              </a:defRPr>
            </a:lvl3pPr>
            <a:lvl4pPr marL="1609223" indent="0">
              <a:buNone/>
              <a:defRPr sz="1600">
                <a:solidFill>
                  <a:schemeClr val="tx1">
                    <a:tint val="75000"/>
                  </a:schemeClr>
                </a:solidFill>
              </a:defRPr>
            </a:lvl4pPr>
            <a:lvl5pPr marL="2145630" indent="0">
              <a:buNone/>
              <a:defRPr sz="1600">
                <a:solidFill>
                  <a:schemeClr val="tx1">
                    <a:tint val="75000"/>
                  </a:schemeClr>
                </a:solidFill>
              </a:defRPr>
            </a:lvl5pPr>
            <a:lvl6pPr marL="2682038" indent="0">
              <a:buNone/>
              <a:defRPr sz="1600">
                <a:solidFill>
                  <a:schemeClr val="tx1">
                    <a:tint val="75000"/>
                  </a:schemeClr>
                </a:solidFill>
              </a:defRPr>
            </a:lvl6pPr>
            <a:lvl7pPr marL="3218446" indent="0">
              <a:buNone/>
              <a:defRPr sz="1600">
                <a:solidFill>
                  <a:schemeClr val="tx1">
                    <a:tint val="75000"/>
                  </a:schemeClr>
                </a:solidFill>
              </a:defRPr>
            </a:lvl7pPr>
            <a:lvl8pPr marL="3754852" indent="0">
              <a:buNone/>
              <a:defRPr sz="1600">
                <a:solidFill>
                  <a:schemeClr val="tx1">
                    <a:tint val="75000"/>
                  </a:schemeClr>
                </a:solidFill>
              </a:defRPr>
            </a:lvl8pPr>
            <a:lvl9pPr marL="429126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2505" y="1484784"/>
            <a:ext cx="8420100" cy="1362075"/>
          </a:xfrm>
        </p:spPr>
        <p:txBody>
          <a:bodyPr anchor="b"/>
          <a:lstStyle>
            <a:lvl1pPr algn="l">
              <a:defRPr sz="47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505" y="2936925"/>
            <a:ext cx="8420100" cy="1500187"/>
          </a:xfrm>
        </p:spPr>
        <p:txBody>
          <a:bodyPr anchor="t"/>
          <a:lstStyle>
            <a:lvl1pPr marL="0" indent="0">
              <a:buNone/>
              <a:defRPr sz="2400">
                <a:solidFill>
                  <a:schemeClr val="bg1"/>
                </a:solidFill>
              </a:defRPr>
            </a:lvl1pPr>
            <a:lvl2pPr marL="536408" indent="0">
              <a:buNone/>
              <a:defRPr sz="2100">
                <a:solidFill>
                  <a:schemeClr val="tx1">
                    <a:tint val="75000"/>
                  </a:schemeClr>
                </a:solidFill>
              </a:defRPr>
            </a:lvl2pPr>
            <a:lvl3pPr marL="1072815" indent="0">
              <a:buNone/>
              <a:defRPr sz="1900">
                <a:solidFill>
                  <a:schemeClr val="tx1">
                    <a:tint val="75000"/>
                  </a:schemeClr>
                </a:solidFill>
              </a:defRPr>
            </a:lvl3pPr>
            <a:lvl4pPr marL="1609223" indent="0">
              <a:buNone/>
              <a:defRPr sz="1600">
                <a:solidFill>
                  <a:schemeClr val="tx1">
                    <a:tint val="75000"/>
                  </a:schemeClr>
                </a:solidFill>
              </a:defRPr>
            </a:lvl4pPr>
            <a:lvl5pPr marL="2145630" indent="0">
              <a:buNone/>
              <a:defRPr sz="1600">
                <a:solidFill>
                  <a:schemeClr val="tx1">
                    <a:tint val="75000"/>
                  </a:schemeClr>
                </a:solidFill>
              </a:defRPr>
            </a:lvl5pPr>
            <a:lvl6pPr marL="2682038" indent="0">
              <a:buNone/>
              <a:defRPr sz="1600">
                <a:solidFill>
                  <a:schemeClr val="tx1">
                    <a:tint val="75000"/>
                  </a:schemeClr>
                </a:solidFill>
              </a:defRPr>
            </a:lvl6pPr>
            <a:lvl7pPr marL="3218446" indent="0">
              <a:buNone/>
              <a:defRPr sz="1600">
                <a:solidFill>
                  <a:schemeClr val="tx1">
                    <a:tint val="75000"/>
                  </a:schemeClr>
                </a:solidFill>
              </a:defRPr>
            </a:lvl7pPr>
            <a:lvl8pPr marL="3754852" indent="0">
              <a:buNone/>
              <a:defRPr sz="1600">
                <a:solidFill>
                  <a:schemeClr val="tx1">
                    <a:tint val="75000"/>
                  </a:schemeClr>
                </a:solidFill>
              </a:defRPr>
            </a:lvl8pPr>
            <a:lvl9pPr marL="4291260" indent="0">
              <a:buNone/>
              <a:defRPr sz="16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67602" y="908720"/>
            <a:ext cx="90099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2"/>
            <a:ext cx="4375150" cy="452596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2"/>
            <a:ext cx="4375150" cy="452596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1" cy="639762"/>
          </a:xfrm>
        </p:spPr>
        <p:txBody>
          <a:bodyPr anchor="b"/>
          <a:lstStyle>
            <a:lvl1pPr marL="0" indent="0">
              <a:buNone/>
              <a:defRPr sz="2800" b="1"/>
            </a:lvl1pPr>
            <a:lvl2pPr marL="536408" indent="0">
              <a:buNone/>
              <a:defRPr sz="2400" b="1"/>
            </a:lvl2pPr>
            <a:lvl3pPr marL="1072815" indent="0">
              <a:buNone/>
              <a:defRPr sz="2100" b="1"/>
            </a:lvl3pPr>
            <a:lvl4pPr marL="1609223" indent="0">
              <a:buNone/>
              <a:defRPr sz="1900" b="1"/>
            </a:lvl4pPr>
            <a:lvl5pPr marL="2145630" indent="0">
              <a:buNone/>
              <a:defRPr sz="1900" b="1"/>
            </a:lvl5pPr>
            <a:lvl6pPr marL="2682038" indent="0">
              <a:buNone/>
              <a:defRPr sz="1900" b="1"/>
            </a:lvl6pPr>
            <a:lvl7pPr marL="3218446" indent="0">
              <a:buNone/>
              <a:defRPr sz="1900" b="1"/>
            </a:lvl7pPr>
            <a:lvl8pPr marL="3754852" indent="0">
              <a:buNone/>
              <a:defRPr sz="1900" b="1"/>
            </a:lvl8pPr>
            <a:lvl9pPr marL="4291260"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1"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2" y="1535113"/>
            <a:ext cx="4378590" cy="639762"/>
          </a:xfrm>
        </p:spPr>
        <p:txBody>
          <a:bodyPr anchor="b"/>
          <a:lstStyle>
            <a:lvl1pPr marL="0" indent="0">
              <a:buNone/>
              <a:defRPr sz="2800" b="1"/>
            </a:lvl1pPr>
            <a:lvl2pPr marL="536408" indent="0">
              <a:buNone/>
              <a:defRPr sz="2400" b="1"/>
            </a:lvl2pPr>
            <a:lvl3pPr marL="1072815" indent="0">
              <a:buNone/>
              <a:defRPr sz="2100" b="1"/>
            </a:lvl3pPr>
            <a:lvl4pPr marL="1609223" indent="0">
              <a:buNone/>
              <a:defRPr sz="1900" b="1"/>
            </a:lvl4pPr>
            <a:lvl5pPr marL="2145630" indent="0">
              <a:buNone/>
              <a:defRPr sz="1900" b="1"/>
            </a:lvl5pPr>
            <a:lvl6pPr marL="2682038" indent="0">
              <a:buNone/>
              <a:defRPr sz="1900" b="1"/>
            </a:lvl6pPr>
            <a:lvl7pPr marL="3218446" indent="0">
              <a:buNone/>
              <a:defRPr sz="1900" b="1"/>
            </a:lvl7pPr>
            <a:lvl8pPr marL="3754852" indent="0">
              <a:buNone/>
              <a:defRPr sz="1900" b="1"/>
            </a:lvl8pPr>
            <a:lvl9pPr marL="4291260"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5032112" y="2174875"/>
            <a:ext cx="437859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ingle Content Slide NORPAC(2009)">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608731" y="350117"/>
            <a:ext cx="8860443" cy="430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rgbClr val="002776"/>
                </a:solidFill>
              </a:defRPr>
            </a:lvl1pPr>
          </a:lstStyle>
          <a:p>
            <a:pPr lvl="0"/>
            <a:r>
              <a:rPr lang="en-US" dirty="0" smtClean="0"/>
              <a:t>Click to edit Master title style</a:t>
            </a:r>
          </a:p>
        </p:txBody>
      </p:sp>
      <p:sp>
        <p:nvSpPr>
          <p:cNvPr id="8" name="Rectangle 7"/>
          <p:cNvSpPr>
            <a:spLocks noChangeArrowheads="1"/>
          </p:cNvSpPr>
          <p:nvPr userDrawn="1"/>
        </p:nvSpPr>
        <p:spPr bwMode="auto">
          <a:xfrm>
            <a:off x="6453673" y="6534896"/>
            <a:ext cx="2983368" cy="303898"/>
          </a:xfrm>
          <a:prstGeom prst="rect">
            <a:avLst/>
          </a:prstGeom>
          <a:noFill/>
          <a:ln w="25400" algn="ctr">
            <a:noFill/>
            <a:miter lim="800000"/>
            <a:headEnd/>
            <a:tailEnd/>
          </a:ln>
        </p:spPr>
        <p:txBody>
          <a:bodyPr lIns="0" tIns="0" rIns="0" bIns="0"/>
          <a:lstStyle/>
          <a:p>
            <a:pPr algn="r" defTabSz="957718">
              <a:lnSpc>
                <a:spcPts val="1128"/>
              </a:lnSpc>
            </a:pPr>
            <a:r>
              <a:rPr lang="en-US" sz="800" b="0" dirty="0" smtClean="0">
                <a:solidFill>
                  <a:schemeClr val="tx2"/>
                </a:solidFill>
              </a:rPr>
              <a:t> Copyright © 2009 Deloitte Development LLC. All rights reserved.</a:t>
            </a:r>
            <a:endParaRPr lang="en-US" sz="800" b="0" dirty="0">
              <a:solidFill>
                <a:schemeClr val="tx2"/>
              </a:solidFill>
            </a:endParaRPr>
          </a:p>
        </p:txBody>
      </p:sp>
      <p:sp>
        <p:nvSpPr>
          <p:cNvPr id="14" name="Text Placeholder 13"/>
          <p:cNvSpPr>
            <a:spLocks noGrp="1"/>
          </p:cNvSpPr>
          <p:nvPr>
            <p:ph type="body" sz="quarter" idx="11"/>
          </p:nvPr>
        </p:nvSpPr>
        <p:spPr>
          <a:xfrm>
            <a:off x="608734" y="1394290"/>
            <a:ext cx="8860441" cy="902811"/>
          </a:xfrm>
        </p:spPr>
        <p:txBody>
          <a:bodyPr/>
          <a:lstStyle>
            <a:lvl1pPr>
              <a:defRPr>
                <a:solidFill>
                  <a:srgbClr val="002776"/>
                </a:solidFill>
              </a:defRPr>
            </a:lvl1pPr>
            <a:lvl2pPr>
              <a:defRPr>
                <a:solidFill>
                  <a:srgbClr val="002776"/>
                </a:solidFill>
              </a:defRPr>
            </a:lvl2pPr>
            <a:lvl3pPr>
              <a:defRPr>
                <a:solidFill>
                  <a:srgbClr val="002776"/>
                </a:solidFill>
              </a:defRPr>
            </a:lvl3pPr>
            <a:lvl4pPr>
              <a:defRPr>
                <a:solidFill>
                  <a:srgbClr val="002776"/>
                </a:solidFill>
              </a:defRPr>
            </a:lvl4pPr>
            <a:lvl5pPr>
              <a:defRPr>
                <a:solidFill>
                  <a:srgbClr val="00277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txBox="1">
            <a:spLocks/>
          </p:cNvSpPr>
          <p:nvPr userDrawn="1"/>
        </p:nvSpPr>
        <p:spPr>
          <a:xfrm>
            <a:off x="5111224" y="6534900"/>
            <a:ext cx="323586" cy="144905"/>
          </a:xfrm>
          <a:prstGeom prst="rect">
            <a:avLst/>
          </a:prstGeom>
        </p:spPr>
        <p:txBody>
          <a:bodyPr lIns="0" tIns="0" rIns="0" bIns="0"/>
          <a:lstStyle/>
          <a:p>
            <a:pPr marL="0" marR="0" lvl="0" indent="0" algn="l" defTabSz="957718" rtl="0" eaLnBrk="1" fontAlgn="base" latinLnBrk="0" hangingPunct="1">
              <a:lnSpc>
                <a:spcPts val="1128"/>
              </a:lnSpc>
              <a:spcBef>
                <a:spcPct val="0"/>
              </a:spcBef>
              <a:spcAft>
                <a:spcPct val="0"/>
              </a:spcAft>
              <a:buClrTx/>
              <a:buSzTx/>
              <a:buFontTx/>
              <a:buNone/>
              <a:tabLst/>
              <a:defRPr/>
            </a:pPr>
            <a:fld id="{CE2BFF26-2BFA-4A54-9DD5-787B43E30B1E}" type="slidenum">
              <a:rPr lang="en-US" sz="800" b="0" kern="1200" noProof="0" smtClean="0">
                <a:solidFill>
                  <a:schemeClr val="tx2"/>
                </a:solidFill>
                <a:latin typeface="Arial" charset="0"/>
                <a:ea typeface="+mn-ea"/>
                <a:cs typeface="Arial" charset="0"/>
              </a:rPr>
              <a:pPr marL="0" marR="0" lvl="0" indent="0" algn="l" defTabSz="957718" rtl="0" eaLnBrk="1" fontAlgn="base" latinLnBrk="0" hangingPunct="1">
                <a:lnSpc>
                  <a:spcPts val="1128"/>
                </a:lnSpc>
                <a:spcBef>
                  <a:spcPct val="0"/>
                </a:spcBef>
                <a:spcAft>
                  <a:spcPct val="0"/>
                </a:spcAft>
                <a:buClrTx/>
                <a:buSzTx/>
                <a:buFontTx/>
                <a:buNone/>
                <a:tabLst/>
                <a:defRPr/>
              </a:pPr>
              <a:t>‹#›</a:t>
            </a:fld>
            <a:endParaRPr lang="en-US" sz="800" b="0" kern="1200" noProof="0" dirty="0">
              <a:solidFill>
                <a:schemeClr val="tx2"/>
              </a:solidFill>
              <a:latin typeface="Arial" charset="0"/>
              <a:ea typeface="+mn-ea"/>
              <a:cs typeface="Arial" charset="0"/>
            </a:endParaRPr>
          </a:p>
        </p:txBody>
      </p:sp>
      <p:sp>
        <p:nvSpPr>
          <p:cNvPr id="18" name="Footer Placeholder 10"/>
          <p:cNvSpPr>
            <a:spLocks noGrp="1"/>
          </p:cNvSpPr>
          <p:nvPr>
            <p:ph type="ftr" sz="quarter" idx="3"/>
          </p:nvPr>
        </p:nvSpPr>
        <p:spPr>
          <a:xfrm>
            <a:off x="641426" y="6534900"/>
            <a:ext cx="3167349" cy="163453"/>
          </a:xfrm>
          <a:prstGeom prst="rect">
            <a:avLst/>
          </a:prstGeom>
        </p:spPr>
        <p:txBody>
          <a:bodyPr vert="horz" wrap="square" lIns="0" tIns="0" rIns="0" bIns="0" numCol="1" anchor="t" anchorCtr="0" compatLnSpc="1">
            <a:prstTxWarp prst="textNoShape">
              <a:avLst/>
            </a:prstTxWarp>
            <a:noAutofit/>
          </a:bodyPr>
          <a:lstStyle>
            <a:lvl1pPr defTabSz="957718">
              <a:lnSpc>
                <a:spcPts val="1128"/>
              </a:lnSpc>
              <a:defRPr sz="800">
                <a:solidFill>
                  <a:schemeClr val="tx2"/>
                </a:solidFill>
              </a:defRPr>
            </a:lvl1pPr>
          </a:lstStyle>
          <a:p>
            <a:pPr>
              <a:defRPr/>
            </a:pPr>
            <a:r>
              <a:rPr lang="en-US" b="0" dirty="0" smtClean="0">
                <a:latin typeface="Arial" pitchFamily="34" charset="0"/>
                <a:cs typeface="Arial" pitchFamily="34" charset="0"/>
              </a:rPr>
              <a:t>Assessing the impact of IFRS</a:t>
            </a:r>
            <a:endParaRPr lang="en-US" b="0" dirty="0">
              <a:latin typeface="Arial" pitchFamily="34" charset="0"/>
              <a:cs typeface="Arial"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2" y="273050"/>
            <a:ext cx="3259005" cy="1162051"/>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2" y="1435102"/>
            <a:ext cx="3259005" cy="4691063"/>
          </a:xfrm>
        </p:spPr>
        <p:txBody>
          <a:bodyPr/>
          <a:lstStyle>
            <a:lvl1pPr marL="0" indent="0">
              <a:buNone/>
              <a:defRPr sz="1600"/>
            </a:lvl1pPr>
            <a:lvl2pPr marL="536408" indent="0">
              <a:buNone/>
              <a:defRPr sz="1400"/>
            </a:lvl2pPr>
            <a:lvl3pPr marL="1072815" indent="0">
              <a:buNone/>
              <a:defRPr sz="1100"/>
            </a:lvl3pPr>
            <a:lvl4pPr marL="1609223" indent="0">
              <a:buNone/>
              <a:defRPr sz="1000"/>
            </a:lvl4pPr>
            <a:lvl5pPr marL="2145630" indent="0">
              <a:buNone/>
              <a:defRPr sz="1000"/>
            </a:lvl5pPr>
            <a:lvl6pPr marL="2682038" indent="0">
              <a:buNone/>
              <a:defRPr sz="1000"/>
            </a:lvl6pPr>
            <a:lvl7pPr marL="3218446" indent="0">
              <a:buNone/>
              <a:defRPr sz="1000"/>
            </a:lvl7pPr>
            <a:lvl8pPr marL="3754852" indent="0">
              <a:buNone/>
              <a:defRPr sz="1000"/>
            </a:lvl8pPr>
            <a:lvl9pPr marL="429126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6" y="4800600"/>
            <a:ext cx="5943600" cy="56673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6" y="612775"/>
            <a:ext cx="5943600" cy="4114800"/>
          </a:xfrm>
        </p:spPr>
        <p:txBody>
          <a:bodyPr/>
          <a:lstStyle>
            <a:lvl1pPr marL="0" indent="0">
              <a:buNone/>
              <a:defRPr sz="3800"/>
            </a:lvl1pPr>
            <a:lvl2pPr marL="536408" indent="0">
              <a:buNone/>
              <a:defRPr sz="3300"/>
            </a:lvl2pPr>
            <a:lvl3pPr marL="1072815" indent="0">
              <a:buNone/>
              <a:defRPr sz="2800"/>
            </a:lvl3pPr>
            <a:lvl4pPr marL="1609223" indent="0">
              <a:buNone/>
              <a:defRPr sz="2400"/>
            </a:lvl4pPr>
            <a:lvl5pPr marL="2145630" indent="0">
              <a:buNone/>
              <a:defRPr sz="2400"/>
            </a:lvl5pPr>
            <a:lvl6pPr marL="2682038" indent="0">
              <a:buNone/>
              <a:defRPr sz="2400"/>
            </a:lvl6pPr>
            <a:lvl7pPr marL="3218446" indent="0">
              <a:buNone/>
              <a:defRPr sz="2400"/>
            </a:lvl7pPr>
            <a:lvl8pPr marL="3754852" indent="0">
              <a:buNone/>
              <a:defRPr sz="2400"/>
            </a:lvl8pPr>
            <a:lvl9pPr marL="4291260"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6" y="5367338"/>
            <a:ext cx="5943600" cy="804863"/>
          </a:xfrm>
        </p:spPr>
        <p:txBody>
          <a:bodyPr/>
          <a:lstStyle>
            <a:lvl1pPr marL="0" indent="0">
              <a:buNone/>
              <a:defRPr sz="1600"/>
            </a:lvl1pPr>
            <a:lvl2pPr marL="536408" indent="0">
              <a:buNone/>
              <a:defRPr sz="1400"/>
            </a:lvl2pPr>
            <a:lvl3pPr marL="1072815" indent="0">
              <a:buNone/>
              <a:defRPr sz="1100"/>
            </a:lvl3pPr>
            <a:lvl4pPr marL="1609223" indent="0">
              <a:buNone/>
              <a:defRPr sz="1000"/>
            </a:lvl4pPr>
            <a:lvl5pPr marL="2145630" indent="0">
              <a:buNone/>
              <a:defRPr sz="1000"/>
            </a:lvl5pPr>
            <a:lvl6pPr marL="2682038" indent="0">
              <a:buNone/>
              <a:defRPr sz="1000"/>
            </a:lvl6pPr>
            <a:lvl7pPr marL="3218446" indent="0">
              <a:buNone/>
              <a:defRPr sz="1000"/>
            </a:lvl7pPr>
            <a:lvl8pPr marL="3754852" indent="0">
              <a:buNone/>
              <a:defRPr sz="1000"/>
            </a:lvl8pPr>
            <a:lvl9pPr marL="429126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01186" y="317584"/>
            <a:ext cx="8469154" cy="555769"/>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901186" y="1032144"/>
            <a:ext cx="8478799" cy="4604942"/>
          </a:xfrm>
        </p:spPr>
        <p:txBody>
          <a:bodyPr rtlCol="0">
            <a:noAutofit/>
          </a:bodyPr>
          <a:lstStyle>
            <a:lvl1pPr algn="l" defTabSz="859262" rtl="0" eaLnBrk="1" latinLnBrk="0" hangingPunct="1">
              <a:spcBef>
                <a:spcPts val="0"/>
              </a:spcBef>
              <a:spcAft>
                <a:spcPts val="282"/>
              </a:spcAft>
              <a:buFont typeface="Arial" pitchFamily="34" charset="0"/>
              <a:defRPr lang="en-US" sz="1000" kern="1200" dirty="0" smtClean="0">
                <a:solidFill>
                  <a:schemeClr val="tx1"/>
                </a:solidFill>
                <a:latin typeface="+mn-lt"/>
                <a:ea typeface="+mj-ea"/>
                <a:cs typeface="+mj-cs"/>
              </a:defRPr>
            </a:lvl1pPr>
            <a:lvl2pPr algn="l" defTabSz="859262" rtl="0" eaLnBrk="1" latinLnBrk="0" hangingPunct="1">
              <a:spcBef>
                <a:spcPts val="0"/>
              </a:spcBef>
              <a:spcAft>
                <a:spcPts val="282"/>
              </a:spcAft>
              <a:buFont typeface="Arial" pitchFamily="34" charset="0"/>
              <a:defRPr lang="en-US" sz="1000" kern="1200" dirty="0" smtClean="0">
                <a:solidFill>
                  <a:schemeClr val="tx1"/>
                </a:solidFill>
                <a:latin typeface="+mn-lt"/>
                <a:ea typeface="+mj-ea"/>
                <a:cs typeface="+mj-cs"/>
              </a:defRPr>
            </a:lvl2pPr>
            <a:lvl3pPr algn="l" defTabSz="859262" rtl="0" eaLnBrk="1" latinLnBrk="0" hangingPunct="1">
              <a:spcBef>
                <a:spcPts val="0"/>
              </a:spcBef>
              <a:spcAft>
                <a:spcPts val="282"/>
              </a:spcAft>
              <a:buFont typeface="Arial" pitchFamily="34" charset="0"/>
              <a:defRPr lang="en-US" sz="1000" kern="1200" dirty="0" smtClean="0">
                <a:solidFill>
                  <a:schemeClr val="tx1"/>
                </a:solidFill>
                <a:latin typeface="+mn-lt"/>
                <a:ea typeface="+mj-ea"/>
                <a:cs typeface="+mj-cs"/>
              </a:defRPr>
            </a:lvl3pPr>
            <a:lvl4pPr algn="l" defTabSz="859262" rtl="0" eaLnBrk="1" latinLnBrk="0" hangingPunct="1">
              <a:spcBef>
                <a:spcPts val="0"/>
              </a:spcBef>
              <a:spcAft>
                <a:spcPts val="282"/>
              </a:spcAft>
              <a:buFont typeface="Arial" pitchFamily="34" charset="0"/>
              <a:defRPr lang="en-US" sz="900" kern="1200" dirty="0" smtClean="0">
                <a:solidFill>
                  <a:schemeClr val="tx1"/>
                </a:solidFill>
                <a:latin typeface="+mn-lt"/>
                <a:ea typeface="+mj-ea"/>
                <a:cs typeface="+mj-cs"/>
              </a:defRPr>
            </a:lvl4pPr>
            <a:lvl5pPr algn="l" defTabSz="859262" rtl="0" eaLnBrk="1" latinLnBrk="0" hangingPunct="1">
              <a:spcBef>
                <a:spcPts val="0"/>
              </a:spcBef>
              <a:spcAft>
                <a:spcPts val="282"/>
              </a:spcAft>
              <a:buFont typeface="Arial" pitchFamily="34" charset="0"/>
              <a:defRPr lang="en-GB" sz="900" kern="1200" dirty="0" smtClean="0">
                <a:solidFill>
                  <a:schemeClr val="tx1"/>
                </a:solidFill>
                <a:latin typeface="+mn-lt"/>
                <a:ea typeface="+mj-ea"/>
                <a:cs typeface="+mj-cs"/>
              </a:defRPr>
            </a:lvl5pPr>
            <a:lvl6pPr>
              <a:defRPr sz="15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lide Number Placeholder 9"/>
          <p:cNvSpPr>
            <a:spLocks noGrp="1"/>
          </p:cNvSpPr>
          <p:nvPr>
            <p:ph type="sldNum" sz="quarter" idx="10"/>
          </p:nvPr>
        </p:nvSpPr>
        <p:spPr>
          <a:xfrm>
            <a:off x="9080631" y="6552702"/>
            <a:ext cx="306387" cy="144246"/>
          </a:xfrm>
        </p:spPr>
        <p:txBody>
          <a:bodyPr/>
          <a:lstStyle>
            <a:lvl1pPr algn="r">
              <a:lnSpc>
                <a:spcPts val="1257"/>
              </a:lnSpc>
              <a:defRPr/>
            </a:lvl1pPr>
          </a:lstStyle>
          <a:p>
            <a:pPr>
              <a:defRPr/>
            </a:pPr>
            <a:fld id="{DD6E1FE6-1144-47B6-9B34-46AAF2DCBFFB}" type="slidenum">
              <a:rPr lang="en-US"/>
              <a:pPr>
                <a:defRPr/>
              </a:pPr>
              <a:t>‹#›</a:t>
            </a:fld>
            <a:endParaRPr lang="en-US" dirty="0"/>
          </a:p>
        </p:txBody>
      </p:sp>
      <p:sp>
        <p:nvSpPr>
          <p:cNvPr id="5" name="Footer Placeholder 10"/>
          <p:cNvSpPr>
            <a:spLocks noGrp="1"/>
          </p:cNvSpPr>
          <p:nvPr>
            <p:ph type="ftr" sz="quarter" idx="11"/>
          </p:nvPr>
        </p:nvSpPr>
        <p:spPr>
          <a:xfrm>
            <a:off x="4278480" y="6552704"/>
            <a:ext cx="4677095" cy="123240"/>
          </a:xfrm>
        </p:spPr>
        <p:txBody>
          <a:bodyPr/>
          <a:lstStyle>
            <a:lvl1pPr algn="r">
              <a:lnSpc>
                <a:spcPts val="1257"/>
              </a:lnSpc>
              <a:defRPr/>
            </a:lvl1pPr>
          </a:lstStyle>
          <a:p>
            <a:pPr>
              <a:defRPr/>
            </a:pPr>
            <a:r>
              <a:rPr lang="en-US" dirty="0"/>
              <a:t>Assessing the impact of IFRS at Ingersoll Rand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238253" y="3019168"/>
            <a:ext cx="4455981" cy="366254"/>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238253" y="3689354"/>
            <a:ext cx="4455981"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38547" y="303216"/>
            <a:ext cx="1773105" cy="307975"/>
          </a:xfrm>
          <a:prstGeom prst="rect">
            <a:avLst/>
          </a:prstGeom>
          <a:noFill/>
        </p:spPr>
      </p:pic>
    </p:spTree>
  </p:cSld>
  <p:clrMapOvr>
    <a:masterClrMapping/>
  </p:clrMapOvr>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theme" Target="../theme/theme2.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4.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842" name="Title Placeholder 1"/>
          <p:cNvSpPr>
            <a:spLocks noGrp="1"/>
          </p:cNvSpPr>
          <p:nvPr>
            <p:ph type="title"/>
          </p:nvPr>
        </p:nvSpPr>
        <p:spPr bwMode="auto">
          <a:xfrm>
            <a:off x="442389" y="350114"/>
            <a:ext cx="9124399"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35843" name="Text Placeholder 2"/>
          <p:cNvSpPr>
            <a:spLocks noGrp="1"/>
          </p:cNvSpPr>
          <p:nvPr>
            <p:ph type="body" idx="1"/>
          </p:nvPr>
        </p:nvSpPr>
        <p:spPr bwMode="auto">
          <a:xfrm>
            <a:off x="439260" y="1190382"/>
            <a:ext cx="9124399"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9"/>
          <p:cNvSpPr>
            <a:spLocks noGrp="1"/>
          </p:cNvSpPr>
          <p:nvPr>
            <p:ph type="sldNum" sz="quarter" idx="4"/>
          </p:nvPr>
        </p:nvSpPr>
        <p:spPr>
          <a:xfrm>
            <a:off x="450204" y="6554105"/>
            <a:ext cx="306387" cy="144247"/>
          </a:xfrm>
          <a:prstGeom prst="rect">
            <a:avLst/>
          </a:prstGeom>
        </p:spPr>
        <p:txBody>
          <a:bodyPr vert="horz" wrap="square" lIns="0" tIns="0" rIns="0" bIns="0" numCol="1" anchor="t" anchorCtr="0" compatLnSpc="1">
            <a:prstTxWarp prst="textNoShape">
              <a:avLst/>
            </a:prstTxWarp>
            <a:noAutofit/>
          </a:bodyPr>
          <a:lstStyle>
            <a:lvl1pPr>
              <a:lnSpc>
                <a:spcPts val="1128"/>
              </a:lnSpc>
              <a:defRPr sz="900" b="1">
                <a:latin typeface="Arial" charset="0"/>
                <a:cs typeface="Arial" charset="0"/>
              </a:defRPr>
            </a:lvl1pPr>
          </a:lstStyle>
          <a:p>
            <a:pPr>
              <a:defRPr/>
            </a:pPr>
            <a:fld id="{8BDCCC3E-E228-47C5-A077-FEF2A30870B3}" type="slidenum">
              <a:rPr lang="en-US"/>
              <a:pPr>
                <a:defRPr/>
              </a:pPr>
              <a:t>‹#›</a:t>
            </a:fld>
            <a:endParaRPr lang="en-US" dirty="0"/>
          </a:p>
        </p:txBody>
      </p:sp>
      <p:sp>
        <p:nvSpPr>
          <p:cNvPr id="10" name="Footer Placeholder 10"/>
          <p:cNvSpPr>
            <a:spLocks noGrp="1"/>
          </p:cNvSpPr>
          <p:nvPr>
            <p:ph type="ftr" sz="quarter" idx="3"/>
          </p:nvPr>
        </p:nvSpPr>
        <p:spPr>
          <a:xfrm>
            <a:off x="836314" y="6554105"/>
            <a:ext cx="4677095" cy="144247"/>
          </a:xfrm>
          <a:prstGeom prst="rect">
            <a:avLst/>
          </a:prstGeom>
        </p:spPr>
        <p:txBody>
          <a:bodyPr vert="horz" wrap="square" lIns="0" tIns="0" rIns="0" bIns="0" numCol="1" anchor="t" anchorCtr="0" compatLnSpc="1">
            <a:prstTxWarp prst="textNoShape">
              <a:avLst/>
            </a:prstTxWarp>
            <a:noAutofit/>
          </a:bodyPr>
          <a:lstStyle>
            <a:lvl1pPr>
              <a:lnSpc>
                <a:spcPts val="1128"/>
              </a:lnSpc>
              <a:defRPr sz="900">
                <a:latin typeface="Arial" charset="0"/>
                <a:cs typeface="Arial" charset="0"/>
              </a:defRPr>
            </a:lvl1pPr>
          </a:lstStyle>
          <a:p>
            <a:pPr>
              <a:defRPr/>
            </a:pPr>
            <a:r>
              <a:rPr lang="en-US" dirty="0"/>
              <a:t>Assessing the impact of IFRS at Ingersoll Rand</a:t>
            </a:r>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912" r:id="rId4"/>
    <p:sldLayoutId id="2147483913" r:id="rId5"/>
    <p:sldLayoutId id="2147483914" r:id="rId6"/>
    <p:sldLayoutId id="2147483908" r:id="rId7"/>
    <p:sldLayoutId id="2147483910" r:id="rId8"/>
  </p:sldLayoutIdLst>
  <p:hf hdr="0" dt="0"/>
  <p:txStyles>
    <p:titleStyle>
      <a:lvl1pPr algn="l" defTabSz="957871" rtl="0" eaLnBrk="0" fontAlgn="base" hangingPunct="0">
        <a:lnSpc>
          <a:spcPts val="3195"/>
        </a:lnSpc>
        <a:spcBef>
          <a:spcPct val="0"/>
        </a:spcBef>
        <a:spcAft>
          <a:spcPct val="0"/>
        </a:spcAft>
        <a:defRPr sz="2400" b="1" kern="1200">
          <a:solidFill>
            <a:schemeClr val="tx1"/>
          </a:solidFill>
          <a:latin typeface="+mj-lt"/>
          <a:ea typeface="+mj-ea"/>
          <a:cs typeface="+mj-cs"/>
        </a:defRPr>
      </a:lvl1pPr>
      <a:lvl2pPr algn="l" defTabSz="957871" rtl="0" eaLnBrk="0" fontAlgn="base" hangingPunct="0">
        <a:lnSpc>
          <a:spcPts val="3195"/>
        </a:lnSpc>
        <a:spcBef>
          <a:spcPct val="0"/>
        </a:spcBef>
        <a:spcAft>
          <a:spcPct val="0"/>
        </a:spcAft>
        <a:defRPr sz="2400" b="1">
          <a:solidFill>
            <a:schemeClr val="tx1"/>
          </a:solidFill>
          <a:latin typeface="Arial" charset="0"/>
        </a:defRPr>
      </a:lvl2pPr>
      <a:lvl3pPr algn="l" defTabSz="957871" rtl="0" eaLnBrk="0" fontAlgn="base" hangingPunct="0">
        <a:lnSpc>
          <a:spcPts val="3195"/>
        </a:lnSpc>
        <a:spcBef>
          <a:spcPct val="0"/>
        </a:spcBef>
        <a:spcAft>
          <a:spcPct val="0"/>
        </a:spcAft>
        <a:defRPr sz="2400" b="1">
          <a:solidFill>
            <a:schemeClr val="tx1"/>
          </a:solidFill>
          <a:latin typeface="Arial" charset="0"/>
        </a:defRPr>
      </a:lvl3pPr>
      <a:lvl4pPr algn="l" defTabSz="957871" rtl="0" eaLnBrk="0" fontAlgn="base" hangingPunct="0">
        <a:lnSpc>
          <a:spcPts val="3195"/>
        </a:lnSpc>
        <a:spcBef>
          <a:spcPct val="0"/>
        </a:spcBef>
        <a:spcAft>
          <a:spcPct val="0"/>
        </a:spcAft>
        <a:defRPr sz="2400" b="1">
          <a:solidFill>
            <a:schemeClr val="tx1"/>
          </a:solidFill>
          <a:latin typeface="Arial" charset="0"/>
        </a:defRPr>
      </a:lvl4pPr>
      <a:lvl5pPr algn="l" defTabSz="957871" rtl="0" eaLnBrk="0" fontAlgn="base" hangingPunct="0">
        <a:lnSpc>
          <a:spcPts val="3195"/>
        </a:lnSpc>
        <a:spcBef>
          <a:spcPct val="0"/>
        </a:spcBef>
        <a:spcAft>
          <a:spcPct val="0"/>
        </a:spcAft>
        <a:defRPr sz="2400" b="1">
          <a:solidFill>
            <a:schemeClr val="tx1"/>
          </a:solidFill>
          <a:latin typeface="Arial" charset="0"/>
        </a:defRPr>
      </a:lvl5pPr>
      <a:lvl6pPr marL="429699" algn="l" rtl="0" eaLnBrk="1" fontAlgn="base" hangingPunct="1">
        <a:spcBef>
          <a:spcPct val="0"/>
        </a:spcBef>
        <a:spcAft>
          <a:spcPct val="0"/>
        </a:spcAft>
        <a:defRPr sz="2400" b="1">
          <a:solidFill>
            <a:schemeClr val="accent1"/>
          </a:solidFill>
          <a:latin typeface="Arial" charset="0"/>
        </a:defRPr>
      </a:lvl6pPr>
      <a:lvl7pPr marL="859399" algn="l" rtl="0" eaLnBrk="1" fontAlgn="base" hangingPunct="1">
        <a:spcBef>
          <a:spcPct val="0"/>
        </a:spcBef>
        <a:spcAft>
          <a:spcPct val="0"/>
        </a:spcAft>
        <a:defRPr sz="2400" b="1">
          <a:solidFill>
            <a:schemeClr val="accent1"/>
          </a:solidFill>
          <a:latin typeface="Arial" charset="0"/>
        </a:defRPr>
      </a:lvl7pPr>
      <a:lvl8pPr marL="1289098" algn="l" rtl="0" eaLnBrk="1" fontAlgn="base" hangingPunct="1">
        <a:spcBef>
          <a:spcPct val="0"/>
        </a:spcBef>
        <a:spcAft>
          <a:spcPct val="0"/>
        </a:spcAft>
        <a:defRPr sz="2400" b="1">
          <a:solidFill>
            <a:schemeClr val="accent1"/>
          </a:solidFill>
          <a:latin typeface="Arial" charset="0"/>
        </a:defRPr>
      </a:lvl8pPr>
      <a:lvl9pPr marL="1718796" algn="l" rtl="0" eaLnBrk="1" fontAlgn="base" hangingPunct="1">
        <a:spcBef>
          <a:spcPct val="0"/>
        </a:spcBef>
        <a:spcAft>
          <a:spcPct val="0"/>
        </a:spcAft>
        <a:defRPr sz="2400" b="1">
          <a:solidFill>
            <a:schemeClr val="accent1"/>
          </a:solidFill>
          <a:latin typeface="Arial" charset="0"/>
        </a:defRPr>
      </a:lvl9pPr>
    </p:titleStyle>
    <p:bodyStyle>
      <a:lvl1pPr marL="359575" indent="-359575" algn="l" defTabSz="957871" rtl="0" eaLnBrk="0" fontAlgn="base" hangingPunct="0">
        <a:spcBef>
          <a:spcPct val="0"/>
        </a:spcBef>
        <a:spcAft>
          <a:spcPts val="282"/>
        </a:spcAft>
        <a:buFont typeface="Arial" charset="0"/>
        <a:defRPr lang="en-US" sz="1000" kern="1200" dirty="0">
          <a:solidFill>
            <a:schemeClr val="tx1"/>
          </a:solidFill>
          <a:latin typeface="+mn-lt"/>
          <a:ea typeface="+mn-ea"/>
          <a:cs typeface="+mn-cs"/>
        </a:defRPr>
      </a:lvl1pPr>
      <a:lvl2pPr marL="190977" indent="-190977" algn="l" defTabSz="957871" rtl="0" eaLnBrk="0" fontAlgn="base" hangingPunct="0">
        <a:spcBef>
          <a:spcPct val="0"/>
        </a:spcBef>
        <a:spcAft>
          <a:spcPts val="282"/>
        </a:spcAft>
        <a:buFont typeface="Arial" charset="0"/>
        <a:buChar char="•"/>
        <a:defRPr lang="en-US" sz="1000" kern="1200" dirty="0">
          <a:solidFill>
            <a:schemeClr val="tx1"/>
          </a:solidFill>
          <a:latin typeface="+mn-lt"/>
          <a:ea typeface="+mj-ea"/>
          <a:cs typeface="+mj-cs"/>
        </a:defRPr>
      </a:lvl2pPr>
      <a:lvl3pPr marL="374495" indent="-183518" algn="l" defTabSz="957871" rtl="0" eaLnBrk="0" fontAlgn="base" hangingPunct="0">
        <a:spcBef>
          <a:spcPct val="0"/>
        </a:spcBef>
        <a:spcAft>
          <a:spcPts val="282"/>
        </a:spcAft>
        <a:buFont typeface="Arial" charset="0"/>
        <a:buChar char="‒"/>
        <a:defRPr lang="en-US" sz="1000" kern="1200" dirty="0">
          <a:solidFill>
            <a:schemeClr val="tx1"/>
          </a:solidFill>
          <a:latin typeface="+mn-lt"/>
          <a:ea typeface="+mj-ea"/>
          <a:cs typeface="+mj-cs"/>
        </a:defRPr>
      </a:lvl3pPr>
      <a:lvl4pPr marL="565472" indent="-190977" algn="l" defTabSz="957871" rtl="0" eaLnBrk="0" fontAlgn="base" hangingPunct="0">
        <a:spcBef>
          <a:spcPct val="0"/>
        </a:spcBef>
        <a:spcAft>
          <a:spcPts val="282"/>
        </a:spcAft>
        <a:buFont typeface="Arial" charset="0"/>
        <a:buChar char="•"/>
        <a:defRPr lang="en-US" sz="900" kern="1200" dirty="0">
          <a:solidFill>
            <a:schemeClr val="tx1"/>
          </a:solidFill>
          <a:latin typeface="+mn-lt"/>
          <a:ea typeface="+mj-ea"/>
          <a:cs typeface="+mj-cs"/>
        </a:defRPr>
      </a:lvl4pPr>
      <a:lvl5pPr marL="746006" indent="-180534" algn="l" defTabSz="957871" rtl="0" eaLnBrk="0" fontAlgn="base" hangingPunct="0">
        <a:spcBef>
          <a:spcPct val="0"/>
        </a:spcBef>
        <a:spcAft>
          <a:spcPts val="282"/>
        </a:spcAft>
        <a:buFont typeface="Arial" charset="0"/>
        <a:buChar char="‒"/>
        <a:defRPr lang="en-GB" sz="900" kern="1200" dirty="0">
          <a:solidFill>
            <a:schemeClr val="tx1"/>
          </a:solidFill>
          <a:latin typeface="+mn-lt"/>
          <a:ea typeface="+mj-ea"/>
          <a:cs typeface="+mj-cs"/>
        </a:defRPr>
      </a:lvl5pPr>
      <a:lvl6pPr marL="841494" indent="-171582" algn="l" defTabSz="859399"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566" indent="-173073" algn="l" defTabSz="859399"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197" indent="-162630" algn="l" defTabSz="859399"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778" indent="-171582" algn="l" defTabSz="859399"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399" rtl="0" eaLnBrk="1" latinLnBrk="0" hangingPunct="1">
        <a:defRPr sz="1700" kern="1200">
          <a:solidFill>
            <a:schemeClr val="tx1"/>
          </a:solidFill>
          <a:latin typeface="+mn-lt"/>
          <a:ea typeface="+mn-ea"/>
          <a:cs typeface="+mn-cs"/>
        </a:defRPr>
      </a:lvl1pPr>
      <a:lvl2pPr marL="429699" algn="l" defTabSz="859399" rtl="0" eaLnBrk="1" latinLnBrk="0" hangingPunct="1">
        <a:defRPr sz="1700" kern="1200">
          <a:solidFill>
            <a:schemeClr val="tx1"/>
          </a:solidFill>
          <a:latin typeface="+mn-lt"/>
          <a:ea typeface="+mn-ea"/>
          <a:cs typeface="+mn-cs"/>
        </a:defRPr>
      </a:lvl2pPr>
      <a:lvl3pPr marL="859399" algn="l" defTabSz="859399" rtl="0" eaLnBrk="1" latinLnBrk="0" hangingPunct="1">
        <a:defRPr sz="1700" kern="1200">
          <a:solidFill>
            <a:schemeClr val="tx1"/>
          </a:solidFill>
          <a:latin typeface="+mn-lt"/>
          <a:ea typeface="+mn-ea"/>
          <a:cs typeface="+mn-cs"/>
        </a:defRPr>
      </a:lvl3pPr>
      <a:lvl4pPr marL="1289098" algn="l" defTabSz="859399" rtl="0" eaLnBrk="1" latinLnBrk="0" hangingPunct="1">
        <a:defRPr sz="1700" kern="1200">
          <a:solidFill>
            <a:schemeClr val="tx1"/>
          </a:solidFill>
          <a:latin typeface="+mn-lt"/>
          <a:ea typeface="+mn-ea"/>
          <a:cs typeface="+mn-cs"/>
        </a:defRPr>
      </a:lvl4pPr>
      <a:lvl5pPr marL="1718796" algn="l" defTabSz="859399" rtl="0" eaLnBrk="1" latinLnBrk="0" hangingPunct="1">
        <a:defRPr sz="1700" kern="1200">
          <a:solidFill>
            <a:schemeClr val="tx1"/>
          </a:solidFill>
          <a:latin typeface="+mn-lt"/>
          <a:ea typeface="+mn-ea"/>
          <a:cs typeface="+mn-cs"/>
        </a:defRPr>
      </a:lvl5pPr>
      <a:lvl6pPr marL="2148495" algn="l" defTabSz="859399" rtl="0" eaLnBrk="1" latinLnBrk="0" hangingPunct="1">
        <a:defRPr sz="1700" kern="1200">
          <a:solidFill>
            <a:schemeClr val="tx1"/>
          </a:solidFill>
          <a:latin typeface="+mn-lt"/>
          <a:ea typeface="+mn-ea"/>
          <a:cs typeface="+mn-cs"/>
        </a:defRPr>
      </a:lvl6pPr>
      <a:lvl7pPr marL="2578194" algn="l" defTabSz="859399" rtl="0" eaLnBrk="1" latinLnBrk="0" hangingPunct="1">
        <a:defRPr sz="1700" kern="1200">
          <a:solidFill>
            <a:schemeClr val="tx1"/>
          </a:solidFill>
          <a:latin typeface="+mn-lt"/>
          <a:ea typeface="+mn-ea"/>
          <a:cs typeface="+mn-cs"/>
        </a:defRPr>
      </a:lvl7pPr>
      <a:lvl8pPr marL="3007894" algn="l" defTabSz="859399" rtl="0" eaLnBrk="1" latinLnBrk="0" hangingPunct="1">
        <a:defRPr sz="1700" kern="1200">
          <a:solidFill>
            <a:schemeClr val="tx1"/>
          </a:solidFill>
          <a:latin typeface="+mn-lt"/>
          <a:ea typeface="+mn-ea"/>
          <a:cs typeface="+mn-cs"/>
        </a:defRPr>
      </a:lvl8pPr>
      <a:lvl9pPr marL="3437593" algn="l" defTabSz="859399"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45770" y="1400176"/>
            <a:ext cx="9024366" cy="1374735"/>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 id="2147483933" r:id="rId18"/>
    <p:sldLayoutId id="2147483934" r:id="rId19"/>
    <p:sldLayoutId id="2147483935" r:id="rId20"/>
    <p:sldLayoutId id="2147483936" r:id="rId21"/>
    <p:sldLayoutId id="2147483937" r:id="rId22"/>
    <p:sldLayoutId id="2147483938" r:id="rId23"/>
    <p:sldLayoutId id="2147483939" r:id="rId24"/>
    <p:sldLayoutId id="2147483940" r:id="rId25"/>
    <p:sldLayoutId id="2147483941" r:id="rId26"/>
    <p:sldLayoutId id="2147483942" r:id="rId27"/>
  </p:sldLayoutIdLst>
  <p:hf hdr="0" dt="0"/>
  <p:txStyles>
    <p:titleStyle>
      <a:lvl1pPr algn="l" rtl="0" eaLnBrk="1" fontAlgn="base" hangingPunct="1">
        <a:lnSpc>
          <a:spcPts val="2599"/>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155" algn="l" rtl="0" eaLnBrk="1" fontAlgn="base" hangingPunct="1">
        <a:spcBef>
          <a:spcPct val="0"/>
        </a:spcBef>
        <a:spcAft>
          <a:spcPct val="0"/>
        </a:spcAft>
        <a:defRPr sz="2400" b="1">
          <a:solidFill>
            <a:schemeClr val="accent1"/>
          </a:solidFill>
          <a:latin typeface="Arial" charset="0"/>
        </a:defRPr>
      </a:lvl6pPr>
      <a:lvl7pPr marL="914308" algn="l" rtl="0" eaLnBrk="1" fontAlgn="base" hangingPunct="1">
        <a:spcBef>
          <a:spcPct val="0"/>
        </a:spcBef>
        <a:spcAft>
          <a:spcPct val="0"/>
        </a:spcAft>
        <a:defRPr sz="2400" b="1">
          <a:solidFill>
            <a:schemeClr val="accent1"/>
          </a:solidFill>
          <a:latin typeface="Arial" charset="0"/>
        </a:defRPr>
      </a:lvl7pPr>
      <a:lvl8pPr marL="1371463" algn="l" rtl="0" eaLnBrk="1" fontAlgn="base" hangingPunct="1">
        <a:spcBef>
          <a:spcPct val="0"/>
        </a:spcBef>
        <a:spcAft>
          <a:spcPct val="0"/>
        </a:spcAft>
        <a:defRPr sz="2400" b="1">
          <a:solidFill>
            <a:schemeClr val="accent1"/>
          </a:solidFill>
          <a:latin typeface="Arial" charset="0"/>
        </a:defRPr>
      </a:lvl8pPr>
      <a:lvl9pPr marL="1828617" algn="l" rtl="0" eaLnBrk="1" fontAlgn="base" hangingPunct="1">
        <a:spcBef>
          <a:spcPct val="0"/>
        </a:spcBef>
        <a:spcAft>
          <a:spcPct val="0"/>
        </a:spcAft>
        <a:defRPr sz="2400" b="1">
          <a:solidFill>
            <a:schemeClr val="accent1"/>
          </a:solidFill>
          <a:latin typeface="Arial" charset="0"/>
        </a:defRPr>
      </a:lvl9pPr>
    </p:titleStyle>
    <p:bodyStyle>
      <a:lvl1pPr marR="0" indent="0" algn="l" defTabSz="914308" rtl="0" eaLnBrk="1" fontAlgn="base" latinLnBrk="0" hangingPunct="1">
        <a:lnSpc>
          <a:spcPct val="100000"/>
        </a:lnSpc>
        <a:spcBef>
          <a:spcPts val="2200"/>
        </a:spcBef>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L="174607" marR="0" indent="-174607" algn="l" defTabSz="914308"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L="341279" indent="-171433" algn="l" rtl="0" eaLnBrk="1" fontAlgn="base" hangingPunct="1">
        <a:lnSpc>
          <a:spcPct val="100000"/>
        </a:lnSpc>
        <a:spcBef>
          <a:spcPts val="400"/>
        </a:spcBef>
        <a:spcAft>
          <a:spcPct val="0"/>
        </a:spcAft>
        <a:buFont typeface="Arial" pitchFamily="34" charset="0"/>
        <a:buChar char="–"/>
        <a:defRPr lang="en-US" sz="1400" kern="1200" dirty="0" smtClean="0">
          <a:solidFill>
            <a:schemeClr val="tx2"/>
          </a:solidFill>
          <a:latin typeface="+mn-lt"/>
          <a:ea typeface="+mn-ea"/>
          <a:cs typeface="+mn-cs"/>
        </a:defRPr>
      </a:lvl3pPr>
      <a:lvl4pPr marL="515887" marR="0" indent="-174607" algn="l" defTabSz="914308" rtl="0" eaLnBrk="1" fontAlgn="base" latinLnBrk="0" hangingPunct="1">
        <a:lnSpc>
          <a:spcPct val="100000"/>
        </a:lnSpc>
        <a:spcBef>
          <a:spcPts val="400"/>
        </a:spcBef>
        <a:spcAft>
          <a:spcPct val="0"/>
        </a:spcAft>
        <a:buFont typeface="Arial" pitchFamily="34" charset="0"/>
        <a:buChar char="•"/>
        <a:tabLst/>
        <a:defRPr kumimoji="0" lang="en-US" sz="14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06" marR="0" indent="-173020" algn="l" defTabSz="914308" rtl="0" eaLnBrk="1" fontAlgn="base" latinLnBrk="0" hangingPunct="1">
        <a:lnSpc>
          <a:spcPct val="100000"/>
        </a:lnSpc>
        <a:spcBef>
          <a:spcPts val="400"/>
        </a:spcBef>
        <a:spcAft>
          <a:spcPct val="0"/>
        </a:spcAft>
        <a:buFont typeface="Arial" pitchFamily="34" charset="0"/>
        <a:buChar char="–"/>
        <a:tabLst/>
        <a:defRPr kumimoji="0" lang="en-US" sz="14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684" marR="0" indent="-166672" algn="l" defTabSz="914308"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392" indent="-184131" algn="l" defTabSz="9143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412" indent="-173020" algn="l" defTabSz="9143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4957" indent="-182544" algn="l" defTabSz="9143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308" rtl="0" eaLnBrk="1" latinLnBrk="0" hangingPunct="1">
        <a:defRPr sz="1800" kern="1200">
          <a:solidFill>
            <a:schemeClr val="tx1"/>
          </a:solidFill>
          <a:latin typeface="+mn-lt"/>
          <a:ea typeface="+mn-ea"/>
          <a:cs typeface="+mn-cs"/>
        </a:defRPr>
      </a:lvl1pPr>
      <a:lvl2pPr marL="457155" algn="l" defTabSz="914308" rtl="0" eaLnBrk="1" latinLnBrk="0" hangingPunct="1">
        <a:defRPr sz="1800" kern="1200">
          <a:solidFill>
            <a:schemeClr val="tx1"/>
          </a:solidFill>
          <a:latin typeface="+mn-lt"/>
          <a:ea typeface="+mn-ea"/>
          <a:cs typeface="+mn-cs"/>
        </a:defRPr>
      </a:lvl2pPr>
      <a:lvl3pPr marL="914308" algn="l" defTabSz="914308" rtl="0" eaLnBrk="1" latinLnBrk="0" hangingPunct="1">
        <a:defRPr sz="1800" kern="1200">
          <a:solidFill>
            <a:schemeClr val="tx1"/>
          </a:solidFill>
          <a:latin typeface="+mn-lt"/>
          <a:ea typeface="+mn-ea"/>
          <a:cs typeface="+mn-cs"/>
        </a:defRPr>
      </a:lvl3pPr>
      <a:lvl4pPr marL="1371463" algn="l" defTabSz="914308" rtl="0" eaLnBrk="1" latinLnBrk="0" hangingPunct="1">
        <a:defRPr sz="1800" kern="1200">
          <a:solidFill>
            <a:schemeClr val="tx1"/>
          </a:solidFill>
          <a:latin typeface="+mn-lt"/>
          <a:ea typeface="+mn-ea"/>
          <a:cs typeface="+mn-cs"/>
        </a:defRPr>
      </a:lvl4pPr>
      <a:lvl5pPr marL="1828617" algn="l" defTabSz="914308" rtl="0" eaLnBrk="1" latinLnBrk="0" hangingPunct="1">
        <a:defRPr sz="1800" kern="1200">
          <a:solidFill>
            <a:schemeClr val="tx1"/>
          </a:solidFill>
          <a:latin typeface="+mn-lt"/>
          <a:ea typeface="+mn-ea"/>
          <a:cs typeface="+mn-cs"/>
        </a:defRPr>
      </a:lvl5pPr>
      <a:lvl6pPr marL="2285772" algn="l" defTabSz="914308" rtl="0" eaLnBrk="1" latinLnBrk="0" hangingPunct="1">
        <a:defRPr sz="1800" kern="1200">
          <a:solidFill>
            <a:schemeClr val="tx1"/>
          </a:solidFill>
          <a:latin typeface="+mn-lt"/>
          <a:ea typeface="+mn-ea"/>
          <a:cs typeface="+mn-cs"/>
        </a:defRPr>
      </a:lvl6pPr>
      <a:lvl7pPr marL="2742925" algn="l" defTabSz="914308" rtl="0" eaLnBrk="1" latinLnBrk="0" hangingPunct="1">
        <a:defRPr sz="1800" kern="1200">
          <a:solidFill>
            <a:schemeClr val="tx1"/>
          </a:solidFill>
          <a:latin typeface="+mn-lt"/>
          <a:ea typeface="+mn-ea"/>
          <a:cs typeface="+mn-cs"/>
        </a:defRPr>
      </a:lvl7pPr>
      <a:lvl8pPr marL="3200080" algn="l" defTabSz="914308" rtl="0" eaLnBrk="1" latinLnBrk="0" hangingPunct="1">
        <a:defRPr sz="1800" kern="1200">
          <a:solidFill>
            <a:schemeClr val="tx1"/>
          </a:solidFill>
          <a:latin typeface="+mn-lt"/>
          <a:ea typeface="+mn-ea"/>
          <a:cs typeface="+mn-cs"/>
        </a:defRPr>
      </a:lvl8pPr>
      <a:lvl9pPr marL="3657234" algn="l" defTabSz="91430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448867" y="450279"/>
            <a:ext cx="9024366" cy="329184"/>
          </a:xfrm>
          <a:prstGeom prst="rect">
            <a:avLst/>
          </a:prstGeom>
        </p:spPr>
        <p:txBody>
          <a:bodyPr lIns="0" tIns="0" rIns="0" bIns="0" anchor="b" anchorCtr="0">
            <a:spAutoFit/>
          </a:bodyPr>
          <a:lstStyle/>
          <a:p>
            <a:pPr marL="0" marR="0" lvl="0" indent="0" algn="l" defTabSz="91430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45770" y="1400176"/>
            <a:ext cx="9024366" cy="1374735"/>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Lst>
  <p:hf hdr="0" dt="0"/>
  <p:txStyles>
    <p:titleStyle>
      <a:lvl1pPr algn="l" rtl="0" eaLnBrk="1" fontAlgn="base" hangingPunct="1">
        <a:lnSpc>
          <a:spcPts val="2599"/>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155" algn="l" rtl="0" eaLnBrk="1" fontAlgn="base" hangingPunct="1">
        <a:spcBef>
          <a:spcPct val="0"/>
        </a:spcBef>
        <a:spcAft>
          <a:spcPct val="0"/>
        </a:spcAft>
        <a:defRPr sz="2400" b="1">
          <a:solidFill>
            <a:schemeClr val="accent1"/>
          </a:solidFill>
          <a:latin typeface="Arial" charset="0"/>
        </a:defRPr>
      </a:lvl6pPr>
      <a:lvl7pPr marL="914308" algn="l" rtl="0" eaLnBrk="1" fontAlgn="base" hangingPunct="1">
        <a:spcBef>
          <a:spcPct val="0"/>
        </a:spcBef>
        <a:spcAft>
          <a:spcPct val="0"/>
        </a:spcAft>
        <a:defRPr sz="2400" b="1">
          <a:solidFill>
            <a:schemeClr val="accent1"/>
          </a:solidFill>
          <a:latin typeface="Arial" charset="0"/>
        </a:defRPr>
      </a:lvl7pPr>
      <a:lvl8pPr marL="1371463" algn="l" rtl="0" eaLnBrk="1" fontAlgn="base" hangingPunct="1">
        <a:spcBef>
          <a:spcPct val="0"/>
        </a:spcBef>
        <a:spcAft>
          <a:spcPct val="0"/>
        </a:spcAft>
        <a:defRPr sz="2400" b="1">
          <a:solidFill>
            <a:schemeClr val="accent1"/>
          </a:solidFill>
          <a:latin typeface="Arial" charset="0"/>
        </a:defRPr>
      </a:lvl8pPr>
      <a:lvl9pPr marL="1828617" algn="l" rtl="0" eaLnBrk="1" fontAlgn="base" hangingPunct="1">
        <a:spcBef>
          <a:spcPct val="0"/>
        </a:spcBef>
        <a:spcAft>
          <a:spcPct val="0"/>
        </a:spcAft>
        <a:defRPr sz="2400" b="1">
          <a:solidFill>
            <a:schemeClr val="accent1"/>
          </a:solidFill>
          <a:latin typeface="Arial" charset="0"/>
        </a:defRPr>
      </a:lvl9pPr>
    </p:titleStyle>
    <p:bodyStyle>
      <a:lvl1pPr marR="0" indent="0" algn="l" defTabSz="914308" rtl="0" eaLnBrk="1" fontAlgn="base" latinLnBrk="0" hangingPunct="1">
        <a:lnSpc>
          <a:spcPct val="100000"/>
        </a:lnSpc>
        <a:spcBef>
          <a:spcPts val="2200"/>
        </a:spcBef>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1pPr>
      <a:lvl2pPr marL="174607" marR="0" indent="-174607" algn="l" defTabSz="914308"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2pPr>
      <a:lvl3pPr marL="341279" indent="-171433" algn="l" rtl="0" eaLnBrk="1" fontAlgn="base" hangingPunct="1">
        <a:lnSpc>
          <a:spcPct val="100000"/>
        </a:lnSpc>
        <a:spcBef>
          <a:spcPts val="400"/>
        </a:spcBef>
        <a:spcAft>
          <a:spcPct val="0"/>
        </a:spcAft>
        <a:buFont typeface="Arial" pitchFamily="34" charset="0"/>
        <a:buChar char="–"/>
        <a:defRPr lang="en-US" sz="1400" kern="1200" dirty="0" smtClean="0">
          <a:solidFill>
            <a:schemeClr val="tx2"/>
          </a:solidFill>
          <a:latin typeface="+mn-lt"/>
          <a:ea typeface="+mn-ea"/>
          <a:cs typeface="+mn-cs"/>
        </a:defRPr>
      </a:lvl3pPr>
      <a:lvl4pPr marL="515887" marR="0" indent="-174607" algn="l" defTabSz="914308" rtl="0" eaLnBrk="1" fontAlgn="base" latinLnBrk="0" hangingPunct="1">
        <a:lnSpc>
          <a:spcPct val="100000"/>
        </a:lnSpc>
        <a:spcBef>
          <a:spcPts val="400"/>
        </a:spcBef>
        <a:spcAft>
          <a:spcPct val="0"/>
        </a:spcAft>
        <a:buFont typeface="Arial" pitchFamily="34" charset="0"/>
        <a:buChar char="•"/>
        <a:tabLst/>
        <a:defRPr kumimoji="0" lang="en-US" sz="14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06" marR="0" indent="-173020" algn="l" defTabSz="914308" rtl="0" eaLnBrk="1" fontAlgn="base" latinLnBrk="0" hangingPunct="1">
        <a:lnSpc>
          <a:spcPct val="100000"/>
        </a:lnSpc>
        <a:spcBef>
          <a:spcPts val="400"/>
        </a:spcBef>
        <a:spcAft>
          <a:spcPct val="0"/>
        </a:spcAft>
        <a:buFont typeface="Arial" pitchFamily="34" charset="0"/>
        <a:buChar char="–"/>
        <a:tabLst/>
        <a:defRPr kumimoji="0" lang="en-US" sz="14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684" marR="0" indent="-166672" algn="l" defTabSz="914308"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392" indent="-184131" algn="l" defTabSz="9143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412" indent="-173020" algn="l" defTabSz="9143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4957" indent="-182544" algn="l" defTabSz="91430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308" rtl="0" eaLnBrk="1" latinLnBrk="0" hangingPunct="1">
        <a:defRPr sz="1800" kern="1200">
          <a:solidFill>
            <a:schemeClr val="tx1"/>
          </a:solidFill>
          <a:latin typeface="+mn-lt"/>
          <a:ea typeface="+mn-ea"/>
          <a:cs typeface="+mn-cs"/>
        </a:defRPr>
      </a:lvl1pPr>
      <a:lvl2pPr marL="457155" algn="l" defTabSz="914308" rtl="0" eaLnBrk="1" latinLnBrk="0" hangingPunct="1">
        <a:defRPr sz="1800" kern="1200">
          <a:solidFill>
            <a:schemeClr val="tx1"/>
          </a:solidFill>
          <a:latin typeface="+mn-lt"/>
          <a:ea typeface="+mn-ea"/>
          <a:cs typeface="+mn-cs"/>
        </a:defRPr>
      </a:lvl2pPr>
      <a:lvl3pPr marL="914308" algn="l" defTabSz="914308" rtl="0" eaLnBrk="1" latinLnBrk="0" hangingPunct="1">
        <a:defRPr sz="1800" kern="1200">
          <a:solidFill>
            <a:schemeClr val="tx1"/>
          </a:solidFill>
          <a:latin typeface="+mn-lt"/>
          <a:ea typeface="+mn-ea"/>
          <a:cs typeface="+mn-cs"/>
        </a:defRPr>
      </a:lvl3pPr>
      <a:lvl4pPr marL="1371463" algn="l" defTabSz="914308" rtl="0" eaLnBrk="1" latinLnBrk="0" hangingPunct="1">
        <a:defRPr sz="1800" kern="1200">
          <a:solidFill>
            <a:schemeClr val="tx1"/>
          </a:solidFill>
          <a:latin typeface="+mn-lt"/>
          <a:ea typeface="+mn-ea"/>
          <a:cs typeface="+mn-cs"/>
        </a:defRPr>
      </a:lvl4pPr>
      <a:lvl5pPr marL="1828617" algn="l" defTabSz="914308" rtl="0" eaLnBrk="1" latinLnBrk="0" hangingPunct="1">
        <a:defRPr sz="1800" kern="1200">
          <a:solidFill>
            <a:schemeClr val="tx1"/>
          </a:solidFill>
          <a:latin typeface="+mn-lt"/>
          <a:ea typeface="+mn-ea"/>
          <a:cs typeface="+mn-cs"/>
        </a:defRPr>
      </a:lvl5pPr>
      <a:lvl6pPr marL="2285772" algn="l" defTabSz="914308" rtl="0" eaLnBrk="1" latinLnBrk="0" hangingPunct="1">
        <a:defRPr sz="1800" kern="1200">
          <a:solidFill>
            <a:schemeClr val="tx1"/>
          </a:solidFill>
          <a:latin typeface="+mn-lt"/>
          <a:ea typeface="+mn-ea"/>
          <a:cs typeface="+mn-cs"/>
        </a:defRPr>
      </a:lvl6pPr>
      <a:lvl7pPr marL="2742925" algn="l" defTabSz="914308" rtl="0" eaLnBrk="1" latinLnBrk="0" hangingPunct="1">
        <a:defRPr sz="1800" kern="1200">
          <a:solidFill>
            <a:schemeClr val="tx1"/>
          </a:solidFill>
          <a:latin typeface="+mn-lt"/>
          <a:ea typeface="+mn-ea"/>
          <a:cs typeface="+mn-cs"/>
        </a:defRPr>
      </a:lvl7pPr>
      <a:lvl8pPr marL="3200080" algn="l" defTabSz="914308" rtl="0" eaLnBrk="1" latinLnBrk="0" hangingPunct="1">
        <a:defRPr sz="1800" kern="1200">
          <a:solidFill>
            <a:schemeClr val="tx1"/>
          </a:solidFill>
          <a:latin typeface="+mn-lt"/>
          <a:ea typeface="+mn-ea"/>
          <a:cs typeface="+mn-cs"/>
        </a:defRPr>
      </a:lvl8pPr>
      <a:lvl9pPr marL="3657234" algn="l" defTabSz="91430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562075"/>
          </a:xfrm>
          <a:prstGeom prst="rect">
            <a:avLst/>
          </a:prstGeom>
        </p:spPr>
        <p:txBody>
          <a:bodyPr vert="horz" lIns="107281" tIns="53641" rIns="107281" bIns="5364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980728"/>
            <a:ext cx="8915400" cy="5400600"/>
          </a:xfrm>
          <a:prstGeom prst="rect">
            <a:avLst/>
          </a:prstGeom>
        </p:spPr>
        <p:txBody>
          <a:bodyPr vert="horz" lIns="107281" tIns="53641" rIns="107281" bIns="5364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487986"/>
            <a:ext cx="2311400" cy="365126"/>
          </a:xfrm>
          <a:prstGeom prst="rect">
            <a:avLst/>
          </a:prstGeom>
        </p:spPr>
        <p:txBody>
          <a:bodyPr vert="horz" lIns="107281" tIns="53641" rIns="107281" bIns="53641" rtlCol="0" anchor="ctr"/>
          <a:lstStyle>
            <a:lvl1pPr algn="l">
              <a:defRPr sz="1400">
                <a:solidFill>
                  <a:schemeClr val="tx1">
                    <a:tint val="75000"/>
                  </a:schemeClr>
                </a:solidFill>
              </a:defRPr>
            </a:lvl1pPr>
          </a:lstStyle>
          <a:p>
            <a:pPr defTabSz="1072815"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072815"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384550" y="6487986"/>
            <a:ext cx="3136900" cy="365126"/>
          </a:xfrm>
          <a:prstGeom prst="rect">
            <a:avLst/>
          </a:prstGeom>
        </p:spPr>
        <p:txBody>
          <a:bodyPr vert="horz" lIns="107281" tIns="53641" rIns="107281" bIns="53641" rtlCol="0" anchor="ctr"/>
          <a:lstStyle>
            <a:lvl1pPr algn="ctr">
              <a:defRPr sz="1400">
                <a:solidFill>
                  <a:schemeClr val="tx1">
                    <a:tint val="75000"/>
                  </a:schemeClr>
                </a:solidFill>
              </a:defRPr>
            </a:lvl1pPr>
          </a:lstStyle>
          <a:p>
            <a:pPr defTabSz="1072815"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7099300" y="6487986"/>
            <a:ext cx="2311400" cy="365126"/>
          </a:xfrm>
          <a:prstGeom prst="rect">
            <a:avLst/>
          </a:prstGeom>
        </p:spPr>
        <p:txBody>
          <a:bodyPr vert="horz" lIns="107281" tIns="53641" rIns="107281" bIns="53641" rtlCol="0" anchor="ctr"/>
          <a:lstStyle>
            <a:lvl1pPr algn="r">
              <a:defRPr sz="1400">
                <a:solidFill>
                  <a:schemeClr val="tx1">
                    <a:tint val="75000"/>
                  </a:schemeClr>
                </a:solidFill>
              </a:defRPr>
            </a:lvl1pPr>
          </a:lstStyle>
          <a:p>
            <a:pPr defTabSz="1072815" fontAlgn="auto">
              <a:spcBef>
                <a:spcPts val="0"/>
              </a:spcBef>
              <a:spcAft>
                <a:spcPts val="0"/>
              </a:spcAft>
            </a:pPr>
            <a:fld id="{E6F7F160-E61C-4897-94C3-BDF1D09C6643}" type="slidenum">
              <a:rPr lang="zh-CN" altLang="en-US" smtClean="0">
                <a:solidFill>
                  <a:prstClr val="black">
                    <a:tint val="75000"/>
                  </a:prstClr>
                </a:solidFill>
                <a:latin typeface="Verdana"/>
              </a:rPr>
              <a:pPr defTabSz="1072815"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67602" y="908720"/>
            <a:ext cx="9009901"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Lst>
  <p:txStyles>
    <p:titleStyle>
      <a:lvl1pPr algn="l" defTabSz="1072815" rtl="0" eaLnBrk="1" latinLnBrk="0" hangingPunct="1">
        <a:spcBef>
          <a:spcPct val="0"/>
        </a:spcBef>
        <a:buNone/>
        <a:defRPr sz="2800" b="1" kern="1200">
          <a:solidFill>
            <a:schemeClr val="tx1">
              <a:lumMod val="65000"/>
              <a:lumOff val="35000"/>
            </a:schemeClr>
          </a:solidFill>
          <a:latin typeface="+mj-lt"/>
          <a:ea typeface="+mj-ea"/>
          <a:cs typeface="+mj-cs"/>
        </a:defRPr>
      </a:lvl1pPr>
    </p:titleStyle>
    <p:bodyStyle>
      <a:lvl1pPr marL="0" indent="0" algn="l" defTabSz="1072815" rtl="0" eaLnBrk="1" latinLnBrk="0" hangingPunct="1">
        <a:spcBef>
          <a:spcPct val="20000"/>
        </a:spcBef>
        <a:buFont typeface="Arial" pitchFamily="34" charset="0"/>
        <a:buNone/>
        <a:defRPr sz="2100" kern="1200">
          <a:solidFill>
            <a:schemeClr val="tx1"/>
          </a:solidFill>
          <a:latin typeface="+mn-lt"/>
          <a:ea typeface="+mn-ea"/>
          <a:cs typeface="+mn-cs"/>
        </a:defRPr>
      </a:lvl1pPr>
      <a:lvl2pPr marL="536408" indent="0" algn="l" defTabSz="1072815" rtl="0" eaLnBrk="1" latinLnBrk="0" hangingPunct="1">
        <a:spcBef>
          <a:spcPct val="20000"/>
        </a:spcBef>
        <a:buFont typeface="Arial" pitchFamily="34" charset="0"/>
        <a:buNone/>
        <a:defRPr sz="1900" kern="1200">
          <a:solidFill>
            <a:schemeClr val="tx1"/>
          </a:solidFill>
          <a:latin typeface="+mn-lt"/>
          <a:ea typeface="+mn-ea"/>
          <a:cs typeface="+mn-cs"/>
        </a:defRPr>
      </a:lvl2pPr>
      <a:lvl3pPr marL="1072815" indent="0" algn="l" defTabSz="1072815" rtl="0" eaLnBrk="1" latinLnBrk="0" hangingPunct="1">
        <a:spcBef>
          <a:spcPct val="20000"/>
        </a:spcBef>
        <a:buFont typeface="Arial" pitchFamily="34" charset="0"/>
        <a:buNone/>
        <a:defRPr sz="1600" kern="1200">
          <a:solidFill>
            <a:schemeClr val="tx1"/>
          </a:solidFill>
          <a:latin typeface="+mn-lt"/>
          <a:ea typeface="+mn-ea"/>
          <a:cs typeface="+mn-cs"/>
        </a:defRPr>
      </a:lvl3pPr>
      <a:lvl4pPr marL="1609223" indent="0" algn="l" defTabSz="1072815" rtl="0" eaLnBrk="1" latinLnBrk="0" hangingPunct="1">
        <a:spcBef>
          <a:spcPct val="20000"/>
        </a:spcBef>
        <a:buFont typeface="Arial" pitchFamily="34" charset="0"/>
        <a:buNone/>
        <a:defRPr sz="1400" kern="1200">
          <a:solidFill>
            <a:schemeClr val="tx1"/>
          </a:solidFill>
          <a:latin typeface="+mn-lt"/>
          <a:ea typeface="+mn-ea"/>
          <a:cs typeface="+mn-cs"/>
        </a:defRPr>
      </a:lvl4pPr>
      <a:lvl5pPr marL="2145630" indent="0" algn="l" defTabSz="1072815" rtl="0" eaLnBrk="1" latinLnBrk="0" hangingPunct="1">
        <a:spcBef>
          <a:spcPct val="20000"/>
        </a:spcBef>
        <a:buFont typeface="Arial" pitchFamily="34" charset="0"/>
        <a:buNone/>
        <a:defRPr sz="1400" kern="1200">
          <a:solidFill>
            <a:schemeClr val="tx1"/>
          </a:solidFill>
          <a:latin typeface="+mn-lt"/>
          <a:ea typeface="+mn-ea"/>
          <a:cs typeface="+mn-cs"/>
        </a:defRPr>
      </a:lvl5pPr>
      <a:lvl6pPr marL="2950242"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486649"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23056"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59464"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72815" rtl="0" eaLnBrk="1" latinLnBrk="0" hangingPunct="1">
        <a:defRPr sz="2100" kern="1200">
          <a:solidFill>
            <a:schemeClr val="tx1"/>
          </a:solidFill>
          <a:latin typeface="+mn-lt"/>
          <a:ea typeface="+mn-ea"/>
          <a:cs typeface="+mn-cs"/>
        </a:defRPr>
      </a:lvl1pPr>
      <a:lvl2pPr marL="536408" algn="l" defTabSz="1072815" rtl="0" eaLnBrk="1" latinLnBrk="0" hangingPunct="1">
        <a:defRPr sz="2100" kern="1200">
          <a:solidFill>
            <a:schemeClr val="tx1"/>
          </a:solidFill>
          <a:latin typeface="+mn-lt"/>
          <a:ea typeface="+mn-ea"/>
          <a:cs typeface="+mn-cs"/>
        </a:defRPr>
      </a:lvl2pPr>
      <a:lvl3pPr marL="1072815" algn="l" defTabSz="1072815" rtl="0" eaLnBrk="1" latinLnBrk="0" hangingPunct="1">
        <a:defRPr sz="2100" kern="1200">
          <a:solidFill>
            <a:schemeClr val="tx1"/>
          </a:solidFill>
          <a:latin typeface="+mn-lt"/>
          <a:ea typeface="+mn-ea"/>
          <a:cs typeface="+mn-cs"/>
        </a:defRPr>
      </a:lvl3pPr>
      <a:lvl4pPr marL="1609223" algn="l" defTabSz="1072815" rtl="0" eaLnBrk="1" latinLnBrk="0" hangingPunct="1">
        <a:defRPr sz="2100" kern="1200">
          <a:solidFill>
            <a:schemeClr val="tx1"/>
          </a:solidFill>
          <a:latin typeface="+mn-lt"/>
          <a:ea typeface="+mn-ea"/>
          <a:cs typeface="+mn-cs"/>
        </a:defRPr>
      </a:lvl4pPr>
      <a:lvl5pPr marL="2145630" algn="l" defTabSz="1072815" rtl="0" eaLnBrk="1" latinLnBrk="0" hangingPunct="1">
        <a:defRPr sz="2100" kern="1200">
          <a:solidFill>
            <a:schemeClr val="tx1"/>
          </a:solidFill>
          <a:latin typeface="+mn-lt"/>
          <a:ea typeface="+mn-ea"/>
          <a:cs typeface="+mn-cs"/>
        </a:defRPr>
      </a:lvl5pPr>
      <a:lvl6pPr marL="2682038" algn="l" defTabSz="1072815" rtl="0" eaLnBrk="1" latinLnBrk="0" hangingPunct="1">
        <a:defRPr sz="2100" kern="1200">
          <a:solidFill>
            <a:schemeClr val="tx1"/>
          </a:solidFill>
          <a:latin typeface="+mn-lt"/>
          <a:ea typeface="+mn-ea"/>
          <a:cs typeface="+mn-cs"/>
        </a:defRPr>
      </a:lvl6pPr>
      <a:lvl7pPr marL="3218446" algn="l" defTabSz="1072815" rtl="0" eaLnBrk="1" latinLnBrk="0" hangingPunct="1">
        <a:defRPr sz="2100" kern="1200">
          <a:solidFill>
            <a:schemeClr val="tx1"/>
          </a:solidFill>
          <a:latin typeface="+mn-lt"/>
          <a:ea typeface="+mn-ea"/>
          <a:cs typeface="+mn-cs"/>
        </a:defRPr>
      </a:lvl7pPr>
      <a:lvl8pPr marL="3754852" algn="l" defTabSz="1072815" rtl="0" eaLnBrk="1" latinLnBrk="0" hangingPunct="1">
        <a:defRPr sz="2100" kern="1200">
          <a:solidFill>
            <a:schemeClr val="tx1"/>
          </a:solidFill>
          <a:latin typeface="+mn-lt"/>
          <a:ea typeface="+mn-ea"/>
          <a:cs typeface="+mn-cs"/>
        </a:defRPr>
      </a:lvl8pPr>
      <a:lvl9pPr marL="4291260" algn="l" defTabSz="107281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hemeOverride" Target="../theme/themeOverride6.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hemeOverride" Target="../theme/themeOverride7.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4.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1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6"/>
          <p:cNvSpPr>
            <a:spLocks noGrp="1" noChangeArrowheads="1"/>
          </p:cNvSpPr>
          <p:nvPr>
            <p:ph type="title"/>
          </p:nvPr>
        </p:nvSpPr>
        <p:spPr>
          <a:xfrm>
            <a:off x="354280" y="530229"/>
            <a:ext cx="9044385" cy="366713"/>
          </a:xfrm>
        </p:spPr>
        <p:txBody>
          <a:bodyPr/>
          <a:lstStyle/>
          <a:p>
            <a:pPr eaLnBrk="1" hangingPunct="1"/>
            <a:r>
              <a:rPr lang="en-GB" altLang="en-GB" dirty="0" smtClean="0">
                <a:solidFill>
                  <a:schemeClr val="tx2"/>
                </a:solidFill>
              </a:rPr>
              <a:t>Agenda</a:t>
            </a:r>
            <a:endParaRPr lang="en-US" dirty="0" smtClean="0">
              <a:solidFill>
                <a:schemeClr val="tx2"/>
              </a:solidFill>
            </a:endParaRPr>
          </a:p>
        </p:txBody>
      </p:sp>
      <p:graphicFrame>
        <p:nvGraphicFramePr>
          <p:cNvPr id="269536" name="Group 224"/>
          <p:cNvGraphicFramePr>
            <a:graphicFrameLocks noGrp="1"/>
          </p:cNvGraphicFramePr>
          <p:nvPr/>
        </p:nvGraphicFramePr>
        <p:xfrm>
          <a:off x="412752" y="1157294"/>
          <a:ext cx="9080500" cy="3033708"/>
        </p:xfrm>
        <a:graphic>
          <a:graphicData uri="http://schemas.openxmlformats.org/drawingml/2006/table">
            <a:tbl>
              <a:tblPr/>
              <a:tblGrid>
                <a:gridCol w="8854863"/>
                <a:gridCol w="225637"/>
              </a:tblGrid>
              <a:tr h="758427">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defRPr/>
                      </a:pPr>
                      <a:r>
                        <a:rPr kumimoji="0" lang="en-US" sz="2400" b="0" i="0" u="none" strike="noStrike" kern="1200" cap="none" normalizeH="0" baseline="0" noProof="0" dirty="0" smtClean="0">
                          <a:ln>
                            <a:noFill/>
                          </a:ln>
                          <a:solidFill>
                            <a:schemeClr val="tx2"/>
                          </a:solidFill>
                          <a:effectLst/>
                          <a:latin typeface="Arial" pitchFamily="34" charset="0"/>
                          <a:ea typeface="+mn-ea"/>
                          <a:cs typeface="+mn-cs"/>
                        </a:rPr>
                        <a:t>Overview of IFRS in the Americas</a:t>
                      </a:r>
                    </a:p>
                  </a:txBody>
                  <a:tcPr marL="99060" marR="99060" marT="91440" marB="91440" anchor="ctr" horzOverflow="overflow">
                    <a:lnL cap="flat">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noFill/>
                  </a:tcPr>
                </a:tc>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pPr>
                      <a:endParaRPr kumimoji="0" lang="en-US" sz="1800" b="0" i="0" u="none" strike="noStrike" cap="none" normalizeH="0" baseline="0" noProof="0" dirty="0" smtClean="0">
                        <a:ln>
                          <a:noFill/>
                        </a:ln>
                        <a:solidFill>
                          <a:schemeClr val="tx1"/>
                        </a:solidFill>
                        <a:effectLst/>
                        <a:latin typeface="Arial" pitchFamily="34" charset="0"/>
                      </a:endParaRPr>
                    </a:p>
                  </a:txBody>
                  <a:tcPr marL="99060" marR="99060" marT="91440" marB="91440" anchor="ctr" horzOverflow="overflow">
                    <a:lnL>
                      <a:noFill/>
                    </a:lnL>
                    <a:lnR cap="flat">
                      <a:noFill/>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r h="758427">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defRPr/>
                      </a:pPr>
                      <a:r>
                        <a:rPr kumimoji="0" lang="en-US" sz="2400" b="0" i="0" u="none" strike="noStrike" kern="1200" cap="none" normalizeH="0" baseline="0" noProof="0" dirty="0" smtClean="0">
                          <a:ln>
                            <a:noFill/>
                          </a:ln>
                          <a:solidFill>
                            <a:schemeClr val="tx2"/>
                          </a:solidFill>
                          <a:effectLst/>
                          <a:latin typeface="Arial" pitchFamily="34" charset="0"/>
                          <a:ea typeface="+mn-ea"/>
                          <a:cs typeface="+mn-cs"/>
                        </a:rPr>
                        <a:t>Case Study: IFRS Convergence in Brazil</a:t>
                      </a:r>
                    </a:p>
                  </a:txBody>
                  <a:tcPr marL="99060" marR="99060" marT="91440" marB="91440" anchor="ctr" horzOverflow="overflow">
                    <a:lnL cap="flat">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noFill/>
                  </a:tcPr>
                </a:tc>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pPr>
                      <a:endParaRPr kumimoji="0" lang="en-US" sz="1800" b="0" i="0" u="none" strike="noStrike" cap="none" normalizeH="0" baseline="0" noProof="0" dirty="0" smtClean="0">
                        <a:ln>
                          <a:noFill/>
                        </a:ln>
                        <a:solidFill>
                          <a:schemeClr val="tx1"/>
                        </a:solidFill>
                        <a:effectLst/>
                        <a:latin typeface="Arial" pitchFamily="34" charset="0"/>
                      </a:endParaRPr>
                    </a:p>
                  </a:txBody>
                  <a:tcPr marL="99060" marR="99060" marT="91440" marB="91440" anchor="ctr" horzOverflow="overflow">
                    <a:lnL>
                      <a:noFill/>
                    </a:lnL>
                    <a:lnR cap="flat">
                      <a:noFill/>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r h="758427">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2400" b="0" i="0" u="none" strike="noStrike" cap="none" normalizeH="0" baseline="0" noProof="0" dirty="0" smtClean="0">
                          <a:ln>
                            <a:noFill/>
                          </a:ln>
                          <a:solidFill>
                            <a:schemeClr val="tx2"/>
                          </a:solidFill>
                          <a:effectLst/>
                          <a:latin typeface="Arial" pitchFamily="34" charset="0"/>
                        </a:rPr>
                        <a:t>Best Practices &amp; Lessons Learned</a:t>
                      </a:r>
                    </a:p>
                  </a:txBody>
                  <a:tcPr marL="99060" marR="99060" marT="91440" marB="91440" anchor="ctr" horzOverflow="overflow">
                    <a:lnL cap="flat">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noFill/>
                  </a:tcPr>
                </a:tc>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pPr>
                      <a:endParaRPr kumimoji="0" lang="en-US" sz="1800" b="0" i="0" u="none" strike="noStrike" cap="none" normalizeH="0" baseline="0" noProof="0" dirty="0" smtClean="0">
                        <a:ln>
                          <a:noFill/>
                        </a:ln>
                        <a:solidFill>
                          <a:schemeClr val="tx1"/>
                        </a:solidFill>
                        <a:effectLst/>
                        <a:latin typeface="Arial" pitchFamily="34" charset="0"/>
                      </a:endParaRPr>
                    </a:p>
                  </a:txBody>
                  <a:tcPr marL="99060" marR="99060" marT="91440" marB="91440" anchor="ctr" horzOverflow="overflow">
                    <a:lnL>
                      <a:noFill/>
                    </a:lnL>
                    <a:lnR cap="flat">
                      <a:noFill/>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r h="758427">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pPr>
                      <a:r>
                        <a:rPr kumimoji="0" lang="en-US" sz="2400" b="0" i="0" u="none" strike="noStrike" cap="none" normalizeH="0" baseline="0" noProof="0" dirty="0" smtClean="0">
                          <a:ln>
                            <a:noFill/>
                          </a:ln>
                          <a:solidFill>
                            <a:schemeClr val="tx2"/>
                          </a:solidFill>
                          <a:effectLst/>
                          <a:latin typeface="Arial" pitchFamily="34" charset="0"/>
                        </a:rPr>
                        <a:t>Looking Forward</a:t>
                      </a:r>
                    </a:p>
                  </a:txBody>
                  <a:tcPr marL="99060" marR="99060" marT="91440" marB="91440" anchor="ctr" horzOverflow="overflow">
                    <a:lnL cap="flat">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noFill/>
                  </a:tcPr>
                </a:tc>
                <a:tc>
                  <a:txBody>
                    <a:bodyPr/>
                    <a:lstStyle/>
                    <a:p>
                      <a:pPr marL="230188" marR="0" lvl="0" indent="-230188" algn="l" defTabSz="914400" rtl="0" eaLnBrk="1" fontAlgn="base" latinLnBrk="0" hangingPunct="1">
                        <a:lnSpc>
                          <a:spcPct val="100000"/>
                        </a:lnSpc>
                        <a:spcBef>
                          <a:spcPct val="0"/>
                        </a:spcBef>
                        <a:spcAft>
                          <a:spcPct val="20000"/>
                        </a:spcAft>
                        <a:buClr>
                          <a:schemeClr val="tx1"/>
                        </a:buClr>
                        <a:buSzTx/>
                        <a:buFont typeface="Wingdings" pitchFamily="2" charset="2"/>
                        <a:buNone/>
                        <a:tabLst/>
                      </a:pPr>
                      <a:endParaRPr kumimoji="0" lang="en-US" sz="1800" b="0" i="0" u="none" strike="noStrike" cap="none" normalizeH="0" baseline="0" noProof="0" dirty="0" smtClean="0">
                        <a:ln>
                          <a:noFill/>
                        </a:ln>
                        <a:solidFill>
                          <a:schemeClr val="tx1"/>
                        </a:solidFill>
                        <a:effectLst/>
                        <a:latin typeface="Arial" pitchFamily="34" charset="0"/>
                      </a:endParaRPr>
                    </a:p>
                  </a:txBody>
                  <a:tcPr marL="99060" marR="99060" marT="91440" marB="91440" anchor="ctr" horzOverflow="overflow">
                    <a:lnL>
                      <a:noFill/>
                    </a:lnL>
                    <a:lnR cap="flat">
                      <a:noFill/>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lnTlToBr>
                      <a:noFill/>
                    </a:lnTlToBr>
                    <a:lnBlToTr>
                      <a:noFill/>
                    </a:lnBlToTr>
                    <a:noFill/>
                  </a:tcPr>
                </a:tc>
              </a:tr>
            </a:tbl>
          </a:graphicData>
        </a:graphic>
      </p:graphicFrame>
      <p:sp>
        <p:nvSpPr>
          <p:cNvPr id="10" name="Text Box 10"/>
          <p:cNvSpPr txBox="1">
            <a:spLocks noChangeArrowheads="1"/>
          </p:cNvSpPr>
          <p:nvPr/>
        </p:nvSpPr>
        <p:spPr bwMode="auto">
          <a:xfrm>
            <a:off x="288926" y="6508970"/>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1" name="Slide Number Placeholder 4"/>
          <p:cNvSpPr txBox="1">
            <a:spLocks/>
          </p:cNvSpPr>
          <p:nvPr/>
        </p:nvSpPr>
        <p:spPr>
          <a:xfrm>
            <a:off x="3797303" y="6386751"/>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a:t>
            </a:fld>
            <a:endParaRPr lang="pt-BR"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2"/>
          </p:nvPr>
        </p:nvGraphicFramePr>
        <p:xfrm>
          <a:off x="609601" y="2393504"/>
          <a:ext cx="8748696" cy="446449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428497" y="2168608"/>
            <a:ext cx="9205023" cy="4427552"/>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3" name="Text Placeholder 2"/>
          <p:cNvSpPr>
            <a:spLocks noGrp="1"/>
          </p:cNvSpPr>
          <p:nvPr>
            <p:ph type="body" sz="quarter" idx="13"/>
          </p:nvPr>
        </p:nvSpPr>
        <p:spPr>
          <a:xfrm>
            <a:off x="448869" y="779463"/>
            <a:ext cx="9184653" cy="1107996"/>
          </a:xfrm>
        </p:spPr>
        <p:txBody>
          <a:bodyPr/>
          <a:lstStyle/>
          <a:p>
            <a:r>
              <a:rPr lang="en-US" sz="2400" b="1" smtClean="0">
                <a:solidFill>
                  <a:schemeClr val="accent3"/>
                </a:solidFill>
              </a:rPr>
              <a:t>As a result of IFRS adoption, companies are not only benefiting from a single, global financial language, they have strengthened their operational and financial processes.</a:t>
            </a:r>
            <a:endParaRPr lang="en-US" sz="2400" b="1">
              <a:solidFill>
                <a:schemeClr val="accent3"/>
              </a:solidFill>
            </a:endParaRPr>
          </a:p>
        </p:txBody>
      </p:sp>
      <p:sp>
        <p:nvSpPr>
          <p:cNvPr id="4" name="Title 3"/>
          <p:cNvSpPr>
            <a:spLocks noGrp="1"/>
          </p:cNvSpPr>
          <p:nvPr>
            <p:ph type="title"/>
          </p:nvPr>
        </p:nvSpPr>
        <p:spPr>
          <a:xfrm>
            <a:off x="448867" y="446040"/>
            <a:ext cx="9024366" cy="333425"/>
          </a:xfrm>
        </p:spPr>
        <p:txBody>
          <a:bodyPr/>
          <a:lstStyle/>
          <a:p>
            <a:r>
              <a:rPr lang="pt-BR" sz="2800" dirty="0"/>
              <a:t>Case </a:t>
            </a:r>
            <a:r>
              <a:rPr lang="pt-BR" sz="2800" dirty="0" err="1"/>
              <a:t>Study</a:t>
            </a:r>
            <a:r>
              <a:rPr lang="pt-BR" sz="2800" dirty="0"/>
              <a:t> – IFRS </a:t>
            </a:r>
            <a:r>
              <a:rPr lang="pt-BR" sz="2800" dirty="0" err="1"/>
              <a:t>Convergence</a:t>
            </a:r>
            <a:r>
              <a:rPr lang="pt-BR" sz="2800" dirty="0"/>
              <a:t> in Brazil </a:t>
            </a:r>
          </a:p>
        </p:txBody>
      </p:sp>
      <p:sp>
        <p:nvSpPr>
          <p:cNvPr id="5" name="Text Placeholder 12"/>
          <p:cNvSpPr>
            <a:spLocks/>
          </p:cNvSpPr>
          <p:nvPr>
            <p:custDataLst>
              <p:tags r:id="rId1"/>
            </p:custDataLst>
          </p:nvPr>
        </p:nvSpPr>
        <p:spPr bwMode="auto">
          <a:xfrm>
            <a:off x="920302" y="1991380"/>
            <a:ext cx="8011143" cy="523220"/>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en-US" sz="2000" b="1" dirty="0" smtClean="0">
                <a:solidFill>
                  <a:srgbClr val="002776"/>
                </a:solidFill>
                <a:latin typeface="Arial"/>
                <a:cs typeface="+mn-cs"/>
              </a:rPr>
              <a:t>Positive Impacts of IFRS Adoption to Date</a:t>
            </a:r>
          </a:p>
          <a:p>
            <a:pPr algn="ctr" defTabSz="1019175" fontAlgn="auto">
              <a:spcBef>
                <a:spcPts val="0"/>
              </a:spcBef>
              <a:spcAft>
                <a:spcPts val="0"/>
              </a:spcAft>
            </a:pPr>
            <a:r>
              <a:rPr lang="en-US" sz="1400" b="1" dirty="0" smtClean="0">
                <a:solidFill>
                  <a:srgbClr val="002776"/>
                </a:solidFill>
                <a:latin typeface="Arial"/>
                <a:cs typeface="+mn-cs"/>
              </a:rPr>
              <a:t>(%)</a:t>
            </a:r>
            <a:endParaRPr lang="en-US" sz="1400" b="1" dirty="0">
              <a:solidFill>
                <a:srgbClr val="002776"/>
              </a:solidFill>
              <a:latin typeface="Arial"/>
              <a:cs typeface="+mn-cs"/>
            </a:endParaRPr>
          </a:p>
        </p:txBody>
      </p:sp>
      <p:sp>
        <p:nvSpPr>
          <p:cNvPr id="7"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9"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10</a:t>
            </a:fld>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867" y="446040"/>
            <a:ext cx="9024366" cy="333425"/>
          </a:xfrm>
        </p:spPr>
        <p:txBody>
          <a:bodyPr/>
          <a:lstStyle/>
          <a:p>
            <a:r>
              <a:rPr lang="pt-BR" sz="2800" dirty="0"/>
              <a:t>Case </a:t>
            </a:r>
            <a:r>
              <a:rPr lang="pt-BR" sz="2800" dirty="0" err="1"/>
              <a:t>Study</a:t>
            </a:r>
            <a:r>
              <a:rPr lang="pt-BR" sz="2800" dirty="0"/>
              <a:t> – IFRS </a:t>
            </a:r>
            <a:r>
              <a:rPr lang="pt-BR" sz="2800" dirty="0" err="1"/>
              <a:t>Convergence</a:t>
            </a:r>
            <a:r>
              <a:rPr lang="pt-BR" sz="2800" dirty="0"/>
              <a:t> in Brazil </a:t>
            </a:r>
          </a:p>
        </p:txBody>
      </p:sp>
      <p:sp>
        <p:nvSpPr>
          <p:cNvPr id="8" name="Rectangle 7"/>
          <p:cNvSpPr/>
          <p:nvPr/>
        </p:nvSpPr>
        <p:spPr>
          <a:xfrm>
            <a:off x="428497" y="1772816"/>
            <a:ext cx="9283031" cy="4824536"/>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9" name="Text Placeholder 12"/>
          <p:cNvSpPr>
            <a:spLocks/>
          </p:cNvSpPr>
          <p:nvPr>
            <p:custDataLst>
              <p:tags r:id="rId1"/>
            </p:custDataLst>
          </p:nvPr>
        </p:nvSpPr>
        <p:spPr bwMode="auto">
          <a:xfrm>
            <a:off x="998310" y="1625602"/>
            <a:ext cx="8011143" cy="307777"/>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en-US" sz="2000" b="1" dirty="0" smtClean="0">
                <a:solidFill>
                  <a:srgbClr val="002776"/>
                </a:solidFill>
                <a:latin typeface="Arial"/>
                <a:cs typeface="+mn-cs"/>
              </a:rPr>
              <a:t>IFRS Investments and Efforts </a:t>
            </a:r>
            <a:r>
              <a:rPr lang="en-US" sz="1400" b="1" dirty="0" smtClean="0">
                <a:solidFill>
                  <a:srgbClr val="002776"/>
                </a:solidFill>
                <a:latin typeface="Arial"/>
                <a:cs typeface="+mn-cs"/>
              </a:rPr>
              <a:t>(%)</a:t>
            </a:r>
            <a:endParaRPr lang="en-US" sz="1400" b="1" dirty="0">
              <a:solidFill>
                <a:srgbClr val="002776"/>
              </a:solidFill>
              <a:latin typeface="Arial"/>
              <a:cs typeface="+mn-cs"/>
            </a:endParaRPr>
          </a:p>
        </p:txBody>
      </p:sp>
      <p:graphicFrame>
        <p:nvGraphicFramePr>
          <p:cNvPr id="11" name="Chart 10"/>
          <p:cNvGraphicFramePr/>
          <p:nvPr/>
        </p:nvGraphicFramePr>
        <p:xfrm>
          <a:off x="4094907" y="2492896"/>
          <a:ext cx="6513173" cy="403244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nvGraphicFramePr>
        <p:xfrm>
          <a:off x="662526" y="2276872"/>
          <a:ext cx="4134459" cy="4392488"/>
        </p:xfrm>
        <a:graphic>
          <a:graphicData uri="http://schemas.openxmlformats.org/drawingml/2006/chart">
            <c:chart xmlns:c="http://schemas.openxmlformats.org/drawingml/2006/chart" xmlns:r="http://schemas.openxmlformats.org/officeDocument/2006/relationships" r:id="rId6"/>
          </a:graphicData>
        </a:graphic>
      </p:graphicFrame>
      <p:sp>
        <p:nvSpPr>
          <p:cNvPr id="10" name="Text Placeholder 12"/>
          <p:cNvSpPr>
            <a:spLocks/>
          </p:cNvSpPr>
          <p:nvPr>
            <p:custDataLst>
              <p:tags r:id="rId2"/>
            </p:custDataLst>
          </p:nvPr>
        </p:nvSpPr>
        <p:spPr bwMode="auto">
          <a:xfrm>
            <a:off x="506506" y="2060850"/>
            <a:ext cx="1560173" cy="246221"/>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pt-BR" sz="1600" b="1" dirty="0" err="1" smtClean="0">
                <a:solidFill>
                  <a:srgbClr val="00A1DE"/>
                </a:solidFill>
                <a:latin typeface="Arial"/>
                <a:cs typeface="+mn-cs"/>
              </a:rPr>
              <a:t>Investments</a:t>
            </a:r>
            <a:endParaRPr lang="pt-BR" sz="1100" b="1" dirty="0">
              <a:solidFill>
                <a:srgbClr val="00A1DE"/>
              </a:solidFill>
              <a:latin typeface="Arial"/>
              <a:cs typeface="+mn-cs"/>
            </a:endParaRPr>
          </a:p>
        </p:txBody>
      </p:sp>
      <p:sp>
        <p:nvSpPr>
          <p:cNvPr id="12" name="Text Placeholder 12"/>
          <p:cNvSpPr>
            <a:spLocks/>
          </p:cNvSpPr>
          <p:nvPr>
            <p:custDataLst>
              <p:tags r:id="rId3"/>
            </p:custDataLst>
          </p:nvPr>
        </p:nvSpPr>
        <p:spPr bwMode="auto">
          <a:xfrm>
            <a:off x="6781800" y="2060850"/>
            <a:ext cx="2145000" cy="246221"/>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pt-BR" sz="1600" b="1" dirty="0" smtClean="0">
                <a:solidFill>
                  <a:srgbClr val="00A1DE"/>
                </a:solidFill>
                <a:latin typeface="Arial"/>
                <a:cs typeface="+mn-cs"/>
              </a:rPr>
              <a:t>Principal </a:t>
            </a:r>
            <a:r>
              <a:rPr lang="pt-BR" sz="1600" b="1" dirty="0" err="1" smtClean="0">
                <a:solidFill>
                  <a:srgbClr val="00A1DE"/>
                </a:solidFill>
                <a:latin typeface="Arial"/>
                <a:cs typeface="+mn-cs"/>
              </a:rPr>
              <a:t>Efforts</a:t>
            </a:r>
            <a:endParaRPr lang="pt-BR" sz="1100" b="1" dirty="0">
              <a:solidFill>
                <a:srgbClr val="00A1DE"/>
              </a:solidFill>
              <a:latin typeface="Arial"/>
              <a:cs typeface="+mn-cs"/>
            </a:endParaRPr>
          </a:p>
        </p:txBody>
      </p:sp>
      <p:sp>
        <p:nvSpPr>
          <p:cNvPr id="13" name="Text Placeholder 12"/>
          <p:cNvSpPr>
            <a:spLocks noGrp="1"/>
          </p:cNvSpPr>
          <p:nvPr>
            <p:ph type="body" sz="quarter" idx="13"/>
          </p:nvPr>
        </p:nvSpPr>
        <p:spPr>
          <a:xfrm>
            <a:off x="448867" y="779463"/>
            <a:ext cx="9024366" cy="738664"/>
          </a:xfrm>
        </p:spPr>
        <p:txBody>
          <a:bodyPr/>
          <a:lstStyle/>
          <a:p>
            <a:r>
              <a:rPr lang="en-US" sz="2400" b="1" dirty="0" smtClean="0">
                <a:solidFill>
                  <a:schemeClr val="accent3"/>
                </a:solidFill>
                <a:latin typeface="+mn-lt"/>
              </a:rPr>
              <a:t>A large percentage of companies invested over R$500 thousand in IFRS conversion activities.</a:t>
            </a:r>
            <a:endParaRPr lang="en-US" sz="2400" b="1" dirty="0">
              <a:solidFill>
                <a:schemeClr val="accent3"/>
              </a:solidFill>
              <a:latin typeface="+mn-lt"/>
            </a:endParaRPr>
          </a:p>
        </p:txBody>
      </p:sp>
      <p:sp>
        <p:nvSpPr>
          <p:cNvPr id="14" name="Oval 13"/>
          <p:cNvSpPr/>
          <p:nvPr/>
        </p:nvSpPr>
        <p:spPr>
          <a:xfrm>
            <a:off x="740532" y="2718074"/>
            <a:ext cx="507000" cy="46800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17" name="TextBox 16"/>
          <p:cNvSpPr txBox="1"/>
          <p:nvPr/>
        </p:nvSpPr>
        <p:spPr>
          <a:xfrm>
            <a:off x="2144688" y="2238817"/>
            <a:ext cx="2184000" cy="400110"/>
          </a:xfrm>
          <a:prstGeom prst="rect">
            <a:avLst/>
          </a:prstGeom>
          <a:noFill/>
          <a:ln w="28575">
            <a:solidFill>
              <a:srgbClr val="FFC000"/>
            </a:solidFill>
            <a:prstDash val="dash"/>
          </a:ln>
        </p:spPr>
        <p:txBody>
          <a:bodyPr wrap="square" rtlCol="0" anchor="ctr">
            <a:spAutoFit/>
          </a:bodyPr>
          <a:lstStyle/>
          <a:p>
            <a:pPr algn="ctr" defTabSz="914308" fontAlgn="auto">
              <a:spcBef>
                <a:spcPts val="600"/>
              </a:spcBef>
              <a:spcAft>
                <a:spcPts val="0"/>
              </a:spcAft>
            </a:pPr>
            <a:r>
              <a:rPr lang="pt-BR" sz="2000" b="1" dirty="0" smtClean="0">
                <a:solidFill>
                  <a:srgbClr val="FFC000"/>
                </a:solidFill>
                <a:latin typeface="Arial"/>
                <a:cs typeface="+mn-cs"/>
              </a:rPr>
              <a:t>41%</a:t>
            </a:r>
            <a:r>
              <a:rPr lang="pt-BR" sz="1600" dirty="0" smtClean="0">
                <a:solidFill>
                  <a:srgbClr val="FFC000"/>
                </a:solidFill>
                <a:latin typeface="Arial"/>
                <a:cs typeface="+mn-cs"/>
              </a:rPr>
              <a:t> &gt; R$ 500 mil</a:t>
            </a:r>
          </a:p>
        </p:txBody>
      </p:sp>
      <p:sp>
        <p:nvSpPr>
          <p:cNvPr id="18" name="Oval 17"/>
          <p:cNvSpPr/>
          <p:nvPr/>
        </p:nvSpPr>
        <p:spPr>
          <a:xfrm>
            <a:off x="662523" y="4041120"/>
            <a:ext cx="507000" cy="46800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19" name="Oval 18"/>
          <p:cNvSpPr/>
          <p:nvPr/>
        </p:nvSpPr>
        <p:spPr>
          <a:xfrm>
            <a:off x="1389094" y="4725144"/>
            <a:ext cx="507000" cy="46800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15"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11</a:t>
            </a:fld>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48867" y="779468"/>
            <a:ext cx="9024366" cy="738664"/>
          </a:xfrm>
        </p:spPr>
        <p:txBody>
          <a:bodyPr/>
          <a:lstStyle/>
          <a:p>
            <a:pPr marL="0" indent="0">
              <a:spcBef>
                <a:spcPts val="0"/>
              </a:spcBef>
            </a:pPr>
            <a:r>
              <a:rPr lang="en-US" sz="2400" b="1" dirty="0" smtClean="0">
                <a:solidFill>
                  <a:schemeClr val="accent3"/>
                </a:solidFill>
              </a:rPr>
              <a:t>56% of companies admitted that they thought their IFRS conversion process could have been more efficient.</a:t>
            </a:r>
            <a:endParaRPr lang="en-US" sz="2400" b="1" dirty="0">
              <a:solidFill>
                <a:schemeClr val="accent3"/>
              </a:solidFill>
            </a:endParaRPr>
          </a:p>
        </p:txBody>
      </p:sp>
      <p:sp>
        <p:nvSpPr>
          <p:cNvPr id="4" name="Title 3"/>
          <p:cNvSpPr>
            <a:spLocks noGrp="1"/>
          </p:cNvSpPr>
          <p:nvPr>
            <p:ph type="title"/>
          </p:nvPr>
        </p:nvSpPr>
        <p:spPr>
          <a:xfrm>
            <a:off x="448867" y="446040"/>
            <a:ext cx="9024366" cy="333425"/>
          </a:xfrm>
        </p:spPr>
        <p:txBody>
          <a:bodyPr/>
          <a:lstStyle/>
          <a:p>
            <a:r>
              <a:rPr lang="pt-BR" sz="2800" dirty="0"/>
              <a:t>Case </a:t>
            </a:r>
            <a:r>
              <a:rPr lang="pt-BR" sz="2800" dirty="0" err="1"/>
              <a:t>Study</a:t>
            </a:r>
            <a:r>
              <a:rPr lang="pt-BR" sz="2800" dirty="0"/>
              <a:t> – IFRS </a:t>
            </a:r>
            <a:r>
              <a:rPr lang="pt-BR" sz="2800" dirty="0" err="1"/>
              <a:t>Convergence</a:t>
            </a:r>
            <a:r>
              <a:rPr lang="pt-BR" sz="2800" dirty="0"/>
              <a:t> in Brazil </a:t>
            </a:r>
            <a:endParaRPr lang="en-US" dirty="0"/>
          </a:p>
        </p:txBody>
      </p:sp>
      <p:graphicFrame>
        <p:nvGraphicFramePr>
          <p:cNvPr id="5" name="Content Placeholder 4"/>
          <p:cNvGraphicFramePr>
            <a:graphicFrameLocks/>
          </p:cNvGraphicFramePr>
          <p:nvPr/>
        </p:nvGraphicFramePr>
        <p:xfrm>
          <a:off x="584517" y="2276872"/>
          <a:ext cx="8814979" cy="396044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506508" y="1988840"/>
            <a:ext cx="8970997" cy="4248472"/>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8" name="Text Placeholder 12"/>
          <p:cNvSpPr>
            <a:spLocks/>
          </p:cNvSpPr>
          <p:nvPr>
            <p:custDataLst>
              <p:tags r:id="rId2"/>
            </p:custDataLst>
          </p:nvPr>
        </p:nvSpPr>
        <p:spPr bwMode="auto">
          <a:xfrm>
            <a:off x="1910663" y="1825825"/>
            <a:ext cx="6623737" cy="307777"/>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pt-BR" sz="2000" b="1" dirty="0" smtClean="0">
                <a:solidFill>
                  <a:srgbClr val="002060"/>
                </a:solidFill>
                <a:latin typeface="Arial"/>
                <a:cs typeface="+mn-cs"/>
              </a:rPr>
              <a:t>IFRS </a:t>
            </a:r>
            <a:r>
              <a:rPr lang="pt-BR" sz="2000" b="1" dirty="0" err="1" smtClean="0">
                <a:solidFill>
                  <a:srgbClr val="002060"/>
                </a:solidFill>
                <a:latin typeface="Arial"/>
                <a:cs typeface="+mn-cs"/>
              </a:rPr>
              <a:t>Inefficiencies</a:t>
            </a:r>
            <a:r>
              <a:rPr lang="pt-BR" sz="2000" b="1" dirty="0" smtClean="0">
                <a:solidFill>
                  <a:srgbClr val="002060"/>
                </a:solidFill>
                <a:latin typeface="Arial"/>
                <a:cs typeface="+mn-cs"/>
              </a:rPr>
              <a:t> – </a:t>
            </a:r>
            <a:r>
              <a:rPr lang="pt-BR" sz="2000" b="1" dirty="0" err="1" smtClean="0">
                <a:solidFill>
                  <a:srgbClr val="002060"/>
                </a:solidFill>
                <a:latin typeface="Arial"/>
                <a:cs typeface="+mn-cs"/>
              </a:rPr>
              <a:t>What</a:t>
            </a:r>
            <a:r>
              <a:rPr lang="pt-BR" sz="2000" b="1" dirty="0" smtClean="0">
                <a:solidFill>
                  <a:srgbClr val="002060"/>
                </a:solidFill>
                <a:latin typeface="Arial"/>
                <a:cs typeface="+mn-cs"/>
              </a:rPr>
              <a:t> </a:t>
            </a:r>
            <a:r>
              <a:rPr lang="pt-BR" sz="2000" b="1" dirty="0" err="1" smtClean="0">
                <a:solidFill>
                  <a:srgbClr val="002060"/>
                </a:solidFill>
                <a:latin typeface="Arial"/>
                <a:cs typeface="+mn-cs"/>
              </a:rPr>
              <a:t>could</a:t>
            </a:r>
            <a:r>
              <a:rPr lang="pt-BR" sz="2000" b="1" dirty="0" smtClean="0">
                <a:solidFill>
                  <a:srgbClr val="002060"/>
                </a:solidFill>
                <a:latin typeface="Arial"/>
                <a:cs typeface="+mn-cs"/>
              </a:rPr>
              <a:t> </a:t>
            </a:r>
            <a:r>
              <a:rPr lang="pt-BR" sz="2000" b="1" dirty="0" err="1" smtClean="0">
                <a:solidFill>
                  <a:srgbClr val="002060"/>
                </a:solidFill>
                <a:latin typeface="Arial"/>
                <a:cs typeface="+mn-cs"/>
              </a:rPr>
              <a:t>have</a:t>
            </a:r>
            <a:r>
              <a:rPr lang="pt-BR" sz="2000" b="1" dirty="0" smtClean="0">
                <a:solidFill>
                  <a:srgbClr val="002060"/>
                </a:solidFill>
                <a:latin typeface="Arial"/>
                <a:cs typeface="+mn-cs"/>
              </a:rPr>
              <a:t> </a:t>
            </a:r>
            <a:r>
              <a:rPr lang="pt-BR" sz="2000" b="1" dirty="0" err="1" smtClean="0">
                <a:solidFill>
                  <a:srgbClr val="002060"/>
                </a:solidFill>
                <a:latin typeface="Arial"/>
                <a:cs typeface="+mn-cs"/>
              </a:rPr>
              <a:t>been</a:t>
            </a:r>
            <a:r>
              <a:rPr lang="pt-BR" sz="2000" b="1" dirty="0" smtClean="0">
                <a:solidFill>
                  <a:srgbClr val="002060"/>
                </a:solidFill>
                <a:latin typeface="Arial"/>
                <a:cs typeface="+mn-cs"/>
              </a:rPr>
              <a:t> </a:t>
            </a:r>
            <a:r>
              <a:rPr lang="pt-BR" sz="2000" b="1" dirty="0" err="1" smtClean="0">
                <a:solidFill>
                  <a:srgbClr val="002060"/>
                </a:solidFill>
                <a:latin typeface="Arial"/>
                <a:cs typeface="+mn-cs"/>
              </a:rPr>
              <a:t>better</a:t>
            </a:r>
            <a:r>
              <a:rPr lang="pt-BR" sz="2000" b="1" dirty="0" smtClean="0">
                <a:solidFill>
                  <a:srgbClr val="002060"/>
                </a:solidFill>
                <a:latin typeface="Arial"/>
                <a:cs typeface="+mn-cs"/>
              </a:rPr>
              <a:t>? </a:t>
            </a:r>
            <a:r>
              <a:rPr lang="pt-BR" sz="1600" b="1" dirty="0" smtClean="0">
                <a:solidFill>
                  <a:srgbClr val="002060"/>
                </a:solidFill>
                <a:latin typeface="Arial"/>
                <a:cs typeface="+mn-cs"/>
              </a:rPr>
              <a:t>(%)</a:t>
            </a:r>
            <a:endParaRPr lang="en-US" sz="2000" b="1" dirty="0" smtClean="0">
              <a:solidFill>
                <a:srgbClr val="002060"/>
              </a:solidFill>
              <a:latin typeface="Arial"/>
              <a:cs typeface="+mn-cs"/>
            </a:endParaRPr>
          </a:p>
        </p:txBody>
      </p:sp>
      <p:sp>
        <p:nvSpPr>
          <p:cNvPr id="10"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1"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12</a:t>
            </a:fld>
            <a:endParaRPr lang="pt-B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48867" y="779463"/>
            <a:ext cx="9024366" cy="738664"/>
          </a:xfrm>
        </p:spPr>
        <p:txBody>
          <a:bodyPr/>
          <a:lstStyle/>
          <a:p>
            <a:pPr>
              <a:spcBef>
                <a:spcPts val="0"/>
              </a:spcBef>
            </a:pPr>
            <a:r>
              <a:rPr lang="pt-BR" sz="2400" b="1" dirty="0" err="1" smtClean="0">
                <a:solidFill>
                  <a:schemeClr val="accent3"/>
                </a:solidFill>
              </a:rPr>
              <a:t>Companies</a:t>
            </a:r>
            <a:r>
              <a:rPr lang="pt-BR" sz="2400" b="1" dirty="0" smtClean="0">
                <a:solidFill>
                  <a:schemeClr val="accent3"/>
                </a:solidFill>
              </a:rPr>
              <a:t> are </a:t>
            </a:r>
            <a:r>
              <a:rPr lang="pt-BR" sz="2400" b="1" dirty="0" err="1" smtClean="0">
                <a:solidFill>
                  <a:schemeClr val="accent3"/>
                </a:solidFill>
              </a:rPr>
              <a:t>focused</a:t>
            </a:r>
            <a:r>
              <a:rPr lang="pt-BR" sz="2400" b="1" dirty="0" smtClean="0">
                <a:solidFill>
                  <a:schemeClr val="accent3"/>
                </a:solidFill>
              </a:rPr>
              <a:t> </a:t>
            </a:r>
            <a:r>
              <a:rPr lang="pt-BR" sz="2400" b="1" dirty="0" err="1" smtClean="0">
                <a:solidFill>
                  <a:schemeClr val="accent3"/>
                </a:solidFill>
              </a:rPr>
              <a:t>on</a:t>
            </a:r>
            <a:r>
              <a:rPr lang="pt-BR" sz="2400" b="1" dirty="0" smtClean="0">
                <a:solidFill>
                  <a:schemeClr val="accent3"/>
                </a:solidFill>
              </a:rPr>
              <a:t> </a:t>
            </a:r>
            <a:r>
              <a:rPr lang="pt-BR" sz="2400" b="1" dirty="0" err="1" smtClean="0">
                <a:solidFill>
                  <a:schemeClr val="accent3"/>
                </a:solidFill>
              </a:rPr>
              <a:t>people</a:t>
            </a:r>
            <a:r>
              <a:rPr lang="pt-BR" sz="2400" b="1" dirty="0" smtClean="0">
                <a:solidFill>
                  <a:schemeClr val="accent3"/>
                </a:solidFill>
              </a:rPr>
              <a:t>, </a:t>
            </a:r>
            <a:r>
              <a:rPr lang="pt-BR" sz="2400" b="1" dirty="0" err="1" smtClean="0">
                <a:solidFill>
                  <a:schemeClr val="accent3"/>
                </a:solidFill>
              </a:rPr>
              <a:t>process</a:t>
            </a:r>
            <a:r>
              <a:rPr lang="pt-BR" sz="2400" b="1" dirty="0" smtClean="0">
                <a:solidFill>
                  <a:schemeClr val="accent3"/>
                </a:solidFill>
              </a:rPr>
              <a:t> and </a:t>
            </a:r>
            <a:r>
              <a:rPr lang="pt-BR" sz="2400" b="1" dirty="0" err="1" smtClean="0">
                <a:solidFill>
                  <a:schemeClr val="accent3"/>
                </a:solidFill>
              </a:rPr>
              <a:t>technology</a:t>
            </a:r>
            <a:r>
              <a:rPr lang="pt-BR" sz="2400" b="1" dirty="0" smtClean="0">
                <a:solidFill>
                  <a:schemeClr val="accent3"/>
                </a:solidFill>
              </a:rPr>
              <a:t> to </a:t>
            </a:r>
            <a:r>
              <a:rPr lang="pt-BR" sz="2400" b="1" dirty="0" err="1" smtClean="0">
                <a:solidFill>
                  <a:schemeClr val="accent3"/>
                </a:solidFill>
              </a:rPr>
              <a:t>reduce</a:t>
            </a:r>
            <a:r>
              <a:rPr lang="pt-BR" sz="2400" b="1" dirty="0" smtClean="0">
                <a:solidFill>
                  <a:schemeClr val="accent3"/>
                </a:solidFill>
              </a:rPr>
              <a:t> IFRS </a:t>
            </a:r>
            <a:r>
              <a:rPr lang="pt-BR" sz="2400" b="1" dirty="0" err="1" smtClean="0">
                <a:solidFill>
                  <a:schemeClr val="accent3"/>
                </a:solidFill>
              </a:rPr>
              <a:t>reporting</a:t>
            </a:r>
            <a:r>
              <a:rPr lang="pt-BR" sz="2400" b="1" dirty="0" smtClean="0">
                <a:solidFill>
                  <a:schemeClr val="accent3"/>
                </a:solidFill>
              </a:rPr>
              <a:t> </a:t>
            </a:r>
            <a:r>
              <a:rPr lang="pt-BR" sz="2400" b="1" dirty="0" err="1" smtClean="0">
                <a:solidFill>
                  <a:schemeClr val="accent3"/>
                </a:solidFill>
              </a:rPr>
              <a:t>cycle</a:t>
            </a:r>
            <a:r>
              <a:rPr lang="pt-BR" sz="2400" b="1" dirty="0" smtClean="0">
                <a:solidFill>
                  <a:schemeClr val="accent3"/>
                </a:solidFill>
              </a:rPr>
              <a:t> times. </a:t>
            </a:r>
            <a:endParaRPr lang="pt-BR" sz="2400" dirty="0"/>
          </a:p>
        </p:txBody>
      </p:sp>
      <p:sp>
        <p:nvSpPr>
          <p:cNvPr id="4" name="Title 3"/>
          <p:cNvSpPr>
            <a:spLocks noGrp="1"/>
          </p:cNvSpPr>
          <p:nvPr>
            <p:ph type="title"/>
          </p:nvPr>
        </p:nvSpPr>
        <p:spPr>
          <a:xfrm>
            <a:off x="448867" y="446040"/>
            <a:ext cx="9024366" cy="333425"/>
          </a:xfrm>
        </p:spPr>
        <p:txBody>
          <a:bodyPr/>
          <a:lstStyle/>
          <a:p>
            <a:r>
              <a:rPr lang="pt-BR" sz="2800" dirty="0"/>
              <a:t>Case </a:t>
            </a:r>
            <a:r>
              <a:rPr lang="pt-BR" sz="2800" dirty="0" err="1"/>
              <a:t>Study</a:t>
            </a:r>
            <a:r>
              <a:rPr lang="pt-BR" sz="2800" dirty="0"/>
              <a:t> – IFRS </a:t>
            </a:r>
            <a:r>
              <a:rPr lang="pt-BR" sz="2800" dirty="0" err="1"/>
              <a:t>Convergence</a:t>
            </a:r>
            <a:r>
              <a:rPr lang="pt-BR" sz="2800" dirty="0"/>
              <a:t> in Brazil </a:t>
            </a:r>
          </a:p>
        </p:txBody>
      </p:sp>
      <p:sp>
        <p:nvSpPr>
          <p:cNvPr id="8" name="Rectangle 7"/>
          <p:cNvSpPr/>
          <p:nvPr/>
        </p:nvSpPr>
        <p:spPr>
          <a:xfrm>
            <a:off x="194471" y="2209800"/>
            <a:ext cx="9595066" cy="4351016"/>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9" name="Text Placeholder 12"/>
          <p:cNvSpPr>
            <a:spLocks/>
          </p:cNvSpPr>
          <p:nvPr>
            <p:custDataLst>
              <p:tags r:id="rId2"/>
            </p:custDataLst>
          </p:nvPr>
        </p:nvSpPr>
        <p:spPr bwMode="auto">
          <a:xfrm>
            <a:off x="2168441" y="2044702"/>
            <a:ext cx="5826900" cy="307777"/>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en-US" sz="2000" b="1" dirty="0" smtClean="0">
                <a:solidFill>
                  <a:srgbClr val="002776"/>
                </a:solidFill>
                <a:latin typeface="Arial"/>
                <a:cs typeface="+mn-cs"/>
              </a:rPr>
              <a:t>Post-conversion priorities  </a:t>
            </a:r>
            <a:r>
              <a:rPr lang="en-US" sz="1400" b="1" dirty="0" smtClean="0">
                <a:solidFill>
                  <a:srgbClr val="002776"/>
                </a:solidFill>
                <a:latin typeface="Arial"/>
                <a:cs typeface="+mn-cs"/>
              </a:rPr>
              <a:t>(%)</a:t>
            </a:r>
            <a:endParaRPr lang="en-US" sz="1400" b="1" dirty="0">
              <a:solidFill>
                <a:srgbClr val="002776"/>
              </a:solidFill>
              <a:latin typeface="Arial"/>
              <a:cs typeface="+mn-cs"/>
            </a:endParaRPr>
          </a:p>
        </p:txBody>
      </p:sp>
      <p:graphicFrame>
        <p:nvGraphicFramePr>
          <p:cNvPr id="11" name="Chart 10"/>
          <p:cNvGraphicFramePr/>
          <p:nvPr/>
        </p:nvGraphicFramePr>
        <p:xfrm>
          <a:off x="1219200" y="2514600"/>
          <a:ext cx="8031511" cy="367240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0"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13</a:t>
            </a:fld>
            <a:endParaRPr lang="pt-B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pt-BR" sz="2400" b="1" dirty="0" smtClean="0">
                <a:solidFill>
                  <a:schemeClr val="accent3"/>
                </a:solidFill>
              </a:rPr>
              <a:t>Perspectives – </a:t>
            </a:r>
            <a:r>
              <a:rPr lang="pt-BR" sz="2400" b="1" dirty="0" err="1" smtClean="0">
                <a:solidFill>
                  <a:schemeClr val="accent3"/>
                </a:solidFill>
              </a:rPr>
              <a:t>Key</a:t>
            </a:r>
            <a:r>
              <a:rPr lang="pt-BR" sz="2400" b="1" dirty="0" smtClean="0">
                <a:solidFill>
                  <a:schemeClr val="accent3"/>
                </a:solidFill>
              </a:rPr>
              <a:t> </a:t>
            </a:r>
            <a:r>
              <a:rPr lang="pt-BR" sz="2400" b="1" dirty="0" err="1" smtClean="0">
                <a:solidFill>
                  <a:schemeClr val="accent3"/>
                </a:solidFill>
              </a:rPr>
              <a:t>Success</a:t>
            </a:r>
            <a:r>
              <a:rPr lang="pt-BR" sz="2400" b="1" dirty="0" smtClean="0">
                <a:solidFill>
                  <a:schemeClr val="accent3"/>
                </a:solidFill>
              </a:rPr>
              <a:t> </a:t>
            </a:r>
            <a:r>
              <a:rPr lang="pt-BR" sz="2400" b="1" dirty="0" err="1" smtClean="0">
                <a:solidFill>
                  <a:schemeClr val="accent3"/>
                </a:solidFill>
              </a:rPr>
              <a:t>Factors</a:t>
            </a:r>
            <a:endParaRPr lang="pt-BR" sz="2400" b="1" dirty="0">
              <a:solidFill>
                <a:schemeClr val="accent3"/>
              </a:solidFill>
            </a:endParaRPr>
          </a:p>
        </p:txBody>
      </p:sp>
      <p:sp>
        <p:nvSpPr>
          <p:cNvPr id="4" name="Content Placeholder 3"/>
          <p:cNvSpPr>
            <a:spLocks noGrp="1"/>
          </p:cNvSpPr>
          <p:nvPr>
            <p:ph sz="quarter" idx="12"/>
          </p:nvPr>
        </p:nvSpPr>
        <p:spPr>
          <a:xfrm>
            <a:off x="445768" y="1441166"/>
            <a:ext cx="9307832" cy="4883434"/>
          </a:xfrm>
        </p:spPr>
        <p:txBody>
          <a:bodyPr/>
          <a:lstStyle/>
          <a:p>
            <a:pPr lvl="1">
              <a:spcAft>
                <a:spcPts val="0"/>
              </a:spcAft>
            </a:pPr>
            <a:r>
              <a:rPr lang="en-US" dirty="0" smtClean="0"/>
              <a:t>Decision and commitment – “IFRS for All”</a:t>
            </a:r>
          </a:p>
          <a:p>
            <a:pPr lvl="1">
              <a:spcAft>
                <a:spcPts val="0"/>
              </a:spcAft>
            </a:pPr>
            <a:endParaRPr lang="en-US" sz="1800" dirty="0" smtClean="0"/>
          </a:p>
          <a:p>
            <a:pPr lvl="1">
              <a:spcAft>
                <a:spcPts val="0"/>
              </a:spcAft>
            </a:pPr>
            <a:r>
              <a:rPr lang="en-US" dirty="0" smtClean="0"/>
              <a:t>Stakeholder support, participation and input</a:t>
            </a:r>
          </a:p>
          <a:p>
            <a:pPr lvl="1">
              <a:spcAft>
                <a:spcPts val="0"/>
              </a:spcAft>
            </a:pPr>
            <a:endParaRPr lang="en-US" dirty="0" smtClean="0"/>
          </a:p>
          <a:p>
            <a:pPr lvl="1">
              <a:spcAft>
                <a:spcPts val="0"/>
              </a:spcAft>
            </a:pPr>
            <a:r>
              <a:rPr lang="en-US" dirty="0" smtClean="0"/>
              <a:t>Central role of the CPC - composition, charter and communication</a:t>
            </a:r>
          </a:p>
          <a:p>
            <a:pPr lvl="1">
              <a:spcAft>
                <a:spcPts val="0"/>
              </a:spcAft>
            </a:pPr>
            <a:endParaRPr lang="en-US" sz="1800" dirty="0" smtClean="0"/>
          </a:p>
          <a:p>
            <a:pPr lvl="1">
              <a:spcAft>
                <a:spcPts val="0"/>
              </a:spcAft>
            </a:pPr>
            <a:r>
              <a:rPr lang="en-US" dirty="0" smtClean="0"/>
              <a:t>Tax “neutrality”</a:t>
            </a:r>
          </a:p>
          <a:p>
            <a:pPr lvl="1">
              <a:spcAft>
                <a:spcPts val="0"/>
              </a:spcAft>
            </a:pPr>
            <a:endParaRPr lang="en-US" dirty="0" smtClean="0"/>
          </a:p>
          <a:p>
            <a:pPr lvl="1">
              <a:spcAft>
                <a:spcPts val="0"/>
              </a:spcAft>
            </a:pPr>
            <a:r>
              <a:rPr lang="en-US" dirty="0" smtClean="0"/>
              <a:t>IFRS part of broader financial reporting and corporate governance changes</a:t>
            </a:r>
          </a:p>
          <a:p>
            <a:pPr lvl="2">
              <a:spcAft>
                <a:spcPts val="0"/>
              </a:spcAft>
            </a:pPr>
            <a:r>
              <a:rPr lang="en-US" sz="1600" dirty="0" smtClean="0"/>
              <a:t>New public company listing and annual reporting requirements</a:t>
            </a:r>
          </a:p>
          <a:p>
            <a:pPr lvl="2">
              <a:spcAft>
                <a:spcPts val="0"/>
              </a:spcAft>
            </a:pPr>
            <a:r>
              <a:rPr lang="en-US" sz="1600" dirty="0" smtClean="0"/>
              <a:t>New statutory audit requirements</a:t>
            </a:r>
          </a:p>
          <a:p>
            <a:pPr lvl="2">
              <a:spcAft>
                <a:spcPts val="0"/>
              </a:spcAft>
            </a:pPr>
            <a:r>
              <a:rPr lang="en-US" sz="1600" dirty="0" smtClean="0"/>
              <a:t>Migration to international auditing standards</a:t>
            </a:r>
            <a:endParaRPr lang="en-US" sz="1200" dirty="0" smtClean="0"/>
          </a:p>
          <a:p>
            <a:pPr lvl="1">
              <a:spcAft>
                <a:spcPts val="0"/>
              </a:spcAft>
            </a:pPr>
            <a:endParaRPr lang="en-US" sz="1800" dirty="0" smtClean="0"/>
          </a:p>
          <a:p>
            <a:pPr lvl="1">
              <a:spcAft>
                <a:spcPts val="0"/>
              </a:spcAft>
            </a:pPr>
            <a:r>
              <a:rPr lang="en-US" dirty="0" smtClean="0"/>
              <a:t>Favorable economic “moment” – providing additional incentives</a:t>
            </a:r>
          </a:p>
          <a:p>
            <a:pPr lvl="2">
              <a:spcAft>
                <a:spcPts val="0"/>
              </a:spcAft>
            </a:pPr>
            <a:r>
              <a:rPr lang="en-US" sz="1600" dirty="0" smtClean="0"/>
              <a:t>International interest and global investment in Brazil</a:t>
            </a:r>
          </a:p>
          <a:p>
            <a:pPr lvl="2">
              <a:spcAft>
                <a:spcPts val="0"/>
              </a:spcAft>
            </a:pPr>
            <a:r>
              <a:rPr lang="en-US" sz="1600" dirty="0" smtClean="0"/>
              <a:t>Solid financial system in the wake of the financial crisis</a:t>
            </a:r>
          </a:p>
          <a:p>
            <a:pPr lvl="2">
              <a:spcAft>
                <a:spcPts val="0"/>
              </a:spcAft>
            </a:pPr>
            <a:r>
              <a:rPr lang="en-US" sz="1600" dirty="0" smtClean="0"/>
              <a:t>Capital markets in expansion</a:t>
            </a:r>
          </a:p>
          <a:p>
            <a:pPr lvl="1"/>
            <a:endParaRPr lang="en-US" dirty="0" smtClean="0"/>
          </a:p>
          <a:p>
            <a:pPr lvl="1">
              <a:buNone/>
            </a:pPr>
            <a:endParaRPr lang="en-US" sz="1600" dirty="0" smtClean="0"/>
          </a:p>
          <a:p>
            <a:pPr lvl="1"/>
            <a:endParaRPr lang="en-US" sz="1600" dirty="0" smtClean="0"/>
          </a:p>
          <a:p>
            <a:pPr lvl="2"/>
            <a:endParaRPr lang="en-US" sz="1600" dirty="0" smtClean="0"/>
          </a:p>
          <a:p>
            <a:pPr lvl="1"/>
            <a:endParaRPr lang="en-US" sz="1600" dirty="0"/>
          </a:p>
        </p:txBody>
      </p:sp>
      <p:sp>
        <p:nvSpPr>
          <p:cNvPr id="5" name="Text Box 10"/>
          <p:cNvSpPr txBox="1">
            <a:spLocks noChangeArrowheads="1"/>
          </p:cNvSpPr>
          <p:nvPr/>
        </p:nvSpPr>
        <p:spPr bwMode="auto">
          <a:xfrm>
            <a:off x="288926" y="6564313"/>
            <a:ext cx="5099050" cy="404480"/>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endParaRPr lang="pt-BR" sz="800" dirty="0">
              <a:solidFill>
                <a:schemeClr val="tx2"/>
              </a:solidFill>
              <a:latin typeface="Verdana" pitchFamily="34" charset="0"/>
            </a:endParaRPr>
          </a:p>
          <a:p>
            <a:pPr>
              <a:spcBef>
                <a:spcPct val="50000"/>
              </a:spcBef>
            </a:pPr>
            <a:endParaRPr lang="pt-BR" sz="800" dirty="0">
              <a:solidFill>
                <a:srgbClr val="000000"/>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14</a:t>
            </a:fld>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pt-BR" sz="2400" b="1" dirty="0" smtClean="0">
                <a:solidFill>
                  <a:schemeClr val="accent3"/>
                </a:solidFill>
              </a:rPr>
              <a:t>Perspectives - Macro </a:t>
            </a:r>
            <a:r>
              <a:rPr lang="pt-BR" sz="2400" b="1" dirty="0" err="1" smtClean="0">
                <a:solidFill>
                  <a:schemeClr val="accent3"/>
                </a:solidFill>
              </a:rPr>
              <a:t>Challenges</a:t>
            </a:r>
            <a:endParaRPr lang="pt-BR" sz="2400" b="1" dirty="0">
              <a:solidFill>
                <a:schemeClr val="accent3"/>
              </a:solidFill>
            </a:endParaRPr>
          </a:p>
        </p:txBody>
      </p:sp>
      <p:sp>
        <p:nvSpPr>
          <p:cNvPr id="4" name="Content Placeholder 3"/>
          <p:cNvSpPr>
            <a:spLocks noGrp="1"/>
          </p:cNvSpPr>
          <p:nvPr>
            <p:ph sz="quarter" idx="12"/>
          </p:nvPr>
        </p:nvSpPr>
        <p:spPr>
          <a:xfrm>
            <a:off x="445769" y="1364966"/>
            <a:ext cx="9024366" cy="4883434"/>
          </a:xfrm>
        </p:spPr>
        <p:txBody>
          <a:bodyPr/>
          <a:lstStyle/>
          <a:p>
            <a:pPr lvl="1">
              <a:spcAft>
                <a:spcPts val="0"/>
              </a:spcAft>
            </a:pPr>
            <a:r>
              <a:rPr lang="en-US" dirty="0" smtClean="0"/>
              <a:t>Application of IFRS in the local legal/regulatory environment</a:t>
            </a:r>
          </a:p>
          <a:p>
            <a:pPr lvl="2">
              <a:spcAft>
                <a:spcPts val="0"/>
              </a:spcAft>
            </a:pPr>
            <a:r>
              <a:rPr lang="en-US" sz="1800" dirty="0" smtClean="0"/>
              <a:t>Coordination between regulators</a:t>
            </a:r>
          </a:p>
          <a:p>
            <a:pPr lvl="2">
              <a:spcAft>
                <a:spcPts val="0"/>
              </a:spcAft>
            </a:pPr>
            <a:r>
              <a:rPr lang="en-US" sz="1800" dirty="0" smtClean="0"/>
              <a:t>Tax neutrality – application and future uncertainty</a:t>
            </a:r>
          </a:p>
          <a:p>
            <a:pPr lvl="1">
              <a:spcAft>
                <a:spcPts val="0"/>
              </a:spcAft>
            </a:pPr>
            <a:endParaRPr lang="en-US" dirty="0" smtClean="0"/>
          </a:p>
          <a:p>
            <a:pPr lvl="1">
              <a:spcAft>
                <a:spcPts val="0"/>
              </a:spcAft>
            </a:pPr>
            <a:r>
              <a:rPr lang="en-US" dirty="0" smtClean="0"/>
              <a:t>Consistency in the application of standards</a:t>
            </a:r>
          </a:p>
          <a:p>
            <a:pPr lvl="2">
              <a:spcAft>
                <a:spcPts val="0"/>
              </a:spcAft>
            </a:pPr>
            <a:r>
              <a:rPr lang="en-US" sz="1800" dirty="0" smtClean="0"/>
              <a:t>Principles vs. rules – significant cultural and operational change</a:t>
            </a:r>
          </a:p>
          <a:p>
            <a:pPr lvl="2">
              <a:spcAft>
                <a:spcPts val="0"/>
              </a:spcAft>
            </a:pPr>
            <a:r>
              <a:rPr lang="en-US" sz="1800" dirty="0" smtClean="0"/>
              <a:t>Industry-specific issues and interpretations (e.g., real estate, concessions)</a:t>
            </a:r>
          </a:p>
          <a:p>
            <a:pPr lvl="1">
              <a:spcAft>
                <a:spcPts val="0"/>
              </a:spcAft>
            </a:pPr>
            <a:endParaRPr lang="en-US" dirty="0" smtClean="0"/>
          </a:p>
          <a:p>
            <a:pPr lvl="1">
              <a:spcAft>
                <a:spcPts val="0"/>
              </a:spcAft>
            </a:pPr>
            <a:r>
              <a:rPr lang="en-US" dirty="0" smtClean="0"/>
              <a:t>Transition – upgrading people, processes and systems</a:t>
            </a:r>
          </a:p>
          <a:p>
            <a:pPr lvl="1">
              <a:spcAft>
                <a:spcPts val="0"/>
              </a:spcAft>
            </a:pPr>
            <a:endParaRPr lang="en-US" dirty="0" smtClean="0"/>
          </a:p>
          <a:p>
            <a:pPr lvl="1">
              <a:spcAft>
                <a:spcPts val="0"/>
              </a:spcAft>
            </a:pPr>
            <a:r>
              <a:rPr lang="en-US" dirty="0" smtClean="0"/>
              <a:t>Quality of financial statement disclosures and alignment with other reporting requirements/initiatives – regulatory scrutiny</a:t>
            </a:r>
          </a:p>
          <a:p>
            <a:pPr lvl="1">
              <a:spcAft>
                <a:spcPts val="0"/>
              </a:spcAft>
            </a:pPr>
            <a:endParaRPr lang="en-US" dirty="0" smtClean="0"/>
          </a:p>
          <a:p>
            <a:pPr lvl="1">
              <a:spcAft>
                <a:spcPts val="0"/>
              </a:spcAft>
            </a:pPr>
            <a:r>
              <a:rPr lang="en-US" dirty="0" smtClean="0"/>
              <a:t>Dissemination of IFRS for SMEs</a:t>
            </a:r>
          </a:p>
          <a:p>
            <a:pPr lvl="1">
              <a:spcAft>
                <a:spcPts val="0"/>
              </a:spcAft>
            </a:pPr>
            <a:endParaRPr lang="en-US" dirty="0" smtClean="0"/>
          </a:p>
          <a:p>
            <a:pPr lvl="1">
              <a:spcAft>
                <a:spcPts val="0"/>
              </a:spcAft>
            </a:pPr>
            <a:r>
              <a:rPr lang="en-US" dirty="0" smtClean="0"/>
              <a:t>Continued and proactive participation in global IFRS “ecosystem”</a:t>
            </a:r>
          </a:p>
          <a:p>
            <a:pPr lvl="1">
              <a:spcAft>
                <a:spcPts val="0"/>
              </a:spcAft>
              <a:buNone/>
            </a:pPr>
            <a:endParaRPr lang="en-US" dirty="0" smtClean="0"/>
          </a:p>
          <a:p>
            <a:pPr lvl="1">
              <a:spcAft>
                <a:spcPts val="0"/>
              </a:spcAft>
            </a:pPr>
            <a:endParaRPr lang="en-US" dirty="0" smtClean="0"/>
          </a:p>
          <a:p>
            <a:pPr lvl="1">
              <a:spcAft>
                <a:spcPts val="0"/>
              </a:spcAft>
            </a:pPr>
            <a:endParaRPr lang="en-US" dirty="0" smtClean="0"/>
          </a:p>
          <a:p>
            <a:pPr lvl="2">
              <a:spcAft>
                <a:spcPts val="0"/>
              </a:spcAft>
            </a:pPr>
            <a:endParaRPr lang="en-US" dirty="0" smtClean="0"/>
          </a:p>
          <a:p>
            <a:pPr lvl="1">
              <a:spcAft>
                <a:spcPts val="0"/>
              </a:spcAft>
            </a:pPr>
            <a:endParaRPr lang="en-US" dirty="0"/>
          </a:p>
        </p:txBody>
      </p:sp>
      <p:sp>
        <p:nvSpPr>
          <p:cNvPr id="5"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15</a:t>
            </a:fld>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48867" y="779465"/>
            <a:ext cx="9024366" cy="307777"/>
          </a:xfrm>
          <a:prstGeom prst="rect">
            <a:avLst/>
          </a:prstGeom>
        </p:spPr>
        <p:txBody>
          <a:bodyPr/>
          <a:lstStyle/>
          <a:p>
            <a:r>
              <a:rPr lang="pt-BR" sz="2400" b="1" dirty="0" err="1" smtClean="0">
                <a:solidFill>
                  <a:schemeClr val="accent3"/>
                </a:solidFill>
              </a:rPr>
              <a:t>The</a:t>
            </a:r>
            <a:r>
              <a:rPr lang="pt-BR" sz="2400" b="1" dirty="0" smtClean="0">
                <a:solidFill>
                  <a:schemeClr val="accent3"/>
                </a:solidFill>
              </a:rPr>
              <a:t> Road to IFRS </a:t>
            </a:r>
            <a:r>
              <a:rPr lang="pt-BR" sz="2400" b="1" dirty="0" err="1" smtClean="0">
                <a:solidFill>
                  <a:schemeClr val="accent3"/>
                </a:solidFill>
              </a:rPr>
              <a:t>Maturity</a:t>
            </a:r>
            <a:endParaRPr lang="pt-BR" sz="2400" b="1" dirty="0">
              <a:solidFill>
                <a:schemeClr val="accent3"/>
              </a:solidFill>
            </a:endParaRPr>
          </a:p>
        </p:txBody>
      </p:sp>
      <p:sp>
        <p:nvSpPr>
          <p:cNvPr id="4" name="Title 3"/>
          <p:cNvSpPr>
            <a:spLocks noGrp="1"/>
          </p:cNvSpPr>
          <p:nvPr>
            <p:ph type="title"/>
          </p:nvPr>
        </p:nvSpPr>
        <p:spPr>
          <a:xfrm>
            <a:off x="448867" y="446039"/>
            <a:ext cx="9024366" cy="387798"/>
          </a:xfrm>
        </p:spPr>
        <p:txBody>
          <a:bodyPr/>
          <a:lstStyle/>
          <a:p>
            <a:pPr defTabSz="903288" fontAlgn="auto">
              <a:lnSpc>
                <a:spcPct val="90000"/>
              </a:lnSpc>
              <a:spcBef>
                <a:spcPts val="0"/>
              </a:spcBef>
              <a:spcAft>
                <a:spcPts val="0"/>
              </a:spcAft>
              <a:defRPr/>
            </a:pPr>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altLang="ja-JP" kern="0" dirty="0">
              <a:solidFill>
                <a:srgbClr val="002060"/>
              </a:solidFill>
              <a:ea typeface="ＭＳ Ｐゴシック"/>
              <a:cs typeface="ＭＳ Ｐゴシック"/>
            </a:endParaRPr>
          </a:p>
        </p:txBody>
      </p:sp>
      <p:sp>
        <p:nvSpPr>
          <p:cNvPr id="11" name="Line 32"/>
          <p:cNvSpPr>
            <a:spLocks noChangeShapeType="1"/>
          </p:cNvSpPr>
          <p:nvPr/>
        </p:nvSpPr>
        <p:spPr bwMode="auto">
          <a:xfrm flipV="1">
            <a:off x="1676400" y="5943600"/>
            <a:ext cx="3564000" cy="0"/>
          </a:xfrm>
          <a:prstGeom prst="line">
            <a:avLst/>
          </a:prstGeom>
          <a:noFill/>
          <a:ln w="28575">
            <a:solidFill>
              <a:schemeClr val="tx2"/>
            </a:solidFill>
            <a:round/>
            <a:headEnd type="none" w="med" len="med"/>
            <a:tailEnd type="triangle" w="med" len="med"/>
          </a:ln>
        </p:spPr>
        <p:txBody>
          <a:bodyPr wrap="none" anchor="ctr"/>
          <a:lstStyle/>
          <a:p>
            <a:pPr fontAlgn="auto">
              <a:spcBef>
                <a:spcPts val="0"/>
              </a:spcBef>
              <a:spcAft>
                <a:spcPts val="0"/>
              </a:spcAft>
              <a:defRPr/>
            </a:pPr>
            <a:endParaRPr lang="en-US" sz="2400" kern="0">
              <a:solidFill>
                <a:sysClr val="windowText" lastClr="000000"/>
              </a:solidFill>
            </a:endParaRPr>
          </a:p>
        </p:txBody>
      </p:sp>
      <p:sp>
        <p:nvSpPr>
          <p:cNvPr id="20" name="Arc 47"/>
          <p:cNvSpPr>
            <a:spLocks/>
          </p:cNvSpPr>
          <p:nvPr/>
        </p:nvSpPr>
        <p:spPr bwMode="auto">
          <a:xfrm>
            <a:off x="2971801" y="3886200"/>
            <a:ext cx="1447800" cy="838200"/>
          </a:xfrm>
          <a:custGeom>
            <a:avLst/>
            <a:gdLst>
              <a:gd name="T0" fmla="*/ 0 w 21572"/>
              <a:gd name="T1" fmla="*/ 2147483647 h 21600"/>
              <a:gd name="T2" fmla="*/ 2147483647 w 21572"/>
              <a:gd name="T3" fmla="*/ 0 h 21600"/>
              <a:gd name="T4" fmla="*/ 2147483647 w 21572"/>
              <a:gd name="T5" fmla="*/ 2147483647 h 21600"/>
              <a:gd name="T6" fmla="*/ 0 60000 65536"/>
              <a:gd name="T7" fmla="*/ 0 60000 65536"/>
              <a:gd name="T8" fmla="*/ 0 60000 65536"/>
              <a:gd name="T9" fmla="*/ 0 w 21572"/>
              <a:gd name="T10" fmla="*/ 0 h 21600"/>
              <a:gd name="T11" fmla="*/ 21572 w 21572"/>
              <a:gd name="T12" fmla="*/ 21600 h 21600"/>
            </a:gdLst>
            <a:ahLst/>
            <a:cxnLst>
              <a:cxn ang="T6">
                <a:pos x="T0" y="T1"/>
              </a:cxn>
              <a:cxn ang="T7">
                <a:pos x="T2" y="T3"/>
              </a:cxn>
              <a:cxn ang="T8">
                <a:pos x="T4" y="T5"/>
              </a:cxn>
            </a:cxnLst>
            <a:rect l="T9" t="T10" r="T11" b="T12"/>
            <a:pathLst>
              <a:path w="21572" h="21600" fill="none" extrusionOk="0">
                <a:moveTo>
                  <a:pt x="0" y="20494"/>
                </a:moveTo>
                <a:cubicBezTo>
                  <a:pt x="588" y="9015"/>
                  <a:pt x="10063" y="7"/>
                  <a:pt x="21557" y="0"/>
                </a:cubicBezTo>
              </a:path>
              <a:path w="21572" h="21600" stroke="0" extrusionOk="0">
                <a:moveTo>
                  <a:pt x="0" y="20494"/>
                </a:moveTo>
                <a:cubicBezTo>
                  <a:pt x="588" y="9015"/>
                  <a:pt x="10063" y="7"/>
                  <a:pt x="21557" y="0"/>
                </a:cubicBezTo>
                <a:lnTo>
                  <a:pt x="21572" y="21600"/>
                </a:lnTo>
                <a:close/>
              </a:path>
            </a:pathLst>
          </a:custGeom>
          <a:noFill/>
          <a:ln w="12700" cap="rnd">
            <a:solidFill>
              <a:schemeClr val="tx2"/>
            </a:solidFill>
            <a:round/>
            <a:headEnd type="none" w="lg" len="lg"/>
            <a:tailEnd type="triangle" w="lg" len="med"/>
          </a:ln>
        </p:spPr>
        <p:txBody>
          <a:bodyPr wrap="none" lIns="91426" tIns="45712" rIns="91426" bIns="45712" anchor="ctr"/>
          <a:lstStyle/>
          <a:p>
            <a:pPr eaLnBrk="0" fontAlgn="auto" hangingPunct="0">
              <a:spcBef>
                <a:spcPts val="0"/>
              </a:spcBef>
              <a:spcAft>
                <a:spcPts val="0"/>
              </a:spcAft>
              <a:defRPr/>
            </a:pPr>
            <a:endParaRPr lang="en-GB" kern="0">
              <a:solidFill>
                <a:srgbClr val="000000"/>
              </a:solidFill>
            </a:endParaRPr>
          </a:p>
        </p:txBody>
      </p:sp>
      <p:sp>
        <p:nvSpPr>
          <p:cNvPr id="21" name="Oval 48"/>
          <p:cNvSpPr>
            <a:spLocks noChangeArrowheads="1"/>
          </p:cNvSpPr>
          <p:nvPr/>
        </p:nvSpPr>
        <p:spPr bwMode="auto">
          <a:xfrm>
            <a:off x="2732400" y="4789800"/>
            <a:ext cx="468000" cy="468000"/>
          </a:xfrm>
          <a:prstGeom prst="ellipse">
            <a:avLst/>
          </a:prstGeom>
          <a:solidFill>
            <a:srgbClr val="000066"/>
          </a:solidFill>
          <a:ln w="6350" algn="ctr">
            <a:solidFill>
              <a:schemeClr val="bg1"/>
            </a:solidFill>
            <a:round/>
            <a:headEnd/>
            <a:tailEnd/>
          </a:ln>
          <a:effectLst>
            <a:outerShdw dist="17961" dir="2700000" algn="ctr" rotWithShape="0">
              <a:srgbClr val="808080"/>
            </a:outerShdw>
          </a:effectLst>
        </p:spPr>
        <p:txBody>
          <a:bodyPr lIns="91426" tIns="91426" rIns="91426" bIns="91426" anchor="ctr"/>
          <a:lstStyle/>
          <a:p>
            <a:pPr eaLnBrk="0" fontAlgn="auto" hangingPunct="0">
              <a:spcBef>
                <a:spcPts val="0"/>
              </a:spcBef>
              <a:spcAft>
                <a:spcPts val="0"/>
              </a:spcAft>
              <a:defRPr/>
            </a:pPr>
            <a:endParaRPr lang="en-GB" kern="0">
              <a:solidFill>
                <a:srgbClr val="000000"/>
              </a:solidFill>
            </a:endParaRPr>
          </a:p>
        </p:txBody>
      </p:sp>
      <p:sp>
        <p:nvSpPr>
          <p:cNvPr id="45" name="Line 32"/>
          <p:cNvSpPr>
            <a:spLocks noChangeShapeType="1"/>
          </p:cNvSpPr>
          <p:nvPr/>
        </p:nvSpPr>
        <p:spPr bwMode="auto">
          <a:xfrm flipV="1">
            <a:off x="1676400" y="3429000"/>
            <a:ext cx="0" cy="2520000"/>
          </a:xfrm>
          <a:prstGeom prst="line">
            <a:avLst/>
          </a:prstGeom>
          <a:noFill/>
          <a:ln w="28575">
            <a:solidFill>
              <a:schemeClr val="tx2"/>
            </a:solidFill>
            <a:round/>
            <a:headEnd type="none" w="med" len="med"/>
            <a:tailEnd type="triangle" w="med" len="med"/>
          </a:ln>
        </p:spPr>
        <p:txBody>
          <a:bodyPr wrap="none" anchor="ctr"/>
          <a:lstStyle/>
          <a:p>
            <a:pPr fontAlgn="auto">
              <a:spcBef>
                <a:spcPts val="0"/>
              </a:spcBef>
              <a:spcAft>
                <a:spcPts val="0"/>
              </a:spcAft>
              <a:defRPr/>
            </a:pPr>
            <a:endParaRPr lang="en-US" sz="2400" kern="0">
              <a:solidFill>
                <a:sysClr val="windowText" lastClr="000000"/>
              </a:solidFill>
            </a:endParaRPr>
          </a:p>
        </p:txBody>
      </p:sp>
      <p:sp>
        <p:nvSpPr>
          <p:cNvPr id="47" name="TextBox 46"/>
          <p:cNvSpPr txBox="1"/>
          <p:nvPr/>
        </p:nvSpPr>
        <p:spPr>
          <a:xfrm>
            <a:off x="5407605" y="3581400"/>
            <a:ext cx="1755195" cy="723275"/>
          </a:xfrm>
          <a:prstGeom prst="rect">
            <a:avLst/>
          </a:prstGeom>
          <a:noFill/>
        </p:spPr>
        <p:txBody>
          <a:bodyPr wrap="square" rtlCol="0">
            <a:spAutoFit/>
          </a:bodyPr>
          <a:lstStyle/>
          <a:p>
            <a:pPr>
              <a:spcBef>
                <a:spcPts val="600"/>
              </a:spcBef>
            </a:pPr>
            <a:r>
              <a:rPr lang="pt-BR" sz="1800" b="1" dirty="0" err="1" smtClean="0">
                <a:solidFill>
                  <a:schemeClr val="accent2"/>
                </a:solidFill>
              </a:rPr>
              <a:t>Maturity</a:t>
            </a:r>
            <a:endParaRPr lang="pt-BR" sz="1800" b="1" dirty="0" smtClean="0">
              <a:solidFill>
                <a:schemeClr val="accent2"/>
              </a:solidFill>
            </a:endParaRPr>
          </a:p>
          <a:p>
            <a:pPr>
              <a:spcBef>
                <a:spcPts val="600"/>
              </a:spcBef>
            </a:pPr>
            <a:r>
              <a:rPr lang="pt-BR" sz="1800" b="1" dirty="0" err="1" smtClean="0">
                <a:solidFill>
                  <a:schemeClr val="accent2"/>
                </a:solidFill>
              </a:rPr>
              <a:t>Quality</a:t>
            </a:r>
            <a:endParaRPr lang="pt-BR" sz="1800" b="1" dirty="0" smtClean="0">
              <a:solidFill>
                <a:schemeClr val="accent2"/>
              </a:solidFill>
            </a:endParaRPr>
          </a:p>
        </p:txBody>
      </p:sp>
      <p:sp>
        <p:nvSpPr>
          <p:cNvPr id="17" name="Rectangle 16"/>
          <p:cNvSpPr/>
          <p:nvPr/>
        </p:nvSpPr>
        <p:spPr>
          <a:xfrm>
            <a:off x="2362200" y="6138446"/>
            <a:ext cx="1950217" cy="338554"/>
          </a:xfrm>
          <a:prstGeom prst="rect">
            <a:avLst/>
          </a:prstGeom>
        </p:spPr>
        <p:txBody>
          <a:bodyPr wrap="square">
            <a:spAutoFit/>
          </a:bodyPr>
          <a:lstStyle/>
          <a:p>
            <a:pPr marL="93663" indent="-93663" algn="ctr"/>
            <a:r>
              <a:rPr lang="pt-BR" sz="1600" b="1" dirty="0" err="1" smtClean="0">
                <a:solidFill>
                  <a:schemeClr val="accent1"/>
                </a:solidFill>
              </a:rPr>
              <a:t>Effectiveness</a:t>
            </a:r>
            <a:endParaRPr lang="pt-BR" sz="1600" b="1" dirty="0" smtClean="0">
              <a:solidFill>
                <a:schemeClr val="accent1"/>
              </a:solidFill>
            </a:endParaRPr>
          </a:p>
        </p:txBody>
      </p:sp>
      <p:sp>
        <p:nvSpPr>
          <p:cNvPr id="18" name="Rectangle 17"/>
          <p:cNvSpPr/>
          <p:nvPr/>
        </p:nvSpPr>
        <p:spPr>
          <a:xfrm rot="16200000">
            <a:off x="183578" y="4340823"/>
            <a:ext cx="1800200" cy="338554"/>
          </a:xfrm>
          <a:prstGeom prst="rect">
            <a:avLst/>
          </a:prstGeom>
        </p:spPr>
        <p:txBody>
          <a:bodyPr wrap="square">
            <a:spAutoFit/>
          </a:bodyPr>
          <a:lstStyle/>
          <a:p>
            <a:pPr marL="93663" indent="-93663" algn="ctr"/>
            <a:r>
              <a:rPr lang="pt-BR" sz="1600" b="1" dirty="0" err="1" smtClean="0">
                <a:solidFill>
                  <a:schemeClr val="accent1"/>
                </a:solidFill>
              </a:rPr>
              <a:t>Efficiency</a:t>
            </a:r>
            <a:endParaRPr lang="pt-BR" sz="1600" b="1" dirty="0" smtClean="0">
              <a:solidFill>
                <a:schemeClr val="accent1"/>
              </a:solidFill>
            </a:endParaRPr>
          </a:p>
        </p:txBody>
      </p:sp>
      <p:sp>
        <p:nvSpPr>
          <p:cNvPr id="60" name="Rectangle 59"/>
          <p:cNvSpPr/>
          <p:nvPr/>
        </p:nvSpPr>
        <p:spPr>
          <a:xfrm>
            <a:off x="3200400" y="4904601"/>
            <a:ext cx="1950217" cy="276999"/>
          </a:xfrm>
          <a:prstGeom prst="rect">
            <a:avLst/>
          </a:prstGeom>
        </p:spPr>
        <p:txBody>
          <a:bodyPr wrap="square">
            <a:spAutoFit/>
          </a:bodyPr>
          <a:lstStyle/>
          <a:p>
            <a:pPr marL="93663" indent="-93663"/>
            <a:r>
              <a:rPr lang="pt-BR" sz="1200" b="1" dirty="0" err="1" smtClean="0">
                <a:solidFill>
                  <a:schemeClr val="accent1"/>
                </a:solidFill>
              </a:rPr>
              <a:t>Today</a:t>
            </a:r>
            <a:endParaRPr lang="pt-BR" sz="1200" b="1" dirty="0" smtClean="0">
              <a:solidFill>
                <a:schemeClr val="accent1"/>
              </a:solidFill>
            </a:endParaRPr>
          </a:p>
        </p:txBody>
      </p:sp>
      <p:grpSp>
        <p:nvGrpSpPr>
          <p:cNvPr id="2" name="Group 82"/>
          <p:cNvGrpSpPr/>
          <p:nvPr/>
        </p:nvGrpSpPr>
        <p:grpSpPr>
          <a:xfrm>
            <a:off x="1371600" y="1295400"/>
            <a:ext cx="7059161" cy="2286002"/>
            <a:chOff x="360107" y="1412776"/>
            <a:chExt cx="6516149" cy="2286002"/>
          </a:xfrm>
        </p:grpSpPr>
        <p:sp>
          <p:nvSpPr>
            <p:cNvPr id="24" name="Rectangle 23"/>
            <p:cNvSpPr/>
            <p:nvPr/>
          </p:nvSpPr>
          <p:spPr>
            <a:xfrm>
              <a:off x="3924503" y="1612939"/>
              <a:ext cx="2951753" cy="307777"/>
            </a:xfrm>
            <a:prstGeom prst="rect">
              <a:avLst/>
            </a:prstGeom>
          </p:spPr>
          <p:txBody>
            <a:bodyPr wrap="square">
              <a:spAutoFit/>
            </a:bodyPr>
            <a:lstStyle/>
            <a:p>
              <a:pPr marL="93663" indent="-93663" algn="ctr"/>
              <a:r>
                <a:rPr lang="pt-BR" sz="1400" b="1" dirty="0" err="1" smtClean="0">
                  <a:solidFill>
                    <a:schemeClr val="accent1"/>
                  </a:solidFill>
                </a:rPr>
                <a:t>Investors</a:t>
              </a:r>
              <a:endParaRPr lang="pt-BR" sz="1400" b="1" dirty="0" smtClean="0">
                <a:solidFill>
                  <a:schemeClr val="accent1"/>
                </a:solidFill>
              </a:endParaRPr>
            </a:p>
          </p:txBody>
        </p:sp>
        <p:grpSp>
          <p:nvGrpSpPr>
            <p:cNvPr id="5" name="Group 79"/>
            <p:cNvGrpSpPr/>
            <p:nvPr/>
          </p:nvGrpSpPr>
          <p:grpSpPr>
            <a:xfrm>
              <a:off x="360107" y="1412776"/>
              <a:ext cx="6156110" cy="2286002"/>
              <a:chOff x="251520" y="1160784"/>
              <a:chExt cx="6300126" cy="2732958"/>
            </a:xfrm>
          </p:grpSpPr>
          <p:sp>
            <p:nvSpPr>
              <p:cNvPr id="19" name="Rectangle 18"/>
              <p:cNvSpPr/>
              <p:nvPr/>
            </p:nvSpPr>
            <p:spPr>
              <a:xfrm>
                <a:off x="827296" y="2334398"/>
                <a:ext cx="1800200" cy="367953"/>
              </a:xfrm>
              <a:prstGeom prst="rect">
                <a:avLst/>
              </a:prstGeom>
            </p:spPr>
            <p:txBody>
              <a:bodyPr wrap="square">
                <a:spAutoFit/>
              </a:bodyPr>
              <a:lstStyle/>
              <a:p>
                <a:pPr marL="93663" indent="-93663" algn="ctr"/>
                <a:r>
                  <a:rPr lang="pt-BR" sz="1400" b="1" dirty="0" err="1" smtClean="0">
                    <a:solidFill>
                      <a:schemeClr val="accent1"/>
                    </a:solidFill>
                  </a:rPr>
                  <a:t>Regulators</a:t>
                </a:r>
                <a:endParaRPr lang="pt-BR" sz="1400" b="1" dirty="0" smtClean="0">
                  <a:solidFill>
                    <a:schemeClr val="accent1"/>
                  </a:solidFill>
                </a:endParaRPr>
              </a:p>
            </p:txBody>
          </p:sp>
          <p:sp>
            <p:nvSpPr>
              <p:cNvPr id="23" name="Rectangle 22"/>
              <p:cNvSpPr/>
              <p:nvPr/>
            </p:nvSpPr>
            <p:spPr>
              <a:xfrm>
                <a:off x="2411760" y="1160784"/>
                <a:ext cx="2303681" cy="367953"/>
              </a:xfrm>
              <a:prstGeom prst="rect">
                <a:avLst/>
              </a:prstGeom>
            </p:spPr>
            <p:txBody>
              <a:bodyPr wrap="square">
                <a:spAutoFit/>
              </a:bodyPr>
              <a:lstStyle/>
              <a:p>
                <a:pPr marL="93663" indent="-93663" algn="ctr"/>
                <a:r>
                  <a:rPr lang="pt-BR" sz="1400" b="1" dirty="0" smtClean="0">
                    <a:solidFill>
                      <a:schemeClr val="accent1"/>
                    </a:solidFill>
                  </a:rPr>
                  <a:t>Standard </a:t>
                </a:r>
                <a:r>
                  <a:rPr lang="pt-BR" sz="1400" b="1" dirty="0" err="1" smtClean="0">
                    <a:solidFill>
                      <a:schemeClr val="accent1"/>
                    </a:solidFill>
                  </a:rPr>
                  <a:t>Setters</a:t>
                </a:r>
                <a:endParaRPr lang="pt-BR" sz="1400" b="1" dirty="0" smtClean="0">
                  <a:solidFill>
                    <a:schemeClr val="accent1"/>
                  </a:solidFill>
                </a:endParaRPr>
              </a:p>
            </p:txBody>
          </p:sp>
          <p:sp>
            <p:nvSpPr>
              <p:cNvPr id="25" name="Rectangle 24"/>
              <p:cNvSpPr/>
              <p:nvPr/>
            </p:nvSpPr>
            <p:spPr>
              <a:xfrm>
                <a:off x="4247964" y="2334398"/>
                <a:ext cx="2303682" cy="367953"/>
              </a:xfrm>
              <a:prstGeom prst="rect">
                <a:avLst/>
              </a:prstGeom>
            </p:spPr>
            <p:txBody>
              <a:bodyPr wrap="square">
                <a:spAutoFit/>
              </a:bodyPr>
              <a:lstStyle/>
              <a:p>
                <a:pPr marL="93663" indent="-93663" algn="ctr"/>
                <a:r>
                  <a:rPr lang="pt-BR" sz="1400" b="1" dirty="0" err="1" smtClean="0">
                    <a:solidFill>
                      <a:schemeClr val="accent1"/>
                    </a:solidFill>
                  </a:rPr>
                  <a:t>Analysts</a:t>
                </a:r>
                <a:endParaRPr lang="pt-BR" sz="1400" b="1" dirty="0" smtClean="0">
                  <a:solidFill>
                    <a:schemeClr val="accent1"/>
                  </a:solidFill>
                </a:endParaRPr>
              </a:p>
            </p:txBody>
          </p:sp>
          <p:sp>
            <p:nvSpPr>
              <p:cNvPr id="26" name="Rectangle 25"/>
              <p:cNvSpPr/>
              <p:nvPr/>
            </p:nvSpPr>
            <p:spPr>
              <a:xfrm>
                <a:off x="4247964" y="1844824"/>
                <a:ext cx="2303682" cy="367953"/>
              </a:xfrm>
              <a:prstGeom prst="rect">
                <a:avLst/>
              </a:prstGeom>
            </p:spPr>
            <p:txBody>
              <a:bodyPr wrap="square">
                <a:spAutoFit/>
              </a:bodyPr>
              <a:lstStyle/>
              <a:p>
                <a:pPr marL="93663" indent="-93663" algn="ctr"/>
                <a:r>
                  <a:rPr lang="pt-BR" sz="1400" b="1" dirty="0" err="1" smtClean="0">
                    <a:solidFill>
                      <a:schemeClr val="accent1"/>
                    </a:solidFill>
                  </a:rPr>
                  <a:t>Suppliers</a:t>
                </a:r>
                <a:r>
                  <a:rPr lang="pt-BR" sz="1400" b="1" dirty="0" smtClean="0">
                    <a:solidFill>
                      <a:schemeClr val="accent1"/>
                    </a:solidFill>
                  </a:rPr>
                  <a:t> </a:t>
                </a:r>
                <a:r>
                  <a:rPr lang="pt-BR" sz="1400" b="1" dirty="0" err="1" smtClean="0">
                    <a:solidFill>
                      <a:schemeClr val="accent1"/>
                    </a:solidFill>
                  </a:rPr>
                  <a:t>of</a:t>
                </a:r>
                <a:r>
                  <a:rPr lang="pt-BR" sz="1400" b="1" dirty="0" smtClean="0">
                    <a:solidFill>
                      <a:schemeClr val="accent1"/>
                    </a:solidFill>
                  </a:rPr>
                  <a:t> </a:t>
                </a:r>
                <a:r>
                  <a:rPr lang="pt-BR" sz="1400" b="1" dirty="0" err="1" smtClean="0">
                    <a:solidFill>
                      <a:schemeClr val="accent1"/>
                    </a:solidFill>
                  </a:rPr>
                  <a:t>Credit</a:t>
                </a:r>
                <a:endParaRPr lang="pt-BR" sz="1400" b="1" dirty="0" smtClean="0">
                  <a:solidFill>
                    <a:schemeClr val="accent1"/>
                  </a:solidFill>
                </a:endParaRPr>
              </a:p>
            </p:txBody>
          </p:sp>
          <p:sp>
            <p:nvSpPr>
              <p:cNvPr id="27" name="Rectangle 26"/>
              <p:cNvSpPr/>
              <p:nvPr/>
            </p:nvSpPr>
            <p:spPr>
              <a:xfrm>
                <a:off x="251520" y="1393031"/>
                <a:ext cx="2951753" cy="367953"/>
              </a:xfrm>
              <a:prstGeom prst="rect">
                <a:avLst/>
              </a:prstGeom>
            </p:spPr>
            <p:txBody>
              <a:bodyPr wrap="square">
                <a:spAutoFit/>
              </a:bodyPr>
              <a:lstStyle/>
              <a:p>
                <a:pPr marL="93663" indent="-93663" algn="ctr"/>
                <a:r>
                  <a:rPr lang="pt-BR" sz="1400" b="1" dirty="0" err="1" smtClean="0">
                    <a:solidFill>
                      <a:schemeClr val="accent1"/>
                    </a:solidFill>
                  </a:rPr>
                  <a:t>Board</a:t>
                </a:r>
                <a:r>
                  <a:rPr lang="pt-BR" sz="1400" b="1" dirty="0" smtClean="0">
                    <a:solidFill>
                      <a:schemeClr val="accent1"/>
                    </a:solidFill>
                  </a:rPr>
                  <a:t> </a:t>
                </a:r>
                <a:r>
                  <a:rPr lang="pt-BR" sz="1400" b="1" dirty="0" err="1" smtClean="0">
                    <a:solidFill>
                      <a:schemeClr val="accent1"/>
                    </a:solidFill>
                  </a:rPr>
                  <a:t>of</a:t>
                </a:r>
                <a:r>
                  <a:rPr lang="pt-BR" sz="1400" b="1" dirty="0" smtClean="0">
                    <a:solidFill>
                      <a:schemeClr val="accent1"/>
                    </a:solidFill>
                  </a:rPr>
                  <a:t> </a:t>
                </a:r>
                <a:r>
                  <a:rPr lang="pt-BR" sz="1400" b="1" dirty="0" err="1" smtClean="0">
                    <a:solidFill>
                      <a:schemeClr val="accent1"/>
                    </a:solidFill>
                  </a:rPr>
                  <a:t>Directors</a:t>
                </a:r>
                <a:endParaRPr lang="pt-BR" sz="1400" b="1" dirty="0" smtClean="0">
                  <a:solidFill>
                    <a:schemeClr val="accent1"/>
                  </a:solidFill>
                </a:endParaRPr>
              </a:p>
            </p:txBody>
          </p:sp>
          <p:sp>
            <p:nvSpPr>
              <p:cNvPr id="49" name="Rectangle 48"/>
              <p:cNvSpPr/>
              <p:nvPr/>
            </p:nvSpPr>
            <p:spPr>
              <a:xfrm>
                <a:off x="827296" y="1844824"/>
                <a:ext cx="1800200" cy="367953"/>
              </a:xfrm>
              <a:prstGeom prst="rect">
                <a:avLst/>
              </a:prstGeom>
            </p:spPr>
            <p:txBody>
              <a:bodyPr wrap="square">
                <a:spAutoFit/>
              </a:bodyPr>
              <a:lstStyle/>
              <a:p>
                <a:pPr marL="93663" indent="-93663" algn="ctr"/>
                <a:r>
                  <a:rPr lang="pt-BR" sz="1400" b="1" dirty="0" err="1" smtClean="0">
                    <a:solidFill>
                      <a:schemeClr val="accent1"/>
                    </a:solidFill>
                  </a:rPr>
                  <a:t>Auditors</a:t>
                </a:r>
                <a:endParaRPr lang="pt-BR" sz="1400" b="1" dirty="0" smtClean="0">
                  <a:solidFill>
                    <a:schemeClr val="accent1"/>
                  </a:solidFill>
                </a:endParaRPr>
              </a:p>
            </p:txBody>
          </p:sp>
          <p:grpSp>
            <p:nvGrpSpPr>
              <p:cNvPr id="6" name="Group 77"/>
              <p:cNvGrpSpPr/>
              <p:nvPr/>
            </p:nvGrpSpPr>
            <p:grpSpPr>
              <a:xfrm>
                <a:off x="2352418" y="1484783"/>
                <a:ext cx="2376914" cy="2408959"/>
                <a:chOff x="2352418" y="1700879"/>
                <a:chExt cx="2376914" cy="2867809"/>
              </a:xfrm>
            </p:grpSpPr>
            <p:cxnSp>
              <p:nvCxnSpPr>
                <p:cNvPr id="30" name="Straight Arrow Connector 29"/>
                <p:cNvCxnSpPr/>
                <p:nvPr/>
              </p:nvCxnSpPr>
              <p:spPr>
                <a:xfrm>
                  <a:off x="2784468" y="2996952"/>
                  <a:ext cx="756120" cy="504127"/>
                </a:xfrm>
                <a:prstGeom prst="straightConnector1">
                  <a:avLst/>
                </a:prstGeom>
                <a:ln w="127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2082399" y="3132310"/>
                  <a:ext cx="2867809" cy="4947"/>
                </a:xfrm>
                <a:prstGeom prst="straightConnector1">
                  <a:avLst/>
                </a:prstGeom>
                <a:ln w="571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flipV="1">
                  <a:off x="3540588" y="2996952"/>
                  <a:ext cx="756048" cy="504127"/>
                </a:xfrm>
                <a:prstGeom prst="straightConnector1">
                  <a:avLst/>
                </a:prstGeom>
                <a:ln w="127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2915816" y="2896946"/>
                  <a:ext cx="1217261" cy="360000"/>
                </a:xfrm>
                <a:prstGeom prst="arc">
                  <a:avLst>
                    <a:gd name="adj1" fmla="val 10613119"/>
                    <a:gd name="adj2" fmla="val 236234"/>
                  </a:avLst>
                </a:prstGeom>
                <a:ln w="127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sz="1800"/>
                </a:p>
              </p:txBody>
            </p:sp>
            <p:cxnSp>
              <p:nvCxnSpPr>
                <p:cNvPr id="32" name="Straight Arrow Connector 31"/>
                <p:cNvCxnSpPr/>
                <p:nvPr/>
              </p:nvCxnSpPr>
              <p:spPr>
                <a:xfrm rot="16200000" flipH="1">
                  <a:off x="2230779" y="2191270"/>
                  <a:ext cx="1431448" cy="1188169"/>
                </a:xfrm>
                <a:prstGeom prst="straightConnector1">
                  <a:avLst/>
                </a:prstGeom>
                <a:ln w="127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3419237" y="2190984"/>
                  <a:ext cx="1431445" cy="1188744"/>
                </a:xfrm>
                <a:prstGeom prst="straightConnector1">
                  <a:avLst/>
                </a:prstGeom>
                <a:ln w="127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81992" y="3321503"/>
                  <a:ext cx="1476000" cy="832273"/>
                </a:xfrm>
                <a:prstGeom prst="rect">
                  <a:avLst/>
                </a:prstGeom>
                <a:solidFill>
                  <a:schemeClr val="bg1"/>
                </a:solidFill>
              </p:spPr>
              <p:txBody>
                <a:bodyPr wrap="square" rtlCol="0" anchor="ctr">
                  <a:spAutoFit/>
                </a:bodyPr>
                <a:lstStyle/>
                <a:p>
                  <a:pPr algn="ctr">
                    <a:spcBef>
                      <a:spcPts val="600"/>
                    </a:spcBef>
                  </a:pPr>
                  <a:r>
                    <a:rPr lang="pt-BR" sz="1600" b="1" dirty="0" err="1" smtClean="0">
                      <a:solidFill>
                        <a:schemeClr val="accent3"/>
                      </a:solidFill>
                    </a:rPr>
                    <a:t>Stakeholder</a:t>
                  </a:r>
                  <a:r>
                    <a:rPr lang="pt-BR" sz="1600" b="1" dirty="0" smtClean="0">
                      <a:solidFill>
                        <a:schemeClr val="accent3"/>
                      </a:solidFill>
                    </a:rPr>
                    <a:t> </a:t>
                  </a:r>
                  <a:r>
                    <a:rPr lang="pt-BR" sz="1600" b="1" dirty="0" err="1" smtClean="0">
                      <a:solidFill>
                        <a:schemeClr val="accent3"/>
                      </a:solidFill>
                    </a:rPr>
                    <a:t>Influence</a:t>
                  </a:r>
                  <a:endParaRPr lang="pt-BR" sz="1600" b="1" i="1" dirty="0" smtClean="0">
                    <a:solidFill>
                      <a:schemeClr val="accent3"/>
                    </a:solidFill>
                  </a:endParaRPr>
                </a:p>
              </p:txBody>
            </p:sp>
          </p:grpSp>
        </p:grpSp>
      </p:grpSp>
      <p:sp>
        <p:nvSpPr>
          <p:cNvPr id="81" name="Rectangle 80"/>
          <p:cNvSpPr/>
          <p:nvPr/>
        </p:nvSpPr>
        <p:spPr>
          <a:xfrm>
            <a:off x="6705600" y="3541511"/>
            <a:ext cx="3124635" cy="646331"/>
          </a:xfrm>
          <a:prstGeom prst="rect">
            <a:avLst/>
          </a:prstGeom>
        </p:spPr>
        <p:txBody>
          <a:bodyPr wrap="square">
            <a:spAutoFit/>
          </a:bodyPr>
          <a:lstStyle/>
          <a:p>
            <a:pPr marL="93663" indent="-93663" algn="ctr"/>
            <a:r>
              <a:rPr lang="pt-BR" sz="1800" b="1" dirty="0" err="1" smtClean="0">
                <a:solidFill>
                  <a:schemeClr val="accent1"/>
                </a:solidFill>
              </a:rPr>
              <a:t>Full</a:t>
            </a:r>
            <a:r>
              <a:rPr lang="pt-BR" sz="1800" b="1" dirty="0" smtClean="0">
                <a:solidFill>
                  <a:schemeClr val="accent1"/>
                </a:solidFill>
              </a:rPr>
              <a:t> </a:t>
            </a:r>
            <a:r>
              <a:rPr lang="pt-BR" sz="1800" b="1" dirty="0" err="1" smtClean="0">
                <a:solidFill>
                  <a:schemeClr val="accent1"/>
                </a:solidFill>
              </a:rPr>
              <a:t>Realization</a:t>
            </a:r>
            <a:r>
              <a:rPr lang="pt-BR" sz="1800" b="1" dirty="0" smtClean="0">
                <a:solidFill>
                  <a:schemeClr val="accent1"/>
                </a:solidFill>
              </a:rPr>
              <a:t> </a:t>
            </a:r>
            <a:r>
              <a:rPr lang="pt-BR" sz="1800" b="1" dirty="0" err="1" smtClean="0">
                <a:solidFill>
                  <a:schemeClr val="accent1"/>
                </a:solidFill>
              </a:rPr>
              <a:t>of</a:t>
            </a:r>
            <a:r>
              <a:rPr lang="pt-BR" sz="1800" b="1" dirty="0" smtClean="0">
                <a:solidFill>
                  <a:schemeClr val="accent1"/>
                </a:solidFill>
              </a:rPr>
              <a:t>        IFRS </a:t>
            </a:r>
            <a:r>
              <a:rPr lang="pt-BR" sz="1800" b="1" dirty="0" err="1" smtClean="0">
                <a:solidFill>
                  <a:schemeClr val="accent1"/>
                </a:solidFill>
              </a:rPr>
              <a:t>Benefits</a:t>
            </a:r>
            <a:endParaRPr lang="pt-BR" sz="1800" b="1" dirty="0" smtClean="0">
              <a:solidFill>
                <a:schemeClr val="accent1"/>
              </a:solidFill>
            </a:endParaRPr>
          </a:p>
        </p:txBody>
      </p:sp>
      <p:sp>
        <p:nvSpPr>
          <p:cNvPr id="82" name="Right Arrow 81"/>
          <p:cNvSpPr/>
          <p:nvPr/>
        </p:nvSpPr>
        <p:spPr>
          <a:xfrm>
            <a:off x="6705600" y="3687000"/>
            <a:ext cx="468052" cy="504000"/>
          </a:xfrm>
          <a:prstGeom prst="rightArrow">
            <a:avLst/>
          </a:prstGeom>
          <a:solidFill>
            <a:schemeClr val="tx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pt-BR" sz="1800" b="0" dirty="0" smtClean="0"/>
          </a:p>
        </p:txBody>
      </p:sp>
      <p:sp>
        <p:nvSpPr>
          <p:cNvPr id="37" name="Oval 48"/>
          <p:cNvSpPr>
            <a:spLocks noChangeArrowheads="1"/>
          </p:cNvSpPr>
          <p:nvPr/>
        </p:nvSpPr>
        <p:spPr bwMode="auto">
          <a:xfrm>
            <a:off x="4461600" y="3581400"/>
            <a:ext cx="720000" cy="720000"/>
          </a:xfrm>
          <a:prstGeom prst="ellipse">
            <a:avLst/>
          </a:prstGeom>
          <a:solidFill>
            <a:schemeClr val="accent2"/>
          </a:solidFill>
          <a:ln w="6350" algn="ctr">
            <a:solidFill>
              <a:schemeClr val="bg1"/>
            </a:solidFill>
            <a:round/>
            <a:headEnd/>
            <a:tailEnd/>
          </a:ln>
          <a:effectLst>
            <a:outerShdw dist="17961" dir="2700000" algn="ctr" rotWithShape="0">
              <a:srgbClr val="808080"/>
            </a:outerShdw>
          </a:effectLst>
        </p:spPr>
        <p:txBody>
          <a:bodyPr lIns="91426" tIns="91426" rIns="91426" bIns="91426" anchor="ctr"/>
          <a:lstStyle/>
          <a:p>
            <a:pPr eaLnBrk="0" fontAlgn="auto" hangingPunct="0">
              <a:spcBef>
                <a:spcPts val="0"/>
              </a:spcBef>
              <a:spcAft>
                <a:spcPts val="0"/>
              </a:spcAft>
              <a:defRPr/>
            </a:pPr>
            <a:endParaRPr lang="en-GB" kern="0">
              <a:solidFill>
                <a:srgbClr val="000000"/>
              </a:solidFill>
            </a:endParaRPr>
          </a:p>
        </p:txBody>
      </p:sp>
      <p:sp>
        <p:nvSpPr>
          <p:cNvPr id="38" name="Rectangle 37"/>
          <p:cNvSpPr/>
          <p:nvPr/>
        </p:nvSpPr>
        <p:spPr>
          <a:xfrm>
            <a:off x="533400" y="2819399"/>
            <a:ext cx="3348000" cy="338554"/>
          </a:xfrm>
          <a:prstGeom prst="rect">
            <a:avLst/>
          </a:prstGeom>
          <a:solidFill>
            <a:schemeClr val="accent3"/>
          </a:solidFill>
        </p:spPr>
        <p:txBody>
          <a:bodyPr wrap="square">
            <a:spAutoFit/>
          </a:bodyPr>
          <a:lstStyle/>
          <a:p>
            <a:pPr algn="ctr"/>
            <a:r>
              <a:rPr lang="pt-BR" sz="1600" b="1" dirty="0" err="1" smtClean="0">
                <a:solidFill>
                  <a:schemeClr val="bg1"/>
                </a:solidFill>
              </a:rPr>
              <a:t>Where</a:t>
            </a:r>
            <a:r>
              <a:rPr lang="pt-BR" sz="1600" b="1" dirty="0" smtClean="0">
                <a:solidFill>
                  <a:schemeClr val="bg1"/>
                </a:solidFill>
              </a:rPr>
              <a:t> are </a:t>
            </a:r>
            <a:r>
              <a:rPr lang="pt-BR" sz="1600" b="1" dirty="0" err="1" smtClean="0">
                <a:solidFill>
                  <a:schemeClr val="bg1"/>
                </a:solidFill>
              </a:rPr>
              <a:t>we</a:t>
            </a:r>
            <a:r>
              <a:rPr lang="pt-BR" sz="1600" b="1" dirty="0" smtClean="0">
                <a:solidFill>
                  <a:schemeClr val="bg1"/>
                </a:solidFill>
              </a:rPr>
              <a:t>? </a:t>
            </a:r>
          </a:p>
        </p:txBody>
      </p:sp>
      <p:sp>
        <p:nvSpPr>
          <p:cNvPr id="39" name="Rectangle 38"/>
          <p:cNvSpPr/>
          <p:nvPr/>
        </p:nvSpPr>
        <p:spPr>
          <a:xfrm>
            <a:off x="5943600" y="2819399"/>
            <a:ext cx="3348000" cy="338554"/>
          </a:xfrm>
          <a:prstGeom prst="rect">
            <a:avLst/>
          </a:prstGeom>
          <a:solidFill>
            <a:schemeClr val="accent3"/>
          </a:solidFill>
        </p:spPr>
        <p:txBody>
          <a:bodyPr wrap="square">
            <a:spAutoFit/>
          </a:bodyPr>
          <a:lstStyle/>
          <a:p>
            <a:pPr algn="ctr"/>
            <a:r>
              <a:rPr lang="pt-BR" sz="1600" b="1" dirty="0" err="1" smtClean="0">
                <a:solidFill>
                  <a:schemeClr val="bg1"/>
                </a:solidFill>
              </a:rPr>
              <a:t>Where</a:t>
            </a:r>
            <a:r>
              <a:rPr lang="pt-BR" sz="1600" b="1" dirty="0" smtClean="0">
                <a:solidFill>
                  <a:schemeClr val="bg1"/>
                </a:solidFill>
              </a:rPr>
              <a:t> do </a:t>
            </a:r>
            <a:r>
              <a:rPr lang="pt-BR" sz="1600" b="1" dirty="0" err="1" smtClean="0">
                <a:solidFill>
                  <a:schemeClr val="bg1"/>
                </a:solidFill>
              </a:rPr>
              <a:t>we</a:t>
            </a:r>
            <a:r>
              <a:rPr lang="pt-BR" sz="1600" b="1" dirty="0" smtClean="0">
                <a:solidFill>
                  <a:schemeClr val="bg1"/>
                </a:solidFill>
              </a:rPr>
              <a:t> </a:t>
            </a:r>
            <a:r>
              <a:rPr lang="pt-BR" sz="1600" b="1" dirty="0" err="1" smtClean="0">
                <a:solidFill>
                  <a:schemeClr val="bg1"/>
                </a:solidFill>
              </a:rPr>
              <a:t>want</a:t>
            </a:r>
            <a:r>
              <a:rPr lang="pt-BR" sz="1600" b="1" dirty="0" smtClean="0">
                <a:solidFill>
                  <a:schemeClr val="bg1"/>
                </a:solidFill>
              </a:rPr>
              <a:t> / </a:t>
            </a:r>
            <a:r>
              <a:rPr lang="pt-BR" sz="1600" b="1" dirty="0" err="1" smtClean="0">
                <a:solidFill>
                  <a:schemeClr val="bg1"/>
                </a:solidFill>
              </a:rPr>
              <a:t>need</a:t>
            </a:r>
            <a:r>
              <a:rPr lang="pt-BR" sz="1600" b="1" dirty="0" smtClean="0">
                <a:solidFill>
                  <a:schemeClr val="bg1"/>
                </a:solidFill>
              </a:rPr>
              <a:t> to </a:t>
            </a:r>
            <a:r>
              <a:rPr lang="pt-BR" sz="1600" b="1" dirty="0" err="1" smtClean="0">
                <a:solidFill>
                  <a:schemeClr val="bg1"/>
                </a:solidFill>
              </a:rPr>
              <a:t>be</a:t>
            </a:r>
            <a:r>
              <a:rPr lang="pt-BR" sz="1600" b="1" dirty="0" smtClean="0">
                <a:solidFill>
                  <a:schemeClr val="bg1"/>
                </a:solidFill>
              </a:rPr>
              <a:t>?</a:t>
            </a:r>
          </a:p>
        </p:txBody>
      </p:sp>
      <p:sp>
        <p:nvSpPr>
          <p:cNvPr id="41" name="TextBox 40"/>
          <p:cNvSpPr txBox="1"/>
          <p:nvPr/>
        </p:nvSpPr>
        <p:spPr>
          <a:xfrm>
            <a:off x="7162800" y="4343400"/>
            <a:ext cx="2514600" cy="2062103"/>
          </a:xfrm>
          <a:prstGeom prst="rect">
            <a:avLst/>
          </a:prstGeom>
          <a:noFill/>
        </p:spPr>
        <p:txBody>
          <a:bodyPr wrap="square" rtlCol="0">
            <a:spAutoFit/>
          </a:bodyPr>
          <a:lstStyle/>
          <a:p>
            <a:pPr marL="177800" indent="-177800">
              <a:buFont typeface="Arial" pitchFamily="34" charset="0"/>
              <a:buChar char="•"/>
            </a:pPr>
            <a:r>
              <a:rPr lang="pt-BR" sz="1600" b="1" dirty="0" err="1" smtClean="0">
                <a:solidFill>
                  <a:schemeClr val="tx2"/>
                </a:solidFill>
              </a:rPr>
              <a:t>Improve</a:t>
            </a:r>
            <a:r>
              <a:rPr lang="pt-BR" sz="1600" b="1" dirty="0" smtClean="0">
                <a:solidFill>
                  <a:schemeClr val="tx2"/>
                </a:solidFill>
              </a:rPr>
              <a:t> </a:t>
            </a:r>
            <a:r>
              <a:rPr lang="pt-BR" sz="1600" b="1" dirty="0" err="1" smtClean="0">
                <a:solidFill>
                  <a:schemeClr val="tx2"/>
                </a:solidFill>
              </a:rPr>
              <a:t>quality</a:t>
            </a:r>
            <a:r>
              <a:rPr lang="pt-BR" sz="1600" b="1" dirty="0" smtClean="0">
                <a:solidFill>
                  <a:schemeClr val="tx2"/>
                </a:solidFill>
              </a:rPr>
              <a:t> </a:t>
            </a:r>
            <a:r>
              <a:rPr lang="pt-BR" sz="1600" b="1" dirty="0" err="1" smtClean="0">
                <a:solidFill>
                  <a:schemeClr val="tx2"/>
                </a:solidFill>
              </a:rPr>
              <a:t>of</a:t>
            </a:r>
            <a:r>
              <a:rPr lang="pt-BR" sz="1600" b="1" dirty="0" smtClean="0">
                <a:solidFill>
                  <a:schemeClr val="tx2"/>
                </a:solidFill>
              </a:rPr>
              <a:t> financial </a:t>
            </a:r>
            <a:r>
              <a:rPr lang="pt-BR" sz="1600" b="1" dirty="0" err="1" smtClean="0">
                <a:solidFill>
                  <a:schemeClr val="tx2"/>
                </a:solidFill>
              </a:rPr>
              <a:t>information</a:t>
            </a:r>
            <a:endParaRPr lang="pt-BR" sz="1600" b="1" dirty="0" smtClean="0">
              <a:solidFill>
                <a:schemeClr val="tx2"/>
              </a:solidFill>
            </a:endParaRPr>
          </a:p>
          <a:p>
            <a:pPr marL="177800" indent="-177800">
              <a:buFont typeface="Arial" pitchFamily="34" charset="0"/>
              <a:buChar char="•"/>
            </a:pPr>
            <a:endParaRPr lang="pt-BR" sz="1600" b="1" dirty="0" smtClean="0">
              <a:solidFill>
                <a:schemeClr val="tx2"/>
              </a:solidFill>
            </a:endParaRPr>
          </a:p>
          <a:p>
            <a:pPr marL="177800" indent="-177800">
              <a:buFont typeface="Arial" pitchFamily="34" charset="0"/>
              <a:buChar char="•"/>
            </a:pPr>
            <a:r>
              <a:rPr lang="pt-BR" sz="1600" b="1" dirty="0" err="1" smtClean="0">
                <a:solidFill>
                  <a:schemeClr val="tx2"/>
                </a:solidFill>
              </a:rPr>
              <a:t>Increase</a:t>
            </a:r>
            <a:r>
              <a:rPr lang="pt-BR" sz="1600" b="1" dirty="0" smtClean="0">
                <a:solidFill>
                  <a:schemeClr val="tx2"/>
                </a:solidFill>
              </a:rPr>
              <a:t> </a:t>
            </a:r>
            <a:r>
              <a:rPr lang="pt-BR" sz="1600" b="1" dirty="0" err="1" smtClean="0">
                <a:solidFill>
                  <a:schemeClr val="tx2"/>
                </a:solidFill>
              </a:rPr>
              <a:t>comparability</a:t>
            </a:r>
            <a:endParaRPr lang="pt-BR" sz="1600" b="1" dirty="0" smtClean="0">
              <a:solidFill>
                <a:schemeClr val="tx2"/>
              </a:solidFill>
            </a:endParaRPr>
          </a:p>
          <a:p>
            <a:pPr marL="177800" indent="-177800">
              <a:buFont typeface="Arial" pitchFamily="34" charset="0"/>
              <a:buChar char="•"/>
            </a:pPr>
            <a:endParaRPr lang="pt-BR" sz="1600" b="1" dirty="0" smtClean="0">
              <a:solidFill>
                <a:schemeClr val="tx2"/>
              </a:solidFill>
            </a:endParaRPr>
          </a:p>
          <a:p>
            <a:pPr marL="177800" indent="-177800">
              <a:buFont typeface="Arial" pitchFamily="34" charset="0"/>
              <a:buChar char="•"/>
            </a:pPr>
            <a:r>
              <a:rPr lang="pt-BR" sz="1600" b="1" dirty="0" err="1" smtClean="0">
                <a:solidFill>
                  <a:schemeClr val="tx2"/>
                </a:solidFill>
              </a:rPr>
              <a:t>Facilitate</a:t>
            </a:r>
            <a:r>
              <a:rPr lang="pt-BR" sz="1600" b="1" dirty="0" smtClean="0">
                <a:solidFill>
                  <a:schemeClr val="tx2"/>
                </a:solidFill>
              </a:rPr>
              <a:t> </a:t>
            </a:r>
            <a:r>
              <a:rPr lang="pt-BR" sz="1600" b="1" dirty="0" err="1" smtClean="0">
                <a:solidFill>
                  <a:schemeClr val="tx2"/>
                </a:solidFill>
              </a:rPr>
              <a:t>access</a:t>
            </a:r>
            <a:r>
              <a:rPr lang="pt-BR" sz="1600" b="1" dirty="0" smtClean="0">
                <a:solidFill>
                  <a:schemeClr val="tx2"/>
                </a:solidFill>
              </a:rPr>
              <a:t> and </a:t>
            </a:r>
            <a:r>
              <a:rPr lang="pt-BR" sz="1600" b="1" dirty="0" err="1" smtClean="0">
                <a:solidFill>
                  <a:schemeClr val="tx2"/>
                </a:solidFill>
              </a:rPr>
              <a:t>lower</a:t>
            </a:r>
            <a:r>
              <a:rPr lang="pt-BR" sz="1600" b="1" dirty="0" smtClean="0">
                <a:solidFill>
                  <a:schemeClr val="tx2"/>
                </a:solidFill>
              </a:rPr>
              <a:t> </a:t>
            </a:r>
            <a:r>
              <a:rPr lang="pt-BR" sz="1600" b="1" dirty="0" err="1" smtClean="0">
                <a:solidFill>
                  <a:schemeClr val="tx2"/>
                </a:solidFill>
              </a:rPr>
              <a:t>cost</a:t>
            </a:r>
            <a:r>
              <a:rPr lang="pt-BR" sz="1600" b="1" dirty="0" smtClean="0">
                <a:solidFill>
                  <a:schemeClr val="tx2"/>
                </a:solidFill>
              </a:rPr>
              <a:t> </a:t>
            </a:r>
            <a:r>
              <a:rPr lang="pt-BR" sz="1600" b="1" dirty="0" err="1" smtClean="0">
                <a:solidFill>
                  <a:schemeClr val="tx2"/>
                </a:solidFill>
              </a:rPr>
              <a:t>of</a:t>
            </a:r>
            <a:r>
              <a:rPr lang="pt-BR" sz="1600" b="1" dirty="0" smtClean="0">
                <a:solidFill>
                  <a:schemeClr val="tx2"/>
                </a:solidFill>
              </a:rPr>
              <a:t> capital</a:t>
            </a:r>
            <a:endParaRPr lang="pt-BR" sz="1600" b="1" dirty="0">
              <a:solidFill>
                <a:schemeClr val="tx2"/>
              </a:solidFill>
            </a:endParaRPr>
          </a:p>
        </p:txBody>
      </p:sp>
      <p:sp>
        <p:nvSpPr>
          <p:cNvPr id="43"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44"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16</a:t>
            </a:fld>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Title 1"/>
          <p:cNvSpPr>
            <a:spLocks noGrp="1"/>
          </p:cNvSpPr>
          <p:nvPr>
            <p:ph type="ctrTitle"/>
          </p:nvPr>
        </p:nvSpPr>
        <p:spPr>
          <a:xfrm>
            <a:off x="1238252" y="2617793"/>
            <a:ext cx="7865074" cy="1277937"/>
          </a:xfrm>
        </p:spPr>
        <p:txBody>
          <a:bodyPr/>
          <a:lstStyle/>
          <a:p>
            <a:r>
              <a:rPr lang="en-GB" sz="4400" dirty="0" smtClean="0"/>
              <a:t>Best Practices &amp; Lessons Learned</a:t>
            </a:r>
            <a:endParaRPr lang="nl-NL" sz="4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Best </a:t>
            </a:r>
            <a:r>
              <a:rPr lang="pt-BR" dirty="0" err="1" smtClean="0"/>
              <a:t>Practices</a:t>
            </a:r>
            <a:r>
              <a:rPr lang="pt-BR" dirty="0" smtClean="0"/>
              <a:t> &amp; </a:t>
            </a:r>
            <a:r>
              <a:rPr lang="pt-BR" dirty="0" err="1" smtClean="0"/>
              <a:t>Lessons</a:t>
            </a:r>
            <a:r>
              <a:rPr lang="pt-BR" dirty="0" smtClean="0"/>
              <a:t> </a:t>
            </a:r>
            <a:r>
              <a:rPr lang="pt-BR" dirty="0" err="1" smtClean="0"/>
              <a:t>Learned</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pt-BR" sz="2400" b="1" dirty="0" err="1" smtClean="0">
                <a:solidFill>
                  <a:schemeClr val="accent3"/>
                </a:solidFill>
              </a:rPr>
              <a:t>Challenges</a:t>
            </a:r>
            <a:r>
              <a:rPr lang="pt-BR" sz="2400" b="1" dirty="0" smtClean="0">
                <a:solidFill>
                  <a:schemeClr val="accent3"/>
                </a:solidFill>
              </a:rPr>
              <a:t> – Global </a:t>
            </a:r>
            <a:r>
              <a:rPr lang="pt-BR" sz="2400" b="1" dirty="0" err="1" smtClean="0">
                <a:solidFill>
                  <a:schemeClr val="accent3"/>
                </a:solidFill>
              </a:rPr>
              <a:t>Themes</a:t>
            </a:r>
            <a:endParaRPr lang="pt-BR" sz="2400" b="1" dirty="0">
              <a:solidFill>
                <a:schemeClr val="accent3"/>
              </a:solidFill>
            </a:endParaRPr>
          </a:p>
        </p:txBody>
      </p:sp>
      <p:sp>
        <p:nvSpPr>
          <p:cNvPr id="4" name="Content Placeholder 3"/>
          <p:cNvSpPr>
            <a:spLocks noGrp="1"/>
          </p:cNvSpPr>
          <p:nvPr>
            <p:ph sz="quarter" idx="12"/>
          </p:nvPr>
        </p:nvSpPr>
        <p:spPr>
          <a:xfrm>
            <a:off x="445769" y="1295400"/>
            <a:ext cx="9024366" cy="4883434"/>
          </a:xfrm>
        </p:spPr>
        <p:txBody>
          <a:bodyPr/>
          <a:lstStyle/>
          <a:p>
            <a:pPr lvl="1">
              <a:spcAft>
                <a:spcPts val="0"/>
              </a:spcAft>
              <a:buNone/>
            </a:pPr>
            <a:r>
              <a:rPr lang="en-US" b="1" dirty="0" smtClean="0"/>
              <a:t>Initial adoption of IFRS</a:t>
            </a:r>
          </a:p>
          <a:p>
            <a:pPr lvl="1">
              <a:spcAft>
                <a:spcPts val="0"/>
              </a:spcAft>
            </a:pPr>
            <a:r>
              <a:rPr lang="en-US" dirty="0" smtClean="0"/>
              <a:t>Resource constraints</a:t>
            </a:r>
          </a:p>
          <a:p>
            <a:pPr lvl="1">
              <a:spcAft>
                <a:spcPts val="0"/>
              </a:spcAft>
            </a:pPr>
            <a:r>
              <a:rPr lang="en-US" dirty="0" smtClean="0"/>
              <a:t>Overall timing considerations</a:t>
            </a:r>
          </a:p>
          <a:p>
            <a:pPr lvl="1">
              <a:spcAft>
                <a:spcPts val="0"/>
              </a:spcAft>
            </a:pPr>
            <a:r>
              <a:rPr lang="en-US" dirty="0" smtClean="0"/>
              <a:t>General financial reporting – quality and completeness of disclosures</a:t>
            </a:r>
          </a:p>
          <a:p>
            <a:pPr lvl="1">
              <a:spcAft>
                <a:spcPts val="0"/>
              </a:spcAft>
            </a:pPr>
            <a:r>
              <a:rPr lang="en-US" dirty="0" smtClean="0"/>
              <a:t>Increased scrutiny by regulators</a:t>
            </a:r>
          </a:p>
          <a:p>
            <a:pPr lvl="1">
              <a:spcAft>
                <a:spcPts val="0"/>
              </a:spcAft>
            </a:pPr>
            <a:r>
              <a:rPr lang="en-US" dirty="0" smtClean="0"/>
              <a:t>Comparability within industries and local benchmarks</a:t>
            </a:r>
          </a:p>
          <a:p>
            <a:pPr lvl="1">
              <a:spcAft>
                <a:spcPts val="0"/>
              </a:spcAft>
            </a:pPr>
            <a:r>
              <a:rPr lang="en-US" dirty="0" smtClean="0"/>
              <a:t>Statutory implementations – visibility and consistency</a:t>
            </a:r>
          </a:p>
          <a:p>
            <a:pPr lvl="1">
              <a:spcAft>
                <a:spcPts val="0"/>
              </a:spcAft>
            </a:pPr>
            <a:r>
              <a:rPr lang="en-US" dirty="0" smtClean="0"/>
              <a:t>Upgrading people, processes and systems </a:t>
            </a:r>
          </a:p>
          <a:p>
            <a:pPr lvl="1">
              <a:spcAft>
                <a:spcPts val="0"/>
              </a:spcAft>
            </a:pPr>
            <a:endParaRPr lang="en-US" dirty="0" smtClean="0"/>
          </a:p>
          <a:p>
            <a:pPr lvl="1">
              <a:spcAft>
                <a:spcPts val="0"/>
              </a:spcAft>
              <a:buNone/>
            </a:pPr>
            <a:r>
              <a:rPr lang="en-US" b="1" dirty="0" smtClean="0"/>
              <a:t>Ongoing application of IFRS</a:t>
            </a:r>
          </a:p>
          <a:p>
            <a:pPr lvl="1">
              <a:spcAft>
                <a:spcPts val="0"/>
              </a:spcAft>
            </a:pPr>
            <a:r>
              <a:rPr lang="en-US" dirty="0" smtClean="0"/>
              <a:t>Keeping up with unprecedented number of new standards</a:t>
            </a:r>
          </a:p>
          <a:p>
            <a:pPr lvl="1">
              <a:spcAft>
                <a:spcPts val="0"/>
              </a:spcAft>
            </a:pPr>
            <a:r>
              <a:rPr lang="en-US" dirty="0" smtClean="0"/>
              <a:t>Principles vs. rules</a:t>
            </a:r>
          </a:p>
          <a:p>
            <a:pPr lvl="2">
              <a:spcAft>
                <a:spcPts val="0"/>
              </a:spcAft>
            </a:pPr>
            <a:r>
              <a:rPr lang="en-US" sz="1800" dirty="0" smtClean="0"/>
              <a:t>Need for interpretative guidance for new standards</a:t>
            </a:r>
          </a:p>
          <a:p>
            <a:pPr lvl="2">
              <a:spcAft>
                <a:spcPts val="0"/>
              </a:spcAft>
            </a:pPr>
            <a:r>
              <a:rPr lang="en-US" sz="1800" dirty="0" smtClean="0"/>
              <a:t>Principles-based standards are good, but what about MY issue?</a:t>
            </a:r>
          </a:p>
          <a:p>
            <a:pPr lvl="2">
              <a:spcAft>
                <a:spcPts val="0"/>
              </a:spcAft>
            </a:pPr>
            <a:r>
              <a:rPr lang="en-US" sz="1800" dirty="0" smtClean="0"/>
              <a:t>Concern over lack of bright-line rules </a:t>
            </a:r>
          </a:p>
          <a:p>
            <a:pPr lvl="1">
              <a:spcAft>
                <a:spcPts val="0"/>
              </a:spcAft>
            </a:pPr>
            <a:endParaRPr lang="en-US" dirty="0" smtClean="0"/>
          </a:p>
          <a:p>
            <a:pPr lvl="1">
              <a:spcAft>
                <a:spcPts val="0"/>
              </a:spcAft>
              <a:buNone/>
            </a:pPr>
            <a:r>
              <a:rPr lang="en-US" b="1" dirty="0" smtClean="0"/>
              <a:t>Anticipating future developments in IFRS</a:t>
            </a:r>
          </a:p>
        </p:txBody>
      </p:sp>
      <p:sp>
        <p:nvSpPr>
          <p:cNvPr id="5" name="Text Box 10"/>
          <p:cNvSpPr txBox="1">
            <a:spLocks noChangeArrowheads="1"/>
          </p:cNvSpPr>
          <p:nvPr/>
        </p:nvSpPr>
        <p:spPr bwMode="auto">
          <a:xfrm>
            <a:off x="288926" y="6564313"/>
            <a:ext cx="5099050" cy="404480"/>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a:t>
            </a:r>
            <a:r>
              <a:rPr lang="es-PE" sz="800" dirty="0" smtClean="0">
                <a:solidFill>
                  <a:schemeClr val="tx2"/>
                </a:solidFill>
                <a:latin typeface="Verdana" pitchFamily="34" charset="0"/>
              </a:rPr>
              <a:t>reservados</a:t>
            </a:r>
            <a:r>
              <a:rPr lang="en-GB" sz="800" dirty="0" smtClean="0">
                <a:solidFill>
                  <a:schemeClr val="tx2"/>
                </a:solidFill>
                <a:latin typeface="Verdana" pitchFamily="34" charset="0"/>
              </a:rPr>
              <a:t>. </a:t>
            </a:r>
            <a:endParaRPr lang="pt-BR" sz="800" dirty="0">
              <a:solidFill>
                <a:schemeClr val="tx2"/>
              </a:solidFill>
              <a:latin typeface="Verdana" pitchFamily="34" charset="0"/>
            </a:endParaRPr>
          </a:p>
          <a:p>
            <a:pPr>
              <a:spcBef>
                <a:spcPct val="50000"/>
              </a:spcBef>
            </a:pPr>
            <a:endParaRPr lang="pt-BR" sz="800" dirty="0">
              <a:solidFill>
                <a:srgbClr val="000000"/>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18</a:t>
            </a:fld>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Best </a:t>
            </a:r>
            <a:r>
              <a:rPr lang="pt-BR" dirty="0" err="1" smtClean="0"/>
              <a:t>Practices</a:t>
            </a:r>
            <a:r>
              <a:rPr lang="pt-BR" dirty="0" smtClean="0"/>
              <a:t> &amp; </a:t>
            </a:r>
            <a:r>
              <a:rPr lang="pt-BR" dirty="0" err="1" smtClean="0"/>
              <a:t>Lessons</a:t>
            </a:r>
            <a:r>
              <a:rPr lang="pt-BR" dirty="0" smtClean="0"/>
              <a:t> </a:t>
            </a:r>
            <a:r>
              <a:rPr lang="pt-BR" dirty="0" err="1" smtClean="0"/>
              <a:t>Learned</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en-US" sz="2400" b="1" dirty="0" smtClean="0">
                <a:solidFill>
                  <a:schemeClr val="accent3"/>
                </a:solidFill>
              </a:rPr>
              <a:t>Dealing with the Challenge of IFRS Adoption</a:t>
            </a:r>
            <a:endParaRPr lang="pt-BR" sz="2400" b="1" dirty="0">
              <a:solidFill>
                <a:schemeClr val="accent3"/>
              </a:solidFill>
            </a:endParaRPr>
          </a:p>
        </p:txBody>
      </p:sp>
      <p:sp>
        <p:nvSpPr>
          <p:cNvPr id="4" name="Content Placeholder 3"/>
          <p:cNvSpPr>
            <a:spLocks noGrp="1"/>
          </p:cNvSpPr>
          <p:nvPr>
            <p:ph sz="quarter" idx="12"/>
          </p:nvPr>
        </p:nvSpPr>
        <p:spPr>
          <a:xfrm>
            <a:off x="424434" y="1219200"/>
            <a:ext cx="9024366" cy="4883434"/>
          </a:xfrm>
        </p:spPr>
        <p:txBody>
          <a:bodyPr/>
          <a:lstStyle/>
          <a:p>
            <a:pPr marL="231775" lvl="1" indent="-231775">
              <a:spcBef>
                <a:spcPts val="500"/>
              </a:spcBef>
              <a:buNone/>
            </a:pPr>
            <a:r>
              <a:rPr lang="en-US" b="1" dirty="0" smtClean="0">
                <a:solidFill>
                  <a:schemeClr val="accent4"/>
                </a:solidFill>
              </a:rPr>
              <a:t>High Level - Governance</a:t>
            </a:r>
          </a:p>
          <a:p>
            <a:pPr marL="231775" lvl="1" indent="-231775">
              <a:spcBef>
                <a:spcPts val="500"/>
              </a:spcBef>
            </a:pPr>
            <a:endParaRPr lang="en-US" b="1" dirty="0" smtClean="0">
              <a:solidFill>
                <a:srgbClr val="002776"/>
              </a:solidFill>
            </a:endParaRPr>
          </a:p>
          <a:p>
            <a:pPr marL="231775" lvl="1" indent="-231775">
              <a:spcBef>
                <a:spcPts val="500"/>
              </a:spcBef>
            </a:pPr>
            <a:r>
              <a:rPr lang="en-US" b="1" dirty="0" smtClean="0">
                <a:solidFill>
                  <a:srgbClr val="002776"/>
                </a:solidFill>
              </a:rPr>
              <a:t>Tone at the Top -  </a:t>
            </a:r>
            <a:r>
              <a:rPr lang="en-US" dirty="0" smtClean="0">
                <a:solidFill>
                  <a:srgbClr val="002776"/>
                </a:solidFill>
              </a:rPr>
              <a:t>involve leadership at earliest stage, designate a steering committee</a:t>
            </a:r>
          </a:p>
          <a:p>
            <a:pPr marL="231775" lvl="1" indent="-231775">
              <a:spcBef>
                <a:spcPts val="500"/>
              </a:spcBef>
            </a:pPr>
            <a:r>
              <a:rPr lang="en-US" b="1" dirty="0" smtClean="0">
                <a:solidFill>
                  <a:srgbClr val="002776"/>
                </a:solidFill>
              </a:rPr>
              <a:t>Project Management Team - </a:t>
            </a:r>
            <a:r>
              <a:rPr lang="en-US" dirty="0" smtClean="0">
                <a:solidFill>
                  <a:srgbClr val="002776"/>
                </a:solidFill>
              </a:rPr>
              <a:t>establish a cross-functional project management team</a:t>
            </a:r>
          </a:p>
          <a:p>
            <a:pPr marL="231775" lvl="1" indent="-231775">
              <a:spcBef>
                <a:spcPts val="500"/>
              </a:spcBef>
            </a:pPr>
            <a:r>
              <a:rPr lang="en-US" b="1" dirty="0" smtClean="0">
                <a:solidFill>
                  <a:srgbClr val="002776"/>
                </a:solidFill>
              </a:rPr>
              <a:t>Communication</a:t>
            </a:r>
            <a:r>
              <a:rPr lang="en-US" dirty="0" smtClean="0">
                <a:solidFill>
                  <a:srgbClr val="002776"/>
                </a:solidFill>
              </a:rPr>
              <a:t> - establish lines of communication among various functions within the organization</a:t>
            </a:r>
          </a:p>
          <a:p>
            <a:pPr marL="231775" lvl="1" indent="-231775">
              <a:spcBef>
                <a:spcPts val="500"/>
              </a:spcBef>
            </a:pPr>
            <a:r>
              <a:rPr lang="en-US" b="1" dirty="0" smtClean="0">
                <a:solidFill>
                  <a:srgbClr val="002776"/>
                </a:solidFill>
              </a:rPr>
              <a:t>Coordination of Initiatives -  </a:t>
            </a:r>
            <a:r>
              <a:rPr lang="en-US" dirty="0" smtClean="0">
                <a:solidFill>
                  <a:srgbClr val="002776"/>
                </a:solidFill>
              </a:rPr>
              <a:t>consider planned technology changes, finance transformation, major transactions, and other related initiatives with an eye towards efficiency and synergy</a:t>
            </a:r>
          </a:p>
          <a:p>
            <a:pPr marL="231775" lvl="1" indent="-231775">
              <a:spcBef>
                <a:spcPts val="500"/>
              </a:spcBef>
            </a:pPr>
            <a:r>
              <a:rPr lang="en-US" b="1" dirty="0" smtClean="0">
                <a:solidFill>
                  <a:srgbClr val="002776"/>
                </a:solidFill>
              </a:rPr>
              <a:t>Roadmap to success - </a:t>
            </a:r>
            <a:r>
              <a:rPr lang="en-US" dirty="0" smtClean="0">
                <a:solidFill>
                  <a:srgbClr val="002776"/>
                </a:solidFill>
              </a:rPr>
              <a:t>plan in advance to achieve a cost-effective and sustainable implementation</a:t>
            </a:r>
            <a:endParaRPr lang="en-GB" dirty="0" smtClean="0"/>
          </a:p>
          <a:p>
            <a:pPr marL="231775" lvl="1" indent="-231775">
              <a:spcBef>
                <a:spcPts val="500"/>
              </a:spcBef>
            </a:pPr>
            <a:endParaRPr lang="en-US" dirty="0" smtClean="0">
              <a:solidFill>
                <a:srgbClr val="002776"/>
              </a:solidFill>
            </a:endParaRPr>
          </a:p>
          <a:p>
            <a:pPr lvl="1">
              <a:spcAft>
                <a:spcPts val="0"/>
              </a:spcAft>
            </a:pPr>
            <a:endParaRPr lang="en-US" dirty="0" smtClean="0"/>
          </a:p>
          <a:p>
            <a:pPr lvl="1">
              <a:spcAft>
                <a:spcPts val="0"/>
              </a:spcAft>
            </a:pPr>
            <a:endParaRPr lang="en-US" dirty="0" smtClean="0"/>
          </a:p>
          <a:p>
            <a:pPr lvl="1">
              <a:spcAft>
                <a:spcPts val="0"/>
              </a:spcAft>
            </a:pPr>
            <a:endParaRPr lang="en-US" dirty="0" smtClean="0"/>
          </a:p>
          <a:p>
            <a:pPr lvl="1">
              <a:spcAft>
                <a:spcPts val="0"/>
              </a:spcAft>
            </a:pPr>
            <a:endParaRPr lang="en-US" dirty="0" smtClean="0"/>
          </a:p>
          <a:p>
            <a:pPr lvl="2">
              <a:spcAft>
                <a:spcPts val="0"/>
              </a:spcAft>
            </a:pPr>
            <a:endParaRPr lang="en-US" dirty="0" smtClean="0"/>
          </a:p>
          <a:p>
            <a:pPr lvl="1">
              <a:spcAft>
                <a:spcPts val="0"/>
              </a:spcAft>
            </a:pPr>
            <a:endParaRPr lang="en-US" dirty="0"/>
          </a:p>
        </p:txBody>
      </p:sp>
      <p:sp>
        <p:nvSpPr>
          <p:cNvPr id="5" name="Text Box 10"/>
          <p:cNvSpPr txBox="1">
            <a:spLocks noChangeArrowheads="1"/>
          </p:cNvSpPr>
          <p:nvPr/>
        </p:nvSpPr>
        <p:spPr bwMode="auto">
          <a:xfrm>
            <a:off x="288926" y="6564313"/>
            <a:ext cx="5099050" cy="404480"/>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a:t>
            </a:r>
            <a:r>
              <a:rPr lang="en-GB" sz="800" dirty="0" smtClean="0">
                <a:solidFill>
                  <a:schemeClr val="tx2"/>
                </a:solidFill>
                <a:latin typeface="Verdana" pitchFamily="34" charset="0"/>
              </a:rPr>
              <a:t>2011 </a:t>
            </a:r>
            <a:r>
              <a:rPr lang="en-GB" sz="800" dirty="0">
                <a:solidFill>
                  <a:schemeClr val="tx2"/>
                </a:solidFill>
                <a:latin typeface="Verdana" pitchFamily="34" charset="0"/>
              </a:rPr>
              <a:t>Deloitte Touche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smtClean="0">
                <a:solidFill>
                  <a:schemeClr val="tx2"/>
                </a:solidFill>
                <a:latin typeface="Verdana" pitchFamily="34" charset="0"/>
              </a:rPr>
              <a:t>los derechos son reservados.</a:t>
            </a:r>
            <a:endParaRPr lang="pt-BR" sz="800" dirty="0">
              <a:solidFill>
                <a:schemeClr val="tx2"/>
              </a:solidFill>
              <a:latin typeface="Verdana" pitchFamily="34" charset="0"/>
            </a:endParaRPr>
          </a:p>
          <a:p>
            <a:pPr>
              <a:spcBef>
                <a:spcPct val="50000"/>
              </a:spcBef>
            </a:pPr>
            <a:endParaRPr lang="pt-BR" sz="800" dirty="0">
              <a:solidFill>
                <a:srgbClr val="000000"/>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19</a:t>
            </a:fld>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Title 1"/>
          <p:cNvSpPr>
            <a:spLocks noGrp="1"/>
          </p:cNvSpPr>
          <p:nvPr>
            <p:ph type="ctrTitle"/>
          </p:nvPr>
        </p:nvSpPr>
        <p:spPr>
          <a:xfrm>
            <a:off x="1238252" y="2617793"/>
            <a:ext cx="7865074" cy="1277937"/>
          </a:xfrm>
        </p:spPr>
        <p:txBody>
          <a:bodyPr/>
          <a:lstStyle/>
          <a:p>
            <a:r>
              <a:rPr lang="en-GB" sz="4400" dirty="0" smtClean="0"/>
              <a:t>Overview of IFRS in the Americas</a:t>
            </a:r>
            <a:endParaRPr lang="nl-NL" sz="4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Best </a:t>
            </a:r>
            <a:r>
              <a:rPr lang="pt-BR" dirty="0" err="1" smtClean="0"/>
              <a:t>Practices</a:t>
            </a:r>
            <a:r>
              <a:rPr lang="pt-BR" dirty="0" smtClean="0"/>
              <a:t> &amp; </a:t>
            </a:r>
            <a:r>
              <a:rPr lang="pt-BR" dirty="0" err="1" smtClean="0"/>
              <a:t>Lessons</a:t>
            </a:r>
            <a:r>
              <a:rPr lang="pt-BR" dirty="0" smtClean="0"/>
              <a:t> </a:t>
            </a:r>
            <a:r>
              <a:rPr lang="pt-BR" dirty="0" err="1" smtClean="0"/>
              <a:t>Learned</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en-US" sz="2400" b="1" dirty="0" smtClean="0">
                <a:solidFill>
                  <a:schemeClr val="accent3"/>
                </a:solidFill>
              </a:rPr>
              <a:t>Dealing with the Challenge of IFRS Adoption</a:t>
            </a:r>
            <a:endParaRPr lang="pt-BR" sz="2400" b="1" dirty="0">
              <a:solidFill>
                <a:schemeClr val="accent3"/>
              </a:solidFill>
            </a:endParaRPr>
          </a:p>
        </p:txBody>
      </p:sp>
      <p:sp>
        <p:nvSpPr>
          <p:cNvPr id="4" name="Content Placeholder 3"/>
          <p:cNvSpPr>
            <a:spLocks noGrp="1"/>
          </p:cNvSpPr>
          <p:nvPr>
            <p:ph sz="quarter" idx="12"/>
          </p:nvPr>
        </p:nvSpPr>
        <p:spPr>
          <a:xfrm>
            <a:off x="424434" y="1219200"/>
            <a:ext cx="9024366" cy="4883434"/>
          </a:xfrm>
        </p:spPr>
        <p:txBody>
          <a:bodyPr/>
          <a:lstStyle/>
          <a:p>
            <a:pPr marL="231775" lvl="1" indent="-231775">
              <a:spcBef>
                <a:spcPts val="500"/>
              </a:spcBef>
              <a:buNone/>
            </a:pPr>
            <a:r>
              <a:rPr lang="en-US" b="1" dirty="0" smtClean="0">
                <a:solidFill>
                  <a:schemeClr val="accent4"/>
                </a:solidFill>
              </a:rPr>
              <a:t>Detail Level</a:t>
            </a:r>
          </a:p>
          <a:p>
            <a:pPr marL="341313" lvl="1" indent="-231775">
              <a:spcBef>
                <a:spcPts val="500"/>
              </a:spcBef>
            </a:pPr>
            <a:r>
              <a:rPr lang="en-US" b="1" dirty="0" smtClean="0">
                <a:solidFill>
                  <a:srgbClr val="002776"/>
                </a:solidFill>
              </a:rPr>
              <a:t>Assessments —</a:t>
            </a:r>
            <a:r>
              <a:rPr lang="en-US" dirty="0" smtClean="0">
                <a:solidFill>
                  <a:srgbClr val="002776"/>
                </a:solidFill>
              </a:rPr>
              <a:t> Have we identified and prioritized areas of impact and determined long lead-time items?  Have we evaluated implications for planned or possible future transactions?</a:t>
            </a:r>
          </a:p>
          <a:p>
            <a:pPr marL="341313" lvl="1" indent="-231775">
              <a:spcBef>
                <a:spcPts val="500"/>
              </a:spcBef>
            </a:pPr>
            <a:endParaRPr lang="en-US" b="1" dirty="0" smtClean="0">
              <a:solidFill>
                <a:srgbClr val="002776"/>
              </a:solidFill>
            </a:endParaRPr>
          </a:p>
          <a:p>
            <a:pPr marL="341313" lvl="1" indent="-231775">
              <a:spcBef>
                <a:spcPts val="500"/>
              </a:spcBef>
            </a:pPr>
            <a:r>
              <a:rPr lang="en-US" b="1" dirty="0" smtClean="0">
                <a:solidFill>
                  <a:srgbClr val="002776"/>
                </a:solidFill>
              </a:rPr>
              <a:t>Statutory Reporting — </a:t>
            </a:r>
            <a:r>
              <a:rPr lang="en-US" dirty="0" smtClean="0">
                <a:solidFill>
                  <a:srgbClr val="002776"/>
                </a:solidFill>
              </a:rPr>
              <a:t>if multinational, where are we already using IFRS and how has it been applied? Where else will we / can we use IFRS? </a:t>
            </a:r>
          </a:p>
          <a:p>
            <a:pPr marL="341313" lvl="1" indent="-231775">
              <a:spcBef>
                <a:spcPts val="500"/>
              </a:spcBef>
            </a:pPr>
            <a:endParaRPr lang="en-US" b="1" dirty="0" smtClean="0">
              <a:solidFill>
                <a:srgbClr val="002776"/>
              </a:solidFill>
            </a:endParaRPr>
          </a:p>
          <a:p>
            <a:pPr marL="341313" lvl="1" indent="-231775">
              <a:spcBef>
                <a:spcPts val="500"/>
              </a:spcBef>
            </a:pPr>
            <a:r>
              <a:rPr lang="en-US" b="1" dirty="0" smtClean="0">
                <a:solidFill>
                  <a:srgbClr val="002776"/>
                </a:solidFill>
              </a:rPr>
              <a:t>General Financial Reporting – </a:t>
            </a:r>
            <a:r>
              <a:rPr lang="en-US" dirty="0" smtClean="0">
                <a:solidFill>
                  <a:srgbClr val="002776"/>
                </a:solidFill>
              </a:rPr>
              <a:t>Have we adequately identified our information and reporting needs? Have we aligned them with other reporting requirements?  How are we preparing the market and managing expectations?</a:t>
            </a:r>
            <a:endParaRPr lang="en-US" b="1" dirty="0" smtClean="0">
              <a:solidFill>
                <a:srgbClr val="002776"/>
              </a:solidFill>
            </a:endParaRPr>
          </a:p>
          <a:p>
            <a:pPr marL="341313" lvl="1" indent="-231775">
              <a:spcBef>
                <a:spcPts val="500"/>
              </a:spcBef>
            </a:pPr>
            <a:endParaRPr lang="en-US" b="1" dirty="0" smtClean="0">
              <a:solidFill>
                <a:srgbClr val="002776"/>
              </a:solidFill>
            </a:endParaRPr>
          </a:p>
          <a:p>
            <a:pPr marL="341313" lvl="1" indent="-231775">
              <a:spcBef>
                <a:spcPts val="500"/>
              </a:spcBef>
            </a:pPr>
            <a:r>
              <a:rPr lang="en-US" b="1" dirty="0" smtClean="0">
                <a:solidFill>
                  <a:srgbClr val="002776"/>
                </a:solidFill>
              </a:rPr>
              <a:t>IFRS Workshop —</a:t>
            </a:r>
            <a:r>
              <a:rPr lang="en-US" dirty="0" smtClean="0">
                <a:solidFill>
                  <a:srgbClr val="002776"/>
                </a:solidFill>
              </a:rPr>
              <a:t> Have we discussed impacts with key members of Management? The Board? The Audit Committee?</a:t>
            </a:r>
          </a:p>
          <a:p>
            <a:pPr lvl="1">
              <a:spcAft>
                <a:spcPts val="0"/>
              </a:spcAft>
            </a:pPr>
            <a:endParaRPr lang="en-US" dirty="0" smtClean="0"/>
          </a:p>
          <a:p>
            <a:pPr lvl="1">
              <a:spcAft>
                <a:spcPts val="0"/>
              </a:spcAft>
            </a:pPr>
            <a:endParaRPr lang="en-US" dirty="0" smtClean="0"/>
          </a:p>
          <a:p>
            <a:pPr lvl="1">
              <a:spcAft>
                <a:spcPts val="0"/>
              </a:spcAft>
            </a:pPr>
            <a:endParaRPr lang="en-US" dirty="0" smtClean="0"/>
          </a:p>
          <a:p>
            <a:pPr lvl="1">
              <a:spcAft>
                <a:spcPts val="0"/>
              </a:spcAft>
            </a:pPr>
            <a:endParaRPr lang="en-US" dirty="0" smtClean="0"/>
          </a:p>
          <a:p>
            <a:pPr lvl="2">
              <a:spcAft>
                <a:spcPts val="0"/>
              </a:spcAft>
            </a:pPr>
            <a:endParaRPr lang="en-US" dirty="0" smtClean="0"/>
          </a:p>
          <a:p>
            <a:pPr lvl="1">
              <a:spcAft>
                <a:spcPts val="0"/>
              </a:spcAft>
            </a:pPr>
            <a:endParaRPr lang="en-US" dirty="0"/>
          </a:p>
        </p:txBody>
      </p:sp>
      <p:sp>
        <p:nvSpPr>
          <p:cNvPr id="5" name="Text Box 10"/>
          <p:cNvSpPr txBox="1">
            <a:spLocks noChangeArrowheads="1"/>
          </p:cNvSpPr>
          <p:nvPr/>
        </p:nvSpPr>
        <p:spPr bwMode="auto">
          <a:xfrm>
            <a:off x="288926" y="6564313"/>
            <a:ext cx="5099050" cy="404480"/>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a:t>
            </a:r>
            <a:r>
              <a:rPr lang="en-GB" sz="800" dirty="0" smtClean="0">
                <a:solidFill>
                  <a:schemeClr val="tx2"/>
                </a:solidFill>
                <a:latin typeface="Verdana" pitchFamily="34" charset="0"/>
              </a:rPr>
              <a:t>2011 </a:t>
            </a:r>
            <a:r>
              <a:rPr lang="en-GB" sz="800" dirty="0">
                <a:solidFill>
                  <a:schemeClr val="tx2"/>
                </a:solidFill>
                <a:latin typeface="Verdana" pitchFamily="34" charset="0"/>
              </a:rPr>
              <a:t>Deloitte Touche Tohmatsu. </a:t>
            </a:r>
            <a:r>
              <a:rPr lang="en-GB" sz="800" dirty="0" err="1" smtClean="0">
                <a:solidFill>
                  <a:schemeClr val="tx2"/>
                </a:solidFill>
                <a:latin typeface="Verdana" pitchFamily="34" charset="0"/>
              </a:rPr>
              <a:t>Todos</a:t>
            </a:r>
            <a:r>
              <a:rPr lang="en-GB" sz="800" dirty="0" smtClean="0">
                <a:solidFill>
                  <a:schemeClr val="tx2"/>
                </a:solidFill>
                <a:latin typeface="Verdana" pitchFamily="34" charset="0"/>
              </a:rPr>
              <a:t> los </a:t>
            </a:r>
            <a:r>
              <a:rPr lang="en-GB" sz="800" dirty="0" err="1" smtClean="0">
                <a:solidFill>
                  <a:schemeClr val="tx2"/>
                </a:solidFill>
                <a:latin typeface="Verdana" pitchFamily="34" charset="0"/>
              </a:rPr>
              <a:t>derechos</a:t>
            </a:r>
            <a:r>
              <a:rPr lang="en-GB" sz="800" dirty="0" smtClean="0">
                <a:solidFill>
                  <a:schemeClr val="tx2"/>
                </a:solidFill>
                <a:latin typeface="Verdana" pitchFamily="34" charset="0"/>
              </a:rPr>
              <a:t> son </a:t>
            </a:r>
            <a:r>
              <a:rPr lang="en-GB" sz="800" dirty="0" err="1" smtClean="0">
                <a:solidFill>
                  <a:schemeClr val="tx2"/>
                </a:solidFill>
                <a:latin typeface="Verdana" pitchFamily="34" charset="0"/>
              </a:rPr>
              <a:t>reservados</a:t>
            </a:r>
            <a:r>
              <a:rPr lang="en-GB" sz="800" dirty="0" smtClean="0">
                <a:solidFill>
                  <a:schemeClr val="tx2"/>
                </a:solidFill>
                <a:latin typeface="Verdana" pitchFamily="34" charset="0"/>
              </a:rPr>
              <a:t>.</a:t>
            </a:r>
            <a:endParaRPr lang="pt-BR" sz="800" dirty="0">
              <a:solidFill>
                <a:schemeClr val="tx2"/>
              </a:solidFill>
              <a:latin typeface="Verdana" pitchFamily="34" charset="0"/>
            </a:endParaRPr>
          </a:p>
          <a:p>
            <a:pPr>
              <a:spcBef>
                <a:spcPct val="50000"/>
              </a:spcBef>
            </a:pPr>
            <a:endParaRPr lang="pt-BR" sz="800" dirty="0">
              <a:solidFill>
                <a:srgbClr val="000000"/>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20</a:t>
            </a:fld>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Best </a:t>
            </a:r>
            <a:r>
              <a:rPr lang="pt-BR" dirty="0" err="1" smtClean="0"/>
              <a:t>Practices</a:t>
            </a:r>
            <a:r>
              <a:rPr lang="pt-BR" dirty="0" smtClean="0"/>
              <a:t> &amp; </a:t>
            </a:r>
            <a:r>
              <a:rPr lang="pt-BR" dirty="0" err="1" smtClean="0"/>
              <a:t>Lessons</a:t>
            </a:r>
            <a:r>
              <a:rPr lang="pt-BR" dirty="0" smtClean="0"/>
              <a:t> </a:t>
            </a:r>
            <a:r>
              <a:rPr lang="pt-BR" dirty="0" err="1" smtClean="0"/>
              <a:t>Learned</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en-US" sz="2400" b="1" dirty="0" smtClean="0">
                <a:solidFill>
                  <a:schemeClr val="accent3"/>
                </a:solidFill>
              </a:rPr>
              <a:t>Dealing with the Challenge of IFRS Adoption</a:t>
            </a:r>
            <a:endParaRPr lang="pt-BR" sz="2400" b="1" dirty="0">
              <a:solidFill>
                <a:schemeClr val="accent3"/>
              </a:solidFill>
            </a:endParaRPr>
          </a:p>
        </p:txBody>
      </p:sp>
      <p:sp>
        <p:nvSpPr>
          <p:cNvPr id="4" name="Content Placeholder 3"/>
          <p:cNvSpPr>
            <a:spLocks noGrp="1"/>
          </p:cNvSpPr>
          <p:nvPr>
            <p:ph sz="quarter" idx="12"/>
          </p:nvPr>
        </p:nvSpPr>
        <p:spPr>
          <a:xfrm>
            <a:off x="424434" y="1219200"/>
            <a:ext cx="9024366" cy="4883434"/>
          </a:xfrm>
        </p:spPr>
        <p:txBody>
          <a:bodyPr/>
          <a:lstStyle/>
          <a:p>
            <a:pPr marL="231775" lvl="1" indent="-231775">
              <a:spcBef>
                <a:spcPts val="500"/>
              </a:spcBef>
              <a:buNone/>
            </a:pPr>
            <a:r>
              <a:rPr lang="en-US" b="1" dirty="0" smtClean="0">
                <a:solidFill>
                  <a:schemeClr val="accent4"/>
                </a:solidFill>
              </a:rPr>
              <a:t>Detail Level</a:t>
            </a:r>
          </a:p>
          <a:p>
            <a:pPr marL="341313" lvl="1" indent="-231775">
              <a:spcBef>
                <a:spcPts val="500"/>
              </a:spcBef>
            </a:pPr>
            <a:r>
              <a:rPr lang="en-US" b="1" dirty="0" smtClean="0">
                <a:solidFill>
                  <a:srgbClr val="002776"/>
                </a:solidFill>
              </a:rPr>
              <a:t>Tax — </a:t>
            </a:r>
            <a:r>
              <a:rPr lang="en-US" dirty="0" smtClean="0">
                <a:solidFill>
                  <a:srgbClr val="002776"/>
                </a:solidFill>
              </a:rPr>
              <a:t>Have we adequately assessed all tax impacts?</a:t>
            </a:r>
          </a:p>
          <a:p>
            <a:pPr marL="341313" lvl="1" indent="-231775">
              <a:spcBef>
                <a:spcPts val="500"/>
              </a:spcBef>
            </a:pPr>
            <a:endParaRPr lang="en-US" b="1" dirty="0" smtClean="0">
              <a:solidFill>
                <a:srgbClr val="002776"/>
              </a:solidFill>
            </a:endParaRPr>
          </a:p>
          <a:p>
            <a:pPr marL="341313" lvl="1" indent="-231775">
              <a:spcBef>
                <a:spcPts val="500"/>
              </a:spcBef>
            </a:pPr>
            <a:r>
              <a:rPr lang="en-US" b="1" dirty="0" smtClean="0">
                <a:solidFill>
                  <a:srgbClr val="002776"/>
                </a:solidFill>
              </a:rPr>
              <a:t>Process and Systems </a:t>
            </a:r>
            <a:r>
              <a:rPr lang="en-US" dirty="0" smtClean="0">
                <a:solidFill>
                  <a:srgbClr val="002776"/>
                </a:solidFill>
              </a:rPr>
              <a:t>– Have we evaluated our short and long-term process and system requirements for IFRS?  How should our internal controls be enhanced in response to IFRS changes (e.g., new financial reporting risks, spreadsheets)?</a:t>
            </a:r>
          </a:p>
          <a:p>
            <a:pPr marL="341313" lvl="1" indent="-231775">
              <a:spcBef>
                <a:spcPts val="500"/>
              </a:spcBef>
            </a:pPr>
            <a:endParaRPr lang="en-US" b="1" dirty="0" smtClean="0">
              <a:solidFill>
                <a:srgbClr val="002776"/>
              </a:solidFill>
            </a:endParaRPr>
          </a:p>
          <a:p>
            <a:pPr marL="341313" lvl="1" indent="-231775">
              <a:spcBef>
                <a:spcPts val="500"/>
              </a:spcBef>
            </a:pPr>
            <a:r>
              <a:rPr lang="en-US" b="1" dirty="0" smtClean="0">
                <a:solidFill>
                  <a:srgbClr val="002776"/>
                </a:solidFill>
              </a:rPr>
              <a:t>Resources — </a:t>
            </a:r>
            <a:r>
              <a:rPr lang="en-US" dirty="0" smtClean="0">
                <a:solidFill>
                  <a:srgbClr val="002776"/>
                </a:solidFill>
              </a:rPr>
              <a:t>Have we developed internal and external resource estimates? Have we initiated internal training and awareness programs?  Have we coordinated sufficiently with external specialists – auditors, actuaries, valuation experts?  What are our longer-term resource needs post implementation?</a:t>
            </a:r>
          </a:p>
          <a:p>
            <a:pPr marL="341313" lvl="1" indent="-231775">
              <a:spcBef>
                <a:spcPts val="500"/>
              </a:spcBef>
            </a:pPr>
            <a:endParaRPr lang="en-US" dirty="0" smtClean="0">
              <a:solidFill>
                <a:srgbClr val="002776"/>
              </a:solidFill>
            </a:endParaRPr>
          </a:p>
          <a:p>
            <a:pPr lvl="1">
              <a:spcAft>
                <a:spcPts val="0"/>
              </a:spcAft>
            </a:pPr>
            <a:endParaRPr lang="en-US" dirty="0" smtClean="0"/>
          </a:p>
          <a:p>
            <a:pPr lvl="1">
              <a:spcAft>
                <a:spcPts val="0"/>
              </a:spcAft>
            </a:pPr>
            <a:endParaRPr lang="en-US" dirty="0" smtClean="0"/>
          </a:p>
          <a:p>
            <a:pPr lvl="1">
              <a:spcAft>
                <a:spcPts val="0"/>
              </a:spcAft>
            </a:pPr>
            <a:endParaRPr lang="en-US" dirty="0" smtClean="0"/>
          </a:p>
          <a:p>
            <a:pPr lvl="1">
              <a:spcAft>
                <a:spcPts val="0"/>
              </a:spcAft>
            </a:pPr>
            <a:endParaRPr lang="en-US" dirty="0" smtClean="0"/>
          </a:p>
          <a:p>
            <a:pPr lvl="2">
              <a:spcAft>
                <a:spcPts val="0"/>
              </a:spcAft>
            </a:pPr>
            <a:endParaRPr lang="en-US" dirty="0" smtClean="0"/>
          </a:p>
          <a:p>
            <a:pPr lvl="1">
              <a:spcAft>
                <a:spcPts val="0"/>
              </a:spcAft>
            </a:pPr>
            <a:endParaRPr lang="en-US" dirty="0"/>
          </a:p>
        </p:txBody>
      </p:sp>
      <p:sp>
        <p:nvSpPr>
          <p:cNvPr id="5" name="Text Box 10"/>
          <p:cNvSpPr txBox="1">
            <a:spLocks noChangeArrowheads="1"/>
          </p:cNvSpPr>
          <p:nvPr/>
        </p:nvSpPr>
        <p:spPr bwMode="auto">
          <a:xfrm>
            <a:off x="288926" y="6564313"/>
            <a:ext cx="5099050" cy="404480"/>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a:t>
            </a:r>
            <a:r>
              <a:rPr lang="en-GB" sz="800" dirty="0" smtClean="0">
                <a:solidFill>
                  <a:schemeClr val="tx2"/>
                </a:solidFill>
                <a:latin typeface="Verdana" pitchFamily="34" charset="0"/>
              </a:rPr>
              <a:t>2011 </a:t>
            </a:r>
            <a:r>
              <a:rPr lang="en-GB" sz="800" dirty="0">
                <a:solidFill>
                  <a:schemeClr val="tx2"/>
                </a:solidFill>
                <a:latin typeface="Verdana" pitchFamily="34" charset="0"/>
              </a:rPr>
              <a:t>Deloitte Touche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n-GB" sz="800" dirty="0" smtClean="0">
                <a:solidFill>
                  <a:schemeClr val="tx2"/>
                </a:solidFill>
                <a:latin typeface="Verdana" pitchFamily="34" charset="0"/>
              </a:rPr>
              <a:t>los </a:t>
            </a:r>
            <a:r>
              <a:rPr lang="en-GB" sz="800" dirty="0" err="1" smtClean="0">
                <a:solidFill>
                  <a:schemeClr val="tx2"/>
                </a:solidFill>
                <a:latin typeface="Verdana" pitchFamily="34" charset="0"/>
              </a:rPr>
              <a:t>derechos</a:t>
            </a:r>
            <a:r>
              <a:rPr lang="en-GB" sz="800" dirty="0" smtClean="0">
                <a:solidFill>
                  <a:schemeClr val="tx2"/>
                </a:solidFill>
                <a:latin typeface="Verdana" pitchFamily="34" charset="0"/>
              </a:rPr>
              <a:t> son </a:t>
            </a:r>
            <a:r>
              <a:rPr lang="en-GB" sz="800" dirty="0" err="1" smtClean="0">
                <a:solidFill>
                  <a:schemeClr val="tx2"/>
                </a:solidFill>
                <a:latin typeface="Verdana" pitchFamily="34" charset="0"/>
              </a:rPr>
              <a:t>reservados</a:t>
            </a:r>
            <a:r>
              <a:rPr lang="en-GB" sz="800" dirty="0" smtClean="0">
                <a:solidFill>
                  <a:schemeClr val="tx2"/>
                </a:solidFill>
                <a:latin typeface="Verdana" pitchFamily="34" charset="0"/>
              </a:rPr>
              <a:t>. </a:t>
            </a:r>
            <a:endParaRPr lang="pt-BR" sz="800" dirty="0">
              <a:solidFill>
                <a:schemeClr val="tx2"/>
              </a:solidFill>
              <a:latin typeface="Verdana" pitchFamily="34" charset="0"/>
            </a:endParaRPr>
          </a:p>
          <a:p>
            <a:pPr>
              <a:spcBef>
                <a:spcPct val="50000"/>
              </a:spcBef>
            </a:pPr>
            <a:endParaRPr lang="pt-BR" sz="800" dirty="0">
              <a:solidFill>
                <a:srgbClr val="000000"/>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21</a:t>
            </a:fld>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Title 1"/>
          <p:cNvSpPr>
            <a:spLocks noGrp="1"/>
          </p:cNvSpPr>
          <p:nvPr>
            <p:ph type="ctrTitle"/>
          </p:nvPr>
        </p:nvSpPr>
        <p:spPr>
          <a:xfrm>
            <a:off x="1238252" y="2617793"/>
            <a:ext cx="7865074" cy="1277937"/>
          </a:xfrm>
        </p:spPr>
        <p:txBody>
          <a:bodyPr/>
          <a:lstStyle/>
          <a:p>
            <a:r>
              <a:rPr lang="en-GB" sz="4400" dirty="0" smtClean="0"/>
              <a:t>Looking Forward and Final Thoughts</a:t>
            </a:r>
            <a:endParaRPr lang="nl-NL" sz="4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2914" name="Rectangle 3"/>
          <p:cNvSpPr>
            <a:spLocks noChangeArrowheads="1"/>
          </p:cNvSpPr>
          <p:nvPr/>
        </p:nvSpPr>
        <p:spPr bwMode="auto">
          <a:xfrm>
            <a:off x="381000" y="5410200"/>
            <a:ext cx="4800600" cy="1207676"/>
          </a:xfrm>
          <a:prstGeom prst="rect">
            <a:avLst/>
          </a:prstGeom>
          <a:noFill/>
          <a:ln w="28575" algn="ctr">
            <a:noFill/>
            <a:miter lim="800000"/>
            <a:headEnd/>
            <a:tailEnd/>
          </a:ln>
        </p:spPr>
        <p:txBody>
          <a:bodyPr wrap="square" lIns="64598" tIns="64598" rIns="64598" bIns="64598" anchor="ctr">
            <a:spAutoFit/>
          </a:bodyPr>
          <a:lstStyle/>
          <a:p>
            <a:r>
              <a:rPr lang="es-PE" sz="700" dirty="0"/>
              <a:t>Deloitte se refiere a una o más de las firmas miembros de Deloitte </a:t>
            </a:r>
            <a:r>
              <a:rPr lang="es-PE" sz="700" dirty="0" err="1"/>
              <a:t>Touche</a:t>
            </a:r>
            <a:r>
              <a:rPr lang="es-PE" sz="700" dirty="0"/>
              <a:t> </a:t>
            </a:r>
            <a:r>
              <a:rPr lang="es-PE" sz="700" dirty="0" err="1"/>
              <a:t>Tohmatsu</a:t>
            </a:r>
            <a:r>
              <a:rPr lang="es-PE" sz="700" dirty="0"/>
              <a:t> </a:t>
            </a:r>
            <a:r>
              <a:rPr lang="es-PE" sz="700" dirty="0" err="1"/>
              <a:t>Limited</a:t>
            </a:r>
            <a:r>
              <a:rPr lang="es-PE" sz="700" dirty="0"/>
              <a:t>, una compañía privada del Reino Unido limitada por garantía, y su red de firmas miembros, cada una como una entidad única e independiente y legalmente separada. Una descripción detallada de la estructura legal de Deloitte </a:t>
            </a:r>
            <a:r>
              <a:rPr lang="es-PE" sz="700" dirty="0" err="1"/>
              <a:t>Touche</a:t>
            </a:r>
            <a:r>
              <a:rPr lang="es-PE" sz="700" dirty="0"/>
              <a:t> </a:t>
            </a:r>
            <a:r>
              <a:rPr lang="es-PE" sz="700" dirty="0" err="1"/>
              <a:t>Tohmatsu</a:t>
            </a:r>
            <a:r>
              <a:rPr lang="es-PE" sz="700" dirty="0"/>
              <a:t> </a:t>
            </a:r>
            <a:r>
              <a:rPr lang="es-PE" sz="700" dirty="0" err="1"/>
              <a:t>Limited</a:t>
            </a:r>
            <a:r>
              <a:rPr lang="es-PE" sz="700" dirty="0"/>
              <a:t> y sus firmas miembros puede verse en el sitio web </a:t>
            </a:r>
            <a:r>
              <a:rPr lang="es-PE" sz="700" b="1" u="sng" dirty="0">
                <a:hlinkClick r:id="rId3"/>
              </a:rPr>
              <a:t>www.deloitte.com/about</a:t>
            </a:r>
            <a:r>
              <a:rPr lang="es-PE" sz="700" dirty="0"/>
              <a:t>.</a:t>
            </a:r>
          </a:p>
          <a:p>
            <a:r>
              <a:rPr lang="es-PE" sz="700" dirty="0"/>
              <a:t> </a:t>
            </a:r>
          </a:p>
          <a:p>
            <a:r>
              <a:rPr lang="es-PE" sz="700" dirty="0"/>
              <a:t>Deloitte presta servicios de auditoría, impuestos, consultoría y asesoramiento financiero a organizaciones públicas y privadas de diversas industrias. Con una red global de firmas miembros en más de 150 países, Deloitte brinda sus capacidades de clase mundial y su profunda experiencia local para ayudar a sus clientes a tener éxito donde sea que operen. Aproximadamente 170.000 profesionales de Deloitte se han comprometido a convertirse en estándar de excelencia. </a:t>
            </a:r>
          </a:p>
        </p:txBody>
      </p:sp>
      <p:pic>
        <p:nvPicPr>
          <p:cNvPr id="4" name="Picture 4" descr="DEL_COL"/>
          <p:cNvPicPr preferRelativeResize="0">
            <a:picLocks noChangeAspect="1" noChangeArrowheads="1"/>
          </p:cNvPicPr>
          <p:nvPr/>
        </p:nvPicPr>
        <p:blipFill>
          <a:blip r:embed="rId4" cstate="print"/>
          <a:srcRect/>
          <a:stretch>
            <a:fillRect/>
          </a:stretch>
        </p:blipFill>
        <p:spPr bwMode="auto">
          <a:xfrm>
            <a:off x="381001" y="2590802"/>
            <a:ext cx="3962400" cy="789685"/>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Title 1"/>
          <p:cNvSpPr>
            <a:spLocks noGrp="1"/>
          </p:cNvSpPr>
          <p:nvPr>
            <p:ph type="ctrTitle"/>
          </p:nvPr>
        </p:nvSpPr>
        <p:spPr>
          <a:xfrm>
            <a:off x="1238252" y="2617793"/>
            <a:ext cx="7865074" cy="1277937"/>
          </a:xfrm>
        </p:spPr>
        <p:txBody>
          <a:bodyPr/>
          <a:lstStyle/>
          <a:p>
            <a:r>
              <a:rPr lang="en-GB" sz="4400" dirty="0" smtClean="0"/>
              <a:t>Appendix</a:t>
            </a:r>
            <a:br>
              <a:rPr lang="en-GB" sz="4400" dirty="0" smtClean="0"/>
            </a:br>
            <a:r>
              <a:rPr lang="en-GB" sz="4400" dirty="0" smtClean="0"/>
              <a:t>IFRS Case Study</a:t>
            </a:r>
            <a:endParaRPr lang="nl-NL" sz="4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10" name="Text Placeholder 9"/>
          <p:cNvSpPr>
            <a:spLocks noGrp="1"/>
          </p:cNvSpPr>
          <p:nvPr>
            <p:ph type="body" sz="quarter" idx="11"/>
          </p:nvPr>
        </p:nvSpPr>
        <p:spPr>
          <a:xfrm>
            <a:off x="448866" y="779466"/>
            <a:ext cx="9024366" cy="332399"/>
          </a:xfrm>
        </p:spPr>
        <p:txBody>
          <a:bodyPr/>
          <a:lstStyle/>
          <a:p>
            <a:r>
              <a:rPr lang="en-US" sz="2400" b="1" dirty="0" smtClean="0">
                <a:solidFill>
                  <a:schemeClr val="accent2"/>
                </a:solidFill>
              </a:rPr>
              <a:t>Convergence Snapshot</a:t>
            </a:r>
            <a:endParaRPr lang="pt-BR" sz="2400" b="1" dirty="0">
              <a:solidFill>
                <a:schemeClr val="accent2"/>
              </a:solidFill>
            </a:endParaRPr>
          </a:p>
        </p:txBody>
      </p:sp>
      <p:sp>
        <p:nvSpPr>
          <p:cNvPr id="8"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9"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25</a:t>
            </a:fld>
            <a:endParaRPr lang="pt-BR" dirty="0"/>
          </a:p>
        </p:txBody>
      </p:sp>
      <p:graphicFrame>
        <p:nvGraphicFramePr>
          <p:cNvPr id="12" name="Group 392"/>
          <p:cNvGraphicFramePr>
            <a:graphicFrameLocks noGrp="1"/>
          </p:cNvGraphicFramePr>
          <p:nvPr/>
        </p:nvGraphicFramePr>
        <p:xfrm>
          <a:off x="481110" y="1143002"/>
          <a:ext cx="9043891" cy="5362887"/>
        </p:xfrm>
        <a:graphic>
          <a:graphicData uri="http://schemas.openxmlformats.org/drawingml/2006/table">
            <a:tbl>
              <a:tblPr/>
              <a:tblGrid>
                <a:gridCol w="1499115"/>
                <a:gridCol w="7544776"/>
              </a:tblGrid>
              <a:tr h="2419674">
                <a:tc>
                  <a:txBody>
                    <a:bodyPr/>
                    <a:lstStyle/>
                    <a:p>
                      <a:pPr marL="93663"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bg1"/>
                          </a:solidFill>
                          <a:effectLst/>
                          <a:latin typeface="Arial" pitchFamily="34" charset="0"/>
                          <a:cs typeface="Arial" pitchFamily="34" charset="0"/>
                        </a:rPr>
                        <a:t>Statutory Accounting</a:t>
                      </a:r>
                    </a:p>
                  </a:txBody>
                  <a:tcPr marL="9523" marR="9523" marT="9521"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365125" indent="-182563">
                        <a:lnSpc>
                          <a:spcPct val="100000"/>
                        </a:lnSpc>
                        <a:buClrTx/>
                        <a:buFont typeface="Arial" pitchFamily="34" charset="0"/>
                        <a:buChar char="•"/>
                      </a:pPr>
                      <a:r>
                        <a:rPr lang="en-US" sz="1500" baseline="0" noProof="0" dirty="0" smtClean="0">
                          <a:solidFill>
                            <a:schemeClr val="tx2"/>
                          </a:solidFill>
                        </a:rPr>
                        <a:t>Law 11.638 requires that large private entities (Assets &gt; R$300 million or Revenues &gt; R$240 million) are required to prepare annual financial statements using  Brazilian statutory accounting  practices (contained in Law 6.404/76 and amended by Law 11.638) and are required to have their financial statements audited annually</a:t>
                      </a:r>
                    </a:p>
                    <a:p>
                      <a:pPr marL="365125" indent="-182563">
                        <a:lnSpc>
                          <a:spcPct val="100000"/>
                        </a:lnSpc>
                        <a:buClrTx/>
                        <a:buFont typeface="Arial" pitchFamily="34" charset="0"/>
                        <a:buChar char="•"/>
                      </a:pPr>
                      <a:endParaRPr lang="en-US" sz="1500" baseline="0" noProof="0" dirty="0" smtClean="0">
                        <a:solidFill>
                          <a:schemeClr val="tx2"/>
                        </a:solidFill>
                      </a:endParaRPr>
                    </a:p>
                    <a:p>
                      <a:pPr marL="365125" indent="-182563">
                        <a:lnSpc>
                          <a:spcPct val="100000"/>
                        </a:lnSpc>
                        <a:buClrTx/>
                        <a:buFont typeface="Arial" pitchFamily="34" charset="0"/>
                        <a:buChar char="•"/>
                      </a:pPr>
                      <a:r>
                        <a:rPr lang="en-US" sz="1500" baseline="0" noProof="0" dirty="0" smtClean="0">
                          <a:solidFill>
                            <a:schemeClr val="tx2"/>
                          </a:solidFill>
                        </a:rPr>
                        <a:t>Accounting Principles Committee (</a:t>
                      </a:r>
                      <a:r>
                        <a:rPr lang="en-US" sz="1500" i="1" baseline="0" noProof="0" dirty="0" smtClean="0">
                          <a:solidFill>
                            <a:schemeClr val="tx2"/>
                          </a:solidFill>
                        </a:rPr>
                        <a:t>Comitê de Pronunciamentos Contabeis – CPC</a:t>
                      </a:r>
                      <a:r>
                        <a:rPr lang="en-US" sz="1500" baseline="0" noProof="0" dirty="0" smtClean="0">
                          <a:solidFill>
                            <a:schemeClr val="tx2"/>
                          </a:solidFill>
                        </a:rPr>
                        <a:t>) charged with re-writing Brazilian accounting standards in accordance with IFRS (convergence) and developed a phased workplan beginning in 2008</a:t>
                      </a:r>
                    </a:p>
                    <a:p>
                      <a:pPr marL="365125" lvl="0" indent="-182563">
                        <a:lnSpc>
                          <a:spcPct val="100000"/>
                        </a:lnSpc>
                        <a:buClrTx/>
                        <a:buFont typeface="Arial" pitchFamily="34" charset="0"/>
                        <a:buChar char="•"/>
                      </a:pPr>
                      <a:endParaRPr lang="en-US" sz="1500" b="0" u="none" baseline="0" noProof="0" dirty="0" smtClean="0">
                        <a:solidFill>
                          <a:schemeClr val="tx2"/>
                        </a:solidFill>
                      </a:endParaRPr>
                    </a:p>
                    <a:p>
                      <a:pPr marL="365125" lvl="0" indent="-182563">
                        <a:lnSpc>
                          <a:spcPct val="100000"/>
                        </a:lnSpc>
                        <a:buClrTx/>
                        <a:buFont typeface="Arial" pitchFamily="34" charset="0"/>
                        <a:buChar char="•"/>
                      </a:pPr>
                      <a:r>
                        <a:rPr lang="en-US" sz="1500" b="0" u="none" baseline="0" noProof="0" dirty="0" smtClean="0">
                          <a:solidFill>
                            <a:schemeClr val="tx2"/>
                          </a:solidFill>
                        </a:rPr>
                        <a:t>CPC version of IFRS for SME´s issued and effective for 2009</a:t>
                      </a:r>
                      <a:endParaRPr lang="en-US" sz="1500" b="1" u="sng" dirty="0" smtClean="0">
                        <a:solidFill>
                          <a:schemeClr val="tx2"/>
                        </a:solidFill>
                      </a:endParaRPr>
                    </a:p>
                  </a:txBody>
                  <a:tcPr marL="9523" marR="9523" marT="9521" marB="0" anchor="ctr"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A1DE"/>
                      </a:solidFill>
                      <a:prstDash val="solid"/>
                      <a:round/>
                      <a:headEnd type="none" w="med" len="med"/>
                      <a:tailEnd type="none" w="med" len="med"/>
                    </a:lnB>
                    <a:lnTlToBr>
                      <a:noFill/>
                    </a:lnTlToBr>
                    <a:lnBlToTr>
                      <a:noFill/>
                    </a:lnBlToTr>
                    <a:solidFill>
                      <a:srgbClr val="FFFFFF"/>
                    </a:solidFill>
                  </a:tcPr>
                </a:tc>
              </a:tr>
              <a:tr h="1323971">
                <a:tc>
                  <a:txBody>
                    <a:bodyPr/>
                    <a:lstStyle/>
                    <a:p>
                      <a:pPr marL="93663"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bg1"/>
                          </a:solidFill>
                          <a:effectLst/>
                          <a:latin typeface="Arial" pitchFamily="34" charset="0"/>
                          <a:cs typeface="Arial" pitchFamily="34" charset="0"/>
                        </a:rPr>
                        <a:t>Tax</a:t>
                      </a:r>
                    </a:p>
                  </a:txBody>
                  <a:tcPr marL="9523" marR="9523" marT="9521"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365125" indent="-182563">
                        <a:lnSpc>
                          <a:spcPct val="100000"/>
                        </a:lnSpc>
                        <a:buClrTx/>
                        <a:buFont typeface="Arial" pitchFamily="34" charset="0"/>
                        <a:buChar char="•"/>
                      </a:pPr>
                      <a:r>
                        <a:rPr lang="en-US" sz="1500" noProof="0" dirty="0" smtClean="0">
                          <a:solidFill>
                            <a:schemeClr val="tx2"/>
                          </a:solidFill>
                        </a:rPr>
                        <a:t>Law 11,941/09 introduced</a:t>
                      </a:r>
                      <a:r>
                        <a:rPr lang="en-US" sz="1500" baseline="0" noProof="0" dirty="0" smtClean="0">
                          <a:solidFill>
                            <a:schemeClr val="tx2"/>
                          </a:solidFill>
                        </a:rPr>
                        <a:t> a Transitional Tax Regime (RTT) </a:t>
                      </a:r>
                      <a:r>
                        <a:rPr lang="en-US" sz="1500" noProof="0" dirty="0" smtClean="0">
                          <a:solidFill>
                            <a:schemeClr val="tx2"/>
                          </a:solidFill>
                        </a:rPr>
                        <a:t>and will remain in force until the publication of a law that treats the tax effects of new accounting methods and criteria - L</a:t>
                      </a:r>
                      <a:r>
                        <a:rPr lang="en-US" sz="1500" baseline="0" noProof="0" dirty="0" smtClean="0">
                          <a:solidFill>
                            <a:schemeClr val="tx2"/>
                          </a:solidFill>
                        </a:rPr>
                        <a:t>aw 11.638 – goal is “fiscal neutrality”</a:t>
                      </a:r>
                    </a:p>
                    <a:p>
                      <a:pPr marL="365125" marR="0" indent="-1825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500" dirty="0" smtClean="0">
                        <a:solidFill>
                          <a:schemeClr val="tx2"/>
                        </a:solidFill>
                      </a:endParaRPr>
                    </a:p>
                    <a:p>
                      <a:pPr marL="365125" marR="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dirty="0" smtClean="0">
                          <a:solidFill>
                            <a:schemeClr val="tx2"/>
                          </a:solidFill>
                        </a:rPr>
                        <a:t>Tax bases</a:t>
                      </a:r>
                      <a:r>
                        <a:rPr lang="en-US" sz="1500" baseline="0" dirty="0" smtClean="0">
                          <a:solidFill>
                            <a:schemeClr val="tx2"/>
                          </a:solidFill>
                        </a:rPr>
                        <a:t> under RTT use </a:t>
                      </a:r>
                      <a:r>
                        <a:rPr lang="en-US" sz="1500" dirty="0" smtClean="0">
                          <a:solidFill>
                            <a:schemeClr val="tx2"/>
                          </a:solidFill>
                        </a:rPr>
                        <a:t>2007 statutory accounting methods </a:t>
                      </a:r>
                      <a:endParaRPr lang="en-US" sz="1500" b="1" u="sng" dirty="0" smtClean="0">
                        <a:solidFill>
                          <a:schemeClr val="tx2"/>
                        </a:solidFill>
                      </a:endParaRPr>
                    </a:p>
                  </a:txBody>
                  <a:tcPr marL="9523" marR="9523" marT="9521" marB="0" anchor="ctr"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A1DE"/>
                      </a:solidFill>
                      <a:prstDash val="solid"/>
                      <a:round/>
                      <a:headEnd type="none" w="med" len="med"/>
                      <a:tailEnd type="none" w="med" len="med"/>
                    </a:lnT>
                    <a:lnB w="12700" cap="flat" cmpd="sng" algn="ctr">
                      <a:solidFill>
                        <a:srgbClr val="00A1DE"/>
                      </a:solidFill>
                      <a:prstDash val="solid"/>
                      <a:round/>
                      <a:headEnd type="none" w="med" len="med"/>
                      <a:tailEnd type="none" w="med" len="med"/>
                    </a:lnB>
                    <a:lnTlToBr>
                      <a:noFill/>
                    </a:lnTlToBr>
                    <a:lnBlToTr>
                      <a:noFill/>
                    </a:lnBlToTr>
                    <a:solidFill>
                      <a:srgbClr val="FFFFFF"/>
                    </a:solidFill>
                  </a:tcPr>
                </a:tc>
              </a:tr>
              <a:tr h="885690">
                <a:tc>
                  <a:txBody>
                    <a:bodyPr/>
                    <a:lstStyle/>
                    <a:p>
                      <a:pPr marL="93663"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bg1"/>
                          </a:solidFill>
                          <a:effectLst/>
                          <a:latin typeface="Arial" pitchFamily="34" charset="0"/>
                          <a:cs typeface="Arial" pitchFamily="34" charset="0"/>
                        </a:rPr>
                        <a:t>Listed Companies</a:t>
                      </a:r>
                    </a:p>
                  </a:txBody>
                  <a:tcPr marL="9523" marR="9523" marT="9521"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365125" indent="-182563" algn="l" defTabSz="914400" rtl="0" eaLnBrk="1" latinLnBrk="0" hangingPunct="1">
                        <a:lnSpc>
                          <a:spcPct val="100000"/>
                        </a:lnSpc>
                        <a:buClrTx/>
                        <a:buFont typeface="Arial" pitchFamily="34" charset="0"/>
                        <a:buChar char="•"/>
                      </a:pPr>
                      <a:endParaRPr lang="en-US" sz="1500" kern="1200" noProof="0" dirty="0" smtClean="0">
                        <a:solidFill>
                          <a:schemeClr val="tx2"/>
                        </a:solidFill>
                        <a:latin typeface="+mn-lt"/>
                        <a:ea typeface="+mn-ea"/>
                        <a:cs typeface="+mn-cs"/>
                      </a:endParaRPr>
                    </a:p>
                    <a:p>
                      <a:pPr marL="365125" indent="-182563" algn="l" defTabSz="914400" rtl="0" eaLnBrk="1" latinLnBrk="0" hangingPunct="1">
                        <a:lnSpc>
                          <a:spcPct val="100000"/>
                        </a:lnSpc>
                        <a:buClrTx/>
                        <a:buFont typeface="Arial" pitchFamily="34" charset="0"/>
                        <a:buChar char="•"/>
                      </a:pPr>
                      <a:r>
                        <a:rPr lang="en-US" sz="1500" kern="1200" noProof="0" dirty="0" smtClean="0">
                          <a:solidFill>
                            <a:schemeClr val="tx2"/>
                          </a:solidFill>
                          <a:latin typeface="+mn-lt"/>
                          <a:ea typeface="+mn-ea"/>
                          <a:cs typeface="+mn-cs"/>
                        </a:rPr>
                        <a:t>Listed </a:t>
                      </a:r>
                      <a:r>
                        <a:rPr lang="en-US" sz="1500" kern="1200" baseline="0" noProof="0" dirty="0" smtClean="0">
                          <a:solidFill>
                            <a:schemeClr val="tx2"/>
                          </a:solidFill>
                          <a:latin typeface="+mn-lt"/>
                          <a:ea typeface="+mn-ea"/>
                          <a:cs typeface="+mn-cs"/>
                        </a:rPr>
                        <a:t>companies are required to report consolidated financial statements in accordance with IFRS beginning in 2010</a:t>
                      </a:r>
                    </a:p>
                    <a:p>
                      <a:pPr marL="365125" indent="-182563" algn="l" defTabSz="914400" rtl="0" eaLnBrk="1" latinLnBrk="0" hangingPunct="1">
                        <a:lnSpc>
                          <a:spcPct val="100000"/>
                        </a:lnSpc>
                        <a:buClrTx/>
                        <a:buFont typeface="Arial" pitchFamily="34" charset="0"/>
                        <a:buChar char="•"/>
                      </a:pPr>
                      <a:endParaRPr lang="en-US" sz="1500" kern="1200" noProof="0" dirty="0" smtClean="0">
                        <a:solidFill>
                          <a:schemeClr val="tx2"/>
                        </a:solidFill>
                        <a:latin typeface="+mn-lt"/>
                        <a:ea typeface="+mn-ea"/>
                        <a:cs typeface="+mn-cs"/>
                      </a:endParaRPr>
                    </a:p>
                  </a:txBody>
                  <a:tcPr marL="9523" marR="9523" marT="9521" marB="0" anchor="ctr"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A1DE"/>
                      </a:solidFill>
                      <a:prstDash val="solid"/>
                      <a:round/>
                      <a:headEnd type="none" w="med" len="med"/>
                      <a:tailEnd type="none" w="med" len="med"/>
                    </a:lnT>
                    <a:lnB w="12700" cap="flat" cmpd="sng" algn="ctr">
                      <a:solidFill>
                        <a:srgbClr val="00A1DE"/>
                      </a:solidFill>
                      <a:prstDash val="solid"/>
                      <a:round/>
                      <a:headEnd type="none" w="med" len="med"/>
                      <a:tailEnd type="none" w="med" len="med"/>
                    </a:lnB>
                    <a:lnTlToBr>
                      <a:noFill/>
                    </a:lnTlToBr>
                    <a:lnBlToTr>
                      <a:noFill/>
                    </a:lnBlToTr>
                    <a:solidFill>
                      <a:srgbClr val="FFFFFF"/>
                    </a:solidFill>
                  </a:tcPr>
                </a:tc>
              </a:tr>
              <a:tr h="666549">
                <a:tc>
                  <a:txBody>
                    <a:bodyPr/>
                    <a:lstStyle/>
                    <a:p>
                      <a:pPr marL="93663"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noProof="0" dirty="0" smtClean="0">
                          <a:ln>
                            <a:noFill/>
                          </a:ln>
                          <a:solidFill>
                            <a:schemeClr val="bg1"/>
                          </a:solidFill>
                          <a:effectLst/>
                          <a:latin typeface="Arial" pitchFamily="34" charset="0"/>
                          <a:cs typeface="Arial" pitchFamily="34" charset="0"/>
                        </a:rPr>
                        <a:t>Financial Institutions</a:t>
                      </a:r>
                    </a:p>
                  </a:txBody>
                  <a:tcPr marL="9523" marR="9523" marT="9521"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365125" marR="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kern="1200" baseline="0" noProof="0" dirty="0" smtClean="0">
                          <a:solidFill>
                            <a:schemeClr val="tx2"/>
                          </a:solidFill>
                          <a:latin typeface="+mn-lt"/>
                          <a:ea typeface="+mn-ea"/>
                          <a:cs typeface="+mn-cs"/>
                        </a:rPr>
                        <a:t>Financial institutions regulated by BACEN and insurance companies regulated by SUSESP have similar 2010 IFRS mandates for their consolidated financial  statement requirements – however some exceptions (e.g., comparability)</a:t>
                      </a:r>
                      <a:endParaRPr lang="en-US" sz="1500" kern="1200" noProof="0" dirty="0" smtClean="0">
                        <a:solidFill>
                          <a:schemeClr val="tx2"/>
                        </a:solidFill>
                        <a:latin typeface="+mn-lt"/>
                        <a:ea typeface="+mn-ea"/>
                        <a:cs typeface="+mn-cs"/>
                      </a:endParaRPr>
                    </a:p>
                  </a:txBody>
                  <a:tcPr marL="9523" marR="9523" marT="9521" marB="0" anchor="ctr"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A1DE"/>
                      </a:solidFill>
                      <a:prstDash val="solid"/>
                      <a:round/>
                      <a:headEnd type="none" w="med" len="med"/>
                      <a:tailEnd type="none" w="med" len="med"/>
                    </a:lnT>
                    <a:lnB w="12700" cap="flat" cmpd="sng" algn="ctr">
                      <a:solidFill>
                        <a:srgbClr val="00A1DE"/>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10" name="Text Placeholder 9"/>
          <p:cNvSpPr>
            <a:spLocks noGrp="1"/>
          </p:cNvSpPr>
          <p:nvPr>
            <p:ph type="body" sz="quarter" idx="11"/>
          </p:nvPr>
        </p:nvSpPr>
        <p:spPr>
          <a:xfrm>
            <a:off x="448866" y="779466"/>
            <a:ext cx="9024366" cy="332399"/>
          </a:xfrm>
        </p:spPr>
        <p:txBody>
          <a:bodyPr/>
          <a:lstStyle/>
          <a:p>
            <a:r>
              <a:rPr lang="en-US" sz="2400" b="1" dirty="0" smtClean="0">
                <a:solidFill>
                  <a:schemeClr val="accent2"/>
                </a:solidFill>
              </a:rPr>
              <a:t>CPC vs. IFRS Standards</a:t>
            </a:r>
            <a:endParaRPr lang="pt-BR" sz="2400" b="1" dirty="0">
              <a:solidFill>
                <a:schemeClr val="accent2"/>
              </a:solidFill>
            </a:endParaRPr>
          </a:p>
        </p:txBody>
      </p:sp>
      <p:sp>
        <p:nvSpPr>
          <p:cNvPr id="8"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9"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26</a:t>
            </a:fld>
            <a:endParaRPr lang="pt-BR" dirty="0"/>
          </a:p>
        </p:txBody>
      </p:sp>
      <p:graphicFrame>
        <p:nvGraphicFramePr>
          <p:cNvPr id="11" name="Content Placeholder 4"/>
          <p:cNvGraphicFramePr>
            <a:graphicFrameLocks/>
          </p:cNvGraphicFramePr>
          <p:nvPr/>
        </p:nvGraphicFramePr>
        <p:xfrm>
          <a:off x="533401" y="1186140"/>
          <a:ext cx="9144000" cy="5290861"/>
        </p:xfrm>
        <a:graphic>
          <a:graphicData uri="http://schemas.openxmlformats.org/drawingml/2006/table">
            <a:tbl>
              <a:tblPr firstRow="1" bandRow="1">
                <a:tableStyleId>{F5AB1C69-6EDB-4FF4-983F-18BD219EF322}</a:tableStyleId>
              </a:tblPr>
              <a:tblGrid>
                <a:gridCol w="2032000"/>
                <a:gridCol w="508000"/>
                <a:gridCol w="508000"/>
                <a:gridCol w="1814286"/>
                <a:gridCol w="580571"/>
                <a:gridCol w="508000"/>
                <a:gridCol w="2104572"/>
                <a:gridCol w="580571"/>
                <a:gridCol w="508000"/>
              </a:tblGrid>
              <a:tr h="312000">
                <a:tc gridSpan="3">
                  <a:txBody>
                    <a:bodyPr/>
                    <a:lstStyle/>
                    <a:p>
                      <a:pPr marL="72000" lvl="0" algn="ctr"/>
                      <a:r>
                        <a:rPr lang="en-US" sz="1400" noProof="0" dirty="0" smtClean="0"/>
                        <a:t>CPC Phase I (2008)</a:t>
                      </a:r>
                      <a:endParaRPr lang="en-US" sz="1400" noProof="0" dirty="0"/>
                    </a:p>
                  </a:txBody>
                  <a:tcPr marL="90040" marR="90040" marT="40333" marB="4033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2"/>
                    </a:solidFill>
                  </a:tcPr>
                </a:tc>
                <a:tc hMerge="1">
                  <a:txBody>
                    <a:bodyPr/>
                    <a:lstStyle/>
                    <a:p>
                      <a:endParaRPr lang="pt-BR" dirty="0"/>
                    </a:p>
                  </a:txBody>
                  <a:tcPr/>
                </a:tc>
                <a:tc hMerge="1">
                  <a:txBody>
                    <a:bodyPr/>
                    <a:lstStyle/>
                    <a:p>
                      <a:endParaRPr lang="pt-BR" dirty="0"/>
                    </a:p>
                  </a:txBody>
                  <a:tcPr/>
                </a:tc>
                <a:tc gridSpan="6">
                  <a:txBody>
                    <a:bodyPr/>
                    <a:lstStyle/>
                    <a:p>
                      <a:pPr algn="ctr"/>
                      <a:r>
                        <a:rPr lang="en-US" sz="1400" noProof="0" dirty="0" smtClean="0"/>
                        <a:t>CPC Phase 2</a:t>
                      </a:r>
                      <a:r>
                        <a:rPr lang="en-US" sz="1400" baseline="0" noProof="0" dirty="0" smtClean="0"/>
                        <a:t> </a:t>
                      </a:r>
                      <a:r>
                        <a:rPr lang="en-US" sz="1400" noProof="0" dirty="0" smtClean="0"/>
                        <a:t>– Major</a:t>
                      </a:r>
                      <a:r>
                        <a:rPr lang="en-US" sz="1400" baseline="0" noProof="0" dirty="0" smtClean="0"/>
                        <a:t> Convergence (2009/2010)</a:t>
                      </a:r>
                      <a:endParaRPr lang="en-US" sz="1400" noProof="0" dirty="0"/>
                    </a:p>
                  </a:txBody>
                  <a:tcPr marL="90040" marR="90040" marT="40333" marB="40333"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2"/>
                    </a:solidFill>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tr>
              <a:tr h="247313">
                <a:tc>
                  <a:txBody>
                    <a:bodyPr/>
                    <a:lstStyle/>
                    <a:p>
                      <a:pPr marL="72000" lvl="0" algn="ctr"/>
                      <a:r>
                        <a:rPr lang="en-US" sz="1000" b="1" noProof="0" dirty="0" smtClean="0">
                          <a:solidFill>
                            <a:schemeClr val="bg1"/>
                          </a:solidFill>
                        </a:rPr>
                        <a:t>Topic</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2"/>
                    </a:solidFill>
                  </a:tcPr>
                </a:tc>
                <a:tc>
                  <a:txBody>
                    <a:bodyPr/>
                    <a:lstStyle/>
                    <a:p>
                      <a:pPr algn="ctr"/>
                      <a:r>
                        <a:rPr lang="en-US" sz="1000" b="1" noProof="0" dirty="0" smtClean="0">
                          <a:solidFill>
                            <a:schemeClr val="bg1"/>
                          </a:solidFill>
                        </a:rPr>
                        <a:t>CPC</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3"/>
                    </a:solidFill>
                  </a:tcPr>
                </a:tc>
                <a:tc>
                  <a:txBody>
                    <a:bodyPr/>
                    <a:lstStyle/>
                    <a:p>
                      <a:pPr algn="ctr"/>
                      <a:r>
                        <a:rPr lang="en-US" sz="1000" b="1" noProof="0" dirty="0" smtClean="0">
                          <a:solidFill>
                            <a:schemeClr val="bg1"/>
                          </a:solidFill>
                        </a:rPr>
                        <a:t>IFRS</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3"/>
                    </a:solidFill>
                  </a:tcPr>
                </a:tc>
                <a:tc>
                  <a:txBody>
                    <a:bodyPr/>
                    <a:lstStyle/>
                    <a:p>
                      <a:pPr algn="ctr"/>
                      <a:r>
                        <a:rPr lang="en-US" sz="1000" b="1" noProof="0" dirty="0" smtClean="0">
                          <a:solidFill>
                            <a:schemeClr val="bg1"/>
                          </a:solidFill>
                        </a:rPr>
                        <a:t>Topic</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2"/>
                    </a:solidFill>
                  </a:tcPr>
                </a:tc>
                <a:tc>
                  <a:txBody>
                    <a:bodyPr/>
                    <a:lstStyle/>
                    <a:p>
                      <a:pPr algn="ctr"/>
                      <a:r>
                        <a:rPr lang="en-US" sz="1000" b="1" noProof="0" dirty="0" smtClean="0">
                          <a:solidFill>
                            <a:schemeClr val="bg1"/>
                          </a:solidFill>
                        </a:rPr>
                        <a:t>CPC</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3"/>
                    </a:solidFill>
                  </a:tcPr>
                </a:tc>
                <a:tc>
                  <a:txBody>
                    <a:bodyPr/>
                    <a:lstStyle/>
                    <a:p>
                      <a:pPr algn="ctr"/>
                      <a:r>
                        <a:rPr lang="en-US" sz="1000" b="1" noProof="0" dirty="0" smtClean="0">
                          <a:solidFill>
                            <a:schemeClr val="bg1"/>
                          </a:solidFill>
                        </a:rPr>
                        <a:t>IFRS</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3"/>
                    </a:solidFill>
                  </a:tcPr>
                </a:tc>
                <a:tc>
                  <a:txBody>
                    <a:bodyPr/>
                    <a:lstStyle/>
                    <a:p>
                      <a:pPr algn="ctr"/>
                      <a:r>
                        <a:rPr lang="en-US" sz="1000" b="1" noProof="0" dirty="0" smtClean="0">
                          <a:solidFill>
                            <a:schemeClr val="bg1"/>
                          </a:solidFill>
                        </a:rPr>
                        <a:t>Topic</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2"/>
                    </a:solidFill>
                  </a:tcPr>
                </a:tc>
                <a:tc>
                  <a:txBody>
                    <a:bodyPr/>
                    <a:lstStyle/>
                    <a:p>
                      <a:pPr algn="ctr"/>
                      <a:r>
                        <a:rPr lang="en-US" sz="1000" b="1" noProof="0" dirty="0" smtClean="0">
                          <a:solidFill>
                            <a:schemeClr val="bg1"/>
                          </a:solidFill>
                        </a:rPr>
                        <a:t>CPC</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3"/>
                    </a:solidFill>
                  </a:tcPr>
                </a:tc>
                <a:tc>
                  <a:txBody>
                    <a:bodyPr/>
                    <a:lstStyle/>
                    <a:p>
                      <a:pPr algn="ctr"/>
                      <a:r>
                        <a:rPr lang="en-US" sz="1000" b="1" noProof="0" dirty="0" smtClean="0">
                          <a:solidFill>
                            <a:schemeClr val="bg1"/>
                          </a:solidFill>
                        </a:rPr>
                        <a:t>IFRS</a:t>
                      </a:r>
                      <a:endParaRPr lang="en-US" sz="1000" b="1" noProof="0" dirty="0">
                        <a:solidFill>
                          <a:schemeClr val="bg1"/>
                        </a:solidFill>
                      </a:endParaRPr>
                    </a:p>
                  </a:txBody>
                  <a:tcPr marL="90040" marR="90040" marT="40333" marB="40333"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3"/>
                    </a:solidFill>
                  </a:tcPr>
                </a:tc>
              </a:tr>
              <a:tr h="332349">
                <a:tc>
                  <a:txBody>
                    <a:bodyPr/>
                    <a:lstStyle/>
                    <a:p>
                      <a:pPr marL="72000" lvl="0" algn="l" fontAlgn="ctr"/>
                      <a:r>
                        <a:rPr lang="en-US" sz="1000" b="0" i="0" u="none" strike="noStrike" noProof="0" dirty="0" smtClean="0">
                          <a:solidFill>
                            <a:schemeClr val="tx2"/>
                          </a:solidFill>
                          <a:latin typeface="+mn-lt"/>
                        </a:rPr>
                        <a:t>Structural Framework</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Structural Framework - Complement</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Agriculture</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41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381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220089">
                <a:tc>
                  <a:txBody>
                    <a:bodyPr/>
                    <a:lstStyle/>
                    <a:p>
                      <a:pPr marL="72000" lvl="0" algn="l" fontAlgn="ctr"/>
                      <a:r>
                        <a:rPr lang="en-US" sz="1000" b="0" i="0" u="none" strike="noStrike" noProof="0" dirty="0" smtClean="0">
                          <a:solidFill>
                            <a:schemeClr val="tx2"/>
                          </a:solidFill>
                          <a:latin typeface="+mn-lt"/>
                        </a:rPr>
                        <a:t>Impairment of Assets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Business Combinations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15</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IFRS 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Revenue</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a:solidFill>
                            <a:schemeClr val="tx2"/>
                          </a:solidFill>
                          <a:latin typeface="+mn-lt"/>
                        </a:rPr>
                        <a:t>Effects of Changes in Foreign Exchange Rates</a:t>
                      </a: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Inventory</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a:solidFill>
                            <a:schemeClr val="tx2"/>
                          </a:solidFill>
                          <a:latin typeface="+mn-lt"/>
                        </a:rPr>
                        <a:t>Non-current Assets held for Sale and Discontinued Operations</a:t>
                      </a: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IFRS 5</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170633">
                <a:tc>
                  <a:txBody>
                    <a:bodyPr/>
                    <a:lstStyle/>
                    <a:p>
                      <a:pPr marL="72000" lvl="0" algn="l" fontAlgn="ctr"/>
                      <a:r>
                        <a:rPr lang="en-US" sz="1000" b="0" i="0" u="none" strike="noStrike" noProof="0" dirty="0" smtClean="0">
                          <a:solidFill>
                            <a:schemeClr val="tx2"/>
                          </a:solidFill>
                          <a:latin typeface="+mn-lt"/>
                        </a:rPr>
                        <a:t>Cash Flow Statements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Construction Contracts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Income Taxes</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170633">
                <a:tc>
                  <a:txBody>
                    <a:bodyPr/>
                    <a:lstStyle/>
                    <a:p>
                      <a:pPr marL="72000" lvl="0" algn="l" fontAlgn="ctr"/>
                      <a:r>
                        <a:rPr lang="en-US" sz="1000" b="0" i="0" u="none" strike="noStrike" noProof="0" dirty="0" smtClean="0">
                          <a:solidFill>
                            <a:schemeClr val="tx2"/>
                          </a:solidFill>
                          <a:latin typeface="+mn-lt"/>
                        </a:rPr>
                        <a:t>Intangible Assets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Investments in Associates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Employee Benefits</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smtClean="0">
                          <a:solidFill>
                            <a:schemeClr val="tx2"/>
                          </a:solidFill>
                          <a:latin typeface="+mn-lt"/>
                        </a:rPr>
                        <a:t>Related Party Disclosures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05</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Interests in Joint Ventures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a:solidFill>
                            <a:schemeClr val="tx2"/>
                          </a:solidFill>
                          <a:latin typeface="+mn-lt"/>
                        </a:rPr>
                        <a:t>Exploration for and Evaluation of Mineral Assets</a:t>
                      </a: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800" b="0" i="0" u="none" strike="noStrike" noProof="0" dirty="0" smtClean="0">
                          <a:solidFill>
                            <a:schemeClr val="tx2"/>
                          </a:solidFill>
                          <a:latin typeface="+mn-lt"/>
                        </a:rPr>
                        <a:t>CPC 34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800" b="0" i="0" u="none" strike="noStrike" noProof="0" dirty="0" smtClean="0">
                          <a:solidFill>
                            <a:schemeClr val="tx2"/>
                          </a:solidFill>
                          <a:latin typeface="+mn-lt"/>
                        </a:rPr>
                        <a:t>IFRS 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32349">
                <a:tc>
                  <a:txBody>
                    <a:bodyPr/>
                    <a:lstStyle/>
                    <a:p>
                      <a:pPr marL="72000" lvl="0" algn="l" fontAlgn="ctr"/>
                      <a:r>
                        <a:rPr lang="en-US" sz="1000" b="0" i="0" u="none" strike="noStrike" noProof="0" dirty="0" smtClean="0">
                          <a:solidFill>
                            <a:schemeClr val="tx2"/>
                          </a:solidFill>
                          <a:latin typeface="+mn-lt"/>
                        </a:rPr>
                        <a:t>Leasing</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Borrowing Costs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a:solidFill>
                            <a:schemeClr val="tx2"/>
                          </a:solidFill>
                          <a:latin typeface="+mn-lt"/>
                        </a:rPr>
                        <a:t>Consolidated and Separate Financial Statements</a:t>
                      </a: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35/36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smtClean="0">
                          <a:solidFill>
                            <a:schemeClr val="tx2"/>
                          </a:solidFill>
                          <a:latin typeface="+mn-lt"/>
                        </a:rPr>
                        <a:t>Government Grants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20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Interim Financial Statements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a:solidFill>
                            <a:schemeClr val="tx2"/>
                          </a:solidFill>
                          <a:latin typeface="+mn-lt"/>
                        </a:rPr>
                        <a:t>First Time Adoption of IFRS (2010</a:t>
                      </a:r>
                      <a:r>
                        <a:rPr lang="en-US" sz="1000" b="0" i="0" u="none" strike="noStrike" noProof="0" dirty="0" smtClean="0">
                          <a:solidFill>
                            <a:schemeClr val="tx2"/>
                          </a:solidFill>
                          <a:latin typeface="+mn-lt"/>
                        </a:rPr>
                        <a:t>) and CPC Phase 2</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37/43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IFRS 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494066">
                <a:tc>
                  <a:txBody>
                    <a:bodyPr/>
                    <a:lstStyle/>
                    <a:p>
                      <a:pPr marL="72000" lvl="0" algn="l" fontAlgn="ctr"/>
                      <a:r>
                        <a:rPr lang="en-US" sz="1000" b="0" i="0" u="none" strike="noStrike" noProof="0" dirty="0">
                          <a:solidFill>
                            <a:schemeClr val="tx2"/>
                          </a:solidFill>
                          <a:latin typeface="+mn-lt"/>
                        </a:rPr>
                        <a:t>Transaction Premium and Costs Associated with the Issuance of Debt/Shares</a:t>
                      </a: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Segment Reporting</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IFRS 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Financial Instruments -</a:t>
                      </a:r>
                      <a:r>
                        <a:rPr lang="en-US" sz="1000" b="0" i="0" u="none" strike="noStrike" baseline="0" noProof="0" dirty="0" smtClean="0">
                          <a:solidFill>
                            <a:schemeClr val="tx2"/>
                          </a:solidFill>
                          <a:latin typeface="+mn-lt"/>
                        </a:rPr>
                        <a:t> </a:t>
                      </a:r>
                      <a:r>
                        <a:rPr lang="en-US" sz="1000" b="0" i="0" u="none" strike="noStrike" noProof="0" dirty="0" smtClean="0">
                          <a:solidFill>
                            <a:schemeClr val="tx2"/>
                          </a:solidFill>
                          <a:latin typeface="+mn-lt"/>
                        </a:rPr>
                        <a:t>Phase II</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38/39/40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32/39 IFRS 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smtClean="0">
                          <a:solidFill>
                            <a:schemeClr val="tx2"/>
                          </a:solidFill>
                          <a:latin typeface="+mn-lt"/>
                        </a:rPr>
                        <a:t>Statement of Value Added</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09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N/A</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Accounting</a:t>
                      </a:r>
                      <a:r>
                        <a:rPr lang="en-US" sz="1000" b="0" i="0" u="none" strike="noStrike" baseline="0" noProof="0" dirty="0" smtClean="0">
                          <a:solidFill>
                            <a:schemeClr val="tx2"/>
                          </a:solidFill>
                          <a:latin typeface="+mn-lt"/>
                        </a:rPr>
                        <a:t> policies, changes, corrections of errors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Earnings per Share (2010)</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41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smtClean="0">
                          <a:solidFill>
                            <a:schemeClr val="tx2"/>
                          </a:solidFill>
                          <a:latin typeface="+mn-lt"/>
                        </a:rPr>
                        <a:t>Share-based Payments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IFRS 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Subsequent events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a:solidFill>
                            <a:schemeClr val="tx2"/>
                          </a:solidFill>
                          <a:latin typeface="+mn-lt"/>
                        </a:rPr>
                        <a:t>Financial Reporting in Hyperinflationary </a:t>
                      </a:r>
                      <a:r>
                        <a:rPr lang="en-US" sz="1000" b="0" i="0" u="none" strike="noStrike" noProof="0" dirty="0" smtClean="0">
                          <a:solidFill>
                            <a:schemeClr val="tx2"/>
                          </a:solidFill>
                          <a:latin typeface="+mn-lt"/>
                        </a:rPr>
                        <a:t>Economies (N/A)</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800" b="0" i="0" u="none" strike="noStrike" noProof="0" dirty="0" smtClean="0">
                          <a:solidFill>
                            <a:schemeClr val="tx2"/>
                          </a:solidFill>
                          <a:latin typeface="+mn-lt"/>
                        </a:rPr>
                        <a:t>CPC 42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800" b="0" i="0" u="none" strike="noStrike" noProof="0" dirty="0" smtClean="0">
                          <a:solidFill>
                            <a:schemeClr val="tx2"/>
                          </a:solidFill>
                          <a:latin typeface="+mn-lt"/>
                        </a:rPr>
                        <a:t>IAS 29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94066">
                <a:tc>
                  <a:txBody>
                    <a:bodyPr/>
                    <a:lstStyle/>
                    <a:p>
                      <a:pPr marL="72000" lvl="0" algn="l" fontAlgn="ctr"/>
                      <a:r>
                        <a:rPr lang="en-US" sz="1000" b="0" i="0" u="none" strike="noStrike" noProof="0" dirty="0" smtClean="0">
                          <a:solidFill>
                            <a:schemeClr val="tx2"/>
                          </a:solidFill>
                          <a:latin typeface="+mn-lt"/>
                        </a:rPr>
                        <a:t>Insurance Contracts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IFRS 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Provisions, Contingent Liabilities and Contingent Assets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25</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Interpretations</a:t>
                      </a:r>
                      <a:r>
                        <a:rPr lang="en-US" sz="1000" b="0" i="0" u="none" strike="noStrike" baseline="0" noProof="0" dirty="0" smtClean="0">
                          <a:solidFill>
                            <a:schemeClr val="tx2"/>
                          </a:solidFill>
                          <a:latin typeface="+mn-lt"/>
                        </a:rPr>
                        <a:t> (15)</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ICPC</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IFRIC</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smtClean="0">
                          <a:solidFill>
                            <a:schemeClr val="tx2"/>
                          </a:solidFill>
                          <a:latin typeface="+mn-lt"/>
                        </a:rPr>
                        <a:t>Present Value Measurements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12</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N/A</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Presentation of Financial Statements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Orientations</a:t>
                      </a:r>
                      <a:r>
                        <a:rPr lang="en-US" sz="1000" b="0" i="0" u="none" strike="noStrike" baseline="0" noProof="0" dirty="0" smtClean="0">
                          <a:solidFill>
                            <a:schemeClr val="tx2"/>
                          </a:solidFill>
                          <a:latin typeface="+mn-lt"/>
                        </a:rPr>
                        <a:t> (5)</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OCPC</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N/A</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32349">
                <a:tc>
                  <a:txBody>
                    <a:bodyPr/>
                    <a:lstStyle/>
                    <a:p>
                      <a:pPr marL="72000" lvl="0" algn="l" fontAlgn="ctr"/>
                      <a:r>
                        <a:rPr lang="en-US" sz="1000" b="0" i="0" u="none" strike="noStrike" noProof="0" dirty="0" smtClean="0">
                          <a:solidFill>
                            <a:schemeClr val="tx2"/>
                          </a:solidFill>
                          <a:latin typeface="+mn-lt"/>
                        </a:rPr>
                        <a:t>Initial </a:t>
                      </a:r>
                      <a:r>
                        <a:rPr lang="en-US" sz="1000" b="0" i="0" u="none" strike="noStrike" noProof="0" dirty="0">
                          <a:solidFill>
                            <a:schemeClr val="tx2"/>
                          </a:solidFill>
                          <a:latin typeface="+mn-lt"/>
                        </a:rPr>
                        <a:t>Application of Law 11,638 Accounting Changes</a:t>
                      </a: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13</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N/A</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Fixed Assets</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27</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16</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Updates/Corrections</a:t>
                      </a:r>
                      <a:r>
                        <a:rPr lang="en-US" sz="1000" b="0" i="0" u="none" strike="noStrike" baseline="0" noProof="0" dirty="0" smtClean="0">
                          <a:solidFill>
                            <a:schemeClr val="tx2"/>
                          </a:solidFill>
                          <a:latin typeface="+mn-lt"/>
                        </a:rPr>
                        <a:t> </a:t>
                      </a: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XX(R)</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N/A</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190920">
                <a:tc>
                  <a:txBody>
                    <a:bodyPr/>
                    <a:lstStyle/>
                    <a:p>
                      <a:pPr marL="72000" lvl="0" algn="l" fontAlgn="ctr"/>
                      <a:r>
                        <a:rPr lang="en-US" sz="1000" b="0" i="0" u="none" strike="noStrike" noProof="0" dirty="0" smtClean="0">
                          <a:solidFill>
                            <a:schemeClr val="tx2"/>
                          </a:solidFill>
                          <a:latin typeface="+mn-lt"/>
                        </a:rPr>
                        <a:t>Financial Instruments - Phase I</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14</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32/39</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r>
                        <a:rPr lang="en-US" sz="1000" b="0" i="0" u="none" strike="noStrike" noProof="0" dirty="0" smtClean="0">
                          <a:solidFill>
                            <a:schemeClr val="tx2"/>
                          </a:solidFill>
                          <a:latin typeface="+mn-lt"/>
                        </a:rPr>
                        <a:t>Investment</a:t>
                      </a:r>
                      <a:r>
                        <a:rPr lang="en-US" sz="1000" b="0" i="0" u="none" strike="noStrike" baseline="0" noProof="0" dirty="0" smtClean="0">
                          <a:solidFill>
                            <a:schemeClr val="tx2"/>
                          </a:solidFill>
                          <a:latin typeface="+mn-lt"/>
                        </a:rPr>
                        <a:t> Property</a:t>
                      </a:r>
                      <a:endParaRPr lang="en-US" sz="1000" b="0" i="0" u="none" strike="noStrike" noProof="0" dirty="0">
                        <a:solidFill>
                          <a:schemeClr val="tx2"/>
                        </a:solidFill>
                        <a:latin typeface="+mn-lt"/>
                      </a:endParaRPr>
                    </a:p>
                  </a:txBody>
                  <a:tcPr marL="9380" marR="9380" marT="8403" marB="0" anchor="ctr">
                    <a:lnL w="571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CPC 28</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noProof="0" dirty="0" smtClean="0">
                          <a:solidFill>
                            <a:schemeClr val="tx2"/>
                          </a:solidFill>
                          <a:latin typeface="+mn-lt"/>
                        </a:rPr>
                        <a:t>IAS 40</a:t>
                      </a: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72000" algn="l" fontAlgn="ctr"/>
                      <a:endParaRPr lang="en-US" sz="10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800" b="0" i="0" u="none" strike="noStrike" noProof="0" dirty="0">
                        <a:solidFill>
                          <a:schemeClr val="tx2"/>
                        </a:solidFill>
                        <a:latin typeface="+mn-lt"/>
                      </a:endParaRPr>
                    </a:p>
                  </a:txBody>
                  <a:tcPr marL="9380" marR="9380" marT="8403" marB="0" anchor="ctr">
                    <a:lnL w="12700" cap="flat" cmpd="sng" algn="ctr">
                      <a:solidFill>
                        <a:schemeClr val="accent3"/>
                      </a:solidFill>
                      <a:prstDash val="solid"/>
                      <a:round/>
                      <a:headEnd type="none" w="med" len="med"/>
                      <a:tailEnd type="none" w="med" len="med"/>
                    </a:lnL>
                    <a:lnR w="571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pt-BR" sz="2400" b="1" dirty="0" err="1" smtClean="0">
                <a:solidFill>
                  <a:schemeClr val="accent2"/>
                </a:solidFill>
              </a:rPr>
              <a:t>Impacts</a:t>
            </a:r>
            <a:r>
              <a:rPr lang="pt-BR" sz="2400" b="1" dirty="0" smtClean="0">
                <a:solidFill>
                  <a:schemeClr val="accent2"/>
                </a:solidFill>
              </a:rPr>
              <a:t> and </a:t>
            </a:r>
            <a:r>
              <a:rPr lang="pt-BR" sz="2400" b="1" dirty="0" err="1" smtClean="0">
                <a:solidFill>
                  <a:schemeClr val="accent2"/>
                </a:solidFill>
              </a:rPr>
              <a:t>Challenges</a:t>
            </a:r>
            <a:endParaRPr lang="pt-BR" sz="2400" b="1" dirty="0">
              <a:solidFill>
                <a:schemeClr val="accent2"/>
              </a:solidFill>
            </a:endParaRPr>
          </a:p>
        </p:txBody>
      </p:sp>
      <p:graphicFrame>
        <p:nvGraphicFramePr>
          <p:cNvPr id="7" name="Content Placeholder 6"/>
          <p:cNvGraphicFramePr>
            <a:graphicFrameLocks noGrp="1"/>
          </p:cNvGraphicFramePr>
          <p:nvPr>
            <p:ph sz="quarter" idx="12"/>
          </p:nvPr>
        </p:nvGraphicFramePr>
        <p:xfrm>
          <a:off x="446089" y="1219200"/>
          <a:ext cx="9082200" cy="5254050"/>
        </p:xfrm>
        <a:graphic>
          <a:graphicData uri="http://schemas.openxmlformats.org/drawingml/2006/table">
            <a:tbl>
              <a:tblPr firstRow="1" bandRow="1">
                <a:tableStyleId>{5C22544A-7EE6-4342-B048-85BDC9FD1C3A}</a:tableStyleId>
              </a:tblPr>
              <a:tblGrid>
                <a:gridCol w="1612800"/>
                <a:gridCol w="1144800"/>
                <a:gridCol w="6324600"/>
              </a:tblGrid>
              <a:tr h="407730">
                <a:tc>
                  <a:txBody>
                    <a:bodyPr/>
                    <a:lstStyle/>
                    <a:p>
                      <a:pPr algn="ctr"/>
                      <a:r>
                        <a:rPr lang="en-US" sz="1600" b="1" noProof="0" dirty="0" smtClean="0">
                          <a:solidFill>
                            <a:schemeClr val="bg1"/>
                          </a:solidFill>
                        </a:rPr>
                        <a:t>Topic</a:t>
                      </a:r>
                      <a:endParaRPr lang="en-US" sz="1600" b="1" noProof="0" dirty="0">
                        <a:solidFill>
                          <a:schemeClr val="bg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pPr algn="ctr"/>
                      <a:r>
                        <a:rPr lang="en-US" sz="1600" b="1" noProof="0" dirty="0" smtClean="0">
                          <a:solidFill>
                            <a:schemeClr val="bg1"/>
                          </a:solidFill>
                        </a:rPr>
                        <a:t>CPC</a:t>
                      </a:r>
                      <a:endParaRPr lang="en-US" sz="1600" b="1" noProof="0" dirty="0">
                        <a:solidFill>
                          <a:schemeClr val="bg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a:txBody>
                    <a:bodyPr/>
                    <a:lstStyle/>
                    <a:p>
                      <a:pPr algn="ctr"/>
                      <a:r>
                        <a:rPr lang="en-US" sz="1600" b="1" noProof="0" dirty="0" smtClean="0">
                          <a:solidFill>
                            <a:schemeClr val="bg1"/>
                          </a:solidFill>
                        </a:rPr>
                        <a:t>Observations</a:t>
                      </a:r>
                      <a:r>
                        <a:rPr lang="en-US" sz="1600" b="1" baseline="0" noProof="0" dirty="0" smtClean="0">
                          <a:solidFill>
                            <a:schemeClr val="bg1"/>
                          </a:solidFill>
                        </a:rPr>
                        <a:t> &amp; Challenges</a:t>
                      </a:r>
                      <a:endParaRPr lang="en-US" sz="1600" b="1" noProof="0" dirty="0">
                        <a:solidFill>
                          <a:schemeClr val="bg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solidFill>
                  </a:tcPr>
                </a:tc>
              </a:tr>
              <a:tr h="1508042">
                <a:tc>
                  <a:txBody>
                    <a:bodyPr/>
                    <a:lstStyle/>
                    <a:p>
                      <a:r>
                        <a:rPr lang="en-US" sz="1600" b="1" noProof="0" dirty="0" smtClean="0">
                          <a:solidFill>
                            <a:schemeClr val="tx2"/>
                          </a:solidFill>
                        </a:rPr>
                        <a:t>Business Combinations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 15</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Clr>
                          <a:schemeClr val="tx2"/>
                        </a:buClr>
                        <a:buFont typeface="Arial" pitchFamily="34" charset="0"/>
                        <a:buChar char="•"/>
                      </a:pPr>
                      <a:r>
                        <a:rPr lang="en-US" sz="1400" noProof="0" dirty="0" smtClean="0">
                          <a:solidFill>
                            <a:schemeClr val="tx2"/>
                          </a:solidFill>
                        </a:rPr>
                        <a:t>Allocation of purchase</a:t>
                      </a:r>
                      <a:r>
                        <a:rPr lang="en-US" sz="1400" baseline="0" noProof="0" dirty="0" smtClean="0">
                          <a:solidFill>
                            <a:schemeClr val="tx2"/>
                          </a:solidFill>
                        </a:rPr>
                        <a:t> price and goodwill at FMV</a:t>
                      </a:r>
                    </a:p>
                    <a:p>
                      <a:pPr marL="174625" indent="-174625">
                        <a:buClr>
                          <a:schemeClr val="tx2"/>
                        </a:buClr>
                        <a:buFont typeface="Arial" pitchFamily="34" charset="0"/>
                        <a:buChar char="•"/>
                      </a:pPr>
                      <a:r>
                        <a:rPr lang="en-US" sz="1400" baseline="0" noProof="0" dirty="0" smtClean="0">
                          <a:solidFill>
                            <a:schemeClr val="tx2"/>
                          </a:solidFill>
                        </a:rPr>
                        <a:t>Goodwill no longer amortized</a:t>
                      </a:r>
                    </a:p>
                    <a:p>
                      <a:pPr marL="174625" indent="-174625">
                        <a:buClr>
                          <a:schemeClr val="tx2"/>
                        </a:buClr>
                        <a:buFont typeface="Arial" pitchFamily="34" charset="0"/>
                        <a:buChar char="•"/>
                      </a:pPr>
                      <a:r>
                        <a:rPr lang="en-US" sz="1400" baseline="0" noProof="0" dirty="0" smtClean="0">
                          <a:solidFill>
                            <a:schemeClr val="tx2"/>
                          </a:solidFill>
                        </a:rPr>
                        <a:t>Transaction costs expensed</a:t>
                      </a:r>
                    </a:p>
                    <a:p>
                      <a:pPr marL="174625" indent="-174625">
                        <a:buClr>
                          <a:schemeClr val="tx2"/>
                        </a:buClr>
                        <a:buFont typeface="Arial" pitchFamily="34" charset="0"/>
                        <a:buChar char="•"/>
                      </a:pPr>
                      <a:r>
                        <a:rPr lang="en-US" sz="1400" baseline="0" noProof="0" dirty="0" smtClean="0">
                          <a:solidFill>
                            <a:schemeClr val="tx2"/>
                          </a:solidFill>
                        </a:rPr>
                        <a:t>Recognition and measurement of non-controlling interests</a:t>
                      </a:r>
                    </a:p>
                    <a:p>
                      <a:pPr marL="174625" indent="-174625">
                        <a:buClr>
                          <a:schemeClr val="tx2"/>
                        </a:buClr>
                        <a:buFont typeface="Arial" pitchFamily="34" charset="0"/>
                        <a:buChar char="•"/>
                      </a:pPr>
                      <a:r>
                        <a:rPr lang="en-US" sz="1400" baseline="0" noProof="0" dirty="0" smtClean="0">
                          <a:solidFill>
                            <a:schemeClr val="tx2"/>
                          </a:solidFill>
                        </a:rPr>
                        <a:t>Contingent consideration (e.g., earn-outs) measured at FMV</a:t>
                      </a:r>
                    </a:p>
                    <a:p>
                      <a:pPr marL="174625" indent="-174625">
                        <a:buClr>
                          <a:schemeClr val="tx2"/>
                        </a:buClr>
                        <a:buFont typeface="Arial" pitchFamily="34" charset="0"/>
                        <a:buChar char="•"/>
                      </a:pPr>
                      <a:r>
                        <a:rPr lang="en-US" sz="1400" baseline="0" noProof="0" dirty="0" smtClean="0">
                          <a:solidFill>
                            <a:schemeClr val="tx2"/>
                          </a:solidFill>
                        </a:rPr>
                        <a:t>Negative goodwill recognized in income </a:t>
                      </a:r>
                    </a:p>
                    <a:p>
                      <a:pPr marL="174625" indent="-174625">
                        <a:buClr>
                          <a:schemeClr val="tx2"/>
                        </a:buClr>
                        <a:buFont typeface="Arial" pitchFamily="34" charset="0"/>
                        <a:buChar char="•"/>
                      </a:pPr>
                      <a:r>
                        <a:rPr lang="en-US" sz="1400" baseline="0" noProof="0" dirty="0" smtClean="0">
                          <a:solidFill>
                            <a:schemeClr val="tx2"/>
                          </a:solidFill>
                        </a:rPr>
                        <a:t>Deferred tax implications</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1306970">
                <a:tc>
                  <a:txBody>
                    <a:bodyPr/>
                    <a:lstStyle/>
                    <a:p>
                      <a:r>
                        <a:rPr lang="en-US" sz="1600" b="1" noProof="0" dirty="0" smtClean="0">
                          <a:solidFill>
                            <a:schemeClr val="tx2"/>
                          </a:solidFill>
                        </a:rPr>
                        <a:t>Fixed Assets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 27</a:t>
                      </a:r>
                    </a:p>
                    <a:p>
                      <a:pPr algn="ctr"/>
                      <a:r>
                        <a:rPr lang="en-US" sz="1400" noProof="0" dirty="0" smtClean="0">
                          <a:solidFill>
                            <a:schemeClr val="tx2"/>
                          </a:solidFill>
                        </a:rPr>
                        <a:t>ICPC 10</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Clr>
                          <a:schemeClr val="tx2"/>
                        </a:buClr>
                        <a:buFont typeface="Arial" pitchFamily="34" charset="0"/>
                        <a:buChar char="•"/>
                      </a:pPr>
                      <a:r>
                        <a:rPr lang="en-US" sz="1400" noProof="0" dirty="0" smtClean="0">
                          <a:solidFill>
                            <a:schemeClr val="tx2"/>
                          </a:solidFill>
                        </a:rPr>
                        <a:t>Revaluation</a:t>
                      </a:r>
                      <a:r>
                        <a:rPr lang="en-US" sz="1400" baseline="0" noProof="0" dirty="0" smtClean="0">
                          <a:solidFill>
                            <a:schemeClr val="tx2"/>
                          </a:solidFill>
                        </a:rPr>
                        <a:t> option NOT permitted</a:t>
                      </a:r>
                    </a:p>
                    <a:p>
                      <a:pPr marL="174625" indent="-174625">
                        <a:buClr>
                          <a:schemeClr val="tx2"/>
                        </a:buClr>
                        <a:buFont typeface="Arial" pitchFamily="34" charset="0"/>
                        <a:buChar char="•"/>
                      </a:pPr>
                      <a:r>
                        <a:rPr lang="en-US" sz="1400" baseline="0" noProof="0" dirty="0" smtClean="0">
                          <a:solidFill>
                            <a:schemeClr val="tx2"/>
                          </a:solidFill>
                        </a:rPr>
                        <a:t>Estimated useful lives and residual values updated annually – no longer acceptable to simply use tax rates</a:t>
                      </a:r>
                    </a:p>
                    <a:p>
                      <a:pPr marL="174625" indent="-174625">
                        <a:buClr>
                          <a:schemeClr val="tx2"/>
                        </a:buClr>
                        <a:buFont typeface="Arial" pitchFamily="34" charset="0"/>
                        <a:buChar char="•"/>
                      </a:pPr>
                      <a:r>
                        <a:rPr lang="en-US" sz="1400" baseline="0" noProof="0" dirty="0" smtClean="0">
                          <a:solidFill>
                            <a:schemeClr val="tx2"/>
                          </a:solidFill>
                        </a:rPr>
                        <a:t>Component depreciation required if material</a:t>
                      </a:r>
                    </a:p>
                    <a:p>
                      <a:pPr marL="174625" indent="-174625">
                        <a:buClr>
                          <a:schemeClr val="tx2"/>
                        </a:buClr>
                        <a:buFont typeface="Arial" pitchFamily="34" charset="0"/>
                        <a:buChar char="•"/>
                      </a:pPr>
                      <a:r>
                        <a:rPr lang="en-US" sz="1400" baseline="0" noProof="0" dirty="0" smtClean="0">
                          <a:solidFill>
                            <a:schemeClr val="tx2"/>
                          </a:solidFill>
                        </a:rPr>
                        <a:t>Capitalized borrowing costs (CPC 20)</a:t>
                      </a:r>
                    </a:p>
                    <a:p>
                      <a:pPr marL="174625" indent="-174625">
                        <a:buClr>
                          <a:schemeClr val="tx2"/>
                        </a:buClr>
                        <a:buFont typeface="Arial" pitchFamily="34" charset="0"/>
                        <a:buChar char="•"/>
                      </a:pPr>
                      <a:r>
                        <a:rPr lang="en-US" sz="1400" baseline="0" noProof="0" dirty="0" smtClean="0">
                          <a:solidFill>
                            <a:schemeClr val="tx2"/>
                          </a:solidFill>
                        </a:rPr>
                        <a:t>Deemed cost encouraged (but optional) on transition </a:t>
                      </a:r>
                    </a:p>
                    <a:p>
                      <a:pPr marL="174625" indent="-174625">
                        <a:buClr>
                          <a:schemeClr val="tx2"/>
                        </a:buClr>
                        <a:buFont typeface="Arial" pitchFamily="34" charset="0"/>
                        <a:buChar char="•"/>
                      </a:pPr>
                      <a:r>
                        <a:rPr lang="en-US" sz="1400" baseline="0" noProof="0" dirty="0" smtClean="0">
                          <a:solidFill>
                            <a:schemeClr val="tx2"/>
                          </a:solidFill>
                        </a:rPr>
                        <a:t>Application of RTT to depreciation</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703753">
                <a:tc>
                  <a:txBody>
                    <a:bodyPr/>
                    <a:lstStyle/>
                    <a:p>
                      <a:r>
                        <a:rPr lang="en-US" sz="1600" b="1" noProof="0" dirty="0" smtClean="0">
                          <a:solidFill>
                            <a:schemeClr val="tx2"/>
                          </a:solidFill>
                        </a:rPr>
                        <a:t>Biological Assets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 29</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Clr>
                          <a:schemeClr val="tx2"/>
                        </a:buClr>
                        <a:buFont typeface="Arial" pitchFamily="34" charset="0"/>
                        <a:buChar char="•"/>
                      </a:pPr>
                      <a:r>
                        <a:rPr lang="en-US" sz="1400" noProof="0" dirty="0" smtClean="0">
                          <a:solidFill>
                            <a:schemeClr val="tx2"/>
                          </a:solidFill>
                        </a:rPr>
                        <a:t>All biological assets recorded</a:t>
                      </a:r>
                      <a:r>
                        <a:rPr lang="en-US" sz="1400" baseline="0" noProof="0" dirty="0" smtClean="0">
                          <a:solidFill>
                            <a:schemeClr val="tx2"/>
                          </a:solidFill>
                        </a:rPr>
                        <a:t> at FMV with changes to the income statement</a:t>
                      </a:r>
                    </a:p>
                    <a:p>
                      <a:pPr marL="174625" indent="-174625">
                        <a:buClr>
                          <a:schemeClr val="tx2"/>
                        </a:buClr>
                        <a:buFont typeface="Arial" pitchFamily="34" charset="0"/>
                        <a:buChar char="•"/>
                      </a:pPr>
                      <a:r>
                        <a:rPr lang="en-US" sz="1400" baseline="0" noProof="0" dirty="0" smtClean="0">
                          <a:solidFill>
                            <a:schemeClr val="tx2"/>
                          </a:solidFill>
                        </a:rPr>
                        <a:t>FMV assumptions and models</a:t>
                      </a:r>
                    </a:p>
                    <a:p>
                      <a:pPr marL="174625" indent="-174625">
                        <a:buClr>
                          <a:schemeClr val="tx2"/>
                        </a:buClr>
                        <a:buFont typeface="Arial" pitchFamily="34" charset="0"/>
                        <a:buChar char="•"/>
                      </a:pPr>
                      <a:r>
                        <a:rPr lang="en-US" sz="1400" baseline="0" noProof="0" dirty="0" smtClean="0">
                          <a:solidFill>
                            <a:schemeClr val="tx2"/>
                          </a:solidFill>
                        </a:rPr>
                        <a:t>Potential for earnings volatility</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703753">
                <a:tc>
                  <a:txBody>
                    <a:bodyPr/>
                    <a:lstStyle/>
                    <a:p>
                      <a:r>
                        <a:rPr lang="en-US" sz="1600" b="1" noProof="0" dirty="0" smtClean="0">
                          <a:solidFill>
                            <a:schemeClr val="tx2"/>
                          </a:solidFill>
                        </a:rPr>
                        <a:t>Share-Based</a:t>
                      </a:r>
                      <a:r>
                        <a:rPr lang="en-US" sz="1600" b="1" baseline="0" noProof="0" dirty="0" smtClean="0">
                          <a:solidFill>
                            <a:schemeClr val="tx2"/>
                          </a:solidFill>
                        </a:rPr>
                        <a:t> Awards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 10</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Font typeface="Arial" pitchFamily="34" charset="0"/>
                        <a:buChar char="•"/>
                      </a:pPr>
                      <a:r>
                        <a:rPr lang="en-US" sz="1400" noProof="0" dirty="0" smtClean="0">
                          <a:solidFill>
                            <a:schemeClr val="tx2"/>
                          </a:solidFill>
                        </a:rPr>
                        <a:t>Awards</a:t>
                      </a:r>
                      <a:r>
                        <a:rPr lang="en-US" sz="1400" baseline="0" noProof="0" dirty="0" smtClean="0">
                          <a:solidFill>
                            <a:schemeClr val="tx2"/>
                          </a:solidFill>
                        </a:rPr>
                        <a:t> measured at FMV at grant and recognized to expense (either immediately or over vesting period)</a:t>
                      </a:r>
                    </a:p>
                    <a:p>
                      <a:pPr marL="174625" indent="-174625">
                        <a:buFont typeface="Arial" pitchFamily="34" charset="0"/>
                        <a:buChar char="•"/>
                      </a:pPr>
                      <a:r>
                        <a:rPr lang="en-US" sz="1400" baseline="0" noProof="0" dirty="0" smtClean="0">
                          <a:solidFill>
                            <a:schemeClr val="tx2"/>
                          </a:solidFill>
                        </a:rPr>
                        <a:t>FMV considerations for complex awards</a:t>
                      </a:r>
                    </a:p>
                    <a:p>
                      <a:pPr marL="174625" indent="-174625">
                        <a:buFont typeface="Arial" pitchFamily="34" charset="0"/>
                        <a:buChar char="•"/>
                      </a:pPr>
                      <a:r>
                        <a:rPr lang="en-US" sz="1400" baseline="0" noProof="0" dirty="0" smtClean="0">
                          <a:solidFill>
                            <a:schemeClr val="tx2"/>
                          </a:solidFill>
                        </a:rPr>
                        <a:t>Recognition (push-down) of parent awards</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9"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27</a:t>
            </a:fld>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pt-BR" sz="2400" b="1" dirty="0" err="1" smtClean="0">
                <a:solidFill>
                  <a:schemeClr val="accent2"/>
                </a:solidFill>
              </a:rPr>
              <a:t>Impacts</a:t>
            </a:r>
            <a:r>
              <a:rPr lang="pt-BR" sz="2400" b="1" dirty="0" smtClean="0">
                <a:solidFill>
                  <a:schemeClr val="accent2"/>
                </a:solidFill>
              </a:rPr>
              <a:t> and </a:t>
            </a:r>
            <a:r>
              <a:rPr lang="pt-BR" sz="2400" b="1" dirty="0" err="1" smtClean="0">
                <a:solidFill>
                  <a:schemeClr val="accent2"/>
                </a:solidFill>
              </a:rPr>
              <a:t>Challenges</a:t>
            </a:r>
            <a:endParaRPr lang="pt-BR" sz="2400" b="1" dirty="0">
              <a:solidFill>
                <a:schemeClr val="accent2"/>
              </a:solidFill>
            </a:endParaRPr>
          </a:p>
        </p:txBody>
      </p:sp>
      <p:graphicFrame>
        <p:nvGraphicFramePr>
          <p:cNvPr id="7" name="Content Placeholder 6"/>
          <p:cNvGraphicFramePr>
            <a:graphicFrameLocks noGrp="1"/>
          </p:cNvGraphicFramePr>
          <p:nvPr>
            <p:ph sz="quarter" idx="12"/>
          </p:nvPr>
        </p:nvGraphicFramePr>
        <p:xfrm>
          <a:off x="446088" y="1219200"/>
          <a:ext cx="9078912" cy="5344560"/>
        </p:xfrm>
        <a:graphic>
          <a:graphicData uri="http://schemas.openxmlformats.org/drawingml/2006/table">
            <a:tbl>
              <a:tblPr firstRow="1" bandRow="1">
                <a:tableStyleId>{5C22544A-7EE6-4342-B048-85BDC9FD1C3A}</a:tableStyleId>
              </a:tblPr>
              <a:tblGrid>
                <a:gridCol w="1611312"/>
                <a:gridCol w="1143000"/>
                <a:gridCol w="6324600"/>
              </a:tblGrid>
              <a:tr h="406800">
                <a:tc>
                  <a:txBody>
                    <a:bodyPr/>
                    <a:lstStyle/>
                    <a:p>
                      <a:pPr algn="ctr"/>
                      <a:r>
                        <a:rPr lang="en-US" sz="1600" b="1" noProof="0" dirty="0" smtClean="0">
                          <a:solidFill>
                            <a:schemeClr val="bg1"/>
                          </a:solidFill>
                        </a:rPr>
                        <a:t>Topic</a:t>
                      </a:r>
                      <a:endParaRPr lang="en-US" sz="1600" b="1" noProof="0" dirty="0">
                        <a:solidFill>
                          <a:schemeClr val="bg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2"/>
                    </a:solidFill>
                  </a:tcPr>
                </a:tc>
                <a:tc>
                  <a:txBody>
                    <a:bodyPr/>
                    <a:lstStyle/>
                    <a:p>
                      <a:pPr algn="ctr"/>
                      <a:r>
                        <a:rPr lang="en-US" sz="1600" b="1" noProof="0" dirty="0" smtClean="0">
                          <a:solidFill>
                            <a:schemeClr val="bg1"/>
                          </a:solidFill>
                        </a:rPr>
                        <a:t>CPC</a:t>
                      </a:r>
                      <a:endParaRPr lang="en-US" sz="1600" b="1" noProof="0" dirty="0">
                        <a:solidFill>
                          <a:schemeClr val="bg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a:txBody>
                    <a:bodyPr/>
                    <a:lstStyle/>
                    <a:p>
                      <a:pPr algn="ctr"/>
                      <a:r>
                        <a:rPr lang="en-US" sz="1600" b="1" noProof="0" dirty="0" smtClean="0">
                          <a:solidFill>
                            <a:schemeClr val="bg1"/>
                          </a:solidFill>
                        </a:rPr>
                        <a:t>Observations</a:t>
                      </a:r>
                      <a:r>
                        <a:rPr lang="en-US" sz="1600" b="1" baseline="0" noProof="0" dirty="0" smtClean="0">
                          <a:solidFill>
                            <a:schemeClr val="bg1"/>
                          </a:solidFill>
                        </a:rPr>
                        <a:t> &amp; Challenges</a:t>
                      </a:r>
                      <a:endParaRPr lang="en-US" sz="1600" b="1" noProof="0" dirty="0">
                        <a:solidFill>
                          <a:schemeClr val="bg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solidFill>
                  </a:tcPr>
                </a:tc>
              </a:tr>
              <a:tr h="443084">
                <a:tc>
                  <a:txBody>
                    <a:bodyPr/>
                    <a:lstStyle/>
                    <a:p>
                      <a:r>
                        <a:rPr lang="en-US" sz="1600" b="1" noProof="0" dirty="0" smtClean="0">
                          <a:solidFill>
                            <a:schemeClr val="tx2"/>
                          </a:solidFill>
                        </a:rPr>
                        <a:t>Financial Instruments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a:t>
                      </a:r>
                    </a:p>
                    <a:p>
                      <a:pPr algn="ctr"/>
                      <a:r>
                        <a:rPr lang="en-US" sz="1400" noProof="0" dirty="0" smtClean="0">
                          <a:solidFill>
                            <a:schemeClr val="tx2"/>
                          </a:solidFill>
                        </a:rPr>
                        <a:t>38 39 40</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Font typeface="Arial" pitchFamily="34" charset="0"/>
                        <a:buChar char="•"/>
                      </a:pPr>
                      <a:r>
                        <a:rPr lang="en-US" sz="1400" noProof="0" dirty="0" smtClean="0">
                          <a:solidFill>
                            <a:schemeClr val="tx2"/>
                          </a:solidFill>
                        </a:rPr>
                        <a:t>Classification</a:t>
                      </a:r>
                      <a:endParaRPr lang="en-US" sz="1400" baseline="0" noProof="0" dirty="0" smtClean="0">
                        <a:solidFill>
                          <a:schemeClr val="tx2"/>
                        </a:solidFill>
                      </a:endParaRPr>
                    </a:p>
                    <a:p>
                      <a:pPr marL="174625" indent="-174625">
                        <a:buFont typeface="Arial" pitchFamily="34" charset="0"/>
                        <a:buChar char="•"/>
                      </a:pPr>
                      <a:r>
                        <a:rPr lang="en-US" sz="1400" baseline="0" noProof="0" dirty="0" smtClean="0">
                          <a:solidFill>
                            <a:schemeClr val="tx2"/>
                          </a:solidFill>
                        </a:rPr>
                        <a:t>FMV measurement considerations</a:t>
                      </a:r>
                    </a:p>
                    <a:p>
                      <a:pPr marL="174625" indent="-174625">
                        <a:buFont typeface="Arial" pitchFamily="34" charset="0"/>
                        <a:buChar char="•"/>
                      </a:pPr>
                      <a:r>
                        <a:rPr lang="en-US" sz="1400" baseline="0" noProof="0" dirty="0" smtClean="0">
                          <a:solidFill>
                            <a:schemeClr val="tx2"/>
                          </a:solidFill>
                        </a:rPr>
                        <a:t>Hedge accounting</a:t>
                      </a:r>
                    </a:p>
                    <a:p>
                      <a:pPr marL="174625" indent="-174625">
                        <a:buFont typeface="Arial" pitchFamily="34" charset="0"/>
                        <a:buChar char="•"/>
                      </a:pPr>
                      <a:r>
                        <a:rPr lang="en-US" sz="1400" baseline="0" noProof="0" dirty="0" smtClean="0">
                          <a:solidFill>
                            <a:schemeClr val="tx2"/>
                          </a:solidFill>
                        </a:rPr>
                        <a:t>Disclosure requirements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443084">
                <a:tc>
                  <a:txBody>
                    <a:bodyPr/>
                    <a:lstStyle/>
                    <a:p>
                      <a:r>
                        <a:rPr lang="en-US" sz="1600" b="1" noProof="0" dirty="0" smtClean="0">
                          <a:solidFill>
                            <a:schemeClr val="tx2"/>
                          </a:solidFill>
                        </a:rPr>
                        <a:t>Leases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  6</a:t>
                      </a:r>
                    </a:p>
                    <a:p>
                      <a:pPr algn="ctr"/>
                      <a:r>
                        <a:rPr lang="en-US" sz="1400" noProof="0" dirty="0" smtClean="0">
                          <a:solidFill>
                            <a:schemeClr val="tx2"/>
                          </a:solidFill>
                        </a:rPr>
                        <a:t>ICPC 4</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Font typeface="Arial" pitchFamily="34" charset="0"/>
                        <a:buChar char="•"/>
                      </a:pPr>
                      <a:r>
                        <a:rPr lang="en-US" sz="1400" noProof="0" dirty="0" smtClean="0">
                          <a:solidFill>
                            <a:schemeClr val="tx2"/>
                          </a:solidFill>
                        </a:rPr>
                        <a:t>Capital/Finance</a:t>
                      </a:r>
                      <a:r>
                        <a:rPr lang="en-US" sz="1400" baseline="0" noProof="0" dirty="0" smtClean="0">
                          <a:solidFill>
                            <a:schemeClr val="tx2"/>
                          </a:solidFill>
                        </a:rPr>
                        <a:t> lease classification is required for qualifying leases</a:t>
                      </a:r>
                    </a:p>
                    <a:p>
                      <a:pPr marL="174625" indent="-174625">
                        <a:buFont typeface="Arial" pitchFamily="34" charset="0"/>
                        <a:buChar char="•"/>
                      </a:pPr>
                      <a:r>
                        <a:rPr lang="en-US" sz="1400" baseline="0" noProof="0" dirty="0" smtClean="0">
                          <a:solidFill>
                            <a:schemeClr val="tx2"/>
                          </a:solidFill>
                        </a:rPr>
                        <a:t>Other contracts (production, power purchase agreements) may be considered leases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50775">
                <a:tc>
                  <a:txBody>
                    <a:bodyPr/>
                    <a:lstStyle/>
                    <a:p>
                      <a:r>
                        <a:rPr lang="en-US" sz="1600" b="1" noProof="0" dirty="0" smtClean="0">
                          <a:solidFill>
                            <a:schemeClr val="tx2"/>
                          </a:solidFill>
                        </a:rPr>
                        <a:t>Employee Benefits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CPC 33</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marR="0" lvl="0" indent="-174625" algn="l" defTabSz="1019175" rtl="0" eaLnBrk="0" fontAlgn="base" latinLnBrk="0" hangingPunct="0">
                        <a:lnSpc>
                          <a:spcPct val="100000"/>
                        </a:lnSpc>
                        <a:spcBef>
                          <a:spcPct val="0"/>
                        </a:spcBef>
                        <a:spcAft>
                          <a:spcPts val="200"/>
                        </a:spcAft>
                        <a:buClrTx/>
                        <a:buSzTx/>
                        <a:buFont typeface="Arial" pitchFamily="34" charset="0"/>
                        <a:buChar char="•"/>
                        <a:tabLst/>
                        <a:defRPr/>
                      </a:pPr>
                      <a:r>
                        <a:rPr kumimoji="0" lang="en-US" sz="1400" b="0" i="0" u="none" strike="noStrike" cap="none" normalizeH="0" baseline="0" dirty="0" smtClean="0">
                          <a:ln>
                            <a:noFill/>
                          </a:ln>
                          <a:solidFill>
                            <a:schemeClr val="tx2"/>
                          </a:solidFill>
                          <a:effectLst/>
                          <a:latin typeface="Arial" pitchFamily="34" charset="0"/>
                        </a:rPr>
                        <a:t>Option to charge directly to equity or expense through income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443084">
                <a:tc>
                  <a:txBody>
                    <a:bodyPr/>
                    <a:lstStyle/>
                    <a:p>
                      <a:r>
                        <a:rPr lang="en-US" sz="1600" b="1" noProof="0" dirty="0" smtClean="0">
                          <a:solidFill>
                            <a:schemeClr val="tx2"/>
                          </a:solidFill>
                        </a:rPr>
                        <a:t>Real</a:t>
                      </a:r>
                      <a:r>
                        <a:rPr lang="en-US" sz="1600" b="1" baseline="0" noProof="0" dirty="0" smtClean="0">
                          <a:solidFill>
                            <a:schemeClr val="tx2"/>
                          </a:solidFill>
                        </a:rPr>
                        <a:t> Estate</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ICPC 02</a:t>
                      </a:r>
                    </a:p>
                    <a:p>
                      <a:pPr algn="ctr"/>
                      <a:r>
                        <a:rPr lang="en-US" sz="1400" noProof="0" dirty="0" smtClean="0">
                          <a:solidFill>
                            <a:schemeClr val="tx2"/>
                          </a:solidFill>
                        </a:rPr>
                        <a:t>OCPC 01/03</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Font typeface="Arial" pitchFamily="34" charset="0"/>
                        <a:buChar char="•"/>
                      </a:pPr>
                      <a:r>
                        <a:rPr lang="en-US" sz="1400" noProof="0" dirty="0" smtClean="0">
                          <a:solidFill>
                            <a:schemeClr val="tx2"/>
                          </a:solidFill>
                        </a:rPr>
                        <a:t>Implications for revenue</a:t>
                      </a:r>
                      <a:r>
                        <a:rPr lang="en-US" sz="1400" baseline="0" noProof="0" dirty="0" smtClean="0">
                          <a:solidFill>
                            <a:schemeClr val="tx2"/>
                          </a:solidFill>
                        </a:rPr>
                        <a:t> recognition on construction contracts                                           (as work progresses or upon delivery)</a:t>
                      </a:r>
                    </a:p>
                    <a:p>
                      <a:pPr marL="174625" indent="-174625">
                        <a:buFont typeface="Arial" pitchFamily="34" charset="0"/>
                        <a:buChar char="•"/>
                      </a:pPr>
                      <a:r>
                        <a:rPr lang="en-US" sz="1400" baseline="0" noProof="0" dirty="0" smtClean="0">
                          <a:solidFill>
                            <a:schemeClr val="tx2"/>
                          </a:solidFill>
                        </a:rPr>
                        <a:t>Investment property permitted to be valued at FMV (ICPC 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350775">
                <a:tc>
                  <a:txBody>
                    <a:bodyPr/>
                    <a:lstStyle/>
                    <a:p>
                      <a:r>
                        <a:rPr lang="en-US" sz="1600" b="1" noProof="0" dirty="0" smtClean="0">
                          <a:solidFill>
                            <a:schemeClr val="tx2"/>
                          </a:solidFill>
                        </a:rPr>
                        <a:t>Concession Contracts</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ICPC 01</a:t>
                      </a:r>
                    </a:p>
                    <a:p>
                      <a:pPr algn="ctr"/>
                      <a:r>
                        <a:rPr lang="en-US" sz="1400" noProof="0" dirty="0" smtClean="0">
                          <a:solidFill>
                            <a:schemeClr val="tx2"/>
                          </a:solidFill>
                        </a:rPr>
                        <a:t>OCPC </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Font typeface="Arial" pitchFamily="34" charset="0"/>
                        <a:buChar char="•"/>
                      </a:pPr>
                      <a:r>
                        <a:rPr lang="en-US" sz="1400" noProof="0" dirty="0" smtClean="0">
                          <a:solidFill>
                            <a:schemeClr val="tx2"/>
                          </a:solidFill>
                        </a:rPr>
                        <a:t>Significant</a:t>
                      </a:r>
                      <a:r>
                        <a:rPr lang="en-US" sz="1400" baseline="0" noProof="0" dirty="0" smtClean="0">
                          <a:solidFill>
                            <a:schemeClr val="tx2"/>
                          </a:solidFill>
                        </a:rPr>
                        <a:t> impacts to energy, sanitation and highways</a:t>
                      </a:r>
                    </a:p>
                    <a:p>
                      <a:pPr marL="174625" indent="-174625">
                        <a:buFont typeface="Arial" pitchFamily="34" charset="0"/>
                        <a:buChar char="•"/>
                      </a:pPr>
                      <a:r>
                        <a:rPr lang="en-US" sz="1400" baseline="0" noProof="0" dirty="0" smtClean="0">
                          <a:solidFill>
                            <a:schemeClr val="tx2"/>
                          </a:solidFill>
                        </a:rPr>
                        <a:t>Regulatory assets / liabilities</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830783">
                <a:tc>
                  <a:txBody>
                    <a:bodyPr/>
                    <a:lstStyle/>
                    <a:p>
                      <a:r>
                        <a:rPr lang="en-US" sz="1600" b="1" noProof="0" dirty="0" smtClean="0">
                          <a:solidFill>
                            <a:schemeClr val="tx2"/>
                          </a:solidFill>
                        </a:rPr>
                        <a:t>General Financial Reporting</a:t>
                      </a:r>
                      <a:endParaRPr lang="en-US" sz="1600" b="1"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noProof="0" dirty="0" smtClean="0">
                          <a:solidFill>
                            <a:schemeClr val="tx2"/>
                          </a:solidFill>
                        </a:rPr>
                        <a:t>Public Companies</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indent="-174625">
                        <a:buFont typeface="Arial" pitchFamily="34" charset="0"/>
                        <a:buChar char="•"/>
                      </a:pPr>
                      <a:r>
                        <a:rPr lang="en-US" sz="1400" noProof="0" dirty="0" smtClean="0">
                          <a:solidFill>
                            <a:schemeClr val="tx2"/>
                          </a:solidFill>
                        </a:rPr>
                        <a:t>Statement of Cash Flow</a:t>
                      </a:r>
                    </a:p>
                    <a:p>
                      <a:pPr marL="174625" indent="-174625">
                        <a:buFont typeface="Arial" pitchFamily="34" charset="0"/>
                        <a:buChar char="•"/>
                      </a:pPr>
                      <a:r>
                        <a:rPr lang="en-US" sz="1400" noProof="0" dirty="0" smtClean="0">
                          <a:solidFill>
                            <a:schemeClr val="tx2"/>
                          </a:solidFill>
                        </a:rPr>
                        <a:t>Statement of Value Add </a:t>
                      </a:r>
                    </a:p>
                    <a:p>
                      <a:pPr marL="174625" indent="-174625">
                        <a:buFont typeface="Arial" pitchFamily="34" charset="0"/>
                        <a:buChar char="•"/>
                      </a:pPr>
                      <a:r>
                        <a:rPr lang="en-US" sz="1400" noProof="0" dirty="0" smtClean="0">
                          <a:solidFill>
                            <a:schemeClr val="tx2"/>
                          </a:solidFill>
                        </a:rPr>
                        <a:t>Presentation - classification</a:t>
                      </a:r>
                    </a:p>
                    <a:p>
                      <a:pPr marL="174625" indent="-174625">
                        <a:buFont typeface="Arial" pitchFamily="34" charset="0"/>
                        <a:buChar char="•"/>
                      </a:pPr>
                      <a:r>
                        <a:rPr lang="en-US" sz="1400" noProof="0" dirty="0" smtClean="0">
                          <a:solidFill>
                            <a:schemeClr val="tx2"/>
                          </a:solidFill>
                        </a:rPr>
                        <a:t>First-time adoption – reconciliations / restatements</a:t>
                      </a:r>
                    </a:p>
                    <a:p>
                      <a:pPr marL="174625" indent="-174625">
                        <a:buFont typeface="Arial" pitchFamily="34" charset="0"/>
                        <a:buChar char="•"/>
                      </a:pPr>
                      <a:r>
                        <a:rPr lang="en-US" sz="1400" noProof="0" dirty="0" smtClean="0">
                          <a:solidFill>
                            <a:schemeClr val="tx2"/>
                          </a:solidFill>
                        </a:rPr>
                        <a:t>Segment</a:t>
                      </a:r>
                      <a:r>
                        <a:rPr lang="en-US" sz="1400" baseline="0" noProof="0" dirty="0" smtClean="0">
                          <a:solidFill>
                            <a:schemeClr val="tx2"/>
                          </a:solidFill>
                        </a:rPr>
                        <a:t> Reporting</a:t>
                      </a:r>
                    </a:p>
                    <a:p>
                      <a:pPr marL="174625" indent="-174625">
                        <a:buFont typeface="Arial" pitchFamily="34" charset="0"/>
                        <a:buChar char="•"/>
                      </a:pPr>
                      <a:r>
                        <a:rPr lang="en-US" sz="1400" baseline="0" noProof="0" dirty="0" smtClean="0">
                          <a:solidFill>
                            <a:schemeClr val="tx2"/>
                          </a:solidFill>
                        </a:rPr>
                        <a:t>Alignment with new public company annual reporting requirements</a:t>
                      </a:r>
                      <a:endParaRPr lang="en-US" sz="1400" noProof="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6"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28</a:t>
            </a:fld>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Title 1"/>
          <p:cNvSpPr>
            <a:spLocks noGrp="1"/>
          </p:cNvSpPr>
          <p:nvPr>
            <p:ph type="ctrTitle"/>
          </p:nvPr>
        </p:nvSpPr>
        <p:spPr>
          <a:xfrm>
            <a:off x="1238252" y="2617793"/>
            <a:ext cx="7865074" cy="1277937"/>
          </a:xfrm>
        </p:spPr>
        <p:txBody>
          <a:bodyPr/>
          <a:lstStyle/>
          <a:p>
            <a:r>
              <a:rPr lang="en-GB" sz="4400" dirty="0" smtClean="0"/>
              <a:t>Appendix</a:t>
            </a:r>
            <a:br>
              <a:rPr lang="en-GB" sz="4400" dirty="0" smtClean="0"/>
            </a:br>
            <a:r>
              <a:rPr lang="en-GB" sz="4400" dirty="0" smtClean="0"/>
              <a:t>IFRS Impact Study</a:t>
            </a:r>
            <a:endParaRPr lang="nl-NL" sz="4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IFRS in the Americas</a:t>
            </a:r>
            <a:endParaRPr lang="en-US" dirty="0"/>
          </a:p>
        </p:txBody>
      </p:sp>
      <p:sp>
        <p:nvSpPr>
          <p:cNvPr id="3" name="Text Placeholder 2"/>
          <p:cNvSpPr>
            <a:spLocks noGrp="1"/>
          </p:cNvSpPr>
          <p:nvPr>
            <p:ph type="body" sz="quarter" idx="11"/>
          </p:nvPr>
        </p:nvSpPr>
        <p:spPr>
          <a:xfrm>
            <a:off x="448866" y="779466"/>
            <a:ext cx="9024366" cy="332399"/>
          </a:xfrm>
        </p:spPr>
        <p:txBody>
          <a:bodyPr/>
          <a:lstStyle/>
          <a:p>
            <a:r>
              <a:rPr lang="en-US" sz="2400" b="1" dirty="0" smtClean="0">
                <a:solidFill>
                  <a:schemeClr val="accent3"/>
                </a:solidFill>
              </a:rPr>
              <a:t>IFRS continues to propagate and flourish in the Americas.</a:t>
            </a:r>
            <a:endParaRPr lang="en-US" sz="2400" b="1" dirty="0">
              <a:solidFill>
                <a:schemeClr val="accent3"/>
              </a:solidFill>
            </a:endParaRPr>
          </a:p>
        </p:txBody>
      </p:sp>
      <p:sp>
        <p:nvSpPr>
          <p:cNvPr id="4" name="Content Placeholder 3"/>
          <p:cNvSpPr>
            <a:spLocks noGrp="1"/>
          </p:cNvSpPr>
          <p:nvPr>
            <p:ph sz="quarter" idx="12"/>
          </p:nvPr>
        </p:nvSpPr>
        <p:spPr>
          <a:xfrm>
            <a:off x="445770" y="1347216"/>
            <a:ext cx="5726430" cy="4087368"/>
          </a:xfrm>
        </p:spPr>
        <p:txBody>
          <a:bodyPr/>
          <a:lstStyle/>
          <a:p>
            <a:pPr>
              <a:buFont typeface="Arial" pitchFamily="34" charset="0"/>
              <a:buChar char="•"/>
            </a:pPr>
            <a:r>
              <a:rPr lang="en-US" dirty="0" smtClean="0"/>
              <a:t>Mixed implementation models in the region – public companies, statutory convergence, financial institutions, updated standards</a:t>
            </a:r>
          </a:p>
          <a:p>
            <a:pPr>
              <a:buFont typeface="Arial" pitchFamily="34" charset="0"/>
              <a:buChar char="•"/>
            </a:pPr>
            <a:endParaRPr lang="en-US" dirty="0" smtClean="0"/>
          </a:p>
          <a:p>
            <a:pPr>
              <a:buFont typeface="Arial" pitchFamily="34" charset="0"/>
              <a:buChar char="•"/>
            </a:pPr>
            <a:r>
              <a:rPr lang="en-US" dirty="0" smtClean="0"/>
              <a:t>Increased interest and movement towards adoption of IFRS for SMEs                             </a:t>
            </a:r>
            <a:r>
              <a:rPr lang="en-US" sz="1600" dirty="0" smtClean="0"/>
              <a:t>(Caribbean, Central and South America)</a:t>
            </a:r>
            <a:endParaRPr lang="en-US" dirty="0" smtClean="0"/>
          </a:p>
          <a:p>
            <a:pPr>
              <a:buFont typeface="Arial" pitchFamily="34" charset="0"/>
              <a:buChar char="•"/>
            </a:pPr>
            <a:endParaRPr lang="en-US" dirty="0" smtClean="0"/>
          </a:p>
          <a:p>
            <a:pPr>
              <a:buFont typeface="Arial" pitchFamily="34" charset="0"/>
              <a:buChar char="•"/>
            </a:pPr>
            <a:r>
              <a:rPr lang="en-US" dirty="0" smtClean="0"/>
              <a:t>Public sector converging with international standards in many parts of the region</a:t>
            </a:r>
          </a:p>
          <a:p>
            <a:pPr>
              <a:buFont typeface="Arial" pitchFamily="34" charset="0"/>
              <a:buChar char="•"/>
            </a:pPr>
            <a:endParaRPr lang="en-US" dirty="0" smtClean="0"/>
          </a:p>
          <a:p>
            <a:pPr>
              <a:buFont typeface="Arial" pitchFamily="34" charset="0"/>
              <a:buChar char="•"/>
            </a:pPr>
            <a:r>
              <a:rPr lang="en-US" dirty="0" smtClean="0"/>
              <a:t>Regional connectivity and collaboration</a:t>
            </a:r>
          </a:p>
          <a:p>
            <a:pPr lvl="3">
              <a:buFont typeface="Arial" pitchFamily="34" charset="0"/>
              <a:buChar char="•"/>
            </a:pPr>
            <a:r>
              <a:rPr lang="en-US" sz="1600" dirty="0" smtClean="0"/>
              <a:t>Standard Setting – GLASS</a:t>
            </a:r>
          </a:p>
          <a:p>
            <a:pPr lvl="3">
              <a:buFont typeface="Arial" pitchFamily="34" charset="0"/>
              <a:buChar char="•"/>
            </a:pPr>
            <a:r>
              <a:rPr lang="en-US" sz="1600" dirty="0" smtClean="0"/>
              <a:t>Capital Markets Integration (MILA, Brain)</a:t>
            </a:r>
            <a:endParaRPr lang="en-US" sz="2200" i="1" dirty="0"/>
          </a:p>
        </p:txBody>
      </p:sp>
      <p:sp>
        <p:nvSpPr>
          <p:cNvPr id="143" name="Rectangle 142"/>
          <p:cNvSpPr/>
          <p:nvPr/>
        </p:nvSpPr>
        <p:spPr>
          <a:xfrm>
            <a:off x="447815" y="5867400"/>
            <a:ext cx="9000986" cy="646331"/>
          </a:xfrm>
          <a:prstGeom prst="rect">
            <a:avLst/>
          </a:prstGeom>
          <a:solidFill>
            <a:schemeClr val="accent3"/>
          </a:solidFill>
        </p:spPr>
        <p:txBody>
          <a:bodyPr wrap="square">
            <a:spAutoFit/>
          </a:bodyPr>
          <a:lstStyle/>
          <a:p>
            <a:pPr>
              <a:spcAft>
                <a:spcPts val="1200"/>
              </a:spcAft>
            </a:pPr>
            <a:r>
              <a:rPr lang="en-US" sz="1800" dirty="0" smtClean="0">
                <a:solidFill>
                  <a:schemeClr val="bg1"/>
                </a:solidFill>
              </a:rPr>
              <a:t>Regional connectivity, cross border capital flows, regional capital markets integration, and the rise of </a:t>
            </a:r>
            <a:r>
              <a:rPr lang="en-US" sz="1800" dirty="0" err="1" smtClean="0">
                <a:solidFill>
                  <a:schemeClr val="bg1"/>
                </a:solidFill>
              </a:rPr>
              <a:t>multilatinas</a:t>
            </a:r>
            <a:r>
              <a:rPr lang="en-US" sz="1800" dirty="0" smtClean="0">
                <a:solidFill>
                  <a:schemeClr val="bg1"/>
                </a:solidFill>
              </a:rPr>
              <a:t> continue to drive a strong business case for IFRS.</a:t>
            </a:r>
          </a:p>
        </p:txBody>
      </p:sp>
      <p:sp>
        <p:nvSpPr>
          <p:cNvPr id="147" name="TextBox 146"/>
          <p:cNvSpPr txBox="1"/>
          <p:nvPr/>
        </p:nvSpPr>
        <p:spPr>
          <a:xfrm>
            <a:off x="9144000" y="4081046"/>
            <a:ext cx="864000" cy="415498"/>
          </a:xfrm>
          <a:prstGeom prst="rect">
            <a:avLst/>
          </a:prstGeom>
          <a:noFill/>
        </p:spPr>
        <p:txBody>
          <a:bodyPr wrap="square" rtlCol="0">
            <a:spAutoFit/>
          </a:bodyPr>
          <a:lstStyle/>
          <a:p>
            <a:pPr algn="ctr"/>
            <a:r>
              <a:rPr lang="pt-BR" sz="1050" dirty="0" smtClean="0">
                <a:solidFill>
                  <a:schemeClr val="tx2"/>
                </a:solidFill>
              </a:rPr>
              <a:t>Brazil</a:t>
            </a:r>
          </a:p>
          <a:p>
            <a:pPr algn="ctr"/>
            <a:r>
              <a:rPr lang="pt-BR" sz="1000" dirty="0" smtClean="0">
                <a:solidFill>
                  <a:schemeClr val="tx2"/>
                </a:solidFill>
              </a:rPr>
              <a:t>2010</a:t>
            </a:r>
            <a:endParaRPr lang="pt-BR" sz="1000" dirty="0">
              <a:solidFill>
                <a:schemeClr val="tx2"/>
              </a:solidFill>
            </a:endParaRPr>
          </a:p>
        </p:txBody>
      </p:sp>
      <p:sp>
        <p:nvSpPr>
          <p:cNvPr id="148" name="TextBox 147"/>
          <p:cNvSpPr txBox="1"/>
          <p:nvPr/>
        </p:nvSpPr>
        <p:spPr>
          <a:xfrm>
            <a:off x="8686800" y="4953000"/>
            <a:ext cx="864000" cy="407804"/>
          </a:xfrm>
          <a:prstGeom prst="rect">
            <a:avLst/>
          </a:prstGeom>
          <a:noFill/>
        </p:spPr>
        <p:txBody>
          <a:bodyPr wrap="square" rtlCol="0">
            <a:spAutoFit/>
          </a:bodyPr>
          <a:lstStyle/>
          <a:p>
            <a:pPr algn="ctr"/>
            <a:r>
              <a:rPr lang="pt-BR" sz="1050" dirty="0" smtClean="0">
                <a:solidFill>
                  <a:schemeClr val="tx2"/>
                </a:solidFill>
              </a:rPr>
              <a:t>Argentina</a:t>
            </a:r>
          </a:p>
          <a:p>
            <a:pPr algn="ctr"/>
            <a:r>
              <a:rPr lang="pt-BR" sz="1000" dirty="0" smtClean="0">
                <a:solidFill>
                  <a:schemeClr val="tx2"/>
                </a:solidFill>
              </a:rPr>
              <a:t>2012</a:t>
            </a:r>
            <a:endParaRPr lang="pt-BR" sz="1000" dirty="0">
              <a:solidFill>
                <a:schemeClr val="tx2"/>
              </a:solidFill>
            </a:endParaRPr>
          </a:p>
        </p:txBody>
      </p:sp>
      <p:sp>
        <p:nvSpPr>
          <p:cNvPr id="149" name="TextBox 148"/>
          <p:cNvSpPr txBox="1"/>
          <p:nvPr/>
        </p:nvSpPr>
        <p:spPr>
          <a:xfrm>
            <a:off x="7620000" y="4648200"/>
            <a:ext cx="864000" cy="407804"/>
          </a:xfrm>
          <a:prstGeom prst="rect">
            <a:avLst/>
          </a:prstGeom>
          <a:noFill/>
        </p:spPr>
        <p:txBody>
          <a:bodyPr wrap="square" rtlCol="0">
            <a:spAutoFit/>
          </a:bodyPr>
          <a:lstStyle/>
          <a:p>
            <a:pPr algn="ctr"/>
            <a:r>
              <a:rPr lang="pt-BR" sz="1050" dirty="0" smtClean="0">
                <a:solidFill>
                  <a:schemeClr val="tx2"/>
                </a:solidFill>
              </a:rPr>
              <a:t>Chile </a:t>
            </a:r>
          </a:p>
          <a:p>
            <a:pPr algn="ctr"/>
            <a:r>
              <a:rPr lang="pt-BR" sz="1000" dirty="0" smtClean="0">
                <a:solidFill>
                  <a:schemeClr val="tx2"/>
                </a:solidFill>
              </a:rPr>
              <a:t>2009-2011</a:t>
            </a:r>
            <a:endParaRPr lang="pt-BR" sz="1000" dirty="0">
              <a:solidFill>
                <a:schemeClr val="tx2"/>
              </a:solidFill>
            </a:endParaRPr>
          </a:p>
        </p:txBody>
      </p:sp>
      <p:sp>
        <p:nvSpPr>
          <p:cNvPr id="150" name="TextBox 149"/>
          <p:cNvSpPr txBox="1"/>
          <p:nvPr/>
        </p:nvSpPr>
        <p:spPr>
          <a:xfrm>
            <a:off x="6781800" y="3200400"/>
            <a:ext cx="864000" cy="415498"/>
          </a:xfrm>
          <a:prstGeom prst="rect">
            <a:avLst/>
          </a:prstGeom>
          <a:noFill/>
        </p:spPr>
        <p:txBody>
          <a:bodyPr wrap="square" rtlCol="0">
            <a:spAutoFit/>
          </a:bodyPr>
          <a:lstStyle/>
          <a:p>
            <a:pPr algn="ctr"/>
            <a:r>
              <a:rPr lang="pt-BR" sz="1050" dirty="0" smtClean="0">
                <a:solidFill>
                  <a:schemeClr val="tx2"/>
                </a:solidFill>
              </a:rPr>
              <a:t>Mexico</a:t>
            </a:r>
          </a:p>
          <a:p>
            <a:pPr algn="ctr"/>
            <a:r>
              <a:rPr lang="pt-BR" sz="1050" dirty="0" smtClean="0">
                <a:solidFill>
                  <a:schemeClr val="tx2"/>
                </a:solidFill>
              </a:rPr>
              <a:t>2012</a:t>
            </a:r>
            <a:endParaRPr lang="pt-BR" sz="1050" dirty="0">
              <a:solidFill>
                <a:schemeClr val="tx2"/>
              </a:solidFill>
            </a:endParaRPr>
          </a:p>
        </p:txBody>
      </p:sp>
      <p:sp>
        <p:nvSpPr>
          <p:cNvPr id="151" name="TextBox 150"/>
          <p:cNvSpPr txBox="1"/>
          <p:nvPr/>
        </p:nvSpPr>
        <p:spPr>
          <a:xfrm>
            <a:off x="8839200" y="2251502"/>
            <a:ext cx="864000" cy="415498"/>
          </a:xfrm>
          <a:prstGeom prst="rect">
            <a:avLst/>
          </a:prstGeom>
          <a:noFill/>
        </p:spPr>
        <p:txBody>
          <a:bodyPr wrap="square" rtlCol="0">
            <a:spAutoFit/>
          </a:bodyPr>
          <a:lstStyle/>
          <a:p>
            <a:pPr algn="ctr"/>
            <a:r>
              <a:rPr lang="pt-BR" sz="1050" dirty="0" err="1" smtClean="0">
                <a:solidFill>
                  <a:schemeClr val="tx2"/>
                </a:solidFill>
              </a:rPr>
              <a:t>Canada</a:t>
            </a:r>
            <a:endParaRPr lang="pt-BR" sz="1050" dirty="0" smtClean="0">
              <a:solidFill>
                <a:schemeClr val="tx2"/>
              </a:solidFill>
            </a:endParaRPr>
          </a:p>
          <a:p>
            <a:pPr algn="ctr"/>
            <a:r>
              <a:rPr lang="pt-BR" sz="1000" dirty="0" smtClean="0">
                <a:solidFill>
                  <a:schemeClr val="tx2"/>
                </a:solidFill>
              </a:rPr>
              <a:t>2011</a:t>
            </a:r>
            <a:endParaRPr lang="pt-BR" sz="1000" dirty="0">
              <a:solidFill>
                <a:schemeClr val="tx2"/>
              </a:solidFill>
            </a:endParaRPr>
          </a:p>
        </p:txBody>
      </p:sp>
      <p:sp>
        <p:nvSpPr>
          <p:cNvPr id="152" name="TextBox 151"/>
          <p:cNvSpPr txBox="1"/>
          <p:nvPr/>
        </p:nvSpPr>
        <p:spPr>
          <a:xfrm>
            <a:off x="7086600" y="4285752"/>
            <a:ext cx="864000" cy="415498"/>
          </a:xfrm>
          <a:prstGeom prst="rect">
            <a:avLst/>
          </a:prstGeom>
          <a:noFill/>
        </p:spPr>
        <p:txBody>
          <a:bodyPr wrap="square" rtlCol="0">
            <a:spAutoFit/>
          </a:bodyPr>
          <a:lstStyle/>
          <a:p>
            <a:pPr algn="ctr"/>
            <a:r>
              <a:rPr lang="pt-BR" sz="1050" dirty="0" smtClean="0">
                <a:solidFill>
                  <a:schemeClr val="tx2"/>
                </a:solidFill>
              </a:rPr>
              <a:t>Peru </a:t>
            </a:r>
          </a:p>
          <a:p>
            <a:pPr algn="ctr"/>
            <a:r>
              <a:rPr lang="pt-BR" sz="1000" dirty="0" smtClean="0">
                <a:solidFill>
                  <a:schemeClr val="tx2"/>
                </a:solidFill>
              </a:rPr>
              <a:t>2011</a:t>
            </a:r>
            <a:endParaRPr lang="pt-BR" sz="1000" dirty="0">
              <a:solidFill>
                <a:schemeClr val="tx2"/>
              </a:solidFill>
            </a:endParaRPr>
          </a:p>
        </p:txBody>
      </p:sp>
      <p:sp>
        <p:nvSpPr>
          <p:cNvPr id="153" name="TextBox 152"/>
          <p:cNvSpPr txBox="1"/>
          <p:nvPr/>
        </p:nvSpPr>
        <p:spPr>
          <a:xfrm>
            <a:off x="7467599" y="3944075"/>
            <a:ext cx="864000" cy="415498"/>
          </a:xfrm>
          <a:prstGeom prst="rect">
            <a:avLst/>
          </a:prstGeom>
          <a:noFill/>
        </p:spPr>
        <p:txBody>
          <a:bodyPr wrap="square" rtlCol="0">
            <a:spAutoFit/>
          </a:bodyPr>
          <a:lstStyle/>
          <a:p>
            <a:pPr algn="ctr"/>
            <a:r>
              <a:rPr lang="pt-BR" sz="1050" dirty="0" err="1" smtClean="0">
                <a:solidFill>
                  <a:schemeClr val="tx2"/>
                </a:solidFill>
              </a:rPr>
              <a:t>Ecuador</a:t>
            </a:r>
            <a:endParaRPr lang="pt-BR" sz="1050" dirty="0" smtClean="0">
              <a:solidFill>
                <a:schemeClr val="tx2"/>
              </a:solidFill>
            </a:endParaRPr>
          </a:p>
          <a:p>
            <a:pPr algn="ctr"/>
            <a:r>
              <a:rPr lang="pt-BR" sz="1000" dirty="0" smtClean="0">
                <a:solidFill>
                  <a:schemeClr val="tx2"/>
                </a:solidFill>
              </a:rPr>
              <a:t>2010-2012</a:t>
            </a:r>
            <a:endParaRPr lang="pt-BR" sz="1000" dirty="0">
              <a:solidFill>
                <a:schemeClr val="tx2"/>
              </a:solidFill>
            </a:endParaRPr>
          </a:p>
        </p:txBody>
      </p:sp>
      <p:sp>
        <p:nvSpPr>
          <p:cNvPr id="154" name="TextBox 153"/>
          <p:cNvSpPr txBox="1"/>
          <p:nvPr/>
        </p:nvSpPr>
        <p:spPr>
          <a:xfrm>
            <a:off x="6934200" y="3581402"/>
            <a:ext cx="1321200" cy="392415"/>
          </a:xfrm>
          <a:prstGeom prst="rect">
            <a:avLst/>
          </a:prstGeom>
          <a:noFill/>
        </p:spPr>
        <p:txBody>
          <a:bodyPr wrap="square" rtlCol="0">
            <a:spAutoFit/>
          </a:bodyPr>
          <a:lstStyle/>
          <a:p>
            <a:pPr algn="ctr"/>
            <a:r>
              <a:rPr lang="pt-BR" sz="1050" dirty="0" err="1" smtClean="0">
                <a:solidFill>
                  <a:schemeClr val="tx2"/>
                </a:solidFill>
              </a:rPr>
              <a:t>Colombia</a:t>
            </a:r>
            <a:endParaRPr lang="pt-BR" sz="1050" dirty="0" smtClean="0">
              <a:solidFill>
                <a:schemeClr val="tx2"/>
              </a:solidFill>
            </a:endParaRPr>
          </a:p>
          <a:p>
            <a:pPr algn="ctr"/>
            <a:r>
              <a:rPr lang="pt-BR" sz="900" dirty="0" err="1" smtClean="0">
                <a:solidFill>
                  <a:schemeClr val="tx2"/>
                </a:solidFill>
              </a:rPr>
              <a:t>Convergence</a:t>
            </a:r>
            <a:r>
              <a:rPr lang="pt-BR" sz="900" dirty="0" smtClean="0">
                <a:solidFill>
                  <a:schemeClr val="tx2"/>
                </a:solidFill>
              </a:rPr>
              <a:t> </a:t>
            </a:r>
            <a:r>
              <a:rPr lang="pt-BR" sz="900" dirty="0" err="1" smtClean="0">
                <a:solidFill>
                  <a:schemeClr val="tx2"/>
                </a:solidFill>
              </a:rPr>
              <a:t>Plan</a:t>
            </a:r>
            <a:endParaRPr lang="pt-BR" sz="900" dirty="0">
              <a:solidFill>
                <a:schemeClr val="tx2"/>
              </a:solidFill>
            </a:endParaRPr>
          </a:p>
        </p:txBody>
      </p:sp>
      <p:sp>
        <p:nvSpPr>
          <p:cNvPr id="155" name="TextBox 154"/>
          <p:cNvSpPr txBox="1"/>
          <p:nvPr/>
        </p:nvSpPr>
        <p:spPr>
          <a:xfrm>
            <a:off x="6096000" y="2667000"/>
            <a:ext cx="1371600" cy="415498"/>
          </a:xfrm>
          <a:prstGeom prst="rect">
            <a:avLst/>
          </a:prstGeom>
          <a:noFill/>
        </p:spPr>
        <p:txBody>
          <a:bodyPr wrap="square" rtlCol="0">
            <a:spAutoFit/>
          </a:bodyPr>
          <a:lstStyle/>
          <a:p>
            <a:pPr algn="ctr"/>
            <a:r>
              <a:rPr lang="pt-BR" sz="1050" dirty="0" err="1" smtClean="0">
                <a:solidFill>
                  <a:schemeClr val="tx2"/>
                </a:solidFill>
              </a:rPr>
              <a:t>United</a:t>
            </a:r>
            <a:r>
              <a:rPr lang="pt-BR" sz="1050" dirty="0" smtClean="0">
                <a:solidFill>
                  <a:schemeClr val="tx2"/>
                </a:solidFill>
              </a:rPr>
              <a:t> States</a:t>
            </a:r>
          </a:p>
          <a:p>
            <a:pPr algn="ctr"/>
            <a:r>
              <a:rPr lang="pt-BR" sz="1050" dirty="0" smtClean="0">
                <a:solidFill>
                  <a:schemeClr val="tx2"/>
                </a:solidFill>
              </a:rPr>
              <a:t>???</a:t>
            </a:r>
            <a:endParaRPr lang="pt-BR" sz="1050" dirty="0">
              <a:solidFill>
                <a:schemeClr val="tx2"/>
              </a:solidFill>
            </a:endParaRPr>
          </a:p>
        </p:txBody>
      </p:sp>
      <p:sp>
        <p:nvSpPr>
          <p:cNvPr id="156" name="TextBox 155"/>
          <p:cNvSpPr txBox="1"/>
          <p:nvPr/>
        </p:nvSpPr>
        <p:spPr>
          <a:xfrm>
            <a:off x="8813400" y="3546903"/>
            <a:ext cx="864000" cy="407804"/>
          </a:xfrm>
          <a:prstGeom prst="rect">
            <a:avLst/>
          </a:prstGeom>
          <a:noFill/>
        </p:spPr>
        <p:txBody>
          <a:bodyPr wrap="square" rtlCol="0">
            <a:spAutoFit/>
          </a:bodyPr>
          <a:lstStyle/>
          <a:p>
            <a:pPr algn="ctr"/>
            <a:r>
              <a:rPr lang="pt-BR" sz="1050" dirty="0" smtClean="0">
                <a:solidFill>
                  <a:schemeClr val="tx2"/>
                </a:solidFill>
              </a:rPr>
              <a:t>Venezuela</a:t>
            </a:r>
          </a:p>
          <a:p>
            <a:pPr algn="ctr"/>
            <a:r>
              <a:rPr lang="pt-BR" sz="1000" dirty="0" smtClean="0">
                <a:solidFill>
                  <a:schemeClr val="tx2"/>
                </a:solidFill>
              </a:rPr>
              <a:t>2011 SME</a:t>
            </a:r>
            <a:endParaRPr lang="pt-BR" sz="1000" dirty="0">
              <a:solidFill>
                <a:schemeClr val="tx2"/>
              </a:solidFill>
            </a:endParaRPr>
          </a:p>
        </p:txBody>
      </p:sp>
      <p:sp>
        <p:nvSpPr>
          <p:cNvPr id="157" name="TextBox 156"/>
          <p:cNvSpPr txBox="1"/>
          <p:nvPr/>
        </p:nvSpPr>
        <p:spPr>
          <a:xfrm>
            <a:off x="7608425" y="4285752"/>
            <a:ext cx="864000" cy="415498"/>
          </a:xfrm>
          <a:prstGeom prst="rect">
            <a:avLst/>
          </a:prstGeom>
          <a:noFill/>
        </p:spPr>
        <p:txBody>
          <a:bodyPr wrap="square" rtlCol="0">
            <a:spAutoFit/>
          </a:bodyPr>
          <a:lstStyle/>
          <a:p>
            <a:pPr algn="ctr"/>
            <a:r>
              <a:rPr lang="pt-BR" sz="1050" dirty="0" err="1" smtClean="0">
                <a:solidFill>
                  <a:schemeClr val="tx2"/>
                </a:solidFill>
              </a:rPr>
              <a:t>Bolivia</a:t>
            </a:r>
            <a:r>
              <a:rPr lang="pt-BR" sz="1050" dirty="0" smtClean="0">
                <a:solidFill>
                  <a:schemeClr val="tx2"/>
                </a:solidFill>
              </a:rPr>
              <a:t> </a:t>
            </a:r>
          </a:p>
          <a:p>
            <a:pPr algn="ctr"/>
            <a:r>
              <a:rPr lang="pt-BR" sz="1000" dirty="0" smtClean="0">
                <a:solidFill>
                  <a:schemeClr val="tx2"/>
                </a:solidFill>
              </a:rPr>
              <a:t>2013</a:t>
            </a:r>
            <a:endParaRPr lang="pt-BR" sz="1000" dirty="0">
              <a:solidFill>
                <a:schemeClr val="tx2"/>
              </a:solidFill>
            </a:endParaRPr>
          </a:p>
        </p:txBody>
      </p:sp>
      <p:sp>
        <p:nvSpPr>
          <p:cNvPr id="158" name="TextBox 157"/>
          <p:cNvSpPr txBox="1"/>
          <p:nvPr/>
        </p:nvSpPr>
        <p:spPr>
          <a:xfrm>
            <a:off x="8382000" y="3200401"/>
            <a:ext cx="864000" cy="407804"/>
          </a:xfrm>
          <a:prstGeom prst="rect">
            <a:avLst/>
          </a:prstGeom>
          <a:noFill/>
        </p:spPr>
        <p:txBody>
          <a:bodyPr wrap="square" rtlCol="0">
            <a:spAutoFit/>
          </a:bodyPr>
          <a:lstStyle/>
          <a:p>
            <a:pPr algn="ctr"/>
            <a:r>
              <a:rPr lang="pt-BR" sz="1050" dirty="0" smtClean="0">
                <a:solidFill>
                  <a:schemeClr val="tx2"/>
                </a:solidFill>
              </a:rPr>
              <a:t>Guatemala</a:t>
            </a:r>
          </a:p>
          <a:p>
            <a:pPr algn="ctr"/>
            <a:r>
              <a:rPr lang="pt-BR" sz="1000" dirty="0" smtClean="0">
                <a:solidFill>
                  <a:schemeClr val="tx2"/>
                </a:solidFill>
              </a:rPr>
              <a:t>2009</a:t>
            </a:r>
            <a:endParaRPr lang="pt-BR" sz="1000" dirty="0">
              <a:solidFill>
                <a:schemeClr val="tx2"/>
              </a:solidFill>
            </a:endParaRPr>
          </a:p>
        </p:txBody>
      </p:sp>
      <p:sp>
        <p:nvSpPr>
          <p:cNvPr id="159"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60"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3</a:t>
            </a:fld>
            <a:endParaRPr lang="pt-BR" dirty="0"/>
          </a:p>
        </p:txBody>
      </p:sp>
      <p:grpSp>
        <p:nvGrpSpPr>
          <p:cNvPr id="144" name="Group 143"/>
          <p:cNvGrpSpPr/>
          <p:nvPr/>
        </p:nvGrpSpPr>
        <p:grpSpPr>
          <a:xfrm>
            <a:off x="6400800" y="1219200"/>
            <a:ext cx="2895600" cy="4343400"/>
            <a:chOff x="2379332" y="1357298"/>
            <a:chExt cx="3835758" cy="4755674"/>
          </a:xfrm>
        </p:grpSpPr>
        <p:grpSp>
          <p:nvGrpSpPr>
            <p:cNvPr id="145" name="Group 43"/>
            <p:cNvGrpSpPr>
              <a:grpSpLocks/>
            </p:cNvGrpSpPr>
            <p:nvPr/>
          </p:nvGrpSpPr>
          <p:grpSpPr bwMode="auto">
            <a:xfrm>
              <a:off x="3155621" y="1357298"/>
              <a:ext cx="2546439" cy="1849264"/>
              <a:chOff x="1156" y="1908"/>
              <a:chExt cx="1207" cy="919"/>
            </a:xfrm>
            <a:solidFill>
              <a:schemeClr val="accent1"/>
            </a:solidFill>
          </p:grpSpPr>
          <p:sp>
            <p:nvSpPr>
              <p:cNvPr id="208" name="Freeform 207"/>
              <p:cNvSpPr>
                <a:spLocks/>
              </p:cNvSpPr>
              <p:nvPr/>
            </p:nvSpPr>
            <p:spPr bwMode="auto">
              <a:xfrm>
                <a:off x="1156" y="2232"/>
                <a:ext cx="1166" cy="595"/>
              </a:xfrm>
              <a:custGeom>
                <a:avLst/>
                <a:gdLst>
                  <a:gd name="T0" fmla="*/ 93 w 1166"/>
                  <a:gd name="T1" fmla="*/ 82 h 595"/>
                  <a:gd name="T2" fmla="*/ 110 w 1166"/>
                  <a:gd name="T3" fmla="*/ 69 h 595"/>
                  <a:gd name="T4" fmla="*/ 177 w 1166"/>
                  <a:gd name="T5" fmla="*/ 35 h 595"/>
                  <a:gd name="T6" fmla="*/ 250 w 1166"/>
                  <a:gd name="T7" fmla="*/ 52 h 595"/>
                  <a:gd name="T8" fmla="*/ 347 w 1166"/>
                  <a:gd name="T9" fmla="*/ 95 h 595"/>
                  <a:gd name="T10" fmla="*/ 453 w 1166"/>
                  <a:gd name="T11" fmla="*/ 123 h 595"/>
                  <a:gd name="T12" fmla="*/ 450 w 1166"/>
                  <a:gd name="T13" fmla="*/ 93 h 595"/>
                  <a:gd name="T14" fmla="*/ 515 w 1166"/>
                  <a:gd name="T15" fmla="*/ 93 h 595"/>
                  <a:gd name="T16" fmla="*/ 595 w 1166"/>
                  <a:gd name="T17" fmla="*/ 105 h 595"/>
                  <a:gd name="T18" fmla="*/ 597 w 1166"/>
                  <a:gd name="T19" fmla="*/ 85 h 595"/>
                  <a:gd name="T20" fmla="*/ 624 w 1166"/>
                  <a:gd name="T21" fmla="*/ 114 h 595"/>
                  <a:gd name="T22" fmla="*/ 632 w 1166"/>
                  <a:gd name="T23" fmla="*/ 78 h 595"/>
                  <a:gd name="T24" fmla="*/ 620 w 1166"/>
                  <a:gd name="T25" fmla="*/ 18 h 595"/>
                  <a:gd name="T26" fmla="*/ 676 w 1166"/>
                  <a:gd name="T27" fmla="*/ 44 h 595"/>
                  <a:gd name="T28" fmla="*/ 685 w 1166"/>
                  <a:gd name="T29" fmla="*/ 61 h 595"/>
                  <a:gd name="T30" fmla="*/ 721 w 1166"/>
                  <a:gd name="T31" fmla="*/ 76 h 595"/>
                  <a:gd name="T32" fmla="*/ 743 w 1166"/>
                  <a:gd name="T33" fmla="*/ 109 h 595"/>
                  <a:gd name="T34" fmla="*/ 797 w 1166"/>
                  <a:gd name="T35" fmla="*/ 55 h 595"/>
                  <a:gd name="T36" fmla="*/ 798 w 1166"/>
                  <a:gd name="T37" fmla="*/ 85 h 595"/>
                  <a:gd name="T38" fmla="*/ 783 w 1166"/>
                  <a:gd name="T39" fmla="*/ 137 h 595"/>
                  <a:gd name="T40" fmla="*/ 695 w 1166"/>
                  <a:gd name="T41" fmla="*/ 143 h 595"/>
                  <a:gd name="T42" fmla="*/ 698 w 1166"/>
                  <a:gd name="T43" fmla="*/ 183 h 595"/>
                  <a:gd name="T44" fmla="*/ 689 w 1166"/>
                  <a:gd name="T45" fmla="*/ 208 h 595"/>
                  <a:gd name="T46" fmla="*/ 661 w 1166"/>
                  <a:gd name="T47" fmla="*/ 226 h 595"/>
                  <a:gd name="T48" fmla="*/ 653 w 1166"/>
                  <a:gd name="T49" fmla="*/ 293 h 595"/>
                  <a:gd name="T50" fmla="*/ 759 w 1166"/>
                  <a:gd name="T51" fmla="*/ 359 h 595"/>
                  <a:gd name="T52" fmla="*/ 800 w 1166"/>
                  <a:gd name="T53" fmla="*/ 404 h 595"/>
                  <a:gd name="T54" fmla="*/ 817 w 1166"/>
                  <a:gd name="T55" fmla="*/ 440 h 595"/>
                  <a:gd name="T56" fmla="*/ 836 w 1166"/>
                  <a:gd name="T57" fmla="*/ 375 h 595"/>
                  <a:gd name="T58" fmla="*/ 849 w 1166"/>
                  <a:gd name="T59" fmla="*/ 293 h 595"/>
                  <a:gd name="T60" fmla="*/ 858 w 1166"/>
                  <a:gd name="T61" fmla="*/ 252 h 595"/>
                  <a:gd name="T62" fmla="*/ 900 w 1166"/>
                  <a:gd name="T63" fmla="*/ 225 h 595"/>
                  <a:gd name="T64" fmla="*/ 974 w 1166"/>
                  <a:gd name="T65" fmla="*/ 248 h 595"/>
                  <a:gd name="T66" fmla="*/ 980 w 1166"/>
                  <a:gd name="T67" fmla="*/ 283 h 595"/>
                  <a:gd name="T68" fmla="*/ 978 w 1166"/>
                  <a:gd name="T69" fmla="*/ 312 h 595"/>
                  <a:gd name="T70" fmla="*/ 1022 w 1166"/>
                  <a:gd name="T71" fmla="*/ 300 h 595"/>
                  <a:gd name="T72" fmla="*/ 1061 w 1166"/>
                  <a:gd name="T73" fmla="*/ 285 h 595"/>
                  <a:gd name="T74" fmla="*/ 1058 w 1166"/>
                  <a:gd name="T75" fmla="*/ 300 h 595"/>
                  <a:gd name="T76" fmla="*/ 1079 w 1166"/>
                  <a:gd name="T77" fmla="*/ 316 h 595"/>
                  <a:gd name="T78" fmla="*/ 1082 w 1166"/>
                  <a:gd name="T79" fmla="*/ 336 h 595"/>
                  <a:gd name="T80" fmla="*/ 1118 w 1166"/>
                  <a:gd name="T81" fmla="*/ 362 h 595"/>
                  <a:gd name="T82" fmla="*/ 1144 w 1166"/>
                  <a:gd name="T83" fmla="*/ 381 h 595"/>
                  <a:gd name="T84" fmla="*/ 1156 w 1166"/>
                  <a:gd name="T85" fmla="*/ 400 h 595"/>
                  <a:gd name="T86" fmla="*/ 985 w 1166"/>
                  <a:gd name="T87" fmla="*/ 477 h 595"/>
                  <a:gd name="T88" fmla="*/ 1047 w 1166"/>
                  <a:gd name="T89" fmla="*/ 482 h 595"/>
                  <a:gd name="T90" fmla="*/ 1053 w 1166"/>
                  <a:gd name="T91" fmla="*/ 527 h 595"/>
                  <a:gd name="T92" fmla="*/ 1108 w 1166"/>
                  <a:gd name="T93" fmla="*/ 523 h 595"/>
                  <a:gd name="T94" fmla="*/ 1022 w 1166"/>
                  <a:gd name="T95" fmla="*/ 552 h 595"/>
                  <a:gd name="T96" fmla="*/ 1010 w 1166"/>
                  <a:gd name="T97" fmla="*/ 540 h 595"/>
                  <a:gd name="T98" fmla="*/ 960 w 1166"/>
                  <a:gd name="T99" fmla="*/ 539 h 595"/>
                  <a:gd name="T100" fmla="*/ 846 w 1166"/>
                  <a:gd name="T101" fmla="*/ 574 h 595"/>
                  <a:gd name="T102" fmla="*/ 798 w 1166"/>
                  <a:gd name="T103" fmla="*/ 582 h 595"/>
                  <a:gd name="T104" fmla="*/ 820 w 1166"/>
                  <a:gd name="T105" fmla="*/ 550 h 595"/>
                  <a:gd name="T106" fmla="*/ 770 w 1166"/>
                  <a:gd name="T107" fmla="*/ 518 h 595"/>
                  <a:gd name="T108" fmla="*/ 735 w 1166"/>
                  <a:gd name="T109" fmla="*/ 479 h 595"/>
                  <a:gd name="T110" fmla="*/ 634 w 1166"/>
                  <a:gd name="T111" fmla="*/ 480 h 595"/>
                  <a:gd name="T112" fmla="*/ 244 w 1166"/>
                  <a:gd name="T113" fmla="*/ 462 h 595"/>
                  <a:gd name="T114" fmla="*/ 188 w 1166"/>
                  <a:gd name="T115" fmla="*/ 431 h 595"/>
                  <a:gd name="T116" fmla="*/ 149 w 1166"/>
                  <a:gd name="T117" fmla="*/ 366 h 595"/>
                  <a:gd name="T118" fmla="*/ 48 w 1166"/>
                  <a:gd name="T119" fmla="*/ 291 h 595"/>
                  <a:gd name="T120" fmla="*/ 0 w 1166"/>
                  <a:gd name="T121" fmla="*/ 264 h 5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6"/>
                  <a:gd name="T184" fmla="*/ 0 h 595"/>
                  <a:gd name="T185" fmla="*/ 1166 w 1166"/>
                  <a:gd name="T186" fmla="*/ 595 h 5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6" h="595">
                    <a:moveTo>
                      <a:pt x="0" y="264"/>
                    </a:moveTo>
                    <a:lnTo>
                      <a:pt x="0" y="264"/>
                    </a:lnTo>
                    <a:lnTo>
                      <a:pt x="0" y="55"/>
                    </a:lnTo>
                    <a:lnTo>
                      <a:pt x="93" y="82"/>
                    </a:lnTo>
                    <a:lnTo>
                      <a:pt x="88" y="71"/>
                    </a:lnTo>
                    <a:lnTo>
                      <a:pt x="98" y="64"/>
                    </a:lnTo>
                    <a:lnTo>
                      <a:pt x="154" y="42"/>
                    </a:lnTo>
                    <a:lnTo>
                      <a:pt x="110" y="69"/>
                    </a:lnTo>
                    <a:lnTo>
                      <a:pt x="136" y="62"/>
                    </a:lnTo>
                    <a:lnTo>
                      <a:pt x="136" y="67"/>
                    </a:lnTo>
                    <a:lnTo>
                      <a:pt x="183" y="43"/>
                    </a:lnTo>
                    <a:lnTo>
                      <a:pt x="177" y="35"/>
                    </a:lnTo>
                    <a:lnTo>
                      <a:pt x="207" y="64"/>
                    </a:lnTo>
                    <a:lnTo>
                      <a:pt x="227" y="47"/>
                    </a:lnTo>
                    <a:lnTo>
                      <a:pt x="225" y="64"/>
                    </a:lnTo>
                    <a:lnTo>
                      <a:pt x="250" y="52"/>
                    </a:lnTo>
                    <a:lnTo>
                      <a:pt x="319" y="73"/>
                    </a:lnTo>
                    <a:lnTo>
                      <a:pt x="351" y="72"/>
                    </a:lnTo>
                    <a:lnTo>
                      <a:pt x="369" y="85"/>
                    </a:lnTo>
                    <a:lnTo>
                      <a:pt x="347" y="95"/>
                    </a:lnTo>
                    <a:lnTo>
                      <a:pt x="360" y="100"/>
                    </a:lnTo>
                    <a:lnTo>
                      <a:pt x="422" y="94"/>
                    </a:lnTo>
                    <a:lnTo>
                      <a:pt x="450" y="112"/>
                    </a:lnTo>
                    <a:lnTo>
                      <a:pt x="453" y="123"/>
                    </a:lnTo>
                    <a:lnTo>
                      <a:pt x="460" y="116"/>
                    </a:lnTo>
                    <a:lnTo>
                      <a:pt x="450" y="100"/>
                    </a:lnTo>
                    <a:lnTo>
                      <a:pt x="479" y="80"/>
                    </a:lnTo>
                    <a:lnTo>
                      <a:pt x="450" y="93"/>
                    </a:lnTo>
                    <a:lnTo>
                      <a:pt x="440" y="87"/>
                    </a:lnTo>
                    <a:lnTo>
                      <a:pt x="475" y="72"/>
                    </a:lnTo>
                    <a:lnTo>
                      <a:pt x="494" y="93"/>
                    </a:lnTo>
                    <a:lnTo>
                      <a:pt x="515" y="93"/>
                    </a:lnTo>
                    <a:lnTo>
                      <a:pt x="528" y="102"/>
                    </a:lnTo>
                    <a:lnTo>
                      <a:pt x="582" y="100"/>
                    </a:lnTo>
                    <a:lnTo>
                      <a:pt x="580" y="93"/>
                    </a:lnTo>
                    <a:lnTo>
                      <a:pt x="595" y="105"/>
                    </a:lnTo>
                    <a:lnTo>
                      <a:pt x="598" y="95"/>
                    </a:lnTo>
                    <a:lnTo>
                      <a:pt x="586" y="99"/>
                    </a:lnTo>
                    <a:lnTo>
                      <a:pt x="577" y="86"/>
                    </a:lnTo>
                    <a:lnTo>
                      <a:pt x="597" y="85"/>
                    </a:lnTo>
                    <a:lnTo>
                      <a:pt x="605" y="94"/>
                    </a:lnTo>
                    <a:lnTo>
                      <a:pt x="613" y="91"/>
                    </a:lnTo>
                    <a:lnTo>
                      <a:pt x="609" y="106"/>
                    </a:lnTo>
                    <a:lnTo>
                      <a:pt x="624" y="114"/>
                    </a:lnTo>
                    <a:lnTo>
                      <a:pt x="620" y="93"/>
                    </a:lnTo>
                    <a:lnTo>
                      <a:pt x="648" y="81"/>
                    </a:lnTo>
                    <a:lnTo>
                      <a:pt x="640" y="71"/>
                    </a:lnTo>
                    <a:lnTo>
                      <a:pt x="632" y="78"/>
                    </a:lnTo>
                    <a:lnTo>
                      <a:pt x="646" y="61"/>
                    </a:lnTo>
                    <a:lnTo>
                      <a:pt x="607" y="48"/>
                    </a:lnTo>
                    <a:lnTo>
                      <a:pt x="611" y="17"/>
                    </a:lnTo>
                    <a:lnTo>
                      <a:pt x="620" y="18"/>
                    </a:lnTo>
                    <a:lnTo>
                      <a:pt x="625" y="0"/>
                    </a:lnTo>
                    <a:lnTo>
                      <a:pt x="655" y="17"/>
                    </a:lnTo>
                    <a:lnTo>
                      <a:pt x="656" y="29"/>
                    </a:lnTo>
                    <a:lnTo>
                      <a:pt x="676" y="44"/>
                    </a:lnTo>
                    <a:lnTo>
                      <a:pt x="663" y="44"/>
                    </a:lnTo>
                    <a:lnTo>
                      <a:pt x="668" y="49"/>
                    </a:lnTo>
                    <a:lnTo>
                      <a:pt x="661" y="56"/>
                    </a:lnTo>
                    <a:lnTo>
                      <a:pt x="685" y="61"/>
                    </a:lnTo>
                    <a:lnTo>
                      <a:pt x="677" y="64"/>
                    </a:lnTo>
                    <a:lnTo>
                      <a:pt x="692" y="90"/>
                    </a:lnTo>
                    <a:lnTo>
                      <a:pt x="704" y="67"/>
                    </a:lnTo>
                    <a:lnTo>
                      <a:pt x="721" y="76"/>
                    </a:lnTo>
                    <a:lnTo>
                      <a:pt x="726" y="91"/>
                    </a:lnTo>
                    <a:lnTo>
                      <a:pt x="717" y="95"/>
                    </a:lnTo>
                    <a:lnTo>
                      <a:pt x="733" y="114"/>
                    </a:lnTo>
                    <a:lnTo>
                      <a:pt x="743" y="109"/>
                    </a:lnTo>
                    <a:lnTo>
                      <a:pt x="755" y="81"/>
                    </a:lnTo>
                    <a:lnTo>
                      <a:pt x="769" y="78"/>
                    </a:lnTo>
                    <a:lnTo>
                      <a:pt x="758" y="53"/>
                    </a:lnTo>
                    <a:lnTo>
                      <a:pt x="797" y="55"/>
                    </a:lnTo>
                    <a:lnTo>
                      <a:pt x="814" y="69"/>
                    </a:lnTo>
                    <a:lnTo>
                      <a:pt x="807" y="77"/>
                    </a:lnTo>
                    <a:lnTo>
                      <a:pt x="815" y="81"/>
                    </a:lnTo>
                    <a:lnTo>
                      <a:pt x="798" y="85"/>
                    </a:lnTo>
                    <a:lnTo>
                      <a:pt x="813" y="117"/>
                    </a:lnTo>
                    <a:lnTo>
                      <a:pt x="788" y="134"/>
                    </a:lnTo>
                    <a:lnTo>
                      <a:pt x="779" y="126"/>
                    </a:lnTo>
                    <a:lnTo>
                      <a:pt x="783" y="137"/>
                    </a:lnTo>
                    <a:lnTo>
                      <a:pt x="743" y="129"/>
                    </a:lnTo>
                    <a:lnTo>
                      <a:pt x="751" y="140"/>
                    </a:lnTo>
                    <a:lnTo>
                      <a:pt x="735" y="156"/>
                    </a:lnTo>
                    <a:lnTo>
                      <a:pt x="695" y="143"/>
                    </a:lnTo>
                    <a:lnTo>
                      <a:pt x="710" y="156"/>
                    </a:lnTo>
                    <a:lnTo>
                      <a:pt x="739" y="159"/>
                    </a:lnTo>
                    <a:lnTo>
                      <a:pt x="719" y="185"/>
                    </a:lnTo>
                    <a:lnTo>
                      <a:pt x="698" y="183"/>
                    </a:lnTo>
                    <a:lnTo>
                      <a:pt x="688" y="197"/>
                    </a:lnTo>
                    <a:lnTo>
                      <a:pt x="650" y="185"/>
                    </a:lnTo>
                    <a:lnTo>
                      <a:pt x="685" y="197"/>
                    </a:lnTo>
                    <a:lnTo>
                      <a:pt x="689" y="208"/>
                    </a:lnTo>
                    <a:lnTo>
                      <a:pt x="663" y="212"/>
                    </a:lnTo>
                    <a:lnTo>
                      <a:pt x="668" y="215"/>
                    </a:lnTo>
                    <a:lnTo>
                      <a:pt x="661" y="216"/>
                    </a:lnTo>
                    <a:lnTo>
                      <a:pt x="661" y="226"/>
                    </a:lnTo>
                    <a:lnTo>
                      <a:pt x="633" y="241"/>
                    </a:lnTo>
                    <a:lnTo>
                      <a:pt x="627" y="289"/>
                    </a:lnTo>
                    <a:lnTo>
                      <a:pt x="638" y="300"/>
                    </a:lnTo>
                    <a:lnTo>
                      <a:pt x="653" y="293"/>
                    </a:lnTo>
                    <a:lnTo>
                      <a:pt x="659" y="330"/>
                    </a:lnTo>
                    <a:lnTo>
                      <a:pt x="681" y="322"/>
                    </a:lnTo>
                    <a:lnTo>
                      <a:pt x="707" y="333"/>
                    </a:lnTo>
                    <a:lnTo>
                      <a:pt x="759" y="359"/>
                    </a:lnTo>
                    <a:lnTo>
                      <a:pt x="755" y="370"/>
                    </a:lnTo>
                    <a:lnTo>
                      <a:pt x="761" y="362"/>
                    </a:lnTo>
                    <a:lnTo>
                      <a:pt x="800" y="364"/>
                    </a:lnTo>
                    <a:lnTo>
                      <a:pt x="800" y="404"/>
                    </a:lnTo>
                    <a:lnTo>
                      <a:pt x="812" y="417"/>
                    </a:lnTo>
                    <a:lnTo>
                      <a:pt x="803" y="420"/>
                    </a:lnTo>
                    <a:lnTo>
                      <a:pt x="823" y="427"/>
                    </a:lnTo>
                    <a:lnTo>
                      <a:pt x="817" y="440"/>
                    </a:lnTo>
                    <a:lnTo>
                      <a:pt x="836" y="439"/>
                    </a:lnTo>
                    <a:lnTo>
                      <a:pt x="862" y="418"/>
                    </a:lnTo>
                    <a:lnTo>
                      <a:pt x="851" y="413"/>
                    </a:lnTo>
                    <a:lnTo>
                      <a:pt x="836" y="375"/>
                    </a:lnTo>
                    <a:lnTo>
                      <a:pt x="885" y="342"/>
                    </a:lnTo>
                    <a:lnTo>
                      <a:pt x="877" y="342"/>
                    </a:lnTo>
                    <a:lnTo>
                      <a:pt x="867" y="303"/>
                    </a:lnTo>
                    <a:lnTo>
                      <a:pt x="849" y="293"/>
                    </a:lnTo>
                    <a:lnTo>
                      <a:pt x="872" y="277"/>
                    </a:lnTo>
                    <a:lnTo>
                      <a:pt x="864" y="269"/>
                    </a:lnTo>
                    <a:lnTo>
                      <a:pt x="868" y="255"/>
                    </a:lnTo>
                    <a:lnTo>
                      <a:pt x="858" y="252"/>
                    </a:lnTo>
                    <a:lnTo>
                      <a:pt x="868" y="238"/>
                    </a:lnTo>
                    <a:lnTo>
                      <a:pt x="857" y="229"/>
                    </a:lnTo>
                    <a:lnTo>
                      <a:pt x="863" y="216"/>
                    </a:lnTo>
                    <a:lnTo>
                      <a:pt x="900" y="225"/>
                    </a:lnTo>
                    <a:lnTo>
                      <a:pt x="916" y="218"/>
                    </a:lnTo>
                    <a:lnTo>
                      <a:pt x="947" y="238"/>
                    </a:lnTo>
                    <a:lnTo>
                      <a:pt x="947" y="246"/>
                    </a:lnTo>
                    <a:lnTo>
                      <a:pt x="974" y="248"/>
                    </a:lnTo>
                    <a:lnTo>
                      <a:pt x="977" y="267"/>
                    </a:lnTo>
                    <a:lnTo>
                      <a:pt x="953" y="268"/>
                    </a:lnTo>
                    <a:lnTo>
                      <a:pt x="973" y="271"/>
                    </a:lnTo>
                    <a:lnTo>
                      <a:pt x="980" y="283"/>
                    </a:lnTo>
                    <a:lnTo>
                      <a:pt x="958" y="300"/>
                    </a:lnTo>
                    <a:lnTo>
                      <a:pt x="990" y="292"/>
                    </a:lnTo>
                    <a:lnTo>
                      <a:pt x="992" y="306"/>
                    </a:lnTo>
                    <a:lnTo>
                      <a:pt x="978" y="312"/>
                    </a:lnTo>
                    <a:lnTo>
                      <a:pt x="998" y="297"/>
                    </a:lnTo>
                    <a:lnTo>
                      <a:pt x="1000" y="307"/>
                    </a:lnTo>
                    <a:lnTo>
                      <a:pt x="1018" y="292"/>
                    </a:lnTo>
                    <a:lnTo>
                      <a:pt x="1022" y="300"/>
                    </a:lnTo>
                    <a:lnTo>
                      <a:pt x="1035" y="279"/>
                    </a:lnTo>
                    <a:lnTo>
                      <a:pt x="1030" y="275"/>
                    </a:lnTo>
                    <a:lnTo>
                      <a:pt x="1045" y="264"/>
                    </a:lnTo>
                    <a:lnTo>
                      <a:pt x="1061" y="285"/>
                    </a:lnTo>
                    <a:lnTo>
                      <a:pt x="1047" y="291"/>
                    </a:lnTo>
                    <a:lnTo>
                      <a:pt x="1062" y="288"/>
                    </a:lnTo>
                    <a:lnTo>
                      <a:pt x="1068" y="297"/>
                    </a:lnTo>
                    <a:lnTo>
                      <a:pt x="1058" y="300"/>
                    </a:lnTo>
                    <a:lnTo>
                      <a:pt x="1071" y="301"/>
                    </a:lnTo>
                    <a:lnTo>
                      <a:pt x="1062" y="308"/>
                    </a:lnTo>
                    <a:lnTo>
                      <a:pt x="1072" y="306"/>
                    </a:lnTo>
                    <a:lnTo>
                      <a:pt x="1079" y="316"/>
                    </a:lnTo>
                    <a:lnTo>
                      <a:pt x="1074" y="320"/>
                    </a:lnTo>
                    <a:lnTo>
                      <a:pt x="1088" y="328"/>
                    </a:lnTo>
                    <a:lnTo>
                      <a:pt x="1066" y="336"/>
                    </a:lnTo>
                    <a:lnTo>
                      <a:pt x="1082" y="336"/>
                    </a:lnTo>
                    <a:lnTo>
                      <a:pt x="1079" y="344"/>
                    </a:lnTo>
                    <a:lnTo>
                      <a:pt x="1102" y="351"/>
                    </a:lnTo>
                    <a:lnTo>
                      <a:pt x="1110" y="369"/>
                    </a:lnTo>
                    <a:lnTo>
                      <a:pt x="1118" y="362"/>
                    </a:lnTo>
                    <a:lnTo>
                      <a:pt x="1142" y="375"/>
                    </a:lnTo>
                    <a:lnTo>
                      <a:pt x="1091" y="390"/>
                    </a:lnTo>
                    <a:lnTo>
                      <a:pt x="1102" y="399"/>
                    </a:lnTo>
                    <a:lnTo>
                      <a:pt x="1144" y="381"/>
                    </a:lnTo>
                    <a:lnTo>
                      <a:pt x="1144" y="396"/>
                    </a:lnTo>
                    <a:lnTo>
                      <a:pt x="1163" y="393"/>
                    </a:lnTo>
                    <a:lnTo>
                      <a:pt x="1165" y="400"/>
                    </a:lnTo>
                    <a:lnTo>
                      <a:pt x="1156" y="400"/>
                    </a:lnTo>
                    <a:lnTo>
                      <a:pt x="1165" y="418"/>
                    </a:lnTo>
                    <a:lnTo>
                      <a:pt x="1106" y="453"/>
                    </a:lnTo>
                    <a:lnTo>
                      <a:pt x="1021" y="453"/>
                    </a:lnTo>
                    <a:lnTo>
                      <a:pt x="985" y="477"/>
                    </a:lnTo>
                    <a:lnTo>
                      <a:pt x="955" y="513"/>
                    </a:lnTo>
                    <a:lnTo>
                      <a:pt x="985" y="486"/>
                    </a:lnTo>
                    <a:lnTo>
                      <a:pt x="1031" y="470"/>
                    </a:lnTo>
                    <a:lnTo>
                      <a:pt x="1047" y="482"/>
                    </a:lnTo>
                    <a:lnTo>
                      <a:pt x="1017" y="492"/>
                    </a:lnTo>
                    <a:lnTo>
                      <a:pt x="1041" y="497"/>
                    </a:lnTo>
                    <a:lnTo>
                      <a:pt x="1035" y="508"/>
                    </a:lnTo>
                    <a:lnTo>
                      <a:pt x="1053" y="527"/>
                    </a:lnTo>
                    <a:lnTo>
                      <a:pt x="1089" y="535"/>
                    </a:lnTo>
                    <a:lnTo>
                      <a:pt x="1098" y="510"/>
                    </a:lnTo>
                    <a:lnTo>
                      <a:pt x="1098" y="525"/>
                    </a:lnTo>
                    <a:lnTo>
                      <a:pt x="1108" y="523"/>
                    </a:lnTo>
                    <a:lnTo>
                      <a:pt x="1091" y="539"/>
                    </a:lnTo>
                    <a:lnTo>
                      <a:pt x="1049" y="550"/>
                    </a:lnTo>
                    <a:lnTo>
                      <a:pt x="1034" y="568"/>
                    </a:lnTo>
                    <a:lnTo>
                      <a:pt x="1022" y="552"/>
                    </a:lnTo>
                    <a:lnTo>
                      <a:pt x="1062" y="537"/>
                    </a:lnTo>
                    <a:lnTo>
                      <a:pt x="1041" y="538"/>
                    </a:lnTo>
                    <a:lnTo>
                      <a:pt x="1045" y="527"/>
                    </a:lnTo>
                    <a:lnTo>
                      <a:pt x="1010" y="540"/>
                    </a:lnTo>
                    <a:lnTo>
                      <a:pt x="1000" y="532"/>
                    </a:lnTo>
                    <a:lnTo>
                      <a:pt x="1000" y="510"/>
                    </a:lnTo>
                    <a:lnTo>
                      <a:pt x="977" y="503"/>
                    </a:lnTo>
                    <a:lnTo>
                      <a:pt x="960" y="539"/>
                    </a:lnTo>
                    <a:lnTo>
                      <a:pt x="891" y="552"/>
                    </a:lnTo>
                    <a:lnTo>
                      <a:pt x="843" y="566"/>
                    </a:lnTo>
                    <a:lnTo>
                      <a:pt x="835" y="572"/>
                    </a:lnTo>
                    <a:lnTo>
                      <a:pt x="846" y="574"/>
                    </a:lnTo>
                    <a:lnTo>
                      <a:pt x="849" y="579"/>
                    </a:lnTo>
                    <a:lnTo>
                      <a:pt x="791" y="594"/>
                    </a:lnTo>
                    <a:lnTo>
                      <a:pt x="794" y="587"/>
                    </a:lnTo>
                    <a:lnTo>
                      <a:pt x="798" y="582"/>
                    </a:lnTo>
                    <a:lnTo>
                      <a:pt x="800" y="576"/>
                    </a:lnTo>
                    <a:lnTo>
                      <a:pt x="809" y="571"/>
                    </a:lnTo>
                    <a:lnTo>
                      <a:pt x="810" y="539"/>
                    </a:lnTo>
                    <a:lnTo>
                      <a:pt x="820" y="550"/>
                    </a:lnTo>
                    <a:lnTo>
                      <a:pt x="837" y="546"/>
                    </a:lnTo>
                    <a:lnTo>
                      <a:pt x="823" y="527"/>
                    </a:lnTo>
                    <a:lnTo>
                      <a:pt x="773" y="518"/>
                    </a:lnTo>
                    <a:lnTo>
                      <a:pt x="770" y="518"/>
                    </a:lnTo>
                    <a:lnTo>
                      <a:pt x="765" y="493"/>
                    </a:lnTo>
                    <a:lnTo>
                      <a:pt x="755" y="495"/>
                    </a:lnTo>
                    <a:lnTo>
                      <a:pt x="746" y="480"/>
                    </a:lnTo>
                    <a:lnTo>
                      <a:pt x="735" y="479"/>
                    </a:lnTo>
                    <a:lnTo>
                      <a:pt x="735" y="488"/>
                    </a:lnTo>
                    <a:lnTo>
                      <a:pt x="722" y="475"/>
                    </a:lnTo>
                    <a:lnTo>
                      <a:pt x="699" y="493"/>
                    </a:lnTo>
                    <a:lnTo>
                      <a:pt x="634" y="480"/>
                    </a:lnTo>
                    <a:lnTo>
                      <a:pt x="626" y="468"/>
                    </a:lnTo>
                    <a:lnTo>
                      <a:pt x="625" y="476"/>
                    </a:lnTo>
                    <a:lnTo>
                      <a:pt x="249" y="476"/>
                    </a:lnTo>
                    <a:lnTo>
                      <a:pt x="244" y="462"/>
                    </a:lnTo>
                    <a:lnTo>
                      <a:pt x="224" y="458"/>
                    </a:lnTo>
                    <a:lnTo>
                      <a:pt x="225" y="449"/>
                    </a:lnTo>
                    <a:lnTo>
                      <a:pt x="183" y="437"/>
                    </a:lnTo>
                    <a:lnTo>
                      <a:pt x="188" y="431"/>
                    </a:lnTo>
                    <a:lnTo>
                      <a:pt x="178" y="414"/>
                    </a:lnTo>
                    <a:lnTo>
                      <a:pt x="168" y="413"/>
                    </a:lnTo>
                    <a:lnTo>
                      <a:pt x="145" y="377"/>
                    </a:lnTo>
                    <a:lnTo>
                      <a:pt x="149" y="366"/>
                    </a:lnTo>
                    <a:lnTo>
                      <a:pt x="150" y="347"/>
                    </a:lnTo>
                    <a:lnTo>
                      <a:pt x="124" y="336"/>
                    </a:lnTo>
                    <a:lnTo>
                      <a:pt x="76" y="273"/>
                    </a:lnTo>
                    <a:lnTo>
                      <a:pt x="48" y="291"/>
                    </a:lnTo>
                    <a:lnTo>
                      <a:pt x="41" y="283"/>
                    </a:lnTo>
                    <a:lnTo>
                      <a:pt x="39" y="281"/>
                    </a:lnTo>
                    <a:lnTo>
                      <a:pt x="26" y="264"/>
                    </a:lnTo>
                    <a:lnTo>
                      <a:pt x="0" y="264"/>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9" name="Freeform 45"/>
              <p:cNvSpPr>
                <a:spLocks/>
              </p:cNvSpPr>
              <p:nvPr/>
            </p:nvSpPr>
            <p:spPr bwMode="auto">
              <a:xfrm>
                <a:off x="1330" y="2676"/>
                <a:ext cx="69" cy="40"/>
              </a:xfrm>
              <a:custGeom>
                <a:avLst/>
                <a:gdLst>
                  <a:gd name="T0" fmla="*/ 0 w 69"/>
                  <a:gd name="T1" fmla="*/ 0 h 40"/>
                  <a:gd name="T2" fmla="*/ 0 w 69"/>
                  <a:gd name="T3" fmla="*/ 0 h 40"/>
                  <a:gd name="T4" fmla="*/ 37 w 69"/>
                  <a:gd name="T5" fmla="*/ 8 h 40"/>
                  <a:gd name="T6" fmla="*/ 68 w 69"/>
                  <a:gd name="T7" fmla="*/ 39 h 40"/>
                  <a:gd name="T8" fmla="*/ 50 w 69"/>
                  <a:gd name="T9" fmla="*/ 33 h 40"/>
                  <a:gd name="T10" fmla="*/ 0 w 69"/>
                  <a:gd name="T11" fmla="*/ 0 h 40"/>
                  <a:gd name="T12" fmla="*/ 0 w 69"/>
                  <a:gd name="T13" fmla="*/ 0 h 40"/>
                  <a:gd name="T14" fmla="*/ 0 60000 65536"/>
                  <a:gd name="T15" fmla="*/ 0 60000 65536"/>
                  <a:gd name="T16" fmla="*/ 0 60000 65536"/>
                  <a:gd name="T17" fmla="*/ 0 60000 65536"/>
                  <a:gd name="T18" fmla="*/ 0 60000 65536"/>
                  <a:gd name="T19" fmla="*/ 0 60000 65536"/>
                  <a:gd name="T20" fmla="*/ 0 60000 65536"/>
                  <a:gd name="T21" fmla="*/ 0 w 69"/>
                  <a:gd name="T22" fmla="*/ 0 h 40"/>
                  <a:gd name="T23" fmla="*/ 69 w 6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40">
                    <a:moveTo>
                      <a:pt x="0" y="0"/>
                    </a:moveTo>
                    <a:lnTo>
                      <a:pt x="0" y="0"/>
                    </a:lnTo>
                    <a:lnTo>
                      <a:pt x="37" y="8"/>
                    </a:lnTo>
                    <a:lnTo>
                      <a:pt x="68" y="39"/>
                    </a:lnTo>
                    <a:lnTo>
                      <a:pt x="50" y="33"/>
                    </a:lnTo>
                    <a:lnTo>
                      <a:pt x="0" y="0"/>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0" name="Freeform 209"/>
              <p:cNvSpPr>
                <a:spLocks/>
              </p:cNvSpPr>
              <p:nvPr/>
            </p:nvSpPr>
            <p:spPr bwMode="auto">
              <a:xfrm>
                <a:off x="1362" y="2165"/>
                <a:ext cx="144" cy="89"/>
              </a:xfrm>
              <a:custGeom>
                <a:avLst/>
                <a:gdLst>
                  <a:gd name="T0" fmla="*/ 0 w 144"/>
                  <a:gd name="T1" fmla="*/ 66 h 89"/>
                  <a:gd name="T2" fmla="*/ 0 w 144"/>
                  <a:gd name="T3" fmla="*/ 66 h 89"/>
                  <a:gd name="T4" fmla="*/ 6 w 144"/>
                  <a:gd name="T5" fmla="*/ 55 h 89"/>
                  <a:gd name="T6" fmla="*/ 27 w 144"/>
                  <a:gd name="T7" fmla="*/ 18 h 89"/>
                  <a:gd name="T8" fmla="*/ 17 w 144"/>
                  <a:gd name="T9" fmla="*/ 3 h 89"/>
                  <a:gd name="T10" fmla="*/ 61 w 144"/>
                  <a:gd name="T11" fmla="*/ 0 h 89"/>
                  <a:gd name="T12" fmla="*/ 92 w 144"/>
                  <a:gd name="T13" fmla="*/ 14 h 89"/>
                  <a:gd name="T14" fmla="*/ 112 w 144"/>
                  <a:gd name="T15" fmla="*/ 6 h 89"/>
                  <a:gd name="T16" fmla="*/ 143 w 144"/>
                  <a:gd name="T17" fmla="*/ 27 h 89"/>
                  <a:gd name="T18" fmla="*/ 77 w 144"/>
                  <a:gd name="T19" fmla="*/ 59 h 89"/>
                  <a:gd name="T20" fmla="*/ 72 w 144"/>
                  <a:gd name="T21" fmla="*/ 79 h 89"/>
                  <a:gd name="T22" fmla="*/ 39 w 144"/>
                  <a:gd name="T23" fmla="*/ 88 h 89"/>
                  <a:gd name="T24" fmla="*/ 25 w 144"/>
                  <a:gd name="T25" fmla="*/ 73 h 89"/>
                  <a:gd name="T26" fmla="*/ 0 w 144"/>
                  <a:gd name="T27" fmla="*/ 66 h 89"/>
                  <a:gd name="T28" fmla="*/ 0 w 144"/>
                  <a:gd name="T29" fmla="*/ 6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89"/>
                  <a:gd name="T47" fmla="*/ 144 w 14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89">
                    <a:moveTo>
                      <a:pt x="0" y="66"/>
                    </a:moveTo>
                    <a:lnTo>
                      <a:pt x="0" y="66"/>
                    </a:lnTo>
                    <a:lnTo>
                      <a:pt x="6" y="55"/>
                    </a:lnTo>
                    <a:lnTo>
                      <a:pt x="27" y="18"/>
                    </a:lnTo>
                    <a:lnTo>
                      <a:pt x="17" y="3"/>
                    </a:lnTo>
                    <a:lnTo>
                      <a:pt x="61" y="0"/>
                    </a:lnTo>
                    <a:lnTo>
                      <a:pt x="92" y="14"/>
                    </a:lnTo>
                    <a:lnTo>
                      <a:pt x="112" y="6"/>
                    </a:lnTo>
                    <a:lnTo>
                      <a:pt x="143" y="27"/>
                    </a:lnTo>
                    <a:lnTo>
                      <a:pt x="77" y="59"/>
                    </a:lnTo>
                    <a:lnTo>
                      <a:pt x="72" y="79"/>
                    </a:lnTo>
                    <a:lnTo>
                      <a:pt x="39" y="88"/>
                    </a:lnTo>
                    <a:lnTo>
                      <a:pt x="25" y="73"/>
                    </a:lnTo>
                    <a:lnTo>
                      <a:pt x="0" y="66"/>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1" name="Freeform 210"/>
              <p:cNvSpPr>
                <a:spLocks/>
              </p:cNvSpPr>
              <p:nvPr/>
            </p:nvSpPr>
            <p:spPr bwMode="auto">
              <a:xfrm>
                <a:off x="1403" y="2082"/>
                <a:ext cx="101" cy="51"/>
              </a:xfrm>
              <a:custGeom>
                <a:avLst/>
                <a:gdLst>
                  <a:gd name="T0" fmla="*/ 0 w 101"/>
                  <a:gd name="T1" fmla="*/ 38 h 51"/>
                  <a:gd name="T2" fmla="*/ 0 w 101"/>
                  <a:gd name="T3" fmla="*/ 38 h 51"/>
                  <a:gd name="T4" fmla="*/ 23 w 101"/>
                  <a:gd name="T5" fmla="*/ 45 h 51"/>
                  <a:gd name="T6" fmla="*/ 29 w 101"/>
                  <a:gd name="T7" fmla="*/ 37 h 51"/>
                  <a:gd name="T8" fmla="*/ 34 w 101"/>
                  <a:gd name="T9" fmla="*/ 50 h 51"/>
                  <a:gd name="T10" fmla="*/ 45 w 101"/>
                  <a:gd name="T11" fmla="*/ 45 h 51"/>
                  <a:gd name="T12" fmla="*/ 43 w 101"/>
                  <a:gd name="T13" fmla="*/ 33 h 51"/>
                  <a:gd name="T14" fmla="*/ 54 w 101"/>
                  <a:gd name="T15" fmla="*/ 39 h 51"/>
                  <a:gd name="T16" fmla="*/ 60 w 101"/>
                  <a:gd name="T17" fmla="*/ 21 h 51"/>
                  <a:gd name="T18" fmla="*/ 69 w 101"/>
                  <a:gd name="T19" fmla="*/ 20 h 51"/>
                  <a:gd name="T20" fmla="*/ 72 w 101"/>
                  <a:gd name="T21" fmla="*/ 37 h 51"/>
                  <a:gd name="T22" fmla="*/ 94 w 101"/>
                  <a:gd name="T23" fmla="*/ 24 h 51"/>
                  <a:gd name="T24" fmla="*/ 87 w 101"/>
                  <a:gd name="T25" fmla="*/ 10 h 51"/>
                  <a:gd name="T26" fmla="*/ 100 w 101"/>
                  <a:gd name="T27" fmla="*/ 7 h 51"/>
                  <a:gd name="T28" fmla="*/ 86 w 101"/>
                  <a:gd name="T29" fmla="*/ 0 h 51"/>
                  <a:gd name="T30" fmla="*/ 50 w 101"/>
                  <a:gd name="T31" fmla="*/ 7 h 51"/>
                  <a:gd name="T32" fmla="*/ 0 w 101"/>
                  <a:gd name="T33" fmla="*/ 38 h 51"/>
                  <a:gd name="T34" fmla="*/ 0 w 101"/>
                  <a:gd name="T35" fmla="*/ 38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51"/>
                  <a:gd name="T56" fmla="*/ 101 w 101"/>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51">
                    <a:moveTo>
                      <a:pt x="0" y="38"/>
                    </a:moveTo>
                    <a:lnTo>
                      <a:pt x="0" y="38"/>
                    </a:lnTo>
                    <a:lnTo>
                      <a:pt x="23" y="45"/>
                    </a:lnTo>
                    <a:lnTo>
                      <a:pt x="29" y="37"/>
                    </a:lnTo>
                    <a:lnTo>
                      <a:pt x="34" y="50"/>
                    </a:lnTo>
                    <a:lnTo>
                      <a:pt x="45" y="45"/>
                    </a:lnTo>
                    <a:lnTo>
                      <a:pt x="43" y="33"/>
                    </a:lnTo>
                    <a:lnTo>
                      <a:pt x="54" y="39"/>
                    </a:lnTo>
                    <a:lnTo>
                      <a:pt x="60" y="21"/>
                    </a:lnTo>
                    <a:lnTo>
                      <a:pt x="69" y="20"/>
                    </a:lnTo>
                    <a:lnTo>
                      <a:pt x="72" y="37"/>
                    </a:lnTo>
                    <a:lnTo>
                      <a:pt x="94" y="24"/>
                    </a:lnTo>
                    <a:lnTo>
                      <a:pt x="87" y="10"/>
                    </a:lnTo>
                    <a:lnTo>
                      <a:pt x="100" y="7"/>
                    </a:lnTo>
                    <a:lnTo>
                      <a:pt x="86" y="0"/>
                    </a:lnTo>
                    <a:lnTo>
                      <a:pt x="50" y="7"/>
                    </a:lnTo>
                    <a:lnTo>
                      <a:pt x="0" y="3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2" name="Freeform 211"/>
              <p:cNvSpPr>
                <a:spLocks/>
              </p:cNvSpPr>
              <p:nvPr/>
            </p:nvSpPr>
            <p:spPr bwMode="auto">
              <a:xfrm>
                <a:off x="1457" y="2196"/>
                <a:ext cx="247" cy="122"/>
              </a:xfrm>
              <a:custGeom>
                <a:avLst/>
                <a:gdLst>
                  <a:gd name="T0" fmla="*/ 0 w 247"/>
                  <a:gd name="T1" fmla="*/ 39 h 122"/>
                  <a:gd name="T2" fmla="*/ 0 w 247"/>
                  <a:gd name="T3" fmla="*/ 39 h 122"/>
                  <a:gd name="T4" fmla="*/ 12 w 247"/>
                  <a:gd name="T5" fmla="*/ 29 h 122"/>
                  <a:gd name="T6" fmla="*/ 6 w 247"/>
                  <a:gd name="T7" fmla="*/ 24 h 122"/>
                  <a:gd name="T8" fmla="*/ 35 w 247"/>
                  <a:gd name="T9" fmla="*/ 7 h 122"/>
                  <a:gd name="T10" fmla="*/ 59 w 247"/>
                  <a:gd name="T11" fmla="*/ 0 h 122"/>
                  <a:gd name="T12" fmla="*/ 67 w 247"/>
                  <a:gd name="T13" fmla="*/ 13 h 122"/>
                  <a:gd name="T14" fmla="*/ 59 w 247"/>
                  <a:gd name="T15" fmla="*/ 20 h 122"/>
                  <a:gd name="T16" fmla="*/ 81 w 247"/>
                  <a:gd name="T17" fmla="*/ 10 h 122"/>
                  <a:gd name="T18" fmla="*/ 105 w 247"/>
                  <a:gd name="T19" fmla="*/ 18 h 122"/>
                  <a:gd name="T20" fmla="*/ 96 w 247"/>
                  <a:gd name="T21" fmla="*/ 27 h 122"/>
                  <a:gd name="T22" fmla="*/ 124 w 247"/>
                  <a:gd name="T23" fmla="*/ 21 h 122"/>
                  <a:gd name="T24" fmla="*/ 116 w 247"/>
                  <a:gd name="T25" fmla="*/ 11 h 122"/>
                  <a:gd name="T26" fmla="*/ 127 w 247"/>
                  <a:gd name="T27" fmla="*/ 12 h 122"/>
                  <a:gd name="T28" fmla="*/ 149 w 247"/>
                  <a:gd name="T29" fmla="*/ 44 h 122"/>
                  <a:gd name="T30" fmla="*/ 157 w 247"/>
                  <a:gd name="T31" fmla="*/ 37 h 122"/>
                  <a:gd name="T32" fmla="*/ 148 w 247"/>
                  <a:gd name="T33" fmla="*/ 1 h 122"/>
                  <a:gd name="T34" fmla="*/ 166 w 247"/>
                  <a:gd name="T35" fmla="*/ 2 h 122"/>
                  <a:gd name="T36" fmla="*/ 186 w 247"/>
                  <a:gd name="T37" fmla="*/ 14 h 122"/>
                  <a:gd name="T38" fmla="*/ 197 w 247"/>
                  <a:gd name="T39" fmla="*/ 58 h 122"/>
                  <a:gd name="T40" fmla="*/ 246 w 247"/>
                  <a:gd name="T41" fmla="*/ 80 h 122"/>
                  <a:gd name="T42" fmla="*/ 245 w 247"/>
                  <a:gd name="T43" fmla="*/ 91 h 122"/>
                  <a:gd name="T44" fmla="*/ 232 w 247"/>
                  <a:gd name="T45" fmla="*/ 86 h 122"/>
                  <a:gd name="T46" fmla="*/ 217 w 247"/>
                  <a:gd name="T47" fmla="*/ 94 h 122"/>
                  <a:gd name="T48" fmla="*/ 238 w 247"/>
                  <a:gd name="T49" fmla="*/ 104 h 122"/>
                  <a:gd name="T50" fmla="*/ 219 w 247"/>
                  <a:gd name="T51" fmla="*/ 114 h 122"/>
                  <a:gd name="T52" fmla="*/ 187 w 247"/>
                  <a:gd name="T53" fmla="*/ 109 h 122"/>
                  <a:gd name="T54" fmla="*/ 169 w 247"/>
                  <a:gd name="T55" fmla="*/ 97 h 122"/>
                  <a:gd name="T56" fmla="*/ 128 w 247"/>
                  <a:gd name="T57" fmla="*/ 117 h 122"/>
                  <a:gd name="T58" fmla="*/ 78 w 247"/>
                  <a:gd name="T59" fmla="*/ 121 h 122"/>
                  <a:gd name="T60" fmla="*/ 68 w 247"/>
                  <a:gd name="T61" fmla="*/ 102 h 122"/>
                  <a:gd name="T62" fmla="*/ 40 w 247"/>
                  <a:gd name="T63" fmla="*/ 100 h 122"/>
                  <a:gd name="T64" fmla="*/ 22 w 247"/>
                  <a:gd name="T65" fmla="*/ 84 h 122"/>
                  <a:gd name="T66" fmla="*/ 93 w 247"/>
                  <a:gd name="T67" fmla="*/ 74 h 122"/>
                  <a:gd name="T68" fmla="*/ 19 w 247"/>
                  <a:gd name="T69" fmla="*/ 69 h 122"/>
                  <a:gd name="T70" fmla="*/ 9 w 247"/>
                  <a:gd name="T71" fmla="*/ 59 h 122"/>
                  <a:gd name="T72" fmla="*/ 47 w 247"/>
                  <a:gd name="T73" fmla="*/ 48 h 122"/>
                  <a:gd name="T74" fmla="*/ 12 w 247"/>
                  <a:gd name="T75" fmla="*/ 49 h 122"/>
                  <a:gd name="T76" fmla="*/ 15 w 247"/>
                  <a:gd name="T77" fmla="*/ 44 h 122"/>
                  <a:gd name="T78" fmla="*/ 0 w 247"/>
                  <a:gd name="T79" fmla="*/ 39 h 122"/>
                  <a:gd name="T80" fmla="*/ 0 w 247"/>
                  <a:gd name="T81" fmla="*/ 39 h 1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122"/>
                  <a:gd name="T125" fmla="*/ 247 w 247"/>
                  <a:gd name="T126" fmla="*/ 122 h 1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122">
                    <a:moveTo>
                      <a:pt x="0" y="39"/>
                    </a:moveTo>
                    <a:lnTo>
                      <a:pt x="0" y="39"/>
                    </a:lnTo>
                    <a:lnTo>
                      <a:pt x="12" y="29"/>
                    </a:lnTo>
                    <a:lnTo>
                      <a:pt x="6" y="24"/>
                    </a:lnTo>
                    <a:lnTo>
                      <a:pt x="35" y="7"/>
                    </a:lnTo>
                    <a:lnTo>
                      <a:pt x="59" y="0"/>
                    </a:lnTo>
                    <a:lnTo>
                      <a:pt x="67" y="13"/>
                    </a:lnTo>
                    <a:lnTo>
                      <a:pt x="59" y="20"/>
                    </a:lnTo>
                    <a:lnTo>
                      <a:pt x="81" y="10"/>
                    </a:lnTo>
                    <a:lnTo>
                      <a:pt x="105" y="18"/>
                    </a:lnTo>
                    <a:lnTo>
                      <a:pt x="96" y="27"/>
                    </a:lnTo>
                    <a:lnTo>
                      <a:pt x="124" y="21"/>
                    </a:lnTo>
                    <a:lnTo>
                      <a:pt x="116" y="11"/>
                    </a:lnTo>
                    <a:lnTo>
                      <a:pt x="127" y="12"/>
                    </a:lnTo>
                    <a:lnTo>
                      <a:pt x="149" y="44"/>
                    </a:lnTo>
                    <a:lnTo>
                      <a:pt x="157" y="37"/>
                    </a:lnTo>
                    <a:lnTo>
                      <a:pt x="148" y="1"/>
                    </a:lnTo>
                    <a:lnTo>
                      <a:pt x="166" y="2"/>
                    </a:lnTo>
                    <a:lnTo>
                      <a:pt x="186" y="14"/>
                    </a:lnTo>
                    <a:lnTo>
                      <a:pt x="197" y="58"/>
                    </a:lnTo>
                    <a:lnTo>
                      <a:pt x="246" y="80"/>
                    </a:lnTo>
                    <a:lnTo>
                      <a:pt x="245" y="91"/>
                    </a:lnTo>
                    <a:lnTo>
                      <a:pt x="232" y="86"/>
                    </a:lnTo>
                    <a:lnTo>
                      <a:pt x="217" y="94"/>
                    </a:lnTo>
                    <a:lnTo>
                      <a:pt x="238" y="104"/>
                    </a:lnTo>
                    <a:lnTo>
                      <a:pt x="219" y="114"/>
                    </a:lnTo>
                    <a:lnTo>
                      <a:pt x="187" y="109"/>
                    </a:lnTo>
                    <a:lnTo>
                      <a:pt x="169" y="97"/>
                    </a:lnTo>
                    <a:lnTo>
                      <a:pt x="128" y="117"/>
                    </a:lnTo>
                    <a:lnTo>
                      <a:pt x="78" y="121"/>
                    </a:lnTo>
                    <a:lnTo>
                      <a:pt x="68" y="102"/>
                    </a:lnTo>
                    <a:lnTo>
                      <a:pt x="40" y="100"/>
                    </a:lnTo>
                    <a:lnTo>
                      <a:pt x="22" y="84"/>
                    </a:lnTo>
                    <a:lnTo>
                      <a:pt x="93" y="74"/>
                    </a:lnTo>
                    <a:lnTo>
                      <a:pt x="19" y="69"/>
                    </a:lnTo>
                    <a:lnTo>
                      <a:pt x="9" y="59"/>
                    </a:lnTo>
                    <a:lnTo>
                      <a:pt x="47" y="48"/>
                    </a:lnTo>
                    <a:lnTo>
                      <a:pt x="12" y="49"/>
                    </a:lnTo>
                    <a:lnTo>
                      <a:pt x="15" y="44"/>
                    </a:lnTo>
                    <a:lnTo>
                      <a:pt x="0" y="39"/>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3" name="Freeform 212"/>
              <p:cNvSpPr>
                <a:spLocks/>
              </p:cNvSpPr>
              <p:nvPr/>
            </p:nvSpPr>
            <p:spPr bwMode="auto">
              <a:xfrm>
                <a:off x="1475" y="2101"/>
                <a:ext cx="168" cy="68"/>
              </a:xfrm>
              <a:custGeom>
                <a:avLst/>
                <a:gdLst>
                  <a:gd name="T0" fmla="*/ 0 w 168"/>
                  <a:gd name="T1" fmla="*/ 44 h 68"/>
                  <a:gd name="T2" fmla="*/ 0 w 168"/>
                  <a:gd name="T3" fmla="*/ 44 h 68"/>
                  <a:gd name="T4" fmla="*/ 6 w 168"/>
                  <a:gd name="T5" fmla="*/ 38 h 68"/>
                  <a:gd name="T6" fmla="*/ 34 w 168"/>
                  <a:gd name="T7" fmla="*/ 32 h 68"/>
                  <a:gd name="T8" fmla="*/ 6 w 168"/>
                  <a:gd name="T9" fmla="*/ 33 h 68"/>
                  <a:gd name="T10" fmla="*/ 39 w 168"/>
                  <a:gd name="T11" fmla="*/ 27 h 68"/>
                  <a:gd name="T12" fmla="*/ 12 w 168"/>
                  <a:gd name="T13" fmla="*/ 27 h 68"/>
                  <a:gd name="T14" fmla="*/ 14 w 168"/>
                  <a:gd name="T15" fmla="*/ 19 h 68"/>
                  <a:gd name="T16" fmla="*/ 40 w 168"/>
                  <a:gd name="T17" fmla="*/ 19 h 68"/>
                  <a:gd name="T18" fmla="*/ 22 w 168"/>
                  <a:gd name="T19" fmla="*/ 17 h 68"/>
                  <a:gd name="T20" fmla="*/ 36 w 168"/>
                  <a:gd name="T21" fmla="*/ 10 h 68"/>
                  <a:gd name="T22" fmla="*/ 70 w 168"/>
                  <a:gd name="T23" fmla="*/ 19 h 68"/>
                  <a:gd name="T24" fmla="*/ 87 w 168"/>
                  <a:gd name="T25" fmla="*/ 36 h 68"/>
                  <a:gd name="T26" fmla="*/ 118 w 168"/>
                  <a:gd name="T27" fmla="*/ 37 h 68"/>
                  <a:gd name="T28" fmla="*/ 106 w 168"/>
                  <a:gd name="T29" fmla="*/ 27 h 68"/>
                  <a:gd name="T30" fmla="*/ 113 w 168"/>
                  <a:gd name="T31" fmla="*/ 20 h 68"/>
                  <a:gd name="T32" fmla="*/ 99 w 168"/>
                  <a:gd name="T33" fmla="*/ 12 h 68"/>
                  <a:gd name="T34" fmla="*/ 121 w 168"/>
                  <a:gd name="T35" fmla="*/ 0 h 68"/>
                  <a:gd name="T36" fmla="*/ 131 w 168"/>
                  <a:gd name="T37" fmla="*/ 14 h 68"/>
                  <a:gd name="T38" fmla="*/ 124 w 168"/>
                  <a:gd name="T39" fmla="*/ 21 h 68"/>
                  <a:gd name="T40" fmla="*/ 136 w 168"/>
                  <a:gd name="T41" fmla="*/ 23 h 68"/>
                  <a:gd name="T42" fmla="*/ 132 w 168"/>
                  <a:gd name="T43" fmla="*/ 31 h 68"/>
                  <a:gd name="T44" fmla="*/ 147 w 168"/>
                  <a:gd name="T45" fmla="*/ 33 h 68"/>
                  <a:gd name="T46" fmla="*/ 156 w 168"/>
                  <a:gd name="T47" fmla="*/ 23 h 68"/>
                  <a:gd name="T48" fmla="*/ 167 w 168"/>
                  <a:gd name="T49" fmla="*/ 35 h 68"/>
                  <a:gd name="T50" fmla="*/ 158 w 168"/>
                  <a:gd name="T51" fmla="*/ 50 h 68"/>
                  <a:gd name="T52" fmla="*/ 122 w 168"/>
                  <a:gd name="T53" fmla="*/ 49 h 68"/>
                  <a:gd name="T54" fmla="*/ 67 w 168"/>
                  <a:gd name="T55" fmla="*/ 67 h 68"/>
                  <a:gd name="T56" fmla="*/ 45 w 168"/>
                  <a:gd name="T57" fmla="*/ 57 h 68"/>
                  <a:gd name="T58" fmla="*/ 91 w 168"/>
                  <a:gd name="T59" fmla="*/ 42 h 68"/>
                  <a:gd name="T60" fmla="*/ 51 w 168"/>
                  <a:gd name="T61" fmla="*/ 51 h 68"/>
                  <a:gd name="T62" fmla="*/ 58 w 168"/>
                  <a:gd name="T63" fmla="*/ 39 h 68"/>
                  <a:gd name="T64" fmla="*/ 38 w 168"/>
                  <a:gd name="T65" fmla="*/ 52 h 68"/>
                  <a:gd name="T66" fmla="*/ 14 w 168"/>
                  <a:gd name="T67" fmla="*/ 49 h 68"/>
                  <a:gd name="T68" fmla="*/ 0 w 168"/>
                  <a:gd name="T69" fmla="*/ 44 h 68"/>
                  <a:gd name="T70" fmla="*/ 0 w 168"/>
                  <a:gd name="T71" fmla="*/ 44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8"/>
                  <a:gd name="T109" fmla="*/ 0 h 68"/>
                  <a:gd name="T110" fmla="*/ 168 w 168"/>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8" h="68">
                    <a:moveTo>
                      <a:pt x="0" y="44"/>
                    </a:moveTo>
                    <a:lnTo>
                      <a:pt x="0" y="44"/>
                    </a:lnTo>
                    <a:lnTo>
                      <a:pt x="6" y="38"/>
                    </a:lnTo>
                    <a:lnTo>
                      <a:pt x="34" y="32"/>
                    </a:lnTo>
                    <a:lnTo>
                      <a:pt x="6" y="33"/>
                    </a:lnTo>
                    <a:lnTo>
                      <a:pt x="39" y="27"/>
                    </a:lnTo>
                    <a:lnTo>
                      <a:pt x="12" y="27"/>
                    </a:lnTo>
                    <a:lnTo>
                      <a:pt x="14" y="19"/>
                    </a:lnTo>
                    <a:lnTo>
                      <a:pt x="40" y="19"/>
                    </a:lnTo>
                    <a:lnTo>
                      <a:pt x="22" y="17"/>
                    </a:lnTo>
                    <a:lnTo>
                      <a:pt x="36" y="10"/>
                    </a:lnTo>
                    <a:lnTo>
                      <a:pt x="70" y="19"/>
                    </a:lnTo>
                    <a:lnTo>
                      <a:pt x="87" y="36"/>
                    </a:lnTo>
                    <a:lnTo>
                      <a:pt x="118" y="37"/>
                    </a:lnTo>
                    <a:lnTo>
                      <a:pt x="106" y="27"/>
                    </a:lnTo>
                    <a:lnTo>
                      <a:pt x="113" y="20"/>
                    </a:lnTo>
                    <a:lnTo>
                      <a:pt x="99" y="12"/>
                    </a:lnTo>
                    <a:lnTo>
                      <a:pt x="121" y="0"/>
                    </a:lnTo>
                    <a:lnTo>
                      <a:pt x="131" y="14"/>
                    </a:lnTo>
                    <a:lnTo>
                      <a:pt x="124" y="21"/>
                    </a:lnTo>
                    <a:lnTo>
                      <a:pt x="136" y="23"/>
                    </a:lnTo>
                    <a:lnTo>
                      <a:pt x="132" y="31"/>
                    </a:lnTo>
                    <a:lnTo>
                      <a:pt x="147" y="33"/>
                    </a:lnTo>
                    <a:lnTo>
                      <a:pt x="156" y="23"/>
                    </a:lnTo>
                    <a:lnTo>
                      <a:pt x="167" y="35"/>
                    </a:lnTo>
                    <a:lnTo>
                      <a:pt x="158" y="50"/>
                    </a:lnTo>
                    <a:lnTo>
                      <a:pt x="122" y="49"/>
                    </a:lnTo>
                    <a:lnTo>
                      <a:pt x="67" y="67"/>
                    </a:lnTo>
                    <a:lnTo>
                      <a:pt x="45" y="57"/>
                    </a:lnTo>
                    <a:lnTo>
                      <a:pt x="91" y="42"/>
                    </a:lnTo>
                    <a:lnTo>
                      <a:pt x="51" y="51"/>
                    </a:lnTo>
                    <a:lnTo>
                      <a:pt x="58" y="39"/>
                    </a:lnTo>
                    <a:lnTo>
                      <a:pt x="38" y="52"/>
                    </a:lnTo>
                    <a:lnTo>
                      <a:pt x="14" y="49"/>
                    </a:lnTo>
                    <a:lnTo>
                      <a:pt x="0" y="44"/>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4" name="Freeform 213"/>
              <p:cNvSpPr>
                <a:spLocks/>
              </p:cNvSpPr>
              <p:nvPr/>
            </p:nvSpPr>
            <p:spPr bwMode="auto">
              <a:xfrm>
                <a:off x="1641" y="2031"/>
                <a:ext cx="87" cy="43"/>
              </a:xfrm>
              <a:custGeom>
                <a:avLst/>
                <a:gdLst>
                  <a:gd name="T0" fmla="*/ 0 w 87"/>
                  <a:gd name="T1" fmla="*/ 0 h 43"/>
                  <a:gd name="T2" fmla="*/ 0 w 87"/>
                  <a:gd name="T3" fmla="*/ 0 h 43"/>
                  <a:gd name="T4" fmla="*/ 7 w 87"/>
                  <a:gd name="T5" fmla="*/ 15 h 43"/>
                  <a:gd name="T6" fmla="*/ 28 w 87"/>
                  <a:gd name="T7" fmla="*/ 15 h 43"/>
                  <a:gd name="T8" fmla="*/ 21 w 87"/>
                  <a:gd name="T9" fmla="*/ 18 h 43"/>
                  <a:gd name="T10" fmla="*/ 26 w 87"/>
                  <a:gd name="T11" fmla="*/ 23 h 43"/>
                  <a:gd name="T12" fmla="*/ 8 w 87"/>
                  <a:gd name="T13" fmla="*/ 25 h 43"/>
                  <a:gd name="T14" fmla="*/ 38 w 87"/>
                  <a:gd name="T15" fmla="*/ 31 h 43"/>
                  <a:gd name="T16" fmla="*/ 86 w 87"/>
                  <a:gd name="T17" fmla="*/ 42 h 43"/>
                  <a:gd name="T18" fmla="*/ 79 w 87"/>
                  <a:gd name="T19" fmla="*/ 17 h 43"/>
                  <a:gd name="T20" fmla="*/ 44 w 87"/>
                  <a:gd name="T21" fmla="*/ 3 h 43"/>
                  <a:gd name="T22" fmla="*/ 33 w 87"/>
                  <a:gd name="T23" fmla="*/ 9 h 43"/>
                  <a:gd name="T24" fmla="*/ 30 w 87"/>
                  <a:gd name="T25" fmla="*/ 0 h 43"/>
                  <a:gd name="T26" fmla="*/ 0 w 87"/>
                  <a:gd name="T27" fmla="*/ 0 h 43"/>
                  <a:gd name="T28" fmla="*/ 0 w 8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43"/>
                  <a:gd name="T47" fmla="*/ 87 w 8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43">
                    <a:moveTo>
                      <a:pt x="0" y="0"/>
                    </a:moveTo>
                    <a:lnTo>
                      <a:pt x="0" y="0"/>
                    </a:lnTo>
                    <a:lnTo>
                      <a:pt x="7" y="15"/>
                    </a:lnTo>
                    <a:lnTo>
                      <a:pt x="28" y="15"/>
                    </a:lnTo>
                    <a:lnTo>
                      <a:pt x="21" y="18"/>
                    </a:lnTo>
                    <a:lnTo>
                      <a:pt x="26" y="23"/>
                    </a:lnTo>
                    <a:lnTo>
                      <a:pt x="8" y="25"/>
                    </a:lnTo>
                    <a:lnTo>
                      <a:pt x="38" y="31"/>
                    </a:lnTo>
                    <a:lnTo>
                      <a:pt x="86" y="42"/>
                    </a:lnTo>
                    <a:lnTo>
                      <a:pt x="79" y="17"/>
                    </a:lnTo>
                    <a:lnTo>
                      <a:pt x="44" y="3"/>
                    </a:lnTo>
                    <a:lnTo>
                      <a:pt x="33" y="9"/>
                    </a:lnTo>
                    <a:lnTo>
                      <a:pt x="30" y="0"/>
                    </a:lnTo>
                    <a:lnTo>
                      <a:pt x="0" y="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5" name="Freeform 214"/>
              <p:cNvSpPr>
                <a:spLocks/>
              </p:cNvSpPr>
              <p:nvPr/>
            </p:nvSpPr>
            <p:spPr bwMode="auto">
              <a:xfrm>
                <a:off x="1681" y="2110"/>
                <a:ext cx="70" cy="43"/>
              </a:xfrm>
              <a:custGeom>
                <a:avLst/>
                <a:gdLst>
                  <a:gd name="T0" fmla="*/ 0 w 70"/>
                  <a:gd name="T1" fmla="*/ 28 h 43"/>
                  <a:gd name="T2" fmla="*/ 0 w 70"/>
                  <a:gd name="T3" fmla="*/ 28 h 43"/>
                  <a:gd name="T4" fmla="*/ 8 w 70"/>
                  <a:gd name="T5" fmla="*/ 18 h 43"/>
                  <a:gd name="T6" fmla="*/ 21 w 70"/>
                  <a:gd name="T7" fmla="*/ 19 h 43"/>
                  <a:gd name="T8" fmla="*/ 4 w 70"/>
                  <a:gd name="T9" fmla="*/ 9 h 43"/>
                  <a:gd name="T10" fmla="*/ 8 w 70"/>
                  <a:gd name="T11" fmla="*/ 3 h 43"/>
                  <a:gd name="T12" fmla="*/ 36 w 70"/>
                  <a:gd name="T13" fmla="*/ 17 h 43"/>
                  <a:gd name="T14" fmla="*/ 20 w 70"/>
                  <a:gd name="T15" fmla="*/ 2 h 43"/>
                  <a:gd name="T16" fmla="*/ 62 w 70"/>
                  <a:gd name="T17" fmla="*/ 0 h 43"/>
                  <a:gd name="T18" fmla="*/ 69 w 70"/>
                  <a:gd name="T19" fmla="*/ 31 h 43"/>
                  <a:gd name="T20" fmla="*/ 61 w 70"/>
                  <a:gd name="T21" fmla="*/ 26 h 43"/>
                  <a:gd name="T22" fmla="*/ 60 w 70"/>
                  <a:gd name="T23" fmla="*/ 42 h 43"/>
                  <a:gd name="T24" fmla="*/ 27 w 70"/>
                  <a:gd name="T25" fmla="*/ 41 h 43"/>
                  <a:gd name="T26" fmla="*/ 33 w 70"/>
                  <a:gd name="T27" fmla="*/ 36 h 43"/>
                  <a:gd name="T28" fmla="*/ 24 w 70"/>
                  <a:gd name="T29" fmla="*/ 30 h 43"/>
                  <a:gd name="T30" fmla="*/ 48 w 70"/>
                  <a:gd name="T31" fmla="*/ 22 h 43"/>
                  <a:gd name="T32" fmla="*/ 0 w 70"/>
                  <a:gd name="T33" fmla="*/ 28 h 43"/>
                  <a:gd name="T34" fmla="*/ 0 w 70"/>
                  <a:gd name="T35" fmla="*/ 28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43"/>
                  <a:gd name="T56" fmla="*/ 70 w 7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43">
                    <a:moveTo>
                      <a:pt x="0" y="28"/>
                    </a:moveTo>
                    <a:lnTo>
                      <a:pt x="0" y="28"/>
                    </a:lnTo>
                    <a:lnTo>
                      <a:pt x="8" y="18"/>
                    </a:lnTo>
                    <a:lnTo>
                      <a:pt x="21" y="19"/>
                    </a:lnTo>
                    <a:lnTo>
                      <a:pt x="4" y="9"/>
                    </a:lnTo>
                    <a:lnTo>
                      <a:pt x="8" y="3"/>
                    </a:lnTo>
                    <a:lnTo>
                      <a:pt x="36" y="17"/>
                    </a:lnTo>
                    <a:lnTo>
                      <a:pt x="20" y="2"/>
                    </a:lnTo>
                    <a:lnTo>
                      <a:pt x="62" y="0"/>
                    </a:lnTo>
                    <a:lnTo>
                      <a:pt x="69" y="31"/>
                    </a:lnTo>
                    <a:lnTo>
                      <a:pt x="61" y="26"/>
                    </a:lnTo>
                    <a:lnTo>
                      <a:pt x="60" y="42"/>
                    </a:lnTo>
                    <a:lnTo>
                      <a:pt x="27" y="41"/>
                    </a:lnTo>
                    <a:lnTo>
                      <a:pt x="33" y="36"/>
                    </a:lnTo>
                    <a:lnTo>
                      <a:pt x="24" y="30"/>
                    </a:lnTo>
                    <a:lnTo>
                      <a:pt x="48" y="22"/>
                    </a:lnTo>
                    <a:lnTo>
                      <a:pt x="0" y="2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6" name="Freeform 215"/>
              <p:cNvSpPr>
                <a:spLocks/>
              </p:cNvSpPr>
              <p:nvPr/>
            </p:nvSpPr>
            <p:spPr bwMode="auto">
              <a:xfrm>
                <a:off x="1683" y="2183"/>
                <a:ext cx="82" cy="67"/>
              </a:xfrm>
              <a:custGeom>
                <a:avLst/>
                <a:gdLst>
                  <a:gd name="T0" fmla="*/ 0 w 82"/>
                  <a:gd name="T1" fmla="*/ 33 h 67"/>
                  <a:gd name="T2" fmla="*/ 0 w 82"/>
                  <a:gd name="T3" fmla="*/ 33 h 67"/>
                  <a:gd name="T4" fmla="*/ 4 w 82"/>
                  <a:gd name="T5" fmla="*/ 24 h 67"/>
                  <a:gd name="T6" fmla="*/ 31 w 82"/>
                  <a:gd name="T7" fmla="*/ 29 h 67"/>
                  <a:gd name="T8" fmla="*/ 27 w 82"/>
                  <a:gd name="T9" fmla="*/ 19 h 67"/>
                  <a:gd name="T10" fmla="*/ 34 w 82"/>
                  <a:gd name="T11" fmla="*/ 19 h 67"/>
                  <a:gd name="T12" fmla="*/ 16 w 82"/>
                  <a:gd name="T13" fmla="*/ 14 h 67"/>
                  <a:gd name="T14" fmla="*/ 25 w 82"/>
                  <a:gd name="T15" fmla="*/ 11 h 67"/>
                  <a:gd name="T16" fmla="*/ 17 w 82"/>
                  <a:gd name="T17" fmla="*/ 5 h 67"/>
                  <a:gd name="T18" fmla="*/ 68 w 82"/>
                  <a:gd name="T19" fmla="*/ 0 h 67"/>
                  <a:gd name="T20" fmla="*/ 70 w 82"/>
                  <a:gd name="T21" fmla="*/ 14 h 67"/>
                  <a:gd name="T22" fmla="*/ 54 w 82"/>
                  <a:gd name="T23" fmla="*/ 26 h 67"/>
                  <a:gd name="T24" fmla="*/ 78 w 82"/>
                  <a:gd name="T25" fmla="*/ 29 h 67"/>
                  <a:gd name="T26" fmla="*/ 81 w 82"/>
                  <a:gd name="T27" fmla="*/ 53 h 67"/>
                  <a:gd name="T28" fmla="*/ 46 w 82"/>
                  <a:gd name="T29" fmla="*/ 66 h 67"/>
                  <a:gd name="T30" fmla="*/ 31 w 82"/>
                  <a:gd name="T31" fmla="*/ 47 h 67"/>
                  <a:gd name="T32" fmla="*/ 0 w 82"/>
                  <a:gd name="T33" fmla="*/ 33 h 67"/>
                  <a:gd name="T34" fmla="*/ 0 w 82"/>
                  <a:gd name="T35" fmla="*/ 33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67"/>
                  <a:gd name="T56" fmla="*/ 82 w 8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67">
                    <a:moveTo>
                      <a:pt x="0" y="33"/>
                    </a:moveTo>
                    <a:lnTo>
                      <a:pt x="0" y="33"/>
                    </a:lnTo>
                    <a:lnTo>
                      <a:pt x="4" y="24"/>
                    </a:lnTo>
                    <a:lnTo>
                      <a:pt x="31" y="29"/>
                    </a:lnTo>
                    <a:lnTo>
                      <a:pt x="27" y="19"/>
                    </a:lnTo>
                    <a:lnTo>
                      <a:pt x="34" y="19"/>
                    </a:lnTo>
                    <a:lnTo>
                      <a:pt x="16" y="14"/>
                    </a:lnTo>
                    <a:lnTo>
                      <a:pt x="25" y="11"/>
                    </a:lnTo>
                    <a:lnTo>
                      <a:pt x="17" y="5"/>
                    </a:lnTo>
                    <a:lnTo>
                      <a:pt x="68" y="0"/>
                    </a:lnTo>
                    <a:lnTo>
                      <a:pt x="70" y="14"/>
                    </a:lnTo>
                    <a:lnTo>
                      <a:pt x="54" y="26"/>
                    </a:lnTo>
                    <a:lnTo>
                      <a:pt x="78" y="29"/>
                    </a:lnTo>
                    <a:lnTo>
                      <a:pt x="81" y="53"/>
                    </a:lnTo>
                    <a:lnTo>
                      <a:pt x="46" y="66"/>
                    </a:lnTo>
                    <a:lnTo>
                      <a:pt x="31" y="47"/>
                    </a:lnTo>
                    <a:lnTo>
                      <a:pt x="0" y="33"/>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7" name="Freeform 216"/>
              <p:cNvSpPr>
                <a:spLocks/>
              </p:cNvSpPr>
              <p:nvPr/>
            </p:nvSpPr>
            <p:spPr bwMode="auto">
              <a:xfrm>
                <a:off x="1740" y="2042"/>
                <a:ext cx="49" cy="34"/>
              </a:xfrm>
              <a:custGeom>
                <a:avLst/>
                <a:gdLst>
                  <a:gd name="T0" fmla="*/ 0 w 49"/>
                  <a:gd name="T1" fmla="*/ 0 h 34"/>
                  <a:gd name="T2" fmla="*/ 0 w 49"/>
                  <a:gd name="T3" fmla="*/ 0 h 34"/>
                  <a:gd name="T4" fmla="*/ 5 w 49"/>
                  <a:gd name="T5" fmla="*/ 20 h 34"/>
                  <a:gd name="T6" fmla="*/ 20 w 49"/>
                  <a:gd name="T7" fmla="*/ 21 h 34"/>
                  <a:gd name="T8" fmla="*/ 7 w 49"/>
                  <a:gd name="T9" fmla="*/ 24 h 34"/>
                  <a:gd name="T10" fmla="*/ 14 w 49"/>
                  <a:gd name="T11" fmla="*/ 33 h 34"/>
                  <a:gd name="T12" fmla="*/ 44 w 49"/>
                  <a:gd name="T13" fmla="*/ 28 h 34"/>
                  <a:gd name="T14" fmla="*/ 48 w 49"/>
                  <a:gd name="T15" fmla="*/ 16 h 34"/>
                  <a:gd name="T16" fmla="*/ 0 w 49"/>
                  <a:gd name="T17" fmla="*/ 0 h 34"/>
                  <a:gd name="T18" fmla="*/ 0 w 4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4"/>
                  <a:gd name="T32" fmla="*/ 49 w 4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4">
                    <a:moveTo>
                      <a:pt x="0" y="0"/>
                    </a:moveTo>
                    <a:lnTo>
                      <a:pt x="0" y="0"/>
                    </a:lnTo>
                    <a:lnTo>
                      <a:pt x="5" y="20"/>
                    </a:lnTo>
                    <a:lnTo>
                      <a:pt x="20" y="21"/>
                    </a:lnTo>
                    <a:lnTo>
                      <a:pt x="7" y="24"/>
                    </a:lnTo>
                    <a:lnTo>
                      <a:pt x="14" y="33"/>
                    </a:lnTo>
                    <a:lnTo>
                      <a:pt x="44" y="28"/>
                    </a:lnTo>
                    <a:lnTo>
                      <a:pt x="48" y="16"/>
                    </a:lnTo>
                    <a:lnTo>
                      <a:pt x="0" y="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8" name="Freeform 217"/>
              <p:cNvSpPr>
                <a:spLocks/>
              </p:cNvSpPr>
              <p:nvPr/>
            </p:nvSpPr>
            <p:spPr bwMode="auto">
              <a:xfrm>
                <a:off x="1757" y="2093"/>
                <a:ext cx="236" cy="76"/>
              </a:xfrm>
              <a:custGeom>
                <a:avLst/>
                <a:gdLst>
                  <a:gd name="T0" fmla="*/ 0 w 236"/>
                  <a:gd name="T1" fmla="*/ 12 h 76"/>
                  <a:gd name="T2" fmla="*/ 0 w 236"/>
                  <a:gd name="T3" fmla="*/ 12 h 76"/>
                  <a:gd name="T4" fmla="*/ 15 w 236"/>
                  <a:gd name="T5" fmla="*/ 0 h 76"/>
                  <a:gd name="T6" fmla="*/ 35 w 236"/>
                  <a:gd name="T7" fmla="*/ 7 h 76"/>
                  <a:gd name="T8" fmla="*/ 49 w 236"/>
                  <a:gd name="T9" fmla="*/ 12 h 76"/>
                  <a:gd name="T10" fmla="*/ 45 w 236"/>
                  <a:gd name="T11" fmla="*/ 21 h 76"/>
                  <a:gd name="T12" fmla="*/ 72 w 236"/>
                  <a:gd name="T13" fmla="*/ 13 h 76"/>
                  <a:gd name="T14" fmla="*/ 89 w 236"/>
                  <a:gd name="T15" fmla="*/ 21 h 76"/>
                  <a:gd name="T16" fmla="*/ 75 w 236"/>
                  <a:gd name="T17" fmla="*/ 21 h 76"/>
                  <a:gd name="T18" fmla="*/ 105 w 236"/>
                  <a:gd name="T19" fmla="*/ 26 h 76"/>
                  <a:gd name="T20" fmla="*/ 72 w 236"/>
                  <a:gd name="T21" fmla="*/ 28 h 76"/>
                  <a:gd name="T22" fmla="*/ 89 w 236"/>
                  <a:gd name="T23" fmla="*/ 34 h 76"/>
                  <a:gd name="T24" fmla="*/ 76 w 236"/>
                  <a:gd name="T25" fmla="*/ 40 h 76"/>
                  <a:gd name="T26" fmla="*/ 93 w 236"/>
                  <a:gd name="T27" fmla="*/ 35 h 76"/>
                  <a:gd name="T28" fmla="*/ 107 w 236"/>
                  <a:gd name="T29" fmla="*/ 49 h 76"/>
                  <a:gd name="T30" fmla="*/ 111 w 236"/>
                  <a:gd name="T31" fmla="*/ 43 h 76"/>
                  <a:gd name="T32" fmla="*/ 154 w 236"/>
                  <a:gd name="T33" fmla="*/ 49 h 76"/>
                  <a:gd name="T34" fmla="*/ 199 w 236"/>
                  <a:gd name="T35" fmla="*/ 35 h 76"/>
                  <a:gd name="T36" fmla="*/ 235 w 236"/>
                  <a:gd name="T37" fmla="*/ 52 h 76"/>
                  <a:gd name="T38" fmla="*/ 224 w 236"/>
                  <a:gd name="T39" fmla="*/ 59 h 76"/>
                  <a:gd name="T40" fmla="*/ 228 w 236"/>
                  <a:gd name="T41" fmla="*/ 72 h 76"/>
                  <a:gd name="T42" fmla="*/ 206 w 236"/>
                  <a:gd name="T43" fmla="*/ 75 h 76"/>
                  <a:gd name="T44" fmla="*/ 182 w 236"/>
                  <a:gd name="T45" fmla="*/ 63 h 76"/>
                  <a:gd name="T46" fmla="*/ 182 w 236"/>
                  <a:gd name="T47" fmla="*/ 72 h 76"/>
                  <a:gd name="T48" fmla="*/ 169 w 236"/>
                  <a:gd name="T49" fmla="*/ 73 h 76"/>
                  <a:gd name="T50" fmla="*/ 116 w 236"/>
                  <a:gd name="T51" fmla="*/ 75 h 76"/>
                  <a:gd name="T52" fmla="*/ 111 w 236"/>
                  <a:gd name="T53" fmla="*/ 64 h 76"/>
                  <a:gd name="T54" fmla="*/ 98 w 236"/>
                  <a:gd name="T55" fmla="*/ 73 h 76"/>
                  <a:gd name="T56" fmla="*/ 82 w 236"/>
                  <a:gd name="T57" fmla="*/ 64 h 76"/>
                  <a:gd name="T58" fmla="*/ 71 w 236"/>
                  <a:gd name="T59" fmla="*/ 71 h 76"/>
                  <a:gd name="T60" fmla="*/ 51 w 236"/>
                  <a:gd name="T61" fmla="*/ 22 h 76"/>
                  <a:gd name="T62" fmla="*/ 26 w 236"/>
                  <a:gd name="T63" fmla="*/ 27 h 76"/>
                  <a:gd name="T64" fmla="*/ 0 w 236"/>
                  <a:gd name="T65" fmla="*/ 12 h 76"/>
                  <a:gd name="T66" fmla="*/ 0 w 236"/>
                  <a:gd name="T67" fmla="*/ 12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76"/>
                  <a:gd name="T104" fmla="*/ 236 w 236"/>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76">
                    <a:moveTo>
                      <a:pt x="0" y="12"/>
                    </a:moveTo>
                    <a:lnTo>
                      <a:pt x="0" y="12"/>
                    </a:lnTo>
                    <a:lnTo>
                      <a:pt x="15" y="0"/>
                    </a:lnTo>
                    <a:lnTo>
                      <a:pt x="35" y="7"/>
                    </a:lnTo>
                    <a:lnTo>
                      <a:pt x="49" y="12"/>
                    </a:lnTo>
                    <a:lnTo>
                      <a:pt x="45" y="21"/>
                    </a:lnTo>
                    <a:lnTo>
                      <a:pt x="72" y="13"/>
                    </a:lnTo>
                    <a:lnTo>
                      <a:pt x="89" y="21"/>
                    </a:lnTo>
                    <a:lnTo>
                      <a:pt x="75" y="21"/>
                    </a:lnTo>
                    <a:lnTo>
                      <a:pt x="105" y="26"/>
                    </a:lnTo>
                    <a:lnTo>
                      <a:pt x="72" y="28"/>
                    </a:lnTo>
                    <a:lnTo>
                      <a:pt x="89" y="34"/>
                    </a:lnTo>
                    <a:lnTo>
                      <a:pt x="76" y="40"/>
                    </a:lnTo>
                    <a:lnTo>
                      <a:pt x="93" y="35"/>
                    </a:lnTo>
                    <a:lnTo>
                      <a:pt x="107" y="49"/>
                    </a:lnTo>
                    <a:lnTo>
                      <a:pt x="111" y="43"/>
                    </a:lnTo>
                    <a:lnTo>
                      <a:pt x="154" y="49"/>
                    </a:lnTo>
                    <a:lnTo>
                      <a:pt x="199" y="35"/>
                    </a:lnTo>
                    <a:lnTo>
                      <a:pt x="235" y="52"/>
                    </a:lnTo>
                    <a:lnTo>
                      <a:pt x="224" y="59"/>
                    </a:lnTo>
                    <a:lnTo>
                      <a:pt x="228" y="72"/>
                    </a:lnTo>
                    <a:lnTo>
                      <a:pt x="206" y="75"/>
                    </a:lnTo>
                    <a:lnTo>
                      <a:pt x="182" y="63"/>
                    </a:lnTo>
                    <a:lnTo>
                      <a:pt x="182" y="72"/>
                    </a:lnTo>
                    <a:lnTo>
                      <a:pt x="169" y="73"/>
                    </a:lnTo>
                    <a:lnTo>
                      <a:pt x="116" y="75"/>
                    </a:lnTo>
                    <a:lnTo>
                      <a:pt x="111" y="64"/>
                    </a:lnTo>
                    <a:lnTo>
                      <a:pt x="98" y="73"/>
                    </a:lnTo>
                    <a:lnTo>
                      <a:pt x="82" y="64"/>
                    </a:lnTo>
                    <a:lnTo>
                      <a:pt x="71" y="71"/>
                    </a:lnTo>
                    <a:lnTo>
                      <a:pt x="51" y="22"/>
                    </a:lnTo>
                    <a:lnTo>
                      <a:pt x="26" y="27"/>
                    </a:lnTo>
                    <a:lnTo>
                      <a:pt x="0" y="12"/>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19" name="Freeform 218"/>
              <p:cNvSpPr>
                <a:spLocks/>
              </p:cNvSpPr>
              <p:nvPr/>
            </p:nvSpPr>
            <p:spPr bwMode="auto">
              <a:xfrm>
                <a:off x="1767" y="1966"/>
                <a:ext cx="154" cy="100"/>
              </a:xfrm>
              <a:custGeom>
                <a:avLst/>
                <a:gdLst>
                  <a:gd name="T0" fmla="*/ 0 w 154"/>
                  <a:gd name="T1" fmla="*/ 31 h 100"/>
                  <a:gd name="T2" fmla="*/ 0 w 154"/>
                  <a:gd name="T3" fmla="*/ 31 h 100"/>
                  <a:gd name="T4" fmla="*/ 37 w 154"/>
                  <a:gd name="T5" fmla="*/ 26 h 100"/>
                  <a:gd name="T6" fmla="*/ 17 w 154"/>
                  <a:gd name="T7" fmla="*/ 12 h 100"/>
                  <a:gd name="T8" fmla="*/ 50 w 154"/>
                  <a:gd name="T9" fmla="*/ 6 h 100"/>
                  <a:gd name="T10" fmla="*/ 24 w 154"/>
                  <a:gd name="T11" fmla="*/ 0 h 100"/>
                  <a:gd name="T12" fmla="*/ 65 w 154"/>
                  <a:gd name="T13" fmla="*/ 8 h 100"/>
                  <a:gd name="T14" fmla="*/ 77 w 154"/>
                  <a:gd name="T15" fmla="*/ 26 h 100"/>
                  <a:gd name="T16" fmla="*/ 98 w 154"/>
                  <a:gd name="T17" fmla="*/ 27 h 100"/>
                  <a:gd name="T18" fmla="*/ 106 w 154"/>
                  <a:gd name="T19" fmla="*/ 40 h 100"/>
                  <a:gd name="T20" fmla="*/ 108 w 154"/>
                  <a:gd name="T21" fmla="*/ 31 h 100"/>
                  <a:gd name="T22" fmla="*/ 118 w 154"/>
                  <a:gd name="T23" fmla="*/ 31 h 100"/>
                  <a:gd name="T24" fmla="*/ 114 w 154"/>
                  <a:gd name="T25" fmla="*/ 40 h 100"/>
                  <a:gd name="T26" fmla="*/ 126 w 154"/>
                  <a:gd name="T27" fmla="*/ 46 h 100"/>
                  <a:gd name="T28" fmla="*/ 118 w 154"/>
                  <a:gd name="T29" fmla="*/ 55 h 100"/>
                  <a:gd name="T30" fmla="*/ 142 w 154"/>
                  <a:gd name="T31" fmla="*/ 54 h 100"/>
                  <a:gd name="T32" fmla="*/ 153 w 154"/>
                  <a:gd name="T33" fmla="*/ 67 h 100"/>
                  <a:gd name="T34" fmla="*/ 124 w 154"/>
                  <a:gd name="T35" fmla="*/ 71 h 100"/>
                  <a:gd name="T36" fmla="*/ 116 w 154"/>
                  <a:gd name="T37" fmla="*/ 83 h 100"/>
                  <a:gd name="T38" fmla="*/ 110 w 154"/>
                  <a:gd name="T39" fmla="*/ 71 h 100"/>
                  <a:gd name="T40" fmla="*/ 102 w 154"/>
                  <a:gd name="T41" fmla="*/ 99 h 100"/>
                  <a:gd name="T42" fmla="*/ 84 w 154"/>
                  <a:gd name="T43" fmla="*/ 84 h 100"/>
                  <a:gd name="T44" fmla="*/ 93 w 154"/>
                  <a:gd name="T45" fmla="*/ 99 h 100"/>
                  <a:gd name="T46" fmla="*/ 57 w 154"/>
                  <a:gd name="T47" fmla="*/ 97 h 100"/>
                  <a:gd name="T48" fmla="*/ 46 w 154"/>
                  <a:gd name="T49" fmla="*/ 89 h 100"/>
                  <a:gd name="T50" fmla="*/ 63 w 154"/>
                  <a:gd name="T51" fmla="*/ 88 h 100"/>
                  <a:gd name="T52" fmla="*/ 45 w 154"/>
                  <a:gd name="T53" fmla="*/ 85 h 100"/>
                  <a:gd name="T54" fmla="*/ 40 w 154"/>
                  <a:gd name="T55" fmla="*/ 81 h 100"/>
                  <a:gd name="T56" fmla="*/ 50 w 154"/>
                  <a:gd name="T57" fmla="*/ 80 h 100"/>
                  <a:gd name="T58" fmla="*/ 34 w 154"/>
                  <a:gd name="T59" fmla="*/ 74 h 100"/>
                  <a:gd name="T60" fmla="*/ 83 w 154"/>
                  <a:gd name="T61" fmla="*/ 65 h 100"/>
                  <a:gd name="T62" fmla="*/ 24 w 154"/>
                  <a:gd name="T63" fmla="*/ 67 h 100"/>
                  <a:gd name="T64" fmla="*/ 13 w 154"/>
                  <a:gd name="T65" fmla="*/ 57 h 100"/>
                  <a:gd name="T66" fmla="*/ 34 w 154"/>
                  <a:gd name="T67" fmla="*/ 53 h 100"/>
                  <a:gd name="T68" fmla="*/ 2 w 154"/>
                  <a:gd name="T69" fmla="*/ 46 h 100"/>
                  <a:gd name="T70" fmla="*/ 9 w 154"/>
                  <a:gd name="T71" fmla="*/ 45 h 100"/>
                  <a:gd name="T72" fmla="*/ 0 w 154"/>
                  <a:gd name="T73" fmla="*/ 38 h 100"/>
                  <a:gd name="T74" fmla="*/ 37 w 154"/>
                  <a:gd name="T75" fmla="*/ 38 h 100"/>
                  <a:gd name="T76" fmla="*/ 0 w 154"/>
                  <a:gd name="T77" fmla="*/ 31 h 100"/>
                  <a:gd name="T78" fmla="*/ 0 w 154"/>
                  <a:gd name="T79" fmla="*/ 31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00"/>
                  <a:gd name="T122" fmla="*/ 154 w 154"/>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00">
                    <a:moveTo>
                      <a:pt x="0" y="31"/>
                    </a:moveTo>
                    <a:lnTo>
                      <a:pt x="0" y="31"/>
                    </a:lnTo>
                    <a:lnTo>
                      <a:pt x="37" y="26"/>
                    </a:lnTo>
                    <a:lnTo>
                      <a:pt x="17" y="12"/>
                    </a:lnTo>
                    <a:lnTo>
                      <a:pt x="50" y="6"/>
                    </a:lnTo>
                    <a:lnTo>
                      <a:pt x="24" y="0"/>
                    </a:lnTo>
                    <a:lnTo>
                      <a:pt x="65" y="8"/>
                    </a:lnTo>
                    <a:lnTo>
                      <a:pt x="77" y="26"/>
                    </a:lnTo>
                    <a:lnTo>
                      <a:pt x="98" y="27"/>
                    </a:lnTo>
                    <a:lnTo>
                      <a:pt x="106" y="40"/>
                    </a:lnTo>
                    <a:lnTo>
                      <a:pt x="108" y="31"/>
                    </a:lnTo>
                    <a:lnTo>
                      <a:pt x="118" y="31"/>
                    </a:lnTo>
                    <a:lnTo>
                      <a:pt x="114" y="40"/>
                    </a:lnTo>
                    <a:lnTo>
                      <a:pt x="126" y="46"/>
                    </a:lnTo>
                    <a:lnTo>
                      <a:pt x="118" y="55"/>
                    </a:lnTo>
                    <a:lnTo>
                      <a:pt x="142" y="54"/>
                    </a:lnTo>
                    <a:lnTo>
                      <a:pt x="153" y="67"/>
                    </a:lnTo>
                    <a:lnTo>
                      <a:pt x="124" y="71"/>
                    </a:lnTo>
                    <a:lnTo>
                      <a:pt x="116" y="83"/>
                    </a:lnTo>
                    <a:lnTo>
                      <a:pt x="110" y="71"/>
                    </a:lnTo>
                    <a:lnTo>
                      <a:pt x="102" y="99"/>
                    </a:lnTo>
                    <a:lnTo>
                      <a:pt x="84" y="84"/>
                    </a:lnTo>
                    <a:lnTo>
                      <a:pt x="93" y="99"/>
                    </a:lnTo>
                    <a:lnTo>
                      <a:pt x="57" y="97"/>
                    </a:lnTo>
                    <a:lnTo>
                      <a:pt x="46" y="89"/>
                    </a:lnTo>
                    <a:lnTo>
                      <a:pt x="63" y="88"/>
                    </a:lnTo>
                    <a:lnTo>
                      <a:pt x="45" y="85"/>
                    </a:lnTo>
                    <a:lnTo>
                      <a:pt x="40" y="81"/>
                    </a:lnTo>
                    <a:lnTo>
                      <a:pt x="50" y="80"/>
                    </a:lnTo>
                    <a:lnTo>
                      <a:pt x="34" y="74"/>
                    </a:lnTo>
                    <a:lnTo>
                      <a:pt x="83" y="65"/>
                    </a:lnTo>
                    <a:lnTo>
                      <a:pt x="24" y="67"/>
                    </a:lnTo>
                    <a:lnTo>
                      <a:pt x="13" y="57"/>
                    </a:lnTo>
                    <a:lnTo>
                      <a:pt x="34" y="53"/>
                    </a:lnTo>
                    <a:lnTo>
                      <a:pt x="2" y="46"/>
                    </a:lnTo>
                    <a:lnTo>
                      <a:pt x="9" y="45"/>
                    </a:lnTo>
                    <a:lnTo>
                      <a:pt x="0" y="38"/>
                    </a:lnTo>
                    <a:lnTo>
                      <a:pt x="37" y="38"/>
                    </a:lnTo>
                    <a:lnTo>
                      <a:pt x="0" y="31"/>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0" name="Freeform 219"/>
              <p:cNvSpPr>
                <a:spLocks/>
              </p:cNvSpPr>
              <p:nvPr/>
            </p:nvSpPr>
            <p:spPr bwMode="auto">
              <a:xfrm>
                <a:off x="1767" y="2137"/>
                <a:ext cx="38" cy="26"/>
              </a:xfrm>
              <a:custGeom>
                <a:avLst/>
                <a:gdLst>
                  <a:gd name="T0" fmla="*/ 0 w 38"/>
                  <a:gd name="T1" fmla="*/ 17 h 26"/>
                  <a:gd name="T2" fmla="*/ 0 w 38"/>
                  <a:gd name="T3" fmla="*/ 17 h 26"/>
                  <a:gd name="T4" fmla="*/ 6 w 38"/>
                  <a:gd name="T5" fmla="*/ 0 h 26"/>
                  <a:gd name="T6" fmla="*/ 30 w 38"/>
                  <a:gd name="T7" fmla="*/ 5 h 26"/>
                  <a:gd name="T8" fmla="*/ 37 w 38"/>
                  <a:gd name="T9" fmla="*/ 25 h 26"/>
                  <a:gd name="T10" fmla="*/ 0 w 38"/>
                  <a:gd name="T11" fmla="*/ 17 h 26"/>
                  <a:gd name="T12" fmla="*/ 0 w 38"/>
                  <a:gd name="T13" fmla="*/ 17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0" y="17"/>
                    </a:moveTo>
                    <a:lnTo>
                      <a:pt x="0" y="17"/>
                    </a:lnTo>
                    <a:lnTo>
                      <a:pt x="6" y="0"/>
                    </a:lnTo>
                    <a:lnTo>
                      <a:pt x="30" y="5"/>
                    </a:lnTo>
                    <a:lnTo>
                      <a:pt x="37" y="25"/>
                    </a:lnTo>
                    <a:lnTo>
                      <a:pt x="0" y="17"/>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1" name="Freeform 220"/>
              <p:cNvSpPr>
                <a:spLocks/>
              </p:cNvSpPr>
              <p:nvPr/>
            </p:nvSpPr>
            <p:spPr bwMode="auto">
              <a:xfrm>
                <a:off x="1767" y="2075"/>
                <a:ext cx="43" cy="10"/>
              </a:xfrm>
              <a:custGeom>
                <a:avLst/>
                <a:gdLst>
                  <a:gd name="T0" fmla="*/ 0 w 43"/>
                  <a:gd name="T1" fmla="*/ 4 h 10"/>
                  <a:gd name="T2" fmla="*/ 0 w 43"/>
                  <a:gd name="T3" fmla="*/ 4 h 10"/>
                  <a:gd name="T4" fmla="*/ 10 w 43"/>
                  <a:gd name="T5" fmla="*/ 9 h 10"/>
                  <a:gd name="T6" fmla="*/ 42 w 43"/>
                  <a:gd name="T7" fmla="*/ 4 h 10"/>
                  <a:gd name="T8" fmla="*/ 11 w 43"/>
                  <a:gd name="T9" fmla="*/ 0 h 10"/>
                  <a:gd name="T10" fmla="*/ 0 w 43"/>
                  <a:gd name="T11" fmla="*/ 4 h 10"/>
                  <a:gd name="T12" fmla="*/ 0 w 43"/>
                  <a:gd name="T13" fmla="*/ 4 h 10"/>
                  <a:gd name="T14" fmla="*/ 0 60000 65536"/>
                  <a:gd name="T15" fmla="*/ 0 60000 65536"/>
                  <a:gd name="T16" fmla="*/ 0 60000 65536"/>
                  <a:gd name="T17" fmla="*/ 0 60000 65536"/>
                  <a:gd name="T18" fmla="*/ 0 60000 65536"/>
                  <a:gd name="T19" fmla="*/ 0 60000 65536"/>
                  <a:gd name="T20" fmla="*/ 0 60000 65536"/>
                  <a:gd name="T21" fmla="*/ 0 w 43"/>
                  <a:gd name="T22" fmla="*/ 0 h 10"/>
                  <a:gd name="T23" fmla="*/ 43 w 4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0">
                    <a:moveTo>
                      <a:pt x="0" y="4"/>
                    </a:moveTo>
                    <a:lnTo>
                      <a:pt x="0" y="4"/>
                    </a:lnTo>
                    <a:lnTo>
                      <a:pt x="10" y="9"/>
                    </a:lnTo>
                    <a:lnTo>
                      <a:pt x="42" y="4"/>
                    </a:lnTo>
                    <a:lnTo>
                      <a:pt x="11" y="0"/>
                    </a:lnTo>
                    <a:lnTo>
                      <a:pt x="0" y="4"/>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2" name="Freeform 221"/>
              <p:cNvSpPr>
                <a:spLocks/>
              </p:cNvSpPr>
              <p:nvPr/>
            </p:nvSpPr>
            <p:spPr bwMode="auto">
              <a:xfrm>
                <a:off x="1774" y="2179"/>
                <a:ext cx="75" cy="53"/>
              </a:xfrm>
              <a:custGeom>
                <a:avLst/>
                <a:gdLst>
                  <a:gd name="T0" fmla="*/ 0 w 75"/>
                  <a:gd name="T1" fmla="*/ 9 h 53"/>
                  <a:gd name="T2" fmla="*/ 0 w 75"/>
                  <a:gd name="T3" fmla="*/ 9 h 53"/>
                  <a:gd name="T4" fmla="*/ 2 w 75"/>
                  <a:gd name="T5" fmla="*/ 33 h 53"/>
                  <a:gd name="T6" fmla="*/ 10 w 75"/>
                  <a:gd name="T7" fmla="*/ 38 h 53"/>
                  <a:gd name="T8" fmla="*/ 7 w 75"/>
                  <a:gd name="T9" fmla="*/ 52 h 53"/>
                  <a:gd name="T10" fmla="*/ 18 w 75"/>
                  <a:gd name="T11" fmla="*/ 52 h 53"/>
                  <a:gd name="T12" fmla="*/ 30 w 75"/>
                  <a:gd name="T13" fmla="*/ 41 h 53"/>
                  <a:gd name="T14" fmla="*/ 18 w 75"/>
                  <a:gd name="T15" fmla="*/ 33 h 53"/>
                  <a:gd name="T16" fmla="*/ 48 w 75"/>
                  <a:gd name="T17" fmla="*/ 33 h 53"/>
                  <a:gd name="T18" fmla="*/ 74 w 75"/>
                  <a:gd name="T19" fmla="*/ 4 h 53"/>
                  <a:gd name="T20" fmla="*/ 6 w 75"/>
                  <a:gd name="T21" fmla="*/ 0 h 53"/>
                  <a:gd name="T22" fmla="*/ 15 w 75"/>
                  <a:gd name="T23" fmla="*/ 10 h 53"/>
                  <a:gd name="T24" fmla="*/ 0 w 75"/>
                  <a:gd name="T25" fmla="*/ 9 h 53"/>
                  <a:gd name="T26" fmla="*/ 0 w 75"/>
                  <a:gd name="T27" fmla="*/ 9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3"/>
                  <a:gd name="T44" fmla="*/ 75 w 7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3">
                    <a:moveTo>
                      <a:pt x="0" y="9"/>
                    </a:moveTo>
                    <a:lnTo>
                      <a:pt x="0" y="9"/>
                    </a:lnTo>
                    <a:lnTo>
                      <a:pt x="2" y="33"/>
                    </a:lnTo>
                    <a:lnTo>
                      <a:pt x="10" y="38"/>
                    </a:lnTo>
                    <a:lnTo>
                      <a:pt x="7" y="52"/>
                    </a:lnTo>
                    <a:lnTo>
                      <a:pt x="18" y="52"/>
                    </a:lnTo>
                    <a:lnTo>
                      <a:pt x="30" y="41"/>
                    </a:lnTo>
                    <a:lnTo>
                      <a:pt x="18" y="33"/>
                    </a:lnTo>
                    <a:lnTo>
                      <a:pt x="48" y="33"/>
                    </a:lnTo>
                    <a:lnTo>
                      <a:pt x="74" y="4"/>
                    </a:lnTo>
                    <a:lnTo>
                      <a:pt x="6" y="0"/>
                    </a:lnTo>
                    <a:lnTo>
                      <a:pt x="15" y="10"/>
                    </a:lnTo>
                    <a:lnTo>
                      <a:pt x="0" y="9"/>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3" name="Freeform 59"/>
              <p:cNvSpPr>
                <a:spLocks/>
              </p:cNvSpPr>
              <p:nvPr/>
            </p:nvSpPr>
            <p:spPr bwMode="auto">
              <a:xfrm>
                <a:off x="1824" y="1908"/>
                <a:ext cx="421" cy="214"/>
              </a:xfrm>
              <a:custGeom>
                <a:avLst/>
                <a:gdLst>
                  <a:gd name="T0" fmla="*/ 37 w 421"/>
                  <a:gd name="T1" fmla="*/ 50 h 214"/>
                  <a:gd name="T2" fmla="*/ 31 w 421"/>
                  <a:gd name="T3" fmla="*/ 58 h 214"/>
                  <a:gd name="T4" fmla="*/ 36 w 421"/>
                  <a:gd name="T5" fmla="*/ 68 h 214"/>
                  <a:gd name="T6" fmla="*/ 66 w 421"/>
                  <a:gd name="T7" fmla="*/ 83 h 214"/>
                  <a:gd name="T8" fmla="*/ 89 w 421"/>
                  <a:gd name="T9" fmla="*/ 71 h 214"/>
                  <a:gd name="T10" fmla="*/ 135 w 421"/>
                  <a:gd name="T11" fmla="*/ 72 h 214"/>
                  <a:gd name="T12" fmla="*/ 166 w 421"/>
                  <a:gd name="T13" fmla="*/ 75 h 214"/>
                  <a:gd name="T14" fmla="*/ 172 w 421"/>
                  <a:gd name="T15" fmla="*/ 74 h 214"/>
                  <a:gd name="T16" fmla="*/ 142 w 421"/>
                  <a:gd name="T17" fmla="*/ 111 h 214"/>
                  <a:gd name="T18" fmla="*/ 111 w 421"/>
                  <a:gd name="T19" fmla="*/ 93 h 214"/>
                  <a:gd name="T20" fmla="*/ 90 w 421"/>
                  <a:gd name="T21" fmla="*/ 103 h 214"/>
                  <a:gd name="T22" fmla="*/ 100 w 421"/>
                  <a:gd name="T23" fmla="*/ 131 h 214"/>
                  <a:gd name="T24" fmla="*/ 132 w 421"/>
                  <a:gd name="T25" fmla="*/ 145 h 214"/>
                  <a:gd name="T26" fmla="*/ 62 w 421"/>
                  <a:gd name="T27" fmla="*/ 157 h 214"/>
                  <a:gd name="T28" fmla="*/ 88 w 421"/>
                  <a:gd name="T29" fmla="*/ 158 h 214"/>
                  <a:gd name="T30" fmla="*/ 109 w 421"/>
                  <a:gd name="T31" fmla="*/ 157 h 214"/>
                  <a:gd name="T32" fmla="*/ 88 w 421"/>
                  <a:gd name="T33" fmla="*/ 167 h 214"/>
                  <a:gd name="T34" fmla="*/ 132 w 421"/>
                  <a:gd name="T35" fmla="*/ 159 h 214"/>
                  <a:gd name="T36" fmla="*/ 51 w 421"/>
                  <a:gd name="T37" fmla="*/ 168 h 214"/>
                  <a:gd name="T38" fmla="*/ 39 w 421"/>
                  <a:gd name="T39" fmla="*/ 207 h 214"/>
                  <a:gd name="T40" fmla="*/ 72 w 421"/>
                  <a:gd name="T41" fmla="*/ 202 h 214"/>
                  <a:gd name="T42" fmla="*/ 93 w 421"/>
                  <a:gd name="T43" fmla="*/ 203 h 214"/>
                  <a:gd name="T44" fmla="*/ 126 w 421"/>
                  <a:gd name="T45" fmla="*/ 207 h 214"/>
                  <a:gd name="T46" fmla="*/ 149 w 421"/>
                  <a:gd name="T47" fmla="*/ 205 h 214"/>
                  <a:gd name="T48" fmla="*/ 191 w 421"/>
                  <a:gd name="T49" fmla="*/ 193 h 214"/>
                  <a:gd name="T50" fmla="*/ 135 w 421"/>
                  <a:gd name="T51" fmla="*/ 184 h 214"/>
                  <a:gd name="T52" fmla="*/ 188 w 421"/>
                  <a:gd name="T53" fmla="*/ 162 h 214"/>
                  <a:gd name="T54" fmla="*/ 204 w 421"/>
                  <a:gd name="T55" fmla="*/ 155 h 214"/>
                  <a:gd name="T56" fmla="*/ 235 w 421"/>
                  <a:gd name="T57" fmla="*/ 142 h 214"/>
                  <a:gd name="T58" fmla="*/ 217 w 421"/>
                  <a:gd name="T59" fmla="*/ 129 h 214"/>
                  <a:gd name="T60" fmla="*/ 237 w 421"/>
                  <a:gd name="T61" fmla="*/ 125 h 214"/>
                  <a:gd name="T62" fmla="*/ 235 w 421"/>
                  <a:gd name="T63" fmla="*/ 108 h 214"/>
                  <a:gd name="T64" fmla="*/ 268 w 421"/>
                  <a:gd name="T65" fmla="*/ 98 h 214"/>
                  <a:gd name="T66" fmla="*/ 305 w 421"/>
                  <a:gd name="T67" fmla="*/ 90 h 214"/>
                  <a:gd name="T68" fmla="*/ 341 w 421"/>
                  <a:gd name="T69" fmla="*/ 53 h 214"/>
                  <a:gd name="T70" fmla="*/ 357 w 421"/>
                  <a:gd name="T71" fmla="*/ 50 h 214"/>
                  <a:gd name="T72" fmla="*/ 393 w 421"/>
                  <a:gd name="T73" fmla="*/ 23 h 214"/>
                  <a:gd name="T74" fmla="*/ 345 w 421"/>
                  <a:gd name="T75" fmla="*/ 6 h 214"/>
                  <a:gd name="T76" fmla="*/ 249 w 421"/>
                  <a:gd name="T77" fmla="*/ 11 h 214"/>
                  <a:gd name="T78" fmla="*/ 219 w 421"/>
                  <a:gd name="T79" fmla="*/ 19 h 214"/>
                  <a:gd name="T80" fmla="*/ 154 w 421"/>
                  <a:gd name="T81" fmla="*/ 7 h 214"/>
                  <a:gd name="T82" fmla="*/ 147 w 421"/>
                  <a:gd name="T83" fmla="*/ 21 h 214"/>
                  <a:gd name="T84" fmla="*/ 117 w 421"/>
                  <a:gd name="T85" fmla="*/ 23 h 214"/>
                  <a:gd name="T86" fmla="*/ 65 w 421"/>
                  <a:gd name="T87" fmla="*/ 33 h 214"/>
                  <a:gd name="T88" fmla="*/ 0 w 421"/>
                  <a:gd name="T89" fmla="*/ 5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214"/>
                  <a:gd name="T137" fmla="*/ 421 w 4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214">
                    <a:moveTo>
                      <a:pt x="0" y="50"/>
                    </a:moveTo>
                    <a:lnTo>
                      <a:pt x="0" y="50"/>
                    </a:lnTo>
                    <a:lnTo>
                      <a:pt x="37" y="50"/>
                    </a:lnTo>
                    <a:lnTo>
                      <a:pt x="24" y="58"/>
                    </a:lnTo>
                    <a:lnTo>
                      <a:pt x="76" y="53"/>
                    </a:lnTo>
                    <a:lnTo>
                      <a:pt x="31" y="58"/>
                    </a:lnTo>
                    <a:lnTo>
                      <a:pt x="45" y="62"/>
                    </a:lnTo>
                    <a:lnTo>
                      <a:pt x="30" y="63"/>
                    </a:lnTo>
                    <a:lnTo>
                      <a:pt x="36" y="68"/>
                    </a:lnTo>
                    <a:lnTo>
                      <a:pt x="103" y="60"/>
                    </a:lnTo>
                    <a:lnTo>
                      <a:pt x="37" y="73"/>
                    </a:lnTo>
                    <a:lnTo>
                      <a:pt x="66" y="83"/>
                    </a:lnTo>
                    <a:lnTo>
                      <a:pt x="92" y="68"/>
                    </a:lnTo>
                    <a:lnTo>
                      <a:pt x="135" y="66"/>
                    </a:lnTo>
                    <a:lnTo>
                      <a:pt x="89" y="71"/>
                    </a:lnTo>
                    <a:lnTo>
                      <a:pt x="78" y="83"/>
                    </a:lnTo>
                    <a:lnTo>
                      <a:pt x="106" y="85"/>
                    </a:lnTo>
                    <a:lnTo>
                      <a:pt x="135" y="72"/>
                    </a:lnTo>
                    <a:lnTo>
                      <a:pt x="115" y="84"/>
                    </a:lnTo>
                    <a:lnTo>
                      <a:pt x="135" y="84"/>
                    </a:lnTo>
                    <a:lnTo>
                      <a:pt x="166" y="75"/>
                    </a:lnTo>
                    <a:lnTo>
                      <a:pt x="162" y="63"/>
                    </a:lnTo>
                    <a:lnTo>
                      <a:pt x="197" y="54"/>
                    </a:lnTo>
                    <a:lnTo>
                      <a:pt x="172" y="74"/>
                    </a:lnTo>
                    <a:lnTo>
                      <a:pt x="225" y="70"/>
                    </a:lnTo>
                    <a:lnTo>
                      <a:pt x="117" y="90"/>
                    </a:lnTo>
                    <a:lnTo>
                      <a:pt x="142" y="111"/>
                    </a:lnTo>
                    <a:lnTo>
                      <a:pt x="163" y="111"/>
                    </a:lnTo>
                    <a:lnTo>
                      <a:pt x="152" y="115"/>
                    </a:lnTo>
                    <a:lnTo>
                      <a:pt x="111" y="93"/>
                    </a:lnTo>
                    <a:lnTo>
                      <a:pt x="75" y="90"/>
                    </a:lnTo>
                    <a:lnTo>
                      <a:pt x="74" y="99"/>
                    </a:lnTo>
                    <a:lnTo>
                      <a:pt x="90" y="103"/>
                    </a:lnTo>
                    <a:lnTo>
                      <a:pt x="75" y="107"/>
                    </a:lnTo>
                    <a:lnTo>
                      <a:pt x="117" y="130"/>
                    </a:lnTo>
                    <a:lnTo>
                      <a:pt x="100" y="131"/>
                    </a:lnTo>
                    <a:lnTo>
                      <a:pt x="143" y="132"/>
                    </a:lnTo>
                    <a:lnTo>
                      <a:pt x="119" y="138"/>
                    </a:lnTo>
                    <a:lnTo>
                      <a:pt x="132" y="145"/>
                    </a:lnTo>
                    <a:lnTo>
                      <a:pt x="93" y="133"/>
                    </a:lnTo>
                    <a:lnTo>
                      <a:pt x="71" y="138"/>
                    </a:lnTo>
                    <a:lnTo>
                      <a:pt x="62" y="157"/>
                    </a:lnTo>
                    <a:lnTo>
                      <a:pt x="84" y="151"/>
                    </a:lnTo>
                    <a:lnTo>
                      <a:pt x="80" y="158"/>
                    </a:lnTo>
                    <a:lnTo>
                      <a:pt x="88" y="158"/>
                    </a:lnTo>
                    <a:lnTo>
                      <a:pt x="101" y="143"/>
                    </a:lnTo>
                    <a:lnTo>
                      <a:pt x="97" y="155"/>
                    </a:lnTo>
                    <a:lnTo>
                      <a:pt x="109" y="157"/>
                    </a:lnTo>
                    <a:lnTo>
                      <a:pt x="85" y="162"/>
                    </a:lnTo>
                    <a:lnTo>
                      <a:pt x="100" y="163"/>
                    </a:lnTo>
                    <a:lnTo>
                      <a:pt x="88" y="167"/>
                    </a:lnTo>
                    <a:lnTo>
                      <a:pt x="98" y="175"/>
                    </a:lnTo>
                    <a:lnTo>
                      <a:pt x="115" y="175"/>
                    </a:lnTo>
                    <a:lnTo>
                      <a:pt x="132" y="159"/>
                    </a:lnTo>
                    <a:lnTo>
                      <a:pt x="103" y="181"/>
                    </a:lnTo>
                    <a:lnTo>
                      <a:pt x="75" y="165"/>
                    </a:lnTo>
                    <a:lnTo>
                      <a:pt x="51" y="168"/>
                    </a:lnTo>
                    <a:lnTo>
                      <a:pt x="71" y="185"/>
                    </a:lnTo>
                    <a:lnTo>
                      <a:pt x="36" y="194"/>
                    </a:lnTo>
                    <a:lnTo>
                      <a:pt x="39" y="207"/>
                    </a:lnTo>
                    <a:lnTo>
                      <a:pt x="46" y="195"/>
                    </a:lnTo>
                    <a:lnTo>
                      <a:pt x="47" y="207"/>
                    </a:lnTo>
                    <a:lnTo>
                      <a:pt x="72" y="202"/>
                    </a:lnTo>
                    <a:lnTo>
                      <a:pt x="89" y="212"/>
                    </a:lnTo>
                    <a:lnTo>
                      <a:pt x="102" y="211"/>
                    </a:lnTo>
                    <a:lnTo>
                      <a:pt x="93" y="203"/>
                    </a:lnTo>
                    <a:lnTo>
                      <a:pt x="117" y="206"/>
                    </a:lnTo>
                    <a:lnTo>
                      <a:pt x="115" y="198"/>
                    </a:lnTo>
                    <a:lnTo>
                      <a:pt x="126" y="207"/>
                    </a:lnTo>
                    <a:lnTo>
                      <a:pt x="133" y="205"/>
                    </a:lnTo>
                    <a:lnTo>
                      <a:pt x="129" y="199"/>
                    </a:lnTo>
                    <a:lnTo>
                      <a:pt x="149" y="205"/>
                    </a:lnTo>
                    <a:lnTo>
                      <a:pt x="149" y="213"/>
                    </a:lnTo>
                    <a:lnTo>
                      <a:pt x="185" y="205"/>
                    </a:lnTo>
                    <a:lnTo>
                      <a:pt x="191" y="193"/>
                    </a:lnTo>
                    <a:lnTo>
                      <a:pt x="175" y="195"/>
                    </a:lnTo>
                    <a:lnTo>
                      <a:pt x="175" y="184"/>
                    </a:lnTo>
                    <a:lnTo>
                      <a:pt x="135" y="184"/>
                    </a:lnTo>
                    <a:lnTo>
                      <a:pt x="188" y="181"/>
                    </a:lnTo>
                    <a:lnTo>
                      <a:pt x="196" y="172"/>
                    </a:lnTo>
                    <a:lnTo>
                      <a:pt x="188" y="162"/>
                    </a:lnTo>
                    <a:lnTo>
                      <a:pt x="218" y="162"/>
                    </a:lnTo>
                    <a:lnTo>
                      <a:pt x="225" y="158"/>
                    </a:lnTo>
                    <a:lnTo>
                      <a:pt x="204" y="155"/>
                    </a:lnTo>
                    <a:lnTo>
                      <a:pt x="231" y="154"/>
                    </a:lnTo>
                    <a:lnTo>
                      <a:pt x="213" y="147"/>
                    </a:lnTo>
                    <a:lnTo>
                      <a:pt x="235" y="142"/>
                    </a:lnTo>
                    <a:lnTo>
                      <a:pt x="234" y="136"/>
                    </a:lnTo>
                    <a:lnTo>
                      <a:pt x="194" y="133"/>
                    </a:lnTo>
                    <a:lnTo>
                      <a:pt x="217" y="129"/>
                    </a:lnTo>
                    <a:lnTo>
                      <a:pt x="193" y="127"/>
                    </a:lnTo>
                    <a:lnTo>
                      <a:pt x="235" y="131"/>
                    </a:lnTo>
                    <a:lnTo>
                      <a:pt x="237" y="125"/>
                    </a:lnTo>
                    <a:lnTo>
                      <a:pt x="193" y="123"/>
                    </a:lnTo>
                    <a:lnTo>
                      <a:pt x="250" y="115"/>
                    </a:lnTo>
                    <a:lnTo>
                      <a:pt x="235" y="108"/>
                    </a:lnTo>
                    <a:lnTo>
                      <a:pt x="276" y="111"/>
                    </a:lnTo>
                    <a:lnTo>
                      <a:pt x="289" y="99"/>
                    </a:lnTo>
                    <a:lnTo>
                      <a:pt x="268" y="98"/>
                    </a:lnTo>
                    <a:lnTo>
                      <a:pt x="295" y="96"/>
                    </a:lnTo>
                    <a:lnTo>
                      <a:pt x="292" y="88"/>
                    </a:lnTo>
                    <a:lnTo>
                      <a:pt x="305" y="90"/>
                    </a:lnTo>
                    <a:lnTo>
                      <a:pt x="375" y="55"/>
                    </a:lnTo>
                    <a:lnTo>
                      <a:pt x="297" y="67"/>
                    </a:lnTo>
                    <a:lnTo>
                      <a:pt x="341" y="53"/>
                    </a:lnTo>
                    <a:lnTo>
                      <a:pt x="314" y="54"/>
                    </a:lnTo>
                    <a:lnTo>
                      <a:pt x="308" y="47"/>
                    </a:lnTo>
                    <a:lnTo>
                      <a:pt x="357" y="50"/>
                    </a:lnTo>
                    <a:lnTo>
                      <a:pt x="420" y="32"/>
                    </a:lnTo>
                    <a:lnTo>
                      <a:pt x="419" y="23"/>
                    </a:lnTo>
                    <a:lnTo>
                      <a:pt x="393" y="23"/>
                    </a:lnTo>
                    <a:lnTo>
                      <a:pt x="386" y="9"/>
                    </a:lnTo>
                    <a:lnTo>
                      <a:pt x="314" y="16"/>
                    </a:lnTo>
                    <a:lnTo>
                      <a:pt x="345" y="6"/>
                    </a:lnTo>
                    <a:lnTo>
                      <a:pt x="250" y="0"/>
                    </a:lnTo>
                    <a:lnTo>
                      <a:pt x="242" y="7"/>
                    </a:lnTo>
                    <a:lnTo>
                      <a:pt x="249" y="11"/>
                    </a:lnTo>
                    <a:lnTo>
                      <a:pt x="231" y="4"/>
                    </a:lnTo>
                    <a:lnTo>
                      <a:pt x="189" y="4"/>
                    </a:lnTo>
                    <a:lnTo>
                      <a:pt x="219" y="19"/>
                    </a:lnTo>
                    <a:lnTo>
                      <a:pt x="208" y="23"/>
                    </a:lnTo>
                    <a:lnTo>
                      <a:pt x="193" y="8"/>
                    </a:lnTo>
                    <a:lnTo>
                      <a:pt x="154" y="7"/>
                    </a:lnTo>
                    <a:lnTo>
                      <a:pt x="162" y="13"/>
                    </a:lnTo>
                    <a:lnTo>
                      <a:pt x="132" y="11"/>
                    </a:lnTo>
                    <a:lnTo>
                      <a:pt x="147" y="21"/>
                    </a:lnTo>
                    <a:lnTo>
                      <a:pt x="124" y="15"/>
                    </a:lnTo>
                    <a:lnTo>
                      <a:pt x="131" y="21"/>
                    </a:lnTo>
                    <a:lnTo>
                      <a:pt x="117" y="23"/>
                    </a:lnTo>
                    <a:lnTo>
                      <a:pt x="147" y="37"/>
                    </a:lnTo>
                    <a:lnTo>
                      <a:pt x="81" y="22"/>
                    </a:lnTo>
                    <a:lnTo>
                      <a:pt x="65" y="33"/>
                    </a:lnTo>
                    <a:lnTo>
                      <a:pt x="91" y="38"/>
                    </a:lnTo>
                    <a:lnTo>
                      <a:pt x="47" y="34"/>
                    </a:lnTo>
                    <a:lnTo>
                      <a:pt x="0" y="5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4" name="Freeform 223"/>
              <p:cNvSpPr>
                <a:spLocks/>
              </p:cNvSpPr>
              <p:nvPr/>
            </p:nvSpPr>
            <p:spPr bwMode="auto">
              <a:xfrm>
                <a:off x="1851" y="2184"/>
                <a:ext cx="392" cy="278"/>
              </a:xfrm>
              <a:custGeom>
                <a:avLst/>
                <a:gdLst>
                  <a:gd name="T0" fmla="*/ 0 w 392"/>
                  <a:gd name="T1" fmla="*/ 61 h 278"/>
                  <a:gd name="T2" fmla="*/ 19 w 392"/>
                  <a:gd name="T3" fmla="*/ 10 h 278"/>
                  <a:gd name="T4" fmla="*/ 69 w 392"/>
                  <a:gd name="T5" fmla="*/ 4 h 278"/>
                  <a:gd name="T6" fmla="*/ 51 w 392"/>
                  <a:gd name="T7" fmla="*/ 49 h 278"/>
                  <a:gd name="T8" fmla="*/ 47 w 392"/>
                  <a:gd name="T9" fmla="*/ 72 h 278"/>
                  <a:gd name="T10" fmla="*/ 73 w 392"/>
                  <a:gd name="T11" fmla="*/ 56 h 278"/>
                  <a:gd name="T12" fmla="*/ 70 w 392"/>
                  <a:gd name="T13" fmla="*/ 38 h 278"/>
                  <a:gd name="T14" fmla="*/ 82 w 392"/>
                  <a:gd name="T15" fmla="*/ 28 h 278"/>
                  <a:gd name="T16" fmla="*/ 85 w 392"/>
                  <a:gd name="T17" fmla="*/ 23 h 278"/>
                  <a:gd name="T18" fmla="*/ 88 w 392"/>
                  <a:gd name="T19" fmla="*/ 14 h 278"/>
                  <a:gd name="T20" fmla="*/ 116 w 392"/>
                  <a:gd name="T21" fmla="*/ 3 h 278"/>
                  <a:gd name="T22" fmla="*/ 128 w 392"/>
                  <a:gd name="T23" fmla="*/ 21 h 278"/>
                  <a:gd name="T24" fmla="*/ 139 w 392"/>
                  <a:gd name="T25" fmla="*/ 36 h 278"/>
                  <a:gd name="T26" fmla="*/ 170 w 392"/>
                  <a:gd name="T27" fmla="*/ 28 h 278"/>
                  <a:gd name="T28" fmla="*/ 215 w 392"/>
                  <a:gd name="T29" fmla="*/ 49 h 278"/>
                  <a:gd name="T30" fmla="*/ 225 w 392"/>
                  <a:gd name="T31" fmla="*/ 53 h 278"/>
                  <a:gd name="T32" fmla="*/ 231 w 392"/>
                  <a:gd name="T33" fmla="*/ 65 h 278"/>
                  <a:gd name="T34" fmla="*/ 254 w 392"/>
                  <a:gd name="T35" fmla="*/ 60 h 278"/>
                  <a:gd name="T36" fmla="*/ 246 w 392"/>
                  <a:gd name="T37" fmla="*/ 71 h 278"/>
                  <a:gd name="T38" fmla="*/ 262 w 392"/>
                  <a:gd name="T39" fmla="*/ 82 h 278"/>
                  <a:gd name="T40" fmla="*/ 267 w 392"/>
                  <a:gd name="T41" fmla="*/ 85 h 278"/>
                  <a:gd name="T42" fmla="*/ 279 w 392"/>
                  <a:gd name="T43" fmla="*/ 92 h 278"/>
                  <a:gd name="T44" fmla="*/ 287 w 392"/>
                  <a:gd name="T45" fmla="*/ 98 h 278"/>
                  <a:gd name="T46" fmla="*/ 312 w 392"/>
                  <a:gd name="T47" fmla="*/ 99 h 278"/>
                  <a:gd name="T48" fmla="*/ 322 w 392"/>
                  <a:gd name="T49" fmla="*/ 114 h 278"/>
                  <a:gd name="T50" fmla="*/ 305 w 392"/>
                  <a:gd name="T51" fmla="*/ 120 h 278"/>
                  <a:gd name="T52" fmla="*/ 329 w 392"/>
                  <a:gd name="T53" fmla="*/ 146 h 278"/>
                  <a:gd name="T54" fmla="*/ 353 w 392"/>
                  <a:gd name="T55" fmla="*/ 162 h 278"/>
                  <a:gd name="T56" fmla="*/ 367 w 392"/>
                  <a:gd name="T57" fmla="*/ 169 h 278"/>
                  <a:gd name="T58" fmla="*/ 388 w 392"/>
                  <a:gd name="T59" fmla="*/ 184 h 278"/>
                  <a:gd name="T60" fmla="*/ 381 w 392"/>
                  <a:gd name="T61" fmla="*/ 189 h 278"/>
                  <a:gd name="T62" fmla="*/ 364 w 392"/>
                  <a:gd name="T63" fmla="*/ 195 h 278"/>
                  <a:gd name="T64" fmla="*/ 317 w 392"/>
                  <a:gd name="T65" fmla="*/ 178 h 278"/>
                  <a:gd name="T66" fmla="*/ 312 w 392"/>
                  <a:gd name="T67" fmla="*/ 190 h 278"/>
                  <a:gd name="T68" fmla="*/ 310 w 392"/>
                  <a:gd name="T69" fmla="*/ 198 h 278"/>
                  <a:gd name="T70" fmla="*/ 341 w 392"/>
                  <a:gd name="T71" fmla="*/ 220 h 278"/>
                  <a:gd name="T72" fmla="*/ 351 w 392"/>
                  <a:gd name="T73" fmla="*/ 240 h 278"/>
                  <a:gd name="T74" fmla="*/ 290 w 392"/>
                  <a:gd name="T75" fmla="*/ 239 h 278"/>
                  <a:gd name="T76" fmla="*/ 256 w 392"/>
                  <a:gd name="T77" fmla="*/ 256 h 278"/>
                  <a:gd name="T78" fmla="*/ 256 w 392"/>
                  <a:gd name="T79" fmla="*/ 242 h 278"/>
                  <a:gd name="T80" fmla="*/ 227 w 392"/>
                  <a:gd name="T81" fmla="*/ 219 h 278"/>
                  <a:gd name="T82" fmla="*/ 208 w 392"/>
                  <a:gd name="T83" fmla="*/ 224 h 278"/>
                  <a:gd name="T84" fmla="*/ 182 w 392"/>
                  <a:gd name="T85" fmla="*/ 229 h 278"/>
                  <a:gd name="T86" fmla="*/ 173 w 392"/>
                  <a:gd name="T87" fmla="*/ 202 h 278"/>
                  <a:gd name="T88" fmla="*/ 213 w 392"/>
                  <a:gd name="T89" fmla="*/ 186 h 278"/>
                  <a:gd name="T90" fmla="*/ 221 w 392"/>
                  <a:gd name="T91" fmla="*/ 128 h 278"/>
                  <a:gd name="T92" fmla="*/ 215 w 392"/>
                  <a:gd name="T93" fmla="*/ 120 h 278"/>
                  <a:gd name="T94" fmla="*/ 182 w 392"/>
                  <a:gd name="T95" fmla="*/ 119 h 278"/>
                  <a:gd name="T96" fmla="*/ 170 w 392"/>
                  <a:gd name="T97" fmla="*/ 101 h 278"/>
                  <a:gd name="T98" fmla="*/ 148 w 392"/>
                  <a:gd name="T99" fmla="*/ 86 h 278"/>
                  <a:gd name="T100" fmla="*/ 115 w 392"/>
                  <a:gd name="T101" fmla="*/ 95 h 278"/>
                  <a:gd name="T102" fmla="*/ 26 w 392"/>
                  <a:gd name="T103" fmla="*/ 89 h 278"/>
                  <a:gd name="T104" fmla="*/ 39 w 392"/>
                  <a:gd name="T105" fmla="*/ 72 h 278"/>
                  <a:gd name="T106" fmla="*/ 0 w 392"/>
                  <a:gd name="T107" fmla="*/ 61 h 2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2"/>
                  <a:gd name="T163" fmla="*/ 0 h 278"/>
                  <a:gd name="T164" fmla="*/ 392 w 392"/>
                  <a:gd name="T165" fmla="*/ 278 h 2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2" h="278">
                    <a:moveTo>
                      <a:pt x="0" y="61"/>
                    </a:moveTo>
                    <a:lnTo>
                      <a:pt x="0" y="61"/>
                    </a:lnTo>
                    <a:lnTo>
                      <a:pt x="3" y="32"/>
                    </a:lnTo>
                    <a:lnTo>
                      <a:pt x="19" y="10"/>
                    </a:lnTo>
                    <a:lnTo>
                      <a:pt x="47" y="0"/>
                    </a:lnTo>
                    <a:lnTo>
                      <a:pt x="69" y="4"/>
                    </a:lnTo>
                    <a:lnTo>
                      <a:pt x="45" y="32"/>
                    </a:lnTo>
                    <a:lnTo>
                      <a:pt x="51" y="49"/>
                    </a:lnTo>
                    <a:lnTo>
                      <a:pt x="69" y="65"/>
                    </a:lnTo>
                    <a:lnTo>
                      <a:pt x="47" y="72"/>
                    </a:lnTo>
                    <a:lnTo>
                      <a:pt x="70" y="71"/>
                    </a:lnTo>
                    <a:lnTo>
                      <a:pt x="73" y="56"/>
                    </a:lnTo>
                    <a:lnTo>
                      <a:pt x="56" y="47"/>
                    </a:lnTo>
                    <a:lnTo>
                      <a:pt x="70" y="38"/>
                    </a:lnTo>
                    <a:lnTo>
                      <a:pt x="59" y="25"/>
                    </a:lnTo>
                    <a:lnTo>
                      <a:pt x="82" y="28"/>
                    </a:lnTo>
                    <a:lnTo>
                      <a:pt x="61" y="21"/>
                    </a:lnTo>
                    <a:lnTo>
                      <a:pt x="85" y="23"/>
                    </a:lnTo>
                    <a:lnTo>
                      <a:pt x="69" y="13"/>
                    </a:lnTo>
                    <a:lnTo>
                      <a:pt x="88" y="14"/>
                    </a:lnTo>
                    <a:lnTo>
                      <a:pt x="100" y="4"/>
                    </a:lnTo>
                    <a:lnTo>
                      <a:pt x="116" y="3"/>
                    </a:lnTo>
                    <a:lnTo>
                      <a:pt x="117" y="16"/>
                    </a:lnTo>
                    <a:lnTo>
                      <a:pt x="128" y="21"/>
                    </a:lnTo>
                    <a:lnTo>
                      <a:pt x="124" y="49"/>
                    </a:lnTo>
                    <a:lnTo>
                      <a:pt x="139" y="36"/>
                    </a:lnTo>
                    <a:lnTo>
                      <a:pt x="148" y="41"/>
                    </a:lnTo>
                    <a:lnTo>
                      <a:pt x="170" y="28"/>
                    </a:lnTo>
                    <a:lnTo>
                      <a:pt x="202" y="36"/>
                    </a:lnTo>
                    <a:lnTo>
                      <a:pt x="215" y="49"/>
                    </a:lnTo>
                    <a:lnTo>
                      <a:pt x="206" y="56"/>
                    </a:lnTo>
                    <a:lnTo>
                      <a:pt x="225" y="53"/>
                    </a:lnTo>
                    <a:lnTo>
                      <a:pt x="219" y="61"/>
                    </a:lnTo>
                    <a:lnTo>
                      <a:pt x="231" y="65"/>
                    </a:lnTo>
                    <a:lnTo>
                      <a:pt x="240" y="55"/>
                    </a:lnTo>
                    <a:lnTo>
                      <a:pt x="254" y="60"/>
                    </a:lnTo>
                    <a:lnTo>
                      <a:pt x="258" y="69"/>
                    </a:lnTo>
                    <a:lnTo>
                      <a:pt x="246" y="71"/>
                    </a:lnTo>
                    <a:lnTo>
                      <a:pt x="265" y="71"/>
                    </a:lnTo>
                    <a:lnTo>
                      <a:pt x="262" y="82"/>
                    </a:lnTo>
                    <a:lnTo>
                      <a:pt x="276" y="76"/>
                    </a:lnTo>
                    <a:lnTo>
                      <a:pt x="267" y="85"/>
                    </a:lnTo>
                    <a:lnTo>
                      <a:pt x="295" y="83"/>
                    </a:lnTo>
                    <a:lnTo>
                      <a:pt x="279" y="92"/>
                    </a:lnTo>
                    <a:lnTo>
                      <a:pt x="292" y="92"/>
                    </a:lnTo>
                    <a:lnTo>
                      <a:pt x="287" y="98"/>
                    </a:lnTo>
                    <a:lnTo>
                      <a:pt x="300" y="89"/>
                    </a:lnTo>
                    <a:lnTo>
                      <a:pt x="312" y="99"/>
                    </a:lnTo>
                    <a:lnTo>
                      <a:pt x="290" y="107"/>
                    </a:lnTo>
                    <a:lnTo>
                      <a:pt x="322" y="114"/>
                    </a:lnTo>
                    <a:lnTo>
                      <a:pt x="294" y="116"/>
                    </a:lnTo>
                    <a:lnTo>
                      <a:pt x="305" y="120"/>
                    </a:lnTo>
                    <a:lnTo>
                      <a:pt x="296" y="129"/>
                    </a:lnTo>
                    <a:lnTo>
                      <a:pt x="329" y="146"/>
                    </a:lnTo>
                    <a:lnTo>
                      <a:pt x="345" y="143"/>
                    </a:lnTo>
                    <a:lnTo>
                      <a:pt x="353" y="162"/>
                    </a:lnTo>
                    <a:lnTo>
                      <a:pt x="369" y="161"/>
                    </a:lnTo>
                    <a:lnTo>
                      <a:pt x="367" y="169"/>
                    </a:lnTo>
                    <a:lnTo>
                      <a:pt x="391" y="174"/>
                    </a:lnTo>
                    <a:lnTo>
                      <a:pt x="388" y="184"/>
                    </a:lnTo>
                    <a:lnTo>
                      <a:pt x="376" y="183"/>
                    </a:lnTo>
                    <a:lnTo>
                      <a:pt x="381" y="189"/>
                    </a:lnTo>
                    <a:lnTo>
                      <a:pt x="375" y="199"/>
                    </a:lnTo>
                    <a:lnTo>
                      <a:pt x="364" y="195"/>
                    </a:lnTo>
                    <a:lnTo>
                      <a:pt x="362" y="214"/>
                    </a:lnTo>
                    <a:lnTo>
                      <a:pt x="317" y="178"/>
                    </a:lnTo>
                    <a:lnTo>
                      <a:pt x="300" y="182"/>
                    </a:lnTo>
                    <a:lnTo>
                      <a:pt x="312" y="190"/>
                    </a:lnTo>
                    <a:lnTo>
                      <a:pt x="303" y="199"/>
                    </a:lnTo>
                    <a:lnTo>
                      <a:pt x="310" y="198"/>
                    </a:lnTo>
                    <a:lnTo>
                      <a:pt x="320" y="216"/>
                    </a:lnTo>
                    <a:lnTo>
                      <a:pt x="341" y="220"/>
                    </a:lnTo>
                    <a:lnTo>
                      <a:pt x="340" y="231"/>
                    </a:lnTo>
                    <a:lnTo>
                      <a:pt x="351" y="240"/>
                    </a:lnTo>
                    <a:lnTo>
                      <a:pt x="345" y="264"/>
                    </a:lnTo>
                    <a:lnTo>
                      <a:pt x="290" y="239"/>
                    </a:lnTo>
                    <a:lnTo>
                      <a:pt x="327" y="277"/>
                    </a:lnTo>
                    <a:lnTo>
                      <a:pt x="256" y="256"/>
                    </a:lnTo>
                    <a:lnTo>
                      <a:pt x="246" y="243"/>
                    </a:lnTo>
                    <a:lnTo>
                      <a:pt x="256" y="242"/>
                    </a:lnTo>
                    <a:lnTo>
                      <a:pt x="233" y="234"/>
                    </a:lnTo>
                    <a:lnTo>
                      <a:pt x="227" y="219"/>
                    </a:lnTo>
                    <a:lnTo>
                      <a:pt x="209" y="214"/>
                    </a:lnTo>
                    <a:lnTo>
                      <a:pt x="208" y="224"/>
                    </a:lnTo>
                    <a:lnTo>
                      <a:pt x="198" y="219"/>
                    </a:lnTo>
                    <a:lnTo>
                      <a:pt x="182" y="229"/>
                    </a:lnTo>
                    <a:lnTo>
                      <a:pt x="163" y="219"/>
                    </a:lnTo>
                    <a:lnTo>
                      <a:pt x="173" y="202"/>
                    </a:lnTo>
                    <a:lnTo>
                      <a:pt x="225" y="202"/>
                    </a:lnTo>
                    <a:lnTo>
                      <a:pt x="213" y="186"/>
                    </a:lnTo>
                    <a:lnTo>
                      <a:pt x="242" y="161"/>
                    </a:lnTo>
                    <a:lnTo>
                      <a:pt x="221" y="128"/>
                    </a:lnTo>
                    <a:lnTo>
                      <a:pt x="207" y="125"/>
                    </a:lnTo>
                    <a:lnTo>
                      <a:pt x="215" y="120"/>
                    </a:lnTo>
                    <a:lnTo>
                      <a:pt x="183" y="129"/>
                    </a:lnTo>
                    <a:lnTo>
                      <a:pt x="182" y="119"/>
                    </a:lnTo>
                    <a:lnTo>
                      <a:pt x="194" y="114"/>
                    </a:lnTo>
                    <a:lnTo>
                      <a:pt x="170" y="101"/>
                    </a:lnTo>
                    <a:lnTo>
                      <a:pt x="170" y="91"/>
                    </a:lnTo>
                    <a:lnTo>
                      <a:pt x="148" y="86"/>
                    </a:lnTo>
                    <a:lnTo>
                      <a:pt x="153" y="100"/>
                    </a:lnTo>
                    <a:lnTo>
                      <a:pt x="115" y="95"/>
                    </a:lnTo>
                    <a:lnTo>
                      <a:pt x="125" y="102"/>
                    </a:lnTo>
                    <a:lnTo>
                      <a:pt x="26" y="89"/>
                    </a:lnTo>
                    <a:lnTo>
                      <a:pt x="8" y="71"/>
                    </a:lnTo>
                    <a:lnTo>
                      <a:pt x="39" y="72"/>
                    </a:lnTo>
                    <a:lnTo>
                      <a:pt x="0" y="61"/>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5" name="Freeform 224"/>
              <p:cNvSpPr>
                <a:spLocks/>
              </p:cNvSpPr>
              <p:nvPr/>
            </p:nvSpPr>
            <p:spPr bwMode="auto">
              <a:xfrm>
                <a:off x="1890" y="2375"/>
                <a:ext cx="92" cy="62"/>
              </a:xfrm>
              <a:custGeom>
                <a:avLst/>
                <a:gdLst>
                  <a:gd name="T0" fmla="*/ 0 w 92"/>
                  <a:gd name="T1" fmla="*/ 50 h 62"/>
                  <a:gd name="T2" fmla="*/ 0 w 92"/>
                  <a:gd name="T3" fmla="*/ 50 h 62"/>
                  <a:gd name="T4" fmla="*/ 14 w 92"/>
                  <a:gd name="T5" fmla="*/ 38 h 62"/>
                  <a:gd name="T6" fmla="*/ 22 w 92"/>
                  <a:gd name="T7" fmla="*/ 0 h 62"/>
                  <a:gd name="T8" fmla="*/ 30 w 92"/>
                  <a:gd name="T9" fmla="*/ 14 h 62"/>
                  <a:gd name="T10" fmla="*/ 51 w 92"/>
                  <a:gd name="T11" fmla="*/ 17 h 62"/>
                  <a:gd name="T12" fmla="*/ 91 w 92"/>
                  <a:gd name="T13" fmla="*/ 45 h 62"/>
                  <a:gd name="T14" fmla="*/ 86 w 92"/>
                  <a:gd name="T15" fmla="*/ 54 h 62"/>
                  <a:gd name="T16" fmla="*/ 49 w 92"/>
                  <a:gd name="T17" fmla="*/ 41 h 62"/>
                  <a:gd name="T18" fmla="*/ 27 w 92"/>
                  <a:gd name="T19" fmla="*/ 61 h 62"/>
                  <a:gd name="T20" fmla="*/ 21 w 92"/>
                  <a:gd name="T21" fmla="*/ 45 h 62"/>
                  <a:gd name="T22" fmla="*/ 0 w 92"/>
                  <a:gd name="T23" fmla="*/ 50 h 62"/>
                  <a:gd name="T24" fmla="*/ 0 w 92"/>
                  <a:gd name="T25" fmla="*/ 5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62"/>
                  <a:gd name="T41" fmla="*/ 92 w 92"/>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62">
                    <a:moveTo>
                      <a:pt x="0" y="50"/>
                    </a:moveTo>
                    <a:lnTo>
                      <a:pt x="0" y="50"/>
                    </a:lnTo>
                    <a:lnTo>
                      <a:pt x="14" y="38"/>
                    </a:lnTo>
                    <a:lnTo>
                      <a:pt x="22" y="0"/>
                    </a:lnTo>
                    <a:lnTo>
                      <a:pt x="30" y="14"/>
                    </a:lnTo>
                    <a:lnTo>
                      <a:pt x="51" y="17"/>
                    </a:lnTo>
                    <a:lnTo>
                      <a:pt x="91" y="45"/>
                    </a:lnTo>
                    <a:lnTo>
                      <a:pt x="86" y="54"/>
                    </a:lnTo>
                    <a:lnTo>
                      <a:pt x="49" y="41"/>
                    </a:lnTo>
                    <a:lnTo>
                      <a:pt x="27" y="61"/>
                    </a:lnTo>
                    <a:lnTo>
                      <a:pt x="21" y="45"/>
                    </a:lnTo>
                    <a:lnTo>
                      <a:pt x="0" y="5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26" name="Freeform 225"/>
              <p:cNvSpPr>
                <a:spLocks/>
              </p:cNvSpPr>
              <p:nvPr/>
            </p:nvSpPr>
            <p:spPr bwMode="auto">
              <a:xfrm>
                <a:off x="2271" y="2661"/>
                <a:ext cx="92" cy="89"/>
              </a:xfrm>
              <a:custGeom>
                <a:avLst/>
                <a:gdLst>
                  <a:gd name="T0" fmla="*/ 0 w 92"/>
                  <a:gd name="T1" fmla="*/ 69 h 89"/>
                  <a:gd name="T2" fmla="*/ 0 w 92"/>
                  <a:gd name="T3" fmla="*/ 69 h 89"/>
                  <a:gd name="T4" fmla="*/ 37 w 92"/>
                  <a:gd name="T5" fmla="*/ 4 h 89"/>
                  <a:gd name="T6" fmla="*/ 52 w 92"/>
                  <a:gd name="T7" fmla="*/ 0 h 89"/>
                  <a:gd name="T8" fmla="*/ 34 w 92"/>
                  <a:gd name="T9" fmla="*/ 34 h 89"/>
                  <a:gd name="T10" fmla="*/ 46 w 92"/>
                  <a:gd name="T11" fmla="*/ 26 h 89"/>
                  <a:gd name="T12" fmla="*/ 54 w 92"/>
                  <a:gd name="T13" fmla="*/ 41 h 89"/>
                  <a:gd name="T14" fmla="*/ 78 w 92"/>
                  <a:gd name="T15" fmla="*/ 41 h 89"/>
                  <a:gd name="T16" fmla="*/ 73 w 92"/>
                  <a:gd name="T17" fmla="*/ 54 h 89"/>
                  <a:gd name="T18" fmla="*/ 85 w 92"/>
                  <a:gd name="T19" fmla="*/ 53 h 89"/>
                  <a:gd name="T20" fmla="*/ 77 w 92"/>
                  <a:gd name="T21" fmla="*/ 67 h 89"/>
                  <a:gd name="T22" fmla="*/ 88 w 92"/>
                  <a:gd name="T23" fmla="*/ 60 h 89"/>
                  <a:gd name="T24" fmla="*/ 91 w 92"/>
                  <a:gd name="T25" fmla="*/ 73 h 89"/>
                  <a:gd name="T26" fmla="*/ 79 w 92"/>
                  <a:gd name="T27" fmla="*/ 88 h 89"/>
                  <a:gd name="T28" fmla="*/ 78 w 92"/>
                  <a:gd name="T29" fmla="*/ 77 h 89"/>
                  <a:gd name="T30" fmla="*/ 73 w 92"/>
                  <a:gd name="T31" fmla="*/ 83 h 89"/>
                  <a:gd name="T32" fmla="*/ 73 w 92"/>
                  <a:gd name="T33" fmla="*/ 66 h 89"/>
                  <a:gd name="T34" fmla="*/ 50 w 92"/>
                  <a:gd name="T35" fmla="*/ 83 h 89"/>
                  <a:gd name="T36" fmla="*/ 63 w 92"/>
                  <a:gd name="T37" fmla="*/ 71 h 89"/>
                  <a:gd name="T38" fmla="*/ 45 w 92"/>
                  <a:gd name="T39" fmla="*/ 73 h 89"/>
                  <a:gd name="T40" fmla="*/ 49 w 92"/>
                  <a:gd name="T41" fmla="*/ 66 h 89"/>
                  <a:gd name="T42" fmla="*/ 0 w 92"/>
                  <a:gd name="T43" fmla="*/ 69 h 89"/>
                  <a:gd name="T44" fmla="*/ 0 w 92"/>
                  <a:gd name="T45" fmla="*/ 69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89"/>
                  <a:gd name="T71" fmla="*/ 92 w 92"/>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89">
                    <a:moveTo>
                      <a:pt x="0" y="69"/>
                    </a:moveTo>
                    <a:lnTo>
                      <a:pt x="0" y="69"/>
                    </a:lnTo>
                    <a:lnTo>
                      <a:pt x="37" y="4"/>
                    </a:lnTo>
                    <a:lnTo>
                      <a:pt x="52" y="0"/>
                    </a:lnTo>
                    <a:lnTo>
                      <a:pt x="34" y="34"/>
                    </a:lnTo>
                    <a:lnTo>
                      <a:pt x="46" y="26"/>
                    </a:lnTo>
                    <a:lnTo>
                      <a:pt x="54" y="41"/>
                    </a:lnTo>
                    <a:lnTo>
                      <a:pt x="78" y="41"/>
                    </a:lnTo>
                    <a:lnTo>
                      <a:pt x="73" y="54"/>
                    </a:lnTo>
                    <a:lnTo>
                      <a:pt x="85" y="53"/>
                    </a:lnTo>
                    <a:lnTo>
                      <a:pt x="77" y="67"/>
                    </a:lnTo>
                    <a:lnTo>
                      <a:pt x="88" y="60"/>
                    </a:lnTo>
                    <a:lnTo>
                      <a:pt x="91" y="73"/>
                    </a:lnTo>
                    <a:lnTo>
                      <a:pt x="79" y="88"/>
                    </a:lnTo>
                    <a:lnTo>
                      <a:pt x="78" y="77"/>
                    </a:lnTo>
                    <a:lnTo>
                      <a:pt x="73" y="83"/>
                    </a:lnTo>
                    <a:lnTo>
                      <a:pt x="73" y="66"/>
                    </a:lnTo>
                    <a:lnTo>
                      <a:pt x="50" y="83"/>
                    </a:lnTo>
                    <a:lnTo>
                      <a:pt x="63" y="71"/>
                    </a:lnTo>
                    <a:lnTo>
                      <a:pt x="45" y="73"/>
                    </a:lnTo>
                    <a:lnTo>
                      <a:pt x="49" y="66"/>
                    </a:lnTo>
                    <a:lnTo>
                      <a:pt x="0" y="69"/>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grpSp>
        <p:sp>
          <p:nvSpPr>
            <p:cNvPr id="146" name="Freeform 145"/>
            <p:cNvSpPr>
              <a:spLocks/>
            </p:cNvSpPr>
            <p:nvPr/>
          </p:nvSpPr>
          <p:spPr bwMode="auto">
            <a:xfrm>
              <a:off x="3843265" y="3494824"/>
              <a:ext cx="872986" cy="522776"/>
            </a:xfrm>
            <a:custGeom>
              <a:avLst/>
              <a:gdLst>
                <a:gd name="T0" fmla="*/ 0 w 412"/>
                <a:gd name="T1" fmla="*/ 5082858 h 261"/>
                <a:gd name="T2" fmla="*/ 0 w 412"/>
                <a:gd name="T3" fmla="*/ 5082858 h 261"/>
                <a:gd name="T4" fmla="*/ 29795363 w 412"/>
                <a:gd name="T5" fmla="*/ 72852125 h 261"/>
                <a:gd name="T6" fmla="*/ 65864618 w 412"/>
                <a:gd name="T7" fmla="*/ 105042701 h 261"/>
                <a:gd name="T8" fmla="*/ 64295518 w 412"/>
                <a:gd name="T9" fmla="*/ 123679407 h 261"/>
                <a:gd name="T10" fmla="*/ 45477599 w 412"/>
                <a:gd name="T11" fmla="*/ 127067544 h 261"/>
                <a:gd name="T12" fmla="*/ 86250404 w 412"/>
                <a:gd name="T13" fmla="*/ 142316113 h 261"/>
                <a:gd name="T14" fmla="*/ 108205270 w 412"/>
                <a:gd name="T15" fmla="*/ 174506710 h 261"/>
                <a:gd name="T16" fmla="*/ 106637423 w 412"/>
                <a:gd name="T17" fmla="*/ 199919690 h 261"/>
                <a:gd name="T18" fmla="*/ 152115002 w 412"/>
                <a:gd name="T19" fmla="*/ 242275958 h 261"/>
                <a:gd name="T20" fmla="*/ 163092435 w 412"/>
                <a:gd name="T21" fmla="*/ 228722108 h 261"/>
                <a:gd name="T22" fmla="*/ 53318085 w 412"/>
                <a:gd name="T23" fmla="*/ 62686412 h 261"/>
                <a:gd name="T24" fmla="*/ 47045445 w 412"/>
                <a:gd name="T25" fmla="*/ 18636711 h 261"/>
                <a:gd name="T26" fmla="*/ 70568158 w 412"/>
                <a:gd name="T27" fmla="*/ 28802429 h 261"/>
                <a:gd name="T28" fmla="*/ 111340964 w 412"/>
                <a:gd name="T29" fmla="*/ 101654564 h 261"/>
                <a:gd name="T30" fmla="*/ 169365114 w 412"/>
                <a:gd name="T31" fmla="*/ 155869963 h 261"/>
                <a:gd name="T32" fmla="*/ 166228168 w 412"/>
                <a:gd name="T33" fmla="*/ 176200127 h 261"/>
                <a:gd name="T34" fmla="*/ 246205893 w 412"/>
                <a:gd name="T35" fmla="*/ 250746952 h 261"/>
                <a:gd name="T36" fmla="*/ 255615479 w 412"/>
                <a:gd name="T37" fmla="*/ 282937507 h 261"/>
                <a:gd name="T38" fmla="*/ 246205893 w 412"/>
                <a:gd name="T39" fmla="*/ 303267631 h 261"/>
                <a:gd name="T40" fmla="*/ 265023813 w 412"/>
                <a:gd name="T41" fmla="*/ 332070050 h 261"/>
                <a:gd name="T42" fmla="*/ 417138854 w 412"/>
                <a:gd name="T43" fmla="*/ 410005092 h 261"/>
                <a:gd name="T44" fmla="*/ 484571299 w 412"/>
                <a:gd name="T45" fmla="*/ 403227517 h 261"/>
                <a:gd name="T46" fmla="*/ 528479779 w 412"/>
                <a:gd name="T47" fmla="*/ 440500929 h 261"/>
                <a:gd name="T48" fmla="*/ 545729852 w 412"/>
                <a:gd name="T49" fmla="*/ 404922236 h 261"/>
                <a:gd name="T50" fmla="*/ 567684718 w 412"/>
                <a:gd name="T51" fmla="*/ 403227517 h 261"/>
                <a:gd name="T52" fmla="*/ 545729852 w 412"/>
                <a:gd name="T53" fmla="*/ 372731680 h 261"/>
                <a:gd name="T54" fmla="*/ 594344377 w 412"/>
                <a:gd name="T55" fmla="*/ 360872550 h 261"/>
                <a:gd name="T56" fmla="*/ 613162297 w 412"/>
                <a:gd name="T57" fmla="*/ 347318700 h 261"/>
                <a:gd name="T58" fmla="*/ 617867090 w 412"/>
                <a:gd name="T59" fmla="*/ 340541043 h 261"/>
                <a:gd name="T60" fmla="*/ 624139730 w 412"/>
                <a:gd name="T61" fmla="*/ 357484413 h 261"/>
                <a:gd name="T62" fmla="*/ 644526749 w 412"/>
                <a:gd name="T63" fmla="*/ 282937507 h 261"/>
                <a:gd name="T64" fmla="*/ 617867090 w 412"/>
                <a:gd name="T65" fmla="*/ 272771795 h 261"/>
                <a:gd name="T66" fmla="*/ 569253817 w 412"/>
                <a:gd name="T67" fmla="*/ 282937507 h 261"/>
                <a:gd name="T68" fmla="*/ 544162005 w 412"/>
                <a:gd name="T69" fmla="*/ 347318700 h 261"/>
                <a:gd name="T70" fmla="*/ 481434353 w 412"/>
                <a:gd name="T71" fmla="*/ 354094974 h 261"/>
                <a:gd name="T72" fmla="*/ 454775946 w 412"/>
                <a:gd name="T73" fmla="*/ 338847625 h 261"/>
                <a:gd name="T74" fmla="*/ 414001908 w 412"/>
                <a:gd name="T75" fmla="*/ 259217945 h 261"/>
                <a:gd name="T76" fmla="*/ 412434061 w 412"/>
                <a:gd name="T77" fmla="*/ 199919690 h 261"/>
                <a:gd name="T78" fmla="*/ 426548440 w 412"/>
                <a:gd name="T79" fmla="*/ 171117271 h 261"/>
                <a:gd name="T80" fmla="*/ 384206555 w 412"/>
                <a:gd name="T81" fmla="*/ 155869963 h 261"/>
                <a:gd name="T82" fmla="*/ 330888489 w 412"/>
                <a:gd name="T83" fmla="*/ 72852125 h 261"/>
                <a:gd name="T84" fmla="*/ 285410832 w 412"/>
                <a:gd name="T85" fmla="*/ 89794132 h 261"/>
                <a:gd name="T86" fmla="*/ 227387973 w 412"/>
                <a:gd name="T87" fmla="*/ 22024853 h 261"/>
                <a:gd name="T88" fmla="*/ 130160136 w 412"/>
                <a:gd name="T89" fmla="*/ 35578703 h 261"/>
                <a:gd name="T90" fmla="*/ 48614545 w 412"/>
                <a:gd name="T91" fmla="*/ 0 h 261"/>
                <a:gd name="T92" fmla="*/ 0 w 412"/>
                <a:gd name="T93" fmla="*/ 5082858 h 261"/>
                <a:gd name="T94" fmla="*/ 0 w 412"/>
                <a:gd name="T95" fmla="*/ 5082858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2"/>
                <a:gd name="T145" fmla="*/ 0 h 261"/>
                <a:gd name="T146" fmla="*/ 412 w 412"/>
                <a:gd name="T147" fmla="*/ 261 h 2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2" h="261">
                  <a:moveTo>
                    <a:pt x="0" y="3"/>
                  </a:moveTo>
                  <a:lnTo>
                    <a:pt x="0" y="3"/>
                  </a:lnTo>
                  <a:lnTo>
                    <a:pt x="19" y="43"/>
                  </a:lnTo>
                  <a:lnTo>
                    <a:pt x="42" y="62"/>
                  </a:lnTo>
                  <a:lnTo>
                    <a:pt x="41" y="73"/>
                  </a:lnTo>
                  <a:lnTo>
                    <a:pt x="29" y="75"/>
                  </a:lnTo>
                  <a:lnTo>
                    <a:pt x="55" y="84"/>
                  </a:lnTo>
                  <a:lnTo>
                    <a:pt x="69" y="103"/>
                  </a:lnTo>
                  <a:lnTo>
                    <a:pt x="68" y="118"/>
                  </a:lnTo>
                  <a:lnTo>
                    <a:pt x="97" y="143"/>
                  </a:lnTo>
                  <a:lnTo>
                    <a:pt x="104" y="135"/>
                  </a:lnTo>
                  <a:lnTo>
                    <a:pt x="34" y="37"/>
                  </a:lnTo>
                  <a:lnTo>
                    <a:pt x="30" y="11"/>
                  </a:lnTo>
                  <a:lnTo>
                    <a:pt x="45" y="17"/>
                  </a:lnTo>
                  <a:lnTo>
                    <a:pt x="71" y="60"/>
                  </a:lnTo>
                  <a:lnTo>
                    <a:pt x="108" y="92"/>
                  </a:lnTo>
                  <a:lnTo>
                    <a:pt x="106" y="104"/>
                  </a:lnTo>
                  <a:lnTo>
                    <a:pt x="157" y="148"/>
                  </a:lnTo>
                  <a:lnTo>
                    <a:pt x="163" y="167"/>
                  </a:lnTo>
                  <a:lnTo>
                    <a:pt x="157" y="179"/>
                  </a:lnTo>
                  <a:lnTo>
                    <a:pt x="169" y="196"/>
                  </a:lnTo>
                  <a:lnTo>
                    <a:pt x="266" y="242"/>
                  </a:lnTo>
                  <a:lnTo>
                    <a:pt x="309" y="238"/>
                  </a:lnTo>
                  <a:lnTo>
                    <a:pt x="337" y="260"/>
                  </a:lnTo>
                  <a:lnTo>
                    <a:pt x="348" y="239"/>
                  </a:lnTo>
                  <a:lnTo>
                    <a:pt x="362" y="238"/>
                  </a:lnTo>
                  <a:lnTo>
                    <a:pt x="348" y="220"/>
                  </a:lnTo>
                  <a:lnTo>
                    <a:pt x="379" y="213"/>
                  </a:lnTo>
                  <a:lnTo>
                    <a:pt x="391" y="205"/>
                  </a:lnTo>
                  <a:lnTo>
                    <a:pt x="394" y="201"/>
                  </a:lnTo>
                  <a:lnTo>
                    <a:pt x="398" y="211"/>
                  </a:lnTo>
                  <a:lnTo>
                    <a:pt x="411" y="167"/>
                  </a:lnTo>
                  <a:lnTo>
                    <a:pt x="394" y="161"/>
                  </a:lnTo>
                  <a:lnTo>
                    <a:pt x="363" y="167"/>
                  </a:lnTo>
                  <a:lnTo>
                    <a:pt x="347" y="205"/>
                  </a:lnTo>
                  <a:lnTo>
                    <a:pt x="307" y="209"/>
                  </a:lnTo>
                  <a:lnTo>
                    <a:pt x="290" y="200"/>
                  </a:lnTo>
                  <a:lnTo>
                    <a:pt x="264" y="153"/>
                  </a:lnTo>
                  <a:lnTo>
                    <a:pt x="263" y="118"/>
                  </a:lnTo>
                  <a:lnTo>
                    <a:pt x="272" y="101"/>
                  </a:lnTo>
                  <a:lnTo>
                    <a:pt x="245" y="92"/>
                  </a:lnTo>
                  <a:lnTo>
                    <a:pt x="211" y="43"/>
                  </a:lnTo>
                  <a:lnTo>
                    <a:pt x="182" y="53"/>
                  </a:lnTo>
                  <a:lnTo>
                    <a:pt x="145" y="13"/>
                  </a:lnTo>
                  <a:lnTo>
                    <a:pt x="83" y="21"/>
                  </a:lnTo>
                  <a:lnTo>
                    <a:pt x="31" y="0"/>
                  </a:lnTo>
                  <a:lnTo>
                    <a:pt x="0" y="3"/>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1" name="Freeform 160"/>
            <p:cNvSpPr>
              <a:spLocks/>
            </p:cNvSpPr>
            <p:nvPr/>
          </p:nvSpPr>
          <p:spPr bwMode="auto">
            <a:xfrm>
              <a:off x="2379332" y="2041311"/>
              <a:ext cx="856873" cy="710878"/>
            </a:xfrm>
            <a:custGeom>
              <a:avLst/>
              <a:gdLst>
                <a:gd name="T0" fmla="*/ 0 w 408"/>
                <a:gd name="T1" fmla="*/ 228607924 h 355"/>
                <a:gd name="T2" fmla="*/ 24649159 w 408"/>
                <a:gd name="T3" fmla="*/ 243848794 h 355"/>
                <a:gd name="T4" fmla="*/ 103220134 w 408"/>
                <a:gd name="T5" fmla="*/ 264168652 h 355"/>
                <a:gd name="T6" fmla="*/ 152519673 w 408"/>
                <a:gd name="T7" fmla="*/ 260782660 h 355"/>
                <a:gd name="T8" fmla="*/ 146357076 w 408"/>
                <a:gd name="T9" fmla="*/ 304810972 h 355"/>
                <a:gd name="T10" fmla="*/ 38514693 w 408"/>
                <a:gd name="T11" fmla="*/ 379319803 h 355"/>
                <a:gd name="T12" fmla="*/ 43136961 w 408"/>
                <a:gd name="T13" fmla="*/ 382707097 h 355"/>
                <a:gd name="T14" fmla="*/ 90894939 w 408"/>
                <a:gd name="T15" fmla="*/ 401333959 h 355"/>
                <a:gd name="T16" fmla="*/ 87814261 w 408"/>
                <a:gd name="T17" fmla="*/ 440281982 h 355"/>
                <a:gd name="T18" fmla="*/ 137113800 w 408"/>
                <a:gd name="T19" fmla="*/ 401333959 h 355"/>
                <a:gd name="T20" fmla="*/ 134031881 w 408"/>
                <a:gd name="T21" fmla="*/ 460603141 h 355"/>
                <a:gd name="T22" fmla="*/ 164843666 w 408"/>
                <a:gd name="T23" fmla="*/ 453829855 h 355"/>
                <a:gd name="T24" fmla="*/ 198737332 w 408"/>
                <a:gd name="T25" fmla="*/ 465683431 h 355"/>
                <a:gd name="T26" fmla="*/ 237252015 w 408"/>
                <a:gd name="T27" fmla="*/ 462296138 h 355"/>
                <a:gd name="T28" fmla="*/ 164843666 w 408"/>
                <a:gd name="T29" fmla="*/ 552045758 h 355"/>
                <a:gd name="T30" fmla="*/ 124788605 w 408"/>
                <a:gd name="T31" fmla="*/ 568979624 h 355"/>
                <a:gd name="T32" fmla="*/ 134031881 w 408"/>
                <a:gd name="T33" fmla="*/ 577447208 h 355"/>
                <a:gd name="T34" fmla="*/ 197196993 w 408"/>
                <a:gd name="T35" fmla="*/ 558819044 h 355"/>
                <a:gd name="T36" fmla="*/ 212602866 w 408"/>
                <a:gd name="T37" fmla="*/ 546965468 h 355"/>
                <a:gd name="T38" fmla="*/ 306578444 w 408"/>
                <a:gd name="T39" fmla="*/ 469069424 h 355"/>
                <a:gd name="T40" fmla="*/ 360500319 w 408"/>
                <a:gd name="T41" fmla="*/ 384400093 h 355"/>
                <a:gd name="T42" fmla="*/ 363580997 w 408"/>
                <a:gd name="T43" fmla="*/ 384400093 h 355"/>
                <a:gd name="T44" fmla="*/ 375906192 w 408"/>
                <a:gd name="T45" fmla="*/ 392867677 h 355"/>
                <a:gd name="T46" fmla="*/ 348175124 w 408"/>
                <a:gd name="T47" fmla="*/ 404721253 h 355"/>
                <a:gd name="T48" fmla="*/ 357418400 w 408"/>
                <a:gd name="T49" fmla="*/ 436895989 h 355"/>
                <a:gd name="T50" fmla="*/ 406717939 w 408"/>
                <a:gd name="T51" fmla="*/ 430121402 h 355"/>
                <a:gd name="T52" fmla="*/ 406717939 w 408"/>
                <a:gd name="T53" fmla="*/ 403026956 h 355"/>
                <a:gd name="T54" fmla="*/ 419043134 w 408"/>
                <a:gd name="T55" fmla="*/ 399640963 h 355"/>
                <a:gd name="T56" fmla="*/ 445232622 w 408"/>
                <a:gd name="T57" fmla="*/ 406414249 h 355"/>
                <a:gd name="T58" fmla="*/ 582346383 w 408"/>
                <a:gd name="T59" fmla="*/ 440281982 h 355"/>
                <a:gd name="T60" fmla="*/ 606995532 w 408"/>
                <a:gd name="T61" fmla="*/ 433508695 h 355"/>
                <a:gd name="T62" fmla="*/ 616238808 w 408"/>
                <a:gd name="T63" fmla="*/ 460603141 h 355"/>
                <a:gd name="T64" fmla="*/ 606995532 w 408"/>
                <a:gd name="T65" fmla="*/ 421655119 h 355"/>
                <a:gd name="T66" fmla="*/ 566940510 w 408"/>
                <a:gd name="T67" fmla="*/ 67735485 h 355"/>
                <a:gd name="T68" fmla="*/ 332769251 w 408"/>
                <a:gd name="T69" fmla="*/ 22014166 h 355"/>
                <a:gd name="T70" fmla="*/ 264983083 w 408"/>
                <a:gd name="T71" fmla="*/ 25401460 h 355"/>
                <a:gd name="T72" fmla="*/ 263442744 w 408"/>
                <a:gd name="T73" fmla="*/ 8467586 h 355"/>
                <a:gd name="T74" fmla="*/ 212602866 w 408"/>
                <a:gd name="T75" fmla="*/ 22014166 h 355"/>
                <a:gd name="T76" fmla="*/ 171006263 w 408"/>
                <a:gd name="T77" fmla="*/ 45721329 h 355"/>
                <a:gd name="T78" fmla="*/ 127869283 w 408"/>
                <a:gd name="T79" fmla="*/ 44028332 h 355"/>
                <a:gd name="T80" fmla="*/ 117085668 w 408"/>
                <a:gd name="T81" fmla="*/ 55881908 h 355"/>
                <a:gd name="T82" fmla="*/ 38514693 w 408"/>
                <a:gd name="T83" fmla="*/ 103297535 h 355"/>
                <a:gd name="T84" fmla="*/ 24649159 w 408"/>
                <a:gd name="T85" fmla="*/ 121924397 h 355"/>
                <a:gd name="T86" fmla="*/ 180249539 w 408"/>
                <a:gd name="T87" fmla="*/ 194740192 h 355"/>
                <a:gd name="T88" fmla="*/ 127869283 w 408"/>
                <a:gd name="T89" fmla="*/ 203206474 h 355"/>
                <a:gd name="T90" fmla="*/ 130951202 w 408"/>
                <a:gd name="T91" fmla="*/ 213367054 h 355"/>
                <a:gd name="T92" fmla="*/ 90894939 w 408"/>
                <a:gd name="T93" fmla="*/ 189659902 h 355"/>
                <a:gd name="T94" fmla="*/ 0 w 408"/>
                <a:gd name="T95" fmla="*/ 228607924 h 3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8"/>
                <a:gd name="T145" fmla="*/ 0 h 355"/>
                <a:gd name="T146" fmla="*/ 408 w 408"/>
                <a:gd name="T147" fmla="*/ 355 h 3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8" h="355">
                  <a:moveTo>
                    <a:pt x="0" y="135"/>
                  </a:moveTo>
                  <a:lnTo>
                    <a:pt x="0" y="135"/>
                  </a:lnTo>
                  <a:lnTo>
                    <a:pt x="26" y="142"/>
                  </a:lnTo>
                  <a:lnTo>
                    <a:pt x="16" y="144"/>
                  </a:lnTo>
                  <a:lnTo>
                    <a:pt x="27" y="157"/>
                  </a:lnTo>
                  <a:lnTo>
                    <a:pt x="67" y="156"/>
                  </a:lnTo>
                  <a:lnTo>
                    <a:pt x="73" y="165"/>
                  </a:lnTo>
                  <a:lnTo>
                    <a:pt x="99" y="154"/>
                  </a:lnTo>
                  <a:lnTo>
                    <a:pt x="90" y="159"/>
                  </a:lnTo>
                  <a:lnTo>
                    <a:pt x="95" y="180"/>
                  </a:lnTo>
                  <a:lnTo>
                    <a:pt x="40" y="201"/>
                  </a:lnTo>
                  <a:lnTo>
                    <a:pt x="25" y="224"/>
                  </a:lnTo>
                  <a:lnTo>
                    <a:pt x="38" y="220"/>
                  </a:lnTo>
                  <a:lnTo>
                    <a:pt x="28" y="226"/>
                  </a:lnTo>
                  <a:lnTo>
                    <a:pt x="38" y="234"/>
                  </a:lnTo>
                  <a:lnTo>
                    <a:pt x="59" y="237"/>
                  </a:lnTo>
                  <a:lnTo>
                    <a:pt x="47" y="249"/>
                  </a:lnTo>
                  <a:lnTo>
                    <a:pt x="57" y="260"/>
                  </a:lnTo>
                  <a:lnTo>
                    <a:pt x="67" y="261"/>
                  </a:lnTo>
                  <a:lnTo>
                    <a:pt x="89" y="237"/>
                  </a:lnTo>
                  <a:lnTo>
                    <a:pt x="76" y="249"/>
                  </a:lnTo>
                  <a:lnTo>
                    <a:pt x="87" y="272"/>
                  </a:lnTo>
                  <a:lnTo>
                    <a:pt x="81" y="282"/>
                  </a:lnTo>
                  <a:lnTo>
                    <a:pt x="107" y="268"/>
                  </a:lnTo>
                  <a:lnTo>
                    <a:pt x="124" y="285"/>
                  </a:lnTo>
                  <a:lnTo>
                    <a:pt x="129" y="275"/>
                  </a:lnTo>
                  <a:lnTo>
                    <a:pt x="135" y="282"/>
                  </a:lnTo>
                  <a:lnTo>
                    <a:pt x="154" y="273"/>
                  </a:lnTo>
                  <a:lnTo>
                    <a:pt x="127" y="317"/>
                  </a:lnTo>
                  <a:lnTo>
                    <a:pt x="107" y="326"/>
                  </a:lnTo>
                  <a:lnTo>
                    <a:pt x="107" y="335"/>
                  </a:lnTo>
                  <a:lnTo>
                    <a:pt x="81" y="336"/>
                  </a:lnTo>
                  <a:lnTo>
                    <a:pt x="63" y="354"/>
                  </a:lnTo>
                  <a:lnTo>
                    <a:pt x="87" y="341"/>
                  </a:lnTo>
                  <a:lnTo>
                    <a:pt x="113" y="341"/>
                  </a:lnTo>
                  <a:lnTo>
                    <a:pt x="128" y="330"/>
                  </a:lnTo>
                  <a:lnTo>
                    <a:pt x="121" y="321"/>
                  </a:lnTo>
                  <a:lnTo>
                    <a:pt x="138" y="323"/>
                  </a:lnTo>
                  <a:lnTo>
                    <a:pt x="189" y="290"/>
                  </a:lnTo>
                  <a:lnTo>
                    <a:pt x="199" y="277"/>
                  </a:lnTo>
                  <a:lnTo>
                    <a:pt x="190" y="268"/>
                  </a:lnTo>
                  <a:lnTo>
                    <a:pt x="234" y="227"/>
                  </a:lnTo>
                  <a:lnTo>
                    <a:pt x="241" y="207"/>
                  </a:lnTo>
                  <a:lnTo>
                    <a:pt x="236" y="227"/>
                  </a:lnTo>
                  <a:lnTo>
                    <a:pt x="254" y="223"/>
                  </a:lnTo>
                  <a:lnTo>
                    <a:pt x="244" y="232"/>
                  </a:lnTo>
                  <a:lnTo>
                    <a:pt x="259" y="236"/>
                  </a:lnTo>
                  <a:lnTo>
                    <a:pt x="226" y="239"/>
                  </a:lnTo>
                  <a:lnTo>
                    <a:pt x="220" y="258"/>
                  </a:lnTo>
                  <a:lnTo>
                    <a:pt x="232" y="258"/>
                  </a:lnTo>
                  <a:lnTo>
                    <a:pt x="221" y="271"/>
                  </a:lnTo>
                  <a:lnTo>
                    <a:pt x="264" y="254"/>
                  </a:lnTo>
                  <a:lnTo>
                    <a:pt x="270" y="243"/>
                  </a:lnTo>
                  <a:lnTo>
                    <a:pt x="264" y="238"/>
                  </a:lnTo>
                  <a:lnTo>
                    <a:pt x="274" y="228"/>
                  </a:lnTo>
                  <a:lnTo>
                    <a:pt x="272" y="236"/>
                  </a:lnTo>
                  <a:lnTo>
                    <a:pt x="294" y="231"/>
                  </a:lnTo>
                  <a:lnTo>
                    <a:pt x="289" y="240"/>
                  </a:lnTo>
                  <a:lnTo>
                    <a:pt x="325" y="254"/>
                  </a:lnTo>
                  <a:lnTo>
                    <a:pt x="378" y="260"/>
                  </a:lnTo>
                  <a:lnTo>
                    <a:pt x="387" y="252"/>
                  </a:lnTo>
                  <a:lnTo>
                    <a:pt x="394" y="256"/>
                  </a:lnTo>
                  <a:lnTo>
                    <a:pt x="385" y="264"/>
                  </a:lnTo>
                  <a:lnTo>
                    <a:pt x="400" y="272"/>
                  </a:lnTo>
                  <a:lnTo>
                    <a:pt x="407" y="266"/>
                  </a:lnTo>
                  <a:lnTo>
                    <a:pt x="394" y="249"/>
                  </a:lnTo>
                  <a:lnTo>
                    <a:pt x="368" y="249"/>
                  </a:lnTo>
                  <a:lnTo>
                    <a:pt x="368" y="40"/>
                  </a:lnTo>
                  <a:lnTo>
                    <a:pt x="222" y="23"/>
                  </a:lnTo>
                  <a:lnTo>
                    <a:pt x="216" y="13"/>
                  </a:lnTo>
                  <a:lnTo>
                    <a:pt x="176" y="6"/>
                  </a:lnTo>
                  <a:lnTo>
                    <a:pt x="172" y="15"/>
                  </a:lnTo>
                  <a:lnTo>
                    <a:pt x="160" y="12"/>
                  </a:lnTo>
                  <a:lnTo>
                    <a:pt x="171" y="5"/>
                  </a:lnTo>
                  <a:lnTo>
                    <a:pt x="154" y="0"/>
                  </a:lnTo>
                  <a:lnTo>
                    <a:pt x="138" y="13"/>
                  </a:lnTo>
                  <a:lnTo>
                    <a:pt x="112" y="15"/>
                  </a:lnTo>
                  <a:lnTo>
                    <a:pt x="111" y="27"/>
                  </a:lnTo>
                  <a:lnTo>
                    <a:pt x="108" y="20"/>
                  </a:lnTo>
                  <a:lnTo>
                    <a:pt x="83" y="26"/>
                  </a:lnTo>
                  <a:lnTo>
                    <a:pt x="87" y="36"/>
                  </a:lnTo>
                  <a:lnTo>
                    <a:pt x="76" y="33"/>
                  </a:lnTo>
                  <a:lnTo>
                    <a:pt x="61" y="53"/>
                  </a:lnTo>
                  <a:lnTo>
                    <a:pt x="25" y="61"/>
                  </a:lnTo>
                  <a:lnTo>
                    <a:pt x="27" y="70"/>
                  </a:lnTo>
                  <a:lnTo>
                    <a:pt x="16" y="72"/>
                  </a:lnTo>
                  <a:lnTo>
                    <a:pt x="59" y="101"/>
                  </a:lnTo>
                  <a:lnTo>
                    <a:pt x="117" y="115"/>
                  </a:lnTo>
                  <a:lnTo>
                    <a:pt x="81" y="111"/>
                  </a:lnTo>
                  <a:lnTo>
                    <a:pt x="83" y="120"/>
                  </a:lnTo>
                  <a:lnTo>
                    <a:pt x="97" y="120"/>
                  </a:lnTo>
                  <a:lnTo>
                    <a:pt x="85" y="126"/>
                  </a:lnTo>
                  <a:lnTo>
                    <a:pt x="59" y="125"/>
                  </a:lnTo>
                  <a:lnTo>
                    <a:pt x="59" y="112"/>
                  </a:lnTo>
                  <a:lnTo>
                    <a:pt x="46" y="114"/>
                  </a:lnTo>
                  <a:lnTo>
                    <a:pt x="0" y="135"/>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2" name="Freeform 161"/>
            <p:cNvSpPr>
              <a:spLocks/>
            </p:cNvSpPr>
            <p:nvPr/>
          </p:nvSpPr>
          <p:spPr bwMode="auto">
            <a:xfrm>
              <a:off x="2758077" y="2637374"/>
              <a:ext cx="75212" cy="43972"/>
            </a:xfrm>
            <a:custGeom>
              <a:avLst/>
              <a:gdLst>
                <a:gd name="T0" fmla="*/ 0 w 36"/>
                <a:gd name="T1" fmla="*/ 15183716 h 22"/>
                <a:gd name="T2" fmla="*/ 0 w 36"/>
                <a:gd name="T3" fmla="*/ 15183716 h 22"/>
                <a:gd name="T4" fmla="*/ 15245114 w 36"/>
                <a:gd name="T5" fmla="*/ 35427802 h 22"/>
                <a:gd name="T6" fmla="*/ 53358518 w 36"/>
                <a:gd name="T7" fmla="*/ 6747597 h 22"/>
                <a:gd name="T8" fmla="*/ 16769995 w 36"/>
                <a:gd name="T9" fmla="*/ 0 h 22"/>
                <a:gd name="T10" fmla="*/ 21343409 w 36"/>
                <a:gd name="T11" fmla="*/ 13496492 h 22"/>
                <a:gd name="T12" fmla="*/ 0 w 36"/>
                <a:gd name="T13" fmla="*/ 15183716 h 22"/>
                <a:gd name="T14" fmla="*/ 0 w 36"/>
                <a:gd name="T15" fmla="*/ 15183716 h 22"/>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2"/>
                <a:gd name="T26" fmla="*/ 36 w 3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2">
                  <a:moveTo>
                    <a:pt x="0" y="9"/>
                  </a:moveTo>
                  <a:lnTo>
                    <a:pt x="0" y="9"/>
                  </a:lnTo>
                  <a:lnTo>
                    <a:pt x="10" y="21"/>
                  </a:lnTo>
                  <a:lnTo>
                    <a:pt x="35" y="4"/>
                  </a:lnTo>
                  <a:lnTo>
                    <a:pt x="11" y="0"/>
                  </a:lnTo>
                  <a:lnTo>
                    <a:pt x="14" y="8"/>
                  </a:lnTo>
                  <a:lnTo>
                    <a:pt x="0" y="9"/>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3" name="Freeform 162"/>
            <p:cNvSpPr>
              <a:spLocks/>
            </p:cNvSpPr>
            <p:nvPr/>
          </p:nvSpPr>
          <p:spPr bwMode="auto">
            <a:xfrm>
              <a:off x="3236203" y="2556760"/>
              <a:ext cx="236378" cy="200316"/>
            </a:xfrm>
            <a:custGeom>
              <a:avLst/>
              <a:gdLst>
                <a:gd name="T0" fmla="*/ 0 w 110"/>
                <a:gd name="T1" fmla="*/ 17289607 h 99"/>
                <a:gd name="T2" fmla="*/ 0 w 110"/>
                <a:gd name="T3" fmla="*/ 17289607 h 99"/>
                <a:gd name="T4" fmla="*/ 6451601 w 110"/>
                <a:gd name="T5" fmla="*/ 41495580 h 99"/>
                <a:gd name="T6" fmla="*/ 30645101 w 110"/>
                <a:gd name="T7" fmla="*/ 51868825 h 99"/>
                <a:gd name="T8" fmla="*/ 41935408 w 110"/>
                <a:gd name="T9" fmla="*/ 43223367 h 99"/>
                <a:gd name="T10" fmla="*/ 20967704 w 110"/>
                <a:gd name="T11" fmla="*/ 31121030 h 99"/>
                <a:gd name="T12" fmla="*/ 41935408 w 110"/>
                <a:gd name="T13" fmla="*/ 31121030 h 99"/>
                <a:gd name="T14" fmla="*/ 59677303 w 110"/>
                <a:gd name="T15" fmla="*/ 51868825 h 99"/>
                <a:gd name="T16" fmla="*/ 54838605 w 110"/>
                <a:gd name="T17" fmla="*/ 15560515 h 99"/>
                <a:gd name="T18" fmla="*/ 69354701 w 110"/>
                <a:gd name="T19" fmla="*/ 48410642 h 99"/>
                <a:gd name="T20" fmla="*/ 106451410 w 110"/>
                <a:gd name="T21" fmla="*/ 67429335 h 99"/>
                <a:gd name="T22" fmla="*/ 99999812 w 110"/>
                <a:gd name="T23" fmla="*/ 89906232 h 99"/>
                <a:gd name="T24" fmla="*/ 141935200 w 110"/>
                <a:gd name="T25" fmla="*/ 119298160 h 99"/>
                <a:gd name="T26" fmla="*/ 130644903 w 110"/>
                <a:gd name="T27" fmla="*/ 143504128 h 99"/>
                <a:gd name="T28" fmla="*/ 153225497 w 110"/>
                <a:gd name="T29" fmla="*/ 124485435 h 99"/>
                <a:gd name="T30" fmla="*/ 156451296 w 110"/>
                <a:gd name="T31" fmla="*/ 169437873 h 99"/>
                <a:gd name="T32" fmla="*/ 174193231 w 110"/>
                <a:gd name="T33" fmla="*/ 160793729 h 99"/>
                <a:gd name="T34" fmla="*/ 175806131 w 110"/>
                <a:gd name="T35" fmla="*/ 127943618 h 99"/>
                <a:gd name="T36" fmla="*/ 133870703 w 110"/>
                <a:gd name="T37" fmla="*/ 108924925 h 99"/>
                <a:gd name="T38" fmla="*/ 56451504 w 110"/>
                <a:gd name="T39" fmla="*/ 0 h 99"/>
                <a:gd name="T40" fmla="*/ 11290302 w 110"/>
                <a:gd name="T41" fmla="*/ 31121030 h 99"/>
                <a:gd name="T42" fmla="*/ 0 w 110"/>
                <a:gd name="T43" fmla="*/ 17289607 h 99"/>
                <a:gd name="T44" fmla="*/ 0 w 110"/>
                <a:gd name="T45" fmla="*/ 17289607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
                <a:gd name="T70" fmla="*/ 0 h 99"/>
                <a:gd name="T71" fmla="*/ 110 w 110"/>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 h="99">
                  <a:moveTo>
                    <a:pt x="0" y="10"/>
                  </a:moveTo>
                  <a:lnTo>
                    <a:pt x="0" y="10"/>
                  </a:lnTo>
                  <a:lnTo>
                    <a:pt x="4" y="24"/>
                  </a:lnTo>
                  <a:lnTo>
                    <a:pt x="19" y="30"/>
                  </a:lnTo>
                  <a:lnTo>
                    <a:pt x="26" y="25"/>
                  </a:lnTo>
                  <a:lnTo>
                    <a:pt x="13" y="18"/>
                  </a:lnTo>
                  <a:lnTo>
                    <a:pt x="26" y="18"/>
                  </a:lnTo>
                  <a:lnTo>
                    <a:pt x="37" y="30"/>
                  </a:lnTo>
                  <a:lnTo>
                    <a:pt x="34" y="9"/>
                  </a:lnTo>
                  <a:lnTo>
                    <a:pt x="43" y="28"/>
                  </a:lnTo>
                  <a:lnTo>
                    <a:pt x="66" y="39"/>
                  </a:lnTo>
                  <a:lnTo>
                    <a:pt x="62" y="52"/>
                  </a:lnTo>
                  <a:lnTo>
                    <a:pt x="88" y="69"/>
                  </a:lnTo>
                  <a:lnTo>
                    <a:pt x="81" y="83"/>
                  </a:lnTo>
                  <a:lnTo>
                    <a:pt x="95" y="72"/>
                  </a:lnTo>
                  <a:lnTo>
                    <a:pt x="97" y="98"/>
                  </a:lnTo>
                  <a:lnTo>
                    <a:pt x="108" y="93"/>
                  </a:lnTo>
                  <a:lnTo>
                    <a:pt x="109" y="74"/>
                  </a:lnTo>
                  <a:lnTo>
                    <a:pt x="83" y="63"/>
                  </a:lnTo>
                  <a:lnTo>
                    <a:pt x="35" y="0"/>
                  </a:lnTo>
                  <a:lnTo>
                    <a:pt x="7" y="18"/>
                  </a:lnTo>
                  <a:lnTo>
                    <a:pt x="0" y="10"/>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4" name="Freeform 163"/>
            <p:cNvSpPr>
              <a:spLocks/>
            </p:cNvSpPr>
            <p:nvPr/>
          </p:nvSpPr>
          <p:spPr bwMode="auto">
            <a:xfrm>
              <a:off x="3289925" y="2622716"/>
              <a:ext cx="42978" cy="34200"/>
            </a:xfrm>
            <a:custGeom>
              <a:avLst/>
              <a:gdLst>
                <a:gd name="T0" fmla="*/ 0 w 20"/>
                <a:gd name="T1" fmla="*/ 0 h 16"/>
                <a:gd name="T2" fmla="*/ 0 w 20"/>
                <a:gd name="T3" fmla="*/ 0 h 16"/>
                <a:gd name="T4" fmla="*/ 9677399 w 20"/>
                <a:gd name="T5" fmla="*/ 28942503 h 16"/>
                <a:gd name="T6" fmla="*/ 11290301 w 20"/>
                <a:gd name="T7" fmla="*/ 13505854 h 16"/>
                <a:gd name="T8" fmla="*/ 30645098 w 20"/>
                <a:gd name="T9" fmla="*/ 27013096 h 16"/>
                <a:gd name="T10" fmla="*/ 12903200 w 20"/>
                <a:gd name="T11" fmla="*/ 13505854 h 16"/>
                <a:gd name="T12" fmla="*/ 29032199 w 20"/>
                <a:gd name="T13" fmla="*/ 3858815 h 16"/>
                <a:gd name="T14" fmla="*/ 0 w 20"/>
                <a:gd name="T15" fmla="*/ 0 h 16"/>
                <a:gd name="T16" fmla="*/ 0 w 2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0" y="0"/>
                  </a:moveTo>
                  <a:lnTo>
                    <a:pt x="0" y="0"/>
                  </a:lnTo>
                  <a:lnTo>
                    <a:pt x="6" y="15"/>
                  </a:lnTo>
                  <a:lnTo>
                    <a:pt x="7" y="7"/>
                  </a:lnTo>
                  <a:lnTo>
                    <a:pt x="19" y="14"/>
                  </a:lnTo>
                  <a:lnTo>
                    <a:pt x="8" y="7"/>
                  </a:lnTo>
                  <a:lnTo>
                    <a:pt x="18" y="2"/>
                  </a:lnTo>
                  <a:lnTo>
                    <a:pt x="0" y="0"/>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5" name="Freeform 164"/>
            <p:cNvSpPr>
              <a:spLocks/>
            </p:cNvSpPr>
            <p:nvPr/>
          </p:nvSpPr>
          <p:spPr bwMode="auto">
            <a:xfrm>
              <a:off x="3306043" y="2649589"/>
              <a:ext cx="26861" cy="51299"/>
            </a:xfrm>
            <a:custGeom>
              <a:avLst/>
              <a:gdLst>
                <a:gd name="T0" fmla="*/ 0 w 12"/>
                <a:gd name="T1" fmla="*/ 0 h 25"/>
                <a:gd name="T2" fmla="*/ 0 w 12"/>
                <a:gd name="T3" fmla="*/ 0 h 25"/>
                <a:gd name="T4" fmla="*/ 17500864 w 12"/>
                <a:gd name="T5" fmla="*/ 7112783 h 25"/>
                <a:gd name="T6" fmla="*/ 19251082 w 12"/>
                <a:gd name="T7" fmla="*/ 42676691 h 25"/>
                <a:gd name="T8" fmla="*/ 0 w 12"/>
                <a:gd name="T9" fmla="*/ 0 h 25"/>
                <a:gd name="T10" fmla="*/ 0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0" y="0"/>
                  </a:moveTo>
                  <a:lnTo>
                    <a:pt x="0" y="0"/>
                  </a:lnTo>
                  <a:lnTo>
                    <a:pt x="10" y="4"/>
                  </a:lnTo>
                  <a:lnTo>
                    <a:pt x="11" y="24"/>
                  </a:lnTo>
                  <a:lnTo>
                    <a:pt x="0" y="0"/>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6" name="Freeform 165"/>
            <p:cNvSpPr>
              <a:spLocks/>
            </p:cNvSpPr>
            <p:nvPr/>
          </p:nvSpPr>
          <p:spPr bwMode="auto">
            <a:xfrm>
              <a:off x="3332904" y="2625160"/>
              <a:ext cx="34918" cy="34200"/>
            </a:xfrm>
            <a:custGeom>
              <a:avLst/>
              <a:gdLst>
                <a:gd name="T0" fmla="*/ 0 w 15"/>
                <a:gd name="T1" fmla="*/ 0 h 16"/>
                <a:gd name="T2" fmla="*/ 0 w 15"/>
                <a:gd name="T3" fmla="*/ 0 h 16"/>
                <a:gd name="T4" fmla="*/ 5677928 w 15"/>
                <a:gd name="T5" fmla="*/ 28942503 h 16"/>
                <a:gd name="T6" fmla="*/ 20821357 w 15"/>
                <a:gd name="T7" fmla="*/ 28942503 h 16"/>
                <a:gd name="T8" fmla="*/ 13250332 w 15"/>
                <a:gd name="T9" fmla="*/ 3858815 h 16"/>
                <a:gd name="T10" fmla="*/ 26499288 w 15"/>
                <a:gd name="T11" fmla="*/ 21224870 h 16"/>
                <a:gd name="T12" fmla="*/ 15142056 w 15"/>
                <a:gd name="T13" fmla="*/ 0 h 16"/>
                <a:gd name="T14" fmla="*/ 0 w 15"/>
                <a:gd name="T15" fmla="*/ 0 h 16"/>
                <a:gd name="T16" fmla="*/ 0 w 15"/>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0" y="0"/>
                  </a:moveTo>
                  <a:lnTo>
                    <a:pt x="0" y="0"/>
                  </a:lnTo>
                  <a:lnTo>
                    <a:pt x="3" y="15"/>
                  </a:lnTo>
                  <a:lnTo>
                    <a:pt x="11" y="15"/>
                  </a:lnTo>
                  <a:lnTo>
                    <a:pt x="7" y="2"/>
                  </a:lnTo>
                  <a:lnTo>
                    <a:pt x="14" y="11"/>
                  </a:lnTo>
                  <a:lnTo>
                    <a:pt x="8" y="0"/>
                  </a:lnTo>
                  <a:lnTo>
                    <a:pt x="0" y="0"/>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7" name="Freeform 166"/>
            <p:cNvSpPr>
              <a:spLocks/>
            </p:cNvSpPr>
            <p:nvPr/>
          </p:nvSpPr>
          <p:spPr bwMode="auto">
            <a:xfrm>
              <a:off x="3359767" y="2669132"/>
              <a:ext cx="24174" cy="21985"/>
            </a:xfrm>
            <a:custGeom>
              <a:avLst/>
              <a:gdLst>
                <a:gd name="T0" fmla="*/ 0 w 13"/>
                <a:gd name="T1" fmla="*/ 0 h 11"/>
                <a:gd name="T2" fmla="*/ 0 w 13"/>
                <a:gd name="T3" fmla="*/ 0 h 11"/>
                <a:gd name="T4" fmla="*/ 14493612 w 13"/>
                <a:gd name="T5" fmla="*/ 16869050 h 11"/>
                <a:gd name="T6" fmla="*/ 14493612 w 13"/>
                <a:gd name="T7" fmla="*/ 1687165 h 11"/>
                <a:gd name="T8" fmla="*/ 0 w 13"/>
                <a:gd name="T9" fmla="*/ 0 h 11"/>
                <a:gd name="T10" fmla="*/ 0 w 13"/>
                <a:gd name="T11" fmla="*/ 0 h 11"/>
                <a:gd name="T12" fmla="*/ 0 60000 65536"/>
                <a:gd name="T13" fmla="*/ 0 60000 65536"/>
                <a:gd name="T14" fmla="*/ 0 60000 65536"/>
                <a:gd name="T15" fmla="*/ 0 60000 65536"/>
                <a:gd name="T16" fmla="*/ 0 60000 65536"/>
                <a:gd name="T17" fmla="*/ 0 60000 65536"/>
                <a:gd name="T18" fmla="*/ 0 w 13"/>
                <a:gd name="T19" fmla="*/ 0 h 11"/>
                <a:gd name="T20" fmla="*/ 13 w 1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3" h="11">
                  <a:moveTo>
                    <a:pt x="0" y="0"/>
                  </a:moveTo>
                  <a:lnTo>
                    <a:pt x="0" y="0"/>
                  </a:lnTo>
                  <a:lnTo>
                    <a:pt x="12" y="10"/>
                  </a:lnTo>
                  <a:lnTo>
                    <a:pt x="12" y="1"/>
                  </a:lnTo>
                  <a:lnTo>
                    <a:pt x="0" y="0"/>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8" name="Freeform 167"/>
            <p:cNvSpPr>
              <a:spLocks/>
            </p:cNvSpPr>
            <p:nvPr/>
          </p:nvSpPr>
          <p:spPr bwMode="auto">
            <a:xfrm>
              <a:off x="3367823" y="2696004"/>
              <a:ext cx="37605" cy="53744"/>
            </a:xfrm>
            <a:custGeom>
              <a:avLst/>
              <a:gdLst>
                <a:gd name="T0" fmla="*/ 0 w 19"/>
                <a:gd name="T1" fmla="*/ 0 h 26"/>
                <a:gd name="T2" fmla="*/ 0 w 19"/>
                <a:gd name="T3" fmla="*/ 0 h 26"/>
                <a:gd name="T4" fmla="*/ 19155607 w 19"/>
                <a:gd name="T5" fmla="*/ 14434772 h 26"/>
                <a:gd name="T6" fmla="*/ 24628808 w 19"/>
                <a:gd name="T7" fmla="*/ 45109675 h 26"/>
                <a:gd name="T8" fmla="*/ 0 w 19"/>
                <a:gd name="T9" fmla="*/ 0 h 26"/>
                <a:gd name="T10" fmla="*/ 0 w 19"/>
                <a:gd name="T11" fmla="*/ 0 h 26"/>
                <a:gd name="T12" fmla="*/ 0 60000 65536"/>
                <a:gd name="T13" fmla="*/ 0 60000 65536"/>
                <a:gd name="T14" fmla="*/ 0 60000 65536"/>
                <a:gd name="T15" fmla="*/ 0 60000 65536"/>
                <a:gd name="T16" fmla="*/ 0 60000 65536"/>
                <a:gd name="T17" fmla="*/ 0 60000 65536"/>
                <a:gd name="T18" fmla="*/ 0 w 19"/>
                <a:gd name="T19" fmla="*/ 0 h 26"/>
                <a:gd name="T20" fmla="*/ 19 w 1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9" h="26">
                  <a:moveTo>
                    <a:pt x="0" y="0"/>
                  </a:moveTo>
                  <a:lnTo>
                    <a:pt x="0" y="0"/>
                  </a:lnTo>
                  <a:lnTo>
                    <a:pt x="14" y="8"/>
                  </a:lnTo>
                  <a:lnTo>
                    <a:pt x="18" y="25"/>
                  </a:lnTo>
                  <a:lnTo>
                    <a:pt x="0" y="0"/>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69" name="Freeform 168"/>
            <p:cNvSpPr>
              <a:spLocks/>
            </p:cNvSpPr>
            <p:nvPr/>
          </p:nvSpPr>
          <p:spPr bwMode="auto">
            <a:xfrm>
              <a:off x="3424232" y="2713105"/>
              <a:ext cx="24174" cy="26871"/>
            </a:xfrm>
            <a:custGeom>
              <a:avLst/>
              <a:gdLst>
                <a:gd name="T0" fmla="*/ 0 w 10"/>
                <a:gd name="T1" fmla="*/ 10841576 h 15"/>
                <a:gd name="T2" fmla="*/ 0 w 10"/>
                <a:gd name="T3" fmla="*/ 10841576 h 15"/>
                <a:gd name="T4" fmla="*/ 8165020 w 10"/>
                <a:gd name="T5" fmla="*/ 0 h 15"/>
                <a:gd name="T6" fmla="*/ 18370223 w 10"/>
                <a:gd name="T7" fmla="*/ 18973045 h 15"/>
                <a:gd name="T8" fmla="*/ 0 w 10"/>
                <a:gd name="T9" fmla="*/ 10841576 h 15"/>
                <a:gd name="T10" fmla="*/ 0 w 10"/>
                <a:gd name="T11" fmla="*/ 10841576 h 15"/>
                <a:gd name="T12" fmla="*/ 0 60000 65536"/>
                <a:gd name="T13" fmla="*/ 0 60000 65536"/>
                <a:gd name="T14" fmla="*/ 0 60000 65536"/>
                <a:gd name="T15" fmla="*/ 0 60000 65536"/>
                <a:gd name="T16" fmla="*/ 0 60000 65536"/>
                <a:gd name="T17" fmla="*/ 0 60000 65536"/>
                <a:gd name="T18" fmla="*/ 0 w 10"/>
                <a:gd name="T19" fmla="*/ 0 h 15"/>
                <a:gd name="T20" fmla="*/ 10 w 10"/>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0" h="15">
                  <a:moveTo>
                    <a:pt x="0" y="8"/>
                  </a:moveTo>
                  <a:lnTo>
                    <a:pt x="0" y="8"/>
                  </a:lnTo>
                  <a:lnTo>
                    <a:pt x="4" y="0"/>
                  </a:lnTo>
                  <a:lnTo>
                    <a:pt x="9" y="14"/>
                  </a:lnTo>
                  <a:lnTo>
                    <a:pt x="0" y="8"/>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0" name="Freeform 169"/>
            <p:cNvSpPr>
              <a:spLocks/>
            </p:cNvSpPr>
            <p:nvPr/>
          </p:nvSpPr>
          <p:spPr bwMode="auto">
            <a:xfrm>
              <a:off x="3625690" y="2950063"/>
              <a:ext cx="1662708" cy="769509"/>
            </a:xfrm>
            <a:custGeom>
              <a:avLst/>
              <a:gdLst>
                <a:gd name="T0" fmla="*/ 0 w 787"/>
                <a:gd name="T1" fmla="*/ 35986208 h 382"/>
                <a:gd name="T2" fmla="*/ 31180509 w 787"/>
                <a:gd name="T3" fmla="*/ 94251414 h 382"/>
                <a:gd name="T4" fmla="*/ 6235603 w 787"/>
                <a:gd name="T5" fmla="*/ 260475223 h 382"/>
                <a:gd name="T6" fmla="*/ 57684942 w 787"/>
                <a:gd name="T7" fmla="*/ 322166221 h 382"/>
                <a:gd name="T8" fmla="*/ 88865460 w 787"/>
                <a:gd name="T9" fmla="*/ 414704110 h 382"/>
                <a:gd name="T10" fmla="*/ 162140632 w 787"/>
                <a:gd name="T11" fmla="*/ 469540844 h 382"/>
                <a:gd name="T12" fmla="*/ 291542490 w 787"/>
                <a:gd name="T13" fmla="*/ 500386343 h 382"/>
                <a:gd name="T14" fmla="*/ 445888036 w 787"/>
                <a:gd name="T15" fmla="*/ 555223077 h 382"/>
                <a:gd name="T16" fmla="*/ 544108107 w 787"/>
                <a:gd name="T17" fmla="*/ 622056083 h 382"/>
                <a:gd name="T18" fmla="*/ 581525455 w 787"/>
                <a:gd name="T19" fmla="*/ 589497017 h 382"/>
                <a:gd name="T20" fmla="*/ 629855728 w 787"/>
                <a:gd name="T21" fmla="*/ 538087416 h 382"/>
                <a:gd name="T22" fmla="*/ 748343529 w 787"/>
                <a:gd name="T23" fmla="*/ 555223077 h 382"/>
                <a:gd name="T24" fmla="*/ 728075955 w 787"/>
                <a:gd name="T25" fmla="*/ 524377578 h 382"/>
                <a:gd name="T26" fmla="*/ 776406228 w 787"/>
                <a:gd name="T27" fmla="*/ 508954173 h 382"/>
                <a:gd name="T28" fmla="*/ 866831174 w 787"/>
                <a:gd name="T29" fmla="*/ 531231842 h 382"/>
                <a:gd name="T30" fmla="*/ 893335597 w 787"/>
                <a:gd name="T31" fmla="*/ 596351282 h 382"/>
                <a:gd name="T32" fmla="*/ 938548070 w 787"/>
                <a:gd name="T33" fmla="*/ 651188016 h 382"/>
                <a:gd name="T34" fmla="*/ 916720971 w 787"/>
                <a:gd name="T35" fmla="*/ 508954173 h 382"/>
                <a:gd name="T36" fmla="*/ 1041444217 w 787"/>
                <a:gd name="T37" fmla="*/ 387285743 h 382"/>
                <a:gd name="T38" fmla="*/ 1039885941 w 787"/>
                <a:gd name="T39" fmla="*/ 375289471 h 382"/>
                <a:gd name="T40" fmla="*/ 1028971767 w 787"/>
                <a:gd name="T41" fmla="*/ 325593353 h 382"/>
                <a:gd name="T42" fmla="*/ 1028971767 w 787"/>
                <a:gd name="T43" fmla="*/ 320452655 h 382"/>
                <a:gd name="T44" fmla="*/ 1036768141 w 787"/>
                <a:gd name="T45" fmla="*/ 282752891 h 382"/>
                <a:gd name="T46" fmla="*/ 1055476190 w 787"/>
                <a:gd name="T47" fmla="*/ 308457692 h 382"/>
                <a:gd name="T48" fmla="*/ 1057035715 w 787"/>
                <a:gd name="T49" fmla="*/ 296461420 h 382"/>
                <a:gd name="T50" fmla="*/ 1164609186 w 787"/>
                <a:gd name="T51" fmla="*/ 222775459 h 382"/>
                <a:gd name="T52" fmla="*/ 1158373586 w 787"/>
                <a:gd name="T53" fmla="*/ 167937375 h 382"/>
                <a:gd name="T54" fmla="*/ 1225411908 w 787"/>
                <a:gd name="T55" fmla="*/ 123383347 h 382"/>
                <a:gd name="T56" fmla="*/ 1209821659 w 787"/>
                <a:gd name="T57" fmla="*/ 71973725 h 382"/>
                <a:gd name="T58" fmla="*/ 1147459412 w 787"/>
                <a:gd name="T59" fmla="*/ 121669781 h 382"/>
                <a:gd name="T60" fmla="*/ 1032090816 w 787"/>
                <a:gd name="T61" fmla="*/ 171365816 h 382"/>
                <a:gd name="T62" fmla="*/ 974405894 w 787"/>
                <a:gd name="T63" fmla="*/ 190215085 h 382"/>
                <a:gd name="T64" fmla="*/ 885540472 w 787"/>
                <a:gd name="T65" fmla="*/ 226202591 h 382"/>
                <a:gd name="T66" fmla="*/ 888658272 w 787"/>
                <a:gd name="T67" fmla="*/ 203924923 h 382"/>
                <a:gd name="T68" fmla="*/ 898012922 w 787"/>
                <a:gd name="T69" fmla="*/ 185074386 h 382"/>
                <a:gd name="T70" fmla="*/ 866831174 w 787"/>
                <a:gd name="T71" fmla="*/ 167937375 h 382"/>
                <a:gd name="T72" fmla="*/ 841886275 w 787"/>
                <a:gd name="T73" fmla="*/ 109673509 h 382"/>
                <a:gd name="T74" fmla="*/ 807587976 w 787"/>
                <a:gd name="T75" fmla="*/ 217633452 h 382"/>
                <a:gd name="T76" fmla="*/ 781083553 w 787"/>
                <a:gd name="T77" fmla="*/ 183360820 h 382"/>
                <a:gd name="T78" fmla="*/ 782643077 w 787"/>
                <a:gd name="T79" fmla="*/ 133664744 h 382"/>
                <a:gd name="T80" fmla="*/ 865272898 w 787"/>
                <a:gd name="T81" fmla="*/ 101105678 h 382"/>
                <a:gd name="T82" fmla="*/ 851240924 w 787"/>
                <a:gd name="T83" fmla="*/ 85682254 h 382"/>
                <a:gd name="T84" fmla="*/ 782643077 w 787"/>
                <a:gd name="T85" fmla="*/ 58263887 h 382"/>
                <a:gd name="T86" fmla="*/ 692218131 w 787"/>
                <a:gd name="T87" fmla="*/ 83968688 h 382"/>
                <a:gd name="T88" fmla="*/ 639210377 w 787"/>
                <a:gd name="T89" fmla="*/ 20564108 h 382"/>
                <a:gd name="T90" fmla="*/ 625178404 w 787"/>
                <a:gd name="T91" fmla="*/ 13709843 h 382"/>
                <a:gd name="T92" fmla="*/ 51448093 w 787"/>
                <a:gd name="T93" fmla="*/ 39414649 h 382"/>
                <a:gd name="T94" fmla="*/ 42094692 w 787"/>
                <a:gd name="T95" fmla="*/ 37699774 h 382"/>
                <a:gd name="T96" fmla="*/ 0 w 787"/>
                <a:gd name="T97" fmla="*/ 35986208 h 3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382"/>
                <a:gd name="T149" fmla="*/ 787 w 787"/>
                <a:gd name="T150" fmla="*/ 382 h 3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382">
                  <a:moveTo>
                    <a:pt x="0" y="21"/>
                  </a:moveTo>
                  <a:lnTo>
                    <a:pt x="0" y="21"/>
                  </a:lnTo>
                  <a:lnTo>
                    <a:pt x="9" y="52"/>
                  </a:lnTo>
                  <a:lnTo>
                    <a:pt x="20" y="55"/>
                  </a:lnTo>
                  <a:lnTo>
                    <a:pt x="11" y="57"/>
                  </a:lnTo>
                  <a:lnTo>
                    <a:pt x="4" y="152"/>
                  </a:lnTo>
                  <a:lnTo>
                    <a:pt x="24" y="188"/>
                  </a:lnTo>
                  <a:lnTo>
                    <a:pt x="37" y="188"/>
                  </a:lnTo>
                  <a:lnTo>
                    <a:pt x="32" y="202"/>
                  </a:lnTo>
                  <a:lnTo>
                    <a:pt x="57" y="242"/>
                  </a:lnTo>
                  <a:lnTo>
                    <a:pt x="83" y="251"/>
                  </a:lnTo>
                  <a:lnTo>
                    <a:pt x="104" y="274"/>
                  </a:lnTo>
                  <a:lnTo>
                    <a:pt x="135" y="271"/>
                  </a:lnTo>
                  <a:lnTo>
                    <a:pt x="187" y="292"/>
                  </a:lnTo>
                  <a:lnTo>
                    <a:pt x="249" y="284"/>
                  </a:lnTo>
                  <a:lnTo>
                    <a:pt x="286" y="324"/>
                  </a:lnTo>
                  <a:lnTo>
                    <a:pt x="315" y="314"/>
                  </a:lnTo>
                  <a:lnTo>
                    <a:pt x="349" y="363"/>
                  </a:lnTo>
                  <a:lnTo>
                    <a:pt x="376" y="372"/>
                  </a:lnTo>
                  <a:lnTo>
                    <a:pt x="373" y="344"/>
                  </a:lnTo>
                  <a:lnTo>
                    <a:pt x="401" y="327"/>
                  </a:lnTo>
                  <a:lnTo>
                    <a:pt x="404" y="314"/>
                  </a:lnTo>
                  <a:lnTo>
                    <a:pt x="445" y="314"/>
                  </a:lnTo>
                  <a:lnTo>
                    <a:pt x="480" y="324"/>
                  </a:lnTo>
                  <a:lnTo>
                    <a:pt x="481" y="308"/>
                  </a:lnTo>
                  <a:lnTo>
                    <a:pt x="467" y="306"/>
                  </a:lnTo>
                  <a:lnTo>
                    <a:pt x="497" y="305"/>
                  </a:lnTo>
                  <a:lnTo>
                    <a:pt x="498" y="297"/>
                  </a:lnTo>
                  <a:lnTo>
                    <a:pt x="501" y="307"/>
                  </a:lnTo>
                  <a:lnTo>
                    <a:pt x="556" y="310"/>
                  </a:lnTo>
                  <a:lnTo>
                    <a:pt x="571" y="324"/>
                  </a:lnTo>
                  <a:lnTo>
                    <a:pt x="573" y="348"/>
                  </a:lnTo>
                  <a:lnTo>
                    <a:pt x="591" y="381"/>
                  </a:lnTo>
                  <a:lnTo>
                    <a:pt x="602" y="380"/>
                  </a:lnTo>
                  <a:lnTo>
                    <a:pt x="606" y="355"/>
                  </a:lnTo>
                  <a:lnTo>
                    <a:pt x="588" y="297"/>
                  </a:lnTo>
                  <a:lnTo>
                    <a:pt x="599" y="273"/>
                  </a:lnTo>
                  <a:lnTo>
                    <a:pt x="668" y="226"/>
                  </a:lnTo>
                  <a:lnTo>
                    <a:pt x="655" y="221"/>
                  </a:lnTo>
                  <a:lnTo>
                    <a:pt x="667" y="219"/>
                  </a:lnTo>
                  <a:lnTo>
                    <a:pt x="657" y="204"/>
                  </a:lnTo>
                  <a:lnTo>
                    <a:pt x="660" y="190"/>
                  </a:lnTo>
                  <a:lnTo>
                    <a:pt x="646" y="180"/>
                  </a:lnTo>
                  <a:lnTo>
                    <a:pt x="660" y="187"/>
                  </a:lnTo>
                  <a:lnTo>
                    <a:pt x="655" y="170"/>
                  </a:lnTo>
                  <a:lnTo>
                    <a:pt x="665" y="165"/>
                  </a:lnTo>
                  <a:lnTo>
                    <a:pt x="667" y="202"/>
                  </a:lnTo>
                  <a:lnTo>
                    <a:pt x="677" y="180"/>
                  </a:lnTo>
                  <a:lnTo>
                    <a:pt x="671" y="163"/>
                  </a:lnTo>
                  <a:lnTo>
                    <a:pt x="678" y="173"/>
                  </a:lnTo>
                  <a:lnTo>
                    <a:pt x="692" y="143"/>
                  </a:lnTo>
                  <a:lnTo>
                    <a:pt x="747" y="130"/>
                  </a:lnTo>
                  <a:lnTo>
                    <a:pt x="733" y="121"/>
                  </a:lnTo>
                  <a:lnTo>
                    <a:pt x="743" y="98"/>
                  </a:lnTo>
                  <a:lnTo>
                    <a:pt x="785" y="81"/>
                  </a:lnTo>
                  <a:lnTo>
                    <a:pt x="786" y="72"/>
                  </a:lnTo>
                  <a:lnTo>
                    <a:pt x="776" y="64"/>
                  </a:lnTo>
                  <a:lnTo>
                    <a:pt x="776" y="42"/>
                  </a:lnTo>
                  <a:lnTo>
                    <a:pt x="753" y="35"/>
                  </a:lnTo>
                  <a:lnTo>
                    <a:pt x="736" y="71"/>
                  </a:lnTo>
                  <a:lnTo>
                    <a:pt x="667" y="84"/>
                  </a:lnTo>
                  <a:lnTo>
                    <a:pt x="662" y="100"/>
                  </a:lnTo>
                  <a:lnTo>
                    <a:pt x="622" y="106"/>
                  </a:lnTo>
                  <a:lnTo>
                    <a:pt x="625" y="111"/>
                  </a:lnTo>
                  <a:lnTo>
                    <a:pt x="585" y="133"/>
                  </a:lnTo>
                  <a:lnTo>
                    <a:pt x="568" y="132"/>
                  </a:lnTo>
                  <a:lnTo>
                    <a:pt x="567" y="126"/>
                  </a:lnTo>
                  <a:lnTo>
                    <a:pt x="570" y="119"/>
                  </a:lnTo>
                  <a:lnTo>
                    <a:pt x="574" y="114"/>
                  </a:lnTo>
                  <a:lnTo>
                    <a:pt x="576" y="108"/>
                  </a:lnTo>
                  <a:lnTo>
                    <a:pt x="570" y="91"/>
                  </a:lnTo>
                  <a:lnTo>
                    <a:pt x="556" y="98"/>
                  </a:lnTo>
                  <a:lnTo>
                    <a:pt x="561" y="71"/>
                  </a:lnTo>
                  <a:lnTo>
                    <a:pt x="540" y="64"/>
                  </a:lnTo>
                  <a:lnTo>
                    <a:pt x="524" y="81"/>
                  </a:lnTo>
                  <a:lnTo>
                    <a:pt x="518" y="127"/>
                  </a:lnTo>
                  <a:lnTo>
                    <a:pt x="505" y="128"/>
                  </a:lnTo>
                  <a:lnTo>
                    <a:pt x="501" y="107"/>
                  </a:lnTo>
                  <a:lnTo>
                    <a:pt x="511" y="72"/>
                  </a:lnTo>
                  <a:lnTo>
                    <a:pt x="502" y="78"/>
                  </a:lnTo>
                  <a:lnTo>
                    <a:pt x="519" y="60"/>
                  </a:lnTo>
                  <a:lnTo>
                    <a:pt x="555" y="59"/>
                  </a:lnTo>
                  <a:lnTo>
                    <a:pt x="549" y="50"/>
                  </a:lnTo>
                  <a:lnTo>
                    <a:pt x="546" y="50"/>
                  </a:lnTo>
                  <a:lnTo>
                    <a:pt x="493" y="45"/>
                  </a:lnTo>
                  <a:lnTo>
                    <a:pt x="502" y="34"/>
                  </a:lnTo>
                  <a:lnTo>
                    <a:pt x="469" y="49"/>
                  </a:lnTo>
                  <a:lnTo>
                    <a:pt x="444" y="49"/>
                  </a:lnTo>
                  <a:lnTo>
                    <a:pt x="475" y="25"/>
                  </a:lnTo>
                  <a:lnTo>
                    <a:pt x="410" y="12"/>
                  </a:lnTo>
                  <a:lnTo>
                    <a:pt x="402" y="0"/>
                  </a:lnTo>
                  <a:lnTo>
                    <a:pt x="401" y="8"/>
                  </a:lnTo>
                  <a:lnTo>
                    <a:pt x="25" y="8"/>
                  </a:lnTo>
                  <a:lnTo>
                    <a:pt x="33" y="23"/>
                  </a:lnTo>
                  <a:lnTo>
                    <a:pt x="24" y="35"/>
                  </a:lnTo>
                  <a:lnTo>
                    <a:pt x="27" y="22"/>
                  </a:lnTo>
                  <a:lnTo>
                    <a:pt x="0" y="21"/>
                  </a:lnTo>
                </a:path>
              </a:pathLst>
            </a:custGeom>
            <a:solidFill>
              <a:schemeClr val="accent1"/>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grpSp>
          <p:nvGrpSpPr>
            <p:cNvPr id="171" name="Group 115"/>
            <p:cNvGrpSpPr>
              <a:grpSpLocks/>
            </p:cNvGrpSpPr>
            <p:nvPr/>
          </p:nvGrpSpPr>
          <p:grpSpPr bwMode="auto">
            <a:xfrm>
              <a:off x="4555070" y="3775206"/>
              <a:ext cx="1660013" cy="2337630"/>
              <a:chOff x="1821" y="3111"/>
              <a:chExt cx="785" cy="1163"/>
            </a:xfrm>
            <a:solidFill>
              <a:schemeClr val="accent1"/>
            </a:solidFill>
          </p:grpSpPr>
          <p:sp>
            <p:nvSpPr>
              <p:cNvPr id="172" name="Freeform 171"/>
              <p:cNvSpPr>
                <a:spLocks/>
              </p:cNvSpPr>
              <p:nvPr/>
            </p:nvSpPr>
            <p:spPr bwMode="auto">
              <a:xfrm>
                <a:off x="2163" y="3176"/>
                <a:ext cx="21" cy="8"/>
              </a:xfrm>
              <a:custGeom>
                <a:avLst/>
                <a:gdLst>
                  <a:gd name="T0" fmla="*/ 0 w 21"/>
                  <a:gd name="T1" fmla="*/ 0 h 8"/>
                  <a:gd name="T2" fmla="*/ 0 w 21"/>
                  <a:gd name="T3" fmla="*/ 0 h 8"/>
                  <a:gd name="T4" fmla="*/ 2 w 21"/>
                  <a:gd name="T5" fmla="*/ 7 h 8"/>
                  <a:gd name="T6" fmla="*/ 20 w 21"/>
                  <a:gd name="T7" fmla="*/ 4 h 8"/>
                  <a:gd name="T8" fmla="*/ 0 w 21"/>
                  <a:gd name="T9" fmla="*/ 0 h 8"/>
                  <a:gd name="T10" fmla="*/ 0 w 21"/>
                  <a:gd name="T11" fmla="*/ 0 h 8"/>
                  <a:gd name="T12" fmla="*/ 0 60000 65536"/>
                  <a:gd name="T13" fmla="*/ 0 60000 65536"/>
                  <a:gd name="T14" fmla="*/ 0 60000 65536"/>
                  <a:gd name="T15" fmla="*/ 0 60000 65536"/>
                  <a:gd name="T16" fmla="*/ 0 60000 65536"/>
                  <a:gd name="T17" fmla="*/ 0 60000 65536"/>
                  <a:gd name="T18" fmla="*/ 0 w 21"/>
                  <a:gd name="T19" fmla="*/ 0 h 8"/>
                  <a:gd name="T20" fmla="*/ 21 w 2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1" h="8">
                    <a:moveTo>
                      <a:pt x="0" y="0"/>
                    </a:moveTo>
                    <a:lnTo>
                      <a:pt x="0" y="0"/>
                    </a:lnTo>
                    <a:lnTo>
                      <a:pt x="2" y="7"/>
                    </a:lnTo>
                    <a:lnTo>
                      <a:pt x="20" y="4"/>
                    </a:lnTo>
                    <a:lnTo>
                      <a:pt x="0" y="0"/>
                    </a:lnTo>
                  </a:path>
                </a:pathLst>
              </a:custGeom>
              <a:solidFill>
                <a:schemeClr val="accent6">
                  <a:lumMod val="60000"/>
                  <a:lumOff val="40000"/>
                </a:schemeClr>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3" name="Freeform 172"/>
              <p:cNvSpPr>
                <a:spLocks/>
              </p:cNvSpPr>
              <p:nvPr/>
            </p:nvSpPr>
            <p:spPr bwMode="auto">
              <a:xfrm>
                <a:off x="2079" y="3729"/>
                <a:ext cx="270" cy="481"/>
              </a:xfrm>
              <a:custGeom>
                <a:avLst/>
                <a:gdLst>
                  <a:gd name="T0" fmla="*/ 0 w 270"/>
                  <a:gd name="T1" fmla="*/ 444 h 481"/>
                  <a:gd name="T2" fmla="*/ 0 w 270"/>
                  <a:gd name="T3" fmla="*/ 444 h 481"/>
                  <a:gd name="T4" fmla="*/ 3 w 270"/>
                  <a:gd name="T5" fmla="*/ 455 h 481"/>
                  <a:gd name="T6" fmla="*/ 14 w 270"/>
                  <a:gd name="T7" fmla="*/ 451 h 481"/>
                  <a:gd name="T8" fmla="*/ 18 w 270"/>
                  <a:gd name="T9" fmla="*/ 475 h 481"/>
                  <a:gd name="T10" fmla="*/ 68 w 270"/>
                  <a:gd name="T11" fmla="*/ 480 h 481"/>
                  <a:gd name="T12" fmla="*/ 54 w 270"/>
                  <a:gd name="T13" fmla="*/ 468 h 481"/>
                  <a:gd name="T14" fmla="*/ 64 w 270"/>
                  <a:gd name="T15" fmla="*/ 435 h 481"/>
                  <a:gd name="T16" fmla="*/ 74 w 270"/>
                  <a:gd name="T17" fmla="*/ 442 h 481"/>
                  <a:gd name="T18" fmla="*/ 105 w 270"/>
                  <a:gd name="T19" fmla="*/ 396 h 481"/>
                  <a:gd name="T20" fmla="*/ 81 w 270"/>
                  <a:gd name="T21" fmla="*/ 370 h 481"/>
                  <a:gd name="T22" fmla="*/ 108 w 270"/>
                  <a:gd name="T23" fmla="*/ 354 h 481"/>
                  <a:gd name="T24" fmla="*/ 112 w 270"/>
                  <a:gd name="T25" fmla="*/ 331 h 481"/>
                  <a:gd name="T26" fmla="*/ 124 w 270"/>
                  <a:gd name="T27" fmla="*/ 320 h 481"/>
                  <a:gd name="T28" fmla="*/ 113 w 270"/>
                  <a:gd name="T29" fmla="*/ 316 h 481"/>
                  <a:gd name="T30" fmla="*/ 134 w 270"/>
                  <a:gd name="T31" fmla="*/ 316 h 481"/>
                  <a:gd name="T32" fmla="*/ 131 w 270"/>
                  <a:gd name="T33" fmla="*/ 305 h 481"/>
                  <a:gd name="T34" fmla="*/ 122 w 270"/>
                  <a:gd name="T35" fmla="*/ 312 h 481"/>
                  <a:gd name="T36" fmla="*/ 113 w 270"/>
                  <a:gd name="T37" fmla="*/ 304 h 481"/>
                  <a:gd name="T38" fmla="*/ 112 w 270"/>
                  <a:gd name="T39" fmla="*/ 287 h 481"/>
                  <a:gd name="T40" fmla="*/ 149 w 270"/>
                  <a:gd name="T41" fmla="*/ 288 h 481"/>
                  <a:gd name="T42" fmla="*/ 152 w 270"/>
                  <a:gd name="T43" fmla="*/ 253 h 481"/>
                  <a:gd name="T44" fmla="*/ 210 w 270"/>
                  <a:gd name="T45" fmla="*/ 247 h 481"/>
                  <a:gd name="T46" fmla="*/ 227 w 270"/>
                  <a:gd name="T47" fmla="*/ 223 h 481"/>
                  <a:gd name="T48" fmla="*/ 204 w 270"/>
                  <a:gd name="T49" fmla="*/ 178 h 481"/>
                  <a:gd name="T50" fmla="*/ 216 w 270"/>
                  <a:gd name="T51" fmla="*/ 122 h 481"/>
                  <a:gd name="T52" fmla="*/ 269 w 270"/>
                  <a:gd name="T53" fmla="*/ 76 h 481"/>
                  <a:gd name="T54" fmla="*/ 267 w 270"/>
                  <a:gd name="T55" fmla="*/ 55 h 481"/>
                  <a:gd name="T56" fmla="*/ 256 w 270"/>
                  <a:gd name="T57" fmla="*/ 55 h 481"/>
                  <a:gd name="T58" fmla="*/ 242 w 270"/>
                  <a:gd name="T59" fmla="*/ 79 h 481"/>
                  <a:gd name="T60" fmla="*/ 205 w 270"/>
                  <a:gd name="T61" fmla="*/ 78 h 481"/>
                  <a:gd name="T62" fmla="*/ 213 w 270"/>
                  <a:gd name="T63" fmla="*/ 50 h 481"/>
                  <a:gd name="T64" fmla="*/ 147 w 270"/>
                  <a:gd name="T65" fmla="*/ 7 h 481"/>
                  <a:gd name="T66" fmla="*/ 125 w 270"/>
                  <a:gd name="T67" fmla="*/ 3 h 481"/>
                  <a:gd name="T68" fmla="*/ 123 w 270"/>
                  <a:gd name="T69" fmla="*/ 12 h 481"/>
                  <a:gd name="T70" fmla="*/ 98 w 270"/>
                  <a:gd name="T71" fmla="*/ 0 h 481"/>
                  <a:gd name="T72" fmla="*/ 84 w 270"/>
                  <a:gd name="T73" fmla="*/ 15 h 481"/>
                  <a:gd name="T74" fmla="*/ 82 w 270"/>
                  <a:gd name="T75" fmla="*/ 32 h 481"/>
                  <a:gd name="T76" fmla="*/ 67 w 270"/>
                  <a:gd name="T77" fmla="*/ 39 h 481"/>
                  <a:gd name="T78" fmla="*/ 68 w 270"/>
                  <a:gd name="T79" fmla="*/ 73 h 481"/>
                  <a:gd name="T80" fmla="*/ 51 w 270"/>
                  <a:gd name="T81" fmla="*/ 91 h 481"/>
                  <a:gd name="T82" fmla="*/ 39 w 270"/>
                  <a:gd name="T83" fmla="*/ 138 h 481"/>
                  <a:gd name="T84" fmla="*/ 48 w 270"/>
                  <a:gd name="T85" fmla="*/ 182 h 481"/>
                  <a:gd name="T86" fmla="*/ 31 w 270"/>
                  <a:gd name="T87" fmla="*/ 220 h 481"/>
                  <a:gd name="T88" fmla="*/ 18 w 270"/>
                  <a:gd name="T89" fmla="*/ 313 h 481"/>
                  <a:gd name="T90" fmla="*/ 28 w 270"/>
                  <a:gd name="T91" fmla="*/ 348 h 481"/>
                  <a:gd name="T92" fmla="*/ 19 w 270"/>
                  <a:gd name="T93" fmla="*/ 351 h 481"/>
                  <a:gd name="T94" fmla="*/ 23 w 270"/>
                  <a:gd name="T95" fmla="*/ 381 h 481"/>
                  <a:gd name="T96" fmla="*/ 0 w 270"/>
                  <a:gd name="T97" fmla="*/ 444 h 481"/>
                  <a:gd name="T98" fmla="*/ 0 w 270"/>
                  <a:gd name="T99" fmla="*/ 444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481"/>
                  <a:gd name="T152" fmla="*/ 270 w 270"/>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481">
                    <a:moveTo>
                      <a:pt x="0" y="444"/>
                    </a:moveTo>
                    <a:lnTo>
                      <a:pt x="0" y="444"/>
                    </a:lnTo>
                    <a:lnTo>
                      <a:pt x="3" y="455"/>
                    </a:lnTo>
                    <a:lnTo>
                      <a:pt x="14" y="451"/>
                    </a:lnTo>
                    <a:lnTo>
                      <a:pt x="18" y="475"/>
                    </a:lnTo>
                    <a:lnTo>
                      <a:pt x="68" y="480"/>
                    </a:lnTo>
                    <a:lnTo>
                      <a:pt x="54" y="468"/>
                    </a:lnTo>
                    <a:lnTo>
                      <a:pt x="64" y="435"/>
                    </a:lnTo>
                    <a:lnTo>
                      <a:pt x="74" y="442"/>
                    </a:lnTo>
                    <a:lnTo>
                      <a:pt x="105" y="396"/>
                    </a:lnTo>
                    <a:lnTo>
                      <a:pt x="81" y="370"/>
                    </a:lnTo>
                    <a:lnTo>
                      <a:pt x="108" y="354"/>
                    </a:lnTo>
                    <a:lnTo>
                      <a:pt x="112" y="331"/>
                    </a:lnTo>
                    <a:lnTo>
                      <a:pt x="124" y="320"/>
                    </a:lnTo>
                    <a:lnTo>
                      <a:pt x="113" y="316"/>
                    </a:lnTo>
                    <a:lnTo>
                      <a:pt x="134" y="316"/>
                    </a:lnTo>
                    <a:lnTo>
                      <a:pt x="131" y="305"/>
                    </a:lnTo>
                    <a:lnTo>
                      <a:pt x="122" y="312"/>
                    </a:lnTo>
                    <a:lnTo>
                      <a:pt x="113" y="304"/>
                    </a:lnTo>
                    <a:lnTo>
                      <a:pt x="112" y="287"/>
                    </a:lnTo>
                    <a:lnTo>
                      <a:pt x="149" y="288"/>
                    </a:lnTo>
                    <a:lnTo>
                      <a:pt x="152" y="253"/>
                    </a:lnTo>
                    <a:lnTo>
                      <a:pt x="210" y="247"/>
                    </a:lnTo>
                    <a:lnTo>
                      <a:pt x="227" y="223"/>
                    </a:lnTo>
                    <a:lnTo>
                      <a:pt x="204" y="178"/>
                    </a:lnTo>
                    <a:lnTo>
                      <a:pt x="216" y="122"/>
                    </a:lnTo>
                    <a:lnTo>
                      <a:pt x="269" y="76"/>
                    </a:lnTo>
                    <a:lnTo>
                      <a:pt x="267" y="55"/>
                    </a:lnTo>
                    <a:lnTo>
                      <a:pt x="256" y="55"/>
                    </a:lnTo>
                    <a:lnTo>
                      <a:pt x="242" y="79"/>
                    </a:lnTo>
                    <a:lnTo>
                      <a:pt x="205" y="78"/>
                    </a:lnTo>
                    <a:lnTo>
                      <a:pt x="213" y="50"/>
                    </a:lnTo>
                    <a:lnTo>
                      <a:pt x="147" y="7"/>
                    </a:lnTo>
                    <a:lnTo>
                      <a:pt x="125" y="3"/>
                    </a:lnTo>
                    <a:lnTo>
                      <a:pt x="123" y="12"/>
                    </a:lnTo>
                    <a:lnTo>
                      <a:pt x="98" y="0"/>
                    </a:lnTo>
                    <a:lnTo>
                      <a:pt x="84" y="15"/>
                    </a:lnTo>
                    <a:lnTo>
                      <a:pt x="82" y="32"/>
                    </a:lnTo>
                    <a:lnTo>
                      <a:pt x="67" y="39"/>
                    </a:lnTo>
                    <a:lnTo>
                      <a:pt x="68" y="73"/>
                    </a:lnTo>
                    <a:lnTo>
                      <a:pt x="51" y="91"/>
                    </a:lnTo>
                    <a:lnTo>
                      <a:pt x="39" y="138"/>
                    </a:lnTo>
                    <a:lnTo>
                      <a:pt x="48" y="182"/>
                    </a:lnTo>
                    <a:lnTo>
                      <a:pt x="31" y="220"/>
                    </a:lnTo>
                    <a:lnTo>
                      <a:pt x="18" y="313"/>
                    </a:lnTo>
                    <a:lnTo>
                      <a:pt x="28" y="348"/>
                    </a:lnTo>
                    <a:lnTo>
                      <a:pt x="19" y="351"/>
                    </a:lnTo>
                    <a:lnTo>
                      <a:pt x="23" y="381"/>
                    </a:lnTo>
                    <a:lnTo>
                      <a:pt x="0" y="444"/>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4" name="Freeform 173"/>
              <p:cNvSpPr>
                <a:spLocks/>
              </p:cNvSpPr>
              <p:nvPr/>
            </p:nvSpPr>
            <p:spPr bwMode="auto">
              <a:xfrm>
                <a:off x="2143" y="4217"/>
                <a:ext cx="49" cy="42"/>
              </a:xfrm>
              <a:custGeom>
                <a:avLst/>
                <a:gdLst>
                  <a:gd name="T0" fmla="*/ 0 w 49"/>
                  <a:gd name="T1" fmla="*/ 0 h 42"/>
                  <a:gd name="T2" fmla="*/ 0 w 49"/>
                  <a:gd name="T3" fmla="*/ 0 h 42"/>
                  <a:gd name="T4" fmla="*/ 2 w 49"/>
                  <a:gd name="T5" fmla="*/ 41 h 42"/>
                  <a:gd name="T6" fmla="*/ 48 w 49"/>
                  <a:gd name="T7" fmla="*/ 37 h 42"/>
                  <a:gd name="T8" fmla="*/ 11 w 49"/>
                  <a:gd name="T9" fmla="*/ 20 h 42"/>
                  <a:gd name="T10" fmla="*/ 0 w 49"/>
                  <a:gd name="T11" fmla="*/ 0 h 42"/>
                  <a:gd name="T12" fmla="*/ 0 w 49"/>
                  <a:gd name="T13" fmla="*/ 0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0"/>
                    </a:lnTo>
                    <a:lnTo>
                      <a:pt x="2" y="41"/>
                    </a:lnTo>
                    <a:lnTo>
                      <a:pt x="48" y="37"/>
                    </a:lnTo>
                    <a:lnTo>
                      <a:pt x="11" y="20"/>
                    </a:lnTo>
                    <a:lnTo>
                      <a:pt x="0" y="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5" name="Freeform 174"/>
              <p:cNvSpPr>
                <a:spLocks/>
              </p:cNvSpPr>
              <p:nvPr/>
            </p:nvSpPr>
            <p:spPr bwMode="auto">
              <a:xfrm>
                <a:off x="2129" y="3560"/>
                <a:ext cx="165" cy="185"/>
              </a:xfrm>
              <a:custGeom>
                <a:avLst/>
                <a:gdLst>
                  <a:gd name="T0" fmla="*/ 0 w 165"/>
                  <a:gd name="T1" fmla="*/ 18 h 185"/>
                  <a:gd name="T2" fmla="*/ 0 w 165"/>
                  <a:gd name="T3" fmla="*/ 18 h 185"/>
                  <a:gd name="T4" fmla="*/ 13 w 165"/>
                  <a:gd name="T5" fmla="*/ 38 h 185"/>
                  <a:gd name="T6" fmla="*/ 4 w 165"/>
                  <a:gd name="T7" fmla="*/ 80 h 185"/>
                  <a:gd name="T8" fmla="*/ 13 w 165"/>
                  <a:gd name="T9" fmla="*/ 84 h 185"/>
                  <a:gd name="T10" fmla="*/ 9 w 165"/>
                  <a:gd name="T11" fmla="*/ 91 h 185"/>
                  <a:gd name="T12" fmla="*/ 1 w 165"/>
                  <a:gd name="T13" fmla="*/ 108 h 185"/>
                  <a:gd name="T14" fmla="*/ 16 w 165"/>
                  <a:gd name="T15" fmla="*/ 133 h 185"/>
                  <a:gd name="T16" fmla="*/ 24 w 165"/>
                  <a:gd name="T17" fmla="*/ 183 h 185"/>
                  <a:gd name="T18" fmla="*/ 34 w 165"/>
                  <a:gd name="T19" fmla="*/ 184 h 185"/>
                  <a:gd name="T20" fmla="*/ 48 w 165"/>
                  <a:gd name="T21" fmla="*/ 169 h 185"/>
                  <a:gd name="T22" fmla="*/ 73 w 165"/>
                  <a:gd name="T23" fmla="*/ 181 h 185"/>
                  <a:gd name="T24" fmla="*/ 75 w 165"/>
                  <a:gd name="T25" fmla="*/ 172 h 185"/>
                  <a:gd name="T26" fmla="*/ 97 w 165"/>
                  <a:gd name="T27" fmla="*/ 176 h 185"/>
                  <a:gd name="T28" fmla="*/ 106 w 165"/>
                  <a:gd name="T29" fmla="*/ 139 h 185"/>
                  <a:gd name="T30" fmla="*/ 145 w 165"/>
                  <a:gd name="T31" fmla="*/ 133 h 185"/>
                  <a:gd name="T32" fmla="*/ 159 w 165"/>
                  <a:gd name="T33" fmla="*/ 145 h 185"/>
                  <a:gd name="T34" fmla="*/ 164 w 165"/>
                  <a:gd name="T35" fmla="*/ 117 h 185"/>
                  <a:gd name="T36" fmla="*/ 155 w 165"/>
                  <a:gd name="T37" fmla="*/ 93 h 185"/>
                  <a:gd name="T38" fmla="*/ 132 w 165"/>
                  <a:gd name="T39" fmla="*/ 91 h 185"/>
                  <a:gd name="T40" fmla="*/ 122 w 165"/>
                  <a:gd name="T41" fmla="*/ 55 h 185"/>
                  <a:gd name="T42" fmla="*/ 62 w 165"/>
                  <a:gd name="T43" fmla="*/ 31 h 185"/>
                  <a:gd name="T44" fmla="*/ 58 w 165"/>
                  <a:gd name="T45" fmla="*/ 0 h 185"/>
                  <a:gd name="T46" fmla="*/ 17 w 165"/>
                  <a:gd name="T47" fmla="*/ 19 h 185"/>
                  <a:gd name="T48" fmla="*/ 0 w 165"/>
                  <a:gd name="T49" fmla="*/ 18 h 185"/>
                  <a:gd name="T50" fmla="*/ 0 w 165"/>
                  <a:gd name="T51" fmla="*/ 18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5"/>
                  <a:gd name="T79" fmla="*/ 0 h 185"/>
                  <a:gd name="T80" fmla="*/ 165 w 165"/>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5" h="185">
                    <a:moveTo>
                      <a:pt x="0" y="18"/>
                    </a:moveTo>
                    <a:lnTo>
                      <a:pt x="0" y="18"/>
                    </a:lnTo>
                    <a:lnTo>
                      <a:pt x="13" y="38"/>
                    </a:lnTo>
                    <a:lnTo>
                      <a:pt x="4" y="80"/>
                    </a:lnTo>
                    <a:lnTo>
                      <a:pt x="13" y="84"/>
                    </a:lnTo>
                    <a:lnTo>
                      <a:pt x="9" y="91"/>
                    </a:lnTo>
                    <a:lnTo>
                      <a:pt x="1" y="108"/>
                    </a:lnTo>
                    <a:lnTo>
                      <a:pt x="16" y="133"/>
                    </a:lnTo>
                    <a:lnTo>
                      <a:pt x="24" y="183"/>
                    </a:lnTo>
                    <a:lnTo>
                      <a:pt x="34" y="184"/>
                    </a:lnTo>
                    <a:lnTo>
                      <a:pt x="48" y="169"/>
                    </a:lnTo>
                    <a:lnTo>
                      <a:pt x="73" y="181"/>
                    </a:lnTo>
                    <a:lnTo>
                      <a:pt x="75" y="172"/>
                    </a:lnTo>
                    <a:lnTo>
                      <a:pt x="97" y="176"/>
                    </a:lnTo>
                    <a:lnTo>
                      <a:pt x="106" y="139"/>
                    </a:lnTo>
                    <a:lnTo>
                      <a:pt x="145" y="133"/>
                    </a:lnTo>
                    <a:lnTo>
                      <a:pt x="159" y="145"/>
                    </a:lnTo>
                    <a:lnTo>
                      <a:pt x="164" y="117"/>
                    </a:lnTo>
                    <a:lnTo>
                      <a:pt x="155" y="93"/>
                    </a:lnTo>
                    <a:lnTo>
                      <a:pt x="132" y="91"/>
                    </a:lnTo>
                    <a:lnTo>
                      <a:pt x="122" y="55"/>
                    </a:lnTo>
                    <a:lnTo>
                      <a:pt x="62" y="31"/>
                    </a:lnTo>
                    <a:lnTo>
                      <a:pt x="58" y="0"/>
                    </a:lnTo>
                    <a:lnTo>
                      <a:pt x="17" y="19"/>
                    </a:lnTo>
                    <a:lnTo>
                      <a:pt x="0" y="1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6" name="Freeform 175"/>
              <p:cNvSpPr>
                <a:spLocks/>
              </p:cNvSpPr>
              <p:nvPr/>
            </p:nvSpPr>
            <p:spPr bwMode="auto">
              <a:xfrm>
                <a:off x="2073" y="3360"/>
                <a:ext cx="533" cy="544"/>
              </a:xfrm>
              <a:custGeom>
                <a:avLst/>
                <a:gdLst>
                  <a:gd name="T0" fmla="*/ 0 w 533"/>
                  <a:gd name="T1" fmla="*/ 172 h 544"/>
                  <a:gd name="T2" fmla="*/ 30 w 533"/>
                  <a:gd name="T3" fmla="*/ 205 h 544"/>
                  <a:gd name="T4" fmla="*/ 45 w 533"/>
                  <a:gd name="T5" fmla="*/ 218 h 544"/>
                  <a:gd name="T6" fmla="*/ 73 w 533"/>
                  <a:gd name="T7" fmla="*/ 219 h 544"/>
                  <a:gd name="T8" fmla="*/ 118 w 533"/>
                  <a:gd name="T9" fmla="*/ 231 h 544"/>
                  <a:gd name="T10" fmla="*/ 188 w 533"/>
                  <a:gd name="T11" fmla="*/ 291 h 544"/>
                  <a:gd name="T12" fmla="*/ 220 w 533"/>
                  <a:gd name="T13" fmla="*/ 317 h 544"/>
                  <a:gd name="T14" fmla="*/ 218 w 533"/>
                  <a:gd name="T15" fmla="*/ 372 h 544"/>
                  <a:gd name="T16" fmla="*/ 250 w 533"/>
                  <a:gd name="T17" fmla="*/ 396 h 544"/>
                  <a:gd name="T18" fmla="*/ 262 w 533"/>
                  <a:gd name="T19" fmla="*/ 424 h 544"/>
                  <a:gd name="T20" fmla="*/ 275 w 533"/>
                  <a:gd name="T21" fmla="*/ 445 h 544"/>
                  <a:gd name="T22" fmla="*/ 232 w 533"/>
                  <a:gd name="T23" fmla="*/ 488 h 544"/>
                  <a:gd name="T24" fmla="*/ 281 w 533"/>
                  <a:gd name="T25" fmla="*/ 529 h 544"/>
                  <a:gd name="T26" fmla="*/ 343 w 533"/>
                  <a:gd name="T27" fmla="*/ 462 h 544"/>
                  <a:gd name="T28" fmla="*/ 399 w 533"/>
                  <a:gd name="T29" fmla="*/ 384 h 544"/>
                  <a:gd name="T30" fmla="*/ 445 w 533"/>
                  <a:gd name="T31" fmla="*/ 371 h 544"/>
                  <a:gd name="T32" fmla="*/ 475 w 533"/>
                  <a:gd name="T33" fmla="*/ 249 h 544"/>
                  <a:gd name="T34" fmla="*/ 532 w 533"/>
                  <a:gd name="T35" fmla="*/ 166 h 544"/>
                  <a:gd name="T36" fmla="*/ 502 w 533"/>
                  <a:gd name="T37" fmla="*/ 137 h 544"/>
                  <a:gd name="T38" fmla="*/ 401 w 533"/>
                  <a:gd name="T39" fmla="*/ 106 h 544"/>
                  <a:gd name="T40" fmla="*/ 365 w 533"/>
                  <a:gd name="T41" fmla="*/ 78 h 544"/>
                  <a:gd name="T42" fmla="*/ 334 w 533"/>
                  <a:gd name="T43" fmla="*/ 102 h 544"/>
                  <a:gd name="T44" fmla="*/ 305 w 533"/>
                  <a:gd name="T45" fmla="*/ 98 h 544"/>
                  <a:gd name="T46" fmla="*/ 306 w 533"/>
                  <a:gd name="T47" fmla="*/ 75 h 544"/>
                  <a:gd name="T48" fmla="*/ 305 w 533"/>
                  <a:gd name="T49" fmla="*/ 15 h 544"/>
                  <a:gd name="T50" fmla="*/ 265 w 533"/>
                  <a:gd name="T51" fmla="*/ 39 h 544"/>
                  <a:gd name="T52" fmla="*/ 198 w 533"/>
                  <a:gd name="T53" fmla="*/ 49 h 544"/>
                  <a:gd name="T54" fmla="*/ 194 w 533"/>
                  <a:gd name="T55" fmla="*/ 9 h 544"/>
                  <a:gd name="T56" fmla="*/ 147 w 533"/>
                  <a:gd name="T57" fmla="*/ 16 h 544"/>
                  <a:gd name="T58" fmla="*/ 131 w 533"/>
                  <a:gd name="T59" fmla="*/ 37 h 544"/>
                  <a:gd name="T60" fmla="*/ 111 w 533"/>
                  <a:gd name="T61" fmla="*/ 59 h 544"/>
                  <a:gd name="T62" fmla="*/ 87 w 533"/>
                  <a:gd name="T63" fmla="*/ 42 h 544"/>
                  <a:gd name="T64" fmla="*/ 65 w 533"/>
                  <a:gd name="T65" fmla="*/ 61 h 544"/>
                  <a:gd name="T66" fmla="*/ 59 w 533"/>
                  <a:gd name="T67" fmla="*/ 87 h 544"/>
                  <a:gd name="T68" fmla="*/ 19 w 533"/>
                  <a:gd name="T69" fmla="*/ 140 h 544"/>
                  <a:gd name="T70" fmla="*/ 0 w 533"/>
                  <a:gd name="T71" fmla="*/ 172 h 5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544"/>
                  <a:gd name="T110" fmla="*/ 533 w 533"/>
                  <a:gd name="T111" fmla="*/ 544 h 5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544">
                    <a:moveTo>
                      <a:pt x="0" y="172"/>
                    </a:moveTo>
                    <a:lnTo>
                      <a:pt x="0" y="172"/>
                    </a:lnTo>
                    <a:lnTo>
                      <a:pt x="11" y="197"/>
                    </a:lnTo>
                    <a:lnTo>
                      <a:pt x="30" y="205"/>
                    </a:lnTo>
                    <a:lnTo>
                      <a:pt x="45" y="196"/>
                    </a:lnTo>
                    <a:lnTo>
                      <a:pt x="45" y="218"/>
                    </a:lnTo>
                    <a:lnTo>
                      <a:pt x="56" y="218"/>
                    </a:lnTo>
                    <a:lnTo>
                      <a:pt x="73" y="219"/>
                    </a:lnTo>
                    <a:lnTo>
                      <a:pt x="114" y="200"/>
                    </a:lnTo>
                    <a:lnTo>
                      <a:pt x="118" y="231"/>
                    </a:lnTo>
                    <a:lnTo>
                      <a:pt x="178" y="255"/>
                    </a:lnTo>
                    <a:lnTo>
                      <a:pt x="188" y="291"/>
                    </a:lnTo>
                    <a:lnTo>
                      <a:pt x="211" y="293"/>
                    </a:lnTo>
                    <a:lnTo>
                      <a:pt x="220" y="317"/>
                    </a:lnTo>
                    <a:lnTo>
                      <a:pt x="215" y="345"/>
                    </a:lnTo>
                    <a:lnTo>
                      <a:pt x="218" y="372"/>
                    </a:lnTo>
                    <a:lnTo>
                      <a:pt x="246" y="377"/>
                    </a:lnTo>
                    <a:lnTo>
                      <a:pt x="250" y="396"/>
                    </a:lnTo>
                    <a:lnTo>
                      <a:pt x="264" y="399"/>
                    </a:lnTo>
                    <a:lnTo>
                      <a:pt x="262" y="424"/>
                    </a:lnTo>
                    <a:lnTo>
                      <a:pt x="273" y="424"/>
                    </a:lnTo>
                    <a:lnTo>
                      <a:pt x="275" y="445"/>
                    </a:lnTo>
                    <a:lnTo>
                      <a:pt x="222" y="491"/>
                    </a:lnTo>
                    <a:lnTo>
                      <a:pt x="232" y="488"/>
                    </a:lnTo>
                    <a:lnTo>
                      <a:pt x="273" y="517"/>
                    </a:lnTo>
                    <a:lnTo>
                      <a:pt x="281" y="529"/>
                    </a:lnTo>
                    <a:lnTo>
                      <a:pt x="278" y="543"/>
                    </a:lnTo>
                    <a:lnTo>
                      <a:pt x="343" y="462"/>
                    </a:lnTo>
                    <a:lnTo>
                      <a:pt x="347" y="421"/>
                    </a:lnTo>
                    <a:lnTo>
                      <a:pt x="399" y="384"/>
                    </a:lnTo>
                    <a:lnTo>
                      <a:pt x="432" y="384"/>
                    </a:lnTo>
                    <a:lnTo>
                      <a:pt x="445" y="371"/>
                    </a:lnTo>
                    <a:lnTo>
                      <a:pt x="472" y="310"/>
                    </a:lnTo>
                    <a:lnTo>
                      <a:pt x="475" y="249"/>
                    </a:lnTo>
                    <a:lnTo>
                      <a:pt x="527" y="191"/>
                    </a:lnTo>
                    <a:lnTo>
                      <a:pt x="532" y="166"/>
                    </a:lnTo>
                    <a:lnTo>
                      <a:pt x="524" y="141"/>
                    </a:lnTo>
                    <a:lnTo>
                      <a:pt x="502" y="137"/>
                    </a:lnTo>
                    <a:lnTo>
                      <a:pt x="468" y="111"/>
                    </a:lnTo>
                    <a:lnTo>
                      <a:pt x="401" y="106"/>
                    </a:lnTo>
                    <a:lnTo>
                      <a:pt x="395" y="90"/>
                    </a:lnTo>
                    <a:lnTo>
                      <a:pt x="365" y="78"/>
                    </a:lnTo>
                    <a:lnTo>
                      <a:pt x="352" y="79"/>
                    </a:lnTo>
                    <a:lnTo>
                      <a:pt x="334" y="102"/>
                    </a:lnTo>
                    <a:lnTo>
                      <a:pt x="334" y="94"/>
                    </a:lnTo>
                    <a:lnTo>
                      <a:pt x="305" y="98"/>
                    </a:lnTo>
                    <a:lnTo>
                      <a:pt x="317" y="93"/>
                    </a:lnTo>
                    <a:lnTo>
                      <a:pt x="306" y="75"/>
                    </a:lnTo>
                    <a:lnTo>
                      <a:pt x="327" y="48"/>
                    </a:lnTo>
                    <a:lnTo>
                      <a:pt x="305" y="15"/>
                    </a:lnTo>
                    <a:lnTo>
                      <a:pt x="285" y="41"/>
                    </a:lnTo>
                    <a:lnTo>
                      <a:pt x="265" y="39"/>
                    </a:lnTo>
                    <a:lnTo>
                      <a:pt x="237" y="43"/>
                    </a:lnTo>
                    <a:lnTo>
                      <a:pt x="198" y="49"/>
                    </a:lnTo>
                    <a:lnTo>
                      <a:pt x="191" y="35"/>
                    </a:lnTo>
                    <a:lnTo>
                      <a:pt x="194" y="9"/>
                    </a:lnTo>
                    <a:lnTo>
                      <a:pt x="181" y="0"/>
                    </a:lnTo>
                    <a:lnTo>
                      <a:pt x="147" y="16"/>
                    </a:lnTo>
                    <a:lnTo>
                      <a:pt x="124" y="11"/>
                    </a:lnTo>
                    <a:lnTo>
                      <a:pt x="131" y="37"/>
                    </a:lnTo>
                    <a:lnTo>
                      <a:pt x="144" y="40"/>
                    </a:lnTo>
                    <a:lnTo>
                      <a:pt x="111" y="59"/>
                    </a:lnTo>
                    <a:lnTo>
                      <a:pt x="95" y="52"/>
                    </a:lnTo>
                    <a:lnTo>
                      <a:pt x="87" y="42"/>
                    </a:lnTo>
                    <a:lnTo>
                      <a:pt x="55" y="47"/>
                    </a:lnTo>
                    <a:lnTo>
                      <a:pt x="65" y="61"/>
                    </a:lnTo>
                    <a:lnTo>
                      <a:pt x="52" y="63"/>
                    </a:lnTo>
                    <a:lnTo>
                      <a:pt x="59" y="87"/>
                    </a:lnTo>
                    <a:lnTo>
                      <a:pt x="53" y="126"/>
                    </a:lnTo>
                    <a:lnTo>
                      <a:pt x="19" y="140"/>
                    </a:lnTo>
                    <a:lnTo>
                      <a:pt x="0" y="172"/>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7" name="Freeform 176"/>
              <p:cNvSpPr>
                <a:spLocks/>
              </p:cNvSpPr>
              <p:nvPr/>
            </p:nvSpPr>
            <p:spPr bwMode="auto">
              <a:xfrm>
                <a:off x="1863" y="3176"/>
                <a:ext cx="13" cy="37"/>
              </a:xfrm>
              <a:custGeom>
                <a:avLst/>
                <a:gdLst>
                  <a:gd name="T0" fmla="*/ 0 w 13"/>
                  <a:gd name="T1" fmla="*/ 8 h 37"/>
                  <a:gd name="T2" fmla="*/ 0 w 13"/>
                  <a:gd name="T3" fmla="*/ 8 h 37"/>
                  <a:gd name="T4" fmla="*/ 5 w 13"/>
                  <a:gd name="T5" fmla="*/ 36 h 37"/>
                  <a:gd name="T6" fmla="*/ 12 w 13"/>
                  <a:gd name="T7" fmla="*/ 0 h 37"/>
                  <a:gd name="T8" fmla="*/ 0 w 13"/>
                  <a:gd name="T9" fmla="*/ 8 h 37"/>
                  <a:gd name="T10" fmla="*/ 0 w 13"/>
                  <a:gd name="T11" fmla="*/ 8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8"/>
                    </a:moveTo>
                    <a:lnTo>
                      <a:pt x="0" y="8"/>
                    </a:lnTo>
                    <a:lnTo>
                      <a:pt x="5" y="36"/>
                    </a:lnTo>
                    <a:lnTo>
                      <a:pt x="12" y="0"/>
                    </a:lnTo>
                    <a:lnTo>
                      <a:pt x="0" y="8"/>
                    </a:lnTo>
                  </a:path>
                </a:pathLst>
              </a:custGeom>
              <a:solidFill>
                <a:schemeClr val="accent5">
                  <a:lumMod val="75000"/>
                </a:schemeClr>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8" name="Freeform 177"/>
              <p:cNvSpPr>
                <a:spLocks/>
              </p:cNvSpPr>
              <p:nvPr/>
            </p:nvSpPr>
            <p:spPr bwMode="auto">
              <a:xfrm>
                <a:off x="2049" y="3668"/>
                <a:ext cx="115" cy="571"/>
              </a:xfrm>
              <a:custGeom>
                <a:avLst/>
                <a:gdLst>
                  <a:gd name="T0" fmla="*/ 0 w 115"/>
                  <a:gd name="T1" fmla="*/ 445 h 571"/>
                  <a:gd name="T2" fmla="*/ 0 w 115"/>
                  <a:gd name="T3" fmla="*/ 445 h 571"/>
                  <a:gd name="T4" fmla="*/ 9 w 115"/>
                  <a:gd name="T5" fmla="*/ 430 h 571"/>
                  <a:gd name="T6" fmla="*/ 24 w 115"/>
                  <a:gd name="T7" fmla="*/ 441 h 571"/>
                  <a:gd name="T8" fmla="*/ 39 w 115"/>
                  <a:gd name="T9" fmla="*/ 412 h 571"/>
                  <a:gd name="T10" fmla="*/ 33 w 115"/>
                  <a:gd name="T11" fmla="*/ 400 h 571"/>
                  <a:gd name="T12" fmla="*/ 45 w 115"/>
                  <a:gd name="T13" fmla="*/ 360 h 571"/>
                  <a:gd name="T14" fmla="*/ 24 w 115"/>
                  <a:gd name="T15" fmla="*/ 357 h 571"/>
                  <a:gd name="T16" fmla="*/ 27 w 115"/>
                  <a:gd name="T17" fmla="*/ 292 h 571"/>
                  <a:gd name="T18" fmla="*/ 55 w 115"/>
                  <a:gd name="T19" fmla="*/ 224 h 571"/>
                  <a:gd name="T20" fmla="*/ 54 w 115"/>
                  <a:gd name="T21" fmla="*/ 166 h 571"/>
                  <a:gd name="T22" fmla="*/ 74 w 115"/>
                  <a:gd name="T23" fmla="*/ 58 h 571"/>
                  <a:gd name="T24" fmla="*/ 68 w 115"/>
                  <a:gd name="T25" fmla="*/ 9 h 571"/>
                  <a:gd name="T26" fmla="*/ 81 w 115"/>
                  <a:gd name="T27" fmla="*/ 0 h 571"/>
                  <a:gd name="T28" fmla="*/ 96 w 115"/>
                  <a:gd name="T29" fmla="*/ 25 h 571"/>
                  <a:gd name="T30" fmla="*/ 104 w 115"/>
                  <a:gd name="T31" fmla="*/ 75 h 571"/>
                  <a:gd name="T32" fmla="*/ 114 w 115"/>
                  <a:gd name="T33" fmla="*/ 76 h 571"/>
                  <a:gd name="T34" fmla="*/ 112 w 115"/>
                  <a:gd name="T35" fmla="*/ 93 h 571"/>
                  <a:gd name="T36" fmla="*/ 97 w 115"/>
                  <a:gd name="T37" fmla="*/ 100 h 571"/>
                  <a:gd name="T38" fmla="*/ 98 w 115"/>
                  <a:gd name="T39" fmla="*/ 134 h 571"/>
                  <a:gd name="T40" fmla="*/ 81 w 115"/>
                  <a:gd name="T41" fmla="*/ 152 h 571"/>
                  <a:gd name="T42" fmla="*/ 69 w 115"/>
                  <a:gd name="T43" fmla="*/ 199 h 571"/>
                  <a:gd name="T44" fmla="*/ 78 w 115"/>
                  <a:gd name="T45" fmla="*/ 243 h 571"/>
                  <a:gd name="T46" fmla="*/ 61 w 115"/>
                  <a:gd name="T47" fmla="*/ 281 h 571"/>
                  <a:gd name="T48" fmla="*/ 48 w 115"/>
                  <a:gd name="T49" fmla="*/ 374 h 571"/>
                  <a:gd name="T50" fmla="*/ 58 w 115"/>
                  <a:gd name="T51" fmla="*/ 409 h 571"/>
                  <a:gd name="T52" fmla="*/ 49 w 115"/>
                  <a:gd name="T53" fmla="*/ 412 h 571"/>
                  <a:gd name="T54" fmla="*/ 53 w 115"/>
                  <a:gd name="T55" fmla="*/ 442 h 571"/>
                  <a:gd name="T56" fmla="*/ 30 w 115"/>
                  <a:gd name="T57" fmla="*/ 505 h 571"/>
                  <a:gd name="T58" fmla="*/ 33 w 115"/>
                  <a:gd name="T59" fmla="*/ 516 h 571"/>
                  <a:gd name="T60" fmla="*/ 44 w 115"/>
                  <a:gd name="T61" fmla="*/ 512 h 571"/>
                  <a:gd name="T62" fmla="*/ 48 w 115"/>
                  <a:gd name="T63" fmla="*/ 536 h 571"/>
                  <a:gd name="T64" fmla="*/ 98 w 115"/>
                  <a:gd name="T65" fmla="*/ 541 h 571"/>
                  <a:gd name="T66" fmla="*/ 65 w 115"/>
                  <a:gd name="T67" fmla="*/ 551 h 571"/>
                  <a:gd name="T68" fmla="*/ 61 w 115"/>
                  <a:gd name="T69" fmla="*/ 570 h 571"/>
                  <a:gd name="T70" fmla="*/ 46 w 115"/>
                  <a:gd name="T71" fmla="*/ 565 h 571"/>
                  <a:gd name="T72" fmla="*/ 62 w 115"/>
                  <a:gd name="T73" fmla="*/ 553 h 571"/>
                  <a:gd name="T74" fmla="*/ 38 w 115"/>
                  <a:gd name="T75" fmla="*/ 548 h 571"/>
                  <a:gd name="T76" fmla="*/ 35 w 115"/>
                  <a:gd name="T77" fmla="*/ 527 h 571"/>
                  <a:gd name="T78" fmla="*/ 29 w 115"/>
                  <a:gd name="T79" fmla="*/ 537 h 571"/>
                  <a:gd name="T80" fmla="*/ 20 w 115"/>
                  <a:gd name="T81" fmla="*/ 518 h 571"/>
                  <a:gd name="T82" fmla="*/ 25 w 115"/>
                  <a:gd name="T83" fmla="*/ 513 h 571"/>
                  <a:gd name="T84" fmla="*/ 14 w 115"/>
                  <a:gd name="T85" fmla="*/ 504 h 571"/>
                  <a:gd name="T86" fmla="*/ 24 w 115"/>
                  <a:gd name="T87" fmla="*/ 494 h 571"/>
                  <a:gd name="T88" fmla="*/ 15 w 115"/>
                  <a:gd name="T89" fmla="*/ 466 h 571"/>
                  <a:gd name="T90" fmla="*/ 32 w 115"/>
                  <a:gd name="T91" fmla="*/ 469 h 571"/>
                  <a:gd name="T92" fmla="*/ 15 w 115"/>
                  <a:gd name="T93" fmla="*/ 455 h 571"/>
                  <a:gd name="T94" fmla="*/ 19 w 115"/>
                  <a:gd name="T95" fmla="*/ 444 h 571"/>
                  <a:gd name="T96" fmla="*/ 0 w 115"/>
                  <a:gd name="T97" fmla="*/ 445 h 571"/>
                  <a:gd name="T98" fmla="*/ 0 w 115"/>
                  <a:gd name="T99" fmla="*/ 445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571"/>
                  <a:gd name="T152" fmla="*/ 115 w 115"/>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571">
                    <a:moveTo>
                      <a:pt x="0" y="445"/>
                    </a:moveTo>
                    <a:lnTo>
                      <a:pt x="0" y="445"/>
                    </a:lnTo>
                    <a:lnTo>
                      <a:pt x="9" y="430"/>
                    </a:lnTo>
                    <a:lnTo>
                      <a:pt x="24" y="441"/>
                    </a:lnTo>
                    <a:lnTo>
                      <a:pt x="39" y="412"/>
                    </a:lnTo>
                    <a:lnTo>
                      <a:pt x="33" y="400"/>
                    </a:lnTo>
                    <a:lnTo>
                      <a:pt x="45" y="360"/>
                    </a:lnTo>
                    <a:lnTo>
                      <a:pt x="24" y="357"/>
                    </a:lnTo>
                    <a:lnTo>
                      <a:pt x="27" y="292"/>
                    </a:lnTo>
                    <a:lnTo>
                      <a:pt x="55" y="224"/>
                    </a:lnTo>
                    <a:lnTo>
                      <a:pt x="54" y="166"/>
                    </a:lnTo>
                    <a:lnTo>
                      <a:pt x="74" y="58"/>
                    </a:lnTo>
                    <a:lnTo>
                      <a:pt x="68" y="9"/>
                    </a:lnTo>
                    <a:lnTo>
                      <a:pt x="81" y="0"/>
                    </a:lnTo>
                    <a:lnTo>
                      <a:pt x="96" y="25"/>
                    </a:lnTo>
                    <a:lnTo>
                      <a:pt x="104" y="75"/>
                    </a:lnTo>
                    <a:lnTo>
                      <a:pt x="114" y="76"/>
                    </a:lnTo>
                    <a:lnTo>
                      <a:pt x="112" y="93"/>
                    </a:lnTo>
                    <a:lnTo>
                      <a:pt x="97" y="100"/>
                    </a:lnTo>
                    <a:lnTo>
                      <a:pt x="98" y="134"/>
                    </a:lnTo>
                    <a:lnTo>
                      <a:pt x="81" y="152"/>
                    </a:lnTo>
                    <a:lnTo>
                      <a:pt x="69" y="199"/>
                    </a:lnTo>
                    <a:lnTo>
                      <a:pt x="78" y="243"/>
                    </a:lnTo>
                    <a:lnTo>
                      <a:pt x="61" y="281"/>
                    </a:lnTo>
                    <a:lnTo>
                      <a:pt x="48" y="374"/>
                    </a:lnTo>
                    <a:lnTo>
                      <a:pt x="58" y="409"/>
                    </a:lnTo>
                    <a:lnTo>
                      <a:pt x="49" y="412"/>
                    </a:lnTo>
                    <a:lnTo>
                      <a:pt x="53" y="442"/>
                    </a:lnTo>
                    <a:lnTo>
                      <a:pt x="30" y="505"/>
                    </a:lnTo>
                    <a:lnTo>
                      <a:pt x="33" y="516"/>
                    </a:lnTo>
                    <a:lnTo>
                      <a:pt x="44" y="512"/>
                    </a:lnTo>
                    <a:lnTo>
                      <a:pt x="48" y="536"/>
                    </a:lnTo>
                    <a:lnTo>
                      <a:pt x="98" y="541"/>
                    </a:lnTo>
                    <a:lnTo>
                      <a:pt x="65" y="551"/>
                    </a:lnTo>
                    <a:lnTo>
                      <a:pt x="61" y="570"/>
                    </a:lnTo>
                    <a:lnTo>
                      <a:pt x="46" y="565"/>
                    </a:lnTo>
                    <a:lnTo>
                      <a:pt x="62" y="553"/>
                    </a:lnTo>
                    <a:lnTo>
                      <a:pt x="38" y="548"/>
                    </a:lnTo>
                    <a:lnTo>
                      <a:pt x="35" y="527"/>
                    </a:lnTo>
                    <a:lnTo>
                      <a:pt x="29" y="537"/>
                    </a:lnTo>
                    <a:lnTo>
                      <a:pt x="20" y="518"/>
                    </a:lnTo>
                    <a:lnTo>
                      <a:pt x="25" y="513"/>
                    </a:lnTo>
                    <a:lnTo>
                      <a:pt x="14" y="504"/>
                    </a:lnTo>
                    <a:lnTo>
                      <a:pt x="24" y="494"/>
                    </a:lnTo>
                    <a:lnTo>
                      <a:pt x="15" y="466"/>
                    </a:lnTo>
                    <a:lnTo>
                      <a:pt x="32" y="469"/>
                    </a:lnTo>
                    <a:lnTo>
                      <a:pt x="15" y="455"/>
                    </a:lnTo>
                    <a:lnTo>
                      <a:pt x="19" y="444"/>
                    </a:lnTo>
                    <a:lnTo>
                      <a:pt x="0" y="445"/>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79" name="Freeform 178"/>
              <p:cNvSpPr>
                <a:spLocks/>
              </p:cNvSpPr>
              <p:nvPr/>
            </p:nvSpPr>
            <p:spPr bwMode="auto">
              <a:xfrm>
                <a:off x="2055" y="4146"/>
                <a:ext cx="10" cy="22"/>
              </a:xfrm>
              <a:custGeom>
                <a:avLst/>
                <a:gdLst>
                  <a:gd name="T0" fmla="*/ 0 w 10"/>
                  <a:gd name="T1" fmla="*/ 9 h 22"/>
                  <a:gd name="T2" fmla="*/ 0 w 10"/>
                  <a:gd name="T3" fmla="*/ 9 h 22"/>
                  <a:gd name="T4" fmla="*/ 4 w 10"/>
                  <a:gd name="T5" fmla="*/ 0 h 22"/>
                  <a:gd name="T6" fmla="*/ 9 w 10"/>
                  <a:gd name="T7" fmla="*/ 21 h 22"/>
                  <a:gd name="T8" fmla="*/ 0 w 10"/>
                  <a:gd name="T9" fmla="*/ 9 h 22"/>
                  <a:gd name="T10" fmla="*/ 0 w 10"/>
                  <a:gd name="T11" fmla="*/ 9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0" y="9"/>
                    </a:moveTo>
                    <a:lnTo>
                      <a:pt x="0" y="9"/>
                    </a:lnTo>
                    <a:lnTo>
                      <a:pt x="4" y="0"/>
                    </a:lnTo>
                    <a:lnTo>
                      <a:pt x="9" y="21"/>
                    </a:lnTo>
                    <a:lnTo>
                      <a:pt x="0" y="9"/>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0" name="Freeform 179"/>
              <p:cNvSpPr>
                <a:spLocks/>
              </p:cNvSpPr>
              <p:nvPr/>
            </p:nvSpPr>
            <p:spPr bwMode="auto">
              <a:xfrm>
                <a:off x="2065" y="4030"/>
                <a:ext cx="9" cy="28"/>
              </a:xfrm>
              <a:custGeom>
                <a:avLst/>
                <a:gdLst>
                  <a:gd name="T0" fmla="*/ 0 w 9"/>
                  <a:gd name="T1" fmla="*/ 23 h 28"/>
                  <a:gd name="T2" fmla="*/ 0 w 9"/>
                  <a:gd name="T3" fmla="*/ 23 h 28"/>
                  <a:gd name="T4" fmla="*/ 8 w 9"/>
                  <a:gd name="T5" fmla="*/ 0 h 28"/>
                  <a:gd name="T6" fmla="*/ 8 w 9"/>
                  <a:gd name="T7" fmla="*/ 27 h 28"/>
                  <a:gd name="T8" fmla="*/ 0 w 9"/>
                  <a:gd name="T9" fmla="*/ 23 h 28"/>
                  <a:gd name="T10" fmla="*/ 0 w 9"/>
                  <a:gd name="T11" fmla="*/ 23 h 28"/>
                  <a:gd name="T12" fmla="*/ 0 60000 65536"/>
                  <a:gd name="T13" fmla="*/ 0 60000 65536"/>
                  <a:gd name="T14" fmla="*/ 0 60000 65536"/>
                  <a:gd name="T15" fmla="*/ 0 60000 65536"/>
                  <a:gd name="T16" fmla="*/ 0 60000 65536"/>
                  <a:gd name="T17" fmla="*/ 0 60000 65536"/>
                  <a:gd name="T18" fmla="*/ 0 w 9"/>
                  <a:gd name="T19" fmla="*/ 0 h 28"/>
                  <a:gd name="T20" fmla="*/ 9 w 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9" h="28">
                    <a:moveTo>
                      <a:pt x="0" y="23"/>
                    </a:moveTo>
                    <a:lnTo>
                      <a:pt x="0" y="23"/>
                    </a:lnTo>
                    <a:lnTo>
                      <a:pt x="8" y="0"/>
                    </a:lnTo>
                    <a:lnTo>
                      <a:pt x="8" y="27"/>
                    </a:lnTo>
                    <a:lnTo>
                      <a:pt x="0" y="23"/>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1" name="Freeform 180"/>
              <p:cNvSpPr>
                <a:spLocks/>
              </p:cNvSpPr>
              <p:nvPr/>
            </p:nvSpPr>
            <p:spPr bwMode="auto">
              <a:xfrm>
                <a:off x="2074" y="4231"/>
                <a:ext cx="19" cy="13"/>
              </a:xfrm>
              <a:custGeom>
                <a:avLst/>
                <a:gdLst>
                  <a:gd name="T0" fmla="*/ 0 w 19"/>
                  <a:gd name="T1" fmla="*/ 0 h 13"/>
                  <a:gd name="T2" fmla="*/ 0 w 19"/>
                  <a:gd name="T3" fmla="*/ 0 h 13"/>
                  <a:gd name="T4" fmla="*/ 18 w 19"/>
                  <a:gd name="T5" fmla="*/ 3 h 13"/>
                  <a:gd name="T6" fmla="*/ 18 w 19"/>
                  <a:gd name="T7" fmla="*/ 12 h 13"/>
                  <a:gd name="T8" fmla="*/ 0 w 19"/>
                  <a:gd name="T9" fmla="*/ 0 h 13"/>
                  <a:gd name="T10" fmla="*/ 0 w 19"/>
                  <a:gd name="T11" fmla="*/ 0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0" y="0"/>
                    </a:moveTo>
                    <a:lnTo>
                      <a:pt x="0" y="0"/>
                    </a:lnTo>
                    <a:lnTo>
                      <a:pt x="18" y="3"/>
                    </a:lnTo>
                    <a:lnTo>
                      <a:pt x="18" y="12"/>
                    </a:lnTo>
                    <a:lnTo>
                      <a:pt x="0" y="0"/>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2" name="Freeform 181"/>
              <p:cNvSpPr>
                <a:spLocks/>
              </p:cNvSpPr>
              <p:nvPr/>
            </p:nvSpPr>
            <p:spPr bwMode="auto">
              <a:xfrm>
                <a:off x="2078" y="4204"/>
                <a:ext cx="28" cy="28"/>
              </a:xfrm>
              <a:custGeom>
                <a:avLst/>
                <a:gdLst>
                  <a:gd name="T0" fmla="*/ 0 w 28"/>
                  <a:gd name="T1" fmla="*/ 5 h 28"/>
                  <a:gd name="T2" fmla="*/ 0 w 28"/>
                  <a:gd name="T3" fmla="*/ 5 h 28"/>
                  <a:gd name="T4" fmla="*/ 7 w 28"/>
                  <a:gd name="T5" fmla="*/ 0 h 28"/>
                  <a:gd name="T6" fmla="*/ 6 w 28"/>
                  <a:gd name="T7" fmla="*/ 13 h 28"/>
                  <a:gd name="T8" fmla="*/ 27 w 28"/>
                  <a:gd name="T9" fmla="*/ 17 h 28"/>
                  <a:gd name="T10" fmla="*/ 14 w 28"/>
                  <a:gd name="T11" fmla="*/ 27 h 28"/>
                  <a:gd name="T12" fmla="*/ 0 w 28"/>
                  <a:gd name="T13" fmla="*/ 5 h 28"/>
                  <a:gd name="T14" fmla="*/ 0 w 28"/>
                  <a:gd name="T15" fmla="*/ 5 h 2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8"/>
                  <a:gd name="T26" fmla="*/ 28 w 2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8">
                    <a:moveTo>
                      <a:pt x="0" y="5"/>
                    </a:moveTo>
                    <a:lnTo>
                      <a:pt x="0" y="5"/>
                    </a:lnTo>
                    <a:lnTo>
                      <a:pt x="7" y="0"/>
                    </a:lnTo>
                    <a:lnTo>
                      <a:pt x="6" y="13"/>
                    </a:lnTo>
                    <a:lnTo>
                      <a:pt x="27" y="17"/>
                    </a:lnTo>
                    <a:lnTo>
                      <a:pt x="14" y="27"/>
                    </a:lnTo>
                    <a:lnTo>
                      <a:pt x="0" y="5"/>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3" name="Freeform 182"/>
              <p:cNvSpPr>
                <a:spLocks/>
              </p:cNvSpPr>
              <p:nvPr/>
            </p:nvSpPr>
            <p:spPr bwMode="auto">
              <a:xfrm>
                <a:off x="2097" y="4240"/>
                <a:ext cx="16" cy="8"/>
              </a:xfrm>
              <a:custGeom>
                <a:avLst/>
                <a:gdLst>
                  <a:gd name="T0" fmla="*/ 0 w 16"/>
                  <a:gd name="T1" fmla="*/ 5 h 8"/>
                  <a:gd name="T2" fmla="*/ 0 w 16"/>
                  <a:gd name="T3" fmla="*/ 5 h 8"/>
                  <a:gd name="T4" fmla="*/ 4 w 16"/>
                  <a:gd name="T5" fmla="*/ 0 h 8"/>
                  <a:gd name="T6" fmla="*/ 15 w 16"/>
                  <a:gd name="T7" fmla="*/ 7 h 8"/>
                  <a:gd name="T8" fmla="*/ 0 w 16"/>
                  <a:gd name="T9" fmla="*/ 5 h 8"/>
                  <a:gd name="T10" fmla="*/ 0 w 16"/>
                  <a:gd name="T11" fmla="*/ 5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5"/>
                    </a:moveTo>
                    <a:lnTo>
                      <a:pt x="0" y="5"/>
                    </a:lnTo>
                    <a:lnTo>
                      <a:pt x="4" y="0"/>
                    </a:lnTo>
                    <a:lnTo>
                      <a:pt x="15" y="7"/>
                    </a:lnTo>
                    <a:lnTo>
                      <a:pt x="0" y="5"/>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4" name="Freeform 183"/>
              <p:cNvSpPr>
                <a:spLocks/>
              </p:cNvSpPr>
              <p:nvPr/>
            </p:nvSpPr>
            <p:spPr bwMode="auto">
              <a:xfrm>
                <a:off x="2107" y="4217"/>
                <a:ext cx="39" cy="42"/>
              </a:xfrm>
              <a:custGeom>
                <a:avLst/>
                <a:gdLst>
                  <a:gd name="T0" fmla="*/ 0 w 39"/>
                  <a:gd name="T1" fmla="*/ 34 h 42"/>
                  <a:gd name="T2" fmla="*/ 0 w 39"/>
                  <a:gd name="T3" fmla="*/ 34 h 42"/>
                  <a:gd name="T4" fmla="*/ 6 w 39"/>
                  <a:gd name="T5" fmla="*/ 27 h 42"/>
                  <a:gd name="T6" fmla="*/ 26 w 39"/>
                  <a:gd name="T7" fmla="*/ 31 h 42"/>
                  <a:gd name="T8" fmla="*/ 17 w 39"/>
                  <a:gd name="T9" fmla="*/ 21 h 42"/>
                  <a:gd name="T10" fmla="*/ 27 w 39"/>
                  <a:gd name="T11" fmla="*/ 14 h 42"/>
                  <a:gd name="T12" fmla="*/ 12 w 39"/>
                  <a:gd name="T13" fmla="*/ 12 h 42"/>
                  <a:gd name="T14" fmla="*/ 12 w 39"/>
                  <a:gd name="T15" fmla="*/ 2 h 42"/>
                  <a:gd name="T16" fmla="*/ 36 w 39"/>
                  <a:gd name="T17" fmla="*/ 0 h 42"/>
                  <a:gd name="T18" fmla="*/ 38 w 39"/>
                  <a:gd name="T19" fmla="*/ 41 h 42"/>
                  <a:gd name="T20" fmla="*/ 0 w 39"/>
                  <a:gd name="T21" fmla="*/ 34 h 42"/>
                  <a:gd name="T22" fmla="*/ 0 w 39"/>
                  <a:gd name="T23" fmla="*/ 34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2"/>
                  <a:gd name="T38" fmla="*/ 39 w 39"/>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2">
                    <a:moveTo>
                      <a:pt x="0" y="34"/>
                    </a:moveTo>
                    <a:lnTo>
                      <a:pt x="0" y="34"/>
                    </a:lnTo>
                    <a:lnTo>
                      <a:pt x="6" y="27"/>
                    </a:lnTo>
                    <a:lnTo>
                      <a:pt x="26" y="31"/>
                    </a:lnTo>
                    <a:lnTo>
                      <a:pt x="17" y="21"/>
                    </a:lnTo>
                    <a:lnTo>
                      <a:pt x="27" y="14"/>
                    </a:lnTo>
                    <a:lnTo>
                      <a:pt x="12" y="12"/>
                    </a:lnTo>
                    <a:lnTo>
                      <a:pt x="12" y="2"/>
                    </a:lnTo>
                    <a:lnTo>
                      <a:pt x="36" y="0"/>
                    </a:lnTo>
                    <a:lnTo>
                      <a:pt x="38" y="41"/>
                    </a:lnTo>
                    <a:lnTo>
                      <a:pt x="0" y="34"/>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5" name="Freeform 184"/>
              <p:cNvSpPr>
                <a:spLocks/>
              </p:cNvSpPr>
              <p:nvPr/>
            </p:nvSpPr>
            <p:spPr bwMode="auto">
              <a:xfrm>
                <a:off x="2126" y="4265"/>
                <a:ext cx="29" cy="9"/>
              </a:xfrm>
              <a:custGeom>
                <a:avLst/>
                <a:gdLst>
                  <a:gd name="T0" fmla="*/ 0 w 29"/>
                  <a:gd name="T1" fmla="*/ 0 h 9"/>
                  <a:gd name="T2" fmla="*/ 0 w 29"/>
                  <a:gd name="T3" fmla="*/ 0 h 9"/>
                  <a:gd name="T4" fmla="*/ 25 w 29"/>
                  <a:gd name="T5" fmla="*/ 2 h 9"/>
                  <a:gd name="T6" fmla="*/ 28 w 29"/>
                  <a:gd name="T7" fmla="*/ 8 h 9"/>
                  <a:gd name="T8" fmla="*/ 0 w 29"/>
                  <a:gd name="T9" fmla="*/ 0 h 9"/>
                  <a:gd name="T10" fmla="*/ 0 w 29"/>
                  <a:gd name="T11" fmla="*/ 0 h 9"/>
                  <a:gd name="T12" fmla="*/ 0 60000 65536"/>
                  <a:gd name="T13" fmla="*/ 0 60000 65536"/>
                  <a:gd name="T14" fmla="*/ 0 60000 65536"/>
                  <a:gd name="T15" fmla="*/ 0 60000 65536"/>
                  <a:gd name="T16" fmla="*/ 0 60000 65536"/>
                  <a:gd name="T17" fmla="*/ 0 60000 65536"/>
                  <a:gd name="T18" fmla="*/ 0 w 29"/>
                  <a:gd name="T19" fmla="*/ 0 h 9"/>
                  <a:gd name="T20" fmla="*/ 29 w 29"/>
                  <a:gd name="T21" fmla="*/ 9 h 9"/>
                </a:gdLst>
                <a:ahLst/>
                <a:cxnLst>
                  <a:cxn ang="T12">
                    <a:pos x="T0" y="T1"/>
                  </a:cxn>
                  <a:cxn ang="T13">
                    <a:pos x="T2" y="T3"/>
                  </a:cxn>
                  <a:cxn ang="T14">
                    <a:pos x="T4" y="T5"/>
                  </a:cxn>
                  <a:cxn ang="T15">
                    <a:pos x="T6" y="T7"/>
                  </a:cxn>
                  <a:cxn ang="T16">
                    <a:pos x="T8" y="T9"/>
                  </a:cxn>
                  <a:cxn ang="T17">
                    <a:pos x="T10" y="T11"/>
                  </a:cxn>
                </a:cxnLst>
                <a:rect l="T18" t="T19" r="T20" b="T21"/>
                <a:pathLst>
                  <a:path w="29" h="9">
                    <a:moveTo>
                      <a:pt x="0" y="0"/>
                    </a:moveTo>
                    <a:lnTo>
                      <a:pt x="0" y="0"/>
                    </a:lnTo>
                    <a:lnTo>
                      <a:pt x="25" y="2"/>
                    </a:lnTo>
                    <a:lnTo>
                      <a:pt x="28" y="8"/>
                    </a:lnTo>
                    <a:lnTo>
                      <a:pt x="0" y="0"/>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6" name="Freeform 185"/>
              <p:cNvSpPr>
                <a:spLocks/>
              </p:cNvSpPr>
              <p:nvPr/>
            </p:nvSpPr>
            <p:spPr bwMode="auto">
              <a:xfrm>
                <a:off x="2153" y="4259"/>
                <a:ext cx="14" cy="7"/>
              </a:xfrm>
              <a:custGeom>
                <a:avLst/>
                <a:gdLst>
                  <a:gd name="T0" fmla="*/ 0 w 14"/>
                  <a:gd name="T1" fmla="*/ 6 h 7"/>
                  <a:gd name="T2" fmla="*/ 0 w 14"/>
                  <a:gd name="T3" fmla="*/ 6 h 7"/>
                  <a:gd name="T4" fmla="*/ 3 w 14"/>
                  <a:gd name="T5" fmla="*/ 0 h 7"/>
                  <a:gd name="T6" fmla="*/ 13 w 14"/>
                  <a:gd name="T7" fmla="*/ 6 h 7"/>
                  <a:gd name="T8" fmla="*/ 0 w 14"/>
                  <a:gd name="T9" fmla="*/ 6 h 7"/>
                  <a:gd name="T10" fmla="*/ 0 w 14"/>
                  <a:gd name="T11" fmla="*/ 6 h 7"/>
                  <a:gd name="T12" fmla="*/ 0 60000 65536"/>
                  <a:gd name="T13" fmla="*/ 0 60000 65536"/>
                  <a:gd name="T14" fmla="*/ 0 60000 65536"/>
                  <a:gd name="T15" fmla="*/ 0 60000 65536"/>
                  <a:gd name="T16" fmla="*/ 0 60000 65536"/>
                  <a:gd name="T17" fmla="*/ 0 60000 65536"/>
                  <a:gd name="T18" fmla="*/ 0 w 14"/>
                  <a:gd name="T19" fmla="*/ 0 h 7"/>
                  <a:gd name="T20" fmla="*/ 14 w 14"/>
                  <a:gd name="T21" fmla="*/ 7 h 7"/>
                </a:gdLst>
                <a:ahLst/>
                <a:cxnLst>
                  <a:cxn ang="T12">
                    <a:pos x="T0" y="T1"/>
                  </a:cxn>
                  <a:cxn ang="T13">
                    <a:pos x="T2" y="T3"/>
                  </a:cxn>
                  <a:cxn ang="T14">
                    <a:pos x="T4" y="T5"/>
                  </a:cxn>
                  <a:cxn ang="T15">
                    <a:pos x="T6" y="T7"/>
                  </a:cxn>
                  <a:cxn ang="T16">
                    <a:pos x="T8" y="T9"/>
                  </a:cxn>
                  <a:cxn ang="T17">
                    <a:pos x="T10" y="T11"/>
                  </a:cxn>
                </a:cxnLst>
                <a:rect l="T18" t="T19" r="T20" b="T21"/>
                <a:pathLst>
                  <a:path w="14" h="7">
                    <a:moveTo>
                      <a:pt x="0" y="6"/>
                    </a:moveTo>
                    <a:lnTo>
                      <a:pt x="0" y="6"/>
                    </a:lnTo>
                    <a:lnTo>
                      <a:pt x="3" y="0"/>
                    </a:lnTo>
                    <a:lnTo>
                      <a:pt x="13" y="6"/>
                    </a:lnTo>
                    <a:lnTo>
                      <a:pt x="0" y="6"/>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7" name="Freeform 186"/>
              <p:cNvSpPr>
                <a:spLocks/>
              </p:cNvSpPr>
              <p:nvPr/>
            </p:nvSpPr>
            <p:spPr bwMode="auto">
              <a:xfrm>
                <a:off x="2005" y="3261"/>
                <a:ext cx="164" cy="226"/>
              </a:xfrm>
              <a:custGeom>
                <a:avLst/>
                <a:gdLst>
                  <a:gd name="T0" fmla="*/ 0 w 164"/>
                  <a:gd name="T1" fmla="*/ 150 h 226"/>
                  <a:gd name="T2" fmla="*/ 0 w 164"/>
                  <a:gd name="T3" fmla="*/ 150 h 226"/>
                  <a:gd name="T4" fmla="*/ 20 w 164"/>
                  <a:gd name="T5" fmla="*/ 166 h 226"/>
                  <a:gd name="T6" fmla="*/ 49 w 164"/>
                  <a:gd name="T7" fmla="*/ 170 h 226"/>
                  <a:gd name="T8" fmla="*/ 78 w 164"/>
                  <a:gd name="T9" fmla="*/ 200 h 226"/>
                  <a:gd name="T10" fmla="*/ 117 w 164"/>
                  <a:gd name="T11" fmla="*/ 203 h 226"/>
                  <a:gd name="T12" fmla="*/ 111 w 164"/>
                  <a:gd name="T13" fmla="*/ 219 h 226"/>
                  <a:gd name="T14" fmla="*/ 121 w 164"/>
                  <a:gd name="T15" fmla="*/ 225 h 226"/>
                  <a:gd name="T16" fmla="*/ 127 w 164"/>
                  <a:gd name="T17" fmla="*/ 186 h 226"/>
                  <a:gd name="T18" fmla="*/ 120 w 164"/>
                  <a:gd name="T19" fmla="*/ 162 h 226"/>
                  <a:gd name="T20" fmla="*/ 133 w 164"/>
                  <a:gd name="T21" fmla="*/ 160 h 226"/>
                  <a:gd name="T22" fmla="*/ 123 w 164"/>
                  <a:gd name="T23" fmla="*/ 146 h 226"/>
                  <a:gd name="T24" fmla="*/ 155 w 164"/>
                  <a:gd name="T25" fmla="*/ 141 h 226"/>
                  <a:gd name="T26" fmla="*/ 163 w 164"/>
                  <a:gd name="T27" fmla="*/ 151 h 226"/>
                  <a:gd name="T28" fmla="*/ 151 w 164"/>
                  <a:gd name="T29" fmla="*/ 131 h 226"/>
                  <a:gd name="T30" fmla="*/ 155 w 164"/>
                  <a:gd name="T31" fmla="*/ 84 h 226"/>
                  <a:gd name="T32" fmla="*/ 128 w 164"/>
                  <a:gd name="T33" fmla="*/ 86 h 226"/>
                  <a:gd name="T34" fmla="*/ 120 w 164"/>
                  <a:gd name="T35" fmla="*/ 74 h 226"/>
                  <a:gd name="T36" fmla="*/ 93 w 164"/>
                  <a:gd name="T37" fmla="*/ 71 h 226"/>
                  <a:gd name="T38" fmla="*/ 76 w 164"/>
                  <a:gd name="T39" fmla="*/ 44 h 226"/>
                  <a:gd name="T40" fmla="*/ 102 w 164"/>
                  <a:gd name="T41" fmla="*/ 8 h 226"/>
                  <a:gd name="T42" fmla="*/ 98 w 164"/>
                  <a:gd name="T43" fmla="*/ 0 h 226"/>
                  <a:gd name="T44" fmla="*/ 52 w 164"/>
                  <a:gd name="T45" fmla="*/ 20 h 226"/>
                  <a:gd name="T46" fmla="*/ 27 w 164"/>
                  <a:gd name="T47" fmla="*/ 60 h 226"/>
                  <a:gd name="T48" fmla="*/ 19 w 164"/>
                  <a:gd name="T49" fmla="*/ 50 h 226"/>
                  <a:gd name="T50" fmla="*/ 13 w 164"/>
                  <a:gd name="T51" fmla="*/ 70 h 226"/>
                  <a:gd name="T52" fmla="*/ 19 w 164"/>
                  <a:gd name="T53" fmla="*/ 115 h 226"/>
                  <a:gd name="T54" fmla="*/ 25 w 164"/>
                  <a:gd name="T55" fmla="*/ 115 h 226"/>
                  <a:gd name="T56" fmla="*/ 0 w 164"/>
                  <a:gd name="T57" fmla="*/ 150 h 226"/>
                  <a:gd name="T58" fmla="*/ 0 w 164"/>
                  <a:gd name="T59" fmla="*/ 150 h 2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226"/>
                  <a:gd name="T92" fmla="*/ 164 w 164"/>
                  <a:gd name="T93" fmla="*/ 226 h 2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226">
                    <a:moveTo>
                      <a:pt x="0" y="150"/>
                    </a:moveTo>
                    <a:lnTo>
                      <a:pt x="0" y="150"/>
                    </a:lnTo>
                    <a:lnTo>
                      <a:pt x="20" y="166"/>
                    </a:lnTo>
                    <a:lnTo>
                      <a:pt x="49" y="170"/>
                    </a:lnTo>
                    <a:lnTo>
                      <a:pt x="78" y="200"/>
                    </a:lnTo>
                    <a:lnTo>
                      <a:pt x="117" y="203"/>
                    </a:lnTo>
                    <a:lnTo>
                      <a:pt x="111" y="219"/>
                    </a:lnTo>
                    <a:lnTo>
                      <a:pt x="121" y="225"/>
                    </a:lnTo>
                    <a:lnTo>
                      <a:pt x="127" y="186"/>
                    </a:lnTo>
                    <a:lnTo>
                      <a:pt x="120" y="162"/>
                    </a:lnTo>
                    <a:lnTo>
                      <a:pt x="133" y="160"/>
                    </a:lnTo>
                    <a:lnTo>
                      <a:pt x="123" y="146"/>
                    </a:lnTo>
                    <a:lnTo>
                      <a:pt x="155" y="141"/>
                    </a:lnTo>
                    <a:lnTo>
                      <a:pt x="163" y="151"/>
                    </a:lnTo>
                    <a:lnTo>
                      <a:pt x="151" y="131"/>
                    </a:lnTo>
                    <a:lnTo>
                      <a:pt x="155" y="84"/>
                    </a:lnTo>
                    <a:lnTo>
                      <a:pt x="128" y="86"/>
                    </a:lnTo>
                    <a:lnTo>
                      <a:pt x="120" y="74"/>
                    </a:lnTo>
                    <a:lnTo>
                      <a:pt x="93" y="71"/>
                    </a:lnTo>
                    <a:lnTo>
                      <a:pt x="76" y="44"/>
                    </a:lnTo>
                    <a:lnTo>
                      <a:pt x="102" y="8"/>
                    </a:lnTo>
                    <a:lnTo>
                      <a:pt x="98" y="0"/>
                    </a:lnTo>
                    <a:lnTo>
                      <a:pt x="52" y="20"/>
                    </a:lnTo>
                    <a:lnTo>
                      <a:pt x="27" y="60"/>
                    </a:lnTo>
                    <a:lnTo>
                      <a:pt x="19" y="50"/>
                    </a:lnTo>
                    <a:lnTo>
                      <a:pt x="13" y="70"/>
                    </a:lnTo>
                    <a:lnTo>
                      <a:pt x="19" y="115"/>
                    </a:lnTo>
                    <a:lnTo>
                      <a:pt x="25" y="115"/>
                    </a:lnTo>
                    <a:lnTo>
                      <a:pt x="0" y="150"/>
                    </a:lnTo>
                  </a:path>
                </a:pathLst>
              </a:custGeom>
              <a:solidFill>
                <a:schemeClr val="accent5">
                  <a:lumMod val="75000"/>
                </a:schemeClr>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8" name="Freeform 187"/>
              <p:cNvSpPr>
                <a:spLocks/>
              </p:cNvSpPr>
              <p:nvPr/>
            </p:nvSpPr>
            <p:spPr bwMode="auto">
              <a:xfrm>
                <a:off x="1911" y="3280"/>
                <a:ext cx="44" cy="37"/>
              </a:xfrm>
              <a:custGeom>
                <a:avLst/>
                <a:gdLst>
                  <a:gd name="T0" fmla="*/ 0 w 44"/>
                  <a:gd name="T1" fmla="*/ 0 h 37"/>
                  <a:gd name="T2" fmla="*/ 0 w 44"/>
                  <a:gd name="T3" fmla="*/ 0 h 37"/>
                  <a:gd name="T4" fmla="*/ 1 w 44"/>
                  <a:gd name="T5" fmla="*/ 14 h 37"/>
                  <a:gd name="T6" fmla="*/ 10 w 44"/>
                  <a:gd name="T7" fmla="*/ 12 h 37"/>
                  <a:gd name="T8" fmla="*/ 37 w 44"/>
                  <a:gd name="T9" fmla="*/ 36 h 37"/>
                  <a:gd name="T10" fmla="*/ 43 w 44"/>
                  <a:gd name="T11" fmla="*/ 18 h 37"/>
                  <a:gd name="T12" fmla="*/ 28 w 44"/>
                  <a:gd name="T13" fmla="*/ 1 h 37"/>
                  <a:gd name="T14" fmla="*/ 0 w 44"/>
                  <a:gd name="T15" fmla="*/ 0 h 37"/>
                  <a:gd name="T16" fmla="*/ 0 w 4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37"/>
                  <a:gd name="T29" fmla="*/ 44 w 4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37">
                    <a:moveTo>
                      <a:pt x="0" y="0"/>
                    </a:moveTo>
                    <a:lnTo>
                      <a:pt x="0" y="0"/>
                    </a:lnTo>
                    <a:lnTo>
                      <a:pt x="1" y="14"/>
                    </a:lnTo>
                    <a:lnTo>
                      <a:pt x="10" y="12"/>
                    </a:lnTo>
                    <a:lnTo>
                      <a:pt x="37" y="36"/>
                    </a:lnTo>
                    <a:lnTo>
                      <a:pt x="43" y="18"/>
                    </a:lnTo>
                    <a:lnTo>
                      <a:pt x="28" y="1"/>
                    </a:lnTo>
                    <a:lnTo>
                      <a:pt x="0" y="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89" name="Freeform 188"/>
              <p:cNvSpPr>
                <a:spLocks/>
              </p:cNvSpPr>
              <p:nvPr/>
            </p:nvSpPr>
            <p:spPr bwMode="auto">
              <a:xfrm>
                <a:off x="1921" y="3111"/>
                <a:ext cx="148" cy="47"/>
              </a:xfrm>
              <a:custGeom>
                <a:avLst/>
                <a:gdLst>
                  <a:gd name="T0" fmla="*/ 0 w 148"/>
                  <a:gd name="T1" fmla="*/ 18 h 47"/>
                  <a:gd name="T2" fmla="*/ 0 w 148"/>
                  <a:gd name="T3" fmla="*/ 18 h 47"/>
                  <a:gd name="T4" fmla="*/ 20 w 148"/>
                  <a:gd name="T5" fmla="*/ 2 h 47"/>
                  <a:gd name="T6" fmla="*/ 58 w 148"/>
                  <a:gd name="T7" fmla="*/ 0 h 47"/>
                  <a:gd name="T8" fmla="*/ 147 w 148"/>
                  <a:gd name="T9" fmla="*/ 39 h 47"/>
                  <a:gd name="T10" fmla="*/ 99 w 148"/>
                  <a:gd name="T11" fmla="*/ 46 h 47"/>
                  <a:gd name="T12" fmla="*/ 107 w 148"/>
                  <a:gd name="T13" fmla="*/ 37 h 47"/>
                  <a:gd name="T14" fmla="*/ 84 w 148"/>
                  <a:gd name="T15" fmla="*/ 22 h 47"/>
                  <a:gd name="T16" fmla="*/ 40 w 148"/>
                  <a:gd name="T17" fmla="*/ 14 h 47"/>
                  <a:gd name="T18" fmla="*/ 42 w 148"/>
                  <a:gd name="T19" fmla="*/ 7 h 47"/>
                  <a:gd name="T20" fmla="*/ 0 w 148"/>
                  <a:gd name="T21" fmla="*/ 18 h 47"/>
                  <a:gd name="T22" fmla="*/ 0 w 148"/>
                  <a:gd name="T23" fmla="*/ 18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47"/>
                  <a:gd name="T38" fmla="*/ 148 w 14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47">
                    <a:moveTo>
                      <a:pt x="0" y="18"/>
                    </a:moveTo>
                    <a:lnTo>
                      <a:pt x="0" y="18"/>
                    </a:lnTo>
                    <a:lnTo>
                      <a:pt x="20" y="2"/>
                    </a:lnTo>
                    <a:lnTo>
                      <a:pt x="58" y="0"/>
                    </a:lnTo>
                    <a:lnTo>
                      <a:pt x="147" y="39"/>
                    </a:lnTo>
                    <a:lnTo>
                      <a:pt x="99" y="46"/>
                    </a:lnTo>
                    <a:lnTo>
                      <a:pt x="107" y="37"/>
                    </a:lnTo>
                    <a:lnTo>
                      <a:pt x="84" y="22"/>
                    </a:lnTo>
                    <a:lnTo>
                      <a:pt x="40" y="14"/>
                    </a:lnTo>
                    <a:lnTo>
                      <a:pt x="42" y="7"/>
                    </a:lnTo>
                    <a:lnTo>
                      <a:pt x="0" y="1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0" name="Freeform 189"/>
              <p:cNvSpPr>
                <a:spLocks/>
              </p:cNvSpPr>
              <p:nvPr/>
            </p:nvSpPr>
            <p:spPr bwMode="auto">
              <a:xfrm>
                <a:off x="2100" y="3157"/>
                <a:ext cx="47" cy="27"/>
              </a:xfrm>
              <a:custGeom>
                <a:avLst/>
                <a:gdLst>
                  <a:gd name="T0" fmla="*/ 0 w 47"/>
                  <a:gd name="T1" fmla="*/ 0 h 27"/>
                  <a:gd name="T2" fmla="*/ 0 w 47"/>
                  <a:gd name="T3" fmla="*/ 0 h 27"/>
                  <a:gd name="T4" fmla="*/ 0 w 47"/>
                  <a:gd name="T5" fmla="*/ 26 h 27"/>
                  <a:gd name="T6" fmla="*/ 46 w 47"/>
                  <a:gd name="T7" fmla="*/ 17 h 27"/>
                  <a:gd name="T8" fmla="*/ 26 w 47"/>
                  <a:gd name="T9" fmla="*/ 3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0"/>
                    </a:lnTo>
                    <a:lnTo>
                      <a:pt x="0" y="26"/>
                    </a:lnTo>
                    <a:lnTo>
                      <a:pt x="46" y="17"/>
                    </a:lnTo>
                    <a:lnTo>
                      <a:pt x="26" y="3"/>
                    </a:lnTo>
                    <a:lnTo>
                      <a:pt x="0" y="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1" name="Freeform 190"/>
              <p:cNvSpPr>
                <a:spLocks/>
              </p:cNvSpPr>
              <p:nvPr/>
            </p:nvSpPr>
            <p:spPr bwMode="auto">
              <a:xfrm>
                <a:off x="1978" y="3411"/>
                <a:ext cx="77" cy="86"/>
              </a:xfrm>
              <a:custGeom>
                <a:avLst/>
                <a:gdLst>
                  <a:gd name="T0" fmla="*/ 0 w 77"/>
                  <a:gd name="T1" fmla="*/ 32 h 86"/>
                  <a:gd name="T2" fmla="*/ 0 w 77"/>
                  <a:gd name="T3" fmla="*/ 32 h 86"/>
                  <a:gd name="T4" fmla="*/ 1 w 77"/>
                  <a:gd name="T5" fmla="*/ 49 h 86"/>
                  <a:gd name="T6" fmla="*/ 14 w 77"/>
                  <a:gd name="T7" fmla="*/ 53 h 86"/>
                  <a:gd name="T8" fmla="*/ 7 w 77"/>
                  <a:gd name="T9" fmla="*/ 67 h 86"/>
                  <a:gd name="T10" fmla="*/ 4 w 77"/>
                  <a:gd name="T11" fmla="*/ 81 h 86"/>
                  <a:gd name="T12" fmla="*/ 22 w 77"/>
                  <a:gd name="T13" fmla="*/ 85 h 86"/>
                  <a:gd name="T14" fmla="*/ 38 w 77"/>
                  <a:gd name="T15" fmla="*/ 61 h 86"/>
                  <a:gd name="T16" fmla="*/ 69 w 77"/>
                  <a:gd name="T17" fmla="*/ 42 h 86"/>
                  <a:gd name="T18" fmla="*/ 76 w 77"/>
                  <a:gd name="T19" fmla="*/ 20 h 86"/>
                  <a:gd name="T20" fmla="*/ 47 w 77"/>
                  <a:gd name="T21" fmla="*/ 16 h 86"/>
                  <a:gd name="T22" fmla="*/ 27 w 77"/>
                  <a:gd name="T23" fmla="*/ 0 h 86"/>
                  <a:gd name="T24" fmla="*/ 9 w 77"/>
                  <a:gd name="T25" fmla="*/ 8 h 86"/>
                  <a:gd name="T26" fmla="*/ 0 w 77"/>
                  <a:gd name="T27" fmla="*/ 32 h 86"/>
                  <a:gd name="T28" fmla="*/ 0 w 77"/>
                  <a:gd name="T29" fmla="*/ 32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6"/>
                  <a:gd name="T47" fmla="*/ 77 w 77"/>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6">
                    <a:moveTo>
                      <a:pt x="0" y="32"/>
                    </a:moveTo>
                    <a:lnTo>
                      <a:pt x="0" y="32"/>
                    </a:lnTo>
                    <a:lnTo>
                      <a:pt x="1" y="49"/>
                    </a:lnTo>
                    <a:lnTo>
                      <a:pt x="14" y="53"/>
                    </a:lnTo>
                    <a:lnTo>
                      <a:pt x="7" y="67"/>
                    </a:lnTo>
                    <a:lnTo>
                      <a:pt x="4" y="81"/>
                    </a:lnTo>
                    <a:lnTo>
                      <a:pt x="22" y="85"/>
                    </a:lnTo>
                    <a:lnTo>
                      <a:pt x="38" y="61"/>
                    </a:lnTo>
                    <a:lnTo>
                      <a:pt x="69" y="42"/>
                    </a:lnTo>
                    <a:lnTo>
                      <a:pt x="76" y="20"/>
                    </a:lnTo>
                    <a:lnTo>
                      <a:pt x="47" y="16"/>
                    </a:lnTo>
                    <a:lnTo>
                      <a:pt x="27" y="0"/>
                    </a:lnTo>
                    <a:lnTo>
                      <a:pt x="9" y="8"/>
                    </a:lnTo>
                    <a:lnTo>
                      <a:pt x="0" y="32"/>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2" name="Freeform 191"/>
              <p:cNvSpPr>
                <a:spLocks/>
              </p:cNvSpPr>
              <p:nvPr/>
            </p:nvSpPr>
            <p:spPr bwMode="auto">
              <a:xfrm>
                <a:off x="1851" y="3232"/>
                <a:ext cx="33" cy="15"/>
              </a:xfrm>
              <a:custGeom>
                <a:avLst/>
                <a:gdLst>
                  <a:gd name="T0" fmla="*/ 0 w 33"/>
                  <a:gd name="T1" fmla="*/ 11 h 15"/>
                  <a:gd name="T2" fmla="*/ 0 w 33"/>
                  <a:gd name="T3" fmla="*/ 11 h 15"/>
                  <a:gd name="T4" fmla="*/ 9 w 33"/>
                  <a:gd name="T5" fmla="*/ 0 h 15"/>
                  <a:gd name="T6" fmla="*/ 32 w 33"/>
                  <a:gd name="T7" fmla="*/ 14 h 15"/>
                  <a:gd name="T8" fmla="*/ 0 w 33"/>
                  <a:gd name="T9" fmla="*/ 11 h 15"/>
                  <a:gd name="T10" fmla="*/ 0 w 33"/>
                  <a:gd name="T11" fmla="*/ 11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0" y="11"/>
                    </a:moveTo>
                    <a:lnTo>
                      <a:pt x="0" y="11"/>
                    </a:lnTo>
                    <a:lnTo>
                      <a:pt x="9" y="0"/>
                    </a:lnTo>
                    <a:lnTo>
                      <a:pt x="32" y="14"/>
                    </a:lnTo>
                    <a:lnTo>
                      <a:pt x="0" y="11"/>
                    </a:lnTo>
                  </a:path>
                </a:pathLst>
              </a:custGeom>
              <a:solidFill>
                <a:schemeClr val="accent5">
                  <a:lumMod val="75000"/>
                </a:schemeClr>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3" name="Freeform 192"/>
              <p:cNvSpPr>
                <a:spLocks/>
              </p:cNvSpPr>
              <p:nvPr/>
            </p:nvSpPr>
            <p:spPr bwMode="auto">
              <a:xfrm>
                <a:off x="2250" y="4194"/>
                <a:ext cx="22" cy="13"/>
              </a:xfrm>
              <a:custGeom>
                <a:avLst/>
                <a:gdLst>
                  <a:gd name="T0" fmla="*/ 0 w 22"/>
                  <a:gd name="T1" fmla="*/ 12 h 13"/>
                  <a:gd name="T2" fmla="*/ 0 w 22"/>
                  <a:gd name="T3" fmla="*/ 12 h 13"/>
                  <a:gd name="T4" fmla="*/ 12 w 22"/>
                  <a:gd name="T5" fmla="*/ 5 h 13"/>
                  <a:gd name="T6" fmla="*/ 6 w 22"/>
                  <a:gd name="T7" fmla="*/ 0 h 13"/>
                  <a:gd name="T8" fmla="*/ 21 w 22"/>
                  <a:gd name="T9" fmla="*/ 1 h 13"/>
                  <a:gd name="T10" fmla="*/ 0 w 22"/>
                  <a:gd name="T11" fmla="*/ 12 h 13"/>
                  <a:gd name="T12" fmla="*/ 0 w 22"/>
                  <a:gd name="T13" fmla="*/ 12 h 13"/>
                  <a:gd name="T14" fmla="*/ 0 60000 65536"/>
                  <a:gd name="T15" fmla="*/ 0 60000 65536"/>
                  <a:gd name="T16" fmla="*/ 0 60000 65536"/>
                  <a:gd name="T17" fmla="*/ 0 60000 65536"/>
                  <a:gd name="T18" fmla="*/ 0 60000 65536"/>
                  <a:gd name="T19" fmla="*/ 0 60000 65536"/>
                  <a:gd name="T20" fmla="*/ 0 60000 65536"/>
                  <a:gd name="T21" fmla="*/ 0 w 22"/>
                  <a:gd name="T22" fmla="*/ 0 h 13"/>
                  <a:gd name="T23" fmla="*/ 22 w 2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3">
                    <a:moveTo>
                      <a:pt x="0" y="12"/>
                    </a:moveTo>
                    <a:lnTo>
                      <a:pt x="0" y="12"/>
                    </a:lnTo>
                    <a:lnTo>
                      <a:pt x="12" y="5"/>
                    </a:lnTo>
                    <a:lnTo>
                      <a:pt x="6" y="0"/>
                    </a:lnTo>
                    <a:lnTo>
                      <a:pt x="21" y="1"/>
                    </a:lnTo>
                    <a:lnTo>
                      <a:pt x="0" y="12"/>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4" name="Freeform 193"/>
              <p:cNvSpPr>
                <a:spLocks/>
              </p:cNvSpPr>
              <p:nvPr/>
            </p:nvSpPr>
            <p:spPr bwMode="auto">
              <a:xfrm>
                <a:off x="2267" y="4192"/>
                <a:ext cx="25" cy="16"/>
              </a:xfrm>
              <a:custGeom>
                <a:avLst/>
                <a:gdLst>
                  <a:gd name="T0" fmla="*/ 0 w 25"/>
                  <a:gd name="T1" fmla="*/ 15 h 16"/>
                  <a:gd name="T2" fmla="*/ 0 w 25"/>
                  <a:gd name="T3" fmla="*/ 15 h 16"/>
                  <a:gd name="T4" fmla="*/ 11 w 25"/>
                  <a:gd name="T5" fmla="*/ 0 h 16"/>
                  <a:gd name="T6" fmla="*/ 24 w 25"/>
                  <a:gd name="T7" fmla="*/ 5 h 16"/>
                  <a:gd name="T8" fmla="*/ 0 w 25"/>
                  <a:gd name="T9" fmla="*/ 15 h 16"/>
                  <a:gd name="T10" fmla="*/ 0 w 25"/>
                  <a:gd name="T11" fmla="*/ 15 h 16"/>
                  <a:gd name="T12" fmla="*/ 0 60000 65536"/>
                  <a:gd name="T13" fmla="*/ 0 60000 65536"/>
                  <a:gd name="T14" fmla="*/ 0 60000 65536"/>
                  <a:gd name="T15" fmla="*/ 0 60000 65536"/>
                  <a:gd name="T16" fmla="*/ 0 60000 65536"/>
                  <a:gd name="T17" fmla="*/ 0 60000 65536"/>
                  <a:gd name="T18" fmla="*/ 0 w 25"/>
                  <a:gd name="T19" fmla="*/ 0 h 16"/>
                  <a:gd name="T20" fmla="*/ 25 w 2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5" h="16">
                    <a:moveTo>
                      <a:pt x="0" y="15"/>
                    </a:moveTo>
                    <a:lnTo>
                      <a:pt x="0" y="15"/>
                    </a:lnTo>
                    <a:lnTo>
                      <a:pt x="11" y="0"/>
                    </a:lnTo>
                    <a:lnTo>
                      <a:pt x="24" y="5"/>
                    </a:lnTo>
                    <a:lnTo>
                      <a:pt x="0" y="15"/>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5" name="Freeform 194"/>
              <p:cNvSpPr>
                <a:spLocks/>
              </p:cNvSpPr>
              <p:nvPr/>
            </p:nvSpPr>
            <p:spPr bwMode="auto">
              <a:xfrm>
                <a:off x="2338" y="3354"/>
                <a:ext cx="41" cy="48"/>
              </a:xfrm>
              <a:custGeom>
                <a:avLst/>
                <a:gdLst>
                  <a:gd name="T0" fmla="*/ 0 w 41"/>
                  <a:gd name="T1" fmla="*/ 45 h 48"/>
                  <a:gd name="T2" fmla="*/ 0 w 41"/>
                  <a:gd name="T3" fmla="*/ 45 h 48"/>
                  <a:gd name="T4" fmla="*/ 6 w 41"/>
                  <a:gd name="T5" fmla="*/ 0 h 48"/>
                  <a:gd name="T6" fmla="*/ 40 w 41"/>
                  <a:gd name="T7" fmla="*/ 21 h 48"/>
                  <a:gd name="T8" fmla="*/ 20 w 41"/>
                  <a:gd name="T9" fmla="*/ 47 h 48"/>
                  <a:gd name="T10" fmla="*/ 0 w 41"/>
                  <a:gd name="T11" fmla="*/ 45 h 48"/>
                  <a:gd name="T12" fmla="*/ 0 w 41"/>
                  <a:gd name="T13" fmla="*/ 45 h 48"/>
                  <a:gd name="T14" fmla="*/ 0 60000 65536"/>
                  <a:gd name="T15" fmla="*/ 0 60000 65536"/>
                  <a:gd name="T16" fmla="*/ 0 60000 65536"/>
                  <a:gd name="T17" fmla="*/ 0 60000 65536"/>
                  <a:gd name="T18" fmla="*/ 0 60000 65536"/>
                  <a:gd name="T19" fmla="*/ 0 60000 65536"/>
                  <a:gd name="T20" fmla="*/ 0 60000 65536"/>
                  <a:gd name="T21" fmla="*/ 0 w 41"/>
                  <a:gd name="T22" fmla="*/ 0 h 48"/>
                  <a:gd name="T23" fmla="*/ 41 w 4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48">
                    <a:moveTo>
                      <a:pt x="0" y="45"/>
                    </a:moveTo>
                    <a:lnTo>
                      <a:pt x="0" y="45"/>
                    </a:lnTo>
                    <a:lnTo>
                      <a:pt x="6" y="0"/>
                    </a:lnTo>
                    <a:lnTo>
                      <a:pt x="40" y="21"/>
                    </a:lnTo>
                    <a:lnTo>
                      <a:pt x="20" y="47"/>
                    </a:lnTo>
                    <a:lnTo>
                      <a:pt x="0" y="45"/>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6" name="Freeform 195"/>
              <p:cNvSpPr>
                <a:spLocks/>
              </p:cNvSpPr>
              <p:nvPr/>
            </p:nvSpPr>
            <p:spPr bwMode="auto">
              <a:xfrm>
                <a:off x="1821" y="3184"/>
                <a:ext cx="55" cy="60"/>
              </a:xfrm>
              <a:custGeom>
                <a:avLst/>
                <a:gdLst>
                  <a:gd name="T0" fmla="*/ 0 w 55"/>
                  <a:gd name="T1" fmla="*/ 47 h 60"/>
                  <a:gd name="T2" fmla="*/ 0 w 55"/>
                  <a:gd name="T3" fmla="*/ 47 h 60"/>
                  <a:gd name="T4" fmla="*/ 11 w 55"/>
                  <a:gd name="T5" fmla="*/ 26 h 60"/>
                  <a:gd name="T6" fmla="*/ 25 w 55"/>
                  <a:gd name="T7" fmla="*/ 25 h 60"/>
                  <a:gd name="T8" fmla="*/ 11 w 55"/>
                  <a:gd name="T9" fmla="*/ 7 h 60"/>
                  <a:gd name="T10" fmla="*/ 42 w 55"/>
                  <a:gd name="T11" fmla="*/ 0 h 60"/>
                  <a:gd name="T12" fmla="*/ 47 w 55"/>
                  <a:gd name="T13" fmla="*/ 28 h 60"/>
                  <a:gd name="T14" fmla="*/ 54 w 55"/>
                  <a:gd name="T15" fmla="*/ 30 h 60"/>
                  <a:gd name="T16" fmla="*/ 39 w 55"/>
                  <a:gd name="T17" fmla="*/ 48 h 60"/>
                  <a:gd name="T18" fmla="*/ 30 w 55"/>
                  <a:gd name="T19" fmla="*/ 59 h 60"/>
                  <a:gd name="T20" fmla="*/ 0 w 55"/>
                  <a:gd name="T21" fmla="*/ 47 h 60"/>
                  <a:gd name="T22" fmla="*/ 0 w 55"/>
                  <a:gd name="T23" fmla="*/ 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60"/>
                  <a:gd name="T38" fmla="*/ 55 w 55"/>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60">
                    <a:moveTo>
                      <a:pt x="0" y="47"/>
                    </a:moveTo>
                    <a:lnTo>
                      <a:pt x="0" y="47"/>
                    </a:lnTo>
                    <a:lnTo>
                      <a:pt x="11" y="26"/>
                    </a:lnTo>
                    <a:lnTo>
                      <a:pt x="25" y="25"/>
                    </a:lnTo>
                    <a:lnTo>
                      <a:pt x="11" y="7"/>
                    </a:lnTo>
                    <a:lnTo>
                      <a:pt x="42" y="0"/>
                    </a:lnTo>
                    <a:lnTo>
                      <a:pt x="47" y="28"/>
                    </a:lnTo>
                    <a:lnTo>
                      <a:pt x="54" y="30"/>
                    </a:lnTo>
                    <a:lnTo>
                      <a:pt x="39" y="48"/>
                    </a:lnTo>
                    <a:lnTo>
                      <a:pt x="30" y="59"/>
                    </a:lnTo>
                    <a:lnTo>
                      <a:pt x="0" y="47"/>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7" name="Freeform 196"/>
              <p:cNvSpPr>
                <a:spLocks/>
              </p:cNvSpPr>
              <p:nvPr/>
            </p:nvSpPr>
            <p:spPr bwMode="auto">
              <a:xfrm>
                <a:off x="2245" y="3316"/>
                <a:ext cx="66" cy="94"/>
              </a:xfrm>
              <a:custGeom>
                <a:avLst/>
                <a:gdLst>
                  <a:gd name="T0" fmla="*/ 0 w 66"/>
                  <a:gd name="T1" fmla="*/ 31 h 94"/>
                  <a:gd name="T2" fmla="*/ 0 w 66"/>
                  <a:gd name="T3" fmla="*/ 31 h 94"/>
                  <a:gd name="T4" fmla="*/ 9 w 66"/>
                  <a:gd name="T5" fmla="*/ 44 h 94"/>
                  <a:gd name="T6" fmla="*/ 22 w 66"/>
                  <a:gd name="T7" fmla="*/ 53 h 94"/>
                  <a:gd name="T8" fmla="*/ 19 w 66"/>
                  <a:gd name="T9" fmla="*/ 79 h 94"/>
                  <a:gd name="T10" fmla="*/ 26 w 66"/>
                  <a:gd name="T11" fmla="*/ 93 h 94"/>
                  <a:gd name="T12" fmla="*/ 65 w 66"/>
                  <a:gd name="T13" fmla="*/ 87 h 94"/>
                  <a:gd name="T14" fmla="*/ 43 w 66"/>
                  <a:gd name="T15" fmla="*/ 59 h 94"/>
                  <a:gd name="T16" fmla="*/ 58 w 66"/>
                  <a:gd name="T17" fmla="*/ 34 h 94"/>
                  <a:gd name="T18" fmla="*/ 19 w 66"/>
                  <a:gd name="T19" fmla="*/ 0 h 94"/>
                  <a:gd name="T20" fmla="*/ 6 w 66"/>
                  <a:gd name="T21" fmla="*/ 10 h 94"/>
                  <a:gd name="T22" fmla="*/ 11 w 66"/>
                  <a:gd name="T23" fmla="*/ 19 h 94"/>
                  <a:gd name="T24" fmla="*/ 0 w 66"/>
                  <a:gd name="T25" fmla="*/ 31 h 94"/>
                  <a:gd name="T26" fmla="*/ 0 w 66"/>
                  <a:gd name="T27" fmla="*/ 31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94"/>
                  <a:gd name="T44" fmla="*/ 66 w 66"/>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94">
                    <a:moveTo>
                      <a:pt x="0" y="31"/>
                    </a:moveTo>
                    <a:lnTo>
                      <a:pt x="0" y="31"/>
                    </a:lnTo>
                    <a:lnTo>
                      <a:pt x="9" y="44"/>
                    </a:lnTo>
                    <a:lnTo>
                      <a:pt x="22" y="53"/>
                    </a:lnTo>
                    <a:lnTo>
                      <a:pt x="19" y="79"/>
                    </a:lnTo>
                    <a:lnTo>
                      <a:pt x="26" y="93"/>
                    </a:lnTo>
                    <a:lnTo>
                      <a:pt x="65" y="87"/>
                    </a:lnTo>
                    <a:lnTo>
                      <a:pt x="43" y="59"/>
                    </a:lnTo>
                    <a:lnTo>
                      <a:pt x="58" y="34"/>
                    </a:lnTo>
                    <a:lnTo>
                      <a:pt x="19" y="0"/>
                    </a:lnTo>
                    <a:lnTo>
                      <a:pt x="6" y="10"/>
                    </a:lnTo>
                    <a:lnTo>
                      <a:pt x="11" y="19"/>
                    </a:lnTo>
                    <a:lnTo>
                      <a:pt x="0" y="31"/>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8" name="Freeform 197"/>
              <p:cNvSpPr>
                <a:spLocks/>
              </p:cNvSpPr>
              <p:nvPr/>
            </p:nvSpPr>
            <p:spPr bwMode="auto">
              <a:xfrm>
                <a:off x="2065" y="3157"/>
                <a:ext cx="36" cy="27"/>
              </a:xfrm>
              <a:custGeom>
                <a:avLst/>
                <a:gdLst>
                  <a:gd name="T0" fmla="*/ 0 w 36"/>
                  <a:gd name="T1" fmla="*/ 19 h 27"/>
                  <a:gd name="T2" fmla="*/ 0 w 36"/>
                  <a:gd name="T3" fmla="*/ 19 h 27"/>
                  <a:gd name="T4" fmla="*/ 27 w 36"/>
                  <a:gd name="T5" fmla="*/ 19 h 27"/>
                  <a:gd name="T6" fmla="*/ 14 w 36"/>
                  <a:gd name="T7" fmla="*/ 2 h 27"/>
                  <a:gd name="T8" fmla="*/ 35 w 36"/>
                  <a:gd name="T9" fmla="*/ 0 h 27"/>
                  <a:gd name="T10" fmla="*/ 35 w 36"/>
                  <a:gd name="T11" fmla="*/ 26 h 27"/>
                  <a:gd name="T12" fmla="*/ 0 w 36"/>
                  <a:gd name="T13" fmla="*/ 19 h 27"/>
                  <a:gd name="T14" fmla="*/ 0 w 36"/>
                  <a:gd name="T15" fmla="*/ 19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0" y="19"/>
                    </a:moveTo>
                    <a:lnTo>
                      <a:pt x="0" y="19"/>
                    </a:lnTo>
                    <a:lnTo>
                      <a:pt x="27" y="19"/>
                    </a:lnTo>
                    <a:lnTo>
                      <a:pt x="14" y="2"/>
                    </a:lnTo>
                    <a:lnTo>
                      <a:pt x="35" y="0"/>
                    </a:lnTo>
                    <a:lnTo>
                      <a:pt x="35" y="26"/>
                    </a:lnTo>
                    <a:lnTo>
                      <a:pt x="0" y="19"/>
                    </a:lnTo>
                  </a:path>
                </a:pathLst>
              </a:custGeom>
              <a:solidFill>
                <a:schemeClr val="accent6">
                  <a:lumMod val="60000"/>
                  <a:lumOff val="40000"/>
                </a:schemeClr>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199" name="Freeform 198"/>
              <p:cNvSpPr>
                <a:spLocks/>
              </p:cNvSpPr>
              <p:nvPr/>
            </p:nvSpPr>
            <p:spPr bwMode="auto">
              <a:xfrm>
                <a:off x="1860" y="3212"/>
                <a:ext cx="85" cy="42"/>
              </a:xfrm>
              <a:custGeom>
                <a:avLst/>
                <a:gdLst>
                  <a:gd name="T0" fmla="*/ 0 w 85"/>
                  <a:gd name="T1" fmla="*/ 20 h 42"/>
                  <a:gd name="T2" fmla="*/ 0 w 85"/>
                  <a:gd name="T3" fmla="*/ 20 h 42"/>
                  <a:gd name="T4" fmla="*/ 15 w 85"/>
                  <a:gd name="T5" fmla="*/ 2 h 42"/>
                  <a:gd name="T6" fmla="*/ 60 w 85"/>
                  <a:gd name="T7" fmla="*/ 0 h 42"/>
                  <a:gd name="T8" fmla="*/ 84 w 85"/>
                  <a:gd name="T9" fmla="*/ 13 h 42"/>
                  <a:gd name="T10" fmla="*/ 64 w 85"/>
                  <a:gd name="T11" fmla="*/ 15 h 42"/>
                  <a:gd name="T12" fmla="*/ 29 w 85"/>
                  <a:gd name="T13" fmla="*/ 41 h 42"/>
                  <a:gd name="T14" fmla="*/ 23 w 85"/>
                  <a:gd name="T15" fmla="*/ 34 h 42"/>
                  <a:gd name="T16" fmla="*/ 0 w 85"/>
                  <a:gd name="T17" fmla="*/ 20 h 42"/>
                  <a:gd name="T18" fmla="*/ 0 w 85"/>
                  <a:gd name="T19" fmla="*/ 2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42"/>
                  <a:gd name="T32" fmla="*/ 85 w 85"/>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42">
                    <a:moveTo>
                      <a:pt x="0" y="20"/>
                    </a:moveTo>
                    <a:lnTo>
                      <a:pt x="0" y="20"/>
                    </a:lnTo>
                    <a:lnTo>
                      <a:pt x="15" y="2"/>
                    </a:lnTo>
                    <a:lnTo>
                      <a:pt x="60" y="0"/>
                    </a:lnTo>
                    <a:lnTo>
                      <a:pt x="84" y="13"/>
                    </a:lnTo>
                    <a:lnTo>
                      <a:pt x="64" y="15"/>
                    </a:lnTo>
                    <a:lnTo>
                      <a:pt x="29" y="41"/>
                    </a:lnTo>
                    <a:lnTo>
                      <a:pt x="23" y="34"/>
                    </a:lnTo>
                    <a:lnTo>
                      <a:pt x="0" y="20"/>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0" name="Freeform 199"/>
              <p:cNvSpPr>
                <a:spLocks/>
              </p:cNvSpPr>
              <p:nvPr/>
            </p:nvSpPr>
            <p:spPr bwMode="auto">
              <a:xfrm>
                <a:off x="1889" y="3225"/>
                <a:ext cx="56" cy="57"/>
              </a:xfrm>
              <a:custGeom>
                <a:avLst/>
                <a:gdLst>
                  <a:gd name="T0" fmla="*/ 0 w 56"/>
                  <a:gd name="T1" fmla="*/ 28 h 57"/>
                  <a:gd name="T2" fmla="*/ 0 w 56"/>
                  <a:gd name="T3" fmla="*/ 28 h 57"/>
                  <a:gd name="T4" fmla="*/ 22 w 56"/>
                  <a:gd name="T5" fmla="*/ 55 h 57"/>
                  <a:gd name="T6" fmla="*/ 50 w 56"/>
                  <a:gd name="T7" fmla="*/ 56 h 57"/>
                  <a:gd name="T8" fmla="*/ 55 w 56"/>
                  <a:gd name="T9" fmla="*/ 0 h 57"/>
                  <a:gd name="T10" fmla="*/ 35 w 56"/>
                  <a:gd name="T11" fmla="*/ 2 h 57"/>
                  <a:gd name="T12" fmla="*/ 0 w 56"/>
                  <a:gd name="T13" fmla="*/ 28 h 57"/>
                  <a:gd name="T14" fmla="*/ 0 w 56"/>
                  <a:gd name="T15" fmla="*/ 28 h 57"/>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7"/>
                  <a:gd name="T26" fmla="*/ 56 w 5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7">
                    <a:moveTo>
                      <a:pt x="0" y="28"/>
                    </a:moveTo>
                    <a:lnTo>
                      <a:pt x="0" y="28"/>
                    </a:lnTo>
                    <a:lnTo>
                      <a:pt x="22" y="55"/>
                    </a:lnTo>
                    <a:lnTo>
                      <a:pt x="50" y="56"/>
                    </a:lnTo>
                    <a:lnTo>
                      <a:pt x="55" y="0"/>
                    </a:lnTo>
                    <a:lnTo>
                      <a:pt x="35" y="2"/>
                    </a:lnTo>
                    <a:lnTo>
                      <a:pt x="0" y="2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1" name="Freeform 200"/>
              <p:cNvSpPr>
                <a:spLocks/>
              </p:cNvSpPr>
              <p:nvPr/>
            </p:nvSpPr>
            <p:spPr bwMode="auto">
              <a:xfrm>
                <a:off x="1948" y="3298"/>
                <a:ext cx="77" cy="35"/>
              </a:xfrm>
              <a:custGeom>
                <a:avLst/>
                <a:gdLst>
                  <a:gd name="T0" fmla="*/ 0 w 77"/>
                  <a:gd name="T1" fmla="*/ 18 h 35"/>
                  <a:gd name="T2" fmla="*/ 0 w 77"/>
                  <a:gd name="T3" fmla="*/ 18 h 35"/>
                  <a:gd name="T4" fmla="*/ 6 w 77"/>
                  <a:gd name="T5" fmla="*/ 0 h 35"/>
                  <a:gd name="T6" fmla="*/ 22 w 77"/>
                  <a:gd name="T7" fmla="*/ 11 h 35"/>
                  <a:gd name="T8" fmla="*/ 51 w 77"/>
                  <a:gd name="T9" fmla="*/ 0 h 35"/>
                  <a:gd name="T10" fmla="*/ 76 w 77"/>
                  <a:gd name="T11" fmla="*/ 13 h 35"/>
                  <a:gd name="T12" fmla="*/ 70 w 77"/>
                  <a:gd name="T13" fmla="*/ 33 h 35"/>
                  <a:gd name="T14" fmla="*/ 67 w 77"/>
                  <a:gd name="T15" fmla="*/ 17 h 35"/>
                  <a:gd name="T16" fmla="*/ 51 w 77"/>
                  <a:gd name="T17" fmla="*/ 11 h 35"/>
                  <a:gd name="T18" fmla="*/ 36 w 77"/>
                  <a:gd name="T19" fmla="*/ 21 h 35"/>
                  <a:gd name="T20" fmla="*/ 39 w 77"/>
                  <a:gd name="T21" fmla="*/ 30 h 35"/>
                  <a:gd name="T22" fmla="*/ 33 w 77"/>
                  <a:gd name="T23" fmla="*/ 34 h 35"/>
                  <a:gd name="T24" fmla="*/ 0 w 77"/>
                  <a:gd name="T25" fmla="*/ 18 h 35"/>
                  <a:gd name="T26" fmla="*/ 0 w 77"/>
                  <a:gd name="T27" fmla="*/ 18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35"/>
                  <a:gd name="T44" fmla="*/ 77 w 7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35">
                    <a:moveTo>
                      <a:pt x="0" y="18"/>
                    </a:moveTo>
                    <a:lnTo>
                      <a:pt x="0" y="18"/>
                    </a:lnTo>
                    <a:lnTo>
                      <a:pt x="6" y="0"/>
                    </a:lnTo>
                    <a:lnTo>
                      <a:pt x="22" y="11"/>
                    </a:lnTo>
                    <a:lnTo>
                      <a:pt x="51" y="0"/>
                    </a:lnTo>
                    <a:lnTo>
                      <a:pt x="76" y="13"/>
                    </a:lnTo>
                    <a:lnTo>
                      <a:pt x="70" y="33"/>
                    </a:lnTo>
                    <a:lnTo>
                      <a:pt x="67" y="17"/>
                    </a:lnTo>
                    <a:lnTo>
                      <a:pt x="51" y="11"/>
                    </a:lnTo>
                    <a:lnTo>
                      <a:pt x="36" y="21"/>
                    </a:lnTo>
                    <a:lnTo>
                      <a:pt x="39" y="30"/>
                    </a:lnTo>
                    <a:lnTo>
                      <a:pt x="33" y="34"/>
                    </a:lnTo>
                    <a:lnTo>
                      <a:pt x="0" y="1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2" name="Freeform 201"/>
              <p:cNvSpPr>
                <a:spLocks/>
              </p:cNvSpPr>
              <p:nvPr/>
            </p:nvSpPr>
            <p:spPr bwMode="auto">
              <a:xfrm>
                <a:off x="2226" y="3693"/>
                <a:ext cx="112" cy="116"/>
              </a:xfrm>
              <a:custGeom>
                <a:avLst/>
                <a:gdLst>
                  <a:gd name="T0" fmla="*/ 0 w 112"/>
                  <a:gd name="T1" fmla="*/ 43 h 116"/>
                  <a:gd name="T2" fmla="*/ 0 w 112"/>
                  <a:gd name="T3" fmla="*/ 43 h 116"/>
                  <a:gd name="T4" fmla="*/ 9 w 112"/>
                  <a:gd name="T5" fmla="*/ 6 h 116"/>
                  <a:gd name="T6" fmla="*/ 48 w 112"/>
                  <a:gd name="T7" fmla="*/ 0 h 116"/>
                  <a:gd name="T8" fmla="*/ 62 w 112"/>
                  <a:gd name="T9" fmla="*/ 12 h 116"/>
                  <a:gd name="T10" fmla="*/ 65 w 112"/>
                  <a:gd name="T11" fmla="*/ 39 h 116"/>
                  <a:gd name="T12" fmla="*/ 93 w 112"/>
                  <a:gd name="T13" fmla="*/ 44 h 116"/>
                  <a:gd name="T14" fmla="*/ 97 w 112"/>
                  <a:gd name="T15" fmla="*/ 63 h 116"/>
                  <a:gd name="T16" fmla="*/ 111 w 112"/>
                  <a:gd name="T17" fmla="*/ 66 h 116"/>
                  <a:gd name="T18" fmla="*/ 109 w 112"/>
                  <a:gd name="T19" fmla="*/ 91 h 116"/>
                  <a:gd name="T20" fmla="*/ 95 w 112"/>
                  <a:gd name="T21" fmla="*/ 115 h 116"/>
                  <a:gd name="T22" fmla="*/ 58 w 112"/>
                  <a:gd name="T23" fmla="*/ 114 h 116"/>
                  <a:gd name="T24" fmla="*/ 66 w 112"/>
                  <a:gd name="T25" fmla="*/ 86 h 116"/>
                  <a:gd name="T26" fmla="*/ 0 w 112"/>
                  <a:gd name="T27" fmla="*/ 43 h 116"/>
                  <a:gd name="T28" fmla="*/ 0 w 112"/>
                  <a:gd name="T29" fmla="*/ 43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16"/>
                  <a:gd name="T47" fmla="*/ 112 w 11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16">
                    <a:moveTo>
                      <a:pt x="0" y="43"/>
                    </a:moveTo>
                    <a:lnTo>
                      <a:pt x="0" y="43"/>
                    </a:lnTo>
                    <a:lnTo>
                      <a:pt x="9" y="6"/>
                    </a:lnTo>
                    <a:lnTo>
                      <a:pt x="48" y="0"/>
                    </a:lnTo>
                    <a:lnTo>
                      <a:pt x="62" y="12"/>
                    </a:lnTo>
                    <a:lnTo>
                      <a:pt x="65" y="39"/>
                    </a:lnTo>
                    <a:lnTo>
                      <a:pt x="93" y="44"/>
                    </a:lnTo>
                    <a:lnTo>
                      <a:pt x="97" y="63"/>
                    </a:lnTo>
                    <a:lnTo>
                      <a:pt x="111" y="66"/>
                    </a:lnTo>
                    <a:lnTo>
                      <a:pt x="109" y="91"/>
                    </a:lnTo>
                    <a:lnTo>
                      <a:pt x="95" y="115"/>
                    </a:lnTo>
                    <a:lnTo>
                      <a:pt x="58" y="114"/>
                    </a:lnTo>
                    <a:lnTo>
                      <a:pt x="66" y="86"/>
                    </a:lnTo>
                    <a:lnTo>
                      <a:pt x="0" y="43"/>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3" name="Freeform 202"/>
              <p:cNvSpPr>
                <a:spLocks/>
              </p:cNvSpPr>
              <p:nvPr/>
            </p:nvSpPr>
            <p:spPr bwMode="auto">
              <a:xfrm>
                <a:off x="1971" y="3431"/>
                <a:ext cx="172" cy="247"/>
              </a:xfrm>
              <a:custGeom>
                <a:avLst/>
                <a:gdLst>
                  <a:gd name="T0" fmla="*/ 0 w 172"/>
                  <a:gd name="T1" fmla="*/ 58 h 247"/>
                  <a:gd name="T2" fmla="*/ 0 w 172"/>
                  <a:gd name="T3" fmla="*/ 58 h 247"/>
                  <a:gd name="T4" fmla="*/ 3 w 172"/>
                  <a:gd name="T5" fmla="*/ 78 h 247"/>
                  <a:gd name="T6" fmla="*/ 34 w 172"/>
                  <a:gd name="T7" fmla="*/ 112 h 247"/>
                  <a:gd name="T8" fmla="*/ 68 w 172"/>
                  <a:gd name="T9" fmla="*/ 193 h 247"/>
                  <a:gd name="T10" fmla="*/ 146 w 172"/>
                  <a:gd name="T11" fmla="*/ 246 h 247"/>
                  <a:gd name="T12" fmla="*/ 159 w 172"/>
                  <a:gd name="T13" fmla="*/ 237 h 247"/>
                  <a:gd name="T14" fmla="*/ 167 w 172"/>
                  <a:gd name="T15" fmla="*/ 220 h 247"/>
                  <a:gd name="T16" fmla="*/ 155 w 172"/>
                  <a:gd name="T17" fmla="*/ 213 h 247"/>
                  <a:gd name="T18" fmla="*/ 162 w 172"/>
                  <a:gd name="T19" fmla="*/ 209 h 247"/>
                  <a:gd name="T20" fmla="*/ 171 w 172"/>
                  <a:gd name="T21" fmla="*/ 167 h 247"/>
                  <a:gd name="T22" fmla="*/ 158 w 172"/>
                  <a:gd name="T23" fmla="*/ 147 h 247"/>
                  <a:gd name="T24" fmla="*/ 147 w 172"/>
                  <a:gd name="T25" fmla="*/ 147 h 247"/>
                  <a:gd name="T26" fmla="*/ 147 w 172"/>
                  <a:gd name="T27" fmla="*/ 125 h 247"/>
                  <a:gd name="T28" fmla="*/ 132 w 172"/>
                  <a:gd name="T29" fmla="*/ 134 h 247"/>
                  <a:gd name="T30" fmla="*/ 113 w 172"/>
                  <a:gd name="T31" fmla="*/ 126 h 247"/>
                  <a:gd name="T32" fmla="*/ 102 w 172"/>
                  <a:gd name="T33" fmla="*/ 101 h 247"/>
                  <a:gd name="T34" fmla="*/ 121 w 172"/>
                  <a:gd name="T35" fmla="*/ 69 h 247"/>
                  <a:gd name="T36" fmla="*/ 155 w 172"/>
                  <a:gd name="T37" fmla="*/ 55 h 247"/>
                  <a:gd name="T38" fmla="*/ 145 w 172"/>
                  <a:gd name="T39" fmla="*/ 49 h 247"/>
                  <a:gd name="T40" fmla="*/ 151 w 172"/>
                  <a:gd name="T41" fmla="*/ 33 h 247"/>
                  <a:gd name="T42" fmla="*/ 112 w 172"/>
                  <a:gd name="T43" fmla="*/ 30 h 247"/>
                  <a:gd name="T44" fmla="*/ 83 w 172"/>
                  <a:gd name="T45" fmla="*/ 0 h 247"/>
                  <a:gd name="T46" fmla="*/ 76 w 172"/>
                  <a:gd name="T47" fmla="*/ 22 h 247"/>
                  <a:gd name="T48" fmla="*/ 45 w 172"/>
                  <a:gd name="T49" fmla="*/ 41 h 247"/>
                  <a:gd name="T50" fmla="*/ 29 w 172"/>
                  <a:gd name="T51" fmla="*/ 65 h 247"/>
                  <a:gd name="T52" fmla="*/ 11 w 172"/>
                  <a:gd name="T53" fmla="*/ 61 h 247"/>
                  <a:gd name="T54" fmla="*/ 14 w 172"/>
                  <a:gd name="T55" fmla="*/ 47 h 247"/>
                  <a:gd name="T56" fmla="*/ 0 w 172"/>
                  <a:gd name="T57" fmla="*/ 58 h 247"/>
                  <a:gd name="T58" fmla="*/ 0 w 172"/>
                  <a:gd name="T59" fmla="*/ 58 h 2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
                  <a:gd name="T91" fmla="*/ 0 h 247"/>
                  <a:gd name="T92" fmla="*/ 172 w 172"/>
                  <a:gd name="T93" fmla="*/ 247 h 2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 h="247">
                    <a:moveTo>
                      <a:pt x="0" y="58"/>
                    </a:moveTo>
                    <a:lnTo>
                      <a:pt x="0" y="58"/>
                    </a:lnTo>
                    <a:lnTo>
                      <a:pt x="3" y="78"/>
                    </a:lnTo>
                    <a:lnTo>
                      <a:pt x="34" y="112"/>
                    </a:lnTo>
                    <a:lnTo>
                      <a:pt x="68" y="193"/>
                    </a:lnTo>
                    <a:lnTo>
                      <a:pt x="146" y="246"/>
                    </a:lnTo>
                    <a:lnTo>
                      <a:pt x="159" y="237"/>
                    </a:lnTo>
                    <a:lnTo>
                      <a:pt x="167" y="220"/>
                    </a:lnTo>
                    <a:lnTo>
                      <a:pt x="155" y="213"/>
                    </a:lnTo>
                    <a:lnTo>
                      <a:pt x="162" y="209"/>
                    </a:lnTo>
                    <a:lnTo>
                      <a:pt x="171" y="167"/>
                    </a:lnTo>
                    <a:lnTo>
                      <a:pt x="158" y="147"/>
                    </a:lnTo>
                    <a:lnTo>
                      <a:pt x="147" y="147"/>
                    </a:lnTo>
                    <a:lnTo>
                      <a:pt x="147" y="125"/>
                    </a:lnTo>
                    <a:lnTo>
                      <a:pt x="132" y="134"/>
                    </a:lnTo>
                    <a:lnTo>
                      <a:pt x="113" y="126"/>
                    </a:lnTo>
                    <a:lnTo>
                      <a:pt x="102" y="101"/>
                    </a:lnTo>
                    <a:lnTo>
                      <a:pt x="121" y="69"/>
                    </a:lnTo>
                    <a:lnTo>
                      <a:pt x="155" y="55"/>
                    </a:lnTo>
                    <a:lnTo>
                      <a:pt x="145" y="49"/>
                    </a:lnTo>
                    <a:lnTo>
                      <a:pt x="151" y="33"/>
                    </a:lnTo>
                    <a:lnTo>
                      <a:pt x="112" y="30"/>
                    </a:lnTo>
                    <a:lnTo>
                      <a:pt x="83" y="0"/>
                    </a:lnTo>
                    <a:lnTo>
                      <a:pt x="76" y="22"/>
                    </a:lnTo>
                    <a:lnTo>
                      <a:pt x="45" y="41"/>
                    </a:lnTo>
                    <a:lnTo>
                      <a:pt x="29" y="65"/>
                    </a:lnTo>
                    <a:lnTo>
                      <a:pt x="11" y="61"/>
                    </a:lnTo>
                    <a:lnTo>
                      <a:pt x="14" y="47"/>
                    </a:lnTo>
                    <a:lnTo>
                      <a:pt x="0" y="58"/>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4" name="Freeform 203"/>
              <p:cNvSpPr>
                <a:spLocks/>
              </p:cNvSpPr>
              <p:nvPr/>
            </p:nvSpPr>
            <p:spPr bwMode="auto">
              <a:xfrm>
                <a:off x="2288" y="3350"/>
                <a:ext cx="57" cy="54"/>
              </a:xfrm>
              <a:custGeom>
                <a:avLst/>
                <a:gdLst>
                  <a:gd name="T0" fmla="*/ 0 w 57"/>
                  <a:gd name="T1" fmla="*/ 25 h 54"/>
                  <a:gd name="T2" fmla="*/ 0 w 57"/>
                  <a:gd name="T3" fmla="*/ 25 h 54"/>
                  <a:gd name="T4" fmla="*/ 15 w 57"/>
                  <a:gd name="T5" fmla="*/ 0 h 54"/>
                  <a:gd name="T6" fmla="*/ 56 w 57"/>
                  <a:gd name="T7" fmla="*/ 4 h 54"/>
                  <a:gd name="T8" fmla="*/ 50 w 57"/>
                  <a:gd name="T9" fmla="*/ 49 h 54"/>
                  <a:gd name="T10" fmla="*/ 22 w 57"/>
                  <a:gd name="T11" fmla="*/ 53 h 54"/>
                  <a:gd name="T12" fmla="*/ 0 w 57"/>
                  <a:gd name="T13" fmla="*/ 25 h 54"/>
                  <a:gd name="T14" fmla="*/ 0 w 57"/>
                  <a:gd name="T15" fmla="*/ 25 h 5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54"/>
                  <a:gd name="T26" fmla="*/ 57 w 5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54">
                    <a:moveTo>
                      <a:pt x="0" y="25"/>
                    </a:moveTo>
                    <a:lnTo>
                      <a:pt x="0" y="25"/>
                    </a:lnTo>
                    <a:lnTo>
                      <a:pt x="15" y="0"/>
                    </a:lnTo>
                    <a:lnTo>
                      <a:pt x="56" y="4"/>
                    </a:lnTo>
                    <a:lnTo>
                      <a:pt x="50" y="49"/>
                    </a:lnTo>
                    <a:lnTo>
                      <a:pt x="22" y="53"/>
                    </a:lnTo>
                    <a:lnTo>
                      <a:pt x="0" y="25"/>
                    </a:lnTo>
                  </a:path>
                </a:pathLst>
              </a:custGeom>
              <a:solidFill>
                <a:schemeClr val="accent5">
                  <a:lumMod val="75000"/>
                </a:schemeClr>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5" name="Freeform 204"/>
              <p:cNvSpPr>
                <a:spLocks/>
              </p:cNvSpPr>
              <p:nvPr/>
            </p:nvSpPr>
            <p:spPr bwMode="auto">
              <a:xfrm>
                <a:off x="2235" y="3283"/>
                <a:ext cx="14" cy="11"/>
              </a:xfrm>
              <a:custGeom>
                <a:avLst/>
                <a:gdLst>
                  <a:gd name="T0" fmla="*/ 0 w 14"/>
                  <a:gd name="T1" fmla="*/ 10 h 11"/>
                  <a:gd name="T2" fmla="*/ 0 w 14"/>
                  <a:gd name="T3" fmla="*/ 10 h 11"/>
                  <a:gd name="T4" fmla="*/ 12 w 14"/>
                  <a:gd name="T5" fmla="*/ 8 h 11"/>
                  <a:gd name="T6" fmla="*/ 13 w 14"/>
                  <a:gd name="T7" fmla="*/ 0 h 11"/>
                  <a:gd name="T8" fmla="*/ 0 w 14"/>
                  <a:gd name="T9" fmla="*/ 10 h 11"/>
                  <a:gd name="T10" fmla="*/ 0 w 14"/>
                  <a:gd name="T11" fmla="*/ 10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10"/>
                    </a:moveTo>
                    <a:lnTo>
                      <a:pt x="0" y="10"/>
                    </a:lnTo>
                    <a:lnTo>
                      <a:pt x="12" y="8"/>
                    </a:lnTo>
                    <a:lnTo>
                      <a:pt x="13" y="0"/>
                    </a:lnTo>
                    <a:lnTo>
                      <a:pt x="0" y="10"/>
                    </a:lnTo>
                  </a:path>
                </a:pathLst>
              </a:custGeom>
              <a:grp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6" name="Freeform 205"/>
              <p:cNvSpPr>
                <a:spLocks/>
              </p:cNvSpPr>
              <p:nvPr/>
            </p:nvSpPr>
            <p:spPr bwMode="auto">
              <a:xfrm>
                <a:off x="2283" y="3848"/>
                <a:ext cx="72" cy="74"/>
              </a:xfrm>
              <a:custGeom>
                <a:avLst/>
                <a:gdLst>
                  <a:gd name="T0" fmla="*/ 0 w 72"/>
                  <a:gd name="T1" fmla="*/ 59 h 74"/>
                  <a:gd name="T2" fmla="*/ 0 w 72"/>
                  <a:gd name="T3" fmla="*/ 59 h 74"/>
                  <a:gd name="T4" fmla="*/ 12 w 72"/>
                  <a:gd name="T5" fmla="*/ 3 h 74"/>
                  <a:gd name="T6" fmla="*/ 22 w 72"/>
                  <a:gd name="T7" fmla="*/ 0 h 74"/>
                  <a:gd name="T8" fmla="*/ 63 w 72"/>
                  <a:gd name="T9" fmla="*/ 29 h 74"/>
                  <a:gd name="T10" fmla="*/ 71 w 72"/>
                  <a:gd name="T11" fmla="*/ 41 h 74"/>
                  <a:gd name="T12" fmla="*/ 68 w 72"/>
                  <a:gd name="T13" fmla="*/ 55 h 74"/>
                  <a:gd name="T14" fmla="*/ 49 w 72"/>
                  <a:gd name="T15" fmla="*/ 73 h 74"/>
                  <a:gd name="T16" fmla="*/ 0 w 72"/>
                  <a:gd name="T17" fmla="*/ 59 h 74"/>
                  <a:gd name="T18" fmla="*/ 0 w 72"/>
                  <a:gd name="T19" fmla="*/ 59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74"/>
                  <a:gd name="T32" fmla="*/ 72 w 72"/>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74">
                    <a:moveTo>
                      <a:pt x="0" y="59"/>
                    </a:moveTo>
                    <a:lnTo>
                      <a:pt x="0" y="59"/>
                    </a:lnTo>
                    <a:lnTo>
                      <a:pt x="12" y="3"/>
                    </a:lnTo>
                    <a:lnTo>
                      <a:pt x="22" y="0"/>
                    </a:lnTo>
                    <a:lnTo>
                      <a:pt x="63" y="29"/>
                    </a:lnTo>
                    <a:lnTo>
                      <a:pt x="71" y="41"/>
                    </a:lnTo>
                    <a:lnTo>
                      <a:pt x="68" y="55"/>
                    </a:lnTo>
                    <a:lnTo>
                      <a:pt x="49" y="73"/>
                    </a:lnTo>
                    <a:lnTo>
                      <a:pt x="0" y="59"/>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sp>
            <p:nvSpPr>
              <p:cNvPr id="207" name="Freeform 206"/>
              <p:cNvSpPr>
                <a:spLocks/>
              </p:cNvSpPr>
              <p:nvPr/>
            </p:nvSpPr>
            <p:spPr bwMode="auto">
              <a:xfrm>
                <a:off x="2081" y="3263"/>
                <a:ext cx="184" cy="157"/>
              </a:xfrm>
              <a:custGeom>
                <a:avLst/>
                <a:gdLst>
                  <a:gd name="T0" fmla="*/ 0 w 184"/>
                  <a:gd name="T1" fmla="*/ 42 h 157"/>
                  <a:gd name="T2" fmla="*/ 0 w 184"/>
                  <a:gd name="T3" fmla="*/ 42 h 157"/>
                  <a:gd name="T4" fmla="*/ 17 w 184"/>
                  <a:gd name="T5" fmla="*/ 69 h 157"/>
                  <a:gd name="T6" fmla="*/ 44 w 184"/>
                  <a:gd name="T7" fmla="*/ 72 h 157"/>
                  <a:gd name="T8" fmla="*/ 52 w 184"/>
                  <a:gd name="T9" fmla="*/ 84 h 157"/>
                  <a:gd name="T10" fmla="*/ 79 w 184"/>
                  <a:gd name="T11" fmla="*/ 82 h 157"/>
                  <a:gd name="T12" fmla="*/ 75 w 184"/>
                  <a:gd name="T13" fmla="*/ 129 h 157"/>
                  <a:gd name="T14" fmla="*/ 87 w 184"/>
                  <a:gd name="T15" fmla="*/ 149 h 157"/>
                  <a:gd name="T16" fmla="*/ 103 w 184"/>
                  <a:gd name="T17" fmla="*/ 156 h 157"/>
                  <a:gd name="T18" fmla="*/ 136 w 184"/>
                  <a:gd name="T19" fmla="*/ 137 h 157"/>
                  <a:gd name="T20" fmla="*/ 123 w 184"/>
                  <a:gd name="T21" fmla="*/ 134 h 157"/>
                  <a:gd name="T22" fmla="*/ 116 w 184"/>
                  <a:gd name="T23" fmla="*/ 108 h 157"/>
                  <a:gd name="T24" fmla="*/ 139 w 184"/>
                  <a:gd name="T25" fmla="*/ 113 h 157"/>
                  <a:gd name="T26" fmla="*/ 173 w 184"/>
                  <a:gd name="T27" fmla="*/ 97 h 157"/>
                  <a:gd name="T28" fmla="*/ 164 w 184"/>
                  <a:gd name="T29" fmla="*/ 84 h 157"/>
                  <a:gd name="T30" fmla="*/ 175 w 184"/>
                  <a:gd name="T31" fmla="*/ 72 h 157"/>
                  <a:gd name="T32" fmla="*/ 170 w 184"/>
                  <a:gd name="T33" fmla="*/ 63 h 157"/>
                  <a:gd name="T34" fmla="*/ 183 w 184"/>
                  <a:gd name="T35" fmla="*/ 53 h 157"/>
                  <a:gd name="T36" fmla="*/ 167 w 184"/>
                  <a:gd name="T37" fmla="*/ 51 h 157"/>
                  <a:gd name="T38" fmla="*/ 167 w 184"/>
                  <a:gd name="T39" fmla="*/ 39 h 157"/>
                  <a:gd name="T40" fmla="*/ 141 w 184"/>
                  <a:gd name="T41" fmla="*/ 25 h 157"/>
                  <a:gd name="T42" fmla="*/ 152 w 184"/>
                  <a:gd name="T43" fmla="*/ 21 h 157"/>
                  <a:gd name="T44" fmla="*/ 72 w 184"/>
                  <a:gd name="T45" fmla="*/ 24 h 157"/>
                  <a:gd name="T46" fmla="*/ 46 w 184"/>
                  <a:gd name="T47" fmla="*/ 0 h 157"/>
                  <a:gd name="T48" fmla="*/ 47 w 184"/>
                  <a:gd name="T49" fmla="*/ 11 h 157"/>
                  <a:gd name="T50" fmla="*/ 24 w 184"/>
                  <a:gd name="T51" fmla="*/ 20 h 157"/>
                  <a:gd name="T52" fmla="*/ 31 w 184"/>
                  <a:gd name="T53" fmla="*/ 39 h 157"/>
                  <a:gd name="T54" fmla="*/ 22 w 184"/>
                  <a:gd name="T55" fmla="*/ 46 h 157"/>
                  <a:gd name="T56" fmla="*/ 17 w 184"/>
                  <a:gd name="T57" fmla="*/ 29 h 157"/>
                  <a:gd name="T58" fmla="*/ 26 w 184"/>
                  <a:gd name="T59" fmla="*/ 6 h 157"/>
                  <a:gd name="T60" fmla="*/ 0 w 184"/>
                  <a:gd name="T61" fmla="*/ 42 h 157"/>
                  <a:gd name="T62" fmla="*/ 0 w 184"/>
                  <a:gd name="T63" fmla="*/ 42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57"/>
                  <a:gd name="T98" fmla="*/ 184 w 184"/>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57">
                    <a:moveTo>
                      <a:pt x="0" y="42"/>
                    </a:moveTo>
                    <a:lnTo>
                      <a:pt x="0" y="42"/>
                    </a:lnTo>
                    <a:lnTo>
                      <a:pt x="17" y="69"/>
                    </a:lnTo>
                    <a:lnTo>
                      <a:pt x="44" y="72"/>
                    </a:lnTo>
                    <a:lnTo>
                      <a:pt x="52" y="84"/>
                    </a:lnTo>
                    <a:lnTo>
                      <a:pt x="79" y="82"/>
                    </a:lnTo>
                    <a:lnTo>
                      <a:pt x="75" y="129"/>
                    </a:lnTo>
                    <a:lnTo>
                      <a:pt x="87" y="149"/>
                    </a:lnTo>
                    <a:lnTo>
                      <a:pt x="103" y="156"/>
                    </a:lnTo>
                    <a:lnTo>
                      <a:pt x="136" y="137"/>
                    </a:lnTo>
                    <a:lnTo>
                      <a:pt x="123" y="134"/>
                    </a:lnTo>
                    <a:lnTo>
                      <a:pt x="116" y="108"/>
                    </a:lnTo>
                    <a:lnTo>
                      <a:pt x="139" y="113"/>
                    </a:lnTo>
                    <a:lnTo>
                      <a:pt x="173" y="97"/>
                    </a:lnTo>
                    <a:lnTo>
                      <a:pt x="164" y="84"/>
                    </a:lnTo>
                    <a:lnTo>
                      <a:pt x="175" y="72"/>
                    </a:lnTo>
                    <a:lnTo>
                      <a:pt x="170" y="63"/>
                    </a:lnTo>
                    <a:lnTo>
                      <a:pt x="183" y="53"/>
                    </a:lnTo>
                    <a:lnTo>
                      <a:pt x="167" y="51"/>
                    </a:lnTo>
                    <a:lnTo>
                      <a:pt x="167" y="39"/>
                    </a:lnTo>
                    <a:lnTo>
                      <a:pt x="141" y="25"/>
                    </a:lnTo>
                    <a:lnTo>
                      <a:pt x="152" y="21"/>
                    </a:lnTo>
                    <a:lnTo>
                      <a:pt x="72" y="24"/>
                    </a:lnTo>
                    <a:lnTo>
                      <a:pt x="46" y="0"/>
                    </a:lnTo>
                    <a:lnTo>
                      <a:pt x="47" y="11"/>
                    </a:lnTo>
                    <a:lnTo>
                      <a:pt x="24" y="20"/>
                    </a:lnTo>
                    <a:lnTo>
                      <a:pt x="31" y="39"/>
                    </a:lnTo>
                    <a:lnTo>
                      <a:pt x="22" y="46"/>
                    </a:lnTo>
                    <a:lnTo>
                      <a:pt x="17" y="29"/>
                    </a:lnTo>
                    <a:lnTo>
                      <a:pt x="26" y="6"/>
                    </a:lnTo>
                    <a:lnTo>
                      <a:pt x="0" y="42"/>
                    </a:lnTo>
                  </a:path>
                </a:pathLst>
              </a:custGeom>
              <a:solidFill>
                <a:schemeClr val="accent2"/>
              </a:solidFill>
              <a:ln w="6350">
                <a:solidFill>
                  <a:schemeClr val="bg1"/>
                </a:solidFill>
                <a:round/>
                <a:headEnd/>
                <a:tailEnd/>
              </a:ln>
            </p:spPr>
            <p:txBody>
              <a:bodyPr lIns="0" tIns="0" rIns="0" bIns="0" anchor="ctr">
                <a:spAutoFit/>
              </a:bodyPr>
              <a:lstStyle/>
              <a:p>
                <a:pPr>
                  <a:defRPr/>
                </a:pPr>
                <a:endParaRPr lang="en-GB" dirty="0">
                  <a:latin typeface="Arial" charset="0"/>
                  <a:cs typeface="Arial" charset="0"/>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7887" y="1412776"/>
            <a:ext cx="3627017" cy="4683224"/>
          </a:xfrm>
          <a:ln>
            <a:solidFill>
              <a:schemeClr val="accent1"/>
            </a:solidFill>
          </a:ln>
        </p:spPr>
        <p:txBody>
          <a:bodyPr/>
          <a:lstStyle/>
          <a:p>
            <a:pPr marL="177800" indent="-177800">
              <a:spcBef>
                <a:spcPts val="0"/>
              </a:spcBef>
              <a:spcAft>
                <a:spcPts val="0"/>
              </a:spcAft>
              <a:buFont typeface="Arial" pitchFamily="34" charset="0"/>
              <a:buChar char="•"/>
            </a:pPr>
            <a:endParaRPr lang="en-US" dirty="0" smtClean="0"/>
          </a:p>
          <a:p>
            <a:pPr marL="177800" indent="-177800">
              <a:spcBef>
                <a:spcPts val="0"/>
              </a:spcBef>
              <a:spcAft>
                <a:spcPts val="0"/>
              </a:spcAft>
              <a:buFont typeface="Arial" pitchFamily="34" charset="0"/>
              <a:buChar char="•"/>
            </a:pPr>
            <a:endParaRPr lang="en-US" dirty="0" smtClean="0"/>
          </a:p>
          <a:p>
            <a:pPr marL="366713" indent="-177800">
              <a:spcBef>
                <a:spcPts val="0"/>
              </a:spcBef>
              <a:spcAft>
                <a:spcPts val="0"/>
              </a:spcAft>
              <a:buFont typeface="Arial" pitchFamily="34" charset="0"/>
              <a:buChar char="•"/>
            </a:pPr>
            <a:r>
              <a:rPr lang="en-US" sz="1800" dirty="0" smtClean="0"/>
              <a:t>Developed in partnership with Brazilian Institute of Investor Relations (IBRI)</a:t>
            </a:r>
          </a:p>
          <a:p>
            <a:pPr marL="366713" indent="-177800">
              <a:spcBef>
                <a:spcPts val="0"/>
              </a:spcBef>
              <a:spcAft>
                <a:spcPts val="0"/>
              </a:spcAft>
              <a:buFont typeface="Arial" pitchFamily="34" charset="0"/>
              <a:buChar char="•"/>
            </a:pPr>
            <a:endParaRPr lang="en-US" sz="1800" dirty="0" smtClean="0"/>
          </a:p>
          <a:p>
            <a:pPr marL="366713" indent="-177800">
              <a:spcBef>
                <a:spcPts val="0"/>
              </a:spcBef>
              <a:spcAft>
                <a:spcPts val="0"/>
              </a:spcAft>
              <a:buFont typeface="Arial" pitchFamily="34" charset="0"/>
              <a:buChar char="•"/>
            </a:pPr>
            <a:r>
              <a:rPr lang="en-US" sz="1800" dirty="0" smtClean="0"/>
              <a:t>Electronic questionnaires made available to public companies with investor relations departments during the period April-June 2011</a:t>
            </a:r>
            <a:endParaRPr lang="en-US" sz="1800" b="1" dirty="0" smtClean="0"/>
          </a:p>
          <a:p>
            <a:pPr marL="366713" indent="-177800">
              <a:spcBef>
                <a:spcPts val="0"/>
              </a:spcBef>
              <a:spcAft>
                <a:spcPts val="0"/>
              </a:spcAft>
              <a:buFont typeface="Arial" pitchFamily="34" charset="0"/>
              <a:buChar char="•"/>
            </a:pPr>
            <a:endParaRPr lang="en-US" sz="1800" dirty="0" smtClean="0"/>
          </a:p>
          <a:p>
            <a:pPr marL="366713" indent="-177800">
              <a:spcBef>
                <a:spcPts val="0"/>
              </a:spcBef>
              <a:spcAft>
                <a:spcPts val="0"/>
              </a:spcAft>
              <a:buFont typeface="Arial" pitchFamily="34" charset="0"/>
              <a:buChar char="•"/>
            </a:pPr>
            <a:r>
              <a:rPr lang="en-US" sz="1800" dirty="0" smtClean="0"/>
              <a:t>Study based on responses from </a:t>
            </a:r>
            <a:r>
              <a:rPr lang="en-US" sz="1800" b="1" dirty="0" smtClean="0"/>
              <a:t>46 companies </a:t>
            </a:r>
            <a:r>
              <a:rPr lang="en-US" sz="1800" dirty="0" smtClean="0"/>
              <a:t>supplied by             representatives of  Investor Relations</a:t>
            </a:r>
          </a:p>
          <a:p>
            <a:pPr marL="177800" indent="-177800">
              <a:spcBef>
                <a:spcPts val="0"/>
              </a:spcBef>
              <a:spcAft>
                <a:spcPts val="0"/>
              </a:spcAft>
              <a:buFont typeface="Arial" pitchFamily="34" charset="0"/>
              <a:buChar char="•"/>
            </a:pPr>
            <a:endParaRPr lang="en-US" dirty="0" smtClean="0"/>
          </a:p>
        </p:txBody>
      </p:sp>
      <p:sp>
        <p:nvSpPr>
          <p:cNvPr id="3" name="Text Placeholder 2"/>
          <p:cNvSpPr>
            <a:spLocks noGrp="1"/>
          </p:cNvSpPr>
          <p:nvPr>
            <p:ph type="body" sz="quarter" idx="13"/>
          </p:nvPr>
        </p:nvSpPr>
        <p:spPr>
          <a:xfrm>
            <a:off x="448867" y="779464"/>
            <a:ext cx="9024366" cy="369332"/>
          </a:xfrm>
        </p:spPr>
        <p:txBody>
          <a:bodyPr/>
          <a:lstStyle/>
          <a:p>
            <a:r>
              <a:rPr lang="pt-BR" sz="2400" b="1" dirty="0" err="1" smtClean="0">
                <a:solidFill>
                  <a:schemeClr val="accent3"/>
                </a:solidFill>
              </a:rPr>
              <a:t>Summary</a:t>
            </a:r>
            <a:endParaRPr lang="pt-BR" sz="2400" b="1" dirty="0">
              <a:solidFill>
                <a:schemeClr val="accent3"/>
              </a:solidFill>
            </a:endParaRPr>
          </a:p>
        </p:txBody>
      </p:sp>
      <p:sp>
        <p:nvSpPr>
          <p:cNvPr id="4" name="Title 3"/>
          <p:cNvSpPr>
            <a:spLocks noGrp="1"/>
          </p:cNvSpPr>
          <p:nvPr>
            <p:ph type="title"/>
          </p:nvPr>
        </p:nvSpPr>
        <p:spPr>
          <a:xfrm>
            <a:off x="448867" y="446040"/>
            <a:ext cx="9024366" cy="333425"/>
          </a:xfrm>
        </p:spPr>
        <p:txBody>
          <a:bodyPr/>
          <a:lstStyle/>
          <a:p>
            <a:r>
              <a:rPr lang="pt-BR" sz="2800" dirty="0" err="1" smtClean="0"/>
              <a:t>The</a:t>
            </a:r>
            <a:r>
              <a:rPr lang="pt-BR" sz="2800" dirty="0" smtClean="0"/>
              <a:t> </a:t>
            </a:r>
            <a:r>
              <a:rPr lang="pt-BR" sz="2800" dirty="0" err="1" smtClean="0"/>
              <a:t>Survey</a:t>
            </a:r>
            <a:endParaRPr lang="pt-BR" sz="2800" dirty="0"/>
          </a:p>
        </p:txBody>
      </p:sp>
      <p:sp>
        <p:nvSpPr>
          <p:cNvPr id="7" name="Content Placeholder 1"/>
          <p:cNvSpPr txBox="1">
            <a:spLocks/>
          </p:cNvSpPr>
          <p:nvPr/>
        </p:nvSpPr>
        <p:spPr bwMode="gray">
          <a:xfrm>
            <a:off x="5811097" y="1412776"/>
            <a:ext cx="3627017" cy="4683224"/>
          </a:xfrm>
          <a:prstGeom prst="rect">
            <a:avLst/>
          </a:prstGeom>
          <a:ln>
            <a:solidFill>
              <a:schemeClr val="accent1"/>
            </a:solidFill>
          </a:ln>
        </p:spPr>
        <p:txBody>
          <a:bodyPr vert="horz" lIns="0" tIns="0" rIns="0" bIns="0" rtlCol="0">
            <a:noAutofit/>
          </a:bodyPr>
          <a:lstStyle/>
          <a:p>
            <a:pPr marL="177800" indent="-177800" defTabSz="914308">
              <a:spcBef>
                <a:spcPts val="0"/>
              </a:spcBef>
              <a:spcAft>
                <a:spcPts val="0"/>
              </a:spcAft>
              <a:buFont typeface="Arial" pitchFamily="34" charset="0"/>
              <a:buChar char="•"/>
              <a:defRPr/>
            </a:pPr>
            <a:endParaRPr lang="pt-BR" sz="1800" dirty="0" smtClean="0">
              <a:solidFill>
                <a:srgbClr val="002776"/>
              </a:solidFill>
              <a:latin typeface="Arial"/>
              <a:cs typeface="Arial" pitchFamily="34" charset="0"/>
            </a:endParaRPr>
          </a:p>
          <a:p>
            <a:pPr marL="177800" indent="-177800" defTabSz="914308">
              <a:spcBef>
                <a:spcPts val="0"/>
              </a:spcBef>
              <a:spcAft>
                <a:spcPts val="0"/>
              </a:spcAft>
              <a:buFont typeface="Arial" pitchFamily="34" charset="0"/>
              <a:buChar char="•"/>
              <a:defRPr/>
            </a:pP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r>
              <a:rPr lang="pt-BR" sz="1800" dirty="0" err="1" smtClean="0">
                <a:solidFill>
                  <a:srgbClr val="002776"/>
                </a:solidFill>
                <a:latin typeface="Arial"/>
                <a:cs typeface="Arial" pitchFamily="34" charset="0"/>
              </a:rPr>
              <a:t>Transformation</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of</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Investor</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Relations</a:t>
            </a: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r>
              <a:rPr lang="pt-BR" sz="1800" dirty="0" err="1" smtClean="0">
                <a:solidFill>
                  <a:srgbClr val="002776"/>
                </a:solidFill>
                <a:latin typeface="Arial"/>
                <a:cs typeface="Arial" pitchFamily="34" charset="0"/>
              </a:rPr>
              <a:t>Impacts</a:t>
            </a:r>
            <a:r>
              <a:rPr lang="pt-BR" sz="1800" dirty="0" smtClean="0">
                <a:solidFill>
                  <a:srgbClr val="002776"/>
                </a:solidFill>
                <a:latin typeface="Arial"/>
                <a:cs typeface="Arial" pitchFamily="34" charset="0"/>
              </a:rPr>
              <a:t> and </a:t>
            </a:r>
            <a:r>
              <a:rPr lang="pt-BR" sz="1800" dirty="0" err="1" smtClean="0">
                <a:solidFill>
                  <a:srgbClr val="002776"/>
                </a:solidFill>
                <a:latin typeface="Arial"/>
                <a:cs typeface="Arial" pitchFamily="34" charset="0"/>
              </a:rPr>
              <a:t>Benefits</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of</a:t>
            </a:r>
            <a:r>
              <a:rPr lang="pt-BR" sz="1800" dirty="0" smtClean="0">
                <a:solidFill>
                  <a:srgbClr val="002776"/>
                </a:solidFill>
                <a:latin typeface="Arial"/>
                <a:cs typeface="Arial" pitchFamily="34" charset="0"/>
              </a:rPr>
              <a:t> IFRS</a:t>
            </a:r>
          </a:p>
          <a:p>
            <a:pPr marL="635000" indent="-177800" defTabSz="914308">
              <a:spcBef>
                <a:spcPts val="0"/>
              </a:spcBef>
              <a:spcAft>
                <a:spcPts val="0"/>
              </a:spcAft>
              <a:buFont typeface="Arial" pitchFamily="34" charset="0"/>
              <a:buChar char="•"/>
              <a:defRPr/>
            </a:pP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r>
              <a:rPr lang="pt-BR" sz="1800" dirty="0" err="1" smtClean="0">
                <a:solidFill>
                  <a:srgbClr val="002776"/>
                </a:solidFill>
                <a:latin typeface="Arial"/>
                <a:cs typeface="Arial" pitchFamily="34" charset="0"/>
              </a:rPr>
              <a:t>Communicating</a:t>
            </a:r>
            <a:r>
              <a:rPr lang="pt-BR" sz="1800" dirty="0" smtClean="0">
                <a:solidFill>
                  <a:srgbClr val="002776"/>
                </a:solidFill>
                <a:latin typeface="Arial"/>
                <a:cs typeface="Arial" pitchFamily="34" charset="0"/>
              </a:rPr>
              <a:t> IFRS </a:t>
            </a:r>
            <a:r>
              <a:rPr lang="pt-BR" sz="1800" dirty="0" err="1" smtClean="0">
                <a:solidFill>
                  <a:srgbClr val="002776"/>
                </a:solidFill>
                <a:latin typeface="Arial"/>
                <a:cs typeface="Arial" pitchFamily="34" charset="0"/>
              </a:rPr>
              <a:t>with</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the</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Market</a:t>
            </a: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r>
              <a:rPr lang="pt-BR" sz="1800" dirty="0" smtClean="0">
                <a:solidFill>
                  <a:srgbClr val="002776"/>
                </a:solidFill>
                <a:latin typeface="Arial"/>
                <a:cs typeface="Arial" pitchFamily="34" charset="0"/>
              </a:rPr>
              <a:t>IFRS </a:t>
            </a:r>
            <a:r>
              <a:rPr lang="pt-BR" sz="1800" dirty="0" err="1" smtClean="0">
                <a:solidFill>
                  <a:srgbClr val="002776"/>
                </a:solidFill>
                <a:latin typeface="Arial"/>
                <a:cs typeface="Arial" pitchFamily="34" charset="0"/>
              </a:rPr>
              <a:t>Conversion</a:t>
            </a:r>
            <a:r>
              <a:rPr lang="pt-BR" sz="1800" dirty="0" smtClean="0">
                <a:solidFill>
                  <a:srgbClr val="002776"/>
                </a:solidFill>
                <a:latin typeface="Arial"/>
                <a:cs typeface="Arial" pitchFamily="34" charset="0"/>
              </a:rPr>
              <a:t> </a:t>
            </a:r>
            <a:r>
              <a:rPr lang="pt-BR" sz="1800" dirty="0" err="1" smtClean="0">
                <a:solidFill>
                  <a:srgbClr val="002776"/>
                </a:solidFill>
                <a:latin typeface="Arial"/>
                <a:cs typeface="Arial" pitchFamily="34" charset="0"/>
              </a:rPr>
              <a:t>Efforts</a:t>
            </a: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endParaRPr lang="pt-BR" sz="1800" dirty="0" smtClean="0">
              <a:solidFill>
                <a:srgbClr val="002776"/>
              </a:solidFill>
              <a:latin typeface="Arial"/>
              <a:cs typeface="Arial" pitchFamily="34" charset="0"/>
            </a:endParaRPr>
          </a:p>
          <a:p>
            <a:pPr marL="635000" indent="-177800" defTabSz="914308">
              <a:spcBef>
                <a:spcPts val="0"/>
              </a:spcBef>
              <a:spcAft>
                <a:spcPts val="0"/>
              </a:spcAft>
              <a:buFont typeface="Arial" pitchFamily="34" charset="0"/>
              <a:buChar char="•"/>
              <a:defRPr/>
            </a:pPr>
            <a:r>
              <a:rPr lang="pt-BR" sz="1800" dirty="0" err="1" smtClean="0">
                <a:solidFill>
                  <a:srgbClr val="002776"/>
                </a:solidFill>
                <a:latin typeface="Arial"/>
                <a:cs typeface="Arial" pitchFamily="34" charset="0"/>
              </a:rPr>
              <a:t>The</a:t>
            </a:r>
            <a:r>
              <a:rPr lang="pt-BR" sz="1800" dirty="0" smtClean="0">
                <a:solidFill>
                  <a:srgbClr val="002776"/>
                </a:solidFill>
                <a:latin typeface="Arial"/>
                <a:cs typeface="Arial" pitchFamily="34" charset="0"/>
              </a:rPr>
              <a:t> future </a:t>
            </a:r>
            <a:r>
              <a:rPr lang="pt-BR" sz="1800" dirty="0" err="1" smtClean="0">
                <a:solidFill>
                  <a:srgbClr val="002776"/>
                </a:solidFill>
                <a:latin typeface="Arial"/>
                <a:cs typeface="Arial" pitchFamily="34" charset="0"/>
              </a:rPr>
              <a:t>with</a:t>
            </a:r>
            <a:r>
              <a:rPr lang="pt-BR" sz="1800" dirty="0" smtClean="0">
                <a:solidFill>
                  <a:srgbClr val="002776"/>
                </a:solidFill>
                <a:latin typeface="Arial"/>
                <a:cs typeface="Arial" pitchFamily="34" charset="0"/>
              </a:rPr>
              <a:t> IFRS </a:t>
            </a:r>
            <a:endParaRPr lang="pt-BR" sz="1800" dirty="0">
              <a:solidFill>
                <a:srgbClr val="002776"/>
              </a:solidFill>
              <a:latin typeface="Arial"/>
              <a:cs typeface="Arial" pitchFamily="34" charset="0"/>
            </a:endParaRPr>
          </a:p>
        </p:txBody>
      </p:sp>
      <p:sp>
        <p:nvSpPr>
          <p:cNvPr id="9" name="Text Placeholder 12"/>
          <p:cNvSpPr>
            <a:spLocks/>
          </p:cNvSpPr>
          <p:nvPr>
            <p:custDataLst>
              <p:tags r:id="rId1"/>
            </p:custDataLst>
          </p:nvPr>
        </p:nvSpPr>
        <p:spPr bwMode="auto">
          <a:xfrm>
            <a:off x="1252200" y="1268763"/>
            <a:ext cx="1872000" cy="307777"/>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pt-BR" sz="2000" b="1" dirty="0" err="1" smtClean="0">
                <a:solidFill>
                  <a:srgbClr val="002776"/>
                </a:solidFill>
                <a:latin typeface="Arial"/>
                <a:cs typeface="+mn-cs"/>
              </a:rPr>
              <a:t>Method</a:t>
            </a:r>
            <a:endParaRPr lang="pt-BR" sz="1400" b="1" dirty="0">
              <a:solidFill>
                <a:srgbClr val="002776"/>
              </a:solidFill>
              <a:latin typeface="Arial"/>
              <a:cs typeface="+mn-cs"/>
            </a:endParaRPr>
          </a:p>
        </p:txBody>
      </p:sp>
      <p:sp>
        <p:nvSpPr>
          <p:cNvPr id="10" name="Text Placeholder 12"/>
          <p:cNvSpPr>
            <a:spLocks/>
          </p:cNvSpPr>
          <p:nvPr>
            <p:custDataLst>
              <p:tags r:id="rId2"/>
            </p:custDataLst>
          </p:nvPr>
        </p:nvSpPr>
        <p:spPr bwMode="auto">
          <a:xfrm>
            <a:off x="6669191" y="1268763"/>
            <a:ext cx="1872000" cy="307777"/>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pt-BR" sz="2000" b="1" dirty="0" err="1" smtClean="0">
                <a:solidFill>
                  <a:srgbClr val="002776"/>
                </a:solidFill>
                <a:latin typeface="Arial"/>
                <a:cs typeface="+mn-cs"/>
              </a:rPr>
              <a:t>Analysis</a:t>
            </a:r>
            <a:endParaRPr lang="pt-BR" sz="1400" b="1" dirty="0">
              <a:solidFill>
                <a:srgbClr val="002776"/>
              </a:solidFill>
              <a:latin typeface="Arial"/>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4038600" y="2438400"/>
            <a:ext cx="1821903" cy="2188633"/>
          </a:xfrm>
          <a:prstGeom prst="rect">
            <a:avLst/>
          </a:prstGeom>
          <a:noFill/>
          <a:ln w="9525">
            <a:noFill/>
            <a:miter lim="800000"/>
            <a:headEnd/>
            <a:tailEnd/>
          </a:ln>
        </p:spPr>
      </p:pic>
      <p:sp>
        <p:nvSpPr>
          <p:cNvPr id="11" name="TextBox 10"/>
          <p:cNvSpPr txBox="1"/>
          <p:nvPr/>
        </p:nvSpPr>
        <p:spPr>
          <a:xfrm>
            <a:off x="457200" y="6248400"/>
            <a:ext cx="6248400" cy="276999"/>
          </a:xfrm>
          <a:prstGeom prst="rect">
            <a:avLst/>
          </a:prstGeom>
          <a:noFill/>
        </p:spPr>
        <p:txBody>
          <a:bodyPr wrap="square" rtlCol="0">
            <a:spAutoFit/>
          </a:bodyPr>
          <a:lstStyle/>
          <a:p>
            <a:pPr>
              <a:spcBef>
                <a:spcPts val="600"/>
              </a:spcBef>
            </a:pPr>
            <a:r>
              <a:rPr lang="pt-BR" sz="1200" dirty="0" smtClean="0"/>
              <a:t>More </a:t>
            </a:r>
            <a:r>
              <a:rPr lang="pt-BR" sz="1200" dirty="0" err="1" smtClean="0"/>
              <a:t>information</a:t>
            </a:r>
            <a:r>
              <a:rPr lang="pt-BR" sz="1200" dirty="0" smtClean="0"/>
              <a:t> </a:t>
            </a:r>
            <a:r>
              <a:rPr lang="pt-BR" sz="1200" dirty="0" err="1" smtClean="0"/>
              <a:t>available</a:t>
            </a:r>
            <a:r>
              <a:rPr lang="pt-BR" sz="1200" dirty="0" smtClean="0"/>
              <a:t> </a:t>
            </a:r>
            <a:r>
              <a:rPr lang="pt-BR" sz="1200" dirty="0" err="1" smtClean="0"/>
              <a:t>at</a:t>
            </a:r>
            <a:r>
              <a:rPr lang="pt-BR" sz="1200" dirty="0" smtClean="0"/>
              <a:t> www.deloitte.com.br</a:t>
            </a:r>
          </a:p>
        </p:txBody>
      </p:sp>
      <p:sp>
        <p:nvSpPr>
          <p:cNvPr id="12"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3"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30</a:t>
            </a:fld>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95300" y="980728"/>
            <a:ext cx="8915400" cy="3744416"/>
          </a:xfrm>
        </p:spPr>
        <p:txBody>
          <a:bodyPr/>
          <a:lstStyle/>
          <a:p>
            <a:pPr marL="402221" indent="-402221">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02221" indent="-402221">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02221" indent="-402221">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577072" y="3776208"/>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defTabSz="1072587"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577072" y="4214090"/>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defTabSz="1072587"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943966" y="2921169"/>
            <a:ext cx="8510550" cy="593056"/>
          </a:xfrm>
          <a:prstGeom prst="rect">
            <a:avLst/>
          </a:prstGeom>
        </p:spPr>
        <p:txBody>
          <a:bodyPr wrap="none" lIns="107259" tIns="53630" rIns="107259" bIns="53630">
            <a:spAutoFit/>
          </a:bodyPr>
          <a:lstStyle/>
          <a:p>
            <a:pPr defTabSz="1072587">
              <a:lnSpc>
                <a:spcPct val="150000"/>
              </a:lnSpc>
            </a:pPr>
            <a:r>
              <a:rPr lang="zh-CN" altLang="en-US" sz="2100" dirty="0">
                <a:solidFill>
                  <a:srgbClr val="4F81BD">
                    <a:lumMod val="75000"/>
                  </a:srgbClr>
                </a:solidFill>
                <a:latin typeface="微软雅黑"/>
                <a:cs typeface="Segoe UI" pitchFamily="34" charset="0"/>
              </a:rPr>
              <a:t>学习世界五百强和咨询公司</a:t>
            </a:r>
            <a:r>
              <a:rPr lang="en-US" altLang="zh-CN" sz="2100" dirty="0">
                <a:solidFill>
                  <a:srgbClr val="4F81BD">
                    <a:lumMod val="75000"/>
                  </a:srgbClr>
                </a:solidFill>
                <a:latin typeface="微软雅黑"/>
                <a:cs typeface="Segoe UI" pitchFamily="34" charset="0"/>
              </a:rPr>
              <a:t>PPT</a:t>
            </a:r>
            <a:r>
              <a:rPr lang="zh-CN" altLang="en-US" sz="21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577072" y="4653136"/>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defTabSz="1072587"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81863" y="3776208"/>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defTabSz="1072587"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81863" y="4214090"/>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defTabSz="1072587"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81863" y="4653136"/>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defTabSz="1072587"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5" name="Title 1"/>
          <p:cNvSpPr>
            <a:spLocks noGrp="1"/>
          </p:cNvSpPr>
          <p:nvPr>
            <p:ph type="ctrTitle"/>
          </p:nvPr>
        </p:nvSpPr>
        <p:spPr>
          <a:xfrm>
            <a:off x="1238252" y="2617793"/>
            <a:ext cx="7865074" cy="1277937"/>
          </a:xfrm>
        </p:spPr>
        <p:txBody>
          <a:bodyPr/>
          <a:lstStyle/>
          <a:p>
            <a:r>
              <a:rPr lang="en-GB" sz="4400" dirty="0" smtClean="0"/>
              <a:t>Case Study:</a:t>
            </a:r>
            <a:br>
              <a:rPr lang="en-GB" sz="4400" dirty="0" smtClean="0"/>
            </a:br>
            <a:r>
              <a:rPr lang="en-GB" sz="4400" dirty="0" smtClean="0"/>
              <a:t>IFRS Convergence in Brazil</a:t>
            </a:r>
            <a:endParaRPr lang="nl-NL" sz="4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3" name="Text Placeholder 2"/>
          <p:cNvSpPr>
            <a:spLocks noGrp="1"/>
          </p:cNvSpPr>
          <p:nvPr>
            <p:ph type="body" sz="quarter" idx="11"/>
          </p:nvPr>
        </p:nvSpPr>
        <p:spPr>
          <a:xfrm>
            <a:off x="448866" y="779466"/>
            <a:ext cx="9024366" cy="332399"/>
          </a:xfrm>
        </p:spPr>
        <p:txBody>
          <a:bodyPr/>
          <a:lstStyle/>
          <a:p>
            <a:r>
              <a:rPr lang="pt-BR" sz="2400" b="1" dirty="0" err="1" smtClean="0">
                <a:solidFill>
                  <a:schemeClr val="accent3"/>
                </a:solidFill>
              </a:rPr>
              <a:t>Regulatory</a:t>
            </a:r>
            <a:r>
              <a:rPr lang="pt-BR" sz="2400" b="1" dirty="0" smtClean="0">
                <a:solidFill>
                  <a:schemeClr val="accent3"/>
                </a:solidFill>
              </a:rPr>
              <a:t> </a:t>
            </a:r>
            <a:r>
              <a:rPr lang="pt-BR" sz="2400" b="1" dirty="0" err="1" smtClean="0">
                <a:solidFill>
                  <a:schemeClr val="accent3"/>
                </a:solidFill>
              </a:rPr>
              <a:t>Milestones</a:t>
            </a:r>
            <a:r>
              <a:rPr lang="pt-BR" sz="2400" b="1" dirty="0" smtClean="0">
                <a:solidFill>
                  <a:schemeClr val="accent3"/>
                </a:solidFill>
              </a:rPr>
              <a:t> </a:t>
            </a:r>
            <a:endParaRPr lang="pt-BR" sz="2400" b="1" dirty="0">
              <a:solidFill>
                <a:schemeClr val="accent3"/>
              </a:solidFill>
            </a:endParaRPr>
          </a:p>
        </p:txBody>
      </p:sp>
      <p:sp>
        <p:nvSpPr>
          <p:cNvPr id="5" name="Rectangle 4"/>
          <p:cNvSpPr/>
          <p:nvPr/>
        </p:nvSpPr>
        <p:spPr>
          <a:xfrm>
            <a:off x="457200" y="1277539"/>
            <a:ext cx="1404000" cy="3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2005</a:t>
            </a:r>
            <a:endParaRPr lang="en-US" sz="1800" b="1" dirty="0"/>
          </a:p>
        </p:txBody>
      </p:sp>
      <p:sp>
        <p:nvSpPr>
          <p:cNvPr id="6" name="Content Placeholder 2"/>
          <p:cNvSpPr>
            <a:spLocks noGrp="1"/>
          </p:cNvSpPr>
          <p:nvPr>
            <p:ph sz="quarter" idx="12"/>
          </p:nvPr>
        </p:nvSpPr>
        <p:spPr>
          <a:xfrm>
            <a:off x="2057400" y="1219200"/>
            <a:ext cx="7565134" cy="4883434"/>
          </a:xfrm>
        </p:spPr>
        <p:txBody>
          <a:bodyPr/>
          <a:lstStyle/>
          <a:p>
            <a:pPr marL="173038" lvl="1" indent="-173038">
              <a:spcAft>
                <a:spcPts val="0"/>
              </a:spcAft>
            </a:pPr>
            <a:r>
              <a:rPr lang="en-US" dirty="0" err="1" smtClean="0"/>
              <a:t>Comitê</a:t>
            </a:r>
            <a:r>
              <a:rPr lang="en-US" dirty="0" smtClean="0"/>
              <a:t> de </a:t>
            </a:r>
            <a:r>
              <a:rPr lang="en-US" dirty="0" err="1" smtClean="0"/>
              <a:t>Pronunciamentos</a:t>
            </a:r>
            <a:r>
              <a:rPr lang="en-US" dirty="0" smtClean="0"/>
              <a:t> </a:t>
            </a:r>
            <a:r>
              <a:rPr lang="en-US" dirty="0" err="1" smtClean="0"/>
              <a:t>Contábeis</a:t>
            </a:r>
            <a:r>
              <a:rPr lang="en-US" dirty="0" smtClean="0"/>
              <a:t> – CPC</a:t>
            </a:r>
          </a:p>
          <a:p>
            <a:pPr marL="173038" lvl="1" indent="-173038">
              <a:spcAft>
                <a:spcPts val="0"/>
              </a:spcAft>
            </a:pPr>
            <a:endParaRPr lang="en-US" dirty="0" smtClean="0"/>
          </a:p>
          <a:p>
            <a:pPr marL="173038" lvl="1" indent="-173038">
              <a:spcAft>
                <a:spcPts val="0"/>
              </a:spcAft>
            </a:pPr>
            <a:r>
              <a:rPr lang="en-US" dirty="0" smtClean="0"/>
              <a:t>Central Bank </a:t>
            </a:r>
            <a:r>
              <a:rPr lang="en-US" dirty="0" err="1" smtClean="0"/>
              <a:t>Communicado</a:t>
            </a:r>
            <a:r>
              <a:rPr lang="en-US" dirty="0" smtClean="0"/>
              <a:t> 14.259 – Financial Institutions</a:t>
            </a:r>
          </a:p>
          <a:p>
            <a:pPr marL="173038" lvl="1" indent="-173038">
              <a:spcAft>
                <a:spcPts val="0"/>
              </a:spcAft>
            </a:pPr>
            <a:endParaRPr lang="en-US" dirty="0" smtClean="0"/>
          </a:p>
          <a:p>
            <a:pPr marL="173038" lvl="1" indent="-173038">
              <a:spcAft>
                <a:spcPts val="0"/>
              </a:spcAft>
            </a:pPr>
            <a:r>
              <a:rPr lang="en-US" dirty="0" smtClean="0"/>
              <a:t>CVM 457 – Listed Companies</a:t>
            </a:r>
          </a:p>
          <a:p>
            <a:pPr marL="173038" lvl="1" indent="-173038">
              <a:spcAft>
                <a:spcPts val="0"/>
              </a:spcAft>
            </a:pPr>
            <a:r>
              <a:rPr lang="en-US" dirty="0" smtClean="0"/>
              <a:t>SUSEP Circular 357 – Insurance Companies</a:t>
            </a:r>
          </a:p>
          <a:p>
            <a:pPr marL="173038" lvl="1" indent="-173038">
              <a:spcAft>
                <a:spcPts val="0"/>
              </a:spcAft>
            </a:pPr>
            <a:r>
              <a:rPr lang="en-US" dirty="0" smtClean="0"/>
              <a:t>Law 11.638 (Dec 2007) – sets convergence path for BR GAAP / Statutory accounting with IFRS and expands scope of statutory audits </a:t>
            </a:r>
          </a:p>
          <a:p>
            <a:pPr marL="173038" lvl="1" indent="-173038">
              <a:spcAft>
                <a:spcPts val="0"/>
              </a:spcAft>
            </a:pPr>
            <a:endParaRPr lang="en-US" dirty="0" smtClean="0"/>
          </a:p>
          <a:p>
            <a:pPr marL="173038" lvl="1" indent="-173038">
              <a:spcAft>
                <a:spcPts val="0"/>
              </a:spcAft>
            </a:pPr>
            <a:r>
              <a:rPr lang="en-US" dirty="0" smtClean="0"/>
              <a:t>MP 449 /  Law 11.941 – Transitional Tax Regime</a:t>
            </a:r>
          </a:p>
          <a:p>
            <a:pPr marL="173038" lvl="1" indent="-173038">
              <a:spcAft>
                <a:spcPts val="0"/>
              </a:spcAft>
            </a:pPr>
            <a:r>
              <a:rPr lang="en-US" dirty="0" smtClean="0"/>
              <a:t>First Wave – CPC New Standards</a:t>
            </a:r>
          </a:p>
          <a:p>
            <a:pPr marL="173038" lvl="1" indent="-173038">
              <a:spcAft>
                <a:spcPts val="0"/>
              </a:spcAft>
            </a:pPr>
            <a:endParaRPr lang="en-US" dirty="0" smtClean="0"/>
          </a:p>
          <a:p>
            <a:pPr marL="173038" lvl="1" indent="-173038">
              <a:spcAft>
                <a:spcPts val="0"/>
              </a:spcAft>
            </a:pPr>
            <a:r>
              <a:rPr lang="en-US" dirty="0" smtClean="0"/>
              <a:t>CPC/IFRS for SME</a:t>
            </a:r>
          </a:p>
          <a:p>
            <a:pPr marL="173038" lvl="1" indent="-173038">
              <a:spcAft>
                <a:spcPts val="0"/>
              </a:spcAft>
            </a:pPr>
            <a:r>
              <a:rPr lang="en-US" dirty="0" smtClean="0"/>
              <a:t>CMN Resolution 3.786 – Financial Institutions</a:t>
            </a:r>
          </a:p>
          <a:p>
            <a:pPr marL="173038" lvl="1" indent="-173038">
              <a:spcAft>
                <a:spcPts val="0"/>
              </a:spcAft>
            </a:pPr>
            <a:endParaRPr lang="en-US" dirty="0" smtClean="0"/>
          </a:p>
          <a:p>
            <a:pPr marL="173038" lvl="1" indent="-173038">
              <a:spcAft>
                <a:spcPts val="0"/>
              </a:spcAft>
            </a:pPr>
            <a:r>
              <a:rPr lang="en-US" dirty="0" smtClean="0"/>
              <a:t>First Year Full IFRS Reporting</a:t>
            </a:r>
          </a:p>
          <a:p>
            <a:pPr marL="173038" lvl="1" indent="-173038">
              <a:spcAft>
                <a:spcPts val="0"/>
              </a:spcAft>
            </a:pPr>
            <a:endParaRPr lang="en-US" dirty="0" smtClean="0"/>
          </a:p>
          <a:p>
            <a:pPr marL="0" lvl="1" indent="0">
              <a:spcAft>
                <a:spcPts val="0"/>
              </a:spcAft>
              <a:buNone/>
            </a:pPr>
            <a:endParaRPr lang="en-US" dirty="0" smtClean="0"/>
          </a:p>
          <a:p>
            <a:pPr marL="0" lvl="1" indent="0">
              <a:spcAft>
                <a:spcPts val="0"/>
              </a:spcAft>
              <a:buNone/>
            </a:pPr>
            <a:endParaRPr lang="en-US" dirty="0"/>
          </a:p>
        </p:txBody>
      </p:sp>
      <p:sp>
        <p:nvSpPr>
          <p:cNvPr id="7" name="Rectangle 6"/>
          <p:cNvSpPr/>
          <p:nvPr/>
        </p:nvSpPr>
        <p:spPr>
          <a:xfrm>
            <a:off x="457200" y="1871282"/>
            <a:ext cx="1404000" cy="3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2006</a:t>
            </a:r>
            <a:endParaRPr lang="en-US" sz="1800" b="1" dirty="0"/>
          </a:p>
        </p:txBody>
      </p:sp>
      <p:sp>
        <p:nvSpPr>
          <p:cNvPr id="8" name="Rectangle 7"/>
          <p:cNvSpPr/>
          <p:nvPr/>
        </p:nvSpPr>
        <p:spPr>
          <a:xfrm>
            <a:off x="457200" y="2491452"/>
            <a:ext cx="1404000" cy="322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2007</a:t>
            </a:r>
            <a:endParaRPr lang="en-US" sz="1800" b="1" dirty="0"/>
          </a:p>
        </p:txBody>
      </p:sp>
      <p:sp>
        <p:nvSpPr>
          <p:cNvPr id="9" name="Rectangle 8"/>
          <p:cNvSpPr/>
          <p:nvPr/>
        </p:nvSpPr>
        <p:spPr>
          <a:xfrm>
            <a:off x="457200" y="4325539"/>
            <a:ext cx="1404000" cy="3226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2008</a:t>
            </a:r>
            <a:endParaRPr lang="en-US" sz="1800" b="1" dirty="0"/>
          </a:p>
        </p:txBody>
      </p:sp>
      <p:sp>
        <p:nvSpPr>
          <p:cNvPr id="10" name="Rectangle 9"/>
          <p:cNvSpPr/>
          <p:nvPr/>
        </p:nvSpPr>
        <p:spPr>
          <a:xfrm>
            <a:off x="457200" y="5181602"/>
            <a:ext cx="1404000" cy="3226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2009</a:t>
            </a:r>
            <a:endParaRPr lang="en-US" sz="1800" b="1" dirty="0"/>
          </a:p>
        </p:txBody>
      </p:sp>
      <p:sp>
        <p:nvSpPr>
          <p:cNvPr id="11" name="Rectangle 10"/>
          <p:cNvSpPr/>
          <p:nvPr/>
        </p:nvSpPr>
        <p:spPr>
          <a:xfrm>
            <a:off x="457200" y="6078139"/>
            <a:ext cx="1404000" cy="322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2010</a:t>
            </a:r>
            <a:endParaRPr lang="en-US" sz="1800" b="1" dirty="0"/>
          </a:p>
        </p:txBody>
      </p:sp>
      <p:sp>
        <p:nvSpPr>
          <p:cNvPr id="12"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3"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5</a:t>
            </a:fld>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en-US" sz="1400" dirty="0" smtClean="0">
              <a:solidFill>
                <a:schemeClr val="tx2"/>
              </a:solidFill>
            </a:endParaRPr>
          </a:p>
        </p:txBody>
      </p:sp>
      <p:sp>
        <p:nvSpPr>
          <p:cNvPr id="28" name="Text Placeholder 27"/>
          <p:cNvSpPr>
            <a:spLocks noGrp="1"/>
          </p:cNvSpPr>
          <p:nvPr>
            <p:ph type="body" sz="quarter" idx="11"/>
          </p:nvPr>
        </p:nvSpPr>
        <p:spPr>
          <a:xfrm>
            <a:off x="448866" y="779466"/>
            <a:ext cx="9024366" cy="332399"/>
          </a:xfrm>
        </p:spPr>
        <p:txBody>
          <a:bodyPr/>
          <a:lstStyle/>
          <a:p>
            <a:r>
              <a:rPr lang="pt-BR" sz="2400" b="1" dirty="0" smtClean="0">
                <a:solidFill>
                  <a:schemeClr val="accent3"/>
                </a:solidFill>
              </a:rPr>
              <a:t>IFRS </a:t>
            </a:r>
            <a:r>
              <a:rPr lang="pt-BR" sz="2400" b="1" dirty="0" err="1" smtClean="0">
                <a:solidFill>
                  <a:schemeClr val="accent3"/>
                </a:solidFill>
              </a:rPr>
              <a:t>Convergence</a:t>
            </a:r>
            <a:r>
              <a:rPr lang="pt-BR" sz="2400" b="1" dirty="0" smtClean="0">
                <a:solidFill>
                  <a:schemeClr val="accent3"/>
                </a:solidFill>
              </a:rPr>
              <a:t> </a:t>
            </a:r>
            <a:r>
              <a:rPr lang="pt-BR" sz="2400" b="1" dirty="0" err="1" smtClean="0">
                <a:solidFill>
                  <a:schemeClr val="accent3"/>
                </a:solidFill>
              </a:rPr>
              <a:t>Timeline</a:t>
            </a:r>
            <a:endParaRPr lang="pt-BR" sz="2400" b="1" dirty="0">
              <a:solidFill>
                <a:schemeClr val="accent3"/>
              </a:solidFill>
            </a:endParaRPr>
          </a:p>
        </p:txBody>
      </p:sp>
      <p:sp>
        <p:nvSpPr>
          <p:cNvPr id="47" name="Rectangle 46"/>
          <p:cNvSpPr/>
          <p:nvPr/>
        </p:nvSpPr>
        <p:spPr>
          <a:xfrm>
            <a:off x="2140310" y="1295400"/>
            <a:ext cx="1772447" cy="432000"/>
          </a:xfrm>
          <a:prstGeom prst="rect">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2008</a:t>
            </a:r>
            <a:endParaRPr lang="en-US" sz="1800" b="1" dirty="0"/>
          </a:p>
        </p:txBody>
      </p:sp>
      <p:sp>
        <p:nvSpPr>
          <p:cNvPr id="48" name="Rectangle 47"/>
          <p:cNvSpPr/>
          <p:nvPr/>
        </p:nvSpPr>
        <p:spPr>
          <a:xfrm>
            <a:off x="3827019" y="1295400"/>
            <a:ext cx="1772447" cy="432000"/>
          </a:xfrm>
          <a:prstGeom prst="rect">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2009</a:t>
            </a:r>
            <a:endParaRPr lang="en-US" sz="1800" b="1" dirty="0"/>
          </a:p>
        </p:txBody>
      </p:sp>
      <p:sp>
        <p:nvSpPr>
          <p:cNvPr id="49" name="Rectangle 48"/>
          <p:cNvSpPr/>
          <p:nvPr/>
        </p:nvSpPr>
        <p:spPr>
          <a:xfrm>
            <a:off x="5513730" y="1295400"/>
            <a:ext cx="1772447" cy="432000"/>
          </a:xfrm>
          <a:prstGeom prst="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2010</a:t>
            </a:r>
            <a:endParaRPr lang="en-US" sz="1800" b="1" dirty="0"/>
          </a:p>
        </p:txBody>
      </p:sp>
      <p:sp>
        <p:nvSpPr>
          <p:cNvPr id="50" name="Pentagon 49"/>
          <p:cNvSpPr/>
          <p:nvPr/>
        </p:nvSpPr>
        <p:spPr>
          <a:xfrm>
            <a:off x="7200438" y="1295400"/>
            <a:ext cx="1772447" cy="432000"/>
          </a:xfrm>
          <a:prstGeom prst="homePlat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pPr algn="ctr"/>
            <a:r>
              <a:rPr lang="en-US" sz="1800" b="1" dirty="0" smtClean="0"/>
              <a:t>2011</a:t>
            </a:r>
            <a:endParaRPr lang="en-US" sz="1800" b="1" dirty="0"/>
          </a:p>
        </p:txBody>
      </p:sp>
      <p:sp>
        <p:nvSpPr>
          <p:cNvPr id="52" name="Rectangle 51"/>
          <p:cNvSpPr/>
          <p:nvPr/>
        </p:nvSpPr>
        <p:spPr>
          <a:xfrm>
            <a:off x="2133600" y="1828800"/>
            <a:ext cx="1701551" cy="504000"/>
          </a:xfrm>
          <a:prstGeom prst="rect">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CPC Phase 1 </a:t>
            </a:r>
            <a:r>
              <a:rPr lang="en-US" sz="1400" dirty="0" smtClean="0"/>
              <a:t>11.638</a:t>
            </a:r>
            <a:endParaRPr lang="en-US" sz="1600" dirty="0"/>
          </a:p>
        </p:txBody>
      </p:sp>
      <p:sp>
        <p:nvSpPr>
          <p:cNvPr id="29" name="Rectangle 28"/>
          <p:cNvSpPr/>
          <p:nvPr/>
        </p:nvSpPr>
        <p:spPr>
          <a:xfrm>
            <a:off x="3827019" y="2286000"/>
            <a:ext cx="3403099" cy="504000"/>
          </a:xfrm>
          <a:prstGeom prst="rect">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CPC Phase 2</a:t>
            </a:r>
          </a:p>
          <a:p>
            <a:r>
              <a:rPr lang="en-US" sz="1400" dirty="0" smtClean="0"/>
              <a:t>Major Convergence (effective 2010)</a:t>
            </a:r>
            <a:endParaRPr lang="en-US" sz="1600" dirty="0"/>
          </a:p>
        </p:txBody>
      </p:sp>
      <p:sp>
        <p:nvSpPr>
          <p:cNvPr id="31" name="Pentagon 30"/>
          <p:cNvSpPr/>
          <p:nvPr/>
        </p:nvSpPr>
        <p:spPr>
          <a:xfrm>
            <a:off x="5538834" y="2819400"/>
            <a:ext cx="3535534" cy="504000"/>
          </a:xfrm>
          <a:prstGeom prst="homePlate">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CPC Phase 3</a:t>
            </a:r>
          </a:p>
          <a:p>
            <a:r>
              <a:rPr lang="en-US" sz="1400" dirty="0" smtClean="0"/>
              <a:t>Ongoing Convergence</a:t>
            </a:r>
            <a:endParaRPr lang="en-US" sz="1400" dirty="0"/>
          </a:p>
        </p:txBody>
      </p:sp>
      <p:sp>
        <p:nvSpPr>
          <p:cNvPr id="55" name="Rectangle 54"/>
          <p:cNvSpPr/>
          <p:nvPr/>
        </p:nvSpPr>
        <p:spPr>
          <a:xfrm>
            <a:off x="2189137" y="3915600"/>
            <a:ext cx="3332201" cy="504000"/>
          </a:xfrm>
          <a:prstGeom prst="rect">
            <a:avLst/>
          </a:prstGeom>
          <a:solidFill>
            <a:schemeClr val="accent4">
              <a:lumMod val="60000"/>
              <a:lumOff val="4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Transitional Tax Regime</a:t>
            </a:r>
          </a:p>
          <a:p>
            <a:r>
              <a:rPr lang="en-US" sz="1400" dirty="0" smtClean="0"/>
              <a:t>Optional</a:t>
            </a:r>
            <a:endParaRPr lang="en-US" sz="1400" dirty="0"/>
          </a:p>
        </p:txBody>
      </p:sp>
      <p:sp>
        <p:nvSpPr>
          <p:cNvPr id="56" name="Pentagon 55"/>
          <p:cNvSpPr/>
          <p:nvPr/>
        </p:nvSpPr>
        <p:spPr>
          <a:xfrm>
            <a:off x="5538834" y="3915600"/>
            <a:ext cx="3535534" cy="504000"/>
          </a:xfrm>
          <a:prstGeom prst="homePlat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Transitional Tax Regime  </a:t>
            </a:r>
            <a:r>
              <a:rPr lang="en-US" sz="1400" dirty="0" smtClean="0"/>
              <a:t>Mandatory (pre2008 Statutory Methods)</a:t>
            </a:r>
            <a:endParaRPr lang="en-US" sz="1600" dirty="0"/>
          </a:p>
        </p:txBody>
      </p:sp>
      <p:sp>
        <p:nvSpPr>
          <p:cNvPr id="57" name="Text Box 94"/>
          <p:cNvSpPr txBox="1">
            <a:spLocks noChangeArrowheads="1"/>
          </p:cNvSpPr>
          <p:nvPr/>
        </p:nvSpPr>
        <p:spPr bwMode="gray">
          <a:xfrm>
            <a:off x="228601" y="2380950"/>
            <a:ext cx="1718389" cy="286050"/>
          </a:xfrm>
          <a:prstGeom prst="rect">
            <a:avLst/>
          </a:prstGeom>
          <a:solidFill>
            <a:schemeClr val="bg1"/>
          </a:solidFill>
          <a:ln w="12700" algn="ctr">
            <a:noFill/>
            <a:miter lim="800000"/>
            <a:headEnd/>
            <a:tailEnd/>
          </a:ln>
        </p:spPr>
        <p:txBody>
          <a:bodyPr lIns="42964" tIns="42964" rIns="42964" bIns="42964"/>
          <a:lstStyle/>
          <a:p>
            <a:pPr algn="l">
              <a:spcAft>
                <a:spcPct val="20000"/>
              </a:spcAft>
            </a:pPr>
            <a:r>
              <a:rPr lang="en-US" sz="1600" b="1" dirty="0" smtClean="0">
                <a:solidFill>
                  <a:schemeClr val="tx2"/>
                </a:solidFill>
              </a:rPr>
              <a:t>Statutory Accounting</a:t>
            </a:r>
            <a:endParaRPr lang="en-US" sz="1600" dirty="0">
              <a:solidFill>
                <a:schemeClr val="tx2"/>
              </a:solidFill>
            </a:endParaRPr>
          </a:p>
        </p:txBody>
      </p:sp>
      <p:sp>
        <p:nvSpPr>
          <p:cNvPr id="58" name="Text Box 94"/>
          <p:cNvSpPr txBox="1">
            <a:spLocks noChangeArrowheads="1"/>
          </p:cNvSpPr>
          <p:nvPr/>
        </p:nvSpPr>
        <p:spPr bwMode="gray">
          <a:xfrm>
            <a:off x="228601" y="3962400"/>
            <a:ext cx="1480410" cy="338102"/>
          </a:xfrm>
          <a:prstGeom prst="rect">
            <a:avLst/>
          </a:prstGeom>
          <a:solidFill>
            <a:schemeClr val="bg1"/>
          </a:solidFill>
          <a:ln w="12700" algn="ctr">
            <a:noFill/>
            <a:miter lim="800000"/>
            <a:headEnd/>
            <a:tailEnd/>
          </a:ln>
        </p:spPr>
        <p:txBody>
          <a:bodyPr lIns="42964" tIns="42964" rIns="42964" bIns="42964"/>
          <a:lstStyle/>
          <a:p>
            <a:pPr algn="l">
              <a:spcAft>
                <a:spcPct val="20000"/>
              </a:spcAft>
            </a:pPr>
            <a:r>
              <a:rPr lang="en-US" sz="1600" b="1" dirty="0" smtClean="0">
                <a:solidFill>
                  <a:schemeClr val="tx2"/>
                </a:solidFill>
              </a:rPr>
              <a:t>Tax</a:t>
            </a:r>
            <a:endParaRPr lang="en-US" sz="1600" dirty="0">
              <a:solidFill>
                <a:schemeClr val="tx2"/>
              </a:solidFill>
            </a:endParaRPr>
          </a:p>
        </p:txBody>
      </p:sp>
      <p:sp>
        <p:nvSpPr>
          <p:cNvPr id="59" name="Text Box 94"/>
          <p:cNvSpPr txBox="1">
            <a:spLocks noChangeArrowheads="1"/>
          </p:cNvSpPr>
          <p:nvPr/>
        </p:nvSpPr>
        <p:spPr bwMode="gray">
          <a:xfrm>
            <a:off x="228601" y="4618300"/>
            <a:ext cx="1480410" cy="338102"/>
          </a:xfrm>
          <a:prstGeom prst="rect">
            <a:avLst/>
          </a:prstGeom>
          <a:solidFill>
            <a:schemeClr val="bg1"/>
          </a:solidFill>
          <a:ln w="12700" algn="ctr">
            <a:noFill/>
            <a:miter lim="800000"/>
            <a:headEnd/>
            <a:tailEnd/>
          </a:ln>
        </p:spPr>
        <p:txBody>
          <a:bodyPr lIns="42964" tIns="42964" rIns="42964" bIns="42964"/>
          <a:lstStyle/>
          <a:p>
            <a:pPr algn="l">
              <a:spcAft>
                <a:spcPct val="20000"/>
              </a:spcAft>
            </a:pPr>
            <a:r>
              <a:rPr lang="en-US" sz="1600" b="1" dirty="0" smtClean="0">
                <a:solidFill>
                  <a:schemeClr val="tx2"/>
                </a:solidFill>
              </a:rPr>
              <a:t>Listed Companies</a:t>
            </a:r>
          </a:p>
          <a:p>
            <a:pPr algn="l">
              <a:spcAft>
                <a:spcPct val="20000"/>
              </a:spcAft>
            </a:pPr>
            <a:r>
              <a:rPr lang="en-US" sz="1600" b="1" dirty="0" smtClean="0">
                <a:solidFill>
                  <a:schemeClr val="tx2"/>
                </a:solidFill>
              </a:rPr>
              <a:t>Financial Institutions</a:t>
            </a:r>
            <a:endParaRPr lang="en-US" sz="1600" dirty="0">
              <a:solidFill>
                <a:schemeClr val="tx2"/>
              </a:solidFill>
            </a:endParaRPr>
          </a:p>
        </p:txBody>
      </p:sp>
      <p:sp>
        <p:nvSpPr>
          <p:cNvPr id="60" name="Rectangle 59"/>
          <p:cNvSpPr/>
          <p:nvPr/>
        </p:nvSpPr>
        <p:spPr>
          <a:xfrm>
            <a:off x="1669863" y="5105400"/>
            <a:ext cx="3851475" cy="504000"/>
          </a:xfrm>
          <a:prstGeom prst="rect">
            <a:avLst/>
          </a:prstGeom>
          <a:solidFill>
            <a:srgbClr val="00B0F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Full IFRS</a:t>
            </a:r>
          </a:p>
          <a:p>
            <a:r>
              <a:rPr lang="en-US" sz="1400" dirty="0" smtClean="0"/>
              <a:t>Optional</a:t>
            </a:r>
            <a:endParaRPr lang="en-US" sz="1400" dirty="0"/>
          </a:p>
        </p:txBody>
      </p:sp>
      <p:sp>
        <p:nvSpPr>
          <p:cNvPr id="61" name="Pentagon 60"/>
          <p:cNvSpPr/>
          <p:nvPr/>
        </p:nvSpPr>
        <p:spPr>
          <a:xfrm>
            <a:off x="5538834" y="5105400"/>
            <a:ext cx="3535534" cy="504000"/>
          </a:xfrm>
          <a:prstGeom prst="homePlate">
            <a:avLst/>
          </a:prstGeom>
          <a:solidFill>
            <a:schemeClr val="tx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Full IFRS</a:t>
            </a:r>
          </a:p>
          <a:p>
            <a:r>
              <a:rPr lang="en-US" sz="1400" dirty="0" smtClean="0"/>
              <a:t>Mandatory</a:t>
            </a:r>
            <a:endParaRPr lang="en-US" sz="1400" dirty="0"/>
          </a:p>
        </p:txBody>
      </p:sp>
      <p:cxnSp>
        <p:nvCxnSpPr>
          <p:cNvPr id="63" name="Straight Connector 62"/>
          <p:cNvCxnSpPr/>
          <p:nvPr/>
        </p:nvCxnSpPr>
        <p:spPr>
          <a:xfrm rot="10800000">
            <a:off x="901186" y="4570600"/>
            <a:ext cx="8553831" cy="140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72"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6</a:t>
            </a:fld>
            <a:endParaRPr lang="pt-BR" dirty="0"/>
          </a:p>
        </p:txBody>
      </p:sp>
      <p:sp>
        <p:nvSpPr>
          <p:cNvPr id="33" name="Text Box 94"/>
          <p:cNvSpPr txBox="1">
            <a:spLocks noChangeArrowheads="1"/>
          </p:cNvSpPr>
          <p:nvPr/>
        </p:nvSpPr>
        <p:spPr bwMode="gray">
          <a:xfrm>
            <a:off x="228601" y="3429000"/>
            <a:ext cx="1718389" cy="286050"/>
          </a:xfrm>
          <a:prstGeom prst="rect">
            <a:avLst/>
          </a:prstGeom>
          <a:solidFill>
            <a:schemeClr val="bg1"/>
          </a:solidFill>
          <a:ln w="12700" algn="ctr">
            <a:noFill/>
            <a:miter lim="800000"/>
            <a:headEnd/>
            <a:tailEnd/>
          </a:ln>
        </p:spPr>
        <p:txBody>
          <a:bodyPr lIns="42964" tIns="42964" rIns="42964" bIns="42964"/>
          <a:lstStyle/>
          <a:p>
            <a:pPr algn="l">
              <a:spcAft>
                <a:spcPct val="20000"/>
              </a:spcAft>
            </a:pPr>
            <a:r>
              <a:rPr lang="en-US" sz="1600" b="1" dirty="0" smtClean="0">
                <a:solidFill>
                  <a:schemeClr val="tx2"/>
                </a:solidFill>
              </a:rPr>
              <a:t>IFRS/CPC SME</a:t>
            </a:r>
            <a:endParaRPr lang="en-US" sz="1600" dirty="0">
              <a:solidFill>
                <a:schemeClr val="tx2"/>
              </a:solidFill>
            </a:endParaRPr>
          </a:p>
        </p:txBody>
      </p:sp>
      <p:sp>
        <p:nvSpPr>
          <p:cNvPr id="40" name="Pentagon 39"/>
          <p:cNvSpPr/>
          <p:nvPr/>
        </p:nvSpPr>
        <p:spPr>
          <a:xfrm>
            <a:off x="3793932" y="3359050"/>
            <a:ext cx="5292000" cy="504000"/>
          </a:xfrm>
          <a:prstGeom prst="homePlate">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5926" tIns="42964" rIns="85926" bIns="42964" rtlCol="0" anchor="ctr"/>
          <a:lstStyle/>
          <a:p>
            <a:r>
              <a:rPr lang="en-US" sz="1600" b="1" dirty="0" smtClean="0"/>
              <a:t>IFRS for SME </a:t>
            </a:r>
          </a:p>
          <a:p>
            <a:r>
              <a:rPr lang="en-US" sz="1400" dirty="0" smtClean="0"/>
              <a:t>Optional (beginning in 2009)</a:t>
            </a:r>
            <a:endParaRPr lang="en-US" sz="1400" dirty="0"/>
          </a:p>
        </p:txBody>
      </p:sp>
      <p:sp>
        <p:nvSpPr>
          <p:cNvPr id="39" name="TextBox 38"/>
          <p:cNvSpPr txBox="1"/>
          <p:nvPr/>
        </p:nvSpPr>
        <p:spPr>
          <a:xfrm>
            <a:off x="3886201" y="1905000"/>
            <a:ext cx="3155576" cy="338554"/>
          </a:xfrm>
          <a:prstGeom prst="rect">
            <a:avLst/>
          </a:prstGeom>
          <a:noFill/>
        </p:spPr>
        <p:txBody>
          <a:bodyPr wrap="square" rtlCol="0">
            <a:spAutoFit/>
          </a:bodyPr>
          <a:lstStyle/>
          <a:p>
            <a:r>
              <a:rPr lang="pt-BR" sz="1600" b="1" dirty="0" smtClean="0">
                <a:solidFill>
                  <a:srgbClr val="FF0000"/>
                </a:solidFill>
              </a:rPr>
              <a:t>15 </a:t>
            </a:r>
            <a:r>
              <a:rPr lang="pt-BR" sz="1600" b="1" dirty="0" err="1" smtClean="0">
                <a:solidFill>
                  <a:srgbClr val="FF0000"/>
                </a:solidFill>
              </a:rPr>
              <a:t>CPCs</a:t>
            </a:r>
            <a:endParaRPr lang="pt-BR" sz="1600" b="1" dirty="0">
              <a:solidFill>
                <a:srgbClr val="FF0000"/>
              </a:solidFill>
            </a:endParaRPr>
          </a:p>
        </p:txBody>
      </p:sp>
      <p:sp>
        <p:nvSpPr>
          <p:cNvPr id="44" name="TextBox 43"/>
          <p:cNvSpPr txBox="1"/>
          <p:nvPr/>
        </p:nvSpPr>
        <p:spPr>
          <a:xfrm>
            <a:off x="7162800" y="2373869"/>
            <a:ext cx="2743200" cy="338554"/>
          </a:xfrm>
          <a:prstGeom prst="rect">
            <a:avLst/>
          </a:prstGeom>
          <a:noFill/>
        </p:spPr>
        <p:txBody>
          <a:bodyPr wrap="square" rtlCol="0">
            <a:spAutoFit/>
          </a:bodyPr>
          <a:lstStyle/>
          <a:p>
            <a:r>
              <a:rPr lang="pt-BR" sz="1600" b="1" dirty="0" smtClean="0">
                <a:solidFill>
                  <a:srgbClr val="FF0000"/>
                </a:solidFill>
              </a:rPr>
              <a:t>+40 </a:t>
            </a:r>
            <a:r>
              <a:rPr lang="pt-BR" sz="1600" b="1" dirty="0" err="1" smtClean="0">
                <a:solidFill>
                  <a:srgbClr val="FF0000"/>
                </a:solidFill>
              </a:rPr>
              <a:t>CPCs</a:t>
            </a:r>
            <a:r>
              <a:rPr lang="pt-BR" sz="1600" b="1" dirty="0" smtClean="0">
                <a:solidFill>
                  <a:srgbClr val="FF0000"/>
                </a:solidFill>
              </a:rPr>
              <a:t>, </a:t>
            </a:r>
            <a:r>
              <a:rPr lang="pt-BR" sz="1600" b="1" dirty="0" err="1" smtClean="0">
                <a:solidFill>
                  <a:srgbClr val="FF0000"/>
                </a:solidFill>
              </a:rPr>
              <a:t>OCPCs</a:t>
            </a:r>
            <a:r>
              <a:rPr lang="pt-BR" sz="1600" b="1" dirty="0" smtClean="0">
                <a:solidFill>
                  <a:srgbClr val="FF0000"/>
                </a:solidFill>
              </a:rPr>
              <a:t>, </a:t>
            </a:r>
            <a:r>
              <a:rPr lang="pt-BR" sz="1600" b="1" dirty="0" err="1" smtClean="0">
                <a:solidFill>
                  <a:srgbClr val="FF0000"/>
                </a:solidFill>
              </a:rPr>
              <a:t>ICPCs</a:t>
            </a:r>
            <a:endParaRPr lang="pt-BR" sz="1600" b="1" dirty="0">
              <a:solidFill>
                <a:srgbClr val="FF0000"/>
              </a:solidFill>
            </a:endParaRPr>
          </a:p>
        </p:txBody>
      </p:sp>
      <p:sp>
        <p:nvSpPr>
          <p:cNvPr id="45" name="Down Arrow 44"/>
          <p:cNvSpPr/>
          <p:nvPr/>
        </p:nvSpPr>
        <p:spPr>
          <a:xfrm>
            <a:off x="7869600" y="1066800"/>
            <a:ext cx="360000" cy="304800"/>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800"/>
          </a:p>
        </p:txBody>
      </p:sp>
      <p:sp>
        <p:nvSpPr>
          <p:cNvPr id="51" name="Text Box 96"/>
          <p:cNvSpPr txBox="1">
            <a:spLocks noChangeArrowheads="1"/>
          </p:cNvSpPr>
          <p:nvPr/>
        </p:nvSpPr>
        <p:spPr bwMode="gray">
          <a:xfrm>
            <a:off x="7443835" y="838200"/>
            <a:ext cx="1493673" cy="314448"/>
          </a:xfrm>
          <a:prstGeom prst="rect">
            <a:avLst/>
          </a:prstGeom>
          <a:solidFill>
            <a:schemeClr val="bg1"/>
          </a:solidFill>
          <a:ln w="12700" algn="ctr">
            <a:noFill/>
            <a:miter lim="800000"/>
            <a:headEnd/>
            <a:tailEnd/>
          </a:ln>
        </p:spPr>
        <p:txBody>
          <a:bodyPr lIns="42964" tIns="42964" rIns="42964" bIns="42964"/>
          <a:lstStyle/>
          <a:p>
            <a:pPr algn="l">
              <a:spcAft>
                <a:spcPct val="20000"/>
              </a:spcAft>
            </a:pPr>
            <a:r>
              <a:rPr lang="en-US" sz="1600" b="1" dirty="0" smtClean="0">
                <a:solidFill>
                  <a:srgbClr val="FF0000"/>
                </a:solidFill>
              </a:rPr>
              <a:t>We are here.</a:t>
            </a:r>
            <a:endParaRPr lang="en-US" sz="1600" b="1" dirty="0">
              <a:solidFill>
                <a:srgbClr val="FF0000"/>
              </a:solidFill>
            </a:endParaRPr>
          </a:p>
        </p:txBody>
      </p:sp>
      <p:sp>
        <p:nvSpPr>
          <p:cNvPr id="32" name="Diamond 31"/>
          <p:cNvSpPr/>
          <p:nvPr/>
        </p:nvSpPr>
        <p:spPr>
          <a:xfrm>
            <a:off x="3657600" y="4648200"/>
            <a:ext cx="304800" cy="304800"/>
          </a:xfrm>
          <a:prstGeom prst="diamond">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Diamond 33"/>
          <p:cNvSpPr/>
          <p:nvPr/>
        </p:nvSpPr>
        <p:spPr>
          <a:xfrm>
            <a:off x="7086600" y="4648200"/>
            <a:ext cx="304800" cy="304800"/>
          </a:xfrm>
          <a:prstGeom prst="diamond">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TextBox 34"/>
          <p:cNvSpPr txBox="1"/>
          <p:nvPr/>
        </p:nvSpPr>
        <p:spPr>
          <a:xfrm>
            <a:off x="3962400" y="4645225"/>
            <a:ext cx="3155576" cy="307777"/>
          </a:xfrm>
          <a:prstGeom prst="rect">
            <a:avLst/>
          </a:prstGeom>
          <a:noFill/>
        </p:spPr>
        <p:txBody>
          <a:bodyPr wrap="square" rtlCol="0">
            <a:spAutoFit/>
          </a:bodyPr>
          <a:lstStyle/>
          <a:p>
            <a:r>
              <a:rPr lang="pt-BR" sz="1400" b="1" dirty="0" smtClean="0">
                <a:solidFill>
                  <a:schemeClr val="tx2"/>
                </a:solidFill>
              </a:rPr>
              <a:t>IFRS </a:t>
            </a:r>
            <a:r>
              <a:rPr lang="pt-BR" sz="1400" b="1" dirty="0" err="1" smtClean="0">
                <a:solidFill>
                  <a:schemeClr val="tx2"/>
                </a:solidFill>
              </a:rPr>
              <a:t>Transition</a:t>
            </a:r>
            <a:r>
              <a:rPr lang="pt-BR" sz="1400" b="1" dirty="0" smtClean="0">
                <a:solidFill>
                  <a:schemeClr val="tx2"/>
                </a:solidFill>
              </a:rPr>
              <a:t> Date</a:t>
            </a:r>
            <a:endParaRPr lang="pt-BR" sz="1400" b="1" dirty="0">
              <a:solidFill>
                <a:schemeClr val="tx2"/>
              </a:solidFill>
            </a:endParaRPr>
          </a:p>
        </p:txBody>
      </p:sp>
      <p:sp>
        <p:nvSpPr>
          <p:cNvPr id="36" name="TextBox 35"/>
          <p:cNvSpPr txBox="1"/>
          <p:nvPr/>
        </p:nvSpPr>
        <p:spPr>
          <a:xfrm>
            <a:off x="7436225" y="4648202"/>
            <a:ext cx="3155576" cy="307777"/>
          </a:xfrm>
          <a:prstGeom prst="rect">
            <a:avLst/>
          </a:prstGeom>
          <a:noFill/>
        </p:spPr>
        <p:txBody>
          <a:bodyPr wrap="square" rtlCol="0">
            <a:spAutoFit/>
          </a:bodyPr>
          <a:lstStyle/>
          <a:p>
            <a:r>
              <a:rPr lang="pt-BR" sz="1400" b="1" dirty="0" smtClean="0">
                <a:solidFill>
                  <a:schemeClr val="tx2"/>
                </a:solidFill>
              </a:rPr>
              <a:t>IFRS </a:t>
            </a:r>
            <a:r>
              <a:rPr lang="pt-BR" sz="1400" b="1" dirty="0" err="1" smtClean="0">
                <a:solidFill>
                  <a:schemeClr val="tx2"/>
                </a:solidFill>
              </a:rPr>
              <a:t>Reporting</a:t>
            </a:r>
            <a:r>
              <a:rPr lang="pt-BR" sz="1400" b="1" dirty="0" smtClean="0">
                <a:solidFill>
                  <a:schemeClr val="tx2"/>
                </a:solidFill>
              </a:rPr>
              <a:t> Date</a:t>
            </a:r>
            <a:endParaRPr lang="pt-BR" sz="1400" b="1" dirty="0">
              <a:solidFill>
                <a:schemeClr val="tx2"/>
              </a:solidFill>
            </a:endParaRPr>
          </a:p>
        </p:txBody>
      </p:sp>
      <p:sp>
        <p:nvSpPr>
          <p:cNvPr id="37" name="Rectangle 36"/>
          <p:cNvSpPr/>
          <p:nvPr/>
        </p:nvSpPr>
        <p:spPr>
          <a:xfrm>
            <a:off x="304802" y="6096001"/>
            <a:ext cx="9144000" cy="369332"/>
          </a:xfrm>
          <a:prstGeom prst="rect">
            <a:avLst/>
          </a:prstGeom>
          <a:solidFill>
            <a:schemeClr val="accent3"/>
          </a:solidFill>
        </p:spPr>
        <p:txBody>
          <a:bodyPr wrap="square">
            <a:spAutoFit/>
          </a:bodyPr>
          <a:lstStyle/>
          <a:p>
            <a:pPr algn="ctr"/>
            <a:r>
              <a:rPr lang="en-US" sz="1800" b="1" dirty="0" smtClean="0">
                <a:solidFill>
                  <a:schemeClr val="bg1"/>
                </a:solidFill>
              </a:rPr>
              <a:t>Brazilian accounting standards are substantially converged with IFRS in 2010.</a:t>
            </a:r>
            <a:endParaRPr lang="en-US" sz="1800" b="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10" name="Text Placeholder 9"/>
          <p:cNvSpPr>
            <a:spLocks noGrp="1"/>
          </p:cNvSpPr>
          <p:nvPr>
            <p:ph type="body" sz="quarter" idx="11"/>
          </p:nvPr>
        </p:nvSpPr>
        <p:spPr>
          <a:xfrm>
            <a:off x="448866" y="779466"/>
            <a:ext cx="9024366" cy="332399"/>
          </a:xfrm>
        </p:spPr>
        <p:txBody>
          <a:bodyPr/>
          <a:lstStyle/>
          <a:p>
            <a:r>
              <a:rPr lang="en-US" sz="2400" b="1" dirty="0" smtClean="0">
                <a:solidFill>
                  <a:schemeClr val="accent3"/>
                </a:solidFill>
              </a:rPr>
              <a:t>CPC vs. IFRS Standards</a:t>
            </a:r>
            <a:endParaRPr lang="pt-BR" sz="2400" b="1" dirty="0">
              <a:solidFill>
                <a:schemeClr val="accent3"/>
              </a:solidFill>
            </a:endParaRPr>
          </a:p>
        </p:txBody>
      </p:sp>
      <p:sp>
        <p:nvSpPr>
          <p:cNvPr id="3" name="Content Placeholder 2"/>
          <p:cNvSpPr>
            <a:spLocks noGrp="1"/>
          </p:cNvSpPr>
          <p:nvPr>
            <p:ph sz="quarter" idx="12"/>
          </p:nvPr>
        </p:nvSpPr>
        <p:spPr/>
        <p:txBody>
          <a:bodyPr/>
          <a:lstStyle/>
          <a:p>
            <a:pPr lvl="1"/>
            <a:r>
              <a:rPr lang="en-US" dirty="0" smtClean="0"/>
              <a:t>New BR GAAP (CPC) standards have been issued in line with their respective IFRS-IASB standards, with only a few minor differences/modifications:</a:t>
            </a:r>
          </a:p>
          <a:p>
            <a:pPr lvl="2"/>
            <a:r>
              <a:rPr lang="en-US" sz="1800" dirty="0" smtClean="0"/>
              <a:t>Simplified / eliminated certain options available under IFRS-IASB </a:t>
            </a:r>
            <a:r>
              <a:rPr lang="en-US" sz="1600" dirty="0" smtClean="0"/>
              <a:t>(e.g., revaluation)</a:t>
            </a:r>
            <a:endParaRPr lang="en-US" sz="1800" dirty="0" smtClean="0"/>
          </a:p>
          <a:p>
            <a:pPr lvl="2"/>
            <a:r>
              <a:rPr lang="en-US" sz="1800" dirty="0" smtClean="0"/>
              <a:t>Specific transition rules that facilitate consistency with transition rules under IFRS 1 </a:t>
            </a:r>
          </a:p>
          <a:p>
            <a:pPr lvl="2"/>
            <a:r>
              <a:rPr lang="en-US" sz="1800" dirty="0" smtClean="0"/>
              <a:t>Equity method of accounting (instead of cost or fair value) for subsidiaries when presenting individual financial statements for statutory purposes</a:t>
            </a:r>
          </a:p>
          <a:p>
            <a:pPr lvl="2"/>
            <a:endParaRPr lang="en-US" dirty="0" smtClean="0"/>
          </a:p>
          <a:p>
            <a:pPr lvl="1"/>
            <a:r>
              <a:rPr lang="en-US" dirty="0" smtClean="0"/>
              <a:t>Memorandum of understanding between Brazil and the IASB ensures that the CPC will continue to issue new BR GAAP standards in line with IASB</a:t>
            </a:r>
          </a:p>
          <a:p>
            <a:pPr lvl="1"/>
            <a:endParaRPr lang="en-US" dirty="0" smtClean="0"/>
          </a:p>
          <a:p>
            <a:pPr lvl="1"/>
            <a:r>
              <a:rPr lang="en-US" dirty="0" smtClean="0"/>
              <a:t>CPC and the application of the RTT significantly decouples tax and statutory accounting (e.g., depreciation methods) </a:t>
            </a:r>
          </a:p>
          <a:p>
            <a:pPr lvl="1"/>
            <a:endParaRPr lang="en-US" dirty="0" smtClean="0"/>
          </a:p>
          <a:p>
            <a:pPr lvl="1"/>
            <a:r>
              <a:rPr lang="en-US" dirty="0" smtClean="0"/>
              <a:t>CPC serves as official accounting records applicable to most organizations</a:t>
            </a:r>
          </a:p>
          <a:p>
            <a:pPr lvl="2">
              <a:buNone/>
            </a:pPr>
            <a:r>
              <a:rPr lang="en-US" sz="1400" dirty="0" smtClean="0"/>
              <a:t>(electronic tax filings, distributable reserves and dividends, thin capitalization rules, transfer pricing)</a:t>
            </a:r>
          </a:p>
          <a:p>
            <a:pPr lvl="1"/>
            <a:endParaRPr lang="en-US" dirty="0" smtClean="0"/>
          </a:p>
          <a:p>
            <a:pPr lvl="1"/>
            <a:endParaRPr lang="en-US" dirty="0"/>
          </a:p>
        </p:txBody>
      </p:sp>
      <p:sp>
        <p:nvSpPr>
          <p:cNvPr id="8"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9"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7</a:t>
            </a:fld>
            <a:endParaRPr lang="pt-B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Case </a:t>
            </a:r>
            <a:r>
              <a:rPr lang="pt-BR" dirty="0" err="1" smtClean="0"/>
              <a:t>Study</a:t>
            </a:r>
            <a:r>
              <a:rPr lang="pt-BR" dirty="0" smtClean="0"/>
              <a:t> – IFRS </a:t>
            </a:r>
            <a:r>
              <a:rPr lang="pt-BR" dirty="0" err="1" smtClean="0"/>
              <a:t>Convergence</a:t>
            </a:r>
            <a:r>
              <a:rPr lang="pt-BR" dirty="0" smtClean="0"/>
              <a:t> in Brazil </a:t>
            </a:r>
            <a:endParaRPr lang="pt-BR" dirty="0"/>
          </a:p>
        </p:txBody>
      </p:sp>
      <p:sp>
        <p:nvSpPr>
          <p:cNvPr id="10" name="Text Placeholder 9"/>
          <p:cNvSpPr>
            <a:spLocks noGrp="1"/>
          </p:cNvSpPr>
          <p:nvPr>
            <p:ph type="body" sz="quarter" idx="11"/>
          </p:nvPr>
        </p:nvSpPr>
        <p:spPr>
          <a:xfrm>
            <a:off x="448866" y="779466"/>
            <a:ext cx="9024366" cy="332399"/>
          </a:xfrm>
        </p:spPr>
        <p:txBody>
          <a:bodyPr/>
          <a:lstStyle/>
          <a:p>
            <a:r>
              <a:rPr lang="en-US" sz="2400" b="1" dirty="0" smtClean="0">
                <a:solidFill>
                  <a:schemeClr val="accent3"/>
                </a:solidFill>
              </a:rPr>
              <a:t>Phase 2 Results – </a:t>
            </a:r>
            <a:r>
              <a:rPr lang="en-US" sz="2400" b="1" dirty="0" err="1" smtClean="0">
                <a:solidFill>
                  <a:schemeClr val="accent3"/>
                </a:solidFill>
              </a:rPr>
              <a:t>IBrX</a:t>
            </a:r>
            <a:r>
              <a:rPr lang="en-US" sz="2400" b="1" dirty="0" smtClean="0">
                <a:solidFill>
                  <a:schemeClr val="accent3"/>
                </a:solidFill>
              </a:rPr>
              <a:t> Companies</a:t>
            </a:r>
            <a:endParaRPr lang="pt-BR" sz="2400" b="1" dirty="0">
              <a:solidFill>
                <a:schemeClr val="accent3"/>
              </a:solidFill>
            </a:endParaRPr>
          </a:p>
        </p:txBody>
      </p:sp>
      <p:sp>
        <p:nvSpPr>
          <p:cNvPr id="8"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9"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8</a:t>
            </a:fld>
            <a:endParaRPr lang="pt-BR" dirty="0"/>
          </a:p>
        </p:txBody>
      </p:sp>
      <p:graphicFrame>
        <p:nvGraphicFramePr>
          <p:cNvPr id="7" name="Chart 6"/>
          <p:cNvGraphicFramePr/>
          <p:nvPr/>
        </p:nvGraphicFramePr>
        <p:xfrm>
          <a:off x="3276601" y="1066800"/>
          <a:ext cx="6781800" cy="55440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228600" y="5943602"/>
            <a:ext cx="5410200" cy="584775"/>
          </a:xfrm>
          <a:prstGeom prst="rect">
            <a:avLst/>
          </a:prstGeom>
          <a:noFill/>
        </p:spPr>
        <p:txBody>
          <a:bodyPr wrap="square" rtlCol="0">
            <a:spAutoFit/>
          </a:bodyPr>
          <a:lstStyle/>
          <a:p>
            <a:r>
              <a:rPr lang="pt-BR" sz="800" b="1" dirty="0" smtClean="0">
                <a:solidFill>
                  <a:schemeClr val="tx2"/>
                </a:solidFill>
              </a:rPr>
              <a:t>Source:  </a:t>
            </a:r>
            <a:r>
              <a:rPr lang="pt-BR" sz="800" dirty="0" smtClean="0">
                <a:solidFill>
                  <a:schemeClr val="tx2"/>
                </a:solidFill>
              </a:rPr>
              <a:t>Deloitte Research </a:t>
            </a:r>
            <a:r>
              <a:rPr lang="pt-BR" sz="800" dirty="0" err="1" smtClean="0">
                <a:solidFill>
                  <a:schemeClr val="tx2"/>
                </a:solidFill>
              </a:rPr>
              <a:t>summarized</a:t>
            </a:r>
            <a:r>
              <a:rPr lang="pt-BR" sz="800" dirty="0" smtClean="0">
                <a:solidFill>
                  <a:schemeClr val="tx2"/>
                </a:solidFill>
              </a:rPr>
              <a:t> </a:t>
            </a:r>
            <a:r>
              <a:rPr lang="pt-BR" sz="800" dirty="0" err="1" smtClean="0">
                <a:solidFill>
                  <a:schemeClr val="tx2"/>
                </a:solidFill>
              </a:rPr>
              <a:t>from</a:t>
            </a:r>
            <a:r>
              <a:rPr lang="pt-BR" sz="800" dirty="0" smtClean="0">
                <a:solidFill>
                  <a:schemeClr val="tx2"/>
                </a:solidFill>
              </a:rPr>
              <a:t> </a:t>
            </a:r>
            <a:r>
              <a:rPr lang="pt-BR" sz="800" dirty="0" err="1" smtClean="0">
                <a:solidFill>
                  <a:schemeClr val="tx2"/>
                </a:solidFill>
              </a:rPr>
              <a:t>Company</a:t>
            </a:r>
            <a:r>
              <a:rPr lang="pt-BR" sz="800" dirty="0" smtClean="0">
                <a:solidFill>
                  <a:schemeClr val="tx2"/>
                </a:solidFill>
              </a:rPr>
              <a:t> </a:t>
            </a:r>
            <a:r>
              <a:rPr lang="pt-BR" sz="800" dirty="0" err="1" smtClean="0">
                <a:solidFill>
                  <a:schemeClr val="tx2"/>
                </a:solidFill>
              </a:rPr>
              <a:t>Reporting</a:t>
            </a:r>
            <a:endParaRPr lang="pt-BR" sz="800" dirty="0" smtClean="0">
              <a:solidFill>
                <a:schemeClr val="tx2"/>
              </a:solidFill>
            </a:endParaRPr>
          </a:p>
          <a:p>
            <a:r>
              <a:rPr lang="pt-BR" sz="800" dirty="0" smtClean="0">
                <a:solidFill>
                  <a:schemeClr val="tx2"/>
                </a:solidFill>
              </a:rPr>
              <a:t>Includes </a:t>
            </a:r>
            <a:r>
              <a:rPr lang="pt-BR" sz="800" dirty="0" err="1" smtClean="0">
                <a:solidFill>
                  <a:schemeClr val="tx2"/>
                </a:solidFill>
              </a:rPr>
              <a:t>only</a:t>
            </a:r>
            <a:r>
              <a:rPr lang="pt-BR" sz="800" dirty="0" smtClean="0">
                <a:solidFill>
                  <a:schemeClr val="tx2"/>
                </a:solidFill>
              </a:rPr>
              <a:t> </a:t>
            </a:r>
            <a:r>
              <a:rPr lang="pt-BR" sz="800" dirty="0" err="1" smtClean="0">
                <a:solidFill>
                  <a:schemeClr val="tx2"/>
                </a:solidFill>
              </a:rPr>
              <a:t>companies</a:t>
            </a:r>
            <a:r>
              <a:rPr lang="pt-BR" sz="800" dirty="0" smtClean="0">
                <a:solidFill>
                  <a:schemeClr val="tx2"/>
                </a:solidFill>
              </a:rPr>
              <a:t> </a:t>
            </a:r>
            <a:r>
              <a:rPr lang="pt-BR" sz="800" dirty="0" err="1" smtClean="0">
                <a:solidFill>
                  <a:schemeClr val="tx2"/>
                </a:solidFill>
              </a:rPr>
              <a:t>reporting</a:t>
            </a:r>
            <a:r>
              <a:rPr lang="pt-BR" sz="800" dirty="0" smtClean="0">
                <a:solidFill>
                  <a:schemeClr val="tx2"/>
                </a:solidFill>
              </a:rPr>
              <a:t> for </a:t>
            </a:r>
            <a:r>
              <a:rPr lang="pt-BR" sz="800" dirty="0" err="1" smtClean="0">
                <a:solidFill>
                  <a:schemeClr val="tx2"/>
                </a:solidFill>
              </a:rPr>
              <a:t>first</a:t>
            </a:r>
            <a:r>
              <a:rPr lang="pt-BR" sz="800" dirty="0" smtClean="0">
                <a:solidFill>
                  <a:schemeClr val="tx2"/>
                </a:solidFill>
              </a:rPr>
              <a:t> time in 2010 (</a:t>
            </a:r>
            <a:r>
              <a:rPr lang="pt-BR" sz="800" dirty="0" err="1" smtClean="0">
                <a:solidFill>
                  <a:schemeClr val="tx2"/>
                </a:solidFill>
              </a:rPr>
              <a:t>approximatley</a:t>
            </a:r>
            <a:r>
              <a:rPr lang="pt-BR" sz="800" dirty="0" smtClean="0">
                <a:solidFill>
                  <a:schemeClr val="tx2"/>
                </a:solidFill>
              </a:rPr>
              <a:t> 80 </a:t>
            </a:r>
            <a:r>
              <a:rPr lang="pt-BR" sz="800" dirty="0" err="1" smtClean="0">
                <a:solidFill>
                  <a:schemeClr val="tx2"/>
                </a:solidFill>
              </a:rPr>
              <a:t>companies</a:t>
            </a:r>
            <a:r>
              <a:rPr lang="pt-BR" sz="800" dirty="0" smtClean="0">
                <a:solidFill>
                  <a:schemeClr val="tx2"/>
                </a:solidFill>
              </a:rPr>
              <a:t>)</a:t>
            </a:r>
          </a:p>
          <a:p>
            <a:r>
              <a:rPr lang="pt-BR" sz="800" dirty="0" err="1" smtClean="0">
                <a:solidFill>
                  <a:schemeClr val="tx2"/>
                </a:solidFill>
              </a:rPr>
              <a:t>Excludes</a:t>
            </a:r>
            <a:r>
              <a:rPr lang="pt-BR" sz="800" dirty="0" smtClean="0">
                <a:solidFill>
                  <a:schemeClr val="tx2"/>
                </a:solidFill>
              </a:rPr>
              <a:t> </a:t>
            </a:r>
            <a:r>
              <a:rPr lang="pt-BR" sz="800" dirty="0" err="1" smtClean="0">
                <a:solidFill>
                  <a:schemeClr val="tx2"/>
                </a:solidFill>
              </a:rPr>
              <a:t>Phase</a:t>
            </a:r>
            <a:r>
              <a:rPr lang="pt-BR" sz="800" dirty="0" smtClean="0">
                <a:solidFill>
                  <a:schemeClr val="tx2"/>
                </a:solidFill>
              </a:rPr>
              <a:t> 1 </a:t>
            </a:r>
            <a:r>
              <a:rPr lang="pt-BR" sz="800" dirty="0" err="1" smtClean="0">
                <a:solidFill>
                  <a:schemeClr val="tx2"/>
                </a:solidFill>
              </a:rPr>
              <a:t>topics</a:t>
            </a:r>
            <a:r>
              <a:rPr lang="pt-BR" sz="800" dirty="0" smtClean="0">
                <a:solidFill>
                  <a:schemeClr val="tx2"/>
                </a:solidFill>
              </a:rPr>
              <a:t> </a:t>
            </a:r>
            <a:r>
              <a:rPr lang="pt-BR" sz="800" dirty="0" err="1" smtClean="0">
                <a:solidFill>
                  <a:schemeClr val="tx2"/>
                </a:solidFill>
              </a:rPr>
              <a:t>including</a:t>
            </a:r>
            <a:r>
              <a:rPr lang="pt-BR" sz="800" dirty="0" smtClean="0">
                <a:solidFill>
                  <a:schemeClr val="tx2"/>
                </a:solidFill>
              </a:rPr>
              <a:t> stock </a:t>
            </a:r>
            <a:r>
              <a:rPr lang="pt-BR" sz="800" dirty="0" err="1" smtClean="0">
                <a:solidFill>
                  <a:schemeClr val="tx2"/>
                </a:solidFill>
              </a:rPr>
              <a:t>options</a:t>
            </a:r>
            <a:r>
              <a:rPr lang="pt-BR" sz="800" dirty="0" smtClean="0">
                <a:solidFill>
                  <a:schemeClr val="tx2"/>
                </a:solidFill>
              </a:rPr>
              <a:t>, </a:t>
            </a:r>
            <a:r>
              <a:rPr lang="pt-BR" sz="800" dirty="0" err="1" smtClean="0">
                <a:solidFill>
                  <a:schemeClr val="tx2"/>
                </a:solidFill>
              </a:rPr>
              <a:t>certain</a:t>
            </a:r>
            <a:r>
              <a:rPr lang="pt-BR" sz="800" dirty="0" smtClean="0">
                <a:solidFill>
                  <a:schemeClr val="tx2"/>
                </a:solidFill>
              </a:rPr>
              <a:t> financial </a:t>
            </a:r>
            <a:r>
              <a:rPr lang="pt-BR" sz="800" dirty="0" err="1" smtClean="0">
                <a:solidFill>
                  <a:schemeClr val="tx2"/>
                </a:solidFill>
              </a:rPr>
              <a:t>instruments</a:t>
            </a:r>
            <a:r>
              <a:rPr lang="pt-BR" sz="800" dirty="0" smtClean="0">
                <a:solidFill>
                  <a:schemeClr val="tx2"/>
                </a:solidFill>
              </a:rPr>
              <a:t>, leasing and </a:t>
            </a:r>
            <a:r>
              <a:rPr lang="pt-BR" sz="800" dirty="0" err="1" smtClean="0">
                <a:solidFill>
                  <a:schemeClr val="tx2"/>
                </a:solidFill>
              </a:rPr>
              <a:t>functional</a:t>
            </a:r>
            <a:r>
              <a:rPr lang="pt-BR" sz="800" dirty="0" smtClean="0">
                <a:solidFill>
                  <a:schemeClr val="tx2"/>
                </a:solidFill>
              </a:rPr>
              <a:t> </a:t>
            </a:r>
            <a:r>
              <a:rPr lang="pt-BR" sz="800" dirty="0" err="1" smtClean="0">
                <a:solidFill>
                  <a:schemeClr val="tx2"/>
                </a:solidFill>
              </a:rPr>
              <a:t>currency</a:t>
            </a:r>
            <a:r>
              <a:rPr lang="pt-BR" sz="800" dirty="0" smtClean="0">
                <a:solidFill>
                  <a:schemeClr val="tx2"/>
                </a:solidFill>
              </a:rPr>
              <a:t> </a:t>
            </a:r>
            <a:r>
              <a:rPr lang="pt-BR" sz="800" dirty="0" err="1" smtClean="0">
                <a:solidFill>
                  <a:schemeClr val="tx2"/>
                </a:solidFill>
              </a:rPr>
              <a:t>implemented</a:t>
            </a:r>
            <a:r>
              <a:rPr lang="pt-BR" sz="800" smtClean="0">
                <a:solidFill>
                  <a:schemeClr val="tx2"/>
                </a:solidFill>
              </a:rPr>
              <a:t> in 2008. </a:t>
            </a:r>
            <a:endParaRPr lang="pt-BR" sz="800" dirty="0">
              <a:solidFill>
                <a:schemeClr val="tx2"/>
              </a:solidFill>
            </a:endParaRPr>
          </a:p>
        </p:txBody>
      </p:sp>
      <p:sp>
        <p:nvSpPr>
          <p:cNvPr id="12" name="TextBox 11"/>
          <p:cNvSpPr txBox="1"/>
          <p:nvPr/>
        </p:nvSpPr>
        <p:spPr>
          <a:xfrm>
            <a:off x="0" y="1736975"/>
            <a:ext cx="3657600" cy="1769715"/>
          </a:xfrm>
          <a:prstGeom prst="rect">
            <a:avLst/>
          </a:prstGeom>
          <a:noFill/>
        </p:spPr>
        <p:txBody>
          <a:bodyPr wrap="square" rtlCol="0">
            <a:spAutoFit/>
          </a:bodyPr>
          <a:lstStyle/>
          <a:p>
            <a:pPr algn="ctr"/>
            <a:r>
              <a:rPr lang="pt-BR" sz="2000" b="1" dirty="0" smtClean="0">
                <a:solidFill>
                  <a:schemeClr val="tx2"/>
                </a:solidFill>
              </a:rPr>
              <a:t>2009 </a:t>
            </a:r>
            <a:r>
              <a:rPr lang="pt-BR" sz="2000" b="1" dirty="0" err="1" smtClean="0">
                <a:solidFill>
                  <a:schemeClr val="tx2"/>
                </a:solidFill>
              </a:rPr>
              <a:t>Reported</a:t>
            </a:r>
            <a:r>
              <a:rPr lang="pt-BR" sz="2000" b="1" dirty="0" smtClean="0">
                <a:solidFill>
                  <a:schemeClr val="tx2"/>
                </a:solidFill>
              </a:rPr>
              <a:t> </a:t>
            </a:r>
            <a:r>
              <a:rPr lang="pt-BR" sz="2000" b="1" dirty="0" err="1" smtClean="0">
                <a:solidFill>
                  <a:schemeClr val="tx2"/>
                </a:solidFill>
              </a:rPr>
              <a:t>Profits</a:t>
            </a:r>
            <a:endParaRPr lang="pt-BR" sz="2000" b="1" dirty="0" smtClean="0">
              <a:solidFill>
                <a:schemeClr val="tx2"/>
              </a:solidFill>
            </a:endParaRPr>
          </a:p>
          <a:p>
            <a:pPr algn="ctr"/>
            <a:endParaRPr lang="pt-BR" sz="2000" b="1" dirty="0" smtClean="0">
              <a:solidFill>
                <a:schemeClr val="accent3"/>
              </a:solidFill>
            </a:endParaRPr>
          </a:p>
          <a:p>
            <a:pPr algn="ctr">
              <a:buFont typeface="Wingdings"/>
              <a:buChar char="é"/>
            </a:pPr>
            <a:r>
              <a:rPr lang="pt-BR" sz="3600" b="1" dirty="0" smtClean="0">
                <a:solidFill>
                  <a:schemeClr val="accent2"/>
                </a:solidFill>
                <a:sym typeface="Wingdings"/>
              </a:rPr>
              <a:t>15-20%</a:t>
            </a:r>
          </a:p>
          <a:p>
            <a:pPr algn="ctr"/>
            <a:r>
              <a:rPr lang="pt-BR" sz="1100" b="1" dirty="0" smtClean="0">
                <a:solidFill>
                  <a:schemeClr val="accent2"/>
                </a:solidFill>
                <a:sym typeface="Wingdings"/>
              </a:rPr>
              <a:t>(</a:t>
            </a:r>
            <a:r>
              <a:rPr lang="pt-BR" sz="1100" b="1" dirty="0" err="1" smtClean="0">
                <a:solidFill>
                  <a:schemeClr val="accent2"/>
                </a:solidFill>
                <a:sym typeface="Wingdings"/>
              </a:rPr>
              <a:t>average</a:t>
            </a:r>
            <a:r>
              <a:rPr lang="pt-BR" sz="1100" b="1" dirty="0" smtClean="0">
                <a:solidFill>
                  <a:schemeClr val="accent2"/>
                </a:solidFill>
                <a:sym typeface="Wingdings"/>
              </a:rPr>
              <a:t>)</a:t>
            </a:r>
            <a:endParaRPr lang="pt-BR" sz="1100" b="1" dirty="0" smtClean="0">
              <a:solidFill>
                <a:schemeClr val="accent2"/>
              </a:solidFill>
            </a:endParaRPr>
          </a:p>
          <a:p>
            <a:pPr algn="ctr"/>
            <a:endParaRPr lang="pt-BR" dirty="0"/>
          </a:p>
        </p:txBody>
      </p:sp>
      <p:sp>
        <p:nvSpPr>
          <p:cNvPr id="14" name="TextBox 13"/>
          <p:cNvSpPr txBox="1"/>
          <p:nvPr/>
        </p:nvSpPr>
        <p:spPr>
          <a:xfrm>
            <a:off x="0" y="3641975"/>
            <a:ext cx="3657600" cy="2277547"/>
          </a:xfrm>
          <a:prstGeom prst="rect">
            <a:avLst/>
          </a:prstGeom>
          <a:noFill/>
        </p:spPr>
        <p:txBody>
          <a:bodyPr wrap="square" rtlCol="0">
            <a:spAutoFit/>
          </a:bodyPr>
          <a:lstStyle/>
          <a:p>
            <a:pPr algn="ctr"/>
            <a:r>
              <a:rPr lang="pt-BR" sz="2000" b="1" dirty="0" smtClean="0">
                <a:solidFill>
                  <a:schemeClr val="tx2"/>
                </a:solidFill>
              </a:rPr>
              <a:t>2009 </a:t>
            </a:r>
            <a:r>
              <a:rPr lang="pt-BR" sz="2000" b="1" dirty="0" err="1" smtClean="0">
                <a:solidFill>
                  <a:schemeClr val="tx2"/>
                </a:solidFill>
              </a:rPr>
              <a:t>Reported</a:t>
            </a:r>
            <a:r>
              <a:rPr lang="pt-BR" sz="2000" b="1" dirty="0" smtClean="0">
                <a:solidFill>
                  <a:schemeClr val="tx2"/>
                </a:solidFill>
              </a:rPr>
              <a:t> </a:t>
            </a:r>
            <a:r>
              <a:rPr lang="pt-BR" sz="2000" b="1" dirty="0" err="1" smtClean="0">
                <a:solidFill>
                  <a:schemeClr val="tx2"/>
                </a:solidFill>
              </a:rPr>
              <a:t>Equity</a:t>
            </a:r>
            <a:endParaRPr lang="pt-BR" sz="2000" b="1" dirty="0" smtClean="0">
              <a:solidFill>
                <a:schemeClr val="tx2"/>
              </a:solidFill>
            </a:endParaRPr>
          </a:p>
          <a:p>
            <a:pPr algn="ctr"/>
            <a:endParaRPr lang="pt-BR" sz="2000" b="1" dirty="0" smtClean="0">
              <a:solidFill>
                <a:schemeClr val="accent3"/>
              </a:solidFill>
            </a:endParaRPr>
          </a:p>
          <a:p>
            <a:pPr algn="ctr">
              <a:buFont typeface="Wingdings"/>
              <a:buChar char="é"/>
            </a:pPr>
            <a:r>
              <a:rPr lang="pt-BR" sz="3600" b="1" dirty="0" smtClean="0">
                <a:solidFill>
                  <a:schemeClr val="accent2"/>
                </a:solidFill>
                <a:sym typeface="Wingdings"/>
              </a:rPr>
              <a:t>10-15%</a:t>
            </a:r>
          </a:p>
          <a:p>
            <a:pPr algn="ctr"/>
            <a:r>
              <a:rPr lang="pt-BR" sz="1100" b="1" dirty="0" smtClean="0">
                <a:solidFill>
                  <a:schemeClr val="accent2"/>
                </a:solidFill>
                <a:sym typeface="Wingdings"/>
              </a:rPr>
              <a:t>(</a:t>
            </a:r>
            <a:r>
              <a:rPr lang="pt-BR" sz="1100" b="1" dirty="0" err="1" smtClean="0">
                <a:solidFill>
                  <a:schemeClr val="accent2"/>
                </a:solidFill>
                <a:sym typeface="Wingdings"/>
              </a:rPr>
              <a:t>average</a:t>
            </a:r>
            <a:r>
              <a:rPr lang="pt-BR" sz="1100" b="1" dirty="0" smtClean="0">
                <a:solidFill>
                  <a:schemeClr val="accent2"/>
                </a:solidFill>
                <a:sym typeface="Wingdings"/>
              </a:rPr>
              <a:t>)</a:t>
            </a:r>
            <a:endParaRPr lang="pt-BR" sz="1100" b="1" dirty="0" smtClean="0">
              <a:solidFill>
                <a:schemeClr val="accent2"/>
              </a:solidFill>
            </a:endParaRPr>
          </a:p>
          <a:p>
            <a:pPr algn="ctr">
              <a:buFont typeface="Wingdings"/>
              <a:buChar char="é"/>
            </a:pPr>
            <a:endParaRPr lang="pt-BR" sz="3600" b="1" dirty="0" smtClean="0">
              <a:solidFill>
                <a:schemeClr val="accent2"/>
              </a:solidFill>
            </a:endParaRPr>
          </a:p>
          <a:p>
            <a:pPr algn="ctr"/>
            <a:endParaRPr lang="pt-B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p:nvPr/>
        </p:nvGraphicFramePr>
        <p:xfrm>
          <a:off x="194474" y="2420888"/>
          <a:ext cx="9049005"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17" name="Rectangle 16"/>
          <p:cNvSpPr/>
          <p:nvPr/>
        </p:nvSpPr>
        <p:spPr>
          <a:xfrm>
            <a:off x="506506" y="2002700"/>
            <a:ext cx="8853000" cy="401859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308" fontAlgn="auto">
              <a:spcBef>
                <a:spcPts val="0"/>
              </a:spcBef>
              <a:spcAft>
                <a:spcPts val="0"/>
              </a:spcAft>
            </a:pPr>
            <a:endParaRPr lang="pt-BR" sz="1800" dirty="0" smtClean="0">
              <a:solidFill>
                <a:srgbClr val="FFFFFF"/>
              </a:solidFill>
            </a:endParaRPr>
          </a:p>
        </p:txBody>
      </p:sp>
      <p:sp>
        <p:nvSpPr>
          <p:cNvPr id="11" name="Text Placeholder 10"/>
          <p:cNvSpPr>
            <a:spLocks noGrp="1"/>
          </p:cNvSpPr>
          <p:nvPr>
            <p:ph type="body" sz="quarter" idx="13"/>
          </p:nvPr>
        </p:nvSpPr>
        <p:spPr>
          <a:xfrm>
            <a:off x="448867" y="779463"/>
            <a:ext cx="9024366" cy="369332"/>
          </a:xfrm>
        </p:spPr>
        <p:txBody>
          <a:bodyPr/>
          <a:lstStyle/>
          <a:p>
            <a:r>
              <a:rPr lang="pt-BR" sz="2400" b="1" dirty="0" smtClean="0">
                <a:solidFill>
                  <a:schemeClr val="accent3"/>
                </a:solidFill>
              </a:rPr>
              <a:t>IFRS is </a:t>
            </a:r>
            <a:r>
              <a:rPr lang="pt-BR" sz="2400" b="1" dirty="0" err="1" smtClean="0">
                <a:solidFill>
                  <a:schemeClr val="accent3"/>
                </a:solidFill>
              </a:rPr>
              <a:t>already</a:t>
            </a:r>
            <a:r>
              <a:rPr lang="pt-BR" sz="2400" b="1" dirty="0" smtClean="0">
                <a:solidFill>
                  <a:schemeClr val="accent3"/>
                </a:solidFill>
              </a:rPr>
              <a:t> </a:t>
            </a:r>
            <a:r>
              <a:rPr lang="pt-BR" sz="2400" b="1" dirty="0" err="1" smtClean="0">
                <a:solidFill>
                  <a:schemeClr val="accent3"/>
                </a:solidFill>
              </a:rPr>
              <a:t>impacting</a:t>
            </a:r>
            <a:r>
              <a:rPr lang="pt-BR" sz="2400" b="1" dirty="0" smtClean="0">
                <a:solidFill>
                  <a:schemeClr val="accent3"/>
                </a:solidFill>
              </a:rPr>
              <a:t> </a:t>
            </a:r>
            <a:r>
              <a:rPr lang="pt-BR" sz="2400" b="1" dirty="0" err="1" smtClean="0">
                <a:solidFill>
                  <a:schemeClr val="accent3"/>
                </a:solidFill>
              </a:rPr>
              <a:t>the</a:t>
            </a:r>
            <a:r>
              <a:rPr lang="pt-BR" sz="2400" b="1" dirty="0" smtClean="0">
                <a:solidFill>
                  <a:schemeClr val="accent3"/>
                </a:solidFill>
              </a:rPr>
              <a:t> business </a:t>
            </a:r>
            <a:r>
              <a:rPr lang="pt-BR" sz="2400" b="1" dirty="0" err="1" smtClean="0">
                <a:solidFill>
                  <a:schemeClr val="accent3"/>
                </a:solidFill>
              </a:rPr>
              <a:t>environment</a:t>
            </a:r>
            <a:r>
              <a:rPr lang="pt-BR" sz="2400" b="1" dirty="0" smtClean="0">
                <a:solidFill>
                  <a:schemeClr val="accent3"/>
                </a:solidFill>
              </a:rPr>
              <a:t>.</a:t>
            </a:r>
            <a:endParaRPr lang="pt-BR" sz="2400" b="1" dirty="0">
              <a:solidFill>
                <a:schemeClr val="accent3"/>
              </a:solidFill>
            </a:endParaRPr>
          </a:p>
        </p:txBody>
      </p:sp>
      <p:sp>
        <p:nvSpPr>
          <p:cNvPr id="5" name="Title 4"/>
          <p:cNvSpPr>
            <a:spLocks noGrp="1"/>
          </p:cNvSpPr>
          <p:nvPr>
            <p:ph type="title"/>
          </p:nvPr>
        </p:nvSpPr>
        <p:spPr>
          <a:xfrm>
            <a:off x="448867" y="446040"/>
            <a:ext cx="9024366" cy="333425"/>
          </a:xfrm>
        </p:spPr>
        <p:txBody>
          <a:bodyPr/>
          <a:lstStyle/>
          <a:p>
            <a:r>
              <a:rPr lang="pt-BR" sz="2800" dirty="0"/>
              <a:t>Case </a:t>
            </a:r>
            <a:r>
              <a:rPr lang="pt-BR" sz="2800" dirty="0" err="1"/>
              <a:t>Study</a:t>
            </a:r>
            <a:r>
              <a:rPr lang="pt-BR" sz="2800" dirty="0"/>
              <a:t> – IFRS </a:t>
            </a:r>
            <a:r>
              <a:rPr lang="pt-BR" sz="2800" dirty="0" err="1"/>
              <a:t>Convergence</a:t>
            </a:r>
            <a:r>
              <a:rPr lang="pt-BR" sz="2800" dirty="0"/>
              <a:t> in Brazil </a:t>
            </a:r>
          </a:p>
        </p:txBody>
      </p:sp>
      <p:sp>
        <p:nvSpPr>
          <p:cNvPr id="16" name="Text Placeholder 12"/>
          <p:cNvSpPr>
            <a:spLocks/>
          </p:cNvSpPr>
          <p:nvPr>
            <p:custDataLst>
              <p:tags r:id="rId1"/>
            </p:custDataLst>
          </p:nvPr>
        </p:nvSpPr>
        <p:spPr bwMode="auto">
          <a:xfrm>
            <a:off x="764285" y="1844824"/>
            <a:ext cx="8011143" cy="523220"/>
          </a:xfrm>
          <a:prstGeom prst="rect">
            <a:avLst/>
          </a:prstGeom>
          <a:solidFill>
            <a:schemeClr val="bg2"/>
          </a:solidFill>
          <a:ln w="9525">
            <a:noFill/>
            <a:miter lim="800000"/>
            <a:headEnd/>
            <a:tailEnd/>
          </a:ln>
        </p:spPr>
        <p:txBody>
          <a:bodyPr wrap="square" lIns="0" tIns="0" rIns="0" bIns="0">
            <a:spAutoFit/>
          </a:bodyPr>
          <a:lstStyle/>
          <a:p>
            <a:pPr algn="ctr" defTabSz="1019175" fontAlgn="auto">
              <a:spcBef>
                <a:spcPts val="0"/>
              </a:spcBef>
              <a:spcAft>
                <a:spcPts val="0"/>
              </a:spcAft>
            </a:pPr>
            <a:r>
              <a:rPr lang="pt-BR" sz="2000" b="1" dirty="0" err="1" smtClean="0">
                <a:solidFill>
                  <a:srgbClr val="002776"/>
                </a:solidFill>
                <a:latin typeface="Arial"/>
                <a:cs typeface="+mn-cs"/>
              </a:rPr>
              <a:t>Factors</a:t>
            </a:r>
            <a:r>
              <a:rPr lang="pt-BR" sz="2000" b="1" dirty="0" smtClean="0">
                <a:solidFill>
                  <a:srgbClr val="002776"/>
                </a:solidFill>
                <a:latin typeface="Arial"/>
                <a:cs typeface="+mn-cs"/>
              </a:rPr>
              <a:t> </a:t>
            </a:r>
            <a:r>
              <a:rPr lang="pt-BR" sz="2000" b="1" dirty="0" err="1" smtClean="0">
                <a:solidFill>
                  <a:srgbClr val="002776"/>
                </a:solidFill>
                <a:latin typeface="Arial"/>
                <a:cs typeface="+mn-cs"/>
              </a:rPr>
              <a:t>being</a:t>
            </a:r>
            <a:r>
              <a:rPr lang="pt-BR" sz="2000" b="1" dirty="0" smtClean="0">
                <a:solidFill>
                  <a:srgbClr val="002776"/>
                </a:solidFill>
                <a:latin typeface="Arial"/>
                <a:cs typeface="+mn-cs"/>
              </a:rPr>
              <a:t> </a:t>
            </a:r>
            <a:r>
              <a:rPr lang="pt-BR" sz="2000" b="1" dirty="0" err="1" smtClean="0">
                <a:solidFill>
                  <a:srgbClr val="002776"/>
                </a:solidFill>
                <a:latin typeface="Arial"/>
                <a:cs typeface="+mn-cs"/>
              </a:rPr>
              <a:t>influenced</a:t>
            </a:r>
            <a:r>
              <a:rPr lang="pt-BR" sz="2000" b="1" dirty="0" smtClean="0">
                <a:solidFill>
                  <a:srgbClr val="002776"/>
                </a:solidFill>
                <a:latin typeface="Arial"/>
                <a:cs typeface="+mn-cs"/>
              </a:rPr>
              <a:t> </a:t>
            </a:r>
            <a:r>
              <a:rPr lang="pt-BR" sz="2000" b="1" dirty="0" err="1" smtClean="0">
                <a:solidFill>
                  <a:srgbClr val="002776"/>
                </a:solidFill>
                <a:latin typeface="Arial"/>
                <a:cs typeface="+mn-cs"/>
              </a:rPr>
              <a:t>by</a:t>
            </a:r>
            <a:r>
              <a:rPr lang="pt-BR" sz="2000" b="1" dirty="0" smtClean="0">
                <a:solidFill>
                  <a:srgbClr val="002776"/>
                </a:solidFill>
                <a:latin typeface="Arial"/>
                <a:cs typeface="+mn-cs"/>
              </a:rPr>
              <a:t> </a:t>
            </a:r>
            <a:r>
              <a:rPr lang="pt-BR" sz="2000" b="1" dirty="0" err="1" smtClean="0">
                <a:solidFill>
                  <a:srgbClr val="002776"/>
                </a:solidFill>
                <a:latin typeface="Arial"/>
                <a:cs typeface="+mn-cs"/>
              </a:rPr>
              <a:t>the</a:t>
            </a:r>
            <a:r>
              <a:rPr lang="pt-BR" sz="2000" b="1" dirty="0" smtClean="0">
                <a:solidFill>
                  <a:srgbClr val="002776"/>
                </a:solidFill>
                <a:latin typeface="Arial"/>
                <a:cs typeface="+mn-cs"/>
              </a:rPr>
              <a:t> </a:t>
            </a:r>
            <a:r>
              <a:rPr lang="pt-BR" sz="2000" b="1" dirty="0" err="1" smtClean="0">
                <a:solidFill>
                  <a:srgbClr val="002776"/>
                </a:solidFill>
                <a:latin typeface="Arial"/>
                <a:cs typeface="+mn-cs"/>
              </a:rPr>
              <a:t>adoption</a:t>
            </a:r>
            <a:r>
              <a:rPr lang="pt-BR" sz="2000" b="1" dirty="0" smtClean="0">
                <a:solidFill>
                  <a:srgbClr val="002776"/>
                </a:solidFill>
                <a:latin typeface="Arial"/>
                <a:cs typeface="+mn-cs"/>
              </a:rPr>
              <a:t> </a:t>
            </a:r>
            <a:r>
              <a:rPr lang="pt-BR" sz="2000" b="1" dirty="0" err="1" smtClean="0">
                <a:solidFill>
                  <a:srgbClr val="002776"/>
                </a:solidFill>
                <a:latin typeface="Arial"/>
                <a:cs typeface="+mn-cs"/>
              </a:rPr>
              <a:t>of</a:t>
            </a:r>
            <a:r>
              <a:rPr lang="pt-BR" sz="2000" b="1" dirty="0" smtClean="0">
                <a:solidFill>
                  <a:srgbClr val="002776"/>
                </a:solidFill>
                <a:latin typeface="Arial"/>
                <a:cs typeface="+mn-cs"/>
              </a:rPr>
              <a:t> IFRS</a:t>
            </a:r>
          </a:p>
          <a:p>
            <a:pPr algn="ctr" defTabSz="1019175" fontAlgn="auto">
              <a:spcBef>
                <a:spcPts val="0"/>
              </a:spcBef>
              <a:spcAft>
                <a:spcPts val="0"/>
              </a:spcAft>
            </a:pPr>
            <a:r>
              <a:rPr lang="pt-BR" sz="1400" b="1" dirty="0" smtClean="0">
                <a:solidFill>
                  <a:srgbClr val="002776"/>
                </a:solidFill>
                <a:latin typeface="Arial"/>
                <a:cs typeface="+mn-cs"/>
              </a:rPr>
              <a:t>(%)</a:t>
            </a:r>
            <a:endParaRPr lang="pt-BR" sz="1400" b="1" dirty="0">
              <a:solidFill>
                <a:srgbClr val="002776"/>
              </a:solidFill>
              <a:latin typeface="Arial"/>
              <a:cs typeface="+mn-cs"/>
            </a:endParaRPr>
          </a:p>
        </p:txBody>
      </p:sp>
      <p:sp>
        <p:nvSpPr>
          <p:cNvPr id="10" name="Text Box 10"/>
          <p:cNvSpPr txBox="1">
            <a:spLocks noChangeArrowheads="1"/>
          </p:cNvSpPr>
          <p:nvPr/>
        </p:nvSpPr>
        <p:spPr bwMode="auto">
          <a:xfrm>
            <a:off x="288926" y="6564313"/>
            <a:ext cx="5099050" cy="219814"/>
          </a:xfrm>
          <a:prstGeom prst="rect">
            <a:avLst/>
          </a:prstGeom>
          <a:noFill/>
          <a:ln w="9525">
            <a:noFill/>
            <a:miter lim="800000"/>
            <a:headEnd/>
            <a:tailEnd/>
          </a:ln>
          <a:effectLst/>
        </p:spPr>
        <p:txBody>
          <a:bodyPr lIns="95770" tIns="47884" rIns="95770" bIns="47884">
            <a:spAutoFit/>
          </a:bodyPr>
          <a:lstStyle/>
          <a:p>
            <a:r>
              <a:rPr lang="en-GB" sz="800" dirty="0">
                <a:solidFill>
                  <a:schemeClr val="tx2"/>
                </a:solidFill>
                <a:latin typeface="Verdana" pitchFamily="34" charset="0"/>
              </a:rPr>
              <a:t>© 2011 Deloitte </a:t>
            </a:r>
            <a:r>
              <a:rPr lang="en-GB" sz="800" dirty="0" err="1">
                <a:solidFill>
                  <a:schemeClr val="tx2"/>
                </a:solidFill>
                <a:latin typeface="Verdana" pitchFamily="34" charset="0"/>
              </a:rPr>
              <a:t>Touche</a:t>
            </a:r>
            <a:r>
              <a:rPr lang="en-GB" sz="800" dirty="0">
                <a:solidFill>
                  <a:schemeClr val="tx2"/>
                </a:solidFill>
                <a:latin typeface="Verdana" pitchFamily="34" charset="0"/>
              </a:rPr>
              <a:t> Tohmatsu. </a:t>
            </a:r>
            <a:r>
              <a:rPr lang="en-GB" sz="800" dirty="0" err="1">
                <a:solidFill>
                  <a:schemeClr val="tx2"/>
                </a:solidFill>
                <a:latin typeface="Verdana" pitchFamily="34" charset="0"/>
              </a:rPr>
              <a:t>Todos</a:t>
            </a:r>
            <a:r>
              <a:rPr lang="en-GB" sz="800" dirty="0">
                <a:solidFill>
                  <a:schemeClr val="tx2"/>
                </a:solidFill>
                <a:latin typeface="Verdana" pitchFamily="34" charset="0"/>
              </a:rPr>
              <a:t> </a:t>
            </a:r>
            <a:r>
              <a:rPr lang="es-PE" sz="800" dirty="0">
                <a:solidFill>
                  <a:schemeClr val="tx2"/>
                </a:solidFill>
                <a:latin typeface="Verdana" pitchFamily="34" charset="0"/>
              </a:rPr>
              <a:t>los derechos son reservados</a:t>
            </a:r>
            <a:r>
              <a:rPr lang="es-PE" sz="800" dirty="0" smtClean="0">
                <a:solidFill>
                  <a:schemeClr val="tx2"/>
                </a:solidFill>
                <a:latin typeface="Verdana" pitchFamily="34" charset="0"/>
              </a:rPr>
              <a:t>.</a:t>
            </a:r>
            <a:endParaRPr lang="pt-BR" sz="800" dirty="0">
              <a:solidFill>
                <a:schemeClr val="tx2"/>
              </a:solidFill>
              <a:latin typeface="Verdana" pitchFamily="34" charset="0"/>
            </a:endParaRPr>
          </a:p>
        </p:txBody>
      </p:sp>
      <p:sp>
        <p:nvSpPr>
          <p:cNvPr id="12" name="Slide Number Placeholder 4"/>
          <p:cNvSpPr txBox="1">
            <a:spLocks/>
          </p:cNvSpPr>
          <p:nvPr/>
        </p:nvSpPr>
        <p:spPr>
          <a:xfrm>
            <a:off x="3797303" y="6442094"/>
            <a:ext cx="2311400" cy="365125"/>
          </a:xfrm>
          <a:prstGeom prst="rect">
            <a:avLst/>
          </a:prstGeom>
        </p:spPr>
        <p:txBody>
          <a:bodyPr vert="horz" lIns="95770" tIns="47884" rIns="95770" bIns="47884" rtlCol="0" anchor="b"/>
          <a:lstStyle>
            <a:lvl1pPr algn="ctr">
              <a:defRPr sz="900">
                <a:solidFill>
                  <a:schemeClr val="tx1">
                    <a:tint val="75000"/>
                  </a:schemeClr>
                </a:solidFill>
                <a:latin typeface="+mn-lt"/>
              </a:defRPr>
            </a:lvl1pPr>
          </a:lstStyle>
          <a:p>
            <a:pPr defTabSz="957688">
              <a:defRPr/>
            </a:pPr>
            <a:fld id="{9E2AE023-1460-454D-B369-5D0727B78CD4}" type="slidenum">
              <a:rPr lang="pt-BR" smtClean="0"/>
              <a:pPr defTabSz="957688">
                <a:defRPr/>
              </a:pPr>
              <a:t>9</a:t>
            </a:fld>
            <a:endParaRPr lang="pt-BR"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yTrWWCI90CX6e6.ArOEHA"/>
</p:tagLst>
</file>

<file path=ppt/theme/theme1.xml><?xml version="1.0" encoding="utf-8"?>
<a:theme xmlns:a="http://schemas.openxmlformats.org/drawingml/2006/main" name="2007_Print_27-94x21-59_18Nov08">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PO Readiness.v072011">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3.xml><?xml version="1.0" encoding="utf-8"?>
<a:theme xmlns:a="http://schemas.openxmlformats.org/drawingml/2006/main" name="1_IPO Readiness.v072011">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2.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3.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4.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5.xml><?xml version="1.0" encoding="utf-8"?>
<a:themeOverride xmlns:a="http://schemas.openxmlformats.org/drawingml/2006/main">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7.xml><?xml version="1.0" encoding="utf-8"?>
<a:themeOverride xmlns:a="http://schemas.openxmlformats.org/drawingml/2006/main">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8.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ppt/theme/themeOverride9.xml><?xml version="1.0" encoding="utf-8"?>
<a:themeOverride xmlns:a="http://schemas.openxmlformats.org/drawingml/2006/main">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themeOverride>
</file>

<file path=docProps/app.xml><?xml version="1.0" encoding="utf-8"?>
<Properties xmlns="http://schemas.openxmlformats.org/officeDocument/2006/extended-properties" xmlns:vt="http://schemas.openxmlformats.org/officeDocument/2006/docPropsVTypes">
  <Template/>
  <TotalTime>5141</TotalTime>
  <Words>3295</Words>
  <Application>Microsoft Office PowerPoint</Application>
  <PresentationFormat>A4 纸张(210x297 毫米)</PresentationFormat>
  <Paragraphs>625</Paragraphs>
  <Slides>31</Slides>
  <Notes>24</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31</vt:i4>
      </vt:variant>
    </vt:vector>
  </HeadingPairs>
  <TitlesOfParts>
    <vt:vector size="36" baseType="lpstr">
      <vt:lpstr>2007_Print_27-94x21-59_18Nov08</vt:lpstr>
      <vt:lpstr>IPO Readiness.v072011</vt:lpstr>
      <vt:lpstr>1_IPO Readiness.v072011</vt:lpstr>
      <vt:lpstr>Default Theme</vt:lpstr>
      <vt:lpstr>think-cell Slide</vt:lpstr>
      <vt:lpstr>Agenda</vt:lpstr>
      <vt:lpstr>Overview of IFRS in the Americas</vt:lpstr>
      <vt:lpstr>Overview of IFRS in the Americas</vt:lpstr>
      <vt:lpstr>Case Study: IFRS Convergence in Brazil</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Case Study – IFRS Convergence in Brazil </vt:lpstr>
      <vt:lpstr>Best Practices &amp; Lessons Learned</vt:lpstr>
      <vt:lpstr>Best Practices &amp; Lessons Learned</vt:lpstr>
      <vt:lpstr>Best Practices &amp; Lessons Learned</vt:lpstr>
      <vt:lpstr>Best Practices &amp; Lessons Learned</vt:lpstr>
      <vt:lpstr>Best Practices &amp; Lessons Learned</vt:lpstr>
      <vt:lpstr>Looking Forward and Final Thoughts</vt:lpstr>
      <vt:lpstr>PowerPoint 演示文稿</vt:lpstr>
      <vt:lpstr>Appendix IFRS Case Study</vt:lpstr>
      <vt:lpstr>Case Study – IFRS Convergence in Brazil </vt:lpstr>
      <vt:lpstr>Case Study – IFRS Convergence in Brazil </vt:lpstr>
      <vt:lpstr>Case Study – IFRS Convergence in Brazil </vt:lpstr>
      <vt:lpstr>Case Study – IFRS Convergence in Brazil </vt:lpstr>
      <vt:lpstr>Appendix IFRS Impact Study</vt:lpstr>
      <vt:lpstr>The Survey</vt:lpstr>
      <vt:lpstr>声明：</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Momentum that matters Sub tagline (optional)</dc:title>
  <dc:creator>Javate, Alan</dc:creator>
  <cp:lastModifiedBy>Microsoft</cp:lastModifiedBy>
  <cp:revision>431</cp:revision>
  <dcterms:created xsi:type="dcterms:W3CDTF">2009-02-27T18:29:03Z</dcterms:created>
  <dcterms:modified xsi:type="dcterms:W3CDTF">2018-01-05T05:29:20Z</dcterms:modified>
</cp:coreProperties>
</file>