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8.xml" ContentType="application/vnd.openxmlformats-officedocument.presentationml.notesSlide+xml"/>
  <Override PartName="/ppt/charts/chart5.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812" r:id="rId3"/>
    <p:sldMasterId id="2147485118" r:id="rId4"/>
  </p:sldMasterIdLst>
  <p:notesMasterIdLst>
    <p:notesMasterId r:id="rId23"/>
  </p:notesMasterIdLst>
  <p:handoutMasterIdLst>
    <p:handoutMasterId r:id="rId24"/>
  </p:handoutMasterIdLst>
  <p:sldIdLst>
    <p:sldId id="256" r:id="rId5"/>
    <p:sldId id="413" r:id="rId6"/>
    <p:sldId id="394" r:id="rId7"/>
    <p:sldId id="420" r:id="rId8"/>
    <p:sldId id="393" r:id="rId9"/>
    <p:sldId id="409" r:id="rId10"/>
    <p:sldId id="406" r:id="rId11"/>
    <p:sldId id="381" r:id="rId12"/>
    <p:sldId id="382" r:id="rId13"/>
    <p:sldId id="415" r:id="rId14"/>
    <p:sldId id="399" r:id="rId15"/>
    <p:sldId id="419" r:id="rId16"/>
    <p:sldId id="397" r:id="rId17"/>
    <p:sldId id="412" r:id="rId18"/>
    <p:sldId id="389" r:id="rId19"/>
    <p:sldId id="287" r:id="rId20"/>
    <p:sldId id="263" r:id="rId21"/>
    <p:sldId id="421"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00"/>
    <a:srgbClr val="969696"/>
    <a:srgbClr val="5F0088"/>
    <a:srgbClr val="EDD313"/>
    <a:srgbClr val="8B47A9"/>
    <a:srgbClr val="948784"/>
    <a:srgbClr val="22004D"/>
    <a:srgbClr val="C4BDBB"/>
    <a:srgbClr val="AAA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65" d="100"/>
          <a:sy n="65" d="100"/>
        </p:scale>
        <p:origin x="-1212" y="-64"/>
      </p:cViewPr>
      <p:guideLst>
        <p:guide orient="horz" pos="3568"/>
        <p:guide orient="horz" pos="1183"/>
        <p:guide orient="horz" pos="151"/>
        <p:guide orient="horz" pos="499"/>
        <p:guide orient="horz" pos="409"/>
        <p:guide pos="365"/>
        <p:guide pos="54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355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078534031413633E-2"/>
          <c:y val="5.7692307692307723E-2"/>
          <c:w val="0.86910994764397986"/>
          <c:h val="0.72115384615384681"/>
        </c:manualLayout>
      </c:layout>
      <c:barChart>
        <c:barDir val="col"/>
        <c:grouping val="clustered"/>
        <c:varyColors val="0"/>
        <c:ser>
          <c:idx val="1"/>
          <c:order val="0"/>
          <c:tx>
            <c:strRef>
              <c:f>Sheet1!$A$2</c:f>
              <c:strCache>
                <c:ptCount val="1"/>
                <c:pt idx="0">
                  <c:v>ASP of Lowest 10% of CDMA2000</c:v>
                </c:pt>
              </c:strCache>
            </c:strRef>
          </c:tx>
          <c:spPr>
            <a:gradFill flip="none" rotWithShape="1">
              <a:gsLst>
                <a:gs pos="0">
                  <a:srgbClr val="BE9FE3">
                    <a:lumMod val="75000"/>
                  </a:srgbClr>
                </a:gs>
                <a:gs pos="50000">
                  <a:schemeClr val="bg2">
                    <a:lumMod val="75000"/>
                  </a:schemeClr>
                </a:gs>
                <a:gs pos="100000">
                  <a:srgbClr val="5F0088">
                    <a:tint val="23500"/>
                    <a:satMod val="160000"/>
                  </a:srgbClr>
                </a:gs>
              </a:gsLst>
              <a:lin ang="16200000" scaled="1"/>
              <a:tileRect/>
            </a:gradFill>
            <a:ln w="8294">
              <a:solidFill>
                <a:schemeClr val="tx1"/>
              </a:solidFill>
              <a:prstDash val="solid"/>
            </a:ln>
          </c:spPr>
          <c:invertIfNegative val="0"/>
          <c:dLbls>
            <c:dLbl>
              <c:idx val="0"/>
              <c:layout>
                <c:manualLayout>
                  <c:x val="6.7852413504475425E-4"/>
                  <c:y val="-3.7466841233286265E-3"/>
                </c:manualLayout>
              </c:layout>
              <c:dLblPos val="outEnd"/>
              <c:showLegendKey val="0"/>
              <c:showVal val="1"/>
              <c:showCatName val="0"/>
              <c:showSerName val="0"/>
              <c:showPercent val="0"/>
              <c:showBubbleSize val="0"/>
            </c:dLbl>
            <c:dLbl>
              <c:idx val="1"/>
              <c:layout>
                <c:manualLayout>
                  <c:x val="7.4737835310109495E-4"/>
                  <c:y val="-3.1217752288329181E-3"/>
                </c:manualLayout>
              </c:layout>
              <c:dLblPos val="outEnd"/>
              <c:showLegendKey val="0"/>
              <c:showVal val="1"/>
              <c:showCatName val="0"/>
              <c:showSerName val="0"/>
              <c:showPercent val="0"/>
              <c:showBubbleSize val="0"/>
            </c:dLbl>
            <c:dLbl>
              <c:idx val="2"/>
              <c:layout>
                <c:manualLayout>
                  <c:x val="2.1251330947177037E-3"/>
                  <c:y val="-3.4822827757308595E-3"/>
                </c:manualLayout>
              </c:layout>
              <c:dLblPos val="outEnd"/>
              <c:showLegendKey val="0"/>
              <c:showVal val="1"/>
              <c:showCatName val="0"/>
              <c:showSerName val="0"/>
              <c:showPercent val="0"/>
              <c:showBubbleSize val="0"/>
            </c:dLbl>
            <c:dLbl>
              <c:idx val="3"/>
              <c:layout>
                <c:manualLayout>
                  <c:x val="8.8519745703882281E-4"/>
                  <c:y val="-3.0976055256514258E-3"/>
                </c:manualLayout>
              </c:layout>
              <c:dLblPos val="outEnd"/>
              <c:showLegendKey val="0"/>
              <c:showVal val="1"/>
              <c:showCatName val="0"/>
              <c:showSerName val="0"/>
              <c:showPercent val="0"/>
              <c:showBubbleSize val="0"/>
            </c:dLbl>
            <c:dLbl>
              <c:idx val="4"/>
              <c:layout>
                <c:manualLayout>
                  <c:x val="2.2629521986553751E-3"/>
                  <c:y val="-4.5400525990312484E-3"/>
                </c:manualLayout>
              </c:layout>
              <c:dLblPos val="outEnd"/>
              <c:showLegendKey val="0"/>
              <c:showVal val="1"/>
              <c:showCatName val="0"/>
              <c:showSerName val="0"/>
              <c:showPercent val="0"/>
              <c:showBubbleSize val="0"/>
            </c:dLbl>
            <c:dLbl>
              <c:idx val="5"/>
              <c:layout>
                <c:manualLayout>
                  <c:x val="1.0229058931514753E-3"/>
                  <c:y val="-4.0832753871759952E-3"/>
                </c:manualLayout>
              </c:layout>
              <c:dLblPos val="outEnd"/>
              <c:showLegendKey val="0"/>
              <c:showVal val="1"/>
              <c:showCatName val="0"/>
              <c:showSerName val="0"/>
              <c:showPercent val="0"/>
              <c:showBubbleSize val="0"/>
            </c:dLbl>
            <c:dLbl>
              <c:idx val="6"/>
              <c:layout>
                <c:manualLayout>
                  <c:x val="2.4007713025930187E-3"/>
                  <c:y val="-4.0111009469647506E-3"/>
                </c:manualLayout>
              </c:layout>
              <c:dLblPos val="outEnd"/>
              <c:showLegendKey val="0"/>
              <c:showVal val="1"/>
              <c:showCatName val="0"/>
              <c:showSerName val="0"/>
              <c:showPercent val="0"/>
              <c:showBubbleSize val="0"/>
            </c:dLbl>
            <c:dLbl>
              <c:idx val="7"/>
              <c:layout>
                <c:manualLayout>
                  <c:x val="-1.4570760500311085E-3"/>
                  <c:y val="-4.5880873208854218E-3"/>
                </c:manualLayout>
              </c:layout>
              <c:dLblPos val="outEnd"/>
              <c:showLegendKey val="0"/>
              <c:showVal val="1"/>
              <c:showCatName val="0"/>
              <c:showSerName val="0"/>
              <c:showPercent val="0"/>
              <c:showBubbleSize val="0"/>
            </c:dLbl>
            <c:dLbl>
              <c:idx val="8"/>
              <c:layout>
                <c:manualLayout>
                  <c:x val="-1.3882218319749211E-3"/>
                  <c:y val="-5.9343092229188652E-3"/>
                </c:manualLayout>
              </c:layout>
              <c:dLblPos val="outEnd"/>
              <c:showLegendKey val="0"/>
              <c:showVal val="1"/>
              <c:showCatName val="0"/>
              <c:showSerName val="0"/>
              <c:showPercent val="0"/>
              <c:showBubbleSize val="0"/>
            </c:dLbl>
            <c:dLbl>
              <c:idx val="9"/>
              <c:layout>
                <c:manualLayout>
                  <c:x val="1.2985088525130323E-3"/>
                  <c:y val="7.0833263610689673E-3"/>
                </c:manualLayout>
              </c:layout>
              <c:dLblPos val="outEnd"/>
              <c:showLegendKey val="0"/>
              <c:showVal val="1"/>
              <c:showCatName val="0"/>
              <c:showSerName val="0"/>
              <c:showPercent val="0"/>
              <c:showBubbleSize val="0"/>
            </c:dLbl>
            <c:dLbl>
              <c:idx val="10"/>
              <c:layout>
                <c:manualLayout>
                  <c:x val="-2.5593032515972545E-3"/>
                  <c:y val="-5.8932904664089425E-3"/>
                </c:manualLayout>
              </c:layout>
              <c:dLblPos val="outEnd"/>
              <c:showLegendKey val="0"/>
              <c:showVal val="1"/>
              <c:showCatName val="0"/>
              <c:showSerName val="0"/>
              <c:showPercent val="0"/>
              <c:showBubbleSize val="0"/>
            </c:dLbl>
            <c:dLbl>
              <c:idx val="11"/>
              <c:layout>
                <c:manualLayout>
                  <c:x val="2.8576819971742155E-3"/>
                  <c:y val="4.1071049950996454E-3"/>
                </c:manualLayout>
              </c:layout>
              <c:dLblPos val="outEnd"/>
              <c:showLegendKey val="0"/>
              <c:showVal val="1"/>
              <c:showCatName val="0"/>
              <c:showSerName val="0"/>
              <c:showPercent val="0"/>
              <c:showBubbleSize val="0"/>
            </c:dLbl>
            <c:dLbl>
              <c:idx val="12"/>
              <c:layout>
                <c:manualLayout>
                  <c:x val="1.9620623163585176E-4"/>
                  <c:y val="-6.36693559301437E-3"/>
                </c:manualLayout>
              </c:layout>
              <c:dLblPos val="outEnd"/>
              <c:showLegendKey val="0"/>
              <c:showVal val="1"/>
              <c:showCatName val="0"/>
              <c:showSerName val="0"/>
              <c:showPercent val="0"/>
              <c:showBubbleSize val="0"/>
            </c:dLbl>
            <c:dLbl>
              <c:idx val="14"/>
              <c:layout>
                <c:manualLayout>
                  <c:x val="5.685592976009483E-3"/>
                  <c:y val="0"/>
                </c:manualLayout>
              </c:layout>
              <c:dLblPos val="outEnd"/>
              <c:showLegendKey val="0"/>
              <c:showVal val="1"/>
              <c:showCatName val="0"/>
              <c:showSerName val="0"/>
              <c:showPercent val="0"/>
              <c:showBubbleSize val="0"/>
            </c:dLbl>
            <c:dLbl>
              <c:idx val="15"/>
              <c:layout>
                <c:manualLayout>
                  <c:x val="-3.523822017050576E-3"/>
                  <c:y val="-5.6938507578127287E-3"/>
                </c:manualLayout>
              </c:layout>
              <c:dLblPos val="outEnd"/>
              <c:showLegendKey val="0"/>
              <c:showVal val="1"/>
              <c:showCatName val="0"/>
              <c:showSerName val="0"/>
              <c:showPercent val="0"/>
              <c:showBubbleSize val="0"/>
            </c:dLbl>
            <c:dLbl>
              <c:idx val="16"/>
              <c:layout>
                <c:manualLayout>
                  <c:x val="6.3824138789353706E-3"/>
                  <c:y val="-7.924022582087558E-4"/>
                </c:manualLayout>
              </c:layout>
              <c:dLblPos val="outEnd"/>
              <c:showLegendKey val="0"/>
              <c:showVal val="1"/>
              <c:showCatName val="0"/>
              <c:showSerName val="0"/>
              <c:showPercent val="0"/>
              <c:showBubbleSize val="0"/>
            </c:dLbl>
            <c:numFmt formatCode="\$#,##0" sourceLinked="0"/>
            <c:spPr>
              <a:noFill/>
              <a:ln w="16589">
                <a:noFill/>
              </a:ln>
            </c:spPr>
            <c:txPr>
              <a:bodyPr/>
              <a:lstStyle/>
              <a:p>
                <a:pPr>
                  <a:defRPr sz="523" b="1" i="0" u="none" strike="noStrike" baseline="0">
                    <a:solidFill>
                      <a:schemeClr val="tx1"/>
                    </a:solidFill>
                    <a:latin typeface="Arial"/>
                    <a:ea typeface="Arial"/>
                    <a:cs typeface="Arial"/>
                  </a:defRPr>
                </a:pPr>
                <a:endParaRPr lang="zh-CN"/>
              </a:p>
            </c:txPr>
            <c:showLegendKey val="0"/>
            <c:showVal val="1"/>
            <c:showCatName val="0"/>
            <c:showSerName val="0"/>
            <c:showPercent val="0"/>
            <c:showBubbleSize val="0"/>
            <c:showLeaderLines val="0"/>
          </c:dLbls>
          <c:cat>
            <c:strRef>
              <c:f>Sheet1!$B$1:$U$1</c:f>
              <c:strCache>
                <c:ptCount val="20"/>
                <c:pt idx="0">
                  <c:v>2004Q1</c:v>
                </c:pt>
                <c:pt idx="1">
                  <c:v>2004Q2</c:v>
                </c:pt>
                <c:pt idx="2">
                  <c:v>2004Q3</c:v>
                </c:pt>
                <c:pt idx="3">
                  <c:v>2004Q4</c:v>
                </c:pt>
                <c:pt idx="4">
                  <c:v>2005Q1</c:v>
                </c:pt>
                <c:pt idx="5">
                  <c:v>2005Q2</c:v>
                </c:pt>
                <c:pt idx="6">
                  <c:v>2005Q3</c:v>
                </c:pt>
                <c:pt idx="7">
                  <c:v>2005Q4</c:v>
                </c:pt>
                <c:pt idx="8">
                  <c:v>2006Q1</c:v>
                </c:pt>
                <c:pt idx="9">
                  <c:v>2006Q2</c:v>
                </c:pt>
                <c:pt idx="10">
                  <c:v>2006Q3</c:v>
                </c:pt>
                <c:pt idx="11">
                  <c:v>2006Q4</c:v>
                </c:pt>
                <c:pt idx="12">
                  <c:v>2007Q1</c:v>
                </c:pt>
                <c:pt idx="13">
                  <c:v>2007Q2</c:v>
                </c:pt>
                <c:pt idx="14">
                  <c:v>2007Q3</c:v>
                </c:pt>
                <c:pt idx="15">
                  <c:v>2007Q4</c:v>
                </c:pt>
                <c:pt idx="16">
                  <c:v>2008Q1</c:v>
                </c:pt>
                <c:pt idx="17">
                  <c:v>2008Q2</c:v>
                </c:pt>
                <c:pt idx="18">
                  <c:v>2008Q3</c:v>
                </c:pt>
                <c:pt idx="19">
                  <c:v>2008Q4</c:v>
                </c:pt>
              </c:strCache>
            </c:strRef>
          </c:cat>
          <c:val>
            <c:numRef>
              <c:f>Sheet1!$B$2:$U$2</c:f>
              <c:numCache>
                <c:formatCode>General</c:formatCode>
                <c:ptCount val="20"/>
                <c:pt idx="0">
                  <c:v>82.03</c:v>
                </c:pt>
                <c:pt idx="1">
                  <c:v>83.45</c:v>
                </c:pt>
                <c:pt idx="2">
                  <c:v>77.400000000000006</c:v>
                </c:pt>
                <c:pt idx="3">
                  <c:v>70.11999999999999</c:v>
                </c:pt>
                <c:pt idx="4">
                  <c:v>67.92</c:v>
                </c:pt>
                <c:pt idx="5">
                  <c:v>58.65</c:v>
                </c:pt>
                <c:pt idx="6">
                  <c:v>54.660000000000004</c:v>
                </c:pt>
                <c:pt idx="7">
                  <c:v>48.58</c:v>
                </c:pt>
                <c:pt idx="8">
                  <c:v>43.06</c:v>
                </c:pt>
                <c:pt idx="9" formatCode="&quot;$&quot;#,##0_);[Red]\(&quot;$&quot;#,##0\)">
                  <c:v>41</c:v>
                </c:pt>
                <c:pt idx="10" formatCode="&quot;$&quot;#,##0_);[Red]\(&quot;$&quot;#,##0\)">
                  <c:v>37.399000000000001</c:v>
                </c:pt>
                <c:pt idx="11" formatCode="&quot;$&quot;#,##0_);[Red]\(&quot;$&quot;#,##0\)">
                  <c:v>35</c:v>
                </c:pt>
                <c:pt idx="12" formatCode="&quot;$&quot;#,##0_);[Red]\(&quot;$&quot;#,##0\)">
                  <c:v>26</c:v>
                </c:pt>
                <c:pt idx="13">
                  <c:v>28.45</c:v>
                </c:pt>
                <c:pt idx="14">
                  <c:v>23.08</c:v>
                </c:pt>
                <c:pt idx="15">
                  <c:v>26.759999999999998</c:v>
                </c:pt>
                <c:pt idx="16">
                  <c:v>25.4</c:v>
                </c:pt>
                <c:pt idx="17">
                  <c:v>24.47</c:v>
                </c:pt>
                <c:pt idx="18">
                  <c:v>23.24</c:v>
                </c:pt>
                <c:pt idx="19">
                  <c:v>21.89</c:v>
                </c:pt>
              </c:numCache>
            </c:numRef>
          </c:val>
        </c:ser>
        <c:ser>
          <c:idx val="0"/>
          <c:order val="1"/>
          <c:tx>
            <c:strRef>
              <c:f>Sheet1!$A$3</c:f>
              <c:strCache>
                <c:ptCount val="1"/>
                <c:pt idx="0">
                  <c:v>CDMA2000 Lowest Price</c:v>
                </c:pt>
              </c:strCache>
            </c:strRef>
          </c:tx>
          <c:spPr>
            <a:gradFill flip="none" rotWithShape="1">
              <a:gsLst>
                <a:gs pos="0">
                  <a:srgbClr val="FFA700"/>
                </a:gs>
                <a:gs pos="50000">
                  <a:schemeClr val="accent1"/>
                </a:gs>
                <a:gs pos="100000">
                  <a:srgbClr val="FFA700">
                    <a:tint val="23500"/>
                    <a:satMod val="160000"/>
                  </a:srgbClr>
                </a:gs>
              </a:gsLst>
              <a:lin ang="16200000" scaled="1"/>
              <a:tileRect/>
            </a:gradFill>
            <a:ln w="8294">
              <a:solidFill>
                <a:schemeClr val="tx1"/>
              </a:solidFill>
              <a:prstDash val="solid"/>
            </a:ln>
          </c:spPr>
          <c:invertIfNegative val="0"/>
          <c:dLbls>
            <c:dLbl>
              <c:idx val="0"/>
              <c:layout>
                <c:manualLayout>
                  <c:x val="7.2427515404823182E-3"/>
                  <c:y val="1.222536250655834E-2"/>
                </c:manualLayout>
              </c:layout>
              <c:dLblPos val="outEnd"/>
              <c:showLegendKey val="0"/>
              <c:showVal val="1"/>
              <c:showCatName val="0"/>
              <c:showSerName val="0"/>
              <c:showPercent val="0"/>
              <c:showBubbleSize val="0"/>
            </c:dLbl>
            <c:dLbl>
              <c:idx val="1"/>
              <c:layout>
                <c:manualLayout>
                  <c:x val="7.3115830302509371E-3"/>
                  <c:y val="6.7971634498580529E-3"/>
                </c:manualLayout>
              </c:layout>
              <c:dLblPos val="outEnd"/>
              <c:showLegendKey val="0"/>
              <c:showVal val="1"/>
              <c:showCatName val="0"/>
              <c:showSerName val="0"/>
              <c:showPercent val="0"/>
              <c:showBubbleSize val="0"/>
            </c:dLbl>
            <c:dLbl>
              <c:idx val="2"/>
              <c:layout>
                <c:manualLayout>
                  <c:x val="7.3804145200195553E-3"/>
                  <c:y val="4.5375143478609886E-3"/>
                </c:manualLayout>
              </c:layout>
              <c:dLblPos val="outEnd"/>
              <c:showLegendKey val="0"/>
              <c:showVal val="1"/>
              <c:showCatName val="0"/>
              <c:showSerName val="0"/>
              <c:showPercent val="0"/>
              <c:showBubbleSize val="0"/>
            </c:dLbl>
            <c:dLbl>
              <c:idx val="3"/>
              <c:layout>
                <c:manualLayout>
                  <c:x val="8.7582754477292541E-3"/>
                  <c:y val="3.864364287292314E-3"/>
                </c:manualLayout>
              </c:layout>
              <c:dLblPos val="outEnd"/>
              <c:showLegendKey val="0"/>
              <c:showVal val="1"/>
              <c:showCatName val="0"/>
              <c:showSerName val="0"/>
              <c:showPercent val="0"/>
              <c:showBubbleSize val="0"/>
            </c:dLbl>
            <c:dLbl>
              <c:idx val="4"/>
              <c:layout>
                <c:manualLayout>
                  <c:x val="7.5181894206783687E-3"/>
                  <c:y val="6.4366532537951555E-3"/>
                </c:manualLayout>
              </c:layout>
              <c:dLblPos val="outEnd"/>
              <c:showLegendKey val="0"/>
              <c:showVal val="1"/>
              <c:showCatName val="0"/>
              <c:showSerName val="0"/>
              <c:showPercent val="0"/>
              <c:showBubbleSize val="0"/>
            </c:dLbl>
            <c:dLbl>
              <c:idx val="5"/>
              <c:layout>
                <c:manualLayout>
                  <c:x val="6.2782153147490569E-3"/>
                  <c:y val="6.823428587526559E-3"/>
                </c:manualLayout>
              </c:layout>
              <c:dLblPos val="outEnd"/>
              <c:showLegendKey val="0"/>
              <c:showVal val="1"/>
              <c:showCatName val="0"/>
              <c:showSerName val="0"/>
              <c:showPercent val="0"/>
              <c:showBubbleSize val="0"/>
            </c:dLbl>
            <c:dLbl>
              <c:idx val="6"/>
              <c:layout>
                <c:manualLayout>
                  <c:x val="7.6560762424587557E-3"/>
                  <c:y val="7.5183956576102074E-3"/>
                </c:manualLayout>
              </c:layout>
              <c:dLblPos val="outEnd"/>
              <c:showLegendKey val="0"/>
              <c:showVal val="1"/>
              <c:showCatName val="0"/>
              <c:showSerName val="0"/>
              <c:showPercent val="0"/>
              <c:showBubbleSize val="0"/>
            </c:dLbl>
            <c:dLbl>
              <c:idx val="7"/>
              <c:layout>
                <c:manualLayout>
                  <c:x val="9.0338252490468791E-3"/>
                  <c:y val="6.8933277442250075E-3"/>
                </c:manualLayout>
              </c:layout>
              <c:dLblPos val="outEnd"/>
              <c:showLegendKey val="0"/>
              <c:showVal val="1"/>
              <c:showCatName val="0"/>
              <c:showSerName val="0"/>
              <c:showPercent val="0"/>
              <c:showBubbleSize val="0"/>
            </c:dLbl>
            <c:dLbl>
              <c:idx val="8"/>
              <c:layout>
                <c:manualLayout>
                  <c:x val="7.793739221995992E-3"/>
                  <c:y val="3.7923469743302764E-3"/>
                </c:manualLayout>
              </c:layout>
              <c:dLblPos val="outEnd"/>
              <c:showLegendKey val="0"/>
              <c:showVal val="1"/>
              <c:showCatName val="0"/>
              <c:showSerName val="0"/>
              <c:showPercent val="0"/>
              <c:showBubbleSize val="0"/>
            </c:dLbl>
            <c:dLbl>
              <c:idx val="9"/>
              <c:layout>
                <c:manualLayout>
                  <c:x val="6.553765116066681E-3"/>
                  <c:y val="1.0869107050982117E-2"/>
                </c:manualLayout>
              </c:layout>
              <c:dLblPos val="outEnd"/>
              <c:showLegendKey val="0"/>
              <c:showVal val="1"/>
              <c:showCatName val="0"/>
              <c:showSerName val="0"/>
              <c:showPercent val="0"/>
              <c:showBubbleSize val="0"/>
            </c:dLbl>
            <c:dLbl>
              <c:idx val="10"/>
              <c:layout>
                <c:manualLayout>
                  <c:x val="5.3137910101373692E-3"/>
                  <c:y val="9.0303355985602504E-3"/>
                </c:manualLayout>
              </c:layout>
              <c:dLblPos val="outEnd"/>
              <c:showLegendKey val="0"/>
              <c:showVal val="1"/>
              <c:showCatName val="0"/>
              <c:showSerName val="0"/>
              <c:showPercent val="0"/>
              <c:showBubbleSize val="0"/>
            </c:dLbl>
            <c:dLbl>
              <c:idx val="11"/>
              <c:layout>
                <c:manualLayout>
                  <c:x val="8.0004575335450058E-3"/>
                  <c:y val="5.2259151335275113E-3"/>
                </c:manualLayout>
              </c:layout>
              <c:dLblPos val="outEnd"/>
              <c:showLegendKey val="0"/>
              <c:showVal val="1"/>
              <c:showCatName val="0"/>
              <c:showSerName val="0"/>
              <c:showPercent val="0"/>
              <c:showBubbleSize val="0"/>
            </c:dLbl>
            <c:dLbl>
              <c:idx val="12"/>
              <c:layout>
                <c:manualLayout>
                  <c:x val="6.7603715064941117E-3"/>
                  <c:y val="6.7037527586337655E-3"/>
                </c:manualLayout>
              </c:layout>
              <c:dLblPos val="outEnd"/>
              <c:showLegendKey val="0"/>
              <c:showVal val="1"/>
              <c:showCatName val="0"/>
              <c:showSerName val="0"/>
              <c:showPercent val="0"/>
              <c:showBubbleSize val="0"/>
            </c:dLbl>
            <c:dLbl>
              <c:idx val="13"/>
              <c:layout>
                <c:manualLayout>
                  <c:x val="6.604353463018576E-3"/>
                  <c:y val="5.1843992707611627E-3"/>
                </c:manualLayout>
              </c:layout>
              <c:dLblPos val="outEnd"/>
              <c:showLegendKey val="0"/>
              <c:showVal val="1"/>
              <c:showCatName val="0"/>
              <c:showSerName val="0"/>
              <c:showPercent val="0"/>
              <c:showBubbleSize val="0"/>
            </c:dLbl>
            <c:dLbl>
              <c:idx val="14"/>
              <c:layout>
                <c:manualLayout>
                  <c:x val="9.5159814407919357E-3"/>
                  <c:y val="1.0747948512704808E-2"/>
                </c:manualLayout>
              </c:layout>
              <c:dLblPos val="outEnd"/>
              <c:showLegendKey val="0"/>
              <c:showVal val="1"/>
              <c:showCatName val="0"/>
              <c:showSerName val="0"/>
              <c:showPercent val="0"/>
              <c:showBubbleSize val="0"/>
            </c:dLbl>
            <c:dLbl>
              <c:idx val="15"/>
              <c:layout>
                <c:manualLayout>
                  <c:x val="5.4330989257364119E-3"/>
                  <c:y val="5.0685361231428286E-3"/>
                </c:manualLayout>
              </c:layout>
              <c:dLblPos val="outEnd"/>
              <c:showLegendKey val="0"/>
              <c:showVal val="1"/>
              <c:showCatName val="0"/>
              <c:showSerName val="0"/>
              <c:showPercent val="0"/>
              <c:showBubbleSize val="0"/>
            </c:dLbl>
            <c:dLbl>
              <c:idx val="16"/>
              <c:layout>
                <c:manualLayout>
                  <c:x val="7.0360355007319476E-3"/>
                  <c:y val="-6.0210243685855785E-3"/>
                </c:manualLayout>
              </c:layout>
              <c:dLblPos val="outEnd"/>
              <c:showLegendKey val="0"/>
              <c:showVal val="1"/>
              <c:showCatName val="0"/>
              <c:showSerName val="0"/>
              <c:showPercent val="0"/>
              <c:showBubbleSize val="0"/>
            </c:dLbl>
            <c:dLbl>
              <c:idx val="19"/>
              <c:layout>
                <c:manualLayout>
                  <c:x val="5.685592976009588E-3"/>
                  <c:y val="2.6900584547584062E-3"/>
                </c:manualLayout>
              </c:layout>
              <c:dLblPos val="outEnd"/>
              <c:showLegendKey val="0"/>
              <c:showVal val="1"/>
              <c:showCatName val="0"/>
              <c:showSerName val="0"/>
              <c:showPercent val="0"/>
              <c:showBubbleSize val="0"/>
            </c:dLbl>
            <c:numFmt formatCode="\$#,##0" sourceLinked="0"/>
            <c:spPr>
              <a:noFill/>
              <a:ln w="16589">
                <a:noFill/>
              </a:ln>
            </c:spPr>
            <c:txPr>
              <a:bodyPr/>
              <a:lstStyle/>
              <a:p>
                <a:pPr algn="l">
                  <a:defRPr sz="523" b="1" i="0" u="none" strike="noStrike" baseline="0">
                    <a:solidFill>
                      <a:schemeClr val="tx1"/>
                    </a:solidFill>
                    <a:latin typeface="Arial"/>
                    <a:ea typeface="Arial"/>
                    <a:cs typeface="Arial"/>
                  </a:defRPr>
                </a:pPr>
                <a:endParaRPr lang="zh-CN"/>
              </a:p>
            </c:txPr>
            <c:showLegendKey val="0"/>
            <c:showVal val="1"/>
            <c:showCatName val="0"/>
            <c:showSerName val="0"/>
            <c:showPercent val="0"/>
            <c:showBubbleSize val="0"/>
            <c:showLeaderLines val="0"/>
          </c:dLbls>
          <c:cat>
            <c:strRef>
              <c:f>Sheet1!$B$1:$U$1</c:f>
              <c:strCache>
                <c:ptCount val="20"/>
                <c:pt idx="0">
                  <c:v>2004Q1</c:v>
                </c:pt>
                <c:pt idx="1">
                  <c:v>2004Q2</c:v>
                </c:pt>
                <c:pt idx="2">
                  <c:v>2004Q3</c:v>
                </c:pt>
                <c:pt idx="3">
                  <c:v>2004Q4</c:v>
                </c:pt>
                <c:pt idx="4">
                  <c:v>2005Q1</c:v>
                </c:pt>
                <c:pt idx="5">
                  <c:v>2005Q2</c:v>
                </c:pt>
                <c:pt idx="6">
                  <c:v>2005Q3</c:v>
                </c:pt>
                <c:pt idx="7">
                  <c:v>2005Q4</c:v>
                </c:pt>
                <c:pt idx="8">
                  <c:v>2006Q1</c:v>
                </c:pt>
                <c:pt idx="9">
                  <c:v>2006Q2</c:v>
                </c:pt>
                <c:pt idx="10">
                  <c:v>2006Q3</c:v>
                </c:pt>
                <c:pt idx="11">
                  <c:v>2006Q4</c:v>
                </c:pt>
                <c:pt idx="12">
                  <c:v>2007Q1</c:v>
                </c:pt>
                <c:pt idx="13">
                  <c:v>2007Q2</c:v>
                </c:pt>
                <c:pt idx="14">
                  <c:v>2007Q3</c:v>
                </c:pt>
                <c:pt idx="15">
                  <c:v>2007Q4</c:v>
                </c:pt>
                <c:pt idx="16">
                  <c:v>2008Q1</c:v>
                </c:pt>
                <c:pt idx="17">
                  <c:v>2008Q2</c:v>
                </c:pt>
                <c:pt idx="18">
                  <c:v>2008Q3</c:v>
                </c:pt>
                <c:pt idx="19">
                  <c:v>2008Q4</c:v>
                </c:pt>
              </c:strCache>
            </c:strRef>
          </c:cat>
          <c:val>
            <c:numRef>
              <c:f>Sheet1!$B$3:$U$3</c:f>
              <c:numCache>
                <c:formatCode>General</c:formatCode>
                <c:ptCount val="20"/>
                <c:pt idx="0">
                  <c:v>68.34</c:v>
                </c:pt>
                <c:pt idx="1">
                  <c:v>69</c:v>
                </c:pt>
                <c:pt idx="2">
                  <c:v>57.02</c:v>
                </c:pt>
                <c:pt idx="3">
                  <c:v>50.260000000000005</c:v>
                </c:pt>
                <c:pt idx="4">
                  <c:v>54.949999999999996</c:v>
                </c:pt>
                <c:pt idx="5">
                  <c:v>48.71</c:v>
                </c:pt>
                <c:pt idx="6">
                  <c:v>51.1</c:v>
                </c:pt>
                <c:pt idx="7">
                  <c:v>47.68</c:v>
                </c:pt>
                <c:pt idx="8">
                  <c:v>42.25</c:v>
                </c:pt>
                <c:pt idx="9">
                  <c:v>35.485290940000006</c:v>
                </c:pt>
                <c:pt idx="10">
                  <c:v>35.270000000000003</c:v>
                </c:pt>
                <c:pt idx="11">
                  <c:v>24.448784579999998</c:v>
                </c:pt>
                <c:pt idx="12">
                  <c:v>23.987050799999999</c:v>
                </c:pt>
                <c:pt idx="13">
                  <c:v>20.07</c:v>
                </c:pt>
                <c:pt idx="14">
                  <c:v>19.762118226600997</c:v>
                </c:pt>
                <c:pt idx="15">
                  <c:v>24.8</c:v>
                </c:pt>
                <c:pt idx="16">
                  <c:v>19.714642859999998</c:v>
                </c:pt>
                <c:pt idx="17">
                  <c:v>19.5</c:v>
                </c:pt>
                <c:pt idx="18">
                  <c:v>18.739999999999995</c:v>
                </c:pt>
                <c:pt idx="19">
                  <c:v>17</c:v>
                </c:pt>
              </c:numCache>
            </c:numRef>
          </c:val>
        </c:ser>
        <c:dLbls>
          <c:showLegendKey val="0"/>
          <c:showVal val="0"/>
          <c:showCatName val="0"/>
          <c:showSerName val="0"/>
          <c:showPercent val="0"/>
          <c:showBubbleSize val="0"/>
        </c:dLbls>
        <c:gapWidth val="150"/>
        <c:axId val="41398272"/>
        <c:axId val="41399808"/>
      </c:barChart>
      <c:catAx>
        <c:axId val="41398272"/>
        <c:scaling>
          <c:orientation val="minMax"/>
        </c:scaling>
        <c:delete val="0"/>
        <c:axPos val="b"/>
        <c:numFmt formatCode="General" sourceLinked="1"/>
        <c:majorTickMark val="out"/>
        <c:minorTickMark val="none"/>
        <c:tickLblPos val="nextTo"/>
        <c:spPr>
          <a:ln w="2074">
            <a:solidFill>
              <a:schemeClr val="tx1"/>
            </a:solidFill>
            <a:prstDash val="solid"/>
          </a:ln>
        </c:spPr>
        <c:txPr>
          <a:bodyPr rot="2700000" vert="horz"/>
          <a:lstStyle/>
          <a:p>
            <a:pPr>
              <a:defRPr sz="700" b="1" i="0" u="none" strike="noStrike" baseline="0">
                <a:solidFill>
                  <a:schemeClr val="tx1"/>
                </a:solidFill>
                <a:latin typeface="Arial"/>
                <a:ea typeface="Arial"/>
                <a:cs typeface="Arial"/>
              </a:defRPr>
            </a:pPr>
            <a:endParaRPr lang="zh-CN"/>
          </a:p>
        </c:txPr>
        <c:crossAx val="41399808"/>
        <c:crosses val="autoZero"/>
        <c:auto val="1"/>
        <c:lblAlgn val="ctr"/>
        <c:lblOffset val="100"/>
        <c:tickLblSkip val="1"/>
        <c:tickMarkSkip val="1"/>
        <c:noMultiLvlLbl val="0"/>
      </c:catAx>
      <c:valAx>
        <c:axId val="41399808"/>
        <c:scaling>
          <c:orientation val="minMax"/>
          <c:max val="100"/>
          <c:min val="0"/>
        </c:scaling>
        <c:delete val="0"/>
        <c:axPos val="l"/>
        <c:numFmt formatCode="\$#,##0" sourceLinked="0"/>
        <c:majorTickMark val="out"/>
        <c:minorTickMark val="none"/>
        <c:tickLblPos val="nextTo"/>
        <c:spPr>
          <a:ln w="2074">
            <a:solidFill>
              <a:schemeClr val="tx1"/>
            </a:solidFill>
            <a:prstDash val="solid"/>
          </a:ln>
        </c:spPr>
        <c:txPr>
          <a:bodyPr rot="0" vert="horz"/>
          <a:lstStyle/>
          <a:p>
            <a:pPr>
              <a:defRPr sz="784" b="1" i="0" u="none" strike="noStrike" baseline="0">
                <a:solidFill>
                  <a:schemeClr val="tx1"/>
                </a:solidFill>
                <a:latin typeface="Arial"/>
                <a:ea typeface="Arial"/>
                <a:cs typeface="Arial"/>
              </a:defRPr>
            </a:pPr>
            <a:endParaRPr lang="zh-CN"/>
          </a:p>
        </c:txPr>
        <c:crossAx val="41398272"/>
        <c:crosses val="autoZero"/>
        <c:crossBetween val="between"/>
        <c:majorUnit val="20"/>
      </c:valAx>
      <c:spPr>
        <a:noFill/>
        <a:ln w="13543">
          <a:noFill/>
        </a:ln>
      </c:spPr>
    </c:plotArea>
    <c:legend>
      <c:legendPos val="r"/>
      <c:layout>
        <c:manualLayout>
          <c:xMode val="edge"/>
          <c:yMode val="edge"/>
          <c:x val="0.55094540550023641"/>
          <c:y val="5.0480882314783163E-2"/>
          <c:w val="0.40641273339017336"/>
          <c:h val="0.23325922114236336"/>
        </c:manualLayout>
      </c:layout>
      <c:overlay val="0"/>
      <c:spPr>
        <a:solidFill>
          <a:schemeClr val="bg1"/>
        </a:solidFill>
        <a:ln w="16589">
          <a:noFill/>
        </a:ln>
      </c:spPr>
      <c:txPr>
        <a:bodyPr/>
        <a:lstStyle/>
        <a:p>
          <a:pPr>
            <a:defRPr sz="900"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1176" b="1" i="0" u="none" strike="noStrike" baseline="0">
          <a:solidFill>
            <a:schemeClr val="tx1"/>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262210796915133E-2"/>
          <c:y val="5.9808612440191408E-2"/>
          <c:w val="0.86760925449871484"/>
          <c:h val="0.72727272727272729"/>
        </c:manualLayout>
      </c:layout>
      <c:barChart>
        <c:barDir val="col"/>
        <c:grouping val="clustered"/>
        <c:varyColors val="0"/>
        <c:ser>
          <c:idx val="1"/>
          <c:order val="0"/>
          <c:tx>
            <c:strRef>
              <c:f>Sheet1!$A$2</c:f>
              <c:strCache>
                <c:ptCount val="1"/>
                <c:pt idx="0">
                  <c:v>ASP of Lowest 10% of WCDMA</c:v>
                </c:pt>
              </c:strCache>
            </c:strRef>
          </c:tx>
          <c:spPr>
            <a:gradFill flip="none" rotWithShape="1">
              <a:gsLst>
                <a:gs pos="0">
                  <a:srgbClr val="BE9FE3">
                    <a:lumMod val="50000"/>
                  </a:srgbClr>
                </a:gs>
                <a:gs pos="50000">
                  <a:schemeClr val="bg2">
                    <a:lumMod val="75000"/>
                  </a:schemeClr>
                </a:gs>
                <a:gs pos="100000">
                  <a:srgbClr val="5F0088">
                    <a:tint val="23500"/>
                    <a:satMod val="160000"/>
                  </a:srgbClr>
                </a:gs>
              </a:gsLst>
              <a:lin ang="16200000" scaled="1"/>
              <a:tileRect/>
            </a:gradFill>
            <a:ln w="8373">
              <a:solidFill>
                <a:schemeClr val="tx1"/>
              </a:solidFill>
              <a:prstDash val="solid"/>
            </a:ln>
          </c:spPr>
          <c:invertIfNegative val="0"/>
          <c:dLbls>
            <c:dLbl>
              <c:idx val="0"/>
              <c:layout>
                <c:manualLayout>
                  <c:x val="2.7759231393512376E-3"/>
                  <c:y val="1.72811529132973E-2"/>
                </c:manualLayout>
              </c:layout>
              <c:dLblPos val="outEnd"/>
              <c:showLegendKey val="0"/>
              <c:showVal val="1"/>
              <c:showCatName val="0"/>
              <c:showSerName val="0"/>
              <c:showPercent val="0"/>
              <c:showBubbleSize val="0"/>
            </c:dLbl>
            <c:dLbl>
              <c:idx val="1"/>
              <c:layout>
                <c:manualLayout>
                  <c:x val="4.3826627853535919E-3"/>
                  <c:y val="1.8431612587835326E-2"/>
                </c:manualLayout>
              </c:layout>
              <c:dLblPos val="outEnd"/>
              <c:showLegendKey val="0"/>
              <c:showVal val="1"/>
              <c:showCatName val="0"/>
              <c:showSerName val="0"/>
              <c:showPercent val="0"/>
              <c:showBubbleSize val="0"/>
            </c:dLbl>
            <c:dLbl>
              <c:idx val="2"/>
              <c:layout>
                <c:manualLayout>
                  <c:x val="-3.0082287077265765E-3"/>
                  <c:y val="9.8789114453074391E-3"/>
                </c:manualLayout>
              </c:layout>
              <c:dLblPos val="outEnd"/>
              <c:showLegendKey val="0"/>
              <c:showVal val="1"/>
              <c:showCatName val="0"/>
              <c:showSerName val="0"/>
              <c:showPercent val="0"/>
              <c:showBubbleSize val="0"/>
            </c:dLbl>
            <c:dLbl>
              <c:idx val="3"/>
              <c:layout>
                <c:manualLayout>
                  <c:x val="1.1692050256793746E-3"/>
                  <c:y val="1.9011846730284474E-2"/>
                </c:manualLayout>
              </c:layout>
              <c:dLblPos val="outEnd"/>
              <c:showLegendKey val="0"/>
              <c:showVal val="1"/>
              <c:showCatName val="0"/>
              <c:showSerName val="0"/>
              <c:showPercent val="0"/>
              <c:showBubbleSize val="0"/>
            </c:dLbl>
            <c:dLbl>
              <c:idx val="4"/>
              <c:layout>
                <c:manualLayout>
                  <c:x val="1.4905976279799449E-3"/>
                  <c:y val="1.5357418602572935E-2"/>
                </c:manualLayout>
              </c:layout>
              <c:dLblPos val="outEnd"/>
              <c:showLegendKey val="0"/>
              <c:showVal val="1"/>
              <c:showCatName val="0"/>
              <c:showSerName val="0"/>
              <c:showPercent val="0"/>
              <c:showBubbleSize val="0"/>
            </c:dLbl>
            <c:dLbl>
              <c:idx val="5"/>
              <c:layout>
                <c:manualLayout>
                  <c:x val="-3.3295997776965998E-3"/>
                  <c:y val="1.6075838149640385E-2"/>
                </c:manualLayout>
              </c:layout>
              <c:dLblPos val="outEnd"/>
              <c:showLegendKey val="0"/>
              <c:showVal val="1"/>
              <c:showCatName val="0"/>
              <c:showSerName val="0"/>
              <c:showPercent val="0"/>
              <c:showBubbleSize val="0"/>
            </c:dLbl>
            <c:dLbl>
              <c:idx val="6"/>
              <c:layout>
                <c:manualLayout>
                  <c:x val="-1.7228601316943005E-3"/>
                  <c:y val="1.0397861987074026E-2"/>
                </c:manualLayout>
              </c:layout>
              <c:dLblPos val="outEnd"/>
              <c:showLegendKey val="0"/>
              <c:showVal val="1"/>
              <c:showCatName val="0"/>
              <c:showSerName val="0"/>
              <c:showPercent val="0"/>
              <c:showBubbleSize val="0"/>
            </c:dLbl>
            <c:dLbl>
              <c:idx val="7"/>
              <c:layout>
                <c:manualLayout>
                  <c:x val="1.1692265580099217E-3"/>
                  <c:y val="2.0105605188178822E-2"/>
                </c:manualLayout>
              </c:layout>
              <c:dLblPos val="outEnd"/>
              <c:showLegendKey val="0"/>
              <c:showVal val="1"/>
              <c:showCatName val="0"/>
              <c:showSerName val="0"/>
              <c:showPercent val="0"/>
              <c:showBubbleSize val="0"/>
            </c:dLbl>
            <c:dLbl>
              <c:idx val="8"/>
              <c:layout>
                <c:manualLayout>
                  <c:x val="4.061111414544195E-3"/>
                  <c:y val="1.6145059920653061E-2"/>
                </c:manualLayout>
              </c:layout>
              <c:dLblPos val="outEnd"/>
              <c:showLegendKey val="0"/>
              <c:showVal val="1"/>
              <c:showCatName val="0"/>
              <c:showSerName val="0"/>
              <c:showPercent val="0"/>
              <c:showBubbleSize val="0"/>
            </c:dLbl>
            <c:dLbl>
              <c:idx val="9"/>
              <c:layout>
                <c:manualLayout>
                  <c:x val="3.0971569731428695E-3"/>
                  <c:y val="1.8223338426568397E-2"/>
                </c:manualLayout>
              </c:layout>
              <c:dLblPos val="outEnd"/>
              <c:showLegendKey val="0"/>
              <c:showVal val="1"/>
              <c:showCatName val="0"/>
              <c:showSerName val="0"/>
              <c:showPercent val="0"/>
              <c:showBubbleSize val="0"/>
            </c:dLbl>
            <c:dLbl>
              <c:idx val="10"/>
              <c:layout>
                <c:manualLayout>
                  <c:x val="3.4185495754434675E-3"/>
                  <c:y val="1.7832552217254199E-2"/>
                </c:manualLayout>
              </c:layout>
              <c:dLblPos val="outEnd"/>
              <c:showLegendKey val="0"/>
              <c:showVal val="1"/>
              <c:showCatName val="0"/>
              <c:showSerName val="0"/>
              <c:showPercent val="0"/>
              <c:showBubbleSize val="0"/>
            </c:dLbl>
            <c:dLbl>
              <c:idx val="11"/>
              <c:layout>
                <c:manualLayout>
                  <c:x val="2.4545951340421424E-3"/>
                  <c:y val="1.6873026991263911E-2"/>
                </c:manualLayout>
              </c:layout>
              <c:dLblPos val="outEnd"/>
              <c:showLegendKey val="0"/>
              <c:showVal val="1"/>
              <c:showCatName val="0"/>
              <c:showSerName val="0"/>
              <c:showPercent val="0"/>
              <c:showBubbleSize val="0"/>
            </c:dLbl>
            <c:dLbl>
              <c:idx val="12"/>
              <c:layout>
                <c:manualLayout>
                  <c:x val="4.0611329468746033E-3"/>
                  <c:y val="1.7585648238092423E-2"/>
                </c:manualLayout>
              </c:layout>
              <c:dLblPos val="outEnd"/>
              <c:showLegendKey val="0"/>
              <c:showVal val="1"/>
              <c:showCatName val="0"/>
              <c:showSerName val="0"/>
              <c:showPercent val="0"/>
              <c:showBubbleSize val="0"/>
            </c:dLbl>
            <c:dLbl>
              <c:idx val="13"/>
              <c:layout>
                <c:manualLayout>
                  <c:x val="-2.044209669333749E-3"/>
                  <c:y val="9.1340888921477049E-3"/>
                </c:manualLayout>
              </c:layout>
              <c:dLblPos val="outEnd"/>
              <c:showLegendKey val="0"/>
              <c:showVal val="1"/>
              <c:showCatName val="0"/>
              <c:showSerName val="0"/>
              <c:showPercent val="0"/>
              <c:showBubbleSize val="0"/>
            </c:dLbl>
            <c:dLbl>
              <c:idx val="14"/>
              <c:layout>
                <c:manualLayout>
                  <c:x val="-4.3747002333144959E-4"/>
                  <c:y val="1.041291584854764E-2"/>
                </c:manualLayout>
              </c:layout>
              <c:dLblPos val="outEnd"/>
              <c:showLegendKey val="0"/>
              <c:showVal val="1"/>
              <c:showCatName val="0"/>
              <c:showSerName val="0"/>
              <c:showPercent val="0"/>
              <c:showBubbleSize val="0"/>
            </c:dLbl>
            <c:numFmt formatCode="\$#,##0" sourceLinked="0"/>
            <c:spPr>
              <a:noFill/>
              <a:ln w="16745">
                <a:noFill/>
              </a:ln>
            </c:spPr>
            <c:txPr>
              <a:bodyPr/>
              <a:lstStyle/>
              <a:p>
                <a:pPr>
                  <a:defRPr sz="461" b="1" i="0" u="none" strike="noStrike" baseline="0">
                    <a:solidFill>
                      <a:schemeClr val="tx1"/>
                    </a:solidFill>
                    <a:latin typeface="Arial"/>
                    <a:ea typeface="Arial"/>
                    <a:cs typeface="Arial"/>
                  </a:defRPr>
                </a:pPr>
                <a:endParaRPr lang="zh-CN"/>
              </a:p>
            </c:txPr>
            <c:showLegendKey val="0"/>
            <c:showVal val="1"/>
            <c:showCatName val="0"/>
            <c:showSerName val="0"/>
            <c:showPercent val="0"/>
            <c:showBubbleSize val="0"/>
            <c:showLeaderLines val="0"/>
          </c:dLbls>
          <c:cat>
            <c:strRef>
              <c:f>Sheet1!$B$1:$U$1</c:f>
              <c:strCache>
                <c:ptCount val="20"/>
                <c:pt idx="0">
                  <c:v>2004Q1</c:v>
                </c:pt>
                <c:pt idx="1">
                  <c:v>2004Q2</c:v>
                </c:pt>
                <c:pt idx="2">
                  <c:v>2004Q3</c:v>
                </c:pt>
                <c:pt idx="3">
                  <c:v>2004Q4</c:v>
                </c:pt>
                <c:pt idx="4">
                  <c:v>2005Q1</c:v>
                </c:pt>
                <c:pt idx="5">
                  <c:v>2005Q2</c:v>
                </c:pt>
                <c:pt idx="6">
                  <c:v>2005Q3</c:v>
                </c:pt>
                <c:pt idx="7">
                  <c:v>2005Q4</c:v>
                </c:pt>
                <c:pt idx="8">
                  <c:v>2006Q1</c:v>
                </c:pt>
                <c:pt idx="9">
                  <c:v>2006Q2</c:v>
                </c:pt>
                <c:pt idx="10">
                  <c:v>2006Q3</c:v>
                </c:pt>
                <c:pt idx="11">
                  <c:v>2006Q4</c:v>
                </c:pt>
                <c:pt idx="12">
                  <c:v>2007Q1</c:v>
                </c:pt>
                <c:pt idx="13">
                  <c:v>2007Q2</c:v>
                </c:pt>
                <c:pt idx="14">
                  <c:v>2007Q3</c:v>
                </c:pt>
                <c:pt idx="15">
                  <c:v>2007Q4</c:v>
                </c:pt>
                <c:pt idx="16">
                  <c:v>2008Q1</c:v>
                </c:pt>
                <c:pt idx="17">
                  <c:v>2008Q2</c:v>
                </c:pt>
                <c:pt idx="18">
                  <c:v>2008Q3</c:v>
                </c:pt>
                <c:pt idx="19">
                  <c:v>2008Q4</c:v>
                </c:pt>
              </c:strCache>
            </c:strRef>
          </c:cat>
          <c:val>
            <c:numRef>
              <c:f>Sheet1!$B$2:$U$2</c:f>
              <c:numCache>
                <c:formatCode>General</c:formatCode>
                <c:ptCount val="20"/>
                <c:pt idx="0">
                  <c:v>406.93</c:v>
                </c:pt>
                <c:pt idx="1">
                  <c:v>341.03</c:v>
                </c:pt>
                <c:pt idx="2">
                  <c:v>289.85000000000002</c:v>
                </c:pt>
                <c:pt idx="3">
                  <c:v>289.58</c:v>
                </c:pt>
                <c:pt idx="4">
                  <c:v>294.72000000000003</c:v>
                </c:pt>
                <c:pt idx="5">
                  <c:v>270</c:v>
                </c:pt>
                <c:pt idx="6">
                  <c:v>228</c:v>
                </c:pt>
                <c:pt idx="7">
                  <c:v>197</c:v>
                </c:pt>
                <c:pt idx="8">
                  <c:v>197.51</c:v>
                </c:pt>
                <c:pt idx="9" formatCode="&quot;$&quot;#,##0_);[Red]\(&quot;$&quot;#,##0\)">
                  <c:v>221</c:v>
                </c:pt>
                <c:pt idx="10">
                  <c:v>231.12</c:v>
                </c:pt>
                <c:pt idx="11" formatCode="&quot;$&quot;#,##0_);[Red]\(&quot;$&quot;#,##0\)">
                  <c:v>195</c:v>
                </c:pt>
                <c:pt idx="12" formatCode="&quot;$&quot;#,##0_);[Red]\(&quot;$&quot;#,##0\)">
                  <c:v>191</c:v>
                </c:pt>
                <c:pt idx="13">
                  <c:v>181.33</c:v>
                </c:pt>
                <c:pt idx="14">
                  <c:v>176.2</c:v>
                </c:pt>
                <c:pt idx="15">
                  <c:v>163.02000000000001</c:v>
                </c:pt>
                <c:pt idx="16">
                  <c:v>161.7912197</c:v>
                </c:pt>
                <c:pt idx="17">
                  <c:v>174.69</c:v>
                </c:pt>
                <c:pt idx="18">
                  <c:v>156.12</c:v>
                </c:pt>
                <c:pt idx="19">
                  <c:v>143.88</c:v>
                </c:pt>
              </c:numCache>
            </c:numRef>
          </c:val>
        </c:ser>
        <c:ser>
          <c:idx val="0"/>
          <c:order val="1"/>
          <c:tx>
            <c:strRef>
              <c:f>Sheet1!$A$3</c:f>
              <c:strCache>
                <c:ptCount val="1"/>
                <c:pt idx="0">
                  <c:v>WCDMA Lowest Price</c:v>
                </c:pt>
              </c:strCache>
            </c:strRef>
          </c:tx>
          <c:spPr>
            <a:gradFill flip="none" rotWithShape="1">
              <a:gsLst>
                <a:gs pos="0">
                  <a:srgbClr val="FFD0AA">
                    <a:lumMod val="75000"/>
                  </a:srgbClr>
                </a:gs>
                <a:gs pos="50000">
                  <a:schemeClr val="accent5">
                    <a:lumMod val="75000"/>
                  </a:schemeClr>
                </a:gs>
                <a:gs pos="100000">
                  <a:srgbClr val="FFA700">
                    <a:tint val="23500"/>
                    <a:satMod val="160000"/>
                  </a:srgbClr>
                </a:gs>
              </a:gsLst>
              <a:lin ang="16200000" scaled="1"/>
              <a:tileRect/>
            </a:gradFill>
            <a:ln w="8373">
              <a:solidFill>
                <a:schemeClr val="tx1"/>
              </a:solidFill>
              <a:prstDash val="solid"/>
            </a:ln>
          </c:spPr>
          <c:invertIfNegative val="0"/>
          <c:dLbls>
            <c:dLbl>
              <c:idx val="0"/>
              <c:layout>
                <c:manualLayout>
                  <c:x val="1.0947102705158409E-2"/>
                  <c:y val="1.803587192056454E-2"/>
                </c:manualLayout>
              </c:layout>
              <c:dLblPos val="outEnd"/>
              <c:showLegendKey val="0"/>
              <c:showVal val="1"/>
              <c:showCatName val="0"/>
              <c:showSerName val="0"/>
              <c:showPercent val="0"/>
              <c:showBubbleSize val="0"/>
            </c:dLbl>
            <c:dLbl>
              <c:idx val="1"/>
              <c:layout>
                <c:manualLayout>
                  <c:x val="1.3838987561692641E-2"/>
                  <c:y val="1.2798639566729983E-2"/>
                </c:manualLayout>
              </c:layout>
              <c:dLblPos val="outEnd"/>
              <c:showLegendKey val="0"/>
              <c:showVal val="1"/>
              <c:showCatName val="0"/>
              <c:showSerName val="0"/>
              <c:showPercent val="0"/>
              <c:showBubbleSize val="0"/>
            </c:dLbl>
            <c:dLbl>
              <c:idx val="2"/>
              <c:layout>
                <c:manualLayout>
                  <c:x val="1.1589686076589587E-2"/>
                  <c:y val="9.94458694242519E-3"/>
                </c:manualLayout>
              </c:layout>
              <c:dLblPos val="outEnd"/>
              <c:showLegendKey val="0"/>
              <c:showVal val="1"/>
              <c:showCatName val="0"/>
              <c:showSerName val="0"/>
              <c:showPercent val="0"/>
              <c:showBubbleSize val="0"/>
            </c:dLbl>
            <c:dLbl>
              <c:idx val="3"/>
              <c:layout>
                <c:manualLayout>
                  <c:x val="1.3196425722591941E-2"/>
                  <c:y val="1.9954336667669974E-2"/>
                </c:manualLayout>
              </c:layout>
              <c:dLblPos val="outEnd"/>
              <c:showLegendKey val="0"/>
              <c:showVal val="1"/>
              <c:showCatName val="0"/>
              <c:showSerName val="0"/>
              <c:showPercent val="0"/>
              <c:showBubbleSize val="0"/>
            </c:dLbl>
            <c:dLbl>
              <c:idx val="4"/>
              <c:layout>
                <c:manualLayout>
                  <c:x val="1.0946922404318965E-2"/>
                  <c:y val="2.1527773176305443E-2"/>
                </c:manualLayout>
              </c:layout>
              <c:dLblPos val="outEnd"/>
              <c:showLegendKey val="0"/>
              <c:showVal val="1"/>
              <c:showCatName val="0"/>
              <c:showSerName val="0"/>
              <c:showPercent val="0"/>
              <c:showBubbleSize val="0"/>
            </c:dLbl>
            <c:dLbl>
              <c:idx val="5"/>
              <c:layout>
                <c:manualLayout>
                  <c:x val="2.0265744312532193E-2"/>
                  <c:y val="1.8031739941794418E-2"/>
                </c:manualLayout>
              </c:layout>
              <c:dLblPos val="outEnd"/>
              <c:showLegendKey val="0"/>
              <c:showVal val="1"/>
              <c:showCatName val="0"/>
              <c:showSerName val="0"/>
              <c:showPercent val="0"/>
              <c:showBubbleSize val="0"/>
            </c:dLbl>
            <c:dLbl>
              <c:idx val="6"/>
              <c:layout>
                <c:manualLayout>
                  <c:x val="6.4483194341128014E-3"/>
                  <c:y val="2.1328304171004574E-2"/>
                </c:manualLayout>
              </c:layout>
              <c:dLblPos val="outEnd"/>
              <c:showLegendKey val="0"/>
              <c:showVal val="1"/>
              <c:showCatName val="0"/>
              <c:showSerName val="0"/>
              <c:showPercent val="0"/>
              <c:showBubbleSize val="0"/>
            </c:dLbl>
            <c:dLbl>
              <c:idx val="7"/>
              <c:layout>
                <c:manualLayout>
                  <c:x val="1.0625753167518891E-2"/>
                  <c:y val="1.5724886992872833E-2"/>
                </c:manualLayout>
              </c:layout>
              <c:dLblPos val="outEnd"/>
              <c:showLegendKey val="0"/>
              <c:showVal val="1"/>
              <c:showCatName val="0"/>
              <c:showSerName val="0"/>
              <c:showPercent val="0"/>
              <c:showBubbleSize val="0"/>
            </c:dLbl>
            <c:dLbl>
              <c:idx val="8"/>
              <c:layout>
                <c:manualLayout>
                  <c:x val="1.2232290980351185E-2"/>
                  <c:y val="1.5307809933719449E-2"/>
                </c:manualLayout>
              </c:layout>
              <c:dLblPos val="outEnd"/>
              <c:showLegendKey val="0"/>
              <c:showVal val="1"/>
              <c:showCatName val="0"/>
              <c:showSerName val="0"/>
              <c:showPercent val="0"/>
              <c:showBubbleSize val="0"/>
            </c:dLbl>
            <c:dLbl>
              <c:idx val="9"/>
              <c:layout>
                <c:manualLayout>
                  <c:x val="1.1268336538950083E-2"/>
                  <c:y val="1.3940139202857539E-2"/>
                </c:manualLayout>
              </c:layout>
              <c:dLblPos val="outEnd"/>
              <c:showLegendKey val="0"/>
              <c:showVal val="1"/>
              <c:showCatName val="0"/>
              <c:showSerName val="0"/>
              <c:showPercent val="0"/>
              <c:showBubbleSize val="0"/>
            </c:dLbl>
            <c:dLbl>
              <c:idx val="10"/>
              <c:layout>
                <c:manualLayout>
                  <c:x val="9.0190350538470014E-3"/>
                  <c:y val="1.4361253887109005E-2"/>
                </c:manualLayout>
              </c:layout>
              <c:dLblPos val="outEnd"/>
              <c:showLegendKey val="0"/>
              <c:showVal val="1"/>
              <c:showCatName val="0"/>
              <c:showSerName val="0"/>
              <c:showPercent val="0"/>
              <c:showBubbleSize val="0"/>
            </c:dLbl>
            <c:dLbl>
              <c:idx val="11"/>
              <c:layout>
                <c:manualLayout>
                  <c:x val="9.3402258229778167E-3"/>
                  <c:y val="1.4053548757177074E-2"/>
                </c:manualLayout>
              </c:layout>
              <c:dLblPos val="outEnd"/>
              <c:showLegendKey val="0"/>
              <c:showVal val="1"/>
              <c:showCatName val="0"/>
              <c:showSerName val="0"/>
              <c:showPercent val="0"/>
              <c:showBubbleSize val="0"/>
            </c:dLbl>
            <c:dLbl>
              <c:idx val="12"/>
              <c:layout>
                <c:manualLayout>
                  <c:x val="9.6616184252781359E-3"/>
                  <c:y val="1.5694013758994613E-2"/>
                </c:manualLayout>
              </c:layout>
              <c:dLblPos val="outEnd"/>
              <c:showLegendKey val="0"/>
              <c:showVal val="1"/>
              <c:showCatName val="0"/>
              <c:showSerName val="0"/>
              <c:showPercent val="0"/>
              <c:showBubbleSize val="0"/>
            </c:dLbl>
            <c:dLbl>
              <c:idx val="13"/>
              <c:layout>
                <c:manualLayout>
                  <c:x val="9.9830110275789009E-3"/>
                  <c:y val="1.541165416191497E-2"/>
                </c:manualLayout>
              </c:layout>
              <c:dLblPos val="outEnd"/>
              <c:showLegendKey val="0"/>
              <c:showVal val="1"/>
              <c:showCatName val="0"/>
              <c:showSerName val="0"/>
              <c:showPercent val="0"/>
              <c:showBubbleSize val="0"/>
            </c:dLbl>
            <c:dLbl>
              <c:idx val="14"/>
              <c:layout>
                <c:manualLayout>
                  <c:x val="9.0188547530075155E-3"/>
                  <c:y val="1.6384972826729675E-2"/>
                </c:manualLayout>
              </c:layout>
              <c:dLblPos val="outEnd"/>
              <c:showLegendKey val="0"/>
              <c:showVal val="1"/>
              <c:showCatName val="0"/>
              <c:showSerName val="0"/>
              <c:showPercent val="0"/>
              <c:showBubbleSize val="0"/>
            </c:dLbl>
            <c:dLbl>
              <c:idx val="15"/>
              <c:layout>
                <c:manualLayout>
                  <c:x val="6.0527886831725263E-3"/>
                  <c:y val="1.731531962443798E-2"/>
                </c:manualLayout>
              </c:layout>
              <c:dLblPos val="outEnd"/>
              <c:showLegendKey val="0"/>
              <c:showVal val="1"/>
              <c:showCatName val="0"/>
              <c:showSerName val="0"/>
              <c:showPercent val="0"/>
              <c:showBubbleSize val="0"/>
            </c:dLbl>
            <c:dLbl>
              <c:idx val="16"/>
              <c:layout>
                <c:manualLayout>
                  <c:x val="8.9448753728766928E-3"/>
                  <c:y val="1.5878106676127417E-2"/>
                </c:manualLayout>
              </c:layout>
              <c:dLblPos val="outEnd"/>
              <c:showLegendKey val="0"/>
              <c:showVal val="1"/>
              <c:showCatName val="0"/>
              <c:showSerName val="0"/>
              <c:showPercent val="0"/>
              <c:showBubbleSize val="0"/>
            </c:dLbl>
            <c:dLbl>
              <c:idx val="17"/>
              <c:layout>
                <c:manualLayout>
                  <c:x val="9.2662679751772357E-3"/>
                  <c:y val="1.002772499006296E-2"/>
                </c:manualLayout>
              </c:layout>
              <c:dLblPos val="outEnd"/>
              <c:showLegendKey val="0"/>
              <c:showVal val="1"/>
              <c:showCatName val="0"/>
              <c:showSerName val="0"/>
              <c:showPercent val="0"/>
              <c:showBubbleSize val="0"/>
            </c:dLbl>
            <c:dLbl>
              <c:idx val="18"/>
              <c:layout>
                <c:manualLayout>
                  <c:x val="1.0872805788009364E-2"/>
                  <c:y val="1.0706759889852292E-2"/>
                </c:manualLayout>
              </c:layout>
              <c:dLblPos val="outEnd"/>
              <c:showLegendKey val="0"/>
              <c:showVal val="1"/>
              <c:showCatName val="0"/>
              <c:showSerName val="0"/>
              <c:showPercent val="0"/>
              <c:showBubbleSize val="0"/>
            </c:dLbl>
            <c:dLbl>
              <c:idx val="19"/>
              <c:layout>
                <c:manualLayout>
                  <c:x val="8.6235043029066136E-3"/>
                  <c:y val="1.5554601756628463E-2"/>
                </c:manualLayout>
              </c:layout>
              <c:dLblPos val="outEnd"/>
              <c:showLegendKey val="0"/>
              <c:showVal val="1"/>
              <c:showCatName val="0"/>
              <c:showSerName val="0"/>
              <c:showPercent val="0"/>
              <c:showBubbleSize val="0"/>
            </c:dLbl>
            <c:numFmt formatCode="\$#,##0" sourceLinked="0"/>
            <c:spPr>
              <a:noFill/>
              <a:ln w="16745">
                <a:noFill/>
              </a:ln>
            </c:spPr>
            <c:txPr>
              <a:bodyPr/>
              <a:lstStyle/>
              <a:p>
                <a:pPr algn="l">
                  <a:defRPr sz="461" b="1" i="0" u="none" strike="noStrike" baseline="0">
                    <a:solidFill>
                      <a:schemeClr val="tx1"/>
                    </a:solidFill>
                    <a:latin typeface="Arial"/>
                    <a:ea typeface="Arial"/>
                    <a:cs typeface="Arial"/>
                  </a:defRPr>
                </a:pPr>
                <a:endParaRPr lang="zh-CN"/>
              </a:p>
            </c:txPr>
            <c:showLegendKey val="0"/>
            <c:showVal val="1"/>
            <c:showCatName val="0"/>
            <c:showSerName val="0"/>
            <c:showPercent val="0"/>
            <c:showBubbleSize val="0"/>
            <c:showLeaderLines val="0"/>
          </c:dLbls>
          <c:cat>
            <c:strRef>
              <c:f>Sheet1!$B$1:$U$1</c:f>
              <c:strCache>
                <c:ptCount val="20"/>
                <c:pt idx="0">
                  <c:v>2004Q1</c:v>
                </c:pt>
                <c:pt idx="1">
                  <c:v>2004Q2</c:v>
                </c:pt>
                <c:pt idx="2">
                  <c:v>2004Q3</c:v>
                </c:pt>
                <c:pt idx="3">
                  <c:v>2004Q4</c:v>
                </c:pt>
                <c:pt idx="4">
                  <c:v>2005Q1</c:v>
                </c:pt>
                <c:pt idx="5">
                  <c:v>2005Q2</c:v>
                </c:pt>
                <c:pt idx="6">
                  <c:v>2005Q3</c:v>
                </c:pt>
                <c:pt idx="7">
                  <c:v>2005Q4</c:v>
                </c:pt>
                <c:pt idx="8">
                  <c:v>2006Q1</c:v>
                </c:pt>
                <c:pt idx="9">
                  <c:v>2006Q2</c:v>
                </c:pt>
                <c:pt idx="10">
                  <c:v>2006Q3</c:v>
                </c:pt>
                <c:pt idx="11">
                  <c:v>2006Q4</c:v>
                </c:pt>
                <c:pt idx="12">
                  <c:v>2007Q1</c:v>
                </c:pt>
                <c:pt idx="13">
                  <c:v>2007Q2</c:v>
                </c:pt>
                <c:pt idx="14">
                  <c:v>2007Q3</c:v>
                </c:pt>
                <c:pt idx="15">
                  <c:v>2007Q4</c:v>
                </c:pt>
                <c:pt idx="16">
                  <c:v>2008Q1</c:v>
                </c:pt>
                <c:pt idx="17">
                  <c:v>2008Q2</c:v>
                </c:pt>
                <c:pt idx="18">
                  <c:v>2008Q3</c:v>
                </c:pt>
                <c:pt idx="19">
                  <c:v>2008Q4</c:v>
                </c:pt>
              </c:strCache>
            </c:strRef>
          </c:cat>
          <c:val>
            <c:numRef>
              <c:f>Sheet1!$B$3:$U$3</c:f>
              <c:numCache>
                <c:formatCode>General</c:formatCode>
                <c:ptCount val="20"/>
                <c:pt idx="0">
                  <c:v>367.43</c:v>
                </c:pt>
                <c:pt idx="1">
                  <c:v>310.89999999999998</c:v>
                </c:pt>
                <c:pt idx="2">
                  <c:v>286.93</c:v>
                </c:pt>
                <c:pt idx="3">
                  <c:v>272.39999999999998</c:v>
                </c:pt>
                <c:pt idx="4">
                  <c:v>254.13</c:v>
                </c:pt>
                <c:pt idx="5">
                  <c:v>269.73</c:v>
                </c:pt>
                <c:pt idx="6">
                  <c:v>217</c:v>
                </c:pt>
                <c:pt idx="7">
                  <c:v>141</c:v>
                </c:pt>
                <c:pt idx="8">
                  <c:v>128.9</c:v>
                </c:pt>
                <c:pt idx="9">
                  <c:v>141.376</c:v>
                </c:pt>
                <c:pt idx="10">
                  <c:v>128.3143164</c:v>
                </c:pt>
                <c:pt idx="11">
                  <c:v>128.1237826</c:v>
                </c:pt>
                <c:pt idx="12">
                  <c:v>135.05980930000001</c:v>
                </c:pt>
                <c:pt idx="13">
                  <c:v>105.28</c:v>
                </c:pt>
                <c:pt idx="14">
                  <c:v>123.645394756461</c:v>
                </c:pt>
                <c:pt idx="15">
                  <c:v>78.332757202866304</c:v>
                </c:pt>
                <c:pt idx="16">
                  <c:v>67.081617769999994</c:v>
                </c:pt>
                <c:pt idx="17">
                  <c:v>53.1</c:v>
                </c:pt>
                <c:pt idx="18">
                  <c:v>53.52</c:v>
                </c:pt>
                <c:pt idx="19">
                  <c:v>58</c:v>
                </c:pt>
              </c:numCache>
            </c:numRef>
          </c:val>
        </c:ser>
        <c:dLbls>
          <c:showLegendKey val="0"/>
          <c:showVal val="0"/>
          <c:showCatName val="0"/>
          <c:showSerName val="0"/>
          <c:showPercent val="0"/>
          <c:showBubbleSize val="0"/>
        </c:dLbls>
        <c:gapWidth val="150"/>
        <c:axId val="41605760"/>
        <c:axId val="41628032"/>
      </c:barChart>
      <c:catAx>
        <c:axId val="41605760"/>
        <c:scaling>
          <c:orientation val="minMax"/>
        </c:scaling>
        <c:delete val="0"/>
        <c:axPos val="b"/>
        <c:numFmt formatCode="General" sourceLinked="1"/>
        <c:majorTickMark val="out"/>
        <c:minorTickMark val="none"/>
        <c:tickLblPos val="nextTo"/>
        <c:spPr>
          <a:ln w="2093">
            <a:solidFill>
              <a:schemeClr val="tx1"/>
            </a:solidFill>
            <a:prstDash val="solid"/>
          </a:ln>
        </c:spPr>
        <c:txPr>
          <a:bodyPr rot="2700000" vert="horz"/>
          <a:lstStyle/>
          <a:p>
            <a:pPr>
              <a:defRPr sz="700" b="1" i="0" u="none" strike="noStrike" baseline="0">
                <a:solidFill>
                  <a:schemeClr val="tx1"/>
                </a:solidFill>
                <a:latin typeface="Arial"/>
                <a:ea typeface="Arial"/>
                <a:cs typeface="Arial"/>
              </a:defRPr>
            </a:pPr>
            <a:endParaRPr lang="zh-CN"/>
          </a:p>
        </c:txPr>
        <c:crossAx val="41628032"/>
        <c:crosses val="autoZero"/>
        <c:auto val="1"/>
        <c:lblAlgn val="ctr"/>
        <c:lblOffset val="100"/>
        <c:tickLblSkip val="1"/>
        <c:tickMarkSkip val="1"/>
        <c:noMultiLvlLbl val="0"/>
      </c:catAx>
      <c:valAx>
        <c:axId val="41628032"/>
        <c:scaling>
          <c:orientation val="minMax"/>
          <c:max val="450"/>
          <c:min val="0"/>
        </c:scaling>
        <c:delete val="0"/>
        <c:axPos val="l"/>
        <c:numFmt formatCode="\$#,##0" sourceLinked="0"/>
        <c:majorTickMark val="out"/>
        <c:minorTickMark val="none"/>
        <c:tickLblPos val="nextTo"/>
        <c:spPr>
          <a:ln w="2093">
            <a:solidFill>
              <a:schemeClr val="tx1"/>
            </a:solidFill>
            <a:prstDash val="solid"/>
          </a:ln>
        </c:spPr>
        <c:txPr>
          <a:bodyPr rot="0" vert="horz"/>
          <a:lstStyle/>
          <a:p>
            <a:pPr>
              <a:defRPr sz="791" b="1" i="0" u="none" strike="noStrike" baseline="0">
                <a:solidFill>
                  <a:schemeClr val="tx1"/>
                </a:solidFill>
                <a:latin typeface="Arial"/>
                <a:ea typeface="Arial"/>
                <a:cs typeface="Arial"/>
              </a:defRPr>
            </a:pPr>
            <a:endParaRPr lang="zh-CN"/>
          </a:p>
        </c:txPr>
        <c:crossAx val="41605760"/>
        <c:crosses val="autoZero"/>
        <c:crossBetween val="between"/>
        <c:majorUnit val="50"/>
      </c:valAx>
      <c:spPr>
        <a:noFill/>
        <a:ln w="16745">
          <a:noFill/>
        </a:ln>
      </c:spPr>
    </c:plotArea>
    <c:legend>
      <c:legendPos val="r"/>
      <c:layout>
        <c:manualLayout>
          <c:xMode val="edge"/>
          <c:yMode val="edge"/>
          <c:x val="0.56169665809768654"/>
          <c:y val="2.6315789473684213E-2"/>
          <c:w val="0.42159383033419029"/>
          <c:h val="0.12918660287081338"/>
        </c:manualLayout>
      </c:layout>
      <c:overlay val="0"/>
      <c:spPr>
        <a:solidFill>
          <a:schemeClr val="bg1"/>
        </a:solidFill>
        <a:ln w="16745">
          <a:noFill/>
        </a:ln>
      </c:spPr>
      <c:txPr>
        <a:bodyPr/>
        <a:lstStyle/>
        <a:p>
          <a:pPr>
            <a:defRPr sz="900"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1187" b="1" i="0" u="none" strike="noStrike" baseline="0">
          <a:solidFill>
            <a:schemeClr val="tx1"/>
          </a:solidFill>
          <a:latin typeface="Arial"/>
          <a:ea typeface="Arial"/>
          <a:cs typeface="Aria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228710462287083E-2"/>
          <c:y val="4.6210720887245857E-2"/>
          <c:w val="0.93552311435523117"/>
          <c:h val="0.86321626617375247"/>
        </c:manualLayout>
      </c:layout>
      <c:barChart>
        <c:barDir val="col"/>
        <c:grouping val="stacked"/>
        <c:varyColors val="0"/>
        <c:ser>
          <c:idx val="0"/>
          <c:order val="0"/>
          <c:tx>
            <c:strRef>
              <c:f>Sheet1!$A$2</c:f>
              <c:strCache>
                <c:ptCount val="1"/>
                <c:pt idx="0">
                  <c:v>CDMA2000 1x</c:v>
                </c:pt>
              </c:strCache>
            </c:strRef>
          </c:tx>
          <c:spPr>
            <a:gradFill flip="none" rotWithShape="1">
              <a:gsLst>
                <a:gs pos="0">
                  <a:srgbClr val="BE9FE3">
                    <a:lumMod val="50000"/>
                  </a:srgbClr>
                </a:gs>
                <a:gs pos="50000">
                  <a:schemeClr val="bg2">
                    <a:lumMod val="75000"/>
                  </a:schemeClr>
                </a:gs>
                <a:gs pos="100000">
                  <a:srgbClr val="5F0088">
                    <a:tint val="23500"/>
                    <a:satMod val="160000"/>
                  </a:srgbClr>
                </a:gs>
              </a:gsLst>
              <a:lin ang="16200000" scaled="1"/>
              <a:tileRect/>
            </a:gradFill>
            <a:ln w="4687">
              <a:solidFill>
                <a:schemeClr val="tx1"/>
              </a:solidFill>
              <a:prstDash val="solid"/>
            </a:ln>
          </c:spPr>
          <c:invertIfNegative val="0"/>
          <c:cat>
            <c:numRef>
              <c:f>Sheet1!$B$1:$K$1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Sheet1!$B$2:$K$2</c:f>
              <c:numCache>
                <c:formatCode>General</c:formatCode>
                <c:ptCount val="10"/>
                <c:pt idx="0">
                  <c:v>77</c:v>
                </c:pt>
                <c:pt idx="1">
                  <c:v>116</c:v>
                </c:pt>
                <c:pt idx="2">
                  <c:v>123</c:v>
                </c:pt>
                <c:pt idx="3">
                  <c:v>110</c:v>
                </c:pt>
                <c:pt idx="4">
                  <c:v>103</c:v>
                </c:pt>
                <c:pt idx="5">
                  <c:v>88</c:v>
                </c:pt>
                <c:pt idx="6">
                  <c:v>74</c:v>
                </c:pt>
                <c:pt idx="7">
                  <c:v>64</c:v>
                </c:pt>
                <c:pt idx="8">
                  <c:v>58</c:v>
                </c:pt>
                <c:pt idx="9">
                  <c:v>54</c:v>
                </c:pt>
              </c:numCache>
            </c:numRef>
          </c:val>
        </c:ser>
        <c:ser>
          <c:idx val="1"/>
          <c:order val="1"/>
          <c:tx>
            <c:strRef>
              <c:f>Sheet1!$A$3</c:f>
              <c:strCache>
                <c:ptCount val="1"/>
                <c:pt idx="0">
                  <c:v>CDMA2000 1xEV-DO</c:v>
                </c:pt>
              </c:strCache>
            </c:strRef>
          </c:tx>
          <c:spPr>
            <a:gradFill flip="none" rotWithShape="1">
              <a:gsLst>
                <a:gs pos="0">
                  <a:srgbClr val="FFD0AA">
                    <a:lumMod val="75000"/>
                  </a:srgbClr>
                </a:gs>
                <a:gs pos="50000">
                  <a:schemeClr val="accent5">
                    <a:lumMod val="75000"/>
                  </a:schemeClr>
                </a:gs>
                <a:gs pos="100000">
                  <a:srgbClr val="FFD0AA">
                    <a:lumMod val="50000"/>
                    <a:tint val="23500"/>
                    <a:satMod val="160000"/>
                  </a:srgbClr>
                </a:gs>
              </a:gsLst>
              <a:lin ang="16200000" scaled="1"/>
              <a:tileRect/>
            </a:gradFill>
            <a:ln w="4687">
              <a:solidFill>
                <a:schemeClr val="tx1"/>
              </a:solidFill>
              <a:prstDash val="solid"/>
            </a:ln>
          </c:spPr>
          <c:invertIfNegative val="0"/>
          <c:cat>
            <c:numRef>
              <c:f>Sheet1!$B$1:$K$1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Sheet1!$B$3:$K$3</c:f>
              <c:numCache>
                <c:formatCode>General</c:formatCode>
                <c:ptCount val="10"/>
                <c:pt idx="0">
                  <c:v>16</c:v>
                </c:pt>
                <c:pt idx="1">
                  <c:v>20</c:v>
                </c:pt>
                <c:pt idx="2">
                  <c:v>27</c:v>
                </c:pt>
                <c:pt idx="3">
                  <c:v>65</c:v>
                </c:pt>
                <c:pt idx="4">
                  <c:v>80</c:v>
                </c:pt>
                <c:pt idx="5">
                  <c:v>103</c:v>
                </c:pt>
                <c:pt idx="6">
                  <c:v>120</c:v>
                </c:pt>
                <c:pt idx="7">
                  <c:v>139</c:v>
                </c:pt>
                <c:pt idx="8">
                  <c:v>154</c:v>
                </c:pt>
                <c:pt idx="9">
                  <c:v>162</c:v>
                </c:pt>
              </c:numCache>
            </c:numRef>
          </c:val>
        </c:ser>
        <c:dLbls>
          <c:showLegendKey val="0"/>
          <c:showVal val="0"/>
          <c:showCatName val="0"/>
          <c:showSerName val="0"/>
          <c:showPercent val="0"/>
          <c:showBubbleSize val="0"/>
        </c:dLbls>
        <c:gapWidth val="150"/>
        <c:overlap val="100"/>
        <c:axId val="42099456"/>
        <c:axId val="42100992"/>
      </c:barChart>
      <c:catAx>
        <c:axId val="42099456"/>
        <c:scaling>
          <c:orientation val="minMax"/>
        </c:scaling>
        <c:delete val="0"/>
        <c:axPos val="b"/>
        <c:numFmt formatCode="General" sourceLinked="1"/>
        <c:majorTickMark val="out"/>
        <c:minorTickMark val="none"/>
        <c:tickLblPos val="nextTo"/>
        <c:spPr>
          <a:ln w="1172">
            <a:solidFill>
              <a:schemeClr val="tx1"/>
            </a:solidFill>
            <a:prstDash val="solid"/>
          </a:ln>
        </c:spPr>
        <c:txPr>
          <a:bodyPr rot="0" vert="horz"/>
          <a:lstStyle/>
          <a:p>
            <a:pPr>
              <a:defRPr sz="800" b="1" i="0" u="none" strike="noStrike" baseline="0">
                <a:solidFill>
                  <a:schemeClr val="tx1"/>
                </a:solidFill>
                <a:latin typeface="Arial"/>
                <a:ea typeface="Arial"/>
                <a:cs typeface="Arial"/>
              </a:defRPr>
            </a:pPr>
            <a:endParaRPr lang="zh-CN"/>
          </a:p>
        </c:txPr>
        <c:crossAx val="42100992"/>
        <c:crosses val="autoZero"/>
        <c:auto val="1"/>
        <c:lblAlgn val="ctr"/>
        <c:lblOffset val="100"/>
        <c:tickLblSkip val="1"/>
        <c:tickMarkSkip val="1"/>
        <c:noMultiLvlLbl val="0"/>
      </c:catAx>
      <c:valAx>
        <c:axId val="42100992"/>
        <c:scaling>
          <c:orientation val="minMax"/>
        </c:scaling>
        <c:delete val="0"/>
        <c:axPos val="l"/>
        <c:majorGridlines>
          <c:spPr>
            <a:ln w="4687">
              <a:solidFill>
                <a:srgbClr val="FFFFFF"/>
              </a:solidFill>
              <a:prstDash val="solid"/>
            </a:ln>
          </c:spPr>
        </c:majorGridlines>
        <c:numFmt formatCode="General" sourceLinked="1"/>
        <c:majorTickMark val="out"/>
        <c:minorTickMark val="none"/>
        <c:tickLblPos val="nextTo"/>
        <c:spPr>
          <a:ln w="1172">
            <a:solidFill>
              <a:schemeClr val="tx1"/>
            </a:solidFill>
            <a:prstDash val="solid"/>
          </a:ln>
        </c:spPr>
        <c:txPr>
          <a:bodyPr rot="0" vert="horz"/>
          <a:lstStyle/>
          <a:p>
            <a:pPr>
              <a:defRPr sz="800" b="1" i="0" u="none" strike="noStrike" baseline="0">
                <a:solidFill>
                  <a:schemeClr val="tx1"/>
                </a:solidFill>
                <a:latin typeface="Arial"/>
                <a:ea typeface="Arial"/>
                <a:cs typeface="Arial"/>
              </a:defRPr>
            </a:pPr>
            <a:endParaRPr lang="zh-CN"/>
          </a:p>
        </c:txPr>
        <c:crossAx val="42099456"/>
        <c:crosses val="autoZero"/>
        <c:crossBetween val="between"/>
      </c:valAx>
      <c:spPr>
        <a:noFill/>
        <a:ln w="9373">
          <a:noFill/>
        </a:ln>
      </c:spPr>
    </c:plotArea>
    <c:legend>
      <c:legendPos val="r"/>
      <c:layout>
        <c:manualLayout>
          <c:xMode val="edge"/>
          <c:yMode val="edge"/>
          <c:x val="0.11719569825385022"/>
          <c:y val="5.1756078036435942E-2"/>
          <c:w val="0.37160101881459134"/>
          <c:h val="0.16928070651121355"/>
        </c:manualLayout>
      </c:layout>
      <c:overlay val="0"/>
      <c:spPr>
        <a:noFill/>
        <a:ln w="9373">
          <a:noFill/>
        </a:ln>
      </c:spPr>
      <c:txPr>
        <a:bodyPr/>
        <a:lstStyle/>
        <a:p>
          <a:pPr>
            <a:defRPr sz="900"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858" b="1" i="0" u="none" strike="noStrike" baseline="0">
          <a:solidFill>
            <a:schemeClr val="tx1"/>
          </a:solidFill>
          <a:latin typeface="Arial"/>
          <a:ea typeface="Arial"/>
          <a:cs typeface="Aria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631578947368425E-2"/>
          <c:y val="7.8481012658227864E-2"/>
          <c:w val="0.92025518341307821"/>
          <c:h val="0.84303797468354458"/>
        </c:manualLayout>
      </c:layout>
      <c:barChart>
        <c:barDir val="col"/>
        <c:grouping val="stacked"/>
        <c:varyColors val="0"/>
        <c:ser>
          <c:idx val="1"/>
          <c:order val="0"/>
          <c:tx>
            <c:strRef>
              <c:f>Sheet1!$A$3</c:f>
              <c:strCache>
                <c:ptCount val="1"/>
                <c:pt idx="0">
                  <c:v>WCDMA</c:v>
                </c:pt>
              </c:strCache>
            </c:strRef>
          </c:tx>
          <c:spPr>
            <a:gradFill flip="none" rotWithShape="1">
              <a:gsLst>
                <a:gs pos="0">
                  <a:srgbClr val="BE9FE3">
                    <a:lumMod val="50000"/>
                  </a:srgbClr>
                </a:gs>
                <a:gs pos="50000">
                  <a:schemeClr val="bg2">
                    <a:lumMod val="75000"/>
                  </a:schemeClr>
                </a:gs>
                <a:gs pos="100000">
                  <a:srgbClr val="5F0088">
                    <a:tint val="23500"/>
                    <a:satMod val="160000"/>
                  </a:srgbClr>
                </a:gs>
              </a:gsLst>
              <a:lin ang="16200000" scaled="1"/>
              <a:tileRect/>
            </a:gradFill>
            <a:ln w="6821">
              <a:solidFill>
                <a:schemeClr val="tx1"/>
              </a:solidFill>
              <a:prstDash val="solid"/>
            </a:ln>
          </c:spPr>
          <c:invertIfNegative val="0"/>
          <c:cat>
            <c:numRef>
              <c:f>Sheet1!$B$1:$K$1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Sheet1!$B$3:$K$3</c:f>
              <c:numCache>
                <c:formatCode>General</c:formatCode>
                <c:ptCount val="10"/>
                <c:pt idx="0">
                  <c:v>3</c:v>
                </c:pt>
                <c:pt idx="1">
                  <c:v>19</c:v>
                </c:pt>
                <c:pt idx="2">
                  <c:v>46</c:v>
                </c:pt>
                <c:pt idx="3">
                  <c:v>92</c:v>
                </c:pt>
                <c:pt idx="4">
                  <c:v>139</c:v>
                </c:pt>
                <c:pt idx="5">
                  <c:v>178</c:v>
                </c:pt>
                <c:pt idx="6">
                  <c:v>231</c:v>
                </c:pt>
                <c:pt idx="7">
                  <c:v>264</c:v>
                </c:pt>
                <c:pt idx="8">
                  <c:v>304</c:v>
                </c:pt>
                <c:pt idx="9">
                  <c:v>399</c:v>
                </c:pt>
              </c:numCache>
            </c:numRef>
          </c:val>
        </c:ser>
        <c:ser>
          <c:idx val="2"/>
          <c:order val="1"/>
          <c:tx>
            <c:strRef>
              <c:f>Sheet1!$A$4</c:f>
              <c:strCache>
                <c:ptCount val="1"/>
                <c:pt idx="0">
                  <c:v>HSPA</c:v>
                </c:pt>
              </c:strCache>
            </c:strRef>
          </c:tx>
          <c:spPr>
            <a:gradFill flip="none" rotWithShape="1">
              <a:gsLst>
                <a:gs pos="0">
                  <a:srgbClr val="FFD0AA">
                    <a:lumMod val="75000"/>
                  </a:srgbClr>
                </a:gs>
                <a:gs pos="50000">
                  <a:schemeClr val="accent5">
                    <a:lumMod val="75000"/>
                  </a:schemeClr>
                </a:gs>
                <a:gs pos="100000">
                  <a:srgbClr val="FFA700">
                    <a:tint val="23500"/>
                    <a:satMod val="160000"/>
                  </a:srgbClr>
                </a:gs>
              </a:gsLst>
              <a:lin ang="16200000" scaled="1"/>
              <a:tileRect/>
            </a:gradFill>
            <a:ln w="6821">
              <a:solidFill>
                <a:schemeClr val="tx1"/>
              </a:solidFill>
              <a:prstDash val="solid"/>
            </a:ln>
          </c:spPr>
          <c:invertIfNegative val="0"/>
          <c:cat>
            <c:numRef>
              <c:f>Sheet1!$B$1:$K$1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Sheet1!$B$4:$K$4</c:f>
              <c:numCache>
                <c:formatCode>General</c:formatCode>
                <c:ptCount val="10"/>
                <c:pt idx="3">
                  <c:v>2</c:v>
                </c:pt>
                <c:pt idx="4">
                  <c:v>24</c:v>
                </c:pt>
                <c:pt idx="5">
                  <c:v>76</c:v>
                </c:pt>
                <c:pt idx="6">
                  <c:v>140</c:v>
                </c:pt>
                <c:pt idx="7">
                  <c:v>232</c:v>
                </c:pt>
                <c:pt idx="8">
                  <c:v>327</c:v>
                </c:pt>
                <c:pt idx="9">
                  <c:v>417</c:v>
                </c:pt>
              </c:numCache>
            </c:numRef>
          </c:val>
        </c:ser>
        <c:dLbls>
          <c:showLegendKey val="0"/>
          <c:showVal val="0"/>
          <c:showCatName val="0"/>
          <c:showSerName val="0"/>
          <c:showPercent val="0"/>
          <c:showBubbleSize val="0"/>
        </c:dLbls>
        <c:gapWidth val="150"/>
        <c:overlap val="100"/>
        <c:axId val="42134144"/>
        <c:axId val="42135936"/>
      </c:barChart>
      <c:catAx>
        <c:axId val="42134144"/>
        <c:scaling>
          <c:orientation val="minMax"/>
        </c:scaling>
        <c:delete val="0"/>
        <c:axPos val="b"/>
        <c:numFmt formatCode="General" sourceLinked="1"/>
        <c:majorTickMark val="out"/>
        <c:minorTickMark val="none"/>
        <c:tickLblPos val="nextTo"/>
        <c:spPr>
          <a:ln w="1705">
            <a:solidFill>
              <a:schemeClr val="tx1"/>
            </a:solidFill>
            <a:prstDash val="solid"/>
          </a:ln>
        </c:spPr>
        <c:txPr>
          <a:bodyPr rot="0" vert="horz"/>
          <a:lstStyle/>
          <a:p>
            <a:pPr>
              <a:defRPr sz="800" b="1" i="0" u="none" strike="noStrike" baseline="0">
                <a:solidFill>
                  <a:schemeClr val="tx1"/>
                </a:solidFill>
                <a:latin typeface="Arial"/>
                <a:ea typeface="Arial"/>
                <a:cs typeface="Arial"/>
              </a:defRPr>
            </a:pPr>
            <a:endParaRPr lang="zh-CN"/>
          </a:p>
        </c:txPr>
        <c:crossAx val="42135936"/>
        <c:crosses val="autoZero"/>
        <c:auto val="1"/>
        <c:lblAlgn val="ctr"/>
        <c:lblOffset val="100"/>
        <c:tickLblSkip val="1"/>
        <c:tickMarkSkip val="1"/>
        <c:noMultiLvlLbl val="0"/>
      </c:catAx>
      <c:valAx>
        <c:axId val="42135936"/>
        <c:scaling>
          <c:orientation val="minMax"/>
        </c:scaling>
        <c:delete val="0"/>
        <c:axPos val="l"/>
        <c:majorGridlines>
          <c:spPr>
            <a:ln w="6821">
              <a:solidFill>
                <a:srgbClr val="FFFFFF"/>
              </a:solidFill>
              <a:prstDash val="solid"/>
            </a:ln>
          </c:spPr>
        </c:majorGridlines>
        <c:numFmt formatCode="General" sourceLinked="1"/>
        <c:majorTickMark val="out"/>
        <c:minorTickMark val="none"/>
        <c:tickLblPos val="nextTo"/>
        <c:spPr>
          <a:ln w="1705">
            <a:solidFill>
              <a:schemeClr val="tx1"/>
            </a:solidFill>
            <a:prstDash val="solid"/>
          </a:ln>
        </c:spPr>
        <c:txPr>
          <a:bodyPr rot="0" vert="horz"/>
          <a:lstStyle/>
          <a:p>
            <a:pPr>
              <a:defRPr sz="800" b="1" i="0" u="none" strike="noStrike" baseline="0">
                <a:solidFill>
                  <a:schemeClr val="tx1"/>
                </a:solidFill>
                <a:latin typeface="Arial"/>
                <a:ea typeface="Arial"/>
                <a:cs typeface="Arial"/>
              </a:defRPr>
            </a:pPr>
            <a:endParaRPr lang="zh-CN"/>
          </a:p>
        </c:txPr>
        <c:crossAx val="42134144"/>
        <c:crosses val="autoZero"/>
        <c:crossBetween val="between"/>
      </c:valAx>
      <c:spPr>
        <a:noFill/>
        <a:ln w="13641">
          <a:noFill/>
        </a:ln>
      </c:spPr>
    </c:plotArea>
    <c:legend>
      <c:legendPos val="r"/>
      <c:layout>
        <c:manualLayout>
          <c:xMode val="edge"/>
          <c:yMode val="edge"/>
          <c:x val="0.12121212121212123"/>
          <c:y val="9.6202531645569633E-2"/>
          <c:w val="0.26764502198742279"/>
          <c:h val="0.17737255666830168"/>
        </c:manualLayout>
      </c:layout>
      <c:overlay val="0"/>
      <c:spPr>
        <a:noFill/>
        <a:ln w="13641">
          <a:noFill/>
        </a:ln>
      </c:spPr>
      <c:txPr>
        <a:bodyPr/>
        <a:lstStyle/>
        <a:p>
          <a:pPr>
            <a:defRPr sz="900"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913" b="1" i="0" u="none" strike="noStrike" baseline="0">
          <a:solidFill>
            <a:schemeClr val="tx1"/>
          </a:solidFill>
          <a:latin typeface="Arial"/>
          <a:ea typeface="Arial"/>
          <a:cs typeface="Arial"/>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4782608695658"/>
          <c:y val="0.19680851063829791"/>
          <c:w val="0.41304347826086985"/>
          <c:h val="0.6063829787234043"/>
        </c:manualLayout>
      </c:layout>
      <c:pieChart>
        <c:varyColors val="1"/>
        <c:ser>
          <c:idx val="0"/>
          <c:order val="0"/>
          <c:tx>
            <c:strRef>
              <c:f>Sheet1!$E$6</c:f>
              <c:strCache>
                <c:ptCount val="1"/>
                <c:pt idx="0">
                  <c:v>NetEx Cost Breakdown</c:v>
                </c:pt>
              </c:strCache>
            </c:strRef>
          </c:tx>
          <c:spPr>
            <a:solidFill>
              <a:srgbClr val="9999FF"/>
            </a:solidFill>
            <a:ln w="11505">
              <a:solidFill>
                <a:srgbClr val="000000"/>
              </a:solidFill>
              <a:prstDash val="solid"/>
            </a:ln>
          </c:spPr>
          <c:dPt>
            <c:idx val="0"/>
            <c:bubble3D val="0"/>
            <c:spPr>
              <a:gradFill rotWithShape="0">
                <a:gsLst>
                  <a:gs pos="0">
                    <a:srgbClr val="FFFF00"/>
                  </a:gs>
                  <a:gs pos="50000">
                    <a:srgbClr val="FFFF00">
                      <a:gamma/>
                      <a:tint val="33725"/>
                      <a:invGamma/>
                    </a:srgbClr>
                  </a:gs>
                  <a:gs pos="100000">
                    <a:srgbClr val="FFFF00"/>
                  </a:gs>
                </a:gsLst>
                <a:lin ang="5400000" scaled="1"/>
              </a:gradFill>
              <a:ln w="23010">
                <a:noFill/>
              </a:ln>
            </c:spPr>
          </c:dPt>
          <c:dPt>
            <c:idx val="1"/>
            <c:bubble3D val="0"/>
            <c:spPr>
              <a:gradFill rotWithShape="0">
                <a:gsLst>
                  <a:gs pos="0">
                    <a:srgbClr val="FF6600"/>
                  </a:gs>
                  <a:gs pos="50000">
                    <a:srgbClr val="FF6600">
                      <a:gamma/>
                      <a:tint val="50588"/>
                      <a:invGamma/>
                    </a:srgbClr>
                  </a:gs>
                  <a:gs pos="100000">
                    <a:srgbClr val="FF6600"/>
                  </a:gs>
                </a:gsLst>
                <a:lin ang="5400000" scaled="1"/>
              </a:gradFill>
              <a:ln w="23010">
                <a:noFill/>
              </a:ln>
            </c:spPr>
          </c:dPt>
          <c:dPt>
            <c:idx val="2"/>
            <c:bubble3D val="0"/>
            <c:spPr>
              <a:gradFill rotWithShape="0">
                <a:gsLst>
                  <a:gs pos="0">
                    <a:srgbClr val="FF0000"/>
                  </a:gs>
                  <a:gs pos="50000">
                    <a:srgbClr val="FF0000">
                      <a:gamma/>
                      <a:tint val="34118"/>
                      <a:invGamma/>
                    </a:srgbClr>
                  </a:gs>
                  <a:gs pos="100000">
                    <a:srgbClr val="FF0000"/>
                  </a:gs>
                </a:gsLst>
                <a:lin ang="5400000" scaled="1"/>
              </a:gradFill>
              <a:ln w="23010">
                <a:noFill/>
              </a:ln>
            </c:spPr>
          </c:dPt>
          <c:dPt>
            <c:idx val="3"/>
            <c:bubble3D val="0"/>
            <c:spPr>
              <a:gradFill rotWithShape="0">
                <a:gsLst>
                  <a:gs pos="0">
                    <a:srgbClr val="660066"/>
                  </a:gs>
                  <a:gs pos="100000">
                    <a:srgbClr val="660066">
                      <a:gamma/>
                      <a:tint val="63922"/>
                      <a:invGamma/>
                    </a:srgbClr>
                  </a:gs>
                </a:gsLst>
                <a:lin ang="5400000" scaled="1"/>
              </a:gradFill>
              <a:ln w="23010">
                <a:noFill/>
              </a:ln>
            </c:spPr>
          </c:dPt>
          <c:dPt>
            <c:idx val="4"/>
            <c:bubble3D val="0"/>
            <c:spPr>
              <a:gradFill rotWithShape="0">
                <a:gsLst>
                  <a:gs pos="0">
                    <a:srgbClr val="FF99CC"/>
                  </a:gs>
                  <a:gs pos="50000">
                    <a:srgbClr val="FF99CC">
                      <a:gamma/>
                      <a:tint val="34118"/>
                      <a:invGamma/>
                    </a:srgbClr>
                  </a:gs>
                  <a:gs pos="100000">
                    <a:srgbClr val="FF99CC"/>
                  </a:gs>
                </a:gsLst>
                <a:lin ang="5400000" scaled="1"/>
              </a:gradFill>
              <a:ln w="23010">
                <a:noFill/>
              </a:ln>
            </c:spPr>
          </c:dPt>
          <c:dPt>
            <c:idx val="5"/>
            <c:bubble3D val="0"/>
            <c:spPr>
              <a:gradFill rotWithShape="0">
                <a:gsLst>
                  <a:gs pos="0">
                    <a:srgbClr val="FFCC00"/>
                  </a:gs>
                  <a:gs pos="50000">
                    <a:srgbClr val="FFCC00">
                      <a:gamma/>
                      <a:tint val="43922"/>
                      <a:invGamma/>
                    </a:srgbClr>
                  </a:gs>
                  <a:gs pos="100000">
                    <a:srgbClr val="FFCC00"/>
                  </a:gs>
                </a:gsLst>
                <a:lin ang="0" scaled="1"/>
              </a:gradFill>
              <a:ln w="23010">
                <a:noFill/>
              </a:ln>
            </c:spPr>
          </c:dPt>
          <c:dPt>
            <c:idx val="6"/>
            <c:bubble3D val="0"/>
            <c:spPr>
              <a:gradFill rotWithShape="0">
                <a:gsLst>
                  <a:gs pos="0">
                    <a:srgbClr val="CC99FF"/>
                  </a:gs>
                  <a:gs pos="50000">
                    <a:srgbClr val="CC99FF">
                      <a:gamma/>
                      <a:tint val="32941"/>
                      <a:invGamma/>
                    </a:srgbClr>
                  </a:gs>
                  <a:gs pos="100000">
                    <a:srgbClr val="CC99FF"/>
                  </a:gs>
                </a:gsLst>
                <a:lin ang="0" scaled="1"/>
              </a:gradFill>
              <a:ln w="23010">
                <a:noFill/>
              </a:ln>
            </c:spPr>
          </c:dPt>
          <c:dPt>
            <c:idx val="7"/>
            <c:bubble3D val="0"/>
            <c:spPr>
              <a:gradFill rotWithShape="0">
                <a:gsLst>
                  <a:gs pos="0">
                    <a:srgbClr val="FFFF00"/>
                  </a:gs>
                  <a:gs pos="50000">
                    <a:srgbClr val="FFFF00">
                      <a:gamma/>
                      <a:tint val="16471"/>
                      <a:invGamma/>
                    </a:srgbClr>
                  </a:gs>
                  <a:gs pos="100000">
                    <a:srgbClr val="FFFF00"/>
                  </a:gs>
                </a:gsLst>
                <a:lin ang="0" scaled="1"/>
              </a:gradFill>
              <a:ln w="23010">
                <a:noFill/>
              </a:ln>
            </c:spPr>
          </c:dPt>
          <c:dPt>
            <c:idx val="8"/>
            <c:bubble3D val="0"/>
            <c:spPr>
              <a:gradFill rotWithShape="0">
                <a:gsLst>
                  <a:gs pos="0">
                    <a:srgbClr val="FF0000"/>
                  </a:gs>
                  <a:gs pos="50000">
                    <a:srgbClr val="FF0000">
                      <a:gamma/>
                      <a:tint val="23922"/>
                      <a:invGamma/>
                    </a:srgbClr>
                  </a:gs>
                  <a:gs pos="100000">
                    <a:srgbClr val="FF0000"/>
                  </a:gs>
                </a:gsLst>
                <a:lin ang="0" scaled="1"/>
              </a:gradFill>
              <a:ln w="23010">
                <a:noFill/>
              </a:ln>
            </c:spPr>
          </c:dPt>
          <c:dPt>
            <c:idx val="9"/>
            <c:bubble3D val="0"/>
            <c:spPr>
              <a:gradFill rotWithShape="0">
                <a:gsLst>
                  <a:gs pos="0">
                    <a:srgbClr val="FF9900"/>
                  </a:gs>
                  <a:gs pos="50000">
                    <a:srgbClr val="FF9900">
                      <a:gamma/>
                      <a:tint val="33725"/>
                      <a:invGamma/>
                    </a:srgbClr>
                  </a:gs>
                  <a:gs pos="100000">
                    <a:srgbClr val="FF9900"/>
                  </a:gs>
                </a:gsLst>
                <a:lin ang="0" scaled="1"/>
              </a:gradFill>
              <a:ln w="23010">
                <a:noFill/>
              </a:ln>
            </c:spPr>
          </c:dPt>
          <c:dPt>
            <c:idx val="10"/>
            <c:bubble3D val="0"/>
            <c:spPr>
              <a:gradFill rotWithShape="0">
                <a:gsLst>
                  <a:gs pos="0">
                    <a:srgbClr val="339966">
                      <a:gamma/>
                      <a:shade val="56078"/>
                      <a:invGamma/>
                    </a:srgbClr>
                  </a:gs>
                  <a:gs pos="50000">
                    <a:srgbClr val="339966"/>
                  </a:gs>
                  <a:gs pos="100000">
                    <a:srgbClr val="339966">
                      <a:gamma/>
                      <a:shade val="56078"/>
                      <a:invGamma/>
                    </a:srgbClr>
                  </a:gs>
                </a:gsLst>
                <a:lin ang="0" scaled="1"/>
              </a:gradFill>
              <a:ln w="23010">
                <a:noFill/>
              </a:ln>
            </c:spPr>
          </c:dPt>
          <c:dPt>
            <c:idx val="11"/>
            <c:bubble3D val="0"/>
            <c:spPr>
              <a:gradFill rotWithShape="0">
                <a:gsLst>
                  <a:gs pos="0">
                    <a:srgbClr val="99CC00">
                      <a:gamma/>
                      <a:shade val="46275"/>
                      <a:invGamma/>
                    </a:srgbClr>
                  </a:gs>
                  <a:gs pos="50000">
                    <a:srgbClr val="99CC00"/>
                  </a:gs>
                  <a:gs pos="100000">
                    <a:srgbClr val="99CC00">
                      <a:gamma/>
                      <a:shade val="46275"/>
                      <a:invGamma/>
                    </a:srgbClr>
                  </a:gs>
                </a:gsLst>
                <a:lin ang="2700000" scaled="1"/>
              </a:gradFill>
              <a:ln w="23010">
                <a:noFill/>
              </a:ln>
            </c:spPr>
          </c:dPt>
          <c:dPt>
            <c:idx val="12"/>
            <c:bubble3D val="0"/>
            <c:spPr>
              <a:gradFill rotWithShape="0">
                <a:gsLst>
                  <a:gs pos="0">
                    <a:srgbClr val="008080">
                      <a:gamma/>
                      <a:shade val="46275"/>
                      <a:invGamma/>
                    </a:srgbClr>
                  </a:gs>
                  <a:gs pos="50000">
                    <a:srgbClr val="008080"/>
                  </a:gs>
                  <a:gs pos="100000">
                    <a:srgbClr val="008080">
                      <a:gamma/>
                      <a:shade val="46275"/>
                      <a:invGamma/>
                    </a:srgbClr>
                  </a:gs>
                </a:gsLst>
                <a:lin ang="5400000" scaled="1"/>
              </a:gradFill>
              <a:ln w="23010">
                <a:noFill/>
              </a:ln>
            </c:spPr>
          </c:dPt>
          <c:dPt>
            <c:idx val="13"/>
            <c:bubble3D val="0"/>
            <c:spPr>
              <a:gradFill rotWithShape="0">
                <a:gsLst>
                  <a:gs pos="0">
                    <a:srgbClr val="33CCCC">
                      <a:gamma/>
                      <a:shade val="54118"/>
                      <a:invGamma/>
                    </a:srgbClr>
                  </a:gs>
                  <a:gs pos="50000">
                    <a:srgbClr val="33CCCC"/>
                  </a:gs>
                  <a:gs pos="100000">
                    <a:srgbClr val="33CCCC">
                      <a:gamma/>
                      <a:shade val="54118"/>
                      <a:invGamma/>
                    </a:srgbClr>
                  </a:gs>
                </a:gsLst>
                <a:lin ang="5400000" scaled="1"/>
              </a:gradFill>
              <a:ln w="23010">
                <a:noFill/>
              </a:ln>
            </c:spPr>
          </c:dPt>
          <c:dPt>
            <c:idx val="14"/>
            <c:bubble3D val="0"/>
            <c:spPr>
              <a:gradFill rotWithShape="0">
                <a:gsLst>
                  <a:gs pos="0">
                    <a:srgbClr val="00FF00">
                      <a:gamma/>
                      <a:shade val="56078"/>
                      <a:invGamma/>
                    </a:srgbClr>
                  </a:gs>
                  <a:gs pos="50000">
                    <a:srgbClr val="00FF00"/>
                  </a:gs>
                  <a:gs pos="100000">
                    <a:srgbClr val="00FF00">
                      <a:gamma/>
                      <a:shade val="56078"/>
                      <a:invGamma/>
                    </a:srgbClr>
                  </a:gs>
                </a:gsLst>
                <a:lin ang="5400000" scaled="1"/>
              </a:gradFill>
              <a:ln w="23010">
                <a:noFill/>
              </a:ln>
            </c:spPr>
          </c:dPt>
          <c:dPt>
            <c:idx val="15"/>
            <c:bubble3D val="0"/>
            <c:spPr>
              <a:gradFill rotWithShape="0">
                <a:gsLst>
                  <a:gs pos="0">
                    <a:srgbClr val="33CCCC"/>
                  </a:gs>
                  <a:gs pos="50000">
                    <a:srgbClr val="33CCCC">
                      <a:gamma/>
                      <a:tint val="33725"/>
                      <a:invGamma/>
                    </a:srgbClr>
                  </a:gs>
                  <a:gs pos="100000">
                    <a:srgbClr val="33CCCC"/>
                  </a:gs>
                </a:gsLst>
                <a:lin ang="5400000" scaled="1"/>
              </a:gradFill>
              <a:ln w="23010">
                <a:noFill/>
              </a:ln>
            </c:spPr>
          </c:dPt>
          <c:dPt>
            <c:idx val="16"/>
            <c:bubble3D val="0"/>
            <c:spPr>
              <a:gradFill rotWithShape="0">
                <a:gsLst>
                  <a:gs pos="0">
                    <a:srgbClr val="0000FF"/>
                  </a:gs>
                  <a:gs pos="50000">
                    <a:srgbClr val="0000FF">
                      <a:gamma/>
                      <a:tint val="53725"/>
                      <a:invGamma/>
                    </a:srgbClr>
                  </a:gs>
                  <a:gs pos="100000">
                    <a:srgbClr val="0000FF"/>
                  </a:gs>
                </a:gsLst>
                <a:lin ang="0" scaled="1"/>
              </a:gradFill>
              <a:ln w="23010">
                <a:noFill/>
              </a:ln>
            </c:spPr>
          </c:dPt>
          <c:dPt>
            <c:idx val="17"/>
            <c:bubble3D val="0"/>
            <c:spPr>
              <a:gradFill rotWithShape="0">
                <a:gsLst>
                  <a:gs pos="0">
                    <a:srgbClr val="00CCFF">
                      <a:gamma/>
                      <a:shade val="56078"/>
                      <a:invGamma/>
                    </a:srgbClr>
                  </a:gs>
                  <a:gs pos="100000">
                    <a:srgbClr val="00CCFF"/>
                  </a:gs>
                </a:gsLst>
                <a:lin ang="2700000" scaled="1"/>
              </a:gradFill>
              <a:ln w="23010">
                <a:noFill/>
              </a:ln>
            </c:spPr>
          </c:dPt>
          <c:dLbls>
            <c:dLbl>
              <c:idx val="0"/>
              <c:layout>
                <c:manualLayout>
                  <c:x val="0.10920840138309842"/>
                  <c:y val="-0.13833134582742926"/>
                </c:manualLayout>
              </c:layout>
              <c:dLblPos val="bestFit"/>
              <c:showLegendKey val="0"/>
              <c:showVal val="0"/>
              <c:showCatName val="1"/>
              <c:showSerName val="0"/>
              <c:showPercent val="0"/>
              <c:showBubbleSize val="0"/>
            </c:dLbl>
            <c:dLbl>
              <c:idx val="1"/>
              <c:layout>
                <c:manualLayout>
                  <c:x val="4.264867175562171E-2"/>
                  <c:y val="-0.10503446366213139"/>
                </c:manualLayout>
              </c:layout>
              <c:dLblPos val="bestFit"/>
              <c:showLegendKey val="0"/>
              <c:showVal val="0"/>
              <c:showCatName val="1"/>
              <c:showSerName val="0"/>
              <c:showPercent val="0"/>
              <c:showBubbleSize val="0"/>
            </c:dLbl>
            <c:dLbl>
              <c:idx val="2"/>
              <c:layout>
                <c:manualLayout>
                  <c:x val="5.7878677727774025E-2"/>
                  <c:y val="-6.3592392465329384E-2"/>
                </c:manualLayout>
              </c:layout>
              <c:dLblPos val="bestFit"/>
              <c:showLegendKey val="0"/>
              <c:showVal val="0"/>
              <c:showCatName val="1"/>
              <c:showSerName val="0"/>
              <c:showPercent val="0"/>
              <c:showBubbleSize val="0"/>
            </c:dLbl>
            <c:dLbl>
              <c:idx val="3"/>
              <c:layout>
                <c:manualLayout>
                  <c:x val="4.9260008341532491E-2"/>
                  <c:y val="-4.5281213902264632E-2"/>
                </c:manualLayout>
              </c:layout>
              <c:tx>
                <c:rich>
                  <a:bodyPr/>
                  <a:lstStyle/>
                  <a:p>
                    <a:r>
                      <a:rPr lang="en-US"/>
                      <a:t>Project Mgt.</a:t>
                    </a:r>
                  </a:p>
                </c:rich>
              </c:tx>
              <c:dLblPos val="bestFit"/>
              <c:showLegendKey val="0"/>
              <c:showVal val="0"/>
              <c:showCatName val="0"/>
              <c:showSerName val="0"/>
              <c:showPercent val="0"/>
              <c:showBubbleSize val="0"/>
            </c:dLbl>
            <c:dLbl>
              <c:idx val="4"/>
              <c:layout>
                <c:manualLayout>
                  <c:x val="3.4028754195131239E-2"/>
                  <c:y val="-1.4951083251001708E-2"/>
                </c:manualLayout>
              </c:layout>
              <c:dLblPos val="bestFit"/>
              <c:showLegendKey val="0"/>
              <c:showVal val="0"/>
              <c:showCatName val="1"/>
              <c:showSerName val="0"/>
              <c:showPercent val="0"/>
              <c:showBubbleSize val="0"/>
            </c:dLbl>
            <c:dLbl>
              <c:idx val="5"/>
              <c:layout>
                <c:manualLayout>
                  <c:x val="2.7380084623676915E-2"/>
                  <c:y val="1.7821841248956772E-3"/>
                </c:manualLayout>
              </c:layout>
              <c:dLblPos val="bestFit"/>
              <c:showLegendKey val="0"/>
              <c:showVal val="0"/>
              <c:showCatName val="1"/>
              <c:showSerName val="0"/>
              <c:showPercent val="0"/>
              <c:showBubbleSize val="0"/>
            </c:dLbl>
            <c:dLbl>
              <c:idx val="6"/>
              <c:layout>
                <c:manualLayout>
                  <c:x val="6.8415209041278124E-2"/>
                  <c:y val="2.1784973945646352E-2"/>
                </c:manualLayout>
              </c:layout>
              <c:tx>
                <c:rich>
                  <a:bodyPr/>
                  <a:lstStyle/>
                  <a:p>
                    <a:r>
                      <a:rPr lang="en-US"/>
                      <a:t>BSC</a:t>
                    </a:r>
                  </a:p>
                </c:rich>
              </c:tx>
              <c:dLblPos val="bestFit"/>
              <c:showLegendKey val="0"/>
              <c:showVal val="0"/>
              <c:showCatName val="0"/>
              <c:showSerName val="0"/>
              <c:showPercent val="0"/>
              <c:showBubbleSize val="0"/>
            </c:dLbl>
            <c:dLbl>
              <c:idx val="7"/>
              <c:layout>
                <c:manualLayout>
                  <c:x val="6.9986574929003356E-2"/>
                  <c:y val="1.5307911186089346E-2"/>
                </c:manualLayout>
              </c:layout>
              <c:tx>
                <c:rich>
                  <a:bodyPr/>
                  <a:lstStyle/>
                  <a:p>
                    <a:r>
                      <a:rPr lang="en-US"/>
                      <a:t>MSC</a:t>
                    </a:r>
                  </a:p>
                </c:rich>
              </c:tx>
              <c:dLblPos val="bestFit"/>
              <c:showLegendKey val="0"/>
              <c:showVal val="0"/>
              <c:showCatName val="0"/>
              <c:showSerName val="0"/>
              <c:showPercent val="0"/>
              <c:showBubbleSize val="0"/>
            </c:dLbl>
            <c:dLbl>
              <c:idx val="8"/>
              <c:layout>
                <c:manualLayout>
                  <c:x val="6.2575738612213702E-2"/>
                  <c:y val="3.143131267913199E-2"/>
                </c:manualLayout>
              </c:layout>
              <c:tx>
                <c:rich>
                  <a:bodyPr/>
                  <a:lstStyle/>
                  <a:p>
                    <a:r>
                      <a:rPr lang="en-US"/>
                      <a:t>Core Network</a:t>
                    </a:r>
                  </a:p>
                </c:rich>
              </c:tx>
              <c:dLblPos val="bestFit"/>
              <c:showLegendKey val="0"/>
              <c:showVal val="0"/>
              <c:showCatName val="0"/>
              <c:showSerName val="0"/>
              <c:showPercent val="0"/>
              <c:showBubbleSize val="0"/>
            </c:dLbl>
            <c:dLbl>
              <c:idx val="9"/>
              <c:layout>
                <c:manualLayout>
                  <c:x val="6.463051913227201E-2"/>
                  <c:y val="5.6376826335947046E-2"/>
                </c:manualLayout>
              </c:layout>
              <c:dLblPos val="bestFit"/>
              <c:showLegendKey val="0"/>
              <c:showVal val="0"/>
              <c:showCatName val="1"/>
              <c:showSerName val="0"/>
              <c:showPercent val="0"/>
              <c:showBubbleSize val="0"/>
            </c:dLbl>
            <c:dLbl>
              <c:idx val="10"/>
              <c:layout>
                <c:manualLayout>
                  <c:x val="2.7685806787237529E-2"/>
                  <c:y val="6.3714794490703497E-2"/>
                </c:manualLayout>
              </c:layout>
              <c:dLblPos val="bestFit"/>
              <c:showLegendKey val="0"/>
              <c:showVal val="0"/>
              <c:showCatName val="1"/>
              <c:showSerName val="0"/>
              <c:showPercent val="0"/>
              <c:showBubbleSize val="0"/>
            </c:dLbl>
            <c:dLbl>
              <c:idx val="11"/>
              <c:layout>
                <c:manualLayout>
                  <c:x val="-2.4082235345389034E-2"/>
                  <c:y val="2.0114351773665249E-2"/>
                </c:manualLayout>
              </c:layout>
              <c:dLblPos val="bestFit"/>
              <c:showLegendKey val="0"/>
              <c:showVal val="0"/>
              <c:showCatName val="1"/>
              <c:showSerName val="0"/>
              <c:showPercent val="0"/>
              <c:showBubbleSize val="0"/>
            </c:dLbl>
            <c:dLbl>
              <c:idx val="12"/>
              <c:layout>
                <c:manualLayout>
                  <c:x val="-2.7855043330509758E-2"/>
                  <c:y val="3.8187486168400946E-2"/>
                </c:manualLayout>
              </c:layout>
              <c:dLblPos val="bestFit"/>
              <c:showLegendKey val="0"/>
              <c:showVal val="0"/>
              <c:showCatName val="1"/>
              <c:showSerName val="0"/>
              <c:showPercent val="0"/>
              <c:showBubbleSize val="0"/>
            </c:dLbl>
            <c:dLbl>
              <c:idx val="13"/>
              <c:layout>
                <c:manualLayout>
                  <c:x val="-4.6443676614124497E-2"/>
                  <c:y val="4.180994995290379E-2"/>
                </c:manualLayout>
              </c:layout>
              <c:dLblPos val="bestFit"/>
              <c:showLegendKey val="0"/>
              <c:showVal val="0"/>
              <c:showCatName val="1"/>
              <c:showSerName val="0"/>
              <c:showPercent val="0"/>
              <c:showBubbleSize val="0"/>
            </c:dLbl>
            <c:dLbl>
              <c:idx val="14"/>
              <c:layout>
                <c:manualLayout>
                  <c:x val="-7.7555209593055771E-2"/>
                  <c:y val="3.4692564468497354E-2"/>
                </c:manualLayout>
              </c:layout>
              <c:dLblPos val="bestFit"/>
              <c:showLegendKey val="0"/>
              <c:showVal val="0"/>
              <c:showCatName val="1"/>
              <c:showSerName val="0"/>
              <c:showPercent val="0"/>
              <c:showBubbleSize val="0"/>
            </c:dLbl>
            <c:dLbl>
              <c:idx val="15"/>
              <c:layout>
                <c:manualLayout>
                  <c:x val="-0.11066501549153573"/>
                  <c:y val="1.7499223195530985E-2"/>
                </c:manualLayout>
              </c:layout>
              <c:dLblPos val="bestFit"/>
              <c:showLegendKey val="0"/>
              <c:showVal val="0"/>
              <c:showCatName val="1"/>
              <c:showSerName val="0"/>
              <c:showPercent val="0"/>
              <c:showBubbleSize val="0"/>
            </c:dLbl>
            <c:dLbl>
              <c:idx val="16"/>
              <c:layout>
                <c:manualLayout>
                  <c:x val="-6.2239560831517708E-2"/>
                  <c:y val="-3.6450902149377455E-2"/>
                </c:manualLayout>
              </c:layout>
              <c:dLblPos val="bestFit"/>
              <c:showLegendKey val="0"/>
              <c:showVal val="0"/>
              <c:showCatName val="1"/>
              <c:showSerName val="0"/>
              <c:showPercent val="0"/>
              <c:showBubbleSize val="0"/>
            </c:dLbl>
            <c:dLbl>
              <c:idx val="17"/>
              <c:layout>
                <c:manualLayout>
                  <c:x val="-1.732886844463314E-2"/>
                  <c:y val="-6.5097911148203347E-2"/>
                </c:manualLayout>
              </c:layout>
              <c:dLblPos val="bestFit"/>
              <c:showLegendKey val="0"/>
              <c:showVal val="0"/>
              <c:showCatName val="1"/>
              <c:showSerName val="0"/>
              <c:showPercent val="0"/>
              <c:showBubbleSize val="0"/>
            </c:dLbl>
            <c:spPr>
              <a:noFill/>
              <a:ln w="23010">
                <a:noFill/>
              </a:ln>
            </c:spPr>
            <c:txPr>
              <a:bodyPr/>
              <a:lstStyle/>
              <a:p>
                <a:pPr>
                  <a:defRPr sz="725" b="1" i="0" u="none" strike="noStrike" baseline="0">
                    <a:solidFill>
                      <a:srgbClr val="000000"/>
                    </a:solidFill>
                    <a:latin typeface="Arial"/>
                    <a:ea typeface="Arial"/>
                    <a:cs typeface="Arial"/>
                  </a:defRPr>
                </a:pPr>
                <a:endParaRPr lang="zh-CN"/>
              </a:p>
            </c:txPr>
            <c:showLegendKey val="0"/>
            <c:showVal val="0"/>
            <c:showCatName val="1"/>
            <c:showSerName val="0"/>
            <c:showPercent val="0"/>
            <c:showBubbleSize val="0"/>
            <c:showLeaderLines val="1"/>
          </c:dLbls>
          <c:cat>
            <c:strRef>
              <c:f>Sheet1!$E$7:$E$24</c:f>
              <c:strCache>
                <c:ptCount val="18"/>
                <c:pt idx="0">
                  <c:v>Ancillary Equipment</c:v>
                </c:pt>
                <c:pt idx="1">
                  <c:v>Installation/Shipping</c:v>
                </c:pt>
                <c:pt idx="2">
                  <c:v>Site Acquisition</c:v>
                </c:pt>
                <c:pt idx="3">
                  <c:v>Project Management</c:v>
                </c:pt>
                <c:pt idx="4">
                  <c:v>RF Eng / Test Equip</c:v>
                </c:pt>
                <c:pt idx="5">
                  <c:v>BTS</c:v>
                </c:pt>
                <c:pt idx="6">
                  <c:v>BSC</c:v>
                </c:pt>
                <c:pt idx="7">
                  <c:v>CoreNet - Circuit-Switched</c:v>
                </c:pt>
                <c:pt idx="8">
                  <c:v>CoreNet - Packet-Switched</c:v>
                </c:pt>
                <c:pt idx="9">
                  <c:v>Other</c:v>
                </c:pt>
                <c:pt idx="10">
                  <c:v>Site Rental</c:v>
                </c:pt>
                <c:pt idx="11">
                  <c:v>Operations</c:v>
                </c:pt>
                <c:pt idx="12">
                  <c:v>Utilities</c:v>
                </c:pt>
                <c:pt idx="13">
                  <c:v>Spares</c:v>
                </c:pt>
                <c:pt idx="14">
                  <c:v>Training</c:v>
                </c:pt>
                <c:pt idx="15">
                  <c:v>Software Upgrade</c:v>
                </c:pt>
                <c:pt idx="16">
                  <c:v>Backhaul</c:v>
                </c:pt>
                <c:pt idx="17">
                  <c:v>Internet Interconnect</c:v>
                </c:pt>
              </c:strCache>
            </c:strRef>
          </c:cat>
          <c:val>
            <c:numRef>
              <c:f>Sheet1!$F$7:$F$24</c:f>
              <c:numCache>
                <c:formatCode>0%</c:formatCode>
                <c:ptCount val="18"/>
                <c:pt idx="0">
                  <c:v>8.238532088258645E-3</c:v>
                </c:pt>
                <c:pt idx="1">
                  <c:v>0.11000000000000004</c:v>
                </c:pt>
                <c:pt idx="2">
                  <c:v>6.7520048204463114E-3</c:v>
                </c:pt>
                <c:pt idx="3">
                  <c:v>5.0859029563455238E-4</c:v>
                </c:pt>
                <c:pt idx="4">
                  <c:v>7.8031731889641734E-3</c:v>
                </c:pt>
                <c:pt idx="5">
                  <c:v>0.12000000000000002</c:v>
                </c:pt>
                <c:pt idx="6">
                  <c:v>8.0000000000000071E-2</c:v>
                </c:pt>
                <c:pt idx="7">
                  <c:v>2.997869202318224E-3</c:v>
                </c:pt>
                <c:pt idx="8">
                  <c:v>2.6300360067330286E-2</c:v>
                </c:pt>
                <c:pt idx="9">
                  <c:v>1.0000000000000009E-2</c:v>
                </c:pt>
                <c:pt idx="10">
                  <c:v>0.12000000000000002</c:v>
                </c:pt>
                <c:pt idx="11">
                  <c:v>0.13</c:v>
                </c:pt>
                <c:pt idx="12">
                  <c:v>3.000000000000002E-2</c:v>
                </c:pt>
                <c:pt idx="13">
                  <c:v>2.0000000000000018E-2</c:v>
                </c:pt>
                <c:pt idx="14">
                  <c:v>5.4826279142024129E-3</c:v>
                </c:pt>
                <c:pt idx="15">
                  <c:v>6.6495093347135282E-3</c:v>
                </c:pt>
                <c:pt idx="16">
                  <c:v>0.25</c:v>
                </c:pt>
                <c:pt idx="17">
                  <c:v>5.0000000000000037E-2</c:v>
                </c:pt>
              </c:numCache>
            </c:numRef>
          </c:val>
        </c:ser>
        <c:dLbls>
          <c:showLegendKey val="0"/>
          <c:showVal val="0"/>
          <c:showCatName val="0"/>
          <c:showSerName val="0"/>
          <c:showPercent val="0"/>
          <c:showBubbleSize val="0"/>
          <c:showLeaderLines val="1"/>
        </c:dLbls>
        <c:firstSliceAng val="0"/>
      </c:pieChart>
      <c:spPr>
        <a:noFill/>
        <a:ln w="23010">
          <a:noFill/>
        </a:ln>
      </c:spPr>
    </c:plotArea>
    <c:plotVisOnly val="1"/>
    <c:dispBlanksAs val="zero"/>
    <c:showDLblsOverMax val="0"/>
  </c:chart>
  <c:spPr>
    <a:gradFill flip="none" rotWithShape="1">
      <a:gsLst>
        <a:gs pos="0">
          <a:srgbClr val="969696"/>
        </a:gs>
        <a:gs pos="50000">
          <a:srgbClr val="FFFFFF"/>
        </a:gs>
        <a:gs pos="100000">
          <a:srgbClr val="969696"/>
        </a:gs>
      </a:gsLst>
      <a:path path="circle">
        <a:fillToRect l="50000" t="50000" r="50000" b="50000"/>
      </a:path>
      <a:tileRect/>
    </a:gradFill>
    <a:ln>
      <a:noFill/>
    </a:ln>
  </c:spPr>
  <c:txPr>
    <a:bodyPr/>
    <a:lstStyle/>
    <a:p>
      <a:pPr>
        <a:defRPr sz="1087" b="0" i="0" u="none" strike="noStrike" baseline="0">
          <a:solidFill>
            <a:srgbClr val="000000"/>
          </a:solidFill>
          <a:latin typeface="Arial"/>
          <a:ea typeface="Arial"/>
          <a:cs typeface="Aria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62" name="Group 15"/>
          <p:cNvGrpSpPr>
            <a:grpSpLocks/>
          </p:cNvGrpSpPr>
          <p:nvPr/>
        </p:nvGrpSpPr>
        <p:grpSpPr bwMode="auto">
          <a:xfrm flipH="1">
            <a:off x="5851525" y="9121775"/>
            <a:ext cx="1463675" cy="479425"/>
            <a:chOff x="0" y="4704"/>
            <a:chExt cx="864" cy="288"/>
          </a:xfrm>
        </p:grpSpPr>
        <p:sp>
          <p:nvSpPr>
            <p:cNvPr id="21516" name="Rectangle 12"/>
            <p:cNvSpPr>
              <a:spLocks noChangeAspect="1" noChangeArrowheads="1"/>
            </p:cNvSpPr>
            <p:nvPr/>
          </p:nvSpPr>
          <p:spPr bwMode="auto">
            <a:xfrm>
              <a:off x="0" y="4704"/>
              <a:ext cx="288" cy="288"/>
            </a:xfrm>
            <a:prstGeom prst="rect">
              <a:avLst/>
            </a:prstGeom>
            <a:solidFill>
              <a:srgbClr val="E2F2FF"/>
            </a:solidFill>
            <a:ln w="9525">
              <a:noFill/>
              <a:miter lim="800000"/>
              <a:headEnd/>
              <a:tailEnd/>
            </a:ln>
            <a:effectLst/>
          </p:spPr>
          <p:txBody>
            <a:bodyPr wrap="none" anchor="ctr"/>
            <a:lstStyle/>
            <a:p>
              <a:pPr>
                <a:defRPr/>
              </a:pPr>
              <a:endParaRPr lang="en-US">
                <a:latin typeface="Arial" charset="0"/>
              </a:endParaRPr>
            </a:p>
          </p:txBody>
        </p:sp>
        <p:sp>
          <p:nvSpPr>
            <p:cNvPr id="21517" name="Rectangle 13"/>
            <p:cNvSpPr>
              <a:spLocks noChangeAspect="1" noChangeArrowheads="1"/>
            </p:cNvSpPr>
            <p:nvPr/>
          </p:nvSpPr>
          <p:spPr bwMode="auto">
            <a:xfrm>
              <a:off x="288" y="4704"/>
              <a:ext cx="290" cy="288"/>
            </a:xfrm>
            <a:prstGeom prst="rect">
              <a:avLst/>
            </a:prstGeom>
            <a:solidFill>
              <a:srgbClr val="EFF6FC"/>
            </a:solidFill>
            <a:ln w="9525">
              <a:noFill/>
              <a:miter lim="800000"/>
              <a:headEnd/>
              <a:tailEnd/>
            </a:ln>
            <a:effectLst/>
          </p:spPr>
          <p:txBody>
            <a:bodyPr wrap="none" anchor="ctr"/>
            <a:lstStyle/>
            <a:p>
              <a:pPr>
                <a:defRPr/>
              </a:pPr>
              <a:endParaRPr lang="en-US">
                <a:latin typeface="Arial" charset="0"/>
              </a:endParaRPr>
            </a:p>
          </p:txBody>
        </p:sp>
        <p:sp>
          <p:nvSpPr>
            <p:cNvPr id="21518" name="Rectangle 14"/>
            <p:cNvSpPr>
              <a:spLocks noChangeAspect="1" noChangeArrowheads="1"/>
            </p:cNvSpPr>
            <p:nvPr/>
          </p:nvSpPr>
          <p:spPr bwMode="auto">
            <a:xfrm>
              <a:off x="576" y="4704"/>
              <a:ext cx="288" cy="288"/>
            </a:xfrm>
            <a:prstGeom prst="rect">
              <a:avLst/>
            </a:prstGeom>
            <a:solidFill>
              <a:srgbClr val="FCFDFF"/>
            </a:solidFill>
            <a:ln w="9525">
              <a:noFill/>
              <a:miter lim="800000"/>
              <a:headEnd/>
              <a:tailEnd/>
            </a:ln>
            <a:effectLst/>
          </p:spPr>
          <p:txBody>
            <a:bodyPr wrap="none" anchor="ctr"/>
            <a:lstStyle/>
            <a:p>
              <a:pPr>
                <a:defRPr/>
              </a:pPr>
              <a:endParaRPr lang="en-US">
                <a:latin typeface="Arial" charset="0"/>
              </a:endParaRPr>
            </a:p>
          </p:txBody>
        </p:sp>
      </p:grpSp>
      <p:pic>
        <p:nvPicPr>
          <p:cNvPr id="40963" name="Picture 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7638" y="9236075"/>
            <a:ext cx="1162050" cy="249238"/>
          </a:xfrm>
          <a:prstGeom prst="rect">
            <a:avLst/>
          </a:prstGeom>
          <a:noFill/>
          <a:ln w="9525">
            <a:noFill/>
            <a:miter lim="800000"/>
            <a:headEnd/>
            <a:tailEnd/>
          </a:ln>
        </p:spPr>
      </p:pic>
      <p:sp>
        <p:nvSpPr>
          <p:cNvPr id="21511" name="Text Box 7"/>
          <p:cNvSpPr txBox="1">
            <a:spLocks noChangeArrowheads="1"/>
          </p:cNvSpPr>
          <p:nvPr/>
        </p:nvSpPr>
        <p:spPr bwMode="auto">
          <a:xfrm>
            <a:off x="5978525" y="9232900"/>
            <a:ext cx="1036638" cy="266700"/>
          </a:xfrm>
          <a:prstGeom prst="rect">
            <a:avLst/>
          </a:prstGeom>
          <a:noFill/>
          <a:ln w="9525">
            <a:noFill/>
            <a:miter lim="800000"/>
            <a:headEnd/>
            <a:tailEnd/>
          </a:ln>
          <a:effectLst/>
        </p:spPr>
        <p:txBody>
          <a:bodyPr wrap="none" lIns="96661" tIns="48331" rIns="96661" bIns="48331">
            <a:spAutoFit/>
          </a:bodyPr>
          <a:lstStyle/>
          <a:p>
            <a:pPr>
              <a:defRPr/>
            </a:pPr>
            <a:fld id="{708F9C45-4AAB-4B44-B523-4D2DDA7DA2F7}" type="datetime5">
              <a:rPr lang="en-US" sz="1100">
                <a:latin typeface="Arial" charset="0"/>
              </a:rPr>
              <a:pPr>
                <a:defRPr/>
              </a:pPr>
              <a:t>5-Jan-18</a:t>
            </a:fld>
            <a:r>
              <a:rPr lang="en-US" sz="1100" dirty="0">
                <a:latin typeface="Arial" charset="0"/>
              </a:rPr>
              <a:t> | </a:t>
            </a:r>
            <a:fld id="{D84642FC-6ED5-42A4-86B5-980630C44A3E}" type="slidenum">
              <a:rPr lang="en-US" sz="1100">
                <a:latin typeface="Arial" charset="0"/>
              </a:rPr>
              <a:pPr>
                <a:defRPr/>
              </a:pPr>
              <a:t>‹#›</a:t>
            </a:fld>
            <a:endParaRPr lang="en-US" sz="1100" dirty="0">
              <a:latin typeface="Arial" charset="0"/>
            </a:endParaRPr>
          </a:p>
        </p:txBody>
      </p:sp>
      <p:sp>
        <p:nvSpPr>
          <p:cNvPr id="21512" name="Rectangle 8"/>
          <p:cNvSpPr>
            <a:spLocks noChangeAspect="1" noChangeArrowheads="1"/>
          </p:cNvSpPr>
          <p:nvPr/>
        </p:nvSpPr>
        <p:spPr bwMode="auto">
          <a:xfrm>
            <a:off x="0" y="0"/>
            <a:ext cx="487363" cy="479425"/>
          </a:xfrm>
          <a:prstGeom prst="rect">
            <a:avLst/>
          </a:prstGeom>
          <a:solidFill>
            <a:srgbClr val="E2F2FF"/>
          </a:solidFill>
          <a:ln w="9525">
            <a:noFill/>
            <a:miter lim="800000"/>
            <a:headEnd/>
            <a:tailEnd/>
          </a:ln>
          <a:effectLst/>
        </p:spPr>
        <p:txBody>
          <a:bodyPr wrap="none" lIns="96661" tIns="48331" rIns="96661" bIns="48331" anchor="ctr"/>
          <a:lstStyle/>
          <a:p>
            <a:pPr>
              <a:defRPr/>
            </a:pPr>
            <a:endParaRPr lang="en-US">
              <a:latin typeface="Arial" charset="0"/>
            </a:endParaRPr>
          </a:p>
        </p:txBody>
      </p:sp>
      <p:sp>
        <p:nvSpPr>
          <p:cNvPr id="21513" name="Rectangle 9"/>
          <p:cNvSpPr>
            <a:spLocks noChangeAspect="1" noChangeArrowheads="1"/>
          </p:cNvSpPr>
          <p:nvPr/>
        </p:nvSpPr>
        <p:spPr bwMode="auto">
          <a:xfrm>
            <a:off x="487363" y="0"/>
            <a:ext cx="487362" cy="479425"/>
          </a:xfrm>
          <a:prstGeom prst="rect">
            <a:avLst/>
          </a:prstGeom>
          <a:solidFill>
            <a:srgbClr val="EFF6FC"/>
          </a:solidFill>
          <a:ln w="9525">
            <a:noFill/>
            <a:miter lim="800000"/>
            <a:headEnd/>
            <a:tailEnd/>
          </a:ln>
          <a:effectLst/>
        </p:spPr>
        <p:txBody>
          <a:bodyPr wrap="none" lIns="96661" tIns="48331" rIns="96661" bIns="48331" anchor="ctr"/>
          <a:lstStyle/>
          <a:p>
            <a:pPr>
              <a:defRPr/>
            </a:pPr>
            <a:endParaRPr lang="en-US">
              <a:latin typeface="Arial" charset="0"/>
            </a:endParaRPr>
          </a:p>
        </p:txBody>
      </p:sp>
      <p:sp>
        <p:nvSpPr>
          <p:cNvPr id="21514" name="Rectangle 10"/>
          <p:cNvSpPr>
            <a:spLocks noChangeAspect="1" noChangeArrowheads="1"/>
          </p:cNvSpPr>
          <p:nvPr/>
        </p:nvSpPr>
        <p:spPr bwMode="auto">
          <a:xfrm>
            <a:off x="974725" y="0"/>
            <a:ext cx="488950" cy="479425"/>
          </a:xfrm>
          <a:prstGeom prst="rect">
            <a:avLst/>
          </a:prstGeom>
          <a:solidFill>
            <a:srgbClr val="FCFDFF"/>
          </a:solidFill>
          <a:ln w="9525">
            <a:noFill/>
            <a:miter lim="800000"/>
            <a:headEnd/>
            <a:tailEnd/>
          </a:ln>
          <a:effectLst/>
        </p:spPr>
        <p:txBody>
          <a:bodyPr wrap="none" lIns="96661" tIns="48331" rIns="96661" bIns="48331" anchor="ctr"/>
          <a:lstStyle/>
          <a:p>
            <a:pPr>
              <a:defRPr/>
            </a:pPr>
            <a:endParaRPr lang="en-US">
              <a:latin typeface="Arial" charset="0"/>
            </a:endParaRPr>
          </a:p>
        </p:txBody>
      </p:sp>
    </p:spTree>
    <p:extLst>
      <p:ext uri="{BB962C8B-B14F-4D97-AF65-F5344CB8AC3E}">
        <p14:creationId xmlns:p14="http://schemas.microsoft.com/office/powerpoint/2010/main" val="3406159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731838" y="4560888"/>
            <a:ext cx="5851525" cy="11953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grpSp>
        <p:nvGrpSpPr>
          <p:cNvPr id="26628" name="Group 10"/>
          <p:cNvGrpSpPr>
            <a:grpSpLocks/>
          </p:cNvGrpSpPr>
          <p:nvPr/>
        </p:nvGrpSpPr>
        <p:grpSpPr bwMode="auto">
          <a:xfrm flipH="1">
            <a:off x="5861050" y="9121775"/>
            <a:ext cx="1462088" cy="479425"/>
            <a:chOff x="0" y="4704"/>
            <a:chExt cx="864" cy="288"/>
          </a:xfrm>
        </p:grpSpPr>
        <p:sp>
          <p:nvSpPr>
            <p:cNvPr id="23563" name="Rectangle 11"/>
            <p:cNvSpPr>
              <a:spLocks noChangeAspect="1" noChangeArrowheads="1"/>
            </p:cNvSpPr>
            <p:nvPr/>
          </p:nvSpPr>
          <p:spPr bwMode="auto">
            <a:xfrm>
              <a:off x="0" y="4704"/>
              <a:ext cx="288" cy="288"/>
            </a:xfrm>
            <a:prstGeom prst="rect">
              <a:avLst/>
            </a:prstGeom>
            <a:solidFill>
              <a:srgbClr val="E2F2FF"/>
            </a:solidFill>
            <a:ln w="9525">
              <a:noFill/>
              <a:miter lim="800000"/>
              <a:headEnd/>
              <a:tailEnd/>
            </a:ln>
            <a:effectLst/>
          </p:spPr>
          <p:txBody>
            <a:bodyPr wrap="none" anchor="ctr"/>
            <a:lstStyle/>
            <a:p>
              <a:pPr>
                <a:defRPr/>
              </a:pPr>
              <a:endParaRPr lang="en-US">
                <a:latin typeface="Arial" charset="0"/>
              </a:endParaRPr>
            </a:p>
          </p:txBody>
        </p:sp>
        <p:sp>
          <p:nvSpPr>
            <p:cNvPr id="23564" name="Rectangle 12"/>
            <p:cNvSpPr>
              <a:spLocks noChangeAspect="1" noChangeArrowheads="1"/>
            </p:cNvSpPr>
            <p:nvPr/>
          </p:nvSpPr>
          <p:spPr bwMode="auto">
            <a:xfrm>
              <a:off x="288" y="4704"/>
              <a:ext cx="288" cy="288"/>
            </a:xfrm>
            <a:prstGeom prst="rect">
              <a:avLst/>
            </a:prstGeom>
            <a:solidFill>
              <a:srgbClr val="EFF6FC"/>
            </a:solidFill>
            <a:ln w="9525">
              <a:noFill/>
              <a:miter lim="800000"/>
              <a:headEnd/>
              <a:tailEnd/>
            </a:ln>
            <a:effectLst/>
          </p:spPr>
          <p:txBody>
            <a:bodyPr wrap="none" anchor="ctr"/>
            <a:lstStyle/>
            <a:p>
              <a:pPr>
                <a:defRPr/>
              </a:pPr>
              <a:endParaRPr lang="en-US">
                <a:latin typeface="Arial" charset="0"/>
              </a:endParaRPr>
            </a:p>
          </p:txBody>
        </p:sp>
        <p:sp>
          <p:nvSpPr>
            <p:cNvPr id="23565" name="Rectangle 13"/>
            <p:cNvSpPr>
              <a:spLocks noChangeAspect="1" noChangeArrowheads="1"/>
            </p:cNvSpPr>
            <p:nvPr/>
          </p:nvSpPr>
          <p:spPr bwMode="auto">
            <a:xfrm>
              <a:off x="576" y="4704"/>
              <a:ext cx="288" cy="288"/>
            </a:xfrm>
            <a:prstGeom prst="rect">
              <a:avLst/>
            </a:prstGeom>
            <a:solidFill>
              <a:srgbClr val="FCFDFF"/>
            </a:solidFill>
            <a:ln w="9525">
              <a:noFill/>
              <a:miter lim="800000"/>
              <a:headEnd/>
              <a:tailEnd/>
            </a:ln>
            <a:effectLst/>
          </p:spPr>
          <p:txBody>
            <a:bodyPr wrap="none" anchor="ctr"/>
            <a:lstStyle/>
            <a:p>
              <a:pPr>
                <a:defRPr/>
              </a:pPr>
              <a:endParaRPr lang="en-US">
                <a:latin typeface="Arial" charset="0"/>
              </a:endParaRPr>
            </a:p>
          </p:txBody>
        </p:sp>
      </p:grpSp>
      <p:pic>
        <p:nvPicPr>
          <p:cNvPr id="26629" name="Picture 14"/>
          <p:cNvPicPr>
            <a:picLocks noChangeAspect="1" noChangeArrowheads="1"/>
          </p:cNvPicPr>
          <p:nvPr/>
        </p:nvPicPr>
        <p:blipFill>
          <a:blip r:embed="rId2"/>
          <a:srcRect/>
          <a:stretch>
            <a:fillRect/>
          </a:stretch>
        </p:blipFill>
        <p:spPr bwMode="auto">
          <a:xfrm>
            <a:off x="155575" y="9236075"/>
            <a:ext cx="1162050" cy="249238"/>
          </a:xfrm>
          <a:prstGeom prst="rect">
            <a:avLst/>
          </a:prstGeom>
          <a:noFill/>
          <a:ln w="9525">
            <a:noFill/>
            <a:miter lim="800000"/>
            <a:headEnd/>
            <a:tailEnd/>
          </a:ln>
        </p:spPr>
      </p:pic>
      <p:sp>
        <p:nvSpPr>
          <p:cNvPr id="23567" name="Text Box 15"/>
          <p:cNvSpPr txBox="1">
            <a:spLocks noChangeArrowheads="1"/>
          </p:cNvSpPr>
          <p:nvPr/>
        </p:nvSpPr>
        <p:spPr bwMode="auto">
          <a:xfrm>
            <a:off x="5988050" y="9232900"/>
            <a:ext cx="1036638" cy="266700"/>
          </a:xfrm>
          <a:prstGeom prst="rect">
            <a:avLst/>
          </a:prstGeom>
          <a:noFill/>
          <a:ln w="9525">
            <a:noFill/>
            <a:miter lim="800000"/>
            <a:headEnd/>
            <a:tailEnd/>
          </a:ln>
          <a:effectLst/>
        </p:spPr>
        <p:txBody>
          <a:bodyPr wrap="none" lIns="96661" tIns="48331" rIns="96661" bIns="48331">
            <a:spAutoFit/>
          </a:bodyPr>
          <a:lstStyle/>
          <a:p>
            <a:pPr>
              <a:defRPr/>
            </a:pPr>
            <a:fld id="{D67DD284-3EAE-45C2-803A-D2E04317DF41}" type="datetime5">
              <a:rPr lang="en-US" sz="1100">
                <a:latin typeface="Arial" charset="0"/>
              </a:rPr>
              <a:pPr>
                <a:defRPr/>
              </a:pPr>
              <a:t>5-Jan-18</a:t>
            </a:fld>
            <a:r>
              <a:rPr lang="en-US" sz="1100" dirty="0">
                <a:latin typeface="Arial" charset="0"/>
              </a:rPr>
              <a:t> | </a:t>
            </a:r>
            <a:fld id="{3C9839D8-145D-4EDF-BBAB-7132EB14DD9C}" type="slidenum">
              <a:rPr lang="en-US" sz="1100">
                <a:latin typeface="Arial" charset="0"/>
              </a:rPr>
              <a:pPr>
                <a:defRPr/>
              </a:pPr>
              <a:t>‹#›</a:t>
            </a:fld>
            <a:endParaRPr lang="en-US" sz="1100" dirty="0">
              <a:latin typeface="Arial" charset="0"/>
            </a:endParaRPr>
          </a:p>
        </p:txBody>
      </p:sp>
    </p:spTree>
    <p:extLst>
      <p:ext uri="{BB962C8B-B14F-4D97-AF65-F5344CB8AC3E}">
        <p14:creationId xmlns:p14="http://schemas.microsoft.com/office/powerpoint/2010/main" val="929663517"/>
      </p:ext>
    </p:extLst>
  </p:cSld>
  <p:clrMap bg1="lt1" tx1="dk1" bg2="lt2" tx2="dk2" accent1="accent1" accent2="accent2" accent3="accent3" accent4="accent4" accent5="accent5" accent6="accent6" hlink="hlink" folHlink="folHlink"/>
  <p:notesStyle>
    <a:lvl1pPr marL="117475" indent="-117475" algn="l" rtl="0" eaLnBrk="0" fontAlgn="base" hangingPunct="0">
      <a:spcBef>
        <a:spcPct val="30000"/>
      </a:spcBef>
      <a:spcAft>
        <a:spcPct val="0"/>
      </a:spcAft>
      <a:buFont typeface="Wingdings" pitchFamily="2" charset="2"/>
      <a:buChar char="§"/>
      <a:defRPr sz="1400" kern="1200">
        <a:solidFill>
          <a:schemeClr val="tx1"/>
        </a:solidFill>
        <a:latin typeface="Arial" charset="0"/>
        <a:ea typeface="+mn-ea"/>
        <a:cs typeface="+mn-cs"/>
      </a:defRPr>
    </a:lvl1pPr>
    <a:lvl2pPr marL="398463" indent="-166688" algn="l" rtl="0" eaLnBrk="0" fontAlgn="base" hangingPunct="0">
      <a:spcBef>
        <a:spcPct val="30000"/>
      </a:spcBef>
      <a:spcAft>
        <a:spcPct val="0"/>
      </a:spcAft>
      <a:buFont typeface="Wingdings" pitchFamily="2" charset="2"/>
      <a:buChar char="§"/>
      <a:defRPr sz="1200" kern="1200">
        <a:solidFill>
          <a:schemeClr val="tx1"/>
        </a:solidFill>
        <a:latin typeface="Arial" charset="0"/>
        <a:ea typeface="+mn-ea"/>
        <a:cs typeface="+mn-cs"/>
      </a:defRPr>
    </a:lvl2pPr>
    <a:lvl3pPr marL="631825" indent="-119063" algn="l" rtl="0" eaLnBrk="0" fontAlgn="base" hangingPunct="0">
      <a:spcBef>
        <a:spcPct val="30000"/>
      </a:spcBef>
      <a:spcAft>
        <a:spcPct val="0"/>
      </a:spcAft>
      <a:buFont typeface="Wingdings" pitchFamily="2" charset="2"/>
      <a:buChar char="§"/>
      <a:defRPr sz="1000" kern="1200">
        <a:solidFill>
          <a:schemeClr val="tx1"/>
        </a:solidFill>
        <a:latin typeface="Arial" charset="0"/>
        <a:ea typeface="+mn-ea"/>
        <a:cs typeface="+mn-cs"/>
      </a:defRPr>
    </a:lvl3pPr>
    <a:lvl4pPr marL="855663" indent="-109538" algn="l" rtl="0" eaLnBrk="0" fontAlgn="base" hangingPunct="0">
      <a:spcBef>
        <a:spcPct val="30000"/>
      </a:spcBef>
      <a:spcAft>
        <a:spcPct val="0"/>
      </a:spcAft>
      <a:buFont typeface="Wingdings" pitchFamily="2" charset="2"/>
      <a:buChar char="§"/>
      <a:defRPr sz="1000" kern="1200">
        <a:solidFill>
          <a:schemeClr val="tx1"/>
        </a:solidFill>
        <a:latin typeface="Arial" charset="0"/>
        <a:ea typeface="+mn-ea"/>
        <a:cs typeface="+mn-cs"/>
      </a:defRPr>
    </a:lvl4pPr>
    <a:lvl5pPr marL="1089025" indent="-119063" algn="l" rtl="0" eaLnBrk="0" fontAlgn="base" hangingPunct="0">
      <a:spcBef>
        <a:spcPct val="30000"/>
      </a:spcBef>
      <a:spcAft>
        <a:spcPct val="0"/>
      </a:spcAft>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28675"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9909EBC9-88E6-47DF-A3ED-E9FA77F066DE}" type="datetime4">
              <a:rPr lang="en-US"/>
              <a:pPr/>
              <a:t>January 5, 2018</a:t>
            </a:fld>
            <a:endParaRPr lang="en-US"/>
          </a:p>
        </p:txBody>
      </p:sp>
      <p:sp>
        <p:nvSpPr>
          <p:cNvPr id="28676"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1E43AD0C-4F43-4883-A29C-41625A459B00}" type="slidenum">
              <a:rPr lang="en-US"/>
              <a:pPr/>
              <a:t>4</a:t>
            </a:fld>
            <a:endParaRPr lang="en-US"/>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xfrm>
            <a:off x="731838" y="4560888"/>
            <a:ext cx="5851525" cy="312737"/>
          </a:xfrm>
          <a:noFill/>
          <a:ln/>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37891"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6E40466C-E6AE-4FF1-A47C-E92324B978EF}" type="datetime4">
              <a:rPr lang="en-US"/>
              <a:pPr/>
              <a:t>January 5, 2018</a:t>
            </a:fld>
            <a:endParaRPr lang="en-US"/>
          </a:p>
        </p:txBody>
      </p:sp>
      <p:sp>
        <p:nvSpPr>
          <p:cNvPr id="37892"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ABDC958A-023D-40B2-B7E1-F2511E141CD7}" type="slidenum">
              <a:rPr lang="en-US"/>
              <a:pPr/>
              <a:t>15</a:t>
            </a:fld>
            <a:endParaRPr lang="en-U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731838" y="4560888"/>
            <a:ext cx="5851525" cy="312737"/>
          </a:xfrm>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38915"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F1C99377-FEA4-47CD-A7EE-AB7F804A4F12}" type="datetime4">
              <a:rPr lang="en-US"/>
              <a:pPr/>
              <a:t>January 5, 2018</a:t>
            </a:fld>
            <a:endParaRPr lang="en-US"/>
          </a:p>
        </p:txBody>
      </p:sp>
      <p:sp>
        <p:nvSpPr>
          <p:cNvPr id="38916"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9A2A57E0-58C5-4C15-9C9F-A2FF8D1C2C57}" type="slidenum">
              <a:rPr lang="en-US"/>
              <a:pPr/>
              <a:t>16</a:t>
            </a:fld>
            <a:endParaRPr lang="en-U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731838" y="4560888"/>
            <a:ext cx="5851525" cy="312737"/>
          </a:xfrm>
          <a:noFill/>
          <a:ln/>
        </p:spPr>
        <p:txBody>
          <a:bodyPr/>
          <a:lstStyle/>
          <a:p>
            <a:pPr eaLnBrk="1" hangingPunct="1"/>
            <a:r>
              <a:rPr lang="en-US" smtClean="0">
                <a:latin typeface="Arial" pitchFamily="34" charset="0"/>
              </a:rPr>
              <a:t>Give some color?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684" y="719763"/>
            <a:ext cx="4707835" cy="3600450"/>
          </a:xfrm>
        </p:spPr>
      </p:sp>
      <p:sp>
        <p:nvSpPr>
          <p:cNvPr id="3" name="备注占位符 2"/>
          <p:cNvSpPr>
            <a:spLocks noGrp="1"/>
          </p:cNvSpPr>
          <p:nvPr>
            <p:ph type="body" idx="1"/>
          </p:nvPr>
        </p:nvSpPr>
        <p:spPr>
          <a:xfrm>
            <a:off x="731838" y="4560888"/>
            <a:ext cx="5851525" cy="313050"/>
          </a:xfrm>
        </p:spPr>
        <p:txBody>
          <a:bodyPr/>
          <a:lstStyle/>
          <a:p>
            <a:endParaRPr lang="zh-CN" altLang="en-US" dirty="0"/>
          </a:p>
        </p:txBody>
      </p:sp>
      <p:sp>
        <p:nvSpPr>
          <p:cNvPr id="4" name="灯片编号占位符 3"/>
          <p:cNvSpPr>
            <a:spLocks noGrp="1"/>
          </p:cNvSpPr>
          <p:nvPr>
            <p:ph type="sldNum" sz="quarter" idx="10"/>
          </p:nvPr>
        </p:nvSpPr>
        <p:spPr>
          <a:xfrm>
            <a:off x="4142962" y="9119173"/>
            <a:ext cx="3170583" cy="480388"/>
          </a:xfrm>
          <a:prstGeom prst="rect">
            <a:avLst/>
          </a:prstGeom>
        </p:spPr>
        <p:txBody>
          <a:bodyPr lIns="94851" tIns="47425" rIns="94851" bIns="47425"/>
          <a:lstStyle/>
          <a:p>
            <a:pPr>
              <a:buClr>
                <a:srgbClr val="1F497D"/>
              </a:buClr>
            </a:pPr>
            <a:fld id="{35709A46-4ADB-4D2E-835C-D70DEB913FB9}" type="slidenum">
              <a:rPr lang="zh-CN" altLang="en-US" smtClean="0">
                <a:solidFill>
                  <a:prstClr val="black"/>
                </a:solidFill>
              </a:rPr>
              <a:pPr>
                <a:buClr>
                  <a:srgbClr val="1F497D"/>
                </a:buClr>
              </a:pPr>
              <a:t>18</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idx="4294967295"/>
          </p:nvPr>
        </p:nvSpPr>
        <p:spPr bwMode="auto">
          <a:xfrm>
            <a:off x="0" y="0"/>
            <a:ext cx="3170238" cy="479425"/>
          </a:xfrm>
          <a:prstGeom prst="rect">
            <a:avLst/>
          </a:prstGeom>
          <a:noFill/>
          <a:ln>
            <a:miter lim="800000"/>
            <a:headEnd/>
            <a:tailEnd/>
          </a:ln>
        </p:spPr>
        <p:txBody>
          <a:bodyPr lIns="95072" tIns="47537" rIns="95072" bIns="47537"/>
          <a:lstStyle/>
          <a:p>
            <a:r>
              <a:rPr lang="en-US" sz="1200">
                <a:solidFill>
                  <a:srgbClr val="000000"/>
                </a:solidFill>
              </a:rPr>
              <a:t>EV-DO Rev. C Technology Overview</a:t>
            </a:r>
          </a:p>
        </p:txBody>
      </p:sp>
      <p:sp>
        <p:nvSpPr>
          <p:cNvPr id="29699" name="Rectangle 3"/>
          <p:cNvSpPr>
            <a:spLocks noGrp="1" noChangeArrowheads="1"/>
          </p:cNvSpPr>
          <p:nvPr>
            <p:ph type="dt" sz="quarter" idx="4294967295"/>
          </p:nvPr>
        </p:nvSpPr>
        <p:spPr bwMode="auto">
          <a:xfrm>
            <a:off x="4143375" y="0"/>
            <a:ext cx="3170238" cy="479425"/>
          </a:xfrm>
          <a:prstGeom prst="rect">
            <a:avLst/>
          </a:prstGeom>
          <a:noFill/>
          <a:ln>
            <a:miter lim="800000"/>
            <a:headEnd/>
            <a:tailEnd/>
          </a:ln>
        </p:spPr>
        <p:txBody>
          <a:bodyPr lIns="95072" tIns="47537" rIns="95072" bIns="47537"/>
          <a:lstStyle/>
          <a:p>
            <a:pPr algn="r"/>
            <a:fld id="{91702324-D4C4-4C10-9841-418A1A9A688A}" type="datetime4">
              <a:rPr lang="en-US" sz="1200">
                <a:solidFill>
                  <a:srgbClr val="000000"/>
                </a:solidFill>
              </a:rPr>
              <a:pPr algn="r"/>
              <a:t>January 5, 2018</a:t>
            </a:fld>
            <a:endParaRPr lang="en-US" sz="1200">
              <a:solidFill>
                <a:srgbClr val="000000"/>
              </a:solidFill>
            </a:endParaRPr>
          </a:p>
        </p:txBody>
      </p:sp>
      <p:sp>
        <p:nvSpPr>
          <p:cNvPr id="29700" name="Rectangle 6"/>
          <p:cNvSpPr>
            <a:spLocks noGrp="1" noChangeArrowheads="1"/>
          </p:cNvSpPr>
          <p:nvPr>
            <p:ph type="ftr" sz="quarter" idx="4294967295"/>
          </p:nvPr>
        </p:nvSpPr>
        <p:spPr bwMode="auto">
          <a:xfrm>
            <a:off x="0" y="9120188"/>
            <a:ext cx="3170238" cy="479425"/>
          </a:xfrm>
          <a:prstGeom prst="rect">
            <a:avLst/>
          </a:prstGeom>
          <a:noFill/>
          <a:ln>
            <a:miter lim="800000"/>
            <a:headEnd/>
            <a:tailEnd/>
          </a:ln>
        </p:spPr>
        <p:txBody>
          <a:bodyPr lIns="95072" tIns="47537" rIns="95072" bIns="47537"/>
          <a:lstStyle/>
          <a:p>
            <a:r>
              <a:rPr lang="en-US" sz="1200">
                <a:solidFill>
                  <a:srgbClr val="000000"/>
                </a:solidFill>
              </a:rPr>
              <a:t>QUALCOMM Proprietary</a:t>
            </a:r>
          </a:p>
        </p:txBody>
      </p:sp>
      <p:sp>
        <p:nvSpPr>
          <p:cNvPr id="29701"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5072" tIns="47537" rIns="95072" bIns="47537"/>
          <a:lstStyle/>
          <a:p>
            <a:pPr algn="r"/>
            <a:fld id="{0FAD1D78-B1BC-4810-8961-D6C93B23EDDA}" type="slidenum">
              <a:rPr lang="en-US" sz="1200">
                <a:solidFill>
                  <a:srgbClr val="000000"/>
                </a:solidFill>
              </a:rPr>
              <a:pPr algn="r"/>
              <a:t>5</a:t>
            </a:fld>
            <a:endParaRPr lang="en-US" sz="1200">
              <a:solidFill>
                <a:srgbClr val="000000"/>
              </a:solidFill>
            </a:endParaRPr>
          </a:p>
        </p:txBody>
      </p:sp>
      <p:sp>
        <p:nvSpPr>
          <p:cNvPr id="29702" name="Rectangle 2"/>
          <p:cNvSpPr>
            <a:spLocks noGrp="1" noRot="1" noChangeAspect="1" noChangeArrowheads="1" noTextEdit="1"/>
          </p:cNvSpPr>
          <p:nvPr>
            <p:ph type="sldImg"/>
          </p:nvPr>
        </p:nvSpPr>
        <p:spPr>
          <a:ln/>
        </p:spPr>
      </p:sp>
      <p:sp>
        <p:nvSpPr>
          <p:cNvPr id="29703" name="Rectangle 3"/>
          <p:cNvSpPr>
            <a:spLocks noGrp="1" noChangeArrowheads="1"/>
          </p:cNvSpPr>
          <p:nvPr>
            <p:ph type="body" idx="1"/>
          </p:nvPr>
        </p:nvSpPr>
        <p:spPr>
          <a:xfrm>
            <a:off x="976313" y="4560888"/>
            <a:ext cx="5362575" cy="323850"/>
          </a:xfrm>
          <a:noFill/>
          <a:ln/>
        </p:spPr>
        <p:txBody>
          <a:bodyPr/>
          <a:lstStyle/>
          <a:p>
            <a:r>
              <a:rPr lang="en-US" smtClean="0">
                <a:latin typeface="Arial" pitchFamily="34" charset="0"/>
              </a:rPr>
              <a:t>- Global ubiquity of 3G rollout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257300" y="722313"/>
            <a:ext cx="4800600" cy="3600450"/>
          </a:xfrm>
          <a:ln/>
        </p:spPr>
      </p:sp>
      <p:sp>
        <p:nvSpPr>
          <p:cNvPr id="30723" name="Rectangle 3"/>
          <p:cNvSpPr>
            <a:spLocks noGrp="1" noChangeArrowheads="1"/>
          </p:cNvSpPr>
          <p:nvPr>
            <p:ph type="body" idx="1"/>
          </p:nvPr>
        </p:nvSpPr>
        <p:spPr>
          <a:xfrm>
            <a:off x="976313" y="4564063"/>
            <a:ext cx="5362575" cy="4949825"/>
          </a:xfrm>
          <a:noFill/>
          <a:ln/>
        </p:spPr>
        <p:txBody>
          <a:bodyPr lIns="100186" tIns="50093" rIns="100186" bIns="50093"/>
          <a:lstStyle/>
          <a:p>
            <a:r>
              <a:rPr lang="en-US" b="1" smtClean="0">
                <a:solidFill>
                  <a:schemeClr val="bg1"/>
                </a:solidFill>
                <a:latin typeface="Arial" pitchFamily="34" charset="0"/>
              </a:rPr>
              <a:t>“Non-messaging revenue is up 40% Y/Y driven by Vodafone “live” and laptop connectivity.” </a:t>
            </a:r>
          </a:p>
          <a:p>
            <a:r>
              <a:rPr lang="en-US" i="1" smtClean="0">
                <a:solidFill>
                  <a:schemeClr val="bg1"/>
                </a:solidFill>
                <a:latin typeface="Arial" pitchFamily="34" charset="0"/>
              </a:rPr>
              <a:t>Arun Sarin, Vodafone CEO</a:t>
            </a:r>
          </a:p>
          <a:p>
            <a:endParaRPr lang="en-US" smtClean="0">
              <a:latin typeface="Arial" pitchFamily="34" charset="0"/>
            </a:endParaRPr>
          </a:p>
          <a:p>
            <a:r>
              <a:rPr lang="en-US" smtClean="0">
                <a:latin typeface="Arial" pitchFamily="34" charset="0"/>
              </a:rPr>
              <a:t>And the operators are investing because they're seeing the return. You can see the charts here, the growth rates are very high on their data services. As you saw in that previous chart, the voice services, the usage is not going up that much. So where is their growth coming from? The growth is coming from data services, from mobile broadband and from providing multimedia and all sorts of other kinds of services to the device.</a:t>
            </a:r>
          </a:p>
          <a:p>
            <a:endParaRPr lang="en-US" smtClean="0">
              <a:latin typeface="Arial" pitchFamily="34" charset="0"/>
            </a:endParaRPr>
          </a:p>
          <a:p>
            <a:r>
              <a:rPr lang="en-US" smtClean="0">
                <a:latin typeface="Arial" pitchFamily="34" charset="0"/>
              </a:rPr>
              <a:t>And a lot of times in the past people talked about wireless data, they meant text messaging or SMS, short message service. But if you look here on the Telestra chart, that's the operator down in Australia, that's all WCDMA. It's running a WCDMA network. They've now seen that their revenues from non-text data services have now outstripped the revenues that they had, and they're growing extremely rapidly, as you can see on that chart. So the operators are excited, the consumers are excited. Data is happening.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31747"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738CAECB-CE8B-4D35-9C65-082D1BCE2BE9}" type="datetime4">
              <a:rPr lang="en-US"/>
              <a:pPr/>
              <a:t>January 5, 2018</a:t>
            </a:fld>
            <a:endParaRPr lang="en-US"/>
          </a:p>
        </p:txBody>
      </p:sp>
      <p:sp>
        <p:nvSpPr>
          <p:cNvPr id="31748"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3F09FB82-04DE-4C74-AE16-954DE3B6EB16}" type="slidenum">
              <a:rPr lang="en-US"/>
              <a:pPr/>
              <a:t>8</a:t>
            </a:fld>
            <a:endParaRPr lang="en-US"/>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5438" y="4560888"/>
            <a:ext cx="6746875" cy="312737"/>
          </a:xfrm>
          <a:noFill/>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32771"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D11CD7E0-0D0B-4624-AFC8-E85FE4A0AE11}" type="datetime4">
              <a:rPr lang="en-US"/>
              <a:pPr/>
              <a:t>January 5, 2018</a:t>
            </a:fld>
            <a:endParaRPr lang="en-US"/>
          </a:p>
        </p:txBody>
      </p:sp>
      <p:sp>
        <p:nvSpPr>
          <p:cNvPr id="32772"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6E55D6CA-6695-4E53-8E4B-85091FDADD58}" type="slidenum">
              <a:rPr lang="en-US"/>
              <a:pPr/>
              <a:t>9</a:t>
            </a:fld>
            <a:endParaRPr lang="en-US"/>
          </a:p>
        </p:txBody>
      </p:sp>
      <p:sp>
        <p:nvSpPr>
          <p:cNvPr id="32773" name="Rectangle 2"/>
          <p:cNvSpPr>
            <a:spLocks noGrp="1" noRot="1" noChangeAspect="1" noChangeArrowheads="1" noTextEdit="1"/>
          </p:cNvSpPr>
          <p:nvPr>
            <p:ph type="sldImg"/>
          </p:nvPr>
        </p:nvSpPr>
        <p:spPr>
          <a:xfrm>
            <a:off x="1258888" y="717550"/>
            <a:ext cx="4800600" cy="3600450"/>
          </a:xfrm>
          <a:ln/>
        </p:spPr>
      </p:sp>
      <p:sp>
        <p:nvSpPr>
          <p:cNvPr id="32774" name="Rectangle 3"/>
          <p:cNvSpPr>
            <a:spLocks noGrp="1" noChangeArrowheads="1"/>
          </p:cNvSpPr>
          <p:nvPr>
            <p:ph type="body" idx="1"/>
          </p:nvPr>
        </p:nvSpPr>
        <p:spPr>
          <a:xfrm>
            <a:off x="655638" y="4560888"/>
            <a:ext cx="6115050" cy="1304925"/>
          </a:xfrm>
          <a:noFill/>
          <a:ln/>
        </p:spPr>
        <p:txBody>
          <a:bodyPr/>
          <a:lstStyle/>
          <a:p>
            <a:r>
              <a:rPr lang="en-US" smtClean="0">
                <a:latin typeface="Arial" pitchFamily="34" charset="0"/>
              </a:rPr>
              <a:t>Ethernet class performance is the performance similar to E1/R1 type connections</a:t>
            </a:r>
          </a:p>
          <a:p>
            <a:endParaRPr lang="en-US" smtClean="0">
              <a:latin typeface="Arial" pitchFamily="34" charset="0"/>
            </a:endParaRPr>
          </a:p>
          <a:p>
            <a:r>
              <a:rPr lang="en-US" smtClean="0">
                <a:latin typeface="Arial" pitchFamily="34" charset="0"/>
              </a:rPr>
              <a:t>Cable/DSL class performance is performance similar to Residential Cable/DSL/Fiber-to-Home type of connection.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33795"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5DEDB880-9EA7-487B-ACF3-25177FD1E84F}" type="datetime4">
              <a:rPr lang="en-US"/>
              <a:pPr/>
              <a:t>January 5, 2018</a:t>
            </a:fld>
            <a:endParaRPr lang="en-US"/>
          </a:p>
        </p:txBody>
      </p:sp>
      <p:sp>
        <p:nvSpPr>
          <p:cNvPr id="33796"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38EF295D-1375-4828-866E-5BAD71AC20C1}" type="slidenum">
              <a:rPr lang="en-US"/>
              <a:pPr/>
              <a:t>11</a:t>
            </a:fld>
            <a:endParaRPr lang="en-US"/>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731838" y="4560888"/>
            <a:ext cx="5851525" cy="312737"/>
          </a:xfrm>
          <a:noFill/>
          <a:ln/>
        </p:spPr>
        <p:txBody>
          <a:bodyPr/>
          <a:lstStyle/>
          <a:p>
            <a:pPr eaLnBrk="1" hangingPunct="1"/>
            <a:r>
              <a:rPr lang="en-US" smtClean="0">
                <a:latin typeface="Arial" pitchFamily="34" charset="0"/>
              </a:rPr>
              <a:t>Clean up – do network costs belong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idx="4294967295"/>
          </p:nvPr>
        </p:nvSpPr>
        <p:spPr bwMode="auto">
          <a:xfrm>
            <a:off x="0" y="0"/>
            <a:ext cx="3170238" cy="481013"/>
          </a:xfrm>
          <a:prstGeom prst="rect">
            <a:avLst/>
          </a:prstGeom>
          <a:noFill/>
          <a:ln>
            <a:miter lim="800000"/>
            <a:headEnd/>
            <a:tailEnd/>
          </a:ln>
        </p:spPr>
        <p:txBody>
          <a:bodyPr lIns="94851" tIns="47425" rIns="94851" bIns="47425"/>
          <a:lstStyle/>
          <a:p>
            <a:r>
              <a:rPr lang="en-US"/>
              <a:t>3G Offers Mobile Broadband Today</a:t>
            </a:r>
          </a:p>
        </p:txBody>
      </p:sp>
      <p:sp>
        <p:nvSpPr>
          <p:cNvPr id="35843" name="Rectangle 3"/>
          <p:cNvSpPr>
            <a:spLocks noGrp="1" noChangeArrowheads="1"/>
          </p:cNvSpPr>
          <p:nvPr>
            <p:ph type="dt" sz="quarter" idx="4294967295"/>
          </p:nvPr>
        </p:nvSpPr>
        <p:spPr bwMode="auto">
          <a:xfrm>
            <a:off x="4143375" y="0"/>
            <a:ext cx="3170238" cy="481013"/>
          </a:xfrm>
          <a:prstGeom prst="rect">
            <a:avLst/>
          </a:prstGeom>
          <a:noFill/>
          <a:ln>
            <a:miter lim="800000"/>
            <a:headEnd/>
            <a:tailEnd/>
          </a:ln>
        </p:spPr>
        <p:txBody>
          <a:bodyPr lIns="94851" tIns="47425" rIns="94851" bIns="47425"/>
          <a:lstStyle/>
          <a:p>
            <a:fld id="{91E2A9F6-1FF3-43ED-B017-12204DE9FD72}" type="datetime4">
              <a:rPr lang="en-US"/>
              <a:pPr/>
              <a:t>January 5, 2018</a:t>
            </a:fld>
            <a:endParaRPr lang="en-US"/>
          </a:p>
        </p:txBody>
      </p:sp>
      <p:sp>
        <p:nvSpPr>
          <p:cNvPr id="35844" name="Rectangle 7"/>
          <p:cNvSpPr>
            <a:spLocks noGrp="1" noChangeArrowheads="1"/>
          </p:cNvSpPr>
          <p:nvPr>
            <p:ph type="sldNum" sz="quarter" idx="4294967295"/>
          </p:nvPr>
        </p:nvSpPr>
        <p:spPr bwMode="auto">
          <a:xfrm>
            <a:off x="4143375" y="9118600"/>
            <a:ext cx="3170238" cy="481013"/>
          </a:xfrm>
          <a:prstGeom prst="rect">
            <a:avLst/>
          </a:prstGeom>
          <a:noFill/>
          <a:ln>
            <a:miter lim="800000"/>
            <a:headEnd/>
            <a:tailEnd/>
          </a:ln>
        </p:spPr>
        <p:txBody>
          <a:bodyPr lIns="94851" tIns="47425" rIns="94851" bIns="47425"/>
          <a:lstStyle/>
          <a:p>
            <a:fld id="{06BBC645-8D1E-4E03-A226-A4FD359D6B0A}" type="slidenum">
              <a:rPr lang="en-US"/>
              <a:pPr/>
              <a:t>13</a:t>
            </a:fld>
            <a:endParaRPr lang="en-US"/>
          </a:p>
        </p:txBody>
      </p:sp>
      <p:sp>
        <p:nvSpPr>
          <p:cNvPr id="35845" name="Rectangle 2"/>
          <p:cNvSpPr>
            <a:spLocks noGrp="1" noRot="1" noChangeAspect="1" noChangeArrowheads="1" noTextEdit="1"/>
          </p:cNvSpPr>
          <p:nvPr>
            <p:ph type="sldImg"/>
          </p:nvPr>
        </p:nvSpPr>
        <p:spPr>
          <a:xfrm>
            <a:off x="1258888" y="717550"/>
            <a:ext cx="4800600" cy="3600450"/>
          </a:xfrm>
          <a:ln/>
        </p:spPr>
      </p:sp>
      <p:sp>
        <p:nvSpPr>
          <p:cNvPr id="35846" name="Rectangle 3"/>
          <p:cNvSpPr>
            <a:spLocks noGrp="1" noChangeArrowheads="1"/>
          </p:cNvSpPr>
          <p:nvPr>
            <p:ph type="body" idx="1"/>
          </p:nvPr>
        </p:nvSpPr>
        <p:spPr>
          <a:xfrm>
            <a:off x="660400" y="4560888"/>
            <a:ext cx="6056313" cy="312737"/>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325438" y="4560888"/>
            <a:ext cx="6745287" cy="312737"/>
          </a:xfrm>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Titl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pic>
        <p:nvPicPr>
          <p:cNvPr id="5" name="Picture 15"/>
          <p:cNvPicPr>
            <a:picLocks noChangeAspect="1" noChangeArrowheads="1"/>
          </p:cNvPicPr>
          <p:nvPr userDrawn="1"/>
        </p:nvPicPr>
        <p:blipFill>
          <a:blip r:embed="rId3"/>
          <a:srcRect/>
          <a:stretch>
            <a:fillRect/>
          </a:stretch>
        </p:blipFill>
        <p:spPr bwMode="auto">
          <a:xfrm>
            <a:off x="6848475" y="252413"/>
            <a:ext cx="1865313" cy="400050"/>
          </a:xfrm>
          <a:prstGeom prst="rect">
            <a:avLst/>
          </a:prstGeom>
          <a:noFill/>
          <a:ln w="9525">
            <a:noFill/>
            <a:miter lim="800000"/>
            <a:headEnd/>
            <a:tailEnd/>
          </a:ln>
        </p:spPr>
      </p:pic>
      <p:sp>
        <p:nvSpPr>
          <p:cNvPr id="3080" name="Rectangle 8"/>
          <p:cNvSpPr>
            <a:spLocks noGrp="1" noChangeArrowheads="1"/>
          </p:cNvSpPr>
          <p:nvPr>
            <p:ph type="ctrTitle" sz="quarter"/>
          </p:nvPr>
        </p:nvSpPr>
        <p:spPr>
          <a:xfrm>
            <a:off x="941388" y="4079875"/>
            <a:ext cx="5427662" cy="506413"/>
          </a:xfrm>
        </p:spPr>
        <p:txBody>
          <a:bodyPr/>
          <a:lstStyle>
            <a:lvl1pPr>
              <a:defRPr sz="3200">
                <a:solidFill>
                  <a:schemeClr val="bg1"/>
                </a:solidFill>
              </a:defRPr>
            </a:lvl1pPr>
          </a:lstStyle>
          <a:p>
            <a:r>
              <a:rPr lang="en-US"/>
              <a:t>Click to edit Master title style</a:t>
            </a:r>
          </a:p>
        </p:txBody>
      </p:sp>
      <p:sp>
        <p:nvSpPr>
          <p:cNvPr id="3081" name="Rectangle 9"/>
          <p:cNvSpPr>
            <a:spLocks noGrp="1" noChangeArrowheads="1"/>
          </p:cNvSpPr>
          <p:nvPr>
            <p:ph type="subTitle" sz="quarter" idx="1"/>
          </p:nvPr>
        </p:nvSpPr>
        <p:spPr>
          <a:xfrm>
            <a:off x="941388" y="4845050"/>
            <a:ext cx="5427662" cy="336550"/>
          </a:xfrm>
        </p:spPr>
        <p:txBody>
          <a:bodyPr anchor="ctr"/>
          <a:lstStyle>
            <a:lvl1pPr marL="0" indent="0">
              <a:buFont typeface="Wingdings" pitchFamily="2" charset="2"/>
              <a:buNone/>
              <a:defRPr sz="1600">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9863"/>
            <a:ext cx="2057400" cy="335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9863"/>
            <a:ext cx="6019800" cy="335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8925"/>
            <a:ext cx="8229600" cy="929485"/>
          </a:xfrm>
        </p:spPr>
        <p:txBody>
          <a:bodyPr/>
          <a:lstStyle/>
          <a:p>
            <a:r>
              <a:rPr lang="en-US" smtClean="0"/>
              <a:t>Click to edit Master title style</a:t>
            </a:r>
            <a:endParaRPr lang="en-US"/>
          </a:p>
        </p:txBody>
      </p:sp>
      <p:sp>
        <p:nvSpPr>
          <p:cNvPr id="11" name="Text Placeholder 10"/>
          <p:cNvSpPr>
            <a:spLocks noGrp="1"/>
          </p:cNvSpPr>
          <p:nvPr>
            <p:ph type="body" sz="quarter" idx="11"/>
          </p:nvPr>
        </p:nvSpPr>
        <p:spPr>
          <a:xfrm>
            <a:off x="457200" y="1719072"/>
            <a:ext cx="82296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ext Placeholder 12"/>
          <p:cNvSpPr>
            <a:spLocks noGrp="1"/>
          </p:cNvSpPr>
          <p:nvPr>
            <p:ph type="body" sz="quarter" idx="12"/>
          </p:nvPr>
        </p:nvSpPr>
        <p:spPr>
          <a:xfrm>
            <a:off x="457200" y="1285875"/>
            <a:ext cx="8229600" cy="355482"/>
          </a:xfrm>
        </p:spPr>
        <p:txBody>
          <a:bodyPr/>
          <a:lstStyle>
            <a:lvl1pPr>
              <a:buFontTx/>
              <a:buNone/>
              <a:defRPr sz="1800">
                <a:solidFill>
                  <a:schemeClr val="bg1">
                    <a:lumMod val="50000"/>
                  </a:schemeClr>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14775" y="4870450"/>
            <a:ext cx="2514600" cy="31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1775" y="4870450"/>
            <a:ext cx="2514600" cy="31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720850"/>
            <a:ext cx="8229600" cy="1554272"/>
          </a:xfrm>
        </p:spPr>
        <p:txBody>
          <a:bodyPr/>
          <a:lstStyle>
            <a:lvl1pPr>
              <a:defRPr sz="22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0975" y="3622675"/>
            <a:ext cx="1295400" cy="1560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14775" y="3622675"/>
            <a:ext cx="3733800" cy="156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14775" y="4870450"/>
            <a:ext cx="2514600" cy="31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1775" y="4870450"/>
            <a:ext cx="2514600" cy="31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0975" y="3622675"/>
            <a:ext cx="1295400" cy="1560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14775" y="3622675"/>
            <a:ext cx="3733800" cy="156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20850"/>
            <a:ext cx="4038600" cy="1800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0850"/>
            <a:ext cx="4038600" cy="1800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spect="1" noChangeArrowheads="1"/>
          </p:cNvSpPr>
          <p:nvPr userDrawn="1"/>
        </p:nvSpPr>
        <p:spPr bwMode="auto">
          <a:xfrm>
            <a:off x="0" y="6400800"/>
            <a:ext cx="457200" cy="457200"/>
          </a:xfrm>
          <a:prstGeom prst="rect">
            <a:avLst/>
          </a:prstGeom>
          <a:solidFill>
            <a:srgbClr val="E2F2FF"/>
          </a:solidFill>
          <a:ln w="9525">
            <a:noFill/>
            <a:miter lim="800000"/>
            <a:headEnd/>
            <a:tailEnd/>
          </a:ln>
          <a:effectLst/>
        </p:spPr>
        <p:txBody>
          <a:bodyPr wrap="none" anchor="ctr"/>
          <a:lstStyle/>
          <a:p>
            <a:pPr>
              <a:defRPr/>
            </a:pPr>
            <a:endParaRPr lang="en-US" dirty="0">
              <a:latin typeface="Arial" charset="0"/>
            </a:endParaRPr>
          </a:p>
        </p:txBody>
      </p:sp>
      <p:sp>
        <p:nvSpPr>
          <p:cNvPr id="1040" name="Rectangle 16"/>
          <p:cNvSpPr>
            <a:spLocks noChangeAspect="1" noChangeArrowheads="1"/>
          </p:cNvSpPr>
          <p:nvPr userDrawn="1"/>
        </p:nvSpPr>
        <p:spPr bwMode="auto">
          <a:xfrm>
            <a:off x="457200" y="6400800"/>
            <a:ext cx="457200" cy="457200"/>
          </a:xfrm>
          <a:prstGeom prst="rect">
            <a:avLst/>
          </a:prstGeom>
          <a:solidFill>
            <a:srgbClr val="EFF6FC"/>
          </a:solidFill>
          <a:ln w="9525">
            <a:noFill/>
            <a:miter lim="800000"/>
            <a:headEnd/>
            <a:tailEnd/>
          </a:ln>
          <a:effectLst/>
        </p:spPr>
        <p:txBody>
          <a:bodyPr wrap="none" anchor="ctr"/>
          <a:lstStyle/>
          <a:p>
            <a:pPr>
              <a:defRPr/>
            </a:pPr>
            <a:endParaRPr lang="en-US">
              <a:latin typeface="Arial" charset="0"/>
            </a:endParaRPr>
          </a:p>
        </p:txBody>
      </p:sp>
      <p:sp>
        <p:nvSpPr>
          <p:cNvPr id="1041" name="Rectangle 17"/>
          <p:cNvSpPr>
            <a:spLocks noChangeAspect="1" noChangeArrowheads="1"/>
          </p:cNvSpPr>
          <p:nvPr userDrawn="1"/>
        </p:nvSpPr>
        <p:spPr bwMode="auto">
          <a:xfrm>
            <a:off x="914400" y="6400800"/>
            <a:ext cx="457200" cy="457200"/>
          </a:xfrm>
          <a:prstGeom prst="rect">
            <a:avLst/>
          </a:prstGeom>
          <a:solidFill>
            <a:srgbClr val="FCFDFF"/>
          </a:solidFill>
          <a:ln w="9525">
            <a:noFill/>
            <a:miter lim="800000"/>
            <a:headEnd/>
            <a:tailEnd/>
          </a:ln>
          <a:effectLst/>
        </p:spPr>
        <p:txBody>
          <a:bodyPr wrap="none" anchor="ctr"/>
          <a:lstStyle/>
          <a:p>
            <a:pPr>
              <a:defRPr/>
            </a:pPr>
            <a:endParaRPr lang="en-US">
              <a:latin typeface="Arial" charset="0"/>
            </a:endParaRPr>
          </a:p>
        </p:txBody>
      </p:sp>
      <p:grpSp>
        <p:nvGrpSpPr>
          <p:cNvPr id="3077" name="Group 10"/>
          <p:cNvGrpSpPr>
            <a:grpSpLocks noChangeAspect="1"/>
          </p:cNvGrpSpPr>
          <p:nvPr userDrawn="1"/>
        </p:nvGrpSpPr>
        <p:grpSpPr bwMode="auto">
          <a:xfrm flipH="1">
            <a:off x="7769225" y="0"/>
            <a:ext cx="1371600" cy="457200"/>
            <a:chOff x="513" y="3182"/>
            <a:chExt cx="1728" cy="576"/>
          </a:xfrm>
        </p:grpSpPr>
        <p:sp>
          <p:nvSpPr>
            <p:cNvPr id="1035" name="Rectangle 11"/>
            <p:cNvSpPr>
              <a:spLocks noChangeAspect="1" noChangeArrowheads="1"/>
            </p:cNvSpPr>
            <p:nvPr userDrawn="1"/>
          </p:nvSpPr>
          <p:spPr bwMode="auto">
            <a:xfrm>
              <a:off x="513" y="3182"/>
              <a:ext cx="576" cy="576"/>
            </a:xfrm>
            <a:prstGeom prst="rect">
              <a:avLst/>
            </a:prstGeom>
            <a:solidFill>
              <a:srgbClr val="E2F2FF"/>
            </a:solidFill>
            <a:ln w="9525">
              <a:noFill/>
              <a:miter lim="800000"/>
              <a:headEnd/>
              <a:tailEnd/>
            </a:ln>
            <a:effectLst/>
          </p:spPr>
          <p:txBody>
            <a:bodyPr wrap="none" anchor="ctr"/>
            <a:lstStyle/>
            <a:p>
              <a:pPr>
                <a:defRPr/>
              </a:pPr>
              <a:endParaRPr lang="en-US">
                <a:latin typeface="Arial" charset="0"/>
              </a:endParaRPr>
            </a:p>
          </p:txBody>
        </p:sp>
        <p:sp>
          <p:nvSpPr>
            <p:cNvPr id="1036" name="Rectangle 12"/>
            <p:cNvSpPr>
              <a:spLocks noChangeAspect="1" noChangeArrowheads="1"/>
            </p:cNvSpPr>
            <p:nvPr userDrawn="1"/>
          </p:nvSpPr>
          <p:spPr bwMode="auto">
            <a:xfrm>
              <a:off x="1089" y="3182"/>
              <a:ext cx="576" cy="576"/>
            </a:xfrm>
            <a:prstGeom prst="rect">
              <a:avLst/>
            </a:prstGeom>
            <a:solidFill>
              <a:srgbClr val="EFF6FC"/>
            </a:solidFill>
            <a:ln w="9525">
              <a:noFill/>
              <a:miter lim="800000"/>
              <a:headEnd/>
              <a:tailEnd/>
            </a:ln>
            <a:effectLst/>
          </p:spPr>
          <p:txBody>
            <a:bodyPr wrap="none" anchor="ctr"/>
            <a:lstStyle/>
            <a:p>
              <a:pPr>
                <a:defRPr/>
              </a:pPr>
              <a:endParaRPr lang="en-US">
                <a:latin typeface="Arial" charset="0"/>
              </a:endParaRPr>
            </a:p>
          </p:txBody>
        </p:sp>
        <p:sp>
          <p:nvSpPr>
            <p:cNvPr id="1037" name="Rectangle 13"/>
            <p:cNvSpPr>
              <a:spLocks noChangeAspect="1" noChangeArrowheads="1"/>
            </p:cNvSpPr>
            <p:nvPr userDrawn="1"/>
          </p:nvSpPr>
          <p:spPr bwMode="auto">
            <a:xfrm>
              <a:off x="1665" y="3182"/>
              <a:ext cx="576" cy="576"/>
            </a:xfrm>
            <a:prstGeom prst="rect">
              <a:avLst/>
            </a:prstGeom>
            <a:solidFill>
              <a:srgbClr val="FCFDFF"/>
            </a:solidFill>
            <a:ln w="9525">
              <a:noFill/>
              <a:miter lim="800000"/>
              <a:headEnd/>
              <a:tailEnd/>
            </a:ln>
            <a:effectLst/>
          </p:spPr>
          <p:txBody>
            <a:bodyPr wrap="none" anchor="ctr"/>
            <a:lstStyle/>
            <a:p>
              <a:pPr>
                <a:defRPr/>
              </a:pPr>
              <a:endParaRPr lang="en-US">
                <a:latin typeface="Arial" charset="0"/>
              </a:endParaRPr>
            </a:p>
          </p:txBody>
        </p:sp>
      </p:grpSp>
      <p:sp>
        <p:nvSpPr>
          <p:cNvPr id="3078" name="Rectangle 2"/>
          <p:cNvSpPr>
            <a:spLocks noGrp="1" noChangeArrowheads="1"/>
          </p:cNvSpPr>
          <p:nvPr>
            <p:ph type="title"/>
          </p:nvPr>
        </p:nvSpPr>
        <p:spPr bwMode="auto">
          <a:xfrm>
            <a:off x="457200" y="169863"/>
            <a:ext cx="8229600" cy="8255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br>
              <a:rPr lang="en-US" smtClean="0"/>
            </a:br>
            <a:r>
              <a:rPr lang="en-US" smtClean="0"/>
              <a:t>iourgoiauhgloh</a:t>
            </a:r>
          </a:p>
        </p:txBody>
      </p:sp>
      <p:sp>
        <p:nvSpPr>
          <p:cNvPr id="3079" name="Rectangle 3"/>
          <p:cNvSpPr>
            <a:spLocks noGrp="1" noChangeArrowheads="1"/>
          </p:cNvSpPr>
          <p:nvPr>
            <p:ph type="body" idx="1"/>
          </p:nvPr>
        </p:nvSpPr>
        <p:spPr bwMode="auto">
          <a:xfrm>
            <a:off x="457200" y="1211263"/>
            <a:ext cx="8229600" cy="155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0" y="0"/>
            <a:ext cx="9140825" cy="73025"/>
          </a:xfrm>
          <a:prstGeom prst="rect">
            <a:avLst/>
          </a:prstGeom>
          <a:solidFill>
            <a:srgbClr val="5F2082"/>
          </a:solidFill>
          <a:ln w="25400" algn="ctr">
            <a:noFill/>
            <a:miter lim="800000"/>
            <a:headEnd/>
            <a:tailEnd/>
          </a:ln>
          <a:effectLst/>
        </p:spPr>
        <p:txBody>
          <a:bodyPr anchor="ctr"/>
          <a:lstStyle/>
          <a:p>
            <a:pPr>
              <a:defRPr/>
            </a:pPr>
            <a:endParaRPr lang="en-US">
              <a:latin typeface="Arial" charset="0"/>
            </a:endParaRPr>
          </a:p>
        </p:txBody>
      </p:sp>
      <p:sp>
        <p:nvSpPr>
          <p:cNvPr id="1033" name="Text Box 9"/>
          <p:cNvSpPr txBox="1">
            <a:spLocks noChangeArrowheads="1"/>
          </p:cNvSpPr>
          <p:nvPr userDrawn="1"/>
        </p:nvSpPr>
        <p:spPr bwMode="auto">
          <a:xfrm>
            <a:off x="82550" y="6624638"/>
            <a:ext cx="293688" cy="198437"/>
          </a:xfrm>
          <a:prstGeom prst="rect">
            <a:avLst/>
          </a:prstGeom>
          <a:noFill/>
          <a:ln w="9525">
            <a:noFill/>
            <a:miter lim="800000"/>
            <a:headEnd/>
            <a:tailEnd/>
          </a:ln>
          <a:effectLst/>
        </p:spPr>
        <p:txBody>
          <a:bodyPr wrap="none">
            <a:spAutoFit/>
          </a:bodyPr>
          <a:lstStyle/>
          <a:p>
            <a:pPr>
              <a:defRPr/>
            </a:pPr>
            <a:fld id="{4B13DF06-00B9-49CA-883C-423FFC7BBCDB}" type="slidenum">
              <a:rPr lang="en-US" sz="700">
                <a:solidFill>
                  <a:schemeClr val="bg1">
                    <a:lumMod val="50000"/>
                  </a:schemeClr>
                </a:solidFill>
                <a:latin typeface="Arial" charset="0"/>
              </a:rPr>
              <a:pPr>
                <a:defRPr/>
              </a:pPr>
              <a:t>‹#›</a:t>
            </a:fld>
            <a:endParaRPr lang="en-US" sz="700" dirty="0">
              <a:solidFill>
                <a:schemeClr val="bg1">
                  <a:lumMod val="50000"/>
                </a:schemeClr>
              </a:solidFill>
              <a:latin typeface="Arial" charset="0"/>
            </a:endParaRPr>
          </a:p>
        </p:txBody>
      </p:sp>
      <p:sp>
        <p:nvSpPr>
          <p:cNvPr id="1043" name="Line 19"/>
          <p:cNvSpPr>
            <a:spLocks noChangeShapeType="1"/>
          </p:cNvSpPr>
          <p:nvPr userDrawn="1"/>
        </p:nvSpPr>
        <p:spPr bwMode="auto">
          <a:xfrm>
            <a:off x="579438" y="938213"/>
            <a:ext cx="8107362" cy="0"/>
          </a:xfrm>
          <a:prstGeom prst="line">
            <a:avLst/>
          </a:prstGeom>
          <a:noFill/>
          <a:ln w="9525">
            <a:solidFill>
              <a:schemeClr val="tx2"/>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5116" r:id="rId1"/>
    <p:sldLayoutId id="2147485084" r:id="rId2"/>
    <p:sldLayoutId id="2147485085" r:id="rId3"/>
    <p:sldLayoutId id="2147485086" r:id="rId4"/>
    <p:sldLayoutId id="2147485087" r:id="rId5"/>
    <p:sldLayoutId id="2147485088" r:id="rId6"/>
    <p:sldLayoutId id="2147485089" r:id="rId7"/>
    <p:sldLayoutId id="2147485090" r:id="rId8"/>
    <p:sldLayoutId id="2147485091" r:id="rId9"/>
    <p:sldLayoutId id="2147485092" r:id="rId10"/>
    <p:sldLayoutId id="2147485093" r:id="rId11"/>
    <p:sldLayoutId id="2147485117" r:id="rId12"/>
  </p:sldLayoutIdLst>
  <p:txStyles>
    <p:titleStyle>
      <a:lvl1pPr algn="l" rtl="0" eaLnBrk="0" fontAlgn="base" hangingPunct="0">
        <a:lnSpc>
          <a:spcPct val="85000"/>
        </a:lnSpc>
        <a:spcBef>
          <a:spcPct val="0"/>
        </a:spcBef>
        <a:spcAft>
          <a:spcPct val="0"/>
        </a:spcAft>
        <a:defRPr sz="2800">
          <a:solidFill>
            <a:schemeClr val="tx2"/>
          </a:solidFill>
          <a:latin typeface="+mj-lt"/>
          <a:ea typeface="+mj-ea"/>
          <a:cs typeface="+mj-cs"/>
        </a:defRPr>
      </a:lvl1pPr>
      <a:lvl2pPr algn="l" rtl="0" eaLnBrk="0" fontAlgn="base" hangingPunct="0">
        <a:lnSpc>
          <a:spcPct val="85000"/>
        </a:lnSpc>
        <a:spcBef>
          <a:spcPct val="0"/>
        </a:spcBef>
        <a:spcAft>
          <a:spcPct val="0"/>
        </a:spcAft>
        <a:defRPr sz="2800">
          <a:solidFill>
            <a:schemeClr val="tx2"/>
          </a:solidFill>
          <a:latin typeface="Arial" charset="0"/>
        </a:defRPr>
      </a:lvl2pPr>
      <a:lvl3pPr algn="l" rtl="0" eaLnBrk="0" fontAlgn="base" hangingPunct="0">
        <a:lnSpc>
          <a:spcPct val="85000"/>
        </a:lnSpc>
        <a:spcBef>
          <a:spcPct val="0"/>
        </a:spcBef>
        <a:spcAft>
          <a:spcPct val="0"/>
        </a:spcAft>
        <a:defRPr sz="2800">
          <a:solidFill>
            <a:schemeClr val="tx2"/>
          </a:solidFill>
          <a:latin typeface="Arial" charset="0"/>
        </a:defRPr>
      </a:lvl3pPr>
      <a:lvl4pPr algn="l" rtl="0" eaLnBrk="0" fontAlgn="base" hangingPunct="0">
        <a:lnSpc>
          <a:spcPct val="85000"/>
        </a:lnSpc>
        <a:spcBef>
          <a:spcPct val="0"/>
        </a:spcBef>
        <a:spcAft>
          <a:spcPct val="0"/>
        </a:spcAft>
        <a:defRPr sz="2800">
          <a:solidFill>
            <a:schemeClr val="tx2"/>
          </a:solidFill>
          <a:latin typeface="Arial" charset="0"/>
        </a:defRPr>
      </a:lvl4pPr>
      <a:lvl5pPr algn="l" rtl="0" eaLnBrk="0" fontAlgn="base" hangingPunct="0">
        <a:lnSpc>
          <a:spcPct val="85000"/>
        </a:lnSpc>
        <a:spcBef>
          <a:spcPct val="0"/>
        </a:spcBef>
        <a:spcAft>
          <a:spcPct val="0"/>
        </a:spcAft>
        <a:defRPr sz="2800">
          <a:solidFill>
            <a:schemeClr val="tx2"/>
          </a:solidFill>
          <a:latin typeface="Arial" charset="0"/>
        </a:defRPr>
      </a:lvl5pPr>
      <a:lvl6pPr marL="457200" algn="l" rtl="0" fontAlgn="base">
        <a:lnSpc>
          <a:spcPct val="85000"/>
        </a:lnSpc>
        <a:spcBef>
          <a:spcPct val="0"/>
        </a:spcBef>
        <a:spcAft>
          <a:spcPct val="0"/>
        </a:spcAft>
        <a:defRPr sz="3600">
          <a:solidFill>
            <a:schemeClr val="tx2"/>
          </a:solidFill>
          <a:latin typeface="Arial" charset="0"/>
        </a:defRPr>
      </a:lvl6pPr>
      <a:lvl7pPr marL="914400" algn="l" rtl="0" fontAlgn="base">
        <a:lnSpc>
          <a:spcPct val="85000"/>
        </a:lnSpc>
        <a:spcBef>
          <a:spcPct val="0"/>
        </a:spcBef>
        <a:spcAft>
          <a:spcPct val="0"/>
        </a:spcAft>
        <a:defRPr sz="3600">
          <a:solidFill>
            <a:schemeClr val="tx2"/>
          </a:solidFill>
          <a:latin typeface="Arial" charset="0"/>
        </a:defRPr>
      </a:lvl7pPr>
      <a:lvl8pPr marL="1371600" algn="l" rtl="0" fontAlgn="base">
        <a:lnSpc>
          <a:spcPct val="85000"/>
        </a:lnSpc>
        <a:spcBef>
          <a:spcPct val="0"/>
        </a:spcBef>
        <a:spcAft>
          <a:spcPct val="0"/>
        </a:spcAft>
        <a:defRPr sz="3600">
          <a:solidFill>
            <a:schemeClr val="tx2"/>
          </a:solidFill>
          <a:latin typeface="Arial" charset="0"/>
        </a:defRPr>
      </a:lvl8pPr>
      <a:lvl9pPr marL="1828800" algn="l" rtl="0" fontAlgn="base">
        <a:lnSpc>
          <a:spcPct val="85000"/>
        </a:lnSpc>
        <a:spcBef>
          <a:spcPct val="0"/>
        </a:spcBef>
        <a:spcAft>
          <a:spcPct val="0"/>
        </a:spcAft>
        <a:defRPr sz="3600">
          <a:solidFill>
            <a:schemeClr val="tx2"/>
          </a:solidFill>
          <a:latin typeface="Arial" charset="0"/>
        </a:defRPr>
      </a:lvl9pPr>
    </p:titleStyle>
    <p:bodyStyle>
      <a:lvl1pPr marL="228600" indent="-228600" algn="l" rtl="0" eaLnBrk="0" fontAlgn="base" hangingPunct="0">
        <a:spcBef>
          <a:spcPct val="35000"/>
        </a:spcBef>
        <a:spcAft>
          <a:spcPct val="15000"/>
        </a:spcAft>
        <a:buClr>
          <a:schemeClr val="accent1"/>
        </a:buClr>
        <a:buFont typeface="Wingdings" pitchFamily="2" charset="2"/>
        <a:buChar char="§"/>
        <a:defRPr sz="2200">
          <a:solidFill>
            <a:schemeClr val="tx1"/>
          </a:solidFill>
          <a:latin typeface="+mn-lt"/>
          <a:ea typeface="+mn-ea"/>
          <a:cs typeface="+mn-cs"/>
        </a:defRPr>
      </a:lvl1pPr>
      <a:lvl2pPr marL="571500" indent="-228600" algn="l" rtl="0" eaLnBrk="0" fontAlgn="base" hangingPunct="0">
        <a:spcBef>
          <a:spcPct val="5000"/>
        </a:spcBef>
        <a:spcAft>
          <a:spcPct val="20000"/>
        </a:spcAft>
        <a:buClr>
          <a:schemeClr val="tx2"/>
        </a:buClr>
        <a:buFont typeface="Wingdings" pitchFamily="2" charset="2"/>
        <a:buChar char="§"/>
        <a:defRPr sz="1600">
          <a:solidFill>
            <a:schemeClr val="tx1"/>
          </a:solidFill>
          <a:latin typeface="+mn-lt"/>
        </a:defRPr>
      </a:lvl2pPr>
      <a:lvl3pPr marL="857250" indent="-171450" algn="l" rtl="0" eaLnBrk="0" fontAlgn="base" hangingPunct="0">
        <a:spcBef>
          <a:spcPct val="5000"/>
        </a:spcBef>
        <a:spcAft>
          <a:spcPct val="20000"/>
        </a:spcAft>
        <a:buClr>
          <a:schemeClr val="tx2"/>
        </a:buClr>
        <a:buFont typeface="Wingdings" pitchFamily="2" charset="2"/>
        <a:buChar char="§"/>
        <a:defRPr sz="1400">
          <a:solidFill>
            <a:schemeClr val="tx1"/>
          </a:solidFill>
          <a:latin typeface="+mn-lt"/>
        </a:defRPr>
      </a:lvl3pPr>
      <a:lvl4pPr marL="1143000" indent="-171450" algn="l" rtl="0" eaLnBrk="0" fontAlgn="base" hangingPunct="0">
        <a:spcBef>
          <a:spcPct val="5000"/>
        </a:spcBef>
        <a:spcAft>
          <a:spcPct val="20000"/>
        </a:spcAft>
        <a:buClr>
          <a:schemeClr val="tx2"/>
        </a:buClr>
        <a:buFont typeface="Wingdings" pitchFamily="2" charset="2"/>
        <a:buChar char="§"/>
        <a:defRPr sz="1400">
          <a:solidFill>
            <a:schemeClr val="tx1"/>
          </a:solidFill>
          <a:latin typeface="+mn-lt"/>
        </a:defRPr>
      </a:lvl4pPr>
      <a:lvl5pPr marL="1428750" indent="-171450" algn="l" rtl="0" eaLnBrk="0" fontAlgn="base" hangingPunct="0">
        <a:spcBef>
          <a:spcPct val="5000"/>
        </a:spcBef>
        <a:spcAft>
          <a:spcPct val="20000"/>
        </a:spcAft>
        <a:buClr>
          <a:schemeClr val="tx2"/>
        </a:buClr>
        <a:buFont typeface="Wingdings" pitchFamily="2" charset="2"/>
        <a:buChar char="§"/>
        <a:defRPr sz="1400">
          <a:solidFill>
            <a:schemeClr val="tx1"/>
          </a:solidFill>
          <a:latin typeface="+mn-lt"/>
        </a:defRPr>
      </a:lvl5pPr>
      <a:lvl6pPr marL="1885950" indent="-171450" algn="l" rtl="0" fontAlgn="base">
        <a:spcBef>
          <a:spcPct val="5000"/>
        </a:spcBef>
        <a:spcAft>
          <a:spcPct val="20000"/>
        </a:spcAft>
        <a:buClr>
          <a:schemeClr val="tx2"/>
        </a:buClr>
        <a:buFont typeface="Wingdings" pitchFamily="2" charset="2"/>
        <a:buChar char="§"/>
        <a:defRPr sz="1600">
          <a:solidFill>
            <a:schemeClr val="tx1"/>
          </a:solidFill>
          <a:latin typeface="+mn-lt"/>
        </a:defRPr>
      </a:lvl6pPr>
      <a:lvl7pPr marL="2343150" indent="-171450" algn="l" rtl="0" fontAlgn="base">
        <a:spcBef>
          <a:spcPct val="5000"/>
        </a:spcBef>
        <a:spcAft>
          <a:spcPct val="20000"/>
        </a:spcAft>
        <a:buClr>
          <a:schemeClr val="tx2"/>
        </a:buClr>
        <a:buFont typeface="Wingdings" pitchFamily="2" charset="2"/>
        <a:buChar char="§"/>
        <a:defRPr sz="1600">
          <a:solidFill>
            <a:schemeClr val="tx1"/>
          </a:solidFill>
          <a:latin typeface="+mn-lt"/>
        </a:defRPr>
      </a:lvl7pPr>
      <a:lvl8pPr marL="2800350" indent="-171450" algn="l" rtl="0" fontAlgn="base">
        <a:spcBef>
          <a:spcPct val="5000"/>
        </a:spcBef>
        <a:spcAft>
          <a:spcPct val="20000"/>
        </a:spcAft>
        <a:buClr>
          <a:schemeClr val="tx2"/>
        </a:buClr>
        <a:buFont typeface="Wingdings" pitchFamily="2" charset="2"/>
        <a:buChar char="§"/>
        <a:defRPr sz="1600">
          <a:solidFill>
            <a:schemeClr val="tx1"/>
          </a:solidFill>
          <a:latin typeface="+mn-lt"/>
        </a:defRPr>
      </a:lvl8pPr>
      <a:lvl9pPr marL="3257550" indent="-171450" algn="l" rtl="0" fontAlgn="base">
        <a:spcBef>
          <a:spcPct val="5000"/>
        </a:spcBef>
        <a:spcAft>
          <a:spcPct val="20000"/>
        </a:spcAft>
        <a:buClr>
          <a:schemeClr val="tx2"/>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7" descr="quote"/>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4099" name="Rectangle 2"/>
          <p:cNvSpPr>
            <a:spLocks noGrp="1" noChangeArrowheads="1"/>
          </p:cNvSpPr>
          <p:nvPr>
            <p:ph type="title"/>
          </p:nvPr>
        </p:nvSpPr>
        <p:spPr bwMode="auto">
          <a:xfrm>
            <a:off x="3962400" y="3622675"/>
            <a:ext cx="5075238" cy="5064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a:t>
            </a:r>
          </a:p>
        </p:txBody>
      </p:sp>
      <p:sp>
        <p:nvSpPr>
          <p:cNvPr id="4100" name="Rectangle 3"/>
          <p:cNvSpPr>
            <a:spLocks noGrp="1" noChangeArrowheads="1"/>
          </p:cNvSpPr>
          <p:nvPr>
            <p:ph type="body" idx="1"/>
          </p:nvPr>
        </p:nvSpPr>
        <p:spPr bwMode="auto">
          <a:xfrm>
            <a:off x="3914775" y="4870450"/>
            <a:ext cx="5181600" cy="3127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smtClean="0"/>
              <a:t>CLICK TO EDIT MASTER TEXT STYLES</a:t>
            </a:r>
          </a:p>
        </p:txBody>
      </p:sp>
      <p:pic>
        <p:nvPicPr>
          <p:cNvPr id="4101" name="Picture 16"/>
          <p:cNvPicPr>
            <a:picLocks noChangeAspect="1" noChangeArrowheads="1"/>
          </p:cNvPicPr>
          <p:nvPr userDrawn="1"/>
        </p:nvPicPr>
        <p:blipFill>
          <a:blip r:embed="rId14"/>
          <a:srcRect/>
          <a:stretch>
            <a:fillRect/>
          </a:stretch>
        </p:blipFill>
        <p:spPr bwMode="auto">
          <a:xfrm>
            <a:off x="6848475" y="252413"/>
            <a:ext cx="1865313" cy="400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094" r:id="rId1"/>
    <p:sldLayoutId id="2147485095" r:id="rId2"/>
    <p:sldLayoutId id="2147485096" r:id="rId3"/>
    <p:sldLayoutId id="2147485097" r:id="rId4"/>
    <p:sldLayoutId id="2147485098" r:id="rId5"/>
    <p:sldLayoutId id="2147485099" r:id="rId6"/>
    <p:sldLayoutId id="2147485100" r:id="rId7"/>
    <p:sldLayoutId id="2147485101" r:id="rId8"/>
    <p:sldLayoutId id="2147485102" r:id="rId9"/>
    <p:sldLayoutId id="2147485103" r:id="rId10"/>
    <p:sldLayoutId id="2147485104" r:id="rId11"/>
  </p:sldLayoutIdLst>
  <p:txStyles>
    <p:titleStyle>
      <a:lvl1pPr algn="l" rtl="0" eaLnBrk="0" fontAlgn="base" hangingPunct="0">
        <a:lnSpc>
          <a:spcPct val="85000"/>
        </a:lnSpc>
        <a:spcBef>
          <a:spcPct val="0"/>
        </a:spcBef>
        <a:spcAft>
          <a:spcPct val="0"/>
        </a:spcAft>
        <a:defRPr sz="3200">
          <a:solidFill>
            <a:schemeClr val="bg1"/>
          </a:solidFill>
          <a:latin typeface="+mj-lt"/>
          <a:ea typeface="+mj-ea"/>
          <a:cs typeface="+mj-cs"/>
        </a:defRPr>
      </a:lvl1pPr>
      <a:lvl2pPr algn="l" rtl="0" eaLnBrk="0" fontAlgn="base" hangingPunct="0">
        <a:lnSpc>
          <a:spcPct val="85000"/>
        </a:lnSpc>
        <a:spcBef>
          <a:spcPct val="0"/>
        </a:spcBef>
        <a:spcAft>
          <a:spcPct val="0"/>
        </a:spcAft>
        <a:defRPr sz="3200">
          <a:solidFill>
            <a:schemeClr val="bg1"/>
          </a:solidFill>
          <a:latin typeface="Arial" charset="0"/>
        </a:defRPr>
      </a:lvl2pPr>
      <a:lvl3pPr algn="l" rtl="0" eaLnBrk="0" fontAlgn="base" hangingPunct="0">
        <a:lnSpc>
          <a:spcPct val="85000"/>
        </a:lnSpc>
        <a:spcBef>
          <a:spcPct val="0"/>
        </a:spcBef>
        <a:spcAft>
          <a:spcPct val="0"/>
        </a:spcAft>
        <a:defRPr sz="3200">
          <a:solidFill>
            <a:schemeClr val="bg1"/>
          </a:solidFill>
          <a:latin typeface="Arial" charset="0"/>
        </a:defRPr>
      </a:lvl3pPr>
      <a:lvl4pPr algn="l" rtl="0" eaLnBrk="0" fontAlgn="base" hangingPunct="0">
        <a:lnSpc>
          <a:spcPct val="85000"/>
        </a:lnSpc>
        <a:spcBef>
          <a:spcPct val="0"/>
        </a:spcBef>
        <a:spcAft>
          <a:spcPct val="0"/>
        </a:spcAft>
        <a:defRPr sz="3200">
          <a:solidFill>
            <a:schemeClr val="bg1"/>
          </a:solidFill>
          <a:latin typeface="Arial" charset="0"/>
        </a:defRPr>
      </a:lvl4pPr>
      <a:lvl5pPr algn="l" rtl="0" eaLnBrk="0" fontAlgn="base" hangingPunct="0">
        <a:lnSpc>
          <a:spcPct val="85000"/>
        </a:lnSpc>
        <a:spcBef>
          <a:spcPct val="0"/>
        </a:spcBef>
        <a:spcAft>
          <a:spcPct val="0"/>
        </a:spcAft>
        <a:defRPr sz="3200">
          <a:solidFill>
            <a:schemeClr val="bg1"/>
          </a:solidFill>
          <a:latin typeface="Arial" charset="0"/>
        </a:defRPr>
      </a:lvl5pPr>
      <a:lvl6pPr marL="457200" algn="l" rtl="0" fontAlgn="base">
        <a:lnSpc>
          <a:spcPct val="85000"/>
        </a:lnSpc>
        <a:spcBef>
          <a:spcPct val="0"/>
        </a:spcBef>
        <a:spcAft>
          <a:spcPct val="0"/>
        </a:spcAft>
        <a:defRPr sz="3200">
          <a:solidFill>
            <a:schemeClr val="bg1"/>
          </a:solidFill>
          <a:latin typeface="Arial" charset="0"/>
        </a:defRPr>
      </a:lvl6pPr>
      <a:lvl7pPr marL="914400" algn="l" rtl="0" fontAlgn="base">
        <a:lnSpc>
          <a:spcPct val="85000"/>
        </a:lnSpc>
        <a:spcBef>
          <a:spcPct val="0"/>
        </a:spcBef>
        <a:spcAft>
          <a:spcPct val="0"/>
        </a:spcAft>
        <a:defRPr sz="3200">
          <a:solidFill>
            <a:schemeClr val="bg1"/>
          </a:solidFill>
          <a:latin typeface="Arial" charset="0"/>
        </a:defRPr>
      </a:lvl7pPr>
      <a:lvl8pPr marL="1371600" algn="l" rtl="0" fontAlgn="base">
        <a:lnSpc>
          <a:spcPct val="85000"/>
        </a:lnSpc>
        <a:spcBef>
          <a:spcPct val="0"/>
        </a:spcBef>
        <a:spcAft>
          <a:spcPct val="0"/>
        </a:spcAft>
        <a:defRPr sz="3200">
          <a:solidFill>
            <a:schemeClr val="bg1"/>
          </a:solidFill>
          <a:latin typeface="Arial" charset="0"/>
        </a:defRPr>
      </a:lvl8pPr>
      <a:lvl9pPr marL="1828800" algn="l" rtl="0" fontAlgn="base">
        <a:lnSpc>
          <a:spcPct val="85000"/>
        </a:lnSpc>
        <a:spcBef>
          <a:spcPct val="0"/>
        </a:spcBef>
        <a:spcAft>
          <a:spcPct val="0"/>
        </a:spcAft>
        <a:defRPr sz="3200">
          <a:solidFill>
            <a:schemeClr val="bg1"/>
          </a:solidFill>
          <a:latin typeface="Arial" charset="0"/>
        </a:defRPr>
      </a:lvl9pPr>
    </p:titleStyle>
    <p:bodyStyle>
      <a:lvl1pPr marL="342900" indent="-342900" algn="l" rtl="0" eaLnBrk="0" fontAlgn="base" hangingPunct="0">
        <a:lnSpc>
          <a:spcPct val="90000"/>
        </a:lnSpc>
        <a:spcBef>
          <a:spcPct val="20000"/>
        </a:spcBef>
        <a:spcAft>
          <a:spcPct val="0"/>
        </a:spcAft>
        <a:buFont typeface="Arial" pitchFamily="34" charset="0"/>
        <a:buChar char=" "/>
        <a:defRPr sz="1600" b="1">
          <a:solidFill>
            <a:schemeClr val="bg1"/>
          </a:solidFill>
          <a:latin typeface="+mn-lt"/>
          <a:ea typeface="+mn-ea"/>
          <a:cs typeface="+mn-cs"/>
        </a:defRPr>
      </a:lvl1pPr>
      <a:lvl2pPr marL="114300" indent="342900" algn="l" rtl="0" eaLnBrk="0" fontAlgn="base" hangingPunct="0">
        <a:spcBef>
          <a:spcPct val="20000"/>
        </a:spcBef>
        <a:spcAft>
          <a:spcPct val="0"/>
        </a:spcAft>
        <a:buFont typeface="Arial" pitchFamily="34" charset="0"/>
        <a:buChar char=" "/>
        <a:defRPr sz="1600">
          <a:solidFill>
            <a:schemeClr val="bg1"/>
          </a:solidFill>
          <a:latin typeface="+mn-lt"/>
        </a:defRPr>
      </a:lvl2pPr>
      <a:lvl3pPr marL="228600" indent="685800" algn="l" rtl="0" eaLnBrk="0" fontAlgn="base" hangingPunct="0">
        <a:spcBef>
          <a:spcPct val="20000"/>
        </a:spcBef>
        <a:spcAft>
          <a:spcPct val="0"/>
        </a:spcAft>
        <a:buFont typeface="Arial" pitchFamily="34" charset="0"/>
        <a:buChar char=" "/>
        <a:defRPr sz="1400">
          <a:solidFill>
            <a:schemeClr val="bg1"/>
          </a:solidFill>
          <a:latin typeface="+mn-lt"/>
        </a:defRPr>
      </a:lvl3pPr>
      <a:lvl4pPr marL="342900" indent="1028700" algn="l" rtl="0" eaLnBrk="0" fontAlgn="base" hangingPunct="0">
        <a:spcBef>
          <a:spcPct val="20000"/>
        </a:spcBef>
        <a:spcAft>
          <a:spcPct val="0"/>
        </a:spcAft>
        <a:buFont typeface="Arial" pitchFamily="34" charset="0"/>
        <a:buChar char=" "/>
        <a:defRPr sz="1200">
          <a:solidFill>
            <a:schemeClr val="bg1"/>
          </a:solidFill>
          <a:latin typeface="+mn-lt"/>
        </a:defRPr>
      </a:lvl4pPr>
      <a:lvl5pPr marL="457200" indent="1371600" algn="l" rtl="0" eaLnBrk="0" fontAlgn="base" hangingPunct="0">
        <a:spcBef>
          <a:spcPct val="20000"/>
        </a:spcBef>
        <a:spcAft>
          <a:spcPct val="0"/>
        </a:spcAft>
        <a:buFont typeface="Arial" pitchFamily="34" charset="0"/>
        <a:buChar char=" "/>
        <a:defRPr sz="1200">
          <a:solidFill>
            <a:schemeClr val="bg1"/>
          </a:solidFill>
          <a:latin typeface="+mn-lt"/>
        </a:defRPr>
      </a:lvl5pPr>
      <a:lvl6pPr marL="914400" algn="l" rtl="0" fontAlgn="base">
        <a:spcBef>
          <a:spcPct val="20000"/>
        </a:spcBef>
        <a:spcAft>
          <a:spcPct val="0"/>
        </a:spcAft>
        <a:buFont typeface="Arial" charset="0"/>
        <a:buChar char=" "/>
        <a:defRPr sz="1200">
          <a:solidFill>
            <a:schemeClr val="bg1"/>
          </a:solidFill>
          <a:latin typeface="+mn-lt"/>
        </a:defRPr>
      </a:lvl6pPr>
      <a:lvl7pPr marL="1371600" algn="l" rtl="0" fontAlgn="base">
        <a:spcBef>
          <a:spcPct val="20000"/>
        </a:spcBef>
        <a:spcAft>
          <a:spcPct val="0"/>
        </a:spcAft>
        <a:buFont typeface="Arial" charset="0"/>
        <a:buChar char=" "/>
        <a:defRPr sz="1200">
          <a:solidFill>
            <a:schemeClr val="bg1"/>
          </a:solidFill>
          <a:latin typeface="+mn-lt"/>
        </a:defRPr>
      </a:lvl7pPr>
      <a:lvl8pPr marL="1828800" algn="l" rtl="0" fontAlgn="base">
        <a:spcBef>
          <a:spcPct val="20000"/>
        </a:spcBef>
        <a:spcAft>
          <a:spcPct val="0"/>
        </a:spcAft>
        <a:buFont typeface="Arial" charset="0"/>
        <a:buChar char=" "/>
        <a:defRPr sz="1200">
          <a:solidFill>
            <a:schemeClr val="bg1"/>
          </a:solidFill>
          <a:latin typeface="+mn-lt"/>
        </a:defRPr>
      </a:lvl8pPr>
      <a:lvl9pPr marL="2286000" algn="l" rtl="0" fontAlgn="base">
        <a:spcBef>
          <a:spcPct val="20000"/>
        </a:spcBef>
        <a:spcAft>
          <a:spcPct val="0"/>
        </a:spcAft>
        <a:buFont typeface="Arial" charset="0"/>
        <a:buChar char=" "/>
        <a:defRPr sz="1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17" descr="quote"/>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123" name="Rectangle 2"/>
          <p:cNvSpPr>
            <a:spLocks noGrp="1" noChangeArrowheads="1"/>
          </p:cNvSpPr>
          <p:nvPr>
            <p:ph type="title"/>
          </p:nvPr>
        </p:nvSpPr>
        <p:spPr bwMode="auto">
          <a:xfrm>
            <a:off x="3962400" y="3622675"/>
            <a:ext cx="5075238" cy="5064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a:t>
            </a:r>
          </a:p>
        </p:txBody>
      </p:sp>
      <p:sp>
        <p:nvSpPr>
          <p:cNvPr id="5124" name="Rectangle 3"/>
          <p:cNvSpPr>
            <a:spLocks noGrp="1" noChangeArrowheads="1"/>
          </p:cNvSpPr>
          <p:nvPr>
            <p:ph type="body" idx="1"/>
          </p:nvPr>
        </p:nvSpPr>
        <p:spPr bwMode="auto">
          <a:xfrm>
            <a:off x="3914775" y="4870450"/>
            <a:ext cx="5181600" cy="3127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smtClean="0"/>
              <a:t>CLICK TO EDIT MASTER TEXT STYLES</a:t>
            </a:r>
          </a:p>
        </p:txBody>
      </p:sp>
      <p:pic>
        <p:nvPicPr>
          <p:cNvPr id="5125" name="Picture 16"/>
          <p:cNvPicPr>
            <a:picLocks noChangeAspect="1" noChangeArrowheads="1"/>
          </p:cNvPicPr>
          <p:nvPr userDrawn="1"/>
        </p:nvPicPr>
        <p:blipFill>
          <a:blip r:embed="rId14"/>
          <a:srcRect/>
          <a:stretch>
            <a:fillRect/>
          </a:stretch>
        </p:blipFill>
        <p:spPr bwMode="auto">
          <a:xfrm>
            <a:off x="6848475" y="252413"/>
            <a:ext cx="1865313" cy="400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105" r:id="rId1"/>
    <p:sldLayoutId id="2147485106" r:id="rId2"/>
    <p:sldLayoutId id="2147485107" r:id="rId3"/>
    <p:sldLayoutId id="2147485108" r:id="rId4"/>
    <p:sldLayoutId id="2147485109" r:id="rId5"/>
    <p:sldLayoutId id="2147485110" r:id="rId6"/>
    <p:sldLayoutId id="2147485111" r:id="rId7"/>
    <p:sldLayoutId id="2147485112" r:id="rId8"/>
    <p:sldLayoutId id="2147485113" r:id="rId9"/>
    <p:sldLayoutId id="2147485114" r:id="rId10"/>
    <p:sldLayoutId id="2147485115" r:id="rId11"/>
  </p:sldLayoutIdLst>
  <p:txStyles>
    <p:titleStyle>
      <a:lvl1pPr algn="l" rtl="0" eaLnBrk="0" fontAlgn="base" hangingPunct="0">
        <a:lnSpc>
          <a:spcPct val="85000"/>
        </a:lnSpc>
        <a:spcBef>
          <a:spcPct val="0"/>
        </a:spcBef>
        <a:spcAft>
          <a:spcPct val="0"/>
        </a:spcAft>
        <a:defRPr sz="3200">
          <a:solidFill>
            <a:schemeClr val="bg1"/>
          </a:solidFill>
          <a:latin typeface="+mj-lt"/>
          <a:ea typeface="+mj-ea"/>
          <a:cs typeface="+mj-cs"/>
        </a:defRPr>
      </a:lvl1pPr>
      <a:lvl2pPr algn="l" rtl="0" eaLnBrk="0" fontAlgn="base" hangingPunct="0">
        <a:lnSpc>
          <a:spcPct val="85000"/>
        </a:lnSpc>
        <a:spcBef>
          <a:spcPct val="0"/>
        </a:spcBef>
        <a:spcAft>
          <a:spcPct val="0"/>
        </a:spcAft>
        <a:defRPr sz="3200">
          <a:solidFill>
            <a:schemeClr val="bg1"/>
          </a:solidFill>
          <a:latin typeface="Arial" charset="0"/>
        </a:defRPr>
      </a:lvl2pPr>
      <a:lvl3pPr algn="l" rtl="0" eaLnBrk="0" fontAlgn="base" hangingPunct="0">
        <a:lnSpc>
          <a:spcPct val="85000"/>
        </a:lnSpc>
        <a:spcBef>
          <a:spcPct val="0"/>
        </a:spcBef>
        <a:spcAft>
          <a:spcPct val="0"/>
        </a:spcAft>
        <a:defRPr sz="3200">
          <a:solidFill>
            <a:schemeClr val="bg1"/>
          </a:solidFill>
          <a:latin typeface="Arial" charset="0"/>
        </a:defRPr>
      </a:lvl3pPr>
      <a:lvl4pPr algn="l" rtl="0" eaLnBrk="0" fontAlgn="base" hangingPunct="0">
        <a:lnSpc>
          <a:spcPct val="85000"/>
        </a:lnSpc>
        <a:spcBef>
          <a:spcPct val="0"/>
        </a:spcBef>
        <a:spcAft>
          <a:spcPct val="0"/>
        </a:spcAft>
        <a:defRPr sz="3200">
          <a:solidFill>
            <a:schemeClr val="bg1"/>
          </a:solidFill>
          <a:latin typeface="Arial" charset="0"/>
        </a:defRPr>
      </a:lvl4pPr>
      <a:lvl5pPr algn="l" rtl="0" eaLnBrk="0" fontAlgn="base" hangingPunct="0">
        <a:lnSpc>
          <a:spcPct val="85000"/>
        </a:lnSpc>
        <a:spcBef>
          <a:spcPct val="0"/>
        </a:spcBef>
        <a:spcAft>
          <a:spcPct val="0"/>
        </a:spcAft>
        <a:defRPr sz="3200">
          <a:solidFill>
            <a:schemeClr val="bg1"/>
          </a:solidFill>
          <a:latin typeface="Arial" charset="0"/>
        </a:defRPr>
      </a:lvl5pPr>
      <a:lvl6pPr marL="457200" algn="l" rtl="0" fontAlgn="base">
        <a:lnSpc>
          <a:spcPct val="85000"/>
        </a:lnSpc>
        <a:spcBef>
          <a:spcPct val="0"/>
        </a:spcBef>
        <a:spcAft>
          <a:spcPct val="0"/>
        </a:spcAft>
        <a:defRPr sz="3200">
          <a:solidFill>
            <a:schemeClr val="bg1"/>
          </a:solidFill>
          <a:latin typeface="Arial" charset="0"/>
        </a:defRPr>
      </a:lvl6pPr>
      <a:lvl7pPr marL="914400" algn="l" rtl="0" fontAlgn="base">
        <a:lnSpc>
          <a:spcPct val="85000"/>
        </a:lnSpc>
        <a:spcBef>
          <a:spcPct val="0"/>
        </a:spcBef>
        <a:spcAft>
          <a:spcPct val="0"/>
        </a:spcAft>
        <a:defRPr sz="3200">
          <a:solidFill>
            <a:schemeClr val="bg1"/>
          </a:solidFill>
          <a:latin typeface="Arial" charset="0"/>
        </a:defRPr>
      </a:lvl7pPr>
      <a:lvl8pPr marL="1371600" algn="l" rtl="0" fontAlgn="base">
        <a:lnSpc>
          <a:spcPct val="85000"/>
        </a:lnSpc>
        <a:spcBef>
          <a:spcPct val="0"/>
        </a:spcBef>
        <a:spcAft>
          <a:spcPct val="0"/>
        </a:spcAft>
        <a:defRPr sz="3200">
          <a:solidFill>
            <a:schemeClr val="bg1"/>
          </a:solidFill>
          <a:latin typeface="Arial" charset="0"/>
        </a:defRPr>
      </a:lvl8pPr>
      <a:lvl9pPr marL="1828800" algn="l" rtl="0" fontAlgn="base">
        <a:lnSpc>
          <a:spcPct val="85000"/>
        </a:lnSpc>
        <a:spcBef>
          <a:spcPct val="0"/>
        </a:spcBef>
        <a:spcAft>
          <a:spcPct val="0"/>
        </a:spcAft>
        <a:defRPr sz="3200">
          <a:solidFill>
            <a:schemeClr val="bg1"/>
          </a:solidFill>
          <a:latin typeface="Arial" charset="0"/>
        </a:defRPr>
      </a:lvl9pPr>
    </p:titleStyle>
    <p:bodyStyle>
      <a:lvl1pPr marL="342900" indent="-342900" algn="l" rtl="0" eaLnBrk="0" fontAlgn="base" hangingPunct="0">
        <a:lnSpc>
          <a:spcPct val="90000"/>
        </a:lnSpc>
        <a:spcBef>
          <a:spcPct val="20000"/>
        </a:spcBef>
        <a:spcAft>
          <a:spcPct val="0"/>
        </a:spcAft>
        <a:buFont typeface="Arial" pitchFamily="34" charset="0"/>
        <a:buChar char=" "/>
        <a:defRPr sz="1600" b="1">
          <a:solidFill>
            <a:schemeClr val="bg1"/>
          </a:solidFill>
          <a:latin typeface="+mn-lt"/>
          <a:ea typeface="+mn-ea"/>
          <a:cs typeface="+mn-cs"/>
        </a:defRPr>
      </a:lvl1pPr>
      <a:lvl2pPr marL="114300" indent="342900" algn="l" rtl="0" eaLnBrk="0" fontAlgn="base" hangingPunct="0">
        <a:spcBef>
          <a:spcPct val="20000"/>
        </a:spcBef>
        <a:spcAft>
          <a:spcPct val="0"/>
        </a:spcAft>
        <a:buFont typeface="Arial" pitchFamily="34" charset="0"/>
        <a:buChar char=" "/>
        <a:defRPr sz="1600">
          <a:solidFill>
            <a:schemeClr val="bg1"/>
          </a:solidFill>
          <a:latin typeface="+mn-lt"/>
        </a:defRPr>
      </a:lvl2pPr>
      <a:lvl3pPr marL="228600" indent="685800" algn="l" rtl="0" eaLnBrk="0" fontAlgn="base" hangingPunct="0">
        <a:spcBef>
          <a:spcPct val="20000"/>
        </a:spcBef>
        <a:spcAft>
          <a:spcPct val="0"/>
        </a:spcAft>
        <a:buFont typeface="Arial" pitchFamily="34" charset="0"/>
        <a:buChar char=" "/>
        <a:defRPr sz="1400">
          <a:solidFill>
            <a:schemeClr val="bg1"/>
          </a:solidFill>
          <a:latin typeface="+mn-lt"/>
        </a:defRPr>
      </a:lvl3pPr>
      <a:lvl4pPr marL="342900" indent="1028700" algn="l" rtl="0" eaLnBrk="0" fontAlgn="base" hangingPunct="0">
        <a:spcBef>
          <a:spcPct val="20000"/>
        </a:spcBef>
        <a:spcAft>
          <a:spcPct val="0"/>
        </a:spcAft>
        <a:buFont typeface="Arial" pitchFamily="34" charset="0"/>
        <a:buChar char=" "/>
        <a:defRPr sz="1200">
          <a:solidFill>
            <a:schemeClr val="bg1"/>
          </a:solidFill>
          <a:latin typeface="+mn-lt"/>
        </a:defRPr>
      </a:lvl4pPr>
      <a:lvl5pPr marL="457200" indent="1371600" algn="l" rtl="0" eaLnBrk="0" fontAlgn="base" hangingPunct="0">
        <a:spcBef>
          <a:spcPct val="20000"/>
        </a:spcBef>
        <a:spcAft>
          <a:spcPct val="0"/>
        </a:spcAft>
        <a:buFont typeface="Arial" pitchFamily="34" charset="0"/>
        <a:buChar char=" "/>
        <a:defRPr sz="1200">
          <a:solidFill>
            <a:schemeClr val="bg1"/>
          </a:solidFill>
          <a:latin typeface="+mn-lt"/>
        </a:defRPr>
      </a:lvl5pPr>
      <a:lvl6pPr marL="914400" algn="l" rtl="0" fontAlgn="base">
        <a:spcBef>
          <a:spcPct val="20000"/>
        </a:spcBef>
        <a:spcAft>
          <a:spcPct val="0"/>
        </a:spcAft>
        <a:buFont typeface="Arial" charset="0"/>
        <a:buChar char=" "/>
        <a:defRPr sz="1200">
          <a:solidFill>
            <a:schemeClr val="bg1"/>
          </a:solidFill>
          <a:latin typeface="+mn-lt"/>
        </a:defRPr>
      </a:lvl6pPr>
      <a:lvl7pPr marL="1371600" algn="l" rtl="0" fontAlgn="base">
        <a:spcBef>
          <a:spcPct val="20000"/>
        </a:spcBef>
        <a:spcAft>
          <a:spcPct val="0"/>
        </a:spcAft>
        <a:buFont typeface="Arial" charset="0"/>
        <a:buChar char=" "/>
        <a:defRPr sz="1200">
          <a:solidFill>
            <a:schemeClr val="bg1"/>
          </a:solidFill>
          <a:latin typeface="+mn-lt"/>
        </a:defRPr>
      </a:lvl7pPr>
      <a:lvl8pPr marL="1828800" algn="l" rtl="0" fontAlgn="base">
        <a:spcBef>
          <a:spcPct val="20000"/>
        </a:spcBef>
        <a:spcAft>
          <a:spcPct val="0"/>
        </a:spcAft>
        <a:buFont typeface="Arial" charset="0"/>
        <a:buChar char=" "/>
        <a:defRPr sz="1200">
          <a:solidFill>
            <a:schemeClr val="bg1"/>
          </a:solidFill>
          <a:latin typeface="+mn-lt"/>
        </a:defRPr>
      </a:lvl8pPr>
      <a:lvl9pPr marL="2286000" algn="l" rtl="0" fontAlgn="base">
        <a:spcBef>
          <a:spcPct val="20000"/>
        </a:spcBef>
        <a:spcAft>
          <a:spcPct val="0"/>
        </a:spcAft>
        <a:buFont typeface="Arial" charset="0"/>
        <a:buChar char=" "/>
        <a:defRPr sz="1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5119" r:id="rId1"/>
    <p:sldLayoutId id="2147485120" r:id="rId2"/>
    <p:sldLayoutId id="2147485121" r:id="rId3"/>
    <p:sldLayoutId id="2147485122" r:id="rId4"/>
    <p:sldLayoutId id="2147485123" r:id="rId5"/>
    <p:sldLayoutId id="2147485124" r:id="rId6"/>
    <p:sldLayoutId id="2147485125" r:id="rId7"/>
    <p:sldLayoutId id="2147485126" r:id="rId8"/>
    <p:sldLayoutId id="2147485127" r:id="rId9"/>
    <p:sldLayoutId id="2147485128" r:id="rId10"/>
    <p:sldLayoutId id="2147485129" r:id="rId11"/>
    <p:sldLayoutId id="2147485130"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7.jpe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8.emf"/></Relationships>
</file>

<file path=ppt/slides/_rels/slide1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hyperlink" Target="http://www.telecomfiji.com.fj/index.cfm?go=tfl.home" TargetMode="External"/><Relationship Id="rId26" Type="http://schemas.openxmlformats.org/officeDocument/2006/relationships/image" Target="../media/image21.png"/><Relationship Id="rId39" Type="http://schemas.openxmlformats.org/officeDocument/2006/relationships/image" Target="../media/image28.png"/><Relationship Id="rId21" Type="http://schemas.openxmlformats.org/officeDocument/2006/relationships/image" Target="../media/image18.png"/><Relationship Id="rId34" Type="http://schemas.openxmlformats.org/officeDocument/2006/relationships/hyperlink" Target="http://www.bourdex.com/" TargetMode="External"/><Relationship Id="rId42" Type="http://schemas.openxmlformats.org/officeDocument/2006/relationships/hyperlink" Target="http://www.dv.com.pk/index.htm" TargetMode="External"/><Relationship Id="rId47" Type="http://schemas.openxmlformats.org/officeDocument/2006/relationships/hyperlink" Target="http://www.digitel.ph/" TargetMode="External"/><Relationship Id="rId50" Type="http://schemas.openxmlformats.org/officeDocument/2006/relationships/image" Target="../media/image35.png"/><Relationship Id="rId55" Type="http://schemas.openxmlformats.org/officeDocument/2006/relationships/hyperlink" Target="http://www.utl.co.ug/" TargetMode="External"/><Relationship Id="rId63" Type="http://schemas.openxmlformats.org/officeDocument/2006/relationships/hyperlink" Target="http://www.laotel.com/" TargetMode="External"/><Relationship Id="rId68" Type="http://schemas.openxmlformats.org/officeDocument/2006/relationships/image" Target="../media/image48.png"/><Relationship Id="rId76" Type="http://schemas.openxmlformats.org/officeDocument/2006/relationships/image" Target="../media/image55.png"/><Relationship Id="rId84" Type="http://schemas.openxmlformats.org/officeDocument/2006/relationships/image" Target="../media/image60.jpeg"/><Relationship Id="rId89" Type="http://schemas.openxmlformats.org/officeDocument/2006/relationships/image" Target="../media/image64.png"/><Relationship Id="rId7" Type="http://schemas.openxmlformats.org/officeDocument/2006/relationships/hyperlink" Target="http://www.aztrank.az/" TargetMode="External"/><Relationship Id="rId71" Type="http://schemas.openxmlformats.org/officeDocument/2006/relationships/image" Target="../media/image51.png"/><Relationship Id="rId92" Type="http://schemas.openxmlformats.org/officeDocument/2006/relationships/image" Target="../media/image67.png"/><Relationship Id="rId2" Type="http://schemas.openxmlformats.org/officeDocument/2006/relationships/image" Target="../media/image6.jpeg"/><Relationship Id="rId16" Type="http://schemas.openxmlformats.org/officeDocument/2006/relationships/hyperlink" Target="http://www.nordiskmobiltelefon.se/" TargetMode="External"/><Relationship Id="rId29" Type="http://schemas.openxmlformats.org/officeDocument/2006/relationships/image" Target="../media/image23.png"/><Relationship Id="rId11" Type="http://schemas.openxmlformats.org/officeDocument/2006/relationships/hyperlink" Target="http://www.giro.com.br/" TargetMode="External"/><Relationship Id="rId24" Type="http://schemas.openxmlformats.org/officeDocument/2006/relationships/image" Target="../media/image20.jpeg"/><Relationship Id="rId32" Type="http://schemas.openxmlformats.org/officeDocument/2006/relationships/hyperlink" Target="http://www.ntc.net.np/" TargetMode="External"/><Relationship Id="rId37" Type="http://schemas.openxmlformats.org/officeDocument/2006/relationships/image" Target="../media/image27.png"/><Relationship Id="rId40" Type="http://schemas.openxmlformats.org/officeDocument/2006/relationships/image" Target="../media/image29.png"/><Relationship Id="rId45" Type="http://schemas.openxmlformats.org/officeDocument/2006/relationships/image" Target="../media/image32.png"/><Relationship Id="rId53" Type="http://schemas.openxmlformats.org/officeDocument/2006/relationships/hyperlink" Target="http://www.zantel.co.tz/connect.html" TargetMode="External"/><Relationship Id="rId58" Type="http://schemas.openxmlformats.org/officeDocument/2006/relationships/image" Target="../media/image40.png"/><Relationship Id="rId66" Type="http://schemas.openxmlformats.org/officeDocument/2006/relationships/image" Target="../media/image46.jpeg"/><Relationship Id="rId74" Type="http://schemas.openxmlformats.org/officeDocument/2006/relationships/image" Target="../media/image54.png"/><Relationship Id="rId79" Type="http://schemas.openxmlformats.org/officeDocument/2006/relationships/hyperlink" Target="http://www.aksoran.kz/" TargetMode="External"/><Relationship Id="rId87" Type="http://schemas.openxmlformats.org/officeDocument/2006/relationships/image" Target="../media/image62.png"/><Relationship Id="rId5" Type="http://schemas.openxmlformats.org/officeDocument/2006/relationships/image" Target="../media/image8.jpeg"/><Relationship Id="rId61" Type="http://schemas.openxmlformats.org/officeDocument/2006/relationships/image" Target="../media/image42.png"/><Relationship Id="rId82" Type="http://schemas.openxmlformats.org/officeDocument/2006/relationships/image" Target="../media/image58.png"/><Relationship Id="rId90" Type="http://schemas.openxmlformats.org/officeDocument/2006/relationships/image" Target="../media/image65.png"/><Relationship Id="rId19" Type="http://schemas.openxmlformats.org/officeDocument/2006/relationships/image" Target="../media/image17.png"/><Relationship Id="rId14" Type="http://schemas.openxmlformats.org/officeDocument/2006/relationships/hyperlink" Target="http://www.arobasetelecom.ci/" TargetMode="External"/><Relationship Id="rId22" Type="http://schemas.openxmlformats.org/officeDocument/2006/relationships/hyperlink" Target="http://www.bakrie-brothers.com/bb/index.php/content/view/26/147/" TargetMode="External"/><Relationship Id="rId27" Type="http://schemas.openxmlformats.org/officeDocument/2006/relationships/hyperlink" Target="http://www.unite.md/" TargetMode="External"/><Relationship Id="rId30" Type="http://schemas.openxmlformats.org/officeDocument/2006/relationships/hyperlink" Target="http://www.telecom.na/" TargetMode="External"/><Relationship Id="rId35" Type="http://schemas.openxmlformats.org/officeDocument/2006/relationships/image" Target="../media/image26.png"/><Relationship Id="rId43" Type="http://schemas.openxmlformats.org/officeDocument/2006/relationships/image" Target="../media/image31.png"/><Relationship Id="rId48" Type="http://schemas.openxmlformats.org/officeDocument/2006/relationships/image" Target="../media/image34.png"/><Relationship Id="rId56" Type="http://schemas.openxmlformats.org/officeDocument/2006/relationships/image" Target="../media/image39.png"/><Relationship Id="rId64" Type="http://schemas.openxmlformats.org/officeDocument/2006/relationships/image" Target="../media/image44.png"/><Relationship Id="rId69" Type="http://schemas.openxmlformats.org/officeDocument/2006/relationships/image" Target="../media/image49.png"/><Relationship Id="rId77" Type="http://schemas.openxmlformats.org/officeDocument/2006/relationships/hyperlink" Target="http://www.ipmobile.jp/english/index.html" TargetMode="External"/><Relationship Id="rId8" Type="http://schemas.openxmlformats.org/officeDocument/2006/relationships/image" Target="../media/image10.png"/><Relationship Id="rId51" Type="http://schemas.openxmlformats.org/officeDocument/2006/relationships/image" Target="../media/image36.png"/><Relationship Id="rId72" Type="http://schemas.openxmlformats.org/officeDocument/2006/relationships/image" Target="../media/image52.png"/><Relationship Id="rId80" Type="http://schemas.openxmlformats.org/officeDocument/2006/relationships/image" Target="../media/image57.png"/><Relationship Id="rId85" Type="http://schemas.openxmlformats.org/officeDocument/2006/relationships/image" Target="../media/image61.png"/><Relationship Id="rId3" Type="http://schemas.openxmlformats.org/officeDocument/2006/relationships/hyperlink" Target="http://www.algerietelecom.dz/" TargetMode="External"/><Relationship Id="rId12" Type="http://schemas.openxmlformats.org/officeDocument/2006/relationships/image" Target="../media/image13.png"/><Relationship Id="rId17" Type="http://schemas.openxmlformats.org/officeDocument/2006/relationships/image" Target="../media/image16.png"/><Relationship Id="rId25" Type="http://schemas.openxmlformats.org/officeDocument/2006/relationships/hyperlink" Target="http://www.telma.mg/" TargetMode="External"/><Relationship Id="rId33" Type="http://schemas.openxmlformats.org/officeDocument/2006/relationships/image" Target="../media/image25.png"/><Relationship Id="rId38" Type="http://schemas.openxmlformats.org/officeDocument/2006/relationships/hyperlink" Target="http://www.rainbownet.net.ng/" TargetMode="External"/><Relationship Id="rId46" Type="http://schemas.openxmlformats.org/officeDocument/2006/relationships/image" Target="../media/image33.png"/><Relationship Id="rId59" Type="http://schemas.openxmlformats.org/officeDocument/2006/relationships/hyperlink" Target="http://www.htmobile.com.vn/htmobile/htmls/index.php" TargetMode="External"/><Relationship Id="rId67" Type="http://schemas.openxmlformats.org/officeDocument/2006/relationships/image" Target="../media/image47.png"/><Relationship Id="rId20" Type="http://schemas.openxmlformats.org/officeDocument/2006/relationships/hyperlink" Target="http://www.haitelonline.com/" TargetMode="External"/><Relationship Id="rId41" Type="http://schemas.openxmlformats.org/officeDocument/2006/relationships/image" Target="../media/image30.png"/><Relationship Id="rId54" Type="http://schemas.openxmlformats.org/officeDocument/2006/relationships/image" Target="../media/image38.png"/><Relationship Id="rId62" Type="http://schemas.openxmlformats.org/officeDocument/2006/relationships/image" Target="../media/image43.png"/><Relationship Id="rId70" Type="http://schemas.openxmlformats.org/officeDocument/2006/relationships/image" Target="../media/image50.png"/><Relationship Id="rId75" Type="http://schemas.openxmlformats.org/officeDocument/2006/relationships/hyperlink" Target="http://www.solusiakses.com/" TargetMode="External"/><Relationship Id="rId83" Type="http://schemas.openxmlformats.org/officeDocument/2006/relationships/image" Target="../media/image59.png"/><Relationship Id="rId88" Type="http://schemas.openxmlformats.org/officeDocument/2006/relationships/image" Target="../media/image63.jpeg"/><Relationship Id="rId91" Type="http://schemas.openxmlformats.org/officeDocument/2006/relationships/image" Target="../media/image66.jpeg"/><Relationship Id="rId1" Type="http://schemas.openxmlformats.org/officeDocument/2006/relationships/slideLayout" Target="../slideLayouts/slideLayout2.xml"/><Relationship Id="rId6" Type="http://schemas.openxmlformats.org/officeDocument/2006/relationships/image" Target="../media/image9.png"/><Relationship Id="rId15" Type="http://schemas.openxmlformats.org/officeDocument/2006/relationships/image" Target="../media/image15.png"/><Relationship Id="rId23" Type="http://schemas.openxmlformats.org/officeDocument/2006/relationships/image" Target="../media/image19.jpeg"/><Relationship Id="rId28" Type="http://schemas.openxmlformats.org/officeDocument/2006/relationships/image" Target="../media/image22.png"/><Relationship Id="rId36" Type="http://schemas.openxmlformats.org/officeDocument/2006/relationships/hyperlink" Target="http://www.mtsfirst.com/" TargetMode="External"/><Relationship Id="rId49" Type="http://schemas.openxmlformats.org/officeDocument/2006/relationships/hyperlink" Target="http://www.sferia.pl/" TargetMode="External"/><Relationship Id="rId57" Type="http://schemas.openxmlformats.org/officeDocument/2006/relationships/hyperlink" Target="http://www.enet.vn/" TargetMode="External"/><Relationship Id="rId10" Type="http://schemas.openxmlformats.org/officeDocument/2006/relationships/image" Target="../media/image12.png"/><Relationship Id="rId31" Type="http://schemas.openxmlformats.org/officeDocument/2006/relationships/image" Target="../media/image24.png"/><Relationship Id="rId44" Type="http://schemas.openxmlformats.org/officeDocument/2006/relationships/hyperlink" Target="http://www.diallog.com.pk/" TargetMode="External"/><Relationship Id="rId52" Type="http://schemas.openxmlformats.org/officeDocument/2006/relationships/image" Target="../media/image37.png"/><Relationship Id="rId60" Type="http://schemas.openxmlformats.org/officeDocument/2006/relationships/image" Target="../media/image41.png"/><Relationship Id="rId65" Type="http://schemas.openxmlformats.org/officeDocument/2006/relationships/image" Target="../media/image45.png"/><Relationship Id="rId73" Type="http://schemas.openxmlformats.org/officeDocument/2006/relationships/image" Target="../media/image53.jpeg"/><Relationship Id="rId78" Type="http://schemas.openxmlformats.org/officeDocument/2006/relationships/image" Target="../media/image56.png"/><Relationship Id="rId81" Type="http://schemas.openxmlformats.org/officeDocument/2006/relationships/hyperlink" Target="http://www.nelte.lt/" TargetMode="External"/><Relationship Id="rId86" Type="http://schemas.openxmlformats.org/officeDocument/2006/relationships/hyperlink" Target="http://www.netcomafrica.com/index.php" TargetMode="External"/><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0.emf"/><Relationship Id="rId7" Type="http://schemas.openxmlformats.org/officeDocument/2006/relationships/image" Target="../media/image7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3.png"/><Relationship Id="rId5" Type="http://schemas.openxmlformats.org/officeDocument/2006/relationships/image" Target="../media/image72.emf"/><Relationship Id="rId4" Type="http://schemas.openxmlformats.org/officeDocument/2006/relationships/image" Target="../media/image71.emf"/></Relationships>
</file>

<file path=ppt/slides/_rels/slide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0.jpeg"/><Relationship Id="rId5" Type="http://schemas.openxmlformats.org/officeDocument/2006/relationships/image" Target="../media/image79.jpeg"/><Relationship Id="rId10" Type="http://schemas.openxmlformats.org/officeDocument/2006/relationships/image" Target="../media/image84.jpeg"/><Relationship Id="rId4" Type="http://schemas.openxmlformats.org/officeDocument/2006/relationships/image" Target="../media/image78.png"/><Relationship Id="rId9" Type="http://schemas.openxmlformats.org/officeDocument/2006/relationships/image" Target="../media/image8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Grp="1" noChangeArrowheads="1"/>
          </p:cNvSpPr>
          <p:nvPr>
            <p:ph type="ctrTitle"/>
          </p:nvPr>
        </p:nvSpPr>
        <p:spPr>
          <a:xfrm>
            <a:off x="1038225" y="3905250"/>
            <a:ext cx="5427663" cy="928688"/>
          </a:xfrm>
        </p:spPr>
        <p:txBody>
          <a:bodyPr/>
          <a:lstStyle/>
          <a:p>
            <a:pPr eaLnBrk="1" hangingPunct="1"/>
            <a:r>
              <a:rPr lang="en-US" dirty="0" smtClean="0"/>
              <a:t>3G Offers Wireless Broadband Today</a:t>
            </a:r>
          </a:p>
        </p:txBody>
      </p:sp>
      <p:sp>
        <p:nvSpPr>
          <p:cNvPr id="8195" name="Rectangle 10"/>
          <p:cNvSpPr>
            <a:spLocks noGrp="1" noChangeArrowheads="1"/>
          </p:cNvSpPr>
          <p:nvPr>
            <p:ph type="subTitle" idx="1"/>
          </p:nvPr>
        </p:nvSpPr>
        <p:spPr>
          <a:xfrm>
            <a:off x="977900" y="5038725"/>
            <a:ext cx="5427663" cy="338138"/>
          </a:xfrm>
        </p:spPr>
        <p:txBody>
          <a:bodyPr/>
          <a:lstStyle/>
          <a:p>
            <a:pPr eaLnBrk="1" hangingPunct="1"/>
            <a:r>
              <a:rPr lang="en-US" dirty="0" smtClean="0"/>
              <a:t> May 2009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VENN-CU-v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8613" y="1297152"/>
            <a:ext cx="8815387" cy="5192712"/>
          </a:xfrm>
          <a:prstGeom prst="rect">
            <a:avLst/>
          </a:prstGeom>
          <a:noFill/>
          <a:ln w="9525">
            <a:noFill/>
            <a:miter lim="800000"/>
            <a:headEnd/>
            <a:tailEnd/>
          </a:ln>
        </p:spPr>
      </p:pic>
      <p:sp>
        <p:nvSpPr>
          <p:cNvPr id="18435" name="Rectangle 3"/>
          <p:cNvSpPr>
            <a:spLocks noGrp="1" noChangeArrowheads="1"/>
          </p:cNvSpPr>
          <p:nvPr>
            <p:ph type="title"/>
          </p:nvPr>
        </p:nvSpPr>
        <p:spPr>
          <a:xfrm>
            <a:off x="457200" y="155575"/>
            <a:ext cx="8229600" cy="825500"/>
          </a:xfrm>
        </p:spPr>
        <p:txBody>
          <a:bodyPr/>
          <a:lstStyle/>
          <a:p>
            <a:r>
              <a:rPr lang="en-US" dirty="0" smtClean="0"/>
              <a:t>3G Enabling New Devices in Mobile, Computing and CE Device Categories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2"/>
          <p:cNvSpPr>
            <a:spLocks noChangeArrowheads="1"/>
          </p:cNvSpPr>
          <p:nvPr/>
        </p:nvSpPr>
        <p:spPr bwMode="auto">
          <a:xfrm>
            <a:off x="17463" y="6411913"/>
            <a:ext cx="9061450" cy="220662"/>
          </a:xfrm>
          <a:prstGeom prst="rect">
            <a:avLst/>
          </a:prstGeom>
          <a:gradFill rotWithShape="1">
            <a:gsLst>
              <a:gs pos="0">
                <a:srgbClr val="FFFFFF"/>
              </a:gs>
              <a:gs pos="100000">
                <a:srgbClr val="C40E00">
                  <a:alpha val="89998"/>
                </a:srgbClr>
              </a:gs>
            </a:gsLst>
            <a:lin ang="5400000" scaled="1"/>
          </a:gradFill>
          <a:ln w="9525" algn="ctr">
            <a:noFill/>
            <a:miter lim="800000"/>
            <a:headEnd/>
            <a:tailEnd/>
          </a:ln>
        </p:spPr>
        <p:txBody>
          <a:bodyPr wrap="none" anchor="ctr"/>
          <a:lstStyle/>
          <a:p>
            <a:endParaRPr lang="en-US"/>
          </a:p>
        </p:txBody>
      </p:sp>
      <p:sp>
        <p:nvSpPr>
          <p:cNvPr id="955403" name="Freeform 11"/>
          <p:cNvSpPr>
            <a:spLocks/>
          </p:cNvSpPr>
          <p:nvPr/>
        </p:nvSpPr>
        <p:spPr bwMode="auto">
          <a:xfrm>
            <a:off x="58738" y="5126038"/>
            <a:ext cx="8994775" cy="919162"/>
          </a:xfrm>
          <a:custGeom>
            <a:avLst/>
            <a:gdLst/>
            <a:ahLst/>
            <a:cxnLst>
              <a:cxn ang="0">
                <a:pos x="0" y="284"/>
              </a:cxn>
              <a:cxn ang="0">
                <a:pos x="1685" y="580"/>
              </a:cxn>
              <a:cxn ang="0">
                <a:pos x="2896" y="10"/>
              </a:cxn>
              <a:cxn ang="0">
                <a:pos x="5323" y="522"/>
              </a:cxn>
            </a:cxnLst>
            <a:rect l="0" t="0" r="r" b="b"/>
            <a:pathLst>
              <a:path w="5323" h="626">
                <a:moveTo>
                  <a:pt x="0" y="284"/>
                </a:moveTo>
                <a:cubicBezTo>
                  <a:pt x="281" y="333"/>
                  <a:pt x="1202" y="626"/>
                  <a:pt x="1685" y="580"/>
                </a:cubicBezTo>
                <a:cubicBezTo>
                  <a:pt x="2168" y="534"/>
                  <a:pt x="2290" y="20"/>
                  <a:pt x="2896" y="10"/>
                </a:cubicBezTo>
                <a:cubicBezTo>
                  <a:pt x="3502" y="0"/>
                  <a:pt x="4818" y="415"/>
                  <a:pt x="5323" y="522"/>
                </a:cubicBezTo>
              </a:path>
            </a:pathLst>
          </a:custGeom>
          <a:noFill/>
          <a:ln w="127000" cap="flat" cmpd="sng">
            <a:solidFill>
              <a:srgbClr val="7335EF">
                <a:alpha val="70000"/>
              </a:srgbClr>
            </a:solidFill>
            <a:prstDash val="solid"/>
            <a:round/>
            <a:headEnd type="none" w="med" len="med"/>
            <a:tailEnd type="stealth" w="med" len="med"/>
          </a:ln>
          <a:effectLst>
            <a:outerShdw dist="35921" dir="2700000" algn="ctr" rotWithShape="0">
              <a:srgbClr val="1A2812"/>
            </a:outerShdw>
          </a:effectLst>
        </p:spPr>
        <p:txBody>
          <a:bodyPr anchor="ctr"/>
          <a:lstStyle/>
          <a:p>
            <a:pPr>
              <a:defRPr/>
            </a:pPr>
            <a:endParaRPr lang="en-US">
              <a:latin typeface="Arial" charset="0"/>
            </a:endParaRPr>
          </a:p>
        </p:txBody>
      </p:sp>
      <p:sp>
        <p:nvSpPr>
          <p:cNvPr id="19460" name="Rectangle 2"/>
          <p:cNvSpPr>
            <a:spLocks noGrp="1" noChangeAspect="1" noChangeArrowheads="1"/>
          </p:cNvSpPr>
          <p:nvPr>
            <p:ph type="title"/>
          </p:nvPr>
        </p:nvSpPr>
        <p:spPr>
          <a:xfrm>
            <a:off x="474663" y="444500"/>
            <a:ext cx="8347075" cy="458788"/>
          </a:xfrm>
        </p:spPr>
        <p:txBody>
          <a:bodyPr/>
          <a:lstStyle/>
          <a:p>
            <a:pPr eaLnBrk="1" hangingPunct="1"/>
            <a:r>
              <a:rPr lang="en-US" smtClean="0"/>
              <a:t>Scale, Number of Sites Are Biggest Cost Drivers</a:t>
            </a:r>
          </a:p>
        </p:txBody>
      </p:sp>
      <p:sp>
        <p:nvSpPr>
          <p:cNvPr id="19461" name="Rectangle 3"/>
          <p:cNvSpPr>
            <a:spLocks noGrp="1" noChangeArrowheads="1"/>
          </p:cNvSpPr>
          <p:nvPr>
            <p:ph type="body" idx="1"/>
          </p:nvPr>
        </p:nvSpPr>
        <p:spPr>
          <a:xfrm>
            <a:off x="457200" y="1103313"/>
            <a:ext cx="8229600" cy="3906837"/>
          </a:xfrm>
        </p:spPr>
        <p:txBody>
          <a:bodyPr/>
          <a:lstStyle/>
          <a:p>
            <a:pPr eaLnBrk="1" hangingPunct="1">
              <a:spcAft>
                <a:spcPct val="0"/>
              </a:spcAft>
            </a:pPr>
            <a:r>
              <a:rPr lang="en-US" sz="2000" smtClean="0"/>
              <a:t>Scale has significant impact on device cost</a:t>
            </a:r>
          </a:p>
          <a:p>
            <a:pPr lvl="1" eaLnBrk="1" hangingPunct="1">
              <a:spcAft>
                <a:spcPct val="0"/>
              </a:spcAft>
            </a:pPr>
            <a:r>
              <a:rPr lang="en-US" sz="1400" smtClean="0"/>
              <a:t>Volume accounts for cost difference between comparable WiMAX and 3G devices </a:t>
            </a:r>
          </a:p>
          <a:p>
            <a:pPr eaLnBrk="1" hangingPunct="1">
              <a:spcBef>
                <a:spcPct val="75000"/>
              </a:spcBef>
              <a:spcAft>
                <a:spcPct val="0"/>
              </a:spcAft>
            </a:pPr>
            <a:r>
              <a:rPr lang="en-US" sz="2000" smtClean="0"/>
              <a:t>Most device costs are not air interface-specific!</a:t>
            </a:r>
          </a:p>
          <a:p>
            <a:pPr lvl="1" eaLnBrk="1" hangingPunct="1">
              <a:spcAft>
                <a:spcPct val="0"/>
              </a:spcAft>
            </a:pPr>
            <a:r>
              <a:rPr lang="en-US" sz="1400" smtClean="0"/>
              <a:t>Most non-modem components in 3G and WiMAX devices are the same</a:t>
            </a:r>
          </a:p>
          <a:p>
            <a:pPr eaLnBrk="1" hangingPunct="1">
              <a:spcBef>
                <a:spcPct val="75000"/>
              </a:spcBef>
              <a:spcAft>
                <a:spcPct val="0"/>
              </a:spcAft>
            </a:pPr>
            <a:r>
              <a:rPr lang="en-US" sz="2000" smtClean="0"/>
              <a:t>WiMAX nomadic devices will likely need to roam on 3G networks (multimode devices required)</a:t>
            </a:r>
          </a:p>
          <a:p>
            <a:pPr lvl="1" eaLnBrk="1" hangingPunct="1">
              <a:spcAft>
                <a:spcPct val="0"/>
              </a:spcAft>
            </a:pPr>
            <a:r>
              <a:rPr lang="en-US" sz="1400" smtClean="0"/>
              <a:t>WiMAX modem will be additional cost on top of that required for 3G access</a:t>
            </a:r>
          </a:p>
          <a:p>
            <a:pPr eaLnBrk="1" hangingPunct="1">
              <a:spcBef>
                <a:spcPct val="75000"/>
              </a:spcBef>
              <a:spcAft>
                <a:spcPct val="0"/>
              </a:spcAft>
            </a:pPr>
            <a:r>
              <a:rPr lang="en-US" sz="2000" smtClean="0"/>
              <a:t>Number of cell sites is primary driver of network costs</a:t>
            </a:r>
          </a:p>
          <a:p>
            <a:pPr lvl="1" eaLnBrk="1" hangingPunct="1">
              <a:spcAft>
                <a:spcPct val="0"/>
              </a:spcAft>
            </a:pPr>
            <a:r>
              <a:rPr lang="en-US" sz="1400" smtClean="0"/>
              <a:t>Capital &amp; operating expenses (e.g. backhaul, operations; network elements)</a:t>
            </a:r>
          </a:p>
          <a:p>
            <a:pPr lvl="1" eaLnBrk="1" hangingPunct="1">
              <a:spcAft>
                <a:spcPct val="0"/>
              </a:spcAft>
            </a:pPr>
            <a:r>
              <a:rPr lang="en-US" sz="1400" smtClean="0"/>
              <a:t>Urban deployments: capacity, spectral efficiency</a:t>
            </a:r>
          </a:p>
          <a:p>
            <a:pPr lvl="1" eaLnBrk="1" hangingPunct="1">
              <a:spcAft>
                <a:spcPct val="0"/>
              </a:spcAft>
            </a:pPr>
            <a:r>
              <a:rPr lang="en-US" sz="1400" smtClean="0"/>
              <a:t>Rural deployments: spectrum, link budget</a:t>
            </a:r>
          </a:p>
          <a:p>
            <a:pPr lvl="1" eaLnBrk="1" hangingPunct="1">
              <a:spcAft>
                <a:spcPct val="0"/>
              </a:spcAft>
            </a:pPr>
            <a:r>
              <a:rPr lang="en-US" sz="1400" smtClean="0"/>
              <a:t>VoIP and data capacity</a:t>
            </a:r>
          </a:p>
        </p:txBody>
      </p:sp>
      <p:pic>
        <p:nvPicPr>
          <p:cNvPr id="955400" name="Picture 8" descr="antenna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77888" y="5094288"/>
            <a:ext cx="758825" cy="1146175"/>
          </a:xfrm>
          <a:prstGeom prst="rect">
            <a:avLst/>
          </a:prstGeom>
          <a:noFill/>
          <a:ln w="9525" algn="ctr">
            <a:noFill/>
            <a:miter lim="800000"/>
            <a:headEnd/>
            <a:tailEnd/>
          </a:ln>
          <a:effectLst>
            <a:outerShdw dist="53882" dir="2700000" algn="ctr" rotWithShape="0">
              <a:srgbClr val="000000">
                <a:alpha val="50000"/>
              </a:srgbClr>
            </a:outerShdw>
            <a:softEdge rad="31750"/>
          </a:effectLst>
        </p:spPr>
      </p:pic>
      <p:pic>
        <p:nvPicPr>
          <p:cNvPr id="955401" name="Picture 9" descr="antenna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68500" y="5267325"/>
            <a:ext cx="758825" cy="1146175"/>
          </a:xfrm>
          <a:prstGeom prst="rect">
            <a:avLst/>
          </a:prstGeom>
          <a:noFill/>
          <a:ln w="9525" algn="ctr">
            <a:noFill/>
            <a:miter lim="800000"/>
            <a:headEnd/>
            <a:tailEnd/>
          </a:ln>
          <a:effectLst>
            <a:outerShdw dist="53882" dir="2700000" algn="ctr" rotWithShape="0">
              <a:srgbClr val="000000">
                <a:alpha val="50000"/>
              </a:srgbClr>
            </a:outerShdw>
            <a:softEdge rad="31750"/>
          </a:effectLst>
        </p:spPr>
      </p:pic>
      <p:pic>
        <p:nvPicPr>
          <p:cNvPr id="955402" name="Picture 10" descr="antenna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43250" y="5127625"/>
            <a:ext cx="758825" cy="1146175"/>
          </a:xfrm>
          <a:prstGeom prst="rect">
            <a:avLst/>
          </a:prstGeom>
          <a:noFill/>
          <a:ln w="9525" algn="ctr">
            <a:noFill/>
            <a:miter lim="800000"/>
            <a:headEnd/>
            <a:tailEnd/>
          </a:ln>
          <a:effectLst>
            <a:outerShdw dist="53882" dir="2700000" algn="ctr" rotWithShape="0">
              <a:srgbClr val="000000">
                <a:alpha val="50000"/>
              </a:srgbClr>
            </a:outerShdw>
            <a:softEdge rad="31750"/>
          </a:effectLst>
        </p:spPr>
      </p:pic>
      <p:pic>
        <p:nvPicPr>
          <p:cNvPr id="19465" name="Picture 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35638" y="4562475"/>
            <a:ext cx="2235200" cy="1731963"/>
          </a:xfrm>
          <a:prstGeom prst="rect">
            <a:avLst/>
          </a:prstGeom>
          <a:noFill/>
          <a:ln w="9525" algn="ctr">
            <a:noFill/>
            <a:miter lim="800000"/>
            <a:headEnd/>
            <a:tailEnd/>
          </a:ln>
          <a:effectLst>
            <a:softEdge rad="63500"/>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4386263" y="1131888"/>
            <a:ext cx="4195762" cy="274637"/>
          </a:xfrm>
          <a:prstGeom prst="rect">
            <a:avLst/>
          </a:prstGeom>
          <a:noFill/>
          <a:ln w="9525" algn="ctr">
            <a:noFill/>
            <a:miter lim="800000"/>
            <a:headEnd/>
            <a:tailEnd/>
          </a:ln>
        </p:spPr>
        <p:txBody>
          <a:bodyPr lIns="91416" tIns="45708" rIns="91416" bIns="45708"/>
          <a:lstStyle/>
          <a:p>
            <a:pPr algn="ctr">
              <a:spcBef>
                <a:spcPct val="10000"/>
              </a:spcBef>
            </a:pPr>
            <a:r>
              <a:rPr lang="en-US" sz="1200" b="1" u="sng" dirty="0">
                <a:solidFill>
                  <a:srgbClr val="292929"/>
                </a:solidFill>
                <a:ea typeface="Arial Unicode MS" pitchFamily="34" charset="-128"/>
                <a:cs typeface="Arial Unicode MS" pitchFamily="34" charset="-128"/>
              </a:rPr>
              <a:t>CDMA2000 Handset Costs Decline to US$17</a:t>
            </a:r>
          </a:p>
        </p:txBody>
      </p:sp>
      <p:sp>
        <p:nvSpPr>
          <p:cNvPr id="1029" name="Rectangle 5"/>
          <p:cNvSpPr>
            <a:spLocks noChangeArrowheads="1"/>
          </p:cNvSpPr>
          <p:nvPr/>
        </p:nvSpPr>
        <p:spPr bwMode="auto">
          <a:xfrm>
            <a:off x="4502150" y="3954463"/>
            <a:ext cx="4159250" cy="274637"/>
          </a:xfrm>
          <a:prstGeom prst="rect">
            <a:avLst/>
          </a:prstGeom>
          <a:noFill/>
          <a:ln w="9525" algn="ctr">
            <a:noFill/>
            <a:miter lim="800000"/>
            <a:headEnd/>
            <a:tailEnd/>
          </a:ln>
        </p:spPr>
        <p:txBody>
          <a:bodyPr lIns="91416" tIns="45708" rIns="91416" bIns="45708"/>
          <a:lstStyle/>
          <a:p>
            <a:pPr algn="ctr">
              <a:spcBef>
                <a:spcPct val="10000"/>
              </a:spcBef>
            </a:pPr>
            <a:r>
              <a:rPr lang="en-US" sz="1200" b="1" u="sng" dirty="0">
                <a:solidFill>
                  <a:srgbClr val="292929"/>
                </a:solidFill>
                <a:ea typeface="Arial Unicode MS" pitchFamily="34" charset="-128"/>
                <a:cs typeface="Arial Unicode MS" pitchFamily="34" charset="-128"/>
              </a:rPr>
              <a:t>WCDMA Handset Costs Decline to US$58</a:t>
            </a:r>
          </a:p>
        </p:txBody>
      </p:sp>
      <p:sp>
        <p:nvSpPr>
          <p:cNvPr id="1030" name="Text Box 7"/>
          <p:cNvSpPr txBox="1">
            <a:spLocks noChangeArrowheads="1"/>
          </p:cNvSpPr>
          <p:nvPr/>
        </p:nvSpPr>
        <p:spPr bwMode="auto">
          <a:xfrm>
            <a:off x="744045" y="1140362"/>
            <a:ext cx="3152775" cy="276999"/>
          </a:xfrm>
          <a:prstGeom prst="rect">
            <a:avLst/>
          </a:prstGeom>
          <a:noFill/>
          <a:ln w="9525" algn="ctr">
            <a:noFill/>
            <a:miter lim="800000"/>
            <a:headEnd/>
            <a:tailEnd/>
          </a:ln>
        </p:spPr>
        <p:txBody>
          <a:bodyPr>
            <a:spAutoFit/>
          </a:bodyPr>
          <a:lstStyle/>
          <a:p>
            <a:pPr algn="ctr">
              <a:spcBef>
                <a:spcPct val="10000"/>
              </a:spcBef>
            </a:pPr>
            <a:r>
              <a:rPr lang="en-US" sz="1200" b="1" u="sng" dirty="0" smtClean="0">
                <a:solidFill>
                  <a:srgbClr val="292929"/>
                </a:solidFill>
              </a:rPr>
              <a:t>CDMA2000 Global Device Forecast</a:t>
            </a:r>
            <a:endParaRPr lang="en-US" sz="1200" b="1" u="sng" dirty="0">
              <a:solidFill>
                <a:srgbClr val="292929"/>
              </a:solidFill>
            </a:endParaRPr>
          </a:p>
        </p:txBody>
      </p:sp>
      <p:sp>
        <p:nvSpPr>
          <p:cNvPr id="1031" name="Rectangle 8"/>
          <p:cNvSpPr>
            <a:spLocks noGrp="1" noChangeAspect="1" noChangeArrowheads="1"/>
          </p:cNvSpPr>
          <p:nvPr>
            <p:ph type="title"/>
          </p:nvPr>
        </p:nvSpPr>
        <p:spPr>
          <a:xfrm>
            <a:off x="449263" y="331788"/>
            <a:ext cx="7400925" cy="571500"/>
          </a:xfrm>
          <a:noFill/>
        </p:spPr>
        <p:txBody>
          <a:bodyPr/>
          <a:lstStyle/>
          <a:p>
            <a:pPr eaLnBrk="1" hangingPunct="1"/>
            <a:r>
              <a:rPr lang="en-US" dirty="0" smtClean="0"/>
              <a:t>3G Device Cost Declining as Scale Increases</a:t>
            </a:r>
          </a:p>
        </p:txBody>
      </p:sp>
      <p:sp>
        <p:nvSpPr>
          <p:cNvPr id="1034" name="Text Box 7"/>
          <p:cNvSpPr txBox="1">
            <a:spLocks noChangeArrowheads="1"/>
          </p:cNvSpPr>
          <p:nvPr/>
        </p:nvSpPr>
        <p:spPr bwMode="auto">
          <a:xfrm>
            <a:off x="703976" y="3759200"/>
            <a:ext cx="3152775" cy="461665"/>
          </a:xfrm>
          <a:prstGeom prst="rect">
            <a:avLst/>
          </a:prstGeom>
          <a:noFill/>
          <a:ln w="9525" algn="ctr">
            <a:noFill/>
            <a:miter lim="800000"/>
            <a:headEnd/>
            <a:tailEnd/>
          </a:ln>
        </p:spPr>
        <p:txBody>
          <a:bodyPr>
            <a:spAutoFit/>
          </a:bodyPr>
          <a:lstStyle/>
          <a:p>
            <a:pPr algn="ctr">
              <a:spcBef>
                <a:spcPct val="10000"/>
              </a:spcBef>
            </a:pPr>
            <a:r>
              <a:rPr lang="en-US" sz="1200" u="sng" dirty="0">
                <a:solidFill>
                  <a:srgbClr val="292929"/>
                </a:solidFill>
              </a:rPr>
              <a:t/>
            </a:r>
            <a:br>
              <a:rPr lang="en-US" sz="1200" u="sng" dirty="0">
                <a:solidFill>
                  <a:srgbClr val="292929"/>
                </a:solidFill>
              </a:rPr>
            </a:br>
            <a:r>
              <a:rPr lang="en-US" sz="1200" b="1" u="sng" dirty="0" smtClean="0">
                <a:solidFill>
                  <a:srgbClr val="292929"/>
                </a:solidFill>
              </a:rPr>
              <a:t>WCDMA/HSPA Global Device Forecast</a:t>
            </a:r>
            <a:endParaRPr lang="en-US" sz="1200" b="1" u="sng" dirty="0">
              <a:solidFill>
                <a:srgbClr val="292929"/>
              </a:solidFill>
            </a:endParaRPr>
          </a:p>
        </p:txBody>
      </p:sp>
      <p:graphicFrame>
        <p:nvGraphicFramePr>
          <p:cNvPr id="13" name="Object 11"/>
          <p:cNvGraphicFramePr>
            <a:graphicFrameLocks noGrp="1" noChangeAspect="1"/>
          </p:cNvGraphicFramePr>
          <p:nvPr/>
        </p:nvGraphicFramePr>
        <p:xfrm>
          <a:off x="4322763" y="1416050"/>
          <a:ext cx="4821237" cy="2574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Object 2"/>
          <p:cNvGraphicFramePr>
            <a:graphicFrameLocks noChangeAspect="1"/>
          </p:cNvGraphicFramePr>
          <p:nvPr/>
        </p:nvGraphicFramePr>
        <p:xfrm>
          <a:off x="4252913" y="4156075"/>
          <a:ext cx="4954587" cy="26876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Object 4"/>
          <p:cNvGraphicFramePr>
            <a:graphicFrameLocks noChangeAspect="1"/>
          </p:cNvGraphicFramePr>
          <p:nvPr/>
        </p:nvGraphicFramePr>
        <p:xfrm>
          <a:off x="541983" y="1600200"/>
          <a:ext cx="3404866" cy="1936275"/>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Box 4"/>
          <p:cNvSpPr txBox="1">
            <a:spLocks noChangeArrowheads="1"/>
          </p:cNvSpPr>
          <p:nvPr/>
        </p:nvSpPr>
        <p:spPr bwMode="auto">
          <a:xfrm>
            <a:off x="513008" y="3515932"/>
            <a:ext cx="3518079" cy="276999"/>
          </a:xfrm>
          <a:prstGeom prst="rect">
            <a:avLst/>
          </a:prstGeom>
          <a:noFill/>
          <a:ln w="9525">
            <a:noFill/>
            <a:miter lim="800000"/>
            <a:headEnd/>
            <a:tailEnd/>
          </a:ln>
        </p:spPr>
        <p:txBody>
          <a:bodyPr wrap="square">
            <a:spAutoFit/>
          </a:bodyPr>
          <a:lstStyle/>
          <a:p>
            <a:pPr>
              <a:spcBef>
                <a:spcPct val="50000"/>
              </a:spcBef>
            </a:pPr>
            <a:r>
              <a:rPr lang="en-US" sz="600" dirty="0"/>
              <a:t>Sources: Average of  ABI (Q4’08), Yankee (Q4’08), Gartner (Dec’08), IDC (Dec’08), IMS (Dec’08), </a:t>
            </a:r>
            <a:r>
              <a:rPr lang="en-US" sz="600" dirty="0" err="1"/>
              <a:t>iSuppli</a:t>
            </a:r>
            <a:r>
              <a:rPr lang="en-US" sz="600" dirty="0"/>
              <a:t> (Oct’08)</a:t>
            </a:r>
          </a:p>
        </p:txBody>
      </p:sp>
      <p:graphicFrame>
        <p:nvGraphicFramePr>
          <p:cNvPr id="17" name="Object 5"/>
          <p:cNvGraphicFramePr>
            <a:graphicFrameLocks noChangeAspect="1"/>
          </p:cNvGraphicFramePr>
          <p:nvPr/>
        </p:nvGraphicFramePr>
        <p:xfrm>
          <a:off x="526962" y="4329450"/>
          <a:ext cx="3550516" cy="2071352"/>
        </p:xfrm>
        <a:graphic>
          <a:graphicData uri="http://schemas.openxmlformats.org/drawingml/2006/chart">
            <c:chart xmlns:c="http://schemas.openxmlformats.org/drawingml/2006/chart" xmlns:r="http://schemas.openxmlformats.org/officeDocument/2006/relationships" r:id="rId6"/>
          </a:graphicData>
        </a:graphic>
      </p:graphicFrame>
      <p:sp>
        <p:nvSpPr>
          <p:cNvPr id="14" name="Text Box 4"/>
          <p:cNvSpPr txBox="1">
            <a:spLocks noChangeArrowheads="1"/>
          </p:cNvSpPr>
          <p:nvPr/>
        </p:nvSpPr>
        <p:spPr bwMode="auto">
          <a:xfrm>
            <a:off x="435738" y="6400800"/>
            <a:ext cx="3350651" cy="276999"/>
          </a:xfrm>
          <a:prstGeom prst="rect">
            <a:avLst/>
          </a:prstGeom>
          <a:noFill/>
          <a:ln w="9525">
            <a:noFill/>
            <a:miter lim="800000"/>
            <a:headEnd/>
            <a:tailEnd/>
          </a:ln>
        </p:spPr>
        <p:txBody>
          <a:bodyPr wrap="square">
            <a:spAutoFit/>
          </a:bodyPr>
          <a:lstStyle/>
          <a:p>
            <a:pPr>
              <a:spcBef>
                <a:spcPct val="50000"/>
              </a:spcBef>
            </a:pPr>
            <a:r>
              <a:rPr lang="en-US" sz="600" dirty="0"/>
              <a:t>Sources: Average of  ABI (Q4’08), Yankee (Q4’08), Gartner (Dec’08), IDC (Dec’08), IMS (Dec’08), WCIS+ (Q1’09), In-Stat (Oct’08), </a:t>
            </a:r>
            <a:r>
              <a:rPr lang="en-US" sz="600" dirty="0" err="1"/>
              <a:t>iSuppli</a:t>
            </a:r>
            <a:r>
              <a:rPr lang="en-US" sz="600" dirty="0"/>
              <a:t> (Oct’08), SA (June’08)</a:t>
            </a:r>
          </a:p>
        </p:txBody>
      </p:sp>
      <p:cxnSp>
        <p:nvCxnSpPr>
          <p:cNvPr id="18" name="Straight Connector 17"/>
          <p:cNvCxnSpPr/>
          <p:nvPr/>
        </p:nvCxnSpPr>
        <p:spPr>
          <a:xfrm rot="10800000">
            <a:off x="168672" y="3844032"/>
            <a:ext cx="8851039" cy="158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313759" y="3933982"/>
            <a:ext cx="5677189" cy="1454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AutoShape 7"/>
          <p:cNvSpPr>
            <a:spLocks noChangeAspect="1" noChangeArrowheads="1"/>
          </p:cNvSpPr>
          <p:nvPr/>
        </p:nvSpPr>
        <p:spPr bwMode="auto">
          <a:xfrm>
            <a:off x="228600" y="1828800"/>
            <a:ext cx="7415213" cy="4481513"/>
          </a:xfrm>
          <a:prstGeom prst="rect">
            <a:avLst/>
          </a:prstGeom>
          <a:noFill/>
          <a:ln w="9525">
            <a:noFill/>
            <a:miter lim="800000"/>
            <a:headEnd/>
            <a:tailEnd/>
          </a:ln>
        </p:spPr>
        <p:txBody>
          <a:bodyPr/>
          <a:lstStyle/>
          <a:p>
            <a:endParaRPr lang="en-US"/>
          </a:p>
        </p:txBody>
      </p:sp>
      <p:sp>
        <p:nvSpPr>
          <p:cNvPr id="2051" name="Rectangle 2"/>
          <p:cNvSpPr>
            <a:spLocks noGrp="1" noChangeAspect="1" noChangeArrowheads="1"/>
          </p:cNvSpPr>
          <p:nvPr>
            <p:ph type="title"/>
          </p:nvPr>
        </p:nvSpPr>
        <p:spPr>
          <a:xfrm>
            <a:off x="463550" y="150813"/>
            <a:ext cx="8229600" cy="825500"/>
          </a:xfrm>
        </p:spPr>
        <p:txBody>
          <a:bodyPr/>
          <a:lstStyle/>
          <a:p>
            <a:pPr eaLnBrk="1" hangingPunct="1"/>
            <a:r>
              <a:rPr lang="en-US" dirty="0" smtClean="0"/>
              <a:t>Minimizing Number of Sites Is Important: </a:t>
            </a:r>
            <a:br>
              <a:rPr lang="en-US" dirty="0" smtClean="0"/>
            </a:br>
            <a:r>
              <a:rPr lang="en-US" dirty="0" smtClean="0"/>
              <a:t>3G Network Expense Breakdown Example</a:t>
            </a:r>
          </a:p>
        </p:txBody>
      </p:sp>
      <p:sp>
        <p:nvSpPr>
          <p:cNvPr id="2052" name="Rectangle 3"/>
          <p:cNvSpPr>
            <a:spLocks noChangeArrowheads="1"/>
          </p:cNvSpPr>
          <p:nvPr/>
        </p:nvSpPr>
        <p:spPr bwMode="auto">
          <a:xfrm>
            <a:off x="99292" y="6215208"/>
            <a:ext cx="6202363" cy="587375"/>
          </a:xfrm>
          <a:prstGeom prst="rect">
            <a:avLst/>
          </a:prstGeom>
          <a:solidFill>
            <a:schemeClr val="tx2"/>
          </a:solidFill>
          <a:ln w="76200" algn="ctr">
            <a:noFill/>
            <a:miter lim="800000"/>
            <a:headEnd/>
            <a:tailEnd/>
          </a:ln>
          <a:effectLst>
            <a:softEdge rad="63500"/>
          </a:effectLst>
        </p:spPr>
        <p:txBody>
          <a:bodyPr anchor="ctr"/>
          <a:lstStyle/>
          <a:p>
            <a:pPr algn="ctr"/>
            <a:r>
              <a:rPr lang="en-US" i="1" dirty="0">
                <a:solidFill>
                  <a:schemeClr val="bg1"/>
                </a:solidFill>
              </a:rPr>
              <a:t>Number of sites drives both </a:t>
            </a:r>
            <a:r>
              <a:rPr lang="en-US" i="1" dirty="0" err="1">
                <a:solidFill>
                  <a:schemeClr val="bg1"/>
                </a:solidFill>
              </a:rPr>
              <a:t>OpEx</a:t>
            </a:r>
            <a:r>
              <a:rPr lang="en-US" i="1" dirty="0">
                <a:solidFill>
                  <a:schemeClr val="bg1"/>
                </a:solidFill>
              </a:rPr>
              <a:t> and </a:t>
            </a:r>
            <a:r>
              <a:rPr lang="en-US" i="1" dirty="0" err="1">
                <a:solidFill>
                  <a:schemeClr val="bg1"/>
                </a:solidFill>
              </a:rPr>
              <a:t>CapEx</a:t>
            </a:r>
            <a:endParaRPr lang="en-US" i="1" dirty="0">
              <a:solidFill>
                <a:schemeClr val="bg1"/>
              </a:solidFill>
            </a:endParaRPr>
          </a:p>
        </p:txBody>
      </p:sp>
      <p:sp>
        <p:nvSpPr>
          <p:cNvPr id="2053" name="Rectangle 4"/>
          <p:cNvSpPr>
            <a:spLocks noChangeArrowheads="1"/>
          </p:cNvSpPr>
          <p:nvPr/>
        </p:nvSpPr>
        <p:spPr bwMode="auto">
          <a:xfrm>
            <a:off x="6443663" y="5218113"/>
            <a:ext cx="2565400" cy="1509712"/>
          </a:xfrm>
          <a:prstGeom prst="rect">
            <a:avLst/>
          </a:prstGeom>
          <a:noFill/>
          <a:ln w="9525">
            <a:noFill/>
            <a:miter lim="800000"/>
            <a:headEnd/>
            <a:tailEnd/>
          </a:ln>
        </p:spPr>
        <p:txBody>
          <a:bodyPr/>
          <a:lstStyle/>
          <a:p>
            <a:pPr marL="111125" indent="-111125">
              <a:spcBef>
                <a:spcPct val="50000"/>
              </a:spcBef>
            </a:pPr>
            <a:r>
              <a:rPr lang="en-US" sz="900" i="1" u="sng">
                <a:solidFill>
                  <a:srgbClr val="000066"/>
                </a:solidFill>
              </a:rPr>
              <a:t>Notes:</a:t>
            </a:r>
            <a:r>
              <a:rPr lang="en-US" sz="900" i="1">
                <a:solidFill>
                  <a:srgbClr val="000066"/>
                </a:solidFill>
              </a:rPr>
              <a:t> </a:t>
            </a:r>
          </a:p>
          <a:p>
            <a:pPr marL="111125" indent="-111125">
              <a:spcBef>
                <a:spcPct val="50000"/>
              </a:spcBef>
              <a:buFontTx/>
              <a:buChar char="•"/>
            </a:pPr>
            <a:r>
              <a:rPr lang="en-US" sz="900" i="1">
                <a:solidFill>
                  <a:srgbClr val="000066"/>
                </a:solidFill>
              </a:rPr>
              <a:t>Urban morphology (10K Pops/SqKm)</a:t>
            </a:r>
          </a:p>
          <a:p>
            <a:pPr marL="111125" indent="-111125">
              <a:spcBef>
                <a:spcPct val="50000"/>
              </a:spcBef>
              <a:buFontTx/>
              <a:buChar char="•"/>
            </a:pPr>
            <a:r>
              <a:rPr lang="en-US" sz="900" i="1">
                <a:solidFill>
                  <a:srgbClr val="000066"/>
                </a:solidFill>
              </a:rPr>
              <a:t>Wireless penetration:  50%</a:t>
            </a:r>
          </a:p>
          <a:p>
            <a:pPr marL="111125" indent="-111125">
              <a:spcBef>
                <a:spcPct val="50000"/>
              </a:spcBef>
              <a:buFontTx/>
              <a:buChar char="•"/>
            </a:pPr>
            <a:r>
              <a:rPr lang="en-US" sz="900" i="1">
                <a:solidFill>
                  <a:srgbClr val="000066"/>
                </a:solidFill>
              </a:rPr>
              <a:t>Operator market share: 25%</a:t>
            </a:r>
          </a:p>
          <a:p>
            <a:pPr marL="111125" indent="-111125">
              <a:spcBef>
                <a:spcPct val="50000"/>
              </a:spcBef>
              <a:buFontTx/>
              <a:buChar char="•"/>
            </a:pPr>
            <a:r>
              <a:rPr lang="en-US" sz="900" i="1">
                <a:solidFill>
                  <a:srgbClr val="000066"/>
                </a:solidFill>
              </a:rPr>
              <a:t>Local call termination charges and long distance transport costs are not included in the network expense calculations</a:t>
            </a:r>
          </a:p>
          <a:p>
            <a:pPr marL="111125" indent="-111125">
              <a:spcBef>
                <a:spcPct val="50000"/>
              </a:spcBef>
              <a:buFontTx/>
              <a:buChar char="•"/>
            </a:pPr>
            <a:r>
              <a:rPr lang="en-US" sz="900" i="1">
                <a:solidFill>
                  <a:srgbClr val="000066"/>
                </a:solidFill>
              </a:rPr>
              <a:t>Spectrum available: 2X10MHz @ 800MHz </a:t>
            </a:r>
          </a:p>
        </p:txBody>
      </p:sp>
      <p:sp>
        <p:nvSpPr>
          <p:cNvPr id="2054" name="Rectangle 5"/>
          <p:cNvSpPr>
            <a:spLocks noChangeArrowheads="1"/>
          </p:cNvSpPr>
          <p:nvPr/>
        </p:nvSpPr>
        <p:spPr bwMode="auto">
          <a:xfrm>
            <a:off x="158750" y="1012539"/>
            <a:ext cx="8763577" cy="677717"/>
          </a:xfrm>
          <a:prstGeom prst="rect">
            <a:avLst/>
          </a:prstGeom>
          <a:solidFill>
            <a:schemeClr val="accent1"/>
          </a:solidFill>
          <a:ln w="9525">
            <a:noFill/>
            <a:miter lim="800000"/>
            <a:headEnd/>
            <a:tailEnd/>
          </a:ln>
          <a:effectLst>
            <a:softEdge rad="63500"/>
          </a:effectLst>
        </p:spPr>
        <p:txBody>
          <a:bodyPr lIns="274320" tIns="45708" rIns="91416" bIns="45708" anchor="ctr"/>
          <a:lstStyle/>
          <a:p>
            <a:pPr marL="273050" indent="-273050">
              <a:lnSpc>
                <a:spcPct val="85000"/>
              </a:lnSpc>
              <a:spcBef>
                <a:spcPct val="20000"/>
              </a:spcBef>
              <a:buFontTx/>
              <a:buChar char="•"/>
            </a:pPr>
            <a:r>
              <a:rPr lang="en-US" sz="1400" b="1" i="1" dirty="0">
                <a:solidFill>
                  <a:srgbClr val="000099"/>
                </a:solidFill>
              </a:rPr>
              <a:t>All network costs should be considered when comparing alternatives</a:t>
            </a:r>
          </a:p>
          <a:p>
            <a:pPr marL="273050" indent="-273050">
              <a:lnSpc>
                <a:spcPct val="85000"/>
              </a:lnSpc>
              <a:spcBef>
                <a:spcPct val="20000"/>
              </a:spcBef>
              <a:buFontTx/>
              <a:buChar char="•"/>
            </a:pPr>
            <a:r>
              <a:rPr lang="en-US" sz="1400" b="1" i="1" dirty="0">
                <a:solidFill>
                  <a:srgbClr val="000099"/>
                </a:solidFill>
              </a:rPr>
              <a:t>All major costs increase with </a:t>
            </a:r>
            <a:r>
              <a:rPr lang="en-US" sz="1400" b="1" i="1" u="sng" dirty="0">
                <a:solidFill>
                  <a:srgbClr val="000099"/>
                </a:solidFill>
              </a:rPr>
              <a:t>number of sites</a:t>
            </a:r>
            <a:r>
              <a:rPr lang="en-US" sz="1400" b="1" i="1" dirty="0">
                <a:solidFill>
                  <a:srgbClr val="000099"/>
                </a:solidFill>
              </a:rPr>
              <a:t>; most are not Air Interface-specific</a:t>
            </a:r>
          </a:p>
        </p:txBody>
      </p:sp>
      <p:sp>
        <p:nvSpPr>
          <p:cNvPr id="2055" name="Text Box 6"/>
          <p:cNvSpPr txBox="1">
            <a:spLocks noChangeArrowheads="1"/>
          </p:cNvSpPr>
          <p:nvPr/>
        </p:nvSpPr>
        <p:spPr bwMode="auto">
          <a:xfrm>
            <a:off x="285750" y="1745668"/>
            <a:ext cx="5721350" cy="274638"/>
          </a:xfrm>
          <a:prstGeom prst="rect">
            <a:avLst/>
          </a:prstGeom>
          <a:noFill/>
          <a:ln w="9525" algn="ctr">
            <a:noFill/>
            <a:miter lim="800000"/>
            <a:headEnd/>
            <a:tailEnd/>
          </a:ln>
        </p:spPr>
        <p:txBody>
          <a:bodyPr>
            <a:spAutoFit/>
          </a:bodyPr>
          <a:lstStyle/>
          <a:p>
            <a:pPr algn="ctr">
              <a:spcBef>
                <a:spcPct val="10000"/>
              </a:spcBef>
            </a:pPr>
            <a:r>
              <a:rPr lang="en-US" sz="1200" u="sng" dirty="0">
                <a:solidFill>
                  <a:srgbClr val="000066"/>
                </a:solidFill>
              </a:rPr>
              <a:t>Fixed/Nomadic Voice + Data Network Example</a:t>
            </a:r>
          </a:p>
        </p:txBody>
      </p:sp>
      <p:graphicFrame>
        <p:nvGraphicFramePr>
          <p:cNvPr id="15" name="Object 8"/>
          <p:cNvGraphicFramePr>
            <a:graphicFrameLocks noChangeAspect="1"/>
          </p:cNvGraphicFramePr>
          <p:nvPr/>
        </p:nvGraphicFramePr>
        <p:xfrm>
          <a:off x="174608" y="2028825"/>
          <a:ext cx="6083317" cy="4133850"/>
        </p:xfrm>
        <a:graphic>
          <a:graphicData uri="http://schemas.openxmlformats.org/drawingml/2006/chart">
            <c:chart xmlns:c="http://schemas.openxmlformats.org/drawingml/2006/chart" xmlns:r="http://schemas.openxmlformats.org/officeDocument/2006/relationships" r:id="rId3"/>
          </a:graphicData>
        </a:graphic>
      </p:graphicFrame>
      <p:sp>
        <p:nvSpPr>
          <p:cNvPr id="2057" name="Text Box 9"/>
          <p:cNvSpPr txBox="1">
            <a:spLocks noChangeArrowheads="1"/>
          </p:cNvSpPr>
          <p:nvPr/>
        </p:nvSpPr>
        <p:spPr bwMode="auto">
          <a:xfrm>
            <a:off x="5353050" y="2056244"/>
            <a:ext cx="876300" cy="534556"/>
          </a:xfrm>
          <a:prstGeom prst="rect">
            <a:avLst/>
          </a:prstGeom>
          <a:noFill/>
          <a:ln w="12700">
            <a:noFill/>
            <a:miter lim="800000"/>
            <a:headEnd type="none" w="sm" len="sm"/>
            <a:tailEnd type="none" w="sm" len="sm"/>
          </a:ln>
        </p:spPr>
        <p:txBody>
          <a:bodyPr lIns="74066" tIns="37033" rIns="74066" bIns="37033"/>
          <a:lstStyle/>
          <a:p>
            <a:pPr algn="r"/>
            <a:r>
              <a:rPr lang="en-US" altLang="ko-KR" sz="1400" dirty="0">
                <a:solidFill>
                  <a:srgbClr val="FF0000"/>
                </a:solidFill>
                <a:latin typeface="Calibri" pitchFamily="34" charset="0"/>
                <a:ea typeface="Batang" charset="-127"/>
              </a:rPr>
              <a:t>Capital </a:t>
            </a:r>
            <a:br>
              <a:rPr lang="en-US" altLang="ko-KR" sz="1400" dirty="0">
                <a:solidFill>
                  <a:srgbClr val="FF0000"/>
                </a:solidFill>
                <a:latin typeface="Calibri" pitchFamily="34" charset="0"/>
                <a:ea typeface="Batang" charset="-127"/>
              </a:rPr>
            </a:br>
            <a:r>
              <a:rPr lang="en-US" altLang="ko-KR" sz="1400" dirty="0">
                <a:solidFill>
                  <a:srgbClr val="FF0000"/>
                </a:solidFill>
                <a:latin typeface="Calibri" pitchFamily="34" charset="0"/>
                <a:ea typeface="Batang" charset="-127"/>
              </a:rPr>
              <a:t>Expense</a:t>
            </a:r>
            <a:endParaRPr lang="en-US" sz="1400" dirty="0">
              <a:latin typeface="Calibri" pitchFamily="34" charset="0"/>
            </a:endParaRPr>
          </a:p>
        </p:txBody>
      </p:sp>
      <p:sp>
        <p:nvSpPr>
          <p:cNvPr id="2058" name="Text Box 10"/>
          <p:cNvSpPr txBox="1">
            <a:spLocks noChangeArrowheads="1"/>
          </p:cNvSpPr>
          <p:nvPr/>
        </p:nvSpPr>
        <p:spPr bwMode="auto">
          <a:xfrm>
            <a:off x="215900" y="5629275"/>
            <a:ext cx="946150" cy="443344"/>
          </a:xfrm>
          <a:prstGeom prst="rect">
            <a:avLst/>
          </a:prstGeom>
          <a:noFill/>
          <a:ln w="12700">
            <a:noFill/>
            <a:miter lim="800000"/>
            <a:headEnd type="none" w="sm" len="sm"/>
            <a:tailEnd type="none" w="sm" len="sm"/>
          </a:ln>
        </p:spPr>
        <p:txBody>
          <a:bodyPr lIns="74066" tIns="37033" rIns="74066" bIns="37033"/>
          <a:lstStyle/>
          <a:p>
            <a:r>
              <a:rPr lang="en-US" altLang="ko-KR" sz="1400" dirty="0">
                <a:solidFill>
                  <a:srgbClr val="0000FF"/>
                </a:solidFill>
                <a:latin typeface="Calibri" pitchFamily="34" charset="0"/>
                <a:ea typeface="Batang" charset="-127"/>
              </a:rPr>
              <a:t>Operating Expense</a:t>
            </a:r>
            <a:endParaRPr lang="en-US" sz="1400" dirty="0">
              <a:latin typeface="Calibri" pitchFamily="34" charset="0"/>
            </a:endParaRPr>
          </a:p>
        </p:txBody>
      </p:sp>
      <p:sp>
        <p:nvSpPr>
          <p:cNvPr id="2059" name="Rectangle 11"/>
          <p:cNvSpPr>
            <a:spLocks noChangeArrowheads="1"/>
          </p:cNvSpPr>
          <p:nvPr/>
        </p:nvSpPr>
        <p:spPr bwMode="auto">
          <a:xfrm>
            <a:off x="304801" y="2235632"/>
            <a:ext cx="1638300" cy="374218"/>
          </a:xfrm>
          <a:prstGeom prst="rect">
            <a:avLst/>
          </a:prstGeom>
          <a:solidFill>
            <a:srgbClr val="969696">
              <a:alpha val="20000"/>
            </a:srgbClr>
          </a:solidFill>
          <a:ln w="9525" algn="ctr">
            <a:noFill/>
            <a:miter lim="800000"/>
            <a:headEnd/>
            <a:tailEnd/>
          </a:ln>
          <a:effectLst>
            <a:softEdge rad="31750"/>
          </a:effectLst>
        </p:spPr>
        <p:txBody>
          <a:bodyPr lIns="91416" tIns="45708" rIns="91416" bIns="45708"/>
          <a:lstStyle/>
          <a:p>
            <a:pPr marL="273050" indent="-273050">
              <a:lnSpc>
                <a:spcPct val="85000"/>
              </a:lnSpc>
              <a:spcBef>
                <a:spcPct val="20000"/>
              </a:spcBef>
              <a:buFontTx/>
              <a:buChar char="•"/>
            </a:pPr>
            <a:r>
              <a:rPr lang="en-US" altLang="ko-KR" sz="900" i="1" dirty="0">
                <a:solidFill>
                  <a:srgbClr val="000099"/>
                </a:solidFill>
                <a:ea typeface="Batang" charset="-127"/>
              </a:rPr>
              <a:t>600 MOU /Sub/Month</a:t>
            </a:r>
          </a:p>
          <a:p>
            <a:pPr marL="273050" indent="-273050">
              <a:lnSpc>
                <a:spcPct val="85000"/>
              </a:lnSpc>
              <a:spcBef>
                <a:spcPct val="20000"/>
              </a:spcBef>
              <a:buFontTx/>
              <a:buChar char="•"/>
            </a:pPr>
            <a:r>
              <a:rPr lang="en-US" altLang="ko-KR" sz="900" i="1" dirty="0">
                <a:solidFill>
                  <a:srgbClr val="000099"/>
                </a:solidFill>
                <a:ea typeface="Batang" charset="-127"/>
              </a:rPr>
              <a:t>1000 MB /Sub/Month</a:t>
            </a:r>
            <a:endParaRPr lang="en-US" sz="900" i="1" dirty="0">
              <a:solidFill>
                <a:srgbClr val="000099"/>
              </a:solidFill>
              <a:ea typeface="Batang" charset="-127"/>
            </a:endParaRPr>
          </a:p>
        </p:txBody>
      </p:sp>
      <p:sp>
        <p:nvSpPr>
          <p:cNvPr id="2060" name="Line 12"/>
          <p:cNvSpPr>
            <a:spLocks noChangeShapeType="1"/>
          </p:cNvSpPr>
          <p:nvPr/>
        </p:nvSpPr>
        <p:spPr bwMode="auto">
          <a:xfrm>
            <a:off x="3254376" y="4163288"/>
            <a:ext cx="1908174" cy="1961288"/>
          </a:xfrm>
          <a:prstGeom prst="line">
            <a:avLst/>
          </a:prstGeom>
          <a:noFill/>
          <a:ln w="28575">
            <a:solidFill>
              <a:srgbClr val="FF0000"/>
            </a:solidFill>
            <a:prstDash val="dash"/>
            <a:round/>
            <a:headEnd/>
            <a:tailEnd/>
          </a:ln>
        </p:spPr>
        <p:txBody>
          <a:bodyPr anchor="ctr"/>
          <a:lstStyle/>
          <a:p>
            <a:endParaRPr lang="en-US"/>
          </a:p>
        </p:txBody>
      </p:sp>
      <p:sp>
        <p:nvSpPr>
          <p:cNvPr id="2061" name="Line 13"/>
          <p:cNvSpPr>
            <a:spLocks noChangeShapeType="1"/>
          </p:cNvSpPr>
          <p:nvPr/>
        </p:nvSpPr>
        <p:spPr bwMode="auto">
          <a:xfrm flipH="1" flipV="1">
            <a:off x="3187700" y="2024494"/>
            <a:ext cx="15875" cy="2108200"/>
          </a:xfrm>
          <a:prstGeom prst="line">
            <a:avLst/>
          </a:prstGeom>
          <a:noFill/>
          <a:ln w="28575">
            <a:solidFill>
              <a:srgbClr val="FF0000"/>
            </a:solidFill>
            <a:prstDash val="dash"/>
            <a:round/>
            <a:headEnd/>
            <a:tailEnd/>
          </a:ln>
        </p:spPr>
        <p:txBody>
          <a:bodyPr anchor="ctr"/>
          <a:lstStyle/>
          <a:p>
            <a:endParaRPr lang="en-US"/>
          </a:p>
        </p:txBody>
      </p:sp>
      <p:pic>
        <p:nvPicPr>
          <p:cNvPr id="1219598" name="Picture 1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08750" y="1911350"/>
            <a:ext cx="2354263" cy="3240088"/>
          </a:xfrm>
          <a:prstGeom prst="rect">
            <a:avLst/>
          </a:prstGeom>
          <a:solidFill>
            <a:srgbClr val="FFFFFF">
              <a:alpha val="70000"/>
            </a:srgbClr>
          </a:solidFill>
          <a:ln w="9525">
            <a:noFill/>
            <a:miter lim="800000"/>
            <a:headEnd/>
            <a:tailEnd/>
          </a:ln>
          <a:effectLst>
            <a:outerShdw dist="107763" dir="8100000" algn="ctr" rotWithShape="0">
              <a:srgbClr val="808080">
                <a:alpha val="50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102100" y="1189038"/>
            <a:ext cx="1876425" cy="5419725"/>
          </a:xfrm>
          <a:prstGeom prst="rect">
            <a:avLst/>
          </a:prstGeom>
          <a:gradFill flip="none" rotWithShape="1">
            <a:gsLst>
              <a:gs pos="0">
                <a:schemeClr val="bg2">
                  <a:lumMod val="50000"/>
                  <a:tint val="66000"/>
                  <a:satMod val="160000"/>
                </a:schemeClr>
              </a:gs>
              <a:gs pos="50000">
                <a:schemeClr val="bg2">
                  <a:lumMod val="50000"/>
                  <a:tint val="44500"/>
                  <a:satMod val="160000"/>
                </a:schemeClr>
              </a:gs>
              <a:gs pos="100000">
                <a:srgbClr val="FBF9F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Rectangle 50"/>
          <p:cNvSpPr/>
          <p:nvPr/>
        </p:nvSpPr>
        <p:spPr>
          <a:xfrm>
            <a:off x="0" y="1189038"/>
            <a:ext cx="4019550" cy="5172075"/>
          </a:xfrm>
          <a:prstGeom prst="rect">
            <a:avLst/>
          </a:prstGeom>
          <a:gradFill flip="none" rotWithShape="1">
            <a:gsLst>
              <a:gs pos="0">
                <a:srgbClr val="E9DFF5"/>
              </a:gs>
              <a:gs pos="50000">
                <a:srgbClr val="F1EBF9"/>
              </a:gs>
              <a:gs pos="100000">
                <a:srgbClr val="FBF9F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6061075" y="1189038"/>
            <a:ext cx="3086100" cy="5419725"/>
          </a:xfrm>
          <a:prstGeom prst="rect">
            <a:avLst/>
          </a:prstGeom>
          <a:gradFill flip="none" rotWithShape="1">
            <a:gsLst>
              <a:gs pos="0">
                <a:schemeClr val="bg2">
                  <a:lumMod val="50000"/>
                  <a:tint val="66000"/>
                  <a:satMod val="160000"/>
                </a:schemeClr>
              </a:gs>
              <a:gs pos="50000">
                <a:schemeClr val="bg2">
                  <a:lumMod val="50000"/>
                  <a:tint val="44500"/>
                  <a:satMod val="160000"/>
                </a:schemeClr>
              </a:gs>
              <a:gs pos="100000">
                <a:srgbClr val="FBF9F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85" name="Text Box 19"/>
          <p:cNvSpPr txBox="1">
            <a:spLocks noChangeArrowheads="1"/>
          </p:cNvSpPr>
          <p:nvPr/>
        </p:nvSpPr>
        <p:spPr bwMode="auto">
          <a:xfrm>
            <a:off x="4181475" y="5707063"/>
            <a:ext cx="1689100" cy="336550"/>
          </a:xfrm>
          <a:prstGeom prst="rect">
            <a:avLst/>
          </a:prstGeom>
          <a:noFill/>
          <a:ln w="9525">
            <a:noFill/>
            <a:miter lim="800000"/>
            <a:headEnd/>
            <a:tailEnd/>
          </a:ln>
        </p:spPr>
        <p:txBody>
          <a:bodyPr wrap="none">
            <a:spAutoFit/>
          </a:bodyPr>
          <a:lstStyle/>
          <a:p>
            <a:r>
              <a:rPr lang="en-US" sz="1600" b="1">
                <a:solidFill>
                  <a:srgbClr val="470066"/>
                </a:solidFill>
                <a:cs typeface="Arial" pitchFamily="34" charset="0"/>
              </a:rPr>
              <a:t>2009    —   2010</a:t>
            </a:r>
          </a:p>
        </p:txBody>
      </p:sp>
      <p:sp>
        <p:nvSpPr>
          <p:cNvPr id="7211" name="Text Box 21"/>
          <p:cNvSpPr txBox="1">
            <a:spLocks noChangeArrowheads="1"/>
          </p:cNvSpPr>
          <p:nvPr/>
        </p:nvSpPr>
        <p:spPr bwMode="auto">
          <a:xfrm>
            <a:off x="6175375" y="5721350"/>
            <a:ext cx="754063" cy="336550"/>
          </a:xfrm>
          <a:prstGeom prst="rect">
            <a:avLst/>
          </a:prstGeom>
          <a:noFill/>
          <a:ln w="9525">
            <a:noFill/>
            <a:miter lim="800000"/>
            <a:headEnd/>
            <a:tailEnd/>
          </a:ln>
        </p:spPr>
        <p:txBody>
          <a:bodyPr wrap="none">
            <a:spAutoFit/>
          </a:bodyPr>
          <a:lstStyle/>
          <a:p>
            <a:pPr>
              <a:defRPr/>
            </a:pPr>
            <a:r>
              <a:rPr lang="en-US" sz="1600" b="1" dirty="0">
                <a:solidFill>
                  <a:schemeClr val="tx2">
                    <a:lumMod val="75000"/>
                  </a:schemeClr>
                </a:solidFill>
                <a:cs typeface="Arial" pitchFamily="34" charset="0"/>
              </a:rPr>
              <a:t>2011+</a:t>
            </a:r>
          </a:p>
        </p:txBody>
      </p:sp>
      <p:sp>
        <p:nvSpPr>
          <p:cNvPr id="20487" name="Line 22"/>
          <p:cNvSpPr>
            <a:spLocks noChangeShapeType="1"/>
          </p:cNvSpPr>
          <p:nvPr/>
        </p:nvSpPr>
        <p:spPr bwMode="auto">
          <a:xfrm>
            <a:off x="6973888" y="5883275"/>
            <a:ext cx="1498600" cy="0"/>
          </a:xfrm>
          <a:prstGeom prst="line">
            <a:avLst/>
          </a:prstGeom>
          <a:noFill/>
          <a:ln w="25400">
            <a:solidFill>
              <a:srgbClr val="5C2C95"/>
            </a:solidFill>
            <a:prstDash val="dash"/>
            <a:round/>
            <a:headEnd/>
            <a:tailEnd type="triangle" w="med" len="med"/>
          </a:ln>
        </p:spPr>
        <p:txBody>
          <a:bodyPr/>
          <a:lstStyle/>
          <a:p>
            <a:endParaRPr lang="en-US"/>
          </a:p>
        </p:txBody>
      </p:sp>
      <p:sp>
        <p:nvSpPr>
          <p:cNvPr id="45" name="AutoShape 18"/>
          <p:cNvSpPr>
            <a:spLocks noChangeArrowheads="1"/>
          </p:cNvSpPr>
          <p:nvPr/>
        </p:nvSpPr>
        <p:spPr bwMode="auto">
          <a:xfrm>
            <a:off x="307975" y="1322388"/>
            <a:ext cx="3479800" cy="522287"/>
          </a:xfrm>
          <a:prstGeom prst="roundRect">
            <a:avLst>
              <a:gd name="adj" fmla="val 16667"/>
            </a:avLst>
          </a:prstGeom>
          <a:solidFill>
            <a:schemeClr val="bg2">
              <a:lumMod val="20000"/>
              <a:lumOff val="80000"/>
            </a:schemeClr>
          </a:solidFill>
          <a:ln w="25400" algn="ctr">
            <a:solidFill>
              <a:schemeClr val="bg2"/>
            </a:solidFill>
            <a:round/>
            <a:headEnd/>
            <a:tailEnd/>
          </a:ln>
        </p:spPr>
        <p:txBody>
          <a:bodyPr anchor="ctr">
            <a:spAutoFit/>
          </a:bodyPr>
          <a:lstStyle/>
          <a:p>
            <a:pPr algn="ctr" eaLnBrk="0" hangingPunct="0">
              <a:defRPr/>
            </a:pPr>
            <a:r>
              <a:rPr lang="en-US" sz="1400" b="1" dirty="0">
                <a:cs typeface="Arial" pitchFamily="34" charset="0"/>
              </a:rPr>
              <a:t>Excellent Mobile Broadband Today</a:t>
            </a:r>
            <a:r>
              <a:rPr lang="en-US" sz="1200" b="1" dirty="0">
                <a:cs typeface="Arial" pitchFamily="34" charset="0"/>
              </a:rPr>
              <a:t> </a:t>
            </a:r>
            <a:br>
              <a:rPr lang="en-US" sz="1200" b="1" dirty="0">
                <a:cs typeface="Arial" pitchFamily="34" charset="0"/>
              </a:rPr>
            </a:br>
            <a:r>
              <a:rPr lang="en-US" sz="1000" b="1" dirty="0">
                <a:cs typeface="Arial" pitchFamily="34" charset="0"/>
              </a:rPr>
              <a:t>Voice and Full Range of IP Services</a:t>
            </a:r>
          </a:p>
        </p:txBody>
      </p:sp>
      <p:pic>
        <p:nvPicPr>
          <p:cNvPr id="20489" name="Picture 43" descr="3G_beyond_roadmap2.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3363" y="1978025"/>
            <a:ext cx="8659812" cy="3667125"/>
          </a:xfrm>
          <a:prstGeom prst="rect">
            <a:avLst/>
          </a:prstGeom>
          <a:noFill/>
          <a:ln w="9525">
            <a:noFill/>
            <a:miter lim="800000"/>
            <a:headEnd/>
            <a:tailEnd/>
          </a:ln>
        </p:spPr>
      </p:pic>
      <p:sp>
        <p:nvSpPr>
          <p:cNvPr id="20490" name="Text Box 4"/>
          <p:cNvSpPr txBox="1">
            <a:spLocks noChangeArrowheads="1"/>
          </p:cNvSpPr>
          <p:nvPr/>
        </p:nvSpPr>
        <p:spPr bwMode="auto">
          <a:xfrm>
            <a:off x="6059488" y="3989388"/>
            <a:ext cx="2287587" cy="1682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1000" b="1">
                <a:solidFill>
                  <a:schemeClr val="bg1"/>
                </a:solidFill>
                <a:ea typeface="ＭＳ Ｐゴシック" pitchFamily="34" charset="-128"/>
              </a:rPr>
              <a:t>Rel-9 &amp; Beyond</a:t>
            </a:r>
          </a:p>
        </p:txBody>
      </p:sp>
      <p:sp>
        <p:nvSpPr>
          <p:cNvPr id="20491" name="Text Box 5"/>
          <p:cNvSpPr txBox="1">
            <a:spLocks noChangeArrowheads="1"/>
          </p:cNvSpPr>
          <p:nvPr/>
        </p:nvSpPr>
        <p:spPr bwMode="auto">
          <a:xfrm>
            <a:off x="6053138" y="5075238"/>
            <a:ext cx="1201737" cy="396875"/>
          </a:xfrm>
          <a:prstGeom prst="rect">
            <a:avLst/>
          </a:prstGeom>
          <a:noFill/>
          <a:ln w="12700">
            <a:noFill/>
            <a:miter lim="800000"/>
            <a:headEnd/>
            <a:tailEnd/>
          </a:ln>
        </p:spPr>
        <p:txBody>
          <a:bodyPr>
            <a:spAutoFit/>
          </a:bodyPr>
          <a:lstStyle/>
          <a:p>
            <a:pPr algn="ctr" eaLnBrk="0" hangingPunct="0">
              <a:spcBef>
                <a:spcPct val="50000"/>
              </a:spcBef>
            </a:pPr>
            <a:r>
              <a:rPr lang="en-US" sz="2000" b="1">
                <a:solidFill>
                  <a:schemeClr val="bg1"/>
                </a:solidFill>
                <a:ea typeface="ＭＳ Ｐゴシック" pitchFamily="34" charset="-128"/>
              </a:rPr>
              <a:t>LTE</a:t>
            </a:r>
          </a:p>
        </p:txBody>
      </p:sp>
      <p:sp>
        <p:nvSpPr>
          <p:cNvPr id="20492" name="Text Box 6"/>
          <p:cNvSpPr txBox="1">
            <a:spLocks noChangeArrowheads="1"/>
          </p:cNvSpPr>
          <p:nvPr/>
        </p:nvSpPr>
        <p:spPr bwMode="auto">
          <a:xfrm>
            <a:off x="4351338" y="3063875"/>
            <a:ext cx="1089025" cy="152400"/>
          </a:xfrm>
          <a:prstGeom prst="rect">
            <a:avLst/>
          </a:prstGeom>
          <a:noFill/>
          <a:ln w="12700">
            <a:noFill/>
            <a:miter lim="800000"/>
            <a:headEnd/>
            <a:tailEnd/>
          </a:ln>
        </p:spPr>
        <p:txBody>
          <a:bodyPr>
            <a:spAutoFit/>
          </a:bodyPr>
          <a:lstStyle/>
          <a:p>
            <a:pPr algn="ctr" eaLnBrk="0" hangingPunct="0">
              <a:lnSpc>
                <a:spcPct val="40000"/>
              </a:lnSpc>
              <a:spcBef>
                <a:spcPct val="50000"/>
              </a:spcBef>
            </a:pPr>
            <a:r>
              <a:rPr lang="en-US" sz="1000" b="1">
                <a:solidFill>
                  <a:schemeClr val="bg1"/>
                </a:solidFill>
                <a:ea typeface="ＭＳ Ｐゴシック" pitchFamily="34" charset="-128"/>
              </a:rPr>
              <a:t>Phase I</a:t>
            </a:r>
          </a:p>
        </p:txBody>
      </p:sp>
      <p:sp>
        <p:nvSpPr>
          <p:cNvPr id="20493" name="Text Box 7"/>
          <p:cNvSpPr txBox="1">
            <a:spLocks noChangeArrowheads="1"/>
          </p:cNvSpPr>
          <p:nvPr/>
        </p:nvSpPr>
        <p:spPr bwMode="auto">
          <a:xfrm>
            <a:off x="4725988" y="4249738"/>
            <a:ext cx="3519487" cy="244475"/>
          </a:xfrm>
          <a:prstGeom prst="rect">
            <a:avLst/>
          </a:prstGeom>
          <a:noFill/>
          <a:ln w="12700">
            <a:noFill/>
            <a:miter lim="800000"/>
            <a:headEnd/>
            <a:tailEnd/>
          </a:ln>
        </p:spPr>
        <p:txBody>
          <a:bodyPr>
            <a:spAutoFit/>
          </a:bodyPr>
          <a:lstStyle/>
          <a:p>
            <a:pPr algn="ctr" eaLnBrk="0" hangingPunct="0">
              <a:lnSpc>
                <a:spcPct val="50000"/>
              </a:lnSpc>
              <a:spcBef>
                <a:spcPct val="50000"/>
              </a:spcBef>
              <a:tabLst>
                <a:tab pos="914400" algn="l"/>
              </a:tabLst>
            </a:pPr>
            <a:r>
              <a:rPr lang="en-US" sz="2000" b="1">
                <a:solidFill>
                  <a:schemeClr val="bg1"/>
                </a:solidFill>
                <a:ea typeface="ＭＳ Ｐゴシック" pitchFamily="34" charset="-128"/>
              </a:rPr>
              <a:t>HSPA+</a:t>
            </a:r>
            <a:r>
              <a:rPr lang="en-US" b="1">
                <a:solidFill>
                  <a:schemeClr val="bg1"/>
                </a:solidFill>
                <a:ea typeface="ＭＳ Ｐゴシック" pitchFamily="34" charset="-128"/>
              </a:rPr>
              <a:t> </a:t>
            </a:r>
            <a:r>
              <a:rPr lang="en-US" sz="1400" b="1">
                <a:solidFill>
                  <a:schemeClr val="bg1"/>
                </a:solidFill>
                <a:ea typeface="ＭＳ Ｐゴシック" pitchFamily="34" charset="-128"/>
              </a:rPr>
              <a:t>(HSPA Evolved)</a:t>
            </a:r>
          </a:p>
        </p:txBody>
      </p:sp>
      <p:sp>
        <p:nvSpPr>
          <p:cNvPr id="20494" name="Text Box 8"/>
          <p:cNvSpPr txBox="1">
            <a:spLocks noChangeArrowheads="1"/>
          </p:cNvSpPr>
          <p:nvPr/>
        </p:nvSpPr>
        <p:spPr bwMode="auto">
          <a:xfrm>
            <a:off x="4270375" y="3995738"/>
            <a:ext cx="985838" cy="1682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1000" b="1">
                <a:solidFill>
                  <a:schemeClr val="bg1"/>
                </a:solidFill>
                <a:ea typeface="ＭＳ Ｐゴシック" pitchFamily="34" charset="-128"/>
              </a:rPr>
              <a:t>Rel-7</a:t>
            </a:r>
          </a:p>
        </p:txBody>
      </p:sp>
      <p:sp>
        <p:nvSpPr>
          <p:cNvPr id="20495" name="Text Box 9"/>
          <p:cNvSpPr txBox="1">
            <a:spLocks noChangeArrowheads="1"/>
          </p:cNvSpPr>
          <p:nvPr/>
        </p:nvSpPr>
        <p:spPr bwMode="auto">
          <a:xfrm>
            <a:off x="5013325" y="3994150"/>
            <a:ext cx="1233488" cy="1682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1000" b="1">
                <a:solidFill>
                  <a:schemeClr val="bg1"/>
                </a:solidFill>
                <a:ea typeface="ＭＳ Ｐゴシック" pitchFamily="34" charset="-128"/>
              </a:rPr>
              <a:t>Rel-8</a:t>
            </a:r>
          </a:p>
        </p:txBody>
      </p:sp>
      <p:sp>
        <p:nvSpPr>
          <p:cNvPr id="20496" name="Text Box 10"/>
          <p:cNvSpPr txBox="1">
            <a:spLocks noChangeArrowheads="1"/>
          </p:cNvSpPr>
          <p:nvPr/>
        </p:nvSpPr>
        <p:spPr bwMode="auto">
          <a:xfrm>
            <a:off x="5354638" y="3057525"/>
            <a:ext cx="1089025" cy="152400"/>
          </a:xfrm>
          <a:prstGeom prst="rect">
            <a:avLst/>
          </a:prstGeom>
          <a:noFill/>
          <a:ln w="12700">
            <a:noFill/>
            <a:miter lim="800000"/>
            <a:headEnd/>
            <a:tailEnd/>
          </a:ln>
        </p:spPr>
        <p:txBody>
          <a:bodyPr>
            <a:spAutoFit/>
          </a:bodyPr>
          <a:lstStyle/>
          <a:p>
            <a:pPr algn="ctr" eaLnBrk="0" hangingPunct="0">
              <a:lnSpc>
                <a:spcPct val="40000"/>
              </a:lnSpc>
              <a:spcBef>
                <a:spcPct val="50000"/>
              </a:spcBef>
            </a:pPr>
            <a:r>
              <a:rPr lang="en-US" sz="1000" b="1">
                <a:solidFill>
                  <a:schemeClr val="bg1"/>
                </a:solidFill>
                <a:ea typeface="ＭＳ Ｐゴシック" pitchFamily="34" charset="-128"/>
              </a:rPr>
              <a:t>Phase II</a:t>
            </a:r>
          </a:p>
        </p:txBody>
      </p:sp>
      <p:sp>
        <p:nvSpPr>
          <p:cNvPr id="20497" name="Text Box 11"/>
          <p:cNvSpPr txBox="1">
            <a:spLocks noChangeArrowheads="1"/>
          </p:cNvSpPr>
          <p:nvPr/>
        </p:nvSpPr>
        <p:spPr bwMode="auto">
          <a:xfrm>
            <a:off x="5773738" y="4948238"/>
            <a:ext cx="974725" cy="1682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1000" b="1">
                <a:solidFill>
                  <a:schemeClr val="bg1"/>
                </a:solidFill>
                <a:ea typeface="ＭＳ Ｐゴシック" pitchFamily="34" charset="-128"/>
              </a:rPr>
              <a:t>Rel-8</a:t>
            </a:r>
            <a:endParaRPr lang="en-US" sz="1400" b="1">
              <a:solidFill>
                <a:schemeClr val="bg1"/>
              </a:solidFill>
              <a:ea typeface="ＭＳ Ｐゴシック" pitchFamily="34" charset="-128"/>
            </a:endParaRPr>
          </a:p>
        </p:txBody>
      </p:sp>
      <p:sp>
        <p:nvSpPr>
          <p:cNvPr id="20498" name="Text Box 12"/>
          <p:cNvSpPr txBox="1">
            <a:spLocks noChangeArrowheads="1"/>
          </p:cNvSpPr>
          <p:nvPr/>
        </p:nvSpPr>
        <p:spPr bwMode="auto">
          <a:xfrm>
            <a:off x="1430338" y="3292475"/>
            <a:ext cx="2000250" cy="2444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2000" b="1">
                <a:solidFill>
                  <a:schemeClr val="bg1"/>
                </a:solidFill>
                <a:ea typeface="ＭＳ Ｐゴシック" pitchFamily="34" charset="-128"/>
              </a:rPr>
              <a:t>EV-DO</a:t>
            </a:r>
          </a:p>
        </p:txBody>
      </p:sp>
      <p:sp>
        <p:nvSpPr>
          <p:cNvPr id="20499" name="Text Box 13"/>
          <p:cNvSpPr txBox="1">
            <a:spLocks noChangeArrowheads="1"/>
          </p:cNvSpPr>
          <p:nvPr/>
        </p:nvSpPr>
        <p:spPr bwMode="auto">
          <a:xfrm>
            <a:off x="2144713" y="2155825"/>
            <a:ext cx="1562100" cy="519113"/>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1600" b="1">
                <a:solidFill>
                  <a:schemeClr val="bg1"/>
                </a:solidFill>
                <a:ea typeface="ＭＳ Ｐゴシック" pitchFamily="34" charset="-128"/>
              </a:rPr>
              <a:t>CDMA2000</a:t>
            </a:r>
          </a:p>
          <a:p>
            <a:pPr algn="ctr" eaLnBrk="0" hangingPunct="0">
              <a:lnSpc>
                <a:spcPct val="50000"/>
              </a:lnSpc>
              <a:spcBef>
                <a:spcPct val="50000"/>
              </a:spcBef>
            </a:pPr>
            <a:r>
              <a:rPr lang="en-US" sz="2000" b="1">
                <a:solidFill>
                  <a:schemeClr val="bg1"/>
                </a:solidFill>
                <a:ea typeface="ＭＳ Ｐゴシック" pitchFamily="34" charset="-128"/>
              </a:rPr>
              <a:t>1X</a:t>
            </a:r>
          </a:p>
        </p:txBody>
      </p:sp>
      <p:sp>
        <p:nvSpPr>
          <p:cNvPr id="20500" name="Text Box 14"/>
          <p:cNvSpPr txBox="1">
            <a:spLocks noChangeArrowheads="1"/>
          </p:cNvSpPr>
          <p:nvPr/>
        </p:nvSpPr>
        <p:spPr bwMode="auto">
          <a:xfrm>
            <a:off x="2222500" y="4127500"/>
            <a:ext cx="1511300" cy="382588"/>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b="1">
                <a:solidFill>
                  <a:schemeClr val="bg1"/>
                </a:solidFill>
                <a:ea typeface="ＭＳ Ｐゴシック" pitchFamily="34" charset="-128"/>
              </a:rPr>
              <a:t>                               </a:t>
            </a:r>
            <a:r>
              <a:rPr lang="en-US" sz="2000" b="1">
                <a:solidFill>
                  <a:schemeClr val="bg1"/>
                </a:solidFill>
                <a:ea typeface="ＭＳ Ｐゴシック" pitchFamily="34" charset="-128"/>
              </a:rPr>
              <a:t>HSPA</a:t>
            </a:r>
            <a:r>
              <a:rPr lang="en-US" b="1">
                <a:solidFill>
                  <a:schemeClr val="bg1"/>
                </a:solidFill>
                <a:ea typeface="ＭＳ Ｐゴシック" pitchFamily="34" charset="-128"/>
              </a:rPr>
              <a:t>           </a:t>
            </a:r>
          </a:p>
        </p:txBody>
      </p:sp>
      <p:sp>
        <p:nvSpPr>
          <p:cNvPr id="20501" name="Text Box 15"/>
          <p:cNvSpPr txBox="1">
            <a:spLocks noChangeArrowheads="1"/>
          </p:cNvSpPr>
          <p:nvPr/>
        </p:nvSpPr>
        <p:spPr bwMode="auto">
          <a:xfrm>
            <a:off x="635000" y="4024313"/>
            <a:ext cx="1520825" cy="460375"/>
          </a:xfrm>
          <a:prstGeom prst="rect">
            <a:avLst/>
          </a:prstGeom>
          <a:noFill/>
          <a:ln w="12700">
            <a:noFill/>
            <a:miter lim="800000"/>
            <a:headEnd/>
            <a:tailEnd/>
          </a:ln>
        </p:spPr>
        <p:txBody>
          <a:bodyPr>
            <a:spAutoFit/>
          </a:bodyPr>
          <a:lstStyle/>
          <a:p>
            <a:pPr algn="ctr" eaLnBrk="0" hangingPunct="0">
              <a:lnSpc>
                <a:spcPct val="50000"/>
              </a:lnSpc>
              <a:spcBef>
                <a:spcPct val="50000"/>
              </a:spcBef>
            </a:pPr>
            <a:endParaRPr lang="en-US" sz="1200">
              <a:solidFill>
                <a:schemeClr val="bg1"/>
              </a:solidFill>
              <a:ea typeface="ＭＳ Ｐゴシック" pitchFamily="34" charset="-128"/>
            </a:endParaRPr>
          </a:p>
          <a:p>
            <a:pPr algn="ctr" eaLnBrk="0" hangingPunct="0">
              <a:lnSpc>
                <a:spcPct val="50000"/>
              </a:lnSpc>
              <a:spcBef>
                <a:spcPct val="50000"/>
              </a:spcBef>
            </a:pPr>
            <a:r>
              <a:rPr lang="en-US" b="1">
                <a:solidFill>
                  <a:schemeClr val="bg1"/>
                </a:solidFill>
                <a:ea typeface="ＭＳ Ｐゴシック" pitchFamily="34" charset="-128"/>
              </a:rPr>
              <a:t>WCDMA</a:t>
            </a:r>
          </a:p>
        </p:txBody>
      </p:sp>
      <p:sp>
        <p:nvSpPr>
          <p:cNvPr id="20502" name="Text Box 16"/>
          <p:cNvSpPr txBox="1">
            <a:spLocks noChangeArrowheads="1"/>
          </p:cNvSpPr>
          <p:nvPr/>
        </p:nvSpPr>
        <p:spPr bwMode="auto">
          <a:xfrm>
            <a:off x="1006475" y="3987800"/>
            <a:ext cx="693738" cy="168275"/>
          </a:xfrm>
          <a:prstGeom prst="rect">
            <a:avLst/>
          </a:prstGeom>
          <a:noFill/>
          <a:ln w="12700">
            <a:noFill/>
            <a:miter lim="800000"/>
            <a:headEnd/>
            <a:tailEnd/>
          </a:ln>
        </p:spPr>
        <p:txBody>
          <a:bodyPr>
            <a:spAutoFit/>
          </a:bodyPr>
          <a:lstStyle/>
          <a:p>
            <a:pPr eaLnBrk="0" hangingPunct="0">
              <a:lnSpc>
                <a:spcPct val="50000"/>
              </a:lnSpc>
              <a:spcBef>
                <a:spcPct val="50000"/>
              </a:spcBef>
            </a:pPr>
            <a:r>
              <a:rPr lang="en-US" sz="1000" b="1">
                <a:solidFill>
                  <a:schemeClr val="bg1"/>
                </a:solidFill>
                <a:ea typeface="ＭＳ Ｐゴシック" pitchFamily="34" charset="-128"/>
              </a:rPr>
              <a:t>Rel-99</a:t>
            </a:r>
          </a:p>
        </p:txBody>
      </p:sp>
      <p:sp>
        <p:nvSpPr>
          <p:cNvPr id="20503" name="Text Box 17"/>
          <p:cNvSpPr txBox="1">
            <a:spLocks noChangeArrowheads="1"/>
          </p:cNvSpPr>
          <p:nvPr/>
        </p:nvSpPr>
        <p:spPr bwMode="auto">
          <a:xfrm>
            <a:off x="1873250" y="3940175"/>
            <a:ext cx="654050" cy="228600"/>
          </a:xfrm>
          <a:prstGeom prst="rect">
            <a:avLst/>
          </a:prstGeom>
          <a:noFill/>
          <a:ln w="12700">
            <a:noFill/>
            <a:miter lim="800000"/>
            <a:headEnd/>
            <a:tailEnd/>
          </a:ln>
        </p:spPr>
        <p:txBody>
          <a:bodyPr>
            <a:spAutoFit/>
          </a:bodyPr>
          <a:lstStyle/>
          <a:p>
            <a:pPr eaLnBrk="0" hangingPunct="0">
              <a:lnSpc>
                <a:spcPct val="90000"/>
              </a:lnSpc>
              <a:spcBef>
                <a:spcPct val="50000"/>
              </a:spcBef>
            </a:pPr>
            <a:r>
              <a:rPr lang="en-US" sz="1000" b="1">
                <a:solidFill>
                  <a:schemeClr val="bg1"/>
                </a:solidFill>
                <a:ea typeface="ＭＳ Ｐゴシック" pitchFamily="34" charset="-128"/>
              </a:rPr>
              <a:t>Rel-5</a:t>
            </a:r>
          </a:p>
        </p:txBody>
      </p:sp>
      <p:sp>
        <p:nvSpPr>
          <p:cNvPr id="20504" name="Text Box 21"/>
          <p:cNvSpPr txBox="1">
            <a:spLocks noChangeArrowheads="1"/>
          </p:cNvSpPr>
          <p:nvPr/>
        </p:nvSpPr>
        <p:spPr bwMode="auto">
          <a:xfrm>
            <a:off x="6235700" y="3303588"/>
            <a:ext cx="2662238" cy="2444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2000" b="1">
                <a:solidFill>
                  <a:schemeClr val="bg1"/>
                </a:solidFill>
                <a:ea typeface="ＭＳ Ｐゴシック" pitchFamily="34" charset="-128"/>
              </a:rPr>
              <a:t>DO Advanced</a:t>
            </a:r>
          </a:p>
        </p:txBody>
      </p:sp>
      <p:sp>
        <p:nvSpPr>
          <p:cNvPr id="20505" name="Text Box 22"/>
          <p:cNvSpPr txBox="1">
            <a:spLocks noChangeArrowheads="1"/>
          </p:cNvSpPr>
          <p:nvPr/>
        </p:nvSpPr>
        <p:spPr bwMode="auto">
          <a:xfrm>
            <a:off x="5883275" y="2298700"/>
            <a:ext cx="2562225" cy="2444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US" sz="2000" b="1">
                <a:solidFill>
                  <a:schemeClr val="bg1"/>
                </a:solidFill>
                <a:ea typeface="ＭＳ Ｐゴシック" pitchFamily="34" charset="-128"/>
              </a:rPr>
              <a:t>1x Advanced</a:t>
            </a:r>
          </a:p>
        </p:txBody>
      </p:sp>
      <p:sp>
        <p:nvSpPr>
          <p:cNvPr id="20506" name="Rectangle 23"/>
          <p:cNvSpPr>
            <a:spLocks noChangeArrowheads="1"/>
          </p:cNvSpPr>
          <p:nvPr/>
        </p:nvSpPr>
        <p:spPr bwMode="auto">
          <a:xfrm>
            <a:off x="2613025" y="2962275"/>
            <a:ext cx="969963" cy="244475"/>
          </a:xfrm>
          <a:prstGeom prst="rect">
            <a:avLst/>
          </a:prstGeom>
          <a:noFill/>
          <a:ln w="9525" algn="ctr">
            <a:noFill/>
            <a:miter lim="800000"/>
            <a:headEnd/>
            <a:tailEnd/>
          </a:ln>
        </p:spPr>
        <p:txBody>
          <a:bodyPr>
            <a:spAutoFit/>
          </a:bodyPr>
          <a:lstStyle/>
          <a:p>
            <a:pPr algn="ctr" eaLnBrk="0" hangingPunct="0"/>
            <a:r>
              <a:rPr lang="en-US" sz="1000" b="1">
                <a:solidFill>
                  <a:schemeClr val="bg1"/>
                </a:solidFill>
                <a:ea typeface="ＭＳ Ｐゴシック" pitchFamily="34" charset="-128"/>
              </a:rPr>
              <a:t>Rev. A</a:t>
            </a:r>
          </a:p>
        </p:txBody>
      </p:sp>
      <p:sp>
        <p:nvSpPr>
          <p:cNvPr id="20507" name="Rectangle 24"/>
          <p:cNvSpPr>
            <a:spLocks noChangeArrowheads="1"/>
          </p:cNvSpPr>
          <p:nvPr/>
        </p:nvSpPr>
        <p:spPr bwMode="auto">
          <a:xfrm>
            <a:off x="990600" y="2965450"/>
            <a:ext cx="969963" cy="244475"/>
          </a:xfrm>
          <a:prstGeom prst="rect">
            <a:avLst/>
          </a:prstGeom>
          <a:noFill/>
          <a:ln w="9525" algn="ctr">
            <a:noFill/>
            <a:miter lim="800000"/>
            <a:headEnd/>
            <a:tailEnd/>
          </a:ln>
        </p:spPr>
        <p:txBody>
          <a:bodyPr>
            <a:spAutoFit/>
          </a:bodyPr>
          <a:lstStyle/>
          <a:p>
            <a:pPr algn="ctr" eaLnBrk="0" hangingPunct="0"/>
            <a:r>
              <a:rPr lang="en-US" sz="1000" b="1">
                <a:solidFill>
                  <a:schemeClr val="bg1"/>
                </a:solidFill>
                <a:ea typeface="ＭＳ Ｐゴシック" pitchFamily="34" charset="-128"/>
              </a:rPr>
              <a:t>Rel. 0</a:t>
            </a:r>
          </a:p>
        </p:txBody>
      </p:sp>
      <p:sp>
        <p:nvSpPr>
          <p:cNvPr id="20508" name="Text Box 25"/>
          <p:cNvSpPr txBox="1">
            <a:spLocks noChangeArrowheads="1"/>
          </p:cNvSpPr>
          <p:nvPr/>
        </p:nvSpPr>
        <p:spPr bwMode="auto">
          <a:xfrm>
            <a:off x="3130550" y="3933825"/>
            <a:ext cx="654050" cy="228600"/>
          </a:xfrm>
          <a:prstGeom prst="rect">
            <a:avLst/>
          </a:prstGeom>
          <a:noFill/>
          <a:ln w="12700">
            <a:noFill/>
            <a:miter lim="800000"/>
            <a:headEnd/>
            <a:tailEnd/>
          </a:ln>
        </p:spPr>
        <p:txBody>
          <a:bodyPr>
            <a:spAutoFit/>
          </a:bodyPr>
          <a:lstStyle/>
          <a:p>
            <a:pPr eaLnBrk="0" hangingPunct="0">
              <a:lnSpc>
                <a:spcPct val="90000"/>
              </a:lnSpc>
              <a:spcBef>
                <a:spcPct val="50000"/>
              </a:spcBef>
            </a:pPr>
            <a:r>
              <a:rPr lang="en-US" sz="1000" b="1">
                <a:solidFill>
                  <a:schemeClr val="bg1"/>
                </a:solidFill>
                <a:ea typeface="ＭＳ Ｐゴシック" pitchFamily="34" charset="-128"/>
              </a:rPr>
              <a:t>Rel-6</a:t>
            </a:r>
          </a:p>
        </p:txBody>
      </p:sp>
      <p:sp>
        <p:nvSpPr>
          <p:cNvPr id="20509" name="Text Box 26"/>
          <p:cNvSpPr txBox="1">
            <a:spLocks noChangeArrowheads="1"/>
          </p:cNvSpPr>
          <p:nvPr/>
        </p:nvSpPr>
        <p:spPr bwMode="auto">
          <a:xfrm>
            <a:off x="8024813" y="4870450"/>
            <a:ext cx="563562" cy="244475"/>
          </a:xfrm>
          <a:prstGeom prst="rect">
            <a:avLst/>
          </a:prstGeom>
          <a:noFill/>
          <a:ln w="9525" algn="ctr">
            <a:noFill/>
            <a:miter lim="800000"/>
            <a:headEnd/>
            <a:tailEnd/>
          </a:ln>
        </p:spPr>
        <p:txBody>
          <a:bodyPr wrap="none">
            <a:spAutoFit/>
          </a:bodyPr>
          <a:lstStyle/>
          <a:p>
            <a:pPr algn="ctr" eaLnBrk="0" hangingPunct="0"/>
            <a:r>
              <a:rPr lang="en-US" sz="1000" b="1">
                <a:solidFill>
                  <a:schemeClr val="bg1"/>
                </a:solidFill>
                <a:cs typeface="Arial" pitchFamily="34" charset="0"/>
              </a:rPr>
              <a:t>Rel-10</a:t>
            </a:r>
          </a:p>
        </p:txBody>
      </p:sp>
      <p:sp>
        <p:nvSpPr>
          <p:cNvPr id="20510" name="Rectangle 27"/>
          <p:cNvSpPr>
            <a:spLocks noChangeArrowheads="1"/>
          </p:cNvSpPr>
          <p:nvPr/>
        </p:nvSpPr>
        <p:spPr bwMode="auto">
          <a:xfrm>
            <a:off x="7400925" y="5056188"/>
            <a:ext cx="1698625" cy="431800"/>
          </a:xfrm>
          <a:prstGeom prst="rect">
            <a:avLst/>
          </a:prstGeom>
          <a:noFill/>
          <a:ln w="9525" algn="ctr">
            <a:noFill/>
            <a:miter lim="800000"/>
            <a:headEnd/>
            <a:tailEnd/>
          </a:ln>
        </p:spPr>
        <p:txBody>
          <a:bodyPr>
            <a:spAutoFit/>
          </a:bodyPr>
          <a:lstStyle/>
          <a:p>
            <a:pPr algn="ctr" eaLnBrk="0" hangingPunct="0">
              <a:lnSpc>
                <a:spcPct val="80000"/>
              </a:lnSpc>
            </a:pPr>
            <a:r>
              <a:rPr lang="en-US" sz="1400" b="1">
                <a:solidFill>
                  <a:schemeClr val="bg1"/>
                </a:solidFill>
                <a:cs typeface="Arial" pitchFamily="34" charset="0"/>
              </a:rPr>
              <a:t>LTE </a:t>
            </a:r>
            <a:br>
              <a:rPr lang="en-US" sz="1400" b="1">
                <a:solidFill>
                  <a:schemeClr val="bg1"/>
                </a:solidFill>
                <a:cs typeface="Arial" pitchFamily="34" charset="0"/>
              </a:rPr>
            </a:br>
            <a:r>
              <a:rPr lang="en-US" sz="1400" b="1">
                <a:solidFill>
                  <a:schemeClr val="bg1"/>
                </a:solidFill>
                <a:cs typeface="Arial" pitchFamily="34" charset="0"/>
              </a:rPr>
              <a:t>Advanced</a:t>
            </a:r>
          </a:p>
        </p:txBody>
      </p:sp>
      <p:sp>
        <p:nvSpPr>
          <p:cNvPr id="20511" name="Text Box 28"/>
          <p:cNvSpPr txBox="1">
            <a:spLocks noChangeArrowheads="1"/>
          </p:cNvSpPr>
          <p:nvPr/>
        </p:nvSpPr>
        <p:spPr bwMode="auto">
          <a:xfrm>
            <a:off x="7016750" y="4870450"/>
            <a:ext cx="493713" cy="244475"/>
          </a:xfrm>
          <a:prstGeom prst="rect">
            <a:avLst/>
          </a:prstGeom>
          <a:noFill/>
          <a:ln w="9525" algn="ctr">
            <a:noFill/>
            <a:miter lim="800000"/>
            <a:headEnd/>
            <a:tailEnd/>
          </a:ln>
        </p:spPr>
        <p:txBody>
          <a:bodyPr wrap="none">
            <a:spAutoFit/>
          </a:bodyPr>
          <a:lstStyle/>
          <a:p>
            <a:pPr algn="ctr" eaLnBrk="0" hangingPunct="0"/>
            <a:r>
              <a:rPr lang="en-US" sz="1000" b="1">
                <a:solidFill>
                  <a:schemeClr val="bg1"/>
                </a:solidFill>
                <a:cs typeface="Arial" pitchFamily="34" charset="0"/>
              </a:rPr>
              <a:t>Rel-9</a:t>
            </a:r>
          </a:p>
        </p:txBody>
      </p:sp>
      <p:sp>
        <p:nvSpPr>
          <p:cNvPr id="20512" name="Text Box 29"/>
          <p:cNvSpPr txBox="1">
            <a:spLocks noChangeArrowheads="1"/>
          </p:cNvSpPr>
          <p:nvPr/>
        </p:nvSpPr>
        <p:spPr bwMode="auto">
          <a:xfrm>
            <a:off x="4327525" y="3314700"/>
            <a:ext cx="2108200" cy="168275"/>
          </a:xfrm>
          <a:prstGeom prst="rect">
            <a:avLst/>
          </a:prstGeom>
          <a:noFill/>
          <a:ln w="12700">
            <a:noFill/>
            <a:miter lim="800000"/>
            <a:headEnd/>
            <a:tailEnd/>
          </a:ln>
        </p:spPr>
        <p:txBody>
          <a:bodyPr>
            <a:spAutoFit/>
          </a:bodyPr>
          <a:lstStyle/>
          <a:p>
            <a:pPr algn="ctr" eaLnBrk="0" hangingPunct="0">
              <a:lnSpc>
                <a:spcPct val="25000"/>
              </a:lnSpc>
              <a:spcBef>
                <a:spcPct val="50000"/>
              </a:spcBef>
            </a:pPr>
            <a:r>
              <a:rPr lang="en-US" sz="2000" b="1">
                <a:solidFill>
                  <a:schemeClr val="bg1"/>
                </a:solidFill>
                <a:ea typeface="ＭＳ Ｐゴシック" pitchFamily="34" charset="-128"/>
              </a:rPr>
              <a:t>EV-DO </a:t>
            </a:r>
            <a:r>
              <a:rPr lang="en-US" b="1">
                <a:solidFill>
                  <a:schemeClr val="bg1"/>
                </a:solidFill>
                <a:ea typeface="ＭＳ Ｐゴシック" pitchFamily="34" charset="-128"/>
              </a:rPr>
              <a:t>Rev. B</a:t>
            </a:r>
          </a:p>
        </p:txBody>
      </p:sp>
      <p:sp>
        <p:nvSpPr>
          <p:cNvPr id="46" name="AutoShape 19"/>
          <p:cNvSpPr>
            <a:spLocks noChangeArrowheads="1"/>
          </p:cNvSpPr>
          <p:nvPr/>
        </p:nvSpPr>
        <p:spPr bwMode="auto">
          <a:xfrm>
            <a:off x="3416300" y="4973638"/>
            <a:ext cx="2365375" cy="588962"/>
          </a:xfrm>
          <a:prstGeom prst="roundRect">
            <a:avLst>
              <a:gd name="adj" fmla="val 16667"/>
            </a:avLst>
          </a:prstGeom>
          <a:solidFill>
            <a:schemeClr val="bg1">
              <a:lumMod val="75000"/>
            </a:schemeClr>
          </a:solidFill>
          <a:ln w="25400" algn="ctr">
            <a:solidFill>
              <a:schemeClr val="bg1">
                <a:lumMod val="50000"/>
              </a:schemeClr>
            </a:solidFill>
            <a:round/>
            <a:headEnd/>
            <a:tailEnd/>
          </a:ln>
        </p:spPr>
        <p:txBody>
          <a:bodyPr anchor="ctr">
            <a:spAutoFit/>
          </a:bodyPr>
          <a:lstStyle/>
          <a:p>
            <a:pPr eaLnBrk="0" hangingPunct="0">
              <a:defRPr/>
            </a:pPr>
            <a:r>
              <a:rPr lang="en-US" sz="1400" b="1">
                <a:solidFill>
                  <a:schemeClr val="bg1"/>
                </a:solidFill>
                <a:cs typeface="Arial" pitchFamily="34" charset="0"/>
              </a:rPr>
              <a:t>LTE Leverages new, wider and TDD spectrum</a:t>
            </a:r>
            <a:endParaRPr lang="en-US" sz="1000" b="1">
              <a:solidFill>
                <a:schemeClr val="bg1"/>
              </a:solidFill>
              <a:cs typeface="Arial" pitchFamily="34" charset="0"/>
            </a:endParaRPr>
          </a:p>
        </p:txBody>
      </p:sp>
      <p:sp>
        <p:nvSpPr>
          <p:cNvPr id="54" name="AutoShape 30"/>
          <p:cNvSpPr>
            <a:spLocks noChangeArrowheads="1"/>
          </p:cNvSpPr>
          <p:nvPr/>
        </p:nvSpPr>
        <p:spPr bwMode="auto">
          <a:xfrm>
            <a:off x="4387850" y="1349375"/>
            <a:ext cx="3414713" cy="522288"/>
          </a:xfrm>
          <a:prstGeom prst="roundRect">
            <a:avLst>
              <a:gd name="adj" fmla="val 16667"/>
            </a:avLst>
          </a:prstGeom>
          <a:solidFill>
            <a:schemeClr val="bg2">
              <a:lumMod val="60000"/>
              <a:lumOff val="40000"/>
            </a:schemeClr>
          </a:solidFill>
          <a:ln w="25400" algn="ctr">
            <a:solidFill>
              <a:schemeClr val="bg2">
                <a:lumMod val="50000"/>
              </a:schemeClr>
            </a:solidFill>
            <a:round/>
            <a:headEnd/>
            <a:tailEnd/>
          </a:ln>
        </p:spPr>
        <p:txBody>
          <a:bodyPr anchor="ctr">
            <a:spAutoFit/>
          </a:bodyPr>
          <a:lstStyle/>
          <a:p>
            <a:pPr algn="ctr" eaLnBrk="0" hangingPunct="0">
              <a:defRPr/>
            </a:pPr>
            <a:r>
              <a:rPr lang="en-US" sz="1400" b="1">
                <a:cs typeface="Arial" pitchFamily="34" charset="0"/>
              </a:rPr>
              <a:t>Enhanced User Experience</a:t>
            </a:r>
          </a:p>
          <a:p>
            <a:pPr algn="ctr" eaLnBrk="0" hangingPunct="0">
              <a:defRPr/>
            </a:pPr>
            <a:r>
              <a:rPr lang="en-US" sz="1000" b="1">
                <a:cs typeface="Arial" pitchFamily="34" charset="0"/>
              </a:rPr>
              <a:t>Improved voice and data capacity</a:t>
            </a:r>
          </a:p>
        </p:txBody>
      </p:sp>
      <p:sp>
        <p:nvSpPr>
          <p:cNvPr id="20515" name="Text Box 37"/>
          <p:cNvSpPr txBox="1">
            <a:spLocks noChangeArrowheads="1"/>
          </p:cNvSpPr>
          <p:nvPr/>
        </p:nvSpPr>
        <p:spPr bwMode="auto">
          <a:xfrm>
            <a:off x="8151813" y="5895975"/>
            <a:ext cx="992187" cy="214313"/>
          </a:xfrm>
          <a:prstGeom prst="rect">
            <a:avLst/>
          </a:prstGeom>
          <a:noFill/>
          <a:ln w="9525" algn="ctr">
            <a:noFill/>
            <a:miter lim="800000"/>
            <a:headEnd/>
            <a:tailEnd/>
          </a:ln>
        </p:spPr>
        <p:txBody>
          <a:bodyPr wrap="none">
            <a:spAutoFit/>
          </a:bodyPr>
          <a:lstStyle/>
          <a:p>
            <a:pPr algn="ctr" eaLnBrk="0" hangingPunct="0"/>
            <a:r>
              <a:rPr lang="en-US" sz="800" b="1">
                <a:solidFill>
                  <a:srgbClr val="948784"/>
                </a:solidFill>
                <a:cs typeface="Arial" pitchFamily="34" charset="0"/>
              </a:rPr>
              <a:t>Created 01/30/09</a:t>
            </a:r>
          </a:p>
        </p:txBody>
      </p:sp>
      <p:sp>
        <p:nvSpPr>
          <p:cNvPr id="20516" name="Rectangle 26"/>
          <p:cNvSpPr>
            <a:spLocks noChangeArrowheads="1"/>
          </p:cNvSpPr>
          <p:nvPr/>
        </p:nvSpPr>
        <p:spPr bwMode="auto">
          <a:xfrm>
            <a:off x="0" y="6099175"/>
            <a:ext cx="9144000" cy="758825"/>
          </a:xfrm>
          <a:prstGeom prst="rect">
            <a:avLst/>
          </a:prstGeom>
          <a:solidFill>
            <a:srgbClr val="7030A0"/>
          </a:solidFill>
          <a:ln w="76200" algn="ctr">
            <a:noFill/>
            <a:miter lim="800000"/>
            <a:headEnd/>
            <a:tailEnd/>
          </a:ln>
        </p:spPr>
        <p:txBody>
          <a:bodyPr anchor="ctr"/>
          <a:lstStyle/>
          <a:p>
            <a:pPr algn="ctr">
              <a:spcBef>
                <a:spcPct val="50000"/>
              </a:spcBef>
            </a:pPr>
            <a:r>
              <a:rPr lang="en-US" sz="2200" i="1">
                <a:solidFill>
                  <a:srgbClr val="FFFFFF"/>
                </a:solidFill>
              </a:rPr>
              <a:t>Backward and Forward Compatibility</a:t>
            </a:r>
            <a:r>
              <a:rPr lang="en-US" i="1">
                <a:solidFill>
                  <a:srgbClr val="FFFFFF"/>
                </a:solidFill>
              </a:rPr>
              <a:t> </a:t>
            </a:r>
            <a:br>
              <a:rPr lang="en-US" i="1">
                <a:solidFill>
                  <a:srgbClr val="FFFFFF"/>
                </a:solidFill>
              </a:rPr>
            </a:br>
            <a:r>
              <a:rPr lang="en-US" sz="1600" i="1">
                <a:solidFill>
                  <a:srgbClr val="FFFFFF"/>
                </a:solidFill>
              </a:rPr>
              <a:t>Cost-effective upgrades that leverages existing assets</a:t>
            </a:r>
          </a:p>
        </p:txBody>
      </p:sp>
      <p:sp>
        <p:nvSpPr>
          <p:cNvPr id="20517" name="Rectangle 3"/>
          <p:cNvSpPr>
            <a:spLocks noGrp="1" noChangeAspect="1" noChangeArrowheads="1"/>
          </p:cNvSpPr>
          <p:nvPr>
            <p:ph type="title"/>
          </p:nvPr>
        </p:nvSpPr>
        <p:spPr>
          <a:xfrm>
            <a:off x="476250" y="249238"/>
            <a:ext cx="8229600" cy="652462"/>
          </a:xfrm>
        </p:spPr>
        <p:txBody>
          <a:bodyPr/>
          <a:lstStyle/>
          <a:p>
            <a:pPr eaLnBrk="1" hangingPunct="1"/>
            <a:r>
              <a:rPr lang="en-US" dirty="0" smtClean="0"/>
              <a:t>A Strong 3G Evolution Path</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ChangeArrowheads="1"/>
          </p:cNvSpPr>
          <p:nvPr/>
        </p:nvSpPr>
        <p:spPr bwMode="auto">
          <a:xfrm>
            <a:off x="154875" y="1058738"/>
            <a:ext cx="8510588" cy="5494462"/>
          </a:xfrm>
          <a:prstGeom prst="rect">
            <a:avLst/>
          </a:prstGeom>
          <a:gradFill rotWithShape="1">
            <a:gsLst>
              <a:gs pos="0">
                <a:schemeClr val="accent1">
                  <a:alpha val="39999"/>
                </a:schemeClr>
              </a:gs>
              <a:gs pos="100000">
                <a:schemeClr val="accent1">
                  <a:gamma/>
                  <a:tint val="0"/>
                  <a:invGamma/>
                  <a:alpha val="60001"/>
                </a:schemeClr>
              </a:gs>
            </a:gsLst>
            <a:lin ang="0" scaled="1"/>
          </a:gradFill>
          <a:ln w="9525" algn="ctr">
            <a:noFill/>
            <a:miter lim="800000"/>
            <a:headEnd/>
            <a:tailEnd/>
          </a:ln>
          <a:effectLst>
            <a:softEdge rad="63500"/>
          </a:effectLst>
        </p:spPr>
        <p:txBody>
          <a:bodyPr wrap="none" anchor="ctr"/>
          <a:lstStyle/>
          <a:p>
            <a:pPr>
              <a:defRPr/>
            </a:pPr>
            <a:endParaRPr lang="en-US"/>
          </a:p>
        </p:txBody>
      </p:sp>
      <p:sp>
        <p:nvSpPr>
          <p:cNvPr id="21507" name="Rectangle 4"/>
          <p:cNvSpPr>
            <a:spLocks noGrp="1" noChangeArrowheads="1"/>
          </p:cNvSpPr>
          <p:nvPr>
            <p:ph type="body" idx="1"/>
          </p:nvPr>
        </p:nvSpPr>
        <p:spPr>
          <a:xfrm>
            <a:off x="311150" y="1422400"/>
            <a:ext cx="7212013" cy="4642809"/>
          </a:xfrm>
        </p:spPr>
        <p:txBody>
          <a:bodyPr/>
          <a:lstStyle/>
          <a:p>
            <a:pPr>
              <a:spcBef>
                <a:spcPts val="1800"/>
              </a:spcBef>
            </a:pPr>
            <a:r>
              <a:rPr lang="en-US" sz="1800" dirty="0" smtClean="0"/>
              <a:t>3G operators can phase deployments, grow coverage with market demand while fully leveraging their initial investment</a:t>
            </a:r>
          </a:p>
          <a:p>
            <a:pPr lvl="1"/>
            <a:r>
              <a:rPr lang="en-US" sz="1400" dirty="0" smtClean="0"/>
              <a:t>Existing operators can leverage their networks to minimize deployment costs</a:t>
            </a:r>
          </a:p>
          <a:p>
            <a:pPr lvl="1"/>
            <a:r>
              <a:rPr lang="en-US" sz="1400" dirty="0" smtClean="0"/>
              <a:t>Multimode devices offer flexibility for various coverage scenarios</a:t>
            </a:r>
          </a:p>
          <a:p>
            <a:pPr lvl="1"/>
            <a:endParaRPr lang="en-US" sz="1400" dirty="0" smtClean="0"/>
          </a:p>
          <a:p>
            <a:pPr>
              <a:spcBef>
                <a:spcPct val="90000"/>
              </a:spcBef>
            </a:pPr>
            <a:r>
              <a:rPr lang="en-US" sz="1800" dirty="0" smtClean="0"/>
              <a:t>Evolutions of 3G networks compatible with deployed devices</a:t>
            </a:r>
          </a:p>
          <a:p>
            <a:pPr lvl="1"/>
            <a:r>
              <a:rPr lang="en-US" sz="1400" dirty="0" smtClean="0"/>
              <a:t>Backward compatibility avoids costly mandatory device replacement</a:t>
            </a:r>
          </a:p>
          <a:p>
            <a:pPr lvl="1"/>
            <a:r>
              <a:rPr lang="en-US" sz="1400" dirty="0" smtClean="0"/>
              <a:t>Proven 3GPP and 3GPP2 processes and track record assure backward compatibility</a:t>
            </a:r>
          </a:p>
          <a:p>
            <a:pPr lvl="1"/>
            <a:endParaRPr lang="en-US" sz="1400" dirty="0" smtClean="0"/>
          </a:p>
          <a:p>
            <a:pPr>
              <a:spcBef>
                <a:spcPct val="90000"/>
              </a:spcBef>
            </a:pPr>
            <a:r>
              <a:rPr lang="en-US" sz="1800" dirty="0" smtClean="0"/>
              <a:t>Future 3G devices compatible with deployed </a:t>
            </a:r>
            <a:br>
              <a:rPr lang="en-US" sz="1800" dirty="0" smtClean="0"/>
            </a:br>
            <a:r>
              <a:rPr lang="en-US" sz="1800" dirty="0" smtClean="0"/>
              <a:t>networks</a:t>
            </a:r>
          </a:p>
          <a:p>
            <a:pPr lvl="1"/>
            <a:r>
              <a:rPr lang="en-US" sz="1400" dirty="0" smtClean="0"/>
              <a:t>Operators’ choice of devices not impacted by their</a:t>
            </a:r>
            <a:br>
              <a:rPr lang="en-US" sz="1400" dirty="0" smtClean="0"/>
            </a:br>
            <a:r>
              <a:rPr lang="en-US" sz="1400" dirty="0" smtClean="0"/>
              <a:t> network upgrade strategy</a:t>
            </a:r>
          </a:p>
          <a:p>
            <a:pPr lvl="1">
              <a:buFont typeface="Wingdings" pitchFamily="2" charset="2"/>
              <a:buNone/>
            </a:pPr>
            <a:endParaRPr lang="en-US" sz="1400" dirty="0" smtClean="0"/>
          </a:p>
        </p:txBody>
      </p:sp>
      <p:sp>
        <p:nvSpPr>
          <p:cNvPr id="21508" name="Rectangle 3"/>
          <p:cNvSpPr>
            <a:spLocks noGrp="1" noChangeAspect="1" noChangeArrowheads="1"/>
          </p:cNvSpPr>
          <p:nvPr>
            <p:ph type="title"/>
          </p:nvPr>
        </p:nvSpPr>
        <p:spPr>
          <a:xfrm>
            <a:off x="457200" y="150813"/>
            <a:ext cx="8229600" cy="825500"/>
          </a:xfrm>
        </p:spPr>
        <p:txBody>
          <a:bodyPr/>
          <a:lstStyle/>
          <a:p>
            <a:r>
              <a:rPr lang="en-US" dirty="0" smtClean="0"/>
              <a:t>3G Backward/Forward Compatibility Entails Lower Long-term Cost</a:t>
            </a:r>
          </a:p>
        </p:txBody>
      </p:sp>
      <p:pic>
        <p:nvPicPr>
          <p:cNvPr id="59394" name="Picture 2" descr="C:\Documents and Settings\jlam\Desktop\iStock_000004639625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5505753" y="4123012"/>
            <a:ext cx="3638247" cy="2408417"/>
          </a:xfrm>
          <a:prstGeom prst="rect">
            <a:avLst/>
          </a:prstGeom>
          <a:noFill/>
          <a:ln>
            <a:noFill/>
          </a:ln>
        </p:spPr>
      </p:pic>
      <p:sp>
        <p:nvSpPr>
          <p:cNvPr id="13" name="Rectangle 12"/>
          <p:cNvSpPr/>
          <p:nvPr/>
        </p:nvSpPr>
        <p:spPr>
          <a:xfrm>
            <a:off x="5430416" y="4021494"/>
            <a:ext cx="3713584" cy="2584579"/>
          </a:xfrm>
          <a:prstGeom prst="rect">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ChangeArrowheads="1"/>
          </p:cNvSpPr>
          <p:nvPr/>
        </p:nvSpPr>
        <p:spPr bwMode="auto">
          <a:xfrm>
            <a:off x="620277" y="4983163"/>
            <a:ext cx="8586788" cy="933450"/>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8100000" scaled="1"/>
          </a:gradFill>
          <a:ln w="9525" algn="ctr">
            <a:solidFill>
              <a:srgbClr val="808080">
                <a:alpha val="50195"/>
              </a:srgbClr>
            </a:solidFill>
            <a:miter lim="800000"/>
            <a:headEnd/>
            <a:tailEnd/>
          </a:ln>
          <a:effectLst>
            <a:softEdge rad="63500"/>
          </a:effectLst>
        </p:spPr>
        <p:txBody>
          <a:bodyPr wrap="none" anchor="ctr"/>
          <a:lstStyle/>
          <a:p>
            <a:endParaRPr lang="en-US"/>
          </a:p>
        </p:txBody>
      </p:sp>
      <p:sp>
        <p:nvSpPr>
          <p:cNvPr id="23555" name="Rectangle 6"/>
          <p:cNvSpPr>
            <a:spLocks noChangeArrowheads="1"/>
          </p:cNvSpPr>
          <p:nvPr/>
        </p:nvSpPr>
        <p:spPr bwMode="auto">
          <a:xfrm>
            <a:off x="621865" y="2581275"/>
            <a:ext cx="8586787" cy="933450"/>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8100000" scaled="1"/>
          </a:gradFill>
          <a:ln w="9525" algn="ctr">
            <a:solidFill>
              <a:srgbClr val="808080">
                <a:alpha val="50195"/>
              </a:srgbClr>
            </a:solidFill>
            <a:miter lim="800000"/>
            <a:headEnd/>
            <a:tailEnd/>
          </a:ln>
          <a:effectLst>
            <a:softEdge rad="63500"/>
          </a:effectLst>
        </p:spPr>
        <p:txBody>
          <a:bodyPr wrap="none" anchor="ctr"/>
          <a:lstStyle/>
          <a:p>
            <a:endParaRPr lang="en-US"/>
          </a:p>
        </p:txBody>
      </p:sp>
      <p:sp>
        <p:nvSpPr>
          <p:cNvPr id="23556" name="Rectangle 5"/>
          <p:cNvSpPr>
            <a:spLocks noChangeArrowheads="1"/>
          </p:cNvSpPr>
          <p:nvPr/>
        </p:nvSpPr>
        <p:spPr bwMode="auto">
          <a:xfrm>
            <a:off x="-64652" y="3763963"/>
            <a:ext cx="8586788" cy="933450"/>
          </a:xfrm>
          <a:prstGeom prst="rect">
            <a:avLst/>
          </a:prstGeom>
          <a:solidFill>
            <a:srgbClr val="FFA700"/>
          </a:solidFill>
          <a:ln w="9525" algn="ctr">
            <a:solidFill>
              <a:srgbClr val="808080">
                <a:alpha val="50195"/>
              </a:srgbClr>
            </a:solidFill>
            <a:miter lim="800000"/>
            <a:headEnd/>
            <a:tailEnd/>
          </a:ln>
          <a:effectLst>
            <a:softEdge rad="63500"/>
          </a:effectLst>
        </p:spPr>
        <p:txBody>
          <a:bodyPr wrap="none" anchor="ctr"/>
          <a:lstStyle/>
          <a:p>
            <a:endParaRPr lang="en-US"/>
          </a:p>
        </p:txBody>
      </p:sp>
      <p:sp>
        <p:nvSpPr>
          <p:cNvPr id="23557" name="Rectangle 4"/>
          <p:cNvSpPr>
            <a:spLocks noChangeArrowheads="1"/>
          </p:cNvSpPr>
          <p:nvPr/>
        </p:nvSpPr>
        <p:spPr bwMode="auto">
          <a:xfrm>
            <a:off x="-64652" y="1479550"/>
            <a:ext cx="8586788" cy="933450"/>
          </a:xfrm>
          <a:prstGeom prst="rect">
            <a:avLst/>
          </a:prstGeom>
          <a:solidFill>
            <a:srgbClr val="FFA700"/>
          </a:solidFill>
          <a:ln w="9525" algn="ctr">
            <a:solidFill>
              <a:srgbClr val="808080">
                <a:alpha val="50195"/>
              </a:srgbClr>
            </a:solidFill>
            <a:miter lim="800000"/>
            <a:headEnd/>
            <a:tailEnd/>
          </a:ln>
          <a:effectLst>
            <a:softEdge rad="63500"/>
          </a:effectLst>
        </p:spPr>
        <p:txBody>
          <a:bodyPr wrap="none" anchor="ctr"/>
          <a:lstStyle/>
          <a:p>
            <a:endParaRPr lang="en-US">
              <a:solidFill>
                <a:srgbClr val="FFC000"/>
              </a:solidFill>
            </a:endParaRPr>
          </a:p>
        </p:txBody>
      </p:sp>
      <p:sp>
        <p:nvSpPr>
          <p:cNvPr id="23558" name="Rectangle 2"/>
          <p:cNvSpPr>
            <a:spLocks noGrp="1" noChangeAspect="1" noChangeArrowheads="1"/>
          </p:cNvSpPr>
          <p:nvPr>
            <p:ph type="title"/>
          </p:nvPr>
        </p:nvSpPr>
        <p:spPr>
          <a:xfrm>
            <a:off x="457200" y="74612"/>
            <a:ext cx="8229600" cy="825501"/>
          </a:xfrm>
        </p:spPr>
        <p:txBody>
          <a:bodyPr/>
          <a:lstStyle/>
          <a:p>
            <a:pPr eaLnBrk="1" hangingPunct="1"/>
            <a:r>
              <a:rPr lang="en-US" dirty="0" smtClean="0"/>
              <a:t>Conclusions</a:t>
            </a:r>
          </a:p>
        </p:txBody>
      </p:sp>
      <p:sp>
        <p:nvSpPr>
          <p:cNvPr id="23559" name="Rectangle 3"/>
          <p:cNvSpPr>
            <a:spLocks noGrp="1" noChangeArrowheads="1"/>
          </p:cNvSpPr>
          <p:nvPr>
            <p:ph type="body" idx="1"/>
          </p:nvPr>
        </p:nvSpPr>
        <p:spPr>
          <a:xfrm>
            <a:off x="696913" y="1614488"/>
            <a:ext cx="7704137" cy="4570412"/>
          </a:xfrm>
        </p:spPr>
        <p:txBody>
          <a:bodyPr/>
          <a:lstStyle/>
          <a:p>
            <a:pPr eaLnBrk="1" hangingPunct="1">
              <a:buFontTx/>
              <a:buNone/>
            </a:pPr>
            <a:r>
              <a:rPr lang="en-US" sz="1800" smtClean="0"/>
              <a:t>3G’s device scale provides considerable cost and diversity </a:t>
            </a:r>
            <a:br>
              <a:rPr lang="en-US" sz="1800" smtClean="0"/>
            </a:br>
            <a:r>
              <a:rPr lang="en-US" sz="1800" smtClean="0"/>
              <a:t>advantages over WiMAX, enabling more low-cost devices</a:t>
            </a:r>
          </a:p>
          <a:p>
            <a:pPr eaLnBrk="1" hangingPunct="1"/>
            <a:endParaRPr lang="en-US" sz="1800" smtClean="0"/>
          </a:p>
          <a:p>
            <a:pPr eaLnBrk="1" hangingPunct="1">
              <a:buFontTx/>
              <a:buNone/>
            </a:pPr>
            <a:r>
              <a:rPr lang="en-US" sz="1800" smtClean="0"/>
              <a:t>3G overall network costs are lower than WiMAX</a:t>
            </a:r>
          </a:p>
          <a:p>
            <a:pPr lvl="1" eaLnBrk="1" hangingPunct="1"/>
            <a:r>
              <a:rPr lang="en-US" sz="1200" smtClean="0"/>
              <a:t>Network expenses are dominated by number of sites</a:t>
            </a:r>
          </a:p>
          <a:p>
            <a:pPr lvl="1" eaLnBrk="1" hangingPunct="1">
              <a:buFont typeface="Wingdings" pitchFamily="2" charset="2"/>
              <a:buNone/>
            </a:pPr>
            <a:endParaRPr lang="en-US" sz="1200" smtClean="0"/>
          </a:p>
          <a:p>
            <a:pPr eaLnBrk="1" hangingPunct="1"/>
            <a:endParaRPr lang="en-US" sz="1800" smtClean="0">
              <a:solidFill>
                <a:schemeClr val="bg1"/>
              </a:solidFill>
            </a:endParaRPr>
          </a:p>
          <a:p>
            <a:pPr eaLnBrk="1" hangingPunct="1">
              <a:buFontTx/>
              <a:buNone/>
            </a:pPr>
            <a:r>
              <a:rPr lang="en-US" sz="1800" smtClean="0"/>
              <a:t>3G offers operators flexible fixed and mobile broadband; they can </a:t>
            </a:r>
            <a:br>
              <a:rPr lang="en-US" sz="1800" smtClean="0"/>
            </a:br>
            <a:r>
              <a:rPr lang="en-US" sz="1800" smtClean="0"/>
              <a:t>offer a wide range of affordable voice &amp; data services today</a:t>
            </a:r>
          </a:p>
          <a:p>
            <a:pPr eaLnBrk="1" hangingPunct="1">
              <a:buFontTx/>
              <a:buNone/>
            </a:pPr>
            <a:endParaRPr lang="en-US" sz="1800" smtClean="0"/>
          </a:p>
          <a:p>
            <a:pPr eaLnBrk="1" hangingPunct="1">
              <a:buFont typeface="Wingdings" pitchFamily="2" charset="2"/>
              <a:buNone/>
            </a:pPr>
            <a:r>
              <a:rPr lang="en-US" sz="1800" smtClean="0"/>
              <a:t>3G systems are evolving and provide class-leading OFDMA &amp; MIMO solutions </a:t>
            </a:r>
          </a:p>
          <a:p>
            <a:pPr eaLnBrk="1" hangingPunct="1">
              <a:buFontTx/>
              <a:buNone/>
            </a:pPr>
            <a:endParaRPr lang="en-US" sz="1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5"/>
          <p:cNvSpPr>
            <a:spLocks noGrp="1" noChangeArrowheads="1"/>
          </p:cNvSpPr>
          <p:nvPr>
            <p:ph type="title"/>
          </p:nvPr>
        </p:nvSpPr>
        <p:spPr/>
        <p:txBody>
          <a:bodyPr/>
          <a:lstStyle/>
          <a:p>
            <a:pPr eaLnBrk="1" hangingPunct="1"/>
            <a:r>
              <a:rPr lang="en-US" smtClean="0"/>
              <a:t>Thank You</a:t>
            </a:r>
          </a:p>
        </p:txBody>
      </p:sp>
      <p:pic>
        <p:nvPicPr>
          <p:cNvPr id="24579" name="Picture 13" descr="field_sky"/>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287588"/>
            <a:ext cx="3219450" cy="3205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65138" y="38100"/>
            <a:ext cx="8229600" cy="725488"/>
          </a:xfrm>
        </p:spPr>
        <p:txBody>
          <a:bodyPr/>
          <a:lstStyle/>
          <a:p>
            <a:r>
              <a:rPr lang="en-US" dirty="0" smtClean="0"/>
              <a:t/>
            </a:r>
            <a:br>
              <a:rPr lang="en-US" dirty="0" smtClean="0"/>
            </a:br>
            <a:r>
              <a:rPr lang="en-US" dirty="0" smtClean="0"/>
              <a:t>3G Offers Mobile Broadband Today</a:t>
            </a:r>
          </a:p>
        </p:txBody>
      </p:sp>
      <p:pic>
        <p:nvPicPr>
          <p:cNvPr id="10243" name="Picture 3" descr="C:\DOCUME~1\jlam\LOCALS~1\Temp\VMwareDnD\00a8622e\3G_Mobile_Broadband_05.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6838" y="854075"/>
            <a:ext cx="8902700" cy="5842000"/>
          </a:xfrm>
          <a:prstGeom prst="rect">
            <a:avLst/>
          </a:prstGeom>
          <a:noFill/>
          <a:ln w="9525">
            <a:noFill/>
            <a:miter lim="800000"/>
            <a:headEnd/>
            <a:tailEnd/>
          </a:ln>
          <a:effectLst>
            <a:softEdge rad="63500"/>
          </a:effectLst>
        </p:spPr>
      </p:pic>
      <p:sp>
        <p:nvSpPr>
          <p:cNvPr id="7" name="AutoShape 6"/>
          <p:cNvSpPr>
            <a:spLocks noChangeArrowheads="1"/>
          </p:cNvSpPr>
          <p:nvPr/>
        </p:nvSpPr>
        <p:spPr bwMode="auto">
          <a:xfrm>
            <a:off x="1828800" y="2844038"/>
            <a:ext cx="5764213" cy="1452562"/>
          </a:xfrm>
          <a:prstGeom prst="flowChartAlternateProcess">
            <a:avLst/>
          </a:prstGeom>
          <a:gradFill rotWithShape="1">
            <a:gsLst>
              <a:gs pos="0">
                <a:schemeClr val="accent1">
                  <a:gamma/>
                  <a:tint val="0"/>
                  <a:invGamma/>
                  <a:alpha val="70000"/>
                </a:schemeClr>
              </a:gs>
              <a:gs pos="100000">
                <a:schemeClr val="accent1"/>
              </a:gs>
            </a:gsLst>
            <a:lin ang="5400000" scaled="1"/>
          </a:gradFill>
          <a:ln w="12700" algn="ctr">
            <a:solidFill>
              <a:schemeClr val="bg2"/>
            </a:solidFill>
            <a:miter lim="800000"/>
            <a:headEnd/>
            <a:tailEnd/>
          </a:ln>
          <a:effectLst>
            <a:softEdge rad="63500"/>
          </a:effectLst>
        </p:spPr>
        <p:txBody>
          <a:bodyPr lIns="457200" tIns="91440" rIns="457200" anchor="ctr"/>
          <a:lstStyle/>
          <a:p>
            <a:pPr lvl="2">
              <a:lnSpc>
                <a:spcPct val="110000"/>
              </a:lnSpc>
              <a:spcBef>
                <a:spcPct val="80000"/>
              </a:spcBef>
              <a:defRPr/>
            </a:pPr>
            <a:endParaRPr lang="en-US" sz="2000">
              <a:solidFill>
                <a:srgbClr val="29427B"/>
              </a:solidFill>
            </a:endParaRPr>
          </a:p>
        </p:txBody>
      </p:sp>
      <p:sp>
        <p:nvSpPr>
          <p:cNvPr id="10245" name="Text Box 7"/>
          <p:cNvSpPr txBox="1">
            <a:spLocks noChangeArrowheads="1"/>
          </p:cNvSpPr>
          <p:nvPr/>
        </p:nvSpPr>
        <p:spPr bwMode="auto">
          <a:xfrm>
            <a:off x="1933575" y="2903600"/>
            <a:ext cx="5659438" cy="1354138"/>
          </a:xfrm>
          <a:prstGeom prst="rect">
            <a:avLst/>
          </a:prstGeom>
          <a:noFill/>
          <a:ln w="9525" algn="ctr">
            <a:noFill/>
            <a:miter lim="800000"/>
            <a:headEnd/>
            <a:tailEnd/>
          </a:ln>
        </p:spPr>
        <p:txBody>
          <a:bodyPr lIns="91416" tIns="45708" rIns="91416" bIns="45708">
            <a:spAutoFit/>
          </a:bodyPr>
          <a:lstStyle/>
          <a:p>
            <a:pPr>
              <a:spcBef>
                <a:spcPts val="600"/>
              </a:spcBef>
            </a:pPr>
            <a:r>
              <a:rPr lang="en-US" sz="900" dirty="0"/>
              <a:t>Business users and consumers can today browse the Internet or send and receive e-mails using HSPA-enabled notebooks, or using HSPA modems including USB dongles, as well as send and receive video or music using their 3G/HSPA phones…GSA Press Release, March 2009</a:t>
            </a:r>
          </a:p>
          <a:p>
            <a:pPr>
              <a:spcBef>
                <a:spcPts val="600"/>
              </a:spcBef>
            </a:pPr>
            <a:r>
              <a:rPr lang="en-US" sz="900" dirty="0"/>
              <a:t>..the number of Mobile Broadband (HSPA*) connections in Indonesia has surpassed the number of fixed broadband connections. …GSMA Press Release, April 2008</a:t>
            </a:r>
          </a:p>
          <a:p>
            <a:pPr>
              <a:spcBef>
                <a:spcPts val="600"/>
              </a:spcBef>
            </a:pPr>
            <a:r>
              <a:rPr lang="en-US" sz="900" dirty="0"/>
              <a:t>“In just over two years, we have taken our world leading network from peak network speeds of 3.6Mbps to 21Mbps and today we are launching the world’s first commercial 21Mbps peak-rated modem – more than three times faster than devices currently in market,” …</a:t>
            </a:r>
            <a:r>
              <a:rPr lang="en-US" sz="900" dirty="0" err="1"/>
              <a:t>Mr</a:t>
            </a:r>
            <a:r>
              <a:rPr lang="en-US" sz="900" dirty="0"/>
              <a:t> Trujillo, CEO, Telstra, February 2009. </a:t>
            </a:r>
          </a:p>
        </p:txBody>
      </p:sp>
      <p:sp>
        <p:nvSpPr>
          <p:cNvPr id="10246" name="Text Box 4"/>
          <p:cNvSpPr txBox="1">
            <a:spLocks noChangeArrowheads="1"/>
          </p:cNvSpPr>
          <p:nvPr/>
        </p:nvSpPr>
        <p:spPr bwMode="auto">
          <a:xfrm>
            <a:off x="6350" y="6667500"/>
            <a:ext cx="5662613" cy="198438"/>
          </a:xfrm>
          <a:prstGeom prst="rect">
            <a:avLst/>
          </a:prstGeom>
          <a:noFill/>
          <a:ln w="9525">
            <a:noFill/>
            <a:miter lim="800000"/>
            <a:headEnd/>
            <a:tailEnd/>
          </a:ln>
        </p:spPr>
        <p:txBody>
          <a:bodyPr>
            <a:spAutoFit/>
          </a:bodyPr>
          <a:lstStyle/>
          <a:p>
            <a:pPr>
              <a:spcBef>
                <a:spcPct val="50000"/>
              </a:spcBef>
            </a:pPr>
            <a:r>
              <a:rPr lang="en-US" sz="700" i="1"/>
              <a:t>All trademarks, names of other companies, logos, products and services may be the property of their respective owners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439" name="Rectangle 63"/>
          <p:cNvSpPr>
            <a:spLocks noChangeArrowheads="1"/>
          </p:cNvSpPr>
          <p:nvPr/>
        </p:nvSpPr>
        <p:spPr bwMode="auto">
          <a:xfrm>
            <a:off x="9525" y="714375"/>
            <a:ext cx="9105901" cy="6029324"/>
          </a:xfrm>
          <a:prstGeom prst="rect">
            <a:avLst/>
          </a:prstGeom>
          <a:blipFill>
            <a:blip r:embed="rId2"/>
            <a:tile tx="0" ty="0" sx="100000" sy="100000" flip="none" algn="tl"/>
          </a:blipFill>
          <a:ln w="9525" algn="ctr">
            <a:noFill/>
            <a:miter lim="800000"/>
            <a:headEnd/>
            <a:tailEnd/>
          </a:ln>
          <a:effectLst>
            <a:softEdge rad="127000"/>
          </a:effectLst>
        </p:spPr>
        <p:txBody>
          <a:bodyPr wrap="none" anchor="ctr"/>
          <a:lstStyle/>
          <a:p>
            <a:pPr>
              <a:defRPr/>
            </a:pPr>
            <a:endParaRPr lang="en-US">
              <a:latin typeface="Arial" charset="0"/>
            </a:endParaRPr>
          </a:p>
        </p:txBody>
      </p:sp>
      <p:sp>
        <p:nvSpPr>
          <p:cNvPr id="11267" name="Rectangle 2"/>
          <p:cNvSpPr>
            <a:spLocks noGrp="1" noChangeAspect="1" noChangeArrowheads="1"/>
          </p:cNvSpPr>
          <p:nvPr>
            <p:ph type="title"/>
          </p:nvPr>
        </p:nvSpPr>
        <p:spPr>
          <a:xfrm>
            <a:off x="457200" y="301625"/>
            <a:ext cx="8229600" cy="458788"/>
          </a:xfrm>
        </p:spPr>
        <p:txBody>
          <a:bodyPr/>
          <a:lstStyle/>
          <a:p>
            <a:pPr eaLnBrk="1" hangingPunct="1"/>
            <a:r>
              <a:rPr lang="en-US" dirty="0" smtClean="0"/>
              <a:t>3G Offers Fixed/Nomadic Broadband Today</a:t>
            </a:r>
          </a:p>
        </p:txBody>
      </p:sp>
      <p:pic>
        <p:nvPicPr>
          <p:cNvPr id="1125379" name="Picture 3" descr="Algerie%20Telecom">
            <a:hlinkClick r:id="rId3"/>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511425" y="2689225"/>
            <a:ext cx="614363" cy="2667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0" name="Picture 4" descr="logo_lacom"/>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185988" y="1465263"/>
            <a:ext cx="452437" cy="468312"/>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1" name="Picture 5" descr="Mundo Startel"/>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013700" y="5335588"/>
            <a:ext cx="627063" cy="20955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2" name="Picture 6" descr="Aztrank%20LLC">
            <a:hlinkClick r:id="rId7"/>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355850" y="6273800"/>
            <a:ext cx="765175" cy="169863"/>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3" name="Picture 7"/>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399338" y="1598613"/>
            <a:ext cx="720725" cy="1651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4" name="Picture 8"/>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426075" y="1922463"/>
            <a:ext cx="1054100" cy="20955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5" name="Picture 9" descr="Embratel">
            <a:hlinkClick r:id="rId11"/>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830638" y="2819400"/>
            <a:ext cx="669925" cy="300038"/>
          </a:xfrm>
          <a:prstGeom prst="rect">
            <a:avLst/>
          </a:prstGeom>
          <a:solidFill>
            <a:schemeClr val="bg1"/>
          </a:solidFill>
          <a:ln w="9525">
            <a:noFill/>
            <a:miter lim="800000"/>
            <a:headEnd/>
            <a:tailEnd/>
          </a:ln>
          <a:effectLst>
            <a:outerShdw dist="35921" dir="2700000" algn="ctr" rotWithShape="0">
              <a:srgbClr val="003399">
                <a:alpha val="50000"/>
              </a:srgbClr>
            </a:outerShdw>
            <a:softEdge rad="31750"/>
          </a:effectLst>
        </p:spPr>
      </p:pic>
      <p:pic>
        <p:nvPicPr>
          <p:cNvPr id="1125386" name="Picture 10"/>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511925" y="1141413"/>
            <a:ext cx="684213" cy="2540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7" name="Picture 11" descr="Arobase%20Telecom%20S">
            <a:hlinkClick r:id="rId14"/>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2914650" y="1968500"/>
            <a:ext cx="850900" cy="29845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8" name="Picture 12" descr="Nordisk%20Mobiltelefon%20Denmark">
            <a:hlinkClick r:id="rId16"/>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6954838" y="3135313"/>
            <a:ext cx="1339850" cy="166687"/>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89" name="Picture 13" descr="tfllogo">
            <a:hlinkClick r:id="rId18"/>
          </p:cNvPr>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1314450" y="3325813"/>
            <a:ext cx="581025" cy="268287"/>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0" name="Picture 14" descr="HaiTel%20S">
            <a:hlinkClick r:id="rId20"/>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4538663" y="3346450"/>
            <a:ext cx="520700" cy="3302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1" name="Picture 15" descr="Bakrie Telecom">
            <a:hlinkClick r:id="rId22"/>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5794375" y="3249613"/>
            <a:ext cx="715963" cy="3651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2" name="Picture 16" descr="1704-200x200"/>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a:off x="7839075" y="3430588"/>
            <a:ext cx="581025" cy="2635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3" name="Picture 17" descr="Telecom%20Malagasy%20SA">
            <a:hlinkClick r:id="rId25"/>
          </p:cNvPr>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2679700" y="4235450"/>
            <a:ext cx="466725" cy="411163"/>
          </a:xfrm>
          <a:prstGeom prst="rect">
            <a:avLst/>
          </a:prstGeom>
          <a:solidFill>
            <a:schemeClr val="bg1"/>
          </a:solidFill>
          <a:ln w="9525">
            <a:noFill/>
            <a:miter lim="800000"/>
            <a:headEnd/>
            <a:tailEnd/>
          </a:ln>
          <a:effectLst>
            <a:outerShdw dist="35921" dir="2700000" algn="ctr" rotWithShape="0">
              <a:srgbClr val="003399">
                <a:alpha val="50000"/>
              </a:srgbClr>
            </a:outerShdw>
            <a:softEdge rad="31750"/>
          </a:effectLst>
        </p:spPr>
      </p:pic>
      <p:pic>
        <p:nvPicPr>
          <p:cNvPr id="1125394" name="Picture 18" descr="S">
            <a:hlinkClick r:id="rId27"/>
          </p:cNvPr>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3024188" y="3609975"/>
            <a:ext cx="1000125" cy="23495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5" name="Picture 19"/>
          <p:cNvPicPr>
            <a:picLocks noChangeAspect="1" noChangeArrowheads="1"/>
          </p:cNvPicPr>
          <p:nvPr/>
        </p:nvPicPr>
        <p:blipFill>
          <a:blip r:embed="rId29" cstate="email">
            <a:extLst>
              <a:ext uri="{28A0092B-C50C-407E-A947-70E740481C1C}">
                <a14:useLocalDpi xmlns:a14="http://schemas.microsoft.com/office/drawing/2010/main"/>
              </a:ext>
            </a:extLst>
          </a:blip>
          <a:srcRect/>
          <a:stretch>
            <a:fillRect/>
          </a:stretch>
        </p:blipFill>
        <p:spPr bwMode="auto">
          <a:xfrm>
            <a:off x="5953125" y="4137025"/>
            <a:ext cx="625475" cy="34925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6" name="Picture 20" descr="Telecom%20Namibia">
            <a:hlinkClick r:id="rId30"/>
          </p:cNvPr>
          <p:cNvPicPr>
            <a:picLocks noChangeAspect="1" noChangeArrowheads="1"/>
          </p:cNvPicPr>
          <p:nvPr/>
        </p:nvPicPr>
        <p:blipFill>
          <a:blip r:embed="rId31" cstate="email">
            <a:extLst>
              <a:ext uri="{28A0092B-C50C-407E-A947-70E740481C1C}">
                <a14:useLocalDpi xmlns:a14="http://schemas.microsoft.com/office/drawing/2010/main"/>
              </a:ext>
            </a:extLst>
          </a:blip>
          <a:srcRect/>
          <a:stretch>
            <a:fillRect/>
          </a:stretch>
        </p:blipFill>
        <p:spPr bwMode="auto">
          <a:xfrm>
            <a:off x="7629525" y="4692650"/>
            <a:ext cx="890588" cy="30797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7" name="Picture 21" descr="Nepal%20Telecom">
            <a:hlinkClick r:id="rId32"/>
          </p:cNvPr>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a:off x="5516563" y="1143000"/>
            <a:ext cx="315912" cy="4032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398" name="Picture 22" descr="Bourdex%20Telecom">
            <a:hlinkClick r:id="rId34"/>
          </p:cNvPr>
          <p:cNvPicPr>
            <a:picLocks noChangeAspect="1" noChangeArrowheads="1"/>
          </p:cNvPicPr>
          <p:nvPr/>
        </p:nvPicPr>
        <p:blipFill>
          <a:blip r:embed="rId35" cstate="email">
            <a:extLst>
              <a:ext uri="{28A0092B-C50C-407E-A947-70E740481C1C}">
                <a14:useLocalDpi xmlns:a14="http://schemas.microsoft.com/office/drawing/2010/main"/>
              </a:ext>
            </a:extLst>
          </a:blip>
          <a:srcRect/>
          <a:stretch>
            <a:fillRect/>
          </a:stretch>
        </p:blipFill>
        <p:spPr bwMode="auto">
          <a:xfrm>
            <a:off x="2232025" y="4791075"/>
            <a:ext cx="493713" cy="596900"/>
          </a:xfrm>
          <a:prstGeom prst="rect">
            <a:avLst/>
          </a:prstGeom>
          <a:solidFill>
            <a:schemeClr val="bg1"/>
          </a:solidFill>
          <a:ln w="9525">
            <a:noFill/>
            <a:miter lim="800000"/>
            <a:headEnd/>
            <a:tailEnd/>
          </a:ln>
          <a:effectLst>
            <a:outerShdw dist="35921" dir="2700000" algn="ctr" rotWithShape="0">
              <a:srgbClr val="003399">
                <a:alpha val="50000"/>
              </a:srgbClr>
            </a:outerShdw>
            <a:softEdge rad="31750"/>
          </a:effectLst>
        </p:spPr>
      </p:pic>
      <p:pic>
        <p:nvPicPr>
          <p:cNvPr id="1125399" name="Picture 23" descr="MTS_First_Wireless_Limited">
            <a:hlinkClick r:id="rId36"/>
          </p:cNvPr>
          <p:cNvPicPr>
            <a:picLocks noChangeAspect="1" noChangeArrowheads="1"/>
          </p:cNvPicPr>
          <p:nvPr/>
        </p:nvPicPr>
        <p:blipFill>
          <a:blip r:embed="rId37" cstate="email">
            <a:extLst>
              <a:ext uri="{28A0092B-C50C-407E-A947-70E740481C1C}">
                <a14:useLocalDpi xmlns:a14="http://schemas.microsoft.com/office/drawing/2010/main"/>
              </a:ext>
            </a:extLst>
          </a:blip>
          <a:srcRect/>
          <a:stretch>
            <a:fillRect/>
          </a:stretch>
        </p:blipFill>
        <p:spPr bwMode="auto">
          <a:xfrm>
            <a:off x="6737350" y="5708650"/>
            <a:ext cx="541338" cy="4572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0" name="Picture 24" descr="Rainbownet%20Limited">
            <a:hlinkClick r:id="rId38"/>
          </p:cNvPr>
          <p:cNvPicPr>
            <a:picLocks noChangeAspect="1" noChangeArrowheads="1"/>
          </p:cNvPicPr>
          <p:nvPr/>
        </p:nvPicPr>
        <p:blipFill>
          <a:blip r:embed="rId39" cstate="email">
            <a:extLst>
              <a:ext uri="{28A0092B-C50C-407E-A947-70E740481C1C}">
                <a14:useLocalDpi xmlns:a14="http://schemas.microsoft.com/office/drawing/2010/main"/>
              </a:ext>
            </a:extLst>
          </a:blip>
          <a:srcRect/>
          <a:stretch>
            <a:fillRect/>
          </a:stretch>
        </p:blipFill>
        <p:spPr bwMode="auto">
          <a:xfrm>
            <a:off x="541338" y="6102350"/>
            <a:ext cx="557212" cy="36353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1" name="Picture 25"/>
          <p:cNvPicPr>
            <a:picLocks noChangeAspect="1" noChangeArrowheads="1"/>
          </p:cNvPicPr>
          <p:nvPr/>
        </p:nvPicPr>
        <p:blipFill>
          <a:blip r:embed="rId40" cstate="email">
            <a:extLst>
              <a:ext uri="{28A0092B-C50C-407E-A947-70E740481C1C}">
                <a14:useLocalDpi xmlns:a14="http://schemas.microsoft.com/office/drawing/2010/main"/>
              </a:ext>
            </a:extLst>
          </a:blip>
          <a:srcRect/>
          <a:stretch>
            <a:fillRect/>
          </a:stretch>
        </p:blipFill>
        <p:spPr bwMode="auto">
          <a:xfrm>
            <a:off x="1104900" y="2349500"/>
            <a:ext cx="903288" cy="2889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2" name="Picture 26" descr="Omantel"/>
          <p:cNvPicPr>
            <a:picLocks noChangeAspect="1" noChangeArrowheads="1"/>
          </p:cNvPicPr>
          <p:nvPr/>
        </p:nvPicPr>
        <p:blipFill>
          <a:blip r:embed="rId41" cstate="email">
            <a:extLst>
              <a:ext uri="{28A0092B-C50C-407E-A947-70E740481C1C}">
                <a14:useLocalDpi xmlns:a14="http://schemas.microsoft.com/office/drawing/2010/main"/>
              </a:ext>
            </a:extLst>
          </a:blip>
          <a:srcRect/>
          <a:stretch>
            <a:fillRect/>
          </a:stretch>
        </p:blipFill>
        <p:spPr bwMode="auto">
          <a:xfrm>
            <a:off x="5430838" y="4895850"/>
            <a:ext cx="561975" cy="52863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3" name="Picture 27" descr="DVCOM">
            <a:hlinkClick r:id="rId42"/>
          </p:cNvPr>
          <p:cNvPicPr>
            <a:picLocks noChangeAspect="1" noChangeArrowheads="1"/>
          </p:cNvPicPr>
          <p:nvPr/>
        </p:nvPicPr>
        <p:blipFill>
          <a:blip r:embed="rId43" cstate="email">
            <a:extLst>
              <a:ext uri="{28A0092B-C50C-407E-A947-70E740481C1C}">
                <a14:useLocalDpi xmlns:a14="http://schemas.microsoft.com/office/drawing/2010/main"/>
              </a:ext>
            </a:extLst>
          </a:blip>
          <a:srcRect/>
          <a:stretch>
            <a:fillRect/>
          </a:stretch>
        </p:blipFill>
        <p:spPr bwMode="auto">
          <a:xfrm>
            <a:off x="444500" y="1033463"/>
            <a:ext cx="755650" cy="2381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4" name="Picture 28" descr="Great%20Bear%20International%20Services">
            <a:hlinkClick r:id="rId44"/>
          </p:cNvPr>
          <p:cNvPicPr>
            <a:picLocks noChangeAspect="1" noChangeArrowheads="1"/>
          </p:cNvPicPr>
          <p:nvPr/>
        </p:nvPicPr>
        <p:blipFill>
          <a:blip r:embed="rId45" cstate="email">
            <a:extLst>
              <a:ext uri="{28A0092B-C50C-407E-A947-70E740481C1C}">
                <a14:useLocalDpi xmlns:a14="http://schemas.microsoft.com/office/drawing/2010/main"/>
              </a:ext>
            </a:extLst>
          </a:blip>
          <a:srcRect/>
          <a:stretch>
            <a:fillRect/>
          </a:stretch>
        </p:blipFill>
        <p:spPr bwMode="auto">
          <a:xfrm>
            <a:off x="4081463" y="5238750"/>
            <a:ext cx="681037" cy="29527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5" name="Picture 29"/>
          <p:cNvPicPr>
            <a:picLocks noChangeAspect="1" noChangeArrowheads="1"/>
          </p:cNvPicPr>
          <p:nvPr/>
        </p:nvPicPr>
        <p:blipFill>
          <a:blip r:embed="rId46" cstate="email">
            <a:extLst>
              <a:ext uri="{28A0092B-C50C-407E-A947-70E740481C1C}">
                <a14:useLocalDpi xmlns:a14="http://schemas.microsoft.com/office/drawing/2010/main"/>
              </a:ext>
            </a:extLst>
          </a:blip>
          <a:srcRect/>
          <a:stretch>
            <a:fillRect/>
          </a:stretch>
        </p:blipFill>
        <p:spPr bwMode="auto">
          <a:xfrm>
            <a:off x="8134350" y="2012950"/>
            <a:ext cx="450850" cy="436563"/>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6" name="Picture 30" descr="Digital%20Telecommunications%20Phils">
            <a:hlinkClick r:id="rId47"/>
          </p:cNvPr>
          <p:cNvPicPr>
            <a:picLocks noChangeAspect="1" noChangeArrowheads="1"/>
          </p:cNvPicPr>
          <p:nvPr/>
        </p:nvPicPr>
        <p:blipFill>
          <a:blip r:embed="rId48" cstate="email">
            <a:extLst>
              <a:ext uri="{28A0092B-C50C-407E-A947-70E740481C1C}">
                <a14:useLocalDpi xmlns:a14="http://schemas.microsoft.com/office/drawing/2010/main"/>
              </a:ext>
            </a:extLst>
          </a:blip>
          <a:srcRect/>
          <a:stretch>
            <a:fillRect/>
          </a:stretch>
        </p:blipFill>
        <p:spPr bwMode="auto">
          <a:xfrm>
            <a:off x="5186363" y="2403475"/>
            <a:ext cx="436562" cy="442913"/>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7" name="Picture 31" descr="Sferia%20S">
            <a:hlinkClick r:id="rId49"/>
          </p:cNvPr>
          <p:cNvPicPr>
            <a:picLocks noChangeAspect="1" noChangeArrowheads="1"/>
          </p:cNvPicPr>
          <p:nvPr/>
        </p:nvPicPr>
        <p:blipFill>
          <a:blip r:embed="rId50" cstate="email">
            <a:extLst>
              <a:ext uri="{28A0092B-C50C-407E-A947-70E740481C1C}">
                <a14:useLocalDpi xmlns:a14="http://schemas.microsoft.com/office/drawing/2010/main"/>
              </a:ext>
            </a:extLst>
          </a:blip>
          <a:srcRect/>
          <a:stretch>
            <a:fillRect/>
          </a:stretch>
        </p:blipFill>
        <p:spPr bwMode="auto">
          <a:xfrm>
            <a:off x="3268663" y="1152525"/>
            <a:ext cx="515937" cy="341313"/>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8" name="Picture 32"/>
          <p:cNvPicPr>
            <a:picLocks noChangeAspect="1" noChangeArrowheads="1"/>
          </p:cNvPicPr>
          <p:nvPr/>
        </p:nvPicPr>
        <p:blipFill>
          <a:blip r:embed="rId51" cstate="email">
            <a:extLst>
              <a:ext uri="{28A0092B-C50C-407E-A947-70E740481C1C}">
                <a14:useLocalDpi xmlns:a14="http://schemas.microsoft.com/office/drawing/2010/main"/>
              </a:ext>
            </a:extLst>
          </a:blip>
          <a:srcRect/>
          <a:stretch>
            <a:fillRect/>
          </a:stretch>
        </p:blipFill>
        <p:spPr bwMode="auto">
          <a:xfrm>
            <a:off x="3568700" y="4144963"/>
            <a:ext cx="890588" cy="3048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09" name="Picture 33"/>
          <p:cNvPicPr>
            <a:picLocks noChangeAspect="1" noChangeArrowheads="1"/>
          </p:cNvPicPr>
          <p:nvPr/>
        </p:nvPicPr>
        <p:blipFill>
          <a:blip r:embed="rId52" cstate="email">
            <a:extLst>
              <a:ext uri="{28A0092B-C50C-407E-A947-70E740481C1C}">
                <a14:useLocalDpi xmlns:a14="http://schemas.microsoft.com/office/drawing/2010/main"/>
              </a:ext>
            </a:extLst>
          </a:blip>
          <a:srcRect/>
          <a:stretch>
            <a:fillRect/>
          </a:stretch>
        </p:blipFill>
        <p:spPr bwMode="auto">
          <a:xfrm>
            <a:off x="7734300" y="6059488"/>
            <a:ext cx="655638" cy="465137"/>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0" name="Picture 34" descr="Zantel">
            <a:hlinkClick r:id="rId53"/>
          </p:cNvPr>
          <p:cNvPicPr>
            <a:picLocks noChangeAspect="1" noChangeArrowheads="1"/>
          </p:cNvPicPr>
          <p:nvPr/>
        </p:nvPicPr>
        <p:blipFill>
          <a:blip r:embed="rId54" cstate="email">
            <a:extLst>
              <a:ext uri="{28A0092B-C50C-407E-A947-70E740481C1C}">
                <a14:useLocalDpi xmlns:a14="http://schemas.microsoft.com/office/drawing/2010/main"/>
              </a:ext>
            </a:extLst>
          </a:blip>
          <a:srcRect/>
          <a:stretch>
            <a:fillRect/>
          </a:stretch>
        </p:blipFill>
        <p:spPr bwMode="auto">
          <a:xfrm>
            <a:off x="8170863" y="1022350"/>
            <a:ext cx="425450" cy="4191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1" name="Picture 35" descr="Uganda%20Telecom%20">
            <a:hlinkClick r:id="rId55"/>
          </p:cNvPr>
          <p:cNvPicPr>
            <a:picLocks noChangeAspect="1" noChangeArrowheads="1"/>
          </p:cNvPicPr>
          <p:nvPr/>
        </p:nvPicPr>
        <p:blipFill>
          <a:blip r:embed="rId56" cstate="email">
            <a:extLst>
              <a:ext uri="{28A0092B-C50C-407E-A947-70E740481C1C}">
                <a14:useLocalDpi xmlns:a14="http://schemas.microsoft.com/office/drawing/2010/main"/>
              </a:ext>
            </a:extLst>
          </a:blip>
          <a:srcRect/>
          <a:stretch>
            <a:fillRect/>
          </a:stretch>
        </p:blipFill>
        <p:spPr bwMode="auto">
          <a:xfrm>
            <a:off x="4230688" y="6072188"/>
            <a:ext cx="603250" cy="404812"/>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2" name="Picture 36" descr="EVN%20Telecom">
            <a:hlinkClick r:id="rId57"/>
          </p:cNvPr>
          <p:cNvPicPr>
            <a:picLocks noChangeAspect="1" noChangeArrowheads="1"/>
          </p:cNvPicPr>
          <p:nvPr/>
        </p:nvPicPr>
        <p:blipFill>
          <a:blip r:embed="rId58" cstate="email">
            <a:extLst>
              <a:ext uri="{28A0092B-C50C-407E-A947-70E740481C1C}">
                <a14:useLocalDpi xmlns:a14="http://schemas.microsoft.com/office/drawing/2010/main"/>
              </a:ext>
            </a:extLst>
          </a:blip>
          <a:srcRect/>
          <a:stretch>
            <a:fillRect/>
          </a:stretch>
        </p:blipFill>
        <p:spPr bwMode="auto">
          <a:xfrm>
            <a:off x="5537200" y="6157913"/>
            <a:ext cx="649288" cy="404812"/>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3" name="Picture 37" descr="logo">
            <a:hlinkClick r:id="rId59" tooltip="Home page"/>
          </p:cNvPr>
          <p:cNvPicPr>
            <a:picLocks noChangeAspect="1" noChangeArrowheads="1"/>
          </p:cNvPicPr>
          <p:nvPr/>
        </p:nvPicPr>
        <p:blipFill>
          <a:blip r:embed="rId60" cstate="email">
            <a:extLst>
              <a:ext uri="{28A0092B-C50C-407E-A947-70E740481C1C}">
                <a14:useLocalDpi xmlns:a14="http://schemas.microsoft.com/office/drawing/2010/main"/>
              </a:ext>
            </a:extLst>
          </a:blip>
          <a:srcRect/>
          <a:stretch>
            <a:fillRect/>
          </a:stretch>
        </p:blipFill>
        <p:spPr bwMode="auto">
          <a:xfrm>
            <a:off x="7497763" y="4113213"/>
            <a:ext cx="530225" cy="4413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4" name="Picture 38"/>
          <p:cNvPicPr>
            <a:picLocks noChangeAspect="1" noChangeArrowheads="1"/>
          </p:cNvPicPr>
          <p:nvPr/>
        </p:nvPicPr>
        <p:blipFill>
          <a:blip r:embed="rId61" cstate="email">
            <a:extLst>
              <a:ext uri="{28A0092B-C50C-407E-A947-70E740481C1C}">
                <a14:useLocalDpi xmlns:a14="http://schemas.microsoft.com/office/drawing/2010/main"/>
              </a:ext>
            </a:extLst>
          </a:blip>
          <a:srcRect/>
          <a:stretch>
            <a:fillRect/>
          </a:stretch>
        </p:blipFill>
        <p:spPr bwMode="auto">
          <a:xfrm>
            <a:off x="4230688" y="4749800"/>
            <a:ext cx="803275" cy="2254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304" name="Picture 39" descr="ZamtelLogo"/>
          <p:cNvPicPr>
            <a:picLocks noChangeAspect="1" noChangeArrowheads="1" noCrop="1"/>
          </p:cNvPicPr>
          <p:nvPr/>
        </p:nvPicPr>
        <p:blipFill>
          <a:blip r:embed="rId62" cstate="email">
            <a:extLst>
              <a:ext uri="{28A0092B-C50C-407E-A947-70E740481C1C}">
                <a14:useLocalDpi xmlns:a14="http://schemas.microsoft.com/office/drawing/2010/main"/>
              </a:ext>
            </a:extLst>
          </a:blip>
          <a:srcRect/>
          <a:stretch>
            <a:fillRect/>
          </a:stretch>
        </p:blipFill>
        <p:spPr bwMode="auto">
          <a:xfrm>
            <a:off x="496888" y="5065713"/>
            <a:ext cx="717550" cy="515937"/>
          </a:xfrm>
          <a:prstGeom prst="rect">
            <a:avLst/>
          </a:prstGeom>
          <a:noFill/>
          <a:ln w="9525">
            <a:noFill/>
            <a:miter lim="800000"/>
            <a:headEnd/>
            <a:tailEnd/>
          </a:ln>
          <a:effectLst>
            <a:softEdge rad="31750"/>
          </a:effectLst>
        </p:spPr>
      </p:pic>
      <p:pic>
        <p:nvPicPr>
          <p:cNvPr id="1125416" name="Picture 40" descr="Lao%20Telecommunications">
            <a:hlinkClick r:id="rId63"/>
          </p:cNvPr>
          <p:cNvPicPr>
            <a:picLocks noChangeAspect="1" noChangeArrowheads="1"/>
          </p:cNvPicPr>
          <p:nvPr/>
        </p:nvPicPr>
        <p:blipFill>
          <a:blip r:embed="rId64" cstate="email">
            <a:extLst>
              <a:ext uri="{28A0092B-C50C-407E-A947-70E740481C1C}">
                <a14:useLocalDpi xmlns:a14="http://schemas.microsoft.com/office/drawing/2010/main"/>
              </a:ext>
            </a:extLst>
          </a:blip>
          <a:srcRect/>
          <a:stretch>
            <a:fillRect/>
          </a:stretch>
        </p:blipFill>
        <p:spPr bwMode="auto">
          <a:xfrm>
            <a:off x="1484313" y="4408488"/>
            <a:ext cx="452437" cy="5175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7" name="Picture 41"/>
          <p:cNvPicPr>
            <a:picLocks noChangeAspect="1" noChangeArrowheads="1"/>
          </p:cNvPicPr>
          <p:nvPr/>
        </p:nvPicPr>
        <p:blipFill>
          <a:blip r:embed="rId65" cstate="email">
            <a:extLst>
              <a:ext uri="{28A0092B-C50C-407E-A947-70E740481C1C}">
                <a14:useLocalDpi xmlns:a14="http://schemas.microsoft.com/office/drawing/2010/main"/>
              </a:ext>
            </a:extLst>
          </a:blip>
          <a:srcRect/>
          <a:stretch>
            <a:fillRect/>
          </a:stretch>
        </p:blipFill>
        <p:spPr bwMode="auto">
          <a:xfrm>
            <a:off x="519113" y="1746250"/>
            <a:ext cx="365125" cy="36988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18" name="Picture 42" descr="scl19"/>
          <p:cNvPicPr>
            <a:picLocks noChangeAspect="1" noChangeArrowheads="1"/>
          </p:cNvPicPr>
          <p:nvPr/>
        </p:nvPicPr>
        <p:blipFill>
          <a:blip r:embed="rId66" cstate="email">
            <a:extLst>
              <a:ext uri="{28A0092B-C50C-407E-A947-70E740481C1C}">
                <a14:useLocalDpi xmlns:a14="http://schemas.microsoft.com/office/drawing/2010/main"/>
              </a:ext>
            </a:extLst>
          </a:blip>
          <a:srcRect/>
          <a:stretch>
            <a:fillRect/>
          </a:stretch>
        </p:blipFill>
        <p:spPr bwMode="auto">
          <a:xfrm>
            <a:off x="373063" y="3630613"/>
            <a:ext cx="592137" cy="354012"/>
          </a:xfrm>
          <a:prstGeom prst="rect">
            <a:avLst/>
          </a:prstGeom>
          <a:solidFill>
            <a:schemeClr val="bg1"/>
          </a:solidFill>
          <a:ln w="9525" algn="ctr">
            <a:noFill/>
            <a:miter lim="800000"/>
            <a:headEnd/>
            <a:tailEnd/>
          </a:ln>
          <a:effectLst>
            <a:outerShdw dist="35921" dir="2700000" algn="ctr" rotWithShape="0">
              <a:srgbClr val="003399">
                <a:alpha val="50000"/>
              </a:srgbClr>
            </a:outerShdw>
            <a:softEdge rad="31750"/>
          </a:effectLst>
        </p:spPr>
      </p:pic>
      <p:pic>
        <p:nvPicPr>
          <p:cNvPr id="1125419" name="Picture 43"/>
          <p:cNvPicPr>
            <a:picLocks noChangeAspect="1" noChangeArrowheads="1"/>
          </p:cNvPicPr>
          <p:nvPr/>
        </p:nvPicPr>
        <p:blipFill>
          <a:blip r:embed="rId67" cstate="email">
            <a:extLst>
              <a:ext uri="{28A0092B-C50C-407E-A947-70E740481C1C}">
                <a14:useLocalDpi xmlns:a14="http://schemas.microsoft.com/office/drawing/2010/main"/>
              </a:ext>
            </a:extLst>
          </a:blip>
          <a:srcRect/>
          <a:stretch>
            <a:fillRect/>
          </a:stretch>
        </p:blipFill>
        <p:spPr bwMode="auto">
          <a:xfrm>
            <a:off x="6172200" y="2416175"/>
            <a:ext cx="804863" cy="288925"/>
          </a:xfrm>
          <a:prstGeom prst="rect">
            <a:avLst/>
          </a:prstGeom>
          <a:noFill/>
          <a:ln w="9525" algn="ctr">
            <a:noFill/>
            <a:miter lim="800000"/>
            <a:headEnd/>
            <a:tailEnd/>
          </a:ln>
          <a:effectLst>
            <a:outerShdw dist="35921" dir="2700000" algn="ctr" rotWithShape="0">
              <a:srgbClr val="003399">
                <a:alpha val="50000"/>
              </a:srgbClr>
            </a:outerShdw>
            <a:softEdge rad="31750"/>
          </a:effectLst>
        </p:spPr>
      </p:pic>
      <p:pic>
        <p:nvPicPr>
          <p:cNvPr id="1125420" name="Picture 44"/>
          <p:cNvPicPr>
            <a:picLocks noChangeAspect="1" noChangeArrowheads="1"/>
          </p:cNvPicPr>
          <p:nvPr/>
        </p:nvPicPr>
        <p:blipFill>
          <a:blip r:embed="rId68" cstate="email">
            <a:extLst>
              <a:ext uri="{28A0092B-C50C-407E-A947-70E740481C1C}">
                <a14:useLocalDpi xmlns:a14="http://schemas.microsoft.com/office/drawing/2010/main"/>
              </a:ext>
            </a:extLst>
          </a:blip>
          <a:srcRect/>
          <a:stretch>
            <a:fillRect/>
          </a:stretch>
        </p:blipFill>
        <p:spPr bwMode="auto">
          <a:xfrm>
            <a:off x="3054350" y="5803900"/>
            <a:ext cx="565150" cy="28257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1" name="Picture 45" descr="en_gamtel"/>
          <p:cNvPicPr>
            <a:picLocks noChangeAspect="1" noChangeArrowheads="1"/>
          </p:cNvPicPr>
          <p:nvPr/>
        </p:nvPicPr>
        <p:blipFill>
          <a:blip r:embed="rId69" cstate="email">
            <a:extLst>
              <a:ext uri="{28A0092B-C50C-407E-A947-70E740481C1C}">
                <a14:useLocalDpi xmlns:a14="http://schemas.microsoft.com/office/drawing/2010/main"/>
              </a:ext>
            </a:extLst>
          </a:blip>
          <a:srcRect/>
          <a:stretch>
            <a:fillRect/>
          </a:stretch>
        </p:blipFill>
        <p:spPr bwMode="auto">
          <a:xfrm>
            <a:off x="555625" y="2800350"/>
            <a:ext cx="954088" cy="220663"/>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2" name="Picture 46" descr="orange"/>
          <p:cNvPicPr>
            <a:picLocks noChangeAspect="1" noChangeArrowheads="1"/>
          </p:cNvPicPr>
          <p:nvPr/>
        </p:nvPicPr>
        <p:blipFill>
          <a:blip r:embed="rId70" cstate="email">
            <a:extLst>
              <a:ext uri="{28A0092B-C50C-407E-A947-70E740481C1C}">
                <a14:useLocalDpi xmlns:a14="http://schemas.microsoft.com/office/drawing/2010/main"/>
              </a:ext>
            </a:extLst>
          </a:blip>
          <a:srcRect/>
          <a:stretch>
            <a:fillRect/>
          </a:stretch>
        </p:blipFill>
        <p:spPr bwMode="auto">
          <a:xfrm>
            <a:off x="6834188" y="3662363"/>
            <a:ext cx="423862" cy="423862"/>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3" name="Picture 47"/>
          <p:cNvPicPr>
            <a:picLocks noChangeAspect="1" noChangeArrowheads="1"/>
          </p:cNvPicPr>
          <p:nvPr/>
        </p:nvPicPr>
        <p:blipFill>
          <a:blip r:embed="rId71" cstate="email">
            <a:extLst>
              <a:ext uri="{28A0092B-C50C-407E-A947-70E740481C1C}">
                <a14:useLocalDpi xmlns:a14="http://schemas.microsoft.com/office/drawing/2010/main"/>
              </a:ext>
            </a:extLst>
          </a:blip>
          <a:srcRect/>
          <a:stretch>
            <a:fillRect/>
          </a:stretch>
        </p:blipFill>
        <p:spPr bwMode="auto">
          <a:xfrm>
            <a:off x="6342063" y="4810125"/>
            <a:ext cx="820737" cy="392113"/>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4" name="Picture 48"/>
          <p:cNvPicPr>
            <a:picLocks noChangeAspect="1" noChangeArrowheads="1"/>
          </p:cNvPicPr>
          <p:nvPr/>
        </p:nvPicPr>
        <p:blipFill>
          <a:blip r:embed="rId72" cstate="email">
            <a:extLst>
              <a:ext uri="{28A0092B-C50C-407E-A947-70E740481C1C}">
                <a14:useLocalDpi xmlns:a14="http://schemas.microsoft.com/office/drawing/2010/main"/>
              </a:ext>
            </a:extLst>
          </a:blip>
          <a:srcRect/>
          <a:stretch>
            <a:fillRect/>
          </a:stretch>
        </p:blipFill>
        <p:spPr bwMode="auto">
          <a:xfrm>
            <a:off x="4775200" y="3879850"/>
            <a:ext cx="665163" cy="28257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5" name="Picture 49" descr="vodacom%20logo"/>
          <p:cNvPicPr>
            <a:picLocks noChangeAspect="1" noChangeArrowheads="1"/>
          </p:cNvPicPr>
          <p:nvPr/>
        </p:nvPicPr>
        <p:blipFill>
          <a:blip r:embed="rId73" cstate="email">
            <a:extLst>
              <a:ext uri="{28A0092B-C50C-407E-A947-70E740481C1C}">
                <a14:useLocalDpi xmlns:a14="http://schemas.microsoft.com/office/drawing/2010/main"/>
              </a:ext>
            </a:extLst>
          </a:blip>
          <a:srcRect/>
          <a:stretch>
            <a:fillRect/>
          </a:stretch>
        </p:blipFill>
        <p:spPr bwMode="auto">
          <a:xfrm>
            <a:off x="4156075" y="2103438"/>
            <a:ext cx="630238" cy="4445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6" name="Picture 50"/>
          <p:cNvPicPr>
            <a:picLocks noChangeAspect="1" noChangeArrowheads="1"/>
          </p:cNvPicPr>
          <p:nvPr/>
        </p:nvPicPr>
        <p:blipFill>
          <a:blip r:embed="rId74" cstate="email">
            <a:extLst>
              <a:ext uri="{28A0092B-C50C-407E-A947-70E740481C1C}">
                <a14:useLocalDpi xmlns:a14="http://schemas.microsoft.com/office/drawing/2010/main"/>
              </a:ext>
            </a:extLst>
          </a:blip>
          <a:srcRect/>
          <a:stretch>
            <a:fillRect/>
          </a:stretch>
        </p:blipFill>
        <p:spPr bwMode="auto">
          <a:xfrm>
            <a:off x="1668463" y="3846513"/>
            <a:ext cx="688975" cy="3397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7" name="Picture 51" descr="NetZap Wireless Broadband">
            <a:hlinkClick r:id="rId75"/>
          </p:cNvPr>
          <p:cNvPicPr>
            <a:picLocks noChangeAspect="1" noChangeArrowheads="1"/>
          </p:cNvPicPr>
          <p:nvPr/>
        </p:nvPicPr>
        <p:blipFill>
          <a:blip r:embed="rId76" cstate="email">
            <a:extLst>
              <a:ext uri="{28A0092B-C50C-407E-A947-70E740481C1C}">
                <a14:useLocalDpi xmlns:a14="http://schemas.microsoft.com/office/drawing/2010/main"/>
              </a:ext>
            </a:extLst>
          </a:blip>
          <a:srcRect/>
          <a:stretch>
            <a:fillRect/>
          </a:stretch>
        </p:blipFill>
        <p:spPr bwMode="auto">
          <a:xfrm>
            <a:off x="4329113" y="984250"/>
            <a:ext cx="781050" cy="22383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8" name="Picture 52" descr="IP Mobile">
            <a:hlinkClick r:id="rId77"/>
          </p:cNvPr>
          <p:cNvPicPr>
            <a:picLocks noChangeAspect="1" noChangeArrowheads="1"/>
          </p:cNvPicPr>
          <p:nvPr/>
        </p:nvPicPr>
        <p:blipFill>
          <a:blip r:embed="rId78" cstate="email">
            <a:extLst>
              <a:ext uri="{28A0092B-C50C-407E-A947-70E740481C1C}">
                <a14:useLocalDpi xmlns:a14="http://schemas.microsoft.com/office/drawing/2010/main"/>
              </a:ext>
            </a:extLst>
          </a:blip>
          <a:srcRect/>
          <a:stretch>
            <a:fillRect/>
          </a:stretch>
        </p:blipFill>
        <p:spPr bwMode="auto">
          <a:xfrm>
            <a:off x="2497138" y="3257550"/>
            <a:ext cx="823912" cy="18097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29" name="Picture 53" descr="Aksoran">
            <a:hlinkClick r:id="rId79"/>
          </p:cNvPr>
          <p:cNvPicPr>
            <a:picLocks noChangeAspect="1" noChangeArrowheads="1"/>
          </p:cNvPicPr>
          <p:nvPr/>
        </p:nvPicPr>
        <p:blipFill>
          <a:blip r:embed="rId80" cstate="email">
            <a:extLst>
              <a:ext uri="{28A0092B-C50C-407E-A947-70E740481C1C}">
                <a14:useLocalDpi xmlns:a14="http://schemas.microsoft.com/office/drawing/2010/main"/>
              </a:ext>
            </a:extLst>
          </a:blip>
          <a:srcRect l="676" t="1714" r="676" b="1714"/>
          <a:stretch>
            <a:fillRect/>
          </a:stretch>
        </p:blipFill>
        <p:spPr bwMode="auto">
          <a:xfrm>
            <a:off x="2989263" y="5005388"/>
            <a:ext cx="677862" cy="261937"/>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0" name="Picture 54" descr="Nelte">
            <a:hlinkClick r:id="rId81"/>
          </p:cNvPr>
          <p:cNvPicPr>
            <a:picLocks noChangeAspect="1" noChangeArrowheads="1"/>
          </p:cNvPicPr>
          <p:nvPr/>
        </p:nvPicPr>
        <p:blipFill>
          <a:blip r:embed="rId82" cstate="email">
            <a:extLst>
              <a:ext uri="{28A0092B-C50C-407E-A947-70E740481C1C}">
                <a14:useLocalDpi xmlns:a14="http://schemas.microsoft.com/office/drawing/2010/main"/>
              </a:ext>
            </a:extLst>
          </a:blip>
          <a:srcRect l="923" t="2400" r="923" b="2400"/>
          <a:stretch>
            <a:fillRect/>
          </a:stretch>
        </p:blipFill>
        <p:spPr bwMode="auto">
          <a:xfrm>
            <a:off x="1384300" y="1887538"/>
            <a:ext cx="588963" cy="21907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1" name="Picture 55" descr="maxis_logo"/>
          <p:cNvPicPr>
            <a:picLocks noChangeAspect="1" noChangeArrowheads="1"/>
          </p:cNvPicPr>
          <p:nvPr/>
        </p:nvPicPr>
        <p:blipFill>
          <a:blip r:embed="rId83" cstate="email">
            <a:extLst>
              <a:ext uri="{28A0092B-C50C-407E-A947-70E740481C1C}">
                <a14:useLocalDpi xmlns:a14="http://schemas.microsoft.com/office/drawing/2010/main"/>
              </a:ext>
            </a:extLst>
          </a:blip>
          <a:srcRect/>
          <a:stretch>
            <a:fillRect/>
          </a:stretch>
        </p:blipFill>
        <p:spPr bwMode="auto">
          <a:xfrm>
            <a:off x="6992938" y="1936750"/>
            <a:ext cx="579437" cy="225425"/>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2" name="Picture 56"/>
          <p:cNvPicPr>
            <a:picLocks noChangeAspect="1" noChangeArrowheads="1"/>
          </p:cNvPicPr>
          <p:nvPr/>
        </p:nvPicPr>
        <p:blipFill>
          <a:blip r:embed="rId84" cstate="email">
            <a:extLst>
              <a:ext uri="{28A0092B-C50C-407E-A947-70E740481C1C}">
                <a14:useLocalDpi xmlns:a14="http://schemas.microsoft.com/office/drawing/2010/main"/>
              </a:ext>
            </a:extLst>
          </a:blip>
          <a:srcRect/>
          <a:stretch>
            <a:fillRect/>
          </a:stretch>
        </p:blipFill>
        <p:spPr bwMode="auto">
          <a:xfrm>
            <a:off x="1454150" y="5661025"/>
            <a:ext cx="603250" cy="49688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3" name="Picture 57" descr="top_wooshlogo"/>
          <p:cNvPicPr>
            <a:picLocks noChangeAspect="1" noChangeArrowheads="1"/>
          </p:cNvPicPr>
          <p:nvPr/>
        </p:nvPicPr>
        <p:blipFill>
          <a:blip r:embed="rId85" cstate="email">
            <a:extLst>
              <a:ext uri="{28A0092B-C50C-407E-A947-70E740481C1C}">
                <a14:useLocalDpi xmlns:a14="http://schemas.microsoft.com/office/drawing/2010/main"/>
              </a:ext>
            </a:extLst>
          </a:blip>
          <a:srcRect/>
          <a:stretch>
            <a:fillRect/>
          </a:stretch>
        </p:blipFill>
        <p:spPr bwMode="auto">
          <a:xfrm>
            <a:off x="4976813" y="3001963"/>
            <a:ext cx="890587" cy="198437"/>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4" name="Picture 58" descr="logo">
            <a:hlinkClick r:id="rId86"/>
          </p:cNvPr>
          <p:cNvPicPr>
            <a:picLocks noChangeAspect="1" noChangeArrowheads="1"/>
          </p:cNvPicPr>
          <p:nvPr/>
        </p:nvPicPr>
        <p:blipFill>
          <a:blip r:embed="rId87" cstate="email">
            <a:extLst>
              <a:ext uri="{28A0092B-C50C-407E-A947-70E740481C1C}">
                <a14:useLocalDpi xmlns:a14="http://schemas.microsoft.com/office/drawing/2010/main"/>
              </a:ext>
            </a:extLst>
          </a:blip>
          <a:srcRect/>
          <a:stretch>
            <a:fillRect/>
          </a:stretch>
        </p:blipFill>
        <p:spPr bwMode="auto">
          <a:xfrm>
            <a:off x="1712913" y="996950"/>
            <a:ext cx="661987" cy="30003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5" name="Picture 59" descr="sentech_logo"/>
          <p:cNvPicPr>
            <a:picLocks noChangeAspect="1" noChangeArrowheads="1"/>
          </p:cNvPicPr>
          <p:nvPr/>
        </p:nvPicPr>
        <p:blipFill>
          <a:blip r:embed="rId88" cstate="email">
            <a:extLst>
              <a:ext uri="{28A0092B-C50C-407E-A947-70E740481C1C}">
                <a14:useLocalDpi xmlns:a14="http://schemas.microsoft.com/office/drawing/2010/main"/>
              </a:ext>
            </a:extLst>
          </a:blip>
          <a:srcRect/>
          <a:stretch>
            <a:fillRect/>
          </a:stretch>
        </p:blipFill>
        <p:spPr bwMode="auto">
          <a:xfrm>
            <a:off x="4287838" y="1495425"/>
            <a:ext cx="917575" cy="198438"/>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6" name="Picture 60" descr="clogonew"/>
          <p:cNvPicPr>
            <a:picLocks noChangeAspect="1" noChangeArrowheads="1"/>
          </p:cNvPicPr>
          <p:nvPr/>
        </p:nvPicPr>
        <p:blipFill>
          <a:blip r:embed="rId89" cstate="email">
            <a:extLst>
              <a:ext uri="{28A0092B-C50C-407E-A947-70E740481C1C}">
                <a14:useLocalDpi xmlns:a14="http://schemas.microsoft.com/office/drawing/2010/main"/>
              </a:ext>
            </a:extLst>
          </a:blip>
          <a:srcRect/>
          <a:stretch>
            <a:fillRect/>
          </a:stretch>
        </p:blipFill>
        <p:spPr bwMode="auto">
          <a:xfrm>
            <a:off x="5341938" y="5618163"/>
            <a:ext cx="965200" cy="254000"/>
          </a:xfrm>
          <a:prstGeom prst="rect">
            <a:avLst/>
          </a:prstGeom>
          <a:noFill/>
          <a:ln w="9525">
            <a:noFill/>
            <a:miter lim="800000"/>
            <a:headEnd/>
            <a:tailEnd/>
          </a:ln>
          <a:effectLst>
            <a:outerShdw dist="35921" dir="2700000" algn="ctr" rotWithShape="0">
              <a:srgbClr val="003399">
                <a:alpha val="50000"/>
              </a:srgbClr>
            </a:outerShdw>
            <a:softEdge rad="31750"/>
          </a:effectLst>
        </p:spPr>
      </p:pic>
      <p:pic>
        <p:nvPicPr>
          <p:cNvPr id="1125437" name="Picture 61" descr="now - wireless broadband"/>
          <p:cNvPicPr>
            <a:picLocks noChangeAspect="1" noChangeArrowheads="1"/>
          </p:cNvPicPr>
          <p:nvPr/>
        </p:nvPicPr>
        <p:blipFill>
          <a:blip r:embed="rId90" cstate="email">
            <a:extLst>
              <a:ext uri="{28A0092B-C50C-407E-A947-70E740481C1C}">
                <a14:useLocalDpi xmlns:a14="http://schemas.microsoft.com/office/drawing/2010/main"/>
              </a:ext>
            </a:extLst>
          </a:blip>
          <a:srcRect/>
          <a:stretch>
            <a:fillRect/>
          </a:stretch>
        </p:blipFill>
        <p:spPr bwMode="auto">
          <a:xfrm>
            <a:off x="4911725" y="4395788"/>
            <a:ext cx="725488" cy="276225"/>
          </a:xfrm>
          <a:prstGeom prst="rect">
            <a:avLst/>
          </a:prstGeom>
          <a:noFill/>
          <a:ln w="9525">
            <a:noFill/>
            <a:miter lim="800000"/>
            <a:headEnd/>
            <a:tailEnd/>
          </a:ln>
          <a:effectLst>
            <a:outerShdw dist="35921" dir="2700000" algn="ctr" rotWithShape="0">
              <a:srgbClr val="003399">
                <a:alpha val="50000"/>
              </a:srgbClr>
            </a:outerShdw>
            <a:softEdge rad="31750"/>
          </a:effectLst>
        </p:spPr>
      </p:pic>
      <p:sp>
        <p:nvSpPr>
          <p:cNvPr id="11327" name="Text Box 62"/>
          <p:cNvSpPr txBox="1">
            <a:spLocks noChangeArrowheads="1"/>
          </p:cNvSpPr>
          <p:nvPr/>
        </p:nvSpPr>
        <p:spPr bwMode="auto">
          <a:xfrm>
            <a:off x="6350" y="6667500"/>
            <a:ext cx="5662613" cy="198438"/>
          </a:xfrm>
          <a:prstGeom prst="rect">
            <a:avLst/>
          </a:prstGeom>
          <a:noFill/>
          <a:ln w="9525">
            <a:noFill/>
            <a:miter lim="800000"/>
            <a:headEnd/>
            <a:tailEnd/>
          </a:ln>
        </p:spPr>
        <p:txBody>
          <a:bodyPr>
            <a:spAutoFit/>
          </a:bodyPr>
          <a:lstStyle/>
          <a:p>
            <a:pPr>
              <a:spcBef>
                <a:spcPct val="50000"/>
              </a:spcBef>
            </a:pPr>
            <a:r>
              <a:rPr lang="en-US" sz="700" i="1"/>
              <a:t>All trademarks, names of other companies, logos, products and services may be the property of their respective owners</a:t>
            </a:r>
          </a:p>
        </p:txBody>
      </p:sp>
      <p:pic>
        <p:nvPicPr>
          <p:cNvPr id="11328" name="Picture 20" descr="Iusacell 1.jpg"/>
          <p:cNvPicPr>
            <a:picLocks noChangeAspect="1"/>
          </p:cNvPicPr>
          <p:nvPr/>
        </p:nvPicPr>
        <p:blipFill>
          <a:blip r:embed="rId91" cstate="email">
            <a:extLst>
              <a:ext uri="{28A0092B-C50C-407E-A947-70E740481C1C}">
                <a14:useLocalDpi xmlns:a14="http://schemas.microsoft.com/office/drawing/2010/main"/>
              </a:ext>
            </a:extLst>
          </a:blip>
          <a:srcRect/>
          <a:stretch>
            <a:fillRect/>
          </a:stretch>
        </p:blipFill>
        <p:spPr bwMode="auto">
          <a:xfrm>
            <a:off x="7218363" y="2722563"/>
            <a:ext cx="969962" cy="339725"/>
          </a:xfrm>
          <a:prstGeom prst="rect">
            <a:avLst/>
          </a:prstGeom>
          <a:noFill/>
          <a:ln w="9525">
            <a:noFill/>
            <a:miter lim="800000"/>
            <a:headEnd/>
            <a:tailEnd/>
          </a:ln>
          <a:effectLst>
            <a:softEdge rad="31750"/>
          </a:effectLst>
        </p:spPr>
      </p:pic>
      <p:pic>
        <p:nvPicPr>
          <p:cNvPr id="11329" name="Picture 52" descr="bermuda"/>
          <p:cNvPicPr>
            <a:picLocks noChangeAspect="1" noChangeArrowheads="1"/>
          </p:cNvPicPr>
          <p:nvPr/>
        </p:nvPicPr>
        <p:blipFill>
          <a:blip r:embed="rId92" cstate="email">
            <a:extLst>
              <a:ext uri="{28A0092B-C50C-407E-A947-70E740481C1C}">
                <a14:useLocalDpi xmlns:a14="http://schemas.microsoft.com/office/drawing/2010/main"/>
              </a:ext>
            </a:extLst>
          </a:blip>
          <a:srcRect/>
          <a:stretch>
            <a:fillRect/>
          </a:stretch>
        </p:blipFill>
        <p:spPr bwMode="auto">
          <a:xfrm>
            <a:off x="179388" y="4392613"/>
            <a:ext cx="1022350" cy="373062"/>
          </a:xfrm>
          <a:prstGeom prst="rect">
            <a:avLst/>
          </a:prstGeom>
          <a:solidFill>
            <a:schemeClr val="bg1"/>
          </a:solidFill>
          <a:ln w="9525" algn="ctr">
            <a:solidFill>
              <a:srgbClr val="FFFFFF">
                <a:alpha val="30196"/>
              </a:srgbClr>
            </a:solidFill>
            <a:miter lim="800000"/>
            <a:headEnd/>
            <a:tailEnd/>
          </a:ln>
          <a:effectLst>
            <a:softEdge rad="3175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spect="1" noChangeArrowheads="1"/>
          </p:cNvSpPr>
          <p:nvPr>
            <p:ph type="title"/>
          </p:nvPr>
        </p:nvSpPr>
        <p:spPr>
          <a:xfrm>
            <a:off x="498475" y="-161925"/>
            <a:ext cx="8229600" cy="825500"/>
          </a:xfrm>
        </p:spPr>
        <p:txBody>
          <a:bodyPr/>
          <a:lstStyle/>
          <a:p>
            <a:r>
              <a:rPr lang="en-US" smtClean="0"/>
              <a:t>3G Offers a Wide Range of Services</a:t>
            </a:r>
          </a:p>
        </p:txBody>
      </p:sp>
      <p:sp>
        <p:nvSpPr>
          <p:cNvPr id="12291" name="Text Box 3"/>
          <p:cNvSpPr txBox="1">
            <a:spLocks noChangeArrowheads="1"/>
          </p:cNvSpPr>
          <p:nvPr/>
        </p:nvSpPr>
        <p:spPr bwMode="auto">
          <a:xfrm>
            <a:off x="6350" y="6667500"/>
            <a:ext cx="5662613" cy="198438"/>
          </a:xfrm>
          <a:prstGeom prst="rect">
            <a:avLst/>
          </a:prstGeom>
          <a:noFill/>
          <a:ln w="9525">
            <a:noFill/>
            <a:miter lim="800000"/>
            <a:headEnd/>
            <a:tailEnd/>
          </a:ln>
        </p:spPr>
        <p:txBody>
          <a:bodyPr>
            <a:spAutoFit/>
          </a:bodyPr>
          <a:lstStyle/>
          <a:p>
            <a:pPr>
              <a:spcBef>
                <a:spcPct val="50000"/>
              </a:spcBef>
            </a:pPr>
            <a:r>
              <a:rPr lang="en-US" sz="700" i="1"/>
              <a:t>All trademarks, names of other companies, logos, products and services may be the property of their respective owners</a:t>
            </a:r>
          </a:p>
        </p:txBody>
      </p:sp>
      <p:grpSp>
        <p:nvGrpSpPr>
          <p:cNvPr id="2" name="Group 5"/>
          <p:cNvGrpSpPr>
            <a:grpSpLocks/>
          </p:cNvGrpSpPr>
          <p:nvPr/>
        </p:nvGrpSpPr>
        <p:grpSpPr bwMode="auto">
          <a:xfrm>
            <a:off x="0" y="822325"/>
            <a:ext cx="9144000" cy="5816600"/>
            <a:chOff x="0" y="822325"/>
            <a:chExt cx="9144000" cy="5816600"/>
          </a:xfrm>
        </p:grpSpPr>
        <p:pic>
          <p:nvPicPr>
            <p:cNvPr id="12293" name="Picture 5" descr="C:\DOCUME~1\jlam\LOCALS~1\Temp\VMwareDnD\51ff9bdb\3G Wide Range.jpg"/>
            <p:cNvPicPr>
              <a:picLocks noChangeAspect="1" noChangeArrowheads="1"/>
            </p:cNvPicPr>
            <p:nvPr/>
          </p:nvPicPr>
          <p:blipFill>
            <a:blip r:embed="rId3"/>
            <a:srcRect/>
            <a:stretch>
              <a:fillRect/>
            </a:stretch>
          </p:blipFill>
          <p:spPr bwMode="auto">
            <a:xfrm>
              <a:off x="0" y="822325"/>
              <a:ext cx="9144000" cy="5816600"/>
            </a:xfrm>
            <a:prstGeom prst="rect">
              <a:avLst/>
            </a:prstGeom>
            <a:noFill/>
            <a:ln w="9525">
              <a:noFill/>
              <a:miter lim="800000"/>
              <a:headEnd/>
              <a:tailEnd/>
            </a:ln>
          </p:spPr>
        </p:pic>
        <p:sp>
          <p:nvSpPr>
            <p:cNvPr id="5" name="Rectangle 4"/>
            <p:cNvSpPr/>
            <p:nvPr/>
          </p:nvSpPr>
          <p:spPr>
            <a:xfrm>
              <a:off x="11113" y="3943350"/>
              <a:ext cx="3040062" cy="46196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KDDI EZ </a:t>
              </a:r>
              <a:r>
                <a:rPr lang="en-US" sz="1100" dirty="0" err="1"/>
                <a:t>Chaku</a:t>
              </a:r>
              <a:r>
                <a:rPr lang="en-US" sz="1100" dirty="0"/>
                <a:t> </a:t>
              </a:r>
              <a:r>
                <a:rPr lang="en-US" sz="1100" dirty="0" err="1"/>
                <a:t>Uta</a:t>
              </a:r>
              <a:r>
                <a:rPr lang="en-US" sz="1100" dirty="0"/>
                <a:t> Full Downloads Exceed 200 M ( As of May 2008)</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430377" y="1369000"/>
            <a:ext cx="8309861" cy="4614863"/>
          </a:xfrm>
          <a:prstGeom prst="flowChartAlternateProcess">
            <a:avLst/>
          </a:prstGeom>
          <a:gradFill rotWithShape="1">
            <a:gsLst>
              <a:gs pos="0">
                <a:srgbClr val="FFFFFF">
                  <a:alpha val="70000"/>
                </a:srgbClr>
              </a:gs>
              <a:gs pos="100000">
                <a:srgbClr val="7AC2FE"/>
              </a:gs>
            </a:gsLst>
            <a:lin ang="5400000" scaled="1"/>
          </a:gradFill>
          <a:ln w="50800" algn="ctr">
            <a:noFill/>
            <a:miter lim="800000"/>
            <a:headEnd/>
            <a:tailEnd/>
          </a:ln>
          <a:effectLst>
            <a:softEdge rad="63500"/>
          </a:effectLst>
        </p:spPr>
        <p:txBody>
          <a:bodyPr wrap="none" anchor="ctr"/>
          <a:lstStyle/>
          <a:p>
            <a:endParaRPr lang="en-US">
              <a:solidFill>
                <a:srgbClr val="000000"/>
              </a:solidFill>
            </a:endParaRPr>
          </a:p>
        </p:txBody>
      </p:sp>
      <p:sp>
        <p:nvSpPr>
          <p:cNvPr id="13315" name="Text Box 3"/>
          <p:cNvSpPr txBox="1">
            <a:spLocks noChangeArrowheads="1"/>
          </p:cNvSpPr>
          <p:nvPr/>
        </p:nvSpPr>
        <p:spPr bwMode="auto">
          <a:xfrm>
            <a:off x="578175" y="6628325"/>
            <a:ext cx="6748900" cy="215444"/>
          </a:xfrm>
          <a:prstGeom prst="rect">
            <a:avLst/>
          </a:prstGeom>
          <a:noFill/>
          <a:ln w="9525">
            <a:noFill/>
            <a:miter lim="800000"/>
            <a:headEnd/>
            <a:tailEnd/>
          </a:ln>
        </p:spPr>
        <p:txBody>
          <a:bodyPr wrap="square">
            <a:spAutoFit/>
          </a:bodyPr>
          <a:lstStyle/>
          <a:p>
            <a:r>
              <a:rPr lang="en-US" sz="800" dirty="0" smtClean="0">
                <a:solidFill>
                  <a:srgbClr val="000000"/>
                </a:solidFill>
              </a:rPr>
              <a:t>Sources: </a:t>
            </a:r>
            <a:r>
              <a:rPr lang="en-US" sz="800" dirty="0">
                <a:solidFill>
                  <a:srgbClr val="000000"/>
                </a:solidFill>
              </a:rPr>
              <a:t>Wireless Intelligence, March </a:t>
            </a:r>
            <a:r>
              <a:rPr lang="en-US" sz="800" dirty="0" smtClean="0">
                <a:solidFill>
                  <a:srgbClr val="000000"/>
                </a:solidFill>
              </a:rPr>
              <a:t>2009; CDG</a:t>
            </a:r>
            <a:r>
              <a:rPr lang="en-US" sz="800" dirty="0">
                <a:solidFill>
                  <a:srgbClr val="000000"/>
                </a:solidFill>
              </a:rPr>
              <a:t>, Global </a:t>
            </a:r>
            <a:r>
              <a:rPr lang="en-US" sz="800" dirty="0" smtClean="0">
                <a:solidFill>
                  <a:srgbClr val="000000"/>
                </a:solidFill>
              </a:rPr>
              <a:t>Mobile </a:t>
            </a:r>
            <a:r>
              <a:rPr lang="en-US" sz="800" dirty="0">
                <a:solidFill>
                  <a:srgbClr val="000000"/>
                </a:solidFill>
              </a:rPr>
              <a:t>Suppliers Association: as of  March 2009</a:t>
            </a:r>
          </a:p>
        </p:txBody>
      </p:sp>
      <p:sp>
        <p:nvSpPr>
          <p:cNvPr id="13316" name="Rectangle 4"/>
          <p:cNvSpPr>
            <a:spLocks noChangeArrowheads="1"/>
          </p:cNvSpPr>
          <p:nvPr/>
        </p:nvSpPr>
        <p:spPr bwMode="auto">
          <a:xfrm>
            <a:off x="7062788" y="1692275"/>
            <a:ext cx="219075" cy="96838"/>
          </a:xfrm>
          <a:prstGeom prst="rect">
            <a:avLst/>
          </a:prstGeom>
          <a:solidFill>
            <a:srgbClr val="FF7619"/>
          </a:solidFill>
          <a:ln w="9525">
            <a:noFill/>
            <a:miter lim="800000"/>
            <a:headEnd/>
            <a:tailEnd/>
          </a:ln>
        </p:spPr>
        <p:txBody>
          <a:bodyPr wrap="none" anchor="ctr"/>
          <a:lstStyle/>
          <a:p>
            <a:endParaRPr lang="en-US">
              <a:solidFill>
                <a:srgbClr val="000000"/>
              </a:solidFill>
            </a:endParaRPr>
          </a:p>
        </p:txBody>
      </p:sp>
      <p:sp>
        <p:nvSpPr>
          <p:cNvPr id="13317" name="Text Box 5"/>
          <p:cNvSpPr txBox="1">
            <a:spLocks noChangeArrowheads="1"/>
          </p:cNvSpPr>
          <p:nvPr/>
        </p:nvSpPr>
        <p:spPr bwMode="auto">
          <a:xfrm>
            <a:off x="7315200" y="1538288"/>
            <a:ext cx="492443" cy="369332"/>
          </a:xfrm>
          <a:prstGeom prst="rect">
            <a:avLst/>
          </a:prstGeom>
          <a:noFill/>
          <a:ln w="9525">
            <a:noFill/>
            <a:miter lim="800000"/>
            <a:headEnd/>
            <a:tailEnd/>
          </a:ln>
        </p:spPr>
        <p:txBody>
          <a:bodyPr wrap="none">
            <a:spAutoFit/>
          </a:bodyPr>
          <a:lstStyle/>
          <a:p>
            <a:r>
              <a:rPr lang="en-US" dirty="0"/>
              <a:t>3G</a:t>
            </a:r>
          </a:p>
        </p:txBody>
      </p:sp>
      <p:pic>
        <p:nvPicPr>
          <p:cNvPr id="13318" name="Picture 7" descr="Qualcomm map 2_D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20972" y="1197557"/>
            <a:ext cx="5751513" cy="4213225"/>
          </a:xfrm>
          <a:prstGeom prst="rect">
            <a:avLst/>
          </a:prstGeom>
          <a:noFill/>
          <a:ln w="9525">
            <a:noFill/>
            <a:miter lim="800000"/>
            <a:headEnd/>
            <a:tailEnd/>
          </a:ln>
        </p:spPr>
      </p:pic>
      <p:sp>
        <p:nvSpPr>
          <p:cNvPr id="2787336" name="Text Box 8"/>
          <p:cNvSpPr txBox="1">
            <a:spLocks noChangeArrowheads="1"/>
          </p:cNvSpPr>
          <p:nvPr/>
        </p:nvSpPr>
        <p:spPr bwMode="auto">
          <a:xfrm>
            <a:off x="510886" y="6022975"/>
            <a:ext cx="3214688" cy="584775"/>
          </a:xfrm>
          <a:prstGeom prst="rect">
            <a:avLst/>
          </a:prstGeom>
          <a:noFill/>
          <a:ln w="9525" algn="ctr">
            <a:noFill/>
            <a:miter lim="800000"/>
            <a:headEnd/>
            <a:tailEnd/>
          </a:ln>
          <a:effectLst/>
        </p:spPr>
        <p:txBody>
          <a:bodyPr>
            <a:spAutoFit/>
          </a:bodyPr>
          <a:lstStyle/>
          <a:p>
            <a:pPr>
              <a:defRPr/>
            </a:pPr>
            <a:r>
              <a:rPr lang="en-US" sz="1600" b="1" dirty="0" smtClean="0">
                <a:solidFill>
                  <a:srgbClr val="FF6600"/>
                </a:solidFill>
                <a:latin typeface="Calibri" pitchFamily="34" charset="0"/>
              </a:rPr>
              <a:t>&gt; 535 </a:t>
            </a:r>
            <a:r>
              <a:rPr lang="en-US" sz="1600" b="1" dirty="0">
                <a:solidFill>
                  <a:srgbClr val="FF6600"/>
                </a:solidFill>
                <a:latin typeface="Calibri" pitchFamily="34" charset="0"/>
              </a:rPr>
              <a:t>Commercial 3G Operators </a:t>
            </a:r>
            <a:r>
              <a:rPr lang="en-US" sz="1600" b="1" dirty="0" smtClean="0">
                <a:solidFill>
                  <a:srgbClr val="FF6600"/>
                </a:solidFill>
                <a:latin typeface="Calibri" pitchFamily="34" charset="0"/>
              </a:rPr>
              <a:t/>
            </a:r>
            <a:br>
              <a:rPr lang="en-US" sz="1600" b="1" dirty="0" smtClean="0">
                <a:solidFill>
                  <a:srgbClr val="FF6600"/>
                </a:solidFill>
                <a:latin typeface="Calibri" pitchFamily="34" charset="0"/>
              </a:rPr>
            </a:br>
            <a:r>
              <a:rPr lang="en-US" sz="1600" b="1" dirty="0" smtClean="0">
                <a:solidFill>
                  <a:srgbClr val="FF6600"/>
                </a:solidFill>
                <a:latin typeface="Calibri" pitchFamily="34" charset="0"/>
              </a:rPr>
              <a:t>   in 152 </a:t>
            </a:r>
            <a:r>
              <a:rPr lang="en-US" sz="1600" b="1" dirty="0">
                <a:solidFill>
                  <a:srgbClr val="FF6600"/>
                </a:solidFill>
                <a:latin typeface="Calibri" pitchFamily="34" charset="0"/>
              </a:rPr>
              <a:t>countries </a:t>
            </a:r>
          </a:p>
        </p:txBody>
      </p:sp>
      <p:sp>
        <p:nvSpPr>
          <p:cNvPr id="21513" name="Text Box 9"/>
          <p:cNvSpPr txBox="1">
            <a:spLocks noChangeArrowheads="1"/>
          </p:cNvSpPr>
          <p:nvPr/>
        </p:nvSpPr>
        <p:spPr bwMode="auto">
          <a:xfrm>
            <a:off x="6288088" y="6022975"/>
            <a:ext cx="2649537" cy="584775"/>
          </a:xfrm>
          <a:prstGeom prst="rect">
            <a:avLst/>
          </a:prstGeom>
          <a:noFill/>
          <a:ln w="9525" algn="ctr">
            <a:noFill/>
            <a:miter lim="800000"/>
            <a:headEnd/>
            <a:tailEnd/>
          </a:ln>
          <a:effectLst/>
        </p:spPr>
        <p:txBody>
          <a:bodyPr>
            <a:spAutoFit/>
          </a:bodyPr>
          <a:lstStyle/>
          <a:p>
            <a:pPr>
              <a:spcBef>
                <a:spcPct val="50000"/>
              </a:spcBef>
              <a:defRPr/>
            </a:pPr>
            <a:r>
              <a:rPr lang="en-US" sz="1600" b="1" dirty="0">
                <a:solidFill>
                  <a:srgbClr val="FF6600"/>
                </a:solidFill>
                <a:latin typeface="Calibri" pitchFamily="34" charset="0"/>
              </a:rPr>
              <a:t> </a:t>
            </a:r>
            <a:r>
              <a:rPr lang="en-US" sz="1600" b="1" dirty="0" smtClean="0">
                <a:solidFill>
                  <a:srgbClr val="FF6600"/>
                </a:solidFill>
                <a:latin typeface="Calibri" pitchFamily="34" charset="0"/>
              </a:rPr>
              <a:t>&gt; 105 </a:t>
            </a:r>
            <a:r>
              <a:rPr lang="en-US" sz="1600" b="1" dirty="0">
                <a:solidFill>
                  <a:srgbClr val="FF6600"/>
                </a:solidFill>
                <a:latin typeface="Calibri" pitchFamily="34" charset="0"/>
              </a:rPr>
              <a:t>EV-DO (&gt; 55 Rev. A)</a:t>
            </a:r>
            <a:br>
              <a:rPr lang="en-US" sz="1600" b="1" dirty="0">
                <a:solidFill>
                  <a:srgbClr val="FF6600"/>
                </a:solidFill>
                <a:latin typeface="Calibri" pitchFamily="34" charset="0"/>
              </a:rPr>
            </a:br>
            <a:r>
              <a:rPr lang="en-US" sz="1600" b="1" dirty="0">
                <a:solidFill>
                  <a:srgbClr val="FF6600"/>
                </a:solidFill>
                <a:latin typeface="Calibri" pitchFamily="34" charset="0"/>
              </a:rPr>
              <a:t> </a:t>
            </a:r>
            <a:r>
              <a:rPr lang="en-US" sz="1600" b="1" dirty="0" smtClean="0">
                <a:solidFill>
                  <a:srgbClr val="FF6600"/>
                </a:solidFill>
                <a:latin typeface="Calibri" pitchFamily="34" charset="0"/>
              </a:rPr>
              <a:t>&gt; 275 </a:t>
            </a:r>
            <a:r>
              <a:rPr lang="en-US" sz="1600" b="1" dirty="0">
                <a:solidFill>
                  <a:srgbClr val="FF6600"/>
                </a:solidFill>
                <a:latin typeface="Calibri" pitchFamily="34" charset="0"/>
              </a:rPr>
              <a:t>CDMA2000 1X</a:t>
            </a:r>
          </a:p>
        </p:txBody>
      </p:sp>
      <p:sp>
        <p:nvSpPr>
          <p:cNvPr id="21514" name="Text Box 10"/>
          <p:cNvSpPr txBox="1">
            <a:spLocks noChangeArrowheads="1"/>
          </p:cNvSpPr>
          <p:nvPr/>
        </p:nvSpPr>
        <p:spPr bwMode="auto">
          <a:xfrm>
            <a:off x="3666409" y="6019800"/>
            <a:ext cx="2527300" cy="584775"/>
          </a:xfrm>
          <a:prstGeom prst="rect">
            <a:avLst/>
          </a:prstGeom>
          <a:noFill/>
          <a:ln w="9525" algn="ctr">
            <a:noFill/>
            <a:miter lim="800000"/>
            <a:headEnd/>
            <a:tailEnd/>
          </a:ln>
          <a:effectLst/>
        </p:spPr>
        <p:txBody>
          <a:bodyPr>
            <a:spAutoFit/>
          </a:bodyPr>
          <a:lstStyle/>
          <a:p>
            <a:pPr>
              <a:spcBef>
                <a:spcPct val="50000"/>
              </a:spcBef>
              <a:defRPr/>
            </a:pPr>
            <a:r>
              <a:rPr lang="en-US" sz="1600" b="1" dirty="0" smtClean="0">
                <a:solidFill>
                  <a:srgbClr val="FF6600"/>
                </a:solidFill>
                <a:latin typeface="Calibri" pitchFamily="34" charset="0"/>
              </a:rPr>
              <a:t>&gt; 245 </a:t>
            </a:r>
            <a:r>
              <a:rPr lang="en-US" sz="1600" b="1" dirty="0">
                <a:solidFill>
                  <a:srgbClr val="FF6600"/>
                </a:solidFill>
                <a:latin typeface="Calibri" pitchFamily="34" charset="0"/>
              </a:rPr>
              <a:t>HSDPA (&gt; 65 HSUPA)</a:t>
            </a:r>
            <a:br>
              <a:rPr lang="en-US" sz="1600" b="1" dirty="0">
                <a:solidFill>
                  <a:srgbClr val="FF6600"/>
                </a:solidFill>
                <a:latin typeface="Calibri" pitchFamily="34" charset="0"/>
              </a:rPr>
            </a:br>
            <a:r>
              <a:rPr lang="en-US" sz="1600" b="1" dirty="0" smtClean="0">
                <a:solidFill>
                  <a:srgbClr val="FF6600"/>
                </a:solidFill>
                <a:latin typeface="Calibri" pitchFamily="34" charset="0"/>
              </a:rPr>
              <a:t>&gt; 260 </a:t>
            </a:r>
            <a:r>
              <a:rPr lang="en-US" sz="1600" b="1" dirty="0">
                <a:solidFill>
                  <a:srgbClr val="FF6600"/>
                </a:solidFill>
                <a:latin typeface="Calibri" pitchFamily="34" charset="0"/>
              </a:rPr>
              <a:t>WCDMA</a:t>
            </a:r>
          </a:p>
        </p:txBody>
      </p:sp>
      <p:sp>
        <p:nvSpPr>
          <p:cNvPr id="13322" name="Rectangle 11"/>
          <p:cNvSpPr>
            <a:spLocks noChangeArrowheads="1"/>
          </p:cNvSpPr>
          <p:nvPr/>
        </p:nvSpPr>
        <p:spPr bwMode="auto">
          <a:xfrm>
            <a:off x="7734300" y="3605213"/>
            <a:ext cx="184150" cy="396875"/>
          </a:xfrm>
          <a:prstGeom prst="rect">
            <a:avLst/>
          </a:prstGeom>
          <a:noFill/>
          <a:ln w="9525" algn="ctr">
            <a:noFill/>
            <a:miter lim="800000"/>
            <a:headEnd/>
            <a:tailEnd/>
          </a:ln>
        </p:spPr>
        <p:txBody>
          <a:bodyPr wrap="none">
            <a:spAutoFit/>
          </a:bodyPr>
          <a:lstStyle/>
          <a:p>
            <a:endParaRPr lang="en-US">
              <a:solidFill>
                <a:srgbClr val="5F0088"/>
              </a:solidFill>
            </a:endParaRPr>
          </a:p>
        </p:txBody>
      </p:sp>
      <p:sp>
        <p:nvSpPr>
          <p:cNvPr id="2787340" name="Rectangle 12"/>
          <p:cNvSpPr>
            <a:spLocks noChangeArrowheads="1"/>
          </p:cNvSpPr>
          <p:nvPr/>
        </p:nvSpPr>
        <p:spPr bwMode="auto">
          <a:xfrm>
            <a:off x="1047754" y="5369650"/>
            <a:ext cx="7073900" cy="360362"/>
          </a:xfrm>
          <a:prstGeom prst="rect">
            <a:avLst/>
          </a:prstGeom>
          <a:noFill/>
          <a:ln w="9525" algn="ctr">
            <a:noFill/>
            <a:miter lim="800000"/>
            <a:headEnd/>
            <a:tailEnd/>
          </a:ln>
          <a:effectLst/>
        </p:spPr>
        <p:txBody>
          <a:bodyPr anchor="ctr"/>
          <a:lstStyle/>
          <a:p>
            <a:pPr>
              <a:defRPr/>
            </a:pPr>
            <a:r>
              <a:rPr lang="en-US" dirty="0">
                <a:solidFill>
                  <a:srgbClr val="000000"/>
                </a:solidFill>
                <a:latin typeface="Calibri" pitchFamily="34" charset="0"/>
              </a:rPr>
              <a:t>Over 210 Million HSPA and EV-DO subscribers</a:t>
            </a:r>
            <a:endParaRPr lang="en-US" sz="1600" dirty="0">
              <a:solidFill>
                <a:srgbClr val="000000"/>
              </a:solidFill>
              <a:latin typeface="Calibri" pitchFamily="34" charset="0"/>
            </a:endParaRPr>
          </a:p>
        </p:txBody>
      </p:sp>
      <p:sp>
        <p:nvSpPr>
          <p:cNvPr id="2787341" name="Rectangle 13"/>
          <p:cNvSpPr>
            <a:spLocks noChangeArrowheads="1"/>
          </p:cNvSpPr>
          <p:nvPr/>
        </p:nvSpPr>
        <p:spPr bwMode="auto">
          <a:xfrm>
            <a:off x="1071278" y="5012894"/>
            <a:ext cx="2819233" cy="369332"/>
          </a:xfrm>
          <a:prstGeom prst="rect">
            <a:avLst/>
          </a:prstGeom>
          <a:noFill/>
          <a:ln w="9525" algn="ctr">
            <a:noFill/>
            <a:miter lim="800000"/>
            <a:headEnd/>
            <a:tailEnd/>
          </a:ln>
          <a:effectLst/>
        </p:spPr>
        <p:txBody>
          <a:bodyPr wrap="none">
            <a:spAutoFit/>
          </a:bodyPr>
          <a:lstStyle/>
          <a:p>
            <a:pPr>
              <a:defRPr/>
            </a:pPr>
            <a:r>
              <a:rPr lang="en-US" b="1" dirty="0">
                <a:solidFill>
                  <a:srgbClr val="000000"/>
                </a:solidFill>
                <a:latin typeface="Calibri" pitchFamily="34" charset="0"/>
              </a:rPr>
              <a:t>750+ Million 3G subscribers</a:t>
            </a:r>
          </a:p>
        </p:txBody>
      </p:sp>
      <p:sp>
        <p:nvSpPr>
          <p:cNvPr id="13325" name="Rectangle 6"/>
          <p:cNvSpPr>
            <a:spLocks noGrp="1" noChangeAspect="1" noChangeArrowheads="1"/>
          </p:cNvSpPr>
          <p:nvPr>
            <p:ph type="title"/>
          </p:nvPr>
        </p:nvSpPr>
        <p:spPr>
          <a:xfrm>
            <a:off x="457200" y="155575"/>
            <a:ext cx="8229600" cy="825500"/>
          </a:xfrm>
          <a:noFill/>
        </p:spPr>
        <p:txBody>
          <a:bodyPr/>
          <a:lstStyle/>
          <a:p>
            <a:r>
              <a:rPr lang="en-US" dirty="0" smtClean="0"/>
              <a:t>More Than 1.5 Billion People Have Access to </a:t>
            </a:r>
            <a:br>
              <a:rPr lang="en-US" dirty="0" smtClean="0"/>
            </a:br>
            <a:r>
              <a:rPr lang="en-US" dirty="0" smtClean="0"/>
              <a:t>Over 535 3G Networks Today</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2763" y="1622425"/>
            <a:ext cx="1579562" cy="285750"/>
          </a:xfrm>
          <a:prstGeom prst="rect">
            <a:avLst/>
          </a:prstGeom>
          <a:noFill/>
          <a:ln w="9525" algn="ctr">
            <a:noFill/>
            <a:miter lim="800000"/>
            <a:headEnd/>
            <a:tailEnd/>
          </a:ln>
        </p:spPr>
      </p:pic>
      <p:pic>
        <p:nvPicPr>
          <p:cNvPr id="1433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08300" y="1608138"/>
            <a:ext cx="1231900" cy="320675"/>
          </a:xfrm>
          <a:prstGeom prst="rect">
            <a:avLst/>
          </a:prstGeom>
          <a:noFill/>
          <a:ln w="9525" algn="ctr">
            <a:noFill/>
            <a:miter lim="800000"/>
            <a:headEnd/>
            <a:tailEnd/>
          </a:ln>
        </p:spPr>
      </p:pic>
      <p:pic>
        <p:nvPicPr>
          <p:cNvPr id="14340"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85050" y="1504950"/>
            <a:ext cx="950913" cy="430213"/>
          </a:xfrm>
          <a:prstGeom prst="rect">
            <a:avLst/>
          </a:prstGeom>
          <a:noFill/>
          <a:ln w="9525" algn="ctr">
            <a:noFill/>
            <a:miter lim="800000"/>
            <a:headEnd/>
            <a:tailEnd/>
          </a:ln>
        </p:spPr>
      </p:pic>
      <p:sp>
        <p:nvSpPr>
          <p:cNvPr id="14341" name="Text Box 6"/>
          <p:cNvSpPr txBox="1">
            <a:spLocks noChangeArrowheads="1"/>
          </p:cNvSpPr>
          <p:nvPr/>
        </p:nvSpPr>
        <p:spPr bwMode="auto">
          <a:xfrm>
            <a:off x="4149725" y="6650038"/>
            <a:ext cx="4927600" cy="198437"/>
          </a:xfrm>
          <a:prstGeom prst="rect">
            <a:avLst/>
          </a:prstGeom>
          <a:noFill/>
          <a:ln w="9525" algn="ctr">
            <a:noFill/>
            <a:miter lim="800000"/>
            <a:headEnd/>
            <a:tailEnd/>
          </a:ln>
        </p:spPr>
        <p:txBody>
          <a:bodyPr lIns="0" rIns="0">
            <a:spAutoFit/>
          </a:bodyPr>
          <a:lstStyle/>
          <a:p>
            <a:pPr algn="r"/>
            <a:r>
              <a:rPr lang="en-US" sz="700"/>
              <a:t>Sources: Verizon, Vodafone Group, AT&amp;T, Telstra.</a:t>
            </a:r>
          </a:p>
        </p:txBody>
      </p:sp>
      <p:pic>
        <p:nvPicPr>
          <p:cNvPr id="14342" name="Picture 6" descr="Verizon_Wireless"/>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860925" y="1576388"/>
            <a:ext cx="1797050" cy="244475"/>
          </a:xfrm>
          <a:prstGeom prst="rect">
            <a:avLst/>
          </a:prstGeom>
          <a:noFill/>
          <a:ln w="9525">
            <a:noFill/>
            <a:miter lim="800000"/>
            <a:headEnd/>
            <a:tailEnd/>
          </a:ln>
        </p:spPr>
      </p:pic>
      <p:sp>
        <p:nvSpPr>
          <p:cNvPr id="14343" name="Rectangle 7"/>
          <p:cNvSpPr>
            <a:spLocks noGrp="1" noChangeArrowheads="1"/>
          </p:cNvSpPr>
          <p:nvPr>
            <p:ph type="title"/>
          </p:nvPr>
        </p:nvSpPr>
        <p:spPr>
          <a:xfrm>
            <a:off x="457200" y="152338"/>
            <a:ext cx="8437563" cy="824841"/>
          </a:xfrm>
        </p:spPr>
        <p:txBody>
          <a:bodyPr/>
          <a:lstStyle/>
          <a:p>
            <a:r>
              <a:rPr lang="en-US" dirty="0" smtClean="0"/>
              <a:t>3G Operators Showing Strong Data Revenue Growth Globally</a:t>
            </a:r>
          </a:p>
        </p:txBody>
      </p:sp>
      <p:pic>
        <p:nvPicPr>
          <p:cNvPr id="14344" name="Picture 8" descr="Operators_v13"/>
          <p:cNvPicPr>
            <a:picLocks noChangeAspect="1" noChangeArrowheads="1"/>
          </p:cNvPicPr>
          <p:nvPr/>
        </p:nvPicPr>
        <p:blipFill>
          <a:blip r:embed="rId7"/>
          <a:srcRect/>
          <a:stretch>
            <a:fillRect/>
          </a:stretch>
        </p:blipFill>
        <p:spPr bwMode="auto">
          <a:xfrm>
            <a:off x="0" y="2325688"/>
            <a:ext cx="8532813" cy="39735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3988"/>
            <a:ext cx="8229600" cy="824841"/>
          </a:xfrm>
        </p:spPr>
        <p:txBody>
          <a:bodyPr/>
          <a:lstStyle/>
          <a:p>
            <a:r>
              <a:rPr lang="en-US" dirty="0" smtClean="0"/>
              <a:t>3G Will Drive the Majority of Mobile Broadband Connections Well Into the Next Decade</a:t>
            </a:r>
          </a:p>
        </p:txBody>
      </p:sp>
      <p:sp>
        <p:nvSpPr>
          <p:cNvPr id="84995" name="Text Box 3"/>
          <p:cNvSpPr txBox="1">
            <a:spLocks noChangeArrowheads="1"/>
          </p:cNvSpPr>
          <p:nvPr/>
        </p:nvSpPr>
        <p:spPr bwMode="auto">
          <a:xfrm>
            <a:off x="876300" y="6542088"/>
            <a:ext cx="8267700" cy="315912"/>
          </a:xfrm>
          <a:prstGeom prst="rect">
            <a:avLst/>
          </a:prstGeom>
          <a:noFill/>
          <a:ln w="9525" algn="ctr">
            <a:noFill/>
            <a:miter lim="800000"/>
            <a:headEnd/>
            <a:tailEnd/>
          </a:ln>
          <a:effectLst/>
        </p:spPr>
        <p:txBody>
          <a:bodyPr>
            <a:spAutoFit/>
          </a:bodyPr>
          <a:lstStyle/>
          <a:p>
            <a:pPr algn="r">
              <a:defRPr/>
            </a:pPr>
            <a:r>
              <a:rPr lang="en-US" sz="700" dirty="0">
                <a:latin typeface="+mn-lt"/>
              </a:rPr>
              <a:t>Sources</a:t>
            </a:r>
            <a:r>
              <a:rPr lang="en-US" sz="700" b="1" dirty="0">
                <a:latin typeface="+mn-lt"/>
              </a:rPr>
              <a:t>: </a:t>
            </a:r>
            <a:r>
              <a:rPr lang="en-US" sz="700" dirty="0">
                <a:latin typeface="+mn-lt"/>
              </a:rPr>
              <a:t>HSPA Family and EV-DO Family - Average of SA, WCIS+, WI, In-Stat and ABI. </a:t>
            </a:r>
            <a:r>
              <a:rPr lang="en-US" sz="700" dirty="0" err="1">
                <a:latin typeface="+mn-lt"/>
              </a:rPr>
              <a:t>WiMax</a:t>
            </a:r>
            <a:r>
              <a:rPr lang="en-US" sz="700" dirty="0">
                <a:latin typeface="+mn-lt"/>
              </a:rPr>
              <a:t> - Average of ABI (Q3 2008) and In-Stat (June 2008). LTE - Average of </a:t>
            </a:r>
            <a:r>
              <a:rPr lang="en-US" sz="700" dirty="0" err="1">
                <a:latin typeface="+mn-lt"/>
              </a:rPr>
              <a:t>SA,n</a:t>
            </a:r>
            <a:r>
              <a:rPr lang="en-US" sz="700" dirty="0">
                <a:latin typeface="+mn-lt"/>
              </a:rPr>
              <a:t>-Stat and ABI. TD-SCDMA - Average of SA, WI, In-Stat and ABI. Note: Forecasts from In-stat and WI are available only till 2012. Forecasts from WCIS do not have data for 2008. Does not include any 1X and WCDMA subs. </a:t>
            </a:r>
          </a:p>
        </p:txBody>
      </p:sp>
      <p:sp>
        <p:nvSpPr>
          <p:cNvPr id="15364" name="AutoShape 6"/>
          <p:cNvSpPr>
            <a:spLocks noChangeArrowheads="1"/>
          </p:cNvSpPr>
          <p:nvPr/>
        </p:nvSpPr>
        <p:spPr bwMode="auto">
          <a:xfrm>
            <a:off x="465138" y="5503863"/>
            <a:ext cx="8175625" cy="862012"/>
          </a:xfrm>
          <a:prstGeom prst="roundRect">
            <a:avLst>
              <a:gd name="adj" fmla="val 16667"/>
            </a:avLst>
          </a:prstGeom>
          <a:solidFill>
            <a:schemeClr val="hlink">
              <a:alpha val="43921"/>
            </a:schemeClr>
          </a:solidFill>
          <a:ln w="9525">
            <a:noFill/>
            <a:round/>
            <a:headEnd/>
            <a:tailEnd/>
          </a:ln>
          <a:effectLst>
            <a:softEdge rad="63500"/>
          </a:effectLst>
        </p:spPr>
        <p:txBody>
          <a:bodyPr wrap="none" anchor="ctr"/>
          <a:lstStyle/>
          <a:p>
            <a:endParaRPr lang="en-US"/>
          </a:p>
        </p:txBody>
      </p:sp>
      <p:sp>
        <p:nvSpPr>
          <p:cNvPr id="15365" name="Text Box 7"/>
          <p:cNvSpPr txBox="1">
            <a:spLocks noChangeArrowheads="1"/>
          </p:cNvSpPr>
          <p:nvPr/>
        </p:nvSpPr>
        <p:spPr bwMode="auto">
          <a:xfrm>
            <a:off x="836613" y="5668963"/>
            <a:ext cx="7540625" cy="519112"/>
          </a:xfrm>
          <a:prstGeom prst="rect">
            <a:avLst/>
          </a:prstGeom>
          <a:noFill/>
          <a:ln w="9525">
            <a:noFill/>
            <a:miter lim="800000"/>
            <a:headEnd/>
            <a:tailEnd/>
          </a:ln>
        </p:spPr>
        <p:txBody>
          <a:bodyPr wrap="none">
            <a:spAutoFit/>
          </a:bodyPr>
          <a:lstStyle/>
          <a:p>
            <a:r>
              <a:rPr lang="en-US" sz="2800" b="1">
                <a:solidFill>
                  <a:schemeClr val="tx2"/>
                </a:solidFill>
              </a:rPr>
              <a:t>3G</a:t>
            </a:r>
            <a:r>
              <a:rPr lang="en-US" sz="2000"/>
              <a:t> will enable </a:t>
            </a:r>
            <a:r>
              <a:rPr lang="en-US" sz="2800" b="1">
                <a:solidFill>
                  <a:schemeClr val="tx2"/>
                </a:solidFill>
              </a:rPr>
              <a:t>80%</a:t>
            </a:r>
            <a:r>
              <a:rPr lang="en-US" sz="2000"/>
              <a:t> of mobile broadband subscriptions in 2013</a:t>
            </a:r>
          </a:p>
        </p:txBody>
      </p:sp>
      <p:pic>
        <p:nvPicPr>
          <p:cNvPr id="15366" name="Picture 7" descr="MobileBroadbandSubsv5-purple.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95300" y="1481138"/>
            <a:ext cx="8056563" cy="38306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spect="1" noChangeArrowheads="1"/>
          </p:cNvSpPr>
          <p:nvPr>
            <p:ph type="title"/>
          </p:nvPr>
        </p:nvSpPr>
        <p:spPr>
          <a:xfrm>
            <a:off x="457200" y="449088"/>
            <a:ext cx="8229600" cy="458587"/>
          </a:xfrm>
        </p:spPr>
        <p:txBody>
          <a:bodyPr/>
          <a:lstStyle/>
          <a:p>
            <a:r>
              <a:rPr lang="en-US" dirty="0" smtClean="0"/>
              <a:t>Many Vendors in a Competitive 3G Ecosystem</a:t>
            </a:r>
          </a:p>
        </p:txBody>
      </p:sp>
      <p:sp>
        <p:nvSpPr>
          <p:cNvPr id="16387" name="Text Box 4"/>
          <p:cNvSpPr txBox="1">
            <a:spLocks noChangeArrowheads="1"/>
          </p:cNvSpPr>
          <p:nvPr/>
        </p:nvSpPr>
        <p:spPr bwMode="auto">
          <a:xfrm>
            <a:off x="0" y="6515100"/>
            <a:ext cx="5486400" cy="198438"/>
          </a:xfrm>
          <a:prstGeom prst="rect">
            <a:avLst/>
          </a:prstGeom>
          <a:noFill/>
          <a:ln w="9525">
            <a:noFill/>
            <a:miter lim="800000"/>
            <a:headEnd/>
            <a:tailEnd/>
          </a:ln>
        </p:spPr>
        <p:txBody>
          <a:bodyPr>
            <a:spAutoFit/>
          </a:bodyPr>
          <a:lstStyle/>
          <a:p>
            <a:pPr>
              <a:spcBef>
                <a:spcPct val="50000"/>
              </a:spcBef>
            </a:pPr>
            <a:r>
              <a:rPr lang="en-US" sz="700" i="1"/>
              <a:t>Source:  CDG</a:t>
            </a:r>
          </a:p>
        </p:txBody>
      </p:sp>
      <p:pic>
        <p:nvPicPr>
          <p:cNvPr id="16388" name="Picture 5" descr="vendors"/>
          <p:cNvPicPr>
            <a:picLocks noChangeAspect="1" noChangeArrowheads="1"/>
          </p:cNvPicPr>
          <p:nvPr/>
        </p:nvPicPr>
        <p:blipFill>
          <a:blip r:embed="rId3"/>
          <a:srcRect/>
          <a:stretch>
            <a:fillRect/>
          </a:stretch>
        </p:blipFill>
        <p:spPr bwMode="auto">
          <a:xfrm>
            <a:off x="0" y="1752600"/>
            <a:ext cx="9144000" cy="4546600"/>
          </a:xfrm>
          <a:prstGeom prst="rect">
            <a:avLst/>
          </a:prstGeom>
          <a:noFill/>
          <a:ln w="9525">
            <a:noFill/>
            <a:miter lim="800000"/>
            <a:headEnd/>
            <a:tailEnd/>
          </a:ln>
        </p:spPr>
      </p:pic>
      <p:sp>
        <p:nvSpPr>
          <p:cNvPr id="16389" name="Text Box 6"/>
          <p:cNvSpPr txBox="1">
            <a:spLocks noChangeArrowheads="1"/>
          </p:cNvSpPr>
          <p:nvPr/>
        </p:nvSpPr>
        <p:spPr bwMode="auto">
          <a:xfrm>
            <a:off x="6350" y="6667500"/>
            <a:ext cx="5662613" cy="198438"/>
          </a:xfrm>
          <a:prstGeom prst="rect">
            <a:avLst/>
          </a:prstGeom>
          <a:noFill/>
          <a:ln w="9525">
            <a:noFill/>
            <a:miter lim="800000"/>
            <a:headEnd/>
            <a:tailEnd/>
          </a:ln>
        </p:spPr>
        <p:txBody>
          <a:bodyPr>
            <a:spAutoFit/>
          </a:bodyPr>
          <a:lstStyle/>
          <a:p>
            <a:pPr>
              <a:spcBef>
                <a:spcPct val="50000"/>
              </a:spcBef>
            </a:pPr>
            <a:r>
              <a:rPr lang="en-US" sz="700" i="1"/>
              <a:t>All trademarks, names of other companies, logos, products and services may be the property of their respective owners</a:t>
            </a:r>
          </a:p>
        </p:txBody>
      </p:sp>
      <p:sp>
        <p:nvSpPr>
          <p:cNvPr id="7" name="Rectangle 3"/>
          <p:cNvSpPr>
            <a:spLocks noChangeArrowheads="1"/>
          </p:cNvSpPr>
          <p:nvPr/>
        </p:nvSpPr>
        <p:spPr bwMode="auto">
          <a:xfrm>
            <a:off x="114300" y="1009398"/>
            <a:ext cx="8915400" cy="451265"/>
          </a:xfrm>
          <a:prstGeom prst="rect">
            <a:avLst/>
          </a:prstGeom>
          <a:solidFill>
            <a:srgbClr val="5F0088"/>
          </a:solidFill>
          <a:ln w="9525" algn="ctr">
            <a:noFill/>
            <a:miter lim="800000"/>
            <a:headEnd/>
            <a:tailEnd/>
          </a:ln>
          <a:effectLst>
            <a:softEdge rad="63500"/>
          </a:effectLst>
        </p:spPr>
        <p:txBody>
          <a:bodyPr wrap="square" anchor="ctr" anchorCtr="1">
            <a:noAutofit/>
          </a:bodyPr>
          <a:lstStyle/>
          <a:p>
            <a:pPr algn="ctr">
              <a:lnSpc>
                <a:spcPct val="85000"/>
              </a:lnSpc>
              <a:spcBef>
                <a:spcPct val="50000"/>
              </a:spcBef>
              <a:defRPr/>
            </a:pPr>
            <a:r>
              <a:rPr lang="en-US" b="1" dirty="0">
                <a:solidFill>
                  <a:schemeClr val="bg1"/>
                </a:solidFill>
                <a:effectLst>
                  <a:outerShdw blurRad="38100" dist="38100" dir="2700000" algn="tl">
                    <a:srgbClr val="000000"/>
                  </a:outerShdw>
                </a:effectLst>
              </a:rPr>
              <a:t>107  EV-DO vendors;  94 HSPA  vendors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spect="1" noChangeArrowheads="1"/>
          </p:cNvSpPr>
          <p:nvPr/>
        </p:nvSpPr>
        <p:spPr bwMode="auto">
          <a:xfrm>
            <a:off x="469900" y="367413"/>
            <a:ext cx="8534400" cy="571500"/>
          </a:xfrm>
          <a:prstGeom prst="rect">
            <a:avLst/>
          </a:prstGeom>
          <a:noFill/>
          <a:ln w="9525">
            <a:noFill/>
            <a:miter lim="800000"/>
            <a:headEnd/>
            <a:tailEnd/>
          </a:ln>
        </p:spPr>
        <p:txBody>
          <a:bodyPr lIns="91416" tIns="45708" rIns="91416" bIns="45708" anchor="ctr"/>
          <a:lstStyle/>
          <a:p>
            <a:r>
              <a:rPr lang="en-US" sz="2800" dirty="0">
                <a:solidFill>
                  <a:schemeClr val="tx2"/>
                </a:solidFill>
              </a:rPr>
              <a:t>3G Offers Great Diversity Across All Segments</a:t>
            </a:r>
          </a:p>
        </p:txBody>
      </p:sp>
      <p:sp>
        <p:nvSpPr>
          <p:cNvPr id="1238019" name="Rectangle 3"/>
          <p:cNvSpPr>
            <a:spLocks noChangeArrowheads="1"/>
          </p:cNvSpPr>
          <p:nvPr/>
        </p:nvSpPr>
        <p:spPr bwMode="auto">
          <a:xfrm>
            <a:off x="114300" y="997525"/>
            <a:ext cx="8915400" cy="475014"/>
          </a:xfrm>
          <a:prstGeom prst="rect">
            <a:avLst/>
          </a:prstGeom>
          <a:solidFill>
            <a:srgbClr val="5F0088"/>
          </a:solidFill>
          <a:ln w="9525" algn="ctr">
            <a:noFill/>
            <a:miter lim="800000"/>
            <a:headEnd/>
            <a:tailEnd/>
          </a:ln>
          <a:effectLst>
            <a:softEdge rad="63500"/>
          </a:effectLst>
        </p:spPr>
        <p:txBody>
          <a:bodyPr wrap="square" anchor="ctr" anchorCtr="1">
            <a:noAutofit/>
          </a:bodyPr>
          <a:lstStyle/>
          <a:p>
            <a:pPr algn="ctr">
              <a:lnSpc>
                <a:spcPct val="85000"/>
              </a:lnSpc>
              <a:spcBef>
                <a:spcPct val="50000"/>
              </a:spcBef>
              <a:defRPr/>
            </a:pPr>
            <a:r>
              <a:rPr lang="en-US" b="1" dirty="0">
                <a:solidFill>
                  <a:schemeClr val="bg1"/>
                </a:solidFill>
                <a:effectLst>
                  <a:outerShdw blurRad="38100" dist="38100" dir="2700000" algn="tl">
                    <a:srgbClr val="000000"/>
                  </a:outerShdw>
                </a:effectLst>
              </a:rPr>
              <a:t>&gt; 525 EV-DO devices (100 Rev A );  &gt; 1400 HSPA devices (240 HSUPA) </a:t>
            </a:r>
          </a:p>
        </p:txBody>
      </p:sp>
      <p:pic>
        <p:nvPicPr>
          <p:cNvPr id="17413"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4279900"/>
            <a:ext cx="9144000" cy="2341563"/>
          </a:xfrm>
          <a:prstGeom prst="rect">
            <a:avLst/>
          </a:prstGeom>
          <a:noFill/>
          <a:ln w="9525">
            <a:noFill/>
            <a:miter lim="800000"/>
            <a:headEnd/>
            <a:tailEnd/>
          </a:ln>
        </p:spPr>
      </p:pic>
      <p:grpSp>
        <p:nvGrpSpPr>
          <p:cNvPr id="18" name="Group 17"/>
          <p:cNvGrpSpPr/>
          <p:nvPr/>
        </p:nvGrpSpPr>
        <p:grpSpPr>
          <a:xfrm>
            <a:off x="0" y="1654175"/>
            <a:ext cx="9144000" cy="4859338"/>
            <a:chOff x="0" y="1654175"/>
            <a:chExt cx="9144000" cy="4859338"/>
          </a:xfrm>
        </p:grpSpPr>
        <p:pic>
          <p:nvPicPr>
            <p:cNvPr id="17412" name="Picture 4" descr="Slide6-Enterprise"/>
            <p:cNvPicPr>
              <a:picLocks noChangeAspect="1" noChangeArrowheads="1"/>
            </p:cNvPicPr>
            <p:nvPr/>
          </p:nvPicPr>
          <p:blipFill>
            <a:blip r:embed="rId4" cstate="email">
              <a:extLst>
                <a:ext uri="{28A0092B-C50C-407E-A947-70E740481C1C}">
                  <a14:useLocalDpi xmlns:a14="http://schemas.microsoft.com/office/drawing/2010/main"/>
                </a:ext>
              </a:extLst>
            </a:blip>
            <a:srcRect l="1639"/>
            <a:stretch>
              <a:fillRect/>
            </a:stretch>
          </p:blipFill>
          <p:spPr bwMode="auto">
            <a:xfrm>
              <a:off x="0" y="1654175"/>
              <a:ext cx="9144000" cy="2673350"/>
            </a:xfrm>
            <a:prstGeom prst="rect">
              <a:avLst/>
            </a:prstGeom>
            <a:noFill/>
            <a:ln w="9525">
              <a:noFill/>
              <a:miter lim="800000"/>
              <a:headEnd/>
              <a:tailEnd/>
            </a:ln>
          </p:spPr>
        </p:pic>
        <p:sp>
          <p:nvSpPr>
            <p:cNvPr id="17414" name="Rectangle 6"/>
            <p:cNvSpPr>
              <a:spLocks noChangeArrowheads="1"/>
            </p:cNvSpPr>
            <p:nvPr/>
          </p:nvSpPr>
          <p:spPr bwMode="auto">
            <a:xfrm>
              <a:off x="368300" y="4532313"/>
              <a:ext cx="3662363" cy="1981200"/>
            </a:xfrm>
            <a:prstGeom prst="rect">
              <a:avLst/>
            </a:prstGeom>
            <a:noFill/>
            <a:ln w="9525">
              <a:noFill/>
              <a:miter lim="800000"/>
              <a:headEnd/>
              <a:tailEnd/>
            </a:ln>
          </p:spPr>
          <p:txBody>
            <a:bodyPr lIns="91416" tIns="45708" rIns="91416" bIns="45708"/>
            <a:lstStyle/>
            <a:p>
              <a:pPr marL="227013" indent="-227013">
                <a:spcBef>
                  <a:spcPct val="50000"/>
                </a:spcBef>
                <a:buClr>
                  <a:schemeClr val="bg2"/>
                </a:buClr>
                <a:buFontTx/>
                <a:buChar char="•"/>
              </a:pPr>
              <a:r>
                <a:rPr lang="en-GB" dirty="0">
                  <a:solidFill>
                    <a:srgbClr val="000000"/>
                  </a:solidFill>
                </a:rPr>
                <a:t>Handsets and PC cards</a:t>
              </a:r>
            </a:p>
            <a:p>
              <a:pPr marL="227013" indent="-227013">
                <a:lnSpc>
                  <a:spcPct val="80000"/>
                </a:lnSpc>
                <a:spcBef>
                  <a:spcPct val="35000"/>
                </a:spcBef>
                <a:buClr>
                  <a:schemeClr val="bg2"/>
                </a:buClr>
                <a:buFontTx/>
                <a:buChar char="•"/>
              </a:pPr>
              <a:r>
                <a:rPr lang="en-GB" dirty="0">
                  <a:solidFill>
                    <a:srgbClr val="000000"/>
                  </a:solidFill>
                </a:rPr>
                <a:t>Consumer Electronics</a:t>
              </a:r>
              <a:endParaRPr lang="en-GB" dirty="0"/>
            </a:p>
            <a:p>
              <a:pPr marL="227013" indent="-227013">
                <a:lnSpc>
                  <a:spcPct val="80000"/>
                </a:lnSpc>
                <a:spcBef>
                  <a:spcPct val="35000"/>
                </a:spcBef>
                <a:buClr>
                  <a:schemeClr val="bg2"/>
                </a:buClr>
                <a:buFontTx/>
                <a:buChar char="•"/>
              </a:pPr>
              <a:r>
                <a:rPr lang="en-GB" dirty="0">
                  <a:solidFill>
                    <a:srgbClr val="000000"/>
                  </a:solidFill>
                </a:rPr>
                <a:t>Portable/Mobile Computing Devices </a:t>
              </a:r>
            </a:p>
            <a:p>
              <a:pPr marL="227013" indent="-227013">
                <a:lnSpc>
                  <a:spcPct val="80000"/>
                </a:lnSpc>
                <a:spcBef>
                  <a:spcPct val="35000"/>
                </a:spcBef>
                <a:buClr>
                  <a:schemeClr val="bg2"/>
                </a:buClr>
                <a:buFontTx/>
                <a:buChar char="•"/>
              </a:pPr>
              <a:r>
                <a:rPr lang="en-GB" dirty="0">
                  <a:solidFill>
                    <a:srgbClr val="000000"/>
                  </a:solidFill>
                </a:rPr>
                <a:t>Embedded laptops </a:t>
              </a:r>
            </a:p>
            <a:p>
              <a:pPr marL="227013" indent="-227013">
                <a:lnSpc>
                  <a:spcPct val="80000"/>
                </a:lnSpc>
                <a:spcBef>
                  <a:spcPct val="35000"/>
                </a:spcBef>
                <a:buClr>
                  <a:schemeClr val="bg2"/>
                </a:buClr>
                <a:buFontTx/>
                <a:buChar char="•"/>
              </a:pPr>
              <a:r>
                <a:rPr lang="en-GB" dirty="0">
                  <a:solidFill>
                    <a:srgbClr val="000000"/>
                  </a:solidFill>
                </a:rPr>
                <a:t>Desktops</a:t>
              </a:r>
              <a:endParaRPr lang="en-US" dirty="0">
                <a:solidFill>
                  <a:srgbClr val="000000"/>
                </a:solidFill>
              </a:endParaRPr>
            </a:p>
          </p:txBody>
        </p:sp>
        <p:sp>
          <p:nvSpPr>
            <p:cNvPr id="17415" name="Text Box 7"/>
            <p:cNvSpPr txBox="1">
              <a:spLocks noChangeArrowheads="1"/>
            </p:cNvSpPr>
            <p:nvPr/>
          </p:nvSpPr>
          <p:spPr bwMode="auto">
            <a:xfrm>
              <a:off x="5308600" y="4433888"/>
              <a:ext cx="3027363" cy="461962"/>
            </a:xfrm>
            <a:prstGeom prst="rect">
              <a:avLst/>
            </a:prstGeom>
            <a:noFill/>
            <a:ln w="9525">
              <a:noFill/>
              <a:miter lim="800000"/>
              <a:headEnd/>
              <a:tailEnd/>
            </a:ln>
          </p:spPr>
          <p:txBody>
            <a:bodyPr wrap="none">
              <a:spAutoFit/>
            </a:bodyPr>
            <a:lstStyle/>
            <a:p>
              <a:r>
                <a:rPr lang="en-US" sz="2400" dirty="0"/>
                <a:t>All Device Segments</a:t>
              </a:r>
            </a:p>
          </p:txBody>
        </p:sp>
        <p:sp>
          <p:nvSpPr>
            <p:cNvPr id="17416" name="Text Box 8"/>
            <p:cNvSpPr txBox="1">
              <a:spLocks noChangeArrowheads="1"/>
            </p:cNvSpPr>
            <p:nvPr/>
          </p:nvSpPr>
          <p:spPr bwMode="auto">
            <a:xfrm>
              <a:off x="1163638" y="1843088"/>
              <a:ext cx="3025775" cy="461962"/>
            </a:xfrm>
            <a:prstGeom prst="rect">
              <a:avLst/>
            </a:prstGeom>
            <a:noFill/>
            <a:ln w="9525">
              <a:noFill/>
              <a:miter lim="800000"/>
              <a:headEnd/>
              <a:tailEnd/>
            </a:ln>
          </p:spPr>
          <p:txBody>
            <a:bodyPr wrap="none">
              <a:spAutoFit/>
            </a:bodyPr>
            <a:lstStyle/>
            <a:p>
              <a:r>
                <a:rPr lang="en-US" sz="2400" dirty="0"/>
                <a:t>All Market Segments</a:t>
              </a:r>
            </a:p>
          </p:txBody>
        </p:sp>
        <p:sp>
          <p:nvSpPr>
            <p:cNvPr id="17417" name="Rectangle 9"/>
            <p:cNvSpPr>
              <a:spLocks noChangeArrowheads="1"/>
            </p:cNvSpPr>
            <p:nvPr/>
          </p:nvSpPr>
          <p:spPr bwMode="auto">
            <a:xfrm>
              <a:off x="5153025" y="1887538"/>
              <a:ext cx="3662363" cy="2130425"/>
            </a:xfrm>
            <a:prstGeom prst="rect">
              <a:avLst/>
            </a:prstGeom>
            <a:noFill/>
            <a:ln w="9525">
              <a:noFill/>
              <a:miter lim="800000"/>
              <a:headEnd/>
              <a:tailEnd/>
            </a:ln>
          </p:spPr>
          <p:txBody>
            <a:bodyPr lIns="91416" tIns="45708" rIns="91416" bIns="45708"/>
            <a:lstStyle/>
            <a:p>
              <a:pPr marL="227013" indent="-227013">
                <a:lnSpc>
                  <a:spcPct val="80000"/>
                </a:lnSpc>
                <a:spcBef>
                  <a:spcPct val="35000"/>
                </a:spcBef>
                <a:buClr>
                  <a:schemeClr val="bg2"/>
                </a:buClr>
              </a:pPr>
              <a:r>
                <a:rPr lang="en-GB" sz="2000">
                  <a:solidFill>
                    <a:srgbClr val="000000"/>
                  </a:solidFill>
                </a:rPr>
                <a:t>Mobile/Nomadic/Fixed</a:t>
              </a:r>
              <a:r>
                <a:rPr lang="en-GB">
                  <a:solidFill>
                    <a:srgbClr val="000000"/>
                  </a:solidFill>
                </a:rPr>
                <a:t> </a:t>
              </a:r>
            </a:p>
            <a:p>
              <a:pPr marL="227013" indent="-227013">
                <a:lnSpc>
                  <a:spcPct val="80000"/>
                </a:lnSpc>
                <a:spcBef>
                  <a:spcPct val="35000"/>
                </a:spcBef>
                <a:buClr>
                  <a:schemeClr val="bg2"/>
                </a:buClr>
              </a:pPr>
              <a:r>
                <a:rPr lang="en-GB" sz="1600">
                  <a:solidFill>
                    <a:srgbClr val="000000"/>
                  </a:solidFill>
                </a:rPr>
                <a:t>	</a:t>
              </a:r>
              <a:endParaRPr lang="en-GB">
                <a:solidFill>
                  <a:srgbClr val="000000"/>
                </a:solidFill>
              </a:endParaRPr>
            </a:p>
            <a:p>
              <a:pPr marL="227013" indent="-227013">
                <a:spcBef>
                  <a:spcPct val="50000"/>
                </a:spcBef>
                <a:buClr>
                  <a:schemeClr val="bg2"/>
                </a:buClr>
              </a:pPr>
              <a:r>
                <a:rPr lang="en-GB">
                  <a:solidFill>
                    <a:srgbClr val="000000"/>
                  </a:solidFill>
                </a:rPr>
                <a:t>Enterprise</a:t>
              </a:r>
            </a:p>
            <a:p>
              <a:pPr marL="227013" indent="-227013">
                <a:lnSpc>
                  <a:spcPct val="80000"/>
                </a:lnSpc>
                <a:spcBef>
                  <a:spcPct val="35000"/>
                </a:spcBef>
                <a:buClr>
                  <a:schemeClr val="bg2"/>
                </a:buClr>
                <a:buFontTx/>
                <a:buChar char="•"/>
              </a:pPr>
              <a:r>
                <a:rPr lang="en-GB" sz="1600">
                  <a:solidFill>
                    <a:srgbClr val="000000"/>
                  </a:solidFill>
                </a:rPr>
                <a:t>Ethernet-Class Performance</a:t>
              </a:r>
            </a:p>
            <a:p>
              <a:pPr marL="227013" indent="-227013">
                <a:lnSpc>
                  <a:spcPct val="80000"/>
                </a:lnSpc>
                <a:spcBef>
                  <a:spcPct val="35000"/>
                </a:spcBef>
                <a:buClr>
                  <a:schemeClr val="bg2"/>
                </a:buClr>
                <a:buFontTx/>
                <a:buChar char="•"/>
              </a:pPr>
              <a:endParaRPr lang="en-GB" sz="900">
                <a:solidFill>
                  <a:srgbClr val="000000"/>
                </a:solidFill>
              </a:endParaRPr>
            </a:p>
            <a:p>
              <a:pPr marL="227013" indent="-227013">
                <a:lnSpc>
                  <a:spcPct val="80000"/>
                </a:lnSpc>
                <a:spcBef>
                  <a:spcPct val="35000"/>
                </a:spcBef>
                <a:buClr>
                  <a:schemeClr val="bg2"/>
                </a:buClr>
              </a:pPr>
              <a:r>
                <a:rPr lang="en-GB">
                  <a:solidFill>
                    <a:srgbClr val="000000"/>
                  </a:solidFill>
                </a:rPr>
                <a:t>Consumer</a:t>
              </a:r>
            </a:p>
            <a:p>
              <a:pPr marL="227013" indent="-227013">
                <a:lnSpc>
                  <a:spcPct val="80000"/>
                </a:lnSpc>
                <a:spcBef>
                  <a:spcPct val="35000"/>
                </a:spcBef>
                <a:buClr>
                  <a:schemeClr val="bg2"/>
                </a:buClr>
                <a:buFontTx/>
                <a:buChar char="•"/>
              </a:pPr>
              <a:r>
                <a:rPr lang="en-GB" sz="1600">
                  <a:solidFill>
                    <a:srgbClr val="000000"/>
                  </a:solidFill>
                </a:rPr>
                <a:t>Cable/DSL-Class Performance</a:t>
              </a:r>
            </a:p>
            <a:p>
              <a:pPr marL="665163" lvl="1" indent="-268288">
                <a:lnSpc>
                  <a:spcPct val="80000"/>
                </a:lnSpc>
                <a:spcBef>
                  <a:spcPct val="35000"/>
                </a:spcBef>
                <a:buClr>
                  <a:schemeClr val="bg2"/>
                </a:buClr>
                <a:buFontTx/>
                <a:buChar char="–"/>
              </a:pPr>
              <a:endParaRPr lang="en-GB" sz="1400" i="1">
                <a:solidFill>
                  <a:srgbClr val="000000"/>
                </a:solidFill>
              </a:endParaRPr>
            </a:p>
          </p:txBody>
        </p:sp>
        <p:pic>
          <p:nvPicPr>
            <p:cNvPr id="17418" name="Picture 10" descr="iStock_000001548129XSmall"/>
            <p:cNvPicPr>
              <a:picLocks noChangeAspect="1" noChangeArrowheads="1"/>
            </p:cNvPicPr>
            <p:nvPr/>
          </p:nvPicPr>
          <p:blipFill>
            <a:blip r:embed="rId5"/>
            <a:srcRect/>
            <a:stretch>
              <a:fillRect/>
            </a:stretch>
          </p:blipFill>
          <p:spPr bwMode="auto">
            <a:xfrm>
              <a:off x="0" y="2297113"/>
              <a:ext cx="2006600" cy="1379537"/>
            </a:xfrm>
            <a:prstGeom prst="rect">
              <a:avLst/>
            </a:prstGeom>
            <a:noFill/>
            <a:ln w="9525">
              <a:noFill/>
              <a:miter lim="800000"/>
              <a:headEnd/>
              <a:tailEnd/>
            </a:ln>
          </p:spPr>
        </p:pic>
        <p:pic>
          <p:nvPicPr>
            <p:cNvPr id="17419" name="Picture 11" descr="iStock_000003752861XSmall"/>
            <p:cNvPicPr>
              <a:picLocks noChangeAspect="1" noChangeArrowheads="1"/>
            </p:cNvPicPr>
            <p:nvPr/>
          </p:nvPicPr>
          <p:blipFill>
            <a:blip r:embed="rId6"/>
            <a:srcRect/>
            <a:stretch>
              <a:fillRect/>
            </a:stretch>
          </p:blipFill>
          <p:spPr bwMode="auto">
            <a:xfrm>
              <a:off x="2006600" y="2295525"/>
              <a:ext cx="2946400" cy="1379538"/>
            </a:xfrm>
            <a:prstGeom prst="rect">
              <a:avLst/>
            </a:prstGeom>
            <a:noFill/>
            <a:ln w="9525">
              <a:noFill/>
              <a:miter lim="800000"/>
              <a:headEnd/>
              <a:tailEnd/>
            </a:ln>
          </p:spPr>
        </p:pic>
        <p:pic>
          <p:nvPicPr>
            <p:cNvPr id="17420" name="Picture 12" descr="Thai_Male_laptop"/>
            <p:cNvPicPr>
              <a:picLocks noChangeAspect="1" noChangeArrowheads="1"/>
            </p:cNvPicPr>
            <p:nvPr/>
          </p:nvPicPr>
          <p:blipFill>
            <a:blip r:embed="rId7"/>
            <a:srcRect/>
            <a:stretch>
              <a:fillRect/>
            </a:stretch>
          </p:blipFill>
          <p:spPr bwMode="auto">
            <a:xfrm>
              <a:off x="4141788" y="4840288"/>
              <a:ext cx="1503362" cy="1363662"/>
            </a:xfrm>
            <a:prstGeom prst="rect">
              <a:avLst/>
            </a:prstGeom>
            <a:noFill/>
            <a:ln w="9525">
              <a:noFill/>
              <a:miter lim="800000"/>
              <a:headEnd/>
              <a:tailEnd/>
            </a:ln>
          </p:spPr>
        </p:pic>
        <p:sp>
          <p:nvSpPr>
            <p:cNvPr id="17421" name="Rectangle 13"/>
            <p:cNvSpPr>
              <a:spLocks noChangeArrowheads="1"/>
            </p:cNvSpPr>
            <p:nvPr/>
          </p:nvSpPr>
          <p:spPr bwMode="auto">
            <a:xfrm>
              <a:off x="5635625" y="4840288"/>
              <a:ext cx="1108075" cy="1362075"/>
            </a:xfrm>
            <a:prstGeom prst="rect">
              <a:avLst/>
            </a:prstGeom>
            <a:solidFill>
              <a:srgbClr val="99CCFF"/>
            </a:solidFill>
            <a:ln w="9525" algn="ctr">
              <a:noFill/>
              <a:miter lim="800000"/>
              <a:headEnd/>
              <a:tailEnd/>
            </a:ln>
          </p:spPr>
          <p:txBody>
            <a:bodyPr wrap="none" anchor="ctr"/>
            <a:lstStyle/>
            <a:p>
              <a:endParaRPr lang="en-US"/>
            </a:p>
          </p:txBody>
        </p:sp>
        <p:pic>
          <p:nvPicPr>
            <p:cNvPr id="17422" name="Picture 14" descr="Anchorage"/>
            <p:cNvPicPr>
              <a:picLocks noChangeAspect="1" noChangeArrowheads="1"/>
            </p:cNvPicPr>
            <p:nvPr/>
          </p:nvPicPr>
          <p:blipFill>
            <a:blip r:embed="rId8"/>
            <a:srcRect/>
            <a:stretch>
              <a:fillRect/>
            </a:stretch>
          </p:blipFill>
          <p:spPr bwMode="auto">
            <a:xfrm>
              <a:off x="5741988" y="5195888"/>
              <a:ext cx="825500" cy="671512"/>
            </a:xfrm>
            <a:prstGeom prst="rect">
              <a:avLst/>
            </a:prstGeom>
            <a:noFill/>
            <a:ln w="9525">
              <a:noFill/>
              <a:miter lim="800000"/>
              <a:headEnd/>
              <a:tailEnd/>
            </a:ln>
          </p:spPr>
        </p:pic>
        <p:pic>
          <p:nvPicPr>
            <p:cNvPr id="17423" name="Picture 15" descr="iStock_000001242197XSmall"/>
            <p:cNvPicPr>
              <a:picLocks noChangeAspect="1" noChangeArrowheads="1"/>
            </p:cNvPicPr>
            <p:nvPr/>
          </p:nvPicPr>
          <p:blipFill>
            <a:blip r:embed="rId9"/>
            <a:srcRect/>
            <a:stretch>
              <a:fillRect/>
            </a:stretch>
          </p:blipFill>
          <p:spPr bwMode="auto">
            <a:xfrm>
              <a:off x="6705600" y="4827588"/>
              <a:ext cx="982663" cy="1379537"/>
            </a:xfrm>
            <a:prstGeom prst="rect">
              <a:avLst/>
            </a:prstGeom>
            <a:noFill/>
            <a:ln w="9525">
              <a:noFill/>
              <a:miter lim="800000"/>
              <a:headEnd/>
              <a:tailEnd/>
            </a:ln>
          </p:spPr>
        </p:pic>
        <p:pic>
          <p:nvPicPr>
            <p:cNvPr id="17424" name="Picture 16" descr="iStock_000003375209XSmall"/>
            <p:cNvPicPr>
              <a:picLocks noChangeAspect="1" noChangeArrowheads="1"/>
            </p:cNvPicPr>
            <p:nvPr/>
          </p:nvPicPr>
          <p:blipFill>
            <a:blip r:embed="rId10"/>
            <a:srcRect/>
            <a:stretch>
              <a:fillRect/>
            </a:stretch>
          </p:blipFill>
          <p:spPr bwMode="auto">
            <a:xfrm>
              <a:off x="7685088" y="4830763"/>
              <a:ext cx="1446212" cy="1358900"/>
            </a:xfrm>
            <a:prstGeom prst="rect">
              <a:avLst/>
            </a:prstGeom>
            <a:noFill/>
            <a:ln w="9525">
              <a:noFill/>
              <a:miter lim="800000"/>
              <a:headEnd/>
              <a:tailEnd/>
            </a:ln>
          </p:spPr>
        </p:pic>
      </p:grpSp>
      <p:sp>
        <p:nvSpPr>
          <p:cNvPr id="17425" name="Text Box 17"/>
          <p:cNvSpPr txBox="1">
            <a:spLocks noChangeArrowheads="1"/>
          </p:cNvSpPr>
          <p:nvPr/>
        </p:nvSpPr>
        <p:spPr bwMode="auto">
          <a:xfrm>
            <a:off x="38100" y="6565900"/>
            <a:ext cx="4953000" cy="198438"/>
          </a:xfrm>
          <a:prstGeom prst="rect">
            <a:avLst/>
          </a:prstGeom>
          <a:noFill/>
          <a:ln w="9525" algn="ctr">
            <a:noFill/>
            <a:miter lim="800000"/>
            <a:headEnd/>
            <a:tailEnd/>
          </a:ln>
        </p:spPr>
        <p:txBody>
          <a:bodyPr>
            <a:spAutoFit/>
          </a:bodyPr>
          <a:lstStyle/>
          <a:p>
            <a:pPr>
              <a:spcBef>
                <a:spcPct val="50000"/>
              </a:spcBef>
            </a:pPr>
            <a:r>
              <a:rPr lang="en-US" sz="700" i="1"/>
              <a:t>Sources: CDG,&amp; GSA. – as of March 2009</a:t>
            </a:r>
          </a:p>
        </p:txBody>
      </p:sp>
    </p:spTree>
  </p:cSld>
  <p:clrMapOvr>
    <a:masterClrMapping/>
  </p:clrMapOvr>
  <p:transition advTm="5000"/>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5F0088"/>
      </a:dk2>
      <a:lt2>
        <a:srgbClr val="BE9FE3"/>
      </a:lt2>
      <a:accent1>
        <a:srgbClr val="FFA700"/>
      </a:accent1>
      <a:accent2>
        <a:srgbClr val="73A5A9"/>
      </a:accent2>
      <a:accent3>
        <a:srgbClr val="FFFFFF"/>
      </a:accent3>
      <a:accent4>
        <a:srgbClr val="000000"/>
      </a:accent4>
      <a:accent5>
        <a:srgbClr val="FFD0AA"/>
      </a:accent5>
      <a:accent6>
        <a:srgbClr val="689599"/>
      </a:accent6>
      <a:hlink>
        <a:srgbClr val="6FA8E4"/>
      </a:hlink>
      <a:folHlink>
        <a:srgbClr val="F8622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5F0088"/>
        </a:dk2>
        <a:lt2>
          <a:srgbClr val="BE9FE3"/>
        </a:lt2>
        <a:accent1>
          <a:srgbClr val="FFA700"/>
        </a:accent1>
        <a:accent2>
          <a:srgbClr val="73A5A9"/>
        </a:accent2>
        <a:accent3>
          <a:srgbClr val="FFFFFF"/>
        </a:accent3>
        <a:accent4>
          <a:srgbClr val="000000"/>
        </a:accent4>
        <a:accent5>
          <a:srgbClr val="FFD0AA"/>
        </a:accent5>
        <a:accent6>
          <a:srgbClr val="689599"/>
        </a:accent6>
        <a:hlink>
          <a:srgbClr val="6FA8E4"/>
        </a:hlink>
        <a:folHlink>
          <a:srgbClr val="F862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5F0088"/>
        </a:dk2>
        <a:lt2>
          <a:srgbClr val="BE9FE3"/>
        </a:lt2>
        <a:accent1>
          <a:srgbClr val="E1A700"/>
        </a:accent1>
        <a:accent2>
          <a:srgbClr val="73A5A9"/>
        </a:accent2>
        <a:accent3>
          <a:srgbClr val="FFFFFF"/>
        </a:accent3>
        <a:accent4>
          <a:srgbClr val="000000"/>
        </a:accent4>
        <a:accent5>
          <a:srgbClr val="EED0AA"/>
        </a:accent5>
        <a:accent6>
          <a:srgbClr val="689599"/>
        </a:accent6>
        <a:hlink>
          <a:srgbClr val="6FA8E4"/>
        </a:hlink>
        <a:folHlink>
          <a:srgbClr val="F8622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5F0088"/>
        </a:dk2>
        <a:lt2>
          <a:srgbClr val="BE9FE3"/>
        </a:lt2>
        <a:accent1>
          <a:srgbClr val="FFA700"/>
        </a:accent1>
        <a:accent2>
          <a:srgbClr val="73A5A9"/>
        </a:accent2>
        <a:accent3>
          <a:srgbClr val="FFFFFF"/>
        </a:accent3>
        <a:accent4>
          <a:srgbClr val="000000"/>
        </a:accent4>
        <a:accent5>
          <a:srgbClr val="FFD0AA"/>
        </a:accent5>
        <a:accent6>
          <a:srgbClr val="689599"/>
        </a:accent6>
        <a:hlink>
          <a:srgbClr val="6FA8E4"/>
        </a:hlink>
        <a:folHlink>
          <a:srgbClr val="F8622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5F0088"/>
        </a:dk2>
        <a:lt2>
          <a:srgbClr val="BE9FE3"/>
        </a:lt2>
        <a:accent1>
          <a:srgbClr val="E1A700"/>
        </a:accent1>
        <a:accent2>
          <a:srgbClr val="73A5A9"/>
        </a:accent2>
        <a:accent3>
          <a:srgbClr val="FFFFFF"/>
        </a:accent3>
        <a:accent4>
          <a:srgbClr val="000000"/>
        </a:accent4>
        <a:accent5>
          <a:srgbClr val="EED0AA"/>
        </a:accent5>
        <a:accent6>
          <a:srgbClr val="689599"/>
        </a:accent6>
        <a:hlink>
          <a:srgbClr val="6FA8E4"/>
        </a:hlink>
        <a:folHlink>
          <a:srgbClr val="F8622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5F0088"/>
        </a:dk2>
        <a:lt2>
          <a:srgbClr val="BE9FE3"/>
        </a:lt2>
        <a:accent1>
          <a:srgbClr val="FFA700"/>
        </a:accent1>
        <a:accent2>
          <a:srgbClr val="73A5A9"/>
        </a:accent2>
        <a:accent3>
          <a:srgbClr val="FFFFFF"/>
        </a:accent3>
        <a:accent4>
          <a:srgbClr val="000000"/>
        </a:accent4>
        <a:accent5>
          <a:srgbClr val="FFD0AA"/>
        </a:accent5>
        <a:accent6>
          <a:srgbClr val="689599"/>
        </a:accent6>
        <a:hlink>
          <a:srgbClr val="6FA8E4"/>
        </a:hlink>
        <a:folHlink>
          <a:srgbClr val="F8622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5455</TotalTime>
  <Words>1397</Words>
  <Application>Microsoft Office PowerPoint</Application>
  <PresentationFormat>全屏显示(4:3)</PresentationFormat>
  <Paragraphs>190</Paragraphs>
  <Slides>18</Slides>
  <Notes>12</Notes>
  <HiddenSlides>0</HiddenSlides>
  <MMClips>0</MMClips>
  <ScaleCrop>false</ScaleCrop>
  <HeadingPairs>
    <vt:vector size="4" baseType="variant">
      <vt:variant>
        <vt:lpstr>主题</vt:lpstr>
      </vt:variant>
      <vt:variant>
        <vt:i4>4</vt:i4>
      </vt:variant>
      <vt:variant>
        <vt:lpstr>幻灯片标题</vt:lpstr>
      </vt:variant>
      <vt:variant>
        <vt:i4>18</vt:i4>
      </vt:variant>
    </vt:vector>
  </HeadingPairs>
  <TitlesOfParts>
    <vt:vector size="22" baseType="lpstr">
      <vt:lpstr>Default Design</vt:lpstr>
      <vt:lpstr>Custom Design</vt:lpstr>
      <vt:lpstr>1_Custom Design</vt:lpstr>
      <vt:lpstr>Default Theme</vt:lpstr>
      <vt:lpstr>3G Offers Wireless Broadband Today</vt:lpstr>
      <vt:lpstr> 3G Offers Mobile Broadband Today</vt:lpstr>
      <vt:lpstr>3G Offers Fixed/Nomadic Broadband Today</vt:lpstr>
      <vt:lpstr>3G Offers a Wide Range of Services</vt:lpstr>
      <vt:lpstr>More Than 1.5 Billion People Have Access to  Over 535 3G Networks Today</vt:lpstr>
      <vt:lpstr>3G Operators Showing Strong Data Revenue Growth Globally</vt:lpstr>
      <vt:lpstr>3G Will Drive the Majority of Mobile Broadband Connections Well Into the Next Decade</vt:lpstr>
      <vt:lpstr>Many Vendors in a Competitive 3G Ecosystem</vt:lpstr>
      <vt:lpstr>PowerPoint 演示文稿</vt:lpstr>
      <vt:lpstr>3G Enabling New Devices in Mobile, Computing and CE Device Categories</vt:lpstr>
      <vt:lpstr>Scale, Number of Sites Are Biggest Cost Drivers</vt:lpstr>
      <vt:lpstr>3G Device Cost Declining as Scale Increases</vt:lpstr>
      <vt:lpstr>Minimizing Number of Sites Is Important:  3G Network Expense Breakdown Example</vt:lpstr>
      <vt:lpstr>A Strong 3G Evolution Path</vt:lpstr>
      <vt:lpstr>3G Backward/Forward Compatibility Entails Lower Long-term Cost</vt:lpstr>
      <vt:lpstr>Conclusions</vt:lpstr>
      <vt:lpstr>Thank You</vt:lpstr>
      <vt:lpstr>声明：</vt:lpstr>
    </vt:vector>
  </TitlesOfParts>
  <Company>Duarte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dc:creator>
  <cp:lastModifiedBy>Microsoft</cp:lastModifiedBy>
  <cp:revision>295</cp:revision>
  <dcterms:created xsi:type="dcterms:W3CDTF">2008-09-25T18:46:44Z</dcterms:created>
  <dcterms:modified xsi:type="dcterms:W3CDTF">2018-01-05T05:31:12Z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-848583116</vt:i4>
  </property>
  <property fmtid="{D5CDD505-2E9C-101B-9397-08002B2CF9AE}" pid="3" name="_NewReviewCycle">
    <vt:lpwstr/>
  </property>
  <property fmtid="{D5CDD505-2E9C-101B-9397-08002B2CF9AE}" pid="4" name="_EmailSubject">
    <vt:lpwstr>Edits to the presentation</vt:lpwstr>
  </property>
  <property fmtid="{D5CDD505-2E9C-101B-9397-08002B2CF9AE}" pid="5" name="_AuthorEmail">
    <vt:lpwstr>ravik@qualcomm.com</vt:lpwstr>
  </property>
  <property fmtid="{D5CDD505-2E9C-101B-9397-08002B2CF9AE}" pid="6" name="_AuthorEmailDisplayName">
    <vt:lpwstr>Kalavakunta, Ravi</vt:lpwstr>
  </property>
  <property fmtid="{D5CDD505-2E9C-101B-9397-08002B2CF9AE}" pid="7" name="_PreviousAdHocReviewCycleID">
    <vt:i4>-470766636</vt:i4>
  </property>
</Properties>
</file>