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  <p:sldMasterId id="2147483788" r:id="rId2"/>
  </p:sldMasterIdLst>
  <p:notesMasterIdLst>
    <p:notesMasterId r:id="rId29"/>
  </p:notesMasterIdLst>
  <p:handoutMasterIdLst>
    <p:handoutMasterId r:id="rId30"/>
  </p:handoutMasterIdLst>
  <p:sldIdLst>
    <p:sldId id="942" r:id="rId3"/>
    <p:sldId id="985" r:id="rId4"/>
    <p:sldId id="1022" r:id="rId5"/>
    <p:sldId id="1000" r:id="rId6"/>
    <p:sldId id="993" r:id="rId7"/>
    <p:sldId id="997" r:id="rId8"/>
    <p:sldId id="1001" r:id="rId9"/>
    <p:sldId id="986" r:id="rId10"/>
    <p:sldId id="979" r:id="rId11"/>
    <p:sldId id="1017" r:id="rId12"/>
    <p:sldId id="1016" r:id="rId13"/>
    <p:sldId id="1015" r:id="rId14"/>
    <p:sldId id="954" r:id="rId15"/>
    <p:sldId id="1019" r:id="rId16"/>
    <p:sldId id="1010" r:id="rId17"/>
    <p:sldId id="1023" r:id="rId18"/>
    <p:sldId id="965" r:id="rId19"/>
    <p:sldId id="966" r:id="rId20"/>
    <p:sldId id="1031" r:id="rId21"/>
    <p:sldId id="991" r:id="rId22"/>
    <p:sldId id="1003" r:id="rId23"/>
    <p:sldId id="1025" r:id="rId24"/>
    <p:sldId id="1004" r:id="rId25"/>
    <p:sldId id="775" r:id="rId26"/>
    <p:sldId id="776" r:id="rId27"/>
    <p:sldId id="1032" r:id="rId2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an Loaiza" initials="JL" lastIdx="1" clrIdx="0"/>
  <p:cmAuthor id="1" name="Jagan Athreya" initials="JA" lastIdx="8" clrIdx="1"/>
  <p:cmAuthor id="2" name="Michael Timpanaro-Perrotta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BFF"/>
    <a:srgbClr val="FFFFCC"/>
    <a:srgbClr val="F7F7F7"/>
    <a:srgbClr val="F0F0F0"/>
    <a:srgbClr val="E6BB86"/>
    <a:srgbClr val="CCCCFF"/>
    <a:srgbClr val="FF9933"/>
    <a:srgbClr val="66CE32"/>
    <a:srgbClr val="4DA5E1"/>
    <a:srgbClr val="29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3" autoAdjust="0"/>
    <p:restoredTop sz="75143" autoAdjust="0"/>
  </p:normalViewPr>
  <p:slideViewPr>
    <p:cSldViewPr snapToGrid="0">
      <p:cViewPr>
        <p:scale>
          <a:sx n="85" d="100"/>
          <a:sy n="85" d="100"/>
        </p:scale>
        <p:origin x="-784" y="-100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-1746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8EA5A-D373-441A-B78A-FF5D113DD40B}" type="doc">
      <dgm:prSet loTypeId="urn:microsoft.com/office/officeart/2005/8/layout/hProcess9" loCatId="process" qsTypeId="urn:microsoft.com/office/officeart/2005/8/quickstyle/simple5" qsCatId="simple" csTypeId="urn:microsoft.com/office/officeart/2005/8/colors/accent1_2#44" csCatId="accent1" phldr="1"/>
      <dgm:spPr/>
      <dgm:t>
        <a:bodyPr/>
        <a:lstStyle/>
        <a:p>
          <a:endParaRPr lang="en-CA"/>
        </a:p>
      </dgm:t>
    </dgm:pt>
    <dgm:pt modelId="{9DFD8063-B7A8-4F4D-A5BD-11DE8012B297}">
      <dgm:prSet custT="1"/>
      <dgm:spPr/>
      <dgm:t>
        <a:bodyPr lIns="0" tIns="0" rIns="0" bIns="0"/>
        <a:lstStyle/>
        <a:p>
          <a:pPr rtl="0"/>
          <a:r>
            <a:rPr lang="en-US" sz="1200" b="1" dirty="0" smtClean="0"/>
            <a:t>Capture</a:t>
          </a:r>
          <a:endParaRPr lang="en-CA" sz="1200" b="1" dirty="0"/>
        </a:p>
      </dgm:t>
    </dgm:pt>
    <dgm:pt modelId="{8843DEC9-04AC-4924-A862-2E9473BA4490}" type="parTrans" cxnId="{FF5F665A-1B6C-4969-B218-D93ADF4B8079}">
      <dgm:prSet/>
      <dgm:spPr/>
      <dgm:t>
        <a:bodyPr/>
        <a:lstStyle/>
        <a:p>
          <a:endParaRPr lang="en-CA"/>
        </a:p>
      </dgm:t>
    </dgm:pt>
    <dgm:pt modelId="{A39DB95D-527A-47D4-A76F-8313132E3F45}" type="sibTrans" cxnId="{FF5F665A-1B6C-4969-B218-D93ADF4B8079}">
      <dgm:prSet/>
      <dgm:spPr/>
      <dgm:t>
        <a:bodyPr/>
        <a:lstStyle/>
        <a:p>
          <a:endParaRPr lang="en-CA"/>
        </a:p>
      </dgm:t>
    </dgm:pt>
    <dgm:pt modelId="{B230CF55-4442-45B0-8025-C0023EBF6D61}">
      <dgm:prSet custT="1"/>
      <dgm:spPr/>
      <dgm:t>
        <a:bodyPr lIns="0" tIns="0" rIns="0" bIns="0"/>
        <a:lstStyle/>
        <a:p>
          <a:pPr rtl="0"/>
          <a:r>
            <a:rPr lang="en-CA" sz="1100" b="1" dirty="0" smtClean="0"/>
            <a:t>Process</a:t>
          </a:r>
          <a:endParaRPr lang="en-CA" sz="1100" b="1" dirty="0"/>
        </a:p>
      </dgm:t>
    </dgm:pt>
    <dgm:pt modelId="{5D41B982-C4C7-484A-A65A-154375B0DCE3}" type="parTrans" cxnId="{FE01331E-13C9-4C9D-A3B6-1BEEBEC81703}">
      <dgm:prSet/>
      <dgm:spPr/>
      <dgm:t>
        <a:bodyPr/>
        <a:lstStyle/>
        <a:p>
          <a:endParaRPr lang="en-CA"/>
        </a:p>
      </dgm:t>
    </dgm:pt>
    <dgm:pt modelId="{47C1581D-785B-4F93-A8CE-ACFFDDAC0A11}" type="sibTrans" cxnId="{FE01331E-13C9-4C9D-A3B6-1BEEBEC81703}">
      <dgm:prSet/>
      <dgm:spPr/>
      <dgm:t>
        <a:bodyPr/>
        <a:lstStyle/>
        <a:p>
          <a:endParaRPr lang="en-CA"/>
        </a:p>
      </dgm:t>
    </dgm:pt>
    <dgm:pt modelId="{FB0F3144-86CF-42AC-B9BB-FF04F32E95A5}">
      <dgm:prSet custT="1"/>
      <dgm:spPr/>
      <dgm:t>
        <a:bodyPr lIns="0" tIns="0" rIns="0" bIns="0"/>
        <a:lstStyle/>
        <a:p>
          <a:pPr rtl="0"/>
          <a:r>
            <a:rPr lang="en-CA" sz="1100" b="1" dirty="0" smtClean="0"/>
            <a:t>Replay</a:t>
          </a:r>
          <a:endParaRPr lang="en-CA" sz="1100" b="1" dirty="0"/>
        </a:p>
      </dgm:t>
    </dgm:pt>
    <dgm:pt modelId="{E56DFE27-F31D-4231-B34A-2FD228597D33}" type="parTrans" cxnId="{F5E8AD11-C851-46E9-8F98-95319F342DFD}">
      <dgm:prSet/>
      <dgm:spPr/>
      <dgm:t>
        <a:bodyPr/>
        <a:lstStyle/>
        <a:p>
          <a:endParaRPr lang="en-CA"/>
        </a:p>
      </dgm:t>
    </dgm:pt>
    <dgm:pt modelId="{9901149F-3AF5-4F21-B229-0C4C60720919}" type="sibTrans" cxnId="{F5E8AD11-C851-46E9-8F98-95319F342DFD}">
      <dgm:prSet/>
      <dgm:spPr/>
      <dgm:t>
        <a:bodyPr/>
        <a:lstStyle/>
        <a:p>
          <a:endParaRPr lang="en-CA"/>
        </a:p>
      </dgm:t>
    </dgm:pt>
    <dgm:pt modelId="{66D3FE20-4FD9-494D-A716-AE257FE11B9D}">
      <dgm:prSet custT="1"/>
      <dgm:spPr/>
      <dgm:t>
        <a:bodyPr lIns="0" tIns="0" rIns="0" bIns="0"/>
        <a:lstStyle/>
        <a:p>
          <a:pPr rtl="0"/>
          <a:r>
            <a:rPr lang="en-CA" sz="1100" b="1" dirty="0" smtClean="0"/>
            <a:t>Analysis &amp;</a:t>
          </a:r>
          <a:br>
            <a:rPr lang="en-CA" sz="1100" b="1" dirty="0" smtClean="0"/>
          </a:br>
          <a:r>
            <a:rPr lang="en-CA" sz="1100" b="1" dirty="0" smtClean="0"/>
            <a:t>Reporting</a:t>
          </a:r>
          <a:endParaRPr lang="en-CA" sz="1100" b="1" dirty="0"/>
        </a:p>
      </dgm:t>
    </dgm:pt>
    <dgm:pt modelId="{B0350CF5-9648-4CB5-A2C0-4109F259479A}" type="parTrans" cxnId="{8B197643-BAFD-44DE-84F5-3084ECD18ED5}">
      <dgm:prSet/>
      <dgm:spPr/>
      <dgm:t>
        <a:bodyPr/>
        <a:lstStyle/>
        <a:p>
          <a:endParaRPr lang="en-CA"/>
        </a:p>
      </dgm:t>
    </dgm:pt>
    <dgm:pt modelId="{B4AA8638-EC2E-4E23-ACCB-C777EA034175}" type="sibTrans" cxnId="{8B197643-BAFD-44DE-84F5-3084ECD18ED5}">
      <dgm:prSet/>
      <dgm:spPr/>
      <dgm:t>
        <a:bodyPr/>
        <a:lstStyle/>
        <a:p>
          <a:endParaRPr lang="en-CA"/>
        </a:p>
      </dgm:t>
    </dgm:pt>
    <dgm:pt modelId="{EC4FBB35-4CF5-4751-8ABF-C277DAF764DB}" type="pres">
      <dgm:prSet presAssocID="{7718EA5A-D373-441A-B78A-FF5D113DD4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8B303CA-D1E7-4992-9FDE-CE089918AAAF}" type="pres">
      <dgm:prSet presAssocID="{7718EA5A-D373-441A-B78A-FF5D113DD40B}" presName="arrow" presStyleLbl="bgShp" presStyleIdx="0" presStyleCnt="1" custScaleX="110938" custLinFactNeighborX="-4502"/>
      <dgm:spPr/>
    </dgm:pt>
    <dgm:pt modelId="{3F9CD7E3-CBEB-4610-864D-6A02709B952F}" type="pres">
      <dgm:prSet presAssocID="{7718EA5A-D373-441A-B78A-FF5D113DD40B}" presName="linearProcess" presStyleCnt="0"/>
      <dgm:spPr/>
    </dgm:pt>
    <dgm:pt modelId="{139FE489-09C7-4431-BED0-52BB2D270A76}" type="pres">
      <dgm:prSet presAssocID="{9DFD8063-B7A8-4F4D-A5BD-11DE8012B297}" presName="textNode" presStyleLbl="node1" presStyleIdx="0" presStyleCnt="4" custScaleX="19099" custLinFactNeighborX="-1141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805CF9-DF22-46E8-9B07-F46986699D51}" type="pres">
      <dgm:prSet presAssocID="{A39DB95D-527A-47D4-A76F-8313132E3F45}" presName="sibTrans" presStyleCnt="0"/>
      <dgm:spPr/>
    </dgm:pt>
    <dgm:pt modelId="{2EF918F9-7141-4DD9-BBE6-AD445BCC9090}" type="pres">
      <dgm:prSet presAssocID="{B230CF55-4442-45B0-8025-C0023EBF6D61}" presName="textNode" presStyleLbl="node1" presStyleIdx="1" presStyleCnt="4" custScaleX="13310" custLinFactX="5125" custLinFactNeighborX="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4C19E4F-3434-4CC8-A19A-4A3F8A0B2D39}" type="pres">
      <dgm:prSet presAssocID="{47C1581D-785B-4F93-A8CE-ACFFDDAC0A11}" presName="sibTrans" presStyleCnt="0"/>
      <dgm:spPr/>
    </dgm:pt>
    <dgm:pt modelId="{FEBC8DAA-CC32-416F-AE40-C48D6C4BF746}" type="pres">
      <dgm:prSet presAssocID="{FB0F3144-86CF-42AC-B9BB-FF04F32E95A5}" presName="textNode" presStyleLbl="node1" presStyleIdx="2" presStyleCnt="4" custScaleX="11939" custLinFactX="1273" custLinFactNeighborX="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9BB538E-845F-4A58-A678-74E660901B09}" type="pres">
      <dgm:prSet presAssocID="{9901149F-3AF5-4F21-B229-0C4C60720919}" presName="sibTrans" presStyleCnt="0"/>
      <dgm:spPr/>
    </dgm:pt>
    <dgm:pt modelId="{1A461797-7F3E-40D1-AA66-513416BB94A2}" type="pres">
      <dgm:prSet presAssocID="{66D3FE20-4FD9-494D-A716-AE257FE11B9D}" presName="textNode" presStyleLbl="node1" presStyleIdx="3" presStyleCnt="4" custScaleX="17226" custLinFactNeighborX="5084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E01331E-13C9-4C9D-A3B6-1BEEBEC81703}" srcId="{7718EA5A-D373-441A-B78A-FF5D113DD40B}" destId="{B230CF55-4442-45B0-8025-C0023EBF6D61}" srcOrd="1" destOrd="0" parTransId="{5D41B982-C4C7-484A-A65A-154375B0DCE3}" sibTransId="{47C1581D-785B-4F93-A8CE-ACFFDDAC0A11}"/>
    <dgm:cxn modelId="{FF5F665A-1B6C-4969-B218-D93ADF4B8079}" srcId="{7718EA5A-D373-441A-B78A-FF5D113DD40B}" destId="{9DFD8063-B7A8-4F4D-A5BD-11DE8012B297}" srcOrd="0" destOrd="0" parTransId="{8843DEC9-04AC-4924-A862-2E9473BA4490}" sibTransId="{A39DB95D-527A-47D4-A76F-8313132E3F45}"/>
    <dgm:cxn modelId="{3556FB19-6470-3F41-B3CD-D4BD50964532}" type="presOf" srcId="{9DFD8063-B7A8-4F4D-A5BD-11DE8012B297}" destId="{139FE489-09C7-4431-BED0-52BB2D270A76}" srcOrd="0" destOrd="0" presId="urn:microsoft.com/office/officeart/2005/8/layout/hProcess9"/>
    <dgm:cxn modelId="{8B197643-BAFD-44DE-84F5-3084ECD18ED5}" srcId="{7718EA5A-D373-441A-B78A-FF5D113DD40B}" destId="{66D3FE20-4FD9-494D-A716-AE257FE11B9D}" srcOrd="3" destOrd="0" parTransId="{B0350CF5-9648-4CB5-A2C0-4109F259479A}" sibTransId="{B4AA8638-EC2E-4E23-ACCB-C777EA034175}"/>
    <dgm:cxn modelId="{F6519EF0-76F3-A94F-A34A-7298621F9C3E}" type="presOf" srcId="{66D3FE20-4FD9-494D-A716-AE257FE11B9D}" destId="{1A461797-7F3E-40D1-AA66-513416BB94A2}" srcOrd="0" destOrd="0" presId="urn:microsoft.com/office/officeart/2005/8/layout/hProcess9"/>
    <dgm:cxn modelId="{8D709A7E-4276-574A-8DC6-D7D680D65505}" type="presOf" srcId="{B230CF55-4442-45B0-8025-C0023EBF6D61}" destId="{2EF918F9-7141-4DD9-BBE6-AD445BCC9090}" srcOrd="0" destOrd="0" presId="urn:microsoft.com/office/officeart/2005/8/layout/hProcess9"/>
    <dgm:cxn modelId="{A8A9EE3C-FBCE-0F4B-B446-59E79D5B5DB2}" type="presOf" srcId="{FB0F3144-86CF-42AC-B9BB-FF04F32E95A5}" destId="{FEBC8DAA-CC32-416F-AE40-C48D6C4BF746}" srcOrd="0" destOrd="0" presId="urn:microsoft.com/office/officeart/2005/8/layout/hProcess9"/>
    <dgm:cxn modelId="{F5E8AD11-C851-46E9-8F98-95319F342DFD}" srcId="{7718EA5A-D373-441A-B78A-FF5D113DD40B}" destId="{FB0F3144-86CF-42AC-B9BB-FF04F32E95A5}" srcOrd="2" destOrd="0" parTransId="{E56DFE27-F31D-4231-B34A-2FD228597D33}" sibTransId="{9901149F-3AF5-4F21-B229-0C4C60720919}"/>
    <dgm:cxn modelId="{60C474DF-741B-4049-B921-68E5D954146E}" type="presOf" srcId="{7718EA5A-D373-441A-B78A-FF5D113DD40B}" destId="{EC4FBB35-4CF5-4751-8ABF-C277DAF764DB}" srcOrd="0" destOrd="0" presId="urn:microsoft.com/office/officeart/2005/8/layout/hProcess9"/>
    <dgm:cxn modelId="{ADCC4E7B-221A-5A4F-972F-6D2D0C9752A5}" type="presParOf" srcId="{EC4FBB35-4CF5-4751-8ABF-C277DAF764DB}" destId="{38B303CA-D1E7-4992-9FDE-CE089918AAAF}" srcOrd="0" destOrd="0" presId="urn:microsoft.com/office/officeart/2005/8/layout/hProcess9"/>
    <dgm:cxn modelId="{3A1EB87E-F541-5445-906A-1B87A1EB4540}" type="presParOf" srcId="{EC4FBB35-4CF5-4751-8ABF-C277DAF764DB}" destId="{3F9CD7E3-CBEB-4610-864D-6A02709B952F}" srcOrd="1" destOrd="0" presId="urn:microsoft.com/office/officeart/2005/8/layout/hProcess9"/>
    <dgm:cxn modelId="{1053043D-E65A-A847-90CB-A842981EA452}" type="presParOf" srcId="{3F9CD7E3-CBEB-4610-864D-6A02709B952F}" destId="{139FE489-09C7-4431-BED0-52BB2D270A76}" srcOrd="0" destOrd="0" presId="urn:microsoft.com/office/officeart/2005/8/layout/hProcess9"/>
    <dgm:cxn modelId="{698165AF-28C8-5944-94B2-B08CDDC0DBD0}" type="presParOf" srcId="{3F9CD7E3-CBEB-4610-864D-6A02709B952F}" destId="{48805CF9-DF22-46E8-9B07-F46986699D51}" srcOrd="1" destOrd="0" presId="urn:microsoft.com/office/officeart/2005/8/layout/hProcess9"/>
    <dgm:cxn modelId="{5A95AF13-A7CD-3542-A0E8-4D8A1DC8793F}" type="presParOf" srcId="{3F9CD7E3-CBEB-4610-864D-6A02709B952F}" destId="{2EF918F9-7141-4DD9-BBE6-AD445BCC9090}" srcOrd="2" destOrd="0" presId="urn:microsoft.com/office/officeart/2005/8/layout/hProcess9"/>
    <dgm:cxn modelId="{D74F10C6-4629-B249-A30C-F77924A69A26}" type="presParOf" srcId="{3F9CD7E3-CBEB-4610-864D-6A02709B952F}" destId="{64C19E4F-3434-4CC8-A19A-4A3F8A0B2D39}" srcOrd="3" destOrd="0" presId="urn:microsoft.com/office/officeart/2005/8/layout/hProcess9"/>
    <dgm:cxn modelId="{438DF153-701B-B941-B2C3-13DB35EEA651}" type="presParOf" srcId="{3F9CD7E3-CBEB-4610-864D-6A02709B952F}" destId="{FEBC8DAA-CC32-416F-AE40-C48D6C4BF746}" srcOrd="4" destOrd="0" presId="urn:microsoft.com/office/officeart/2005/8/layout/hProcess9"/>
    <dgm:cxn modelId="{8035722A-66CA-FA46-B3B1-E0C3B3C7C0C6}" type="presParOf" srcId="{3F9CD7E3-CBEB-4610-864D-6A02709B952F}" destId="{19BB538E-845F-4A58-A678-74E660901B09}" srcOrd="5" destOrd="0" presId="urn:microsoft.com/office/officeart/2005/8/layout/hProcess9"/>
    <dgm:cxn modelId="{14B20764-482C-664E-BEA7-7DD16AE80CA5}" type="presParOf" srcId="{3F9CD7E3-CBEB-4610-864D-6A02709B952F}" destId="{1A461797-7F3E-40D1-AA66-513416BB94A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303CA-D1E7-4992-9FDE-CE089918AAAF}">
      <dsp:nvSpPr>
        <dsp:cNvPr id="0" name=""/>
        <dsp:cNvSpPr/>
      </dsp:nvSpPr>
      <dsp:spPr>
        <a:xfrm>
          <a:off x="0" y="0"/>
          <a:ext cx="4278568" cy="70179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9FE489-09C7-4431-BED0-52BB2D270A76}">
      <dsp:nvSpPr>
        <dsp:cNvPr id="0" name=""/>
        <dsp:cNvSpPr/>
      </dsp:nvSpPr>
      <dsp:spPr>
        <a:xfrm>
          <a:off x="505552" y="210539"/>
          <a:ext cx="866582" cy="280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Capture</a:t>
          </a:r>
          <a:endParaRPr lang="en-CA" sz="1200" b="1" kern="1200" dirty="0"/>
        </a:p>
      </dsp:txBody>
      <dsp:txXfrm>
        <a:off x="519256" y="224243"/>
        <a:ext cx="839174" cy="253311"/>
      </dsp:txXfrm>
    </dsp:sp>
    <dsp:sp modelId="{2EF918F9-7141-4DD9-BBE6-AD445BCC9090}">
      <dsp:nvSpPr>
        <dsp:cNvPr id="0" name=""/>
        <dsp:cNvSpPr/>
      </dsp:nvSpPr>
      <dsp:spPr>
        <a:xfrm>
          <a:off x="2084307" y="210539"/>
          <a:ext cx="603917" cy="280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b="1" kern="1200" dirty="0" smtClean="0"/>
            <a:t>Process</a:t>
          </a:r>
          <a:endParaRPr lang="en-CA" sz="1100" b="1" kern="1200" dirty="0"/>
        </a:p>
      </dsp:txBody>
      <dsp:txXfrm>
        <a:off x="2098011" y="224243"/>
        <a:ext cx="576509" cy="253311"/>
      </dsp:txXfrm>
    </dsp:sp>
    <dsp:sp modelId="{FEBC8DAA-CC32-416F-AE40-C48D6C4BF746}">
      <dsp:nvSpPr>
        <dsp:cNvPr id="0" name=""/>
        <dsp:cNvSpPr/>
      </dsp:nvSpPr>
      <dsp:spPr>
        <a:xfrm>
          <a:off x="2740313" y="210539"/>
          <a:ext cx="541710" cy="280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b="1" kern="1200" dirty="0" smtClean="0"/>
            <a:t>Replay</a:t>
          </a:r>
          <a:endParaRPr lang="en-CA" sz="1100" b="1" kern="1200" dirty="0"/>
        </a:p>
      </dsp:txBody>
      <dsp:txXfrm>
        <a:off x="2754017" y="224243"/>
        <a:ext cx="514302" cy="253311"/>
      </dsp:txXfrm>
    </dsp:sp>
    <dsp:sp modelId="{1A461797-7F3E-40D1-AA66-513416BB94A2}">
      <dsp:nvSpPr>
        <dsp:cNvPr id="0" name=""/>
        <dsp:cNvSpPr/>
      </dsp:nvSpPr>
      <dsp:spPr>
        <a:xfrm>
          <a:off x="3339611" y="210539"/>
          <a:ext cx="781598" cy="280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b="1" kern="1200" dirty="0" smtClean="0"/>
            <a:t>Analysis &amp;</a:t>
          </a:r>
          <a:br>
            <a:rPr lang="en-CA" sz="1100" b="1" kern="1200" dirty="0" smtClean="0"/>
          </a:br>
          <a:r>
            <a:rPr lang="en-CA" sz="1100" b="1" kern="1200" dirty="0" smtClean="0"/>
            <a:t>Reporting</a:t>
          </a:r>
          <a:endParaRPr lang="en-CA" sz="1100" b="1" kern="1200" dirty="0"/>
        </a:p>
      </dsp:txBody>
      <dsp:txXfrm>
        <a:off x="3353315" y="224243"/>
        <a:ext cx="754190" cy="253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4413" y="512763"/>
            <a:ext cx="4575175" cy="2573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348EC-1354-4522-937E-93B85260CB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2013.  Oracle Corporation.  All rights reserved.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EA Roundtable for Database as a Service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7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9605" y="514116"/>
            <a:ext cx="5884793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7FD523-6A9D-431F-9006-8F984D4E0CC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58B3135-84AC-486D-A029-976D9DF7BE35}" type="slidenum">
              <a:rPr lang="en-US" sz="1200" smtClean="0"/>
              <a:pPr eaLnBrk="1" hangingPunct="1"/>
              <a:t>9</a:t>
            </a:fld>
            <a:endParaRPr lang="en-US" sz="1200" dirty="0" smtClean="0"/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342D5C17-CFB2-4A68-8076-1FF191399012}" type="slidenum">
              <a:rPr lang="en-US" sz="1200"/>
              <a:pPr algn="r" eaLnBrk="1" hangingPunct="1"/>
              <a:t>9</a:t>
            </a:fld>
            <a:endParaRPr lang="en-US" sz="1200" dirty="0"/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7588" y="514350"/>
            <a:ext cx="4572000" cy="2571750"/>
          </a:xfrm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Inverse this.  Show two applications that</a:t>
            </a:r>
            <a:r>
              <a:rPr lang="en-US" baseline="0" dirty="0" smtClean="0">
                <a:latin typeface="Arial" pitchFamily="34" charset="0"/>
                <a:ea typeface="ＭＳ Ｐゴシック" pitchFamily="34" charset="-128"/>
              </a:rPr>
              <a:t> look like they cannot be consolidated but actually can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82ABE-5DE3-4CE6-AB2B-1A87602939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IT operations are</a:t>
            </a:r>
            <a:r>
              <a:rPr lang="en-US" baseline="0" dirty="0" smtClean="0"/>
              <a:t> very admin driven, very customized for the application environment, and slow due to transition between different admin teams like hardware, storage, database,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7FD523-6A9D-431F-9006-8F984D4E0CC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97475" indent="-2857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600" dirty="0" smtClean="0">
                <a:ea typeface="+mn-ea"/>
              </a:rPr>
              <a:t>Features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 smtClean="0">
                <a:ea typeface="+mn-ea"/>
              </a:rPr>
              <a:t>Leverage storage copy on-write technologies fast provisioning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 smtClean="0">
                <a:ea typeface="+mn-ea"/>
              </a:rPr>
              <a:t>Initial support for NAS (Oracle ZFS Appliance and </a:t>
            </a:r>
            <a:r>
              <a:rPr lang="en-US" sz="1200" dirty="0" err="1" smtClean="0">
                <a:ea typeface="+mn-ea"/>
              </a:rPr>
              <a:t>Netapp</a:t>
            </a:r>
            <a:r>
              <a:rPr lang="en-US" sz="1200" dirty="0" smtClean="0">
                <a:ea typeface="+mn-ea"/>
              </a:rPr>
              <a:t>)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 smtClean="0">
                <a:ea typeface="+mn-ea"/>
              </a:rPr>
              <a:t>Integrated lifecycle management (lineage and association tracking)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 smtClean="0">
                <a:ea typeface="+mn-ea"/>
              </a:rPr>
              <a:t>“Time travel” capability to restore and access past data</a:t>
            </a:r>
          </a:p>
          <a:p>
            <a:pPr marL="297475" indent="-2857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600" dirty="0" smtClean="0">
                <a:ea typeface="+mn-ea"/>
              </a:rPr>
              <a:t>Benefits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 smtClean="0">
                <a:ea typeface="+mn-ea"/>
              </a:rPr>
              <a:t>Agile provisioning (~ 2 minutes to provision a 1 TB database)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 smtClean="0">
                <a:ea typeface="+mn-ea"/>
              </a:rPr>
              <a:t>Over 90% storage savings (100 KB of additional space for cloning a 1 TB database)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 smtClean="0">
                <a:ea typeface="+mn-ea"/>
              </a:rPr>
              <a:t>Reduced administrative overhead from integrated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1527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Multitenant plays well with RAC. It’s a symbiotic relationship. </a:t>
            </a:r>
          </a:p>
          <a:p>
            <a:pPr>
              <a:spcBef>
                <a:spcPct val="0"/>
              </a:spcBef>
            </a:pPr>
            <a:r>
              <a:rPr lang="en-US" smtClean="0"/>
              <a:t>Multitenant makes RAC better and RAC makes Multitenant better. 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A21A55-1682-478B-A171-AB57AF11DD5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25A467-34EF-4AE5-B34C-2347C488383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1716442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524" y="1156652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AA0000"/>
              </a:gs>
              <a:gs pos="10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AA0000"/>
              </a:gs>
              <a:gs pos="10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orp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/>
          <p:nvPr/>
        </p:nvGrpSpPr>
        <p:grpSpPr>
          <a:xfrm>
            <a:off x="2103807" y="1774228"/>
            <a:ext cx="4936386" cy="1595045"/>
            <a:chOff x="2113332" y="1464413"/>
            <a:chExt cx="4936386" cy="1595045"/>
          </a:xfrm>
        </p:grpSpPr>
        <p:pic>
          <p:nvPicPr>
            <p:cNvPr id="6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332" y="1464413"/>
              <a:ext cx="4936386" cy="1595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34" descr="HSET_clr_rg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63" y="1700213"/>
              <a:ext cx="4179887" cy="1198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 userDrawn="1"/>
        </p:nvGrpSpPr>
        <p:grpSpPr>
          <a:xfrm>
            <a:off x="2103807" y="1774228"/>
            <a:ext cx="4936386" cy="1595045"/>
            <a:chOff x="2113332" y="1464413"/>
            <a:chExt cx="4936386" cy="1595045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332" y="1464413"/>
              <a:ext cx="4936386" cy="1595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34" descr="HSET_clr_rg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63" y="1700213"/>
              <a:ext cx="4179887" cy="1198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56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_signature_clr_rg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" y="1329097"/>
            <a:ext cx="7315200" cy="2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5044"/>
      </p:ext>
    </p:extLst>
  </p:cSld>
  <p:clrMapOvr>
    <a:masterClrMapping/>
  </p:clrMapOvr>
  <p:transition spd="med"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263" y="4791075"/>
            <a:ext cx="28956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76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42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2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2" y="253995"/>
            <a:ext cx="2148840" cy="662559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2" y="253997"/>
            <a:ext cx="2148840" cy="66255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50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398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9" y="1571847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4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F1414"/>
              </a:gs>
              <a:gs pos="0">
                <a:srgbClr val="AA0000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629154"/>
            <a:ext cx="9144000" cy="168275"/>
            <a:chOff x="0" y="4629150"/>
            <a:chExt cx="9144000" cy="168275"/>
          </a:xfrm>
        </p:grpSpPr>
        <p:pic>
          <p:nvPicPr>
            <p:cNvPr id="7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8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715000" y="4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7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629154"/>
            <a:ext cx="9144000" cy="168275"/>
            <a:chOff x="0" y="4629150"/>
            <a:chExt cx="9144000" cy="168275"/>
          </a:xfrm>
        </p:grpSpPr>
        <p:pic>
          <p:nvPicPr>
            <p:cNvPr id="7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8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5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941225" y="0"/>
            <a:ext cx="3064933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629154"/>
            <a:ext cx="9144000" cy="168275"/>
            <a:chOff x="0" y="4629150"/>
            <a:chExt cx="9144000" cy="168275"/>
          </a:xfrm>
        </p:grpSpPr>
        <p:pic>
          <p:nvPicPr>
            <p:cNvPr id="11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3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Rectangle 13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42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52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4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54" y="245539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AA0000"/>
              </a:gs>
              <a:gs pos="10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2" y="253995"/>
            <a:ext cx="2148840" cy="662559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1" name="Picture 10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2" y="253995"/>
            <a:ext cx="2148840" cy="6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ew Templat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23838" indent="-223838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1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486303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67596"/>
            <a:ext cx="7772400" cy="433871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165364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4847780"/>
            <a:ext cx="4067880" cy="216024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306"/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306"/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8" y="4857635"/>
            <a:ext cx="4499928" cy="216024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91431" rIns="91431" bIns="91431" rtlCol="0" anchor="ctr"/>
          <a:lstStyle/>
          <a:p>
            <a:pPr algn="ctr" defTabSz="914306"/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113588"/>
            <a:ext cx="7772400" cy="1021556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02694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2" y="253995"/>
            <a:ext cx="2148840" cy="6625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2" y="253997"/>
            <a:ext cx="2148840" cy="66255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1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2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7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5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6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Rectangle 17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F1414"/>
              </a:gs>
              <a:gs pos="0">
                <a:srgbClr val="AA0000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7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8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 userDrawn="1"/>
        </p:nvSpPr>
        <p:spPr>
          <a:xfrm>
            <a:off x="5715000" y="4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F1414"/>
              </a:gs>
              <a:gs pos="0">
                <a:srgbClr val="AA0000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629154"/>
            <a:ext cx="9144000" cy="168275"/>
            <a:chOff x="0" y="4629150"/>
            <a:chExt cx="9144000" cy="168275"/>
          </a:xfrm>
        </p:grpSpPr>
        <p:pic>
          <p:nvPicPr>
            <p:cNvPr id="13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4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7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8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 userDrawn="1"/>
        </p:nvSpPr>
        <p:spPr>
          <a:xfrm>
            <a:off x="5715000" y="4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4629154"/>
            <a:ext cx="9144000" cy="168275"/>
            <a:chOff x="0" y="4629150"/>
            <a:chExt cx="9144000" cy="168275"/>
          </a:xfrm>
        </p:grpSpPr>
        <p:pic>
          <p:nvPicPr>
            <p:cNvPr id="13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4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941222" y="0"/>
            <a:ext cx="3064933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grpSp>
        <p:nvGrpSpPr>
          <p:cNvPr id="2" name="Group 8"/>
          <p:cNvGrpSpPr/>
          <p:nvPr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1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3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7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629154"/>
            <a:ext cx="9144000" cy="168275"/>
            <a:chOff x="0" y="4629150"/>
            <a:chExt cx="9144000" cy="168275"/>
          </a:xfrm>
        </p:grpSpPr>
        <p:pic>
          <p:nvPicPr>
            <p:cNvPr id="14" name="Picture 25" descr="Red B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6" name="Picture 20" descr="Oracle WHITE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Rectangle 1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4"/>
          <p:cNvGrpSpPr/>
          <p:nvPr/>
        </p:nvGrpSpPr>
        <p:grpSpPr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9" name="Picture 25" descr="Red Bar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18" name="Picture 20" descr="Oracle WHITE"/>
            <p:cNvPicPr>
              <a:picLocks noChangeArrowheads="1"/>
            </p:cNvPicPr>
            <p:nvPr userDrawn="1"/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/>
          <p:nvPr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1"/>
                  </a:solidFill>
                </a:rPr>
                <a:t>Copyright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</a:rPr>
                <a:t>©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2013, Oracle and/or its affiliates. All rights reserved.</a:t>
              </a:r>
              <a:endParaRPr 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endParaRPr 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1"/>
                </a:solidFill>
              </a:rPr>
              <a:pPr algn="r"/>
              <a:t>‹#›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5" r:id="rId18"/>
    <p:sldLayoutId id="2147483777" r:id="rId19"/>
    <p:sldLayoutId id="2147483725" r:id="rId20"/>
    <p:sldLayoutId id="2147483748" r:id="rId21"/>
    <p:sldLayoutId id="2147483740" r:id="rId22"/>
    <p:sldLayoutId id="2147483741" r:id="rId23"/>
    <p:sldLayoutId id="2147483733" r:id="rId24"/>
    <p:sldLayoutId id="2147483744" r:id="rId25"/>
    <p:sldLayoutId id="2147483694" r:id="rId26"/>
    <p:sldLayoutId id="2147483695" r:id="rId27"/>
    <p:sldLayoutId id="2147483701" r:id="rId28"/>
    <p:sldLayoutId id="2147483719" r:id="rId29"/>
    <p:sldLayoutId id="2147483700" r:id="rId30"/>
    <p:sldLayoutId id="2147483685" r:id="rId31"/>
    <p:sldLayoutId id="2147483686" r:id="rId32"/>
    <p:sldLayoutId id="2147483750" r:id="rId33"/>
    <p:sldLayoutId id="2147483785" r:id="rId34"/>
    <p:sldLayoutId id="2147483787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21556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35546"/>
            <a:ext cx="8229600" cy="405045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65989"/>
            <a:ext cx="2133600" cy="273844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6"/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914306"/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865989"/>
            <a:ext cx="2895600" cy="273844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6"/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865989"/>
            <a:ext cx="2133600" cy="273844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6"/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914306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xStyles>
    <p:titleStyle>
      <a:lvl1pPr algn="l" defTabSz="914306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indent="0" algn="l" defTabSz="914306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indent="0" algn="l" defTabSz="914306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indent="0" algn="l" defTabSz="914306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90.png"/><Relationship Id="rId7" Type="http://schemas.openxmlformats.org/officeDocument/2006/relationships/image" Target="../media/image101.png"/><Relationship Id="rId12" Type="http://schemas.openxmlformats.org/officeDocument/2006/relationships/image" Target="../media/image107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9.png"/><Relationship Id="rId20" Type="http://schemas.openxmlformats.org/officeDocument/2006/relationships/image" Target="../media/image1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0" Type="http://schemas.openxmlformats.org/officeDocument/2006/relationships/image" Target="../media/image99.png"/><Relationship Id="rId19" Type="http://schemas.openxmlformats.org/officeDocument/2006/relationships/image" Target="../media/image110.png"/><Relationship Id="rId4" Type="http://schemas.openxmlformats.org/officeDocument/2006/relationships/image" Target="../media/image91.png"/><Relationship Id="rId9" Type="http://schemas.openxmlformats.org/officeDocument/2006/relationships/image" Target="../media/image98.png"/><Relationship Id="rId1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2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emf"/><Relationship Id="rId11" Type="http://schemas.openxmlformats.org/officeDocument/2006/relationships/image" Target="../media/image119.png"/><Relationship Id="rId5" Type="http://schemas.openxmlformats.org/officeDocument/2006/relationships/image" Target="../media/image113.emf"/><Relationship Id="rId10" Type="http://schemas.openxmlformats.org/officeDocument/2006/relationships/image" Target="../media/image118.png"/><Relationship Id="rId4" Type="http://schemas.openxmlformats.org/officeDocument/2006/relationships/image" Target="../media/image1.wmf"/><Relationship Id="rId9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57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59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58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6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diagramData" Target="../diagrams/data1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Oracle Clou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1727" y="1645893"/>
            <a:ext cx="5424248" cy="12306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Executive Summary: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Deploy Database as a Service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47128" y="3181350"/>
            <a:ext cx="5027083" cy="1048124"/>
          </a:xfrm>
        </p:spPr>
        <p:txBody>
          <a:bodyPr/>
          <a:lstStyle/>
          <a:p>
            <a:r>
              <a:rPr lang="en-US" sz="1600" smtClean="0">
                <a:solidFill>
                  <a:schemeClr val="tx1"/>
                </a:solidFill>
              </a:rPr>
              <a:t>Sunil Babu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Senior Enterprise Architect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4292" y="3943350"/>
            <a:ext cx="2342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Social. Mobile. Complete.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56713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7" y="80438"/>
            <a:ext cx="8229586" cy="40639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Optimized Consolidation Platform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90047" y="502362"/>
            <a:ext cx="8229600" cy="304800"/>
          </a:xfrm>
        </p:spPr>
        <p:txBody>
          <a:bodyPr/>
          <a:lstStyle/>
          <a:p>
            <a:pPr marL="60325" lvl="0">
              <a:spcAft>
                <a:spcPts val="600"/>
              </a:spcAft>
              <a:defRPr/>
            </a:pPr>
            <a:r>
              <a:rPr lang="en-US" dirty="0" err="1">
                <a:solidFill>
                  <a:srgbClr val="FF1414"/>
                </a:solidFill>
              </a:rPr>
              <a:t>Exadata</a:t>
            </a:r>
            <a:r>
              <a:rPr lang="en-US" dirty="0">
                <a:solidFill>
                  <a:srgbClr val="FF1414"/>
                </a:solidFill>
              </a:rPr>
              <a:t> enables safe consolidation of diverse workloads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33601" y="1096396"/>
            <a:ext cx="5041900" cy="3450204"/>
          </a:xfrm>
          <a:prstGeom prst="rect">
            <a:avLst/>
          </a:prstGeom>
        </p:spPr>
        <p:txBody>
          <a:bodyPr/>
          <a:lstStyle/>
          <a:p>
            <a:pPr marL="228600" lvl="0" indent="-168275" defTabSz="228600"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Database Resource Manager provides CPU resource management for conventional and pluggable databases</a:t>
            </a:r>
          </a:p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Priorities, CPU limits and fine-grain SQL management</a:t>
            </a:r>
          </a:p>
          <a:p>
            <a:pPr marL="228600" indent="-168275" defTabSz="228600"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</a:pPr>
            <a:r>
              <a:rPr lang="en-US" sz="1600" dirty="0" smtClean="0"/>
              <a:t>Exadata </a:t>
            </a:r>
            <a:r>
              <a:rPr lang="en-US" sz="1600" b="1" u="sng" dirty="0" smtClean="0"/>
              <a:t>uniquely</a:t>
            </a:r>
            <a:r>
              <a:rPr lang="en-US" sz="1600" dirty="0" smtClean="0"/>
              <a:t> provides I/O management by tenant pluggable database, job, SQL, user, service, etc.</a:t>
            </a:r>
          </a:p>
          <a:p>
            <a:pPr marL="228600" indent="-168275" defTabSz="228600"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</a:pPr>
            <a:r>
              <a:rPr lang="en-US" sz="1600" dirty="0" smtClean="0"/>
              <a:t>Exadata </a:t>
            </a:r>
            <a:r>
              <a:rPr lang="en-US" sz="1600" b="1" u="sng" dirty="0" smtClean="0"/>
              <a:t>uniquely</a:t>
            </a:r>
            <a:r>
              <a:rPr lang="en-US" sz="1600" dirty="0" smtClean="0"/>
              <a:t> provides database workload aware network resource management   </a:t>
            </a:r>
            <a:r>
              <a:rPr lang="en-US" sz="1600" dirty="0" smtClean="0">
                <a:solidFill>
                  <a:schemeClr val="accent1"/>
                </a:solidFill>
              </a:rPr>
              <a:t>*NEW*</a:t>
            </a:r>
            <a:endParaRPr lang="en-US" sz="1600" dirty="0" smtClean="0"/>
          </a:p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Prioritizes critical messages through the entire fabric </a:t>
            </a:r>
          </a:p>
          <a:p>
            <a:pPr marL="631825" lvl="1" indent="-228600" defTabSz="228600">
              <a:spcAft>
                <a:spcPts val="600"/>
              </a:spcAft>
              <a:buSzPct val="85000"/>
              <a:buFont typeface="Arial" pitchFamily="34" charset="0"/>
              <a:buChar char="–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Example: Web users prioritized over ad-hoc reporting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8762" y="1121796"/>
            <a:ext cx="1867731" cy="3084558"/>
            <a:chOff x="214162" y="1305706"/>
            <a:chExt cx="1867731" cy="3084558"/>
          </a:xfrm>
        </p:grpSpPr>
        <p:sp>
          <p:nvSpPr>
            <p:cNvPr id="45" name="Rounded Rectangle 44"/>
            <p:cNvSpPr/>
            <p:nvPr/>
          </p:nvSpPr>
          <p:spPr bwMode="gray">
            <a:xfrm>
              <a:off x="214162" y="3666932"/>
              <a:ext cx="1867731" cy="723332"/>
            </a:xfrm>
            <a:prstGeom prst="roundRect">
              <a:avLst>
                <a:gd name="adj" fmla="val 5797"/>
              </a:avLst>
            </a:prstGeom>
            <a:solidFill>
              <a:schemeClr val="accent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End-to-End Prioritization 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366594" y="1305706"/>
              <a:ext cx="1543575" cy="2360129"/>
              <a:chOff x="554372" y="2165678"/>
              <a:chExt cx="1543575" cy="2360129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54372" y="2165678"/>
                <a:ext cx="1543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Application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4372" y="2829902"/>
                <a:ext cx="1543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Database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4372" y="3494126"/>
                <a:ext cx="1543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Network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54372" y="4125697"/>
                <a:ext cx="1543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</a:rPr>
                  <a:t>Storage</a:t>
                </a:r>
              </a:p>
            </p:txBody>
          </p:sp>
          <p:sp>
            <p:nvSpPr>
              <p:cNvPr id="69" name="Down Arrow 68"/>
              <p:cNvSpPr/>
              <p:nvPr/>
            </p:nvSpPr>
            <p:spPr>
              <a:xfrm>
                <a:off x="1112240" y="2522754"/>
                <a:ext cx="427838" cy="373920"/>
              </a:xfrm>
              <a:prstGeom prst="down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own Arrow 69"/>
              <p:cNvSpPr/>
              <p:nvPr/>
            </p:nvSpPr>
            <p:spPr>
              <a:xfrm>
                <a:off x="1112240" y="3810382"/>
                <a:ext cx="427838" cy="373920"/>
              </a:xfrm>
              <a:prstGeom prst="down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own Arrow 70"/>
              <p:cNvSpPr/>
              <p:nvPr/>
            </p:nvSpPr>
            <p:spPr>
              <a:xfrm>
                <a:off x="1112240" y="3203306"/>
                <a:ext cx="427838" cy="373920"/>
              </a:xfrm>
              <a:prstGeom prst="down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7059" y="1136649"/>
            <a:ext cx="1363785" cy="316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5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xplosion 2 26"/>
          <p:cNvSpPr/>
          <p:nvPr/>
        </p:nvSpPr>
        <p:spPr>
          <a:xfrm>
            <a:off x="6678709" y="1807876"/>
            <a:ext cx="3107762" cy="1374588"/>
          </a:xfrm>
          <a:prstGeom prst="irregularSeal2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Improved in Database</a:t>
            </a:r>
          </a:p>
          <a:p>
            <a:pPr algn="ctr"/>
            <a:r>
              <a:rPr lang="en-US" sz="1600" b="1" dirty="0" smtClean="0"/>
              <a:t>12c</a:t>
            </a:r>
            <a:endParaRPr lang="en-US" sz="1600" b="1" dirty="0"/>
          </a:p>
        </p:txBody>
      </p:sp>
      <p:pic>
        <p:nvPicPr>
          <p:cNvPr id="26" name="Picture 25" descr="Binary Stre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073400"/>
            <a:ext cx="2133600" cy="219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47" y="42338"/>
            <a:ext cx="8229586" cy="406395"/>
          </a:xfrm>
        </p:spPr>
        <p:txBody>
          <a:bodyPr/>
          <a:lstStyle/>
          <a:p>
            <a:r>
              <a:rPr lang="en-US" dirty="0" smtClean="0"/>
              <a:t>Maximum Availability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02747" y="445016"/>
            <a:ext cx="8229600" cy="304800"/>
          </a:xfrm>
        </p:spPr>
        <p:txBody>
          <a:bodyPr/>
          <a:lstStyle/>
          <a:p>
            <a:r>
              <a:rPr lang="en-US" dirty="0" smtClean="0"/>
              <a:t>Continuous Database Services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600" y="1308100"/>
            <a:ext cx="1697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Active-Active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1223" y="1308100"/>
            <a:ext cx="178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Online Rolling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Maintenance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9352" y="1308100"/>
            <a:ext cx="1752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No-Disruption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Failover</a:t>
            </a:r>
          </a:p>
        </p:txBody>
      </p:sp>
      <p:pic>
        <p:nvPicPr>
          <p:cNvPr id="8" name="Picture 7" descr="12c Clus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1" y="2832425"/>
            <a:ext cx="1079499" cy="148079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796821" y="2742260"/>
            <a:ext cx="1268028" cy="1661120"/>
            <a:chOff x="3580921" y="2742260"/>
            <a:chExt cx="1268028" cy="1661120"/>
          </a:xfrm>
        </p:grpSpPr>
        <p:pic>
          <p:nvPicPr>
            <p:cNvPr id="9" name="Picture 8" descr="12c Clust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1" y="2922590"/>
              <a:ext cx="1079499" cy="1480790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>
            <a:xfrm rot="20116964">
              <a:off x="3580921" y="3110560"/>
              <a:ext cx="332272" cy="254374"/>
            </a:xfrm>
            <a:prstGeom prst="curved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urved Down Arrow 11"/>
            <p:cNvSpPr/>
            <p:nvPr/>
          </p:nvSpPr>
          <p:spPr>
            <a:xfrm rot="20116964">
              <a:off x="3885722" y="2920061"/>
              <a:ext cx="332272" cy="254374"/>
            </a:xfrm>
            <a:prstGeom prst="curved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Down Arrow 12"/>
            <p:cNvSpPr/>
            <p:nvPr/>
          </p:nvSpPr>
          <p:spPr>
            <a:xfrm rot="20116964">
              <a:off x="4177821" y="2742260"/>
              <a:ext cx="332272" cy="254374"/>
            </a:xfrm>
            <a:prstGeom prst="curved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 rot="19800000" flipH="1">
              <a:off x="3858050" y="3317593"/>
              <a:ext cx="990899" cy="369612"/>
            </a:xfrm>
            <a:prstGeom prst="curved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 descr="12c Clus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1" y="2832425"/>
            <a:ext cx="1079499" cy="1480790"/>
          </a:xfrm>
          <a:prstGeom prst="rect">
            <a:avLst/>
          </a:prstGeom>
        </p:spPr>
      </p:pic>
      <p:sp>
        <p:nvSpPr>
          <p:cNvPr id="17" name="Curved Down Arrow 16"/>
          <p:cNvSpPr/>
          <p:nvPr/>
        </p:nvSpPr>
        <p:spPr>
          <a:xfrm rot="20116964">
            <a:off x="6921022" y="2996260"/>
            <a:ext cx="332272" cy="254374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20760000">
            <a:off x="6792237" y="2441652"/>
            <a:ext cx="91440" cy="9347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9500000" flipV="1">
            <a:off x="7008399" y="2315332"/>
            <a:ext cx="91440" cy="9347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83400" y="3403600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200" dirty="0" smtClean="0">
              <a:solidFill>
                <a:schemeClr val="accent1"/>
              </a:solidFill>
            </a:endParaRPr>
          </a:p>
        </p:txBody>
      </p:sp>
      <p:pic>
        <p:nvPicPr>
          <p:cNvPr id="22" name="Picture 21" descr="12c Clus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1" y="2807025"/>
            <a:ext cx="1079499" cy="1480790"/>
          </a:xfrm>
          <a:prstGeom prst="rect">
            <a:avLst/>
          </a:prstGeom>
        </p:spPr>
      </p:pic>
      <p:pic>
        <p:nvPicPr>
          <p:cNvPr id="24" name="Picture 36" descr="EndUse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9985" y="2012672"/>
            <a:ext cx="59372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36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3427016" y="1835014"/>
            <a:ext cx="2286000" cy="5715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Activity Monitoring</a:t>
            </a:r>
            <a:endParaRPr lang="en-US" sz="1400" b="1" kern="0" spc="5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3427016" y="2432261"/>
            <a:ext cx="2286000" cy="571500"/>
          </a:xfrm>
          <a:prstGeom prst="roundRect">
            <a:avLst>
              <a:gd name="adj" fmla="val 16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Database Firewall</a:t>
            </a:r>
            <a:endParaRPr lang="en-US" sz="1400" b="1" kern="0" spc="5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3427016" y="3029509"/>
            <a:ext cx="2286000" cy="571500"/>
          </a:xfrm>
          <a:prstGeom prst="roundRect">
            <a:avLst>
              <a:gd name="adj" fmla="val 1769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Auditing and Reporting</a:t>
            </a:r>
            <a:endParaRPr lang="en-US" sz="1400" b="1" kern="0" spc="5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427810" y="1181287"/>
            <a:ext cx="2286000" cy="6279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DETECTIVE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742676" y="2432261"/>
            <a:ext cx="2286000" cy="5715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Redaction &amp; Masking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742676" y="3029509"/>
            <a:ext cx="2286000" cy="571500"/>
          </a:xfrm>
          <a:prstGeom prst="roundRect">
            <a:avLst>
              <a:gd name="adj" fmla="val 16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Privileged User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Controls</a:t>
            </a:r>
            <a:endParaRPr lang="en-US" sz="1400" b="1" kern="0" spc="5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42676" y="1835014"/>
            <a:ext cx="2286000" cy="5715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Encryption</a:t>
            </a:r>
            <a:endParaRPr lang="en-US" sz="1400" b="1" kern="0" spc="5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44265" y="1181287"/>
            <a:ext cx="2286000" cy="6279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PREVENTIVE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6110561" y="1181287"/>
            <a:ext cx="2286000" cy="6279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ADMINISTRATIVE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110561" y="2432261"/>
            <a:ext cx="2286000" cy="5715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Configuration &amp; Vulnerability Scan</a:t>
            </a:r>
            <a:endParaRPr lang="en-US" sz="1400" b="1" kern="0" spc="5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6110561" y="3029509"/>
            <a:ext cx="2286000" cy="5715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Privilege Analysis</a:t>
            </a:r>
            <a:endParaRPr lang="en-US" sz="1400" b="1" kern="0" spc="5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6110561" y="1835014"/>
            <a:ext cx="2286000" cy="571500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0" lvl="1" indent="114300" algn="ctr" fontAlgn="base">
              <a:spcBef>
                <a:spcPct val="0"/>
              </a:spcBef>
              <a:spcAft>
                <a:spcPct val="0"/>
              </a:spcAft>
              <a:buClr>
                <a:srgbClr val="FFCBCC"/>
              </a:buClr>
              <a:defRPr/>
            </a:pPr>
            <a:r>
              <a:rPr lang="en-US" sz="1400" b="1" kern="0" spc="5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Sensitive Data &amp; Database Discovery</a:t>
            </a:r>
            <a:endParaRPr lang="en-US" sz="1400" b="1" kern="0" spc="5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54" name="Group 57"/>
          <p:cNvGrpSpPr/>
          <p:nvPr/>
        </p:nvGrpSpPr>
        <p:grpSpPr>
          <a:xfrm>
            <a:off x="1307037" y="3712545"/>
            <a:ext cx="973677" cy="842755"/>
            <a:chOff x="1307037" y="3712545"/>
            <a:chExt cx="973677" cy="842755"/>
          </a:xfrm>
        </p:grpSpPr>
        <p:pic>
          <p:nvPicPr>
            <p:cNvPr id="55" name="Picture 40" descr="Database_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6979" y="3914142"/>
              <a:ext cx="478042" cy="641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0663" y="3895725"/>
              <a:ext cx="367425" cy="657728"/>
            </a:xfrm>
            <a:prstGeom prst="rect">
              <a:avLst/>
            </a:prstGeom>
            <a:noFill/>
            <a:ln w="9360">
              <a:noFill/>
              <a:miter lim="800000"/>
              <a:headEnd/>
              <a:tailEnd/>
            </a:ln>
          </p:spPr>
        </p:pic>
        <p:pic>
          <p:nvPicPr>
            <p:cNvPr id="57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07037" y="3712545"/>
              <a:ext cx="973677" cy="12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66"/>
          <p:cNvGrpSpPr/>
          <p:nvPr/>
        </p:nvGrpSpPr>
        <p:grpSpPr>
          <a:xfrm>
            <a:off x="3654606" y="3712545"/>
            <a:ext cx="1948043" cy="815176"/>
            <a:chOff x="3654606" y="3712545"/>
            <a:chExt cx="1948043" cy="815176"/>
          </a:xfrm>
        </p:grpSpPr>
        <p:grpSp>
          <p:nvGrpSpPr>
            <p:cNvPr id="59" name="Group 56"/>
            <p:cNvGrpSpPr/>
            <p:nvPr/>
          </p:nvGrpSpPr>
          <p:grpSpPr>
            <a:xfrm>
              <a:off x="3654606" y="3712545"/>
              <a:ext cx="1948043" cy="815176"/>
              <a:chOff x="3654606" y="3712545"/>
              <a:chExt cx="1948043" cy="815176"/>
            </a:xfrm>
          </p:grpSpPr>
          <p:pic>
            <p:nvPicPr>
              <p:cNvPr id="64" name="Picture 59" descr="Microsoft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31682" y="4417993"/>
                <a:ext cx="870967" cy="109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" name="Picture 1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90824" y="3712545"/>
                <a:ext cx="973677" cy="12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65" descr="logo-mysql-110x57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54606" y="4044798"/>
                <a:ext cx="395916" cy="212713"/>
              </a:xfrm>
              <a:prstGeom prst="rect">
                <a:avLst/>
              </a:prstGeom>
            </p:spPr>
          </p:pic>
          <p:pic>
            <p:nvPicPr>
              <p:cNvPr id="67" name="Picture 6" descr="http://t1.gstatic.com/images?q=tbn:ANd9GcRhPpqQtVnOjNUuxkBzGr31xrihoi0Jz9vkm1tVfxKgp2-BHVvwD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876057" y="4081106"/>
                <a:ext cx="475996" cy="154639"/>
              </a:xfrm>
              <a:prstGeom prst="rect">
                <a:avLst/>
              </a:prstGeom>
              <a:noFill/>
            </p:spPr>
          </p:pic>
          <p:pic>
            <p:nvPicPr>
              <p:cNvPr id="68" name="Picture 8" descr="http://t2.gstatic.com/images?q=tbn:ANd9GcT88ZRN8j2iirt6eFf93QbyipPYRl_RRaEKXK_zg7vqcWfaGI3MDw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770106" y="4375937"/>
                <a:ext cx="353678" cy="137160"/>
              </a:xfrm>
              <a:prstGeom prst="rect">
                <a:avLst/>
              </a:prstGeom>
              <a:noFill/>
            </p:spPr>
          </p:pic>
        </p:grpSp>
        <p:grpSp>
          <p:nvGrpSpPr>
            <p:cNvPr id="60" name="Group 60"/>
            <p:cNvGrpSpPr/>
            <p:nvPr/>
          </p:nvGrpSpPr>
          <p:grpSpPr>
            <a:xfrm>
              <a:off x="4153376" y="3958359"/>
              <a:ext cx="667215" cy="518391"/>
              <a:chOff x="6800850" y="1643784"/>
              <a:chExt cx="801042" cy="622368"/>
            </a:xfrm>
          </p:grpSpPr>
          <p:pic>
            <p:nvPicPr>
              <p:cNvPr id="61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gray">
              <a:xfrm>
                <a:off x="6800850" y="1643784"/>
                <a:ext cx="376859" cy="326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" name="Picture 61" descr="Database_old_and_new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gray">
              <a:xfrm>
                <a:off x="7142921" y="1696792"/>
                <a:ext cx="458971" cy="397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gray">
              <a:xfrm>
                <a:off x="6848476" y="1816536"/>
                <a:ext cx="519372" cy="449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9" name="Group 34"/>
          <p:cNvGrpSpPr/>
          <p:nvPr/>
        </p:nvGrpSpPr>
        <p:grpSpPr>
          <a:xfrm>
            <a:off x="6719585" y="3712545"/>
            <a:ext cx="973677" cy="832159"/>
            <a:chOff x="6719585" y="3712545"/>
            <a:chExt cx="973677" cy="832159"/>
          </a:xfrm>
        </p:grpSpPr>
        <p:pic>
          <p:nvPicPr>
            <p:cNvPr id="70" name="Picture 35" descr="Database_old_and_new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>
              <a:off x="7033296" y="4012442"/>
              <a:ext cx="374979" cy="413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19585" y="3712545"/>
              <a:ext cx="973677" cy="12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Curved Up Arrow 71"/>
            <p:cNvSpPr/>
            <p:nvPr/>
          </p:nvSpPr>
          <p:spPr>
            <a:xfrm>
              <a:off x="6892118" y="4217158"/>
              <a:ext cx="668741" cy="327546"/>
            </a:xfrm>
            <a:prstGeom prst="curved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Curved Up Arrow 72"/>
            <p:cNvSpPr/>
            <p:nvPr/>
          </p:nvSpPr>
          <p:spPr>
            <a:xfrm rot="10800000">
              <a:off x="6853450" y="3891887"/>
              <a:ext cx="668741" cy="327546"/>
            </a:xfrm>
            <a:prstGeom prst="curved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64647" y="42338"/>
            <a:ext cx="8229586" cy="406395"/>
          </a:xfrm>
        </p:spPr>
        <p:txBody>
          <a:bodyPr/>
          <a:lstStyle/>
          <a:p>
            <a:r>
              <a:rPr lang="en-US" dirty="0" smtClean="0"/>
              <a:t>Database Services Security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02747" y="445016"/>
            <a:ext cx="8229600" cy="304800"/>
          </a:xfrm>
        </p:spPr>
        <p:txBody>
          <a:bodyPr/>
          <a:lstStyle/>
          <a:p>
            <a:r>
              <a:rPr lang="en-US" dirty="0" smtClean="0"/>
              <a:t>Defense in depth leveraging all existing capabilities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8999" y="0"/>
            <a:ext cx="8229600" cy="711200"/>
          </a:xfrm>
        </p:spPr>
        <p:txBody>
          <a:bodyPr/>
          <a:lstStyle/>
          <a:p>
            <a:r>
              <a:rPr lang="en-US" dirty="0" smtClean="0"/>
              <a:t>Seamless user and application experience</a:t>
            </a:r>
            <a:br>
              <a:rPr lang="en-US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Two step deployment process</a:t>
            </a: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gray">
          <a:xfrm>
            <a:off x="2034968" y="2461028"/>
            <a:ext cx="254169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Database Services</a:t>
            </a:r>
            <a:endParaRPr lang="en-US" sz="2000" b="1" dirty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5099" y="2630049"/>
            <a:ext cx="661299" cy="9143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" name="Picture 34" descr="Database clu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2849" y="1695749"/>
            <a:ext cx="645799" cy="914399"/>
          </a:xfrm>
          <a:prstGeom prst="rect">
            <a:avLst/>
          </a:prstGeom>
        </p:spPr>
      </p:pic>
      <p:pic>
        <p:nvPicPr>
          <p:cNvPr id="36" name="Picture 35" descr="12c Clust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449" y="3564349"/>
            <a:ext cx="666599" cy="914399"/>
          </a:xfrm>
          <a:prstGeom prst="rect">
            <a:avLst/>
          </a:prstGeom>
        </p:spPr>
      </p:pic>
      <p:grpSp>
        <p:nvGrpSpPr>
          <p:cNvPr id="37" name="Group 19"/>
          <p:cNvGrpSpPr>
            <a:grpSpLocks noChangeAspect="1"/>
          </p:cNvGrpSpPr>
          <p:nvPr/>
        </p:nvGrpSpPr>
        <p:grpSpPr>
          <a:xfrm>
            <a:off x="8004338" y="855448"/>
            <a:ext cx="842820" cy="820400"/>
            <a:chOff x="122033" y="940360"/>
            <a:chExt cx="3770367" cy="3599059"/>
          </a:xfrm>
        </p:grpSpPr>
        <p:grpSp>
          <p:nvGrpSpPr>
            <p:cNvPr id="39" name="Group 71"/>
            <p:cNvGrpSpPr/>
            <p:nvPr/>
          </p:nvGrpSpPr>
          <p:grpSpPr>
            <a:xfrm>
              <a:off x="122033" y="940360"/>
              <a:ext cx="3770367" cy="3599059"/>
              <a:chOff x="507948" y="2025170"/>
              <a:chExt cx="2603823" cy="2485518"/>
            </a:xfrm>
          </p:grpSpPr>
          <p:pic>
            <p:nvPicPr>
              <p:cNvPr id="60" name="Picture 59" descr="Multiple PDB Root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948" y="2565443"/>
                <a:ext cx="2603823" cy="1945245"/>
              </a:xfrm>
              <a:prstGeom prst="rect">
                <a:avLst/>
              </a:prstGeom>
            </p:spPr>
          </p:pic>
          <p:pic>
            <p:nvPicPr>
              <p:cNvPr id="61" name="Picture 60" descr="Embedded DW PDB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3921" y="2025170"/>
                <a:ext cx="612000" cy="918000"/>
              </a:xfrm>
              <a:prstGeom prst="rect">
                <a:avLst/>
              </a:prstGeom>
            </p:spPr>
          </p:pic>
          <p:pic>
            <p:nvPicPr>
              <p:cNvPr id="62" name="Picture 61" descr="Embedded BI PDB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1165" y="2262519"/>
                <a:ext cx="612000" cy="918000"/>
              </a:xfrm>
              <a:prstGeom prst="rect">
                <a:avLst/>
              </a:prstGeom>
            </p:spPr>
          </p:pic>
          <p:pic>
            <p:nvPicPr>
              <p:cNvPr id="63" name="Picture 62" descr="Embedded ERP PDB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887" y="2498153"/>
                <a:ext cx="624917" cy="918629"/>
              </a:xfrm>
              <a:prstGeom prst="rect">
                <a:avLst/>
              </a:prstGeom>
            </p:spPr>
          </p:pic>
          <p:pic>
            <p:nvPicPr>
              <p:cNvPr id="64" name="Picture 63" descr="Embedded HCM PDB.pn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1822" y="2713822"/>
                <a:ext cx="624917" cy="927908"/>
              </a:xfrm>
              <a:prstGeom prst="rect">
                <a:avLst/>
              </a:prstGeom>
            </p:spPr>
          </p:pic>
          <p:pic>
            <p:nvPicPr>
              <p:cNvPr id="65" name="Picture 64" descr="Embedded CRM PDB.pn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721" y="2927776"/>
                <a:ext cx="624917" cy="937376"/>
              </a:xfrm>
              <a:prstGeom prst="rect">
                <a:avLst/>
              </a:prstGeom>
            </p:spPr>
          </p:pic>
        </p:grpSp>
        <p:pic>
          <p:nvPicPr>
            <p:cNvPr id="41" name="Picture 40" descr="Sys User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244" y="2140586"/>
              <a:ext cx="540000" cy="594236"/>
            </a:xfrm>
            <a:prstGeom prst="rect">
              <a:avLst/>
            </a:prstGeom>
          </p:spPr>
        </p:pic>
        <p:pic>
          <p:nvPicPr>
            <p:cNvPr id="42" name="Picture 41" descr="Sys User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74" y="2822690"/>
              <a:ext cx="540000" cy="594236"/>
            </a:xfrm>
            <a:prstGeom prst="rect">
              <a:avLst/>
            </a:prstGeom>
          </p:spPr>
        </p:pic>
        <p:pic>
          <p:nvPicPr>
            <p:cNvPr id="43" name="Picture 42" descr="User Blake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528" y="2501047"/>
              <a:ext cx="576000" cy="624384"/>
            </a:xfrm>
            <a:prstGeom prst="rect">
              <a:avLst/>
            </a:prstGeom>
          </p:spPr>
        </p:pic>
        <p:pic>
          <p:nvPicPr>
            <p:cNvPr id="51" name="Picture 50" descr="User Scott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8" y="2203929"/>
              <a:ext cx="540000" cy="594236"/>
            </a:xfrm>
            <a:prstGeom prst="rect">
              <a:avLst/>
            </a:prstGeom>
          </p:spPr>
        </p:pic>
        <p:pic>
          <p:nvPicPr>
            <p:cNvPr id="52" name="Picture 51" descr="Sys User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122" y="1802308"/>
              <a:ext cx="540000" cy="594236"/>
            </a:xfrm>
            <a:prstGeom prst="rect">
              <a:avLst/>
            </a:prstGeom>
          </p:spPr>
        </p:pic>
        <p:pic>
          <p:nvPicPr>
            <p:cNvPr id="53" name="Picture 52" descr="Sys User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454" y="1436656"/>
              <a:ext cx="540000" cy="594236"/>
            </a:xfrm>
            <a:prstGeom prst="rect">
              <a:avLst/>
            </a:prstGeom>
          </p:spPr>
        </p:pic>
        <p:pic>
          <p:nvPicPr>
            <p:cNvPr id="54" name="Picture 53" descr="Sys User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49" y="2495501"/>
              <a:ext cx="540000" cy="594236"/>
            </a:xfrm>
            <a:prstGeom prst="rect">
              <a:avLst/>
            </a:prstGeom>
          </p:spPr>
        </p:pic>
        <p:pic>
          <p:nvPicPr>
            <p:cNvPr id="55" name="Picture 54" descr="User Blake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241" y="2173781"/>
              <a:ext cx="576000" cy="624384"/>
            </a:xfrm>
            <a:prstGeom prst="rect">
              <a:avLst/>
            </a:prstGeom>
          </p:spPr>
        </p:pic>
        <p:pic>
          <p:nvPicPr>
            <p:cNvPr id="56" name="Picture 55" descr="User King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053" y="1868227"/>
              <a:ext cx="540000" cy="591878"/>
            </a:xfrm>
            <a:prstGeom prst="rect">
              <a:avLst/>
            </a:prstGeom>
          </p:spPr>
        </p:pic>
        <p:pic>
          <p:nvPicPr>
            <p:cNvPr id="57" name="Picture 56" descr="User Jones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975" y="1836619"/>
              <a:ext cx="540000" cy="596842"/>
            </a:xfrm>
            <a:prstGeom prst="rect">
              <a:avLst/>
            </a:prstGeom>
          </p:spPr>
        </p:pic>
        <p:pic>
          <p:nvPicPr>
            <p:cNvPr id="58" name="Picture 57" descr="User Sally.png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20" y="1494098"/>
              <a:ext cx="540000" cy="594236"/>
            </a:xfrm>
            <a:prstGeom prst="rect">
              <a:avLst/>
            </a:prstGeom>
          </p:spPr>
        </p:pic>
        <p:pic>
          <p:nvPicPr>
            <p:cNvPr id="59" name="Picture 58" descr="User Scott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036" y="1117354"/>
              <a:ext cx="540000" cy="59423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66700" y="812800"/>
            <a:ext cx="26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1. User selects desired service class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517900"/>
            <a:ext cx="784162" cy="10409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2900" y="3441700"/>
            <a:ext cx="1130300" cy="11303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66700" y="2806700"/>
            <a:ext cx="292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. Application connects    to database service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27155" y="1549400"/>
            <a:ext cx="1300660" cy="1108342"/>
            <a:chOff x="3710055" y="749300"/>
            <a:chExt cx="1300660" cy="1108342"/>
          </a:xfrm>
        </p:grpSpPr>
        <p:grpSp>
          <p:nvGrpSpPr>
            <p:cNvPr id="21" name="Group 20"/>
            <p:cNvGrpSpPr/>
            <p:nvPr/>
          </p:nvGrpSpPr>
          <p:grpSpPr>
            <a:xfrm>
              <a:off x="3710055" y="749300"/>
              <a:ext cx="1255645" cy="1108342"/>
              <a:chOff x="3024255" y="723900"/>
              <a:chExt cx="1255645" cy="110834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025146" y="1470063"/>
                <a:ext cx="1254754" cy="362179"/>
                <a:chOff x="3488396" y="3860163"/>
                <a:chExt cx="2846819" cy="388095"/>
              </a:xfrm>
            </p:grpSpPr>
            <p:sp>
              <p:nvSpPr>
                <p:cNvPr id="77" name="Round Same Side Corner Rectangle 76"/>
                <p:cNvSpPr/>
                <p:nvPr/>
              </p:nvSpPr>
              <p:spPr>
                <a:xfrm rot="16200000">
                  <a:off x="4734816" y="2647859"/>
                  <a:ext cx="353979" cy="2846819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rgbClr val="A55C2B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517898" y="3922483"/>
                  <a:ext cx="20244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effectLst>
                        <a:glow rad="101600">
                          <a:srgbClr val="FF8000">
                            <a:alpha val="75000"/>
                          </a:srgbClr>
                        </a:glow>
                      </a:effectLst>
                    </a:rPr>
                    <a:t>BRONZE</a:t>
                  </a: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4320997" y="3860163"/>
                  <a:ext cx="18466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050" dirty="0" smtClean="0">
                    <a:solidFill>
                      <a:srgbClr val="424545"/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025146" y="1096981"/>
                <a:ext cx="1244478" cy="365945"/>
                <a:chOff x="3488396" y="2883619"/>
                <a:chExt cx="2823504" cy="392131"/>
              </a:xfrm>
            </p:grpSpPr>
            <p:sp>
              <p:nvSpPr>
                <p:cNvPr id="74" name="Round Same Side Corner Rectangle 73"/>
                <p:cNvSpPr/>
                <p:nvPr/>
              </p:nvSpPr>
              <p:spPr>
                <a:xfrm rot="16200000">
                  <a:off x="4723159" y="1687009"/>
                  <a:ext cx="353978" cy="2823504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rgbClr val="B6BCC0"/>
                    </a:gs>
                    <a:gs pos="100000">
                      <a:srgbClr val="FFFFFF"/>
                    </a:gs>
                  </a:gsLst>
                  <a:lin ang="96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3530598" y="2936367"/>
                  <a:ext cx="16799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effectLst>
                        <a:glow rad="101600">
                          <a:srgbClr val="D08049">
                            <a:alpha val="75000"/>
                          </a:srgbClr>
                        </a:glow>
                      </a:effectLst>
                    </a:rPr>
                    <a:t>SILVER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193998" y="2883619"/>
                  <a:ext cx="18466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050" dirty="0" smtClean="0">
                    <a:solidFill>
                      <a:srgbClr val="424545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024255" y="723900"/>
                <a:ext cx="1244478" cy="366024"/>
                <a:chOff x="3486374" y="1854062"/>
                <a:chExt cx="2823504" cy="392215"/>
              </a:xfrm>
            </p:grpSpPr>
            <p:sp>
              <p:nvSpPr>
                <p:cNvPr id="71" name="Round Same Side Corner Rectangle 70"/>
                <p:cNvSpPr/>
                <p:nvPr/>
              </p:nvSpPr>
              <p:spPr>
                <a:xfrm rot="16200000">
                  <a:off x="4721136" y="657536"/>
                  <a:ext cx="353979" cy="2823504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rgbClr val="EAD558"/>
                    </a:gs>
                    <a:gs pos="100000">
                      <a:srgbClr val="FFFFFF"/>
                    </a:gs>
                  </a:gsLst>
                  <a:lin ang="54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581397" y="1906894"/>
                  <a:ext cx="15316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effectLst>
                        <a:glow rad="101600">
                          <a:srgbClr val="D08049">
                            <a:alpha val="75000"/>
                          </a:srgbClr>
                        </a:glow>
                      </a:effectLst>
                    </a:rPr>
                    <a:t>GOLD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166574" y="1854062"/>
                  <a:ext cx="18466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050" dirty="0" smtClean="0">
                    <a:solidFill>
                      <a:srgbClr val="424545"/>
                    </a:solidFill>
                  </a:endParaRPr>
                </a:p>
              </p:txBody>
            </p:sp>
          </p:grpSp>
        </p:grpSp>
        <p:sp>
          <p:nvSpPr>
            <p:cNvPr id="22" name="Rectangle 21"/>
            <p:cNvSpPr/>
            <p:nvPr/>
          </p:nvSpPr>
          <p:spPr>
            <a:xfrm>
              <a:off x="4478799" y="958335"/>
              <a:ext cx="53191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66CE32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3200" dirty="0">
                <a:solidFill>
                  <a:srgbClr val="66CE3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06469" y="1143000"/>
            <a:ext cx="2757831" cy="2006600"/>
            <a:chOff x="3084169" y="1295400"/>
            <a:chExt cx="2757831" cy="20066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84169" y="1295400"/>
              <a:ext cx="2757831" cy="2006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84244" y="1701800"/>
              <a:ext cx="1325178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9063" indent="-119063" algn="ctr">
                <a:lnSpc>
                  <a:spcPct val="5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2000" b="1" dirty="0">
                  <a:latin typeface="Arial" charset="0"/>
                </a:rPr>
                <a:t>Database</a:t>
              </a:r>
            </a:p>
            <a:p>
              <a:pPr marL="119063" indent="-119063" algn="ctr">
                <a:lnSpc>
                  <a:spcPct val="5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2000" b="1" dirty="0" smtClean="0">
                  <a:latin typeface="Arial" charset="0"/>
                </a:rPr>
                <a:t>Service</a:t>
              </a:r>
              <a:r>
                <a:rPr lang="en-US" sz="2000" b="1" dirty="0">
                  <a:solidFill>
                    <a:schemeClr val="tx2"/>
                  </a:solidFill>
                </a:rPr>
                <a:t>s</a:t>
              </a:r>
              <a:endParaRPr lang="en-US" sz="2000" b="1" dirty="0">
                <a:latin typeface="Arial" charset="0"/>
              </a:endParaRPr>
            </a:p>
          </p:txBody>
        </p:sp>
      </p:grpSp>
      <p:cxnSp>
        <p:nvCxnSpPr>
          <p:cNvPr id="38" name="Curved Connector 37"/>
          <p:cNvCxnSpPr/>
          <p:nvPr/>
        </p:nvCxnSpPr>
        <p:spPr>
          <a:xfrm flipV="1">
            <a:off x="2438400" y="2374900"/>
            <a:ext cx="2197100" cy="1625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86200" y="3467100"/>
            <a:ext cx="36068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Service is automatically deployed using pre-defined templates and optimal consolidation model</a:t>
            </a:r>
          </a:p>
        </p:txBody>
      </p:sp>
      <p:cxnSp>
        <p:nvCxnSpPr>
          <p:cNvPr id="85" name="Curved Connector 84"/>
          <p:cNvCxnSpPr/>
          <p:nvPr/>
        </p:nvCxnSpPr>
        <p:spPr>
          <a:xfrm flipV="1">
            <a:off x="5181600" y="1371600"/>
            <a:ext cx="2730500" cy="977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Red Database Drum.png"/>
          <p:cNvPicPr>
            <a:picLocks noChangeAspect="1"/>
          </p:cNvPicPr>
          <p:nvPr/>
        </p:nvPicPr>
        <p:blipFill>
          <a:blip r:embed="rId20" cstate="print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43" y="2121471"/>
            <a:ext cx="321923" cy="46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Oracle 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22" y="161092"/>
            <a:ext cx="8229590" cy="406395"/>
          </a:xfrm>
        </p:spPr>
        <p:txBody>
          <a:bodyPr/>
          <a:lstStyle/>
          <a:p>
            <a:r>
              <a:rPr lang="en-US" dirty="0" smtClean="0"/>
              <a:t>Service Delivery Platform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 descr="ParticleColliderStopwatch_111212-617x41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000">
            <a:off x="1110119" y="1727200"/>
            <a:ext cx="3051481" cy="20574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673872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loud"/>
          <p:cNvPicPr>
            <a:picLocks noChangeAspect="1" noChangeArrowheads="1"/>
          </p:cNvPicPr>
          <p:nvPr/>
        </p:nvPicPr>
        <p:blipFill>
          <a:blip r:embed="rId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5773025" y="1178121"/>
            <a:ext cx="3313847" cy="25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80"/>
          <p:cNvSpPr>
            <a:spLocks noChangeArrowheads="1"/>
          </p:cNvSpPr>
          <p:nvPr/>
        </p:nvSpPr>
        <p:spPr bwMode="auto">
          <a:xfrm>
            <a:off x="4333875" y="723605"/>
            <a:ext cx="1276350" cy="952500"/>
          </a:xfrm>
          <a:prstGeom prst="ellipse">
            <a:avLst/>
          </a:prstGeom>
          <a:gradFill rotWithShape="1">
            <a:gsLst>
              <a:gs pos="0">
                <a:srgbClr val="B8B8B8">
                  <a:alpha val="75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" name="Oval 79"/>
          <p:cNvSpPr>
            <a:spLocks noChangeArrowheads="1"/>
          </p:cNvSpPr>
          <p:nvPr/>
        </p:nvSpPr>
        <p:spPr bwMode="auto">
          <a:xfrm>
            <a:off x="4791075" y="752180"/>
            <a:ext cx="1276350" cy="952500"/>
          </a:xfrm>
          <a:prstGeom prst="ellipse">
            <a:avLst/>
          </a:prstGeom>
          <a:gradFill rotWithShape="1">
            <a:gsLst>
              <a:gs pos="0">
                <a:srgbClr val="B8B8B8">
                  <a:alpha val="75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" name="Oval 70"/>
          <p:cNvSpPr>
            <a:spLocks noChangeArrowheads="1"/>
          </p:cNvSpPr>
          <p:nvPr/>
        </p:nvSpPr>
        <p:spPr bwMode="auto">
          <a:xfrm>
            <a:off x="342922" y="2281142"/>
            <a:ext cx="2295525" cy="1743075"/>
          </a:xfrm>
          <a:prstGeom prst="ellipse">
            <a:avLst/>
          </a:prstGeom>
          <a:gradFill rotWithShape="1">
            <a:gsLst>
              <a:gs pos="0">
                <a:srgbClr val="B8B8B8">
                  <a:alpha val="75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99930" y="887547"/>
            <a:ext cx="30893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b="1" dirty="0"/>
              <a:t>Traditional </a:t>
            </a:r>
            <a:r>
              <a:rPr lang="en-US" sz="1400" b="1" dirty="0" smtClean="0"/>
              <a:t>Database Deployment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>
                <a:solidFill>
                  <a:srgbClr val="C00000"/>
                </a:solidFill>
              </a:rPr>
              <a:t>(Admin driven)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053825" y="887741"/>
            <a:ext cx="30424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b="1" dirty="0" smtClean="0"/>
              <a:t>Database-as-a-Service Deployment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>
                <a:solidFill>
                  <a:srgbClr val="C00000"/>
                </a:solidFill>
              </a:rPr>
              <a:t>(End-user driven)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59037" y="1186908"/>
            <a:ext cx="1736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dirty="0"/>
              <a:t>Specify and procure hardware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59037" y="1919410"/>
            <a:ext cx="17367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dirty="0"/>
              <a:t>Configure hardware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59037" y="2510598"/>
            <a:ext cx="17367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dirty="0"/>
              <a:t>Deploy hardware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359037" y="3139557"/>
            <a:ext cx="1736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dirty="0" smtClean="0"/>
              <a:t>Deploy operating system and configure storage</a:t>
            </a:r>
            <a:endParaRPr lang="en-US" sz="12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345393" y="3900941"/>
            <a:ext cx="17367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dirty="0" smtClean="0"/>
              <a:t>Deploy database</a:t>
            </a:r>
            <a:endParaRPr lang="en-US" sz="120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420240" y="1902386"/>
            <a:ext cx="1558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sz="1200" dirty="0" smtClean="0"/>
              <a:t>Request database deployment</a:t>
            </a:r>
            <a:endParaRPr lang="en-US" sz="12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490398" y="2724910"/>
            <a:ext cx="1322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dirty="0" smtClean="0"/>
              <a:t>Adjust capacity </a:t>
            </a:r>
            <a:r>
              <a:rPr lang="en-US" sz="1200" dirty="0"/>
              <a:t>as demand changes</a:t>
            </a:r>
          </a:p>
        </p:txBody>
      </p:sp>
      <p:sp>
        <p:nvSpPr>
          <p:cNvPr id="21" name="TextBox 38"/>
          <p:cNvSpPr txBox="1">
            <a:spLocks noChangeArrowheads="1"/>
          </p:cNvSpPr>
          <p:nvPr/>
        </p:nvSpPr>
        <p:spPr bwMode="auto">
          <a:xfrm>
            <a:off x="4472642" y="3439365"/>
            <a:ext cx="13223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dirty="0"/>
              <a:t>Retire </a:t>
            </a:r>
            <a:r>
              <a:rPr lang="en-US" sz="1200" dirty="0" smtClean="0"/>
              <a:t>database when </a:t>
            </a:r>
            <a:r>
              <a:rPr lang="en-US" sz="1200" dirty="0"/>
              <a:t>not needed</a:t>
            </a:r>
          </a:p>
        </p:txBody>
      </p:sp>
      <p:sp>
        <p:nvSpPr>
          <p:cNvPr id="22" name="AutoShape 95"/>
          <p:cNvSpPr>
            <a:spLocks noChangeArrowheads="1"/>
          </p:cNvSpPr>
          <p:nvPr/>
        </p:nvSpPr>
        <p:spPr bwMode="auto">
          <a:xfrm rot="10800000">
            <a:off x="3009900" y="1597786"/>
            <a:ext cx="438150" cy="22701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en-US" sz="1200">
              <a:solidFill>
                <a:schemeClr val="bg2"/>
              </a:solidFill>
              <a:latin typeface="Times"/>
            </a:endParaRPr>
          </a:p>
        </p:txBody>
      </p:sp>
      <p:pic>
        <p:nvPicPr>
          <p:cNvPr id="23" name="Rounded Rectangle 2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2506567"/>
            <a:ext cx="1509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82613" y="2587531"/>
            <a:ext cx="1409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200" b="1" dirty="0" smtClean="0">
                <a:solidFill>
                  <a:schemeClr val="bg1"/>
                </a:solidFill>
              </a:rPr>
              <a:t>Database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5" name="Rounded Rectangle 2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2815490"/>
            <a:ext cx="1509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Rounded Rectangle 2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3110765"/>
            <a:ext cx="1509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62"/>
          <p:cNvSpPr txBox="1">
            <a:spLocks noChangeArrowheads="1"/>
          </p:cNvSpPr>
          <p:nvPr/>
        </p:nvSpPr>
        <p:spPr bwMode="auto">
          <a:xfrm>
            <a:off x="579442" y="3181255"/>
            <a:ext cx="14176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200" b="1" dirty="0" smtClean="0">
                <a:solidFill>
                  <a:schemeClr val="bg1"/>
                </a:solidFill>
              </a:rPr>
              <a:t>Server Hardware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69924" y="2882805"/>
            <a:ext cx="14176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200" b="1" dirty="0" smtClean="0">
                <a:solidFill>
                  <a:schemeClr val="bg1"/>
                </a:solidFill>
              </a:rPr>
              <a:t>OS and Storage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41037" y="3157739"/>
            <a:ext cx="381000" cy="804863"/>
            <a:chOff x="1803" y="2532"/>
            <a:chExt cx="471" cy="993"/>
          </a:xfrm>
        </p:grpSpPr>
        <p:pic>
          <p:nvPicPr>
            <p:cNvPr id="30" name="Picture 2073" descr="powered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03" y="2532"/>
              <a:ext cx="333" cy="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073" descr="powered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41" y="2628"/>
              <a:ext cx="333" cy="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41" descr="BuildYourOwn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0150" y="1919192"/>
            <a:ext cx="869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utoShape 95"/>
          <p:cNvSpPr>
            <a:spLocks noChangeArrowheads="1"/>
          </p:cNvSpPr>
          <p:nvPr/>
        </p:nvSpPr>
        <p:spPr bwMode="auto">
          <a:xfrm rot="10800000">
            <a:off x="3009900" y="2188976"/>
            <a:ext cx="438150" cy="2270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en-US" sz="1200">
              <a:solidFill>
                <a:schemeClr val="bg2"/>
              </a:solidFill>
              <a:latin typeface="Times"/>
            </a:endParaRPr>
          </a:p>
        </p:txBody>
      </p:sp>
      <p:sp>
        <p:nvSpPr>
          <p:cNvPr id="36" name="AutoShape 95"/>
          <p:cNvSpPr>
            <a:spLocks noChangeArrowheads="1"/>
          </p:cNvSpPr>
          <p:nvPr/>
        </p:nvSpPr>
        <p:spPr bwMode="auto">
          <a:xfrm rot="10800000">
            <a:off x="3009900" y="2778578"/>
            <a:ext cx="438150" cy="2270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en-US" sz="1200">
              <a:solidFill>
                <a:schemeClr val="bg2"/>
              </a:solidFill>
              <a:latin typeface="Times"/>
            </a:endParaRPr>
          </a:p>
        </p:txBody>
      </p:sp>
      <p:sp>
        <p:nvSpPr>
          <p:cNvPr id="37" name="AutoShape 95"/>
          <p:cNvSpPr>
            <a:spLocks noChangeArrowheads="1"/>
          </p:cNvSpPr>
          <p:nvPr/>
        </p:nvSpPr>
        <p:spPr bwMode="auto">
          <a:xfrm rot="10800000">
            <a:off x="3009900" y="3592966"/>
            <a:ext cx="438150" cy="22701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en-US" sz="1200">
              <a:solidFill>
                <a:schemeClr val="bg2"/>
              </a:solidFill>
              <a:latin typeface="Times"/>
            </a:endParaRPr>
          </a:p>
        </p:txBody>
      </p:sp>
      <p:sp>
        <p:nvSpPr>
          <p:cNvPr id="39" name="Line 74"/>
          <p:cNvSpPr>
            <a:spLocks noChangeShapeType="1"/>
          </p:cNvSpPr>
          <p:nvPr/>
        </p:nvSpPr>
        <p:spPr bwMode="auto">
          <a:xfrm rot="-5400000">
            <a:off x="2412136" y="2748020"/>
            <a:ext cx="3705973" cy="1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40" name="AutoShape 95"/>
          <p:cNvSpPr>
            <a:spLocks noChangeArrowheads="1"/>
          </p:cNvSpPr>
          <p:nvPr/>
        </p:nvSpPr>
        <p:spPr bwMode="auto">
          <a:xfrm rot="10800000">
            <a:off x="4914900" y="2401294"/>
            <a:ext cx="438150" cy="22701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en-US" sz="1200">
              <a:solidFill>
                <a:schemeClr val="bg2"/>
              </a:solidFill>
              <a:latin typeface="Times"/>
            </a:endParaRPr>
          </a:p>
        </p:txBody>
      </p:sp>
      <p:sp>
        <p:nvSpPr>
          <p:cNvPr id="41" name="AutoShape 95"/>
          <p:cNvSpPr>
            <a:spLocks noChangeArrowheads="1"/>
          </p:cNvSpPr>
          <p:nvPr/>
        </p:nvSpPr>
        <p:spPr bwMode="auto">
          <a:xfrm rot="10800000">
            <a:off x="4887604" y="3167239"/>
            <a:ext cx="438150" cy="22701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en-US" sz="1200">
              <a:solidFill>
                <a:schemeClr val="bg2"/>
              </a:solidFill>
              <a:latin typeface="Times"/>
            </a:endParaRPr>
          </a:p>
        </p:txBody>
      </p:sp>
      <p:sp>
        <p:nvSpPr>
          <p:cNvPr id="42" name="Arc 85"/>
          <p:cNvSpPr>
            <a:spLocks/>
          </p:cNvSpPr>
          <p:nvPr/>
        </p:nvSpPr>
        <p:spPr bwMode="auto">
          <a:xfrm>
            <a:off x="5489575" y="1374960"/>
            <a:ext cx="895350" cy="723900"/>
          </a:xfrm>
          <a:custGeom>
            <a:avLst/>
            <a:gdLst>
              <a:gd name="T0" fmla="*/ 0 w 22286"/>
              <a:gd name="T1" fmla="*/ 2147483647 h 23304"/>
              <a:gd name="T2" fmla="*/ 2147483647 w 22286"/>
              <a:gd name="T3" fmla="*/ 2147483647 h 23304"/>
              <a:gd name="T4" fmla="*/ 2147483647 w 22286"/>
              <a:gd name="T5" fmla="*/ 2147483647 h 23304"/>
              <a:gd name="T6" fmla="*/ 0 60000 65536"/>
              <a:gd name="T7" fmla="*/ 0 60000 65536"/>
              <a:gd name="T8" fmla="*/ 0 60000 65536"/>
              <a:gd name="T9" fmla="*/ 0 w 22286"/>
              <a:gd name="T10" fmla="*/ 0 h 23304"/>
              <a:gd name="T11" fmla="*/ 22286 w 22286"/>
              <a:gd name="T12" fmla="*/ 23304 h 23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86" h="23304" fill="none" extrusionOk="0">
                <a:moveTo>
                  <a:pt x="-1" y="10"/>
                </a:moveTo>
                <a:cubicBezTo>
                  <a:pt x="228" y="3"/>
                  <a:pt x="457" y="-1"/>
                  <a:pt x="686" y="0"/>
                </a:cubicBezTo>
                <a:cubicBezTo>
                  <a:pt x="12615" y="0"/>
                  <a:pt x="22286" y="9670"/>
                  <a:pt x="22286" y="21600"/>
                </a:cubicBezTo>
                <a:cubicBezTo>
                  <a:pt x="22286" y="22168"/>
                  <a:pt x="22263" y="22737"/>
                  <a:pt x="22218" y="23303"/>
                </a:cubicBezTo>
              </a:path>
              <a:path w="22286" h="23304" stroke="0" extrusionOk="0">
                <a:moveTo>
                  <a:pt x="-1" y="10"/>
                </a:moveTo>
                <a:cubicBezTo>
                  <a:pt x="228" y="3"/>
                  <a:pt x="457" y="-1"/>
                  <a:pt x="686" y="0"/>
                </a:cubicBezTo>
                <a:cubicBezTo>
                  <a:pt x="12615" y="0"/>
                  <a:pt x="22286" y="9670"/>
                  <a:pt x="22286" y="21600"/>
                </a:cubicBezTo>
                <a:cubicBezTo>
                  <a:pt x="22286" y="22168"/>
                  <a:pt x="22263" y="22737"/>
                  <a:pt x="22218" y="23303"/>
                </a:cubicBezTo>
                <a:lnTo>
                  <a:pt x="686" y="2160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pic>
        <p:nvPicPr>
          <p:cNvPr id="44" name="Picture 35" descr="Portal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4923" y="849035"/>
            <a:ext cx="6477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6" descr="EndUser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8985" y="641072"/>
            <a:ext cx="59372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28"/>
          <p:cNvSpPr txBox="1">
            <a:spLocks noChangeArrowheads="1"/>
          </p:cNvSpPr>
          <p:nvPr/>
        </p:nvSpPr>
        <p:spPr bwMode="auto">
          <a:xfrm>
            <a:off x="4600585" y="1364973"/>
            <a:ext cx="1268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DEPLOYMENT PORTAL</a:t>
            </a:r>
          </a:p>
        </p:txBody>
      </p:sp>
      <p:pic>
        <p:nvPicPr>
          <p:cNvPr id="47" name="Rounded Rectangle 42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05534" y="2025846"/>
            <a:ext cx="24876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6210317" y="3610161"/>
            <a:ext cx="2809875" cy="622300"/>
            <a:chOff x="3978" y="2729"/>
            <a:chExt cx="1770" cy="392"/>
          </a:xfrm>
        </p:grpSpPr>
        <p:pic>
          <p:nvPicPr>
            <p:cNvPr id="51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78" y="2729"/>
              <a:ext cx="12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43" y="2729"/>
              <a:ext cx="12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07" y="2729"/>
              <a:ext cx="12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72" y="2729"/>
              <a:ext cx="12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>
              <a:lum bright="6000" contrast="-6000"/>
            </a:blip>
            <a:srcRect/>
            <a:stretch>
              <a:fillRect/>
            </a:stretch>
          </p:blipFill>
          <p:spPr bwMode="auto">
            <a:xfrm>
              <a:off x="4636" y="2729"/>
              <a:ext cx="12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>
              <a:lum bright="18000" contrast="-18000"/>
            </a:blip>
            <a:srcRect/>
            <a:stretch>
              <a:fillRect/>
            </a:stretch>
          </p:blipFill>
          <p:spPr bwMode="auto">
            <a:xfrm>
              <a:off x="4965" y="2729"/>
              <a:ext cx="12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>
              <a:lum bright="12000" contrast="-12000"/>
            </a:blip>
            <a:srcRect/>
            <a:stretch>
              <a:fillRect/>
            </a:stretch>
          </p:blipFill>
          <p:spPr bwMode="auto">
            <a:xfrm>
              <a:off x="4801" y="2729"/>
              <a:ext cx="12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>
              <a:lum bright="24000" contrast="-24000"/>
            </a:blip>
            <a:srcRect/>
            <a:stretch>
              <a:fillRect/>
            </a:stretch>
          </p:blipFill>
          <p:spPr bwMode="auto">
            <a:xfrm>
              <a:off x="5130" y="2729"/>
              <a:ext cx="12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>
              <a:lum bright="30000" contrast="-30000"/>
            </a:blip>
            <a:srcRect/>
            <a:stretch>
              <a:fillRect/>
            </a:stretch>
          </p:blipFill>
          <p:spPr bwMode="auto">
            <a:xfrm>
              <a:off x="5294" y="2729"/>
              <a:ext cx="12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>
              <a:lum bright="36000" contrast="-36000"/>
            </a:blip>
            <a:srcRect/>
            <a:stretch>
              <a:fillRect/>
            </a:stretch>
          </p:blipFill>
          <p:spPr bwMode="auto">
            <a:xfrm>
              <a:off x="5462" y="2729"/>
              <a:ext cx="12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Picture 2073" descr="poweredge"/>
            <p:cNvPicPr>
              <a:picLocks noChangeAspect="1" noChangeArrowheads="1"/>
            </p:cNvPicPr>
            <p:nvPr/>
          </p:nvPicPr>
          <p:blipFill>
            <a:blip r:embed="rId10" cstate="print">
              <a:lum bright="42000" contrast="-42000"/>
            </a:blip>
            <a:srcRect/>
            <a:stretch>
              <a:fillRect/>
            </a:stretch>
          </p:blipFill>
          <p:spPr bwMode="auto">
            <a:xfrm>
              <a:off x="5620" y="2729"/>
              <a:ext cx="12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" name="Line 110"/>
          <p:cNvSpPr>
            <a:spLocks noChangeShapeType="1"/>
          </p:cNvSpPr>
          <p:nvPr/>
        </p:nvSpPr>
        <p:spPr bwMode="auto">
          <a:xfrm>
            <a:off x="6316685" y="3387910"/>
            <a:ext cx="25669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 sz="1200"/>
          </a:p>
        </p:txBody>
      </p:sp>
      <p:sp>
        <p:nvSpPr>
          <p:cNvPr id="63" name="TextBox 38"/>
          <p:cNvSpPr txBox="1">
            <a:spLocks noChangeArrowheads="1"/>
          </p:cNvSpPr>
          <p:nvPr/>
        </p:nvSpPr>
        <p:spPr bwMode="auto">
          <a:xfrm>
            <a:off x="4446295" y="4116711"/>
            <a:ext cx="13223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 dirty="0" smtClean="0"/>
              <a:t>User unaware of underlying I/F</a:t>
            </a:r>
            <a:endParaRPr lang="en-US" sz="1200" dirty="0"/>
          </a:p>
        </p:txBody>
      </p:sp>
      <p:sp>
        <p:nvSpPr>
          <p:cNvPr id="64" name="AutoShape 95"/>
          <p:cNvSpPr>
            <a:spLocks noChangeArrowheads="1"/>
          </p:cNvSpPr>
          <p:nvPr/>
        </p:nvSpPr>
        <p:spPr bwMode="auto">
          <a:xfrm rot="10800000">
            <a:off x="4889876" y="3854755"/>
            <a:ext cx="438150" cy="22701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0" hangingPunct="0"/>
            <a:endParaRPr lang="en-US" sz="1200">
              <a:solidFill>
                <a:schemeClr val="bg2"/>
              </a:solidFill>
              <a:latin typeface="Times"/>
            </a:endParaRP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7110809" y="2870456"/>
            <a:ext cx="1136544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200" b="1" dirty="0" smtClean="0"/>
              <a:t>Databases</a:t>
            </a:r>
            <a:endParaRPr lang="en-US" sz="1200" b="1" dirty="0"/>
          </a:p>
        </p:txBody>
      </p:sp>
      <p:sp>
        <p:nvSpPr>
          <p:cNvPr id="67" name="Title 2"/>
          <p:cNvSpPr>
            <a:spLocks noGrp="1"/>
          </p:cNvSpPr>
          <p:nvPr>
            <p:ph type="title"/>
          </p:nvPr>
        </p:nvSpPr>
        <p:spPr>
          <a:xfrm>
            <a:off x="690047" y="16938"/>
            <a:ext cx="8229586" cy="406395"/>
          </a:xfrm>
        </p:spPr>
        <p:txBody>
          <a:bodyPr/>
          <a:lstStyle/>
          <a:p>
            <a:r>
              <a:rPr lang="en-US" dirty="0" smtClean="0"/>
              <a:t>Rapid Response to Business Needs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3718" y="4263335"/>
            <a:ext cx="3474081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 to provision = </a:t>
            </a:r>
            <a:r>
              <a:rPr lang="en-US" sz="1600" dirty="0" smtClean="0">
                <a:solidFill>
                  <a:schemeClr val="bg1"/>
                </a:solidFill>
              </a:rPr>
              <a:t>weeks to months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4497" y="4268333"/>
            <a:ext cx="271836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 to </a:t>
            </a:r>
            <a:r>
              <a:rPr lang="en-US" sz="1600" dirty="0" smtClean="0">
                <a:solidFill>
                  <a:schemeClr val="bg1"/>
                </a:solidFill>
              </a:rPr>
              <a:t>provision 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smtClean="0">
                <a:solidFill>
                  <a:schemeClr val="bg1"/>
                </a:solidFill>
              </a:rPr>
              <a:t> minutes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pic>
        <p:nvPicPr>
          <p:cNvPr id="66" name="Picture 65" descr="Unlalelled Embedded PDB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21" y="2304009"/>
            <a:ext cx="417069" cy="629048"/>
          </a:xfrm>
          <a:prstGeom prst="rect">
            <a:avLst/>
          </a:prstGeom>
        </p:spPr>
      </p:pic>
      <p:pic>
        <p:nvPicPr>
          <p:cNvPr id="68" name="Picture 67" descr="Unlalelled Embedded PDB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21" y="2304009"/>
            <a:ext cx="417069" cy="629048"/>
          </a:xfrm>
          <a:prstGeom prst="rect">
            <a:avLst/>
          </a:prstGeom>
        </p:spPr>
      </p:pic>
      <p:pic>
        <p:nvPicPr>
          <p:cNvPr id="71" name="Picture 70" descr="Unlalelled Embedded PDB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21" y="2304009"/>
            <a:ext cx="417069" cy="6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72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03674 C 0.0316 -0.11886 0.05782 -0.19975 0.10469 -0.20469 C 0.15226 -0.20778 0.22032 -0.13986 0.28924 -0.06946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0" y="-86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03674 C 0.0316 -0.11886 0.05782 -0.19975 0.10469 -0.20469 C 0.15226 -0.20778 0.22032 -0.13986 0.28924 -0.06946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0" y="-8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03674 C 0.0316 -0.11886 0.05782 -0.19975 0.10469 -0.20469 C 0.15226 -0.20778 0.22032 -0.13986 0.28924 -0.06946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0" y="-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/>
          </p:cNvSpPr>
          <p:nvPr/>
        </p:nvSpPr>
        <p:spPr bwMode="auto">
          <a:xfrm>
            <a:off x="742767" y="0"/>
            <a:ext cx="81327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9" name="AutoShape 428"/>
          <p:cNvSpPr>
            <a:spLocks noChangeArrowheads="1"/>
          </p:cNvSpPr>
          <p:nvPr/>
        </p:nvSpPr>
        <p:spPr bwMode="auto">
          <a:xfrm>
            <a:off x="2837277" y="1652012"/>
            <a:ext cx="2581157" cy="45719"/>
          </a:xfrm>
          <a:prstGeom prst="rightArrow">
            <a:avLst>
              <a:gd name="adj1" fmla="val 59093"/>
              <a:gd name="adj2" fmla="val 729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3145896" y="1007251"/>
            <a:ext cx="15239" cy="140208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66" name="Picture 376" descr="Database_new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006" y="1303277"/>
            <a:ext cx="626745" cy="81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6" descr="Database_new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3517" y="1327550"/>
            <a:ext cx="626745" cy="81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93" descr="Database_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0817" y="1364479"/>
            <a:ext cx="633000" cy="79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 Box 440"/>
          <p:cNvSpPr txBox="1">
            <a:spLocks noChangeArrowheads="1"/>
          </p:cNvSpPr>
          <p:nvPr/>
        </p:nvSpPr>
        <p:spPr bwMode="auto">
          <a:xfrm>
            <a:off x="3348703" y="968027"/>
            <a:ext cx="1847850" cy="424732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FD0000"/>
              </a:buClr>
            </a:pPr>
            <a:r>
              <a:rPr lang="en-US" sz="1200" dirty="0" smtClean="0">
                <a:solidFill>
                  <a:srgbClr val="000000"/>
                </a:solidFill>
                <a:cs typeface="+mn-cs"/>
              </a:rPr>
              <a:t>Masking &amp;</a:t>
            </a:r>
            <a:br>
              <a:rPr lang="en-US" sz="1200" dirty="0" smtClean="0">
                <a:solidFill>
                  <a:srgbClr val="000000"/>
                </a:solidFill>
                <a:cs typeface="+mn-cs"/>
              </a:rPr>
            </a:br>
            <a:r>
              <a:rPr lang="en-US" sz="1200" dirty="0" smtClean="0">
                <a:solidFill>
                  <a:srgbClr val="000000"/>
                </a:solidFill>
                <a:cs typeface="+mn-cs"/>
              </a:rPr>
              <a:t>Sub setting</a:t>
            </a:r>
            <a:endParaRPr lang="en-US" sz="12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1" name="Text Box 440"/>
          <p:cNvSpPr txBox="1">
            <a:spLocks noChangeArrowheads="1"/>
          </p:cNvSpPr>
          <p:nvPr/>
        </p:nvSpPr>
        <p:spPr bwMode="auto">
          <a:xfrm>
            <a:off x="2096115" y="937620"/>
            <a:ext cx="937934" cy="363176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FD0000"/>
              </a:buClr>
            </a:pPr>
            <a:r>
              <a:rPr lang="en-US" sz="1100" dirty="0" smtClean="0">
                <a:solidFill>
                  <a:srgbClr val="000000"/>
                </a:solidFill>
                <a:cs typeface="+mn-cs"/>
              </a:rPr>
              <a:t>Production</a:t>
            </a:r>
            <a:br>
              <a:rPr lang="en-US" sz="1100" dirty="0" smtClean="0">
                <a:solidFill>
                  <a:srgbClr val="000000"/>
                </a:solidFill>
                <a:cs typeface="+mn-cs"/>
              </a:rPr>
            </a:br>
            <a:r>
              <a:rPr lang="en-US" sz="1100" dirty="0" smtClean="0">
                <a:solidFill>
                  <a:srgbClr val="000000"/>
                </a:solidFill>
                <a:cs typeface="+mn-cs"/>
              </a:rPr>
              <a:t>Database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167446" y="1501377"/>
            <a:ext cx="637855" cy="480400"/>
            <a:chOff x="3707706" y="2451251"/>
            <a:chExt cx="578224" cy="489528"/>
          </a:xfrm>
        </p:grpSpPr>
        <p:sp>
          <p:nvSpPr>
            <p:cNvPr id="73" name="Oval 427"/>
            <p:cNvSpPr>
              <a:spLocks noChangeArrowheads="1"/>
            </p:cNvSpPr>
            <p:nvPr/>
          </p:nvSpPr>
          <p:spPr bwMode="auto">
            <a:xfrm>
              <a:off x="3707706" y="2451251"/>
              <a:ext cx="578224" cy="489527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endParaRPr lang="en-US" sz="1800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" name="Oval 381"/>
            <p:cNvSpPr>
              <a:spLocks noChangeArrowheads="1"/>
            </p:cNvSpPr>
            <p:nvPr/>
          </p:nvSpPr>
          <p:spPr bwMode="auto">
            <a:xfrm>
              <a:off x="3739979" y="2451252"/>
              <a:ext cx="235481" cy="489527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endParaRPr lang="en-US" sz="1800" dirty="0">
                <a:solidFill>
                  <a:srgbClr val="000000"/>
                </a:solidFill>
                <a:cs typeface="+mn-cs"/>
              </a:endParaRPr>
            </a:p>
          </p:txBody>
        </p:sp>
        <p:pic>
          <p:nvPicPr>
            <p:cNvPr id="75" name="Picture 374" descr="gear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39487" y="2486655"/>
              <a:ext cx="352313" cy="40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7" name="TextBox 76"/>
          <p:cNvSpPr txBox="1"/>
          <p:nvPr/>
        </p:nvSpPr>
        <p:spPr bwMode="auto">
          <a:xfrm>
            <a:off x="5056687" y="2282015"/>
            <a:ext cx="3895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6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010110011</a:t>
            </a:r>
            <a:br>
              <a:rPr lang="en-US" sz="6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r>
              <a:rPr lang="en-US" sz="6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101001010</a:t>
            </a:r>
          </a:p>
          <a:p>
            <a:pPr eaLnBrk="0" hangingPunct="0"/>
            <a:r>
              <a:rPr lang="en-US" sz="600" dirty="0" smtClean="0">
                <a:solidFill>
                  <a:srgbClr val="000000"/>
                </a:solidFill>
                <a:cs typeface="+mn-cs"/>
              </a:rPr>
              <a:t>000111010</a:t>
            </a:r>
            <a:endParaRPr lang="en-US" sz="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" name="Right Brace 80"/>
          <p:cNvSpPr/>
          <p:nvPr/>
        </p:nvSpPr>
        <p:spPr bwMode="auto">
          <a:xfrm>
            <a:off x="6101357" y="2427692"/>
            <a:ext cx="87085" cy="102325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829E7E"/>
              </a:buClr>
            </a:pPr>
            <a:endParaRPr lang="en-US" sz="2000" b="1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3" name="Line 5"/>
          <p:cNvSpPr>
            <a:spLocks noChangeShapeType="1"/>
          </p:cNvSpPr>
          <p:nvPr/>
        </p:nvSpPr>
        <p:spPr bwMode="auto">
          <a:xfrm>
            <a:off x="4966209" y="972526"/>
            <a:ext cx="15239" cy="140208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6201" y="2274803"/>
            <a:ext cx="525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99325" y="2931056"/>
            <a:ext cx="525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1912" y="2172868"/>
            <a:ext cx="2726802" cy="193297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9" name="Freeform 78"/>
          <p:cNvSpPr/>
          <p:nvPr/>
        </p:nvSpPr>
        <p:spPr bwMode="auto">
          <a:xfrm>
            <a:off x="5319722" y="1670831"/>
            <a:ext cx="139700" cy="952500"/>
          </a:xfrm>
          <a:custGeom>
            <a:avLst/>
            <a:gdLst>
              <a:gd name="connsiteX0" fmla="*/ 190500 w 190500"/>
              <a:gd name="connsiteY0" fmla="*/ 0 h 927100"/>
              <a:gd name="connsiteX1" fmla="*/ 0 w 190500"/>
              <a:gd name="connsiteY1" fmla="*/ 469900 h 927100"/>
              <a:gd name="connsiteX2" fmla="*/ 190500 w 190500"/>
              <a:gd name="connsiteY2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927100">
                <a:moveTo>
                  <a:pt x="190500" y="0"/>
                </a:moveTo>
                <a:cubicBezTo>
                  <a:pt x="95250" y="157691"/>
                  <a:pt x="0" y="315383"/>
                  <a:pt x="0" y="469900"/>
                </a:cubicBezTo>
                <a:cubicBezTo>
                  <a:pt x="0" y="624417"/>
                  <a:pt x="95250" y="775758"/>
                  <a:pt x="190500" y="927100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829E7E"/>
              </a:buClr>
            </a:pPr>
            <a:endParaRPr lang="en-US" sz="2000" b="1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5036470" y="621865"/>
            <a:ext cx="3993267" cy="3727050"/>
          </a:xfrm>
          <a:prstGeom prst="cloud">
            <a:avLst/>
          </a:prstGeom>
          <a:solidFill>
            <a:srgbClr val="33CAFF">
              <a:alpha val="13725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440"/>
          <p:cNvSpPr txBox="1">
            <a:spLocks noChangeArrowheads="1"/>
          </p:cNvSpPr>
          <p:nvPr/>
        </p:nvSpPr>
        <p:spPr bwMode="auto">
          <a:xfrm>
            <a:off x="5337872" y="974528"/>
            <a:ext cx="1847850" cy="363176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FD0000"/>
              </a:buClr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Test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Master</a:t>
            </a:r>
            <a:br>
              <a:rPr lang="en-US" sz="1100" dirty="0" smtClean="0">
                <a:solidFill>
                  <a:srgbClr val="000000"/>
                </a:solidFill>
                <a:cs typeface="+mn-cs"/>
              </a:rPr>
            </a:br>
            <a:r>
              <a:rPr lang="en-US" sz="1100" dirty="0" smtClean="0">
                <a:solidFill>
                  <a:srgbClr val="000000"/>
                </a:solidFill>
                <a:cs typeface="+mn-cs"/>
              </a:rPr>
              <a:t>Database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5257347" y="1637525"/>
            <a:ext cx="190500" cy="1308100"/>
          </a:xfrm>
          <a:custGeom>
            <a:avLst/>
            <a:gdLst>
              <a:gd name="connsiteX0" fmla="*/ 190500 w 190500"/>
              <a:gd name="connsiteY0" fmla="*/ 0 h 927100"/>
              <a:gd name="connsiteX1" fmla="*/ 0 w 190500"/>
              <a:gd name="connsiteY1" fmla="*/ 469900 h 927100"/>
              <a:gd name="connsiteX2" fmla="*/ 190500 w 190500"/>
              <a:gd name="connsiteY2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927100">
                <a:moveTo>
                  <a:pt x="190500" y="0"/>
                </a:moveTo>
                <a:cubicBezTo>
                  <a:pt x="95250" y="157691"/>
                  <a:pt x="0" y="315383"/>
                  <a:pt x="0" y="469900"/>
                </a:cubicBezTo>
                <a:cubicBezTo>
                  <a:pt x="0" y="624417"/>
                  <a:pt x="95250" y="775758"/>
                  <a:pt x="190500" y="927100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829E7E"/>
              </a:buClr>
            </a:pPr>
            <a:endParaRPr lang="en-US" sz="2000" b="1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5149555" y="1674795"/>
            <a:ext cx="304800" cy="1681480"/>
          </a:xfrm>
          <a:custGeom>
            <a:avLst/>
            <a:gdLst>
              <a:gd name="connsiteX0" fmla="*/ 190500 w 190500"/>
              <a:gd name="connsiteY0" fmla="*/ 0 h 927100"/>
              <a:gd name="connsiteX1" fmla="*/ 0 w 190500"/>
              <a:gd name="connsiteY1" fmla="*/ 469900 h 927100"/>
              <a:gd name="connsiteX2" fmla="*/ 190500 w 190500"/>
              <a:gd name="connsiteY2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927100">
                <a:moveTo>
                  <a:pt x="190500" y="0"/>
                </a:moveTo>
                <a:cubicBezTo>
                  <a:pt x="95250" y="157691"/>
                  <a:pt x="0" y="315383"/>
                  <a:pt x="0" y="469900"/>
                </a:cubicBezTo>
                <a:cubicBezTo>
                  <a:pt x="0" y="624417"/>
                  <a:pt x="95250" y="775758"/>
                  <a:pt x="190500" y="927100"/>
                </a:cubicBez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829E7E"/>
              </a:buClr>
            </a:pPr>
            <a:endParaRPr lang="en-US" sz="2000" b="1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40847" y="67738"/>
            <a:ext cx="8229586" cy="406395"/>
          </a:xfrm>
        </p:spPr>
        <p:txBody>
          <a:bodyPr/>
          <a:lstStyle/>
          <a:p>
            <a:pPr lvl="0"/>
            <a:r>
              <a:rPr lang="en-US" dirty="0" smtClean="0">
                <a:ea typeface="ＭＳ Ｐゴシック" pitchFamily="127" charset="-128"/>
                <a:cs typeface="ＭＳ Ｐゴシック" pitchFamily="127" charset="-128"/>
              </a:rPr>
              <a:t>Rapid Provisioning includes Data</a:t>
            </a:r>
            <a:br>
              <a:rPr lang="en-US" dirty="0" smtClean="0">
                <a:ea typeface="ＭＳ Ｐゴシック" pitchFamily="127" charset="-128"/>
                <a:cs typeface="ＭＳ Ｐゴシック" pitchFamily="127" charset="-128"/>
              </a:rPr>
            </a:b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740847" y="470416"/>
            <a:ext cx="8229600" cy="304800"/>
          </a:xfrm>
        </p:spPr>
        <p:txBody>
          <a:bodyPr/>
          <a:lstStyle/>
          <a:p>
            <a:r>
              <a:rPr lang="en-US" dirty="0" smtClean="0"/>
              <a:t>Full database provisioning in minutes</a:t>
            </a:r>
            <a:endParaRPr lang="en-US" sz="900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711" y="2002124"/>
            <a:ext cx="5169641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475" indent="-2857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600" dirty="0"/>
              <a:t>Features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/>
              <a:t>Leverage storage copy on-write technologies fast provisioning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 smtClean="0"/>
              <a:t>Integrated </a:t>
            </a:r>
            <a:r>
              <a:rPr lang="en-US" sz="1200" dirty="0"/>
              <a:t>lifecycle management (lineage and association tracking)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/>
              <a:t>“Time travel” capability to restore and access past data</a:t>
            </a:r>
          </a:p>
          <a:p>
            <a:pPr marL="297475" indent="-2857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600" dirty="0"/>
              <a:t>Benefits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/>
              <a:t>Agile provisioning (~ 2 minutes to provision a 1 TB database)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/>
              <a:t>Over 90% storage savings (100 KB of additional space for cloning a 1 TB database)</a:t>
            </a:r>
          </a:p>
          <a:p>
            <a:pPr marL="353038" lvl="1" indent="-171450" defTabSz="2286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1200" dirty="0"/>
              <a:t>Reduced administrative overhead from integrated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4653393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5235575" y="2630488"/>
            <a:ext cx="0" cy="579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20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863" y="444500"/>
            <a:ext cx="8229600" cy="3048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Expand Cluster to Support Flexible Consolidation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73863" y="2351088"/>
            <a:ext cx="0" cy="292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06825" y="2351088"/>
            <a:ext cx="0" cy="292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6825" y="2643188"/>
            <a:ext cx="2967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07" name="Picture 66" descr="Wide Point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4638" y="1044575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7" descr="Wide Pointe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4638" y="1412875"/>
            <a:ext cx="148907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9" name="TextBox 80"/>
          <p:cNvSpPr txBox="1">
            <a:spLocks noChangeArrowheads="1"/>
          </p:cNvSpPr>
          <p:nvPr/>
        </p:nvSpPr>
        <p:spPr bwMode="auto">
          <a:xfrm>
            <a:off x="1285875" y="1101725"/>
            <a:ext cx="6762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Services</a:t>
            </a:r>
          </a:p>
        </p:txBody>
      </p:sp>
      <p:sp>
        <p:nvSpPr>
          <p:cNvPr id="51210" name="TextBox 81"/>
          <p:cNvSpPr txBox="1">
            <a:spLocks noChangeArrowheads="1"/>
          </p:cNvSpPr>
          <p:nvPr/>
        </p:nvSpPr>
        <p:spPr bwMode="auto">
          <a:xfrm>
            <a:off x="1181100" y="1585913"/>
            <a:ext cx="106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Single SGA per</a:t>
            </a:r>
          </a:p>
          <a:p>
            <a:r>
              <a:rPr lang="en-US" sz="1000">
                <a:solidFill>
                  <a:schemeClr val="tx2"/>
                </a:solidFill>
              </a:rPr>
              <a:t>CDB Instance</a:t>
            </a:r>
          </a:p>
        </p:txBody>
      </p:sp>
      <p:sp>
        <p:nvSpPr>
          <p:cNvPr id="51211" name="Title 1"/>
          <p:cNvSpPr>
            <a:spLocks noGrp="1"/>
          </p:cNvSpPr>
          <p:nvPr>
            <p:ph type="title"/>
          </p:nvPr>
        </p:nvSpPr>
        <p:spPr>
          <a:xfrm>
            <a:off x="677863" y="42863"/>
            <a:ext cx="8229600" cy="406400"/>
          </a:xfrm>
        </p:spPr>
        <p:txBody>
          <a:bodyPr/>
          <a:lstStyle/>
          <a:p>
            <a:r>
              <a:rPr lang="en-US" dirty="0" smtClean="0"/>
              <a:t>Improved Agility With Changing Workloads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49538" y="928688"/>
            <a:ext cx="2449512" cy="2197100"/>
            <a:chOff x="2648752" y="928596"/>
            <a:chExt cx="2449771" cy="2197967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353040" y="928596"/>
              <a:ext cx="1745483" cy="1500453"/>
              <a:chOff x="3353040" y="928596"/>
              <a:chExt cx="1745483" cy="1500453"/>
            </a:xfrm>
          </p:grpSpPr>
          <p:sp>
            <p:nvSpPr>
              <p:cNvPr id="13" name="Rectangle 20"/>
              <p:cNvSpPr>
                <a:spLocks noChangeArrowheads="1"/>
              </p:cNvSpPr>
              <p:nvPr/>
            </p:nvSpPr>
            <p:spPr bwMode="auto">
              <a:xfrm>
                <a:off x="3353676" y="952417"/>
                <a:ext cx="1744847" cy="147695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b"/>
              <a:lstStyle/>
              <a:p>
                <a:pPr defTabSz="228600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defRPr/>
                </a:pPr>
                <a:r>
                  <a:rPr lang="en-US" sz="900" dirty="0">
                    <a:solidFill>
                      <a:schemeClr val="tx1"/>
                    </a:solidFill>
                  </a:rPr>
                  <a:t>Node1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477514" y="1382800"/>
                <a:ext cx="1511460" cy="778182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defTabSz="228600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defRPr/>
                </a:pPr>
                <a:r>
                  <a:rPr lang="en-US" sz="900" dirty="0">
                    <a:solidFill>
                      <a:schemeClr val="tx1"/>
                    </a:solidFill>
                  </a:rPr>
                  <a:t>CDB Instance 1</a:t>
                </a:r>
              </a:p>
            </p:txBody>
          </p:sp>
          <p:pic>
            <p:nvPicPr>
              <p:cNvPr id="51279" name="Picture 56" descr="PDB Green 2D Icon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62834" y="1648735"/>
                <a:ext cx="300350" cy="48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80" name="Picture 58" descr="PDB Purple 2D Icon.pn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9611" y="1648735"/>
                <a:ext cx="300349" cy="48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81" name="Picture 62" descr="PDB Yello 2D Icon.png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78119" y="1639599"/>
                <a:ext cx="304800" cy="489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82" name="Picture 132" descr="Green Funnel.png"/>
              <p:cNvPicPr>
                <a:picLocks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V="1">
                <a:off x="3642937" y="928596"/>
                <a:ext cx="215900" cy="50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83" name="Picture 135" descr="Purple Funnel.png"/>
              <p:cNvPicPr>
                <a:picLocks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flipV="1">
                <a:off x="4334060" y="928596"/>
                <a:ext cx="215900" cy="50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84" name="Picture 141" descr="Yellow Funnel.png"/>
              <p:cNvPicPr>
                <a:picLocks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flipV="1">
                <a:off x="4564364" y="937732"/>
                <a:ext cx="215900" cy="50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85" name="Picture 42" descr="PDB Red 2D Icon.png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912498" y="1648735"/>
                <a:ext cx="281766" cy="48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86" name="Picture 43" descr="Red Funnel.png"/>
              <p:cNvPicPr>
                <a:picLocks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 flipV="1">
                <a:off x="3866218" y="928596"/>
                <a:ext cx="215900" cy="50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87" name="Picture 45" descr="Red Funnel.png"/>
              <p:cNvPicPr>
                <a:picLocks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 flipV="1">
                <a:off x="4108391" y="928596"/>
                <a:ext cx="215900" cy="50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1276" name="Picture 70" descr="dial high.png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648752" y="2237563"/>
              <a:ext cx="8890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45113" y="928688"/>
            <a:ext cx="2474912" cy="2185987"/>
            <a:chOff x="5345235" y="928596"/>
            <a:chExt cx="2474906" cy="2185921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5345235" y="928596"/>
              <a:ext cx="1763469" cy="1500452"/>
              <a:chOff x="5345235" y="928596"/>
              <a:chExt cx="1763469" cy="1500452"/>
            </a:xfrm>
          </p:grpSpPr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5345235" y="952407"/>
                <a:ext cx="1763708" cy="14763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b"/>
              <a:lstStyle/>
              <a:p>
                <a:pPr defTabSz="228600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defRPr/>
                </a:pPr>
                <a:r>
                  <a:rPr lang="en-US" sz="900" dirty="0">
                    <a:solidFill>
                      <a:schemeClr val="tx1"/>
                    </a:solidFill>
                  </a:rPr>
                  <a:t>Node2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486522" y="1382607"/>
                <a:ext cx="1522410" cy="777852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defTabSz="228600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defRPr/>
                </a:pPr>
                <a:r>
                  <a:rPr lang="en-US" sz="900" dirty="0">
                    <a:solidFill>
                      <a:schemeClr val="tx1"/>
                    </a:solidFill>
                  </a:rPr>
                  <a:t>CDB Instance 2</a:t>
                </a:r>
              </a:p>
            </p:txBody>
          </p:sp>
          <p:pic>
            <p:nvPicPr>
              <p:cNvPr id="51268" name="Picture 59" descr="PDB Red 2D Icon.png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755525" y="1648735"/>
                <a:ext cx="281766" cy="48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69" name="Picture 60" descr="PDB Blue 2D Icon.png"/>
              <p:cNvPicPr>
                <a:picLocks noChangeAspect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6086932" y="1648735"/>
                <a:ext cx="300350" cy="48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70" name="Picture 61" descr="PDB Purple 2D Icon.png"/>
              <p:cNvPicPr>
                <a:picLocks noChangeAspect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6436916" y="1648735"/>
                <a:ext cx="304800" cy="489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71" name="Picture 129" descr="Red Funnel.png"/>
              <p:cNvPicPr>
                <a:picLocks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 flipV="1">
                <a:off x="5838627" y="928596"/>
                <a:ext cx="215900" cy="50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72" name="Picture 130" descr="Blue Funnel.png"/>
              <p:cNvPicPr>
                <a:picLocks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flipV="1">
                <a:off x="6059752" y="928596"/>
                <a:ext cx="215900" cy="50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73" name="Picture 139" descr="Purple Funnel.png"/>
              <p:cNvPicPr>
                <a:picLocks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flipV="1">
                <a:off x="6306390" y="937732"/>
                <a:ext cx="214013" cy="4997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74" name="Picture 140" descr="Purple Funnel.png"/>
              <p:cNvPicPr>
                <a:picLocks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flipV="1">
                <a:off x="6540924" y="937732"/>
                <a:ext cx="214013" cy="4997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1265" name="Picture 71" descr="dial high.png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931141" y="2225517"/>
              <a:ext cx="8890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087688" y="3059113"/>
            <a:ext cx="4305300" cy="1539875"/>
            <a:chOff x="3088461" y="3058816"/>
            <a:chExt cx="4304759" cy="1539790"/>
          </a:xfrm>
        </p:grpSpPr>
        <p:sp>
          <p:nvSpPr>
            <p:cNvPr id="35" name="Trapezoid 34"/>
            <p:cNvSpPr/>
            <p:nvPr/>
          </p:nvSpPr>
          <p:spPr>
            <a:xfrm>
              <a:off x="3088461" y="3858872"/>
              <a:ext cx="4304759" cy="300020"/>
            </a:xfrm>
            <a:prstGeom prst="trapezoid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defTabSz="228600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3088462" y="4158622"/>
              <a:ext cx="4304758" cy="4399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defTabSz="228600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900" dirty="0">
                  <a:solidFill>
                    <a:schemeClr val="tx1"/>
                  </a:solidFill>
                  <a:effectLst>
                    <a:glow rad="63500">
                      <a:schemeClr val="accent2">
                        <a:alpha val="75000"/>
                      </a:schemeClr>
                    </a:glow>
                  </a:effectLst>
                </a:rPr>
                <a:t>Multitenant Container Database (CDB)</a:t>
              </a:r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4930584" y="3066961"/>
              <a:ext cx="729901" cy="1017787"/>
              <a:chOff x="4741987" y="3072401"/>
              <a:chExt cx="729901" cy="1017787"/>
            </a:xfrm>
          </p:grpSpPr>
          <p:grpSp>
            <p:nvGrpSpPr>
              <p:cNvPr id="10" name="Group 46"/>
              <p:cNvGrpSpPr>
                <a:grpSpLocks/>
              </p:cNvGrpSpPr>
              <p:nvPr/>
            </p:nvGrpSpPr>
            <p:grpSpPr bwMode="auto">
              <a:xfrm>
                <a:off x="4878777" y="3931873"/>
                <a:ext cx="310415" cy="158315"/>
                <a:chOff x="2884130" y="3620727"/>
                <a:chExt cx="327740" cy="16715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2884130" y="3637115"/>
                  <a:ext cx="147484" cy="1507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979173" y="3620727"/>
                  <a:ext cx="232697" cy="1507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48" name="Oval 47"/>
              <p:cNvSpPr/>
              <p:nvPr/>
            </p:nvSpPr>
            <p:spPr>
              <a:xfrm>
                <a:off x="4742719" y="3072193"/>
                <a:ext cx="636508" cy="333357"/>
              </a:xfrm>
              <a:prstGeom prst="ellipse">
                <a:avLst/>
              </a:prstGeom>
              <a:solidFill>
                <a:srgbClr val="FF5E55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Magnetic Disk 6"/>
              <p:cNvSpPr/>
              <p:nvPr/>
            </p:nvSpPr>
            <p:spPr>
              <a:xfrm>
                <a:off x="4742719" y="3208711"/>
                <a:ext cx="636508" cy="811168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856342">
                    <a:moveTo>
                      <a:pt x="0" y="24698"/>
                    </a:moveTo>
                    <a:cubicBezTo>
                      <a:pt x="0" y="121990"/>
                      <a:pt x="150679" y="200860"/>
                      <a:pt x="336550" y="200860"/>
                    </a:cubicBezTo>
                    <a:cubicBezTo>
                      <a:pt x="522421" y="200860"/>
                      <a:pt x="673100" y="121990"/>
                      <a:pt x="673100" y="24698"/>
                    </a:cubicBezTo>
                    <a:lnTo>
                      <a:pt x="673100" y="689707"/>
                    </a:lnTo>
                    <a:cubicBezTo>
                      <a:pt x="673100" y="701215"/>
                      <a:pt x="670745" y="712449"/>
                      <a:pt x="666261" y="723299"/>
                    </a:cubicBezTo>
                    <a:cubicBezTo>
                      <a:pt x="661778" y="734149"/>
                      <a:pt x="655165" y="744614"/>
                      <a:pt x="646648" y="754583"/>
                    </a:cubicBezTo>
                    <a:cubicBezTo>
                      <a:pt x="638132" y="764552"/>
                      <a:pt x="627712" y="774024"/>
                      <a:pt x="615615" y="782889"/>
                    </a:cubicBezTo>
                    <a:cubicBezTo>
                      <a:pt x="603518" y="791754"/>
                      <a:pt x="589743" y="800011"/>
                      <a:pt x="574516" y="807549"/>
                    </a:cubicBezTo>
                    <a:cubicBezTo>
                      <a:pt x="559289" y="815086"/>
                      <a:pt x="542611" y="821905"/>
                      <a:pt x="524706" y="827892"/>
                    </a:cubicBezTo>
                    <a:cubicBezTo>
                      <a:pt x="506801" y="833880"/>
                      <a:pt x="487670" y="839037"/>
                      <a:pt x="467538" y="843252"/>
                    </a:cubicBezTo>
                    <a:cubicBezTo>
                      <a:pt x="427276" y="851681"/>
                      <a:pt x="383011" y="856342"/>
                      <a:pt x="336550" y="856342"/>
                    </a:cubicBezTo>
                    <a:cubicBezTo>
                      <a:pt x="290089" y="856342"/>
                      <a:pt x="245825" y="851681"/>
                      <a:pt x="205562" y="843252"/>
                    </a:cubicBezTo>
                    <a:cubicBezTo>
                      <a:pt x="185430" y="839037"/>
                      <a:pt x="166299" y="833880"/>
                      <a:pt x="148394" y="827892"/>
                    </a:cubicBezTo>
                    <a:cubicBezTo>
                      <a:pt x="130489" y="821905"/>
                      <a:pt x="113811" y="815086"/>
                      <a:pt x="98584" y="807549"/>
                    </a:cubicBezTo>
                    <a:cubicBezTo>
                      <a:pt x="83357" y="800011"/>
                      <a:pt x="69582" y="791754"/>
                      <a:pt x="57485" y="782889"/>
                    </a:cubicBezTo>
                    <a:cubicBezTo>
                      <a:pt x="45388" y="774024"/>
                      <a:pt x="34968" y="764552"/>
                      <a:pt x="26452" y="754583"/>
                    </a:cubicBezTo>
                    <a:cubicBezTo>
                      <a:pt x="17936" y="744614"/>
                      <a:pt x="11323" y="734149"/>
                      <a:pt x="6839" y="723299"/>
                    </a:cubicBezTo>
                    <a:cubicBezTo>
                      <a:pt x="2355" y="712449"/>
                      <a:pt x="0" y="701215"/>
                      <a:pt x="0" y="689707"/>
                    </a:cubicBezTo>
                    <a:close/>
                    <a:moveTo>
                      <a:pt x="668343" y="0"/>
                    </a:moveTo>
                    <a:lnTo>
                      <a:pt x="673100" y="23365"/>
                    </a:lnTo>
                    <a:lnTo>
                      <a:pt x="673100" y="24698"/>
                    </a:lnTo>
                    <a:close/>
                    <a:moveTo>
                      <a:pt x="4757" y="0"/>
                    </a:moveTo>
                    <a:lnTo>
                      <a:pt x="0" y="24698"/>
                    </a:lnTo>
                    <a:lnTo>
                      <a:pt x="0" y="23365"/>
                    </a:lnTo>
                    <a:close/>
                  </a:path>
                </a:pathLst>
              </a:cu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0" name="Arc 49"/>
              <p:cNvSpPr/>
              <p:nvPr/>
            </p:nvSpPr>
            <p:spPr>
              <a:xfrm rot="5400000" flipV="1">
                <a:off x="4874451" y="3321440"/>
                <a:ext cx="373042" cy="636508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 rot="5400000" flipV="1">
                <a:off x="4873658" y="3119044"/>
                <a:ext cx="374629" cy="636508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92713" y="3763497"/>
                <a:ext cx="479175" cy="247781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CRM</a:t>
                </a:r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4116608" y="3058816"/>
              <a:ext cx="707202" cy="1017787"/>
              <a:chOff x="3910628" y="3072401"/>
              <a:chExt cx="707202" cy="1017787"/>
            </a:xfrm>
          </p:grpSpPr>
          <p:grpSp>
            <p:nvGrpSpPr>
              <p:cNvPr id="14" name="Group 55"/>
              <p:cNvGrpSpPr>
                <a:grpSpLocks/>
              </p:cNvGrpSpPr>
              <p:nvPr/>
            </p:nvGrpSpPr>
            <p:grpSpPr bwMode="auto">
              <a:xfrm>
                <a:off x="3910628" y="3072401"/>
                <a:ext cx="637521" cy="1017787"/>
                <a:chOff x="3910628" y="3072401"/>
                <a:chExt cx="637521" cy="1017787"/>
              </a:xfrm>
            </p:grpSpPr>
            <p:grpSp>
              <p:nvGrpSpPr>
                <p:cNvPr id="15" name="Group 63"/>
                <p:cNvGrpSpPr>
                  <a:grpSpLocks/>
                </p:cNvGrpSpPr>
                <p:nvPr/>
              </p:nvGrpSpPr>
              <p:grpSpPr bwMode="auto">
                <a:xfrm>
                  <a:off x="4047418" y="3931873"/>
                  <a:ext cx="310415" cy="158315"/>
                  <a:chOff x="2884130" y="3620727"/>
                  <a:chExt cx="327740" cy="167151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2884130" y="3637115"/>
                    <a:ext cx="147484" cy="15076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2700" cmpd="sng">
                    <a:solidFill>
                      <a:schemeClr val="tx1"/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2979173" y="3620727"/>
                    <a:ext cx="232697" cy="15076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 cmpd="sng">
                    <a:solidFill>
                      <a:schemeClr val="tx1"/>
                    </a:solidFill>
                  </a:ln>
                  <a:scene3d>
                    <a:camera prst="isometricRight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65" name="Oval 64"/>
                <p:cNvSpPr/>
                <p:nvPr/>
              </p:nvSpPr>
              <p:spPr>
                <a:xfrm>
                  <a:off x="3911052" y="3072401"/>
                  <a:ext cx="636507" cy="333357"/>
                </a:xfrm>
                <a:prstGeom prst="ellipse">
                  <a:avLst/>
                </a:prstGeom>
                <a:solidFill>
                  <a:srgbClr val="4CD0F6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" name="Magnetic Disk 6"/>
                <p:cNvSpPr/>
                <p:nvPr/>
              </p:nvSpPr>
              <p:spPr>
                <a:xfrm>
                  <a:off x="3911052" y="3208918"/>
                  <a:ext cx="636507" cy="81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856342">
                      <a:moveTo>
                        <a:pt x="0" y="24698"/>
                      </a:moveTo>
                      <a:cubicBezTo>
                        <a:pt x="0" y="121990"/>
                        <a:pt x="150679" y="200860"/>
                        <a:pt x="336550" y="200860"/>
                      </a:cubicBezTo>
                      <a:cubicBezTo>
                        <a:pt x="522421" y="200860"/>
                        <a:pt x="673100" y="121990"/>
                        <a:pt x="673100" y="24698"/>
                      </a:cubicBezTo>
                      <a:lnTo>
                        <a:pt x="673100" y="689707"/>
                      </a:lnTo>
                      <a:cubicBezTo>
                        <a:pt x="673100" y="701215"/>
                        <a:pt x="670745" y="712449"/>
                        <a:pt x="666261" y="723299"/>
                      </a:cubicBezTo>
                      <a:cubicBezTo>
                        <a:pt x="661778" y="734149"/>
                        <a:pt x="655165" y="744614"/>
                        <a:pt x="646648" y="754583"/>
                      </a:cubicBezTo>
                      <a:cubicBezTo>
                        <a:pt x="638132" y="764552"/>
                        <a:pt x="627712" y="774024"/>
                        <a:pt x="615615" y="782889"/>
                      </a:cubicBezTo>
                      <a:cubicBezTo>
                        <a:pt x="603518" y="791754"/>
                        <a:pt x="589743" y="800011"/>
                        <a:pt x="574516" y="807549"/>
                      </a:cubicBezTo>
                      <a:cubicBezTo>
                        <a:pt x="559289" y="815086"/>
                        <a:pt x="542611" y="821905"/>
                        <a:pt x="524706" y="827892"/>
                      </a:cubicBezTo>
                      <a:cubicBezTo>
                        <a:pt x="506801" y="833880"/>
                        <a:pt x="487670" y="839037"/>
                        <a:pt x="467538" y="843252"/>
                      </a:cubicBezTo>
                      <a:cubicBezTo>
                        <a:pt x="427276" y="851681"/>
                        <a:pt x="383011" y="856342"/>
                        <a:pt x="336550" y="856342"/>
                      </a:cubicBezTo>
                      <a:cubicBezTo>
                        <a:pt x="290089" y="856342"/>
                        <a:pt x="245825" y="851681"/>
                        <a:pt x="205562" y="843252"/>
                      </a:cubicBezTo>
                      <a:cubicBezTo>
                        <a:pt x="185430" y="839037"/>
                        <a:pt x="166299" y="833880"/>
                        <a:pt x="148394" y="827892"/>
                      </a:cubicBezTo>
                      <a:cubicBezTo>
                        <a:pt x="130489" y="821905"/>
                        <a:pt x="113811" y="815086"/>
                        <a:pt x="98584" y="807549"/>
                      </a:cubicBezTo>
                      <a:cubicBezTo>
                        <a:pt x="83357" y="800011"/>
                        <a:pt x="69582" y="791754"/>
                        <a:pt x="57485" y="782889"/>
                      </a:cubicBezTo>
                      <a:cubicBezTo>
                        <a:pt x="45388" y="774024"/>
                        <a:pt x="34968" y="764552"/>
                        <a:pt x="26452" y="754583"/>
                      </a:cubicBezTo>
                      <a:cubicBezTo>
                        <a:pt x="17936" y="744614"/>
                        <a:pt x="11323" y="734149"/>
                        <a:pt x="6839" y="723299"/>
                      </a:cubicBezTo>
                      <a:cubicBezTo>
                        <a:pt x="2355" y="712449"/>
                        <a:pt x="0" y="701215"/>
                        <a:pt x="0" y="689707"/>
                      </a:cubicBezTo>
                      <a:close/>
                      <a:moveTo>
                        <a:pt x="668343" y="0"/>
                      </a:moveTo>
                      <a:lnTo>
                        <a:pt x="673100" y="23365"/>
                      </a:lnTo>
                      <a:lnTo>
                        <a:pt x="673100" y="24698"/>
                      </a:lnTo>
                      <a:close/>
                      <a:moveTo>
                        <a:pt x="4757" y="0"/>
                      </a:moveTo>
                      <a:lnTo>
                        <a:pt x="0" y="24698"/>
                      </a:lnTo>
                      <a:lnTo>
                        <a:pt x="0" y="23365"/>
                      </a:lnTo>
                      <a:close/>
                    </a:path>
                  </a:pathLst>
                </a:custGeom>
                <a:solidFill>
                  <a:srgbClr val="45B9DA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9" name="Arc 68"/>
                <p:cNvSpPr/>
                <p:nvPr/>
              </p:nvSpPr>
              <p:spPr>
                <a:xfrm rot="5400000" flipV="1">
                  <a:off x="4042785" y="3321647"/>
                  <a:ext cx="373041" cy="636507"/>
                </a:xfrm>
                <a:prstGeom prst="arc">
                  <a:avLst>
                    <a:gd name="adj1" fmla="val 16200000"/>
                    <a:gd name="adj2" fmla="val 5484606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0" name="Arc 69"/>
                <p:cNvSpPr/>
                <p:nvPr/>
              </p:nvSpPr>
              <p:spPr>
                <a:xfrm rot="5400000" flipV="1">
                  <a:off x="4041991" y="3119252"/>
                  <a:ext cx="374629" cy="636507"/>
                </a:xfrm>
                <a:prstGeom prst="arc">
                  <a:avLst>
                    <a:gd name="adj1" fmla="val 16200000"/>
                    <a:gd name="adj2" fmla="val 5484606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4292100" y="3757272"/>
                <a:ext cx="325730" cy="26161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BI</a:t>
                </a:r>
              </a:p>
            </p:txBody>
          </p:sp>
        </p:grpSp>
        <p:grpSp>
          <p:nvGrpSpPr>
            <p:cNvPr id="17" name="Group 74"/>
            <p:cNvGrpSpPr>
              <a:grpSpLocks/>
            </p:cNvGrpSpPr>
            <p:nvPr/>
          </p:nvGrpSpPr>
          <p:grpSpPr bwMode="auto">
            <a:xfrm>
              <a:off x="5735708" y="3070175"/>
              <a:ext cx="756644" cy="1017787"/>
              <a:chOff x="5596045" y="3072401"/>
              <a:chExt cx="756644" cy="1017787"/>
            </a:xfrm>
          </p:grpSpPr>
          <p:grpSp>
            <p:nvGrpSpPr>
              <p:cNvPr id="18" name="Group 75"/>
              <p:cNvGrpSpPr>
                <a:grpSpLocks/>
              </p:cNvGrpSpPr>
              <p:nvPr/>
            </p:nvGrpSpPr>
            <p:grpSpPr bwMode="auto">
              <a:xfrm>
                <a:off x="5732835" y="3931873"/>
                <a:ext cx="310415" cy="158315"/>
                <a:chOff x="2884130" y="3620727"/>
                <a:chExt cx="327740" cy="16715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84130" y="3637115"/>
                  <a:ext cx="147484" cy="1507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979173" y="3620727"/>
                  <a:ext cx="232697" cy="1507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5596415" y="3072153"/>
                <a:ext cx="636507" cy="333357"/>
              </a:xfrm>
              <a:prstGeom prst="ellipse">
                <a:avLst/>
              </a:prstGeom>
              <a:solidFill>
                <a:srgbClr val="FFC26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8" name="Magnetic Disk 6"/>
              <p:cNvSpPr/>
              <p:nvPr/>
            </p:nvSpPr>
            <p:spPr>
              <a:xfrm>
                <a:off x="5596415" y="3208671"/>
                <a:ext cx="636507" cy="811168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856342">
                    <a:moveTo>
                      <a:pt x="0" y="24698"/>
                    </a:moveTo>
                    <a:cubicBezTo>
                      <a:pt x="0" y="121990"/>
                      <a:pt x="150679" y="200860"/>
                      <a:pt x="336550" y="200860"/>
                    </a:cubicBezTo>
                    <a:cubicBezTo>
                      <a:pt x="522421" y="200860"/>
                      <a:pt x="673100" y="121990"/>
                      <a:pt x="673100" y="24698"/>
                    </a:cubicBezTo>
                    <a:lnTo>
                      <a:pt x="673100" y="689707"/>
                    </a:lnTo>
                    <a:cubicBezTo>
                      <a:pt x="673100" y="701215"/>
                      <a:pt x="670745" y="712449"/>
                      <a:pt x="666261" y="723299"/>
                    </a:cubicBezTo>
                    <a:cubicBezTo>
                      <a:pt x="661778" y="734149"/>
                      <a:pt x="655165" y="744614"/>
                      <a:pt x="646648" y="754583"/>
                    </a:cubicBezTo>
                    <a:cubicBezTo>
                      <a:pt x="638132" y="764552"/>
                      <a:pt x="627712" y="774024"/>
                      <a:pt x="615615" y="782889"/>
                    </a:cubicBezTo>
                    <a:cubicBezTo>
                      <a:pt x="603518" y="791754"/>
                      <a:pt x="589743" y="800011"/>
                      <a:pt x="574516" y="807549"/>
                    </a:cubicBezTo>
                    <a:cubicBezTo>
                      <a:pt x="559289" y="815086"/>
                      <a:pt x="542611" y="821905"/>
                      <a:pt x="524706" y="827892"/>
                    </a:cubicBezTo>
                    <a:cubicBezTo>
                      <a:pt x="506801" y="833880"/>
                      <a:pt x="487670" y="839037"/>
                      <a:pt x="467538" y="843252"/>
                    </a:cubicBezTo>
                    <a:cubicBezTo>
                      <a:pt x="427276" y="851681"/>
                      <a:pt x="383011" y="856342"/>
                      <a:pt x="336550" y="856342"/>
                    </a:cubicBezTo>
                    <a:cubicBezTo>
                      <a:pt x="290089" y="856342"/>
                      <a:pt x="245825" y="851681"/>
                      <a:pt x="205562" y="843252"/>
                    </a:cubicBezTo>
                    <a:cubicBezTo>
                      <a:pt x="185430" y="839037"/>
                      <a:pt x="166299" y="833880"/>
                      <a:pt x="148394" y="827892"/>
                    </a:cubicBezTo>
                    <a:cubicBezTo>
                      <a:pt x="130489" y="821905"/>
                      <a:pt x="113811" y="815086"/>
                      <a:pt x="98584" y="807549"/>
                    </a:cubicBezTo>
                    <a:cubicBezTo>
                      <a:pt x="83357" y="800011"/>
                      <a:pt x="69582" y="791754"/>
                      <a:pt x="57485" y="782889"/>
                    </a:cubicBezTo>
                    <a:cubicBezTo>
                      <a:pt x="45388" y="774024"/>
                      <a:pt x="34968" y="764552"/>
                      <a:pt x="26452" y="754583"/>
                    </a:cubicBezTo>
                    <a:cubicBezTo>
                      <a:pt x="17936" y="744614"/>
                      <a:pt x="11323" y="734149"/>
                      <a:pt x="6839" y="723299"/>
                    </a:cubicBezTo>
                    <a:cubicBezTo>
                      <a:pt x="2355" y="712449"/>
                      <a:pt x="0" y="701215"/>
                      <a:pt x="0" y="689707"/>
                    </a:cubicBezTo>
                    <a:close/>
                    <a:moveTo>
                      <a:pt x="668343" y="0"/>
                    </a:moveTo>
                    <a:lnTo>
                      <a:pt x="673100" y="23365"/>
                    </a:lnTo>
                    <a:lnTo>
                      <a:pt x="673100" y="24698"/>
                    </a:lnTo>
                    <a:close/>
                    <a:moveTo>
                      <a:pt x="4757" y="0"/>
                    </a:moveTo>
                    <a:lnTo>
                      <a:pt x="0" y="24698"/>
                    </a:lnTo>
                    <a:lnTo>
                      <a:pt x="0" y="23365"/>
                    </a:lnTo>
                    <a:close/>
                  </a:path>
                </a:pathLst>
              </a:custGeom>
              <a:solidFill>
                <a:srgbClr val="F7A133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9" name="Arc 78"/>
              <p:cNvSpPr/>
              <p:nvPr/>
            </p:nvSpPr>
            <p:spPr>
              <a:xfrm rot="5400000" flipV="1">
                <a:off x="5728147" y="3321400"/>
                <a:ext cx="373042" cy="636507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0" name="Arc 79"/>
              <p:cNvSpPr/>
              <p:nvPr/>
            </p:nvSpPr>
            <p:spPr>
              <a:xfrm rot="5400000" flipV="1">
                <a:off x="5727354" y="3119004"/>
                <a:ext cx="374629" cy="636507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46771" y="3744822"/>
                <a:ext cx="505918" cy="26161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HCM</a:t>
                </a:r>
              </a:p>
            </p:txBody>
          </p:sp>
        </p:grpSp>
        <p:grpSp>
          <p:nvGrpSpPr>
            <p:cNvPr id="19" name="Group 85"/>
            <p:cNvGrpSpPr>
              <a:grpSpLocks/>
            </p:cNvGrpSpPr>
            <p:nvPr/>
          </p:nvGrpSpPr>
          <p:grpSpPr bwMode="auto">
            <a:xfrm>
              <a:off x="6543913" y="3072811"/>
              <a:ext cx="752718" cy="1017787"/>
              <a:chOff x="6476846" y="3072401"/>
              <a:chExt cx="752718" cy="1017787"/>
            </a:xfrm>
          </p:grpSpPr>
          <p:grpSp>
            <p:nvGrpSpPr>
              <p:cNvPr id="20" name="Group 86"/>
              <p:cNvGrpSpPr>
                <a:grpSpLocks/>
              </p:cNvGrpSpPr>
              <p:nvPr/>
            </p:nvGrpSpPr>
            <p:grpSpPr bwMode="auto">
              <a:xfrm>
                <a:off x="6476846" y="3072401"/>
                <a:ext cx="637521" cy="1017787"/>
                <a:chOff x="6476846" y="3072401"/>
                <a:chExt cx="637521" cy="1017787"/>
              </a:xfrm>
            </p:grpSpPr>
            <p:grpSp>
              <p:nvGrpSpPr>
                <p:cNvPr id="21" name="Group 88"/>
                <p:cNvGrpSpPr>
                  <a:grpSpLocks/>
                </p:cNvGrpSpPr>
                <p:nvPr/>
              </p:nvGrpSpPr>
              <p:grpSpPr bwMode="auto">
                <a:xfrm>
                  <a:off x="6613636" y="3931873"/>
                  <a:ext cx="310415" cy="158315"/>
                  <a:chOff x="2884130" y="3620727"/>
                  <a:chExt cx="327740" cy="16715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2884130" y="3637115"/>
                    <a:ext cx="147484" cy="15076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2700" cmpd="sng">
                    <a:solidFill>
                      <a:schemeClr val="tx1"/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2979173" y="3620727"/>
                    <a:ext cx="232697" cy="15076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 cmpd="sng">
                    <a:solidFill>
                      <a:schemeClr val="tx1"/>
                    </a:solidFill>
                  </a:ln>
                  <a:scene3d>
                    <a:camera prst="isometricRight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90" name="Oval 89"/>
                <p:cNvSpPr/>
                <p:nvPr/>
              </p:nvSpPr>
              <p:spPr>
                <a:xfrm>
                  <a:off x="6476947" y="3072692"/>
                  <a:ext cx="636508" cy="333357"/>
                </a:xfrm>
                <a:prstGeom prst="ellipse">
                  <a:avLst/>
                </a:prstGeom>
                <a:solidFill>
                  <a:srgbClr val="E69BFF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1" name="Magnetic Disk 6"/>
                <p:cNvSpPr/>
                <p:nvPr/>
              </p:nvSpPr>
              <p:spPr>
                <a:xfrm>
                  <a:off x="6476947" y="3209209"/>
                  <a:ext cx="636508" cy="811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856342">
                      <a:moveTo>
                        <a:pt x="0" y="24698"/>
                      </a:moveTo>
                      <a:cubicBezTo>
                        <a:pt x="0" y="121990"/>
                        <a:pt x="150679" y="200860"/>
                        <a:pt x="336550" y="200860"/>
                      </a:cubicBezTo>
                      <a:cubicBezTo>
                        <a:pt x="522421" y="200860"/>
                        <a:pt x="673100" y="121990"/>
                        <a:pt x="673100" y="24698"/>
                      </a:cubicBezTo>
                      <a:lnTo>
                        <a:pt x="673100" y="689707"/>
                      </a:lnTo>
                      <a:cubicBezTo>
                        <a:pt x="673100" y="701215"/>
                        <a:pt x="670745" y="712449"/>
                        <a:pt x="666261" y="723299"/>
                      </a:cubicBezTo>
                      <a:cubicBezTo>
                        <a:pt x="661778" y="734149"/>
                        <a:pt x="655165" y="744614"/>
                        <a:pt x="646648" y="754583"/>
                      </a:cubicBezTo>
                      <a:cubicBezTo>
                        <a:pt x="638132" y="764552"/>
                        <a:pt x="627712" y="774024"/>
                        <a:pt x="615615" y="782889"/>
                      </a:cubicBezTo>
                      <a:cubicBezTo>
                        <a:pt x="603518" y="791754"/>
                        <a:pt x="589743" y="800011"/>
                        <a:pt x="574516" y="807549"/>
                      </a:cubicBezTo>
                      <a:cubicBezTo>
                        <a:pt x="559289" y="815086"/>
                        <a:pt x="542611" y="821905"/>
                        <a:pt x="524706" y="827892"/>
                      </a:cubicBezTo>
                      <a:cubicBezTo>
                        <a:pt x="506801" y="833880"/>
                        <a:pt x="487670" y="839037"/>
                        <a:pt x="467538" y="843252"/>
                      </a:cubicBezTo>
                      <a:cubicBezTo>
                        <a:pt x="427276" y="851681"/>
                        <a:pt x="383011" y="856342"/>
                        <a:pt x="336550" y="856342"/>
                      </a:cubicBezTo>
                      <a:cubicBezTo>
                        <a:pt x="290089" y="856342"/>
                        <a:pt x="245825" y="851681"/>
                        <a:pt x="205562" y="843252"/>
                      </a:cubicBezTo>
                      <a:cubicBezTo>
                        <a:pt x="185430" y="839037"/>
                        <a:pt x="166299" y="833880"/>
                        <a:pt x="148394" y="827892"/>
                      </a:cubicBezTo>
                      <a:cubicBezTo>
                        <a:pt x="130489" y="821905"/>
                        <a:pt x="113811" y="815086"/>
                        <a:pt x="98584" y="807549"/>
                      </a:cubicBezTo>
                      <a:cubicBezTo>
                        <a:pt x="83357" y="800011"/>
                        <a:pt x="69582" y="791754"/>
                        <a:pt x="57485" y="782889"/>
                      </a:cubicBezTo>
                      <a:cubicBezTo>
                        <a:pt x="45388" y="774024"/>
                        <a:pt x="34968" y="764552"/>
                        <a:pt x="26452" y="754583"/>
                      </a:cubicBezTo>
                      <a:cubicBezTo>
                        <a:pt x="17936" y="744614"/>
                        <a:pt x="11323" y="734149"/>
                        <a:pt x="6839" y="723299"/>
                      </a:cubicBezTo>
                      <a:cubicBezTo>
                        <a:pt x="2355" y="712449"/>
                        <a:pt x="0" y="701215"/>
                        <a:pt x="0" y="689707"/>
                      </a:cubicBezTo>
                      <a:close/>
                      <a:moveTo>
                        <a:pt x="668343" y="0"/>
                      </a:moveTo>
                      <a:lnTo>
                        <a:pt x="673100" y="23365"/>
                      </a:lnTo>
                      <a:lnTo>
                        <a:pt x="673100" y="24698"/>
                      </a:lnTo>
                      <a:close/>
                      <a:moveTo>
                        <a:pt x="4757" y="0"/>
                      </a:moveTo>
                      <a:lnTo>
                        <a:pt x="0" y="24698"/>
                      </a:lnTo>
                      <a:lnTo>
                        <a:pt x="0" y="23365"/>
                      </a:lnTo>
                      <a:close/>
                    </a:path>
                  </a:pathLst>
                </a:custGeom>
                <a:solidFill>
                  <a:srgbClr val="CF7DEE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2" name="Arc 91"/>
                <p:cNvSpPr/>
                <p:nvPr/>
              </p:nvSpPr>
              <p:spPr>
                <a:xfrm rot="5400000" flipV="1">
                  <a:off x="6608679" y="3321939"/>
                  <a:ext cx="373042" cy="636508"/>
                </a:xfrm>
                <a:prstGeom prst="arc">
                  <a:avLst>
                    <a:gd name="adj1" fmla="val 16200000"/>
                    <a:gd name="adj2" fmla="val 5484606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3" name="Arc 92"/>
                <p:cNvSpPr/>
                <p:nvPr/>
              </p:nvSpPr>
              <p:spPr>
                <a:xfrm rot="5400000" flipV="1">
                  <a:off x="6607886" y="3119543"/>
                  <a:ext cx="374629" cy="636508"/>
                </a:xfrm>
                <a:prstGeom prst="arc">
                  <a:avLst>
                    <a:gd name="adj1" fmla="val 16200000"/>
                    <a:gd name="adj2" fmla="val 5484606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6757397" y="3746515"/>
                <a:ext cx="472167" cy="26161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ERP</a:t>
                </a:r>
              </a:p>
            </p:txBody>
          </p:sp>
        </p:grpSp>
        <p:grpSp>
          <p:nvGrpSpPr>
            <p:cNvPr id="22" name="Group 95"/>
            <p:cNvGrpSpPr>
              <a:grpSpLocks/>
            </p:cNvGrpSpPr>
            <p:nvPr/>
          </p:nvGrpSpPr>
          <p:grpSpPr bwMode="auto">
            <a:xfrm>
              <a:off x="3276810" y="3061494"/>
              <a:ext cx="725136" cy="1017785"/>
              <a:chOff x="2312318" y="2618661"/>
              <a:chExt cx="725136" cy="1017785"/>
            </a:xfrm>
          </p:grpSpPr>
          <p:grpSp>
            <p:nvGrpSpPr>
              <p:cNvPr id="23" name="Group 96"/>
              <p:cNvGrpSpPr>
                <a:grpSpLocks/>
              </p:cNvGrpSpPr>
              <p:nvPr/>
            </p:nvGrpSpPr>
            <p:grpSpPr bwMode="auto">
              <a:xfrm>
                <a:off x="2449108" y="3478132"/>
                <a:ext cx="310415" cy="158314"/>
                <a:chOff x="2884130" y="3620727"/>
                <a:chExt cx="327740" cy="16715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2884130" y="3637114"/>
                  <a:ext cx="147484" cy="1507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979173" y="3620727"/>
                  <a:ext cx="232697" cy="1507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98" name="Oval 97"/>
              <p:cNvSpPr/>
              <p:nvPr/>
            </p:nvSpPr>
            <p:spPr>
              <a:xfrm>
                <a:off x="2312857" y="2619158"/>
                <a:ext cx="636508" cy="333357"/>
              </a:xfrm>
              <a:prstGeom prst="ellipse">
                <a:avLst/>
              </a:prstGeom>
              <a:solidFill>
                <a:srgbClr val="AAEB78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9" name="Magnetic Disk 6"/>
              <p:cNvSpPr/>
              <p:nvPr/>
            </p:nvSpPr>
            <p:spPr>
              <a:xfrm>
                <a:off x="2312857" y="2755675"/>
                <a:ext cx="636508" cy="811167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856342">
                    <a:moveTo>
                      <a:pt x="0" y="24698"/>
                    </a:moveTo>
                    <a:cubicBezTo>
                      <a:pt x="0" y="121990"/>
                      <a:pt x="150679" y="200860"/>
                      <a:pt x="336550" y="200860"/>
                    </a:cubicBezTo>
                    <a:cubicBezTo>
                      <a:pt x="522421" y="200860"/>
                      <a:pt x="673100" y="121990"/>
                      <a:pt x="673100" y="24698"/>
                    </a:cubicBezTo>
                    <a:lnTo>
                      <a:pt x="673100" y="689707"/>
                    </a:lnTo>
                    <a:cubicBezTo>
                      <a:pt x="673100" y="701215"/>
                      <a:pt x="670745" y="712449"/>
                      <a:pt x="666261" y="723299"/>
                    </a:cubicBezTo>
                    <a:cubicBezTo>
                      <a:pt x="661778" y="734149"/>
                      <a:pt x="655165" y="744614"/>
                      <a:pt x="646648" y="754583"/>
                    </a:cubicBezTo>
                    <a:cubicBezTo>
                      <a:pt x="638132" y="764552"/>
                      <a:pt x="627712" y="774024"/>
                      <a:pt x="615615" y="782889"/>
                    </a:cubicBezTo>
                    <a:cubicBezTo>
                      <a:pt x="603518" y="791754"/>
                      <a:pt x="589743" y="800011"/>
                      <a:pt x="574516" y="807549"/>
                    </a:cubicBezTo>
                    <a:cubicBezTo>
                      <a:pt x="559289" y="815086"/>
                      <a:pt x="542611" y="821905"/>
                      <a:pt x="524706" y="827892"/>
                    </a:cubicBezTo>
                    <a:cubicBezTo>
                      <a:pt x="506801" y="833880"/>
                      <a:pt x="487670" y="839037"/>
                      <a:pt x="467538" y="843252"/>
                    </a:cubicBezTo>
                    <a:cubicBezTo>
                      <a:pt x="427276" y="851681"/>
                      <a:pt x="383011" y="856342"/>
                      <a:pt x="336550" y="856342"/>
                    </a:cubicBezTo>
                    <a:cubicBezTo>
                      <a:pt x="290089" y="856342"/>
                      <a:pt x="245825" y="851681"/>
                      <a:pt x="205562" y="843252"/>
                    </a:cubicBezTo>
                    <a:cubicBezTo>
                      <a:pt x="185430" y="839037"/>
                      <a:pt x="166299" y="833880"/>
                      <a:pt x="148394" y="827892"/>
                    </a:cubicBezTo>
                    <a:cubicBezTo>
                      <a:pt x="130489" y="821905"/>
                      <a:pt x="113811" y="815086"/>
                      <a:pt x="98584" y="807549"/>
                    </a:cubicBezTo>
                    <a:cubicBezTo>
                      <a:pt x="83357" y="800011"/>
                      <a:pt x="69582" y="791754"/>
                      <a:pt x="57485" y="782889"/>
                    </a:cubicBezTo>
                    <a:cubicBezTo>
                      <a:pt x="45388" y="774024"/>
                      <a:pt x="34968" y="764552"/>
                      <a:pt x="26452" y="754583"/>
                    </a:cubicBezTo>
                    <a:cubicBezTo>
                      <a:pt x="17936" y="744614"/>
                      <a:pt x="11323" y="734149"/>
                      <a:pt x="6839" y="723299"/>
                    </a:cubicBezTo>
                    <a:cubicBezTo>
                      <a:pt x="2355" y="712449"/>
                      <a:pt x="0" y="701215"/>
                      <a:pt x="0" y="689707"/>
                    </a:cubicBezTo>
                    <a:close/>
                    <a:moveTo>
                      <a:pt x="668343" y="0"/>
                    </a:moveTo>
                    <a:lnTo>
                      <a:pt x="673100" y="23365"/>
                    </a:lnTo>
                    <a:lnTo>
                      <a:pt x="673100" y="24698"/>
                    </a:lnTo>
                    <a:close/>
                    <a:moveTo>
                      <a:pt x="4757" y="0"/>
                    </a:moveTo>
                    <a:lnTo>
                      <a:pt x="0" y="24698"/>
                    </a:lnTo>
                    <a:lnTo>
                      <a:pt x="0" y="23365"/>
                    </a:lnTo>
                    <a:close/>
                  </a:path>
                </a:pathLst>
              </a:custGeom>
              <a:solidFill>
                <a:srgbClr val="93CD65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0" name="Arc 99"/>
              <p:cNvSpPr/>
              <p:nvPr/>
            </p:nvSpPr>
            <p:spPr>
              <a:xfrm rot="5400000" flipV="1">
                <a:off x="2444590" y="2868404"/>
                <a:ext cx="373041" cy="636508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1" name="Arc 100"/>
              <p:cNvSpPr/>
              <p:nvPr/>
            </p:nvSpPr>
            <p:spPr>
              <a:xfrm rot="5400000" flipV="1">
                <a:off x="2443796" y="2666009"/>
                <a:ext cx="374629" cy="636508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617773" y="3299000"/>
                <a:ext cx="419681" cy="26161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DW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18444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6748E-6 2.51312E-6 L -0.07275 2.5131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478E-6 -2.53782E-6 L 0.06459 -2.5378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5235575" y="2630488"/>
            <a:ext cx="0" cy="579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22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04863" y="647700"/>
            <a:ext cx="8229600" cy="3048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Expand Cluster to Support Flexible Consolidation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73863" y="2351088"/>
            <a:ext cx="0" cy="292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06825" y="2351088"/>
            <a:ext cx="0" cy="292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6825" y="2643188"/>
            <a:ext cx="2967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231" name="Picture 66" descr="Wide Pointe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4638" y="1044575"/>
            <a:ext cx="148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67" descr="Wide Pointe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4638" y="1412875"/>
            <a:ext cx="1489075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3" name="TextBox 80"/>
          <p:cNvSpPr txBox="1">
            <a:spLocks noChangeArrowheads="1"/>
          </p:cNvSpPr>
          <p:nvPr/>
        </p:nvSpPr>
        <p:spPr bwMode="auto">
          <a:xfrm>
            <a:off x="1285875" y="1101725"/>
            <a:ext cx="6762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Services</a:t>
            </a:r>
          </a:p>
        </p:txBody>
      </p:sp>
      <p:sp>
        <p:nvSpPr>
          <p:cNvPr id="52234" name="TextBox 81"/>
          <p:cNvSpPr txBox="1">
            <a:spLocks noChangeArrowheads="1"/>
          </p:cNvSpPr>
          <p:nvPr/>
        </p:nvSpPr>
        <p:spPr bwMode="auto">
          <a:xfrm>
            <a:off x="1181100" y="1585913"/>
            <a:ext cx="106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tx2"/>
                </a:solidFill>
              </a:rPr>
              <a:t>Single SGA per</a:t>
            </a:r>
          </a:p>
          <a:p>
            <a:r>
              <a:rPr lang="en-US" sz="1000">
                <a:solidFill>
                  <a:schemeClr val="tx2"/>
                </a:solidFill>
              </a:rPr>
              <a:t>CDB Instance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686050" y="952500"/>
            <a:ext cx="1746250" cy="1476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b"/>
          <a:lstStyle/>
          <a:p>
            <a:pPr defTabSz="22860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D0000"/>
              </a:buClr>
              <a:defRPr/>
            </a:pPr>
            <a:r>
              <a:rPr lang="en-US" sz="900" dirty="0">
                <a:solidFill>
                  <a:schemeClr val="tx1"/>
                </a:solidFill>
              </a:rPr>
              <a:t>Node1</a:t>
            </a:r>
          </a:p>
        </p:txBody>
      </p:sp>
      <p:pic>
        <p:nvPicPr>
          <p:cNvPr id="52236" name="Picture 46" descr="dial high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8025" y="2230438"/>
            <a:ext cx="889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ounded Rectangle 30"/>
          <p:cNvSpPr/>
          <p:nvPr/>
        </p:nvSpPr>
        <p:spPr>
          <a:xfrm>
            <a:off x="2809875" y="1382713"/>
            <a:ext cx="1511300" cy="77787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defTabSz="22860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D0000"/>
              </a:buClr>
              <a:defRPr/>
            </a:pPr>
            <a:r>
              <a:rPr lang="en-US" sz="900" dirty="0">
                <a:solidFill>
                  <a:schemeClr val="tx1"/>
                </a:solidFill>
              </a:rPr>
              <a:t>CDB Instance 1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5938838" y="952500"/>
            <a:ext cx="1763712" cy="1476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b"/>
          <a:lstStyle/>
          <a:p>
            <a:pPr defTabSz="22860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D0000"/>
              </a:buClr>
              <a:defRPr/>
            </a:pPr>
            <a:r>
              <a:rPr lang="en-US" sz="900" dirty="0">
                <a:solidFill>
                  <a:schemeClr val="tx1"/>
                </a:solidFill>
              </a:rPr>
              <a:t>Node2</a:t>
            </a:r>
          </a:p>
        </p:txBody>
      </p:sp>
      <p:pic>
        <p:nvPicPr>
          <p:cNvPr id="52239" name="Picture 44" descr="dial high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7925" y="2220913"/>
            <a:ext cx="889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ounded Rectangle 40"/>
          <p:cNvSpPr/>
          <p:nvPr/>
        </p:nvSpPr>
        <p:spPr>
          <a:xfrm>
            <a:off x="6080125" y="1382713"/>
            <a:ext cx="1522413" cy="77787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defTabSz="22860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FD0000"/>
              </a:buClr>
              <a:defRPr/>
            </a:pPr>
            <a:r>
              <a:rPr lang="en-US" sz="900" dirty="0">
                <a:solidFill>
                  <a:schemeClr val="tx1"/>
                </a:solidFill>
              </a:rPr>
              <a:t>CDB Instance 2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89450" y="952500"/>
            <a:ext cx="1392238" cy="2166938"/>
            <a:chOff x="4490010" y="953017"/>
            <a:chExt cx="1391228" cy="21658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490010" y="953017"/>
              <a:ext cx="1391228" cy="1476031"/>
              <a:chOff x="4490010" y="953017"/>
              <a:chExt cx="1391228" cy="1476031"/>
            </a:xfrm>
          </p:grpSpPr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4490010" y="953017"/>
                <a:ext cx="1391228" cy="147564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b"/>
              <a:lstStyle/>
              <a:p>
                <a:pPr defTabSz="228600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defRPr/>
                </a:pPr>
                <a:r>
                  <a:rPr lang="en-US" sz="900" dirty="0">
                    <a:solidFill>
                      <a:schemeClr val="tx1"/>
                    </a:solidFill>
                  </a:rPr>
                  <a:t>Node3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572500" y="1383018"/>
                <a:ext cx="1162794" cy="777493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 defTabSz="228600" fontAlgn="auto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defRPr/>
                </a:pPr>
                <a:r>
                  <a:rPr lang="en-US" sz="900" dirty="0">
                    <a:solidFill>
                      <a:schemeClr val="tx1"/>
                    </a:solidFill>
                  </a:rPr>
                  <a:t>CDB Instance 3</a:t>
                </a:r>
              </a:p>
            </p:txBody>
          </p:sp>
        </p:grpSp>
        <p:pic>
          <p:nvPicPr>
            <p:cNvPr id="52316" name="Picture 47" descr="dial low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65933" y="2229889"/>
              <a:ext cx="8890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242" name="Picture 60" descr="PDB Blue 2D Icon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80200" y="1649413"/>
            <a:ext cx="3016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3" name="Picture 61" descr="PDB Purple 2D Icon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1038" y="1649413"/>
            <a:ext cx="304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350000" y="928688"/>
            <a:ext cx="298450" cy="1203325"/>
            <a:chOff x="6349439" y="928596"/>
            <a:chExt cx="299002" cy="1202739"/>
          </a:xfrm>
        </p:grpSpPr>
        <p:pic>
          <p:nvPicPr>
            <p:cNvPr id="52313" name="Picture 59" descr="PDB Red 2D Icon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349439" y="1648735"/>
              <a:ext cx="281766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314" name="Picture 129" descr="Red Funnel.png"/>
            <p:cNvPicPr>
              <a:picLocks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V="1">
              <a:off x="6432541" y="928596"/>
              <a:ext cx="2159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245" name="Picture 130" descr="Blue Funnel.png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53213" y="928688"/>
            <a:ext cx="215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6" name="Picture 139" descr="Purple Funnel.png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00863" y="938213"/>
            <a:ext cx="2127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7" name="Picture 140" descr="Purple Funnel.png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34225" y="938213"/>
            <a:ext cx="2143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48" name="Title 1"/>
          <p:cNvSpPr>
            <a:spLocks noGrp="1"/>
          </p:cNvSpPr>
          <p:nvPr>
            <p:ph type="title"/>
          </p:nvPr>
        </p:nvSpPr>
        <p:spPr>
          <a:xfrm>
            <a:off x="804863" y="246063"/>
            <a:ext cx="8229600" cy="406400"/>
          </a:xfrm>
        </p:spPr>
        <p:txBody>
          <a:bodyPr/>
          <a:lstStyle/>
          <a:p>
            <a:r>
              <a:rPr lang="en-US" smtClean="0"/>
              <a:t>Improved Agility With Changing Workloads</a:t>
            </a:r>
          </a:p>
        </p:txBody>
      </p:sp>
      <p:pic>
        <p:nvPicPr>
          <p:cNvPr id="52249" name="Picture 56" descr="PDB Green 2D Icon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95600" y="1649413"/>
            <a:ext cx="3000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50" name="Picture 58" descr="PDB Purple 2D Icon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82988" y="1649413"/>
            <a:ext cx="3000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51" name="Picture 132" descr="Green Funnel.png"/>
          <p:cNvPicPr>
            <a:picLocks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76563" y="928688"/>
            <a:ext cx="215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52" name="Picture 135" descr="Purple Funnel.png"/>
          <p:cNvPicPr>
            <a:picLocks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667125" y="928688"/>
            <a:ext cx="215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97313" y="938213"/>
            <a:ext cx="319087" cy="1190625"/>
            <a:chOff x="3897353" y="937732"/>
            <a:chExt cx="318555" cy="1191618"/>
          </a:xfrm>
        </p:grpSpPr>
        <p:pic>
          <p:nvPicPr>
            <p:cNvPr id="52311" name="Picture 62" descr="PDB Yello 2D Icon.png"/>
            <p:cNvPicPr>
              <a:picLocks noChangeAspect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911108" y="1639599"/>
              <a:ext cx="304800" cy="489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312" name="Picture 141" descr="Yellow Funnel.png"/>
            <p:cNvPicPr>
              <a:picLocks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 flipV="1">
              <a:off x="3897353" y="937732"/>
              <a:ext cx="2159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254" name="Picture 42" descr="PDB Red 2D Icon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44850" y="1649413"/>
            <a:ext cx="28257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55" name="Picture 43" descr="Red Funnel.png"/>
          <p:cNvPicPr>
            <a:picLocks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198813" y="928688"/>
            <a:ext cx="215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56" name="Picture 45" descr="Red Funnel.png"/>
          <p:cNvPicPr>
            <a:picLocks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441700" y="928688"/>
            <a:ext cx="215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981200" y="2219325"/>
            <a:ext cx="6435725" cy="898525"/>
            <a:chOff x="1981741" y="2219543"/>
            <a:chExt cx="6435247" cy="898136"/>
          </a:xfrm>
        </p:grpSpPr>
        <p:pic>
          <p:nvPicPr>
            <p:cNvPr id="52308" name="Picture 48"/>
            <p:cNvPicPr>
              <a:picLocks noChangeAspect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1981741" y="2228679"/>
              <a:ext cx="8890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309" name="Picture 49"/>
            <p:cNvPicPr>
              <a:picLocks noChangeAspect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7527988" y="2219543"/>
              <a:ext cx="8890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310" name="Picture 50"/>
            <p:cNvPicPr>
              <a:picLocks noChangeAspect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765639" y="2225770"/>
              <a:ext cx="8890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3087688" y="3059113"/>
            <a:ext cx="4305300" cy="1539875"/>
            <a:chOff x="3088461" y="3058816"/>
            <a:chExt cx="4304759" cy="1539790"/>
          </a:xfrm>
        </p:grpSpPr>
        <p:sp>
          <p:nvSpPr>
            <p:cNvPr id="53" name="Trapezoid 52"/>
            <p:cNvSpPr/>
            <p:nvPr/>
          </p:nvSpPr>
          <p:spPr>
            <a:xfrm>
              <a:off x="3088461" y="3858872"/>
              <a:ext cx="4304759" cy="300020"/>
            </a:xfrm>
            <a:prstGeom prst="trapezoid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defTabSz="228600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088462" y="4158622"/>
              <a:ext cx="4304758" cy="4399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defTabSz="228600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900" dirty="0">
                  <a:solidFill>
                    <a:schemeClr val="tx1"/>
                  </a:solidFill>
                  <a:effectLst>
                    <a:glow rad="63500">
                      <a:schemeClr val="accent2">
                        <a:alpha val="75000"/>
                      </a:schemeClr>
                    </a:glow>
                  </a:effectLst>
                </a:rPr>
                <a:t>Multitenant Container Database (CDB)</a:t>
              </a:r>
            </a:p>
          </p:txBody>
        </p: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>
              <a:off x="4930584" y="3066961"/>
              <a:ext cx="729901" cy="1017787"/>
              <a:chOff x="4741987" y="3072401"/>
              <a:chExt cx="729901" cy="1017787"/>
            </a:xfrm>
          </p:grpSpPr>
          <p:grpSp>
            <p:nvGrpSpPr>
              <p:cNvPr id="11" name="Group 103"/>
              <p:cNvGrpSpPr>
                <a:grpSpLocks/>
              </p:cNvGrpSpPr>
              <p:nvPr/>
            </p:nvGrpSpPr>
            <p:grpSpPr bwMode="auto">
              <a:xfrm>
                <a:off x="4878777" y="3931873"/>
                <a:ext cx="310415" cy="158315"/>
                <a:chOff x="2884130" y="3620727"/>
                <a:chExt cx="327740" cy="167151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2884130" y="3637115"/>
                  <a:ext cx="147484" cy="1507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2979173" y="3620727"/>
                  <a:ext cx="232697" cy="1507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105" name="Oval 104"/>
              <p:cNvSpPr/>
              <p:nvPr/>
            </p:nvSpPr>
            <p:spPr>
              <a:xfrm>
                <a:off x="4742719" y="3072193"/>
                <a:ext cx="636508" cy="333357"/>
              </a:xfrm>
              <a:prstGeom prst="ellipse">
                <a:avLst/>
              </a:prstGeom>
              <a:solidFill>
                <a:srgbClr val="FF5E55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6" name="Magnetic Disk 6"/>
              <p:cNvSpPr/>
              <p:nvPr/>
            </p:nvSpPr>
            <p:spPr>
              <a:xfrm>
                <a:off x="4742719" y="3208711"/>
                <a:ext cx="636508" cy="811168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856342">
                    <a:moveTo>
                      <a:pt x="0" y="24698"/>
                    </a:moveTo>
                    <a:cubicBezTo>
                      <a:pt x="0" y="121990"/>
                      <a:pt x="150679" y="200860"/>
                      <a:pt x="336550" y="200860"/>
                    </a:cubicBezTo>
                    <a:cubicBezTo>
                      <a:pt x="522421" y="200860"/>
                      <a:pt x="673100" y="121990"/>
                      <a:pt x="673100" y="24698"/>
                    </a:cubicBezTo>
                    <a:lnTo>
                      <a:pt x="673100" y="689707"/>
                    </a:lnTo>
                    <a:cubicBezTo>
                      <a:pt x="673100" y="701215"/>
                      <a:pt x="670745" y="712449"/>
                      <a:pt x="666261" y="723299"/>
                    </a:cubicBezTo>
                    <a:cubicBezTo>
                      <a:pt x="661778" y="734149"/>
                      <a:pt x="655165" y="744614"/>
                      <a:pt x="646648" y="754583"/>
                    </a:cubicBezTo>
                    <a:cubicBezTo>
                      <a:pt x="638132" y="764552"/>
                      <a:pt x="627712" y="774024"/>
                      <a:pt x="615615" y="782889"/>
                    </a:cubicBezTo>
                    <a:cubicBezTo>
                      <a:pt x="603518" y="791754"/>
                      <a:pt x="589743" y="800011"/>
                      <a:pt x="574516" y="807549"/>
                    </a:cubicBezTo>
                    <a:cubicBezTo>
                      <a:pt x="559289" y="815086"/>
                      <a:pt x="542611" y="821905"/>
                      <a:pt x="524706" y="827892"/>
                    </a:cubicBezTo>
                    <a:cubicBezTo>
                      <a:pt x="506801" y="833880"/>
                      <a:pt x="487670" y="839037"/>
                      <a:pt x="467538" y="843252"/>
                    </a:cubicBezTo>
                    <a:cubicBezTo>
                      <a:pt x="427276" y="851681"/>
                      <a:pt x="383011" y="856342"/>
                      <a:pt x="336550" y="856342"/>
                    </a:cubicBezTo>
                    <a:cubicBezTo>
                      <a:pt x="290089" y="856342"/>
                      <a:pt x="245825" y="851681"/>
                      <a:pt x="205562" y="843252"/>
                    </a:cubicBezTo>
                    <a:cubicBezTo>
                      <a:pt x="185430" y="839037"/>
                      <a:pt x="166299" y="833880"/>
                      <a:pt x="148394" y="827892"/>
                    </a:cubicBezTo>
                    <a:cubicBezTo>
                      <a:pt x="130489" y="821905"/>
                      <a:pt x="113811" y="815086"/>
                      <a:pt x="98584" y="807549"/>
                    </a:cubicBezTo>
                    <a:cubicBezTo>
                      <a:pt x="83357" y="800011"/>
                      <a:pt x="69582" y="791754"/>
                      <a:pt x="57485" y="782889"/>
                    </a:cubicBezTo>
                    <a:cubicBezTo>
                      <a:pt x="45388" y="774024"/>
                      <a:pt x="34968" y="764552"/>
                      <a:pt x="26452" y="754583"/>
                    </a:cubicBezTo>
                    <a:cubicBezTo>
                      <a:pt x="17936" y="744614"/>
                      <a:pt x="11323" y="734149"/>
                      <a:pt x="6839" y="723299"/>
                    </a:cubicBezTo>
                    <a:cubicBezTo>
                      <a:pt x="2355" y="712449"/>
                      <a:pt x="0" y="701215"/>
                      <a:pt x="0" y="689707"/>
                    </a:cubicBezTo>
                    <a:close/>
                    <a:moveTo>
                      <a:pt x="668343" y="0"/>
                    </a:moveTo>
                    <a:lnTo>
                      <a:pt x="673100" y="23365"/>
                    </a:lnTo>
                    <a:lnTo>
                      <a:pt x="673100" y="24698"/>
                    </a:lnTo>
                    <a:close/>
                    <a:moveTo>
                      <a:pt x="4757" y="0"/>
                    </a:moveTo>
                    <a:lnTo>
                      <a:pt x="0" y="24698"/>
                    </a:lnTo>
                    <a:lnTo>
                      <a:pt x="0" y="23365"/>
                    </a:lnTo>
                    <a:close/>
                  </a:path>
                </a:pathLst>
              </a:cu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7" name="Arc 106"/>
              <p:cNvSpPr/>
              <p:nvPr/>
            </p:nvSpPr>
            <p:spPr>
              <a:xfrm rot="5400000" flipV="1">
                <a:off x="4874451" y="3321440"/>
                <a:ext cx="373042" cy="636508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8" name="Arc 107"/>
              <p:cNvSpPr/>
              <p:nvPr/>
            </p:nvSpPr>
            <p:spPr>
              <a:xfrm rot="5400000" flipV="1">
                <a:off x="4873658" y="3119044"/>
                <a:ext cx="374629" cy="636508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992713" y="3763497"/>
                <a:ext cx="479175" cy="247781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CRM</a:t>
                </a:r>
              </a:p>
            </p:txBody>
          </p:sp>
        </p:grp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4116608" y="3058816"/>
              <a:ext cx="707202" cy="1017787"/>
              <a:chOff x="3910628" y="3072401"/>
              <a:chExt cx="707202" cy="1017787"/>
            </a:xfrm>
          </p:grpSpPr>
          <p:grpSp>
            <p:nvGrpSpPr>
              <p:cNvPr id="15" name="Group 94"/>
              <p:cNvGrpSpPr>
                <a:grpSpLocks/>
              </p:cNvGrpSpPr>
              <p:nvPr/>
            </p:nvGrpSpPr>
            <p:grpSpPr bwMode="auto">
              <a:xfrm>
                <a:off x="3910628" y="3072401"/>
                <a:ext cx="637521" cy="1017787"/>
                <a:chOff x="3910628" y="3072401"/>
                <a:chExt cx="637521" cy="1017787"/>
              </a:xfrm>
            </p:grpSpPr>
            <p:grpSp>
              <p:nvGrpSpPr>
                <p:cNvPr id="17" name="Group 96"/>
                <p:cNvGrpSpPr>
                  <a:grpSpLocks/>
                </p:cNvGrpSpPr>
                <p:nvPr/>
              </p:nvGrpSpPr>
              <p:grpSpPr bwMode="auto">
                <a:xfrm>
                  <a:off x="4047418" y="3931873"/>
                  <a:ext cx="310415" cy="158315"/>
                  <a:chOff x="2884130" y="3620727"/>
                  <a:chExt cx="327740" cy="167151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2884130" y="3637115"/>
                    <a:ext cx="147484" cy="15076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2700" cmpd="sng">
                    <a:solidFill>
                      <a:schemeClr val="tx1"/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2979173" y="3620727"/>
                    <a:ext cx="232697" cy="15076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 cmpd="sng">
                    <a:solidFill>
                      <a:schemeClr val="tx1"/>
                    </a:solidFill>
                  </a:ln>
                  <a:scene3d>
                    <a:camera prst="isometricRight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3911052" y="3072401"/>
                  <a:ext cx="636507" cy="333357"/>
                </a:xfrm>
                <a:prstGeom prst="ellipse">
                  <a:avLst/>
                </a:prstGeom>
                <a:solidFill>
                  <a:srgbClr val="4CD0F6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9" name="Magnetic Disk 6"/>
                <p:cNvSpPr/>
                <p:nvPr/>
              </p:nvSpPr>
              <p:spPr>
                <a:xfrm>
                  <a:off x="3911052" y="3208918"/>
                  <a:ext cx="636507" cy="81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856342">
                      <a:moveTo>
                        <a:pt x="0" y="24698"/>
                      </a:moveTo>
                      <a:cubicBezTo>
                        <a:pt x="0" y="121990"/>
                        <a:pt x="150679" y="200860"/>
                        <a:pt x="336550" y="200860"/>
                      </a:cubicBezTo>
                      <a:cubicBezTo>
                        <a:pt x="522421" y="200860"/>
                        <a:pt x="673100" y="121990"/>
                        <a:pt x="673100" y="24698"/>
                      </a:cubicBezTo>
                      <a:lnTo>
                        <a:pt x="673100" y="689707"/>
                      </a:lnTo>
                      <a:cubicBezTo>
                        <a:pt x="673100" y="701215"/>
                        <a:pt x="670745" y="712449"/>
                        <a:pt x="666261" y="723299"/>
                      </a:cubicBezTo>
                      <a:cubicBezTo>
                        <a:pt x="661778" y="734149"/>
                        <a:pt x="655165" y="744614"/>
                        <a:pt x="646648" y="754583"/>
                      </a:cubicBezTo>
                      <a:cubicBezTo>
                        <a:pt x="638132" y="764552"/>
                        <a:pt x="627712" y="774024"/>
                        <a:pt x="615615" y="782889"/>
                      </a:cubicBezTo>
                      <a:cubicBezTo>
                        <a:pt x="603518" y="791754"/>
                        <a:pt x="589743" y="800011"/>
                        <a:pt x="574516" y="807549"/>
                      </a:cubicBezTo>
                      <a:cubicBezTo>
                        <a:pt x="559289" y="815086"/>
                        <a:pt x="542611" y="821905"/>
                        <a:pt x="524706" y="827892"/>
                      </a:cubicBezTo>
                      <a:cubicBezTo>
                        <a:pt x="506801" y="833880"/>
                        <a:pt x="487670" y="839037"/>
                        <a:pt x="467538" y="843252"/>
                      </a:cubicBezTo>
                      <a:cubicBezTo>
                        <a:pt x="427276" y="851681"/>
                        <a:pt x="383011" y="856342"/>
                        <a:pt x="336550" y="856342"/>
                      </a:cubicBezTo>
                      <a:cubicBezTo>
                        <a:pt x="290089" y="856342"/>
                        <a:pt x="245825" y="851681"/>
                        <a:pt x="205562" y="843252"/>
                      </a:cubicBezTo>
                      <a:cubicBezTo>
                        <a:pt x="185430" y="839037"/>
                        <a:pt x="166299" y="833880"/>
                        <a:pt x="148394" y="827892"/>
                      </a:cubicBezTo>
                      <a:cubicBezTo>
                        <a:pt x="130489" y="821905"/>
                        <a:pt x="113811" y="815086"/>
                        <a:pt x="98584" y="807549"/>
                      </a:cubicBezTo>
                      <a:cubicBezTo>
                        <a:pt x="83357" y="800011"/>
                        <a:pt x="69582" y="791754"/>
                        <a:pt x="57485" y="782889"/>
                      </a:cubicBezTo>
                      <a:cubicBezTo>
                        <a:pt x="45388" y="774024"/>
                        <a:pt x="34968" y="764552"/>
                        <a:pt x="26452" y="754583"/>
                      </a:cubicBezTo>
                      <a:cubicBezTo>
                        <a:pt x="17936" y="744614"/>
                        <a:pt x="11323" y="734149"/>
                        <a:pt x="6839" y="723299"/>
                      </a:cubicBezTo>
                      <a:cubicBezTo>
                        <a:pt x="2355" y="712449"/>
                        <a:pt x="0" y="701215"/>
                        <a:pt x="0" y="689707"/>
                      </a:cubicBezTo>
                      <a:close/>
                      <a:moveTo>
                        <a:pt x="668343" y="0"/>
                      </a:moveTo>
                      <a:lnTo>
                        <a:pt x="673100" y="23365"/>
                      </a:lnTo>
                      <a:lnTo>
                        <a:pt x="673100" y="24698"/>
                      </a:lnTo>
                      <a:close/>
                      <a:moveTo>
                        <a:pt x="4757" y="0"/>
                      </a:moveTo>
                      <a:lnTo>
                        <a:pt x="0" y="24698"/>
                      </a:lnTo>
                      <a:lnTo>
                        <a:pt x="0" y="23365"/>
                      </a:lnTo>
                      <a:close/>
                    </a:path>
                  </a:pathLst>
                </a:custGeom>
                <a:solidFill>
                  <a:srgbClr val="45B9DA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0" name="Arc 99"/>
                <p:cNvSpPr/>
                <p:nvPr/>
              </p:nvSpPr>
              <p:spPr>
                <a:xfrm rot="5400000" flipV="1">
                  <a:off x="4042785" y="3321647"/>
                  <a:ext cx="373041" cy="636507"/>
                </a:xfrm>
                <a:prstGeom prst="arc">
                  <a:avLst>
                    <a:gd name="adj1" fmla="val 16200000"/>
                    <a:gd name="adj2" fmla="val 5484606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1" name="Arc 100"/>
                <p:cNvSpPr/>
                <p:nvPr/>
              </p:nvSpPr>
              <p:spPr>
                <a:xfrm rot="5400000" flipV="1">
                  <a:off x="4041991" y="3119252"/>
                  <a:ext cx="374629" cy="636507"/>
                </a:xfrm>
                <a:prstGeom prst="arc">
                  <a:avLst>
                    <a:gd name="adj1" fmla="val 16200000"/>
                    <a:gd name="adj2" fmla="val 5484606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4292100" y="3757272"/>
                <a:ext cx="325730" cy="26161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BI</a:t>
                </a:r>
              </a:p>
            </p:txBody>
          </p:sp>
        </p:grpSp>
        <p:grpSp>
          <p:nvGrpSpPr>
            <p:cNvPr id="18" name="Group 57"/>
            <p:cNvGrpSpPr>
              <a:grpSpLocks/>
            </p:cNvGrpSpPr>
            <p:nvPr/>
          </p:nvGrpSpPr>
          <p:grpSpPr bwMode="auto">
            <a:xfrm>
              <a:off x="5735708" y="3070175"/>
              <a:ext cx="756644" cy="1017787"/>
              <a:chOff x="5596045" y="3072401"/>
              <a:chExt cx="756644" cy="1017787"/>
            </a:xfrm>
          </p:grpSpPr>
          <p:grpSp>
            <p:nvGrpSpPr>
              <p:cNvPr id="19" name="Group 86"/>
              <p:cNvGrpSpPr>
                <a:grpSpLocks/>
              </p:cNvGrpSpPr>
              <p:nvPr/>
            </p:nvGrpSpPr>
            <p:grpSpPr bwMode="auto">
              <a:xfrm>
                <a:off x="5732835" y="3931873"/>
                <a:ext cx="310415" cy="158315"/>
                <a:chOff x="2884130" y="3620727"/>
                <a:chExt cx="327740" cy="167151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2884130" y="3637115"/>
                  <a:ext cx="147484" cy="1507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2979173" y="3620727"/>
                  <a:ext cx="232697" cy="1507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88" name="Oval 87"/>
              <p:cNvSpPr/>
              <p:nvPr/>
            </p:nvSpPr>
            <p:spPr>
              <a:xfrm>
                <a:off x="5596415" y="3072153"/>
                <a:ext cx="636507" cy="333357"/>
              </a:xfrm>
              <a:prstGeom prst="ellipse">
                <a:avLst/>
              </a:prstGeom>
              <a:solidFill>
                <a:srgbClr val="FFC26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Magnetic Disk 6"/>
              <p:cNvSpPr/>
              <p:nvPr/>
            </p:nvSpPr>
            <p:spPr>
              <a:xfrm>
                <a:off x="5596415" y="3208671"/>
                <a:ext cx="636507" cy="811168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856342">
                    <a:moveTo>
                      <a:pt x="0" y="24698"/>
                    </a:moveTo>
                    <a:cubicBezTo>
                      <a:pt x="0" y="121990"/>
                      <a:pt x="150679" y="200860"/>
                      <a:pt x="336550" y="200860"/>
                    </a:cubicBezTo>
                    <a:cubicBezTo>
                      <a:pt x="522421" y="200860"/>
                      <a:pt x="673100" y="121990"/>
                      <a:pt x="673100" y="24698"/>
                    </a:cubicBezTo>
                    <a:lnTo>
                      <a:pt x="673100" y="689707"/>
                    </a:lnTo>
                    <a:cubicBezTo>
                      <a:pt x="673100" y="701215"/>
                      <a:pt x="670745" y="712449"/>
                      <a:pt x="666261" y="723299"/>
                    </a:cubicBezTo>
                    <a:cubicBezTo>
                      <a:pt x="661778" y="734149"/>
                      <a:pt x="655165" y="744614"/>
                      <a:pt x="646648" y="754583"/>
                    </a:cubicBezTo>
                    <a:cubicBezTo>
                      <a:pt x="638132" y="764552"/>
                      <a:pt x="627712" y="774024"/>
                      <a:pt x="615615" y="782889"/>
                    </a:cubicBezTo>
                    <a:cubicBezTo>
                      <a:pt x="603518" y="791754"/>
                      <a:pt x="589743" y="800011"/>
                      <a:pt x="574516" y="807549"/>
                    </a:cubicBezTo>
                    <a:cubicBezTo>
                      <a:pt x="559289" y="815086"/>
                      <a:pt x="542611" y="821905"/>
                      <a:pt x="524706" y="827892"/>
                    </a:cubicBezTo>
                    <a:cubicBezTo>
                      <a:pt x="506801" y="833880"/>
                      <a:pt x="487670" y="839037"/>
                      <a:pt x="467538" y="843252"/>
                    </a:cubicBezTo>
                    <a:cubicBezTo>
                      <a:pt x="427276" y="851681"/>
                      <a:pt x="383011" y="856342"/>
                      <a:pt x="336550" y="856342"/>
                    </a:cubicBezTo>
                    <a:cubicBezTo>
                      <a:pt x="290089" y="856342"/>
                      <a:pt x="245825" y="851681"/>
                      <a:pt x="205562" y="843252"/>
                    </a:cubicBezTo>
                    <a:cubicBezTo>
                      <a:pt x="185430" y="839037"/>
                      <a:pt x="166299" y="833880"/>
                      <a:pt x="148394" y="827892"/>
                    </a:cubicBezTo>
                    <a:cubicBezTo>
                      <a:pt x="130489" y="821905"/>
                      <a:pt x="113811" y="815086"/>
                      <a:pt x="98584" y="807549"/>
                    </a:cubicBezTo>
                    <a:cubicBezTo>
                      <a:pt x="83357" y="800011"/>
                      <a:pt x="69582" y="791754"/>
                      <a:pt x="57485" y="782889"/>
                    </a:cubicBezTo>
                    <a:cubicBezTo>
                      <a:pt x="45388" y="774024"/>
                      <a:pt x="34968" y="764552"/>
                      <a:pt x="26452" y="754583"/>
                    </a:cubicBezTo>
                    <a:cubicBezTo>
                      <a:pt x="17936" y="744614"/>
                      <a:pt x="11323" y="734149"/>
                      <a:pt x="6839" y="723299"/>
                    </a:cubicBezTo>
                    <a:cubicBezTo>
                      <a:pt x="2355" y="712449"/>
                      <a:pt x="0" y="701215"/>
                      <a:pt x="0" y="689707"/>
                    </a:cubicBezTo>
                    <a:close/>
                    <a:moveTo>
                      <a:pt x="668343" y="0"/>
                    </a:moveTo>
                    <a:lnTo>
                      <a:pt x="673100" y="23365"/>
                    </a:lnTo>
                    <a:lnTo>
                      <a:pt x="673100" y="24698"/>
                    </a:lnTo>
                    <a:close/>
                    <a:moveTo>
                      <a:pt x="4757" y="0"/>
                    </a:moveTo>
                    <a:lnTo>
                      <a:pt x="0" y="24698"/>
                    </a:lnTo>
                    <a:lnTo>
                      <a:pt x="0" y="23365"/>
                    </a:lnTo>
                    <a:close/>
                  </a:path>
                </a:pathLst>
              </a:custGeom>
              <a:solidFill>
                <a:srgbClr val="F7A133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" name="Arc 89"/>
              <p:cNvSpPr/>
              <p:nvPr/>
            </p:nvSpPr>
            <p:spPr>
              <a:xfrm rot="5400000" flipV="1">
                <a:off x="5728147" y="3321400"/>
                <a:ext cx="373042" cy="636507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" name="Arc 90"/>
              <p:cNvSpPr/>
              <p:nvPr/>
            </p:nvSpPr>
            <p:spPr>
              <a:xfrm rot="5400000" flipV="1">
                <a:off x="5727354" y="3119004"/>
                <a:ext cx="374629" cy="636507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846771" y="3744822"/>
                <a:ext cx="505918" cy="26161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HCM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6543913" y="3072811"/>
              <a:ext cx="752718" cy="1017787"/>
              <a:chOff x="6476846" y="3072401"/>
              <a:chExt cx="752718" cy="1017787"/>
            </a:xfrm>
          </p:grpSpPr>
          <p:grpSp>
            <p:nvGrpSpPr>
              <p:cNvPr id="21" name="Group 75"/>
              <p:cNvGrpSpPr>
                <a:grpSpLocks/>
              </p:cNvGrpSpPr>
              <p:nvPr/>
            </p:nvGrpSpPr>
            <p:grpSpPr bwMode="auto">
              <a:xfrm>
                <a:off x="6476846" y="3072401"/>
                <a:ext cx="637521" cy="1017787"/>
                <a:chOff x="6476846" y="3072401"/>
                <a:chExt cx="637521" cy="1017787"/>
              </a:xfrm>
            </p:grpSpPr>
            <p:grpSp>
              <p:nvGrpSpPr>
                <p:cNvPr id="22" name="Group 77"/>
                <p:cNvGrpSpPr>
                  <a:grpSpLocks/>
                </p:cNvGrpSpPr>
                <p:nvPr/>
              </p:nvGrpSpPr>
              <p:grpSpPr bwMode="auto">
                <a:xfrm>
                  <a:off x="6613636" y="3931873"/>
                  <a:ext cx="310415" cy="158315"/>
                  <a:chOff x="2884130" y="3620727"/>
                  <a:chExt cx="327740" cy="167151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2884130" y="3637115"/>
                    <a:ext cx="147484" cy="15076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2700" cmpd="sng">
                    <a:solidFill>
                      <a:schemeClr val="tx1"/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2979173" y="3620727"/>
                    <a:ext cx="232697" cy="15076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 cmpd="sng">
                    <a:solidFill>
                      <a:schemeClr val="tx1"/>
                    </a:solidFill>
                  </a:ln>
                  <a:scene3d>
                    <a:camera prst="isometricRightU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79" name="Oval 78"/>
                <p:cNvSpPr/>
                <p:nvPr/>
              </p:nvSpPr>
              <p:spPr>
                <a:xfrm>
                  <a:off x="6476947" y="3072692"/>
                  <a:ext cx="636508" cy="333357"/>
                </a:xfrm>
                <a:prstGeom prst="ellipse">
                  <a:avLst/>
                </a:prstGeom>
                <a:solidFill>
                  <a:srgbClr val="E69BFF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0" name="Magnetic Disk 6"/>
                <p:cNvSpPr/>
                <p:nvPr/>
              </p:nvSpPr>
              <p:spPr>
                <a:xfrm>
                  <a:off x="6476947" y="3209209"/>
                  <a:ext cx="636508" cy="811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856342">
                      <a:moveTo>
                        <a:pt x="0" y="24698"/>
                      </a:moveTo>
                      <a:cubicBezTo>
                        <a:pt x="0" y="121990"/>
                        <a:pt x="150679" y="200860"/>
                        <a:pt x="336550" y="200860"/>
                      </a:cubicBezTo>
                      <a:cubicBezTo>
                        <a:pt x="522421" y="200860"/>
                        <a:pt x="673100" y="121990"/>
                        <a:pt x="673100" y="24698"/>
                      </a:cubicBezTo>
                      <a:lnTo>
                        <a:pt x="673100" y="689707"/>
                      </a:lnTo>
                      <a:cubicBezTo>
                        <a:pt x="673100" y="701215"/>
                        <a:pt x="670745" y="712449"/>
                        <a:pt x="666261" y="723299"/>
                      </a:cubicBezTo>
                      <a:cubicBezTo>
                        <a:pt x="661778" y="734149"/>
                        <a:pt x="655165" y="744614"/>
                        <a:pt x="646648" y="754583"/>
                      </a:cubicBezTo>
                      <a:cubicBezTo>
                        <a:pt x="638132" y="764552"/>
                        <a:pt x="627712" y="774024"/>
                        <a:pt x="615615" y="782889"/>
                      </a:cubicBezTo>
                      <a:cubicBezTo>
                        <a:pt x="603518" y="791754"/>
                        <a:pt x="589743" y="800011"/>
                        <a:pt x="574516" y="807549"/>
                      </a:cubicBezTo>
                      <a:cubicBezTo>
                        <a:pt x="559289" y="815086"/>
                        <a:pt x="542611" y="821905"/>
                        <a:pt x="524706" y="827892"/>
                      </a:cubicBezTo>
                      <a:cubicBezTo>
                        <a:pt x="506801" y="833880"/>
                        <a:pt x="487670" y="839037"/>
                        <a:pt x="467538" y="843252"/>
                      </a:cubicBezTo>
                      <a:cubicBezTo>
                        <a:pt x="427276" y="851681"/>
                        <a:pt x="383011" y="856342"/>
                        <a:pt x="336550" y="856342"/>
                      </a:cubicBezTo>
                      <a:cubicBezTo>
                        <a:pt x="290089" y="856342"/>
                        <a:pt x="245825" y="851681"/>
                        <a:pt x="205562" y="843252"/>
                      </a:cubicBezTo>
                      <a:cubicBezTo>
                        <a:pt x="185430" y="839037"/>
                        <a:pt x="166299" y="833880"/>
                        <a:pt x="148394" y="827892"/>
                      </a:cubicBezTo>
                      <a:cubicBezTo>
                        <a:pt x="130489" y="821905"/>
                        <a:pt x="113811" y="815086"/>
                        <a:pt x="98584" y="807549"/>
                      </a:cubicBezTo>
                      <a:cubicBezTo>
                        <a:pt x="83357" y="800011"/>
                        <a:pt x="69582" y="791754"/>
                        <a:pt x="57485" y="782889"/>
                      </a:cubicBezTo>
                      <a:cubicBezTo>
                        <a:pt x="45388" y="774024"/>
                        <a:pt x="34968" y="764552"/>
                        <a:pt x="26452" y="754583"/>
                      </a:cubicBezTo>
                      <a:cubicBezTo>
                        <a:pt x="17936" y="744614"/>
                        <a:pt x="11323" y="734149"/>
                        <a:pt x="6839" y="723299"/>
                      </a:cubicBezTo>
                      <a:cubicBezTo>
                        <a:pt x="2355" y="712449"/>
                        <a:pt x="0" y="701215"/>
                        <a:pt x="0" y="689707"/>
                      </a:cubicBezTo>
                      <a:close/>
                      <a:moveTo>
                        <a:pt x="668343" y="0"/>
                      </a:moveTo>
                      <a:lnTo>
                        <a:pt x="673100" y="23365"/>
                      </a:lnTo>
                      <a:lnTo>
                        <a:pt x="673100" y="24698"/>
                      </a:lnTo>
                      <a:close/>
                      <a:moveTo>
                        <a:pt x="4757" y="0"/>
                      </a:moveTo>
                      <a:lnTo>
                        <a:pt x="0" y="24698"/>
                      </a:lnTo>
                      <a:lnTo>
                        <a:pt x="0" y="23365"/>
                      </a:lnTo>
                      <a:close/>
                    </a:path>
                  </a:pathLst>
                </a:custGeom>
                <a:solidFill>
                  <a:srgbClr val="CF7DEE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3" name="Arc 82"/>
                <p:cNvSpPr/>
                <p:nvPr/>
              </p:nvSpPr>
              <p:spPr>
                <a:xfrm rot="5400000" flipV="1">
                  <a:off x="6608679" y="3321939"/>
                  <a:ext cx="373042" cy="636508"/>
                </a:xfrm>
                <a:prstGeom prst="arc">
                  <a:avLst>
                    <a:gd name="adj1" fmla="val 16200000"/>
                    <a:gd name="adj2" fmla="val 5484606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4" name="Arc 83"/>
                <p:cNvSpPr/>
                <p:nvPr/>
              </p:nvSpPr>
              <p:spPr>
                <a:xfrm rot="5400000" flipV="1">
                  <a:off x="6607886" y="3119543"/>
                  <a:ext cx="374629" cy="636508"/>
                </a:xfrm>
                <a:prstGeom prst="arc">
                  <a:avLst>
                    <a:gd name="adj1" fmla="val 16200000"/>
                    <a:gd name="adj2" fmla="val 5484606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6757397" y="3746515"/>
                <a:ext cx="472167" cy="26161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ERP</a:t>
                </a:r>
              </a:p>
            </p:txBody>
          </p:sp>
        </p:grpSp>
        <p:grpSp>
          <p:nvGrpSpPr>
            <p:cNvPr id="23" name="Group 64"/>
            <p:cNvGrpSpPr>
              <a:grpSpLocks/>
            </p:cNvGrpSpPr>
            <p:nvPr/>
          </p:nvGrpSpPr>
          <p:grpSpPr bwMode="auto">
            <a:xfrm>
              <a:off x="3276810" y="3061494"/>
              <a:ext cx="725136" cy="1017785"/>
              <a:chOff x="2312318" y="2618661"/>
              <a:chExt cx="725136" cy="1017785"/>
            </a:xfrm>
          </p:grpSpPr>
          <p:grpSp>
            <p:nvGrpSpPr>
              <p:cNvPr id="24" name="Group 65"/>
              <p:cNvGrpSpPr>
                <a:grpSpLocks/>
              </p:cNvGrpSpPr>
              <p:nvPr/>
            </p:nvGrpSpPr>
            <p:grpSpPr bwMode="auto">
              <a:xfrm>
                <a:off x="2449108" y="3478132"/>
                <a:ext cx="310415" cy="158314"/>
                <a:chOff x="2884130" y="3620727"/>
                <a:chExt cx="327740" cy="16715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884130" y="3637114"/>
                  <a:ext cx="147484" cy="15076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2979173" y="3620727"/>
                  <a:ext cx="232697" cy="1507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mpd="sng">
                  <a:solidFill>
                    <a:schemeClr val="tx1"/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69" name="Oval 68"/>
              <p:cNvSpPr/>
              <p:nvPr/>
            </p:nvSpPr>
            <p:spPr>
              <a:xfrm>
                <a:off x="2312857" y="2619158"/>
                <a:ext cx="636508" cy="333357"/>
              </a:xfrm>
              <a:prstGeom prst="ellipse">
                <a:avLst/>
              </a:prstGeom>
              <a:solidFill>
                <a:srgbClr val="AAEB78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Magnetic Disk 6"/>
              <p:cNvSpPr/>
              <p:nvPr/>
            </p:nvSpPr>
            <p:spPr>
              <a:xfrm>
                <a:off x="2312857" y="2755675"/>
                <a:ext cx="636508" cy="811167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856342">
                    <a:moveTo>
                      <a:pt x="0" y="24698"/>
                    </a:moveTo>
                    <a:cubicBezTo>
                      <a:pt x="0" y="121990"/>
                      <a:pt x="150679" y="200860"/>
                      <a:pt x="336550" y="200860"/>
                    </a:cubicBezTo>
                    <a:cubicBezTo>
                      <a:pt x="522421" y="200860"/>
                      <a:pt x="673100" y="121990"/>
                      <a:pt x="673100" y="24698"/>
                    </a:cubicBezTo>
                    <a:lnTo>
                      <a:pt x="673100" y="689707"/>
                    </a:lnTo>
                    <a:cubicBezTo>
                      <a:pt x="673100" y="701215"/>
                      <a:pt x="670745" y="712449"/>
                      <a:pt x="666261" y="723299"/>
                    </a:cubicBezTo>
                    <a:cubicBezTo>
                      <a:pt x="661778" y="734149"/>
                      <a:pt x="655165" y="744614"/>
                      <a:pt x="646648" y="754583"/>
                    </a:cubicBezTo>
                    <a:cubicBezTo>
                      <a:pt x="638132" y="764552"/>
                      <a:pt x="627712" y="774024"/>
                      <a:pt x="615615" y="782889"/>
                    </a:cubicBezTo>
                    <a:cubicBezTo>
                      <a:pt x="603518" y="791754"/>
                      <a:pt x="589743" y="800011"/>
                      <a:pt x="574516" y="807549"/>
                    </a:cubicBezTo>
                    <a:cubicBezTo>
                      <a:pt x="559289" y="815086"/>
                      <a:pt x="542611" y="821905"/>
                      <a:pt x="524706" y="827892"/>
                    </a:cubicBezTo>
                    <a:cubicBezTo>
                      <a:pt x="506801" y="833880"/>
                      <a:pt x="487670" y="839037"/>
                      <a:pt x="467538" y="843252"/>
                    </a:cubicBezTo>
                    <a:cubicBezTo>
                      <a:pt x="427276" y="851681"/>
                      <a:pt x="383011" y="856342"/>
                      <a:pt x="336550" y="856342"/>
                    </a:cubicBezTo>
                    <a:cubicBezTo>
                      <a:pt x="290089" y="856342"/>
                      <a:pt x="245825" y="851681"/>
                      <a:pt x="205562" y="843252"/>
                    </a:cubicBezTo>
                    <a:cubicBezTo>
                      <a:pt x="185430" y="839037"/>
                      <a:pt x="166299" y="833880"/>
                      <a:pt x="148394" y="827892"/>
                    </a:cubicBezTo>
                    <a:cubicBezTo>
                      <a:pt x="130489" y="821905"/>
                      <a:pt x="113811" y="815086"/>
                      <a:pt x="98584" y="807549"/>
                    </a:cubicBezTo>
                    <a:cubicBezTo>
                      <a:pt x="83357" y="800011"/>
                      <a:pt x="69582" y="791754"/>
                      <a:pt x="57485" y="782889"/>
                    </a:cubicBezTo>
                    <a:cubicBezTo>
                      <a:pt x="45388" y="774024"/>
                      <a:pt x="34968" y="764552"/>
                      <a:pt x="26452" y="754583"/>
                    </a:cubicBezTo>
                    <a:cubicBezTo>
                      <a:pt x="17936" y="744614"/>
                      <a:pt x="11323" y="734149"/>
                      <a:pt x="6839" y="723299"/>
                    </a:cubicBezTo>
                    <a:cubicBezTo>
                      <a:pt x="2355" y="712449"/>
                      <a:pt x="0" y="701215"/>
                      <a:pt x="0" y="689707"/>
                    </a:cubicBezTo>
                    <a:close/>
                    <a:moveTo>
                      <a:pt x="668343" y="0"/>
                    </a:moveTo>
                    <a:lnTo>
                      <a:pt x="673100" y="23365"/>
                    </a:lnTo>
                    <a:lnTo>
                      <a:pt x="673100" y="24698"/>
                    </a:lnTo>
                    <a:close/>
                    <a:moveTo>
                      <a:pt x="4757" y="0"/>
                    </a:moveTo>
                    <a:lnTo>
                      <a:pt x="0" y="24698"/>
                    </a:lnTo>
                    <a:lnTo>
                      <a:pt x="0" y="23365"/>
                    </a:lnTo>
                    <a:close/>
                  </a:path>
                </a:pathLst>
              </a:custGeom>
              <a:solidFill>
                <a:srgbClr val="93CD65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 rot="5400000" flipV="1">
                <a:off x="2444590" y="2868404"/>
                <a:ext cx="373041" cy="636508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2" name="Arc 71"/>
              <p:cNvSpPr/>
              <p:nvPr/>
            </p:nvSpPr>
            <p:spPr>
              <a:xfrm rot="5400000" flipV="1">
                <a:off x="2443796" y="2666009"/>
                <a:ext cx="374629" cy="636508"/>
              </a:xfrm>
              <a:prstGeom prst="arc">
                <a:avLst>
                  <a:gd name="adj1" fmla="val 16200000"/>
                  <a:gd name="adj2" fmla="val 5484606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617773" y="3299000"/>
                <a:ext cx="419681" cy="26161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b="1" dirty="0">
                    <a:solidFill>
                      <a:schemeClr val="bg1"/>
                    </a:solidFill>
                    <a:latin typeface="+mn-lt"/>
                    <a:cs typeface="+mn-cs"/>
                  </a:rPr>
                  <a:t>DW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2427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585E-6 -1.85185E-6 L 0.08801 -0.00185 " pathEditMode="relative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805E-6 8.64198E-7 L -0.11491 8.64198E-7 " pathEditMode="relative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54087" y="2682989"/>
            <a:ext cx="8172791" cy="958701"/>
          </a:xfrm>
          <a:custGeom>
            <a:avLst/>
            <a:gdLst>
              <a:gd name="connsiteX0" fmla="*/ 0 w 6615728"/>
              <a:gd name="connsiteY0" fmla="*/ 0 h 711512"/>
              <a:gd name="connsiteX1" fmla="*/ 6615728 w 6615728"/>
              <a:gd name="connsiteY1" fmla="*/ 0 h 711512"/>
              <a:gd name="connsiteX2" fmla="*/ 6615728 w 6615728"/>
              <a:gd name="connsiteY2" fmla="*/ 711512 h 711512"/>
              <a:gd name="connsiteX3" fmla="*/ 0 w 6615728"/>
              <a:gd name="connsiteY3" fmla="*/ 711512 h 711512"/>
              <a:gd name="connsiteX4" fmla="*/ 0 w 6615728"/>
              <a:gd name="connsiteY4" fmla="*/ 0 h 711512"/>
              <a:gd name="connsiteX0" fmla="*/ 811175 w 6615728"/>
              <a:gd name="connsiteY0" fmla="*/ 0 h 1376476"/>
              <a:gd name="connsiteX1" fmla="*/ 6615728 w 6615728"/>
              <a:gd name="connsiteY1" fmla="*/ 664964 h 1376476"/>
              <a:gd name="connsiteX2" fmla="*/ 6615728 w 6615728"/>
              <a:gd name="connsiteY2" fmla="*/ 1376476 h 1376476"/>
              <a:gd name="connsiteX3" fmla="*/ 0 w 6615728"/>
              <a:gd name="connsiteY3" fmla="*/ 1376476 h 1376476"/>
              <a:gd name="connsiteX4" fmla="*/ 811175 w 6615728"/>
              <a:gd name="connsiteY4" fmla="*/ 0 h 1376476"/>
              <a:gd name="connsiteX0" fmla="*/ 1283252 w 7087805"/>
              <a:gd name="connsiteY0" fmla="*/ 0 h 1376476"/>
              <a:gd name="connsiteX1" fmla="*/ 7087805 w 7087805"/>
              <a:gd name="connsiteY1" fmla="*/ 664964 h 1376476"/>
              <a:gd name="connsiteX2" fmla="*/ 7087805 w 7087805"/>
              <a:gd name="connsiteY2" fmla="*/ 1376476 h 1376476"/>
              <a:gd name="connsiteX3" fmla="*/ 0 w 7087805"/>
              <a:gd name="connsiteY3" fmla="*/ 658315 h 1376476"/>
              <a:gd name="connsiteX4" fmla="*/ 1283252 w 7087805"/>
              <a:gd name="connsiteY4" fmla="*/ 0 h 1376476"/>
              <a:gd name="connsiteX0" fmla="*/ 1198586 w 7087805"/>
              <a:gd name="connsiteY0" fmla="*/ 0 h 1493707"/>
              <a:gd name="connsiteX1" fmla="*/ 7087805 w 7087805"/>
              <a:gd name="connsiteY1" fmla="*/ 782195 h 1493707"/>
              <a:gd name="connsiteX2" fmla="*/ 7087805 w 7087805"/>
              <a:gd name="connsiteY2" fmla="*/ 1493707 h 1493707"/>
              <a:gd name="connsiteX3" fmla="*/ 0 w 7087805"/>
              <a:gd name="connsiteY3" fmla="*/ 775546 h 1493707"/>
              <a:gd name="connsiteX4" fmla="*/ 1198586 w 7087805"/>
              <a:gd name="connsiteY4" fmla="*/ 0 h 1493707"/>
              <a:gd name="connsiteX0" fmla="*/ 1211612 w 7100831"/>
              <a:gd name="connsiteY0" fmla="*/ 0 h 1493707"/>
              <a:gd name="connsiteX1" fmla="*/ 7100831 w 7100831"/>
              <a:gd name="connsiteY1" fmla="*/ 782195 h 1493707"/>
              <a:gd name="connsiteX2" fmla="*/ 7100831 w 7100831"/>
              <a:gd name="connsiteY2" fmla="*/ 1493707 h 1493707"/>
              <a:gd name="connsiteX3" fmla="*/ 0 w 7100831"/>
              <a:gd name="connsiteY3" fmla="*/ 762520 h 1493707"/>
              <a:gd name="connsiteX4" fmla="*/ 1211612 w 7100831"/>
              <a:gd name="connsiteY4" fmla="*/ 0 h 1493707"/>
              <a:gd name="connsiteX0" fmla="*/ 1192073 w 7081292"/>
              <a:gd name="connsiteY0" fmla="*/ 0 h 1493707"/>
              <a:gd name="connsiteX1" fmla="*/ 7081292 w 7081292"/>
              <a:gd name="connsiteY1" fmla="*/ 782195 h 1493707"/>
              <a:gd name="connsiteX2" fmla="*/ 7081292 w 7081292"/>
              <a:gd name="connsiteY2" fmla="*/ 1493707 h 1493707"/>
              <a:gd name="connsiteX3" fmla="*/ 0 w 7081292"/>
              <a:gd name="connsiteY3" fmla="*/ 756007 h 1493707"/>
              <a:gd name="connsiteX4" fmla="*/ 1192073 w 7081292"/>
              <a:gd name="connsiteY4" fmla="*/ 0 h 1493707"/>
              <a:gd name="connsiteX0" fmla="*/ 1192073 w 8012148"/>
              <a:gd name="connsiteY0" fmla="*/ 2463 h 1496170"/>
              <a:gd name="connsiteX1" fmla="*/ 8012148 w 8012148"/>
              <a:gd name="connsiteY1" fmla="*/ 0 h 1496170"/>
              <a:gd name="connsiteX2" fmla="*/ 7081292 w 8012148"/>
              <a:gd name="connsiteY2" fmla="*/ 1496170 h 1496170"/>
              <a:gd name="connsiteX3" fmla="*/ 0 w 8012148"/>
              <a:gd name="connsiteY3" fmla="*/ 758470 h 1496170"/>
              <a:gd name="connsiteX4" fmla="*/ 1192073 w 8012148"/>
              <a:gd name="connsiteY4" fmla="*/ 2463 h 1496170"/>
              <a:gd name="connsiteX0" fmla="*/ 1192073 w 8012148"/>
              <a:gd name="connsiteY0" fmla="*/ 2463 h 758470"/>
              <a:gd name="connsiteX1" fmla="*/ 8012148 w 8012148"/>
              <a:gd name="connsiteY1" fmla="*/ 0 h 758470"/>
              <a:gd name="connsiteX2" fmla="*/ 6848578 w 8012148"/>
              <a:gd name="connsiteY2" fmla="*/ 744760 h 758470"/>
              <a:gd name="connsiteX3" fmla="*/ 0 w 8012148"/>
              <a:gd name="connsiteY3" fmla="*/ 758470 h 758470"/>
              <a:gd name="connsiteX4" fmla="*/ 1192073 w 8012148"/>
              <a:gd name="connsiteY4" fmla="*/ 2463 h 758470"/>
              <a:gd name="connsiteX0" fmla="*/ 1192073 w 8012148"/>
              <a:gd name="connsiteY0" fmla="*/ 2463 h 758470"/>
              <a:gd name="connsiteX1" fmla="*/ 8012148 w 8012148"/>
              <a:gd name="connsiteY1" fmla="*/ 0 h 758470"/>
              <a:gd name="connsiteX2" fmla="*/ 6832947 w 8012148"/>
              <a:gd name="connsiteY2" fmla="*/ 744760 h 758470"/>
              <a:gd name="connsiteX3" fmla="*/ 0 w 8012148"/>
              <a:gd name="connsiteY3" fmla="*/ 758470 h 758470"/>
              <a:gd name="connsiteX4" fmla="*/ 1192073 w 8012148"/>
              <a:gd name="connsiteY4" fmla="*/ 2463 h 758470"/>
              <a:gd name="connsiteX0" fmla="*/ 1192073 w 8027779"/>
              <a:gd name="connsiteY0" fmla="*/ 6371 h 762378"/>
              <a:gd name="connsiteX1" fmla="*/ 8027779 w 8027779"/>
              <a:gd name="connsiteY1" fmla="*/ 0 h 762378"/>
              <a:gd name="connsiteX2" fmla="*/ 6832947 w 8027779"/>
              <a:gd name="connsiteY2" fmla="*/ 748668 h 762378"/>
              <a:gd name="connsiteX3" fmla="*/ 0 w 8027779"/>
              <a:gd name="connsiteY3" fmla="*/ 762378 h 762378"/>
              <a:gd name="connsiteX4" fmla="*/ 1192073 w 8027779"/>
              <a:gd name="connsiteY4" fmla="*/ 6371 h 762378"/>
              <a:gd name="connsiteX0" fmla="*/ 1192073 w 8027779"/>
              <a:gd name="connsiteY0" fmla="*/ 18095 h 774102"/>
              <a:gd name="connsiteX1" fmla="*/ 8027779 w 8027779"/>
              <a:gd name="connsiteY1" fmla="*/ 0 h 774102"/>
              <a:gd name="connsiteX2" fmla="*/ 6832947 w 8027779"/>
              <a:gd name="connsiteY2" fmla="*/ 760392 h 774102"/>
              <a:gd name="connsiteX3" fmla="*/ 0 w 8027779"/>
              <a:gd name="connsiteY3" fmla="*/ 774102 h 774102"/>
              <a:gd name="connsiteX4" fmla="*/ 1192073 w 8027779"/>
              <a:gd name="connsiteY4" fmla="*/ 18095 h 774102"/>
              <a:gd name="connsiteX0" fmla="*/ 1203796 w 8039502"/>
              <a:gd name="connsiteY0" fmla="*/ 18095 h 766287"/>
              <a:gd name="connsiteX1" fmla="*/ 8039502 w 8039502"/>
              <a:gd name="connsiteY1" fmla="*/ 0 h 766287"/>
              <a:gd name="connsiteX2" fmla="*/ 6844670 w 8039502"/>
              <a:gd name="connsiteY2" fmla="*/ 760392 h 766287"/>
              <a:gd name="connsiteX3" fmla="*/ 0 w 8039502"/>
              <a:gd name="connsiteY3" fmla="*/ 766287 h 766287"/>
              <a:gd name="connsiteX4" fmla="*/ 1203796 w 8039502"/>
              <a:gd name="connsiteY4" fmla="*/ 18095 h 766287"/>
              <a:gd name="connsiteX0" fmla="*/ 1219427 w 8039502"/>
              <a:gd name="connsiteY0" fmla="*/ 10279 h 766287"/>
              <a:gd name="connsiteX1" fmla="*/ 8039502 w 8039502"/>
              <a:gd name="connsiteY1" fmla="*/ 0 h 766287"/>
              <a:gd name="connsiteX2" fmla="*/ 6844670 w 8039502"/>
              <a:gd name="connsiteY2" fmla="*/ 760392 h 766287"/>
              <a:gd name="connsiteX3" fmla="*/ 0 w 8039502"/>
              <a:gd name="connsiteY3" fmla="*/ 766287 h 766287"/>
              <a:gd name="connsiteX4" fmla="*/ 1219427 w 8039502"/>
              <a:gd name="connsiteY4" fmla="*/ 10279 h 766287"/>
              <a:gd name="connsiteX0" fmla="*/ 1200750 w 8039502"/>
              <a:gd name="connsiteY0" fmla="*/ 4053 h 766287"/>
              <a:gd name="connsiteX1" fmla="*/ 8039502 w 8039502"/>
              <a:gd name="connsiteY1" fmla="*/ 0 h 766287"/>
              <a:gd name="connsiteX2" fmla="*/ 6844670 w 8039502"/>
              <a:gd name="connsiteY2" fmla="*/ 760392 h 766287"/>
              <a:gd name="connsiteX3" fmla="*/ 0 w 8039502"/>
              <a:gd name="connsiteY3" fmla="*/ 766287 h 766287"/>
              <a:gd name="connsiteX4" fmla="*/ 1200750 w 8039502"/>
              <a:gd name="connsiteY4" fmla="*/ 4053 h 766287"/>
              <a:gd name="connsiteX0" fmla="*/ 1200750 w 8039502"/>
              <a:gd name="connsiteY0" fmla="*/ 4053 h 766287"/>
              <a:gd name="connsiteX1" fmla="*/ 8039502 w 8039502"/>
              <a:gd name="connsiteY1" fmla="*/ 0 h 766287"/>
              <a:gd name="connsiteX2" fmla="*/ 6451689 w 8039502"/>
              <a:gd name="connsiteY2" fmla="*/ 765400 h 766287"/>
              <a:gd name="connsiteX3" fmla="*/ 0 w 8039502"/>
              <a:gd name="connsiteY3" fmla="*/ 766287 h 766287"/>
              <a:gd name="connsiteX4" fmla="*/ 1200750 w 8039502"/>
              <a:gd name="connsiteY4" fmla="*/ 4053 h 766287"/>
              <a:gd name="connsiteX0" fmla="*/ 1200750 w 7936723"/>
              <a:gd name="connsiteY0" fmla="*/ 9061 h 771295"/>
              <a:gd name="connsiteX1" fmla="*/ 7936723 w 7936723"/>
              <a:gd name="connsiteY1" fmla="*/ 0 h 771295"/>
              <a:gd name="connsiteX2" fmla="*/ 6451689 w 7936723"/>
              <a:gd name="connsiteY2" fmla="*/ 770408 h 771295"/>
              <a:gd name="connsiteX3" fmla="*/ 0 w 7936723"/>
              <a:gd name="connsiteY3" fmla="*/ 771295 h 771295"/>
              <a:gd name="connsiteX4" fmla="*/ 1200750 w 7936723"/>
              <a:gd name="connsiteY4" fmla="*/ 9061 h 771295"/>
              <a:gd name="connsiteX0" fmla="*/ 1200750 w 7936723"/>
              <a:gd name="connsiteY0" fmla="*/ 9061 h 771295"/>
              <a:gd name="connsiteX1" fmla="*/ 7936723 w 7936723"/>
              <a:gd name="connsiteY1" fmla="*/ 0 h 771295"/>
              <a:gd name="connsiteX2" fmla="*/ 6468412 w 7936723"/>
              <a:gd name="connsiteY2" fmla="*/ 770408 h 771295"/>
              <a:gd name="connsiteX3" fmla="*/ 0 w 7936723"/>
              <a:gd name="connsiteY3" fmla="*/ 771295 h 771295"/>
              <a:gd name="connsiteX4" fmla="*/ 1200750 w 7936723"/>
              <a:gd name="connsiteY4" fmla="*/ 9061 h 77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6723" h="771295">
                <a:moveTo>
                  <a:pt x="1200750" y="9061"/>
                </a:moveTo>
                <a:lnTo>
                  <a:pt x="7936723" y="0"/>
                </a:lnTo>
                <a:lnTo>
                  <a:pt x="6468412" y="770408"/>
                </a:lnTo>
                <a:lnTo>
                  <a:pt x="0" y="771295"/>
                </a:lnTo>
                <a:lnTo>
                  <a:pt x="1200750" y="9061"/>
                </a:lnTo>
                <a:close/>
              </a:path>
            </a:pathLst>
          </a:custGeom>
          <a:gradFill flip="none" rotWithShape="1">
            <a:gsLst>
              <a:gs pos="0">
                <a:srgbClr val="D4CAB2"/>
              </a:gs>
              <a:gs pos="100000">
                <a:srgbClr val="B5AD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Orders Tab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" y="1292130"/>
            <a:ext cx="1772793" cy="2355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1" y="66246"/>
            <a:ext cx="8229586" cy="406395"/>
          </a:xfrm>
        </p:spPr>
        <p:txBody>
          <a:bodyPr/>
          <a:lstStyle/>
          <a:p>
            <a:r>
              <a:rPr lang="en-US" dirty="0" smtClean="0"/>
              <a:t>Automatic Data </a:t>
            </a:r>
            <a:r>
              <a:rPr lang="en-US" dirty="0"/>
              <a:t>Optimization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14701" y="468924"/>
            <a:ext cx="8229600" cy="304800"/>
          </a:xfrm>
        </p:spPr>
        <p:txBody>
          <a:bodyPr/>
          <a:lstStyle/>
          <a:p>
            <a:r>
              <a:rPr lang="en-US" dirty="0" smtClean="0"/>
              <a:t>Reduce storage footprint, read compressed data faster</a:t>
            </a:r>
            <a:endParaRPr lang="en-US" dirty="0"/>
          </a:p>
        </p:txBody>
      </p:sp>
      <p:grpSp>
        <p:nvGrpSpPr>
          <p:cNvPr id="3" name="Group 56"/>
          <p:cNvGrpSpPr/>
          <p:nvPr/>
        </p:nvGrpSpPr>
        <p:grpSpPr>
          <a:xfrm>
            <a:off x="0" y="4600575"/>
            <a:ext cx="9144000" cy="168275"/>
            <a:chOff x="0" y="4629150"/>
            <a:chExt cx="9144000" cy="168275"/>
          </a:xfrm>
        </p:grpSpPr>
        <p:pic>
          <p:nvPicPr>
            <p:cNvPr id="58" name="Picture 25" descr="Red Ba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</p:pic>
        <p:pic>
          <p:nvPicPr>
            <p:cNvPr id="59" name="Picture 20" descr="Oracle WHIT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9"/>
          <p:cNvGrpSpPr/>
          <p:nvPr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1"/>
                  </a:solidFill>
                </a:rPr>
                <a:t>Copyright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</a:rPr>
                <a:t>©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kern="1200" dirty="0" smtClean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rPr>
                <a:t>Confidential –</a:t>
              </a:r>
              <a:r>
                <a:rPr lang="en-US" sz="600" kern="1200" baseline="0" dirty="0" smtClean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rPr>
                <a:t> </a:t>
              </a:r>
              <a:r>
                <a:rPr lang="en-US" sz="600" kern="1200" dirty="0" smtClean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+mn-cs"/>
                </a:rPr>
                <a:t>Oracle Restricted</a:t>
              </a:r>
              <a:endParaRPr 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1"/>
                </a:solidFill>
              </a:rPr>
              <a:pPr algn="r"/>
              <a:t>19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/>
          <p:cNvSpPr/>
          <p:nvPr/>
        </p:nvSpPr>
        <p:spPr>
          <a:xfrm>
            <a:off x="547862" y="3878246"/>
            <a:ext cx="6636598" cy="2863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Partitioned By Time</a:t>
            </a:r>
            <a:endParaRPr lang="en-US" sz="11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55356" y="3642515"/>
            <a:ext cx="6659965" cy="155628"/>
          </a:xfrm>
          <a:prstGeom prst="rect">
            <a:avLst/>
          </a:prstGeom>
          <a:solidFill>
            <a:srgbClr val="F5ECD1"/>
          </a:solidFill>
          <a:ln w="6350" cmpd="sng">
            <a:solidFill>
              <a:srgbClr val="B5AD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268149" y="3157359"/>
            <a:ext cx="3403347" cy="164932"/>
          </a:xfrm>
          <a:prstGeom prst="rect">
            <a:avLst/>
          </a:prstGeom>
          <a:gradFill flip="none" rotWithShape="1">
            <a:gsLst>
              <a:gs pos="0">
                <a:srgbClr val="D4CAB2"/>
              </a:gs>
              <a:gs pos="100000">
                <a:srgbClr val="B5AD99"/>
              </a:gs>
            </a:gsLst>
            <a:lin ang="0" scaled="1"/>
            <a:tileRect/>
          </a:gradFill>
          <a:ln w="6350" cmpd="sng">
            <a:solidFill>
              <a:srgbClr val="B5AD99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192996" y="4139699"/>
            <a:ext cx="794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/>
                </a:solidFill>
              </a:rPr>
              <a:t>Oldest Data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24146" y="4139699"/>
            <a:ext cx="1108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/>
                </a:solidFill>
              </a:rPr>
              <a:t>Most Recent Data</a:t>
            </a: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2163846" y="1381319"/>
            <a:ext cx="6563032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8"/>
          <p:cNvGrpSpPr/>
          <p:nvPr/>
        </p:nvGrpSpPr>
        <p:grpSpPr>
          <a:xfrm>
            <a:off x="536522" y="1387552"/>
            <a:ext cx="1011784" cy="905007"/>
            <a:chOff x="536522" y="1387552"/>
            <a:chExt cx="1011784" cy="905007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522" y="1673303"/>
              <a:ext cx="508000" cy="619256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0306" y="1387552"/>
              <a:ext cx="508000" cy="619256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09" name="Picture 108" descr="Cold HCC Partitio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7" y="2481674"/>
            <a:ext cx="762000" cy="989960"/>
          </a:xfrm>
          <a:prstGeom prst="rect">
            <a:avLst/>
          </a:prstGeom>
        </p:spPr>
      </p:pic>
      <p:pic>
        <p:nvPicPr>
          <p:cNvPr id="55" name="Picture 54" descr="Cold HCC Partitio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17" y="2481674"/>
            <a:ext cx="762000" cy="989960"/>
          </a:xfrm>
          <a:prstGeom prst="rect">
            <a:avLst/>
          </a:prstGeom>
        </p:spPr>
      </p:pic>
      <p:pic>
        <p:nvPicPr>
          <p:cNvPr id="56" name="Picture 55" descr="Cold HCC Partitio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5" y="2481674"/>
            <a:ext cx="762000" cy="989960"/>
          </a:xfrm>
          <a:prstGeom prst="rect">
            <a:avLst/>
          </a:prstGeom>
        </p:spPr>
      </p:pic>
      <p:pic>
        <p:nvPicPr>
          <p:cNvPr id="62" name="Picture 61" descr="Cold HCC Partitio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44" y="2481674"/>
            <a:ext cx="762000" cy="989960"/>
          </a:xfrm>
          <a:prstGeom prst="rect">
            <a:avLst/>
          </a:prstGeom>
        </p:spPr>
      </p:pic>
      <p:pic>
        <p:nvPicPr>
          <p:cNvPr id="65" name="Picture 64" descr="Cold HCC Partitio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13" y="2481470"/>
            <a:ext cx="762000" cy="989960"/>
          </a:xfrm>
          <a:prstGeom prst="rect">
            <a:avLst/>
          </a:prstGeom>
        </p:spPr>
      </p:pic>
      <p:pic>
        <p:nvPicPr>
          <p:cNvPr id="69" name="Picture 68" descr="Cold HCC Partitio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17" y="2481674"/>
            <a:ext cx="762000" cy="989960"/>
          </a:xfrm>
          <a:prstGeom prst="rect">
            <a:avLst/>
          </a:prstGeom>
        </p:spPr>
      </p:pic>
      <p:pic>
        <p:nvPicPr>
          <p:cNvPr id="70" name="Picture 69" descr="Active Compressed Parti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46" y="1821497"/>
            <a:ext cx="1270000" cy="1649933"/>
          </a:xfrm>
          <a:prstGeom prst="rect">
            <a:avLst/>
          </a:prstGeom>
        </p:spPr>
      </p:pic>
      <p:pic>
        <p:nvPicPr>
          <p:cNvPr id="71" name="Picture 70" descr="Active Compressed Parti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7" y="1821497"/>
            <a:ext cx="1270000" cy="1649933"/>
          </a:xfrm>
          <a:prstGeom prst="rect">
            <a:avLst/>
          </a:prstGeom>
        </p:spPr>
      </p:pic>
      <p:pic>
        <p:nvPicPr>
          <p:cNvPr id="72" name="Picture 71" descr="Active Compressed Parti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77" y="1821497"/>
            <a:ext cx="1270000" cy="1649933"/>
          </a:xfrm>
          <a:prstGeom prst="rect">
            <a:avLst/>
          </a:prstGeom>
        </p:spPr>
      </p:pic>
      <p:pic>
        <p:nvPicPr>
          <p:cNvPr id="74" name="Picture 73" descr="Active Compressed Parti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83" y="1821497"/>
            <a:ext cx="1270000" cy="1649933"/>
          </a:xfrm>
          <a:prstGeom prst="rect">
            <a:avLst/>
          </a:prstGeom>
        </p:spPr>
      </p:pic>
      <p:pic>
        <p:nvPicPr>
          <p:cNvPr id="64" name="Picture 63" descr="Active Partiti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94" y="1491713"/>
            <a:ext cx="1524000" cy="1979513"/>
          </a:xfrm>
          <a:prstGeom prst="rect">
            <a:avLst/>
          </a:prstGeom>
        </p:spPr>
      </p:pic>
      <p:pic>
        <p:nvPicPr>
          <p:cNvPr id="68" name="Picture 67" descr="Hot Partition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99" y="1492121"/>
            <a:ext cx="1524000" cy="197951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547862" y="2312276"/>
            <a:ext cx="6563032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Updat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83" y="1162434"/>
            <a:ext cx="460223" cy="833611"/>
          </a:xfrm>
          <a:prstGeom prst="rect">
            <a:avLst/>
          </a:prstGeom>
        </p:spPr>
      </p:pic>
      <p:pic>
        <p:nvPicPr>
          <p:cNvPr id="39" name="Picture 38" descr="Updat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64" y="1173197"/>
            <a:ext cx="460223" cy="833611"/>
          </a:xfrm>
          <a:prstGeom prst="rect">
            <a:avLst/>
          </a:prstGeom>
        </p:spPr>
      </p:pic>
      <p:pic>
        <p:nvPicPr>
          <p:cNvPr id="40" name="Picture 39" descr="Selec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28" y="2031780"/>
            <a:ext cx="485000" cy="772969"/>
          </a:xfrm>
          <a:prstGeom prst="rect">
            <a:avLst/>
          </a:prstGeom>
        </p:spPr>
      </p:pic>
      <p:pic>
        <p:nvPicPr>
          <p:cNvPr id="41" name="Picture 40" descr="Selec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47" y="2048565"/>
            <a:ext cx="485000" cy="772969"/>
          </a:xfrm>
          <a:prstGeom prst="rect">
            <a:avLst/>
          </a:prstGeom>
        </p:spPr>
      </p:pic>
      <p:pic>
        <p:nvPicPr>
          <p:cNvPr id="42" name="Picture 41" descr="Updat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49" y="1404691"/>
            <a:ext cx="460223" cy="833611"/>
          </a:xfrm>
          <a:prstGeom prst="rect">
            <a:avLst/>
          </a:prstGeom>
        </p:spPr>
      </p:pic>
      <p:pic>
        <p:nvPicPr>
          <p:cNvPr id="43" name="Picture 42" descr="Selec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54" y="1508906"/>
            <a:ext cx="485000" cy="772969"/>
          </a:xfrm>
          <a:prstGeom prst="rect">
            <a:avLst/>
          </a:prstGeom>
        </p:spPr>
      </p:pic>
      <p:sp>
        <p:nvSpPr>
          <p:cNvPr id="44" name="Explosion 2 43"/>
          <p:cNvSpPr/>
          <p:nvPr/>
        </p:nvSpPr>
        <p:spPr>
          <a:xfrm>
            <a:off x="6768351" y="29883"/>
            <a:ext cx="2704353" cy="1374588"/>
          </a:xfrm>
          <a:prstGeom prst="irregularSeal2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New in Database12c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198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76" y="49273"/>
            <a:ext cx="7771752" cy="509527"/>
          </a:xfrm>
        </p:spPr>
        <p:txBody>
          <a:bodyPr/>
          <a:lstStyle/>
          <a:p>
            <a:r>
              <a:rPr lang="en-US" dirty="0" smtClean="0"/>
              <a:t>Deploy a Database-as-a-Service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45605" y="1089231"/>
            <a:ext cx="7771752" cy="31469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Evolution to Database-as-a-Service</a:t>
            </a:r>
            <a:endParaRPr lang="en-US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Consolidation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Service Delivery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Enterprise Cloud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Summary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61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 Same Side Corner Rectangle 73"/>
          <p:cNvSpPr/>
          <p:nvPr/>
        </p:nvSpPr>
        <p:spPr>
          <a:xfrm rot="16200000">
            <a:off x="4279082" y="-275786"/>
            <a:ext cx="762000" cy="8712668"/>
          </a:xfrm>
          <a:prstGeom prst="round2SameRect">
            <a:avLst/>
          </a:prstGeom>
          <a:gradFill flip="none" rotWithShape="1">
            <a:gsLst>
              <a:gs pos="0">
                <a:srgbClr val="D08049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 Same Side Corner Rectangle 72"/>
          <p:cNvSpPr/>
          <p:nvPr/>
        </p:nvSpPr>
        <p:spPr>
          <a:xfrm rot="16200000">
            <a:off x="4279081" y="-1541276"/>
            <a:ext cx="762000" cy="8712668"/>
          </a:xfrm>
          <a:prstGeom prst="round2SameRect">
            <a:avLst/>
          </a:prstGeom>
          <a:gradFill flip="none" rotWithShape="1">
            <a:gsLst>
              <a:gs pos="0">
                <a:srgbClr val="B9BABC"/>
              </a:gs>
              <a:gs pos="100000">
                <a:srgbClr val="FFFFFF"/>
              </a:gs>
            </a:gsLst>
            <a:lin ang="54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 Same Side Corner Rectangle 71"/>
          <p:cNvSpPr/>
          <p:nvPr/>
        </p:nvSpPr>
        <p:spPr>
          <a:xfrm rot="16200000">
            <a:off x="4279080" y="-2850336"/>
            <a:ext cx="762000" cy="8712668"/>
          </a:xfrm>
          <a:prstGeom prst="round2SameRect">
            <a:avLst/>
          </a:prstGeom>
          <a:gradFill flip="none" rotWithShape="1">
            <a:gsLst>
              <a:gs pos="0">
                <a:srgbClr val="D49F1E"/>
              </a:gs>
              <a:gs pos="100000">
                <a:srgbClr val="FFFFFF"/>
              </a:gs>
            </a:gsLst>
            <a:lin ang="96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Binary Stre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02" y="3152176"/>
            <a:ext cx="2256250" cy="100548"/>
          </a:xfrm>
          <a:prstGeom prst="rect">
            <a:avLst/>
          </a:prstGeom>
        </p:spPr>
      </p:pic>
      <p:pic>
        <p:nvPicPr>
          <p:cNvPr id="68" name="Picture 67" descr="Binary Stre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02" y="1893972"/>
            <a:ext cx="2256250" cy="100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956" y="1230721"/>
            <a:ext cx="137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glow rad="101600">
                    <a:srgbClr val="D08049">
                      <a:alpha val="75000"/>
                    </a:srgbClr>
                  </a:glow>
                </a:effectLst>
              </a:rPr>
              <a:t>GOLD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148" y="2554750"/>
            <a:ext cx="164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glow rad="101600">
                    <a:schemeClr val="tx2">
                      <a:lumMod val="40000"/>
                      <a:lumOff val="60000"/>
                      <a:alpha val="75000"/>
                    </a:schemeClr>
                  </a:glow>
                </a:effectLst>
              </a:rPr>
              <a:t>SILVER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56" y="3825930"/>
            <a:ext cx="177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glow rad="101600">
                    <a:srgbClr val="FF8000">
                      <a:alpha val="75000"/>
                    </a:srgbClr>
                  </a:glow>
                </a:effectLst>
              </a:rPr>
              <a:t>BRONZE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9487" y="1376389"/>
            <a:ext cx="2120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RAC, Active Data Guard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9487" y="2697053"/>
            <a:ext cx="1980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RAC One, Data Guard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4726" y="3993028"/>
            <a:ext cx="1412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Single Instance</a:t>
            </a:r>
          </a:p>
        </p:txBody>
      </p:sp>
      <p:grpSp>
        <p:nvGrpSpPr>
          <p:cNvPr id="2" name="Group 106"/>
          <p:cNvGrpSpPr/>
          <p:nvPr/>
        </p:nvGrpSpPr>
        <p:grpSpPr>
          <a:xfrm>
            <a:off x="6059180" y="965944"/>
            <a:ext cx="687990" cy="1141306"/>
            <a:chOff x="4259917" y="2146483"/>
            <a:chExt cx="748991" cy="1242501"/>
          </a:xfrm>
        </p:grpSpPr>
        <p:grpSp>
          <p:nvGrpSpPr>
            <p:cNvPr id="3" name="Group 96"/>
            <p:cNvGrpSpPr/>
            <p:nvPr/>
          </p:nvGrpSpPr>
          <p:grpSpPr>
            <a:xfrm>
              <a:off x="4259917" y="2617159"/>
              <a:ext cx="748991" cy="771825"/>
              <a:chOff x="6521999" y="2130777"/>
              <a:chExt cx="1379899" cy="1421966"/>
            </a:xfrm>
          </p:grpSpPr>
          <p:pic>
            <p:nvPicPr>
              <p:cNvPr id="98" name="Picture 97" descr="Unlabeled Root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1999" y="2524207"/>
                <a:ext cx="1379899" cy="1028536"/>
              </a:xfrm>
              <a:prstGeom prst="rect">
                <a:avLst/>
              </a:prstGeom>
            </p:spPr>
          </p:pic>
          <p:pic>
            <p:nvPicPr>
              <p:cNvPr id="99" name="Picture 98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2602" y="2130777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00" name="Picture 99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3836" y="2264833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01" name="Picture 100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3948" y="2395513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02" name="Picture 101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238" y="2531263"/>
                <a:ext cx="378747" cy="596814"/>
              </a:xfrm>
              <a:prstGeom prst="rect">
                <a:avLst/>
              </a:prstGeom>
            </p:spPr>
          </p:pic>
        </p:grpSp>
        <p:grpSp>
          <p:nvGrpSpPr>
            <p:cNvPr id="4" name="Group 102"/>
            <p:cNvGrpSpPr/>
            <p:nvPr/>
          </p:nvGrpSpPr>
          <p:grpSpPr>
            <a:xfrm>
              <a:off x="4340819" y="2146483"/>
              <a:ext cx="661040" cy="740362"/>
              <a:chOff x="2112059" y="2186745"/>
              <a:chExt cx="816363" cy="914323"/>
            </a:xfrm>
          </p:grpSpPr>
          <p:pic>
            <p:nvPicPr>
              <p:cNvPr id="104" name="Picture 103" descr="EnterpriseServer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44666" y="2186745"/>
                <a:ext cx="383756" cy="663942"/>
              </a:xfrm>
              <a:prstGeom prst="rect">
                <a:avLst/>
              </a:prstGeom>
            </p:spPr>
          </p:pic>
          <p:pic>
            <p:nvPicPr>
              <p:cNvPr id="105" name="Picture 104" descr="EnterpriseServer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29509" y="2311718"/>
                <a:ext cx="383756" cy="663942"/>
              </a:xfrm>
              <a:prstGeom prst="rect">
                <a:avLst/>
              </a:prstGeom>
            </p:spPr>
          </p:pic>
          <p:pic>
            <p:nvPicPr>
              <p:cNvPr id="106" name="Picture 105" descr="EnterpriseServer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12059" y="2437126"/>
                <a:ext cx="383756" cy="663942"/>
              </a:xfrm>
              <a:prstGeom prst="rect">
                <a:avLst/>
              </a:prstGeom>
            </p:spPr>
          </p:pic>
        </p:grpSp>
      </p:grpSp>
      <p:grpSp>
        <p:nvGrpSpPr>
          <p:cNvPr id="11" name="Group 107"/>
          <p:cNvGrpSpPr/>
          <p:nvPr/>
        </p:nvGrpSpPr>
        <p:grpSpPr>
          <a:xfrm>
            <a:off x="8277857" y="965944"/>
            <a:ext cx="687990" cy="1141306"/>
            <a:chOff x="4259917" y="2146483"/>
            <a:chExt cx="748991" cy="1242501"/>
          </a:xfrm>
        </p:grpSpPr>
        <p:grpSp>
          <p:nvGrpSpPr>
            <p:cNvPr id="12" name="Group 108"/>
            <p:cNvGrpSpPr/>
            <p:nvPr/>
          </p:nvGrpSpPr>
          <p:grpSpPr>
            <a:xfrm>
              <a:off x="4259917" y="2617159"/>
              <a:ext cx="748991" cy="771825"/>
              <a:chOff x="6521999" y="2130777"/>
              <a:chExt cx="1379899" cy="1421966"/>
            </a:xfrm>
          </p:grpSpPr>
          <p:pic>
            <p:nvPicPr>
              <p:cNvPr id="114" name="Picture 113" descr="Unlabeled Root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1999" y="2524207"/>
                <a:ext cx="1379899" cy="1028536"/>
              </a:xfrm>
              <a:prstGeom prst="rect">
                <a:avLst/>
              </a:prstGeom>
            </p:spPr>
          </p:pic>
          <p:pic>
            <p:nvPicPr>
              <p:cNvPr id="115" name="Picture 114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2602" y="2130777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16" name="Picture 115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3836" y="2264833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17" name="Picture 116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3948" y="2395513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18" name="Picture 117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238" y="2531263"/>
                <a:ext cx="378747" cy="596814"/>
              </a:xfrm>
              <a:prstGeom prst="rect">
                <a:avLst/>
              </a:prstGeom>
            </p:spPr>
          </p:pic>
        </p:grpSp>
        <p:grpSp>
          <p:nvGrpSpPr>
            <p:cNvPr id="13" name="Group 109"/>
            <p:cNvGrpSpPr/>
            <p:nvPr/>
          </p:nvGrpSpPr>
          <p:grpSpPr>
            <a:xfrm>
              <a:off x="4340819" y="2146483"/>
              <a:ext cx="661040" cy="740362"/>
              <a:chOff x="2112059" y="2186745"/>
              <a:chExt cx="816363" cy="914323"/>
            </a:xfrm>
          </p:grpSpPr>
          <p:pic>
            <p:nvPicPr>
              <p:cNvPr id="111" name="Picture 110" descr="EnterpriseServer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44666" y="2186745"/>
                <a:ext cx="383756" cy="663942"/>
              </a:xfrm>
              <a:prstGeom prst="rect">
                <a:avLst/>
              </a:prstGeom>
            </p:spPr>
          </p:pic>
          <p:pic>
            <p:nvPicPr>
              <p:cNvPr id="112" name="Picture 111" descr="EnterpriseServer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29509" y="2311718"/>
                <a:ext cx="383756" cy="663942"/>
              </a:xfrm>
              <a:prstGeom prst="rect">
                <a:avLst/>
              </a:prstGeom>
            </p:spPr>
          </p:pic>
          <p:pic>
            <p:nvPicPr>
              <p:cNvPr id="113" name="Picture 112" descr="EnterpriseServer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12059" y="2437126"/>
                <a:ext cx="383756" cy="663942"/>
              </a:xfrm>
              <a:prstGeom prst="rect">
                <a:avLst/>
              </a:prstGeom>
            </p:spPr>
          </p:pic>
        </p:grpSp>
      </p:grpSp>
      <p:grpSp>
        <p:nvGrpSpPr>
          <p:cNvPr id="14" name="Group 118"/>
          <p:cNvGrpSpPr/>
          <p:nvPr/>
        </p:nvGrpSpPr>
        <p:grpSpPr>
          <a:xfrm>
            <a:off x="6080064" y="2270491"/>
            <a:ext cx="687990" cy="1048353"/>
            <a:chOff x="4259917" y="2247678"/>
            <a:chExt cx="748991" cy="1141306"/>
          </a:xfrm>
        </p:grpSpPr>
        <p:grpSp>
          <p:nvGrpSpPr>
            <p:cNvPr id="15" name="Group 119"/>
            <p:cNvGrpSpPr/>
            <p:nvPr/>
          </p:nvGrpSpPr>
          <p:grpSpPr>
            <a:xfrm>
              <a:off x="4259917" y="2617159"/>
              <a:ext cx="748991" cy="771825"/>
              <a:chOff x="6521999" y="2130777"/>
              <a:chExt cx="1379899" cy="1421966"/>
            </a:xfrm>
          </p:grpSpPr>
          <p:pic>
            <p:nvPicPr>
              <p:cNvPr id="122" name="Picture 121" descr="Unlabeled Root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1999" y="2524207"/>
                <a:ext cx="1379899" cy="1028536"/>
              </a:xfrm>
              <a:prstGeom prst="rect">
                <a:avLst/>
              </a:prstGeom>
            </p:spPr>
          </p:pic>
          <p:pic>
            <p:nvPicPr>
              <p:cNvPr id="123" name="Picture 122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2602" y="2130777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24" name="Picture 123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3836" y="2264833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25" name="Picture 124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3948" y="2395513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26" name="Picture 125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238" y="2531263"/>
                <a:ext cx="378747" cy="596814"/>
              </a:xfrm>
              <a:prstGeom prst="rect">
                <a:avLst/>
              </a:prstGeom>
            </p:spPr>
          </p:pic>
        </p:grpSp>
        <p:pic>
          <p:nvPicPr>
            <p:cNvPr id="121" name="Picture 120" descr="EnterpriseServ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16898" y="2247678"/>
              <a:ext cx="310742" cy="537619"/>
            </a:xfrm>
            <a:prstGeom prst="rect">
              <a:avLst/>
            </a:prstGeom>
          </p:spPr>
        </p:pic>
      </p:grpSp>
      <p:grpSp>
        <p:nvGrpSpPr>
          <p:cNvPr id="16" name="Group 126"/>
          <p:cNvGrpSpPr/>
          <p:nvPr/>
        </p:nvGrpSpPr>
        <p:grpSpPr>
          <a:xfrm>
            <a:off x="8309359" y="2269691"/>
            <a:ext cx="715379" cy="1048353"/>
            <a:chOff x="4213515" y="2247678"/>
            <a:chExt cx="778809" cy="1141306"/>
          </a:xfrm>
        </p:grpSpPr>
        <p:grpSp>
          <p:nvGrpSpPr>
            <p:cNvPr id="17" name="Group 127"/>
            <p:cNvGrpSpPr/>
            <p:nvPr/>
          </p:nvGrpSpPr>
          <p:grpSpPr>
            <a:xfrm>
              <a:off x="4213515" y="2617159"/>
              <a:ext cx="778809" cy="771825"/>
              <a:chOff x="6436514" y="2130777"/>
              <a:chExt cx="1434835" cy="1421966"/>
            </a:xfrm>
          </p:grpSpPr>
          <p:pic>
            <p:nvPicPr>
              <p:cNvPr id="130" name="Picture 129" descr="Unlabeled Root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6514" y="2524206"/>
                <a:ext cx="1379900" cy="1028537"/>
              </a:xfrm>
              <a:prstGeom prst="rect">
                <a:avLst/>
              </a:prstGeom>
            </p:spPr>
          </p:pic>
          <p:pic>
            <p:nvPicPr>
              <p:cNvPr id="131" name="Picture 130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2602" y="2130777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32" name="Picture 131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3836" y="2264833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33" name="Picture 132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3948" y="2395513"/>
                <a:ext cx="378747" cy="596814"/>
              </a:xfrm>
              <a:prstGeom prst="rect">
                <a:avLst/>
              </a:prstGeom>
            </p:spPr>
          </p:pic>
          <p:pic>
            <p:nvPicPr>
              <p:cNvPr id="134" name="Picture 133" descr="Unlalelled Embedded PDB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238" y="2531263"/>
                <a:ext cx="378747" cy="596814"/>
              </a:xfrm>
              <a:prstGeom prst="rect">
                <a:avLst/>
              </a:prstGeom>
            </p:spPr>
          </p:pic>
        </p:grpSp>
        <p:pic>
          <p:nvPicPr>
            <p:cNvPr id="129" name="Picture 128" descr="EnterpriseServ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16898" y="2247678"/>
              <a:ext cx="310742" cy="537619"/>
            </a:xfrm>
            <a:prstGeom prst="rect">
              <a:avLst/>
            </a:prstGeom>
          </p:spPr>
        </p:pic>
      </p:grpSp>
      <p:pic>
        <p:nvPicPr>
          <p:cNvPr id="138" name="Picture 137" descr="Unlabeled Roo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18" y="4067409"/>
            <a:ext cx="687990" cy="512808"/>
          </a:xfrm>
          <a:prstGeom prst="rect">
            <a:avLst/>
          </a:prstGeom>
        </p:spPr>
      </p:pic>
      <p:pic>
        <p:nvPicPr>
          <p:cNvPr id="139" name="Picture 138" descr="Unlalelled Embedded PDB.png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41" y="3871253"/>
            <a:ext cx="188836" cy="297560"/>
          </a:xfrm>
          <a:prstGeom prst="rect">
            <a:avLst/>
          </a:prstGeom>
        </p:spPr>
      </p:pic>
      <p:pic>
        <p:nvPicPr>
          <p:cNvPr id="140" name="Picture 139" descr="Unlalelled Embedded PDB.png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97" y="3938091"/>
            <a:ext cx="188836" cy="297560"/>
          </a:xfrm>
          <a:prstGeom prst="rect">
            <a:avLst/>
          </a:prstGeom>
        </p:spPr>
      </p:pic>
      <p:pic>
        <p:nvPicPr>
          <p:cNvPr id="141" name="Picture 140" descr="Unlalelled Embedded PDB.png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94" y="4003245"/>
            <a:ext cx="188836" cy="297560"/>
          </a:xfrm>
          <a:prstGeom prst="rect">
            <a:avLst/>
          </a:prstGeom>
        </p:spPr>
      </p:pic>
      <p:pic>
        <p:nvPicPr>
          <p:cNvPr id="142" name="Picture 141" descr="Unlalelled Embedded PD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8" y="4070927"/>
            <a:ext cx="188836" cy="297560"/>
          </a:xfrm>
          <a:prstGeom prst="rect">
            <a:avLst/>
          </a:prstGeom>
        </p:spPr>
      </p:pic>
      <p:pic>
        <p:nvPicPr>
          <p:cNvPr id="137" name="Picture 136" descr="EnterpriseServer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0269" y="3531864"/>
            <a:ext cx="285434" cy="493833"/>
          </a:xfrm>
          <a:prstGeom prst="rect">
            <a:avLst/>
          </a:prstGeom>
        </p:spPr>
      </p:pic>
      <p:pic>
        <p:nvPicPr>
          <p:cNvPr id="143" name="Picture 142" descr="Unlalelled Embedded PD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75" y="2879844"/>
            <a:ext cx="188836" cy="297560"/>
          </a:xfrm>
          <a:prstGeom prst="rect">
            <a:avLst/>
          </a:prstGeom>
        </p:spPr>
      </p:pic>
      <p:pic>
        <p:nvPicPr>
          <p:cNvPr id="144" name="Picture 143" descr="Unlalelled Embedded PD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94" y="1673422"/>
            <a:ext cx="188836" cy="297560"/>
          </a:xfrm>
          <a:prstGeom prst="rect">
            <a:avLst/>
          </a:prstGeom>
        </p:spPr>
      </p:pic>
      <p:sp>
        <p:nvSpPr>
          <p:cNvPr id="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Database Service Level Tiers</a:t>
            </a:r>
            <a:endParaRPr lang="en-US" dirty="0"/>
          </a:p>
        </p:txBody>
      </p:sp>
      <p:sp>
        <p:nvSpPr>
          <p:cNvPr id="145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828675" y="619641"/>
            <a:ext cx="8229600" cy="304800"/>
          </a:xfrm>
        </p:spPr>
        <p:txBody>
          <a:bodyPr/>
          <a:lstStyle/>
          <a:p>
            <a:r>
              <a:rPr lang="en-US" dirty="0" smtClean="0"/>
              <a:t>Change tiers as databases become more mission 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5224E-6 C -0.00139 -0.1407 -0.0026 -0.2814 -0.00416 -0.3391 C -0.00573 -0.39679 -0.00746 -0.3644 -0.00937 -0.3465 C -0.01128 -0.32861 -0.01458 -0.25486 -0.01597 -0.230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19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-0.2308 C -0.01701 -0.26906 -0.02135 -0.40759 -0.02187 -0.46097 C -0.02239 -0.51435 -0.01979 -0.55107 -0.01892 -0.55199 C -0.01805 -0.55292 -0.01719 -0.48411 -0.01666 -0.46622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61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0" b="12775"/>
          <a:stretch/>
        </p:blipFill>
        <p:spPr bwMode="auto">
          <a:xfrm>
            <a:off x="-1" y="0"/>
            <a:ext cx="922972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22" y="72192"/>
            <a:ext cx="8229590" cy="406395"/>
          </a:xfrm>
        </p:spPr>
        <p:txBody>
          <a:bodyPr/>
          <a:lstStyle/>
          <a:p>
            <a:r>
              <a:rPr lang="en-US" dirty="0" smtClean="0"/>
              <a:t>Unified Cloud Platform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3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Oracle 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22" y="97592"/>
            <a:ext cx="8229590" cy="40639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4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67889" y="757610"/>
            <a:ext cx="2681767" cy="1004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7503" tIns="91440" rIns="67503" bIns="91440">
            <a:spAutoFit/>
          </a:bodyPr>
          <a:lstStyle/>
          <a:p>
            <a:pPr marL="123075" lvl="1" indent="-123075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 smtClean="0">
                <a:ea typeface="ＭＳ Ｐゴシック" pitchFamily="127" charset="-128"/>
                <a:cs typeface="ＭＳ Ｐゴシック" pitchFamily="127" charset="-128"/>
              </a:rPr>
              <a:t>Unified Architecture</a:t>
            </a:r>
          </a:p>
          <a:p>
            <a:pPr marL="123075" lvl="1" indent="-123075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 smtClean="0">
                <a:ea typeface="ＭＳ Ｐゴシック" pitchFamily="127" charset="-128"/>
                <a:cs typeface="ＭＳ Ｐゴシック" pitchFamily="127" charset="-128"/>
              </a:rPr>
              <a:t>Orchestration and Arbitrage</a:t>
            </a:r>
          </a:p>
          <a:p>
            <a:pPr marL="123075" lvl="1" indent="-123075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 smtClean="0">
                <a:ea typeface="ＭＳ Ｐゴシック" pitchFamily="127" charset="-128"/>
                <a:cs typeface="ＭＳ Ｐゴシック" pitchFamily="127" charset="-128"/>
              </a:rPr>
              <a:t>Seamless migration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655" y="1953800"/>
            <a:ext cx="2464145" cy="1004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7503" tIns="91440" rIns="67503" bIns="91440">
            <a:spAutoFit/>
          </a:bodyPr>
          <a:lstStyle/>
          <a:p>
            <a:pPr marL="123075" lvl="1" indent="-123075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 smtClean="0">
                <a:ea typeface="ＭＳ Ｐゴシック" pitchFamily="127" charset="-128"/>
                <a:cs typeface="ＭＳ Ｐゴシック" pitchFamily="127" charset="-128"/>
              </a:rPr>
              <a:t>Self-service management</a:t>
            </a:r>
          </a:p>
          <a:p>
            <a:pPr marL="123075" lvl="1" indent="-123075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 smtClean="0">
                <a:ea typeface="ＭＳ Ｐゴシック" pitchFamily="127" charset="-128"/>
                <a:cs typeface="ＭＳ Ｐゴシック" pitchFamily="127" charset="-128"/>
              </a:rPr>
              <a:t>Agility</a:t>
            </a:r>
          </a:p>
          <a:p>
            <a:pPr marL="123075" lvl="1" indent="-123075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 smtClean="0">
                <a:ea typeface="ＭＳ Ｐゴシック" pitchFamily="127" charset="-128"/>
                <a:cs typeface="ＭＳ Ｐゴシック" pitchFamily="127" charset="-128"/>
              </a:rPr>
              <a:t>Metering and Chargeback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9186" y="3522205"/>
            <a:ext cx="2314814" cy="1004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7503" tIns="91440" rIns="67503" bIns="91440">
            <a:spAutoFit/>
          </a:bodyPr>
          <a:lstStyle/>
          <a:p>
            <a:pPr marL="173477" lvl="1" indent="-173477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 smtClean="0">
                <a:ea typeface="ＭＳ Ｐゴシック" pitchFamily="127" charset="-128"/>
                <a:cs typeface="ＭＳ Ｐゴシック" pitchFamily="127" charset="-128"/>
              </a:rPr>
              <a:t>Efficient consolidation</a:t>
            </a:r>
          </a:p>
          <a:p>
            <a:pPr marL="173477" lvl="1" indent="-173477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 smtClean="0">
                <a:ea typeface="ＭＳ Ｐゴシック" pitchFamily="127" charset="-128"/>
                <a:cs typeface="ＭＳ Ｐゴシック" pitchFamily="127" charset="-128"/>
              </a:rPr>
              <a:t>Secure Isolation</a:t>
            </a:r>
            <a:endParaRPr lang="en-US" sz="1400" b="1" dirty="0">
              <a:ea typeface="ＭＳ Ｐゴシック" pitchFamily="127" charset="-128"/>
              <a:cs typeface="ＭＳ Ｐゴシック" pitchFamily="127" charset="-128"/>
            </a:endParaRPr>
          </a:p>
          <a:p>
            <a:pPr marL="173477" lvl="1" indent="-173477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 smtClean="0">
                <a:ea typeface="ＭＳ Ｐゴシック" pitchFamily="127" charset="-128"/>
                <a:cs typeface="ＭＳ Ｐゴシック" pitchFamily="127" charset="-128"/>
              </a:rPr>
              <a:t>Resilient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47" y="55038"/>
            <a:ext cx="8229586" cy="406395"/>
          </a:xfrm>
        </p:spPr>
        <p:txBody>
          <a:bodyPr/>
          <a:lstStyle/>
          <a:p>
            <a:r>
              <a:rPr lang="en-US" dirty="0" smtClean="0"/>
              <a:t>Developing a </a:t>
            </a:r>
            <a:r>
              <a:rPr lang="en-US" dirty="0" err="1" smtClean="0"/>
              <a:t>DBaaS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4647" y="457716"/>
            <a:ext cx="8229600" cy="304800"/>
          </a:xfrm>
        </p:spPr>
        <p:txBody>
          <a:bodyPr/>
          <a:lstStyle/>
          <a:p>
            <a:r>
              <a:rPr lang="en-US" dirty="0" smtClean="0"/>
              <a:t>Customers deploying today with 11g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4632736" y="2306263"/>
            <a:ext cx="2247265" cy="2247265"/>
          </a:xfrm>
          <a:custGeom>
            <a:avLst/>
            <a:gdLst>
              <a:gd name="connsiteX0" fmla="*/ 1595120 w 2247265"/>
              <a:gd name="connsiteY0" fmla="*/ 358302 h 2247265"/>
              <a:gd name="connsiteX1" fmla="*/ 1769922 w 2247265"/>
              <a:gd name="connsiteY1" fmla="*/ 211618 h 2247265"/>
              <a:gd name="connsiteX2" fmla="*/ 1909568 w 2247265"/>
              <a:gd name="connsiteY2" fmla="*/ 328796 h 2247265"/>
              <a:gd name="connsiteX3" fmla="*/ 1795466 w 2247265"/>
              <a:gd name="connsiteY3" fmla="*/ 526413 h 2247265"/>
              <a:gd name="connsiteX4" fmla="*/ 1976758 w 2247265"/>
              <a:gd name="connsiteY4" fmla="*/ 840422 h 2247265"/>
              <a:gd name="connsiteX5" fmla="*/ 2204950 w 2247265"/>
              <a:gd name="connsiteY5" fmla="*/ 840416 h 2247265"/>
              <a:gd name="connsiteX6" fmla="*/ 2236605 w 2247265"/>
              <a:gd name="connsiteY6" fmla="*/ 1019942 h 2247265"/>
              <a:gd name="connsiteX7" fmla="*/ 2022172 w 2247265"/>
              <a:gd name="connsiteY7" fmla="*/ 1097982 h 2247265"/>
              <a:gd name="connsiteX8" fmla="*/ 1959210 w 2247265"/>
              <a:gd name="connsiteY8" fmla="*/ 1455057 h 2247265"/>
              <a:gd name="connsiteX9" fmla="*/ 2134019 w 2247265"/>
              <a:gd name="connsiteY9" fmla="*/ 1601732 h 2247265"/>
              <a:gd name="connsiteX10" fmla="*/ 2042872 w 2247265"/>
              <a:gd name="connsiteY10" fmla="*/ 1759604 h 2247265"/>
              <a:gd name="connsiteX11" fmla="*/ 1828443 w 2247265"/>
              <a:gd name="connsiteY11" fmla="*/ 1681552 h 2247265"/>
              <a:gd name="connsiteX12" fmla="*/ 1550686 w 2247265"/>
              <a:gd name="connsiteY12" fmla="*/ 1914618 h 2247265"/>
              <a:gd name="connsiteX13" fmla="*/ 1590317 w 2247265"/>
              <a:gd name="connsiteY13" fmla="*/ 2139342 h 2247265"/>
              <a:gd name="connsiteX14" fmla="*/ 1419016 w 2247265"/>
              <a:gd name="connsiteY14" fmla="*/ 2201690 h 2247265"/>
              <a:gd name="connsiteX15" fmla="*/ 1304925 w 2247265"/>
              <a:gd name="connsiteY15" fmla="*/ 2004067 h 2247265"/>
              <a:gd name="connsiteX16" fmla="*/ 942340 w 2247265"/>
              <a:gd name="connsiteY16" fmla="*/ 2004067 h 2247265"/>
              <a:gd name="connsiteX17" fmla="*/ 828249 w 2247265"/>
              <a:gd name="connsiteY17" fmla="*/ 2201690 h 2247265"/>
              <a:gd name="connsiteX18" fmla="*/ 656948 w 2247265"/>
              <a:gd name="connsiteY18" fmla="*/ 2139342 h 2247265"/>
              <a:gd name="connsiteX19" fmla="*/ 696579 w 2247265"/>
              <a:gd name="connsiteY19" fmla="*/ 1914617 h 2247265"/>
              <a:gd name="connsiteX20" fmla="*/ 418822 w 2247265"/>
              <a:gd name="connsiteY20" fmla="*/ 1681551 h 2247265"/>
              <a:gd name="connsiteX21" fmla="*/ 204393 w 2247265"/>
              <a:gd name="connsiteY21" fmla="*/ 1759604 h 2247265"/>
              <a:gd name="connsiteX22" fmla="*/ 113246 w 2247265"/>
              <a:gd name="connsiteY22" fmla="*/ 1601732 h 2247265"/>
              <a:gd name="connsiteX23" fmla="*/ 288055 w 2247265"/>
              <a:gd name="connsiteY23" fmla="*/ 1455057 h 2247265"/>
              <a:gd name="connsiteX24" fmla="*/ 225093 w 2247265"/>
              <a:gd name="connsiteY24" fmla="*/ 1097982 h 2247265"/>
              <a:gd name="connsiteX25" fmla="*/ 10660 w 2247265"/>
              <a:gd name="connsiteY25" fmla="*/ 1019942 h 2247265"/>
              <a:gd name="connsiteX26" fmla="*/ 42315 w 2247265"/>
              <a:gd name="connsiteY26" fmla="*/ 840416 h 2247265"/>
              <a:gd name="connsiteX27" fmla="*/ 270507 w 2247265"/>
              <a:gd name="connsiteY27" fmla="*/ 840421 h 2247265"/>
              <a:gd name="connsiteX28" fmla="*/ 451800 w 2247265"/>
              <a:gd name="connsiteY28" fmla="*/ 526413 h 2247265"/>
              <a:gd name="connsiteX29" fmla="*/ 337697 w 2247265"/>
              <a:gd name="connsiteY29" fmla="*/ 328796 h 2247265"/>
              <a:gd name="connsiteX30" fmla="*/ 477343 w 2247265"/>
              <a:gd name="connsiteY30" fmla="*/ 211618 h 2247265"/>
              <a:gd name="connsiteX31" fmla="*/ 652145 w 2247265"/>
              <a:gd name="connsiteY31" fmla="*/ 358302 h 2247265"/>
              <a:gd name="connsiteX32" fmla="*/ 992864 w 2247265"/>
              <a:gd name="connsiteY32" fmla="*/ 234291 h 2247265"/>
              <a:gd name="connsiteX33" fmla="*/ 1032484 w 2247265"/>
              <a:gd name="connsiteY33" fmla="*/ 9563 h 2247265"/>
              <a:gd name="connsiteX34" fmla="*/ 1214781 w 2247265"/>
              <a:gd name="connsiteY34" fmla="*/ 9563 h 2247265"/>
              <a:gd name="connsiteX35" fmla="*/ 1254400 w 2247265"/>
              <a:gd name="connsiteY35" fmla="*/ 234289 h 2247265"/>
              <a:gd name="connsiteX36" fmla="*/ 1595119 w 2247265"/>
              <a:gd name="connsiteY36" fmla="*/ 358301 h 2247265"/>
              <a:gd name="connsiteX37" fmla="*/ 1595120 w 2247265"/>
              <a:gd name="connsiteY37" fmla="*/ 358302 h 224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7265" h="2247265">
                <a:moveTo>
                  <a:pt x="1595120" y="358302"/>
                </a:moveTo>
                <a:lnTo>
                  <a:pt x="1769922" y="211618"/>
                </a:lnTo>
                <a:lnTo>
                  <a:pt x="1909568" y="328796"/>
                </a:lnTo>
                <a:lnTo>
                  <a:pt x="1795466" y="526413"/>
                </a:lnTo>
                <a:cubicBezTo>
                  <a:pt x="1876598" y="617682"/>
                  <a:pt x="1938284" y="724524"/>
                  <a:pt x="1976758" y="840422"/>
                </a:cubicBezTo>
                <a:lnTo>
                  <a:pt x="2204950" y="840416"/>
                </a:lnTo>
                <a:lnTo>
                  <a:pt x="2236605" y="1019942"/>
                </a:lnTo>
                <a:lnTo>
                  <a:pt x="2022172" y="1097982"/>
                </a:lnTo>
                <a:cubicBezTo>
                  <a:pt x="2025657" y="1220048"/>
                  <a:pt x="2004233" y="1341544"/>
                  <a:pt x="1959210" y="1455057"/>
                </a:cubicBezTo>
                <a:lnTo>
                  <a:pt x="2134019" y="1601732"/>
                </a:lnTo>
                <a:lnTo>
                  <a:pt x="2042872" y="1759604"/>
                </a:lnTo>
                <a:lnTo>
                  <a:pt x="1828443" y="1681552"/>
                </a:lnTo>
                <a:cubicBezTo>
                  <a:pt x="1752649" y="1777301"/>
                  <a:pt x="1658141" y="1856602"/>
                  <a:pt x="1550686" y="1914618"/>
                </a:cubicBezTo>
                <a:lnTo>
                  <a:pt x="1590317" y="2139342"/>
                </a:lnTo>
                <a:lnTo>
                  <a:pt x="1419016" y="2201690"/>
                </a:lnTo>
                <a:lnTo>
                  <a:pt x="1304925" y="2004067"/>
                </a:lnTo>
                <a:cubicBezTo>
                  <a:pt x="1185318" y="2028696"/>
                  <a:pt x="1061947" y="2028696"/>
                  <a:pt x="942340" y="2004067"/>
                </a:cubicBezTo>
                <a:lnTo>
                  <a:pt x="828249" y="2201690"/>
                </a:lnTo>
                <a:lnTo>
                  <a:pt x="656948" y="2139342"/>
                </a:lnTo>
                <a:lnTo>
                  <a:pt x="696579" y="1914617"/>
                </a:lnTo>
                <a:cubicBezTo>
                  <a:pt x="589123" y="1856602"/>
                  <a:pt x="494616" y="1777300"/>
                  <a:pt x="418822" y="1681551"/>
                </a:cubicBezTo>
                <a:lnTo>
                  <a:pt x="204393" y="1759604"/>
                </a:lnTo>
                <a:lnTo>
                  <a:pt x="113246" y="1601732"/>
                </a:lnTo>
                <a:lnTo>
                  <a:pt x="288055" y="1455057"/>
                </a:lnTo>
                <a:cubicBezTo>
                  <a:pt x="243031" y="1341544"/>
                  <a:pt x="221608" y="1220048"/>
                  <a:pt x="225093" y="1097982"/>
                </a:cubicBezTo>
                <a:lnTo>
                  <a:pt x="10660" y="1019942"/>
                </a:lnTo>
                <a:lnTo>
                  <a:pt x="42315" y="840416"/>
                </a:lnTo>
                <a:lnTo>
                  <a:pt x="270507" y="840421"/>
                </a:lnTo>
                <a:cubicBezTo>
                  <a:pt x="308982" y="724524"/>
                  <a:pt x="370667" y="617681"/>
                  <a:pt x="451800" y="526413"/>
                </a:cubicBezTo>
                <a:lnTo>
                  <a:pt x="337697" y="328796"/>
                </a:lnTo>
                <a:lnTo>
                  <a:pt x="477343" y="211618"/>
                </a:lnTo>
                <a:lnTo>
                  <a:pt x="652145" y="358302"/>
                </a:lnTo>
                <a:cubicBezTo>
                  <a:pt x="756116" y="294251"/>
                  <a:pt x="872047" y="252055"/>
                  <a:pt x="992864" y="234291"/>
                </a:cubicBezTo>
                <a:lnTo>
                  <a:pt x="1032484" y="9563"/>
                </a:lnTo>
                <a:lnTo>
                  <a:pt x="1214781" y="9563"/>
                </a:lnTo>
                <a:lnTo>
                  <a:pt x="1254400" y="234289"/>
                </a:lnTo>
                <a:cubicBezTo>
                  <a:pt x="1375217" y="252054"/>
                  <a:pt x="1491148" y="294249"/>
                  <a:pt x="1595119" y="358301"/>
                </a:cubicBezTo>
                <a:lnTo>
                  <a:pt x="1595120" y="35830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4659" tIns="549273" rIns="474659" bIns="58857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222363" y="1579602"/>
            <a:ext cx="1819337" cy="1796750"/>
          </a:xfrm>
          <a:custGeom>
            <a:avLst/>
            <a:gdLst>
              <a:gd name="connsiteX0" fmla="*/ 1363718 w 1819337"/>
              <a:gd name="connsiteY0" fmla="*/ 455072 h 1796750"/>
              <a:gd name="connsiteX1" fmla="*/ 1628173 w 1819337"/>
              <a:gd name="connsiteY1" fmla="*/ 373132 h 1796750"/>
              <a:gd name="connsiteX2" fmla="*/ 1727754 w 1819337"/>
              <a:gd name="connsiteY2" fmla="*/ 542571 h 1796750"/>
              <a:gd name="connsiteX3" fmla="*/ 1527500 w 1819337"/>
              <a:gd name="connsiteY3" fmla="*/ 733748 h 1796750"/>
              <a:gd name="connsiteX4" fmla="*/ 1527500 w 1819337"/>
              <a:gd name="connsiteY4" fmla="*/ 1063003 h 1796750"/>
              <a:gd name="connsiteX5" fmla="*/ 1727754 w 1819337"/>
              <a:gd name="connsiteY5" fmla="*/ 1254179 h 1796750"/>
              <a:gd name="connsiteX6" fmla="*/ 1628173 w 1819337"/>
              <a:gd name="connsiteY6" fmla="*/ 1423618 h 1796750"/>
              <a:gd name="connsiteX7" fmla="*/ 1363718 w 1819337"/>
              <a:gd name="connsiteY7" fmla="*/ 1341678 h 1796750"/>
              <a:gd name="connsiteX8" fmla="*/ 1073452 w 1819337"/>
              <a:gd name="connsiteY8" fmla="*/ 1506307 h 1796750"/>
              <a:gd name="connsiteX9" fmla="*/ 1010099 w 1819337"/>
              <a:gd name="connsiteY9" fmla="*/ 1775819 h 1796750"/>
              <a:gd name="connsiteX10" fmla="*/ 809238 w 1819337"/>
              <a:gd name="connsiteY10" fmla="*/ 1775819 h 1796750"/>
              <a:gd name="connsiteX11" fmla="*/ 745885 w 1819337"/>
              <a:gd name="connsiteY11" fmla="*/ 1506307 h 1796750"/>
              <a:gd name="connsiteX12" fmla="*/ 455619 w 1819337"/>
              <a:gd name="connsiteY12" fmla="*/ 1341678 h 1796750"/>
              <a:gd name="connsiteX13" fmla="*/ 191164 w 1819337"/>
              <a:gd name="connsiteY13" fmla="*/ 1423618 h 1796750"/>
              <a:gd name="connsiteX14" fmla="*/ 91583 w 1819337"/>
              <a:gd name="connsiteY14" fmla="*/ 1254179 h 1796750"/>
              <a:gd name="connsiteX15" fmla="*/ 291837 w 1819337"/>
              <a:gd name="connsiteY15" fmla="*/ 1063002 h 1796750"/>
              <a:gd name="connsiteX16" fmla="*/ 291837 w 1819337"/>
              <a:gd name="connsiteY16" fmla="*/ 733747 h 1796750"/>
              <a:gd name="connsiteX17" fmla="*/ 91583 w 1819337"/>
              <a:gd name="connsiteY17" fmla="*/ 542571 h 1796750"/>
              <a:gd name="connsiteX18" fmla="*/ 191164 w 1819337"/>
              <a:gd name="connsiteY18" fmla="*/ 373132 h 1796750"/>
              <a:gd name="connsiteX19" fmla="*/ 455619 w 1819337"/>
              <a:gd name="connsiteY19" fmla="*/ 455072 h 1796750"/>
              <a:gd name="connsiteX20" fmla="*/ 745885 w 1819337"/>
              <a:gd name="connsiteY20" fmla="*/ 290444 h 1796750"/>
              <a:gd name="connsiteX21" fmla="*/ 809238 w 1819337"/>
              <a:gd name="connsiteY21" fmla="*/ 20931 h 1796750"/>
              <a:gd name="connsiteX22" fmla="*/ 1010099 w 1819337"/>
              <a:gd name="connsiteY22" fmla="*/ 20931 h 1796750"/>
              <a:gd name="connsiteX23" fmla="*/ 1073452 w 1819337"/>
              <a:gd name="connsiteY23" fmla="*/ 290443 h 1796750"/>
              <a:gd name="connsiteX24" fmla="*/ 1363717 w 1819337"/>
              <a:gd name="connsiteY24" fmla="*/ 455072 h 1796750"/>
              <a:gd name="connsiteX25" fmla="*/ 1363718 w 1819337"/>
              <a:gd name="connsiteY25" fmla="*/ 455072 h 179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9337" h="1796750">
                <a:moveTo>
                  <a:pt x="1363718" y="455072"/>
                </a:moveTo>
                <a:lnTo>
                  <a:pt x="1628173" y="373132"/>
                </a:lnTo>
                <a:lnTo>
                  <a:pt x="1727754" y="542571"/>
                </a:lnTo>
                <a:lnTo>
                  <a:pt x="1527500" y="733748"/>
                </a:lnTo>
                <a:cubicBezTo>
                  <a:pt x="1557266" y="841552"/>
                  <a:pt x="1557266" y="955199"/>
                  <a:pt x="1527500" y="1063003"/>
                </a:cubicBezTo>
                <a:lnTo>
                  <a:pt x="1727754" y="1254179"/>
                </a:lnTo>
                <a:lnTo>
                  <a:pt x="1628173" y="1423618"/>
                </a:lnTo>
                <a:lnTo>
                  <a:pt x="1363718" y="1341678"/>
                </a:lnTo>
                <a:cubicBezTo>
                  <a:pt x="1283563" y="1420904"/>
                  <a:pt x="1183374" y="1477728"/>
                  <a:pt x="1073452" y="1506307"/>
                </a:cubicBezTo>
                <a:lnTo>
                  <a:pt x="1010099" y="1775819"/>
                </a:lnTo>
                <a:lnTo>
                  <a:pt x="809238" y="1775819"/>
                </a:lnTo>
                <a:lnTo>
                  <a:pt x="745885" y="1506307"/>
                </a:lnTo>
                <a:cubicBezTo>
                  <a:pt x="635963" y="1477729"/>
                  <a:pt x="535774" y="1420904"/>
                  <a:pt x="455619" y="1341678"/>
                </a:cubicBezTo>
                <a:lnTo>
                  <a:pt x="191164" y="1423618"/>
                </a:lnTo>
                <a:lnTo>
                  <a:pt x="91583" y="1254179"/>
                </a:lnTo>
                <a:lnTo>
                  <a:pt x="291837" y="1063002"/>
                </a:lnTo>
                <a:cubicBezTo>
                  <a:pt x="262071" y="955198"/>
                  <a:pt x="262071" y="841551"/>
                  <a:pt x="291837" y="733747"/>
                </a:cubicBezTo>
                <a:lnTo>
                  <a:pt x="91583" y="542571"/>
                </a:lnTo>
                <a:lnTo>
                  <a:pt x="191164" y="373132"/>
                </a:lnTo>
                <a:lnTo>
                  <a:pt x="455619" y="455072"/>
                </a:lnTo>
                <a:cubicBezTo>
                  <a:pt x="535774" y="375846"/>
                  <a:pt x="635963" y="319022"/>
                  <a:pt x="745885" y="290444"/>
                </a:cubicBezTo>
                <a:lnTo>
                  <a:pt x="809238" y="20931"/>
                </a:lnTo>
                <a:lnTo>
                  <a:pt x="1010099" y="20931"/>
                </a:lnTo>
                <a:lnTo>
                  <a:pt x="1073452" y="290443"/>
                </a:lnTo>
                <a:cubicBezTo>
                  <a:pt x="1183374" y="319021"/>
                  <a:pt x="1283563" y="375846"/>
                  <a:pt x="1363717" y="455072"/>
                </a:cubicBezTo>
                <a:lnTo>
                  <a:pt x="1363718" y="45507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7687"/>
              <a:lumOff val="30792"/>
              <a:alphaOff val="0"/>
            </a:schemeClr>
          </a:fillRef>
          <a:effectRef idx="2">
            <a:schemeClr val="accent1">
              <a:shade val="50000"/>
              <a:hueOff val="0"/>
              <a:satOff val="7687"/>
              <a:lumOff val="307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5619" tIns="455072" rIns="455619" bIns="455072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123049" y="311725"/>
            <a:ext cx="1961252" cy="1961252"/>
          </a:xfrm>
          <a:custGeom>
            <a:avLst/>
            <a:gdLst>
              <a:gd name="connsiteX0" fmla="*/ 1198209 w 1601354"/>
              <a:gd name="connsiteY0" fmla="*/ 405583 h 1601354"/>
              <a:gd name="connsiteX1" fmla="*/ 1434463 w 1601354"/>
              <a:gd name="connsiteY1" fmla="*/ 334381 h 1601354"/>
              <a:gd name="connsiteX2" fmla="*/ 1521396 w 1601354"/>
              <a:gd name="connsiteY2" fmla="*/ 484953 h 1601354"/>
              <a:gd name="connsiteX3" fmla="*/ 1341605 w 1601354"/>
              <a:gd name="connsiteY3" fmla="*/ 653953 h 1601354"/>
              <a:gd name="connsiteX4" fmla="*/ 1341605 w 1601354"/>
              <a:gd name="connsiteY4" fmla="*/ 947402 h 1601354"/>
              <a:gd name="connsiteX5" fmla="*/ 1521396 w 1601354"/>
              <a:gd name="connsiteY5" fmla="*/ 1116401 h 1601354"/>
              <a:gd name="connsiteX6" fmla="*/ 1434463 w 1601354"/>
              <a:gd name="connsiteY6" fmla="*/ 1266973 h 1601354"/>
              <a:gd name="connsiteX7" fmla="*/ 1198209 w 1601354"/>
              <a:gd name="connsiteY7" fmla="*/ 1195771 h 1601354"/>
              <a:gd name="connsiteX8" fmla="*/ 944073 w 1601354"/>
              <a:gd name="connsiteY8" fmla="*/ 1342496 h 1601354"/>
              <a:gd name="connsiteX9" fmla="*/ 887610 w 1601354"/>
              <a:gd name="connsiteY9" fmla="*/ 1582700 h 1601354"/>
              <a:gd name="connsiteX10" fmla="*/ 713744 w 1601354"/>
              <a:gd name="connsiteY10" fmla="*/ 1582700 h 1601354"/>
              <a:gd name="connsiteX11" fmla="*/ 657280 w 1601354"/>
              <a:gd name="connsiteY11" fmla="*/ 1342496 h 1601354"/>
              <a:gd name="connsiteX12" fmla="*/ 403145 w 1601354"/>
              <a:gd name="connsiteY12" fmla="*/ 1195770 h 1601354"/>
              <a:gd name="connsiteX13" fmla="*/ 166891 w 1601354"/>
              <a:gd name="connsiteY13" fmla="*/ 1266973 h 1601354"/>
              <a:gd name="connsiteX14" fmla="*/ 79958 w 1601354"/>
              <a:gd name="connsiteY14" fmla="*/ 1116401 h 1601354"/>
              <a:gd name="connsiteX15" fmla="*/ 259749 w 1601354"/>
              <a:gd name="connsiteY15" fmla="*/ 947401 h 1601354"/>
              <a:gd name="connsiteX16" fmla="*/ 259749 w 1601354"/>
              <a:gd name="connsiteY16" fmla="*/ 653952 h 1601354"/>
              <a:gd name="connsiteX17" fmla="*/ 79958 w 1601354"/>
              <a:gd name="connsiteY17" fmla="*/ 484953 h 1601354"/>
              <a:gd name="connsiteX18" fmla="*/ 166891 w 1601354"/>
              <a:gd name="connsiteY18" fmla="*/ 334381 h 1601354"/>
              <a:gd name="connsiteX19" fmla="*/ 403145 w 1601354"/>
              <a:gd name="connsiteY19" fmla="*/ 405583 h 1601354"/>
              <a:gd name="connsiteX20" fmla="*/ 657281 w 1601354"/>
              <a:gd name="connsiteY20" fmla="*/ 258858 h 1601354"/>
              <a:gd name="connsiteX21" fmla="*/ 713744 w 1601354"/>
              <a:gd name="connsiteY21" fmla="*/ 18654 h 1601354"/>
              <a:gd name="connsiteX22" fmla="*/ 887610 w 1601354"/>
              <a:gd name="connsiteY22" fmla="*/ 18654 h 1601354"/>
              <a:gd name="connsiteX23" fmla="*/ 944074 w 1601354"/>
              <a:gd name="connsiteY23" fmla="*/ 258858 h 1601354"/>
              <a:gd name="connsiteX24" fmla="*/ 1198209 w 1601354"/>
              <a:gd name="connsiteY24" fmla="*/ 405584 h 1601354"/>
              <a:gd name="connsiteX25" fmla="*/ 1198209 w 1601354"/>
              <a:gd name="connsiteY25" fmla="*/ 405583 h 160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01354" h="1601354">
                <a:moveTo>
                  <a:pt x="1030707" y="405068"/>
                </a:moveTo>
                <a:lnTo>
                  <a:pt x="1201988" y="298987"/>
                </a:lnTo>
                <a:lnTo>
                  <a:pt x="1302369" y="399368"/>
                </a:lnTo>
                <a:lnTo>
                  <a:pt x="1196287" y="570648"/>
                </a:lnTo>
                <a:cubicBezTo>
                  <a:pt x="1237144" y="640917"/>
                  <a:pt x="1258549" y="720800"/>
                  <a:pt x="1258300" y="802084"/>
                </a:cubicBezTo>
                <a:lnTo>
                  <a:pt x="1435810" y="897375"/>
                </a:lnTo>
                <a:lnTo>
                  <a:pt x="1399068" y="1034498"/>
                </a:lnTo>
                <a:lnTo>
                  <a:pt x="1197693" y="1028269"/>
                </a:lnTo>
                <a:cubicBezTo>
                  <a:pt x="1157267" y="1098788"/>
                  <a:pt x="1098789" y="1157267"/>
                  <a:pt x="1028269" y="1197693"/>
                </a:cubicBezTo>
                <a:lnTo>
                  <a:pt x="1034500" y="1399067"/>
                </a:lnTo>
                <a:lnTo>
                  <a:pt x="897376" y="1435810"/>
                </a:lnTo>
                <a:lnTo>
                  <a:pt x="802083" y="1258299"/>
                </a:lnTo>
                <a:cubicBezTo>
                  <a:pt x="720800" y="1258549"/>
                  <a:pt x="640915" y="1237144"/>
                  <a:pt x="570647" y="1196285"/>
                </a:cubicBezTo>
                <a:lnTo>
                  <a:pt x="399366" y="1302367"/>
                </a:lnTo>
                <a:lnTo>
                  <a:pt x="298985" y="1201986"/>
                </a:lnTo>
                <a:lnTo>
                  <a:pt x="405067" y="1030706"/>
                </a:lnTo>
                <a:cubicBezTo>
                  <a:pt x="364210" y="960437"/>
                  <a:pt x="342805" y="880554"/>
                  <a:pt x="343054" y="799270"/>
                </a:cubicBezTo>
                <a:lnTo>
                  <a:pt x="165544" y="703979"/>
                </a:lnTo>
                <a:lnTo>
                  <a:pt x="202286" y="566856"/>
                </a:lnTo>
                <a:lnTo>
                  <a:pt x="403661" y="573085"/>
                </a:lnTo>
                <a:cubicBezTo>
                  <a:pt x="444087" y="502566"/>
                  <a:pt x="502565" y="444087"/>
                  <a:pt x="573085" y="403661"/>
                </a:cubicBezTo>
                <a:lnTo>
                  <a:pt x="566854" y="202287"/>
                </a:lnTo>
                <a:lnTo>
                  <a:pt x="703978" y="165544"/>
                </a:lnTo>
                <a:lnTo>
                  <a:pt x="799271" y="343055"/>
                </a:lnTo>
                <a:cubicBezTo>
                  <a:pt x="880555" y="342806"/>
                  <a:pt x="960439" y="364210"/>
                  <a:pt x="1030707" y="405069"/>
                </a:cubicBezTo>
                <a:lnTo>
                  <a:pt x="1030707" y="40506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50000"/>
              <a:hueOff val="0"/>
              <a:satOff val="7687"/>
              <a:lumOff val="30792"/>
              <a:alphaOff val="0"/>
            </a:schemeClr>
          </a:fillRef>
          <a:effectRef idx="2">
            <a:schemeClr val="accent1">
              <a:shade val="50000"/>
              <a:hueOff val="0"/>
              <a:satOff val="7687"/>
              <a:lumOff val="307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4033" tIns="554032" rIns="554033" bIns="55403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1166" y="928255"/>
            <a:ext cx="1082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Unified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0544" y="2071255"/>
            <a:ext cx="111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Service Delivery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0294" y="3194627"/>
            <a:ext cx="1738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Consolidation</a:t>
            </a: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9279" y="3589749"/>
            <a:ext cx="661299" cy="9143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1" name="Picture 20" descr="Database clus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5058" y="3589749"/>
            <a:ext cx="645799" cy="914399"/>
          </a:xfrm>
          <a:prstGeom prst="rect">
            <a:avLst/>
          </a:prstGeom>
        </p:spPr>
      </p:pic>
      <p:pic>
        <p:nvPicPr>
          <p:cNvPr id="22" name="Picture 21" descr="12c Cluster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" y="3589749"/>
            <a:ext cx="666599" cy="914399"/>
          </a:xfrm>
          <a:prstGeom prst="rect">
            <a:avLst/>
          </a:prstGeom>
        </p:spPr>
      </p:pic>
      <p:grpSp>
        <p:nvGrpSpPr>
          <p:cNvPr id="23" name="Group 19"/>
          <p:cNvGrpSpPr>
            <a:grpSpLocks noChangeAspect="1"/>
          </p:cNvGrpSpPr>
          <p:nvPr/>
        </p:nvGrpSpPr>
        <p:grpSpPr>
          <a:xfrm>
            <a:off x="3305337" y="3589749"/>
            <a:ext cx="939389" cy="914400"/>
            <a:chOff x="122033" y="940360"/>
            <a:chExt cx="3770367" cy="3599059"/>
          </a:xfrm>
        </p:grpSpPr>
        <p:grpSp>
          <p:nvGrpSpPr>
            <p:cNvPr id="24" name="Group 71"/>
            <p:cNvGrpSpPr/>
            <p:nvPr/>
          </p:nvGrpSpPr>
          <p:grpSpPr>
            <a:xfrm>
              <a:off x="122033" y="940360"/>
              <a:ext cx="3770367" cy="3599059"/>
              <a:chOff x="507948" y="2025170"/>
              <a:chExt cx="2603823" cy="2485518"/>
            </a:xfrm>
          </p:grpSpPr>
          <p:pic>
            <p:nvPicPr>
              <p:cNvPr id="37" name="Picture 36" descr="Multiple PDB Root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948" y="2565443"/>
                <a:ext cx="2603823" cy="1945245"/>
              </a:xfrm>
              <a:prstGeom prst="rect">
                <a:avLst/>
              </a:prstGeom>
            </p:spPr>
          </p:pic>
          <p:pic>
            <p:nvPicPr>
              <p:cNvPr id="38" name="Picture 37" descr="Embedded DW PDB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3921" y="2025170"/>
                <a:ext cx="612000" cy="918000"/>
              </a:xfrm>
              <a:prstGeom prst="rect">
                <a:avLst/>
              </a:prstGeom>
            </p:spPr>
          </p:pic>
          <p:pic>
            <p:nvPicPr>
              <p:cNvPr id="39" name="Picture 38" descr="Embedded BI PDB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1165" y="2262519"/>
                <a:ext cx="612000" cy="918000"/>
              </a:xfrm>
              <a:prstGeom prst="rect">
                <a:avLst/>
              </a:prstGeom>
            </p:spPr>
          </p:pic>
          <p:pic>
            <p:nvPicPr>
              <p:cNvPr id="40" name="Picture 39" descr="Embedded ERP PDB.pn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887" y="2498153"/>
                <a:ext cx="624917" cy="918629"/>
              </a:xfrm>
              <a:prstGeom prst="rect">
                <a:avLst/>
              </a:prstGeom>
            </p:spPr>
          </p:pic>
          <p:pic>
            <p:nvPicPr>
              <p:cNvPr id="41" name="Picture 40" descr="Embedded HCM PDB.pn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1822" y="2713822"/>
                <a:ext cx="624917" cy="927908"/>
              </a:xfrm>
              <a:prstGeom prst="rect">
                <a:avLst/>
              </a:prstGeom>
            </p:spPr>
          </p:pic>
          <p:pic>
            <p:nvPicPr>
              <p:cNvPr id="42" name="Picture 41" descr="Embedded CRM PDB.p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721" y="2927776"/>
                <a:ext cx="624917" cy="937376"/>
              </a:xfrm>
              <a:prstGeom prst="rect">
                <a:avLst/>
              </a:prstGeom>
            </p:spPr>
          </p:pic>
        </p:grpSp>
        <p:pic>
          <p:nvPicPr>
            <p:cNvPr id="25" name="Picture 24" descr="Sys User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244" y="2140586"/>
              <a:ext cx="540000" cy="594236"/>
            </a:xfrm>
            <a:prstGeom prst="rect">
              <a:avLst/>
            </a:prstGeom>
          </p:spPr>
        </p:pic>
        <p:pic>
          <p:nvPicPr>
            <p:cNvPr id="26" name="Picture 25" descr="Sys User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74" y="2822690"/>
              <a:ext cx="540000" cy="594236"/>
            </a:xfrm>
            <a:prstGeom prst="rect">
              <a:avLst/>
            </a:prstGeom>
          </p:spPr>
        </p:pic>
        <p:pic>
          <p:nvPicPr>
            <p:cNvPr id="27" name="Picture 26" descr="User Blake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528" y="2501047"/>
              <a:ext cx="576000" cy="624384"/>
            </a:xfrm>
            <a:prstGeom prst="rect">
              <a:avLst/>
            </a:prstGeom>
          </p:spPr>
        </p:pic>
        <p:pic>
          <p:nvPicPr>
            <p:cNvPr id="28" name="Picture 27" descr="User Scott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8" y="2203929"/>
              <a:ext cx="540000" cy="594236"/>
            </a:xfrm>
            <a:prstGeom prst="rect">
              <a:avLst/>
            </a:prstGeom>
          </p:spPr>
        </p:pic>
        <p:pic>
          <p:nvPicPr>
            <p:cNvPr id="29" name="Picture 28" descr="Sys User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122" y="1802308"/>
              <a:ext cx="540000" cy="594236"/>
            </a:xfrm>
            <a:prstGeom prst="rect">
              <a:avLst/>
            </a:prstGeom>
          </p:spPr>
        </p:pic>
        <p:pic>
          <p:nvPicPr>
            <p:cNvPr id="30" name="Picture 29" descr="Sys User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454" y="1436656"/>
              <a:ext cx="540000" cy="594236"/>
            </a:xfrm>
            <a:prstGeom prst="rect">
              <a:avLst/>
            </a:prstGeom>
          </p:spPr>
        </p:pic>
        <p:pic>
          <p:nvPicPr>
            <p:cNvPr id="31" name="Picture 30" descr="Sys User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49" y="2495501"/>
              <a:ext cx="540000" cy="594236"/>
            </a:xfrm>
            <a:prstGeom prst="rect">
              <a:avLst/>
            </a:prstGeom>
          </p:spPr>
        </p:pic>
        <p:pic>
          <p:nvPicPr>
            <p:cNvPr id="32" name="Picture 31" descr="User Blake.png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241" y="2173781"/>
              <a:ext cx="576000" cy="624384"/>
            </a:xfrm>
            <a:prstGeom prst="rect">
              <a:avLst/>
            </a:prstGeom>
          </p:spPr>
        </p:pic>
        <p:pic>
          <p:nvPicPr>
            <p:cNvPr id="33" name="Picture 32" descr="User King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053" y="1868227"/>
              <a:ext cx="540000" cy="591878"/>
            </a:xfrm>
            <a:prstGeom prst="rect">
              <a:avLst/>
            </a:prstGeom>
          </p:spPr>
        </p:pic>
        <p:pic>
          <p:nvPicPr>
            <p:cNvPr id="34" name="Picture 33" descr="User Jones.png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975" y="1836619"/>
              <a:ext cx="540000" cy="596842"/>
            </a:xfrm>
            <a:prstGeom prst="rect">
              <a:avLst/>
            </a:prstGeom>
          </p:spPr>
        </p:pic>
        <p:pic>
          <p:nvPicPr>
            <p:cNvPr id="35" name="Picture 34" descr="User Sally.pn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20" y="1494098"/>
              <a:ext cx="540000" cy="594236"/>
            </a:xfrm>
            <a:prstGeom prst="rect">
              <a:avLst/>
            </a:prstGeom>
          </p:spPr>
        </p:pic>
        <p:pic>
          <p:nvPicPr>
            <p:cNvPr id="36" name="Picture 35" descr="User Scott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036" y="1117354"/>
              <a:ext cx="540000" cy="594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659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25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35546"/>
            <a:ext cx="8229600" cy="2808312"/>
          </a:xfrm>
        </p:spPr>
        <p:txBody>
          <a:bodyPr/>
          <a:lstStyle/>
          <a:p>
            <a:pPr marL="342795" indent="-34279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795" indent="-34279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795" indent="-34279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7" y="2832156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7" y="3160568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190877"/>
            <a:ext cx="7293930" cy="507807"/>
          </a:xfrm>
          <a:prstGeom prst="rect">
            <a:avLst/>
          </a:prstGeom>
        </p:spPr>
        <p:txBody>
          <a:bodyPr wrap="none" lIns="91413" tIns="45708" rIns="91413" bIns="45708">
            <a:spAutoFit/>
          </a:bodyPr>
          <a:lstStyle/>
          <a:p>
            <a:pPr defTabSz="91411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7" y="3489852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4" y="2832156"/>
            <a:ext cx="4525135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4" y="3160568"/>
            <a:ext cx="4525135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4" y="3489852"/>
            <a:ext cx="4525135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Oracle 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22" y="161092"/>
            <a:ext cx="8229590" cy="406395"/>
          </a:xfrm>
        </p:spPr>
        <p:txBody>
          <a:bodyPr/>
          <a:lstStyle/>
          <a:p>
            <a:r>
              <a:rPr lang="en-US" dirty="0" smtClean="0"/>
              <a:t>Evolution to Database-as-a-Service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4" descr="evolution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7E929A"/>
              </a:clrFrom>
              <a:clrTo>
                <a:srgbClr val="7E929A">
                  <a:alpha val="0"/>
                </a:srgbClr>
              </a:clrTo>
            </a:clrChange>
            <a:duotone>
              <a:prstClr val="black"/>
              <a:srgbClr val="F5FB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524000"/>
            <a:ext cx="3835400" cy="2590800"/>
          </a:xfrm>
          <a:prstGeom prst="rect">
            <a:avLst/>
          </a:prstGeom>
          <a:gradFill flip="none" rotWithShape="1">
            <a:gsLst>
              <a:gs pos="0">
                <a:srgbClr val="F5FBFF">
                  <a:alpha val="32000"/>
                </a:srgbClr>
              </a:gs>
              <a:gs pos="100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solidFill>
              <a:srgbClr val="FFFFFF"/>
            </a:solidFill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068654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8281" y="2309154"/>
            <a:ext cx="2347222" cy="1695883"/>
            <a:chOff x="20781" y="2802915"/>
            <a:chExt cx="2347222" cy="1695883"/>
          </a:xfrm>
        </p:grpSpPr>
        <p:pic>
          <p:nvPicPr>
            <p:cNvPr id="3" name="Picture 2" descr="C:\Users\DJLAWLER\AppData\Local\Microsoft\Windows\Temporary Internet Files\Content.Outlook\G4YZXGJE\ssparc_sc_t5-8-full_ta1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1806" y="2809442"/>
              <a:ext cx="392392" cy="16828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 descr="C:\Users\WHARDI~1.ST-\AppData\Local\Temp\exadata_x3-2_full_ta6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291" y="2819957"/>
              <a:ext cx="537677" cy="1661799"/>
            </a:xfrm>
            <a:prstGeom prst="rect">
              <a:avLst/>
            </a:prstGeom>
            <a:noFill/>
          </p:spPr>
        </p:pic>
        <p:pic>
          <p:nvPicPr>
            <p:cNvPr id="5" name="Picture 4" descr="C:\Users\WHARDI~1.ST-\AppData\Local\Temp\exadata_x3-8_ta4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07036" y="2802915"/>
              <a:ext cx="560967" cy="1695883"/>
            </a:xfrm>
            <a:prstGeom prst="rect">
              <a:avLst/>
            </a:prstGeom>
            <a:noFill/>
          </p:spPr>
        </p:pic>
        <p:pic>
          <p:nvPicPr>
            <p:cNvPr id="6" name="Picture 5" descr="ODA_X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81" y="3904846"/>
              <a:ext cx="620654" cy="586338"/>
            </a:xfrm>
            <a:prstGeom prst="rect">
              <a:avLst/>
            </a:prstGeom>
            <a:noFill/>
            <a:ln>
              <a:noFill/>
            </a:ln>
            <a:effectLst>
              <a:outerShdw blurRad="88900" dist="38100" dir="1800000" sx="101000" sy="101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" name="Group 23"/>
          <p:cNvGrpSpPr/>
          <p:nvPr/>
        </p:nvGrpSpPr>
        <p:grpSpPr>
          <a:xfrm>
            <a:off x="3252855" y="2359046"/>
            <a:ext cx="2848841" cy="1596099"/>
            <a:chOff x="2838674" y="2679562"/>
            <a:chExt cx="2848841" cy="1596099"/>
          </a:xfrm>
        </p:grpSpPr>
        <p:grpSp>
          <p:nvGrpSpPr>
            <p:cNvPr id="23" name="Group 22"/>
            <p:cNvGrpSpPr/>
            <p:nvPr/>
          </p:nvGrpSpPr>
          <p:grpSpPr>
            <a:xfrm>
              <a:off x="2840696" y="3860163"/>
              <a:ext cx="2846819" cy="415498"/>
              <a:chOff x="3488396" y="3860163"/>
              <a:chExt cx="2846819" cy="415498"/>
            </a:xfrm>
          </p:grpSpPr>
          <p:sp>
            <p:nvSpPr>
              <p:cNvPr id="10" name="Round Same Side Corner Rectangle 9"/>
              <p:cNvSpPr/>
              <p:nvPr/>
            </p:nvSpPr>
            <p:spPr>
              <a:xfrm rot="16200000">
                <a:off x="4734816" y="2647859"/>
                <a:ext cx="353979" cy="2846819"/>
              </a:xfrm>
              <a:prstGeom prst="round2SameRect">
                <a:avLst/>
              </a:prstGeom>
              <a:gradFill flip="none" rotWithShape="1">
                <a:gsLst>
                  <a:gs pos="0">
                    <a:srgbClr val="A55C2B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17900" y="3949700"/>
                <a:ext cx="889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effectLst>
                      <a:glow rad="101600">
                        <a:srgbClr val="FF8000">
                          <a:alpha val="75000"/>
                        </a:srgbClr>
                      </a:glow>
                    </a:effectLst>
                  </a:rPr>
                  <a:t>BRONZE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0997" y="3860163"/>
                <a:ext cx="104720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rgbClr val="424545"/>
                    </a:solidFill>
                  </a:rPr>
                  <a:t>Minutes to days of downtime</a:t>
                </a:r>
                <a:br>
                  <a:rPr lang="en-US" sz="1050" dirty="0" smtClean="0">
                    <a:solidFill>
                      <a:srgbClr val="424545"/>
                    </a:solidFill>
                  </a:rPr>
                </a:br>
                <a:r>
                  <a:rPr lang="en-US" sz="1050" dirty="0" smtClean="0">
                    <a:solidFill>
                      <a:srgbClr val="424545"/>
                    </a:solidFill>
                  </a:rPr>
                  <a:t>Near-zero data loss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40696" y="3269862"/>
              <a:ext cx="2823504" cy="415498"/>
              <a:chOff x="3488396" y="2883619"/>
              <a:chExt cx="2823504" cy="415498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6200000">
                <a:off x="4723159" y="1687009"/>
                <a:ext cx="353978" cy="2823504"/>
              </a:xfrm>
              <a:prstGeom prst="round2SameRect">
                <a:avLst/>
              </a:prstGeom>
              <a:gradFill flip="none" rotWithShape="1">
                <a:gsLst>
                  <a:gs pos="0">
                    <a:srgbClr val="B6BCC0"/>
                  </a:gs>
                  <a:gs pos="100000">
                    <a:srgbClr val="FFFFFF"/>
                  </a:gs>
                </a:gsLst>
                <a:lin ang="966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30600" y="2977194"/>
                <a:ext cx="737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effectLst>
                      <a:glow rad="101600">
                        <a:srgbClr val="D08049">
                          <a:alpha val="75000"/>
                        </a:srgbClr>
                      </a:glow>
                    </a:effectLst>
                  </a:rPr>
                  <a:t>SILVER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93998" y="2883619"/>
                <a:ext cx="117987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rgbClr val="424545"/>
                    </a:solidFill>
                  </a:rPr>
                  <a:t>Seconds to minutes of downtime</a:t>
                </a:r>
              </a:p>
              <a:p>
                <a:r>
                  <a:rPr lang="en-US" sz="1050" dirty="0" smtClean="0">
                    <a:solidFill>
                      <a:srgbClr val="424545"/>
                    </a:solidFill>
                  </a:rPr>
                  <a:t>Near-zero or zero data loss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38674" y="2679562"/>
              <a:ext cx="2823504" cy="415498"/>
              <a:chOff x="3486374" y="1854062"/>
              <a:chExt cx="2823504" cy="415498"/>
            </a:xfrm>
          </p:grpSpPr>
          <p:sp>
            <p:nvSpPr>
              <p:cNvPr id="18" name="Round Same Side Corner Rectangle 17"/>
              <p:cNvSpPr/>
              <p:nvPr/>
            </p:nvSpPr>
            <p:spPr>
              <a:xfrm rot="16200000">
                <a:off x="4721136" y="657536"/>
                <a:ext cx="353979" cy="2823504"/>
              </a:xfrm>
              <a:prstGeom prst="round2SameRect">
                <a:avLst/>
              </a:prstGeom>
              <a:gradFill flip="none" rotWithShape="1">
                <a:gsLst>
                  <a:gs pos="0">
                    <a:srgbClr val="EAD558"/>
                  </a:gs>
                  <a:gs pos="100000">
                    <a:srgbClr val="FFFFFF"/>
                  </a:gs>
                </a:gsLst>
                <a:lin ang="546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81400" y="1947720"/>
                <a:ext cx="6726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effectLst>
                      <a:glow rad="101600">
                        <a:srgbClr val="D08049">
                          <a:alpha val="75000"/>
                        </a:srgbClr>
                      </a:glow>
                    </a:effectLst>
                  </a:rPr>
                  <a:t>GOLD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66574" y="1854062"/>
                <a:ext cx="88158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rgbClr val="424545"/>
                    </a:solidFill>
                  </a:rPr>
                  <a:t>Zero application outage</a:t>
                </a:r>
              </a:p>
              <a:p>
                <a:r>
                  <a:rPr lang="en-US" sz="1050" dirty="0" smtClean="0">
                    <a:solidFill>
                      <a:srgbClr val="424545"/>
                    </a:solidFill>
                  </a:rPr>
                  <a:t>Zero data loss</a:t>
                </a: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9046" y="2224792"/>
            <a:ext cx="2157454" cy="18646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42519" y="1244600"/>
            <a:ext cx="163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Standardized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Platform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81380" y="1244600"/>
            <a:ext cx="209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Database Service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Catalog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22159" y="1244600"/>
            <a:ext cx="1339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Standard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Processes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26547" y="13764"/>
            <a:ext cx="8229586" cy="6847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35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0"/>
                <a:cs typeface="Arial"/>
              </a:rPr>
              <a:t>Design Phase should deliver</a:t>
            </a:r>
          </a:p>
          <a:p>
            <a:pPr marL="0" marR="0" lvl="0" indent="0" algn="l" defTabSz="9135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FF0000"/>
                </a:solidFill>
                <a:latin typeface="+mj-lt"/>
                <a:ea typeface="ＭＳ Ｐゴシック" charset="0"/>
                <a:cs typeface="Arial"/>
              </a:rPr>
              <a:t>Deployment builds on these assets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926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354192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Enterprise Cloud Platform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01600" y="952500"/>
            <a:ext cx="7353300" cy="355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6547" y="13764"/>
            <a:ext cx="8229586" cy="6847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35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0"/>
                <a:cs typeface="Arial"/>
              </a:rPr>
              <a:t>Evolution to Database-as-a-Service</a:t>
            </a:r>
          </a:p>
          <a:p>
            <a:pPr marL="0" marR="0" lvl="0" indent="0" algn="l" defTabSz="9135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FF0000"/>
                </a:solidFill>
                <a:latin typeface="+mj-lt"/>
                <a:ea typeface="ＭＳ Ｐゴシック" charset="0"/>
                <a:cs typeface="Arial"/>
              </a:rPr>
              <a:t>Phased functionality rollout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2463800" y="3191363"/>
            <a:ext cx="6096000" cy="849191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t" anchorCtr="0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2000" b="1" dirty="0" smtClean="0">
                <a:latin typeface="Arial" charset="0"/>
              </a:rPr>
              <a:t>Enterprise Cloud Architecture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578100" y="2882412"/>
            <a:ext cx="257175" cy="23812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371731" y="2882412"/>
            <a:ext cx="257175" cy="23812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139962" y="2882412"/>
            <a:ext cx="257175" cy="23812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33592" y="2882412"/>
            <a:ext cx="257175" cy="23812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69322" y="3566747"/>
            <a:ext cx="319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Platform agnostic, Platform Optimized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15513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Traditional Silos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00183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Standardized Platform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4853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Consolidated Platform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9523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Service Delivery Platform</a:t>
            </a:r>
          </a:p>
        </p:txBody>
      </p:sp>
      <p:grpSp>
        <p:nvGrpSpPr>
          <p:cNvPr id="16" name="Group 29"/>
          <p:cNvGrpSpPr/>
          <p:nvPr/>
        </p:nvGrpSpPr>
        <p:grpSpPr>
          <a:xfrm>
            <a:off x="521289" y="1396666"/>
            <a:ext cx="8471835" cy="1198375"/>
            <a:chOff x="521289" y="2482098"/>
            <a:chExt cx="8471835" cy="1198375"/>
          </a:xfrm>
        </p:grpSpPr>
        <p:grpSp>
          <p:nvGrpSpPr>
            <p:cNvPr id="17" name="Group 18"/>
            <p:cNvGrpSpPr/>
            <p:nvPr/>
          </p:nvGrpSpPr>
          <p:grpSpPr>
            <a:xfrm>
              <a:off x="3860649" y="2532803"/>
              <a:ext cx="1903204" cy="1147670"/>
              <a:chOff x="3898406" y="717261"/>
              <a:chExt cx="1903204" cy="1147670"/>
            </a:xfrm>
          </p:grpSpPr>
          <p:grpSp>
            <p:nvGrpSpPr>
              <p:cNvPr id="67" name="Group 47"/>
              <p:cNvGrpSpPr/>
              <p:nvPr/>
            </p:nvGrpSpPr>
            <p:grpSpPr>
              <a:xfrm>
                <a:off x="3898406" y="742247"/>
                <a:ext cx="1224137" cy="1122684"/>
                <a:chOff x="5896321" y="1845110"/>
                <a:chExt cx="2687656" cy="2245368"/>
              </a:xfrm>
            </p:grpSpPr>
            <p:pic>
              <p:nvPicPr>
                <p:cNvPr id="78" name="Picture 62" descr="cloud_and_Bkgd_dkoutline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b="27527"/>
                <a:stretch>
                  <a:fillRect/>
                </a:stretch>
              </p:blipFill>
              <p:spPr bwMode="auto">
                <a:xfrm>
                  <a:off x="6012160" y="1845110"/>
                  <a:ext cx="2448273" cy="996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9" name="Picture 62" descr="cloud_and_Bkgd_dkoutline.png"/>
                <p:cNvPicPr>
                  <a:picLocks noChangeAspect="1"/>
                </p:cNvPicPr>
                <p:nvPr/>
              </p:nvPicPr>
              <p:blipFill>
                <a:blip r:embed="rId3" cstate="print"/>
                <a:srcRect t="41290"/>
                <a:stretch>
                  <a:fillRect/>
                </a:stretch>
              </p:blipFill>
              <p:spPr bwMode="auto">
                <a:xfrm>
                  <a:off x="6012160" y="3410230"/>
                  <a:ext cx="2304255" cy="680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0" name="Picture 62" descr="cloud_and_Bkgd_dkoutline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t="41290"/>
                <a:stretch>
                  <a:fillRect/>
                </a:stretch>
              </p:blipFill>
              <p:spPr bwMode="auto">
                <a:xfrm rot="17176735">
                  <a:off x="7612383" y="2861112"/>
                  <a:ext cx="1262940" cy="680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1" name="Picture 62" descr="cloud_and_Bkgd_dkoutline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8276" t="58495" r="21517"/>
                <a:stretch>
                  <a:fillRect/>
                </a:stretch>
              </p:blipFill>
              <p:spPr bwMode="auto">
                <a:xfrm rot="4855116">
                  <a:off x="5658828" y="2861284"/>
                  <a:ext cx="1107097" cy="632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8" name="Group 17"/>
              <p:cNvGrpSpPr/>
              <p:nvPr/>
            </p:nvGrpSpPr>
            <p:grpSpPr>
              <a:xfrm>
                <a:off x="4110144" y="717261"/>
                <a:ext cx="1691466" cy="1121121"/>
                <a:chOff x="4110144" y="717261"/>
                <a:chExt cx="1691466" cy="1121121"/>
              </a:xfrm>
            </p:grpSpPr>
            <p:grpSp>
              <p:nvGrpSpPr>
                <p:cNvPr id="69" name="Group 77"/>
                <p:cNvGrpSpPr>
                  <a:grpSpLocks/>
                </p:cNvGrpSpPr>
                <p:nvPr/>
              </p:nvGrpSpPr>
              <p:grpSpPr bwMode="auto">
                <a:xfrm>
                  <a:off x="5428583" y="717261"/>
                  <a:ext cx="373027" cy="367917"/>
                  <a:chOff x="4176" y="360"/>
                  <a:chExt cx="511" cy="504"/>
                </a:xfrm>
              </p:grpSpPr>
              <p:pic>
                <p:nvPicPr>
                  <p:cNvPr id="76" name="Picture 78" descr="img_1181348104232_4271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57" y="360"/>
                    <a:ext cx="230" cy="5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77" name="Picture 79" descr="dwe00233g3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EFEFE"/>
                      </a:clrFrom>
                      <a:clrTo>
                        <a:srgbClr val="FEFEFE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 rot="20787478">
                    <a:off x="4176" y="531"/>
                    <a:ext cx="346" cy="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70" name="AutoShape 80"/>
                <p:cNvSpPr>
                  <a:spLocks noChangeArrowheads="1"/>
                </p:cNvSpPr>
                <p:nvPr/>
              </p:nvSpPr>
              <p:spPr bwMode="auto">
                <a:xfrm>
                  <a:off x="4110144" y="1025847"/>
                  <a:ext cx="240273" cy="167690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71" name="AutoShape 81"/>
                <p:cNvSpPr>
                  <a:spLocks noChangeArrowheads="1"/>
                </p:cNvSpPr>
                <p:nvPr/>
              </p:nvSpPr>
              <p:spPr bwMode="auto">
                <a:xfrm>
                  <a:off x="4410485" y="1025847"/>
                  <a:ext cx="240273" cy="167690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72" name="AutoShape 82"/>
                <p:cNvSpPr>
                  <a:spLocks noChangeArrowheads="1"/>
                </p:cNvSpPr>
                <p:nvPr/>
              </p:nvSpPr>
              <p:spPr bwMode="auto">
                <a:xfrm>
                  <a:off x="4710826" y="1025847"/>
                  <a:ext cx="240273" cy="167690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73" name="AutoShape 85"/>
                <p:cNvSpPr>
                  <a:spLocks noChangeArrowheads="1"/>
                </p:cNvSpPr>
                <p:nvPr/>
              </p:nvSpPr>
              <p:spPr bwMode="auto">
                <a:xfrm>
                  <a:off x="4110144" y="1493878"/>
                  <a:ext cx="840954" cy="192719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74" name="AutoShape 86"/>
                <p:cNvSpPr>
                  <a:spLocks noChangeArrowheads="1"/>
                </p:cNvSpPr>
                <p:nvPr/>
              </p:nvSpPr>
              <p:spPr bwMode="auto">
                <a:xfrm>
                  <a:off x="4110144" y="1253606"/>
                  <a:ext cx="840954" cy="192719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75" name="Picture 89" descr="51447_elec_meter_l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34285" t="19270" r="33810" b="11458"/>
                <a:stretch>
                  <a:fillRect/>
                </a:stretch>
              </p:blipFill>
              <p:spPr bwMode="auto">
                <a:xfrm>
                  <a:off x="5459870" y="1583092"/>
                  <a:ext cx="257793" cy="255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8" name="Group 20"/>
            <p:cNvGrpSpPr/>
            <p:nvPr/>
          </p:nvGrpSpPr>
          <p:grpSpPr>
            <a:xfrm>
              <a:off x="7469385" y="2676055"/>
              <a:ext cx="1523739" cy="872180"/>
              <a:chOff x="7343220" y="886263"/>
              <a:chExt cx="1523739" cy="872180"/>
            </a:xfrm>
          </p:grpSpPr>
          <p:grpSp>
            <p:nvGrpSpPr>
              <p:cNvPr id="45" name="Group 172"/>
              <p:cNvGrpSpPr/>
              <p:nvPr/>
            </p:nvGrpSpPr>
            <p:grpSpPr>
              <a:xfrm>
                <a:off x="7343220" y="958271"/>
                <a:ext cx="720080" cy="800172"/>
                <a:chOff x="4292352" y="779934"/>
                <a:chExt cx="1224136" cy="1122684"/>
              </a:xfrm>
            </p:grpSpPr>
            <p:grpSp>
              <p:nvGrpSpPr>
                <p:cNvPr id="57" name="Group 47"/>
                <p:cNvGrpSpPr/>
                <p:nvPr/>
              </p:nvGrpSpPr>
              <p:grpSpPr>
                <a:xfrm>
                  <a:off x="4292352" y="779934"/>
                  <a:ext cx="1224136" cy="1122684"/>
                  <a:chOff x="5896321" y="1845110"/>
                  <a:chExt cx="2687653" cy="2245368"/>
                </a:xfrm>
              </p:grpSpPr>
              <p:pic>
                <p:nvPicPr>
                  <p:cNvPr id="63" name="Picture 62" descr="cloud_and_Bkgd_dkoutline.png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rcRect b="27527"/>
                  <a:stretch>
                    <a:fillRect/>
                  </a:stretch>
                </p:blipFill>
                <p:spPr bwMode="auto">
                  <a:xfrm>
                    <a:off x="6012160" y="1845110"/>
                    <a:ext cx="2448272" cy="996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4" name="Picture 62" descr="cloud_and_Bkgd_dkoutline.png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rcRect t="41290"/>
                  <a:stretch>
                    <a:fillRect/>
                  </a:stretch>
                </p:blipFill>
                <p:spPr bwMode="auto">
                  <a:xfrm>
                    <a:off x="6012160" y="3410230"/>
                    <a:ext cx="2304255" cy="6802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5" name="Picture 62" descr="cloud_and_Bkgd_dkoutline.png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rcRect t="41290"/>
                  <a:stretch>
                    <a:fillRect/>
                  </a:stretch>
                </p:blipFill>
                <p:spPr bwMode="auto">
                  <a:xfrm rot="17176735">
                    <a:off x="7612380" y="2861112"/>
                    <a:ext cx="1262939" cy="6802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6" name="Picture 62" descr="cloud_and_Bkgd_dkoutline.png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rcRect l="8276" t="58495" r="21517"/>
                  <a:stretch>
                    <a:fillRect/>
                  </a:stretch>
                </p:blipFill>
                <p:spPr bwMode="auto">
                  <a:xfrm rot="4855116">
                    <a:off x="5658828" y="2861284"/>
                    <a:ext cx="1107097" cy="6321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8" name="AutoShape 80"/>
                <p:cNvSpPr>
                  <a:spLocks noChangeArrowheads="1"/>
                </p:cNvSpPr>
                <p:nvPr/>
              </p:nvSpPr>
              <p:spPr bwMode="auto">
                <a:xfrm>
                  <a:off x="4504089" y="1063534"/>
                  <a:ext cx="240273" cy="167690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635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9" name="AutoShape 81"/>
                <p:cNvSpPr>
                  <a:spLocks noChangeArrowheads="1"/>
                </p:cNvSpPr>
                <p:nvPr/>
              </p:nvSpPr>
              <p:spPr bwMode="auto">
                <a:xfrm>
                  <a:off x="4804430" y="1063534"/>
                  <a:ext cx="240273" cy="167690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635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82"/>
                <p:cNvSpPr>
                  <a:spLocks noChangeArrowheads="1"/>
                </p:cNvSpPr>
                <p:nvPr/>
              </p:nvSpPr>
              <p:spPr bwMode="auto">
                <a:xfrm>
                  <a:off x="5104771" y="1063534"/>
                  <a:ext cx="240273" cy="167690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635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1" name="AutoShape 85"/>
                <p:cNvSpPr>
                  <a:spLocks noChangeArrowheads="1"/>
                </p:cNvSpPr>
                <p:nvPr/>
              </p:nvSpPr>
              <p:spPr bwMode="auto">
                <a:xfrm>
                  <a:off x="4504089" y="1531565"/>
                  <a:ext cx="840954" cy="192719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635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86"/>
                <p:cNvSpPr>
                  <a:spLocks noChangeArrowheads="1"/>
                </p:cNvSpPr>
                <p:nvPr/>
              </p:nvSpPr>
              <p:spPr bwMode="auto">
                <a:xfrm>
                  <a:off x="4504089" y="1291293"/>
                  <a:ext cx="840954" cy="192719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635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p:grpSp>
          <p:pic>
            <p:nvPicPr>
              <p:cNvPr id="46" name="Picture 62" descr="cloud_and_Bkgd_dkoutline.png"/>
              <p:cNvPicPr>
                <a:picLocks noChangeAspect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052797" y="886263"/>
                <a:ext cx="442551" cy="237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62" descr="cloud_and_Bkgd_dkoutline.png"/>
              <p:cNvPicPr>
                <a:picLocks noChangeAspect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125199" y="1352501"/>
                <a:ext cx="741760" cy="397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62" descr="cloud_and_Bkgd_dkoutline.png"/>
              <p:cNvPicPr>
                <a:picLocks noChangeAspect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567356" y="1091632"/>
                <a:ext cx="288365" cy="154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AutoShape 80"/>
              <p:cNvSpPr>
                <a:spLocks noChangeArrowheads="1"/>
              </p:cNvSpPr>
              <p:nvPr/>
            </p:nvSpPr>
            <p:spPr bwMode="auto">
              <a:xfrm>
                <a:off x="8309505" y="1483852"/>
                <a:ext cx="164076" cy="114511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6350">
                <a:solidFill>
                  <a:schemeClr val="tx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algn="ctr" eaLnBrk="0" fontAlgn="auto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defRPr/>
                </a:pPr>
                <a:endParaRPr lang="en-US" sz="1200" kern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AutoShape 80"/>
              <p:cNvSpPr>
                <a:spLocks noChangeArrowheads="1"/>
              </p:cNvSpPr>
              <p:nvPr/>
            </p:nvSpPr>
            <p:spPr bwMode="auto">
              <a:xfrm>
                <a:off x="8506194" y="1483852"/>
                <a:ext cx="164076" cy="114511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6350">
                <a:solidFill>
                  <a:schemeClr val="tx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lang="en-US" sz="1200" kern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AutoShape 80"/>
              <p:cNvSpPr>
                <a:spLocks noChangeArrowheads="1"/>
              </p:cNvSpPr>
              <p:nvPr/>
            </p:nvSpPr>
            <p:spPr bwMode="auto">
              <a:xfrm>
                <a:off x="8200314" y="958233"/>
                <a:ext cx="114904" cy="80193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6350">
                <a:solidFill>
                  <a:schemeClr val="tx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52" name="AutoShape 80"/>
              <p:cNvSpPr>
                <a:spLocks noChangeArrowheads="1"/>
              </p:cNvSpPr>
              <p:nvPr/>
            </p:nvSpPr>
            <p:spPr bwMode="auto">
              <a:xfrm>
                <a:off x="8659032" y="1140805"/>
                <a:ext cx="70456" cy="49172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 w="6350">
                <a:solidFill>
                  <a:schemeClr val="tx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algn="ctr" eaLnBrk="0" fontAlgn="auto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defRPr/>
                </a:pPr>
                <a:endParaRPr lang="en-US" sz="1200" kern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53" name="Straight Connector 52"/>
              <p:cNvCxnSpPr>
                <a:endCxn id="65" idx="3"/>
              </p:cNvCxnSpPr>
              <p:nvPr/>
            </p:nvCxnSpPr>
            <p:spPr>
              <a:xfrm flipH="1">
                <a:off x="8035254" y="1102287"/>
                <a:ext cx="111625" cy="1232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48" idx="1"/>
              </p:cNvCxnSpPr>
              <p:nvPr/>
            </p:nvCxnSpPr>
            <p:spPr>
              <a:xfrm flipH="1">
                <a:off x="8074872" y="1168968"/>
                <a:ext cx="492484" cy="14934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8086443" y="1470711"/>
                <a:ext cx="132444" cy="6362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8" idx="2"/>
              </p:cNvCxnSpPr>
              <p:nvPr/>
            </p:nvCxnSpPr>
            <p:spPr>
              <a:xfrm flipH="1">
                <a:off x="8611319" y="1246303"/>
                <a:ext cx="100220" cy="13163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6"/>
            <p:cNvGrpSpPr/>
            <p:nvPr/>
          </p:nvGrpSpPr>
          <p:grpSpPr>
            <a:xfrm>
              <a:off x="521289" y="2834925"/>
              <a:ext cx="840955" cy="648236"/>
              <a:chOff x="417405" y="1030279"/>
              <a:chExt cx="840955" cy="648236"/>
            </a:xfrm>
          </p:grpSpPr>
          <p:sp>
            <p:nvSpPr>
              <p:cNvPr id="42" name="AutoShape 96"/>
              <p:cNvSpPr>
                <a:spLocks noChangeArrowheads="1"/>
              </p:cNvSpPr>
              <p:nvPr/>
            </p:nvSpPr>
            <p:spPr bwMode="auto">
              <a:xfrm>
                <a:off x="417405" y="1030279"/>
                <a:ext cx="240273" cy="648236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rgbClr val="FD0000">
                      <a:gamma/>
                      <a:tint val="33725"/>
                      <a:invGamma/>
                      <a:alpha val="60001"/>
                    </a:srgbClr>
                  </a:gs>
                  <a:gs pos="100000">
                    <a:srgbClr val="FD0000"/>
                  </a:gs>
                </a:gsLst>
                <a:lin ang="2700000" scaled="1"/>
              </a:gradFill>
              <a:ln w="12700">
                <a:solidFill>
                  <a:srgbClr val="FD0000"/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AutoShape 97"/>
              <p:cNvSpPr>
                <a:spLocks noChangeArrowheads="1"/>
              </p:cNvSpPr>
              <p:nvPr/>
            </p:nvSpPr>
            <p:spPr bwMode="auto">
              <a:xfrm>
                <a:off x="717746" y="1030279"/>
                <a:ext cx="240273" cy="648236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rgbClr val="FD0000">
                      <a:gamma/>
                      <a:tint val="33725"/>
                      <a:invGamma/>
                      <a:alpha val="60001"/>
                    </a:srgbClr>
                  </a:gs>
                  <a:gs pos="100000">
                    <a:srgbClr val="FD0000"/>
                  </a:gs>
                </a:gsLst>
                <a:lin ang="2700000" scaled="1"/>
              </a:gradFill>
              <a:ln w="12700">
                <a:solidFill>
                  <a:srgbClr val="FD0000"/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AutoShape 98"/>
              <p:cNvSpPr>
                <a:spLocks noChangeArrowheads="1"/>
              </p:cNvSpPr>
              <p:nvPr/>
            </p:nvSpPr>
            <p:spPr bwMode="auto">
              <a:xfrm>
                <a:off x="1018087" y="1030279"/>
                <a:ext cx="240273" cy="648236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rgbClr val="FD0000">
                      <a:gamma/>
                      <a:tint val="33725"/>
                      <a:invGamma/>
                      <a:alpha val="60001"/>
                    </a:srgbClr>
                  </a:gs>
                  <a:gs pos="100000">
                    <a:srgbClr val="FD0000"/>
                  </a:gs>
                </a:gsLst>
                <a:lin ang="2700000" scaled="1"/>
              </a:gradFill>
              <a:ln w="12700">
                <a:solidFill>
                  <a:srgbClr val="FD0000"/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0" name="Group 15"/>
            <p:cNvGrpSpPr/>
            <p:nvPr/>
          </p:nvGrpSpPr>
          <p:grpSpPr>
            <a:xfrm>
              <a:off x="2202091" y="2820071"/>
              <a:ext cx="840955" cy="660750"/>
              <a:chOff x="2098207" y="1030279"/>
              <a:chExt cx="840955" cy="660750"/>
            </a:xfrm>
          </p:grpSpPr>
          <p:sp>
            <p:nvSpPr>
              <p:cNvPr id="37" name="AutoShape 80"/>
              <p:cNvSpPr>
                <a:spLocks noChangeArrowheads="1"/>
              </p:cNvSpPr>
              <p:nvPr/>
            </p:nvSpPr>
            <p:spPr bwMode="auto">
              <a:xfrm>
                <a:off x="2098207" y="1030279"/>
                <a:ext cx="240273" cy="167690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rgbClr val="FD0000">
                      <a:gamma/>
                      <a:tint val="33725"/>
                      <a:invGamma/>
                      <a:alpha val="60001"/>
                    </a:srgbClr>
                  </a:gs>
                  <a:gs pos="100000">
                    <a:srgbClr val="FD0000"/>
                  </a:gs>
                </a:gsLst>
                <a:lin ang="2700000" scaled="1"/>
              </a:gradFill>
              <a:ln w="12700">
                <a:solidFill>
                  <a:srgbClr val="FD0000"/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AutoShape 81"/>
              <p:cNvSpPr>
                <a:spLocks noChangeArrowheads="1"/>
              </p:cNvSpPr>
              <p:nvPr/>
            </p:nvSpPr>
            <p:spPr bwMode="auto">
              <a:xfrm>
                <a:off x="2398548" y="1030279"/>
                <a:ext cx="240273" cy="167690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rgbClr val="FD0000">
                      <a:gamma/>
                      <a:tint val="33725"/>
                      <a:invGamma/>
                      <a:alpha val="60001"/>
                    </a:srgbClr>
                  </a:gs>
                  <a:gs pos="100000">
                    <a:srgbClr val="FD0000"/>
                  </a:gs>
                </a:gsLst>
                <a:lin ang="2700000" scaled="1"/>
              </a:gradFill>
              <a:ln w="12700">
                <a:solidFill>
                  <a:srgbClr val="FD0000"/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AutoShape 82"/>
              <p:cNvSpPr>
                <a:spLocks noChangeArrowheads="1"/>
              </p:cNvSpPr>
              <p:nvPr/>
            </p:nvSpPr>
            <p:spPr bwMode="auto">
              <a:xfrm>
                <a:off x="2698889" y="1030279"/>
                <a:ext cx="240273" cy="167690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rgbClr val="FD0000">
                      <a:gamma/>
                      <a:tint val="33725"/>
                      <a:invGamma/>
                      <a:alpha val="60001"/>
                    </a:srgbClr>
                  </a:gs>
                  <a:gs pos="100000">
                    <a:srgbClr val="FD0000"/>
                  </a:gs>
                </a:gsLst>
                <a:lin ang="2700000" scaled="1"/>
              </a:gradFill>
              <a:ln w="12700">
                <a:solidFill>
                  <a:srgbClr val="FD0000"/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40" name="AutoShape 85"/>
              <p:cNvSpPr>
                <a:spLocks noChangeArrowheads="1"/>
              </p:cNvSpPr>
              <p:nvPr/>
            </p:nvSpPr>
            <p:spPr bwMode="auto">
              <a:xfrm>
                <a:off x="2098207" y="1498310"/>
                <a:ext cx="840954" cy="192719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rgbClr val="FD0000">
                      <a:gamma/>
                      <a:tint val="33725"/>
                      <a:invGamma/>
                      <a:alpha val="60001"/>
                    </a:srgbClr>
                  </a:gs>
                  <a:gs pos="100000">
                    <a:srgbClr val="FD0000"/>
                  </a:gs>
                </a:gsLst>
                <a:lin ang="2700000" scaled="1"/>
              </a:gradFill>
              <a:ln w="12700">
                <a:solidFill>
                  <a:srgbClr val="FD0000"/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  <p:sp>
            <p:nvSpPr>
              <p:cNvPr id="41" name="AutoShape 86"/>
              <p:cNvSpPr>
                <a:spLocks noChangeArrowheads="1"/>
              </p:cNvSpPr>
              <p:nvPr/>
            </p:nvSpPr>
            <p:spPr bwMode="auto">
              <a:xfrm>
                <a:off x="2098207" y="1258038"/>
                <a:ext cx="840954" cy="192719"/>
              </a:xfrm>
              <a:prstGeom prst="roundRect">
                <a:avLst>
                  <a:gd name="adj" fmla="val 29167"/>
                </a:avLst>
              </a:prstGeom>
              <a:gradFill rotWithShape="1">
                <a:gsLst>
                  <a:gs pos="0">
                    <a:srgbClr val="FD0000">
                      <a:gamma/>
                      <a:tint val="33725"/>
                      <a:invGamma/>
                      <a:alpha val="60001"/>
                    </a:srgbClr>
                  </a:gs>
                  <a:gs pos="100000">
                    <a:srgbClr val="FD0000"/>
                  </a:gs>
                </a:gsLst>
                <a:lin ang="2700000" scaled="1"/>
              </a:gradFill>
              <a:ln w="12700">
                <a:solidFill>
                  <a:srgbClr val="FD0000"/>
                </a:solidFill>
                <a:round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FD0000"/>
                  </a:buClr>
                  <a:buSzTx/>
                  <a:buFontTx/>
                  <a:buNone/>
                  <a:tabLst/>
                  <a:defRPr/>
                </a:pPr>
                <a:endPara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1" name="Group 18"/>
            <p:cNvGrpSpPr/>
            <p:nvPr/>
          </p:nvGrpSpPr>
          <p:grpSpPr>
            <a:xfrm>
              <a:off x="5659895" y="2482098"/>
              <a:ext cx="1903207" cy="1147670"/>
              <a:chOff x="3898406" y="717261"/>
              <a:chExt cx="1903207" cy="1147670"/>
            </a:xfrm>
          </p:grpSpPr>
          <p:grpSp>
            <p:nvGrpSpPr>
              <p:cNvPr id="22" name="Group 47"/>
              <p:cNvGrpSpPr/>
              <p:nvPr/>
            </p:nvGrpSpPr>
            <p:grpSpPr>
              <a:xfrm>
                <a:off x="3898406" y="742247"/>
                <a:ext cx="1224137" cy="1122684"/>
                <a:chOff x="5896321" y="1845110"/>
                <a:chExt cx="2687656" cy="2245368"/>
              </a:xfrm>
            </p:grpSpPr>
            <p:pic>
              <p:nvPicPr>
                <p:cNvPr id="33" name="Picture 62" descr="cloud_and_Bkgd_dkoutline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b="27527"/>
                <a:stretch>
                  <a:fillRect/>
                </a:stretch>
              </p:blipFill>
              <p:spPr bwMode="auto">
                <a:xfrm>
                  <a:off x="6012160" y="1845110"/>
                  <a:ext cx="2448273" cy="996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4" name="Picture 62" descr="cloud_and_Bkgd_dkoutline.png"/>
                <p:cNvPicPr>
                  <a:picLocks noChangeAspect="1"/>
                </p:cNvPicPr>
                <p:nvPr/>
              </p:nvPicPr>
              <p:blipFill>
                <a:blip r:embed="rId3" cstate="print"/>
                <a:srcRect t="41290"/>
                <a:stretch>
                  <a:fillRect/>
                </a:stretch>
              </p:blipFill>
              <p:spPr bwMode="auto">
                <a:xfrm>
                  <a:off x="6012160" y="3410230"/>
                  <a:ext cx="2304255" cy="680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5" name="Picture 62" descr="cloud_and_Bkgd_dkoutline.png"/>
                <p:cNvPicPr>
                  <a:picLocks noChangeAspect="1"/>
                </p:cNvPicPr>
                <p:nvPr/>
              </p:nvPicPr>
              <p:blipFill>
                <a:blip r:embed="rId4" cstate="print"/>
                <a:srcRect t="41290"/>
                <a:stretch>
                  <a:fillRect/>
                </a:stretch>
              </p:blipFill>
              <p:spPr bwMode="auto">
                <a:xfrm rot="17176735">
                  <a:off x="7612383" y="2861112"/>
                  <a:ext cx="1262940" cy="680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6" name="Picture 62" descr="cloud_and_Bkgd_dkoutline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8276" t="58495" r="21517"/>
                <a:stretch>
                  <a:fillRect/>
                </a:stretch>
              </p:blipFill>
              <p:spPr bwMode="auto">
                <a:xfrm rot="4855116">
                  <a:off x="5658828" y="2861284"/>
                  <a:ext cx="1107097" cy="6321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7"/>
              <p:cNvGrpSpPr/>
              <p:nvPr/>
            </p:nvGrpSpPr>
            <p:grpSpPr>
              <a:xfrm>
                <a:off x="4110144" y="717261"/>
                <a:ext cx="1691469" cy="1121121"/>
                <a:chOff x="4110144" y="717261"/>
                <a:chExt cx="1691469" cy="1121121"/>
              </a:xfrm>
            </p:grpSpPr>
            <p:grpSp>
              <p:nvGrpSpPr>
                <p:cNvPr id="24" name="Group 77"/>
                <p:cNvGrpSpPr>
                  <a:grpSpLocks/>
                </p:cNvGrpSpPr>
                <p:nvPr/>
              </p:nvGrpSpPr>
              <p:grpSpPr bwMode="auto">
                <a:xfrm>
                  <a:off x="5381866" y="717261"/>
                  <a:ext cx="419747" cy="367917"/>
                  <a:chOff x="4112" y="360"/>
                  <a:chExt cx="575" cy="504"/>
                </a:xfrm>
              </p:grpSpPr>
              <p:pic>
                <p:nvPicPr>
                  <p:cNvPr id="31" name="Picture 78" descr="img_1181348104232_4271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57" y="360"/>
                    <a:ext cx="230" cy="5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2" name="Picture 79" descr="dwe00233g3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EFEFE"/>
                      </a:clrFrom>
                      <a:clrTo>
                        <a:srgbClr val="FEFEFE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 rot="20787478">
                    <a:off x="4112" y="519"/>
                    <a:ext cx="346" cy="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5" name="AutoShape 80"/>
                <p:cNvSpPr>
                  <a:spLocks noChangeArrowheads="1"/>
                </p:cNvSpPr>
                <p:nvPr/>
              </p:nvSpPr>
              <p:spPr bwMode="auto">
                <a:xfrm>
                  <a:off x="4110144" y="1025847"/>
                  <a:ext cx="240273" cy="167690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" name="AutoShape 81"/>
                <p:cNvSpPr>
                  <a:spLocks noChangeArrowheads="1"/>
                </p:cNvSpPr>
                <p:nvPr/>
              </p:nvSpPr>
              <p:spPr bwMode="auto">
                <a:xfrm>
                  <a:off x="4410485" y="1025847"/>
                  <a:ext cx="240273" cy="167690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7" name="AutoShape 82"/>
                <p:cNvSpPr>
                  <a:spLocks noChangeArrowheads="1"/>
                </p:cNvSpPr>
                <p:nvPr/>
              </p:nvSpPr>
              <p:spPr bwMode="auto">
                <a:xfrm>
                  <a:off x="4710826" y="1025847"/>
                  <a:ext cx="240273" cy="167690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8" name="AutoShape 85"/>
                <p:cNvSpPr>
                  <a:spLocks noChangeArrowheads="1"/>
                </p:cNvSpPr>
                <p:nvPr/>
              </p:nvSpPr>
              <p:spPr bwMode="auto">
                <a:xfrm>
                  <a:off x="4110144" y="1493878"/>
                  <a:ext cx="840954" cy="192719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9" name="AutoShape 86"/>
                <p:cNvSpPr>
                  <a:spLocks noChangeArrowheads="1"/>
                </p:cNvSpPr>
                <p:nvPr/>
              </p:nvSpPr>
              <p:spPr bwMode="auto">
                <a:xfrm>
                  <a:off x="4110144" y="1253606"/>
                  <a:ext cx="840954" cy="192719"/>
                </a:xfrm>
                <a:prstGeom prst="roundRect">
                  <a:avLst>
                    <a:gd name="adj" fmla="val 29167"/>
                  </a:avLst>
                </a:prstGeom>
                <a:gradFill rotWithShape="1">
                  <a:gsLst>
                    <a:gs pos="0">
                      <a:srgbClr val="FD0000">
                        <a:gamma/>
                        <a:tint val="33725"/>
                        <a:invGamma/>
                        <a:alpha val="60001"/>
                      </a:srgbClr>
                    </a:gs>
                    <a:gs pos="100000">
                      <a:srgbClr val="FD0000"/>
                    </a:gs>
                  </a:gsLst>
                  <a:lin ang="2700000" scaled="1"/>
                </a:gradFill>
                <a:ln w="12700">
                  <a:solidFill>
                    <a:srgbClr val="FD0000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>
                      <a:srgbClr val="FD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30" name="Picture 89" descr="51447_elec_meter_l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34285" t="19270" r="33810" b="11458"/>
                <a:stretch>
                  <a:fillRect/>
                </a:stretch>
              </p:blipFill>
              <p:spPr bwMode="auto">
                <a:xfrm>
                  <a:off x="5459870" y="1583092"/>
                  <a:ext cx="257793" cy="255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9" name="TextBox 8"/>
          <p:cNvSpPr txBox="1"/>
          <p:nvPr/>
        </p:nvSpPr>
        <p:spPr>
          <a:xfrm>
            <a:off x="2273300" y="2501900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Simple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58391" y="2501900"/>
            <a:ext cx="109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Efficient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98820" y="2501900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Agile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81900" y="2501900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Unified</a:t>
            </a:r>
          </a:p>
        </p:txBody>
      </p:sp>
      <p:sp>
        <p:nvSpPr>
          <p:cNvPr id="91" name="Up Arrow Callout 90"/>
          <p:cNvSpPr/>
          <p:nvPr/>
        </p:nvSpPr>
        <p:spPr>
          <a:xfrm>
            <a:off x="2959100" y="3987800"/>
            <a:ext cx="1003300" cy="546100"/>
          </a:xfrm>
          <a:prstGeom prst="upArrowCallout">
            <a:avLst/>
          </a:prstGeom>
          <a:gradFill flip="none" rotWithShape="1">
            <a:gsLst>
              <a:gs pos="0">
                <a:schemeClr val="bg1">
                  <a:lumMod val="50000"/>
                  <a:alpha val="66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Flexible</a:t>
            </a:r>
            <a:endParaRPr lang="en-US" dirty="0"/>
          </a:p>
        </p:txBody>
      </p:sp>
      <p:sp>
        <p:nvSpPr>
          <p:cNvPr id="93" name="Up Arrow Callout 92"/>
          <p:cNvSpPr/>
          <p:nvPr/>
        </p:nvSpPr>
        <p:spPr>
          <a:xfrm>
            <a:off x="6718300" y="3987800"/>
            <a:ext cx="1003300" cy="546100"/>
          </a:xfrm>
          <a:prstGeom prst="upArrowCallout">
            <a:avLst/>
          </a:prstGeom>
          <a:gradFill flip="none" rotWithShape="1">
            <a:gsLst>
              <a:gs pos="0">
                <a:schemeClr val="bg1">
                  <a:lumMod val="50000"/>
                  <a:alpha val="66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</a:t>
            </a:r>
            <a:endParaRPr lang="en-US" dirty="0"/>
          </a:p>
        </p:txBody>
      </p:sp>
      <p:sp>
        <p:nvSpPr>
          <p:cNvPr id="94" name="Up Arrow Callout 93"/>
          <p:cNvSpPr/>
          <p:nvPr/>
        </p:nvSpPr>
        <p:spPr>
          <a:xfrm>
            <a:off x="4762500" y="3987800"/>
            <a:ext cx="1155700" cy="546100"/>
          </a:xfrm>
          <a:prstGeom prst="upArrowCallout">
            <a:avLst/>
          </a:prstGeom>
          <a:gradFill flip="none" rotWithShape="1">
            <a:gsLst>
              <a:gs pos="0">
                <a:schemeClr val="bg1">
                  <a:lumMod val="50000"/>
                  <a:alpha val="66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9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354192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Mission Critical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01600" y="952500"/>
            <a:ext cx="7353300" cy="355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6547" y="13764"/>
            <a:ext cx="8229586" cy="6847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35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0"/>
                <a:cs typeface="Arial"/>
              </a:rPr>
              <a:t>Evolution to Database-as-a-Service</a:t>
            </a:r>
          </a:p>
          <a:p>
            <a:pPr marL="0" marR="0" lvl="0" indent="0" algn="l" defTabSz="91356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FF0000"/>
                </a:solidFill>
                <a:latin typeface="+mj-lt"/>
                <a:ea typeface="ＭＳ Ｐゴシック" charset="0"/>
                <a:cs typeface="Arial"/>
              </a:rPr>
              <a:t>Phased workload rollout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513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itchFamily="34" charset="0"/>
                <a:cs typeface="Calibri" pitchFamily="34" charset="0"/>
              </a:rPr>
              <a:t>Low Hanging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00183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itchFamily="34" charset="0"/>
                <a:cs typeface="Calibri" pitchFamily="34" charset="0"/>
              </a:rPr>
              <a:t>New Deployments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4853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itchFamily="34" charset="0"/>
                <a:cs typeface="Calibri" pitchFamily="34" charset="0"/>
              </a:rPr>
              <a:t>Production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9523" y="872829"/>
            <a:ext cx="1502598" cy="436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Mixed Workloads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0" y="1460500"/>
            <a:ext cx="4305300" cy="3187699"/>
            <a:chOff x="970443" y="611981"/>
            <a:chExt cx="7821135" cy="3555704"/>
          </a:xfrm>
        </p:grpSpPr>
        <p:sp>
          <p:nvSpPr>
            <p:cNvPr id="89" name="Rectangle 2"/>
            <p:cNvSpPr>
              <a:spLocks noChangeArrowheads="1"/>
            </p:cNvSpPr>
            <p:nvPr/>
          </p:nvSpPr>
          <p:spPr bwMode="auto">
            <a:xfrm>
              <a:off x="6074597" y="3340705"/>
              <a:ext cx="2716981" cy="7401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50000"/>
                </a:spcAft>
                <a:buClr>
                  <a:srgbClr val="FFCC00"/>
                </a:buClr>
                <a:buFont typeface="Wingdings" charset="0"/>
                <a:buChar char="§"/>
              </a:pPr>
              <a:endParaRPr lang="en-US" sz="1000" smtClean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90" name="Line 4"/>
            <p:cNvSpPr>
              <a:spLocks noChangeShapeType="1"/>
            </p:cNvSpPr>
            <p:nvPr/>
          </p:nvSpPr>
          <p:spPr bwMode="auto">
            <a:xfrm>
              <a:off x="1754274" y="917922"/>
              <a:ext cx="13729" cy="2907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 smtClean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92" name="Line 5"/>
            <p:cNvSpPr>
              <a:spLocks noChangeShapeType="1"/>
            </p:cNvSpPr>
            <p:nvPr/>
          </p:nvSpPr>
          <p:spPr bwMode="auto">
            <a:xfrm flipH="1">
              <a:off x="1766476" y="3826610"/>
              <a:ext cx="4070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 smtClean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95" name="Text Box 6"/>
            <p:cNvSpPr txBox="1">
              <a:spLocks noChangeArrowheads="1"/>
            </p:cNvSpPr>
            <p:nvPr/>
          </p:nvSpPr>
          <p:spPr bwMode="auto">
            <a:xfrm rot="16200000">
              <a:off x="632106" y="2098607"/>
              <a:ext cx="1879732" cy="40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800" b="1" dirty="0" smtClean="0">
                  <a:solidFill>
                    <a:srgbClr val="000000"/>
                  </a:solidFill>
                  <a:cs typeface="Times New Roman" charset="0"/>
                </a:rPr>
                <a:t>Constraint to Migrate</a:t>
              </a:r>
            </a:p>
          </p:txBody>
        </p:sp>
        <p:sp>
          <p:nvSpPr>
            <p:cNvPr id="96" name="Text Box 7"/>
            <p:cNvSpPr txBox="1">
              <a:spLocks noChangeArrowheads="1"/>
            </p:cNvSpPr>
            <p:nvPr/>
          </p:nvSpPr>
          <p:spPr bwMode="auto">
            <a:xfrm>
              <a:off x="2491107" y="3825485"/>
              <a:ext cx="3638522" cy="331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800" b="1" smtClean="0">
                  <a:solidFill>
                    <a:srgbClr val="000000"/>
                  </a:solidFill>
                  <a:cs typeface="Times New Roman" charset="0"/>
                </a:rPr>
                <a:t>Technical readiness for the Platform</a:t>
              </a:r>
            </a:p>
          </p:txBody>
        </p:sp>
        <p:sp>
          <p:nvSpPr>
            <p:cNvPr id="97" name="Text Box 8"/>
            <p:cNvSpPr txBox="1">
              <a:spLocks noChangeArrowheads="1"/>
            </p:cNvSpPr>
            <p:nvPr/>
          </p:nvSpPr>
          <p:spPr bwMode="auto">
            <a:xfrm>
              <a:off x="970443" y="917922"/>
              <a:ext cx="940669" cy="378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No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constraints</a:t>
              </a:r>
            </a:p>
          </p:txBody>
        </p:sp>
        <p:sp>
          <p:nvSpPr>
            <p:cNvPr id="98" name="Text Box 9"/>
            <p:cNvSpPr txBox="1">
              <a:spLocks noChangeArrowheads="1"/>
            </p:cNvSpPr>
            <p:nvPr/>
          </p:nvSpPr>
          <p:spPr bwMode="auto">
            <a:xfrm>
              <a:off x="970443" y="3520669"/>
              <a:ext cx="940669" cy="378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Many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constraints</a:t>
              </a: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1744387" y="3877227"/>
              <a:ext cx="916794" cy="26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Not Ready</a:t>
              </a:r>
            </a:p>
          </p:txBody>
        </p:sp>
        <p:sp>
          <p:nvSpPr>
            <p:cNvPr id="100" name="Text Box 11"/>
            <p:cNvSpPr txBox="1">
              <a:spLocks noChangeArrowheads="1"/>
            </p:cNvSpPr>
            <p:nvPr/>
          </p:nvSpPr>
          <p:spPr bwMode="auto">
            <a:xfrm>
              <a:off x="5049230" y="3877227"/>
              <a:ext cx="964543" cy="26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Very Ready</a:t>
              </a:r>
            </a:p>
          </p:txBody>
        </p:sp>
        <p:sp>
          <p:nvSpPr>
            <p:cNvPr id="101" name="Text Box 12"/>
            <p:cNvSpPr txBox="1">
              <a:spLocks noChangeArrowheads="1"/>
            </p:cNvSpPr>
            <p:nvPr/>
          </p:nvSpPr>
          <p:spPr bwMode="auto">
            <a:xfrm>
              <a:off x="7851844" y="616481"/>
              <a:ext cx="534796" cy="26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xxx</a:t>
              </a:r>
            </a:p>
          </p:txBody>
        </p:sp>
        <p:grpSp>
          <p:nvGrpSpPr>
            <p:cNvPr id="102" name="Group 13"/>
            <p:cNvGrpSpPr>
              <a:grpSpLocks/>
            </p:cNvGrpSpPr>
            <p:nvPr/>
          </p:nvGrpSpPr>
          <p:grpSpPr bwMode="auto">
            <a:xfrm>
              <a:off x="6143250" y="611981"/>
              <a:ext cx="2312849" cy="2838585"/>
              <a:chOff x="3696" y="845"/>
              <a:chExt cx="1515" cy="2699"/>
            </a:xfrm>
          </p:grpSpPr>
          <p:sp>
            <p:nvSpPr>
              <p:cNvPr id="154" name="Oval 14"/>
              <p:cNvSpPr>
                <a:spLocks noChangeArrowheads="1"/>
              </p:cNvSpPr>
              <p:nvPr/>
            </p:nvSpPr>
            <p:spPr bwMode="auto">
              <a:xfrm>
                <a:off x="3696" y="877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1</a:t>
                </a:r>
              </a:p>
            </p:txBody>
          </p:sp>
          <p:sp>
            <p:nvSpPr>
              <p:cNvPr id="155" name="Oval 15"/>
              <p:cNvSpPr>
                <a:spLocks noChangeArrowheads="1"/>
              </p:cNvSpPr>
              <p:nvPr/>
            </p:nvSpPr>
            <p:spPr bwMode="auto">
              <a:xfrm>
                <a:off x="3696" y="1013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2</a:t>
                </a:r>
              </a:p>
            </p:txBody>
          </p:sp>
          <p:sp>
            <p:nvSpPr>
              <p:cNvPr id="156" name="Oval 16"/>
              <p:cNvSpPr>
                <a:spLocks noChangeArrowheads="1"/>
              </p:cNvSpPr>
              <p:nvPr/>
            </p:nvSpPr>
            <p:spPr bwMode="auto">
              <a:xfrm>
                <a:off x="3696" y="1149"/>
                <a:ext cx="90" cy="91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3</a:t>
                </a:r>
              </a:p>
            </p:txBody>
          </p:sp>
          <p:sp>
            <p:nvSpPr>
              <p:cNvPr id="157" name="Oval 17"/>
              <p:cNvSpPr>
                <a:spLocks noChangeArrowheads="1"/>
              </p:cNvSpPr>
              <p:nvPr/>
            </p:nvSpPr>
            <p:spPr bwMode="auto">
              <a:xfrm>
                <a:off x="3696" y="1285"/>
                <a:ext cx="90" cy="91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4</a:t>
                </a:r>
              </a:p>
            </p:txBody>
          </p:sp>
          <p:sp>
            <p:nvSpPr>
              <p:cNvPr id="158" name="Oval 18"/>
              <p:cNvSpPr>
                <a:spLocks noChangeArrowheads="1"/>
              </p:cNvSpPr>
              <p:nvPr/>
            </p:nvSpPr>
            <p:spPr bwMode="auto">
              <a:xfrm>
                <a:off x="3696" y="1421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5</a:t>
                </a:r>
              </a:p>
            </p:txBody>
          </p:sp>
          <p:sp>
            <p:nvSpPr>
              <p:cNvPr id="159" name="Oval 19"/>
              <p:cNvSpPr>
                <a:spLocks noChangeArrowheads="1"/>
              </p:cNvSpPr>
              <p:nvPr/>
            </p:nvSpPr>
            <p:spPr bwMode="auto">
              <a:xfrm>
                <a:off x="3696" y="1557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6</a:t>
                </a:r>
              </a:p>
            </p:txBody>
          </p:sp>
          <p:sp>
            <p:nvSpPr>
              <p:cNvPr id="160" name="Oval 20"/>
              <p:cNvSpPr>
                <a:spLocks noChangeArrowheads="1"/>
              </p:cNvSpPr>
              <p:nvPr/>
            </p:nvSpPr>
            <p:spPr bwMode="auto">
              <a:xfrm>
                <a:off x="3696" y="1693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7</a:t>
                </a:r>
              </a:p>
            </p:txBody>
          </p:sp>
          <p:sp>
            <p:nvSpPr>
              <p:cNvPr id="161" name="Oval 21"/>
              <p:cNvSpPr>
                <a:spLocks noChangeArrowheads="1"/>
              </p:cNvSpPr>
              <p:nvPr/>
            </p:nvSpPr>
            <p:spPr bwMode="auto">
              <a:xfrm>
                <a:off x="3696" y="1829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8</a:t>
                </a:r>
              </a:p>
            </p:txBody>
          </p:sp>
          <p:sp>
            <p:nvSpPr>
              <p:cNvPr id="162" name="Oval 22"/>
              <p:cNvSpPr>
                <a:spLocks noChangeArrowheads="1"/>
              </p:cNvSpPr>
              <p:nvPr/>
            </p:nvSpPr>
            <p:spPr bwMode="auto">
              <a:xfrm>
                <a:off x="3696" y="1966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9</a:t>
                </a:r>
              </a:p>
            </p:txBody>
          </p:sp>
          <p:sp>
            <p:nvSpPr>
              <p:cNvPr id="163" name="Oval 23"/>
              <p:cNvSpPr>
                <a:spLocks noChangeArrowheads="1"/>
              </p:cNvSpPr>
              <p:nvPr/>
            </p:nvSpPr>
            <p:spPr bwMode="auto">
              <a:xfrm>
                <a:off x="3696" y="2102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10</a:t>
                </a:r>
              </a:p>
            </p:txBody>
          </p:sp>
          <p:sp>
            <p:nvSpPr>
              <p:cNvPr id="164" name="Oval 24"/>
              <p:cNvSpPr>
                <a:spLocks noChangeArrowheads="1"/>
              </p:cNvSpPr>
              <p:nvPr/>
            </p:nvSpPr>
            <p:spPr bwMode="auto">
              <a:xfrm>
                <a:off x="3696" y="2238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11</a:t>
                </a:r>
              </a:p>
            </p:txBody>
          </p:sp>
          <p:sp>
            <p:nvSpPr>
              <p:cNvPr id="165" name="Oval 25"/>
              <p:cNvSpPr>
                <a:spLocks noChangeArrowheads="1"/>
              </p:cNvSpPr>
              <p:nvPr/>
            </p:nvSpPr>
            <p:spPr bwMode="auto">
              <a:xfrm>
                <a:off x="3696" y="2374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12</a:t>
                </a:r>
              </a:p>
            </p:txBody>
          </p:sp>
          <p:sp>
            <p:nvSpPr>
              <p:cNvPr id="166" name="Oval 26"/>
              <p:cNvSpPr>
                <a:spLocks noChangeArrowheads="1"/>
              </p:cNvSpPr>
              <p:nvPr/>
            </p:nvSpPr>
            <p:spPr bwMode="auto">
              <a:xfrm>
                <a:off x="3696" y="2510"/>
                <a:ext cx="90" cy="9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13</a:t>
                </a:r>
              </a:p>
            </p:txBody>
          </p:sp>
          <p:sp>
            <p:nvSpPr>
              <p:cNvPr id="167" name="Oval 27"/>
              <p:cNvSpPr>
                <a:spLocks noChangeArrowheads="1"/>
              </p:cNvSpPr>
              <p:nvPr/>
            </p:nvSpPr>
            <p:spPr bwMode="auto">
              <a:xfrm>
                <a:off x="3696" y="2646"/>
                <a:ext cx="90" cy="9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14</a:t>
                </a:r>
              </a:p>
            </p:txBody>
          </p:sp>
          <p:sp>
            <p:nvSpPr>
              <p:cNvPr id="168" name="Oval 28"/>
              <p:cNvSpPr>
                <a:spLocks noChangeArrowheads="1"/>
              </p:cNvSpPr>
              <p:nvPr/>
            </p:nvSpPr>
            <p:spPr bwMode="auto">
              <a:xfrm>
                <a:off x="3696" y="2782"/>
                <a:ext cx="90" cy="9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15</a:t>
                </a:r>
              </a:p>
            </p:txBody>
          </p:sp>
          <p:sp>
            <p:nvSpPr>
              <p:cNvPr id="169" name="Oval 2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90" cy="91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16</a:t>
                </a:r>
              </a:p>
            </p:txBody>
          </p:sp>
          <p:sp>
            <p:nvSpPr>
              <p:cNvPr id="170" name="Oval 30"/>
              <p:cNvSpPr>
                <a:spLocks noChangeArrowheads="1"/>
              </p:cNvSpPr>
              <p:nvPr/>
            </p:nvSpPr>
            <p:spPr bwMode="auto">
              <a:xfrm>
                <a:off x="3696" y="3054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17</a:t>
                </a:r>
              </a:p>
            </p:txBody>
          </p:sp>
          <p:sp>
            <p:nvSpPr>
              <p:cNvPr id="171" name="Oval 31"/>
              <p:cNvSpPr>
                <a:spLocks noChangeArrowheads="1"/>
              </p:cNvSpPr>
              <p:nvPr/>
            </p:nvSpPr>
            <p:spPr bwMode="auto">
              <a:xfrm>
                <a:off x="3696" y="3191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18</a:t>
                </a:r>
              </a:p>
            </p:txBody>
          </p:sp>
          <p:sp>
            <p:nvSpPr>
              <p:cNvPr id="172" name="Oval 32"/>
              <p:cNvSpPr>
                <a:spLocks noChangeArrowheads="1"/>
              </p:cNvSpPr>
              <p:nvPr/>
            </p:nvSpPr>
            <p:spPr bwMode="auto">
              <a:xfrm>
                <a:off x="4739" y="877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19</a:t>
                </a:r>
              </a:p>
            </p:txBody>
          </p:sp>
          <p:sp>
            <p:nvSpPr>
              <p:cNvPr id="173" name="Oval 33"/>
              <p:cNvSpPr>
                <a:spLocks noChangeArrowheads="1"/>
              </p:cNvSpPr>
              <p:nvPr/>
            </p:nvSpPr>
            <p:spPr bwMode="auto">
              <a:xfrm>
                <a:off x="4739" y="1013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20</a:t>
                </a:r>
              </a:p>
            </p:txBody>
          </p:sp>
          <p:sp>
            <p:nvSpPr>
              <p:cNvPr id="174" name="Oval 34"/>
              <p:cNvSpPr>
                <a:spLocks noChangeArrowheads="1"/>
              </p:cNvSpPr>
              <p:nvPr/>
            </p:nvSpPr>
            <p:spPr bwMode="auto">
              <a:xfrm>
                <a:off x="4739" y="1149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21</a:t>
                </a:r>
              </a:p>
            </p:txBody>
          </p:sp>
          <p:sp>
            <p:nvSpPr>
              <p:cNvPr id="175" name="Oval 35"/>
              <p:cNvSpPr>
                <a:spLocks noChangeArrowheads="1"/>
              </p:cNvSpPr>
              <p:nvPr/>
            </p:nvSpPr>
            <p:spPr bwMode="auto">
              <a:xfrm>
                <a:off x="4739" y="1285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22</a:t>
                </a:r>
              </a:p>
            </p:txBody>
          </p:sp>
          <p:sp>
            <p:nvSpPr>
              <p:cNvPr id="176" name="Oval 36"/>
              <p:cNvSpPr>
                <a:spLocks noChangeArrowheads="1"/>
              </p:cNvSpPr>
              <p:nvPr/>
            </p:nvSpPr>
            <p:spPr bwMode="auto">
              <a:xfrm>
                <a:off x="4739" y="1421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23</a:t>
                </a:r>
              </a:p>
            </p:txBody>
          </p:sp>
          <p:sp>
            <p:nvSpPr>
              <p:cNvPr id="177" name="Oval 37"/>
              <p:cNvSpPr>
                <a:spLocks noChangeArrowheads="1"/>
              </p:cNvSpPr>
              <p:nvPr/>
            </p:nvSpPr>
            <p:spPr bwMode="auto">
              <a:xfrm>
                <a:off x="4739" y="1557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24</a:t>
                </a:r>
              </a:p>
            </p:txBody>
          </p:sp>
          <p:sp>
            <p:nvSpPr>
              <p:cNvPr id="178" name="Oval 38"/>
              <p:cNvSpPr>
                <a:spLocks noChangeArrowheads="1"/>
              </p:cNvSpPr>
              <p:nvPr/>
            </p:nvSpPr>
            <p:spPr bwMode="auto">
              <a:xfrm>
                <a:off x="4739" y="1693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25</a:t>
                </a:r>
              </a:p>
            </p:txBody>
          </p:sp>
          <p:sp>
            <p:nvSpPr>
              <p:cNvPr id="179" name="Text Box 39"/>
              <p:cNvSpPr txBox="1">
                <a:spLocks noChangeArrowheads="1"/>
              </p:cNvSpPr>
              <p:nvPr/>
            </p:nvSpPr>
            <p:spPr bwMode="auto">
              <a:xfrm>
                <a:off x="3766" y="845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  <p:sp>
            <p:nvSpPr>
              <p:cNvPr id="180" name="Text Box 40"/>
              <p:cNvSpPr txBox="1">
                <a:spLocks noChangeArrowheads="1"/>
              </p:cNvSpPr>
              <p:nvPr/>
            </p:nvSpPr>
            <p:spPr bwMode="auto">
              <a:xfrm>
                <a:off x="3767" y="985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  <p:sp>
            <p:nvSpPr>
              <p:cNvPr id="181" name="Text Box 41"/>
              <p:cNvSpPr txBox="1">
                <a:spLocks noChangeArrowheads="1"/>
              </p:cNvSpPr>
              <p:nvPr/>
            </p:nvSpPr>
            <p:spPr bwMode="auto">
              <a:xfrm>
                <a:off x="3767" y="1121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  <p:sp>
            <p:nvSpPr>
              <p:cNvPr id="182" name="Text Box 42"/>
              <p:cNvSpPr txBox="1">
                <a:spLocks noChangeArrowheads="1"/>
              </p:cNvSpPr>
              <p:nvPr/>
            </p:nvSpPr>
            <p:spPr bwMode="auto">
              <a:xfrm>
                <a:off x="3767" y="1250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  <p:sp>
            <p:nvSpPr>
              <p:cNvPr id="183" name="Text Box 43"/>
              <p:cNvSpPr txBox="1">
                <a:spLocks noChangeArrowheads="1"/>
              </p:cNvSpPr>
              <p:nvPr/>
            </p:nvSpPr>
            <p:spPr bwMode="auto">
              <a:xfrm>
                <a:off x="3767" y="1377"/>
                <a:ext cx="319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</a:t>
                </a:r>
              </a:p>
            </p:txBody>
          </p:sp>
          <p:sp>
            <p:nvSpPr>
              <p:cNvPr id="184" name="Text Box 44"/>
              <p:cNvSpPr txBox="1">
                <a:spLocks noChangeArrowheads="1"/>
              </p:cNvSpPr>
              <p:nvPr/>
            </p:nvSpPr>
            <p:spPr bwMode="auto">
              <a:xfrm>
                <a:off x="3767" y="1522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  <p:sp>
            <p:nvSpPr>
              <p:cNvPr id="185" name="Text Box 45"/>
              <p:cNvSpPr txBox="1">
                <a:spLocks noChangeArrowheads="1"/>
              </p:cNvSpPr>
              <p:nvPr/>
            </p:nvSpPr>
            <p:spPr bwMode="auto">
              <a:xfrm>
                <a:off x="3769" y="1666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  <p:sp>
            <p:nvSpPr>
              <p:cNvPr id="186" name="Text Box 46"/>
              <p:cNvSpPr txBox="1">
                <a:spLocks noChangeArrowheads="1"/>
              </p:cNvSpPr>
              <p:nvPr/>
            </p:nvSpPr>
            <p:spPr bwMode="auto">
              <a:xfrm>
                <a:off x="3770" y="1796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187" name="Text Box 47"/>
              <p:cNvSpPr txBox="1">
                <a:spLocks noChangeArrowheads="1"/>
              </p:cNvSpPr>
              <p:nvPr/>
            </p:nvSpPr>
            <p:spPr bwMode="auto">
              <a:xfrm>
                <a:off x="3767" y="1936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188" name="Text Box 48"/>
              <p:cNvSpPr txBox="1">
                <a:spLocks noChangeArrowheads="1"/>
              </p:cNvSpPr>
              <p:nvPr/>
            </p:nvSpPr>
            <p:spPr bwMode="auto">
              <a:xfrm>
                <a:off x="3769" y="2072"/>
                <a:ext cx="319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</a:t>
                </a:r>
              </a:p>
            </p:txBody>
          </p:sp>
          <p:sp>
            <p:nvSpPr>
              <p:cNvPr id="189" name="Text Box 49"/>
              <p:cNvSpPr txBox="1">
                <a:spLocks noChangeArrowheads="1"/>
              </p:cNvSpPr>
              <p:nvPr/>
            </p:nvSpPr>
            <p:spPr bwMode="auto">
              <a:xfrm>
                <a:off x="3767" y="2208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190" name="Text Box 50"/>
              <p:cNvSpPr txBox="1">
                <a:spLocks noChangeArrowheads="1"/>
              </p:cNvSpPr>
              <p:nvPr/>
            </p:nvSpPr>
            <p:spPr bwMode="auto">
              <a:xfrm>
                <a:off x="3772" y="2344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191" name="Text Box 51"/>
              <p:cNvSpPr txBox="1">
                <a:spLocks noChangeArrowheads="1"/>
              </p:cNvSpPr>
              <p:nvPr/>
            </p:nvSpPr>
            <p:spPr bwMode="auto">
              <a:xfrm>
                <a:off x="3771" y="2475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192" name="Text Box 52"/>
              <p:cNvSpPr txBox="1">
                <a:spLocks noChangeArrowheads="1"/>
              </p:cNvSpPr>
              <p:nvPr/>
            </p:nvSpPr>
            <p:spPr bwMode="auto">
              <a:xfrm>
                <a:off x="3773" y="2617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193" name="Text Box 53"/>
              <p:cNvSpPr txBox="1">
                <a:spLocks noChangeArrowheads="1"/>
              </p:cNvSpPr>
              <p:nvPr/>
            </p:nvSpPr>
            <p:spPr bwMode="auto">
              <a:xfrm>
                <a:off x="3767" y="2753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194" name="Text Box 54"/>
              <p:cNvSpPr txBox="1">
                <a:spLocks noChangeArrowheads="1"/>
              </p:cNvSpPr>
              <p:nvPr/>
            </p:nvSpPr>
            <p:spPr bwMode="auto">
              <a:xfrm>
                <a:off x="3767" y="2884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195" name="Text Box 55"/>
              <p:cNvSpPr txBox="1">
                <a:spLocks noChangeArrowheads="1"/>
              </p:cNvSpPr>
              <p:nvPr/>
            </p:nvSpPr>
            <p:spPr bwMode="auto">
              <a:xfrm>
                <a:off x="3767" y="3021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196" name="Text Box 56"/>
              <p:cNvSpPr txBox="1">
                <a:spLocks noChangeArrowheads="1"/>
              </p:cNvSpPr>
              <p:nvPr/>
            </p:nvSpPr>
            <p:spPr bwMode="auto">
              <a:xfrm>
                <a:off x="3773" y="3157"/>
                <a:ext cx="27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</a:t>
                </a:r>
              </a:p>
            </p:txBody>
          </p:sp>
          <p:sp>
            <p:nvSpPr>
              <p:cNvPr id="197" name="Text Box 57"/>
              <p:cNvSpPr txBox="1">
                <a:spLocks noChangeArrowheads="1"/>
              </p:cNvSpPr>
              <p:nvPr/>
            </p:nvSpPr>
            <p:spPr bwMode="auto">
              <a:xfrm>
                <a:off x="4814" y="979"/>
                <a:ext cx="38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xxx)</a:t>
                </a:r>
              </a:p>
            </p:txBody>
          </p:sp>
          <p:sp>
            <p:nvSpPr>
              <p:cNvPr id="198" name="Text Box 58"/>
              <p:cNvSpPr txBox="1">
                <a:spLocks noChangeArrowheads="1"/>
              </p:cNvSpPr>
              <p:nvPr/>
            </p:nvSpPr>
            <p:spPr bwMode="auto">
              <a:xfrm>
                <a:off x="4812" y="1119"/>
                <a:ext cx="319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</a:t>
                </a:r>
              </a:p>
            </p:txBody>
          </p:sp>
          <p:sp>
            <p:nvSpPr>
              <p:cNvPr id="199" name="Text Box 59"/>
              <p:cNvSpPr txBox="1">
                <a:spLocks noChangeArrowheads="1"/>
              </p:cNvSpPr>
              <p:nvPr/>
            </p:nvSpPr>
            <p:spPr bwMode="auto">
              <a:xfrm>
                <a:off x="4811" y="1255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00" name="Text Box 60"/>
              <p:cNvSpPr txBox="1">
                <a:spLocks noChangeArrowheads="1"/>
              </p:cNvSpPr>
              <p:nvPr/>
            </p:nvSpPr>
            <p:spPr bwMode="auto">
              <a:xfrm>
                <a:off x="4814" y="1392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01" name="Text Box 61"/>
              <p:cNvSpPr txBox="1">
                <a:spLocks noChangeArrowheads="1"/>
              </p:cNvSpPr>
              <p:nvPr/>
            </p:nvSpPr>
            <p:spPr bwMode="auto">
              <a:xfrm>
                <a:off x="4812" y="1528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02" name="Text Box 62"/>
              <p:cNvSpPr txBox="1">
                <a:spLocks noChangeArrowheads="1"/>
              </p:cNvSpPr>
              <p:nvPr/>
            </p:nvSpPr>
            <p:spPr bwMode="auto">
              <a:xfrm>
                <a:off x="4820" y="1664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03" name="Oval 63"/>
              <p:cNvSpPr>
                <a:spLocks noChangeArrowheads="1"/>
              </p:cNvSpPr>
              <p:nvPr/>
            </p:nvSpPr>
            <p:spPr bwMode="auto">
              <a:xfrm>
                <a:off x="4739" y="1830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26</a:t>
                </a:r>
              </a:p>
            </p:txBody>
          </p:sp>
          <p:sp>
            <p:nvSpPr>
              <p:cNvPr id="204" name="Oval 64"/>
              <p:cNvSpPr>
                <a:spLocks noChangeArrowheads="1"/>
              </p:cNvSpPr>
              <p:nvPr/>
            </p:nvSpPr>
            <p:spPr bwMode="auto">
              <a:xfrm>
                <a:off x="4739" y="1966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27</a:t>
                </a:r>
              </a:p>
            </p:txBody>
          </p:sp>
          <p:sp>
            <p:nvSpPr>
              <p:cNvPr id="205" name="Oval 65"/>
              <p:cNvSpPr>
                <a:spLocks noChangeArrowheads="1"/>
              </p:cNvSpPr>
              <p:nvPr/>
            </p:nvSpPr>
            <p:spPr bwMode="auto">
              <a:xfrm>
                <a:off x="4739" y="2102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28</a:t>
                </a:r>
              </a:p>
            </p:txBody>
          </p:sp>
          <p:sp>
            <p:nvSpPr>
              <p:cNvPr id="206" name="Oval 66"/>
              <p:cNvSpPr>
                <a:spLocks noChangeArrowheads="1"/>
              </p:cNvSpPr>
              <p:nvPr/>
            </p:nvSpPr>
            <p:spPr bwMode="auto">
              <a:xfrm>
                <a:off x="4739" y="2238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29</a:t>
                </a:r>
              </a:p>
            </p:txBody>
          </p:sp>
          <p:sp>
            <p:nvSpPr>
              <p:cNvPr id="207" name="Oval 67"/>
              <p:cNvSpPr>
                <a:spLocks noChangeArrowheads="1"/>
              </p:cNvSpPr>
              <p:nvPr/>
            </p:nvSpPr>
            <p:spPr bwMode="auto">
              <a:xfrm>
                <a:off x="4739" y="2374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30</a:t>
                </a:r>
              </a:p>
            </p:txBody>
          </p:sp>
          <p:sp>
            <p:nvSpPr>
              <p:cNvPr id="208" name="Oval 68"/>
              <p:cNvSpPr>
                <a:spLocks noChangeArrowheads="1"/>
              </p:cNvSpPr>
              <p:nvPr/>
            </p:nvSpPr>
            <p:spPr bwMode="auto">
              <a:xfrm>
                <a:off x="4739" y="2510"/>
                <a:ext cx="90" cy="91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FFFFFF"/>
                    </a:solidFill>
                    <a:latin typeface="Arial" charset="0"/>
                    <a:ea typeface="MS PGothic" charset="0"/>
                    <a:cs typeface="Times New Roman" charset="0"/>
                  </a:rPr>
                  <a:t>31</a:t>
                </a:r>
              </a:p>
            </p:txBody>
          </p:sp>
          <p:sp>
            <p:nvSpPr>
              <p:cNvPr id="209" name="Oval 69"/>
              <p:cNvSpPr>
                <a:spLocks noChangeArrowheads="1"/>
              </p:cNvSpPr>
              <p:nvPr/>
            </p:nvSpPr>
            <p:spPr bwMode="auto">
              <a:xfrm>
                <a:off x="4739" y="2646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32</a:t>
                </a:r>
              </a:p>
            </p:txBody>
          </p:sp>
          <p:sp>
            <p:nvSpPr>
              <p:cNvPr id="210" name="Text Box 70"/>
              <p:cNvSpPr txBox="1">
                <a:spLocks noChangeArrowheads="1"/>
              </p:cNvSpPr>
              <p:nvPr/>
            </p:nvSpPr>
            <p:spPr bwMode="auto">
              <a:xfrm>
                <a:off x="4814" y="1932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11" name="Text Box 71"/>
              <p:cNvSpPr txBox="1">
                <a:spLocks noChangeArrowheads="1"/>
              </p:cNvSpPr>
              <p:nvPr/>
            </p:nvSpPr>
            <p:spPr bwMode="auto">
              <a:xfrm>
                <a:off x="4812" y="2072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12" name="Text Box 72"/>
              <p:cNvSpPr txBox="1">
                <a:spLocks noChangeArrowheads="1"/>
              </p:cNvSpPr>
              <p:nvPr/>
            </p:nvSpPr>
            <p:spPr bwMode="auto">
              <a:xfrm>
                <a:off x="4811" y="2208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13" name="Text Box 73"/>
              <p:cNvSpPr txBox="1">
                <a:spLocks noChangeArrowheads="1"/>
              </p:cNvSpPr>
              <p:nvPr/>
            </p:nvSpPr>
            <p:spPr bwMode="auto">
              <a:xfrm>
                <a:off x="4814" y="2344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  <p:sp>
            <p:nvSpPr>
              <p:cNvPr id="214" name="Text Box 74"/>
              <p:cNvSpPr txBox="1">
                <a:spLocks noChangeArrowheads="1"/>
              </p:cNvSpPr>
              <p:nvPr/>
            </p:nvSpPr>
            <p:spPr bwMode="auto">
              <a:xfrm>
                <a:off x="4812" y="2481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15" name="Text Box 75"/>
              <p:cNvSpPr txBox="1">
                <a:spLocks noChangeArrowheads="1"/>
              </p:cNvSpPr>
              <p:nvPr/>
            </p:nvSpPr>
            <p:spPr bwMode="auto">
              <a:xfrm>
                <a:off x="4820" y="2617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16" name="Text Box 76"/>
              <p:cNvSpPr txBox="1">
                <a:spLocks noChangeArrowheads="1"/>
              </p:cNvSpPr>
              <p:nvPr/>
            </p:nvSpPr>
            <p:spPr bwMode="auto">
              <a:xfrm>
                <a:off x="4816" y="1800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17" name="Oval 77"/>
              <p:cNvSpPr>
                <a:spLocks noChangeArrowheads="1"/>
              </p:cNvSpPr>
              <p:nvPr/>
            </p:nvSpPr>
            <p:spPr bwMode="auto">
              <a:xfrm>
                <a:off x="4739" y="2778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33</a:t>
                </a:r>
              </a:p>
            </p:txBody>
          </p:sp>
          <p:sp>
            <p:nvSpPr>
              <p:cNvPr id="218" name="Oval 78"/>
              <p:cNvSpPr>
                <a:spLocks noChangeArrowheads="1"/>
              </p:cNvSpPr>
              <p:nvPr/>
            </p:nvSpPr>
            <p:spPr bwMode="auto">
              <a:xfrm>
                <a:off x="4739" y="2914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34</a:t>
                </a:r>
              </a:p>
            </p:txBody>
          </p:sp>
          <p:sp>
            <p:nvSpPr>
              <p:cNvPr id="219" name="Oval 79"/>
              <p:cNvSpPr>
                <a:spLocks noChangeArrowheads="1"/>
              </p:cNvSpPr>
              <p:nvPr/>
            </p:nvSpPr>
            <p:spPr bwMode="auto">
              <a:xfrm>
                <a:off x="4739" y="3050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35</a:t>
                </a:r>
              </a:p>
            </p:txBody>
          </p:sp>
          <p:sp>
            <p:nvSpPr>
              <p:cNvPr id="220" name="Oval 80"/>
              <p:cNvSpPr>
                <a:spLocks noChangeArrowheads="1"/>
              </p:cNvSpPr>
              <p:nvPr/>
            </p:nvSpPr>
            <p:spPr bwMode="auto">
              <a:xfrm>
                <a:off x="4739" y="3186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36</a:t>
                </a:r>
              </a:p>
            </p:txBody>
          </p:sp>
          <p:sp>
            <p:nvSpPr>
              <p:cNvPr id="221" name="Text Box 81"/>
              <p:cNvSpPr txBox="1">
                <a:spLocks noChangeArrowheads="1"/>
              </p:cNvSpPr>
              <p:nvPr/>
            </p:nvSpPr>
            <p:spPr bwMode="auto">
              <a:xfrm>
                <a:off x="4811" y="2748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  <p:sp>
            <p:nvSpPr>
              <p:cNvPr id="222" name="Text Box 82"/>
              <p:cNvSpPr txBox="1">
                <a:spLocks noChangeArrowheads="1"/>
              </p:cNvSpPr>
              <p:nvPr/>
            </p:nvSpPr>
            <p:spPr bwMode="auto">
              <a:xfrm>
                <a:off x="4814" y="2884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23" name="Text Box 83"/>
              <p:cNvSpPr txBox="1">
                <a:spLocks noChangeArrowheads="1"/>
              </p:cNvSpPr>
              <p:nvPr/>
            </p:nvSpPr>
            <p:spPr bwMode="auto">
              <a:xfrm>
                <a:off x="4812" y="3021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  <p:sp>
            <p:nvSpPr>
              <p:cNvPr id="224" name="Text Box 84"/>
              <p:cNvSpPr txBox="1">
                <a:spLocks noChangeArrowheads="1"/>
              </p:cNvSpPr>
              <p:nvPr/>
            </p:nvSpPr>
            <p:spPr bwMode="auto">
              <a:xfrm>
                <a:off x="4816" y="3157"/>
                <a:ext cx="35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</a:t>
                </a:r>
              </a:p>
            </p:txBody>
          </p:sp>
          <p:sp>
            <p:nvSpPr>
              <p:cNvPr id="225" name="Oval 85"/>
              <p:cNvSpPr>
                <a:spLocks noChangeArrowheads="1"/>
              </p:cNvSpPr>
              <p:nvPr/>
            </p:nvSpPr>
            <p:spPr bwMode="auto">
              <a:xfrm>
                <a:off x="4739" y="3326"/>
                <a:ext cx="90" cy="91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300" b="1" smtClean="0">
                    <a:solidFill>
                      <a:srgbClr val="000000"/>
                    </a:solidFill>
                    <a:latin typeface="Arial" charset="0"/>
                    <a:ea typeface="MS PGothic" charset="0"/>
                    <a:cs typeface="Times New Roman" charset="0"/>
                  </a:rPr>
                  <a:t>37</a:t>
                </a:r>
              </a:p>
            </p:txBody>
          </p:sp>
          <p:sp>
            <p:nvSpPr>
              <p:cNvPr id="226" name="Text Box 86"/>
              <p:cNvSpPr txBox="1">
                <a:spLocks noChangeArrowheads="1"/>
              </p:cNvSpPr>
              <p:nvPr/>
            </p:nvSpPr>
            <p:spPr bwMode="auto">
              <a:xfrm>
                <a:off x="4810" y="3297"/>
                <a:ext cx="39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37931725" indent="-37474525" defTabSz="762000" eaLnBrk="0" hangingPunct="0">
                  <a:spcAft>
                    <a:spcPct val="50000"/>
                  </a:spcAft>
                  <a:buClr>
                    <a:schemeClr val="accent1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eaLnBrk="0" hangingPunct="0"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5000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GB" sz="500" smtClean="0">
                    <a:solidFill>
                      <a:srgbClr val="000000"/>
                    </a:solidFill>
                    <a:cs typeface="Times New Roman" charset="0"/>
                  </a:rPr>
                  <a:t>xxxx</a:t>
                </a:r>
              </a:p>
            </p:txBody>
          </p:sp>
        </p:grpSp>
        <p:sp>
          <p:nvSpPr>
            <p:cNvPr id="103" name="Oval 87"/>
            <p:cNvSpPr>
              <a:spLocks noChangeArrowheads="1"/>
            </p:cNvSpPr>
            <p:nvPr/>
          </p:nvSpPr>
          <p:spPr bwMode="auto">
            <a:xfrm>
              <a:off x="2060908" y="3519545"/>
              <a:ext cx="138824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1</a:t>
              </a:r>
            </a:p>
          </p:txBody>
        </p:sp>
        <p:sp>
          <p:nvSpPr>
            <p:cNvPr id="104" name="Oval 88"/>
            <p:cNvSpPr>
              <a:spLocks noChangeArrowheads="1"/>
            </p:cNvSpPr>
            <p:nvPr/>
          </p:nvSpPr>
          <p:spPr bwMode="auto">
            <a:xfrm>
              <a:off x="4552107" y="1580420"/>
              <a:ext cx="138823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2</a:t>
              </a:r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 flipV="1">
              <a:off x="3861039" y="1019154"/>
              <a:ext cx="0" cy="2806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 smtClean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flipV="1">
              <a:off x="1784783" y="2395887"/>
              <a:ext cx="4013688" cy="1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 smtClean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07" name="Oval 91"/>
            <p:cNvSpPr>
              <a:spLocks noChangeArrowheads="1"/>
            </p:cNvSpPr>
            <p:nvPr/>
          </p:nvSpPr>
          <p:spPr bwMode="auto">
            <a:xfrm>
              <a:off x="5520826" y="1580420"/>
              <a:ext cx="138824" cy="102355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3</a:t>
              </a:r>
            </a:p>
          </p:txBody>
        </p:sp>
        <p:sp>
          <p:nvSpPr>
            <p:cNvPr id="108" name="Oval 92"/>
            <p:cNvSpPr>
              <a:spLocks noChangeArrowheads="1"/>
            </p:cNvSpPr>
            <p:nvPr/>
          </p:nvSpPr>
          <p:spPr bwMode="auto">
            <a:xfrm>
              <a:off x="3029624" y="2958279"/>
              <a:ext cx="137298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5</a:t>
              </a:r>
            </a:p>
          </p:txBody>
        </p:sp>
        <p:sp>
          <p:nvSpPr>
            <p:cNvPr id="109" name="Oval 93"/>
            <p:cNvSpPr>
              <a:spLocks noChangeArrowheads="1"/>
            </p:cNvSpPr>
            <p:nvPr/>
          </p:nvSpPr>
          <p:spPr bwMode="auto">
            <a:xfrm>
              <a:off x="5591001" y="2154059"/>
              <a:ext cx="137298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6</a:t>
              </a:r>
            </a:p>
          </p:txBody>
        </p:sp>
        <p:sp>
          <p:nvSpPr>
            <p:cNvPr id="110" name="Oval 94"/>
            <p:cNvSpPr>
              <a:spLocks noChangeArrowheads="1"/>
            </p:cNvSpPr>
            <p:nvPr/>
          </p:nvSpPr>
          <p:spPr bwMode="auto">
            <a:xfrm>
              <a:off x="2268381" y="3366575"/>
              <a:ext cx="137298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7</a:t>
              </a:r>
            </a:p>
          </p:txBody>
        </p:sp>
        <p:sp>
          <p:nvSpPr>
            <p:cNvPr id="111" name="Oval 95"/>
            <p:cNvSpPr>
              <a:spLocks noChangeArrowheads="1"/>
            </p:cNvSpPr>
            <p:nvPr/>
          </p:nvSpPr>
          <p:spPr bwMode="auto">
            <a:xfrm>
              <a:off x="3792393" y="2549982"/>
              <a:ext cx="135772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8</a:t>
              </a:r>
            </a:p>
          </p:txBody>
        </p:sp>
        <p:sp>
          <p:nvSpPr>
            <p:cNvPr id="112" name="Oval 96"/>
            <p:cNvSpPr>
              <a:spLocks noChangeArrowheads="1"/>
            </p:cNvSpPr>
            <p:nvPr/>
          </p:nvSpPr>
          <p:spPr bwMode="auto">
            <a:xfrm>
              <a:off x="5591001" y="2549982"/>
              <a:ext cx="137298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9</a:t>
              </a:r>
            </a:p>
          </p:txBody>
        </p:sp>
        <p:sp>
          <p:nvSpPr>
            <p:cNvPr id="113" name="Oval 97"/>
            <p:cNvSpPr>
              <a:spLocks noChangeArrowheads="1"/>
            </p:cNvSpPr>
            <p:nvPr/>
          </p:nvSpPr>
          <p:spPr bwMode="auto">
            <a:xfrm>
              <a:off x="5385054" y="1479189"/>
              <a:ext cx="135772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10</a:t>
              </a:r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5313351" y="1632160"/>
              <a:ext cx="137298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11</a:t>
              </a:r>
            </a:p>
          </p:txBody>
        </p:sp>
        <p:sp>
          <p:nvSpPr>
            <p:cNvPr id="115" name="Oval 99"/>
            <p:cNvSpPr>
              <a:spLocks noChangeArrowheads="1"/>
            </p:cNvSpPr>
            <p:nvPr/>
          </p:nvSpPr>
          <p:spPr bwMode="auto">
            <a:xfrm>
              <a:off x="5452177" y="1733391"/>
              <a:ext cx="137298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12</a:t>
              </a:r>
            </a:p>
          </p:txBody>
        </p:sp>
        <p:sp>
          <p:nvSpPr>
            <p:cNvPr id="116" name="Oval 100"/>
            <p:cNvSpPr>
              <a:spLocks noChangeArrowheads="1"/>
            </p:cNvSpPr>
            <p:nvPr/>
          </p:nvSpPr>
          <p:spPr bwMode="auto">
            <a:xfrm>
              <a:off x="5174527" y="1479189"/>
              <a:ext cx="138823" cy="10235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13</a:t>
              </a:r>
            </a:p>
          </p:txBody>
        </p:sp>
        <p:sp>
          <p:nvSpPr>
            <p:cNvPr id="117" name="Oval 101"/>
            <p:cNvSpPr>
              <a:spLocks noChangeArrowheads="1"/>
            </p:cNvSpPr>
            <p:nvPr/>
          </p:nvSpPr>
          <p:spPr bwMode="auto">
            <a:xfrm>
              <a:off x="5452177" y="3111249"/>
              <a:ext cx="137298" cy="10235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14</a:t>
              </a:r>
            </a:p>
          </p:txBody>
        </p:sp>
        <p:sp>
          <p:nvSpPr>
            <p:cNvPr id="118" name="Oval 102"/>
            <p:cNvSpPr>
              <a:spLocks noChangeArrowheads="1"/>
            </p:cNvSpPr>
            <p:nvPr/>
          </p:nvSpPr>
          <p:spPr bwMode="auto">
            <a:xfrm>
              <a:off x="5385054" y="2346398"/>
              <a:ext cx="135772" cy="10235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15</a:t>
              </a:r>
            </a:p>
          </p:txBody>
        </p:sp>
        <p:sp>
          <p:nvSpPr>
            <p:cNvPr id="119" name="Oval 103"/>
            <p:cNvSpPr>
              <a:spLocks noChangeArrowheads="1"/>
            </p:cNvSpPr>
            <p:nvPr/>
          </p:nvSpPr>
          <p:spPr bwMode="auto">
            <a:xfrm>
              <a:off x="5385054" y="2448752"/>
              <a:ext cx="135772" cy="10235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16</a:t>
              </a:r>
            </a:p>
          </p:txBody>
        </p:sp>
        <p:sp>
          <p:nvSpPr>
            <p:cNvPr id="120" name="Oval 104"/>
            <p:cNvSpPr>
              <a:spLocks noChangeArrowheads="1"/>
            </p:cNvSpPr>
            <p:nvPr/>
          </p:nvSpPr>
          <p:spPr bwMode="auto">
            <a:xfrm>
              <a:off x="5244704" y="2294657"/>
              <a:ext cx="137298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17</a:t>
              </a:r>
            </a:p>
          </p:txBody>
        </p:sp>
        <p:sp>
          <p:nvSpPr>
            <p:cNvPr id="121" name="Oval 105"/>
            <p:cNvSpPr>
              <a:spLocks noChangeArrowheads="1"/>
            </p:cNvSpPr>
            <p:nvPr/>
          </p:nvSpPr>
          <p:spPr bwMode="auto">
            <a:xfrm>
              <a:off x="5174527" y="2958279"/>
              <a:ext cx="138823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18</a:t>
              </a:r>
            </a:p>
          </p:txBody>
        </p:sp>
        <p:sp>
          <p:nvSpPr>
            <p:cNvPr id="122" name="Oval 106"/>
            <p:cNvSpPr>
              <a:spLocks noChangeArrowheads="1"/>
            </p:cNvSpPr>
            <p:nvPr/>
          </p:nvSpPr>
          <p:spPr bwMode="auto">
            <a:xfrm>
              <a:off x="2268381" y="3519545"/>
              <a:ext cx="137298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19</a:t>
              </a:r>
            </a:p>
          </p:txBody>
        </p:sp>
        <p:sp>
          <p:nvSpPr>
            <p:cNvPr id="123" name="Oval 107"/>
            <p:cNvSpPr>
              <a:spLocks noChangeArrowheads="1"/>
            </p:cNvSpPr>
            <p:nvPr/>
          </p:nvSpPr>
          <p:spPr bwMode="auto">
            <a:xfrm>
              <a:off x="3792393" y="3519545"/>
              <a:ext cx="135772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20</a:t>
              </a:r>
            </a:p>
          </p:txBody>
        </p:sp>
        <p:sp>
          <p:nvSpPr>
            <p:cNvPr id="124" name="Oval 108"/>
            <p:cNvSpPr>
              <a:spLocks noChangeArrowheads="1"/>
            </p:cNvSpPr>
            <p:nvPr/>
          </p:nvSpPr>
          <p:spPr bwMode="auto">
            <a:xfrm>
              <a:off x="2131082" y="2958279"/>
              <a:ext cx="137298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21</a:t>
              </a:r>
            </a:p>
          </p:txBody>
        </p:sp>
        <p:sp>
          <p:nvSpPr>
            <p:cNvPr id="125" name="Oval 109"/>
            <p:cNvSpPr>
              <a:spLocks noChangeArrowheads="1"/>
            </p:cNvSpPr>
            <p:nvPr/>
          </p:nvSpPr>
          <p:spPr bwMode="auto">
            <a:xfrm>
              <a:off x="4414812" y="2183304"/>
              <a:ext cx="135772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22</a:t>
              </a:r>
            </a:p>
          </p:txBody>
        </p:sp>
        <p:sp>
          <p:nvSpPr>
            <p:cNvPr id="126" name="Oval 110"/>
            <p:cNvSpPr>
              <a:spLocks noChangeArrowheads="1"/>
            </p:cNvSpPr>
            <p:nvPr/>
          </p:nvSpPr>
          <p:spPr bwMode="auto">
            <a:xfrm>
              <a:off x="5591001" y="1427450"/>
              <a:ext cx="137298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23</a:t>
              </a:r>
            </a:p>
          </p:txBody>
        </p:sp>
        <p:sp>
          <p:nvSpPr>
            <p:cNvPr id="127" name="Oval 111"/>
            <p:cNvSpPr>
              <a:spLocks noChangeArrowheads="1"/>
            </p:cNvSpPr>
            <p:nvPr/>
          </p:nvSpPr>
          <p:spPr bwMode="auto">
            <a:xfrm>
              <a:off x="5661173" y="1682776"/>
              <a:ext cx="135773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24</a:t>
              </a:r>
            </a:p>
          </p:txBody>
        </p:sp>
        <p:sp>
          <p:nvSpPr>
            <p:cNvPr id="128" name="Oval 112"/>
            <p:cNvSpPr>
              <a:spLocks noChangeArrowheads="1"/>
            </p:cNvSpPr>
            <p:nvPr/>
          </p:nvSpPr>
          <p:spPr bwMode="auto">
            <a:xfrm>
              <a:off x="5105880" y="1580420"/>
              <a:ext cx="137298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25</a:t>
              </a:r>
            </a:p>
          </p:txBody>
        </p:sp>
        <p:sp>
          <p:nvSpPr>
            <p:cNvPr id="129" name="Oval 113"/>
            <p:cNvSpPr>
              <a:spLocks noChangeArrowheads="1"/>
            </p:cNvSpPr>
            <p:nvPr/>
          </p:nvSpPr>
          <p:spPr bwMode="auto">
            <a:xfrm>
              <a:off x="5385054" y="1376835"/>
              <a:ext cx="135772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26</a:t>
              </a:r>
            </a:p>
          </p:txBody>
        </p:sp>
        <p:sp>
          <p:nvSpPr>
            <p:cNvPr id="130" name="Oval 114"/>
            <p:cNvSpPr>
              <a:spLocks noChangeArrowheads="1"/>
            </p:cNvSpPr>
            <p:nvPr/>
          </p:nvSpPr>
          <p:spPr bwMode="auto">
            <a:xfrm>
              <a:off x="5313351" y="1733391"/>
              <a:ext cx="137298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27</a:t>
              </a:r>
            </a:p>
          </p:txBody>
        </p:sp>
        <p:sp>
          <p:nvSpPr>
            <p:cNvPr id="131" name="Oval 115"/>
            <p:cNvSpPr>
              <a:spLocks noChangeArrowheads="1"/>
            </p:cNvSpPr>
            <p:nvPr/>
          </p:nvSpPr>
          <p:spPr bwMode="auto">
            <a:xfrm>
              <a:off x="5244704" y="1376835"/>
              <a:ext cx="137298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28</a:t>
              </a:r>
            </a:p>
          </p:txBody>
        </p:sp>
        <p:sp>
          <p:nvSpPr>
            <p:cNvPr id="132" name="Oval 116"/>
            <p:cNvSpPr>
              <a:spLocks noChangeArrowheads="1"/>
            </p:cNvSpPr>
            <p:nvPr/>
          </p:nvSpPr>
          <p:spPr bwMode="auto">
            <a:xfrm>
              <a:off x="5174527" y="1682776"/>
              <a:ext cx="138823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29</a:t>
              </a:r>
            </a:p>
          </p:txBody>
        </p:sp>
        <p:sp>
          <p:nvSpPr>
            <p:cNvPr id="133" name="Oval 117"/>
            <p:cNvSpPr>
              <a:spLocks noChangeArrowheads="1"/>
            </p:cNvSpPr>
            <p:nvPr/>
          </p:nvSpPr>
          <p:spPr bwMode="auto">
            <a:xfrm>
              <a:off x="5174527" y="1785130"/>
              <a:ext cx="138823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30</a:t>
              </a:r>
            </a:p>
          </p:txBody>
        </p:sp>
        <p:sp>
          <p:nvSpPr>
            <p:cNvPr id="134" name="Oval 118"/>
            <p:cNvSpPr>
              <a:spLocks noChangeArrowheads="1"/>
            </p:cNvSpPr>
            <p:nvPr/>
          </p:nvSpPr>
          <p:spPr bwMode="auto">
            <a:xfrm>
              <a:off x="5591001" y="1785130"/>
              <a:ext cx="137298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31</a:t>
              </a:r>
            </a:p>
          </p:txBody>
        </p:sp>
        <p:sp>
          <p:nvSpPr>
            <p:cNvPr id="135" name="Oval 119"/>
            <p:cNvSpPr>
              <a:spLocks noChangeArrowheads="1"/>
            </p:cNvSpPr>
            <p:nvPr/>
          </p:nvSpPr>
          <p:spPr bwMode="auto">
            <a:xfrm>
              <a:off x="5105880" y="2397012"/>
              <a:ext cx="137298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32</a:t>
              </a:r>
            </a:p>
          </p:txBody>
        </p:sp>
        <p:sp>
          <p:nvSpPr>
            <p:cNvPr id="136" name="Oval 120"/>
            <p:cNvSpPr>
              <a:spLocks noChangeArrowheads="1"/>
            </p:cNvSpPr>
            <p:nvPr/>
          </p:nvSpPr>
          <p:spPr bwMode="auto">
            <a:xfrm>
              <a:off x="4552107" y="2346398"/>
              <a:ext cx="138823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33</a:t>
              </a:r>
            </a:p>
          </p:txBody>
        </p:sp>
        <p:sp>
          <p:nvSpPr>
            <p:cNvPr id="137" name="Oval 121"/>
            <p:cNvSpPr>
              <a:spLocks noChangeArrowheads="1"/>
            </p:cNvSpPr>
            <p:nvPr/>
          </p:nvSpPr>
          <p:spPr bwMode="auto">
            <a:xfrm>
              <a:off x="5105880" y="1376835"/>
              <a:ext cx="137298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34</a:t>
              </a:r>
            </a:p>
          </p:txBody>
        </p:sp>
        <p:sp>
          <p:nvSpPr>
            <p:cNvPr id="138" name="Oval 122"/>
            <p:cNvSpPr>
              <a:spLocks noChangeArrowheads="1"/>
            </p:cNvSpPr>
            <p:nvPr/>
          </p:nvSpPr>
          <p:spPr bwMode="auto">
            <a:xfrm>
              <a:off x="5520826" y="1019154"/>
              <a:ext cx="138824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35</a:t>
              </a:r>
            </a:p>
          </p:txBody>
        </p:sp>
        <p:sp>
          <p:nvSpPr>
            <p:cNvPr id="139" name="Oval 123"/>
            <p:cNvSpPr>
              <a:spLocks noChangeArrowheads="1"/>
            </p:cNvSpPr>
            <p:nvPr/>
          </p:nvSpPr>
          <p:spPr bwMode="auto">
            <a:xfrm>
              <a:off x="3792393" y="3366575"/>
              <a:ext cx="135772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36</a:t>
              </a:r>
            </a:p>
          </p:txBody>
        </p:sp>
        <p:sp>
          <p:nvSpPr>
            <p:cNvPr id="140" name="Oval 124"/>
            <p:cNvSpPr>
              <a:spLocks noChangeArrowheads="1"/>
            </p:cNvSpPr>
            <p:nvPr/>
          </p:nvSpPr>
          <p:spPr bwMode="auto">
            <a:xfrm>
              <a:off x="5520826" y="1326219"/>
              <a:ext cx="138824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37</a:t>
              </a:r>
            </a:p>
          </p:txBody>
        </p:sp>
        <p:sp>
          <p:nvSpPr>
            <p:cNvPr id="141" name="Oval 125"/>
            <p:cNvSpPr>
              <a:spLocks noChangeArrowheads="1"/>
            </p:cNvSpPr>
            <p:nvPr/>
          </p:nvSpPr>
          <p:spPr bwMode="auto">
            <a:xfrm>
              <a:off x="6283592" y="3930091"/>
              <a:ext cx="135773" cy="102355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00" b="1" smtClean="0">
                <a:solidFill>
                  <a:srgbClr val="000000"/>
                </a:solidFill>
                <a:latin typeface="Arial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142" name="Oval 126"/>
            <p:cNvSpPr>
              <a:spLocks noChangeArrowheads="1"/>
            </p:cNvSpPr>
            <p:nvPr/>
          </p:nvSpPr>
          <p:spPr bwMode="auto">
            <a:xfrm>
              <a:off x="6283592" y="3788369"/>
              <a:ext cx="135773" cy="10235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00" b="1" smtClean="0">
                <a:solidFill>
                  <a:srgbClr val="FFFFFF"/>
                </a:solidFill>
                <a:latin typeface="Arial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143" name="Oval 127"/>
            <p:cNvSpPr>
              <a:spLocks noChangeArrowheads="1"/>
            </p:cNvSpPr>
            <p:nvPr/>
          </p:nvSpPr>
          <p:spPr bwMode="auto">
            <a:xfrm>
              <a:off x="6283592" y="3641022"/>
              <a:ext cx="135773" cy="102355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00" b="1" smtClean="0">
                <a:solidFill>
                  <a:srgbClr val="FFFFFF"/>
                </a:solidFill>
                <a:latin typeface="Arial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144" name="Oval 128"/>
            <p:cNvSpPr>
              <a:spLocks noChangeArrowheads="1"/>
            </p:cNvSpPr>
            <p:nvPr/>
          </p:nvSpPr>
          <p:spPr bwMode="auto">
            <a:xfrm>
              <a:off x="5520826" y="3315959"/>
              <a:ext cx="138824" cy="102355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300" b="1" smtClean="0">
                  <a:solidFill>
                    <a:srgbClr val="FFFFFF"/>
                  </a:solidFill>
                  <a:latin typeface="Arial" charset="0"/>
                  <a:ea typeface="MS PGothic" charset="0"/>
                  <a:cs typeface="Times New Roman" charset="0"/>
                </a:rPr>
                <a:t>4</a:t>
              </a:r>
            </a:p>
          </p:txBody>
        </p:sp>
        <p:sp>
          <p:nvSpPr>
            <p:cNvPr id="145" name="Oval 129"/>
            <p:cNvSpPr>
              <a:spLocks noChangeArrowheads="1"/>
            </p:cNvSpPr>
            <p:nvPr/>
          </p:nvSpPr>
          <p:spPr bwMode="auto">
            <a:xfrm>
              <a:off x="6283592" y="3488051"/>
              <a:ext cx="135773" cy="102355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00" b="1" smtClean="0">
                <a:solidFill>
                  <a:srgbClr val="FFFFFF"/>
                </a:solidFill>
                <a:latin typeface="Arial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146" name="Text Box 130"/>
            <p:cNvSpPr txBox="1">
              <a:spLocks noChangeArrowheads="1"/>
            </p:cNvSpPr>
            <p:nvPr/>
          </p:nvSpPr>
          <p:spPr bwMode="auto">
            <a:xfrm>
              <a:off x="6129768" y="3315959"/>
              <a:ext cx="1346540" cy="26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b="1" smtClean="0">
                  <a:solidFill>
                    <a:srgbClr val="000000"/>
                  </a:solidFill>
                  <a:cs typeface="Times New Roman" charset="0"/>
                </a:rPr>
                <a:t>Workload Legend</a:t>
              </a:r>
            </a:p>
          </p:txBody>
        </p:sp>
        <p:sp>
          <p:nvSpPr>
            <p:cNvPr id="147" name="AutoShape 131"/>
            <p:cNvSpPr>
              <a:spLocks noChangeArrowheads="1"/>
            </p:cNvSpPr>
            <p:nvPr/>
          </p:nvSpPr>
          <p:spPr bwMode="auto">
            <a:xfrm>
              <a:off x="3029624" y="769452"/>
              <a:ext cx="1661309" cy="709333"/>
            </a:xfrm>
            <a:prstGeom prst="wedgeRectCallout">
              <a:avLst>
                <a:gd name="adj1" fmla="val 70509"/>
                <a:gd name="adj2" fmla="val 124662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800" b="1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Immediate Platform candidates</a:t>
              </a:r>
            </a:p>
          </p:txBody>
        </p:sp>
        <p:sp>
          <p:nvSpPr>
            <p:cNvPr id="148" name="AutoShape 132"/>
            <p:cNvSpPr>
              <a:spLocks noChangeArrowheads="1"/>
            </p:cNvSpPr>
            <p:nvPr/>
          </p:nvSpPr>
          <p:spPr bwMode="auto">
            <a:xfrm>
              <a:off x="4062597" y="3141170"/>
              <a:ext cx="1621645" cy="709333"/>
            </a:xfrm>
            <a:prstGeom prst="wedgeRectCallout">
              <a:avLst>
                <a:gd name="adj1" fmla="val 29427"/>
                <a:gd name="adj2" fmla="val -10456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8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Longer term Platform prospects</a:t>
              </a:r>
            </a:p>
          </p:txBody>
        </p:sp>
        <p:sp>
          <p:nvSpPr>
            <p:cNvPr id="149" name="AutoShape 133"/>
            <p:cNvSpPr>
              <a:spLocks noChangeArrowheads="1"/>
            </p:cNvSpPr>
            <p:nvPr/>
          </p:nvSpPr>
          <p:spPr bwMode="auto">
            <a:xfrm>
              <a:off x="1992259" y="2151809"/>
              <a:ext cx="1435530" cy="520177"/>
            </a:xfrm>
            <a:prstGeom prst="wedgeRectCallout">
              <a:avLst>
                <a:gd name="adj1" fmla="val -20866"/>
                <a:gd name="adj2" fmla="val 191954"/>
              </a:avLst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defTabSz="762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800" b="1" dirty="0" smtClean="0">
                  <a:solidFill>
                    <a:srgbClr val="000000"/>
                  </a:solidFill>
                  <a:latin typeface="Arial" charset="0"/>
                  <a:ea typeface="MS PGothic" charset="0"/>
                  <a:cs typeface="Times New Roman" charset="0"/>
                </a:rPr>
                <a:t>Unlikely to be migrated</a:t>
              </a:r>
            </a:p>
          </p:txBody>
        </p:sp>
        <p:sp>
          <p:nvSpPr>
            <p:cNvPr id="150" name="Text Box 134"/>
            <p:cNvSpPr txBox="1">
              <a:spLocks noChangeArrowheads="1"/>
            </p:cNvSpPr>
            <p:nvPr/>
          </p:nvSpPr>
          <p:spPr bwMode="auto">
            <a:xfrm>
              <a:off x="6422418" y="3445310"/>
              <a:ext cx="654170" cy="26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OLTP</a:t>
              </a:r>
            </a:p>
          </p:txBody>
        </p:sp>
        <p:sp>
          <p:nvSpPr>
            <p:cNvPr id="151" name="Text Box 135"/>
            <p:cNvSpPr txBox="1">
              <a:spLocks noChangeArrowheads="1"/>
            </p:cNvSpPr>
            <p:nvPr/>
          </p:nvSpPr>
          <p:spPr bwMode="auto">
            <a:xfrm>
              <a:off x="6416314" y="3598280"/>
              <a:ext cx="701919" cy="26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OLQP</a:t>
              </a:r>
            </a:p>
          </p:txBody>
        </p:sp>
        <p:sp>
          <p:nvSpPr>
            <p:cNvPr id="152" name="Text Box 136"/>
            <p:cNvSpPr txBox="1">
              <a:spLocks noChangeArrowheads="1"/>
            </p:cNvSpPr>
            <p:nvPr/>
          </p:nvSpPr>
          <p:spPr bwMode="auto">
            <a:xfrm>
              <a:off x="6419367" y="3754625"/>
              <a:ext cx="721797" cy="26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DW /BI</a:t>
              </a:r>
            </a:p>
          </p:txBody>
        </p:sp>
        <p:sp>
          <p:nvSpPr>
            <p:cNvPr id="153" name="Text Box 137"/>
            <p:cNvSpPr txBox="1">
              <a:spLocks noChangeArrowheads="1"/>
            </p:cNvSpPr>
            <p:nvPr/>
          </p:nvSpPr>
          <p:spPr bwMode="auto">
            <a:xfrm>
              <a:off x="6430046" y="3907596"/>
              <a:ext cx="701919" cy="260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37931725" indent="-37474525" defTabSz="762000" eaLnBrk="0" hangingPunct="0">
                <a:spcAft>
                  <a:spcPct val="5000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eaLnBrk="0" hangingPunct="0"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50000"/>
                </a:spcAft>
                <a:defRPr sz="16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 typeface="Wingdings" charset="0"/>
                <a:buNone/>
              </a:pPr>
              <a:r>
                <a:rPr lang="en-GB" sz="500" smtClean="0">
                  <a:solidFill>
                    <a:srgbClr val="000000"/>
                  </a:solidFill>
                  <a:cs typeface="Times New Roman" charset="0"/>
                </a:rPr>
                <a:t>Hybrid</a:t>
              </a:r>
            </a:p>
          </p:txBody>
        </p:sp>
      </p:grpSp>
      <p:sp>
        <p:nvSpPr>
          <p:cNvPr id="227" name="Text Placeholder 2"/>
          <p:cNvSpPr txBox="1">
            <a:spLocks/>
          </p:cNvSpPr>
          <p:nvPr/>
        </p:nvSpPr>
        <p:spPr>
          <a:xfrm>
            <a:off x="5122344" y="1631044"/>
            <a:ext cx="3412056" cy="27758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rgbClr val="FFFFFF"/>
              </a:gs>
            </a:gsLst>
            <a:lin ang="2520000" scaled="0"/>
            <a:tileRect/>
          </a:gradFill>
        </p:spPr>
        <p:txBody>
          <a:bodyPr lIns="91440" tIns="91440" bIns="91440">
            <a:noAutofit/>
          </a:bodyPr>
          <a:lstStyle>
            <a:lvl1pPr marL="228600" indent="-16827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Workload suitability to a consolidated environment varies greatly</a:t>
            </a:r>
          </a:p>
          <a:p>
            <a:r>
              <a:rPr lang="en-US" sz="1400" dirty="0" smtClean="0"/>
              <a:t>Define clear criteria to identify low hanging fruit</a:t>
            </a:r>
          </a:p>
          <a:p>
            <a:r>
              <a:rPr lang="en-US" sz="1400" dirty="0" smtClean="0"/>
              <a:t>Make sure to plan for early success</a:t>
            </a:r>
          </a:p>
          <a:p>
            <a:r>
              <a:rPr lang="en-US" sz="1400" dirty="0" smtClean="0"/>
              <a:t>Reduce risks by staging migrations </a:t>
            </a:r>
          </a:p>
          <a:p>
            <a:r>
              <a:rPr lang="en-US" sz="1400" dirty="0" smtClean="0"/>
              <a:t>Apply lessons from early migrations to later migrations</a:t>
            </a:r>
          </a:p>
          <a:p>
            <a:r>
              <a:rPr lang="en-US" sz="1400" dirty="0" smtClean="0"/>
              <a:t>Develop a flexible architecture to host a broad mix of workloads</a:t>
            </a:r>
          </a:p>
        </p:txBody>
      </p:sp>
    </p:spTree>
    <p:extLst>
      <p:ext uri="{BB962C8B-B14F-4D97-AF65-F5344CB8AC3E}">
        <p14:creationId xmlns:p14="http://schemas.microsoft.com/office/powerpoint/2010/main" val="177897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803275" y="1571625"/>
            <a:ext cx="4708525" cy="1101725"/>
          </a:xfrm>
        </p:spPr>
        <p:txBody>
          <a:bodyPr/>
          <a:lstStyle/>
          <a:p>
            <a:r>
              <a:rPr lang="en-US" smtClean="0">
                <a:ln>
                  <a:noFill/>
                </a:ln>
              </a:rPr>
              <a:t>Graphic Section Divider</a:t>
            </a:r>
          </a:p>
        </p:txBody>
      </p:sp>
      <p:pic>
        <p:nvPicPr>
          <p:cNvPr id="83971" name="Picture 2" descr="DB12c_pp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338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3972" name="Group 3"/>
          <p:cNvGrpSpPr>
            <a:grpSpLocks/>
          </p:cNvGrpSpPr>
          <p:nvPr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84009" name="Picture 25" descr="Red Ba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84010" name="Picture 20" descr="Oracle WHIT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15479" y="4668926"/>
              <a:ext cx="704056" cy="88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Rectangle 25"/>
          <p:cNvSpPr/>
          <p:nvPr/>
        </p:nvSpPr>
        <p:spPr>
          <a:xfrm>
            <a:off x="0" y="-33338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04347" y="42070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Consolidated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endCxn id="163" idx="2"/>
          </p:cNvCxnSpPr>
          <p:nvPr/>
        </p:nvCxnSpPr>
        <p:spPr>
          <a:xfrm flipH="1" flipV="1">
            <a:off x="335280" y="4263237"/>
            <a:ext cx="782306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64647" y="80438"/>
            <a:ext cx="8229586" cy="406395"/>
          </a:xfrm>
        </p:spPr>
        <p:txBody>
          <a:bodyPr/>
          <a:lstStyle/>
          <a:p>
            <a:r>
              <a:rPr lang="en-US" dirty="0" smtClean="0"/>
              <a:t>Database Consolidation Methods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b="0" dirty="0" smtClean="0">
              <a:solidFill>
                <a:schemeClr val="accent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664647" y="483116"/>
            <a:ext cx="8229600" cy="304800"/>
          </a:xfrm>
        </p:spPr>
        <p:txBody>
          <a:bodyPr/>
          <a:lstStyle/>
          <a:p>
            <a:r>
              <a:rPr lang="en-US" dirty="0" smtClean="0"/>
              <a:t>Traditional consolidation methods</a:t>
            </a:r>
            <a:endParaRPr lang="en-US" dirty="0"/>
          </a:p>
        </p:txBody>
      </p:sp>
      <p:grpSp>
        <p:nvGrpSpPr>
          <p:cNvPr id="2" name="Group 97"/>
          <p:cNvGrpSpPr/>
          <p:nvPr/>
        </p:nvGrpSpPr>
        <p:grpSpPr>
          <a:xfrm>
            <a:off x="335280" y="1524000"/>
            <a:ext cx="8158694" cy="2739237"/>
            <a:chOff x="335280" y="1524000"/>
            <a:chExt cx="8158694" cy="2739237"/>
          </a:xfrm>
        </p:grpSpPr>
        <p:sp>
          <p:nvSpPr>
            <p:cNvPr id="163" name="Right Triangle 162"/>
            <p:cNvSpPr/>
            <p:nvPr/>
          </p:nvSpPr>
          <p:spPr>
            <a:xfrm flipH="1">
              <a:off x="335280" y="1629245"/>
              <a:ext cx="7823066" cy="2633992"/>
            </a:xfrm>
            <a:custGeom>
              <a:avLst/>
              <a:gdLst>
                <a:gd name="connsiteX0" fmla="*/ 0 w 7232074"/>
                <a:gd name="connsiteY0" fmla="*/ 2636318 h 2636318"/>
                <a:gd name="connsiteX1" fmla="*/ 0 w 7232074"/>
                <a:gd name="connsiteY1" fmla="*/ 0 h 2636318"/>
                <a:gd name="connsiteX2" fmla="*/ 7232074 w 7232074"/>
                <a:gd name="connsiteY2" fmla="*/ 2636318 h 2636318"/>
                <a:gd name="connsiteX3" fmla="*/ 0 w 7232074"/>
                <a:gd name="connsiteY3" fmla="*/ 2636318 h 2636318"/>
                <a:gd name="connsiteX0" fmla="*/ 0 w 7232074"/>
                <a:gd name="connsiteY0" fmla="*/ 2636318 h 2636318"/>
                <a:gd name="connsiteX1" fmla="*/ 0 w 7232074"/>
                <a:gd name="connsiteY1" fmla="*/ 0 h 2636318"/>
                <a:gd name="connsiteX2" fmla="*/ 7232074 w 7232074"/>
                <a:gd name="connsiteY2" fmla="*/ 2636318 h 2636318"/>
                <a:gd name="connsiteX3" fmla="*/ 0 w 7232074"/>
                <a:gd name="connsiteY3" fmla="*/ 2636318 h 2636318"/>
                <a:gd name="connsiteX0" fmla="*/ 34 w 7232108"/>
                <a:gd name="connsiteY0" fmla="*/ 2636408 h 2636408"/>
                <a:gd name="connsiteX1" fmla="*/ 34 w 7232108"/>
                <a:gd name="connsiteY1" fmla="*/ 90 h 2636408"/>
                <a:gd name="connsiteX2" fmla="*/ 7232108 w 7232108"/>
                <a:gd name="connsiteY2" fmla="*/ 2636408 h 2636408"/>
                <a:gd name="connsiteX3" fmla="*/ 34 w 7232108"/>
                <a:gd name="connsiteY3" fmla="*/ 2636408 h 2636408"/>
                <a:gd name="connsiteX0" fmla="*/ 5 w 7232079"/>
                <a:gd name="connsiteY0" fmla="*/ 2636372 h 2636372"/>
                <a:gd name="connsiteX1" fmla="*/ 5 w 7232079"/>
                <a:gd name="connsiteY1" fmla="*/ 54 h 2636372"/>
                <a:gd name="connsiteX2" fmla="*/ 7232079 w 7232079"/>
                <a:gd name="connsiteY2" fmla="*/ 2636372 h 2636372"/>
                <a:gd name="connsiteX3" fmla="*/ 5 w 7232079"/>
                <a:gd name="connsiteY3" fmla="*/ 2636372 h 2636372"/>
                <a:gd name="connsiteX0" fmla="*/ 6 w 7232080"/>
                <a:gd name="connsiteY0" fmla="*/ 2636373 h 2636373"/>
                <a:gd name="connsiteX1" fmla="*/ 6 w 7232080"/>
                <a:gd name="connsiteY1" fmla="*/ 55 h 2636373"/>
                <a:gd name="connsiteX2" fmla="*/ 7232080 w 7232080"/>
                <a:gd name="connsiteY2" fmla="*/ 2636373 h 2636373"/>
                <a:gd name="connsiteX3" fmla="*/ 6 w 7232080"/>
                <a:gd name="connsiteY3" fmla="*/ 2636373 h 2636373"/>
                <a:gd name="connsiteX0" fmla="*/ 0 w 7232074"/>
                <a:gd name="connsiteY0" fmla="*/ 2633992 h 2633992"/>
                <a:gd name="connsiteX1" fmla="*/ 11006 w 7232074"/>
                <a:gd name="connsiteY1" fmla="*/ 56 h 2633992"/>
                <a:gd name="connsiteX2" fmla="*/ 7232074 w 7232074"/>
                <a:gd name="connsiteY2" fmla="*/ 2633992 h 2633992"/>
                <a:gd name="connsiteX3" fmla="*/ 0 w 7232074"/>
                <a:gd name="connsiteY3" fmla="*/ 2633992 h 26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2074" h="2633992">
                  <a:moveTo>
                    <a:pt x="0" y="2633992"/>
                  </a:moveTo>
                  <a:cubicBezTo>
                    <a:pt x="3669" y="1756013"/>
                    <a:pt x="7337" y="878035"/>
                    <a:pt x="11006" y="56"/>
                  </a:cubicBezTo>
                  <a:cubicBezTo>
                    <a:pt x="6157" y="-12711"/>
                    <a:pt x="2928697" y="2197179"/>
                    <a:pt x="7232074" y="2633992"/>
                  </a:cubicBezTo>
                  <a:lnTo>
                    <a:pt x="0" y="26339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7292363" y="2898065"/>
              <a:ext cx="2095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Consolidation Efficiency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 flipV="1">
              <a:off x="8152512" y="1524000"/>
              <a:ext cx="5834" cy="2739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4"/>
          <p:cNvGrpSpPr/>
          <p:nvPr/>
        </p:nvGrpSpPr>
        <p:grpSpPr>
          <a:xfrm>
            <a:off x="5040976" y="1129540"/>
            <a:ext cx="3253804" cy="3661605"/>
            <a:chOff x="5040976" y="1129540"/>
            <a:chExt cx="3253804" cy="3661605"/>
          </a:xfrm>
        </p:grpSpPr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5421383" y="1129540"/>
              <a:ext cx="2395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Schema Consolidation</a:t>
              </a:r>
              <a:endParaRPr lang="en-US" sz="1600" b="1" dirty="0"/>
            </a:p>
          </p:txBody>
        </p:sp>
        <p:sp>
          <p:nvSpPr>
            <p:cNvPr id="77" name="TextBox 115"/>
            <p:cNvSpPr txBox="1">
              <a:spLocks noChangeArrowheads="1"/>
            </p:cNvSpPr>
            <p:nvPr/>
          </p:nvSpPr>
          <p:spPr bwMode="auto">
            <a:xfrm>
              <a:off x="5040976" y="4267925"/>
              <a:ext cx="325380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  Share Servers, OS &amp; Database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  <a:p>
              <a:pPr algn="ctr">
                <a:buFont typeface="Arial" pitchFamily="34" charset="0"/>
                <a:buNone/>
              </a:pPr>
              <a:endParaRPr lang="en-US" sz="1400" dirty="0">
                <a:latin typeface="+mn-lt"/>
              </a:endParaRPr>
            </a:p>
          </p:txBody>
        </p:sp>
        <p:pic>
          <p:nvPicPr>
            <p:cNvPr id="78" name="Picture 77" descr="Legacy DB Dru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2310" y="3099119"/>
              <a:ext cx="757259" cy="1131778"/>
            </a:xfrm>
            <a:prstGeom prst="rect">
              <a:avLst/>
            </a:prstGeom>
          </p:spPr>
        </p:pic>
        <p:grpSp>
          <p:nvGrpSpPr>
            <p:cNvPr id="5" name="Group 255"/>
            <p:cNvGrpSpPr/>
            <p:nvPr/>
          </p:nvGrpSpPr>
          <p:grpSpPr>
            <a:xfrm>
              <a:off x="5701533" y="1664244"/>
              <a:ext cx="1291059" cy="1708954"/>
              <a:chOff x="5701533" y="1664244"/>
              <a:chExt cx="1291059" cy="1708954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38941" y="1664244"/>
                <a:ext cx="853651" cy="1472730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01533" y="1924369"/>
                <a:ext cx="839797" cy="1448829"/>
              </a:xfrm>
              <a:prstGeom prst="rect">
                <a:avLst/>
              </a:prstGeom>
            </p:spPr>
          </p:pic>
        </p:grpSp>
      </p:grpSp>
      <p:grpSp>
        <p:nvGrpSpPr>
          <p:cNvPr id="6" name="Group 121"/>
          <p:cNvGrpSpPr/>
          <p:nvPr/>
        </p:nvGrpSpPr>
        <p:grpSpPr>
          <a:xfrm>
            <a:off x="751492" y="1141415"/>
            <a:ext cx="2083373" cy="3649731"/>
            <a:chOff x="751492" y="1141415"/>
            <a:chExt cx="2083373" cy="3649731"/>
          </a:xfrm>
        </p:grpSpPr>
        <p:pic>
          <p:nvPicPr>
            <p:cNvPr id="87" name="Picture 86" descr="Legacy DB Drum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274" y="3599862"/>
              <a:ext cx="413495" cy="617998"/>
            </a:xfrm>
            <a:prstGeom prst="rect">
              <a:avLst/>
            </a:prstGeom>
          </p:spPr>
        </p:pic>
        <p:pic>
          <p:nvPicPr>
            <p:cNvPr id="88" name="Picture 87" descr="Legacy DB Drum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929" y="3384128"/>
              <a:ext cx="413495" cy="617998"/>
            </a:xfrm>
            <a:prstGeom prst="rect">
              <a:avLst/>
            </a:prstGeom>
          </p:spPr>
        </p:pic>
        <p:pic>
          <p:nvPicPr>
            <p:cNvPr id="89" name="Picture 88" descr="Legacy DB Drum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839" y="3607780"/>
              <a:ext cx="413495" cy="617998"/>
            </a:xfrm>
            <a:prstGeom prst="rect">
              <a:avLst/>
            </a:prstGeom>
          </p:spPr>
        </p:pic>
        <p:pic>
          <p:nvPicPr>
            <p:cNvPr id="90" name="Picture 89" descr="Legacy DB Drum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370" y="3403921"/>
              <a:ext cx="413495" cy="617998"/>
            </a:xfrm>
            <a:prstGeom prst="rect">
              <a:avLst/>
            </a:prstGeom>
          </p:spPr>
        </p:pic>
        <p:grpSp>
          <p:nvGrpSpPr>
            <p:cNvPr id="7" name="Group 119"/>
            <p:cNvGrpSpPr/>
            <p:nvPr/>
          </p:nvGrpSpPr>
          <p:grpSpPr>
            <a:xfrm>
              <a:off x="751492" y="1141415"/>
              <a:ext cx="1870971" cy="3649731"/>
              <a:chOff x="751492" y="1141415"/>
              <a:chExt cx="1870971" cy="3649731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1492" y="2151982"/>
                <a:ext cx="839797" cy="1448829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82666" y="2150003"/>
                <a:ext cx="839797" cy="1448829"/>
              </a:xfrm>
              <a:prstGeom prst="rect">
                <a:avLst/>
              </a:prstGeom>
            </p:spPr>
          </p:pic>
          <p:sp>
            <p:nvSpPr>
              <p:cNvPr id="54" name="Rectangle 4"/>
              <p:cNvSpPr>
                <a:spLocks noChangeArrowheads="1"/>
              </p:cNvSpPr>
              <p:nvPr/>
            </p:nvSpPr>
            <p:spPr bwMode="auto">
              <a:xfrm>
                <a:off x="764081" y="1141415"/>
                <a:ext cx="18128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Virtual Machines</a:t>
                </a:r>
                <a:endParaRPr lang="en-US" sz="16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30089" y="4267926"/>
                <a:ext cx="17540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Share Servers</a:t>
                </a:r>
              </a:p>
              <a:p>
                <a:pPr algn="ctr"/>
                <a:endParaRPr lang="en-US" sz="1400" dirty="0" err="1" smtClean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8" name="Group 104"/>
          <p:cNvGrpSpPr/>
          <p:nvPr/>
        </p:nvGrpSpPr>
        <p:grpSpPr>
          <a:xfrm>
            <a:off x="570012" y="2006922"/>
            <a:ext cx="2240731" cy="1763089"/>
            <a:chOff x="570015" y="1987608"/>
            <a:chExt cx="2240731" cy="1763089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015" y="2013337"/>
              <a:ext cx="1209556" cy="1737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90" y="1987608"/>
              <a:ext cx="1209556" cy="1737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Group 122"/>
          <p:cNvGrpSpPr/>
          <p:nvPr/>
        </p:nvGrpSpPr>
        <p:grpSpPr>
          <a:xfrm>
            <a:off x="2855412" y="1141415"/>
            <a:ext cx="2675732" cy="3649730"/>
            <a:chOff x="2855412" y="1141415"/>
            <a:chExt cx="2675732" cy="3649730"/>
          </a:xfrm>
        </p:grpSpPr>
        <p:sp>
          <p:nvSpPr>
            <p:cNvPr id="124" name="Rectangle 5"/>
            <p:cNvSpPr>
              <a:spLocks noChangeArrowheads="1"/>
            </p:cNvSpPr>
            <p:nvPr/>
          </p:nvSpPr>
          <p:spPr bwMode="auto">
            <a:xfrm>
              <a:off x="3023727" y="1141415"/>
              <a:ext cx="22488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Dedicated Databases</a:t>
              </a:r>
              <a:endParaRPr lang="en-US" sz="16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55412" y="4267925"/>
              <a:ext cx="2675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Share Servers &amp; OS</a:t>
              </a:r>
            </a:p>
            <a:p>
              <a:pPr algn="ctr"/>
              <a:endPara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256"/>
            <p:cNvGrpSpPr/>
            <p:nvPr/>
          </p:nvGrpSpPr>
          <p:grpSpPr>
            <a:xfrm>
              <a:off x="3672822" y="1749353"/>
              <a:ext cx="1703362" cy="2409130"/>
              <a:chOff x="3672822" y="1749353"/>
              <a:chExt cx="1703362" cy="2409130"/>
            </a:xfrm>
          </p:grpSpPr>
          <p:grpSp>
            <p:nvGrpSpPr>
              <p:cNvPr id="11" name="Group 222"/>
              <p:cNvGrpSpPr/>
              <p:nvPr/>
            </p:nvGrpSpPr>
            <p:grpSpPr>
              <a:xfrm>
                <a:off x="3672822" y="1749353"/>
                <a:ext cx="1291059" cy="1708954"/>
                <a:chOff x="3874697" y="1583103"/>
                <a:chExt cx="1291059" cy="1708954"/>
              </a:xfrm>
            </p:grpSpPr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312105" y="1583103"/>
                  <a:ext cx="853651" cy="1472730"/>
                </a:xfrm>
                <a:prstGeom prst="rect">
                  <a:avLst/>
                </a:prstGeom>
              </p:spPr>
            </p:pic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874697" y="1843228"/>
                  <a:ext cx="839797" cy="1448829"/>
                </a:xfrm>
                <a:prstGeom prst="rect">
                  <a:avLst/>
                </a:prstGeom>
              </p:spPr>
            </p:pic>
          </p:grpSp>
          <p:pic>
            <p:nvPicPr>
              <p:cNvPr id="128" name="Picture 127" descr="Legacy DB Drum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7349" y="3540485"/>
                <a:ext cx="413495" cy="617998"/>
              </a:xfrm>
              <a:prstGeom prst="rect">
                <a:avLst/>
              </a:prstGeom>
            </p:spPr>
          </p:pic>
          <p:pic>
            <p:nvPicPr>
              <p:cNvPr id="129" name="Picture 128" descr="Legacy DB Drum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9129" y="3360377"/>
                <a:ext cx="413495" cy="617998"/>
              </a:xfrm>
              <a:prstGeom prst="rect">
                <a:avLst/>
              </a:prstGeom>
            </p:spPr>
          </p:pic>
          <p:pic>
            <p:nvPicPr>
              <p:cNvPr id="130" name="Picture 129" descr="Legacy DB Drum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909" y="3144642"/>
                <a:ext cx="413495" cy="617998"/>
              </a:xfrm>
              <a:prstGeom prst="rect">
                <a:avLst/>
              </a:prstGeom>
            </p:spPr>
          </p:pic>
          <p:pic>
            <p:nvPicPr>
              <p:cNvPr id="131" name="Picture 130" descr="Legacy DB Drum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2689" y="2881407"/>
                <a:ext cx="413495" cy="6179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97239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ent Placeholder 2"/>
          <p:cNvSpPr txBox="1">
            <a:spLocks/>
          </p:cNvSpPr>
          <p:nvPr/>
        </p:nvSpPr>
        <p:spPr>
          <a:xfrm>
            <a:off x="4673600" y="927770"/>
            <a:ext cx="4229100" cy="8502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</p:spPr>
        <p:txBody>
          <a:bodyPr/>
          <a:lstStyle/>
          <a:p>
            <a:pPr marL="228600" marR="0" lvl="0" indent="-168275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Workload capture and replay</a:t>
            </a:r>
          </a:p>
          <a:p>
            <a:pPr marL="228600" marR="0" lvl="0" indent="-168275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Real Application Testing for Consolidation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690047" y="61584"/>
            <a:ext cx="8229586" cy="643461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Consolidation Planning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Two distinct tools available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8000" y="927770"/>
            <a:ext cx="3365500" cy="13963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</p:spPr>
        <p:txBody>
          <a:bodyPr tIns="91440" bIns="91440"/>
          <a:lstStyle/>
          <a:p>
            <a:pPr marL="228600" marR="0" lvl="0" indent="-168275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Usage based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Capacity Planner</a:t>
            </a:r>
          </a:p>
          <a:p>
            <a:pPr marL="228600" marR="0" lvl="0" indent="-168275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Resources: CPU, Memory, I/O, Storage</a:t>
            </a:r>
          </a:p>
          <a:p>
            <a:pPr marL="228600" marR="0" lvl="0" indent="-168275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Built-in conflict resolution rules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832101"/>
            <a:ext cx="4038599" cy="1524000"/>
          </a:xfrm>
          <a:prstGeom prst="rect">
            <a:avLst/>
          </a:prstGeom>
        </p:spPr>
      </p:pic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4508500" y="1689100"/>
            <a:ext cx="4635500" cy="2870200"/>
            <a:chOff x="3514900" y="927379"/>
            <a:chExt cx="5477055" cy="5194021"/>
          </a:xfrm>
        </p:grpSpPr>
        <p:sp>
          <p:nvSpPr>
            <p:cNvPr id="32" name="AutoShape 36"/>
            <p:cNvSpPr>
              <a:spLocks noChangeArrowheads="1"/>
            </p:cNvSpPr>
            <p:nvPr/>
          </p:nvSpPr>
          <p:spPr bwMode="auto">
            <a:xfrm>
              <a:off x="6862048" y="950465"/>
              <a:ext cx="1050926" cy="560700"/>
            </a:xfrm>
            <a:prstGeom prst="roundRect">
              <a:avLst>
                <a:gd name="adj" fmla="val 16667"/>
              </a:avLst>
            </a:prstGeom>
            <a:noFill/>
            <a:ln w="28575">
              <a:noFill/>
              <a:round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>
                <a:buClr>
                  <a:srgbClr val="FD0000"/>
                </a:buClr>
              </a:pPr>
              <a:r>
                <a:rPr lang="en-US" dirty="0">
                  <a:solidFill>
                    <a:srgbClr val="FD0000"/>
                  </a:solidFill>
                  <a:ea typeface="ＭＳ Ｐゴシック" pitchFamily="34" charset="-128"/>
                  <a:cs typeface="Times New Roman" pitchFamily="18" charset="0"/>
                </a:rPr>
                <a:t>Test</a:t>
              </a:r>
            </a:p>
          </p:txBody>
        </p:sp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385171644"/>
                </p:ext>
              </p:extLst>
            </p:nvPr>
          </p:nvGraphicFramePr>
          <p:xfrm>
            <a:off x="3630906" y="4851401"/>
            <a:ext cx="5361049" cy="12699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3514900" y="927379"/>
              <a:ext cx="2036764" cy="560700"/>
            </a:xfrm>
            <a:prstGeom prst="roundRect">
              <a:avLst>
                <a:gd name="adj" fmla="val 16667"/>
              </a:avLst>
            </a:prstGeom>
            <a:noFill/>
            <a:ln w="28575">
              <a:noFill/>
              <a:round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>
                <a:buClr>
                  <a:srgbClr val="FD0000"/>
                </a:buClr>
              </a:pPr>
              <a:r>
                <a:rPr lang="en-US" dirty="0">
                  <a:solidFill>
                    <a:srgbClr val="FD0000"/>
                  </a:solidFill>
                  <a:ea typeface="ＭＳ Ｐゴシック" pitchFamily="34" charset="-128"/>
                  <a:cs typeface="Times New Roman" pitchFamily="18" charset="0"/>
                </a:rPr>
                <a:t>    Production</a:t>
              </a:r>
            </a:p>
          </p:txBody>
        </p:sp>
        <p:grpSp>
          <p:nvGrpSpPr>
            <p:cNvPr id="35" name="Group 61"/>
            <p:cNvGrpSpPr>
              <a:grpSpLocks/>
            </p:cNvGrpSpPr>
            <p:nvPr/>
          </p:nvGrpSpPr>
          <p:grpSpPr bwMode="auto">
            <a:xfrm>
              <a:off x="3651826" y="1307662"/>
              <a:ext cx="5277862" cy="4449613"/>
              <a:chOff x="3651826" y="1307662"/>
              <a:chExt cx="5277862" cy="4449613"/>
            </a:xfrm>
          </p:grpSpPr>
          <p:sp>
            <p:nvSpPr>
              <p:cNvPr id="36" name="Right Arrow 35"/>
              <p:cNvSpPr/>
              <p:nvPr/>
            </p:nvSpPr>
            <p:spPr bwMode="auto">
              <a:xfrm>
                <a:off x="5347347" y="3555985"/>
                <a:ext cx="1230647" cy="862749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2075" tIns="46038" rIns="92075" bIns="46038"/>
              <a:lstStyle/>
              <a:p>
                <a:pPr marL="119037" indent="-119037">
                  <a:buClr>
                    <a:srgbClr val="FD0000"/>
                  </a:buClr>
                  <a:defRPr/>
                </a:pPr>
                <a:endParaRPr lang="en-CA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Line 5"/>
              <p:cNvSpPr>
                <a:spLocks noChangeShapeType="1"/>
              </p:cNvSpPr>
              <p:nvPr/>
            </p:nvSpPr>
            <p:spPr bwMode="auto">
              <a:xfrm>
                <a:off x="5867400" y="1337675"/>
                <a:ext cx="44450" cy="441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endParaRPr lang="en-US" sz="700" dirty="0">
                  <a:solidFill>
                    <a:srgbClr val="000000"/>
                  </a:solidFill>
                  <a:ea typeface="ＭＳ Ｐゴシック" pitchFamily="34" charset="-128"/>
                </a:endParaRPr>
              </a:p>
            </p:txBody>
          </p:sp>
          <p:pic>
            <p:nvPicPr>
              <p:cNvPr id="38" name="Picture 42" descr="diagram_camcorder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494338" y="3632200"/>
                <a:ext cx="750887" cy="541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9" name="AutoShape 59"/>
              <p:cNvCxnSpPr>
                <a:cxnSpLocks noChangeShapeType="1"/>
              </p:cNvCxnSpPr>
              <p:nvPr/>
            </p:nvCxnSpPr>
            <p:spPr bwMode="auto">
              <a:xfrm>
                <a:off x="7967663" y="2900363"/>
                <a:ext cx="962025" cy="101600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</p:cxnSp>
          <p:sp>
            <p:nvSpPr>
              <p:cNvPr id="40" name="Text Box 65"/>
              <p:cNvSpPr txBox="1">
                <a:spLocks noChangeArrowheads="1"/>
              </p:cNvSpPr>
              <p:nvPr/>
            </p:nvSpPr>
            <p:spPr bwMode="auto">
              <a:xfrm>
                <a:off x="6497641" y="1412870"/>
                <a:ext cx="1809752" cy="464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buClr>
                    <a:srgbClr val="FD0000"/>
                  </a:buClr>
                </a:pPr>
                <a:r>
                  <a:rPr lang="en-US" sz="1600" dirty="0">
                    <a:solidFill>
                      <a:srgbClr val="000000"/>
                    </a:solidFill>
                    <a:ea typeface="ＭＳ Ｐゴシック" pitchFamily="34" charset="-128"/>
                    <a:cs typeface="Times New Roman" pitchFamily="18" charset="0"/>
                  </a:rPr>
                  <a:t>Replay Driver</a:t>
                </a:r>
              </a:p>
            </p:txBody>
          </p:sp>
          <p:sp>
            <p:nvSpPr>
              <p:cNvPr id="41" name="AutoShape 66"/>
              <p:cNvSpPr>
                <a:spLocks noChangeArrowheads="1"/>
              </p:cNvSpPr>
              <p:nvPr/>
            </p:nvSpPr>
            <p:spPr bwMode="auto">
              <a:xfrm>
                <a:off x="4014611" y="1307662"/>
                <a:ext cx="1048831" cy="514056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pPr>
                  <a:buClr>
                    <a:srgbClr val="FD0000"/>
                  </a:buClr>
                </a:pPr>
                <a:r>
                  <a:rPr lang="en-US" sz="1600" dirty="0">
                    <a:solidFill>
                      <a:srgbClr val="000000"/>
                    </a:solidFill>
                    <a:ea typeface="ＭＳ Ｐゴシック" pitchFamily="34" charset="-128"/>
                    <a:cs typeface="Times New Roman" pitchFamily="18" charset="0"/>
                  </a:rPr>
                  <a:t>Clients</a:t>
                </a:r>
              </a:p>
            </p:txBody>
          </p:sp>
          <p:grpSp>
            <p:nvGrpSpPr>
              <p:cNvPr id="42" name="Group 193"/>
              <p:cNvGrpSpPr>
                <a:grpSpLocks/>
              </p:cNvGrpSpPr>
              <p:nvPr/>
            </p:nvGrpSpPr>
            <p:grpSpPr bwMode="auto">
              <a:xfrm>
                <a:off x="3651826" y="1752203"/>
                <a:ext cx="1732709" cy="3360033"/>
                <a:chOff x="3663822" y="2036987"/>
                <a:chExt cx="1733414" cy="3360124"/>
              </a:xfrm>
            </p:grpSpPr>
            <p:grpSp>
              <p:nvGrpSpPr>
                <p:cNvPr id="67" name="Group 156"/>
                <p:cNvGrpSpPr>
                  <a:grpSpLocks/>
                </p:cNvGrpSpPr>
                <p:nvPr/>
              </p:nvGrpSpPr>
              <p:grpSpPr bwMode="auto">
                <a:xfrm>
                  <a:off x="3663822" y="2036987"/>
                  <a:ext cx="1733414" cy="2987903"/>
                  <a:chOff x="3663822" y="2036987"/>
                  <a:chExt cx="1733414" cy="2987903"/>
                </a:xfrm>
              </p:grpSpPr>
              <p:cxnSp>
                <p:nvCxnSpPr>
                  <p:cNvPr id="69" name="AutoShape 20"/>
                  <p:cNvCxnSpPr>
                    <a:cxnSpLocks noChangeShapeType="1"/>
                  </p:cNvCxnSpPr>
                  <p:nvPr/>
                </p:nvCxnSpPr>
                <p:spPr bwMode="auto">
                  <a:xfrm rot="5400000" flipH="1">
                    <a:off x="4778375" y="2449513"/>
                    <a:ext cx="173038" cy="665162"/>
                  </a:xfrm>
                  <a:prstGeom prst="bentConnector3">
                    <a:avLst>
                      <a:gd name="adj1" fmla="val 49523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</p:cxnSp>
              <p:grpSp>
                <p:nvGrpSpPr>
                  <p:cNvPr id="70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3663822" y="2036987"/>
                    <a:ext cx="1733414" cy="2987903"/>
                    <a:chOff x="3663822" y="2036987"/>
                    <a:chExt cx="1733414" cy="2987903"/>
                  </a:xfrm>
                </p:grpSpPr>
                <p:sp>
                  <p:nvSpPr>
                    <p:cNvPr id="71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097" y="2602926"/>
                      <a:ext cx="86249" cy="94595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buClr>
                          <a:srgbClr val="FD0000"/>
                        </a:buClr>
                        <a:defRPr/>
                      </a:pPr>
                      <a:endParaRPr lang="en-US" sz="1200" dirty="0">
                        <a:solidFill>
                          <a:srgbClr val="FFFFFF"/>
                        </a:solidFill>
                        <a:ea typeface="ＭＳ Ｐゴシック" pitchFamily="34" charset="-128"/>
                      </a:endParaRPr>
                    </a:p>
                  </p:txBody>
                </p:sp>
                <p:cxnSp>
                  <p:nvCxnSpPr>
                    <p:cNvPr id="72" name="AutoShape 19"/>
                    <p:cNvCxnSpPr>
                      <a:cxnSpLocks noChangeShapeType="1"/>
                    </p:cNvCxnSpPr>
                    <p:nvPr/>
                  </p:nvCxnSpPr>
                  <p:spPr bwMode="auto">
                    <a:xfrm rot="-5400000">
                      <a:off x="4093369" y="2429669"/>
                      <a:ext cx="173038" cy="704850"/>
                    </a:xfrm>
                    <a:prstGeom prst="bentConnector3">
                      <a:avLst>
                        <a:gd name="adj1" fmla="val 49523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</p:cxnSp>
                <p:sp>
                  <p:nvSpPr>
                    <p:cNvPr id="73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1011" y="3454283"/>
                      <a:ext cx="0" cy="270738"/>
                    </a:xfrm>
                    <a:prstGeom prst="line">
                      <a:avLst/>
                    </a:prstGeom>
                    <a:ln>
                      <a:headEnd type="triangle" w="med" len="med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lIns="92075" tIns="46038" rIns="92075" bIns="46038">
                      <a:spAutoFit/>
                    </a:bodyPr>
                    <a:lstStyle/>
                    <a:p>
                      <a:pPr>
                        <a:buClr>
                          <a:srgbClr val="FD0000"/>
                        </a:buClr>
                        <a:defRPr/>
                      </a:pPr>
                      <a:endParaRPr lang="en-CA" sz="12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74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63285" y="3454283"/>
                      <a:ext cx="0" cy="270738"/>
                    </a:xfrm>
                    <a:prstGeom prst="line">
                      <a:avLst/>
                    </a:prstGeom>
                    <a:ln>
                      <a:headEnd type="triangle" w="med" len="med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lIns="92075" tIns="46038" rIns="92075" bIns="46038">
                      <a:spAutoFit/>
                    </a:bodyPr>
                    <a:lstStyle/>
                    <a:p>
                      <a:pPr>
                        <a:buClr>
                          <a:srgbClr val="FD0000"/>
                        </a:buClr>
                        <a:defRPr/>
                      </a:pPr>
                      <a:endParaRPr lang="en-CA" sz="12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75" name="Line 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27994" y="3454283"/>
                      <a:ext cx="0" cy="270738"/>
                    </a:xfrm>
                    <a:prstGeom prst="line">
                      <a:avLst/>
                    </a:prstGeom>
                    <a:ln>
                      <a:headEnd type="triangle" w="med" len="med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lIns="92075" tIns="46038" rIns="92075" bIns="46038">
                      <a:spAutoFit/>
                    </a:bodyPr>
                    <a:lstStyle/>
                    <a:p>
                      <a:pPr>
                        <a:buClr>
                          <a:srgbClr val="FD0000"/>
                        </a:buClr>
                        <a:defRPr/>
                      </a:pPr>
                      <a:endParaRPr lang="en-CA" sz="12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pic>
                  <p:nvPicPr>
                    <p:cNvPr id="76" name="Picture 75" descr="Group.png"/>
                    <p:cNvPicPr>
                      <a:picLocks noChangeAspect="1"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3838010" y="2036987"/>
                      <a:ext cx="304405" cy="547999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77" name="Picture 76" descr="Group.png"/>
                    <p:cNvPicPr>
                      <a:picLocks noChangeAspect="1"/>
                    </p:cNvPicPr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>
                    <a:xfrm>
                      <a:off x="4375791" y="2036987"/>
                      <a:ext cx="306095" cy="547999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78" name="Picture 77" descr="Group.png"/>
                    <p:cNvPicPr>
                      <a:picLocks noChangeAspect="1"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4915264" y="2036987"/>
                      <a:ext cx="304405" cy="547999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79" name="Picture 78" descr="NewServer.png"/>
                    <p:cNvPicPr>
                      <a:picLocks noChangeAspect="1"/>
                    </p:cNvPicPr>
                    <p:nvPr/>
                  </p:nvPicPr>
                  <p:blipFill>
                    <a:blip r:embed="rId12" cstate="print"/>
                    <a:stretch>
                      <a:fillRect/>
                    </a:stretch>
                  </p:blipFill>
                  <p:spPr>
                    <a:xfrm>
                      <a:off x="3690880" y="2826367"/>
                      <a:ext cx="348374" cy="637701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80" name="Picture 79" descr="NewServer.png"/>
                    <p:cNvPicPr>
                      <a:picLocks noChangeAspect="1"/>
                    </p:cNvPicPr>
                    <p:nvPr/>
                  </p:nvPicPr>
                  <p:blipFill>
                    <a:blip r:embed="rId12" cstate="print"/>
                    <a:stretch>
                      <a:fillRect/>
                    </a:stretch>
                  </p:blipFill>
                  <p:spPr>
                    <a:xfrm>
                      <a:off x="4367335" y="2826367"/>
                      <a:ext cx="346684" cy="637701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81" name="Picture 80" descr="NewServer.png"/>
                    <p:cNvPicPr>
                      <a:picLocks noChangeAspect="1"/>
                    </p:cNvPicPr>
                    <p:nvPr/>
                  </p:nvPicPr>
                  <p:blipFill>
                    <a:blip r:embed="rId12" cstate="print"/>
                    <a:stretch>
                      <a:fillRect/>
                    </a:stretch>
                  </p:blipFill>
                  <p:spPr>
                    <a:xfrm>
                      <a:off x="5050554" y="2831260"/>
                      <a:ext cx="346684" cy="637702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82" name="Picture 81" descr="Storage.png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3663822" y="4649770"/>
                      <a:ext cx="380506" cy="375119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83" name="Picture 82" descr="EnterpriseServer.png"/>
                    <p:cNvPicPr>
                      <a:picLocks noChangeAspect="1"/>
                    </p:cNvPicPr>
                    <p:nvPr/>
                  </p:nvPicPr>
                  <p:blipFill>
                    <a:blip r:embed="rId14" cstate="print"/>
                    <a:stretch>
                      <a:fillRect/>
                    </a:stretch>
                  </p:blipFill>
                  <p:spPr>
                    <a:xfrm>
                      <a:off x="4343659" y="3739700"/>
                      <a:ext cx="368668" cy="637701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84" name="Picture 83" descr="Storage.png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4311528" y="4649770"/>
                      <a:ext cx="380505" cy="375119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85" name="Picture 84" descr="Storage.png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4959233" y="4649770"/>
                      <a:ext cx="380506" cy="375119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grpSp>
                  <p:nvGrpSpPr>
                    <p:cNvPr id="86" name="Group 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28526" y="4393710"/>
                      <a:ext cx="1370012" cy="255725"/>
                      <a:chOff x="3828526" y="4393710"/>
                      <a:chExt cx="1370012" cy="255725"/>
                    </a:xfrm>
                  </p:grpSpPr>
                  <p:grpSp>
                    <p:nvGrpSpPr>
                      <p:cNvPr id="87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28526" y="4476397"/>
                        <a:ext cx="1370012" cy="173038"/>
                        <a:chOff x="4419600" y="4419600"/>
                        <a:chExt cx="1370012" cy="173038"/>
                      </a:xfrm>
                    </p:grpSpPr>
                    <p:cxnSp>
                      <p:nvCxnSpPr>
                        <p:cNvPr id="89" name="AutoShape 19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rot="-5400000">
                          <a:off x="4685506" y="4153694"/>
                          <a:ext cx="173038" cy="704850"/>
                        </a:xfrm>
                        <a:prstGeom prst="bentConnector3">
                          <a:avLst>
                            <a:gd name="adj1" fmla="val 49523"/>
                          </a:avLst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cxnSp>
                    <p:cxnSp>
                      <p:nvCxnSpPr>
                        <p:cNvPr id="90" name="AutoShape 20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rot="5400000" flipH="1">
                          <a:off x="5370512" y="4173538"/>
                          <a:ext cx="173038" cy="665162"/>
                        </a:xfrm>
                        <a:prstGeom prst="bentConnector3">
                          <a:avLst>
                            <a:gd name="adj1" fmla="val 49523"/>
                          </a:avLst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cxnSp>
                  </p:grpSp>
                  <p:sp>
                    <p:nvSpPr>
                      <p:cNvPr id="88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87406" y="4393710"/>
                        <a:ext cx="86247" cy="96227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buClr>
                            <a:srgbClr val="FD0000"/>
                          </a:buClr>
                          <a:defRPr/>
                        </a:pPr>
                        <a:endParaRPr lang="en-US" sz="1200" dirty="0">
                          <a:solidFill>
                            <a:srgbClr val="FFFFFF"/>
                          </a:solidFill>
                          <a:ea typeface="ＭＳ Ｐゴシック" pitchFamily="34" charset="-128"/>
                        </a:endParaRPr>
                      </a:p>
                    </p:txBody>
                  </p:sp>
                </p:grpSp>
              </p:grpSp>
            </p:grpSp>
            <p:sp>
              <p:nvSpPr>
                <p:cNvPr id="68" name="AutoShape 64"/>
                <p:cNvSpPr>
                  <a:spLocks noChangeArrowheads="1"/>
                </p:cNvSpPr>
                <p:nvPr/>
              </p:nvSpPr>
              <p:spPr bwMode="auto">
                <a:xfrm>
                  <a:off x="3876234" y="4883041"/>
                  <a:ext cx="1316038" cy="514070"/>
                </a:xfrm>
                <a:prstGeom prst="roundRect">
                  <a:avLst>
                    <a:gd name="adj" fmla="val 16667"/>
                  </a:avLst>
                </a:prstGeom>
                <a:noFill/>
                <a:ln w="28575">
                  <a:noFill/>
                  <a:round/>
                  <a:headEnd/>
                  <a:tailEnd/>
                </a:ln>
              </p:spPr>
              <p:txBody>
                <a:bodyPr lIns="92075" tIns="46038" rIns="92075" bIns="46038" anchor="ctr">
                  <a:spAutoFit/>
                </a:bodyPr>
                <a:lstStyle/>
                <a:p>
                  <a:pPr>
                    <a:buClr>
                      <a:srgbClr val="FD0000"/>
                    </a:buClr>
                  </a:pPr>
                  <a:r>
                    <a:rPr lang="en-US" sz="1600" dirty="0">
                      <a:solidFill>
                        <a:srgbClr val="FFFFFF"/>
                      </a:solidFill>
                      <a:ea typeface="ＭＳ Ｐゴシック" pitchFamily="34" charset="-128"/>
                      <a:cs typeface="Times New Roman" pitchFamily="18" charset="0"/>
                    </a:rPr>
                    <a:t>Storage</a:t>
                  </a:r>
                </a:p>
              </p:txBody>
            </p:sp>
          </p:grpSp>
          <p:grpSp>
            <p:nvGrpSpPr>
              <p:cNvPr id="43" name="Group 224"/>
              <p:cNvGrpSpPr>
                <a:grpSpLocks/>
              </p:cNvGrpSpPr>
              <p:nvPr/>
            </p:nvGrpSpPr>
            <p:grpSpPr bwMode="auto">
              <a:xfrm>
                <a:off x="6518828" y="2119156"/>
                <a:ext cx="1818923" cy="2985215"/>
                <a:chOff x="6518233" y="2118706"/>
                <a:chExt cx="1819834" cy="2986404"/>
              </a:xfrm>
            </p:grpSpPr>
            <p:pic>
              <p:nvPicPr>
                <p:cNvPr id="44" name="Picture 43" descr="Reporting.png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166000" y="2136654"/>
                  <a:ext cx="541215" cy="667306"/>
                </a:xfrm>
                <a:prstGeom prst="rect">
                  <a:avLst/>
                </a:prstGeom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</p:pic>
            <p:grpSp>
              <p:nvGrpSpPr>
                <p:cNvPr id="45" name="Group 222"/>
                <p:cNvGrpSpPr>
                  <a:grpSpLocks/>
                </p:cNvGrpSpPr>
                <p:nvPr/>
              </p:nvGrpSpPr>
              <p:grpSpPr bwMode="auto">
                <a:xfrm>
                  <a:off x="6518233" y="2118706"/>
                  <a:ext cx="1819834" cy="2986404"/>
                  <a:chOff x="6518233" y="2118706"/>
                  <a:chExt cx="1819834" cy="2986404"/>
                </a:xfrm>
              </p:grpSpPr>
              <p:grpSp>
                <p:nvGrpSpPr>
                  <p:cNvPr id="46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6706321" y="2835053"/>
                    <a:ext cx="1370012" cy="173038"/>
                    <a:chOff x="6704013" y="2861945"/>
                    <a:chExt cx="1370012" cy="173038"/>
                  </a:xfrm>
                </p:grpSpPr>
                <p:cxnSp>
                  <p:nvCxnSpPr>
                    <p:cNvPr id="65" name="AutoShape 20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7654925" y="2615883"/>
                      <a:ext cx="173038" cy="665162"/>
                    </a:xfrm>
                    <a:prstGeom prst="bentConnector3">
                      <a:avLst>
                        <a:gd name="adj1" fmla="val 49523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</p:cxnSp>
                <p:cxnSp>
                  <p:nvCxnSpPr>
                    <p:cNvPr id="66" name="AutoShape 19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H="1">
                      <a:off x="6969919" y="2596039"/>
                      <a:ext cx="173038" cy="704850"/>
                    </a:xfrm>
                    <a:prstGeom prst="bentConnector3">
                      <a:avLst>
                        <a:gd name="adj1" fmla="val 49523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</p:cxnSp>
              </p:grpSp>
              <p:grpSp>
                <p:nvGrpSpPr>
                  <p:cNvPr id="47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6518233" y="2118706"/>
                    <a:ext cx="1819834" cy="2986404"/>
                    <a:chOff x="6894118" y="1877406"/>
                    <a:chExt cx="1819834" cy="2986404"/>
                  </a:xfrm>
                </p:grpSpPr>
                <p:pic>
                  <p:nvPicPr>
                    <p:cNvPr id="48" name="Picture 47" descr="Reporting.png"/>
                    <p:cNvPicPr>
                      <a:picLocks noChangeAspect="1"/>
                    </p:cNvPicPr>
                    <p:nvPr/>
                  </p:nvPicPr>
                  <p:blipFill>
                    <a:blip r:embed="rId15" cstate="print"/>
                    <a:stretch>
                      <a:fillRect/>
                    </a:stretch>
                  </p:blipFill>
                  <p:spPr>
                    <a:xfrm>
                      <a:off x="6894118" y="1901880"/>
                      <a:ext cx="541215" cy="667306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pic>
                  <p:nvPicPr>
                    <p:cNvPr id="49" name="Picture 48" descr="Reporting.png"/>
                    <p:cNvPicPr>
                      <a:picLocks noChangeAspect="1"/>
                    </p:cNvPicPr>
                    <p:nvPr/>
                  </p:nvPicPr>
                  <p:blipFill>
                    <a:blip r:embed="rId15" cstate="print"/>
                    <a:stretch>
                      <a:fillRect/>
                    </a:stretch>
                  </p:blipFill>
                  <p:spPr>
                    <a:xfrm>
                      <a:off x="8172737" y="1877406"/>
                      <a:ext cx="541215" cy="667307"/>
                    </a:xfrm>
                    <a:prstGeom prst="rect">
                      <a:avLst/>
                    </a:prstGeom>
                    <a:effectLst>
                      <a:outerShdw blurRad="76200" dir="18900000" sy="23000" kx="-1200000" algn="bl" rotWithShape="0">
                        <a:prstClr val="black">
                          <a:alpha val="20000"/>
                        </a:prstClr>
                      </a:outerShdw>
                    </a:effectLst>
                  </p:spPr>
                </p:pic>
                <p:grpSp>
                  <p:nvGrpSpPr>
                    <p:cNvPr id="50" name="Group 1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39783" y="2756817"/>
                      <a:ext cx="1677765" cy="2106993"/>
                      <a:chOff x="6939783" y="2756817"/>
                      <a:chExt cx="1677765" cy="2106993"/>
                    </a:xfrm>
                  </p:grpSpPr>
                  <p:grpSp>
                    <p:nvGrpSpPr>
                      <p:cNvPr id="51" name="Group 1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744839" y="2756817"/>
                        <a:ext cx="86257" cy="1084933"/>
                        <a:chOff x="7866759" y="2977797"/>
                        <a:chExt cx="86257" cy="1084933"/>
                      </a:xfrm>
                    </p:grpSpPr>
                    <p:sp>
                      <p:nvSpPr>
                        <p:cNvPr id="63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908925" y="3017838"/>
                          <a:ext cx="0" cy="10448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92075" tIns="46038" rIns="92075" bIns="46038" anchor="ctr">
                          <a:spAutoFit/>
                        </a:bodyPr>
                        <a:lstStyle/>
                        <a:p>
                          <a:endParaRPr lang="en-US" sz="700" dirty="0">
                            <a:solidFill>
                              <a:srgbClr val="000000"/>
                            </a:solidFill>
                            <a:ea typeface="ＭＳ Ｐゴシック" pitchFamily="34" charset="-128"/>
                          </a:endParaRPr>
                        </a:p>
                      </p:txBody>
                    </p:sp>
                    <p:sp>
                      <p:nvSpPr>
                        <p:cNvPr id="64" name="Oval 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66760" y="2977795"/>
                          <a:ext cx="86256" cy="92998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>
                            <a:buClr>
                              <a:srgbClr val="FD0000"/>
                            </a:buClr>
                            <a:defRPr/>
                          </a:pPr>
                          <a:endParaRPr lang="en-US" sz="1200" dirty="0">
                            <a:solidFill>
                              <a:srgbClr val="FFFFFF"/>
                            </a:solidFill>
                            <a:ea typeface="ＭＳ Ｐゴシック" pitchFamily="34" charset="-128"/>
                          </a:endParaRPr>
                        </a:p>
                      </p:txBody>
                    </p:sp>
                  </p:grpSp>
                  <p:sp>
                    <p:nvSpPr>
                      <p:cNvPr id="52" name="AutoShap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7650" y="4349549"/>
                        <a:ext cx="1316038" cy="514261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8575">
                        <a:noFill/>
                        <a:round/>
                        <a:headEnd/>
                        <a:tailEnd/>
                      </a:ln>
                    </p:spPr>
                    <p:txBody>
                      <a:bodyPr lIns="92075" tIns="46038" rIns="92075" bIns="46038" anchor="ctr">
                        <a:spAutoFit/>
                      </a:bodyPr>
                      <a:lstStyle/>
                      <a:p>
                        <a:pPr>
                          <a:buClr>
                            <a:srgbClr val="FD0000"/>
                          </a:buClr>
                        </a:pPr>
                        <a:r>
                          <a:rPr lang="en-US" sz="1600" dirty="0">
                            <a:solidFill>
                              <a:srgbClr val="FFFFFF"/>
                            </a:solidFill>
                            <a:ea typeface="ＭＳ Ｐゴシック" pitchFamily="34" charset="-128"/>
                            <a:cs typeface="Times New Roman" pitchFamily="18" charset="0"/>
                          </a:rPr>
                          <a:t>Storage</a:t>
                        </a:r>
                      </a:p>
                    </p:txBody>
                  </p:sp>
                  <p:pic>
                    <p:nvPicPr>
                      <p:cNvPr id="53" name="Picture 52" descr="EnterpriseServer.png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>
                        <a:off x="7607844" y="3037443"/>
                        <a:ext cx="367012" cy="637938"/>
                      </a:xfrm>
                      <a:prstGeom prst="rect">
                        <a:avLst/>
                      </a:prstGeom>
                      <a:effectLst>
                        <a:outerShdw blurRad="76200" dir="18900000" sy="23000" kx="-1200000" algn="bl" rotWithShape="0">
                          <a:prstClr val="black">
                            <a:alpha val="20000"/>
                          </a:prstClr>
                        </a:outerShdw>
                      </a:effectLst>
                    </p:spPr>
                  </p:pic>
                  <p:grpSp>
                    <p:nvGrpSpPr>
                      <p:cNvPr id="54" name="Group 1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083354" y="3818961"/>
                        <a:ext cx="1366918" cy="273449"/>
                        <a:chOff x="7083354" y="3818961"/>
                        <a:chExt cx="1366918" cy="273449"/>
                      </a:xfrm>
                    </p:grpSpPr>
                    <p:grpSp>
                      <p:nvGrpSpPr>
                        <p:cNvPr id="59" name="Group 1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083354" y="3919372"/>
                          <a:ext cx="1366918" cy="173038"/>
                          <a:chOff x="7081966" y="4040968"/>
                          <a:chExt cx="1366918" cy="173038"/>
                        </a:xfrm>
                      </p:grpSpPr>
                      <p:cxnSp>
                        <p:nvCxnSpPr>
                          <p:cNvPr id="61" name="AutoShape 19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rot="-5400000">
                            <a:off x="7347872" y="3775062"/>
                            <a:ext cx="173038" cy="704850"/>
                          </a:xfrm>
                          <a:prstGeom prst="bentConnector3">
                            <a:avLst>
                              <a:gd name="adj1" fmla="val 49523"/>
                            </a:avLst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cxnSp>
                      <p:cxnSp>
                        <p:nvCxnSpPr>
                          <p:cNvPr id="62" name="AutoShape 20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rot="5400000" flipH="1">
                            <a:off x="8029784" y="3794906"/>
                            <a:ext cx="173038" cy="665162"/>
                          </a:xfrm>
                          <a:prstGeom prst="bentConnector3">
                            <a:avLst>
                              <a:gd name="adj1" fmla="val 49523"/>
                            </a:avLst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cxnSp>
                    </p:grpSp>
                    <p:sp>
                      <p:nvSpPr>
                        <p:cNvPr id="60" name="Oval 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43148" y="3818957"/>
                          <a:ext cx="86257" cy="92999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9525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>
                            <a:buClr>
                              <a:srgbClr val="FD0000"/>
                            </a:buClr>
                            <a:defRPr/>
                          </a:pPr>
                          <a:endParaRPr lang="en-US" sz="1200" dirty="0">
                            <a:solidFill>
                              <a:srgbClr val="FFFFFF"/>
                            </a:solidFill>
                            <a:ea typeface="ＭＳ Ｐゴシック" pitchFamily="34" charset="-128"/>
                          </a:endParaRPr>
                        </a:p>
                      </p:txBody>
                    </p:sp>
                  </p:grpSp>
                  <p:grpSp>
                    <p:nvGrpSpPr>
                      <p:cNvPr id="55" name="Group 1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39783" y="4097958"/>
                        <a:ext cx="1677765" cy="373626"/>
                        <a:chOff x="6939783" y="4097958"/>
                        <a:chExt cx="1677765" cy="373626"/>
                      </a:xfrm>
                    </p:grpSpPr>
                    <p:pic>
                      <p:nvPicPr>
                        <p:cNvPr id="56" name="Picture 55" descr="Storage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 cstate="print"/>
                        <a:stretch>
                          <a:fillRect/>
                        </a:stretch>
                      </p:blipFill>
                      <p:spPr>
                        <a:xfrm>
                          <a:off x="6939783" y="4097954"/>
                          <a:ext cx="380541" cy="373626"/>
                        </a:xfrm>
                        <a:prstGeom prst="rect">
                          <a:avLst/>
                        </a:prstGeom>
                        <a:effectLst>
                          <a:outerShdw blurRad="76200" dir="18900000" sy="23000" kx="-1200000" algn="bl" rotWithShape="0">
                            <a:prstClr val="black">
                              <a:alpha val="20000"/>
                            </a:prstClr>
                          </a:outerShdw>
                        </a:effectLst>
                      </p:spPr>
                    </p:pic>
                    <p:pic>
                      <p:nvPicPr>
                        <p:cNvPr id="57" name="Picture 56" descr="Storage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 cstate="print"/>
                        <a:stretch>
                          <a:fillRect/>
                        </a:stretch>
                      </p:blipFill>
                      <p:spPr>
                        <a:xfrm>
                          <a:off x="7587549" y="4097954"/>
                          <a:ext cx="382233" cy="373626"/>
                        </a:xfrm>
                        <a:prstGeom prst="rect">
                          <a:avLst/>
                        </a:prstGeom>
                        <a:effectLst>
                          <a:outerShdw blurRad="76200" dir="18900000" sy="23000" kx="-1200000" algn="bl" rotWithShape="0">
                            <a:prstClr val="black">
                              <a:alpha val="20000"/>
                            </a:prstClr>
                          </a:outerShdw>
                        </a:effectLst>
                      </p:spPr>
                    </p:pic>
                    <p:pic>
                      <p:nvPicPr>
                        <p:cNvPr id="58" name="Picture 57" descr="Storage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 cstate="print"/>
                        <a:stretch>
                          <a:fillRect/>
                        </a:stretch>
                      </p:blipFill>
                      <p:spPr>
                        <a:xfrm>
                          <a:off x="8237006" y="4097954"/>
                          <a:ext cx="380542" cy="373626"/>
                        </a:xfrm>
                        <a:prstGeom prst="rect">
                          <a:avLst/>
                        </a:prstGeom>
                        <a:effectLst>
                          <a:outerShdw blurRad="76200" dir="18900000" sy="23000" kx="-1200000" algn="bl" rotWithShape="0">
                            <a:prstClr val="black">
                              <a:alpha val="20000"/>
                            </a:prstClr>
                          </a:outerShdw>
                        </a:effectLst>
                      </p:spPr>
                    </p:pic>
                  </p:grpSp>
                </p:grpSp>
              </p:grpSp>
            </p:grpSp>
          </p:grpSp>
        </p:grpSp>
      </p:grpSp>
      <p:cxnSp>
        <p:nvCxnSpPr>
          <p:cNvPr id="11" name="Straight Connector 10"/>
          <p:cNvCxnSpPr/>
          <p:nvPr/>
        </p:nvCxnSpPr>
        <p:spPr>
          <a:xfrm>
            <a:off x="4330700" y="1092200"/>
            <a:ext cx="50800" cy="279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06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aaS Exec Deck V5">
  <a:themeElements>
    <a:clrScheme name="Oracle Color Palette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DBaaS_Customer_Presenation_September</Template>
  <TotalTime>31452</TotalTime>
  <Words>1157</Words>
  <Application>Microsoft Office PowerPoint</Application>
  <PresentationFormat>全屏显示(16:9)</PresentationFormat>
  <Paragraphs>402</Paragraphs>
  <Slides>26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DBaaS Exec Deck V5</vt:lpstr>
      <vt:lpstr>Default Theme</vt:lpstr>
      <vt:lpstr>Executive Summary: Deploy Database as a Service</vt:lpstr>
      <vt:lpstr>Deploy a Database-as-a-Service</vt:lpstr>
      <vt:lpstr>Evolution to Database-as-a-Service</vt:lpstr>
      <vt:lpstr>PowerPoint 演示文稿</vt:lpstr>
      <vt:lpstr>PowerPoint 演示文稿</vt:lpstr>
      <vt:lpstr>PowerPoint 演示文稿</vt:lpstr>
      <vt:lpstr>Graphic Section Divider</vt:lpstr>
      <vt:lpstr>Database Consolidation Methods </vt:lpstr>
      <vt:lpstr>Consolidation Planning Two distinct tools available</vt:lpstr>
      <vt:lpstr>Optimized Consolidation Platform</vt:lpstr>
      <vt:lpstr>Maximum Availability Architecture</vt:lpstr>
      <vt:lpstr>Database Services Security</vt:lpstr>
      <vt:lpstr>Seamless user and application experience Two step deployment process</vt:lpstr>
      <vt:lpstr>Service Delivery Platform</vt:lpstr>
      <vt:lpstr>Rapid Response to Business Needs</vt:lpstr>
      <vt:lpstr>Rapid Provisioning includes Data </vt:lpstr>
      <vt:lpstr>Improved Agility With Changing Workloads</vt:lpstr>
      <vt:lpstr>Improved Agility With Changing Workloads</vt:lpstr>
      <vt:lpstr>Automatic Data Optimization</vt:lpstr>
      <vt:lpstr>Managing Database Service Level Tiers</vt:lpstr>
      <vt:lpstr>Unified Cloud Platform</vt:lpstr>
      <vt:lpstr>Summary</vt:lpstr>
      <vt:lpstr>Developing a DBaaS solution</vt:lpstr>
      <vt:lpstr>PowerPoint 演示文稿</vt:lpstr>
      <vt:lpstr>PowerPoint 演示文稿</vt:lpstr>
      <vt:lpstr>声明：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Tim Shetler</dc:creator>
  <cp:lastModifiedBy>Microsoft</cp:lastModifiedBy>
  <cp:revision>1068</cp:revision>
  <cp:lastPrinted>2013-10-01T17:29:19Z</cp:lastPrinted>
  <dcterms:created xsi:type="dcterms:W3CDTF">2012-08-28T17:50:41Z</dcterms:created>
  <dcterms:modified xsi:type="dcterms:W3CDTF">2018-01-05T05:34:29Z</dcterms:modified>
</cp:coreProperties>
</file>