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7.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8.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9.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 id="2147483664" r:id="rId2"/>
  </p:sldMasterIdLst>
  <p:notesMasterIdLst>
    <p:notesMasterId r:id="rId46"/>
  </p:notesMasterIdLst>
  <p:handoutMasterIdLst>
    <p:handoutMasterId r:id="rId47"/>
  </p:handoutMasterIdLst>
  <p:sldIdLst>
    <p:sldId id="398" r:id="rId3"/>
    <p:sldId id="419" r:id="rId4"/>
    <p:sldId id="420" r:id="rId5"/>
    <p:sldId id="375" r:id="rId6"/>
    <p:sldId id="421" r:id="rId7"/>
    <p:sldId id="384" r:id="rId8"/>
    <p:sldId id="385" r:id="rId9"/>
    <p:sldId id="400" r:id="rId10"/>
    <p:sldId id="422" r:id="rId11"/>
    <p:sldId id="386" r:id="rId12"/>
    <p:sldId id="403" r:id="rId13"/>
    <p:sldId id="387" r:id="rId14"/>
    <p:sldId id="423" r:id="rId15"/>
    <p:sldId id="388" r:id="rId16"/>
    <p:sldId id="389" r:id="rId17"/>
    <p:sldId id="390" r:id="rId18"/>
    <p:sldId id="391" r:id="rId19"/>
    <p:sldId id="424" r:id="rId20"/>
    <p:sldId id="392" r:id="rId21"/>
    <p:sldId id="393" r:id="rId22"/>
    <p:sldId id="425" r:id="rId23"/>
    <p:sldId id="394" r:id="rId24"/>
    <p:sldId id="426" r:id="rId25"/>
    <p:sldId id="395" r:id="rId26"/>
    <p:sldId id="396" r:id="rId27"/>
    <p:sldId id="397" r:id="rId28"/>
    <p:sldId id="402" r:id="rId29"/>
    <p:sldId id="404" r:id="rId30"/>
    <p:sldId id="405" r:id="rId31"/>
    <p:sldId id="406" r:id="rId32"/>
    <p:sldId id="407" r:id="rId33"/>
    <p:sldId id="408" r:id="rId34"/>
    <p:sldId id="409" r:id="rId35"/>
    <p:sldId id="410" r:id="rId36"/>
    <p:sldId id="411" r:id="rId37"/>
    <p:sldId id="412" r:id="rId38"/>
    <p:sldId id="413" r:id="rId39"/>
    <p:sldId id="414" r:id="rId40"/>
    <p:sldId id="415" r:id="rId41"/>
    <p:sldId id="416" r:id="rId42"/>
    <p:sldId id="417" r:id="rId43"/>
    <p:sldId id="363" r:id="rId44"/>
    <p:sldId id="427" r:id="rId45"/>
  </p:sldIdLst>
  <p:sldSz cx="10058400" cy="7772400"/>
  <p:notesSz cx="6858000" cy="9144000"/>
  <p:custDataLst>
    <p:tags r:id="rId48"/>
  </p:custDataLst>
  <p:defaultTextStyle>
    <a:defPPr>
      <a:defRPr lang="en-GB"/>
    </a:defPPr>
    <a:lvl1pPr algn="l" rtl="0" fontAlgn="base">
      <a:spcBef>
        <a:spcPct val="20000"/>
      </a:spcBef>
      <a:spcAft>
        <a:spcPct val="20000"/>
      </a:spcAft>
      <a:buSzPct val="90000"/>
      <a:defRPr sz="2200" kern="1200">
        <a:solidFill>
          <a:schemeClr val="bg2"/>
        </a:solidFill>
        <a:latin typeface="Arial" pitchFamily="34" charset="0"/>
        <a:ea typeface="+mn-ea"/>
        <a:cs typeface="Arial" pitchFamily="34" charset="0"/>
      </a:defRPr>
    </a:lvl1pPr>
    <a:lvl2pPr marL="457200" algn="l" rtl="0" fontAlgn="base">
      <a:spcBef>
        <a:spcPct val="20000"/>
      </a:spcBef>
      <a:spcAft>
        <a:spcPct val="20000"/>
      </a:spcAft>
      <a:buSzPct val="90000"/>
      <a:defRPr sz="2200" kern="1200">
        <a:solidFill>
          <a:schemeClr val="bg2"/>
        </a:solidFill>
        <a:latin typeface="Arial" pitchFamily="34" charset="0"/>
        <a:ea typeface="+mn-ea"/>
        <a:cs typeface="Arial" pitchFamily="34" charset="0"/>
      </a:defRPr>
    </a:lvl2pPr>
    <a:lvl3pPr marL="914400" algn="l" rtl="0" fontAlgn="base">
      <a:spcBef>
        <a:spcPct val="20000"/>
      </a:spcBef>
      <a:spcAft>
        <a:spcPct val="20000"/>
      </a:spcAft>
      <a:buSzPct val="90000"/>
      <a:defRPr sz="2200" kern="1200">
        <a:solidFill>
          <a:schemeClr val="bg2"/>
        </a:solidFill>
        <a:latin typeface="Arial" pitchFamily="34" charset="0"/>
        <a:ea typeface="+mn-ea"/>
        <a:cs typeface="Arial" pitchFamily="34" charset="0"/>
      </a:defRPr>
    </a:lvl3pPr>
    <a:lvl4pPr marL="1371600" algn="l" rtl="0" fontAlgn="base">
      <a:spcBef>
        <a:spcPct val="20000"/>
      </a:spcBef>
      <a:spcAft>
        <a:spcPct val="20000"/>
      </a:spcAft>
      <a:buSzPct val="90000"/>
      <a:defRPr sz="2200" kern="1200">
        <a:solidFill>
          <a:schemeClr val="bg2"/>
        </a:solidFill>
        <a:latin typeface="Arial" pitchFamily="34" charset="0"/>
        <a:ea typeface="+mn-ea"/>
        <a:cs typeface="Arial" pitchFamily="34" charset="0"/>
      </a:defRPr>
    </a:lvl4pPr>
    <a:lvl5pPr marL="1828800" algn="l" rtl="0" fontAlgn="base">
      <a:spcBef>
        <a:spcPct val="20000"/>
      </a:spcBef>
      <a:spcAft>
        <a:spcPct val="20000"/>
      </a:spcAft>
      <a:buSzPct val="90000"/>
      <a:defRPr sz="2200" kern="1200">
        <a:solidFill>
          <a:schemeClr val="bg2"/>
        </a:solidFill>
        <a:latin typeface="Arial" pitchFamily="34" charset="0"/>
        <a:ea typeface="+mn-ea"/>
        <a:cs typeface="Arial" pitchFamily="34" charset="0"/>
      </a:defRPr>
    </a:lvl5pPr>
    <a:lvl6pPr marL="2286000" algn="l" defTabSz="914400" rtl="0" eaLnBrk="1" latinLnBrk="0" hangingPunct="1">
      <a:defRPr sz="2200" kern="1200">
        <a:solidFill>
          <a:schemeClr val="bg2"/>
        </a:solidFill>
        <a:latin typeface="Arial" pitchFamily="34" charset="0"/>
        <a:ea typeface="+mn-ea"/>
        <a:cs typeface="Arial" pitchFamily="34" charset="0"/>
      </a:defRPr>
    </a:lvl6pPr>
    <a:lvl7pPr marL="2743200" algn="l" defTabSz="914400" rtl="0" eaLnBrk="1" latinLnBrk="0" hangingPunct="1">
      <a:defRPr sz="2200" kern="1200">
        <a:solidFill>
          <a:schemeClr val="bg2"/>
        </a:solidFill>
        <a:latin typeface="Arial" pitchFamily="34" charset="0"/>
        <a:ea typeface="+mn-ea"/>
        <a:cs typeface="Arial" pitchFamily="34" charset="0"/>
      </a:defRPr>
    </a:lvl7pPr>
    <a:lvl8pPr marL="3200400" algn="l" defTabSz="914400" rtl="0" eaLnBrk="1" latinLnBrk="0" hangingPunct="1">
      <a:defRPr sz="2200" kern="1200">
        <a:solidFill>
          <a:schemeClr val="bg2"/>
        </a:solidFill>
        <a:latin typeface="Arial" pitchFamily="34" charset="0"/>
        <a:ea typeface="+mn-ea"/>
        <a:cs typeface="Arial" pitchFamily="34" charset="0"/>
      </a:defRPr>
    </a:lvl8pPr>
    <a:lvl9pPr marL="3657600" algn="l" defTabSz="914400" rtl="0" eaLnBrk="1" latinLnBrk="0" hangingPunct="1">
      <a:defRPr sz="2200" kern="1200">
        <a:solidFill>
          <a:schemeClr val="bg2"/>
        </a:solidFill>
        <a:latin typeface="Arial" pitchFamily="34" charset="0"/>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beaumont001" initials="" lastIdx="6" clrIdx="0"/>
  <p:cmAuthor id="1" name="Paula Adler"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D800"/>
    <a:srgbClr val="B1173C"/>
    <a:srgbClr val="D4510A"/>
    <a:srgbClr val="CFE06E"/>
    <a:srgbClr val="FB3D32"/>
    <a:srgbClr val="E8204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80" autoAdjust="0"/>
    <p:restoredTop sz="98978" autoAdjust="0"/>
  </p:normalViewPr>
  <p:slideViewPr>
    <p:cSldViewPr snapToGrid="0">
      <p:cViewPr>
        <p:scale>
          <a:sx n="75" d="100"/>
          <a:sy n="75" d="100"/>
        </p:scale>
        <p:origin x="-1000" y="-48"/>
      </p:cViewPr>
      <p:guideLst>
        <p:guide orient="horz" pos="134"/>
        <p:guide orient="horz" pos="328"/>
        <p:guide orient="horz" pos="828"/>
        <p:guide orient="horz" pos="4476"/>
        <p:guide orient="horz" pos="4687"/>
        <p:guide orient="horz" pos="4774"/>
        <p:guide orient="horz" pos="1251"/>
        <p:guide pos="125"/>
        <p:guide pos="220"/>
        <p:guide pos="914"/>
        <p:guide pos="1915"/>
        <p:guide pos="2422"/>
        <p:guide pos="4617"/>
        <p:guide pos="6122"/>
        <p:guide pos="621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616"/>
    </p:cViewPr>
  </p:sorterViewPr>
  <p:notesViewPr>
    <p:cSldViewPr snapToGrid="0">
      <p:cViewPr varScale="1">
        <p:scale>
          <a:sx n="72" d="100"/>
          <a:sy n="72" d="100"/>
        </p:scale>
        <p:origin x="-2154" y="-9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spcAft>
                <a:spcPct val="0"/>
              </a:spcAft>
              <a:buSzTx/>
              <a:defRPr sz="1200">
                <a:solidFill>
                  <a:schemeClr val="tx1"/>
                </a:solidFill>
              </a:defRPr>
            </a:lvl1pPr>
          </a:lstStyle>
          <a:p>
            <a:endParaRPr lang="en-GB" altLang="zh-CN"/>
          </a:p>
        </p:txBody>
      </p:sp>
      <p:sp>
        <p:nvSpPr>
          <p:cNvPr id="122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spcAft>
                <a:spcPct val="0"/>
              </a:spcAft>
              <a:buSzTx/>
              <a:defRPr sz="1200">
                <a:solidFill>
                  <a:schemeClr val="tx1"/>
                </a:solidFill>
              </a:defRPr>
            </a:lvl1pPr>
          </a:lstStyle>
          <a:p>
            <a:r>
              <a:rPr lang="en-GB" altLang="zh-CN"/>
              <a:t>Date</a:t>
            </a:r>
          </a:p>
        </p:txBody>
      </p:sp>
      <p:sp>
        <p:nvSpPr>
          <p:cNvPr id="122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spcAft>
                <a:spcPct val="0"/>
              </a:spcAft>
              <a:buSzTx/>
              <a:defRPr sz="1200">
                <a:solidFill>
                  <a:schemeClr val="tx1"/>
                </a:solidFill>
              </a:defRPr>
            </a:lvl1pPr>
          </a:lstStyle>
          <a:p>
            <a:endParaRPr lang="en-GB" altLang="zh-CN"/>
          </a:p>
        </p:txBody>
      </p:sp>
      <p:sp>
        <p:nvSpPr>
          <p:cNvPr id="122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spcAft>
                <a:spcPct val="0"/>
              </a:spcAft>
              <a:buSzTx/>
              <a:defRPr sz="1200">
                <a:solidFill>
                  <a:schemeClr val="tx1"/>
                </a:solidFill>
              </a:defRPr>
            </a:lvl1pPr>
          </a:lstStyle>
          <a:p>
            <a:fld id="{E06C0E06-60C4-4EEB-BE57-D844673A5395}" type="slidenum">
              <a:rPr lang="en-GB" altLang="zh-CN"/>
              <a:pPr/>
              <a:t>‹#›</a:t>
            </a:fld>
            <a:endParaRPr lang="en-GB" altLang="zh-CN"/>
          </a:p>
        </p:txBody>
      </p:sp>
    </p:spTree>
    <p:extLst>
      <p:ext uri="{BB962C8B-B14F-4D97-AF65-F5344CB8AC3E}">
        <p14:creationId xmlns:p14="http://schemas.microsoft.com/office/powerpoint/2010/main" val="5262856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spcAft>
                <a:spcPct val="0"/>
              </a:spcAft>
              <a:buSzTx/>
              <a:defRPr sz="1200">
                <a:solidFill>
                  <a:schemeClr val="tx1"/>
                </a:solidFill>
              </a:defRPr>
            </a:lvl1pPr>
          </a:lstStyle>
          <a:p>
            <a:endParaRPr lang="en-GB" altLang="zh-CN"/>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spcAft>
                <a:spcPct val="0"/>
              </a:spcAft>
              <a:buSzTx/>
              <a:defRPr sz="1200">
                <a:solidFill>
                  <a:schemeClr val="tx1"/>
                </a:solidFill>
              </a:defRPr>
            </a:lvl1pPr>
          </a:lstStyle>
          <a:p>
            <a:r>
              <a:rPr lang="en-GB" altLang="zh-CN"/>
              <a:t>Date</a:t>
            </a:r>
          </a:p>
        </p:txBody>
      </p:sp>
      <p:sp>
        <p:nvSpPr>
          <p:cNvPr id="7172" name="Rectangle 4"/>
          <p:cNvSpPr>
            <a:spLocks noGrp="1" noRot="1" noChangeAspect="1" noChangeArrowheads="1" noTextEdit="1"/>
          </p:cNvSpPr>
          <p:nvPr>
            <p:ph type="sldImg" idx="2"/>
          </p:nvPr>
        </p:nvSpPr>
        <p:spPr bwMode="auto">
          <a:xfrm>
            <a:off x="1209675" y="685800"/>
            <a:ext cx="443865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zh-CN" smtClean="0"/>
              <a:t>Click to edit Master text styles</a:t>
            </a:r>
          </a:p>
          <a:p>
            <a:pPr lvl="1"/>
            <a:r>
              <a:rPr lang="en-GB" altLang="zh-CN" smtClean="0"/>
              <a:t>Second level</a:t>
            </a:r>
          </a:p>
          <a:p>
            <a:pPr lvl="2"/>
            <a:r>
              <a:rPr lang="en-GB" altLang="zh-CN" smtClean="0"/>
              <a:t>Third level</a:t>
            </a:r>
          </a:p>
          <a:p>
            <a:pPr lvl="3"/>
            <a:r>
              <a:rPr lang="en-GB" altLang="zh-CN" smtClean="0"/>
              <a:t>Fourth level</a:t>
            </a:r>
          </a:p>
          <a:p>
            <a:pPr lvl="4"/>
            <a:r>
              <a:rPr lang="en-GB" altLang="zh-CN"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spcAft>
                <a:spcPct val="0"/>
              </a:spcAft>
              <a:buSzTx/>
              <a:defRPr sz="1200">
                <a:solidFill>
                  <a:schemeClr val="tx1"/>
                </a:solidFill>
              </a:defRPr>
            </a:lvl1pPr>
          </a:lstStyle>
          <a:p>
            <a:endParaRPr lang="en-GB"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spcAft>
                <a:spcPct val="0"/>
              </a:spcAft>
              <a:buSzTx/>
              <a:defRPr sz="1200">
                <a:solidFill>
                  <a:schemeClr val="tx1"/>
                </a:solidFill>
              </a:defRPr>
            </a:lvl1pPr>
          </a:lstStyle>
          <a:p>
            <a:fld id="{7FD5365E-A3CF-4975-90D1-4C746AF6AB78}" type="slidenum">
              <a:rPr lang="en-GB" altLang="zh-CN"/>
              <a:pPr/>
              <a:t>‹#›</a:t>
            </a:fld>
            <a:endParaRPr lang="en-GB" altLang="zh-CN"/>
          </a:p>
        </p:txBody>
      </p:sp>
    </p:spTree>
    <p:extLst>
      <p:ext uri="{BB962C8B-B14F-4D97-AF65-F5344CB8AC3E}">
        <p14:creationId xmlns:p14="http://schemas.microsoft.com/office/powerpoint/2010/main" val="117344301"/>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000" kern="1200">
        <a:solidFill>
          <a:schemeClr val="tx1"/>
        </a:solidFill>
        <a:latin typeface="Arial" pitchFamily="34" charset="0"/>
        <a:ea typeface="+mn-ea"/>
        <a:cs typeface="Arial" pitchFamily="34" charset="0"/>
      </a:defRPr>
    </a:lvl1pPr>
    <a:lvl2pPr marL="457200" algn="l" rtl="0" fontAlgn="base">
      <a:spcBef>
        <a:spcPct val="30000"/>
      </a:spcBef>
      <a:spcAft>
        <a:spcPct val="0"/>
      </a:spcAft>
      <a:defRPr sz="1000" kern="1200">
        <a:solidFill>
          <a:schemeClr val="tx1"/>
        </a:solidFill>
        <a:latin typeface="Arial" pitchFamily="34" charset="0"/>
        <a:ea typeface="+mn-ea"/>
        <a:cs typeface="Arial" pitchFamily="34" charset="0"/>
      </a:defRPr>
    </a:lvl2pPr>
    <a:lvl3pPr marL="914400" algn="l" rtl="0" fontAlgn="base">
      <a:spcBef>
        <a:spcPct val="30000"/>
      </a:spcBef>
      <a:spcAft>
        <a:spcPct val="0"/>
      </a:spcAft>
      <a:defRPr sz="1000" kern="1200">
        <a:solidFill>
          <a:schemeClr val="tx1"/>
        </a:solidFill>
        <a:latin typeface="Arial" pitchFamily="34" charset="0"/>
        <a:ea typeface="+mn-ea"/>
        <a:cs typeface="Arial" pitchFamily="34" charset="0"/>
      </a:defRPr>
    </a:lvl3pPr>
    <a:lvl4pPr marL="1371600" algn="l" rtl="0" fontAlgn="base">
      <a:spcBef>
        <a:spcPct val="30000"/>
      </a:spcBef>
      <a:spcAft>
        <a:spcPct val="0"/>
      </a:spcAft>
      <a:defRPr sz="1000" kern="1200">
        <a:solidFill>
          <a:schemeClr val="tx1"/>
        </a:solidFill>
        <a:latin typeface="Arial" pitchFamily="34" charset="0"/>
        <a:ea typeface="+mn-ea"/>
        <a:cs typeface="Arial" pitchFamily="34" charset="0"/>
      </a:defRPr>
    </a:lvl4pPr>
    <a:lvl5pPr marL="1828800" algn="l" rtl="0" fontAlgn="base">
      <a:spcBef>
        <a:spcPct val="30000"/>
      </a:spcBef>
      <a:spcAft>
        <a:spcPct val="0"/>
      </a:spcAft>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1314D28A-A307-4364-8B57-B3DF2BBA8080}" type="slidenum">
              <a:rPr lang="en-GB" altLang="zh-CN"/>
              <a:pPr/>
              <a:t>1</a:t>
            </a:fld>
            <a:endParaRPr lang="en-GB" altLang="zh-CN"/>
          </a:p>
        </p:txBody>
      </p:sp>
      <p:sp>
        <p:nvSpPr>
          <p:cNvPr id="741378" name="Rectangle 2"/>
          <p:cNvSpPr>
            <a:spLocks noGrp="1" noRot="1" noChangeAspect="1" noChangeArrowheads="1" noTextEdit="1"/>
          </p:cNvSpPr>
          <p:nvPr>
            <p:ph type="sldImg"/>
          </p:nvPr>
        </p:nvSpPr>
        <p:spPr>
          <a:ln/>
        </p:spPr>
      </p:sp>
      <p:sp>
        <p:nvSpPr>
          <p:cNvPr id="74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AB8DE31F-294D-43A0-ACFA-3DC1D59FD203}" type="slidenum">
              <a:rPr lang="en-GB" altLang="zh-CN"/>
              <a:pPr/>
              <a:t>10</a:t>
            </a:fld>
            <a:endParaRPr lang="en-GB" altLang="zh-CN"/>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E0EF897B-B2AA-4ADF-B2B4-4DF314EB4507}" type="slidenum">
              <a:rPr lang="en-GB" altLang="zh-CN"/>
              <a:pPr/>
              <a:t>11</a:t>
            </a:fld>
            <a:endParaRPr lang="en-GB" altLang="zh-CN"/>
          </a:p>
        </p:txBody>
      </p:sp>
      <p:sp>
        <p:nvSpPr>
          <p:cNvPr id="768002" name="Rectangle 2"/>
          <p:cNvSpPr>
            <a:spLocks noGrp="1" noRot="1" noChangeAspect="1" noChangeArrowheads="1" noTextEdit="1"/>
          </p:cNvSpPr>
          <p:nvPr>
            <p:ph type="sldImg"/>
          </p:nvPr>
        </p:nvSpPr>
        <p:spPr>
          <a:ln/>
        </p:spPr>
      </p:sp>
      <p:sp>
        <p:nvSpPr>
          <p:cNvPr id="768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C201B538-0A63-4786-82A6-56E70D1AFE51}" type="slidenum">
              <a:rPr lang="en-GB" altLang="zh-CN"/>
              <a:pPr/>
              <a:t>12</a:t>
            </a:fld>
            <a:endParaRPr lang="en-GB" altLang="zh-CN"/>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E39F8124-4C43-405E-8F7B-5CD1E422956F}" type="slidenum">
              <a:rPr lang="en-GB" altLang="zh-CN"/>
              <a:pPr/>
              <a:t>13</a:t>
            </a:fld>
            <a:endParaRPr lang="en-GB" altLang="zh-CN"/>
          </a:p>
        </p:txBody>
      </p:sp>
      <p:sp>
        <p:nvSpPr>
          <p:cNvPr id="852994" name="Rectangle 2"/>
          <p:cNvSpPr>
            <a:spLocks noGrp="1" noRot="1" noChangeAspect="1" noChangeArrowheads="1" noTextEdit="1"/>
          </p:cNvSpPr>
          <p:nvPr>
            <p:ph type="sldImg"/>
          </p:nvPr>
        </p:nvSpPr>
        <p:spPr>
          <a:ln/>
        </p:spPr>
      </p:sp>
      <p:sp>
        <p:nvSpPr>
          <p:cNvPr id="852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B667EDC5-789E-449F-A7A1-A4B229DED745}" type="slidenum">
              <a:rPr lang="en-GB" altLang="zh-CN"/>
              <a:pPr/>
              <a:t>14</a:t>
            </a:fld>
            <a:endParaRPr lang="en-GB" altLang="zh-CN"/>
          </a:p>
        </p:txBody>
      </p:sp>
      <p:sp>
        <p:nvSpPr>
          <p:cNvPr id="720898" name="Rectangle 2"/>
          <p:cNvSpPr>
            <a:spLocks noGrp="1" noRot="1" noChangeAspect="1" noChangeArrowheads="1" noTextEdit="1"/>
          </p:cNvSpPr>
          <p:nvPr>
            <p:ph type="sldImg"/>
          </p:nvPr>
        </p:nvSpPr>
        <p:spPr>
          <a:ln/>
        </p:spPr>
      </p:sp>
      <p:sp>
        <p:nvSpPr>
          <p:cNvPr id="720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12BBF4B0-6C9B-4ECE-B36D-3B9CE1B54DEA}" type="slidenum">
              <a:rPr lang="en-GB" altLang="zh-CN"/>
              <a:pPr/>
              <a:t>15</a:t>
            </a:fld>
            <a:endParaRPr lang="en-GB" altLang="zh-CN"/>
          </a:p>
        </p:txBody>
      </p:sp>
      <p:sp>
        <p:nvSpPr>
          <p:cNvPr id="722946" name="Rectangle 2"/>
          <p:cNvSpPr>
            <a:spLocks noGrp="1" noRot="1" noChangeAspect="1" noChangeArrowheads="1" noTextEdit="1"/>
          </p:cNvSpPr>
          <p:nvPr>
            <p:ph type="sldImg"/>
          </p:nvPr>
        </p:nvSpPr>
        <p:spPr>
          <a:ln/>
        </p:spPr>
      </p:sp>
      <p:sp>
        <p:nvSpPr>
          <p:cNvPr id="722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F3BD63F7-B884-418A-8956-8F9CC6CEF4F3}" type="slidenum">
              <a:rPr lang="en-GB" altLang="zh-CN"/>
              <a:pPr/>
              <a:t>16</a:t>
            </a:fld>
            <a:endParaRPr lang="en-GB" altLang="zh-CN"/>
          </a:p>
        </p:txBody>
      </p:sp>
      <p:sp>
        <p:nvSpPr>
          <p:cNvPr id="724994" name="Rectangle 2"/>
          <p:cNvSpPr>
            <a:spLocks noGrp="1" noRot="1" noChangeAspect="1" noChangeArrowheads="1" noTextEdit="1"/>
          </p:cNvSpPr>
          <p:nvPr>
            <p:ph type="sldImg"/>
          </p:nvPr>
        </p:nvSpPr>
        <p:spPr>
          <a:ln/>
        </p:spPr>
      </p:sp>
      <p:sp>
        <p:nvSpPr>
          <p:cNvPr id="724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466BD45F-8161-42EE-B089-1FB4B98D9E68}" type="slidenum">
              <a:rPr lang="en-GB" altLang="zh-CN"/>
              <a:pPr/>
              <a:t>17</a:t>
            </a:fld>
            <a:endParaRPr lang="en-GB" altLang="zh-CN"/>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6AFB09AE-7DF6-41F0-8F57-EA0FBB78921A}" type="slidenum">
              <a:rPr lang="en-GB" altLang="zh-CN"/>
              <a:pPr/>
              <a:t>18</a:t>
            </a:fld>
            <a:endParaRPr lang="en-GB" altLang="zh-CN"/>
          </a:p>
        </p:txBody>
      </p:sp>
      <p:sp>
        <p:nvSpPr>
          <p:cNvPr id="857090" name="Rectangle 2"/>
          <p:cNvSpPr>
            <a:spLocks noGrp="1" noRot="1" noChangeAspect="1" noChangeArrowheads="1" noTextEdit="1"/>
          </p:cNvSpPr>
          <p:nvPr>
            <p:ph type="sldImg"/>
          </p:nvPr>
        </p:nvSpPr>
        <p:spPr>
          <a:ln/>
        </p:spPr>
      </p:sp>
      <p:sp>
        <p:nvSpPr>
          <p:cNvPr id="857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106BC1D3-EC85-48DE-8156-D06EE1F241B3}" type="slidenum">
              <a:rPr lang="en-GB" altLang="zh-CN"/>
              <a:pPr/>
              <a:t>19</a:t>
            </a:fld>
            <a:endParaRPr lang="en-GB" altLang="zh-CN"/>
          </a:p>
        </p:txBody>
      </p:sp>
      <p:sp>
        <p:nvSpPr>
          <p:cNvPr id="729090" name="Rectangle 2"/>
          <p:cNvSpPr>
            <a:spLocks noGrp="1" noRot="1" noChangeAspect="1" noChangeArrowheads="1" noTextEdit="1"/>
          </p:cNvSpPr>
          <p:nvPr>
            <p:ph type="sldImg"/>
          </p:nvPr>
        </p:nvSpPr>
        <p:spPr>
          <a:ln/>
        </p:spPr>
      </p:sp>
      <p:sp>
        <p:nvSpPr>
          <p:cNvPr id="72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751A4145-2C8C-4E51-B979-FF4379AA4E95}" type="slidenum">
              <a:rPr lang="en-GB" altLang="zh-CN"/>
              <a:pPr/>
              <a:t>2</a:t>
            </a:fld>
            <a:endParaRPr lang="en-GB" altLang="zh-CN"/>
          </a:p>
        </p:txBody>
      </p:sp>
      <p:sp>
        <p:nvSpPr>
          <p:cNvPr id="836610" name="Rectangle 2"/>
          <p:cNvSpPr>
            <a:spLocks noGrp="1" noRot="1" noChangeAspect="1" noChangeArrowheads="1" noTextEdit="1"/>
          </p:cNvSpPr>
          <p:nvPr>
            <p:ph type="sldImg"/>
          </p:nvPr>
        </p:nvSpPr>
        <p:spPr>
          <a:ln/>
        </p:spPr>
      </p:sp>
      <p:sp>
        <p:nvSpPr>
          <p:cNvPr id="83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74A0D9B4-74A7-4EDE-BB4D-1AA85DBDD6C9}" type="slidenum">
              <a:rPr lang="en-GB" altLang="zh-CN"/>
              <a:pPr/>
              <a:t>20</a:t>
            </a:fld>
            <a:endParaRPr lang="en-GB" altLang="zh-CN"/>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0A2F4914-8DE6-4167-A213-3B4D1122E52B}" type="slidenum">
              <a:rPr lang="en-GB" altLang="zh-CN"/>
              <a:pPr/>
              <a:t>21</a:t>
            </a:fld>
            <a:endParaRPr lang="en-GB" altLang="zh-CN"/>
          </a:p>
        </p:txBody>
      </p:sp>
      <p:sp>
        <p:nvSpPr>
          <p:cNvPr id="861186" name="Rectangle 2"/>
          <p:cNvSpPr>
            <a:spLocks noGrp="1" noRot="1" noChangeAspect="1" noChangeArrowheads="1" noTextEdit="1"/>
          </p:cNvSpPr>
          <p:nvPr>
            <p:ph type="sldImg"/>
          </p:nvPr>
        </p:nvSpPr>
        <p:spPr>
          <a:ln/>
        </p:spPr>
      </p:sp>
      <p:sp>
        <p:nvSpPr>
          <p:cNvPr id="861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C4532F6F-1BD4-4B2B-9C95-09B6704FDD15}" type="slidenum">
              <a:rPr lang="en-GB" altLang="zh-CN"/>
              <a:pPr/>
              <a:t>22</a:t>
            </a:fld>
            <a:endParaRPr lang="en-GB" altLang="zh-CN"/>
          </a:p>
        </p:txBody>
      </p:sp>
      <p:sp>
        <p:nvSpPr>
          <p:cNvPr id="733186" name="Rectangle 2"/>
          <p:cNvSpPr>
            <a:spLocks noGrp="1" noRot="1" noChangeAspect="1" noChangeArrowheads="1" noTextEdit="1"/>
          </p:cNvSpPr>
          <p:nvPr>
            <p:ph type="sldImg"/>
          </p:nvPr>
        </p:nvSpPr>
        <p:spPr>
          <a:ln/>
        </p:spPr>
      </p:sp>
      <p:sp>
        <p:nvSpPr>
          <p:cNvPr id="73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0D44F770-EC5E-481C-B26E-D88838ED2C3A}" type="slidenum">
              <a:rPr lang="en-GB" altLang="zh-CN"/>
              <a:pPr/>
              <a:t>23</a:t>
            </a:fld>
            <a:endParaRPr lang="en-GB" altLang="zh-CN"/>
          </a:p>
        </p:txBody>
      </p:sp>
      <p:sp>
        <p:nvSpPr>
          <p:cNvPr id="865282" name="Rectangle 2"/>
          <p:cNvSpPr>
            <a:spLocks noGrp="1" noRot="1" noChangeAspect="1" noChangeArrowheads="1" noTextEdit="1"/>
          </p:cNvSpPr>
          <p:nvPr>
            <p:ph type="sldImg"/>
          </p:nvPr>
        </p:nvSpPr>
        <p:spPr>
          <a:ln/>
        </p:spPr>
      </p:sp>
      <p:sp>
        <p:nvSpPr>
          <p:cNvPr id="865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ECC90DEA-82D1-4A8D-9DE2-E141DC805EB2}" type="slidenum">
              <a:rPr lang="en-GB" altLang="zh-CN"/>
              <a:pPr/>
              <a:t>24</a:t>
            </a:fld>
            <a:endParaRPr lang="en-GB" altLang="zh-CN"/>
          </a:p>
        </p:txBody>
      </p:sp>
      <p:sp>
        <p:nvSpPr>
          <p:cNvPr id="735234" name="Rectangle 2"/>
          <p:cNvSpPr>
            <a:spLocks noGrp="1" noRot="1" noChangeAspect="1" noChangeArrowheads="1" noTextEdit="1"/>
          </p:cNvSpPr>
          <p:nvPr>
            <p:ph type="sldImg"/>
          </p:nvPr>
        </p:nvSpPr>
        <p:spPr>
          <a:ln/>
        </p:spPr>
      </p:sp>
      <p:sp>
        <p:nvSpPr>
          <p:cNvPr id="73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A0C9A513-C954-45A1-815B-9C68CC00E0A1}" type="slidenum">
              <a:rPr lang="en-GB" altLang="zh-CN"/>
              <a:pPr/>
              <a:t>25</a:t>
            </a:fld>
            <a:endParaRPr lang="en-GB" altLang="zh-CN"/>
          </a:p>
        </p:txBody>
      </p:sp>
      <p:sp>
        <p:nvSpPr>
          <p:cNvPr id="737282" name="Rectangle 2"/>
          <p:cNvSpPr>
            <a:spLocks noGrp="1" noRot="1" noChangeAspect="1" noChangeArrowheads="1" noTextEdit="1"/>
          </p:cNvSpPr>
          <p:nvPr>
            <p:ph type="sldImg"/>
          </p:nvPr>
        </p:nvSpPr>
        <p:spPr>
          <a:ln/>
        </p:spPr>
      </p:sp>
      <p:sp>
        <p:nvSpPr>
          <p:cNvPr id="73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EA4A6080-010E-49F9-8639-F9B794D8A51C}" type="slidenum">
              <a:rPr lang="en-GB" altLang="zh-CN"/>
              <a:pPr/>
              <a:t>26</a:t>
            </a:fld>
            <a:endParaRPr lang="en-GB" altLang="zh-CN"/>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DB1D6633-3BBC-4FF5-B668-022F71E38B3E}" type="slidenum">
              <a:rPr lang="en-GB" altLang="zh-CN"/>
              <a:pPr/>
              <a:t>27</a:t>
            </a:fld>
            <a:endParaRPr lang="en-GB" altLang="zh-CN"/>
          </a:p>
        </p:txBody>
      </p:sp>
      <p:sp>
        <p:nvSpPr>
          <p:cNvPr id="765954" name="Rectangle 2"/>
          <p:cNvSpPr>
            <a:spLocks noGrp="1" noRot="1" noChangeAspect="1" noChangeArrowheads="1" noTextEdit="1"/>
          </p:cNvSpPr>
          <p:nvPr>
            <p:ph type="sldImg"/>
          </p:nvPr>
        </p:nvSpPr>
        <p:spPr>
          <a:ln/>
        </p:spPr>
      </p:sp>
      <p:sp>
        <p:nvSpPr>
          <p:cNvPr id="765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CE8EED2A-4177-42B1-A7BD-2FE55F5980EC}" type="slidenum">
              <a:rPr lang="en-GB" altLang="zh-CN"/>
              <a:pPr/>
              <a:t>28</a:t>
            </a:fld>
            <a:endParaRPr lang="en-GB" altLang="zh-CN"/>
          </a:p>
        </p:txBody>
      </p:sp>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836E6532-D86C-49AC-969D-86C4C289EEA4}" type="slidenum">
              <a:rPr lang="en-GB" altLang="zh-CN"/>
              <a:pPr/>
              <a:t>29</a:t>
            </a:fld>
            <a:endParaRPr lang="en-GB" altLang="zh-CN"/>
          </a:p>
        </p:txBody>
      </p:sp>
      <p:sp>
        <p:nvSpPr>
          <p:cNvPr id="800770" name="Rectangle 2"/>
          <p:cNvSpPr>
            <a:spLocks noGrp="1" noRot="1" noChangeAspect="1" noChangeArrowheads="1" noTextEdit="1"/>
          </p:cNvSpPr>
          <p:nvPr>
            <p:ph type="sldImg"/>
          </p:nvPr>
        </p:nvSpPr>
        <p:spPr>
          <a:ln/>
        </p:spPr>
      </p:sp>
      <p:sp>
        <p:nvSpPr>
          <p:cNvPr id="80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440A09C6-CC60-456B-BFB7-E0C86689DDFD}" type="slidenum">
              <a:rPr lang="en-GB" altLang="zh-CN"/>
              <a:pPr/>
              <a:t>3</a:t>
            </a:fld>
            <a:endParaRPr lang="en-GB" altLang="zh-CN"/>
          </a:p>
        </p:txBody>
      </p:sp>
      <p:sp>
        <p:nvSpPr>
          <p:cNvPr id="840706" name="Rectangle 2"/>
          <p:cNvSpPr>
            <a:spLocks noGrp="1" noRot="1" noChangeAspect="1" noChangeArrowheads="1" noTextEdit="1"/>
          </p:cNvSpPr>
          <p:nvPr>
            <p:ph type="sldImg"/>
          </p:nvPr>
        </p:nvSpPr>
        <p:spPr>
          <a:ln/>
        </p:spPr>
      </p:sp>
      <p:sp>
        <p:nvSpPr>
          <p:cNvPr id="840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CC8A9B63-1C6F-471B-BCA2-EBDB9DBA7116}" type="slidenum">
              <a:rPr lang="en-GB" altLang="zh-CN"/>
              <a:pPr/>
              <a:t>30</a:t>
            </a:fld>
            <a:endParaRPr lang="en-GB" altLang="zh-CN"/>
          </a:p>
        </p:txBody>
      </p:sp>
      <p:sp>
        <p:nvSpPr>
          <p:cNvPr id="802818" name="Rectangle 2"/>
          <p:cNvSpPr>
            <a:spLocks noGrp="1" noRot="1" noChangeAspect="1" noChangeArrowheads="1" noTextEdit="1"/>
          </p:cNvSpPr>
          <p:nvPr>
            <p:ph type="sldImg"/>
          </p:nvPr>
        </p:nvSpPr>
        <p:spPr>
          <a:ln/>
        </p:spPr>
      </p:sp>
      <p:sp>
        <p:nvSpPr>
          <p:cNvPr id="80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F394E6F7-4F69-4DC0-BC1E-C2E1B3F94735}" type="slidenum">
              <a:rPr lang="en-GB" altLang="zh-CN"/>
              <a:pPr/>
              <a:t>31</a:t>
            </a:fld>
            <a:endParaRPr lang="en-GB" altLang="zh-CN"/>
          </a:p>
        </p:txBody>
      </p:sp>
      <p:sp>
        <p:nvSpPr>
          <p:cNvPr id="804866" name="Rectangle 2"/>
          <p:cNvSpPr>
            <a:spLocks noGrp="1" noRot="1" noChangeAspect="1" noChangeArrowheads="1" noTextEdit="1"/>
          </p:cNvSpPr>
          <p:nvPr>
            <p:ph type="sldImg"/>
          </p:nvPr>
        </p:nvSpPr>
        <p:spPr>
          <a:ln/>
        </p:spPr>
      </p:sp>
      <p:sp>
        <p:nvSpPr>
          <p:cNvPr id="80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F183D583-8481-47D0-8D1B-4BAD00763CF5}" type="slidenum">
              <a:rPr lang="en-GB" altLang="zh-CN"/>
              <a:pPr/>
              <a:t>32</a:t>
            </a:fld>
            <a:endParaRPr lang="en-GB" altLang="zh-CN"/>
          </a:p>
        </p:txBody>
      </p:sp>
      <p:sp>
        <p:nvSpPr>
          <p:cNvPr id="806914" name="Rectangle 2"/>
          <p:cNvSpPr>
            <a:spLocks noGrp="1" noRot="1" noChangeAspect="1" noChangeArrowheads="1" noTextEdit="1"/>
          </p:cNvSpPr>
          <p:nvPr>
            <p:ph type="sldImg"/>
          </p:nvPr>
        </p:nvSpPr>
        <p:spPr>
          <a:ln/>
        </p:spPr>
      </p:sp>
      <p:sp>
        <p:nvSpPr>
          <p:cNvPr id="80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BB44594D-1839-48BF-B55C-AD5B61923998}" type="slidenum">
              <a:rPr lang="en-GB" altLang="zh-CN"/>
              <a:pPr/>
              <a:t>33</a:t>
            </a:fld>
            <a:endParaRPr lang="en-GB" altLang="zh-CN"/>
          </a:p>
        </p:txBody>
      </p:sp>
      <p:sp>
        <p:nvSpPr>
          <p:cNvPr id="808962" name="Rectangle 2"/>
          <p:cNvSpPr>
            <a:spLocks noGrp="1" noRot="1" noChangeAspect="1" noChangeArrowheads="1" noTextEdit="1"/>
          </p:cNvSpPr>
          <p:nvPr>
            <p:ph type="sldImg"/>
          </p:nvPr>
        </p:nvSpPr>
        <p:spPr>
          <a:ln/>
        </p:spPr>
      </p:sp>
      <p:sp>
        <p:nvSpPr>
          <p:cNvPr id="80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F1FDFEAA-12B1-4935-8781-1FB2D6D8CCFA}" type="slidenum">
              <a:rPr lang="en-GB" altLang="zh-CN"/>
              <a:pPr/>
              <a:t>34</a:t>
            </a:fld>
            <a:endParaRPr lang="en-GB" altLang="zh-CN"/>
          </a:p>
        </p:txBody>
      </p:sp>
      <p:sp>
        <p:nvSpPr>
          <p:cNvPr id="811010" name="Rectangle 2"/>
          <p:cNvSpPr>
            <a:spLocks noGrp="1" noRot="1" noChangeAspect="1" noChangeArrowheads="1" noTextEdit="1"/>
          </p:cNvSpPr>
          <p:nvPr>
            <p:ph type="sldImg"/>
          </p:nvPr>
        </p:nvSpPr>
        <p:spPr>
          <a:ln/>
        </p:spPr>
      </p:sp>
      <p:sp>
        <p:nvSpPr>
          <p:cNvPr id="811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DDFB2225-42A3-4423-915A-57F9BA41AADC}" type="slidenum">
              <a:rPr lang="en-GB" altLang="zh-CN"/>
              <a:pPr/>
              <a:t>35</a:t>
            </a:fld>
            <a:endParaRPr lang="en-GB" altLang="zh-CN"/>
          </a:p>
        </p:txBody>
      </p:sp>
      <p:sp>
        <p:nvSpPr>
          <p:cNvPr id="813058" name="Rectangle 2"/>
          <p:cNvSpPr>
            <a:spLocks noGrp="1" noRot="1" noChangeAspect="1" noChangeArrowheads="1" noTextEdit="1"/>
          </p:cNvSpPr>
          <p:nvPr>
            <p:ph type="sldImg"/>
          </p:nvPr>
        </p:nvSpPr>
        <p:spPr>
          <a:ln/>
        </p:spPr>
      </p:sp>
      <p:sp>
        <p:nvSpPr>
          <p:cNvPr id="81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34A7455B-57D8-4B82-B7C1-212D3B83DDB1}" type="slidenum">
              <a:rPr lang="en-GB" altLang="zh-CN"/>
              <a:pPr/>
              <a:t>36</a:t>
            </a:fld>
            <a:endParaRPr lang="en-GB" altLang="zh-CN"/>
          </a:p>
        </p:txBody>
      </p:sp>
      <p:sp>
        <p:nvSpPr>
          <p:cNvPr id="815106" name="Rectangle 2"/>
          <p:cNvSpPr>
            <a:spLocks noGrp="1" noRot="1" noChangeAspect="1" noChangeArrowheads="1" noTextEdit="1"/>
          </p:cNvSpPr>
          <p:nvPr>
            <p:ph type="sldImg"/>
          </p:nvPr>
        </p:nvSpPr>
        <p:spPr>
          <a:ln/>
        </p:spPr>
      </p:sp>
      <p:sp>
        <p:nvSpPr>
          <p:cNvPr id="815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4397DF59-C3C5-47AC-9AAF-9C36B3BABDFF}" type="slidenum">
              <a:rPr lang="en-GB" altLang="zh-CN"/>
              <a:pPr/>
              <a:t>37</a:t>
            </a:fld>
            <a:endParaRPr lang="en-GB" altLang="zh-CN"/>
          </a:p>
        </p:txBody>
      </p:sp>
      <p:sp>
        <p:nvSpPr>
          <p:cNvPr id="817154" name="Rectangle 2"/>
          <p:cNvSpPr>
            <a:spLocks noGrp="1" noRot="1" noChangeAspect="1" noChangeArrowheads="1" noTextEdit="1"/>
          </p:cNvSpPr>
          <p:nvPr>
            <p:ph type="sldImg"/>
          </p:nvPr>
        </p:nvSpPr>
        <p:spPr>
          <a:ln/>
        </p:spPr>
      </p:sp>
      <p:sp>
        <p:nvSpPr>
          <p:cNvPr id="817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251FAF28-74A1-4E8D-87C0-62553E40E286}" type="slidenum">
              <a:rPr lang="en-GB" altLang="zh-CN"/>
              <a:pPr/>
              <a:t>38</a:t>
            </a:fld>
            <a:endParaRPr lang="en-GB" altLang="zh-CN"/>
          </a:p>
        </p:txBody>
      </p:sp>
      <p:sp>
        <p:nvSpPr>
          <p:cNvPr id="819202" name="Rectangle 2"/>
          <p:cNvSpPr>
            <a:spLocks noGrp="1" noRot="1" noChangeAspect="1" noChangeArrowheads="1" noTextEdit="1"/>
          </p:cNvSpPr>
          <p:nvPr>
            <p:ph type="sldImg"/>
          </p:nvPr>
        </p:nvSpPr>
        <p:spPr>
          <a:ln/>
        </p:spPr>
      </p:sp>
      <p:sp>
        <p:nvSpPr>
          <p:cNvPr id="819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F5F7DCD2-C92E-4BF9-A33B-15DBEC31B3D8}" type="slidenum">
              <a:rPr lang="en-GB" altLang="zh-CN"/>
              <a:pPr/>
              <a:t>39</a:t>
            </a:fld>
            <a:endParaRPr lang="en-GB" altLang="zh-CN"/>
          </a:p>
        </p:txBody>
      </p:sp>
      <p:sp>
        <p:nvSpPr>
          <p:cNvPr id="821250" name="Rectangle 2"/>
          <p:cNvSpPr>
            <a:spLocks noGrp="1" noRot="1" noChangeAspect="1" noChangeArrowheads="1" noTextEdit="1"/>
          </p:cNvSpPr>
          <p:nvPr>
            <p:ph type="sldImg"/>
          </p:nvPr>
        </p:nvSpPr>
        <p:spPr>
          <a:ln/>
        </p:spPr>
      </p:sp>
      <p:sp>
        <p:nvSpPr>
          <p:cNvPr id="821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AD3431DF-6BCE-43E9-BC33-908C94557715}" type="slidenum">
              <a:rPr lang="en-GB" altLang="zh-CN"/>
              <a:pPr/>
              <a:t>4</a:t>
            </a:fld>
            <a:endParaRPr lang="en-GB" altLang="zh-CN"/>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9B083458-B350-4F49-8378-73C1E32DA7D4}" type="slidenum">
              <a:rPr lang="en-GB" altLang="zh-CN"/>
              <a:pPr/>
              <a:t>40</a:t>
            </a:fld>
            <a:endParaRPr lang="en-GB" altLang="zh-CN"/>
          </a:p>
        </p:txBody>
      </p:sp>
      <p:sp>
        <p:nvSpPr>
          <p:cNvPr id="823298" name="Rectangle 2"/>
          <p:cNvSpPr>
            <a:spLocks noGrp="1" noRot="1" noChangeAspect="1" noChangeArrowheads="1" noTextEdit="1"/>
          </p:cNvSpPr>
          <p:nvPr>
            <p:ph type="sldImg"/>
          </p:nvPr>
        </p:nvSpPr>
        <p:spPr>
          <a:ln/>
        </p:spPr>
      </p:sp>
      <p:sp>
        <p:nvSpPr>
          <p:cNvPr id="82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134EAD3C-0516-4392-B893-24F549F8CC74}" type="slidenum">
              <a:rPr lang="en-GB" altLang="zh-CN"/>
              <a:pPr/>
              <a:t>41</a:t>
            </a:fld>
            <a:endParaRPr lang="en-GB" altLang="zh-CN"/>
          </a:p>
        </p:txBody>
      </p:sp>
      <p:sp>
        <p:nvSpPr>
          <p:cNvPr id="825346" name="Rectangle 2"/>
          <p:cNvSpPr>
            <a:spLocks noGrp="1" noRot="1" noChangeAspect="1" noChangeArrowheads="1" noTextEdit="1"/>
          </p:cNvSpPr>
          <p:nvPr>
            <p:ph type="sldImg"/>
          </p:nvPr>
        </p:nvSpPr>
        <p:spPr>
          <a:ln/>
        </p:spPr>
      </p:sp>
      <p:sp>
        <p:nvSpPr>
          <p:cNvPr id="825347" name="Rectangle 3"/>
          <p:cNvSpPr>
            <a:spLocks noGrp="1" noChangeArrowheads="1"/>
          </p:cNvSpPr>
          <p:nvPr>
            <p:ph type="body" idx="1"/>
          </p:nvPr>
        </p:nvSpPr>
        <p:spPr/>
        <p:txBody>
          <a:bodyPr/>
          <a:lstStyle/>
          <a:p>
            <a:pPr>
              <a:spcBef>
                <a:spcPct val="10000"/>
              </a:spcBef>
              <a:spcAft>
                <a:spcPct val="10000"/>
              </a:spcAft>
            </a:pPr>
            <a:r>
              <a:rPr lang="en-GB" altLang="zh-CN"/>
              <a:t>3-4 MINUTES</a:t>
            </a:r>
          </a:p>
          <a:p>
            <a:pPr>
              <a:spcBef>
                <a:spcPct val="10000"/>
              </a:spcBef>
              <a:spcAft>
                <a:spcPct val="10000"/>
              </a:spcAft>
            </a:pPr>
            <a:r>
              <a:rPr lang="en-GB" altLang="zh-CN"/>
              <a:t>MARK/BEN to talk to the key challenge</a:t>
            </a:r>
          </a:p>
          <a:p>
            <a:pPr>
              <a:spcBef>
                <a:spcPct val="10000"/>
              </a:spcBef>
              <a:spcAft>
                <a:spcPct val="10000"/>
              </a:spcAft>
            </a:pPr>
            <a:endParaRPr lang="en-GB" altLang="zh-CN"/>
          </a:p>
          <a:p>
            <a:pPr>
              <a:spcBef>
                <a:spcPct val="10000"/>
              </a:spcBef>
              <a:spcAft>
                <a:spcPct val="10000"/>
              </a:spcAft>
            </a:pPr>
            <a:r>
              <a:rPr lang="en-GB" altLang="zh-CN"/>
              <a:t>The tension between the two key objectives – integration benefit delivery and core business and keeping your core people in this period esp with the run up to Xmas approaching</a:t>
            </a:r>
          </a:p>
          <a:p>
            <a:pPr>
              <a:spcBef>
                <a:spcPct val="10000"/>
              </a:spcBef>
              <a:spcAft>
                <a:spcPct val="10000"/>
              </a:spcAft>
            </a:pPr>
            <a:endParaRPr lang="en-GB" altLang="zh-CN"/>
          </a:p>
          <a:p>
            <a:pPr>
              <a:spcBef>
                <a:spcPct val="10000"/>
              </a:spcBef>
              <a:spcAft>
                <a:spcPct val="10000"/>
              </a:spcAft>
            </a:pPr>
            <a:r>
              <a:rPr lang="en-GB" altLang="zh-CN"/>
              <a:t>HOW do we manage this?????</a:t>
            </a:r>
          </a:p>
          <a:p>
            <a:pPr>
              <a:spcBef>
                <a:spcPct val="10000"/>
              </a:spcBef>
              <a:spcAft>
                <a:spcPct val="10000"/>
              </a:spcAft>
            </a:pPr>
            <a:r>
              <a:rPr lang="en-GB" altLang="zh-CN"/>
              <a:t>Do it through our proven commercial approach</a:t>
            </a:r>
          </a:p>
          <a:p>
            <a:pPr>
              <a:spcBef>
                <a:spcPct val="10000"/>
              </a:spcBef>
              <a:spcAft>
                <a:spcPct val="10000"/>
              </a:spcAft>
            </a:pPr>
            <a:endParaRPr lang="en-GB" altLang="zh-CN"/>
          </a:p>
          <a:p>
            <a:pPr>
              <a:spcBef>
                <a:spcPct val="10000"/>
              </a:spcBef>
              <a:spcAft>
                <a:spcPct val="10000"/>
              </a:spcAft>
            </a:pPr>
            <a:r>
              <a:rPr lang="en-GB" altLang="zh-CN" sz="600"/>
              <a:t>SOME NOTES ON WHERE WE SEE THE BIG BENEFITS coming from:</a:t>
            </a:r>
          </a:p>
          <a:p>
            <a:pPr>
              <a:spcBef>
                <a:spcPct val="10000"/>
              </a:spcBef>
              <a:spcAft>
                <a:spcPct val="10000"/>
              </a:spcAft>
              <a:buFontTx/>
              <a:buChar char="•"/>
            </a:pPr>
            <a:r>
              <a:rPr lang="en-GB" altLang="zh-CN" sz="600"/>
              <a:t>Leverage scale</a:t>
            </a:r>
          </a:p>
          <a:p>
            <a:pPr>
              <a:spcBef>
                <a:spcPct val="10000"/>
              </a:spcBef>
              <a:spcAft>
                <a:spcPct val="10000"/>
              </a:spcAft>
              <a:buFontTx/>
              <a:buChar char="•"/>
            </a:pPr>
            <a:r>
              <a:rPr lang="en-GB" altLang="zh-CN" sz="600"/>
              <a:t>Head office &amp; systems synergies</a:t>
            </a:r>
          </a:p>
          <a:p>
            <a:pPr>
              <a:spcBef>
                <a:spcPct val="10000"/>
              </a:spcBef>
              <a:spcAft>
                <a:spcPct val="10000"/>
              </a:spcAft>
              <a:buFontTx/>
              <a:buChar char="•"/>
            </a:pPr>
            <a:r>
              <a:rPr lang="en-GB" altLang="zh-CN" sz="600"/>
              <a:t>Marketing/brand benefits</a:t>
            </a:r>
          </a:p>
          <a:p>
            <a:pPr>
              <a:spcBef>
                <a:spcPct val="10000"/>
              </a:spcBef>
              <a:spcAft>
                <a:spcPct val="10000"/>
              </a:spcAft>
              <a:buFontTx/>
              <a:buChar char="•"/>
            </a:pPr>
            <a:r>
              <a:rPr lang="en-GB" altLang="zh-CN" sz="600"/>
              <a:t>Store rationalisations/area management</a:t>
            </a:r>
          </a:p>
          <a:p>
            <a:pPr>
              <a:spcBef>
                <a:spcPct val="10000"/>
              </a:spcBef>
              <a:spcAft>
                <a:spcPct val="10000"/>
              </a:spcAft>
              <a:buFontTx/>
              <a:buChar char="•"/>
            </a:pPr>
            <a:r>
              <a:rPr lang="en-GB" altLang="zh-CN" sz="600"/>
              <a:t>Efficiencies</a:t>
            </a:r>
          </a:p>
          <a:p>
            <a:pPr>
              <a:spcBef>
                <a:spcPct val="10000"/>
              </a:spcBef>
              <a:spcAft>
                <a:spcPct val="10000"/>
              </a:spcAft>
              <a:buFontTx/>
              <a:buChar char="•"/>
            </a:pPr>
            <a:r>
              <a:rPr lang="en-GB" altLang="zh-CN" sz="600"/>
              <a:t>Working capital improvement</a:t>
            </a:r>
          </a:p>
          <a:p>
            <a:endParaRPr lang="en-GB" altLang="zh-CN" sz="600"/>
          </a:p>
          <a:p>
            <a:r>
              <a:rPr lang="en-GB" altLang="zh-CN" sz="600"/>
              <a:t>BREAKDOWN OF CHALLENGES:</a:t>
            </a:r>
          </a:p>
          <a:p>
            <a:pPr>
              <a:spcBef>
                <a:spcPct val="10000"/>
              </a:spcBef>
              <a:spcAft>
                <a:spcPct val="10000"/>
              </a:spcAft>
            </a:pPr>
            <a:r>
              <a:rPr lang="en-GB" altLang="zh-CN" sz="600"/>
              <a:t>Distraction to core business</a:t>
            </a:r>
          </a:p>
          <a:p>
            <a:pPr lvl="1">
              <a:spcBef>
                <a:spcPct val="10000"/>
              </a:spcBef>
              <a:spcAft>
                <a:spcPct val="10000"/>
              </a:spcAft>
            </a:pPr>
            <a:r>
              <a:rPr lang="en-GB" altLang="zh-CN" sz="600"/>
              <a:t>Reducing negative LFL </a:t>
            </a:r>
          </a:p>
          <a:p>
            <a:pPr lvl="1">
              <a:spcBef>
                <a:spcPct val="10000"/>
              </a:spcBef>
              <a:spcAft>
                <a:spcPct val="10000"/>
              </a:spcAft>
            </a:pPr>
            <a:r>
              <a:rPr lang="en-GB" altLang="zh-CN" sz="600"/>
              <a:t>Portfolio growth</a:t>
            </a:r>
          </a:p>
          <a:p>
            <a:pPr lvl="1">
              <a:spcBef>
                <a:spcPct val="10000"/>
              </a:spcBef>
              <a:spcAft>
                <a:spcPct val="10000"/>
              </a:spcAft>
            </a:pPr>
            <a:r>
              <a:rPr lang="en-GB" altLang="zh-CN" sz="600"/>
              <a:t>Competition </a:t>
            </a:r>
          </a:p>
          <a:p>
            <a:pPr>
              <a:spcBef>
                <a:spcPct val="10000"/>
              </a:spcBef>
              <a:spcAft>
                <a:spcPct val="10000"/>
              </a:spcAft>
            </a:pPr>
            <a:r>
              <a:rPr lang="en-GB" altLang="zh-CN" sz="600"/>
              <a:t>Risks to short term trading especially Xmas</a:t>
            </a:r>
          </a:p>
          <a:p>
            <a:pPr lvl="1">
              <a:spcBef>
                <a:spcPct val="10000"/>
              </a:spcBef>
              <a:spcAft>
                <a:spcPct val="10000"/>
              </a:spcAft>
            </a:pPr>
            <a:r>
              <a:rPr lang="en-GB" altLang="zh-CN" sz="600"/>
              <a:t>Customer loyalty</a:t>
            </a:r>
          </a:p>
          <a:p>
            <a:pPr lvl="1">
              <a:spcBef>
                <a:spcPct val="10000"/>
              </a:spcBef>
              <a:spcAft>
                <a:spcPct val="10000"/>
              </a:spcAft>
            </a:pPr>
            <a:r>
              <a:rPr lang="en-GB" altLang="zh-CN" sz="600"/>
              <a:t>Ottakar's MBO team</a:t>
            </a:r>
          </a:p>
          <a:p>
            <a:pPr lvl="1">
              <a:spcBef>
                <a:spcPct val="10000"/>
              </a:spcBef>
              <a:spcAft>
                <a:spcPct val="10000"/>
              </a:spcAft>
            </a:pPr>
            <a:r>
              <a:rPr lang="en-GB" altLang="zh-CN" sz="600"/>
              <a:t>Motivate/retain employees</a:t>
            </a:r>
          </a:p>
          <a:p>
            <a:pPr lvl="1">
              <a:spcBef>
                <a:spcPct val="10000"/>
              </a:spcBef>
              <a:spcAft>
                <a:spcPct val="10000"/>
              </a:spcAft>
            </a:pPr>
            <a:r>
              <a:rPr lang="en-GB" altLang="zh-CN" sz="600"/>
              <a:t>Managing opposition to transaction</a:t>
            </a:r>
          </a:p>
          <a:p>
            <a:pPr>
              <a:spcBef>
                <a:spcPct val="10000"/>
              </a:spcBef>
              <a:spcAft>
                <a:spcPct val="10000"/>
              </a:spcAft>
            </a:pPr>
            <a:r>
              <a:rPr lang="en-GB" altLang="zh-CN" sz="600"/>
              <a:t>Cultural challenges in move to one brand</a:t>
            </a:r>
          </a:p>
          <a:p>
            <a:pPr>
              <a:spcBef>
                <a:spcPct val="10000"/>
              </a:spcBef>
              <a:spcAft>
                <a:spcPct val="10000"/>
              </a:spcAft>
            </a:pPr>
            <a:r>
              <a:rPr lang="en-GB" altLang="zh-CN" sz="600"/>
              <a:t>Ottakar’s systems and control environment (we understand that whilst there is a new finance system coming on tap their stock control amongst others is very poor)</a:t>
            </a:r>
          </a:p>
          <a:p>
            <a:pPr>
              <a:spcBef>
                <a:spcPct val="10000"/>
              </a:spcBef>
              <a:spcAft>
                <a:spcPct val="10000"/>
              </a:spcAft>
            </a:pPr>
            <a:endParaRPr lang="en-GB" altLang="zh-CN" sz="600"/>
          </a:p>
          <a:p>
            <a:endParaRPr lang="en-GB" altLang="zh-CN" sz="500"/>
          </a:p>
          <a:p>
            <a:endParaRPr lang="en-US" sz="9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87A1B462-F9ED-4E33-BC81-6E4AFD5B2D50}" type="slidenum">
              <a:rPr lang="en-GB" altLang="zh-CN"/>
              <a:pPr/>
              <a:t>42</a:t>
            </a:fld>
            <a:endParaRPr lang="en-GB" altLang="zh-CN"/>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22203" y="685488"/>
            <a:ext cx="441359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43</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3DA6EE97-7ECE-4887-8B8B-09772C61F863}" type="slidenum">
              <a:rPr lang="en-GB" altLang="zh-CN"/>
              <a:pPr/>
              <a:t>5</a:t>
            </a:fld>
            <a:endParaRPr lang="en-GB" altLang="zh-CN"/>
          </a:p>
        </p:txBody>
      </p:sp>
      <p:sp>
        <p:nvSpPr>
          <p:cNvPr id="844802" name="Rectangle 2"/>
          <p:cNvSpPr>
            <a:spLocks noGrp="1" noRot="1" noChangeAspect="1" noChangeArrowheads="1" noTextEdit="1"/>
          </p:cNvSpPr>
          <p:nvPr>
            <p:ph type="sldImg"/>
          </p:nvPr>
        </p:nvSpPr>
        <p:spPr>
          <a:ln/>
        </p:spPr>
      </p:sp>
      <p:sp>
        <p:nvSpPr>
          <p:cNvPr id="844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3E9A2741-B46D-47AC-881F-C7439FD04E26}" type="slidenum">
              <a:rPr lang="en-GB" altLang="zh-CN"/>
              <a:pPr/>
              <a:t>6</a:t>
            </a:fld>
            <a:endParaRPr lang="en-GB" altLang="zh-CN"/>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C2F783AC-AD90-40CF-AACE-3B88B4C3AD94}" type="slidenum">
              <a:rPr lang="en-GB" altLang="zh-CN"/>
              <a:pPr/>
              <a:t>7</a:t>
            </a:fld>
            <a:endParaRPr lang="en-GB" altLang="zh-CN"/>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08A5C0DE-66EC-450B-8D6B-AC8FF03EE959}" type="slidenum">
              <a:rPr lang="en-GB" altLang="zh-CN"/>
              <a:pPr/>
              <a:t>8</a:t>
            </a:fld>
            <a:endParaRPr lang="en-GB" altLang="zh-CN"/>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GB" altLang="zh-CN"/>
              <a:t>Date</a:t>
            </a:r>
          </a:p>
        </p:txBody>
      </p:sp>
      <p:sp>
        <p:nvSpPr>
          <p:cNvPr id="7" name="Rectangle 7"/>
          <p:cNvSpPr>
            <a:spLocks noGrp="1" noChangeArrowheads="1"/>
          </p:cNvSpPr>
          <p:nvPr>
            <p:ph type="sldNum" sz="quarter" idx="5"/>
          </p:nvPr>
        </p:nvSpPr>
        <p:spPr>
          <a:ln/>
        </p:spPr>
        <p:txBody>
          <a:bodyPr/>
          <a:lstStyle/>
          <a:p>
            <a:fld id="{DE52F447-F336-42F6-959A-C3AA55768786}" type="slidenum">
              <a:rPr lang="en-GB" altLang="zh-CN"/>
              <a:pPr/>
              <a:t>9</a:t>
            </a:fld>
            <a:endParaRPr lang="en-GB" altLang="zh-CN"/>
          </a:p>
        </p:txBody>
      </p:sp>
      <p:sp>
        <p:nvSpPr>
          <p:cNvPr id="848898" name="Rectangle 2"/>
          <p:cNvSpPr>
            <a:spLocks noGrp="1" noRot="1" noChangeAspect="1" noChangeArrowheads="1" noTextEdit="1"/>
          </p:cNvSpPr>
          <p:nvPr>
            <p:ph type="sldImg"/>
          </p:nvPr>
        </p:nvSpPr>
        <p:spPr>
          <a:ln/>
        </p:spPr>
      </p:sp>
      <p:sp>
        <p:nvSpPr>
          <p:cNvPr id="8488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655362" name="Rectangle 2050"/>
          <p:cNvSpPr>
            <a:spLocks noGrp="1" noChangeArrowheads="1"/>
          </p:cNvSpPr>
          <p:nvPr>
            <p:ph type="ctrTitle"/>
          </p:nvPr>
        </p:nvSpPr>
        <p:spPr bwMode="auto">
          <a:xfrm>
            <a:off x="328613" y="688975"/>
            <a:ext cx="9398000" cy="930275"/>
          </a:xfrm>
        </p:spPr>
        <p:txBody>
          <a:bodyPr rIns="101882" bIns="50941"/>
          <a:lstStyle>
            <a:lvl1pPr>
              <a:defRPr sz="3200"/>
            </a:lvl1pPr>
          </a:lstStyle>
          <a:p>
            <a:pPr lvl="0"/>
            <a:r>
              <a:rPr lang="en-GB" altLang="zh-CN" noProof="0" smtClean="0"/>
              <a:t>Click to edit Master title style</a:t>
            </a:r>
          </a:p>
        </p:txBody>
      </p:sp>
      <p:sp>
        <p:nvSpPr>
          <p:cNvPr id="655363" name="Rectangle 2051"/>
          <p:cNvSpPr>
            <a:spLocks noGrp="1" noChangeArrowheads="1"/>
          </p:cNvSpPr>
          <p:nvPr>
            <p:ph type="subTitle" sz="quarter" idx="1"/>
          </p:nvPr>
        </p:nvSpPr>
        <p:spPr>
          <a:xfrm>
            <a:off x="328613" y="1985963"/>
            <a:ext cx="9390062" cy="4918075"/>
          </a:xfrm>
          <a:extLst>
            <a:ext uri="{909E8E84-426E-40DD-AFC4-6F175D3DCCD1}">
              <a14:hiddenFill xmlns:a14="http://schemas.microsoft.com/office/drawing/2010/main">
                <a:solidFill>
                  <a:schemeClr val="accent1"/>
                </a:solidFill>
              </a14:hiddenFill>
            </a:ext>
          </a:extLst>
        </p:spPr>
        <p:txBody>
          <a:bodyPr/>
          <a:lstStyle>
            <a:lvl1pPr>
              <a:spcBef>
                <a:spcPct val="0"/>
              </a:spcBef>
              <a:spcAft>
                <a:spcPct val="0"/>
              </a:spcAft>
              <a:defRPr sz="1800"/>
            </a:lvl1pPr>
            <a:lvl2pPr marL="1588" lvl="1" indent="388938">
              <a:defRPr sz="1800"/>
            </a:lvl2pPr>
            <a:lvl3pPr marL="392113" lvl="2" indent="409575">
              <a:defRPr sz="1800"/>
            </a:lvl3pPr>
            <a:lvl4pPr marL="803275" lvl="3" indent="388938">
              <a:defRPr sz="1800"/>
            </a:lvl4pPr>
            <a:lvl5pPr marL="1193800" lvl="4" indent="409575">
              <a:defRPr sz="1800"/>
            </a:lvl5pPr>
          </a:lstStyle>
          <a:p>
            <a:pPr lvl="0"/>
            <a:r>
              <a:rPr lang="en-GB" altLang="zh-CN" noProof="0" smtClean="0"/>
              <a:t>Click to edit Master subtitle style</a:t>
            </a:r>
          </a:p>
          <a:p>
            <a:pPr lvl="1"/>
            <a:r>
              <a:rPr lang="en-GB" altLang="zh-CN" noProof="0" smtClean="0"/>
              <a:t>Second level</a:t>
            </a:r>
          </a:p>
          <a:p>
            <a:pPr lvl="2"/>
            <a:r>
              <a:rPr lang="en-GB" altLang="zh-CN" noProof="0" smtClean="0"/>
              <a:t>Third level</a:t>
            </a:r>
          </a:p>
          <a:p>
            <a:pPr lvl="3"/>
            <a:r>
              <a:rPr lang="en-GB" altLang="zh-CN" noProof="0" smtClean="0"/>
              <a:t>Fourth level</a:t>
            </a:r>
          </a:p>
          <a:p>
            <a:pPr lvl="4"/>
            <a:r>
              <a:rPr lang="en-GB" altLang="zh-CN" noProof="0" smtClean="0"/>
              <a:t>Fifth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DF8E8D86-773D-4459-AA0E-3AACECA2C88C}" type="slidenum">
              <a:rPr lang="en-US"/>
              <a:pPr/>
              <a:t>‹#›</a:t>
            </a:fld>
            <a:endParaRPr lang="en-US"/>
          </a:p>
        </p:txBody>
      </p:sp>
    </p:spTree>
    <p:extLst>
      <p:ext uri="{BB962C8B-B14F-4D97-AF65-F5344CB8AC3E}">
        <p14:creationId xmlns:p14="http://schemas.microsoft.com/office/powerpoint/2010/main" val="857810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77113" y="444500"/>
            <a:ext cx="2347912" cy="67770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8613" y="444500"/>
            <a:ext cx="6896100" cy="67770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D3372D9C-7102-4638-9525-6B3D0664AE38}" type="slidenum">
              <a:rPr lang="en-US"/>
              <a:pPr/>
              <a:t>‹#›</a:t>
            </a:fld>
            <a:endParaRPr lang="en-US"/>
          </a:p>
        </p:txBody>
      </p:sp>
    </p:spTree>
    <p:extLst>
      <p:ext uri="{BB962C8B-B14F-4D97-AF65-F5344CB8AC3E}">
        <p14:creationId xmlns:p14="http://schemas.microsoft.com/office/powerpoint/2010/main" val="335081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93507" y="1764367"/>
            <a:ext cx="8549640" cy="655627"/>
          </a:xfrm>
        </p:spPr>
        <p:txBody>
          <a:bodyPr>
            <a:noAutofit/>
          </a:bodyPr>
          <a:lstStyle>
            <a:lvl1pPr algn="l">
              <a:defRPr sz="40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602210" y="2498846"/>
            <a:ext cx="7040880" cy="1986280"/>
          </a:xfrm>
        </p:spPr>
        <p:txBody>
          <a:bodyPr/>
          <a:lstStyle>
            <a:lvl1pPr marL="0" indent="0" algn="l">
              <a:buNone/>
              <a:defRPr>
                <a:solidFill>
                  <a:schemeClr val="bg1">
                    <a:lumMod val="75000"/>
                  </a:schemeClr>
                </a:solidFill>
              </a:defRPr>
            </a:lvl1pPr>
            <a:lvl2pPr marL="570586" indent="0" algn="ctr">
              <a:buNone/>
              <a:defRPr>
                <a:solidFill>
                  <a:schemeClr val="tx1">
                    <a:tint val="75000"/>
                  </a:schemeClr>
                </a:solidFill>
              </a:defRPr>
            </a:lvl2pPr>
            <a:lvl3pPr marL="1141171" indent="0" algn="ctr">
              <a:buNone/>
              <a:defRPr>
                <a:solidFill>
                  <a:schemeClr val="tx1">
                    <a:tint val="75000"/>
                  </a:schemeClr>
                </a:solidFill>
              </a:defRPr>
            </a:lvl3pPr>
            <a:lvl4pPr marL="1711757" indent="0" algn="ctr">
              <a:buNone/>
              <a:defRPr>
                <a:solidFill>
                  <a:schemeClr val="tx1">
                    <a:tint val="75000"/>
                  </a:schemeClr>
                </a:solidFill>
              </a:defRPr>
            </a:lvl4pPr>
            <a:lvl5pPr marL="2282342" indent="0" algn="ctr">
              <a:buNone/>
              <a:defRPr>
                <a:solidFill>
                  <a:schemeClr val="tx1">
                    <a:tint val="75000"/>
                  </a:schemeClr>
                </a:solidFill>
              </a:defRPr>
            </a:lvl5pPr>
            <a:lvl6pPr marL="2852928" indent="0" algn="ctr">
              <a:buNone/>
              <a:defRPr>
                <a:solidFill>
                  <a:schemeClr val="tx1">
                    <a:tint val="75000"/>
                  </a:schemeClr>
                </a:solidFill>
              </a:defRPr>
            </a:lvl6pPr>
            <a:lvl7pPr marL="3423514" indent="0" algn="ctr">
              <a:buNone/>
              <a:defRPr>
                <a:solidFill>
                  <a:schemeClr val="tx1">
                    <a:tint val="75000"/>
                  </a:schemeClr>
                </a:solidFill>
              </a:defRPr>
            </a:lvl7pPr>
            <a:lvl8pPr marL="3994099" indent="0" algn="ctr">
              <a:buNone/>
              <a:defRPr>
                <a:solidFill>
                  <a:schemeClr val="tx1">
                    <a:tint val="75000"/>
                  </a:schemeClr>
                </a:solidFill>
              </a:defRPr>
            </a:lvl8pPr>
            <a:lvl9pPr marL="4564685"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32018" y="7325534"/>
            <a:ext cx="4474668" cy="326436"/>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141171" fontAlgn="auto">
                <a:spcBef>
                  <a:spcPts val="0"/>
                </a:spcBef>
                <a:spcAft>
                  <a:spcPts val="0"/>
                </a:spcAft>
                <a:buSzTx/>
              </a:pPr>
              <a:r>
                <a:rPr lang="zh-CN" altLang="en-US" sz="1700" b="1" dirty="0" smtClean="0">
                  <a:solidFill>
                    <a:prstClr val="white"/>
                  </a:solidFill>
                  <a:latin typeface="微软雅黑" pitchFamily="34" charset="-122"/>
                </a:rPr>
                <a:t>世界</a:t>
              </a:r>
              <a:r>
                <a:rPr lang="en-US" altLang="zh-CN" sz="1700" b="1" dirty="0" smtClean="0">
                  <a:solidFill>
                    <a:prstClr val="white"/>
                  </a:solidFill>
                  <a:latin typeface="微软雅黑" pitchFamily="34" charset="-122"/>
                </a:rPr>
                <a:t>500</a:t>
              </a:r>
              <a:r>
                <a:rPr lang="zh-CN" altLang="en-US" sz="1700" b="1" dirty="0" smtClean="0">
                  <a:solidFill>
                    <a:prstClr val="white"/>
                  </a:solidFill>
                  <a:latin typeface="微软雅黑" pitchFamily="34" charset="-122"/>
                </a:rPr>
                <a:t>强研究中心</a:t>
              </a:r>
              <a:endParaRPr lang="zh-CN" altLang="en-US" sz="17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141171" fontAlgn="auto">
                <a:spcBef>
                  <a:spcPts val="0"/>
                </a:spcBef>
                <a:spcAft>
                  <a:spcPts val="0"/>
                </a:spcAft>
                <a:buSzTx/>
              </a:pPr>
              <a:r>
                <a:rPr lang="en-US" altLang="zh-CN" sz="1500" b="1" dirty="0" smtClean="0">
                  <a:solidFill>
                    <a:prstClr val="white"/>
                  </a:solidFill>
                  <a:latin typeface="微软雅黑" pitchFamily="34" charset="-122"/>
                </a:rPr>
                <a:t>zhao-biao.com</a:t>
              </a:r>
              <a:endParaRPr lang="zh-CN" altLang="en-US" sz="1500" b="1" dirty="0">
                <a:solidFill>
                  <a:prstClr val="white"/>
                </a:solidFill>
                <a:latin typeface="微软雅黑" pitchFamily="34" charset="-122"/>
              </a:endParaRPr>
            </a:p>
          </p:txBody>
        </p:sp>
      </p:grpSp>
      <p:sp>
        <p:nvSpPr>
          <p:cNvPr id="11" name="矩形 10"/>
          <p:cNvSpPr/>
          <p:nvPr/>
        </p:nvSpPr>
        <p:spPr>
          <a:xfrm>
            <a:off x="4785965" y="7340426"/>
            <a:ext cx="4949921" cy="326436"/>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14117" tIns="114117" rIns="114117" bIns="114117" rtlCol="0" anchor="ctr"/>
          <a:lstStyle/>
          <a:p>
            <a:pPr algn="ctr" defTabSz="1141171" fontAlgn="auto">
              <a:spcBef>
                <a:spcPts val="0"/>
              </a:spcBef>
              <a:spcAft>
                <a:spcPts val="0"/>
              </a:spcAft>
              <a:buSzTx/>
            </a:pPr>
            <a:r>
              <a:rPr lang="zh-CN" altLang="en-US" sz="1700" b="1" dirty="0" smtClean="0">
                <a:solidFill>
                  <a:prstClr val="white"/>
                </a:solidFill>
                <a:latin typeface="微软雅黑" pitchFamily="34" charset="-122"/>
              </a:rPr>
              <a:t>找表网：专注于海外</a:t>
            </a:r>
            <a:r>
              <a:rPr lang="zh-CN" altLang="en-US" sz="1700" b="1" dirty="0">
                <a:solidFill>
                  <a:prstClr val="white"/>
                </a:solidFill>
                <a:latin typeface="微软雅黑" pitchFamily="34" charset="-122"/>
              </a:rPr>
              <a:t>知名</a:t>
            </a:r>
            <a:r>
              <a:rPr lang="zh-CN" altLang="en-US" sz="1700" b="1" dirty="0" smtClean="0">
                <a:solidFill>
                  <a:prstClr val="white"/>
                </a:solidFill>
                <a:latin typeface="微软雅黑" pitchFamily="34" charset="-122"/>
              </a:rPr>
              <a:t>上市公司公开资料研究</a:t>
            </a:r>
            <a:endParaRPr lang="zh-CN" altLang="en-US" sz="1700" b="1" dirty="0">
              <a:solidFill>
                <a:prstClr val="white"/>
              </a:solidFill>
              <a:latin typeface="微软雅黑" pitchFamily="34" charset="-122"/>
            </a:endParaRPr>
          </a:p>
        </p:txBody>
      </p:sp>
      <p:cxnSp>
        <p:nvCxnSpPr>
          <p:cNvPr id="14" name="直接连接符 13"/>
          <p:cNvCxnSpPr/>
          <p:nvPr userDrawn="1"/>
        </p:nvCxnSpPr>
        <p:spPr>
          <a:xfrm>
            <a:off x="474795" y="1029883"/>
            <a:ext cx="914851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94544" y="4994488"/>
            <a:ext cx="8549640" cy="1543685"/>
          </a:xfrm>
        </p:spPr>
        <p:txBody>
          <a:bodyPr anchor="t"/>
          <a:lstStyle>
            <a:lvl1pPr algn="l">
              <a:defRPr sz="5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94544" y="3294275"/>
            <a:ext cx="8549640" cy="1700212"/>
          </a:xfrm>
        </p:spPr>
        <p:txBody>
          <a:bodyPr anchor="b"/>
          <a:lstStyle>
            <a:lvl1pPr marL="0" indent="0">
              <a:buNone/>
              <a:defRPr sz="2500">
                <a:solidFill>
                  <a:schemeClr val="tx1">
                    <a:tint val="75000"/>
                  </a:schemeClr>
                </a:solidFill>
              </a:defRPr>
            </a:lvl1pPr>
            <a:lvl2pPr marL="570586" indent="0">
              <a:buNone/>
              <a:defRPr sz="2200">
                <a:solidFill>
                  <a:schemeClr val="tx1">
                    <a:tint val="75000"/>
                  </a:schemeClr>
                </a:solidFill>
              </a:defRPr>
            </a:lvl2pPr>
            <a:lvl3pPr marL="1141171" indent="0">
              <a:buNone/>
              <a:defRPr sz="2000">
                <a:solidFill>
                  <a:schemeClr val="tx1">
                    <a:tint val="75000"/>
                  </a:schemeClr>
                </a:solidFill>
              </a:defRPr>
            </a:lvl3pPr>
            <a:lvl4pPr marL="1711757" indent="0">
              <a:buNone/>
              <a:defRPr sz="1700">
                <a:solidFill>
                  <a:schemeClr val="tx1">
                    <a:tint val="75000"/>
                  </a:schemeClr>
                </a:solidFill>
              </a:defRPr>
            </a:lvl4pPr>
            <a:lvl5pPr marL="2282342" indent="0">
              <a:buNone/>
              <a:defRPr sz="1700">
                <a:solidFill>
                  <a:schemeClr val="tx1">
                    <a:tint val="75000"/>
                  </a:schemeClr>
                </a:solidFill>
              </a:defRPr>
            </a:lvl5pPr>
            <a:lvl6pPr marL="2852928" indent="0">
              <a:buNone/>
              <a:defRPr sz="1700">
                <a:solidFill>
                  <a:schemeClr val="tx1">
                    <a:tint val="75000"/>
                  </a:schemeClr>
                </a:solidFill>
              </a:defRPr>
            </a:lvl6pPr>
            <a:lvl7pPr marL="3423514" indent="0">
              <a:buNone/>
              <a:defRPr sz="1700">
                <a:solidFill>
                  <a:schemeClr val="tx1">
                    <a:tint val="75000"/>
                  </a:schemeClr>
                </a:solidFill>
              </a:defRPr>
            </a:lvl7pPr>
            <a:lvl8pPr marL="3994099" indent="0">
              <a:buNone/>
              <a:defRPr sz="1700">
                <a:solidFill>
                  <a:schemeClr val="tx1">
                    <a:tint val="75000"/>
                  </a:schemeClr>
                </a:solidFill>
              </a:defRPr>
            </a:lvl8pPr>
            <a:lvl9pPr marL="4564685" indent="0">
              <a:buNone/>
              <a:defRPr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94544" y="1682755"/>
            <a:ext cx="8549640" cy="1543685"/>
          </a:xfrm>
        </p:spPr>
        <p:txBody>
          <a:bodyPr anchor="b"/>
          <a:lstStyle>
            <a:lvl1pPr algn="l">
              <a:defRPr sz="5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94544" y="3328515"/>
            <a:ext cx="8549640" cy="1700212"/>
          </a:xfrm>
        </p:spPr>
        <p:txBody>
          <a:bodyPr anchor="t"/>
          <a:lstStyle>
            <a:lvl1pPr marL="0" indent="0">
              <a:buNone/>
              <a:defRPr sz="2500">
                <a:solidFill>
                  <a:schemeClr val="bg1"/>
                </a:solidFill>
              </a:defRPr>
            </a:lvl1pPr>
            <a:lvl2pPr marL="570586" indent="0">
              <a:buNone/>
              <a:defRPr sz="2200">
                <a:solidFill>
                  <a:schemeClr val="tx1">
                    <a:tint val="75000"/>
                  </a:schemeClr>
                </a:solidFill>
              </a:defRPr>
            </a:lvl2pPr>
            <a:lvl3pPr marL="1141171" indent="0">
              <a:buNone/>
              <a:defRPr sz="2000">
                <a:solidFill>
                  <a:schemeClr val="tx1">
                    <a:tint val="75000"/>
                  </a:schemeClr>
                </a:solidFill>
              </a:defRPr>
            </a:lvl3pPr>
            <a:lvl4pPr marL="1711757" indent="0">
              <a:buNone/>
              <a:defRPr sz="1700">
                <a:solidFill>
                  <a:schemeClr val="tx1">
                    <a:tint val="75000"/>
                  </a:schemeClr>
                </a:solidFill>
              </a:defRPr>
            </a:lvl4pPr>
            <a:lvl5pPr marL="2282342" indent="0">
              <a:buNone/>
              <a:defRPr sz="1700">
                <a:solidFill>
                  <a:schemeClr val="tx1">
                    <a:tint val="75000"/>
                  </a:schemeClr>
                </a:solidFill>
              </a:defRPr>
            </a:lvl5pPr>
            <a:lvl6pPr marL="2852928" indent="0">
              <a:buNone/>
              <a:defRPr sz="1700">
                <a:solidFill>
                  <a:schemeClr val="tx1">
                    <a:tint val="75000"/>
                  </a:schemeClr>
                </a:solidFill>
              </a:defRPr>
            </a:lvl6pPr>
            <a:lvl7pPr marL="3423514" indent="0">
              <a:buNone/>
              <a:defRPr sz="1700">
                <a:solidFill>
                  <a:schemeClr val="tx1">
                    <a:tint val="75000"/>
                  </a:schemeClr>
                </a:solidFill>
              </a:defRPr>
            </a:lvl7pPr>
            <a:lvl8pPr marL="3994099" indent="0">
              <a:buNone/>
              <a:defRPr sz="1700">
                <a:solidFill>
                  <a:schemeClr val="tx1">
                    <a:tint val="75000"/>
                  </a:schemeClr>
                </a:solidFill>
              </a:defRPr>
            </a:lvl8pPr>
            <a:lvl9pPr marL="4564685" indent="0">
              <a:buNone/>
              <a:defRPr sz="17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74795" y="1029883"/>
            <a:ext cx="914851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2920" y="1813562"/>
            <a:ext cx="4442460" cy="5129424"/>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13020" y="1813562"/>
            <a:ext cx="4442460" cy="5129424"/>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2920" y="1739795"/>
            <a:ext cx="4444207" cy="725064"/>
          </a:xfrm>
        </p:spPr>
        <p:txBody>
          <a:bodyPr anchor="b"/>
          <a:lstStyle>
            <a:lvl1pPr marL="0" indent="0">
              <a:buNone/>
              <a:defRPr sz="3000" b="1"/>
            </a:lvl1pPr>
            <a:lvl2pPr marL="570586" indent="0">
              <a:buNone/>
              <a:defRPr sz="2500" b="1"/>
            </a:lvl2pPr>
            <a:lvl3pPr marL="1141171" indent="0">
              <a:buNone/>
              <a:defRPr sz="2200" b="1"/>
            </a:lvl3pPr>
            <a:lvl4pPr marL="1711757" indent="0">
              <a:buNone/>
              <a:defRPr sz="2000" b="1"/>
            </a:lvl4pPr>
            <a:lvl5pPr marL="2282342" indent="0">
              <a:buNone/>
              <a:defRPr sz="2000" b="1"/>
            </a:lvl5pPr>
            <a:lvl6pPr marL="2852928" indent="0">
              <a:buNone/>
              <a:defRPr sz="2000" b="1"/>
            </a:lvl6pPr>
            <a:lvl7pPr marL="3423514" indent="0">
              <a:buNone/>
              <a:defRPr sz="2000" b="1"/>
            </a:lvl7pPr>
            <a:lvl8pPr marL="3994099" indent="0">
              <a:buNone/>
              <a:defRPr sz="2000" b="1"/>
            </a:lvl8pPr>
            <a:lvl9pPr marL="4564685" indent="0">
              <a:buNone/>
              <a:defRPr sz="2000" b="1"/>
            </a:lvl9pPr>
          </a:lstStyle>
          <a:p>
            <a:pPr lvl="0"/>
            <a:r>
              <a:rPr lang="zh-CN" altLang="en-US" smtClean="0"/>
              <a:t>单击此处编辑母版文本样式</a:t>
            </a:r>
          </a:p>
        </p:txBody>
      </p:sp>
      <p:sp>
        <p:nvSpPr>
          <p:cNvPr id="4" name="内容占位符 3"/>
          <p:cNvSpPr>
            <a:spLocks noGrp="1"/>
          </p:cNvSpPr>
          <p:nvPr>
            <p:ph sz="half" idx="2"/>
          </p:nvPr>
        </p:nvSpPr>
        <p:spPr>
          <a:xfrm>
            <a:off x="502920" y="2464858"/>
            <a:ext cx="4444207" cy="4478126"/>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109529" y="1739795"/>
            <a:ext cx="4445953" cy="725064"/>
          </a:xfrm>
        </p:spPr>
        <p:txBody>
          <a:bodyPr anchor="b"/>
          <a:lstStyle>
            <a:lvl1pPr marL="0" indent="0">
              <a:buNone/>
              <a:defRPr sz="3000" b="1"/>
            </a:lvl1pPr>
            <a:lvl2pPr marL="570586" indent="0">
              <a:buNone/>
              <a:defRPr sz="2500" b="1"/>
            </a:lvl2pPr>
            <a:lvl3pPr marL="1141171" indent="0">
              <a:buNone/>
              <a:defRPr sz="2200" b="1"/>
            </a:lvl3pPr>
            <a:lvl4pPr marL="1711757" indent="0">
              <a:buNone/>
              <a:defRPr sz="2000" b="1"/>
            </a:lvl4pPr>
            <a:lvl5pPr marL="2282342" indent="0">
              <a:buNone/>
              <a:defRPr sz="2000" b="1"/>
            </a:lvl5pPr>
            <a:lvl6pPr marL="2852928" indent="0">
              <a:buNone/>
              <a:defRPr sz="2000" b="1"/>
            </a:lvl6pPr>
            <a:lvl7pPr marL="3423514" indent="0">
              <a:buNone/>
              <a:defRPr sz="2000" b="1"/>
            </a:lvl7pPr>
            <a:lvl8pPr marL="3994099" indent="0">
              <a:buNone/>
              <a:defRPr sz="2000" b="1"/>
            </a:lvl8pPr>
            <a:lvl9pPr marL="4564685" indent="0">
              <a:buNone/>
              <a:defRPr sz="2000" b="1"/>
            </a:lvl9pPr>
          </a:lstStyle>
          <a:p>
            <a:pPr lvl="0"/>
            <a:r>
              <a:rPr lang="zh-CN" altLang="en-US" smtClean="0"/>
              <a:t>单击此处编辑母版文本样式</a:t>
            </a:r>
          </a:p>
        </p:txBody>
      </p:sp>
      <p:sp>
        <p:nvSpPr>
          <p:cNvPr id="6" name="内容占位符 5"/>
          <p:cNvSpPr>
            <a:spLocks noGrp="1"/>
          </p:cNvSpPr>
          <p:nvPr>
            <p:ph sz="quarter" idx="4"/>
          </p:nvPr>
        </p:nvSpPr>
        <p:spPr>
          <a:xfrm>
            <a:off x="5109529" y="2464858"/>
            <a:ext cx="4445953" cy="4478126"/>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F725A3E3-5792-442F-AE48-0B39D8FB866C}" type="slidenum">
              <a:rPr lang="en-US"/>
              <a:pPr/>
              <a:t>‹#›</a:t>
            </a:fld>
            <a:endParaRPr lang="en-US"/>
          </a:p>
        </p:txBody>
      </p:sp>
    </p:spTree>
    <p:extLst>
      <p:ext uri="{BB962C8B-B14F-4D97-AF65-F5344CB8AC3E}">
        <p14:creationId xmlns:p14="http://schemas.microsoft.com/office/powerpoint/2010/main" val="12256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2922" y="309456"/>
            <a:ext cx="3309144" cy="1316991"/>
          </a:xfrm>
        </p:spPr>
        <p:txBody>
          <a:bodyPr anchor="b"/>
          <a:lstStyle>
            <a:lvl1pPr algn="l">
              <a:defRPr sz="2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932555" y="309458"/>
            <a:ext cx="5622925" cy="6633528"/>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02922" y="1626449"/>
            <a:ext cx="3309144" cy="5316538"/>
          </a:xfrm>
        </p:spPr>
        <p:txBody>
          <a:bodyPr/>
          <a:lstStyle>
            <a:lvl1pPr marL="0" indent="0">
              <a:buNone/>
              <a:defRPr sz="1700"/>
            </a:lvl1pPr>
            <a:lvl2pPr marL="570586" indent="0">
              <a:buNone/>
              <a:defRPr sz="1500"/>
            </a:lvl2pPr>
            <a:lvl3pPr marL="1141171" indent="0">
              <a:buNone/>
              <a:defRPr sz="1200"/>
            </a:lvl3pPr>
            <a:lvl4pPr marL="1711757" indent="0">
              <a:buNone/>
              <a:defRPr sz="1100"/>
            </a:lvl4pPr>
            <a:lvl5pPr marL="2282342" indent="0">
              <a:buNone/>
              <a:defRPr sz="1100"/>
            </a:lvl5pPr>
            <a:lvl6pPr marL="2852928" indent="0">
              <a:buNone/>
              <a:defRPr sz="1100"/>
            </a:lvl6pPr>
            <a:lvl7pPr marL="3423514" indent="0">
              <a:buNone/>
              <a:defRPr sz="1100"/>
            </a:lvl7pPr>
            <a:lvl8pPr marL="3994099" indent="0">
              <a:buNone/>
              <a:defRPr sz="1100"/>
            </a:lvl8pPr>
            <a:lvl9pPr marL="456468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71517" y="5440680"/>
            <a:ext cx="6035040" cy="642304"/>
          </a:xfrm>
        </p:spPr>
        <p:txBody>
          <a:bodyPr anchor="b"/>
          <a:lstStyle>
            <a:lvl1pPr algn="l">
              <a:defRPr sz="2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71517" y="694478"/>
            <a:ext cx="6035040" cy="4663440"/>
          </a:xfrm>
        </p:spPr>
        <p:txBody>
          <a:bodyPr/>
          <a:lstStyle>
            <a:lvl1pPr marL="0" indent="0">
              <a:buNone/>
              <a:defRPr sz="4000"/>
            </a:lvl1pPr>
            <a:lvl2pPr marL="570586" indent="0">
              <a:buNone/>
              <a:defRPr sz="3500"/>
            </a:lvl2pPr>
            <a:lvl3pPr marL="1141171" indent="0">
              <a:buNone/>
              <a:defRPr sz="3000"/>
            </a:lvl3pPr>
            <a:lvl4pPr marL="1711757" indent="0">
              <a:buNone/>
              <a:defRPr sz="2500"/>
            </a:lvl4pPr>
            <a:lvl5pPr marL="2282342" indent="0">
              <a:buNone/>
              <a:defRPr sz="2500"/>
            </a:lvl5pPr>
            <a:lvl6pPr marL="2852928" indent="0">
              <a:buNone/>
              <a:defRPr sz="2500"/>
            </a:lvl6pPr>
            <a:lvl7pPr marL="3423514" indent="0">
              <a:buNone/>
              <a:defRPr sz="2500"/>
            </a:lvl7pPr>
            <a:lvl8pPr marL="3994099" indent="0">
              <a:buNone/>
              <a:defRPr sz="2500"/>
            </a:lvl8pPr>
            <a:lvl9pPr marL="4564685" indent="0">
              <a:buNone/>
              <a:defRPr sz="2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71517" y="6082983"/>
            <a:ext cx="6035040" cy="912178"/>
          </a:xfrm>
        </p:spPr>
        <p:txBody>
          <a:bodyPr/>
          <a:lstStyle>
            <a:lvl1pPr marL="0" indent="0">
              <a:buNone/>
              <a:defRPr sz="1700"/>
            </a:lvl1pPr>
            <a:lvl2pPr marL="570586" indent="0">
              <a:buNone/>
              <a:defRPr sz="1500"/>
            </a:lvl2pPr>
            <a:lvl3pPr marL="1141171" indent="0">
              <a:buNone/>
              <a:defRPr sz="1200"/>
            </a:lvl3pPr>
            <a:lvl4pPr marL="1711757" indent="0">
              <a:buNone/>
              <a:defRPr sz="1100"/>
            </a:lvl4pPr>
            <a:lvl5pPr marL="2282342" indent="0">
              <a:buNone/>
              <a:defRPr sz="1100"/>
            </a:lvl5pPr>
            <a:lvl6pPr marL="2852928" indent="0">
              <a:buNone/>
              <a:defRPr sz="1100"/>
            </a:lvl6pPr>
            <a:lvl7pPr marL="3423514" indent="0">
              <a:buNone/>
              <a:defRPr sz="1100"/>
            </a:lvl7pPr>
            <a:lvl8pPr marL="3994099" indent="0">
              <a:buNone/>
              <a:defRPr sz="1100"/>
            </a:lvl8pPr>
            <a:lvl9pPr marL="456468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92340" y="311257"/>
            <a:ext cx="2263140" cy="663172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2920" y="311257"/>
            <a:ext cx="6621780" cy="663172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95338" y="4994275"/>
            <a:ext cx="8548687" cy="1544638"/>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95338" y="3294063"/>
            <a:ext cx="8548687" cy="170021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5E4CA324-A991-4A31-8A2D-6D1F9B8FE912}" type="slidenum">
              <a:rPr lang="en-US"/>
              <a:pPr/>
              <a:t>‹#›</a:t>
            </a:fld>
            <a:endParaRPr lang="en-US"/>
          </a:p>
        </p:txBody>
      </p:sp>
    </p:spTree>
    <p:extLst>
      <p:ext uri="{BB962C8B-B14F-4D97-AF65-F5344CB8AC3E}">
        <p14:creationId xmlns:p14="http://schemas.microsoft.com/office/powerpoint/2010/main" val="1230274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8613" y="1279525"/>
            <a:ext cx="4618037" cy="5942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99050" y="1279525"/>
            <a:ext cx="4619625" cy="5942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74F02415-10C3-4270-95BA-8647554FE1A5}" type="slidenum">
              <a:rPr lang="en-US"/>
              <a:pPr/>
              <a:t>‹#›</a:t>
            </a:fld>
            <a:endParaRPr lang="en-US"/>
          </a:p>
        </p:txBody>
      </p:sp>
    </p:spTree>
    <p:extLst>
      <p:ext uri="{BB962C8B-B14F-4D97-AF65-F5344CB8AC3E}">
        <p14:creationId xmlns:p14="http://schemas.microsoft.com/office/powerpoint/2010/main" val="1049443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3238" y="311150"/>
            <a:ext cx="9051925" cy="12954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3238" y="1739900"/>
            <a:ext cx="4443412"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03238" y="2465388"/>
            <a:ext cx="4443412"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110163" y="1739900"/>
            <a:ext cx="4445000" cy="7254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110163" y="2465388"/>
            <a:ext cx="4445000" cy="44783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EE875DA1-0D2F-4DA6-AAA2-304CD684074F}" type="slidenum">
              <a:rPr lang="en-US"/>
              <a:pPr/>
              <a:t>‹#›</a:t>
            </a:fld>
            <a:endParaRPr lang="en-US"/>
          </a:p>
        </p:txBody>
      </p:sp>
    </p:spTree>
    <p:extLst>
      <p:ext uri="{BB962C8B-B14F-4D97-AF65-F5344CB8AC3E}">
        <p14:creationId xmlns:p14="http://schemas.microsoft.com/office/powerpoint/2010/main" val="101973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49D3812F-BD73-4D6D-ABDA-D5A623CB3465}" type="slidenum">
              <a:rPr lang="en-US"/>
              <a:pPr/>
              <a:t>‹#›</a:t>
            </a:fld>
            <a:endParaRPr lang="en-US"/>
          </a:p>
        </p:txBody>
      </p:sp>
    </p:spTree>
    <p:extLst>
      <p:ext uri="{BB962C8B-B14F-4D97-AF65-F5344CB8AC3E}">
        <p14:creationId xmlns:p14="http://schemas.microsoft.com/office/powerpoint/2010/main" val="3213850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F220EEFE-1DD0-47DE-8726-D9693D7A8378}" type="slidenum">
              <a:rPr lang="en-US"/>
              <a:pPr/>
              <a:t>‹#›</a:t>
            </a:fld>
            <a:endParaRPr lang="en-US"/>
          </a:p>
        </p:txBody>
      </p:sp>
    </p:spTree>
    <p:extLst>
      <p:ext uri="{BB962C8B-B14F-4D97-AF65-F5344CB8AC3E}">
        <p14:creationId xmlns:p14="http://schemas.microsoft.com/office/powerpoint/2010/main" val="1730295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3238" y="309563"/>
            <a:ext cx="3308350" cy="131762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932238" y="309563"/>
            <a:ext cx="5622925" cy="6634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03238" y="1627188"/>
            <a:ext cx="3308350" cy="53165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9F8A75D2-9980-45A7-8656-5216E501A261}" type="slidenum">
              <a:rPr lang="en-US"/>
              <a:pPr/>
              <a:t>‹#›</a:t>
            </a:fld>
            <a:endParaRPr lang="en-US"/>
          </a:p>
        </p:txBody>
      </p:sp>
    </p:spTree>
    <p:extLst>
      <p:ext uri="{BB962C8B-B14F-4D97-AF65-F5344CB8AC3E}">
        <p14:creationId xmlns:p14="http://schemas.microsoft.com/office/powerpoint/2010/main" val="2292808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71675" y="5440363"/>
            <a:ext cx="6035675" cy="642937"/>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71675" y="693738"/>
            <a:ext cx="6035675" cy="4664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71675" y="6083300"/>
            <a:ext cx="6035675" cy="9112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C99E0690-7BEA-40D3-9680-F88762424BAF}" type="slidenum">
              <a:rPr lang="en-US"/>
              <a:pPr/>
              <a:t>‹#›</a:t>
            </a:fld>
            <a:endParaRPr lang="en-US"/>
          </a:p>
        </p:txBody>
      </p:sp>
    </p:spTree>
    <p:extLst>
      <p:ext uri="{BB962C8B-B14F-4D97-AF65-F5344CB8AC3E}">
        <p14:creationId xmlns:p14="http://schemas.microsoft.com/office/powerpoint/2010/main" val="3937613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4339" name="Rectangle 3"/>
          <p:cNvSpPr>
            <a:spLocks noGrp="1" noChangeArrowheads="1"/>
          </p:cNvSpPr>
          <p:nvPr>
            <p:ph type="sldNum" sz="quarter" idx="4"/>
          </p:nvPr>
        </p:nvSpPr>
        <p:spPr bwMode="auto">
          <a:xfrm>
            <a:off x="4983163" y="7442200"/>
            <a:ext cx="1397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defTabSz="1019175">
              <a:spcBef>
                <a:spcPct val="0"/>
              </a:spcBef>
              <a:spcAft>
                <a:spcPct val="0"/>
              </a:spcAft>
              <a:buSzTx/>
              <a:defRPr sz="900">
                <a:solidFill>
                  <a:schemeClr val="tx1"/>
                </a:solidFill>
              </a:defRPr>
            </a:lvl1pPr>
          </a:lstStyle>
          <a:p>
            <a:fld id="{63772B73-96A0-4EF4-973B-30564362162A}" type="slidenum">
              <a:rPr lang="en-US"/>
              <a:pPr/>
              <a:t>‹#›</a:t>
            </a:fld>
            <a:endParaRPr lang="en-US"/>
          </a:p>
        </p:txBody>
      </p:sp>
      <p:sp>
        <p:nvSpPr>
          <p:cNvPr id="654340" name="Rectangle 4"/>
          <p:cNvSpPr>
            <a:spLocks noGrp="1" noChangeArrowheads="1"/>
          </p:cNvSpPr>
          <p:nvPr>
            <p:ph type="title"/>
          </p:nvPr>
        </p:nvSpPr>
        <p:spPr bwMode="black">
          <a:xfrm>
            <a:off x="328613" y="444500"/>
            <a:ext cx="939641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654341" name="Rectangle 5"/>
          <p:cNvSpPr>
            <a:spLocks noGrp="1" noChangeArrowheads="1"/>
          </p:cNvSpPr>
          <p:nvPr>
            <p:ph type="body" idx="1"/>
          </p:nvPr>
        </p:nvSpPr>
        <p:spPr bwMode="auto">
          <a:xfrm>
            <a:off x="328613" y="1279525"/>
            <a:ext cx="9390062" cy="59420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smtClean="0"/>
              <a:t>Click to edit Master text styles, Click to edit Master text styles,</a:t>
            </a:r>
            <a:br>
              <a:rPr lang="en-US" smtClean="0"/>
            </a:br>
            <a:r>
              <a:rPr lang="en-US" smtClean="0"/>
              <a:t>Click to edit Master text styles.</a:t>
            </a:r>
          </a:p>
          <a:p>
            <a:pPr lvl="1"/>
            <a:r>
              <a:rPr lang="en-US" smtClean="0"/>
              <a:t>Second level, Click to edit Master text stylesClick </a:t>
            </a:r>
            <a:br>
              <a:rPr lang="en-US" smtClean="0"/>
            </a:br>
            <a:r>
              <a:rPr lang="en-US" smtClean="0"/>
              <a:t>to edit Master text styles.</a:t>
            </a:r>
          </a:p>
          <a:p>
            <a:pPr lvl="2"/>
            <a:r>
              <a:rPr lang="en-US" smtClean="0"/>
              <a:t>Third level, Click to edit Master text stylesClick </a:t>
            </a:r>
            <a:br>
              <a:rPr lang="en-US" smtClean="0"/>
            </a:br>
            <a:r>
              <a:rPr lang="en-US" smtClean="0"/>
              <a:t>to edit Master text styles.</a:t>
            </a:r>
          </a:p>
          <a:p>
            <a:pPr lvl="3"/>
            <a:r>
              <a:rPr lang="en-US" smtClean="0"/>
              <a:t>Fourth level, Click to edit Master text stylesClick </a:t>
            </a:r>
            <a:br>
              <a:rPr lang="en-US" smtClean="0"/>
            </a:br>
            <a:r>
              <a:rPr lang="en-US" smtClean="0"/>
              <a:t>to edit Master text styles.</a:t>
            </a:r>
          </a:p>
          <a:p>
            <a:pPr lvl="4"/>
            <a:r>
              <a:rPr lang="en-US" smtClean="0"/>
              <a:t>Fifth level, Click to edit Master text stylesClick </a:t>
            </a:r>
            <a:br>
              <a:rPr lang="en-US" smtClean="0"/>
            </a:br>
            <a:r>
              <a:rPr lang="en-US" smtClean="0"/>
              <a:t>to edit Master text styles</a:t>
            </a:r>
          </a:p>
        </p:txBody>
      </p:sp>
      <p:sp>
        <p:nvSpPr>
          <p:cNvPr id="654343" name="Text Box 7"/>
          <p:cNvSpPr txBox="1">
            <a:spLocks noChangeArrowheads="1"/>
          </p:cNvSpPr>
          <p:nvPr/>
        </p:nvSpPr>
        <p:spPr bwMode="auto">
          <a:xfrm>
            <a:off x="328613" y="7394575"/>
            <a:ext cx="2374900"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8763"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buSzTx/>
            </a:pPr>
            <a:r>
              <a:rPr lang="en-US" sz="900"/>
              <a:t>PricewaterhouseCoopers</a:t>
            </a:r>
          </a:p>
        </p:txBody>
      </p:sp>
      <p:sp>
        <p:nvSpPr>
          <p:cNvPr id="654367" name="Text Box 31"/>
          <p:cNvSpPr txBox="1">
            <a:spLocks noChangeArrowheads="1"/>
          </p:cNvSpPr>
          <p:nvPr userDrawn="1"/>
        </p:nvSpPr>
        <p:spPr bwMode="auto">
          <a:xfrm>
            <a:off x="7346950" y="7394575"/>
            <a:ext cx="2374900"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8763"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lgn="r">
              <a:buSzTx/>
            </a:pPr>
            <a:r>
              <a:rPr lang="en-US" sz="900"/>
              <a:t>Intelligent Cost Reduction</a:t>
            </a: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defTabSz="1019175" rtl="0" fontAlgn="base">
        <a:spcBef>
          <a:spcPct val="0"/>
        </a:spcBef>
        <a:spcAft>
          <a:spcPct val="0"/>
        </a:spcAft>
        <a:defRPr sz="2400">
          <a:solidFill>
            <a:schemeClr val="tx2"/>
          </a:solidFill>
          <a:latin typeface="+mj-lt"/>
          <a:ea typeface="+mj-ea"/>
          <a:cs typeface="+mj-cs"/>
        </a:defRPr>
      </a:lvl1pPr>
      <a:lvl2pPr algn="l" defTabSz="1019175" rtl="0" fontAlgn="base">
        <a:spcBef>
          <a:spcPct val="0"/>
        </a:spcBef>
        <a:spcAft>
          <a:spcPct val="0"/>
        </a:spcAft>
        <a:defRPr sz="2400">
          <a:solidFill>
            <a:schemeClr val="tx2"/>
          </a:solidFill>
          <a:latin typeface="Arial" pitchFamily="34" charset="0"/>
          <a:cs typeface="Arial" pitchFamily="34" charset="0"/>
        </a:defRPr>
      </a:lvl2pPr>
      <a:lvl3pPr algn="l" defTabSz="1019175" rtl="0" fontAlgn="base">
        <a:spcBef>
          <a:spcPct val="0"/>
        </a:spcBef>
        <a:spcAft>
          <a:spcPct val="0"/>
        </a:spcAft>
        <a:defRPr sz="2400">
          <a:solidFill>
            <a:schemeClr val="tx2"/>
          </a:solidFill>
          <a:latin typeface="Arial" pitchFamily="34" charset="0"/>
          <a:cs typeface="Arial" pitchFamily="34" charset="0"/>
        </a:defRPr>
      </a:lvl3pPr>
      <a:lvl4pPr algn="l" defTabSz="1019175" rtl="0" fontAlgn="base">
        <a:spcBef>
          <a:spcPct val="0"/>
        </a:spcBef>
        <a:spcAft>
          <a:spcPct val="0"/>
        </a:spcAft>
        <a:defRPr sz="2400">
          <a:solidFill>
            <a:schemeClr val="tx2"/>
          </a:solidFill>
          <a:latin typeface="Arial" pitchFamily="34" charset="0"/>
          <a:cs typeface="Arial" pitchFamily="34" charset="0"/>
        </a:defRPr>
      </a:lvl4pPr>
      <a:lvl5pPr algn="l" defTabSz="1019175" rtl="0" fontAlgn="base">
        <a:spcBef>
          <a:spcPct val="0"/>
        </a:spcBef>
        <a:spcAft>
          <a:spcPct val="0"/>
        </a:spcAft>
        <a:defRPr sz="2400">
          <a:solidFill>
            <a:schemeClr val="tx2"/>
          </a:solidFill>
          <a:latin typeface="Arial" pitchFamily="34" charset="0"/>
          <a:cs typeface="Arial" pitchFamily="34" charset="0"/>
        </a:defRPr>
      </a:lvl5pPr>
      <a:lvl6pPr marL="457200" algn="l" defTabSz="1019175" rtl="0" fontAlgn="base">
        <a:spcBef>
          <a:spcPct val="0"/>
        </a:spcBef>
        <a:spcAft>
          <a:spcPct val="0"/>
        </a:spcAft>
        <a:defRPr sz="2400">
          <a:solidFill>
            <a:schemeClr val="tx2"/>
          </a:solidFill>
          <a:latin typeface="Arial" pitchFamily="34" charset="0"/>
          <a:cs typeface="Arial" pitchFamily="34" charset="0"/>
        </a:defRPr>
      </a:lvl6pPr>
      <a:lvl7pPr marL="914400" algn="l" defTabSz="1019175" rtl="0" fontAlgn="base">
        <a:spcBef>
          <a:spcPct val="0"/>
        </a:spcBef>
        <a:spcAft>
          <a:spcPct val="0"/>
        </a:spcAft>
        <a:defRPr sz="2400">
          <a:solidFill>
            <a:schemeClr val="tx2"/>
          </a:solidFill>
          <a:latin typeface="Arial" pitchFamily="34" charset="0"/>
          <a:cs typeface="Arial" pitchFamily="34" charset="0"/>
        </a:defRPr>
      </a:lvl7pPr>
      <a:lvl8pPr marL="1371600" algn="l" defTabSz="1019175" rtl="0" fontAlgn="base">
        <a:spcBef>
          <a:spcPct val="0"/>
        </a:spcBef>
        <a:spcAft>
          <a:spcPct val="0"/>
        </a:spcAft>
        <a:defRPr sz="2400">
          <a:solidFill>
            <a:schemeClr val="tx2"/>
          </a:solidFill>
          <a:latin typeface="Arial" pitchFamily="34" charset="0"/>
          <a:cs typeface="Arial" pitchFamily="34" charset="0"/>
        </a:defRPr>
      </a:lvl8pPr>
      <a:lvl9pPr marL="1828800" algn="l" defTabSz="1019175" rtl="0" fontAlgn="base">
        <a:spcBef>
          <a:spcPct val="0"/>
        </a:spcBef>
        <a:spcAft>
          <a:spcPct val="0"/>
        </a:spcAft>
        <a:defRPr sz="2400">
          <a:solidFill>
            <a:schemeClr val="tx2"/>
          </a:solidFill>
          <a:latin typeface="Arial" pitchFamily="34" charset="0"/>
          <a:cs typeface="Arial" pitchFamily="34" charset="0"/>
        </a:defRPr>
      </a:lvl9pPr>
    </p:titleStyle>
    <p:bodyStyle>
      <a:lvl1pPr algn="l" defTabSz="774700" rtl="0" fontAlgn="base">
        <a:spcBef>
          <a:spcPct val="20000"/>
        </a:spcBef>
        <a:spcAft>
          <a:spcPct val="20000"/>
        </a:spcAft>
        <a:buSzPct val="90000"/>
        <a:buFont typeface="Arial" pitchFamily="34" charset="0"/>
        <a:defRPr sz="1400">
          <a:solidFill>
            <a:schemeClr val="tx1"/>
          </a:solidFill>
          <a:latin typeface="+mn-lt"/>
          <a:ea typeface="+mn-ea"/>
          <a:cs typeface="+mn-cs"/>
        </a:defRPr>
      </a:lvl1pPr>
      <a:lvl2pPr marL="180975" indent="-179388" algn="l" defTabSz="774700" rtl="0" fontAlgn="base">
        <a:spcBef>
          <a:spcPct val="0"/>
        </a:spcBef>
        <a:spcAft>
          <a:spcPct val="20000"/>
        </a:spcAft>
        <a:buChar char="•"/>
        <a:defRPr sz="1400">
          <a:solidFill>
            <a:schemeClr val="tx1"/>
          </a:solidFill>
          <a:latin typeface="+mn-lt"/>
          <a:cs typeface="+mn-cs"/>
        </a:defRPr>
      </a:lvl2pPr>
      <a:lvl3pPr marL="342900" indent="-160338" algn="l" defTabSz="774700" rtl="0" fontAlgn="base">
        <a:spcBef>
          <a:spcPct val="0"/>
        </a:spcBef>
        <a:spcAft>
          <a:spcPct val="20000"/>
        </a:spcAft>
        <a:buFont typeface="Arial" pitchFamily="34" charset="0"/>
        <a:buChar char="-"/>
        <a:defRPr sz="1400">
          <a:solidFill>
            <a:schemeClr val="tx1"/>
          </a:solidFill>
          <a:latin typeface="+mn-lt"/>
          <a:cs typeface="+mn-cs"/>
        </a:defRPr>
      </a:lvl3pPr>
      <a:lvl4pPr marL="514350" indent="-169863" algn="l" defTabSz="774700" rtl="0" fontAlgn="base">
        <a:spcBef>
          <a:spcPct val="0"/>
        </a:spcBef>
        <a:spcAft>
          <a:spcPct val="20000"/>
        </a:spcAft>
        <a:buChar char="•"/>
        <a:defRPr sz="1400">
          <a:solidFill>
            <a:schemeClr val="tx1"/>
          </a:solidFill>
          <a:latin typeface="+mn-lt"/>
          <a:cs typeface="+mn-cs"/>
        </a:defRPr>
      </a:lvl4pPr>
      <a:lvl5pPr marL="685800" indent="-169863" algn="l" defTabSz="774700" rtl="0" fontAlgn="base">
        <a:spcBef>
          <a:spcPct val="0"/>
        </a:spcBef>
        <a:spcAft>
          <a:spcPct val="20000"/>
        </a:spcAft>
        <a:buFont typeface="Arial" pitchFamily="34" charset="0"/>
        <a:buChar char="-"/>
        <a:defRPr sz="1400">
          <a:solidFill>
            <a:schemeClr val="tx1"/>
          </a:solidFill>
          <a:latin typeface="+mn-lt"/>
          <a:cs typeface="+mn-cs"/>
        </a:defRPr>
      </a:lvl5pPr>
      <a:lvl6pPr marL="1143000" indent="-169863" algn="l" defTabSz="774700" rtl="0" fontAlgn="base">
        <a:spcBef>
          <a:spcPct val="0"/>
        </a:spcBef>
        <a:spcAft>
          <a:spcPct val="20000"/>
        </a:spcAft>
        <a:buFont typeface="Arial" pitchFamily="34" charset="0"/>
        <a:buChar char="-"/>
        <a:defRPr sz="1400">
          <a:solidFill>
            <a:schemeClr val="tx1"/>
          </a:solidFill>
          <a:latin typeface="+mn-lt"/>
          <a:cs typeface="+mn-cs"/>
        </a:defRPr>
      </a:lvl6pPr>
      <a:lvl7pPr marL="1600200" indent="-169863" algn="l" defTabSz="774700" rtl="0" fontAlgn="base">
        <a:spcBef>
          <a:spcPct val="0"/>
        </a:spcBef>
        <a:spcAft>
          <a:spcPct val="20000"/>
        </a:spcAft>
        <a:buFont typeface="Arial" pitchFamily="34" charset="0"/>
        <a:buChar char="-"/>
        <a:defRPr sz="1400">
          <a:solidFill>
            <a:schemeClr val="tx1"/>
          </a:solidFill>
          <a:latin typeface="+mn-lt"/>
          <a:cs typeface="+mn-cs"/>
        </a:defRPr>
      </a:lvl7pPr>
      <a:lvl8pPr marL="2057400" indent="-169863" algn="l" defTabSz="774700" rtl="0" fontAlgn="base">
        <a:spcBef>
          <a:spcPct val="0"/>
        </a:spcBef>
        <a:spcAft>
          <a:spcPct val="20000"/>
        </a:spcAft>
        <a:buFont typeface="Arial" pitchFamily="34" charset="0"/>
        <a:buChar char="-"/>
        <a:defRPr sz="1400">
          <a:solidFill>
            <a:schemeClr val="tx1"/>
          </a:solidFill>
          <a:latin typeface="+mn-lt"/>
          <a:cs typeface="+mn-cs"/>
        </a:defRPr>
      </a:lvl8pPr>
      <a:lvl9pPr marL="2514600" indent="-169863" algn="l" defTabSz="774700" rtl="0" fontAlgn="base">
        <a:spcBef>
          <a:spcPct val="0"/>
        </a:spcBef>
        <a:spcAft>
          <a:spcPct val="20000"/>
        </a:spcAft>
        <a:buFont typeface="Arial" pitchFamily="34" charset="0"/>
        <a:buChar char="-"/>
        <a:defRPr sz="14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2920" y="311256"/>
            <a:ext cx="9052560" cy="637018"/>
          </a:xfrm>
          <a:prstGeom prst="rect">
            <a:avLst/>
          </a:prstGeom>
        </p:spPr>
        <p:txBody>
          <a:bodyPr vert="horz" lIns="114117" tIns="57059" rIns="114117" bIns="57059"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02920" y="1111492"/>
            <a:ext cx="9052560" cy="6120680"/>
          </a:xfrm>
          <a:prstGeom prst="rect">
            <a:avLst/>
          </a:prstGeom>
        </p:spPr>
        <p:txBody>
          <a:bodyPr vert="horz" lIns="114117" tIns="57059" rIns="114117" bIns="57059"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02920" y="7353050"/>
            <a:ext cx="2346960" cy="413809"/>
          </a:xfrm>
          <a:prstGeom prst="rect">
            <a:avLst/>
          </a:prstGeom>
        </p:spPr>
        <p:txBody>
          <a:bodyPr vert="horz" lIns="114117" tIns="57059" rIns="114117" bIns="57059" rtlCol="0" anchor="ctr"/>
          <a:lstStyle>
            <a:lvl1pPr algn="l">
              <a:defRPr sz="1500">
                <a:solidFill>
                  <a:schemeClr val="tx1">
                    <a:tint val="75000"/>
                  </a:schemeClr>
                </a:solidFill>
              </a:defRPr>
            </a:lvl1pPr>
          </a:lstStyle>
          <a:p>
            <a:pPr defTabSz="1141171" fontAlgn="auto">
              <a:spcBef>
                <a:spcPts val="0"/>
              </a:spcBef>
              <a:spcAft>
                <a:spcPts val="0"/>
              </a:spcAft>
              <a:buSzTx/>
            </a:pPr>
            <a:fld id="{532A548F-CF34-4B50-B370-B3732F5B80E4}" type="datetimeFigureOut">
              <a:rPr lang="zh-CN" altLang="en-US" smtClean="0">
                <a:solidFill>
                  <a:prstClr val="black">
                    <a:tint val="75000"/>
                  </a:prstClr>
                </a:solidFill>
                <a:latin typeface="Verdana"/>
                <a:cs typeface="Arial" charset="0"/>
              </a:rPr>
              <a:pPr defTabSz="1141171" fontAlgn="auto">
                <a:spcBef>
                  <a:spcPts val="0"/>
                </a:spcBef>
                <a:spcAft>
                  <a:spcPts val="0"/>
                </a:spcAft>
                <a:buSzTx/>
              </a:pPr>
              <a:t>2018/1/5</a:t>
            </a:fld>
            <a:endParaRPr lang="zh-CN" altLang="en-US">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436620" y="7353050"/>
            <a:ext cx="3185160" cy="413809"/>
          </a:xfrm>
          <a:prstGeom prst="rect">
            <a:avLst/>
          </a:prstGeom>
        </p:spPr>
        <p:txBody>
          <a:bodyPr vert="horz" lIns="114117" tIns="57059" rIns="114117" bIns="57059" rtlCol="0" anchor="ctr"/>
          <a:lstStyle>
            <a:lvl1pPr algn="ctr">
              <a:defRPr sz="1500">
                <a:solidFill>
                  <a:schemeClr val="tx1">
                    <a:tint val="75000"/>
                  </a:schemeClr>
                </a:solidFill>
              </a:defRPr>
            </a:lvl1pPr>
          </a:lstStyle>
          <a:p>
            <a:pPr defTabSz="1141171" fontAlgn="auto">
              <a:spcBef>
                <a:spcPts val="0"/>
              </a:spcBef>
              <a:spcAft>
                <a:spcPts val="0"/>
              </a:spcAft>
              <a:buSzTx/>
            </a:pPr>
            <a:endParaRPr lang="zh-CN" altLang="en-US">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7208520" y="7353050"/>
            <a:ext cx="2346960" cy="413809"/>
          </a:xfrm>
          <a:prstGeom prst="rect">
            <a:avLst/>
          </a:prstGeom>
        </p:spPr>
        <p:txBody>
          <a:bodyPr vert="horz" lIns="114117" tIns="57059" rIns="114117" bIns="57059" rtlCol="0" anchor="ctr"/>
          <a:lstStyle>
            <a:lvl1pPr algn="r">
              <a:defRPr sz="1500">
                <a:solidFill>
                  <a:schemeClr val="tx1">
                    <a:tint val="75000"/>
                  </a:schemeClr>
                </a:solidFill>
              </a:defRPr>
            </a:lvl1pPr>
          </a:lstStyle>
          <a:p>
            <a:pPr defTabSz="1141171" fontAlgn="auto">
              <a:spcBef>
                <a:spcPts val="0"/>
              </a:spcBef>
              <a:spcAft>
                <a:spcPts val="0"/>
              </a:spcAft>
              <a:buSzTx/>
            </a:pPr>
            <a:fld id="{E6F7F160-E61C-4897-94C3-BDF1D09C6643}" type="slidenum">
              <a:rPr lang="zh-CN" altLang="en-US" smtClean="0">
                <a:solidFill>
                  <a:prstClr val="black">
                    <a:tint val="75000"/>
                  </a:prstClr>
                </a:solidFill>
                <a:latin typeface="Verdana"/>
                <a:cs typeface="Arial" charset="0"/>
              </a:rPr>
              <a:pPr defTabSz="1141171" fontAlgn="auto">
                <a:spcBef>
                  <a:spcPts val="0"/>
                </a:spcBef>
                <a:spcAft>
                  <a:spcPts val="0"/>
                </a:spcAft>
                <a:buSzTx/>
              </a:pPr>
              <a:t>‹#›</a:t>
            </a:fld>
            <a:endParaRPr lang="zh-CN" altLang="en-US">
              <a:solidFill>
                <a:prstClr val="black">
                  <a:tint val="75000"/>
                </a:prstClr>
              </a:solidFill>
              <a:latin typeface="Verdana"/>
              <a:cs typeface="Arial" charset="0"/>
            </a:endParaRPr>
          </a:p>
        </p:txBody>
      </p:sp>
      <p:cxnSp>
        <p:nvCxnSpPr>
          <p:cNvPr id="7" name="直接连接符 6"/>
          <p:cNvCxnSpPr/>
          <p:nvPr userDrawn="1"/>
        </p:nvCxnSpPr>
        <p:spPr>
          <a:xfrm>
            <a:off x="474795" y="1029883"/>
            <a:ext cx="9148515"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xStyles>
    <p:titleStyle>
      <a:lvl1pPr algn="l" defTabSz="1141171" rtl="0" eaLnBrk="1" latinLnBrk="0" hangingPunct="1">
        <a:spcBef>
          <a:spcPct val="0"/>
        </a:spcBef>
        <a:buNone/>
        <a:defRPr sz="3000" b="1" kern="1200">
          <a:solidFill>
            <a:schemeClr val="tx1">
              <a:lumMod val="65000"/>
              <a:lumOff val="35000"/>
            </a:schemeClr>
          </a:solidFill>
          <a:latin typeface="+mj-lt"/>
          <a:ea typeface="+mj-ea"/>
          <a:cs typeface="+mj-cs"/>
        </a:defRPr>
      </a:lvl1pPr>
    </p:titleStyle>
    <p:bodyStyle>
      <a:lvl1pPr marL="0" indent="0" algn="l" defTabSz="1141171" rtl="0" eaLnBrk="1" latinLnBrk="0" hangingPunct="1">
        <a:spcBef>
          <a:spcPct val="20000"/>
        </a:spcBef>
        <a:buFont typeface="Arial" pitchFamily="34" charset="0"/>
        <a:buNone/>
        <a:defRPr sz="2200" kern="1200">
          <a:solidFill>
            <a:schemeClr val="tx1"/>
          </a:solidFill>
          <a:latin typeface="+mn-lt"/>
          <a:ea typeface="+mn-ea"/>
          <a:cs typeface="+mn-cs"/>
        </a:defRPr>
      </a:lvl1pPr>
      <a:lvl2pPr marL="570586" indent="0" algn="l" defTabSz="1141171" rtl="0" eaLnBrk="1" latinLnBrk="0" hangingPunct="1">
        <a:spcBef>
          <a:spcPct val="20000"/>
        </a:spcBef>
        <a:buFont typeface="Arial" pitchFamily="34" charset="0"/>
        <a:buNone/>
        <a:defRPr sz="2000" kern="1200">
          <a:solidFill>
            <a:schemeClr val="tx1"/>
          </a:solidFill>
          <a:latin typeface="+mn-lt"/>
          <a:ea typeface="+mn-ea"/>
          <a:cs typeface="+mn-cs"/>
        </a:defRPr>
      </a:lvl2pPr>
      <a:lvl3pPr marL="1141171" indent="0" algn="l" defTabSz="1141171" rtl="0" eaLnBrk="1" latinLnBrk="0" hangingPunct="1">
        <a:spcBef>
          <a:spcPct val="20000"/>
        </a:spcBef>
        <a:buFont typeface="Arial" pitchFamily="34" charset="0"/>
        <a:buNone/>
        <a:defRPr sz="1700" kern="1200">
          <a:solidFill>
            <a:schemeClr val="tx1"/>
          </a:solidFill>
          <a:latin typeface="+mn-lt"/>
          <a:ea typeface="+mn-ea"/>
          <a:cs typeface="+mn-cs"/>
        </a:defRPr>
      </a:lvl3pPr>
      <a:lvl4pPr marL="1711757" indent="0" algn="l" defTabSz="1141171" rtl="0" eaLnBrk="1" latinLnBrk="0" hangingPunct="1">
        <a:spcBef>
          <a:spcPct val="20000"/>
        </a:spcBef>
        <a:buFont typeface="Arial" pitchFamily="34" charset="0"/>
        <a:buNone/>
        <a:defRPr sz="1500" kern="1200">
          <a:solidFill>
            <a:schemeClr val="tx1"/>
          </a:solidFill>
          <a:latin typeface="+mn-lt"/>
          <a:ea typeface="+mn-ea"/>
          <a:cs typeface="+mn-cs"/>
        </a:defRPr>
      </a:lvl4pPr>
      <a:lvl5pPr marL="2282342" indent="0" algn="l" defTabSz="1141171" rtl="0" eaLnBrk="1" latinLnBrk="0" hangingPunct="1">
        <a:spcBef>
          <a:spcPct val="20000"/>
        </a:spcBef>
        <a:buFont typeface="Arial" pitchFamily="34" charset="0"/>
        <a:buNone/>
        <a:defRPr sz="1500" kern="1200">
          <a:solidFill>
            <a:schemeClr val="tx1"/>
          </a:solidFill>
          <a:latin typeface="+mn-lt"/>
          <a:ea typeface="+mn-ea"/>
          <a:cs typeface="+mn-cs"/>
        </a:defRPr>
      </a:lvl5pPr>
      <a:lvl6pPr marL="3138221"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08806"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79392"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49978"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zh-CN"/>
      </a:defPPr>
      <a:lvl1pPr marL="0" algn="l" defTabSz="1141171" rtl="0" eaLnBrk="1" latinLnBrk="0" hangingPunct="1">
        <a:defRPr sz="2200" kern="1200">
          <a:solidFill>
            <a:schemeClr val="tx1"/>
          </a:solidFill>
          <a:latin typeface="+mn-lt"/>
          <a:ea typeface="+mn-ea"/>
          <a:cs typeface="+mn-cs"/>
        </a:defRPr>
      </a:lvl1pPr>
      <a:lvl2pPr marL="570586" algn="l" defTabSz="1141171" rtl="0" eaLnBrk="1" latinLnBrk="0" hangingPunct="1">
        <a:defRPr sz="2200" kern="1200">
          <a:solidFill>
            <a:schemeClr val="tx1"/>
          </a:solidFill>
          <a:latin typeface="+mn-lt"/>
          <a:ea typeface="+mn-ea"/>
          <a:cs typeface="+mn-cs"/>
        </a:defRPr>
      </a:lvl2pPr>
      <a:lvl3pPr marL="1141171" algn="l" defTabSz="1141171" rtl="0" eaLnBrk="1" latinLnBrk="0" hangingPunct="1">
        <a:defRPr sz="2200" kern="1200">
          <a:solidFill>
            <a:schemeClr val="tx1"/>
          </a:solidFill>
          <a:latin typeface="+mn-lt"/>
          <a:ea typeface="+mn-ea"/>
          <a:cs typeface="+mn-cs"/>
        </a:defRPr>
      </a:lvl3pPr>
      <a:lvl4pPr marL="1711757" algn="l" defTabSz="1141171" rtl="0" eaLnBrk="1" latinLnBrk="0" hangingPunct="1">
        <a:defRPr sz="2200" kern="1200">
          <a:solidFill>
            <a:schemeClr val="tx1"/>
          </a:solidFill>
          <a:latin typeface="+mn-lt"/>
          <a:ea typeface="+mn-ea"/>
          <a:cs typeface="+mn-cs"/>
        </a:defRPr>
      </a:lvl4pPr>
      <a:lvl5pPr marL="2282342" algn="l" defTabSz="1141171" rtl="0" eaLnBrk="1" latinLnBrk="0" hangingPunct="1">
        <a:defRPr sz="2200" kern="1200">
          <a:solidFill>
            <a:schemeClr val="tx1"/>
          </a:solidFill>
          <a:latin typeface="+mn-lt"/>
          <a:ea typeface="+mn-ea"/>
          <a:cs typeface="+mn-cs"/>
        </a:defRPr>
      </a:lvl5pPr>
      <a:lvl6pPr marL="2852928" algn="l" defTabSz="1141171" rtl="0" eaLnBrk="1" latinLnBrk="0" hangingPunct="1">
        <a:defRPr sz="2200" kern="1200">
          <a:solidFill>
            <a:schemeClr val="tx1"/>
          </a:solidFill>
          <a:latin typeface="+mn-lt"/>
          <a:ea typeface="+mn-ea"/>
          <a:cs typeface="+mn-cs"/>
        </a:defRPr>
      </a:lvl6pPr>
      <a:lvl7pPr marL="3423514" algn="l" defTabSz="1141171" rtl="0" eaLnBrk="1" latinLnBrk="0" hangingPunct="1">
        <a:defRPr sz="2200" kern="1200">
          <a:solidFill>
            <a:schemeClr val="tx1"/>
          </a:solidFill>
          <a:latin typeface="+mn-lt"/>
          <a:ea typeface="+mn-ea"/>
          <a:cs typeface="+mn-cs"/>
        </a:defRPr>
      </a:lvl7pPr>
      <a:lvl8pPr marL="3994099" algn="l" defTabSz="1141171" rtl="0" eaLnBrk="1" latinLnBrk="0" hangingPunct="1">
        <a:defRPr sz="2200" kern="1200">
          <a:solidFill>
            <a:schemeClr val="tx1"/>
          </a:solidFill>
          <a:latin typeface="+mn-lt"/>
          <a:ea typeface="+mn-ea"/>
          <a:cs typeface="+mn-cs"/>
        </a:defRPr>
      </a:lvl8pPr>
      <a:lvl9pPr marL="4564685" algn="l" defTabSz="1141171"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43.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0357" name="Picture 5" descr="New_Stone ladder 100299"/>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98438" y="2665413"/>
            <a:ext cx="9667875" cy="4913312"/>
          </a:xfrm>
          <a:prstGeom prst="rect">
            <a:avLst/>
          </a:prstGeom>
          <a:noFill/>
          <a:extLst>
            <a:ext uri="{909E8E84-426E-40DD-AFC4-6F175D3DCCD1}">
              <a14:hiddenFill xmlns:a14="http://schemas.microsoft.com/office/drawing/2010/main">
                <a:solidFill>
                  <a:srgbClr val="FFFFFF"/>
                </a:solidFill>
              </a14:hiddenFill>
            </a:ext>
          </a:extLst>
        </p:spPr>
      </p:pic>
      <p:sp>
        <p:nvSpPr>
          <p:cNvPr id="740355" name="Text Box 3"/>
          <p:cNvSpPr txBox="1">
            <a:spLocks noChangeArrowheads="1"/>
          </p:cNvSpPr>
          <p:nvPr/>
        </p:nvSpPr>
        <p:spPr bwMode="auto">
          <a:xfrm>
            <a:off x="255588" y="390525"/>
            <a:ext cx="9461500" cy="2133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0752" tIns="0" rIns="72200" bIns="0">
            <a:spAutoFit/>
          </a:bodyPr>
          <a:lstStyle>
            <a:lvl1pPr defTabSz="1019175">
              <a:spcBef>
                <a:spcPct val="0"/>
              </a:spcBef>
              <a:spcAft>
                <a:spcPct val="0"/>
              </a:spcAft>
              <a:tabLst>
                <a:tab pos="9201150" algn="r"/>
              </a:tabLst>
              <a:defRPr>
                <a:solidFill>
                  <a:schemeClr val="tx1"/>
                </a:solidFill>
                <a:latin typeface="Arial" pitchFamily="34" charset="0"/>
                <a:cs typeface="Arial" pitchFamily="34" charset="0"/>
              </a:defRPr>
            </a:lvl1pPr>
            <a:lvl2pPr marL="509588" defTabSz="1019175">
              <a:spcBef>
                <a:spcPct val="0"/>
              </a:spcBef>
              <a:spcAft>
                <a:spcPct val="0"/>
              </a:spcAft>
              <a:tabLst>
                <a:tab pos="9201150" algn="r"/>
              </a:tabLst>
              <a:defRPr>
                <a:solidFill>
                  <a:schemeClr val="tx1"/>
                </a:solidFill>
                <a:latin typeface="Arial" pitchFamily="34" charset="0"/>
                <a:cs typeface="Arial" pitchFamily="34" charset="0"/>
              </a:defRPr>
            </a:lvl2pPr>
            <a:lvl3pPr marL="1019175" defTabSz="1019175">
              <a:spcBef>
                <a:spcPct val="0"/>
              </a:spcBef>
              <a:spcAft>
                <a:spcPct val="0"/>
              </a:spcAft>
              <a:tabLst>
                <a:tab pos="9201150" algn="r"/>
              </a:tabLst>
              <a:defRPr>
                <a:solidFill>
                  <a:schemeClr val="tx1"/>
                </a:solidFill>
                <a:latin typeface="Arial" pitchFamily="34" charset="0"/>
                <a:cs typeface="Arial" pitchFamily="34" charset="0"/>
              </a:defRPr>
            </a:lvl3pPr>
            <a:lvl4pPr marL="1528763" defTabSz="1019175">
              <a:spcBef>
                <a:spcPct val="0"/>
              </a:spcBef>
              <a:spcAft>
                <a:spcPct val="0"/>
              </a:spcAft>
              <a:tabLst>
                <a:tab pos="9201150" algn="r"/>
              </a:tabLst>
              <a:defRPr>
                <a:solidFill>
                  <a:schemeClr val="tx1"/>
                </a:solidFill>
                <a:latin typeface="Arial" pitchFamily="34" charset="0"/>
                <a:cs typeface="Arial" pitchFamily="34" charset="0"/>
              </a:defRPr>
            </a:lvl4pPr>
            <a:lvl5pPr marL="2038350" defTabSz="1019175">
              <a:spcBef>
                <a:spcPct val="0"/>
              </a:spcBef>
              <a:spcAft>
                <a:spcPct val="0"/>
              </a:spcAft>
              <a:tabLst>
                <a:tab pos="9201150" algn="r"/>
              </a:tabLst>
              <a:defRPr>
                <a:solidFill>
                  <a:schemeClr val="tx1"/>
                </a:solidFill>
                <a:latin typeface="Arial" pitchFamily="34" charset="0"/>
                <a:cs typeface="Arial" pitchFamily="34" charset="0"/>
              </a:defRPr>
            </a:lvl5pPr>
            <a:lvl6pPr marL="2495550" defTabSz="1019175" fontAlgn="base">
              <a:spcBef>
                <a:spcPct val="0"/>
              </a:spcBef>
              <a:spcAft>
                <a:spcPct val="0"/>
              </a:spcAft>
              <a:tabLst>
                <a:tab pos="9201150" algn="r"/>
              </a:tabLst>
              <a:defRPr>
                <a:solidFill>
                  <a:schemeClr val="tx1"/>
                </a:solidFill>
                <a:latin typeface="Arial" pitchFamily="34" charset="0"/>
                <a:cs typeface="Arial" pitchFamily="34" charset="0"/>
              </a:defRPr>
            </a:lvl6pPr>
            <a:lvl7pPr marL="2952750" defTabSz="1019175" fontAlgn="base">
              <a:spcBef>
                <a:spcPct val="0"/>
              </a:spcBef>
              <a:spcAft>
                <a:spcPct val="0"/>
              </a:spcAft>
              <a:tabLst>
                <a:tab pos="9201150" algn="r"/>
              </a:tabLst>
              <a:defRPr>
                <a:solidFill>
                  <a:schemeClr val="tx1"/>
                </a:solidFill>
                <a:latin typeface="Arial" pitchFamily="34" charset="0"/>
                <a:cs typeface="Arial" pitchFamily="34" charset="0"/>
              </a:defRPr>
            </a:lvl7pPr>
            <a:lvl8pPr marL="3409950" defTabSz="1019175" fontAlgn="base">
              <a:spcBef>
                <a:spcPct val="0"/>
              </a:spcBef>
              <a:spcAft>
                <a:spcPct val="0"/>
              </a:spcAft>
              <a:tabLst>
                <a:tab pos="9201150" algn="r"/>
              </a:tabLst>
              <a:defRPr>
                <a:solidFill>
                  <a:schemeClr val="tx1"/>
                </a:solidFill>
                <a:latin typeface="Arial" pitchFamily="34" charset="0"/>
                <a:cs typeface="Arial" pitchFamily="34" charset="0"/>
              </a:defRPr>
            </a:lvl8pPr>
            <a:lvl9pPr marL="3867150" defTabSz="1019175" fontAlgn="base">
              <a:spcBef>
                <a:spcPct val="0"/>
              </a:spcBef>
              <a:spcAft>
                <a:spcPct val="0"/>
              </a:spcAft>
              <a:tabLst>
                <a:tab pos="9201150" algn="r"/>
              </a:tabLst>
              <a:defRPr>
                <a:solidFill>
                  <a:schemeClr val="tx1"/>
                </a:solidFill>
                <a:latin typeface="Arial" pitchFamily="34" charset="0"/>
                <a:cs typeface="Arial" pitchFamily="34" charset="0"/>
              </a:defRPr>
            </a:lvl9pPr>
          </a:lstStyle>
          <a:p>
            <a:r>
              <a:rPr lang="en-US" sz="4000">
                <a:solidFill>
                  <a:schemeClr val="tx2"/>
                </a:solidFill>
              </a:rPr>
              <a:t>Intelligent Cost Reduction </a:t>
            </a:r>
            <a:br>
              <a:rPr lang="en-US" sz="4000">
                <a:solidFill>
                  <a:schemeClr val="tx2"/>
                </a:solidFill>
              </a:rPr>
            </a:br>
            <a:r>
              <a:rPr lang="en-US" sz="2400"/>
              <a:t>Developing &amp; executing a program to reduce cost &amp; create a sustainable operating platform</a:t>
            </a:r>
          </a:p>
          <a:p>
            <a:endParaRPr lang="en-US" sz="800" dirty="0">
              <a:solidFill>
                <a:schemeClr val="folHlink"/>
              </a:solidFill>
            </a:endParaRPr>
          </a:p>
          <a:p>
            <a:r>
              <a:rPr lang="en-US" sz="1600" dirty="0"/>
              <a:t>Informational presentation for our client teams</a:t>
            </a:r>
          </a:p>
          <a:p>
            <a:r>
              <a:rPr lang="en-US" sz="1600" dirty="0">
                <a:solidFill>
                  <a:schemeClr val="tx2"/>
                </a:solidFill>
              </a:rPr>
              <a:t>July 2008</a:t>
            </a:r>
            <a:endParaRPr lang="en-US" sz="2000" dirty="0">
              <a:solidFill>
                <a:schemeClr val="tx2"/>
              </a:solidFill>
            </a:endParaRPr>
          </a:p>
          <a:p>
            <a:r>
              <a:rPr lang="en-US" sz="1200" dirty="0"/>
              <a:t>Strictly private and confidential</a:t>
            </a:r>
          </a:p>
        </p:txBody>
      </p:sp>
      <p:sp>
        <p:nvSpPr>
          <p:cNvPr id="740356" name="Text Box 4"/>
          <p:cNvSpPr txBox="1">
            <a:spLocks noChangeArrowheads="1"/>
          </p:cNvSpPr>
          <p:nvPr/>
        </p:nvSpPr>
        <p:spPr bwMode="auto">
          <a:xfrm>
            <a:off x="6238875" y="7042150"/>
            <a:ext cx="3506788"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882" tIns="50941" rIns="0" bIns="0" anchor="b"/>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8763"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lgn="r">
              <a:spcBef>
                <a:spcPct val="50000"/>
              </a:spcBef>
              <a:buSzTx/>
            </a:pPr>
            <a:r>
              <a:rPr lang="en-US" sz="2400">
                <a:solidFill>
                  <a:schemeClr val="bg1"/>
                </a:solidFill>
                <a:latin typeface="PwC_Logo" pitchFamily="2" charset="2"/>
              </a:rPr>
              <a:t>PwC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3"/>
          <p:cNvSpPr>
            <a:spLocks noGrp="1"/>
          </p:cNvSpPr>
          <p:nvPr>
            <p:ph type="sldNum" sz="quarter" idx="10"/>
          </p:nvPr>
        </p:nvSpPr>
        <p:spPr/>
        <p:txBody>
          <a:bodyPr/>
          <a:lstStyle/>
          <a:p>
            <a:fld id="{2088B221-C19E-4AC1-82D7-808D4118DD9B}" type="slidenum">
              <a:rPr lang="en-US"/>
              <a:pPr/>
              <a:t>10</a:t>
            </a:fld>
            <a:endParaRPr lang="en-US"/>
          </a:p>
        </p:txBody>
      </p:sp>
      <p:sp>
        <p:nvSpPr>
          <p:cNvPr id="715778" name="Rectangle 2"/>
          <p:cNvSpPr>
            <a:spLocks noGrp="1" noChangeArrowheads="1"/>
          </p:cNvSpPr>
          <p:nvPr>
            <p:ph type="title"/>
          </p:nvPr>
        </p:nvSpPr>
        <p:spPr/>
        <p:txBody>
          <a:bodyPr/>
          <a:lstStyle/>
          <a:p>
            <a:r>
              <a:rPr lang="en-US"/>
              <a:t>Anatomy of a successful total cost management program</a:t>
            </a:r>
          </a:p>
        </p:txBody>
      </p:sp>
      <p:sp>
        <p:nvSpPr>
          <p:cNvPr id="715779" name="Rectangle 3"/>
          <p:cNvSpPr>
            <a:spLocks noGrp="1" noChangeArrowheads="1"/>
          </p:cNvSpPr>
          <p:nvPr>
            <p:ph type="body" idx="1"/>
          </p:nvPr>
        </p:nvSpPr>
        <p:spPr>
          <a:noFill/>
        </p:spPr>
        <p:txBody>
          <a:bodyPr/>
          <a:lstStyle/>
          <a:p>
            <a:pPr>
              <a:spcBef>
                <a:spcPct val="0"/>
              </a:spcBef>
              <a:buClr>
                <a:schemeClr val="tx1"/>
              </a:buClr>
            </a:pPr>
            <a:r>
              <a:rPr lang="en-US"/>
              <a:t>It all starts with the strategic decisions made at the executive management level combined with outstanding execution and constant monitoring of results:</a:t>
            </a:r>
          </a:p>
        </p:txBody>
      </p:sp>
      <p:grpSp>
        <p:nvGrpSpPr>
          <p:cNvPr id="715799" name="Group 23"/>
          <p:cNvGrpSpPr>
            <a:grpSpLocks/>
          </p:cNvGrpSpPr>
          <p:nvPr/>
        </p:nvGrpSpPr>
        <p:grpSpPr bwMode="auto">
          <a:xfrm>
            <a:off x="341313" y="1852613"/>
            <a:ext cx="9377362" cy="5108575"/>
            <a:chOff x="215" y="1258"/>
            <a:chExt cx="5907" cy="3218"/>
          </a:xfrm>
        </p:grpSpPr>
        <p:sp>
          <p:nvSpPr>
            <p:cNvPr id="715791" name="Rectangle 15"/>
            <p:cNvSpPr>
              <a:spLocks noChangeArrowheads="1"/>
            </p:cNvSpPr>
            <p:nvPr/>
          </p:nvSpPr>
          <p:spPr bwMode="auto">
            <a:xfrm>
              <a:off x="215" y="2748"/>
              <a:ext cx="1711" cy="639"/>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8" rIns="64008"/>
            <a:lstStyle/>
            <a:p>
              <a:pPr>
                <a:spcBef>
                  <a:spcPct val="0"/>
                </a:spcBef>
                <a:buClr>
                  <a:srgbClr val="3043A4"/>
                </a:buClr>
              </a:pPr>
              <a:r>
                <a:rPr lang="en-US" sz="1200">
                  <a:solidFill>
                    <a:schemeClr val="tx1"/>
                  </a:solidFill>
                </a:rPr>
                <a:t>Selection of enterprise team, overall plan preparation and monitoring, liaison with business and support function teams, reporting to executive management</a:t>
              </a:r>
            </a:p>
          </p:txBody>
        </p:sp>
        <p:sp>
          <p:nvSpPr>
            <p:cNvPr id="715792" name="Rectangle 16"/>
            <p:cNvSpPr>
              <a:spLocks noChangeArrowheads="1"/>
            </p:cNvSpPr>
            <p:nvPr/>
          </p:nvSpPr>
          <p:spPr bwMode="auto">
            <a:xfrm>
              <a:off x="215" y="1668"/>
              <a:ext cx="1711" cy="639"/>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8" rIns="64008"/>
            <a:lstStyle/>
            <a:p>
              <a:pPr>
                <a:spcBef>
                  <a:spcPct val="0"/>
                </a:spcBef>
                <a:buClr>
                  <a:srgbClr val="3043A4"/>
                </a:buClr>
              </a:pPr>
              <a:r>
                <a:rPr lang="en-US" sz="1200">
                  <a:solidFill>
                    <a:schemeClr val="tx2"/>
                  </a:solidFill>
                </a:rPr>
                <a:t>Business strategy, cost </a:t>
              </a:r>
              <a:br>
                <a:rPr lang="en-US" sz="1200">
                  <a:solidFill>
                    <a:schemeClr val="tx2"/>
                  </a:solidFill>
                </a:rPr>
              </a:br>
              <a:r>
                <a:rPr lang="en-US" sz="1200">
                  <a:solidFill>
                    <a:schemeClr val="tx2"/>
                  </a:solidFill>
                </a:rPr>
                <a:t>platform, targets, divestitures, implementation oversight, executive sponsor selection</a:t>
              </a:r>
            </a:p>
          </p:txBody>
        </p:sp>
        <p:sp>
          <p:nvSpPr>
            <p:cNvPr id="715793" name="Rectangle 17"/>
            <p:cNvSpPr>
              <a:spLocks noChangeArrowheads="1"/>
            </p:cNvSpPr>
            <p:nvPr/>
          </p:nvSpPr>
          <p:spPr bwMode="auto">
            <a:xfrm>
              <a:off x="215" y="3829"/>
              <a:ext cx="1711" cy="639"/>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8" rIns="64008"/>
            <a:lstStyle/>
            <a:p>
              <a:pPr>
                <a:spcBef>
                  <a:spcPct val="0"/>
                </a:spcBef>
                <a:buClr>
                  <a:srgbClr val="3043A4"/>
                </a:buClr>
              </a:pPr>
              <a:r>
                <a:rPr lang="en-US" sz="1200">
                  <a:solidFill>
                    <a:schemeClr val="tx2"/>
                  </a:solidFill>
                </a:rPr>
                <a:t>Business unit and support function plan preparation, reporting to the project management office</a:t>
              </a:r>
            </a:p>
          </p:txBody>
        </p:sp>
        <p:cxnSp>
          <p:nvCxnSpPr>
            <p:cNvPr id="715795" name="AutoShape 19"/>
            <p:cNvCxnSpPr>
              <a:cxnSpLocks noChangeShapeType="1"/>
              <a:stCxn id="715792" idx="3"/>
              <a:endCxn id="715785" idx="1"/>
            </p:cNvCxnSpPr>
            <p:nvPr/>
          </p:nvCxnSpPr>
          <p:spPr bwMode="blackWhite">
            <a:xfrm>
              <a:off x="1926" y="1988"/>
              <a:ext cx="1812" cy="1"/>
            </a:xfrm>
            <a:prstGeom prst="straightConnector1">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5796" name="AutoShape 20"/>
            <p:cNvCxnSpPr>
              <a:cxnSpLocks noChangeShapeType="1"/>
              <a:stCxn id="715791" idx="3"/>
              <a:endCxn id="715787" idx="1"/>
            </p:cNvCxnSpPr>
            <p:nvPr/>
          </p:nvCxnSpPr>
          <p:spPr bwMode="blackWhite">
            <a:xfrm>
              <a:off x="1926" y="3068"/>
              <a:ext cx="1390" cy="0"/>
            </a:xfrm>
            <a:prstGeom prst="straightConnector1">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5797" name="AutoShape 21"/>
            <p:cNvCxnSpPr>
              <a:cxnSpLocks noChangeShapeType="1"/>
              <a:stCxn id="715793" idx="3"/>
              <a:endCxn id="715786" idx="1"/>
            </p:cNvCxnSpPr>
            <p:nvPr/>
          </p:nvCxnSpPr>
          <p:spPr bwMode="blackWhite">
            <a:xfrm>
              <a:off x="1926" y="4149"/>
              <a:ext cx="1194" cy="0"/>
            </a:xfrm>
            <a:prstGeom prst="straightConnector1">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15788" name="Group 12"/>
            <p:cNvGrpSpPr>
              <a:grpSpLocks/>
            </p:cNvGrpSpPr>
            <p:nvPr/>
          </p:nvGrpSpPr>
          <p:grpSpPr bwMode="auto">
            <a:xfrm>
              <a:off x="1996" y="1258"/>
              <a:ext cx="4042" cy="3218"/>
              <a:chOff x="2250" y="1341"/>
              <a:chExt cx="2752" cy="2447"/>
            </a:xfrm>
          </p:grpSpPr>
          <p:sp>
            <p:nvSpPr>
              <p:cNvPr id="715781" name="AutoShape 5"/>
              <p:cNvSpPr>
                <a:spLocks noChangeArrowheads="1"/>
              </p:cNvSpPr>
              <p:nvPr/>
            </p:nvSpPr>
            <p:spPr bwMode="blackWhite">
              <a:xfrm>
                <a:off x="2250" y="1341"/>
                <a:ext cx="2752" cy="2447"/>
              </a:xfrm>
              <a:prstGeom prst="triangle">
                <a:avLst>
                  <a:gd name="adj" fmla="val 50000"/>
                </a:avLst>
              </a:prstGeom>
              <a:solidFill>
                <a:schemeClr val="accent2"/>
              </a:solidFill>
              <a:ln>
                <a:noFill/>
              </a:ln>
              <a:effectLst/>
              <a:extLs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0" rIns="64800" bIns="0" anchor="ctr"/>
              <a:lstStyle/>
              <a:p>
                <a:endParaRPr lang="zh-CN" altLang="en-US"/>
              </a:p>
            </p:txBody>
          </p:sp>
          <p:sp>
            <p:nvSpPr>
              <p:cNvPr id="715782" name="AutoShape 6"/>
              <p:cNvSpPr>
                <a:spLocks noChangeArrowheads="1"/>
              </p:cNvSpPr>
              <p:nvPr/>
            </p:nvSpPr>
            <p:spPr bwMode="blackWhite">
              <a:xfrm rot="10800000">
                <a:off x="2255" y="3236"/>
                <a:ext cx="2742" cy="552"/>
              </a:xfrm>
              <a:custGeom>
                <a:avLst/>
                <a:gdLst>
                  <a:gd name="G0" fmla="+- 2410 0 0"/>
                  <a:gd name="G1" fmla="+- 21600 0 2410"/>
                  <a:gd name="G2" fmla="*/ 2410 1 2"/>
                  <a:gd name="G3" fmla="+- 21600 0 G2"/>
                  <a:gd name="G4" fmla="+/ 2410 21600 2"/>
                  <a:gd name="G5" fmla="+/ G1 0 2"/>
                  <a:gd name="G6" fmla="*/ 21600 21600 2410"/>
                  <a:gd name="G7" fmla="*/ G6 1 2"/>
                  <a:gd name="G8" fmla="+- 21600 0 G7"/>
                  <a:gd name="G9" fmla="*/ 21600 1 2"/>
                  <a:gd name="G10" fmla="+- 2410 0 G9"/>
                  <a:gd name="G11" fmla="?: G10 G8 0"/>
                  <a:gd name="G12" fmla="?: G10 G7 21600"/>
                  <a:gd name="T0" fmla="*/ 20395 w 21600"/>
                  <a:gd name="T1" fmla="*/ 10800 h 21600"/>
                  <a:gd name="T2" fmla="*/ 10800 w 21600"/>
                  <a:gd name="T3" fmla="*/ 21600 h 21600"/>
                  <a:gd name="T4" fmla="*/ 1205 w 21600"/>
                  <a:gd name="T5" fmla="*/ 10800 h 21600"/>
                  <a:gd name="T6" fmla="*/ 10800 w 21600"/>
                  <a:gd name="T7" fmla="*/ 0 h 21600"/>
                  <a:gd name="T8" fmla="*/ 3005 w 21600"/>
                  <a:gd name="T9" fmla="*/ 3005 h 21600"/>
                  <a:gd name="T10" fmla="*/ 18595 w 21600"/>
                  <a:gd name="T11" fmla="*/ 18595 h 21600"/>
                </a:gdLst>
                <a:ahLst/>
                <a:cxnLst>
                  <a:cxn ang="0">
                    <a:pos x="T0" y="T1"/>
                  </a:cxn>
                  <a:cxn ang="0">
                    <a:pos x="T2" y="T3"/>
                  </a:cxn>
                  <a:cxn ang="0">
                    <a:pos x="T4" y="T5"/>
                  </a:cxn>
                  <a:cxn ang="0">
                    <a:pos x="T6" y="T7"/>
                  </a:cxn>
                </a:cxnLst>
                <a:rect l="T8" t="T9" r="T10" b="T11"/>
                <a:pathLst>
                  <a:path w="21600" h="21600">
                    <a:moveTo>
                      <a:pt x="0" y="0"/>
                    </a:moveTo>
                    <a:lnTo>
                      <a:pt x="2410" y="21600"/>
                    </a:lnTo>
                    <a:lnTo>
                      <a:pt x="19190" y="21600"/>
                    </a:lnTo>
                    <a:lnTo>
                      <a:pt x="21600" y="0"/>
                    </a:lnTo>
                    <a:close/>
                  </a:path>
                </a:pathLst>
              </a:custGeom>
              <a:solidFill>
                <a:schemeClr val="tx1"/>
              </a:solidFill>
              <a:ln>
                <a:noFill/>
              </a:ln>
              <a:effectLst/>
              <a:extLs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0" rIns="64800" bIns="0" anchor="ctr"/>
              <a:lstStyle/>
              <a:p>
                <a:endParaRPr lang="zh-CN" altLang="en-US"/>
              </a:p>
            </p:txBody>
          </p:sp>
          <p:sp>
            <p:nvSpPr>
              <p:cNvPr id="715783" name="AutoShape 7"/>
              <p:cNvSpPr>
                <a:spLocks noChangeArrowheads="1"/>
              </p:cNvSpPr>
              <p:nvPr/>
            </p:nvSpPr>
            <p:spPr bwMode="blackWhite">
              <a:xfrm rot="10800000">
                <a:off x="2560" y="2244"/>
                <a:ext cx="2132" cy="992"/>
              </a:xfrm>
              <a:custGeom>
                <a:avLst/>
                <a:gdLst>
                  <a:gd name="G0" fmla="+- 5633 0 0"/>
                  <a:gd name="G1" fmla="+- 21600 0 5633"/>
                  <a:gd name="G2" fmla="*/ 5633 1 2"/>
                  <a:gd name="G3" fmla="+- 21600 0 G2"/>
                  <a:gd name="G4" fmla="+/ 5633 21600 2"/>
                  <a:gd name="G5" fmla="+/ G1 0 2"/>
                  <a:gd name="G6" fmla="*/ 21600 21600 5633"/>
                  <a:gd name="G7" fmla="*/ G6 1 2"/>
                  <a:gd name="G8" fmla="+- 21600 0 G7"/>
                  <a:gd name="G9" fmla="*/ 21600 1 2"/>
                  <a:gd name="G10" fmla="+- 5633 0 G9"/>
                  <a:gd name="G11" fmla="?: G10 G8 0"/>
                  <a:gd name="G12" fmla="?: G10 G7 21600"/>
                  <a:gd name="T0" fmla="*/ 18783 w 21600"/>
                  <a:gd name="T1" fmla="*/ 10800 h 21600"/>
                  <a:gd name="T2" fmla="*/ 10800 w 21600"/>
                  <a:gd name="T3" fmla="*/ 21600 h 21600"/>
                  <a:gd name="T4" fmla="*/ 2817 w 21600"/>
                  <a:gd name="T5" fmla="*/ 10800 h 21600"/>
                  <a:gd name="T6" fmla="*/ 10800 w 21600"/>
                  <a:gd name="T7" fmla="*/ 0 h 21600"/>
                  <a:gd name="T8" fmla="*/ 4617 w 21600"/>
                  <a:gd name="T9" fmla="*/ 4617 h 21600"/>
                  <a:gd name="T10" fmla="*/ 16983 w 21600"/>
                  <a:gd name="T11" fmla="*/ 16983 h 21600"/>
                </a:gdLst>
                <a:ahLst/>
                <a:cxnLst>
                  <a:cxn ang="0">
                    <a:pos x="T0" y="T1"/>
                  </a:cxn>
                  <a:cxn ang="0">
                    <a:pos x="T2" y="T3"/>
                  </a:cxn>
                  <a:cxn ang="0">
                    <a:pos x="T4" y="T5"/>
                  </a:cxn>
                  <a:cxn ang="0">
                    <a:pos x="T6" y="T7"/>
                  </a:cxn>
                </a:cxnLst>
                <a:rect l="T8" t="T9" r="T10" b="T11"/>
                <a:pathLst>
                  <a:path w="21600" h="21600">
                    <a:moveTo>
                      <a:pt x="0" y="0"/>
                    </a:moveTo>
                    <a:lnTo>
                      <a:pt x="5633" y="21600"/>
                    </a:lnTo>
                    <a:lnTo>
                      <a:pt x="15967" y="21600"/>
                    </a:lnTo>
                    <a:lnTo>
                      <a:pt x="21600" y="0"/>
                    </a:lnTo>
                    <a:close/>
                  </a:path>
                </a:pathLst>
              </a:custGeom>
              <a:solidFill>
                <a:schemeClr val="tx2"/>
              </a:solidFill>
              <a:ln>
                <a:noFill/>
              </a:ln>
              <a:effectLst/>
              <a:extLs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0" rIns="64800" bIns="0" anchor="ctr"/>
              <a:lstStyle/>
              <a:p>
                <a:endParaRPr lang="zh-CN" altLang="en-US"/>
              </a:p>
            </p:txBody>
          </p:sp>
        </p:grpSp>
        <p:sp>
          <p:nvSpPr>
            <p:cNvPr id="715785" name="Text Box 9"/>
            <p:cNvSpPr txBox="1">
              <a:spLocks noChangeArrowheads="1"/>
            </p:cNvSpPr>
            <p:nvPr/>
          </p:nvSpPr>
          <p:spPr bwMode="gray">
            <a:xfrm>
              <a:off x="3738" y="1862"/>
              <a:ext cx="59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4008" tIns="0" rIns="0" bIns="0">
              <a:spAutoFit/>
            </a:bodyPr>
            <a:lstStyle/>
            <a:p>
              <a:pPr>
                <a:spcBef>
                  <a:spcPct val="0"/>
                </a:spcBef>
                <a:buSzTx/>
              </a:pPr>
              <a:r>
                <a:rPr lang="en-US" sz="1200">
                  <a:solidFill>
                    <a:schemeClr val="tx1"/>
                  </a:solidFill>
                </a:rPr>
                <a:t>Executive</a:t>
              </a:r>
            </a:p>
            <a:p>
              <a:pPr>
                <a:spcBef>
                  <a:spcPct val="0"/>
                </a:spcBef>
                <a:buSzTx/>
              </a:pPr>
              <a:r>
                <a:rPr lang="en-US" sz="1200">
                  <a:solidFill>
                    <a:schemeClr val="tx1"/>
                  </a:solidFill>
                </a:rPr>
                <a:t>Management</a:t>
              </a:r>
            </a:p>
          </p:txBody>
        </p:sp>
        <p:sp>
          <p:nvSpPr>
            <p:cNvPr id="715786" name="Text Box 10"/>
            <p:cNvSpPr txBox="1">
              <a:spLocks noChangeArrowheads="1"/>
            </p:cNvSpPr>
            <p:nvPr/>
          </p:nvSpPr>
          <p:spPr bwMode="gray">
            <a:xfrm>
              <a:off x="3120" y="4091"/>
              <a:ext cx="179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8" tIns="0" rIns="0" bIns="0">
              <a:spAutoFit/>
            </a:bodyPr>
            <a:lstStyle/>
            <a:p>
              <a:pPr>
                <a:spcBef>
                  <a:spcPct val="0"/>
                </a:spcBef>
                <a:buSzTx/>
              </a:pPr>
              <a:r>
                <a:rPr lang="en-US" sz="1200">
                  <a:solidFill>
                    <a:schemeClr val="bg1"/>
                  </a:solidFill>
                </a:rPr>
                <a:t>Business Unit &amp; Support Function Teams</a:t>
              </a:r>
            </a:p>
          </p:txBody>
        </p:sp>
        <p:sp>
          <p:nvSpPr>
            <p:cNvPr id="715787" name="Rectangle 11"/>
            <p:cNvSpPr>
              <a:spLocks noChangeArrowheads="1"/>
            </p:cNvSpPr>
            <p:nvPr/>
          </p:nvSpPr>
          <p:spPr bwMode="gray">
            <a:xfrm>
              <a:off x="3316" y="2953"/>
              <a:ext cx="1497"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8" tIns="0" rIns="0" bIns="0">
              <a:spAutoFit/>
            </a:bodyPr>
            <a:lstStyle/>
            <a:p>
              <a:pPr>
                <a:spcBef>
                  <a:spcPct val="0"/>
                </a:spcBef>
              </a:pPr>
              <a:r>
                <a:rPr lang="en-US" sz="1200">
                  <a:solidFill>
                    <a:schemeClr val="bg1"/>
                  </a:solidFill>
                </a:rPr>
                <a:t> Executive Sponsor &amp; Enterprise Cost Reduction Team</a:t>
              </a:r>
            </a:p>
          </p:txBody>
        </p:sp>
        <p:sp>
          <p:nvSpPr>
            <p:cNvPr id="715790" name="Line 14"/>
            <p:cNvSpPr>
              <a:spLocks noChangeShapeType="1"/>
            </p:cNvSpPr>
            <p:nvPr/>
          </p:nvSpPr>
          <p:spPr bwMode="blackWhite">
            <a:xfrm flipH="1" flipV="1">
              <a:off x="4863" y="2454"/>
              <a:ext cx="1259" cy="2010"/>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0" rIns="64800" bIns="0"/>
            <a:lstStyle/>
            <a:p>
              <a:endParaRPr lang="zh-CN" altLang="en-US"/>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3"/>
          <p:cNvSpPr>
            <a:spLocks noGrp="1"/>
          </p:cNvSpPr>
          <p:nvPr>
            <p:ph type="sldNum" sz="quarter" idx="10"/>
          </p:nvPr>
        </p:nvSpPr>
        <p:spPr/>
        <p:txBody>
          <a:bodyPr/>
          <a:lstStyle/>
          <a:p>
            <a:fld id="{F1D34226-0F8F-4102-A778-8643AC847B7C}" type="slidenum">
              <a:rPr lang="en-US"/>
              <a:pPr/>
              <a:t>11</a:t>
            </a:fld>
            <a:endParaRPr lang="en-US"/>
          </a:p>
        </p:txBody>
      </p:sp>
      <p:sp>
        <p:nvSpPr>
          <p:cNvPr id="766978" name="Rectangle 2"/>
          <p:cNvSpPr>
            <a:spLocks noGrp="1" noChangeArrowheads="1"/>
          </p:cNvSpPr>
          <p:nvPr>
            <p:ph type="title"/>
          </p:nvPr>
        </p:nvSpPr>
        <p:spPr/>
        <p:txBody>
          <a:bodyPr/>
          <a:lstStyle/>
          <a:p>
            <a:r>
              <a:rPr lang="en-US"/>
              <a:t>Anatomy of a successful total cost management program</a:t>
            </a:r>
          </a:p>
        </p:txBody>
      </p:sp>
      <p:sp>
        <p:nvSpPr>
          <p:cNvPr id="766979" name="Rectangle 3"/>
          <p:cNvSpPr>
            <a:spLocks noGrp="1" noChangeArrowheads="1"/>
          </p:cNvSpPr>
          <p:nvPr>
            <p:ph type="body" idx="1"/>
          </p:nvPr>
        </p:nvSpPr>
        <p:spPr>
          <a:xfrm>
            <a:off x="301625" y="1138238"/>
            <a:ext cx="9388475" cy="606425"/>
          </a:xfrm>
          <a:noFill/>
        </p:spPr>
        <p:txBody>
          <a:bodyPr/>
          <a:lstStyle/>
          <a:p>
            <a:pPr defTabSz="695325">
              <a:spcBef>
                <a:spcPct val="0"/>
              </a:spcBef>
            </a:pPr>
            <a:r>
              <a:rPr lang="en-US"/>
              <a:t>How we look at it: The </a:t>
            </a:r>
            <a:r>
              <a:rPr lang="en-US" b="1"/>
              <a:t>cost reduction</a:t>
            </a:r>
            <a:r>
              <a:rPr lang="en-US"/>
              <a:t> component focuses on quickly delivering tangible saving opportunities that are owned by management.</a:t>
            </a:r>
          </a:p>
        </p:txBody>
      </p:sp>
      <p:sp>
        <p:nvSpPr>
          <p:cNvPr id="767015" name="Rectangle 39"/>
          <p:cNvSpPr>
            <a:spLocks noChangeArrowheads="1"/>
          </p:cNvSpPr>
          <p:nvPr/>
        </p:nvSpPr>
        <p:spPr bwMode="auto">
          <a:xfrm>
            <a:off x="328613" y="3871913"/>
            <a:ext cx="9388475" cy="606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defTabSz="695325">
              <a:spcBef>
                <a:spcPct val="0"/>
              </a:spcBef>
              <a:buFont typeface="Arial" pitchFamily="34" charset="0"/>
              <a:buNone/>
            </a:pPr>
            <a:r>
              <a:rPr lang="en-US" sz="1400">
                <a:solidFill>
                  <a:schemeClr val="tx1"/>
                </a:solidFill>
              </a:rPr>
              <a:t>The </a:t>
            </a:r>
            <a:r>
              <a:rPr lang="en-US" sz="1400" b="1">
                <a:solidFill>
                  <a:schemeClr val="tx1"/>
                </a:solidFill>
              </a:rPr>
              <a:t>cost management and control</a:t>
            </a:r>
            <a:r>
              <a:rPr lang="en-US" sz="1400">
                <a:solidFill>
                  <a:schemeClr val="tx1"/>
                </a:solidFill>
              </a:rPr>
              <a:t> component focuses on addressing weaknesses in the way costs are managed to drive continuous improvement and sustainability.</a:t>
            </a:r>
          </a:p>
        </p:txBody>
      </p:sp>
      <p:grpSp>
        <p:nvGrpSpPr>
          <p:cNvPr id="767047" name="Group 71"/>
          <p:cNvGrpSpPr>
            <a:grpSpLocks/>
          </p:cNvGrpSpPr>
          <p:nvPr/>
        </p:nvGrpSpPr>
        <p:grpSpPr bwMode="auto">
          <a:xfrm>
            <a:off x="349250" y="1797050"/>
            <a:ext cx="9369425" cy="1962150"/>
            <a:chOff x="125" y="1180"/>
            <a:chExt cx="6078" cy="1236"/>
          </a:xfrm>
        </p:grpSpPr>
        <p:sp>
          <p:nvSpPr>
            <p:cNvPr id="766981" name="Rectangle 5"/>
            <p:cNvSpPr>
              <a:spLocks noChangeArrowheads="1"/>
            </p:cNvSpPr>
            <p:nvPr/>
          </p:nvSpPr>
          <p:spPr bwMode="gray">
            <a:xfrm rot="16200000">
              <a:off x="2546" y="-1241"/>
              <a:ext cx="1236" cy="6078"/>
            </a:xfrm>
            <a:prstGeom prst="rect">
              <a:avLst/>
            </a:prstGeom>
            <a:solidFill>
              <a:schemeClr val="hlink"/>
            </a:solidFill>
            <a:ln w="38100" cap="rnd" algn="ctr">
              <a:solidFill>
                <a:schemeClr val="tx2"/>
              </a:solidFill>
              <a:prstDash val="sysDot"/>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endParaRPr lang="zh-CN" altLang="en-US"/>
            </a:p>
          </p:txBody>
        </p:sp>
        <p:cxnSp>
          <p:nvCxnSpPr>
            <p:cNvPr id="766982" name="AutoShape 6"/>
            <p:cNvCxnSpPr>
              <a:cxnSpLocks noChangeShapeType="1"/>
              <a:stCxn id="766984" idx="6"/>
              <a:endCxn id="766986" idx="2"/>
            </p:cNvCxnSpPr>
            <p:nvPr/>
          </p:nvCxnSpPr>
          <p:spPr bwMode="gray">
            <a:xfrm>
              <a:off x="1540" y="1458"/>
              <a:ext cx="714" cy="0"/>
            </a:xfrm>
            <a:prstGeom prst="straightConnector1">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766983" name="AutoShape 7"/>
            <p:cNvCxnSpPr>
              <a:cxnSpLocks noChangeShapeType="1"/>
              <a:stCxn id="766988" idx="2"/>
              <a:endCxn id="766997" idx="6"/>
            </p:cNvCxnSpPr>
            <p:nvPr/>
          </p:nvCxnSpPr>
          <p:spPr bwMode="gray">
            <a:xfrm flipH="1">
              <a:off x="5185" y="1910"/>
              <a:ext cx="413" cy="0"/>
            </a:xfrm>
            <a:prstGeom prst="straightConnector1">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766984" name="Oval 8"/>
            <p:cNvSpPr>
              <a:spLocks noChangeArrowheads="1"/>
            </p:cNvSpPr>
            <p:nvPr/>
          </p:nvSpPr>
          <p:spPr bwMode="gray">
            <a:xfrm>
              <a:off x="1288" y="1340"/>
              <a:ext cx="236" cy="236"/>
            </a:xfrm>
            <a:prstGeom prst="ellipse">
              <a:avLst/>
            </a:prstGeom>
            <a:solidFill>
              <a:schemeClr val="hlink"/>
            </a:solidFill>
            <a:ln w="50800" algn="ctr">
              <a:solidFill>
                <a:schemeClr val="tx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pPr algn="ctr" defTabSz="1019175"/>
              <a:r>
                <a:rPr lang="en-GB" altLang="zh-CN" sz="1100">
                  <a:ea typeface="宋体" pitchFamily="2" charset="-122"/>
                </a:rPr>
                <a:t>2</a:t>
              </a:r>
              <a:endParaRPr lang="en-US" sz="1100"/>
            </a:p>
          </p:txBody>
        </p:sp>
        <p:sp>
          <p:nvSpPr>
            <p:cNvPr id="766986" name="Oval 10"/>
            <p:cNvSpPr>
              <a:spLocks noChangeArrowheads="1"/>
            </p:cNvSpPr>
            <p:nvPr/>
          </p:nvSpPr>
          <p:spPr bwMode="gray">
            <a:xfrm>
              <a:off x="2270" y="1340"/>
              <a:ext cx="236" cy="236"/>
            </a:xfrm>
            <a:prstGeom prst="ellipse">
              <a:avLst/>
            </a:prstGeom>
            <a:solidFill>
              <a:schemeClr val="hlink"/>
            </a:solidFill>
            <a:ln w="50800" algn="ctr">
              <a:solidFill>
                <a:schemeClr val="tx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pPr algn="ctr" defTabSz="1019175"/>
              <a:r>
                <a:rPr lang="en-GB" altLang="zh-CN" sz="1100">
                  <a:ea typeface="宋体" pitchFamily="2" charset="-122"/>
                </a:rPr>
                <a:t>3</a:t>
              </a:r>
              <a:endParaRPr lang="en-US" sz="1100"/>
            </a:p>
          </p:txBody>
        </p:sp>
        <p:sp>
          <p:nvSpPr>
            <p:cNvPr id="766988" name="Oval 12"/>
            <p:cNvSpPr>
              <a:spLocks noChangeArrowheads="1"/>
            </p:cNvSpPr>
            <p:nvPr/>
          </p:nvSpPr>
          <p:spPr bwMode="gray">
            <a:xfrm>
              <a:off x="5614" y="1792"/>
              <a:ext cx="236" cy="236"/>
            </a:xfrm>
            <a:prstGeom prst="ellipse">
              <a:avLst/>
            </a:prstGeom>
            <a:solidFill>
              <a:schemeClr val="hlink"/>
            </a:solidFill>
            <a:ln w="50800" algn="ctr">
              <a:solidFill>
                <a:schemeClr val="tx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pPr algn="ctr" defTabSz="1019175"/>
              <a:r>
                <a:rPr lang="en-GB" altLang="zh-CN" sz="1100">
                  <a:ea typeface="宋体" pitchFamily="2" charset="-122"/>
                </a:rPr>
                <a:t>8</a:t>
              </a:r>
              <a:endParaRPr lang="en-US" sz="1100"/>
            </a:p>
          </p:txBody>
        </p:sp>
        <p:sp>
          <p:nvSpPr>
            <p:cNvPr id="766990" name="Text Box 14"/>
            <p:cNvSpPr txBox="1">
              <a:spLocks noChangeArrowheads="1"/>
            </p:cNvSpPr>
            <p:nvPr/>
          </p:nvSpPr>
          <p:spPr bwMode="auto">
            <a:xfrm>
              <a:off x="1096" y="1742"/>
              <a:ext cx="641" cy="2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GB" altLang="zh-CN" sz="1100">
                  <a:solidFill>
                    <a:srgbClr val="3A4972"/>
                  </a:solidFill>
                  <a:ea typeface="宋体" pitchFamily="2" charset="-122"/>
                </a:rPr>
                <a:t>Spend analysis </a:t>
              </a:r>
              <a:br>
                <a:rPr lang="en-GB" altLang="zh-CN" sz="1100">
                  <a:solidFill>
                    <a:srgbClr val="3A4972"/>
                  </a:solidFill>
                  <a:ea typeface="宋体" pitchFamily="2" charset="-122"/>
                </a:rPr>
              </a:br>
              <a:r>
                <a:rPr lang="en-GB" altLang="zh-CN" sz="1100">
                  <a:solidFill>
                    <a:srgbClr val="3A4972"/>
                  </a:solidFill>
                  <a:ea typeface="宋体" pitchFamily="2" charset="-122"/>
                </a:rPr>
                <a:t>and challenge</a:t>
              </a:r>
            </a:p>
          </p:txBody>
        </p:sp>
        <p:sp>
          <p:nvSpPr>
            <p:cNvPr id="766991" name="Text Box 15"/>
            <p:cNvSpPr txBox="1">
              <a:spLocks noChangeArrowheads="1"/>
            </p:cNvSpPr>
            <p:nvPr/>
          </p:nvSpPr>
          <p:spPr bwMode="auto">
            <a:xfrm>
              <a:off x="1964" y="1742"/>
              <a:ext cx="892" cy="2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GB" altLang="zh-CN" sz="1100">
                  <a:solidFill>
                    <a:srgbClr val="3A4972"/>
                  </a:solidFill>
                  <a:ea typeface="宋体" pitchFamily="2" charset="-122"/>
                </a:rPr>
                <a:t>Functional headcount </a:t>
              </a:r>
              <a:br>
                <a:rPr lang="en-GB" altLang="zh-CN" sz="1100">
                  <a:solidFill>
                    <a:srgbClr val="3A4972"/>
                  </a:solidFill>
                  <a:ea typeface="宋体" pitchFamily="2" charset="-122"/>
                </a:rPr>
              </a:br>
              <a:r>
                <a:rPr lang="en-GB" altLang="zh-CN" sz="1100">
                  <a:solidFill>
                    <a:srgbClr val="3A4972"/>
                  </a:solidFill>
                  <a:ea typeface="宋体" pitchFamily="2" charset="-122"/>
                </a:rPr>
                <a:t>benchmarking </a:t>
              </a:r>
            </a:p>
          </p:txBody>
        </p:sp>
        <p:sp>
          <p:nvSpPr>
            <p:cNvPr id="766992" name="Text Box 16"/>
            <p:cNvSpPr txBox="1">
              <a:spLocks noChangeArrowheads="1"/>
            </p:cNvSpPr>
            <p:nvPr/>
          </p:nvSpPr>
          <p:spPr bwMode="auto">
            <a:xfrm>
              <a:off x="4812" y="2119"/>
              <a:ext cx="635" cy="106"/>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GB" altLang="zh-CN" sz="1100">
                  <a:solidFill>
                    <a:srgbClr val="3A4972"/>
                  </a:solidFill>
                  <a:ea typeface="宋体" pitchFamily="2" charset="-122"/>
                </a:rPr>
                <a:t>Eliminate waste</a:t>
              </a:r>
            </a:p>
          </p:txBody>
        </p:sp>
        <p:sp>
          <p:nvSpPr>
            <p:cNvPr id="766993" name="Text Box 17"/>
            <p:cNvSpPr txBox="1">
              <a:spLocks noChangeArrowheads="1"/>
            </p:cNvSpPr>
            <p:nvPr/>
          </p:nvSpPr>
          <p:spPr bwMode="auto">
            <a:xfrm>
              <a:off x="5592" y="2119"/>
              <a:ext cx="518" cy="106"/>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GB" altLang="zh-CN" sz="1100">
                  <a:solidFill>
                    <a:srgbClr val="3A4972"/>
                  </a:solidFill>
                  <a:ea typeface="宋体" pitchFamily="2" charset="-122"/>
                </a:rPr>
                <a:t>Track results</a:t>
              </a:r>
            </a:p>
          </p:txBody>
        </p:sp>
        <p:sp>
          <p:nvSpPr>
            <p:cNvPr id="766994" name="Text Box 18"/>
            <p:cNvSpPr txBox="1">
              <a:spLocks noChangeArrowheads="1"/>
            </p:cNvSpPr>
            <p:nvPr/>
          </p:nvSpPr>
          <p:spPr bwMode="auto">
            <a:xfrm>
              <a:off x="201" y="1742"/>
              <a:ext cx="684" cy="2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GB" altLang="zh-CN" sz="1100">
                  <a:solidFill>
                    <a:schemeClr val="folHlink"/>
                  </a:solidFill>
                  <a:ea typeface="宋体" pitchFamily="2" charset="-122"/>
                </a:rPr>
                <a:t>Set environment </a:t>
              </a:r>
              <a:br>
                <a:rPr lang="en-GB" altLang="zh-CN" sz="1100">
                  <a:solidFill>
                    <a:schemeClr val="folHlink"/>
                  </a:solidFill>
                  <a:ea typeface="宋体" pitchFamily="2" charset="-122"/>
                </a:rPr>
              </a:br>
              <a:r>
                <a:rPr lang="en-GB" altLang="zh-CN" sz="1100">
                  <a:solidFill>
                    <a:schemeClr val="folHlink"/>
                  </a:solidFill>
                  <a:ea typeface="宋体" pitchFamily="2" charset="-122"/>
                </a:rPr>
                <a:t>for cost control</a:t>
              </a:r>
            </a:p>
          </p:txBody>
        </p:sp>
        <p:sp>
          <p:nvSpPr>
            <p:cNvPr id="766995" name="Oval 19"/>
            <p:cNvSpPr>
              <a:spLocks noChangeArrowheads="1"/>
            </p:cNvSpPr>
            <p:nvPr/>
          </p:nvSpPr>
          <p:spPr bwMode="gray">
            <a:xfrm>
              <a:off x="422" y="1340"/>
              <a:ext cx="236" cy="236"/>
            </a:xfrm>
            <a:prstGeom prst="ellipse">
              <a:avLst/>
            </a:prstGeom>
            <a:solidFill>
              <a:schemeClr val="hlink"/>
            </a:solidFill>
            <a:ln w="50800" algn="ctr">
              <a:solidFill>
                <a:schemeClr val="tx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106551" tIns="53275" rIns="106551" bIns="53275" anchor="ctr"/>
            <a:lstStyle/>
            <a:p>
              <a:pPr defTabSz="1065213" eaLnBrk="0" hangingPunct="0">
                <a:spcBef>
                  <a:spcPct val="0"/>
                </a:spcBef>
                <a:spcAft>
                  <a:spcPct val="0"/>
                </a:spcAft>
                <a:buClr>
                  <a:srgbClr val="3DA8D5"/>
                </a:buClr>
                <a:buSzTx/>
                <a:buFont typeface="Wingdings" pitchFamily="2" charset="2"/>
                <a:buNone/>
              </a:pPr>
              <a:r>
                <a:rPr lang="en-GB" altLang="zh-CN" sz="1100">
                  <a:ea typeface="宋体" pitchFamily="2" charset="-122"/>
                </a:rPr>
                <a:t>1</a:t>
              </a:r>
              <a:endParaRPr lang="en-US" sz="1100"/>
            </a:p>
          </p:txBody>
        </p:sp>
        <p:sp>
          <p:nvSpPr>
            <p:cNvPr id="766997" name="Oval 21"/>
            <p:cNvSpPr>
              <a:spLocks noChangeArrowheads="1"/>
            </p:cNvSpPr>
            <p:nvPr/>
          </p:nvSpPr>
          <p:spPr bwMode="gray">
            <a:xfrm>
              <a:off x="4948" y="1773"/>
              <a:ext cx="237" cy="274"/>
            </a:xfrm>
            <a:prstGeom prst="ellipse">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50800" algn="ctr">
                  <a:solidFill>
                    <a:schemeClr val="tx2"/>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endParaRPr lang="zh-CN" altLang="en-US"/>
            </a:p>
          </p:txBody>
        </p:sp>
        <p:sp>
          <p:nvSpPr>
            <p:cNvPr id="766998" name="Text Box 22"/>
            <p:cNvSpPr txBox="1">
              <a:spLocks noChangeArrowheads="1"/>
            </p:cNvSpPr>
            <p:nvPr/>
          </p:nvSpPr>
          <p:spPr bwMode="auto">
            <a:xfrm>
              <a:off x="5239" y="1409"/>
              <a:ext cx="744" cy="10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GB" altLang="zh-CN" sz="1100">
                  <a:solidFill>
                    <a:srgbClr val="3A4972"/>
                  </a:solidFill>
                  <a:ea typeface="宋体" pitchFamily="2" charset="-122"/>
                </a:rPr>
                <a:t>Present results</a:t>
              </a:r>
            </a:p>
          </p:txBody>
        </p:sp>
        <p:sp>
          <p:nvSpPr>
            <p:cNvPr id="766999" name="Oval 23"/>
            <p:cNvSpPr>
              <a:spLocks noChangeArrowheads="1"/>
            </p:cNvSpPr>
            <p:nvPr/>
          </p:nvSpPr>
          <p:spPr bwMode="gray">
            <a:xfrm>
              <a:off x="3148" y="1340"/>
              <a:ext cx="236" cy="236"/>
            </a:xfrm>
            <a:prstGeom prst="ellipse">
              <a:avLst/>
            </a:prstGeom>
            <a:solidFill>
              <a:schemeClr val="hlink"/>
            </a:solidFill>
            <a:ln w="50800" algn="ctr">
              <a:solidFill>
                <a:schemeClr val="tx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pPr algn="ctr" defTabSz="1019175"/>
              <a:r>
                <a:rPr lang="en-GB" altLang="zh-CN" sz="1100">
                  <a:ea typeface="宋体" pitchFamily="2" charset="-122"/>
                </a:rPr>
                <a:t>4</a:t>
              </a:r>
              <a:endParaRPr lang="en-US" sz="1100"/>
            </a:p>
          </p:txBody>
        </p:sp>
        <p:cxnSp>
          <p:nvCxnSpPr>
            <p:cNvPr id="767001" name="AutoShape 25"/>
            <p:cNvCxnSpPr>
              <a:cxnSpLocks noChangeShapeType="1"/>
              <a:stCxn id="766999" idx="6"/>
              <a:endCxn id="767013" idx="2"/>
            </p:cNvCxnSpPr>
            <p:nvPr/>
          </p:nvCxnSpPr>
          <p:spPr bwMode="gray">
            <a:xfrm>
              <a:off x="3400" y="1458"/>
              <a:ext cx="759" cy="1"/>
            </a:xfrm>
            <a:prstGeom prst="straightConnector1">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767002" name="Oval 26"/>
            <p:cNvSpPr>
              <a:spLocks noChangeArrowheads="1"/>
            </p:cNvSpPr>
            <p:nvPr/>
          </p:nvSpPr>
          <p:spPr bwMode="gray">
            <a:xfrm>
              <a:off x="4937" y="1339"/>
              <a:ext cx="236" cy="236"/>
            </a:xfrm>
            <a:prstGeom prst="ellipse">
              <a:avLst/>
            </a:prstGeom>
            <a:solidFill>
              <a:schemeClr val="hlink"/>
            </a:solidFill>
            <a:ln w="50800" algn="ctr">
              <a:solidFill>
                <a:schemeClr val="tx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pPr algn="ctr" defTabSz="1019175"/>
              <a:r>
                <a:rPr lang="en-GB" altLang="zh-CN" sz="1100">
                  <a:ea typeface="宋体" pitchFamily="2" charset="-122"/>
                </a:rPr>
                <a:t>6</a:t>
              </a:r>
              <a:endParaRPr lang="en-US" sz="1100"/>
            </a:p>
          </p:txBody>
        </p:sp>
        <p:sp>
          <p:nvSpPr>
            <p:cNvPr id="767004" name="Text Box 28"/>
            <p:cNvSpPr txBox="1">
              <a:spLocks noChangeArrowheads="1"/>
            </p:cNvSpPr>
            <p:nvPr/>
          </p:nvSpPr>
          <p:spPr bwMode="auto">
            <a:xfrm>
              <a:off x="2941" y="1742"/>
              <a:ext cx="674" cy="106"/>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GB" altLang="zh-CN" sz="1100">
                  <a:solidFill>
                    <a:srgbClr val="3A4972"/>
                  </a:solidFill>
                  <a:ea typeface="宋体" pitchFamily="2" charset="-122"/>
                </a:rPr>
                <a:t>Contracts review</a:t>
              </a:r>
            </a:p>
          </p:txBody>
        </p:sp>
        <p:cxnSp>
          <p:nvCxnSpPr>
            <p:cNvPr id="767005" name="AutoShape 29"/>
            <p:cNvCxnSpPr>
              <a:cxnSpLocks noChangeShapeType="1"/>
              <a:stCxn id="767002" idx="4"/>
              <a:endCxn id="767011" idx="0"/>
            </p:cNvCxnSpPr>
            <p:nvPr/>
          </p:nvCxnSpPr>
          <p:spPr bwMode="gray">
            <a:xfrm rot="5400000">
              <a:off x="4978" y="1668"/>
              <a:ext cx="153" cy="0"/>
            </a:xfrm>
            <a:prstGeom prst="straightConnector1">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767006" name="Oval 30"/>
            <p:cNvSpPr>
              <a:spLocks noChangeArrowheads="1"/>
            </p:cNvSpPr>
            <p:nvPr/>
          </p:nvSpPr>
          <p:spPr bwMode="gray">
            <a:xfrm>
              <a:off x="4047" y="1340"/>
              <a:ext cx="239" cy="276"/>
            </a:xfrm>
            <a:prstGeom prst="ellipse">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50800" algn="ctr">
                  <a:solidFill>
                    <a:schemeClr val="tx2"/>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endParaRPr lang="zh-CN" altLang="en-US"/>
            </a:p>
          </p:txBody>
        </p:sp>
        <p:sp>
          <p:nvSpPr>
            <p:cNvPr id="767007" name="Text Box 31"/>
            <p:cNvSpPr txBox="1">
              <a:spLocks noChangeArrowheads="1"/>
            </p:cNvSpPr>
            <p:nvPr/>
          </p:nvSpPr>
          <p:spPr bwMode="auto">
            <a:xfrm>
              <a:off x="3852" y="1742"/>
              <a:ext cx="909" cy="106"/>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GB" altLang="zh-CN" sz="1100">
                  <a:solidFill>
                    <a:srgbClr val="3A4972"/>
                  </a:solidFill>
                  <a:ea typeface="宋体" pitchFamily="2" charset="-122"/>
                </a:rPr>
                <a:t>Rebuild financial plans</a:t>
              </a:r>
            </a:p>
          </p:txBody>
        </p:sp>
        <p:cxnSp>
          <p:nvCxnSpPr>
            <p:cNvPr id="767008" name="AutoShape 32"/>
            <p:cNvCxnSpPr>
              <a:cxnSpLocks noChangeShapeType="1"/>
              <a:stCxn id="767013" idx="6"/>
              <a:endCxn id="767002" idx="2"/>
            </p:cNvCxnSpPr>
            <p:nvPr/>
          </p:nvCxnSpPr>
          <p:spPr bwMode="gray">
            <a:xfrm flipV="1">
              <a:off x="4427" y="1457"/>
              <a:ext cx="494" cy="2"/>
            </a:xfrm>
            <a:prstGeom prst="straightConnector1">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767009" name="AutoShape 33"/>
            <p:cNvCxnSpPr>
              <a:cxnSpLocks noChangeShapeType="1"/>
              <a:stCxn id="766984" idx="2"/>
              <a:endCxn id="766995" idx="6"/>
            </p:cNvCxnSpPr>
            <p:nvPr/>
          </p:nvCxnSpPr>
          <p:spPr bwMode="gray">
            <a:xfrm flipH="1">
              <a:off x="674" y="1458"/>
              <a:ext cx="598" cy="0"/>
            </a:xfrm>
            <a:prstGeom prst="straightConnector1">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767010" name="AutoShape 34"/>
            <p:cNvCxnSpPr>
              <a:cxnSpLocks noChangeShapeType="1"/>
              <a:stCxn id="766986" idx="6"/>
              <a:endCxn id="766999" idx="2"/>
            </p:cNvCxnSpPr>
            <p:nvPr/>
          </p:nvCxnSpPr>
          <p:spPr bwMode="gray">
            <a:xfrm>
              <a:off x="2522" y="1458"/>
              <a:ext cx="610" cy="0"/>
            </a:xfrm>
            <a:prstGeom prst="straightConnector1">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767011" name="Oval 35"/>
            <p:cNvSpPr>
              <a:spLocks noChangeArrowheads="1"/>
            </p:cNvSpPr>
            <p:nvPr/>
          </p:nvSpPr>
          <p:spPr bwMode="gray">
            <a:xfrm>
              <a:off x="4937" y="1760"/>
              <a:ext cx="236" cy="236"/>
            </a:xfrm>
            <a:prstGeom prst="ellipse">
              <a:avLst/>
            </a:prstGeom>
            <a:solidFill>
              <a:schemeClr val="hlink"/>
            </a:solidFill>
            <a:ln w="50800" algn="ctr">
              <a:solidFill>
                <a:schemeClr val="tx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pPr algn="ctr" defTabSz="1019175"/>
              <a:r>
                <a:rPr lang="en-GB" altLang="zh-CN" sz="1100">
                  <a:ea typeface="宋体" pitchFamily="2" charset="-122"/>
                </a:rPr>
                <a:t>7</a:t>
              </a:r>
              <a:endParaRPr lang="en-US" sz="1100"/>
            </a:p>
          </p:txBody>
        </p:sp>
        <p:sp>
          <p:nvSpPr>
            <p:cNvPr id="767013" name="Oval 37"/>
            <p:cNvSpPr>
              <a:spLocks noChangeArrowheads="1"/>
            </p:cNvSpPr>
            <p:nvPr/>
          </p:nvSpPr>
          <p:spPr bwMode="gray">
            <a:xfrm>
              <a:off x="4175" y="1341"/>
              <a:ext cx="236" cy="236"/>
            </a:xfrm>
            <a:prstGeom prst="ellipse">
              <a:avLst/>
            </a:prstGeom>
            <a:solidFill>
              <a:schemeClr val="hlink"/>
            </a:solidFill>
            <a:ln w="50800" algn="ctr">
              <a:solidFill>
                <a:schemeClr val="tx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pPr algn="ctr" defTabSz="1019175"/>
              <a:r>
                <a:rPr lang="en-GB" altLang="zh-CN" sz="1100">
                  <a:ea typeface="宋体" pitchFamily="2" charset="-122"/>
                </a:rPr>
                <a:t>5</a:t>
              </a:r>
              <a:endParaRPr lang="en-US" sz="1100"/>
            </a:p>
          </p:txBody>
        </p:sp>
      </p:grpSp>
      <p:grpSp>
        <p:nvGrpSpPr>
          <p:cNvPr id="767048" name="Group 72"/>
          <p:cNvGrpSpPr>
            <a:grpSpLocks/>
          </p:cNvGrpSpPr>
          <p:nvPr/>
        </p:nvGrpSpPr>
        <p:grpSpPr bwMode="auto">
          <a:xfrm>
            <a:off x="349250" y="4418013"/>
            <a:ext cx="9369425" cy="1962150"/>
            <a:chOff x="125" y="2796"/>
            <a:chExt cx="6078" cy="1236"/>
          </a:xfrm>
        </p:grpSpPr>
        <p:sp>
          <p:nvSpPr>
            <p:cNvPr id="767016" name="Rectangle 40"/>
            <p:cNvSpPr>
              <a:spLocks noChangeArrowheads="1"/>
            </p:cNvSpPr>
            <p:nvPr/>
          </p:nvSpPr>
          <p:spPr bwMode="gray">
            <a:xfrm rot="16200000">
              <a:off x="2546" y="375"/>
              <a:ext cx="1236" cy="6078"/>
            </a:xfrm>
            <a:prstGeom prst="rect">
              <a:avLst/>
            </a:prstGeom>
            <a:solidFill>
              <a:schemeClr val="hlink"/>
            </a:solidFill>
            <a:ln w="38100" cap="rnd" algn="ctr">
              <a:solidFill>
                <a:schemeClr val="tx2"/>
              </a:solidFill>
              <a:prstDash val="sysDot"/>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endParaRPr lang="zh-CN" altLang="en-US"/>
            </a:p>
          </p:txBody>
        </p:sp>
        <p:cxnSp>
          <p:nvCxnSpPr>
            <p:cNvPr id="767017" name="AutoShape 41"/>
            <p:cNvCxnSpPr>
              <a:cxnSpLocks noChangeShapeType="1"/>
              <a:stCxn id="767018" idx="6"/>
              <a:endCxn id="767020" idx="2"/>
            </p:cNvCxnSpPr>
            <p:nvPr/>
          </p:nvCxnSpPr>
          <p:spPr bwMode="gray">
            <a:xfrm>
              <a:off x="1540" y="3073"/>
              <a:ext cx="714" cy="0"/>
            </a:xfrm>
            <a:prstGeom prst="straightConnector1">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767018" name="Oval 42"/>
            <p:cNvSpPr>
              <a:spLocks noChangeArrowheads="1"/>
            </p:cNvSpPr>
            <p:nvPr/>
          </p:nvSpPr>
          <p:spPr bwMode="gray">
            <a:xfrm>
              <a:off x="1288" y="2955"/>
              <a:ext cx="236" cy="236"/>
            </a:xfrm>
            <a:prstGeom prst="ellipse">
              <a:avLst/>
            </a:prstGeom>
            <a:solidFill>
              <a:schemeClr val="hlink"/>
            </a:solidFill>
            <a:ln w="50800" algn="ctr">
              <a:solidFill>
                <a:schemeClr val="tx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pPr algn="ctr" defTabSz="1019175"/>
              <a:r>
                <a:rPr lang="en-GB" altLang="zh-CN" sz="1100">
                  <a:ea typeface="宋体" pitchFamily="2" charset="-122"/>
                </a:rPr>
                <a:t>2</a:t>
              </a:r>
              <a:endParaRPr lang="en-US" sz="1100"/>
            </a:p>
          </p:txBody>
        </p:sp>
        <p:sp>
          <p:nvSpPr>
            <p:cNvPr id="767020" name="Oval 44"/>
            <p:cNvSpPr>
              <a:spLocks noChangeArrowheads="1"/>
            </p:cNvSpPr>
            <p:nvPr/>
          </p:nvSpPr>
          <p:spPr bwMode="gray">
            <a:xfrm>
              <a:off x="2270" y="2955"/>
              <a:ext cx="236" cy="236"/>
            </a:xfrm>
            <a:prstGeom prst="ellipse">
              <a:avLst/>
            </a:prstGeom>
            <a:solidFill>
              <a:schemeClr val="hlink"/>
            </a:solidFill>
            <a:ln w="50800" algn="ctr">
              <a:solidFill>
                <a:schemeClr val="tx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pPr algn="ctr" defTabSz="1019175"/>
              <a:r>
                <a:rPr lang="en-GB" altLang="zh-CN" sz="1100">
                  <a:ea typeface="宋体" pitchFamily="2" charset="-122"/>
                </a:rPr>
                <a:t>3</a:t>
              </a:r>
              <a:endParaRPr lang="en-US" sz="1100"/>
            </a:p>
          </p:txBody>
        </p:sp>
        <p:sp>
          <p:nvSpPr>
            <p:cNvPr id="767022" name="Text Box 46"/>
            <p:cNvSpPr txBox="1">
              <a:spLocks noChangeArrowheads="1"/>
            </p:cNvSpPr>
            <p:nvPr/>
          </p:nvSpPr>
          <p:spPr bwMode="auto">
            <a:xfrm>
              <a:off x="1078" y="3358"/>
              <a:ext cx="683" cy="31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GB" altLang="zh-CN" sz="1100">
                  <a:solidFill>
                    <a:srgbClr val="3A4972"/>
                  </a:solidFill>
                  <a:ea typeface="宋体" pitchFamily="2" charset="-122"/>
                </a:rPr>
                <a:t>Understand cost </a:t>
              </a:r>
              <a:br>
                <a:rPr lang="en-GB" altLang="zh-CN" sz="1100">
                  <a:solidFill>
                    <a:srgbClr val="3A4972"/>
                  </a:solidFill>
                  <a:ea typeface="宋体" pitchFamily="2" charset="-122"/>
                </a:rPr>
              </a:br>
              <a:r>
                <a:rPr lang="en-GB" altLang="zh-CN" sz="1100">
                  <a:solidFill>
                    <a:srgbClr val="3A4972"/>
                  </a:solidFill>
                  <a:ea typeface="宋体" pitchFamily="2" charset="-122"/>
                </a:rPr>
                <a:t>ownership </a:t>
              </a:r>
              <a:br>
                <a:rPr lang="en-GB" altLang="zh-CN" sz="1100">
                  <a:solidFill>
                    <a:srgbClr val="3A4972"/>
                  </a:solidFill>
                  <a:ea typeface="宋体" pitchFamily="2" charset="-122"/>
                </a:rPr>
              </a:br>
              <a:r>
                <a:rPr lang="en-GB" altLang="zh-CN" sz="1100">
                  <a:solidFill>
                    <a:srgbClr val="3A4972"/>
                  </a:solidFill>
                  <a:ea typeface="宋体" pitchFamily="2" charset="-122"/>
                </a:rPr>
                <a:t>&amp; structure</a:t>
              </a:r>
            </a:p>
          </p:txBody>
        </p:sp>
        <p:sp>
          <p:nvSpPr>
            <p:cNvPr id="767023" name="Text Box 47"/>
            <p:cNvSpPr txBox="1">
              <a:spLocks noChangeArrowheads="1"/>
            </p:cNvSpPr>
            <p:nvPr/>
          </p:nvSpPr>
          <p:spPr bwMode="auto">
            <a:xfrm>
              <a:off x="1964" y="3358"/>
              <a:ext cx="851" cy="2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GB" altLang="zh-CN" sz="1100">
                  <a:solidFill>
                    <a:srgbClr val="3A4972"/>
                  </a:solidFill>
                  <a:ea typeface="宋体" pitchFamily="2" charset="-122"/>
                </a:rPr>
                <a:t>Cost management </a:t>
              </a:r>
              <a:br>
                <a:rPr lang="en-GB" altLang="zh-CN" sz="1100">
                  <a:solidFill>
                    <a:srgbClr val="3A4972"/>
                  </a:solidFill>
                  <a:ea typeface="宋体" pitchFamily="2" charset="-122"/>
                </a:rPr>
              </a:br>
              <a:r>
                <a:rPr lang="en-GB" altLang="zh-CN" sz="1100">
                  <a:solidFill>
                    <a:srgbClr val="3A4972"/>
                  </a:solidFill>
                  <a:ea typeface="宋体" pitchFamily="2" charset="-122"/>
                </a:rPr>
                <a:t>framework interviews</a:t>
              </a:r>
            </a:p>
          </p:txBody>
        </p:sp>
        <p:sp>
          <p:nvSpPr>
            <p:cNvPr id="767024" name="Text Box 48"/>
            <p:cNvSpPr txBox="1">
              <a:spLocks noChangeArrowheads="1"/>
            </p:cNvSpPr>
            <p:nvPr/>
          </p:nvSpPr>
          <p:spPr bwMode="auto">
            <a:xfrm>
              <a:off x="4812" y="3722"/>
              <a:ext cx="1256" cy="2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GB" altLang="zh-CN" sz="1100">
                  <a:solidFill>
                    <a:srgbClr val="3A4972"/>
                  </a:solidFill>
                  <a:ea typeface="宋体" pitchFamily="2" charset="-122"/>
                </a:rPr>
                <a:t>Finalize Recommendations Roadmap</a:t>
              </a:r>
            </a:p>
          </p:txBody>
        </p:sp>
        <p:sp>
          <p:nvSpPr>
            <p:cNvPr id="767025" name="Text Box 49"/>
            <p:cNvSpPr txBox="1">
              <a:spLocks noChangeArrowheads="1"/>
            </p:cNvSpPr>
            <p:nvPr/>
          </p:nvSpPr>
          <p:spPr bwMode="auto">
            <a:xfrm>
              <a:off x="190" y="3358"/>
              <a:ext cx="706" cy="31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US" sz="1100">
                  <a:solidFill>
                    <a:schemeClr val="folHlink"/>
                  </a:solidFill>
                </a:rPr>
                <a:t>Review historical </a:t>
              </a:r>
              <a:br>
                <a:rPr lang="en-US" sz="1100">
                  <a:solidFill>
                    <a:schemeClr val="folHlink"/>
                  </a:solidFill>
                </a:rPr>
              </a:br>
              <a:r>
                <a:rPr lang="en-US" sz="1100">
                  <a:solidFill>
                    <a:schemeClr val="folHlink"/>
                  </a:solidFill>
                </a:rPr>
                <a:t>cost reduction </a:t>
              </a:r>
              <a:br>
                <a:rPr lang="en-US" sz="1100">
                  <a:solidFill>
                    <a:schemeClr val="folHlink"/>
                  </a:solidFill>
                </a:rPr>
              </a:br>
              <a:r>
                <a:rPr lang="en-US" sz="1100">
                  <a:solidFill>
                    <a:schemeClr val="folHlink"/>
                  </a:solidFill>
                </a:rPr>
                <a:t>programs</a:t>
              </a:r>
            </a:p>
          </p:txBody>
        </p:sp>
        <p:sp>
          <p:nvSpPr>
            <p:cNvPr id="767026" name="Oval 50"/>
            <p:cNvSpPr>
              <a:spLocks noChangeArrowheads="1"/>
            </p:cNvSpPr>
            <p:nvPr/>
          </p:nvSpPr>
          <p:spPr bwMode="gray">
            <a:xfrm>
              <a:off x="422" y="2955"/>
              <a:ext cx="236" cy="236"/>
            </a:xfrm>
            <a:prstGeom prst="ellipse">
              <a:avLst/>
            </a:prstGeom>
            <a:solidFill>
              <a:schemeClr val="hlink"/>
            </a:solidFill>
            <a:ln w="50800" algn="ctr">
              <a:solidFill>
                <a:schemeClr val="tx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106551" tIns="53275" rIns="106551" bIns="53275" anchor="ctr"/>
            <a:lstStyle/>
            <a:p>
              <a:pPr defTabSz="1065213" eaLnBrk="0" hangingPunct="0">
                <a:spcBef>
                  <a:spcPct val="0"/>
                </a:spcBef>
                <a:spcAft>
                  <a:spcPct val="0"/>
                </a:spcAft>
                <a:buClr>
                  <a:srgbClr val="3DA8D5"/>
                </a:buClr>
                <a:buSzTx/>
                <a:buFont typeface="Wingdings" pitchFamily="2" charset="2"/>
                <a:buNone/>
              </a:pPr>
              <a:r>
                <a:rPr lang="en-GB" altLang="zh-CN" sz="1100">
                  <a:ea typeface="宋体" pitchFamily="2" charset="-122"/>
                </a:rPr>
                <a:t>1</a:t>
              </a:r>
              <a:endParaRPr lang="en-US" sz="1100"/>
            </a:p>
          </p:txBody>
        </p:sp>
        <p:sp>
          <p:nvSpPr>
            <p:cNvPr id="767028" name="Oval 52"/>
            <p:cNvSpPr>
              <a:spLocks noChangeArrowheads="1"/>
            </p:cNvSpPr>
            <p:nvPr/>
          </p:nvSpPr>
          <p:spPr bwMode="gray">
            <a:xfrm>
              <a:off x="4937" y="3388"/>
              <a:ext cx="237" cy="275"/>
            </a:xfrm>
            <a:prstGeom prst="ellipse">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50800" algn="ctr">
                  <a:solidFill>
                    <a:schemeClr val="tx2"/>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endParaRPr lang="zh-CN" altLang="en-US"/>
            </a:p>
          </p:txBody>
        </p:sp>
        <p:sp>
          <p:nvSpPr>
            <p:cNvPr id="767029" name="Text Box 53"/>
            <p:cNvSpPr txBox="1">
              <a:spLocks noChangeArrowheads="1"/>
            </p:cNvSpPr>
            <p:nvPr/>
          </p:nvSpPr>
          <p:spPr bwMode="auto">
            <a:xfrm>
              <a:off x="5239" y="2976"/>
              <a:ext cx="744" cy="106"/>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GB" altLang="zh-CN" sz="1100">
                  <a:solidFill>
                    <a:srgbClr val="3A4972"/>
                  </a:solidFill>
                  <a:ea typeface="宋体" pitchFamily="2" charset="-122"/>
                </a:rPr>
                <a:t>Present results</a:t>
              </a:r>
            </a:p>
          </p:txBody>
        </p:sp>
        <p:sp>
          <p:nvSpPr>
            <p:cNvPr id="767030" name="Oval 54"/>
            <p:cNvSpPr>
              <a:spLocks noChangeArrowheads="1"/>
            </p:cNvSpPr>
            <p:nvPr/>
          </p:nvSpPr>
          <p:spPr bwMode="gray">
            <a:xfrm>
              <a:off x="3148" y="2955"/>
              <a:ext cx="236" cy="236"/>
            </a:xfrm>
            <a:prstGeom prst="ellipse">
              <a:avLst/>
            </a:prstGeom>
            <a:solidFill>
              <a:schemeClr val="hlink"/>
            </a:solidFill>
            <a:ln w="50800" algn="ctr">
              <a:solidFill>
                <a:schemeClr val="tx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pPr algn="ctr" defTabSz="1019175"/>
              <a:r>
                <a:rPr lang="en-GB" altLang="zh-CN" sz="1100">
                  <a:ea typeface="宋体" pitchFamily="2" charset="-122"/>
                </a:rPr>
                <a:t>4</a:t>
              </a:r>
              <a:endParaRPr lang="en-US" sz="1100"/>
            </a:p>
          </p:txBody>
        </p:sp>
        <p:cxnSp>
          <p:nvCxnSpPr>
            <p:cNvPr id="767032" name="AutoShape 56"/>
            <p:cNvCxnSpPr>
              <a:cxnSpLocks noChangeShapeType="1"/>
              <a:stCxn id="767030" idx="6"/>
              <a:endCxn id="767044" idx="2"/>
            </p:cNvCxnSpPr>
            <p:nvPr/>
          </p:nvCxnSpPr>
          <p:spPr bwMode="gray">
            <a:xfrm>
              <a:off x="3400" y="3073"/>
              <a:ext cx="759" cy="2"/>
            </a:xfrm>
            <a:prstGeom prst="straightConnector1">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767033" name="Oval 57"/>
            <p:cNvSpPr>
              <a:spLocks noChangeArrowheads="1"/>
            </p:cNvSpPr>
            <p:nvPr/>
          </p:nvSpPr>
          <p:spPr bwMode="gray">
            <a:xfrm>
              <a:off x="4937" y="2954"/>
              <a:ext cx="236" cy="236"/>
            </a:xfrm>
            <a:prstGeom prst="ellipse">
              <a:avLst/>
            </a:prstGeom>
            <a:solidFill>
              <a:schemeClr val="hlink"/>
            </a:solidFill>
            <a:ln w="50800" algn="ctr">
              <a:solidFill>
                <a:schemeClr val="tx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pPr algn="ctr" defTabSz="1019175"/>
              <a:r>
                <a:rPr lang="en-GB" altLang="zh-CN" sz="1100">
                  <a:ea typeface="宋体" pitchFamily="2" charset="-122"/>
                </a:rPr>
                <a:t>6</a:t>
              </a:r>
              <a:endParaRPr lang="en-US" sz="1100"/>
            </a:p>
          </p:txBody>
        </p:sp>
        <p:sp>
          <p:nvSpPr>
            <p:cNvPr id="767035" name="Text Box 59"/>
            <p:cNvSpPr txBox="1">
              <a:spLocks noChangeArrowheads="1"/>
            </p:cNvSpPr>
            <p:nvPr/>
          </p:nvSpPr>
          <p:spPr bwMode="auto">
            <a:xfrm>
              <a:off x="2941" y="3358"/>
              <a:ext cx="729" cy="2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GB" altLang="zh-CN" sz="1100">
                  <a:solidFill>
                    <a:srgbClr val="3A4972"/>
                  </a:solidFill>
                  <a:ea typeface="宋体" pitchFamily="2" charset="-122"/>
                </a:rPr>
                <a:t>Third party spend </a:t>
              </a:r>
              <a:br>
                <a:rPr lang="en-GB" altLang="zh-CN" sz="1100">
                  <a:solidFill>
                    <a:srgbClr val="3A4972"/>
                  </a:solidFill>
                  <a:ea typeface="宋体" pitchFamily="2" charset="-122"/>
                </a:rPr>
              </a:br>
              <a:r>
                <a:rPr lang="en-GB" altLang="zh-CN" sz="1100">
                  <a:solidFill>
                    <a:srgbClr val="3A4972"/>
                  </a:solidFill>
                  <a:ea typeface="宋体" pitchFamily="2" charset="-122"/>
                </a:rPr>
                <a:t>management</a:t>
              </a:r>
            </a:p>
          </p:txBody>
        </p:sp>
        <p:cxnSp>
          <p:nvCxnSpPr>
            <p:cNvPr id="767036" name="AutoShape 60"/>
            <p:cNvCxnSpPr>
              <a:cxnSpLocks noChangeShapeType="1"/>
              <a:stCxn id="767033" idx="4"/>
              <a:endCxn id="767028" idx="0"/>
            </p:cNvCxnSpPr>
            <p:nvPr/>
          </p:nvCxnSpPr>
          <p:spPr bwMode="gray">
            <a:xfrm rot="16200000" flipH="1">
              <a:off x="4965" y="3296"/>
              <a:ext cx="182" cy="1"/>
            </a:xfrm>
            <a:prstGeom prst="bentConnector3">
              <a:avLst>
                <a:gd name="adj1" fmla="val 45606"/>
              </a:avLst>
            </a:prstGeom>
            <a:noFill/>
            <a:ln w="1905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767037" name="Oval 61"/>
            <p:cNvSpPr>
              <a:spLocks noChangeArrowheads="1"/>
            </p:cNvSpPr>
            <p:nvPr/>
          </p:nvSpPr>
          <p:spPr bwMode="gray">
            <a:xfrm>
              <a:off x="4036" y="2955"/>
              <a:ext cx="239" cy="277"/>
            </a:xfrm>
            <a:prstGeom prst="ellipse">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50800" algn="ctr">
                  <a:solidFill>
                    <a:schemeClr val="tx2"/>
                  </a:solidFill>
                  <a:round/>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endParaRPr lang="zh-CN" altLang="en-US"/>
            </a:p>
          </p:txBody>
        </p:sp>
        <p:sp>
          <p:nvSpPr>
            <p:cNvPr id="767038" name="Text Box 62"/>
            <p:cNvSpPr txBox="1">
              <a:spLocks noChangeArrowheads="1"/>
            </p:cNvSpPr>
            <p:nvPr/>
          </p:nvSpPr>
          <p:spPr bwMode="auto">
            <a:xfrm>
              <a:off x="3982" y="3358"/>
              <a:ext cx="621" cy="2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r>
                <a:rPr lang="en-GB" altLang="zh-CN" sz="1100">
                  <a:solidFill>
                    <a:srgbClr val="3A4972"/>
                  </a:solidFill>
                  <a:ea typeface="宋体" pitchFamily="2" charset="-122"/>
                </a:rPr>
                <a:t>Finalize gap </a:t>
              </a:r>
              <a:br>
                <a:rPr lang="en-GB" altLang="zh-CN" sz="1100">
                  <a:solidFill>
                    <a:srgbClr val="3A4972"/>
                  </a:solidFill>
                  <a:ea typeface="宋体" pitchFamily="2" charset="-122"/>
                </a:rPr>
              </a:br>
              <a:r>
                <a:rPr lang="en-GB" altLang="zh-CN" sz="1100">
                  <a:solidFill>
                    <a:srgbClr val="3A4972"/>
                  </a:solidFill>
                  <a:ea typeface="宋体" pitchFamily="2" charset="-122"/>
                </a:rPr>
                <a:t>analysis</a:t>
              </a:r>
            </a:p>
          </p:txBody>
        </p:sp>
        <p:cxnSp>
          <p:nvCxnSpPr>
            <p:cNvPr id="767039" name="AutoShape 63"/>
            <p:cNvCxnSpPr>
              <a:cxnSpLocks noChangeShapeType="1"/>
              <a:stCxn id="767044" idx="6"/>
              <a:endCxn id="767033" idx="2"/>
            </p:cNvCxnSpPr>
            <p:nvPr/>
          </p:nvCxnSpPr>
          <p:spPr bwMode="gray">
            <a:xfrm flipV="1">
              <a:off x="4427" y="3072"/>
              <a:ext cx="494" cy="3"/>
            </a:xfrm>
            <a:prstGeom prst="straightConnector1">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767040" name="AutoShape 64"/>
            <p:cNvCxnSpPr>
              <a:cxnSpLocks noChangeShapeType="1"/>
              <a:stCxn id="767018" idx="2"/>
              <a:endCxn id="767026" idx="6"/>
            </p:cNvCxnSpPr>
            <p:nvPr/>
          </p:nvCxnSpPr>
          <p:spPr bwMode="gray">
            <a:xfrm flipH="1">
              <a:off x="674" y="3073"/>
              <a:ext cx="598" cy="0"/>
            </a:xfrm>
            <a:prstGeom prst="straightConnector1">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767041" name="AutoShape 65"/>
            <p:cNvCxnSpPr>
              <a:cxnSpLocks noChangeShapeType="1"/>
              <a:stCxn id="767020" idx="6"/>
              <a:endCxn id="767030" idx="2"/>
            </p:cNvCxnSpPr>
            <p:nvPr/>
          </p:nvCxnSpPr>
          <p:spPr bwMode="gray">
            <a:xfrm>
              <a:off x="2522" y="3073"/>
              <a:ext cx="610" cy="0"/>
            </a:xfrm>
            <a:prstGeom prst="straightConnector1">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767042" name="Oval 66"/>
            <p:cNvSpPr>
              <a:spLocks noChangeArrowheads="1"/>
            </p:cNvSpPr>
            <p:nvPr/>
          </p:nvSpPr>
          <p:spPr bwMode="gray">
            <a:xfrm>
              <a:off x="4937" y="3376"/>
              <a:ext cx="236" cy="236"/>
            </a:xfrm>
            <a:prstGeom prst="ellipse">
              <a:avLst/>
            </a:prstGeom>
            <a:solidFill>
              <a:schemeClr val="hlink"/>
            </a:solidFill>
            <a:ln w="50800" algn="ctr">
              <a:solidFill>
                <a:schemeClr val="tx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pPr algn="ctr" defTabSz="1019175"/>
              <a:r>
                <a:rPr lang="en-GB" altLang="zh-CN" sz="1100">
                  <a:ea typeface="宋体" pitchFamily="2" charset="-122"/>
                </a:rPr>
                <a:t>7</a:t>
              </a:r>
              <a:endParaRPr lang="en-US" sz="1100"/>
            </a:p>
          </p:txBody>
        </p:sp>
        <p:sp>
          <p:nvSpPr>
            <p:cNvPr id="767044" name="Oval 68"/>
            <p:cNvSpPr>
              <a:spLocks noChangeArrowheads="1"/>
            </p:cNvSpPr>
            <p:nvPr/>
          </p:nvSpPr>
          <p:spPr bwMode="gray">
            <a:xfrm>
              <a:off x="4175" y="2957"/>
              <a:ext cx="236" cy="236"/>
            </a:xfrm>
            <a:prstGeom prst="ellipse">
              <a:avLst/>
            </a:prstGeom>
            <a:solidFill>
              <a:schemeClr val="hlink"/>
            </a:solidFill>
            <a:ln w="50800" algn="ctr">
              <a:solidFill>
                <a:schemeClr val="tx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pPr algn="ctr" defTabSz="1019175"/>
              <a:r>
                <a:rPr lang="en-GB" altLang="zh-CN" sz="1100">
                  <a:ea typeface="宋体" pitchFamily="2" charset="-122"/>
                </a:rPr>
                <a:t>5</a:t>
              </a:r>
              <a:endParaRPr lang="en-US" sz="110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3"/>
          <p:cNvSpPr>
            <a:spLocks noGrp="1"/>
          </p:cNvSpPr>
          <p:nvPr>
            <p:ph type="sldNum" sz="quarter" idx="10"/>
          </p:nvPr>
        </p:nvSpPr>
        <p:spPr/>
        <p:txBody>
          <a:bodyPr/>
          <a:lstStyle/>
          <a:p>
            <a:fld id="{BB4C1395-E26D-4254-9F28-47A19FBEC7C8}" type="slidenum">
              <a:rPr lang="en-US"/>
              <a:pPr/>
              <a:t>12</a:t>
            </a:fld>
            <a:endParaRPr lang="en-US"/>
          </a:p>
        </p:txBody>
      </p:sp>
      <p:sp>
        <p:nvSpPr>
          <p:cNvPr id="717826" name="Rectangle 2"/>
          <p:cNvSpPr>
            <a:spLocks noGrp="1" noChangeArrowheads="1"/>
          </p:cNvSpPr>
          <p:nvPr>
            <p:ph type="title"/>
          </p:nvPr>
        </p:nvSpPr>
        <p:spPr/>
        <p:txBody>
          <a:bodyPr/>
          <a:lstStyle/>
          <a:p>
            <a:r>
              <a:rPr lang="en-US"/>
              <a:t>Anatomy of a successful total cost management program</a:t>
            </a:r>
          </a:p>
        </p:txBody>
      </p:sp>
      <p:graphicFrame>
        <p:nvGraphicFramePr>
          <p:cNvPr id="718045" name="Group 221"/>
          <p:cNvGraphicFramePr>
            <a:graphicFrameLocks noGrp="1"/>
          </p:cNvGraphicFramePr>
          <p:nvPr/>
        </p:nvGraphicFramePr>
        <p:xfrm>
          <a:off x="341313" y="2005013"/>
          <a:ext cx="8731250" cy="5361432"/>
        </p:xfrm>
        <a:graphic>
          <a:graphicData uri="http://schemas.openxmlformats.org/drawingml/2006/table">
            <a:tbl>
              <a:tblPr/>
              <a:tblGrid>
                <a:gridCol w="1746250"/>
                <a:gridCol w="1746250"/>
                <a:gridCol w="1746250"/>
                <a:gridCol w="1746250"/>
                <a:gridCol w="1746250"/>
              </a:tblGrid>
              <a:tr h="195263">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100" b="0" i="0" u="none" strike="noStrike" cap="none" normalizeH="0" baseline="0" smtClean="0">
                          <a:ln>
                            <a:noFill/>
                          </a:ln>
                          <a:solidFill>
                            <a:schemeClr val="bg1"/>
                          </a:solidFill>
                          <a:effectLst/>
                          <a:latin typeface="Arial" pitchFamily="34" charset="0"/>
                          <a:cs typeface="Arial" pitchFamily="34" charset="0"/>
                        </a:rPr>
                        <a:t>Executive Management </a:t>
                      </a:r>
                    </a:p>
                  </a:txBody>
                  <a:tcPr marL="45720" marR="45720" marT="27432" marB="27432" horzOverflow="overflow">
                    <a:lnL w="12700" cap="flat" cmpd="sng" algn="ctr">
                      <a:solidFill>
                        <a:schemeClr val="accent1"/>
                      </a:solidFill>
                      <a:prstDash val="solid"/>
                      <a:round/>
                      <a:headEnd type="none" w="med" len="med"/>
                      <a:tailEnd type="none" w="med" len="med"/>
                    </a:lnL>
                    <a:lnR w="6350" cap="flat" cmpd="sng" algn="ctr">
                      <a:solidFill>
                        <a:schemeClr val="hlink"/>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c>
                  <a:txBody>
                    <a:bodyPr/>
                    <a:lstStyle/>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Determine overall business strategy &amp; business baseline </a:t>
                      </a:r>
                    </a:p>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Set specific cost reduction targets</a:t>
                      </a:r>
                    </a:p>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Agree executive sponsor</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Review and agree on mobilization plan, including allocation of </a:t>
                      </a:r>
                      <a:br>
                        <a:rPr kumimoji="0" lang="en-US" sz="1100" b="0" i="0" u="none" strike="noStrike" cap="none" normalizeH="0" baseline="0" smtClean="0">
                          <a:ln>
                            <a:noFill/>
                          </a:ln>
                          <a:solidFill>
                            <a:schemeClr val="tx1"/>
                          </a:solidFill>
                          <a:effectLst/>
                          <a:latin typeface="Arial" pitchFamily="34" charset="0"/>
                          <a:cs typeface="Arial" pitchFamily="34" charset="0"/>
                        </a:rPr>
                      </a:br>
                      <a:r>
                        <a:rPr kumimoji="0" lang="en-US" sz="1100" b="0" i="0" u="none" strike="noStrike" cap="none" normalizeH="0" baseline="0" smtClean="0">
                          <a:ln>
                            <a:noFill/>
                          </a:ln>
                          <a:solidFill>
                            <a:schemeClr val="tx1"/>
                          </a:solidFill>
                          <a:effectLst/>
                          <a:latin typeface="Arial" pitchFamily="34" charset="0"/>
                          <a:cs typeface="Arial" pitchFamily="34" charset="0"/>
                        </a:rPr>
                        <a:t>key resources</a:t>
                      </a:r>
                    </a:p>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Prepare communication plan to key stakeholders (board, employees, investors, analysts, etc.)</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Make decisions regarding key issues/opportunities </a:t>
                      </a:r>
                      <a:br>
                        <a:rPr kumimoji="0" lang="en-US" sz="1100" b="0" i="0" u="none" strike="noStrike" cap="none" normalizeH="0" baseline="0" smtClean="0">
                          <a:ln>
                            <a:noFill/>
                          </a:ln>
                          <a:solidFill>
                            <a:schemeClr val="tx1"/>
                          </a:solidFill>
                          <a:effectLst/>
                          <a:latin typeface="Arial" pitchFamily="34" charset="0"/>
                          <a:cs typeface="Arial" pitchFamily="34" charset="0"/>
                        </a:rPr>
                      </a:br>
                      <a:r>
                        <a:rPr kumimoji="0" lang="en-US" sz="1100" b="0" i="0" u="none" strike="noStrike" cap="none" normalizeH="0" baseline="0" smtClean="0">
                          <a:ln>
                            <a:noFill/>
                          </a:ln>
                          <a:solidFill>
                            <a:schemeClr val="tx1"/>
                          </a:solidFill>
                          <a:effectLst/>
                          <a:latin typeface="Arial" pitchFamily="34" charset="0"/>
                          <a:cs typeface="Arial" pitchFamily="34" charset="0"/>
                        </a:rPr>
                        <a:t>that arise</a:t>
                      </a:r>
                    </a:p>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Drive ongoing communication plans </a:t>
                      </a:r>
                      <a:br>
                        <a:rPr kumimoji="0" lang="en-US" sz="1100" b="0" i="0" u="none" strike="noStrike" cap="none" normalizeH="0" baseline="0" smtClean="0">
                          <a:ln>
                            <a:noFill/>
                          </a:ln>
                          <a:solidFill>
                            <a:schemeClr val="tx1"/>
                          </a:solidFill>
                          <a:effectLst/>
                          <a:latin typeface="Arial" pitchFamily="34" charset="0"/>
                          <a:cs typeface="Arial" pitchFamily="34" charset="0"/>
                        </a:rPr>
                      </a:br>
                      <a:r>
                        <a:rPr kumimoji="0" lang="en-US" sz="1100" b="0" i="0" u="none" strike="noStrike" cap="none" normalizeH="0" baseline="0" smtClean="0">
                          <a:ln>
                            <a:noFill/>
                          </a:ln>
                          <a:solidFill>
                            <a:schemeClr val="tx1"/>
                          </a:solidFill>
                          <a:effectLst/>
                          <a:latin typeface="Arial" pitchFamily="34" charset="0"/>
                          <a:cs typeface="Arial" pitchFamily="34" charset="0"/>
                        </a:rPr>
                        <a:t>to key stakeholders</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Review overall progress vs. goals &amp; targets</a:t>
                      </a:r>
                    </a:p>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Monitor enterprise </a:t>
                      </a:r>
                      <a:br>
                        <a:rPr kumimoji="0" lang="en-US" sz="1100" b="0" i="0" u="none" strike="noStrike" cap="none" normalizeH="0" baseline="0" smtClean="0">
                          <a:ln>
                            <a:noFill/>
                          </a:ln>
                          <a:solidFill>
                            <a:schemeClr val="tx1"/>
                          </a:solidFill>
                          <a:effectLst/>
                          <a:latin typeface="Arial" pitchFamily="34" charset="0"/>
                          <a:cs typeface="Arial" pitchFamily="34" charset="0"/>
                        </a:rPr>
                      </a:br>
                      <a:r>
                        <a:rPr kumimoji="0" lang="en-US" sz="1100" b="0" i="0" u="none" strike="noStrike" cap="none" normalizeH="0" baseline="0" smtClean="0">
                          <a:ln>
                            <a:noFill/>
                          </a:ln>
                          <a:solidFill>
                            <a:schemeClr val="tx1"/>
                          </a:solidFill>
                          <a:effectLst/>
                          <a:latin typeface="Arial" pitchFamily="34" charset="0"/>
                          <a:cs typeface="Arial" pitchFamily="34" charset="0"/>
                        </a:rPr>
                        <a:t>cost reduction </a:t>
                      </a:r>
                      <a:br>
                        <a:rPr kumimoji="0" lang="en-US" sz="1100" b="0" i="0" u="none" strike="noStrike" cap="none" normalizeH="0" baseline="0" smtClean="0">
                          <a:ln>
                            <a:noFill/>
                          </a:ln>
                          <a:solidFill>
                            <a:schemeClr val="tx1"/>
                          </a:solidFill>
                          <a:effectLst/>
                          <a:latin typeface="Arial" pitchFamily="34" charset="0"/>
                          <a:cs typeface="Arial" pitchFamily="34" charset="0"/>
                        </a:rPr>
                      </a:br>
                      <a:r>
                        <a:rPr kumimoji="0" lang="en-US" sz="1100" b="0" i="0" u="none" strike="noStrike" cap="none" normalizeH="0" baseline="0" smtClean="0">
                          <a:ln>
                            <a:noFill/>
                          </a:ln>
                          <a:solidFill>
                            <a:schemeClr val="tx1"/>
                          </a:solidFill>
                          <a:effectLst/>
                          <a:latin typeface="Arial" pitchFamily="34" charset="0"/>
                          <a:cs typeface="Arial" pitchFamily="34" charset="0"/>
                        </a:rPr>
                        <a:t>team performance</a:t>
                      </a:r>
                    </a:p>
                  </a:txBody>
                  <a:tcPr marL="45720" marR="45720" marT="27432" marB="27432"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969963">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100" b="0" i="0" u="none" strike="noStrike" cap="none" normalizeH="0" baseline="0" smtClean="0">
                          <a:ln>
                            <a:noFill/>
                          </a:ln>
                          <a:solidFill>
                            <a:schemeClr val="bg1"/>
                          </a:solidFill>
                          <a:effectLst/>
                          <a:latin typeface="Arial" pitchFamily="34" charset="0"/>
                          <a:cs typeface="Arial" pitchFamily="34" charset="0"/>
                        </a:rPr>
                        <a:t>Enterprise Cost </a:t>
                      </a:r>
                      <a:br>
                        <a:rPr kumimoji="0" lang="en-US" sz="1100" b="0" i="0" u="none" strike="noStrike" cap="none" normalizeH="0" baseline="0" smtClean="0">
                          <a:ln>
                            <a:noFill/>
                          </a:ln>
                          <a:solidFill>
                            <a:schemeClr val="bg1"/>
                          </a:solidFill>
                          <a:effectLst/>
                          <a:latin typeface="Arial" pitchFamily="34" charset="0"/>
                          <a:cs typeface="Arial" pitchFamily="34" charset="0"/>
                        </a:rPr>
                      </a:br>
                      <a:r>
                        <a:rPr kumimoji="0" lang="en-US" sz="1100" b="0" i="0" u="none" strike="noStrike" cap="none" normalizeH="0" baseline="0" smtClean="0">
                          <a:ln>
                            <a:noFill/>
                          </a:ln>
                          <a:solidFill>
                            <a:schemeClr val="bg1"/>
                          </a:solidFill>
                          <a:effectLst/>
                          <a:latin typeface="Arial" pitchFamily="34" charset="0"/>
                          <a:cs typeface="Arial" pitchFamily="34" charset="0"/>
                        </a:rPr>
                        <a:t>Reduction Team</a:t>
                      </a:r>
                    </a:p>
                  </a:txBody>
                  <a:tcPr marL="45720" marR="45720" marT="27432" marB="27432" horzOverflow="overflow">
                    <a:lnL w="12700" cap="flat" cmpd="sng" algn="ctr">
                      <a:solidFill>
                        <a:schemeClr val="accent1"/>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c>
                  <a:txBody>
                    <a:bodyPr/>
                    <a:lstStyle/>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Identify team members and assistance needed </a:t>
                      </a:r>
                    </a:p>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Determine business level “quick hits”</a:t>
                      </a:r>
                    </a:p>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Analyze business performance </a:t>
                      </a:r>
                      <a:br>
                        <a:rPr kumimoji="0" lang="en-US" sz="1100" b="0" i="0" u="none" strike="noStrike" cap="none" normalizeH="0" baseline="0" smtClean="0">
                          <a:ln>
                            <a:noFill/>
                          </a:ln>
                          <a:solidFill>
                            <a:schemeClr val="tx1"/>
                          </a:solidFill>
                          <a:effectLst/>
                          <a:latin typeface="Arial" pitchFamily="34" charset="0"/>
                          <a:cs typeface="Arial" pitchFamily="34" charset="0"/>
                        </a:rPr>
                      </a:br>
                      <a:r>
                        <a:rPr kumimoji="0" lang="en-US" sz="1100" b="0" i="0" u="none" strike="noStrike" cap="none" normalizeH="0" baseline="0" smtClean="0">
                          <a:ln>
                            <a:noFill/>
                          </a:ln>
                          <a:solidFill>
                            <a:schemeClr val="tx1"/>
                          </a:solidFill>
                          <a:effectLst/>
                          <a:latin typeface="Arial" pitchFamily="34" charset="0"/>
                          <a:cs typeface="Arial" pitchFamily="34" charset="0"/>
                        </a:rPr>
                        <a:t>&amp; profitability</a:t>
                      </a:r>
                    </a:p>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Develop target business and cost baseline</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Engage key </a:t>
                      </a:r>
                      <a:br>
                        <a:rPr kumimoji="0" lang="en-US" sz="1100" b="0" i="0" u="none" strike="noStrike" cap="none" normalizeH="0" baseline="0" smtClean="0">
                          <a:ln>
                            <a:noFill/>
                          </a:ln>
                          <a:solidFill>
                            <a:schemeClr val="tx1"/>
                          </a:solidFill>
                          <a:effectLst/>
                          <a:latin typeface="Arial" pitchFamily="34" charset="0"/>
                          <a:cs typeface="Arial" pitchFamily="34" charset="0"/>
                        </a:rPr>
                      </a:br>
                      <a:r>
                        <a:rPr kumimoji="0" lang="en-US" sz="1100" b="0" i="0" u="none" strike="noStrike" cap="none" normalizeH="0" baseline="0" smtClean="0">
                          <a:ln>
                            <a:noFill/>
                          </a:ln>
                          <a:solidFill>
                            <a:schemeClr val="tx1"/>
                          </a:solidFill>
                          <a:effectLst/>
                          <a:latin typeface="Arial" pitchFamily="34" charset="0"/>
                          <a:cs typeface="Arial" pitchFamily="34" charset="0"/>
                        </a:rPr>
                        <a:t>team members</a:t>
                      </a:r>
                    </a:p>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Establish project management office (“PMO”) &amp; liaison </a:t>
                      </a:r>
                      <a:br>
                        <a:rPr kumimoji="0" lang="en-US" sz="1100" b="0" i="0" u="none" strike="noStrike" cap="none" normalizeH="0" baseline="0" smtClean="0">
                          <a:ln>
                            <a:noFill/>
                          </a:ln>
                          <a:solidFill>
                            <a:schemeClr val="tx1"/>
                          </a:solidFill>
                          <a:effectLst/>
                          <a:latin typeface="Arial" pitchFamily="34" charset="0"/>
                          <a:cs typeface="Arial" pitchFamily="34" charset="0"/>
                        </a:rPr>
                      </a:br>
                      <a:r>
                        <a:rPr kumimoji="0" lang="en-US" sz="1100" b="0" i="0" u="none" strike="noStrike" cap="none" normalizeH="0" baseline="0" smtClean="0">
                          <a:ln>
                            <a:noFill/>
                          </a:ln>
                          <a:solidFill>
                            <a:schemeClr val="tx1"/>
                          </a:solidFill>
                          <a:effectLst/>
                          <a:latin typeface="Arial" pitchFamily="34" charset="0"/>
                          <a:cs typeface="Arial" pitchFamily="34" charset="0"/>
                        </a:rPr>
                        <a:t>with business units/support functions</a:t>
                      </a:r>
                    </a:p>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Agree business </a:t>
                      </a:r>
                      <a:br>
                        <a:rPr kumimoji="0" lang="en-US" sz="1100" b="0" i="0" u="none" strike="noStrike" cap="none" normalizeH="0" baseline="0" smtClean="0">
                          <a:ln>
                            <a:noFill/>
                          </a:ln>
                          <a:solidFill>
                            <a:schemeClr val="tx1"/>
                          </a:solidFill>
                          <a:effectLst/>
                          <a:latin typeface="Arial" pitchFamily="34" charset="0"/>
                          <a:cs typeface="Arial" pitchFamily="34" charset="0"/>
                        </a:rPr>
                      </a:br>
                      <a:r>
                        <a:rPr kumimoji="0" lang="en-US" sz="1100" b="0" i="0" u="none" strike="noStrike" cap="none" normalizeH="0" baseline="0" smtClean="0">
                          <a:ln>
                            <a:noFill/>
                          </a:ln>
                          <a:solidFill>
                            <a:schemeClr val="tx1"/>
                          </a:solidFill>
                          <a:effectLst/>
                          <a:latin typeface="Arial" pitchFamily="34" charset="0"/>
                          <a:cs typeface="Arial" pitchFamily="34" charset="0"/>
                        </a:rPr>
                        <a:t>unit and support </a:t>
                      </a:r>
                      <a:br>
                        <a:rPr kumimoji="0" lang="en-US" sz="1100" b="0" i="0" u="none" strike="noStrike" cap="none" normalizeH="0" baseline="0" smtClean="0">
                          <a:ln>
                            <a:noFill/>
                          </a:ln>
                          <a:solidFill>
                            <a:schemeClr val="tx1"/>
                          </a:solidFill>
                          <a:effectLst/>
                          <a:latin typeface="Arial" pitchFamily="34" charset="0"/>
                          <a:cs typeface="Arial" pitchFamily="34" charset="0"/>
                        </a:rPr>
                      </a:br>
                      <a:r>
                        <a:rPr kumimoji="0" lang="en-US" sz="1100" b="0" i="0" u="none" strike="noStrike" cap="none" normalizeH="0" baseline="0" smtClean="0">
                          <a:ln>
                            <a:noFill/>
                          </a:ln>
                          <a:solidFill>
                            <a:schemeClr val="tx1"/>
                          </a:solidFill>
                          <a:effectLst/>
                          <a:latin typeface="Arial" pitchFamily="34" charset="0"/>
                          <a:cs typeface="Arial" pitchFamily="34" charset="0"/>
                        </a:rPr>
                        <a:t>function plans</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Continuously monitor &amp; liaise with business units/support functions</a:t>
                      </a:r>
                    </a:p>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Debate &amp; resolve key issues raised by the business units</a:t>
                      </a:r>
                    </a:p>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Consolidate &amp; report results to executive mgt</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Continuously monitor &amp; liaise with business units/support functions</a:t>
                      </a:r>
                    </a:p>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Debate &amp; resolve key issues raised by the business units</a:t>
                      </a:r>
                    </a:p>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Consolidate &amp; report results to executive mgt</a:t>
                      </a:r>
                    </a:p>
                  </a:txBody>
                  <a:tcPr marL="45720" marR="45720" marT="27432" marB="27432"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114300">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100" b="0" i="0" u="none" strike="noStrike" cap="none" normalizeH="0" baseline="0" smtClean="0">
                          <a:ln>
                            <a:noFill/>
                          </a:ln>
                          <a:solidFill>
                            <a:schemeClr val="bg1"/>
                          </a:solidFill>
                          <a:effectLst/>
                          <a:latin typeface="Arial" pitchFamily="34" charset="0"/>
                          <a:cs typeface="Arial" pitchFamily="34" charset="0"/>
                        </a:rPr>
                        <a:t>Business Units &amp; </a:t>
                      </a:r>
                      <a:br>
                        <a:rPr kumimoji="0" lang="en-US" sz="1100" b="0" i="0" u="none" strike="noStrike" cap="none" normalizeH="0" baseline="0" smtClean="0">
                          <a:ln>
                            <a:noFill/>
                          </a:ln>
                          <a:solidFill>
                            <a:schemeClr val="bg1"/>
                          </a:solidFill>
                          <a:effectLst/>
                          <a:latin typeface="Arial" pitchFamily="34" charset="0"/>
                          <a:cs typeface="Arial" pitchFamily="34" charset="0"/>
                        </a:rPr>
                      </a:br>
                      <a:r>
                        <a:rPr kumimoji="0" lang="en-US" sz="1100" b="0" i="0" u="none" strike="noStrike" cap="none" normalizeH="0" baseline="0" smtClean="0">
                          <a:ln>
                            <a:noFill/>
                          </a:ln>
                          <a:solidFill>
                            <a:schemeClr val="bg1"/>
                          </a:solidFill>
                          <a:effectLst/>
                          <a:latin typeface="Arial" pitchFamily="34" charset="0"/>
                          <a:cs typeface="Arial" pitchFamily="34" charset="0"/>
                        </a:rPr>
                        <a:t>Support Functions </a:t>
                      </a:r>
                    </a:p>
                  </a:txBody>
                  <a:tcPr marL="45720" marR="45720" marT="27432" marB="27432" horzOverflow="overflow">
                    <a:lnL w="12700" cap="flat" cmpd="sng" algn="ctr">
                      <a:solidFill>
                        <a:schemeClr val="accent1"/>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tx2"/>
                    </a:solidFill>
                  </a:tcPr>
                </a:tc>
                <a:tc>
                  <a:txBody>
                    <a:bodyPr/>
                    <a:lstStyle/>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Develop plan for </a:t>
                      </a:r>
                      <a:br>
                        <a:rPr kumimoji="0" lang="en-US" sz="1100" b="0" i="0" u="none" strike="noStrike" cap="none" normalizeH="0" baseline="0" smtClean="0">
                          <a:ln>
                            <a:noFill/>
                          </a:ln>
                          <a:solidFill>
                            <a:schemeClr val="tx1"/>
                          </a:solidFill>
                          <a:effectLst/>
                          <a:latin typeface="Arial" pitchFamily="34" charset="0"/>
                          <a:cs typeface="Arial" pitchFamily="34" charset="0"/>
                        </a:rPr>
                      </a:br>
                      <a:r>
                        <a:rPr kumimoji="0" lang="en-US" sz="1100" b="0" i="0" u="none" strike="noStrike" cap="none" normalizeH="0" baseline="0" smtClean="0">
                          <a:ln>
                            <a:noFill/>
                          </a:ln>
                          <a:solidFill>
                            <a:schemeClr val="tx1"/>
                          </a:solidFill>
                          <a:effectLst/>
                          <a:latin typeface="Arial" pitchFamily="34" charset="0"/>
                          <a:cs typeface="Arial" pitchFamily="34" charset="0"/>
                        </a:rPr>
                        <a:t>“quick hits”</a:t>
                      </a:r>
                    </a:p>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Translate targets </a:t>
                      </a:r>
                      <a:br>
                        <a:rPr kumimoji="0" lang="en-US" sz="1100" b="0" i="0" u="none" strike="noStrike" cap="none" normalizeH="0" baseline="0" smtClean="0">
                          <a:ln>
                            <a:noFill/>
                          </a:ln>
                          <a:solidFill>
                            <a:schemeClr val="tx1"/>
                          </a:solidFill>
                          <a:effectLst/>
                          <a:latin typeface="Arial" pitchFamily="34" charset="0"/>
                          <a:cs typeface="Arial" pitchFamily="34" charset="0"/>
                        </a:rPr>
                      </a:br>
                      <a:r>
                        <a:rPr kumimoji="0" lang="en-US" sz="1100" b="0" i="0" u="none" strike="noStrike" cap="none" normalizeH="0" baseline="0" smtClean="0">
                          <a:ln>
                            <a:noFill/>
                          </a:ln>
                          <a:solidFill>
                            <a:schemeClr val="tx1"/>
                          </a:solidFill>
                          <a:effectLst/>
                          <a:latin typeface="Arial" pitchFamily="34" charset="0"/>
                          <a:cs typeface="Arial" pitchFamily="34" charset="0"/>
                        </a:rPr>
                        <a:t>into business unit &amp; support objectives</a:t>
                      </a:r>
                    </a:p>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Engage business leaders and HR in developing overall strategies &amp; communication plans</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Determine key </a:t>
                      </a:r>
                      <a:br>
                        <a:rPr kumimoji="0" lang="en-US" sz="1100" b="0" i="0" u="none" strike="noStrike" cap="none" normalizeH="0" baseline="0" smtClean="0">
                          <a:ln>
                            <a:noFill/>
                          </a:ln>
                          <a:solidFill>
                            <a:schemeClr val="tx1"/>
                          </a:solidFill>
                          <a:effectLst/>
                          <a:latin typeface="Arial" pitchFamily="34" charset="0"/>
                          <a:cs typeface="Arial" pitchFamily="34" charset="0"/>
                        </a:rPr>
                      </a:br>
                      <a:r>
                        <a:rPr kumimoji="0" lang="en-US" sz="1100" b="0" i="0" u="none" strike="noStrike" cap="none" normalizeH="0" baseline="0" smtClean="0">
                          <a:ln>
                            <a:noFill/>
                          </a:ln>
                          <a:solidFill>
                            <a:schemeClr val="tx1"/>
                          </a:solidFill>
                          <a:effectLst/>
                          <a:latin typeface="Arial" pitchFamily="34" charset="0"/>
                          <a:cs typeface="Arial" pitchFamily="34" charset="0"/>
                        </a:rPr>
                        <a:t>team members in business units and support functions</a:t>
                      </a:r>
                    </a:p>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Develop detailed execution plans based upon the strategic decisions, baselines </a:t>
                      </a:r>
                      <a:br>
                        <a:rPr kumimoji="0" lang="en-US" sz="1100" b="0" i="0" u="none" strike="noStrike" cap="none" normalizeH="0" baseline="0" smtClean="0">
                          <a:ln>
                            <a:noFill/>
                          </a:ln>
                          <a:solidFill>
                            <a:schemeClr val="tx1"/>
                          </a:solidFill>
                          <a:effectLst/>
                          <a:latin typeface="Arial" pitchFamily="34" charset="0"/>
                          <a:cs typeface="Arial" pitchFamily="34" charset="0"/>
                        </a:rPr>
                      </a:br>
                      <a:r>
                        <a:rPr kumimoji="0" lang="en-US" sz="1100" b="0" i="0" u="none" strike="noStrike" cap="none" normalizeH="0" baseline="0" smtClean="0">
                          <a:ln>
                            <a:noFill/>
                          </a:ln>
                          <a:solidFill>
                            <a:schemeClr val="tx1"/>
                          </a:solidFill>
                          <a:effectLst/>
                          <a:latin typeface="Arial" pitchFamily="34" charset="0"/>
                          <a:cs typeface="Arial" pitchFamily="34" charset="0"/>
                        </a:rPr>
                        <a:t>and targets established</a:t>
                      </a:r>
                    </a:p>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Determine assistance needed</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Execute “quick hits” and longer term cost reduction plans in accordance with goals and targets</a:t>
                      </a:r>
                    </a:p>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Provide feedback &amp; key information to the enterprise cost reduction team PMO</a:t>
                      </a:r>
                    </a:p>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Surface key implementation issues </a:t>
                      </a:r>
                      <a:br>
                        <a:rPr kumimoji="0" lang="en-US" sz="1100" b="0" i="0" u="none" strike="noStrike" cap="none" normalizeH="0" baseline="0" smtClean="0">
                          <a:ln>
                            <a:noFill/>
                          </a:ln>
                          <a:solidFill>
                            <a:schemeClr val="tx1"/>
                          </a:solidFill>
                          <a:effectLst/>
                          <a:latin typeface="Arial" pitchFamily="34" charset="0"/>
                          <a:cs typeface="Arial" pitchFamily="34" charset="0"/>
                        </a:rPr>
                      </a:br>
                      <a:r>
                        <a:rPr kumimoji="0" lang="en-US" sz="1100" b="0" i="0" u="none" strike="noStrike" cap="none" normalizeH="0" baseline="0" smtClean="0">
                          <a:ln>
                            <a:noFill/>
                          </a:ln>
                          <a:solidFill>
                            <a:schemeClr val="tx1"/>
                          </a:solidFill>
                          <a:effectLst/>
                          <a:latin typeface="Arial" pitchFamily="34" charset="0"/>
                          <a:cs typeface="Arial" pitchFamily="34" charset="0"/>
                        </a:rPr>
                        <a:t>to central team</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Monitor progress &amp; </a:t>
                      </a:r>
                      <a:br>
                        <a:rPr kumimoji="0" lang="en-US" sz="1100" b="0" i="0" u="none" strike="noStrike" cap="none" normalizeH="0" baseline="0" smtClean="0">
                          <a:ln>
                            <a:noFill/>
                          </a:ln>
                          <a:solidFill>
                            <a:schemeClr val="tx1"/>
                          </a:solidFill>
                          <a:effectLst/>
                          <a:latin typeface="Arial" pitchFamily="34" charset="0"/>
                          <a:cs typeface="Arial" pitchFamily="34" charset="0"/>
                        </a:rPr>
                      </a:br>
                      <a:r>
                        <a:rPr kumimoji="0" lang="en-US" sz="1100" b="0" i="0" u="none" strike="noStrike" cap="none" normalizeH="0" baseline="0" smtClean="0">
                          <a:ln>
                            <a:noFill/>
                          </a:ln>
                          <a:solidFill>
                            <a:schemeClr val="tx1"/>
                          </a:solidFill>
                          <a:effectLst/>
                          <a:latin typeface="Arial" pitchFamily="34" charset="0"/>
                          <a:cs typeface="Arial" pitchFamily="34" charset="0"/>
                        </a:rPr>
                        <a:t>key activities within </a:t>
                      </a:r>
                      <a:br>
                        <a:rPr kumimoji="0" lang="en-US" sz="1100" b="0" i="0" u="none" strike="noStrike" cap="none" normalizeH="0" baseline="0" smtClean="0">
                          <a:ln>
                            <a:noFill/>
                          </a:ln>
                          <a:solidFill>
                            <a:schemeClr val="tx1"/>
                          </a:solidFill>
                          <a:effectLst/>
                          <a:latin typeface="Arial" pitchFamily="34" charset="0"/>
                          <a:cs typeface="Arial" pitchFamily="34" charset="0"/>
                        </a:rPr>
                      </a:br>
                      <a:r>
                        <a:rPr kumimoji="0" lang="en-US" sz="1100" b="0" i="0" u="none" strike="noStrike" cap="none" normalizeH="0" baseline="0" smtClean="0">
                          <a:ln>
                            <a:noFill/>
                          </a:ln>
                          <a:solidFill>
                            <a:schemeClr val="tx1"/>
                          </a:solidFill>
                          <a:effectLst/>
                          <a:latin typeface="Arial" pitchFamily="34" charset="0"/>
                          <a:cs typeface="Arial" pitchFamily="34" charset="0"/>
                        </a:rPr>
                        <a:t>each business unit &amp; support function</a:t>
                      </a:r>
                    </a:p>
                    <a:p>
                      <a:pPr marL="114300" marR="0" lvl="1" indent="-112713" algn="l" defTabSz="774700" rtl="0" eaLnBrk="1" fontAlgn="base" latinLnBrk="0" hangingPunct="1">
                        <a:lnSpc>
                          <a:spcPct val="100000"/>
                        </a:lnSpc>
                        <a:spcBef>
                          <a:spcPct val="0"/>
                        </a:spcBef>
                        <a:spcAft>
                          <a:spcPct val="20000"/>
                        </a:spcAft>
                        <a:buClrTx/>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Take corrective actions as appropriate</a:t>
                      </a:r>
                    </a:p>
                  </a:txBody>
                  <a:tcPr marL="45720" marR="45720" marT="27432" marB="27432"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grpSp>
        <p:nvGrpSpPr>
          <p:cNvPr id="718050" name="Group 226"/>
          <p:cNvGrpSpPr>
            <a:grpSpLocks/>
          </p:cNvGrpSpPr>
          <p:nvPr/>
        </p:nvGrpSpPr>
        <p:grpSpPr bwMode="auto">
          <a:xfrm>
            <a:off x="2062163" y="1314450"/>
            <a:ext cx="7358062" cy="612775"/>
            <a:chOff x="1299" y="828"/>
            <a:chExt cx="4635" cy="386"/>
          </a:xfrm>
        </p:grpSpPr>
        <p:sp>
          <p:nvSpPr>
            <p:cNvPr id="717844" name="AutoShape 20"/>
            <p:cNvSpPr>
              <a:spLocks noChangeArrowheads="1"/>
            </p:cNvSpPr>
            <p:nvPr/>
          </p:nvSpPr>
          <p:spPr bwMode="blackWhite">
            <a:xfrm>
              <a:off x="1299" y="828"/>
              <a:ext cx="1320" cy="386"/>
            </a:xfrm>
            <a:prstGeom prst="chevron">
              <a:avLst>
                <a:gd name="adj" fmla="val 55174"/>
              </a:avLst>
            </a:prstGeom>
            <a:solidFill>
              <a:schemeClr val="tx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ctr" defTabSz="1019175">
                <a:spcBef>
                  <a:spcPct val="0"/>
                </a:spcBef>
              </a:pPr>
              <a:r>
                <a:rPr lang="en-US" sz="1400">
                  <a:solidFill>
                    <a:schemeClr val="bg1"/>
                  </a:solidFill>
                </a:rPr>
                <a:t>Plan</a:t>
              </a:r>
            </a:p>
          </p:txBody>
        </p:sp>
        <p:sp>
          <p:nvSpPr>
            <p:cNvPr id="718047" name="AutoShape 223"/>
            <p:cNvSpPr>
              <a:spLocks noChangeArrowheads="1"/>
            </p:cNvSpPr>
            <p:nvPr/>
          </p:nvSpPr>
          <p:spPr bwMode="blackWhite">
            <a:xfrm>
              <a:off x="2404" y="828"/>
              <a:ext cx="1320" cy="386"/>
            </a:xfrm>
            <a:prstGeom prst="chevron">
              <a:avLst>
                <a:gd name="adj" fmla="val 55174"/>
              </a:avLst>
            </a:prstGeom>
            <a:solidFill>
              <a:schemeClr val="tx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ctr" defTabSz="1019175">
                <a:spcBef>
                  <a:spcPct val="0"/>
                </a:spcBef>
              </a:pPr>
              <a:r>
                <a:rPr lang="en-US" sz="1400">
                  <a:solidFill>
                    <a:schemeClr val="bg1"/>
                  </a:solidFill>
                </a:rPr>
                <a:t>Mobilize</a:t>
              </a:r>
            </a:p>
          </p:txBody>
        </p:sp>
        <p:sp>
          <p:nvSpPr>
            <p:cNvPr id="718048" name="AutoShape 224"/>
            <p:cNvSpPr>
              <a:spLocks noChangeArrowheads="1"/>
            </p:cNvSpPr>
            <p:nvPr/>
          </p:nvSpPr>
          <p:spPr bwMode="blackWhite">
            <a:xfrm>
              <a:off x="3509" y="828"/>
              <a:ext cx="1320" cy="386"/>
            </a:xfrm>
            <a:prstGeom prst="chevron">
              <a:avLst>
                <a:gd name="adj" fmla="val 55174"/>
              </a:avLst>
            </a:prstGeom>
            <a:solidFill>
              <a:schemeClr val="tx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ctr" defTabSz="1019175">
                <a:spcBef>
                  <a:spcPct val="0"/>
                </a:spcBef>
              </a:pPr>
              <a:r>
                <a:rPr lang="en-US" sz="1400">
                  <a:solidFill>
                    <a:schemeClr val="bg1"/>
                  </a:solidFill>
                </a:rPr>
                <a:t>Implement</a:t>
              </a:r>
            </a:p>
          </p:txBody>
        </p:sp>
        <p:sp>
          <p:nvSpPr>
            <p:cNvPr id="718049" name="AutoShape 225"/>
            <p:cNvSpPr>
              <a:spLocks noChangeArrowheads="1"/>
            </p:cNvSpPr>
            <p:nvPr/>
          </p:nvSpPr>
          <p:spPr bwMode="blackWhite">
            <a:xfrm>
              <a:off x="4614" y="828"/>
              <a:ext cx="1320" cy="386"/>
            </a:xfrm>
            <a:prstGeom prst="chevron">
              <a:avLst>
                <a:gd name="adj" fmla="val 55174"/>
              </a:avLst>
            </a:prstGeom>
            <a:solidFill>
              <a:schemeClr val="tx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ctr" defTabSz="1019175">
                <a:spcBef>
                  <a:spcPct val="0"/>
                </a:spcBef>
              </a:pPr>
              <a:r>
                <a:rPr lang="en-US" sz="1400">
                  <a:solidFill>
                    <a:schemeClr val="bg1"/>
                  </a:solidFill>
                </a:rPr>
                <a:t>Monitor</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1970" name="Rectangle 2"/>
          <p:cNvSpPr>
            <a:spLocks noChangeArrowheads="1"/>
          </p:cNvSpPr>
          <p:nvPr/>
        </p:nvSpPr>
        <p:spPr bwMode="blackWhite">
          <a:xfrm>
            <a:off x="198438" y="212725"/>
            <a:ext cx="9659937" cy="7366000"/>
          </a:xfrm>
          <a:prstGeom prst="rect">
            <a:avLst/>
          </a:prstGeom>
          <a:solidFill>
            <a:schemeClr val="tx2"/>
          </a:solidFill>
          <a:ln>
            <a:noFill/>
          </a:ln>
          <a:effectLst/>
          <a:extLs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0" rIns="64800" bIns="0" anchor="ctr"/>
          <a:lstStyle/>
          <a:p>
            <a:endParaRPr lang="zh-CN" altLang="en-US"/>
          </a:p>
        </p:txBody>
      </p:sp>
      <p:sp>
        <p:nvSpPr>
          <p:cNvPr id="851971" name="Rectangle 3"/>
          <p:cNvSpPr>
            <a:spLocks noGrp="1" noChangeArrowheads="1"/>
          </p:cNvSpPr>
          <p:nvPr>
            <p:ph type="ctrTitle"/>
            <p:custDataLst>
              <p:tags r:id="rId1"/>
            </p:custDataLst>
          </p:nvPr>
        </p:nvSpPr>
        <p:spPr>
          <a:xfrm>
            <a:off x="327025" y="688975"/>
            <a:ext cx="9378950" cy="930275"/>
          </a:xfrm>
          <a:noFill/>
          <a:ln/>
        </p:spPr>
        <p:txBody>
          <a:bodyPr/>
          <a:lstStyle/>
          <a:p>
            <a:r>
              <a:rPr lang="en-US">
                <a:solidFill>
                  <a:schemeClr val="bg1"/>
                </a:solidFill>
              </a:rPr>
              <a:t>Beginning with the business &amp; front office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953DCF2-7B54-4552-9FA0-97056F2D7FE8}" type="slidenum">
              <a:rPr lang="en-US"/>
              <a:pPr/>
              <a:t>14</a:t>
            </a:fld>
            <a:endParaRPr lang="en-US"/>
          </a:p>
        </p:txBody>
      </p:sp>
      <p:sp>
        <p:nvSpPr>
          <p:cNvPr id="719874" name="Rectangle 2"/>
          <p:cNvSpPr>
            <a:spLocks noGrp="1" noChangeArrowheads="1"/>
          </p:cNvSpPr>
          <p:nvPr>
            <p:ph type="title"/>
          </p:nvPr>
        </p:nvSpPr>
        <p:spPr/>
        <p:txBody>
          <a:bodyPr/>
          <a:lstStyle/>
          <a:p>
            <a:r>
              <a:rPr lang="en-US"/>
              <a:t>Beginning with the business &amp; front office</a:t>
            </a:r>
          </a:p>
        </p:txBody>
      </p:sp>
      <p:sp>
        <p:nvSpPr>
          <p:cNvPr id="719875" name="Rectangle 3"/>
          <p:cNvSpPr>
            <a:spLocks noGrp="1" noChangeArrowheads="1"/>
          </p:cNvSpPr>
          <p:nvPr>
            <p:ph type="body" idx="1"/>
          </p:nvPr>
        </p:nvSpPr>
        <p:spPr>
          <a:xfrm>
            <a:off x="328613" y="1273175"/>
            <a:ext cx="9390062" cy="5942013"/>
          </a:xfrm>
        </p:spPr>
        <p:txBody>
          <a:bodyPr/>
          <a:lstStyle/>
          <a:p>
            <a:pPr marL="228600" lvl="1" indent="-227013">
              <a:buClr>
                <a:schemeClr val="tx1"/>
              </a:buClr>
            </a:pPr>
            <a:r>
              <a:rPr lang="en-US" b="1"/>
              <a:t>The decisions regarding the “front office” set the tone for the total cost management effort</a:t>
            </a:r>
            <a:r>
              <a:rPr lang="en-US"/>
              <a:t> – The decisions made regarding the business have the potential to either set the stage for success or failure in the program. Divesting businesses, merging sales forces, changing the incentive compensation structure, eliminating products and reducing country footprints are all key “front office” decisions that have a immense impact on the total cost of </a:t>
            </a:r>
            <a:br>
              <a:rPr lang="en-US"/>
            </a:br>
            <a:r>
              <a:rPr lang="en-US"/>
              <a:t>the business.</a:t>
            </a:r>
          </a:p>
          <a:p>
            <a:pPr marL="228600" lvl="1" indent="-227013">
              <a:buClr>
                <a:schemeClr val="tx1"/>
              </a:buClr>
            </a:pPr>
            <a:r>
              <a:rPr lang="en-US" b="1"/>
              <a:t>Many organizations need to re-examine and/or establish the ground rules of organization control</a:t>
            </a:r>
            <a:r>
              <a:rPr lang="en-US"/>
              <a:t> – Basic agreement around organizational control and alignment is key. We recommend that financial institutions examine their existing structures and the assumptions around who makes what decisions. In times of cost cutting, authority may have to temporarily taken away from individual business units and geographies to arrive at the right answer for the organization as a whole. For example, the decisions regarding the compensation structure of multiple sales forces may be need to made at the most senior level vs. at the business unit levels. Decisions about the ability of businesses to determine their support structures would be another example where authority is temporarily moved “up” in the organization.</a:t>
            </a:r>
          </a:p>
          <a:p>
            <a:pPr marL="228600" lvl="1" indent="-227013">
              <a:buClr>
                <a:schemeClr val="tx1"/>
              </a:buClr>
            </a:pPr>
            <a:r>
              <a:rPr lang="en-US" b="1"/>
              <a:t>Fact-based discussions and decision-making is often missing</a:t>
            </a:r>
            <a:r>
              <a:rPr lang="en-US"/>
              <a:t> – We often see key business decisions being made based upon “gut feeling” and limited conversations and data as opposed to solid facts and analysis. In other cases, the information is simply not detailed enough to make the most well-informed decisions for the organization.</a:t>
            </a:r>
          </a:p>
          <a:p>
            <a:pPr marL="228600" lvl="1" indent="-227013">
              <a:buClr>
                <a:schemeClr val="tx1"/>
              </a:buClr>
            </a:pPr>
            <a:r>
              <a:rPr lang="en-US" b="1"/>
              <a:t>A solid grounding in business, product and geographic level profitability is required</a:t>
            </a:r>
            <a:r>
              <a:rPr lang="en-US"/>
              <a:t> – Getting this information is the key to having the quality discussions and making the right decisions. </a:t>
            </a:r>
          </a:p>
          <a:p>
            <a:pPr marL="228600" lvl="1" indent="-227013">
              <a:buClr>
                <a:schemeClr val="tx1"/>
              </a:buClr>
            </a:pPr>
            <a:r>
              <a:rPr lang="en-US" b="1"/>
              <a:t>Once the organization has the information, it must act upon it</a:t>
            </a:r>
            <a:r>
              <a:rPr lang="en-US"/>
              <a:t> – A number of organizations have most, if not all of the information they need to make quality decisions, but fail to act upon it for various reasons. The markets will not reward those that fail to act decisively in the front office and make some key decisions regarding the business, strategy and operating platform.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5A8C0F8-E337-4018-8348-B2C3D49C98CC}" type="slidenum">
              <a:rPr lang="en-US"/>
              <a:pPr/>
              <a:t>15</a:t>
            </a:fld>
            <a:endParaRPr lang="en-US"/>
          </a:p>
        </p:txBody>
      </p:sp>
      <p:sp>
        <p:nvSpPr>
          <p:cNvPr id="721922" name="Rectangle 2"/>
          <p:cNvSpPr>
            <a:spLocks noGrp="1" noChangeArrowheads="1"/>
          </p:cNvSpPr>
          <p:nvPr>
            <p:ph type="title"/>
          </p:nvPr>
        </p:nvSpPr>
        <p:spPr/>
        <p:txBody>
          <a:bodyPr/>
          <a:lstStyle/>
          <a:p>
            <a:r>
              <a:rPr lang="en-US"/>
              <a:t>Beginning with the business &amp; front office (continued)</a:t>
            </a:r>
          </a:p>
        </p:txBody>
      </p:sp>
      <p:sp>
        <p:nvSpPr>
          <p:cNvPr id="721923" name="Rectangle 3"/>
          <p:cNvSpPr>
            <a:spLocks noGrp="1" noChangeArrowheads="1"/>
          </p:cNvSpPr>
          <p:nvPr>
            <p:ph type="body" idx="1"/>
          </p:nvPr>
        </p:nvSpPr>
        <p:spPr/>
        <p:txBody>
          <a:bodyPr/>
          <a:lstStyle/>
          <a:p>
            <a:pPr marL="228600" lvl="1" indent="-227013">
              <a:lnSpc>
                <a:spcPct val="90000"/>
              </a:lnSpc>
              <a:buClr>
                <a:schemeClr val="tx1"/>
              </a:buClr>
            </a:pPr>
            <a:r>
              <a:rPr lang="en-US" b="1"/>
              <a:t>Business structure</a:t>
            </a:r>
          </a:p>
          <a:p>
            <a:pPr marL="457200" lvl="2" indent="-227013">
              <a:lnSpc>
                <a:spcPct val="90000"/>
              </a:lnSpc>
              <a:buClr>
                <a:schemeClr val="tx1"/>
              </a:buClr>
            </a:pPr>
            <a:r>
              <a:rPr lang="en-US"/>
              <a:t>Country footprint with a bias towards reduction</a:t>
            </a:r>
          </a:p>
          <a:p>
            <a:pPr marL="457200" lvl="2" indent="-227013">
              <a:lnSpc>
                <a:spcPct val="90000"/>
              </a:lnSpc>
              <a:buClr>
                <a:schemeClr val="tx1"/>
              </a:buClr>
            </a:pPr>
            <a:r>
              <a:rPr lang="en-US"/>
              <a:t>Overly complicated legal entity structures (many times after mergers and/or proliferation of tax-driven structures) with a move towards simplification</a:t>
            </a:r>
          </a:p>
          <a:p>
            <a:pPr marL="457200" lvl="2" indent="-227013">
              <a:lnSpc>
                <a:spcPct val="90000"/>
              </a:lnSpc>
              <a:buClr>
                <a:schemeClr val="tx1"/>
              </a:buClr>
            </a:pPr>
            <a:r>
              <a:rPr lang="en-US"/>
              <a:t>Organizational layers with a view to de-layering</a:t>
            </a:r>
          </a:p>
          <a:p>
            <a:pPr marL="457200" lvl="2" indent="-227013">
              <a:lnSpc>
                <a:spcPct val="90000"/>
              </a:lnSpc>
              <a:buClr>
                <a:schemeClr val="tx1"/>
              </a:buClr>
            </a:pPr>
            <a:r>
              <a:rPr lang="en-US"/>
              <a:t>Analyzing strategic investments and joint ventures (value vs. cost to manage)</a:t>
            </a:r>
          </a:p>
          <a:p>
            <a:pPr marL="457200" lvl="2" indent="-227013">
              <a:lnSpc>
                <a:spcPct val="90000"/>
              </a:lnSpc>
              <a:buClr>
                <a:schemeClr val="tx1"/>
              </a:buClr>
            </a:pPr>
            <a:endParaRPr lang="en-US" sz="400"/>
          </a:p>
          <a:p>
            <a:pPr marL="228600" lvl="1" indent="-227013">
              <a:lnSpc>
                <a:spcPct val="90000"/>
              </a:lnSpc>
              <a:buClr>
                <a:schemeClr val="tx1"/>
              </a:buClr>
            </a:pPr>
            <a:r>
              <a:rPr lang="en-US" b="1"/>
              <a:t>Business units/products</a:t>
            </a:r>
          </a:p>
          <a:p>
            <a:pPr marL="457200" lvl="2" indent="-227013">
              <a:lnSpc>
                <a:spcPct val="90000"/>
              </a:lnSpc>
              <a:buClr>
                <a:schemeClr val="tx1"/>
              </a:buClr>
            </a:pPr>
            <a:r>
              <a:rPr lang="en-US"/>
              <a:t>Combining like units and eliminating redundancies</a:t>
            </a:r>
          </a:p>
          <a:p>
            <a:pPr marL="457200" lvl="2" indent="-227013">
              <a:lnSpc>
                <a:spcPct val="90000"/>
              </a:lnSpc>
              <a:buClr>
                <a:schemeClr val="tx1"/>
              </a:buClr>
            </a:pPr>
            <a:r>
              <a:rPr lang="en-US"/>
              <a:t>Identifying unprofitable/marginally profitable products and businesses with a view towards divesture or creating scale through acquisition</a:t>
            </a:r>
          </a:p>
          <a:p>
            <a:pPr marL="457200" lvl="2" indent="-227013">
              <a:lnSpc>
                <a:spcPct val="90000"/>
              </a:lnSpc>
              <a:buClr>
                <a:schemeClr val="tx1"/>
              </a:buClr>
            </a:pPr>
            <a:r>
              <a:rPr lang="en-US"/>
              <a:t>Reducing or eliminating cross-product subsidization </a:t>
            </a:r>
          </a:p>
          <a:p>
            <a:pPr marL="457200" lvl="2" indent="-227013">
              <a:lnSpc>
                <a:spcPct val="90000"/>
              </a:lnSpc>
              <a:buClr>
                <a:schemeClr val="tx1"/>
              </a:buClr>
            </a:pPr>
            <a:r>
              <a:rPr lang="en-US"/>
              <a:t>Analyzing and correcting inconsistent/sub-optimal pricing</a:t>
            </a:r>
          </a:p>
          <a:p>
            <a:pPr marL="457200" lvl="2" indent="-227013">
              <a:lnSpc>
                <a:spcPct val="90000"/>
              </a:lnSpc>
              <a:buClr>
                <a:schemeClr val="tx1"/>
              </a:buClr>
            </a:pPr>
            <a:r>
              <a:rPr lang="en-US"/>
              <a:t>Cost of funds for business units</a:t>
            </a:r>
          </a:p>
          <a:p>
            <a:pPr marL="457200" lvl="2" indent="-227013">
              <a:lnSpc>
                <a:spcPct val="90000"/>
              </a:lnSpc>
              <a:buClr>
                <a:schemeClr val="tx1"/>
              </a:buClr>
            </a:pPr>
            <a:r>
              <a:rPr lang="en-US"/>
              <a:t>Inaccurate margining practices (if one uses a prime broker/correspondent clearing firm)</a:t>
            </a:r>
          </a:p>
          <a:p>
            <a:pPr marL="228600" lvl="1" indent="-227013">
              <a:lnSpc>
                <a:spcPct val="90000"/>
              </a:lnSpc>
              <a:buClr>
                <a:schemeClr val="tx1"/>
              </a:buClr>
            </a:pPr>
            <a:r>
              <a:rPr lang="en-US" b="1"/>
              <a:t>Marketing &amp; sales</a:t>
            </a:r>
          </a:p>
          <a:p>
            <a:pPr marL="457200" lvl="2" indent="-227013">
              <a:lnSpc>
                <a:spcPct val="90000"/>
              </a:lnSpc>
              <a:buClr>
                <a:schemeClr val="tx1"/>
              </a:buClr>
            </a:pPr>
            <a:r>
              <a:rPr lang="en-US"/>
              <a:t>Identifying the linkage of marketing spend to strategy</a:t>
            </a:r>
          </a:p>
          <a:p>
            <a:pPr marL="457200" lvl="2" indent="-227013">
              <a:lnSpc>
                <a:spcPct val="90000"/>
              </a:lnSpc>
              <a:buClr>
                <a:schemeClr val="tx1"/>
              </a:buClr>
            </a:pPr>
            <a:r>
              <a:rPr lang="en-US"/>
              <a:t>Analyzing the effectiveness of overall spend</a:t>
            </a:r>
          </a:p>
          <a:p>
            <a:pPr marL="457200" lvl="2" indent="-227013">
              <a:lnSpc>
                <a:spcPct val="90000"/>
              </a:lnSpc>
              <a:buClr>
                <a:schemeClr val="tx1"/>
              </a:buClr>
            </a:pPr>
            <a:r>
              <a:rPr lang="en-US"/>
              <a:t>Reviewing management structures and client coverage models with a view to reduce duplication</a:t>
            </a:r>
          </a:p>
          <a:p>
            <a:pPr marL="457200" lvl="2" indent="-227013">
              <a:lnSpc>
                <a:spcPct val="90000"/>
              </a:lnSpc>
              <a:buClr>
                <a:schemeClr val="tx1"/>
              </a:buClr>
            </a:pPr>
            <a:r>
              <a:rPr lang="en-US"/>
              <a:t>Overhauling incentive compensation structures to better link pay with business performance</a:t>
            </a:r>
          </a:p>
          <a:p>
            <a:pPr marL="457200" lvl="2" indent="-227013">
              <a:lnSpc>
                <a:spcPct val="90000"/>
              </a:lnSpc>
              <a:buClr>
                <a:schemeClr val="tx1"/>
              </a:buClr>
            </a:pPr>
            <a:r>
              <a:rPr lang="en-US"/>
              <a:t>Use of the web to reduce the cost of customer acquisition.</a:t>
            </a:r>
          </a:p>
          <a:p>
            <a:pPr marL="457200" lvl="2" indent="-227013">
              <a:lnSpc>
                <a:spcPct val="90000"/>
              </a:lnSpc>
              <a:buClr>
                <a:schemeClr val="tx1"/>
              </a:buClr>
            </a:pPr>
            <a:endParaRPr lang="en-US" sz="400"/>
          </a:p>
          <a:p>
            <a:pPr marL="228600" lvl="1" indent="-227013">
              <a:lnSpc>
                <a:spcPct val="90000"/>
              </a:lnSpc>
              <a:buClr>
                <a:schemeClr val="tx1"/>
              </a:buClr>
            </a:pPr>
            <a:r>
              <a:rPr lang="en-US" b="1"/>
              <a:t>Business linkage of support structures</a:t>
            </a:r>
          </a:p>
          <a:p>
            <a:pPr marL="457200" lvl="2" indent="-227013">
              <a:lnSpc>
                <a:spcPct val="90000"/>
              </a:lnSpc>
              <a:buClr>
                <a:schemeClr val="tx1"/>
              </a:buClr>
            </a:pPr>
            <a:r>
              <a:rPr lang="en-US"/>
              <a:t>Review the appropriateness of administrative function, operations and technology structures with a view to eliminate duplication</a:t>
            </a:r>
          </a:p>
          <a:p>
            <a:pPr marL="457200" lvl="2" indent="-227013">
              <a:lnSpc>
                <a:spcPct val="90000"/>
              </a:lnSpc>
              <a:buClr>
                <a:schemeClr val="tx1"/>
              </a:buClr>
            </a:pPr>
            <a:r>
              <a:rPr lang="en-US"/>
              <a:t>Analyze sourcing/captives with goal of identifying best internal/external sourcing options</a:t>
            </a:r>
          </a:p>
          <a:p>
            <a:pPr marL="457200" lvl="2" indent="-227013">
              <a:lnSpc>
                <a:spcPct val="90000"/>
              </a:lnSpc>
              <a:buClr>
                <a:schemeClr val="tx1"/>
              </a:buClr>
            </a:pPr>
            <a:endParaRPr lang="en-US" sz="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灯片编号占位符 3"/>
          <p:cNvSpPr>
            <a:spLocks noGrp="1"/>
          </p:cNvSpPr>
          <p:nvPr>
            <p:ph type="sldNum" sz="quarter" idx="10"/>
          </p:nvPr>
        </p:nvSpPr>
        <p:spPr/>
        <p:txBody>
          <a:bodyPr/>
          <a:lstStyle/>
          <a:p>
            <a:fld id="{B7FA41E3-4C21-409F-AC08-3BED1E5B3CD4}" type="slidenum">
              <a:rPr lang="en-US"/>
              <a:pPr/>
              <a:t>16</a:t>
            </a:fld>
            <a:endParaRPr lang="en-US"/>
          </a:p>
        </p:txBody>
      </p:sp>
      <p:sp>
        <p:nvSpPr>
          <p:cNvPr id="723970" name="Rectangle 2"/>
          <p:cNvSpPr>
            <a:spLocks noGrp="1" noChangeArrowheads="1"/>
          </p:cNvSpPr>
          <p:nvPr>
            <p:ph type="title"/>
          </p:nvPr>
        </p:nvSpPr>
        <p:spPr/>
        <p:txBody>
          <a:bodyPr/>
          <a:lstStyle/>
          <a:p>
            <a:r>
              <a:rPr lang="en-US"/>
              <a:t>Beginning with the business &amp; front office (continued)</a:t>
            </a:r>
          </a:p>
        </p:txBody>
      </p:sp>
      <p:sp>
        <p:nvSpPr>
          <p:cNvPr id="723971" name="Rectangle 3"/>
          <p:cNvSpPr>
            <a:spLocks noGrp="1" noChangeArrowheads="1"/>
          </p:cNvSpPr>
          <p:nvPr>
            <p:ph type="body" idx="1"/>
          </p:nvPr>
        </p:nvSpPr>
        <p:spPr/>
        <p:txBody>
          <a:bodyPr/>
          <a:lstStyle/>
          <a:p>
            <a:pPr>
              <a:buClr>
                <a:schemeClr val="tx1"/>
              </a:buClr>
            </a:pPr>
            <a:r>
              <a:rPr lang="en-US"/>
              <a:t>Understanding true profitability of a business can drive better decision-making and significantly impact front office compensation, a key element in the cost structure of financial institutions:</a:t>
            </a:r>
          </a:p>
        </p:txBody>
      </p:sp>
      <p:graphicFrame>
        <p:nvGraphicFramePr>
          <p:cNvPr id="724362" name="Group 394"/>
          <p:cNvGraphicFramePr>
            <a:graphicFrameLocks noGrp="1"/>
          </p:cNvGraphicFramePr>
          <p:nvPr/>
        </p:nvGraphicFramePr>
        <p:xfrm>
          <a:off x="341313" y="1774825"/>
          <a:ext cx="9377362" cy="4572000"/>
        </p:xfrm>
        <a:graphic>
          <a:graphicData uri="http://schemas.openxmlformats.org/drawingml/2006/table">
            <a:tbl>
              <a:tblPr/>
              <a:tblGrid>
                <a:gridCol w="1970087"/>
                <a:gridCol w="1970088"/>
                <a:gridCol w="657225"/>
                <a:gridCol w="4779962"/>
              </a:tblGrid>
              <a:tr h="0">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noFill/>
                  </a:tcPr>
                </a:tc>
                <a:tc gridSpan="2">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Periodic Measure</a:t>
                      </a:r>
                    </a:p>
                  </a:txBody>
                  <a:tcPr marL="64008" marR="64008" horzOverflow="overflow">
                    <a:lnL w="12700" cap="flat" cmpd="sng" algn="ctr">
                      <a:solidFill>
                        <a:schemeClr val="accent1"/>
                      </a:solidFill>
                      <a:prstDash val="solid"/>
                      <a:round/>
                      <a:headEnd type="none" w="med" len="med"/>
                      <a:tailEnd type="none" w="med" len="med"/>
                    </a:lnL>
                    <a:lnR w="6350" cap="flat" cmpd="sng" algn="ctr">
                      <a:solidFill>
                        <a:schemeClr val="hlink"/>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c hMerge="1">
                  <a:txBody>
                    <a:bodyPr/>
                    <a:lstStyle/>
                    <a:p>
                      <a:endParaRPr lang="zh-CN" altLang="en-US"/>
                    </a:p>
                  </a:txBody>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Measurement Rationale</a:t>
                      </a:r>
                    </a:p>
                  </a:txBody>
                  <a:tcPr marL="64008" marR="64008"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r>
              <a:tr h="0">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Gross Revenue</a:t>
                      </a:r>
                    </a:p>
                  </a:txBody>
                  <a:tcPr marL="64008" marR="6400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35,000,000</a:t>
                      </a:r>
                    </a:p>
                  </a:txBody>
                  <a:tcPr marL="64008" marR="64008" horzOverflow="overflow">
                    <a:lnL>
                      <a:noFill/>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a:noFill/>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Includes both realized and unrealized gains</a:t>
                      </a:r>
                    </a:p>
                  </a:txBody>
                  <a:tcPr marL="64008" marR="64008"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0">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Cost of Funds</a:t>
                      </a:r>
                    </a:p>
                  </a:txBody>
                  <a:tcPr marL="64008" marR="64008" horzOverflow="overflow">
                    <a:lnL w="12700" cap="flat" cmpd="sng" algn="ctr">
                      <a:solidFill>
                        <a:schemeClr val="accent1"/>
                      </a:solidFill>
                      <a:prstDash val="solid"/>
                      <a:round/>
                      <a:headEnd type="none" w="med" len="med"/>
                      <a:tailEnd type="none" w="med" len="med"/>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r"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15,500,000</a:t>
                      </a:r>
                    </a:p>
                  </a:txBody>
                  <a:tcPr marL="64008" marR="64008" horzOverflow="overflow">
                    <a:lnL>
                      <a:noFill/>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a:noFill/>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Allocated funding costs based upon short term funding rates vs. matched rate, no liquidity premium</a:t>
                      </a:r>
                    </a:p>
                  </a:txBody>
                  <a:tcPr marL="64008" marR="64008"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0">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Net Revenue</a:t>
                      </a:r>
                    </a:p>
                  </a:txBody>
                  <a:tcPr marL="64008" marR="64008" horzOverflow="overflow">
                    <a:lnL w="12700" cap="flat" cmpd="sng" algn="ctr">
                      <a:solidFill>
                        <a:schemeClr val="accent1"/>
                      </a:solidFill>
                      <a:prstDash val="solid"/>
                      <a:round/>
                      <a:headEnd type="none" w="med" len="med"/>
                      <a:tailEnd type="none" w="med" len="med"/>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19,500,000</a:t>
                      </a:r>
                    </a:p>
                  </a:txBody>
                  <a:tcPr marL="64008" marR="64008" horzOverflow="overflow">
                    <a:lnL>
                      <a:noFill/>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a:noFill/>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0">
                <a:tc gridSpan="4">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Operating Expenses</a:t>
                      </a:r>
                    </a:p>
                  </a:txBody>
                  <a:tcPr marL="64008" marR="6400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0">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Direct</a:t>
                      </a:r>
                    </a:p>
                  </a:txBody>
                  <a:tcPr marL="64008" marR="64008" horzOverflow="overflow">
                    <a:lnL w="12700" cap="flat" cmpd="sng" algn="ctr">
                      <a:solidFill>
                        <a:schemeClr val="accent1"/>
                      </a:solidFill>
                      <a:prstDash val="solid"/>
                      <a:round/>
                      <a:headEnd type="none" w="med" len="med"/>
                      <a:tailEnd type="none" w="med" len="med"/>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r"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1,500,000</a:t>
                      </a:r>
                    </a:p>
                  </a:txBody>
                  <a:tcPr marL="64008" marR="64008" horzOverflow="overflow">
                    <a:lnL>
                      <a:noFill/>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a:noFill/>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Directly allocable costs excluding salaries</a:t>
                      </a:r>
                    </a:p>
                  </a:txBody>
                  <a:tcPr marL="64008" marR="64008"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0">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Allocated</a:t>
                      </a:r>
                    </a:p>
                  </a:txBody>
                  <a:tcPr marL="64008" marR="64008" horzOverflow="overflow">
                    <a:lnL w="12700" cap="flat" cmpd="sng" algn="ctr">
                      <a:solidFill>
                        <a:schemeClr val="accent1"/>
                      </a:solidFill>
                      <a:prstDash val="solid"/>
                      <a:round/>
                      <a:headEnd type="none" w="med" len="med"/>
                      <a:tailEnd type="none" w="med" len="med"/>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r"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6,000,000</a:t>
                      </a:r>
                    </a:p>
                  </a:txBody>
                  <a:tcPr marL="64008" marR="64008" horzOverflow="overflow">
                    <a:lnL>
                      <a:noFill/>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a:noFill/>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Based upon cost allocation models (office space, technology, risk, etc.), no adjustment for operational complexity</a:t>
                      </a:r>
                    </a:p>
                  </a:txBody>
                  <a:tcPr marL="64008" marR="64008"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0">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Pre-Tax Profit and Loss</a:t>
                      </a:r>
                    </a:p>
                  </a:txBody>
                  <a:tcPr marL="64008" marR="64008" horzOverflow="overflow">
                    <a:lnL w="12700" cap="flat" cmpd="sng" algn="ctr">
                      <a:solidFill>
                        <a:schemeClr val="accent1"/>
                      </a:solidFill>
                      <a:prstDash val="solid"/>
                      <a:round/>
                      <a:headEnd type="none" w="med" len="med"/>
                      <a:tailEnd type="none" w="med" len="med"/>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12,000,000</a:t>
                      </a:r>
                    </a:p>
                  </a:txBody>
                  <a:tcPr marL="64008" marR="64008" horzOverflow="overflow">
                    <a:lnL>
                      <a:noFill/>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a:noFill/>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0">
                <a:tc gridSpan="4">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Capital</a:t>
                      </a:r>
                    </a:p>
                  </a:txBody>
                  <a:tcPr marL="64008" marR="6400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0">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Daily Average Assets</a:t>
                      </a:r>
                    </a:p>
                  </a:txBody>
                  <a:tcPr marL="64008" marR="64008" horzOverflow="overflow">
                    <a:lnL w="12700" cap="flat" cmpd="sng" algn="ctr">
                      <a:solidFill>
                        <a:schemeClr val="accent1"/>
                      </a:solidFill>
                      <a:prstDash val="solid"/>
                      <a:round/>
                      <a:headEnd type="none" w="med" len="med"/>
                      <a:tailEnd type="none" w="med" len="med"/>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r"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500,000,000</a:t>
                      </a:r>
                    </a:p>
                  </a:txBody>
                  <a:tcPr marL="64008" marR="64008" horzOverflow="overflow">
                    <a:lnL>
                      <a:noFill/>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a:noFill/>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Sourced from Risk and Risk Capital Group</a:t>
                      </a:r>
                    </a:p>
                  </a:txBody>
                  <a:tcPr marL="64008" marR="64008"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0">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Capital to Asset Ratio</a:t>
                      </a:r>
                    </a:p>
                  </a:txBody>
                  <a:tcPr marL="64008" marR="64008" horzOverflow="overflow">
                    <a:lnL w="12700" cap="flat" cmpd="sng" algn="ctr">
                      <a:solidFill>
                        <a:schemeClr val="accent1"/>
                      </a:solidFill>
                      <a:prstDash val="solid"/>
                      <a:round/>
                      <a:headEnd type="none" w="med" len="med"/>
                      <a:tailEnd type="none" w="med" len="med"/>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r"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8%</a:t>
                      </a:r>
                    </a:p>
                  </a:txBody>
                  <a:tcPr marL="64008" marR="64008" horzOverflow="overflow">
                    <a:lnL>
                      <a:noFill/>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a:noFill/>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Capital charge not properly calibrated for credit, market &amp; operational risks associated with the business</a:t>
                      </a:r>
                    </a:p>
                  </a:txBody>
                  <a:tcPr marL="64008" marR="64008"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0">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Amount of Capital</a:t>
                      </a:r>
                    </a:p>
                  </a:txBody>
                  <a:tcPr marL="64008" marR="64008" horzOverflow="overflow">
                    <a:lnL w="12700" cap="flat" cmpd="sng" algn="ctr">
                      <a:solidFill>
                        <a:schemeClr val="accent1"/>
                      </a:solidFill>
                      <a:prstDash val="solid"/>
                      <a:round/>
                      <a:headEnd type="none" w="med" len="med"/>
                      <a:tailEnd type="none" w="med" len="med"/>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r"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40,000,000</a:t>
                      </a:r>
                    </a:p>
                  </a:txBody>
                  <a:tcPr marL="64008" marR="64008" horzOverflow="overflow">
                    <a:lnL>
                      <a:noFill/>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a:noFill/>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0">
                <a:tc gridSpan="4">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Performance Measures</a:t>
                      </a:r>
                    </a:p>
                  </a:txBody>
                  <a:tcPr marL="64008" marR="6400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0">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Pre-tax Return on Capital</a:t>
                      </a:r>
                    </a:p>
                  </a:txBody>
                  <a:tcPr marL="64008" marR="64008" horzOverflow="overflow">
                    <a:lnL w="12700" cap="flat" cmpd="sng" algn="ctr">
                      <a:solidFill>
                        <a:schemeClr val="accent1"/>
                      </a:solidFill>
                      <a:prstDash val="solid"/>
                      <a:round/>
                      <a:headEnd type="none" w="med" len="med"/>
                      <a:tailEnd type="none" w="med" len="med"/>
                    </a:lnL>
                    <a:lnR>
                      <a:noFill/>
                    </a:lnR>
                    <a:lnT w="6350" cap="flat" cmpd="sng" algn="ctr">
                      <a:solidFill>
                        <a:schemeClr val="hlink"/>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30.0%</a:t>
                      </a:r>
                    </a:p>
                  </a:txBody>
                  <a:tcPr marL="64008" marR="64008" horzOverflow="overflow">
                    <a:lnL>
                      <a:noFill/>
                    </a:lnL>
                    <a:lnR>
                      <a:noFill/>
                    </a:lnR>
                    <a:lnT w="6350" cap="flat" cmpd="sng" algn="ctr">
                      <a:solidFill>
                        <a:schemeClr val="hlink"/>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a:noFill/>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Key determinant in investment decisions and compensation of for the business/front office</a:t>
                      </a:r>
                    </a:p>
                  </a:txBody>
                  <a:tcPr marL="64008" marR="64008"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724215" name="AutoShape 247"/>
          <p:cNvSpPr>
            <a:spLocks noChangeArrowheads="1"/>
          </p:cNvSpPr>
          <p:nvPr/>
        </p:nvSpPr>
        <p:spPr bwMode="auto">
          <a:xfrm>
            <a:off x="4483100" y="2074863"/>
            <a:ext cx="303213" cy="212725"/>
          </a:xfrm>
          <a:prstGeom prst="rightArrow">
            <a:avLst>
              <a:gd name="adj1" fmla="val 47426"/>
              <a:gd name="adj2" fmla="val 60446"/>
            </a:avLst>
          </a:prstGeom>
          <a:solidFill>
            <a:schemeClr val="accent1"/>
          </a:solidFill>
          <a:ln>
            <a:noFill/>
          </a:ln>
          <a:effectLst/>
          <a:extLst>
            <a:ext uri="{91240B29-F687-4F45-9708-019B960494DF}">
              <a14:hiddenLine xmlns:a14="http://schemas.microsoft.com/office/drawing/2010/main" w="127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0" bIns="44450" anchor="ctr">
            <a:spAutoFit/>
          </a:bodyPr>
          <a:lstStyle/>
          <a:p>
            <a:endParaRPr lang="zh-CN" altLang="en-US"/>
          </a:p>
        </p:txBody>
      </p:sp>
      <p:sp>
        <p:nvSpPr>
          <p:cNvPr id="724216" name="AutoShape 248"/>
          <p:cNvSpPr>
            <a:spLocks noChangeArrowheads="1"/>
          </p:cNvSpPr>
          <p:nvPr/>
        </p:nvSpPr>
        <p:spPr bwMode="auto">
          <a:xfrm>
            <a:off x="4483100" y="2405063"/>
            <a:ext cx="303213" cy="212725"/>
          </a:xfrm>
          <a:prstGeom prst="rightArrow">
            <a:avLst>
              <a:gd name="adj1" fmla="val 47426"/>
              <a:gd name="adj2" fmla="val 60446"/>
            </a:avLst>
          </a:prstGeom>
          <a:solidFill>
            <a:schemeClr val="accent1"/>
          </a:solidFill>
          <a:ln>
            <a:noFill/>
          </a:ln>
          <a:effectLst/>
          <a:extLst>
            <a:ext uri="{91240B29-F687-4F45-9708-019B960494DF}">
              <a14:hiddenLine xmlns:a14="http://schemas.microsoft.com/office/drawing/2010/main" w="127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0" bIns="44450" anchor="ctr">
            <a:spAutoFit/>
          </a:bodyPr>
          <a:lstStyle/>
          <a:p>
            <a:endParaRPr lang="zh-CN" altLang="en-US"/>
          </a:p>
        </p:txBody>
      </p:sp>
      <p:sp>
        <p:nvSpPr>
          <p:cNvPr id="724217" name="AutoShape 249"/>
          <p:cNvSpPr>
            <a:spLocks noChangeArrowheads="1"/>
          </p:cNvSpPr>
          <p:nvPr/>
        </p:nvSpPr>
        <p:spPr bwMode="auto">
          <a:xfrm>
            <a:off x="4483100" y="3367088"/>
            <a:ext cx="303213" cy="212725"/>
          </a:xfrm>
          <a:prstGeom prst="rightArrow">
            <a:avLst>
              <a:gd name="adj1" fmla="val 47426"/>
              <a:gd name="adj2" fmla="val 60446"/>
            </a:avLst>
          </a:prstGeom>
          <a:solidFill>
            <a:schemeClr val="accent1"/>
          </a:solidFill>
          <a:ln>
            <a:noFill/>
          </a:ln>
          <a:effectLst/>
          <a:extLst>
            <a:ext uri="{91240B29-F687-4F45-9708-019B960494DF}">
              <a14:hiddenLine xmlns:a14="http://schemas.microsoft.com/office/drawing/2010/main" w="127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0" bIns="44450" anchor="ctr">
            <a:spAutoFit/>
          </a:bodyPr>
          <a:lstStyle/>
          <a:p>
            <a:endParaRPr lang="zh-CN" altLang="en-US"/>
          </a:p>
        </p:txBody>
      </p:sp>
      <p:sp>
        <p:nvSpPr>
          <p:cNvPr id="724218" name="AutoShape 250"/>
          <p:cNvSpPr>
            <a:spLocks noChangeArrowheads="1"/>
          </p:cNvSpPr>
          <p:nvPr/>
        </p:nvSpPr>
        <p:spPr bwMode="auto">
          <a:xfrm>
            <a:off x="4483100" y="3706813"/>
            <a:ext cx="303213" cy="212725"/>
          </a:xfrm>
          <a:prstGeom prst="rightArrow">
            <a:avLst>
              <a:gd name="adj1" fmla="val 47426"/>
              <a:gd name="adj2" fmla="val 60446"/>
            </a:avLst>
          </a:prstGeom>
          <a:solidFill>
            <a:schemeClr val="accent1"/>
          </a:solidFill>
          <a:ln>
            <a:noFill/>
          </a:ln>
          <a:effectLst/>
          <a:extLst>
            <a:ext uri="{91240B29-F687-4F45-9708-019B960494DF}">
              <a14:hiddenLine xmlns:a14="http://schemas.microsoft.com/office/drawing/2010/main" w="127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0" bIns="44450" anchor="ctr">
            <a:spAutoFit/>
          </a:bodyPr>
          <a:lstStyle/>
          <a:p>
            <a:endParaRPr lang="zh-CN" altLang="en-US"/>
          </a:p>
        </p:txBody>
      </p:sp>
      <p:sp>
        <p:nvSpPr>
          <p:cNvPr id="724219" name="AutoShape 251"/>
          <p:cNvSpPr>
            <a:spLocks noChangeArrowheads="1"/>
          </p:cNvSpPr>
          <p:nvPr/>
        </p:nvSpPr>
        <p:spPr bwMode="auto">
          <a:xfrm>
            <a:off x="4483100" y="4638675"/>
            <a:ext cx="303213" cy="212725"/>
          </a:xfrm>
          <a:prstGeom prst="rightArrow">
            <a:avLst>
              <a:gd name="adj1" fmla="val 47426"/>
              <a:gd name="adj2" fmla="val 60446"/>
            </a:avLst>
          </a:prstGeom>
          <a:solidFill>
            <a:schemeClr val="accent1"/>
          </a:solidFill>
          <a:ln>
            <a:noFill/>
          </a:ln>
          <a:effectLst/>
          <a:extLst>
            <a:ext uri="{91240B29-F687-4F45-9708-019B960494DF}">
              <a14:hiddenLine xmlns:a14="http://schemas.microsoft.com/office/drawing/2010/main" w="127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0" bIns="44450" anchor="ctr">
            <a:spAutoFit/>
          </a:bodyPr>
          <a:lstStyle/>
          <a:p>
            <a:endParaRPr lang="zh-CN" altLang="en-US"/>
          </a:p>
        </p:txBody>
      </p:sp>
      <p:sp>
        <p:nvSpPr>
          <p:cNvPr id="724220" name="AutoShape 252"/>
          <p:cNvSpPr>
            <a:spLocks noChangeArrowheads="1"/>
          </p:cNvSpPr>
          <p:nvPr/>
        </p:nvSpPr>
        <p:spPr bwMode="auto">
          <a:xfrm>
            <a:off x="4483100" y="4959350"/>
            <a:ext cx="303213" cy="212725"/>
          </a:xfrm>
          <a:prstGeom prst="rightArrow">
            <a:avLst>
              <a:gd name="adj1" fmla="val 47426"/>
              <a:gd name="adj2" fmla="val 60446"/>
            </a:avLst>
          </a:prstGeom>
          <a:solidFill>
            <a:schemeClr val="accent1"/>
          </a:solidFill>
          <a:ln>
            <a:noFill/>
          </a:ln>
          <a:effectLst/>
          <a:extLst>
            <a:ext uri="{91240B29-F687-4F45-9708-019B960494DF}">
              <a14:hiddenLine xmlns:a14="http://schemas.microsoft.com/office/drawing/2010/main" w="127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0" bIns="44450" anchor="ctr">
            <a:spAutoFit/>
          </a:bodyPr>
          <a:lstStyle/>
          <a:p>
            <a:endParaRPr lang="zh-CN" altLang="en-US"/>
          </a:p>
        </p:txBody>
      </p:sp>
      <p:sp>
        <p:nvSpPr>
          <p:cNvPr id="724221" name="AutoShape 253"/>
          <p:cNvSpPr>
            <a:spLocks noChangeArrowheads="1"/>
          </p:cNvSpPr>
          <p:nvPr/>
        </p:nvSpPr>
        <p:spPr bwMode="auto">
          <a:xfrm>
            <a:off x="4483100" y="5959475"/>
            <a:ext cx="303213" cy="212725"/>
          </a:xfrm>
          <a:prstGeom prst="rightArrow">
            <a:avLst>
              <a:gd name="adj1" fmla="val 47426"/>
              <a:gd name="adj2" fmla="val 60446"/>
            </a:avLst>
          </a:prstGeom>
          <a:solidFill>
            <a:schemeClr val="accent1"/>
          </a:solidFill>
          <a:ln>
            <a:noFill/>
          </a:ln>
          <a:effectLst/>
          <a:extLst>
            <a:ext uri="{91240B29-F687-4F45-9708-019B960494DF}">
              <a14:hiddenLine xmlns:a14="http://schemas.microsoft.com/office/drawing/2010/main" w="127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0" bIns="44450" anchor="ctr">
            <a:spAutoFit/>
          </a:bodyPr>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灯片编号占位符 3"/>
          <p:cNvSpPr>
            <a:spLocks noGrp="1"/>
          </p:cNvSpPr>
          <p:nvPr>
            <p:ph type="sldNum" sz="quarter" idx="10"/>
          </p:nvPr>
        </p:nvSpPr>
        <p:spPr/>
        <p:txBody>
          <a:bodyPr/>
          <a:lstStyle/>
          <a:p>
            <a:fld id="{2291809F-107B-41A5-A0FE-8984458680CA}" type="slidenum">
              <a:rPr lang="en-US"/>
              <a:pPr/>
              <a:t>17</a:t>
            </a:fld>
            <a:endParaRPr lang="en-US"/>
          </a:p>
        </p:txBody>
      </p:sp>
      <p:sp>
        <p:nvSpPr>
          <p:cNvPr id="726018" name="Rectangle 2"/>
          <p:cNvSpPr>
            <a:spLocks noGrp="1" noChangeArrowheads="1"/>
          </p:cNvSpPr>
          <p:nvPr>
            <p:ph type="title"/>
          </p:nvPr>
        </p:nvSpPr>
        <p:spPr/>
        <p:txBody>
          <a:bodyPr/>
          <a:lstStyle/>
          <a:p>
            <a:r>
              <a:rPr lang="en-US"/>
              <a:t>Beginning with the business &amp; front office (continued)</a:t>
            </a:r>
          </a:p>
        </p:txBody>
      </p:sp>
      <p:sp>
        <p:nvSpPr>
          <p:cNvPr id="726019" name="Rectangle 3"/>
          <p:cNvSpPr>
            <a:spLocks noGrp="1" noChangeArrowheads="1"/>
          </p:cNvSpPr>
          <p:nvPr>
            <p:ph type="body" idx="1"/>
          </p:nvPr>
        </p:nvSpPr>
        <p:spPr/>
        <p:txBody>
          <a:bodyPr/>
          <a:lstStyle/>
          <a:p>
            <a:pPr>
              <a:buClr>
                <a:schemeClr val="tx1"/>
              </a:buClr>
            </a:pPr>
            <a:r>
              <a:rPr lang="en-US"/>
              <a:t>More accurate measurement can lead to very different investment results and compensation expenses:</a:t>
            </a:r>
          </a:p>
        </p:txBody>
      </p:sp>
      <p:graphicFrame>
        <p:nvGraphicFramePr>
          <p:cNvPr id="726128" name="Group 112"/>
          <p:cNvGraphicFramePr>
            <a:graphicFrameLocks noGrp="1"/>
          </p:cNvGraphicFramePr>
          <p:nvPr/>
        </p:nvGraphicFramePr>
        <p:xfrm>
          <a:off x="341313" y="1562100"/>
          <a:ext cx="9377362" cy="4572000"/>
        </p:xfrm>
        <a:graphic>
          <a:graphicData uri="http://schemas.openxmlformats.org/drawingml/2006/table">
            <a:tbl>
              <a:tblPr/>
              <a:tblGrid>
                <a:gridCol w="1970087"/>
                <a:gridCol w="1970088"/>
                <a:gridCol w="657225"/>
                <a:gridCol w="4779962"/>
              </a:tblGrid>
              <a:tr h="0">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noFill/>
                  </a:tcPr>
                </a:tc>
                <a:tc gridSpan="2">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Periodic Measure</a:t>
                      </a:r>
                    </a:p>
                  </a:txBody>
                  <a:tcPr marL="64008" marR="64008" horzOverflow="overflow">
                    <a:lnL w="12700" cap="flat" cmpd="sng" algn="ctr">
                      <a:solidFill>
                        <a:schemeClr val="accent1"/>
                      </a:solidFill>
                      <a:prstDash val="solid"/>
                      <a:round/>
                      <a:headEnd type="none" w="med" len="med"/>
                      <a:tailEnd type="none" w="med" len="med"/>
                    </a:lnL>
                    <a:lnR w="6350" cap="flat" cmpd="sng" algn="ctr">
                      <a:solidFill>
                        <a:schemeClr val="hlink"/>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c hMerge="1">
                  <a:txBody>
                    <a:bodyPr/>
                    <a:lstStyle/>
                    <a:p>
                      <a:endParaRPr lang="zh-CN" altLang="en-US"/>
                    </a:p>
                  </a:txBody>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Measurement Rationale</a:t>
                      </a:r>
                    </a:p>
                  </a:txBody>
                  <a:tcPr marL="64008" marR="64008"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r>
              <a:tr h="0">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Gross Revenue</a:t>
                      </a:r>
                    </a:p>
                  </a:txBody>
                  <a:tcPr marL="64008" marR="6400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35,000,000</a:t>
                      </a:r>
                    </a:p>
                  </a:txBody>
                  <a:tcPr marL="64008" marR="64008" horzOverflow="overflow">
                    <a:lnL>
                      <a:noFill/>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a:noFill/>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158750">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Cost of Funds</a:t>
                      </a:r>
                    </a:p>
                  </a:txBody>
                  <a:tcPr marL="64008" marR="64008" horzOverflow="overflow">
                    <a:lnL w="12700" cap="flat" cmpd="sng" algn="ctr">
                      <a:solidFill>
                        <a:schemeClr val="accent1"/>
                      </a:solidFill>
                      <a:prstDash val="solid"/>
                      <a:round/>
                      <a:headEnd type="none" w="med" len="med"/>
                      <a:tailEnd type="none" w="med" len="med"/>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r"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18,600,000</a:t>
                      </a:r>
                    </a:p>
                  </a:txBody>
                  <a:tcPr marL="64008" marR="64008" horzOverflow="overflow">
                    <a:lnL>
                      <a:noFill/>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a:noFill/>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Allocated funding costs matched rate to duration of trade, liquidity premium added = +20% greater cost of funds</a:t>
                      </a:r>
                    </a:p>
                  </a:txBody>
                  <a:tcPr marL="64008" marR="64008"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0">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Net Revenue</a:t>
                      </a:r>
                    </a:p>
                  </a:txBody>
                  <a:tcPr marL="64008" marR="64008" horzOverflow="overflow">
                    <a:lnL w="12700" cap="flat" cmpd="sng" algn="ctr">
                      <a:solidFill>
                        <a:schemeClr val="accent1"/>
                      </a:solidFill>
                      <a:prstDash val="solid"/>
                      <a:round/>
                      <a:headEnd type="none" w="med" len="med"/>
                      <a:tailEnd type="none" w="med" len="med"/>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16,400,000</a:t>
                      </a:r>
                    </a:p>
                  </a:txBody>
                  <a:tcPr marL="64008" marR="64008" horzOverflow="overflow">
                    <a:lnL>
                      <a:noFill/>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a:noFill/>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0">
                <a:tc gridSpan="4">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Operating Expenses</a:t>
                      </a:r>
                    </a:p>
                  </a:txBody>
                  <a:tcPr marL="64008" marR="6400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0">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Direct</a:t>
                      </a:r>
                    </a:p>
                  </a:txBody>
                  <a:tcPr marL="64008" marR="64008" horzOverflow="overflow">
                    <a:lnL w="12700" cap="flat" cmpd="sng" algn="ctr">
                      <a:solidFill>
                        <a:schemeClr val="accent1"/>
                      </a:solidFill>
                      <a:prstDash val="solid"/>
                      <a:round/>
                      <a:headEnd type="none" w="med" len="med"/>
                      <a:tailEnd type="none" w="med" len="med"/>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r"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1,500,000</a:t>
                      </a:r>
                    </a:p>
                  </a:txBody>
                  <a:tcPr marL="64008" marR="64008" horzOverflow="overflow">
                    <a:lnL>
                      <a:noFill/>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a:noFill/>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160338">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Allocated</a:t>
                      </a:r>
                    </a:p>
                  </a:txBody>
                  <a:tcPr marL="64008" marR="64008" horzOverflow="overflow">
                    <a:lnL w="12700" cap="flat" cmpd="sng" algn="ctr">
                      <a:solidFill>
                        <a:schemeClr val="accent1"/>
                      </a:solidFill>
                      <a:prstDash val="solid"/>
                      <a:round/>
                      <a:headEnd type="none" w="med" len="med"/>
                      <a:tailEnd type="none" w="med" len="med"/>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r"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7,000,000</a:t>
                      </a:r>
                    </a:p>
                  </a:txBody>
                  <a:tcPr marL="64008" marR="64008" horzOverflow="overflow">
                    <a:lnL>
                      <a:noFill/>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a:noFill/>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Specific adjustment for increased operational personnel to support structured transactions = +$1,000,000 in cost</a:t>
                      </a:r>
                    </a:p>
                  </a:txBody>
                  <a:tcPr marL="64008" marR="64008"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0">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Pre-Tax Profit and Loss</a:t>
                      </a:r>
                    </a:p>
                  </a:txBody>
                  <a:tcPr marL="64008" marR="64008" horzOverflow="overflow">
                    <a:lnL w="12700" cap="flat" cmpd="sng" algn="ctr">
                      <a:solidFill>
                        <a:schemeClr val="accent1"/>
                      </a:solidFill>
                      <a:prstDash val="solid"/>
                      <a:round/>
                      <a:headEnd type="none" w="med" len="med"/>
                      <a:tailEnd type="none" w="med" len="med"/>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7,900,000</a:t>
                      </a:r>
                    </a:p>
                  </a:txBody>
                  <a:tcPr marL="64008" marR="64008" horzOverflow="overflow">
                    <a:lnL>
                      <a:noFill/>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a:noFill/>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0">
                <a:tc gridSpan="4">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Capital</a:t>
                      </a:r>
                    </a:p>
                  </a:txBody>
                  <a:tcPr marL="64008" marR="6400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0">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Daily Average Assets</a:t>
                      </a:r>
                    </a:p>
                  </a:txBody>
                  <a:tcPr marL="64008" marR="64008" horzOverflow="overflow">
                    <a:lnL w="12700" cap="flat" cmpd="sng" algn="ctr">
                      <a:solidFill>
                        <a:schemeClr val="accent1"/>
                      </a:solidFill>
                      <a:prstDash val="solid"/>
                      <a:round/>
                      <a:headEnd type="none" w="med" len="med"/>
                      <a:tailEnd type="none" w="med" len="med"/>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r"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500,000,000</a:t>
                      </a:r>
                    </a:p>
                  </a:txBody>
                  <a:tcPr marL="64008" marR="64008" horzOverflow="overflow">
                    <a:lnL>
                      <a:noFill/>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a:noFill/>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158750">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Capital to Asset Ratio</a:t>
                      </a:r>
                    </a:p>
                  </a:txBody>
                  <a:tcPr marL="64008" marR="64008" horzOverflow="overflow">
                    <a:lnL w="12700" cap="flat" cmpd="sng" algn="ctr">
                      <a:solidFill>
                        <a:schemeClr val="accent1"/>
                      </a:solidFill>
                      <a:prstDash val="solid"/>
                      <a:round/>
                      <a:headEnd type="none" w="med" len="med"/>
                      <a:tailEnd type="none" w="med" len="med"/>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r"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8.5%</a:t>
                      </a:r>
                    </a:p>
                  </a:txBody>
                  <a:tcPr marL="64008" marR="64008" horzOverflow="overflow">
                    <a:lnL>
                      <a:noFill/>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a:noFill/>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Capital charge adjust 0.5% for increased operational risks </a:t>
                      </a:r>
                      <a:br>
                        <a:rPr kumimoji="0" lang="en-US" sz="1200" b="0" i="0" u="none" strike="noStrike" cap="none" normalizeH="0" baseline="0" smtClean="0">
                          <a:ln>
                            <a:noFill/>
                          </a:ln>
                          <a:solidFill>
                            <a:schemeClr val="tx1"/>
                          </a:solidFill>
                          <a:effectLst/>
                          <a:latin typeface="Arial" pitchFamily="34" charset="0"/>
                          <a:cs typeface="Arial" pitchFamily="34" charset="0"/>
                        </a:rPr>
                      </a:br>
                      <a:r>
                        <a:rPr kumimoji="0" lang="en-US" sz="1200" b="0" i="0" u="none" strike="noStrike" cap="none" normalizeH="0" baseline="0" smtClean="0">
                          <a:ln>
                            <a:noFill/>
                          </a:ln>
                          <a:solidFill>
                            <a:schemeClr val="tx1"/>
                          </a:solidFill>
                          <a:effectLst/>
                          <a:latin typeface="Arial" pitchFamily="34" charset="0"/>
                          <a:cs typeface="Arial" pitchFamily="34" charset="0"/>
                        </a:rPr>
                        <a:t>in business</a:t>
                      </a:r>
                    </a:p>
                  </a:txBody>
                  <a:tcPr marL="64008" marR="64008"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0">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Amount of Capital</a:t>
                      </a:r>
                    </a:p>
                  </a:txBody>
                  <a:tcPr marL="64008" marR="64008" horzOverflow="overflow">
                    <a:lnL w="12700" cap="flat" cmpd="sng" algn="ctr">
                      <a:solidFill>
                        <a:schemeClr val="accent1"/>
                      </a:solidFill>
                      <a:prstDash val="solid"/>
                      <a:round/>
                      <a:headEnd type="none" w="med" len="med"/>
                      <a:tailEnd type="none" w="med" len="med"/>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r"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42,500,000</a:t>
                      </a:r>
                    </a:p>
                  </a:txBody>
                  <a:tcPr marL="64008" marR="64008" horzOverflow="overflow">
                    <a:lnL>
                      <a:noFill/>
                    </a:lnL>
                    <a:lnR>
                      <a:noFill/>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a:noFill/>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0">
                <a:tc gridSpan="4">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Performance Measures</a:t>
                      </a:r>
                    </a:p>
                  </a:txBody>
                  <a:tcPr marL="64008" marR="6400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27000">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Pre-tax Return on Capital</a:t>
                      </a:r>
                    </a:p>
                  </a:txBody>
                  <a:tcPr marL="64008" marR="64008" horzOverflow="overflow">
                    <a:lnL w="12700" cap="flat" cmpd="sng" algn="ctr">
                      <a:solidFill>
                        <a:schemeClr val="accent1"/>
                      </a:solidFill>
                      <a:prstDash val="solid"/>
                      <a:round/>
                      <a:headEnd type="none" w="med" len="med"/>
                      <a:tailEnd type="none" w="med" len="med"/>
                    </a:lnL>
                    <a:lnR>
                      <a:noFill/>
                    </a:lnR>
                    <a:lnT w="6350" cap="flat" cmpd="sng" algn="ctr">
                      <a:solidFill>
                        <a:schemeClr val="hlink"/>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18.6%</a:t>
                      </a:r>
                    </a:p>
                  </a:txBody>
                  <a:tcPr marL="64008" marR="64008" horzOverflow="overflow">
                    <a:lnL>
                      <a:noFill/>
                    </a:lnL>
                    <a:lnR>
                      <a:noFill/>
                    </a:lnR>
                    <a:lnT w="6350" cap="flat" cmpd="sng" algn="ctr">
                      <a:solidFill>
                        <a:schemeClr val="hlink"/>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a:noFill/>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774700"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Moving from a 30% to 18.6% return will likely reduce compensation costs in the business and may impact investment decisions</a:t>
                      </a:r>
                    </a:p>
                  </a:txBody>
                  <a:tcPr marL="64008" marR="64008"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726100" name="AutoShape 84"/>
          <p:cNvSpPr>
            <a:spLocks noChangeArrowheads="1"/>
          </p:cNvSpPr>
          <p:nvPr/>
        </p:nvSpPr>
        <p:spPr bwMode="auto">
          <a:xfrm>
            <a:off x="4483100" y="2232025"/>
            <a:ext cx="303213" cy="212725"/>
          </a:xfrm>
          <a:prstGeom prst="rightArrow">
            <a:avLst>
              <a:gd name="adj1" fmla="val 47426"/>
              <a:gd name="adj2" fmla="val 60446"/>
            </a:avLst>
          </a:prstGeom>
          <a:solidFill>
            <a:schemeClr val="accent1"/>
          </a:solidFill>
          <a:ln>
            <a:noFill/>
          </a:ln>
          <a:effectLst/>
          <a:extLst>
            <a:ext uri="{91240B29-F687-4F45-9708-019B960494DF}">
              <a14:hiddenLine xmlns:a14="http://schemas.microsoft.com/office/drawing/2010/main" w="127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0" bIns="44450" anchor="ctr">
            <a:spAutoFit/>
          </a:bodyPr>
          <a:lstStyle/>
          <a:p>
            <a:endParaRPr lang="zh-CN" altLang="en-US"/>
          </a:p>
        </p:txBody>
      </p:sp>
      <p:sp>
        <p:nvSpPr>
          <p:cNvPr id="726102" name="AutoShape 86"/>
          <p:cNvSpPr>
            <a:spLocks noChangeArrowheads="1"/>
          </p:cNvSpPr>
          <p:nvPr/>
        </p:nvSpPr>
        <p:spPr bwMode="auto">
          <a:xfrm>
            <a:off x="4483100" y="3511550"/>
            <a:ext cx="303213" cy="212725"/>
          </a:xfrm>
          <a:prstGeom prst="rightArrow">
            <a:avLst>
              <a:gd name="adj1" fmla="val 47426"/>
              <a:gd name="adj2" fmla="val 60446"/>
            </a:avLst>
          </a:prstGeom>
          <a:solidFill>
            <a:schemeClr val="accent1"/>
          </a:solidFill>
          <a:ln>
            <a:noFill/>
          </a:ln>
          <a:effectLst/>
          <a:extLst>
            <a:ext uri="{91240B29-F687-4F45-9708-019B960494DF}">
              <a14:hiddenLine xmlns:a14="http://schemas.microsoft.com/office/drawing/2010/main" w="127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0" bIns="44450" anchor="ctr">
            <a:spAutoFit/>
          </a:bodyPr>
          <a:lstStyle/>
          <a:p>
            <a:endParaRPr lang="zh-CN" altLang="en-US"/>
          </a:p>
        </p:txBody>
      </p:sp>
      <p:sp>
        <p:nvSpPr>
          <p:cNvPr id="726104" name="AutoShape 88"/>
          <p:cNvSpPr>
            <a:spLocks noChangeArrowheads="1"/>
          </p:cNvSpPr>
          <p:nvPr/>
        </p:nvSpPr>
        <p:spPr bwMode="auto">
          <a:xfrm>
            <a:off x="4483100" y="4786313"/>
            <a:ext cx="303213" cy="212725"/>
          </a:xfrm>
          <a:prstGeom prst="rightArrow">
            <a:avLst>
              <a:gd name="adj1" fmla="val 47426"/>
              <a:gd name="adj2" fmla="val 60446"/>
            </a:avLst>
          </a:prstGeom>
          <a:solidFill>
            <a:schemeClr val="accent1"/>
          </a:solidFill>
          <a:ln>
            <a:noFill/>
          </a:ln>
          <a:effectLst/>
          <a:extLst>
            <a:ext uri="{91240B29-F687-4F45-9708-019B960494DF}">
              <a14:hiddenLine xmlns:a14="http://schemas.microsoft.com/office/drawing/2010/main" w="127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0" bIns="44450" anchor="ctr">
            <a:spAutoFit/>
          </a:bodyPr>
          <a:lstStyle/>
          <a:p>
            <a:endParaRPr lang="zh-CN" altLang="en-US"/>
          </a:p>
        </p:txBody>
      </p:sp>
      <p:sp>
        <p:nvSpPr>
          <p:cNvPr id="726105" name="AutoShape 89"/>
          <p:cNvSpPr>
            <a:spLocks noChangeArrowheads="1"/>
          </p:cNvSpPr>
          <p:nvPr/>
        </p:nvSpPr>
        <p:spPr bwMode="auto">
          <a:xfrm>
            <a:off x="4483100" y="5775325"/>
            <a:ext cx="303213" cy="212725"/>
          </a:xfrm>
          <a:prstGeom prst="rightArrow">
            <a:avLst>
              <a:gd name="adj1" fmla="val 47426"/>
              <a:gd name="adj2" fmla="val 60446"/>
            </a:avLst>
          </a:prstGeom>
          <a:solidFill>
            <a:schemeClr val="accent1"/>
          </a:solidFill>
          <a:ln>
            <a:noFill/>
          </a:ln>
          <a:effectLst/>
          <a:extLst>
            <a:ext uri="{91240B29-F687-4F45-9708-019B960494DF}">
              <a14:hiddenLine xmlns:a14="http://schemas.microsoft.com/office/drawing/2010/main" w="127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4450" rIns="0" bIns="44450" anchor="ctr">
            <a:spAutoFit/>
          </a:bodyPr>
          <a:lstStyle/>
          <a:p>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6066" name="Rectangle 2"/>
          <p:cNvSpPr>
            <a:spLocks noChangeArrowheads="1"/>
          </p:cNvSpPr>
          <p:nvPr/>
        </p:nvSpPr>
        <p:spPr bwMode="blackWhite">
          <a:xfrm>
            <a:off x="198438" y="212725"/>
            <a:ext cx="9659937" cy="7366000"/>
          </a:xfrm>
          <a:prstGeom prst="rect">
            <a:avLst/>
          </a:prstGeom>
          <a:solidFill>
            <a:schemeClr val="tx2"/>
          </a:solidFill>
          <a:ln>
            <a:noFill/>
          </a:ln>
          <a:effectLst/>
          <a:extLs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0" rIns="64800" bIns="0" anchor="ctr"/>
          <a:lstStyle/>
          <a:p>
            <a:endParaRPr lang="zh-CN" altLang="en-US"/>
          </a:p>
        </p:txBody>
      </p:sp>
      <p:sp>
        <p:nvSpPr>
          <p:cNvPr id="856067" name="Rectangle 3"/>
          <p:cNvSpPr>
            <a:spLocks noGrp="1" noChangeArrowheads="1"/>
          </p:cNvSpPr>
          <p:nvPr>
            <p:ph type="ctrTitle"/>
            <p:custDataLst>
              <p:tags r:id="rId1"/>
            </p:custDataLst>
          </p:nvPr>
        </p:nvSpPr>
        <p:spPr>
          <a:xfrm>
            <a:off x="327025" y="688975"/>
            <a:ext cx="9378950" cy="930275"/>
          </a:xfrm>
          <a:noFill/>
          <a:ln/>
        </p:spPr>
        <p:txBody>
          <a:bodyPr/>
          <a:lstStyle/>
          <a:p>
            <a:r>
              <a:rPr lang="en-US">
                <a:solidFill>
                  <a:schemeClr val="bg1"/>
                </a:solidFill>
              </a:rPr>
              <a:t>Opportunities in the support units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C82F3AD-A4BA-452A-B995-7E15EE400D78}" type="slidenum">
              <a:rPr lang="en-US"/>
              <a:pPr/>
              <a:t>19</a:t>
            </a:fld>
            <a:endParaRPr lang="en-US"/>
          </a:p>
        </p:txBody>
      </p:sp>
      <p:sp>
        <p:nvSpPr>
          <p:cNvPr id="728066" name="Rectangle 2"/>
          <p:cNvSpPr>
            <a:spLocks noGrp="1" noChangeArrowheads="1"/>
          </p:cNvSpPr>
          <p:nvPr>
            <p:ph type="title"/>
          </p:nvPr>
        </p:nvSpPr>
        <p:spPr/>
        <p:txBody>
          <a:bodyPr/>
          <a:lstStyle/>
          <a:p>
            <a:r>
              <a:rPr lang="en-US"/>
              <a:t>Opportunities in the support units</a:t>
            </a:r>
          </a:p>
        </p:txBody>
      </p:sp>
      <p:sp>
        <p:nvSpPr>
          <p:cNvPr id="728067" name="Rectangle 3"/>
          <p:cNvSpPr>
            <a:spLocks noGrp="1" noChangeArrowheads="1"/>
          </p:cNvSpPr>
          <p:nvPr>
            <p:ph type="body" idx="1"/>
          </p:nvPr>
        </p:nvSpPr>
        <p:spPr/>
        <p:txBody>
          <a:bodyPr/>
          <a:lstStyle/>
          <a:p>
            <a:pPr marL="231775" lvl="1" indent="-230188">
              <a:buClr>
                <a:schemeClr val="tx1"/>
              </a:buClr>
            </a:pPr>
            <a:r>
              <a:rPr lang="en-US" b="1"/>
              <a:t>Middle and back office operations costs can be significantly reduced without impacting the business</a:t>
            </a:r>
            <a:r>
              <a:rPr lang="en-US"/>
              <a:t> – </a:t>
            </a:r>
            <a:br>
              <a:rPr lang="en-US"/>
            </a:br>
            <a:r>
              <a:rPr lang="en-US"/>
              <a:t>This is historically been one of the key target areas for cost cutting. To date, the overwhelming bias in many financial institutions has been to reduce costs, but to keep these activities in-house. We believe that in many cases this bias will be challenged and that there will be a rapid rise in financial institutions “white labeling” their middle and back office processes for the benefits of other institutions. Another area of “re-thinking” that is emerging is to better understand the cost of operational errors and breakdowns. A number of our clients are beginning to understand that the costs of errors is significant and needs to be an area of focus and consideration. With better operating loss statistics, organizations are now equipped to address this area. Specific opportunities exist to further outsource basic technology and operations to either third parties or best in class internal providers, reviewing “off-market” service provider contracts, automating basic reconciliation and operational processes, reducing operational error rates and better automating spreadsheet intensive operations. In terms of specific process and technology areas, replacement or enhancement (often with additional workflow) of antiquated and manual systems in such areas as underwriting, policy administration, loan origination, custody and servicing with rules engines and more efficient technology and operational platforms reduce cost and drive efficiency. We are typically finding a minimum of 15-20% cost reduction opportunities in these areas. </a:t>
            </a:r>
          </a:p>
          <a:p>
            <a:pPr marL="231775" lvl="1" indent="-230188">
              <a:buClr>
                <a:schemeClr val="tx1"/>
              </a:buClr>
            </a:pPr>
            <a:r>
              <a:rPr lang="en-US" b="1"/>
              <a:t>Risk management and compliance costs can be reduced while increasing effectiveness</a:t>
            </a:r>
            <a:r>
              <a:rPr lang="en-US"/>
              <a:t> – This may seem counterintuitive, but rationalizing the organizational structures, eliminating duplication and applying common sense generally leads to more effective risk management and compliance functions at a lower cost. Organizational consolidation and creation of a single risk universe, common risk assessment process, reasonable policy framework and a shared testing program and reporting infrastructure can significantly reduce not only the most visible risk and compliance costs, but also the more substantial hidden costs that are buried in the business, operations and technology functions. In our experience, there are opportunities depending upon the organization to reduce up to </a:t>
            </a:r>
            <a:br>
              <a:rPr lang="en-US"/>
            </a:br>
            <a:r>
              <a:rPr lang="en-US"/>
              <a:t>25-30% in this area while improving effectiveness.</a:t>
            </a:r>
          </a:p>
          <a:p>
            <a:pPr marL="231775" lvl="1" indent="-230188">
              <a:buClr>
                <a:schemeClr val="tx1"/>
              </a:buClr>
            </a:pPr>
            <a:r>
              <a:rPr lang="en-US" b="1"/>
              <a:t>Technology and other initiative-oriented spending can be reduced by better aligning key project efforts with business strategy</a:t>
            </a:r>
            <a:r>
              <a:rPr lang="en-US"/>
              <a:t> – Projects, once started, tend to take on a life of their own. When markets and business assumptions change, most organizations do not revalidate project/initiative assumptions. We have consistently found $10s of million cost reduction opportunities by re-validating existing projects and initiatives. This process often extends beyond technology to other capital spending projects and initiatives.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5721" name="Group 137"/>
          <p:cNvGraphicFramePr>
            <a:graphicFrameLocks noGrp="1"/>
          </p:cNvGraphicFramePr>
          <p:nvPr/>
        </p:nvGraphicFramePr>
        <p:xfrm>
          <a:off x="339725" y="1865313"/>
          <a:ext cx="9378950" cy="4159775"/>
        </p:xfrm>
        <a:graphic>
          <a:graphicData uri="http://schemas.openxmlformats.org/drawingml/2006/table">
            <a:tbl>
              <a:tblPr/>
              <a:tblGrid>
                <a:gridCol w="1535113"/>
                <a:gridCol w="4911725"/>
                <a:gridCol w="2932112"/>
              </a:tblGrid>
              <a:tr h="0">
                <a:tc>
                  <a:txBody>
                    <a:bodyPr/>
                    <a:lstStyle/>
                    <a:p>
                      <a:pPr marL="0" marR="0" lvl="0" indent="0" algn="l" defTabSz="200025" rtl="0" eaLnBrk="1" fontAlgn="base" latinLnBrk="0" hangingPunct="1">
                        <a:lnSpc>
                          <a:spcPct val="100000"/>
                        </a:lnSpc>
                        <a:spcBef>
                          <a:spcPct val="20000"/>
                        </a:spcBef>
                        <a:spcAft>
                          <a:spcPct val="20000"/>
                        </a:spcAft>
                        <a:buClrTx/>
                        <a:buSzPct val="90000"/>
                        <a:buFont typeface="Arial" pitchFamily="34" charset="0"/>
                        <a:buNone/>
                        <a:tabLst/>
                      </a:pPr>
                      <a:r>
                        <a:rPr kumimoji="0" lang="en-US" sz="1600" b="0" i="0" u="none" strike="noStrike" cap="none" normalizeH="0" baseline="0" smtClean="0">
                          <a:ln>
                            <a:noFill/>
                          </a:ln>
                          <a:solidFill>
                            <a:schemeClr val="tx2"/>
                          </a:solidFill>
                          <a:effectLst/>
                          <a:latin typeface="Arial" pitchFamily="34" charset="0"/>
                          <a:cs typeface="Arial" pitchFamily="34" charset="0"/>
                        </a:rPr>
                        <a:t>Section</a:t>
                      </a:r>
                    </a:p>
                  </a:txBody>
                  <a:tcPr marL="0" marR="0" marT="80905" marB="80905" horzOverflow="overflow">
                    <a:lnL cap="flat">
                      <a:noFill/>
                    </a:lnL>
                    <a:lnR>
                      <a:noFill/>
                    </a:lnR>
                    <a:lnT cap="flat">
                      <a:noFill/>
                    </a:lnT>
                    <a:lnB>
                      <a:noFill/>
                    </a:lnB>
                    <a:lnTlToBr>
                      <a:noFill/>
                    </a:lnTlToBr>
                    <a:lnBlToTr>
                      <a:noFill/>
                    </a:lnBlToTr>
                    <a:noFill/>
                  </a:tcPr>
                </a:tc>
                <a:tc>
                  <a:txBody>
                    <a:bodyPr/>
                    <a:lstStyle/>
                    <a:p>
                      <a:pPr marL="0" marR="0" lvl="0" indent="0" algn="l" defTabSz="200025" rtl="0" eaLnBrk="1" fontAlgn="base" latinLnBrk="0" hangingPunct="1">
                        <a:lnSpc>
                          <a:spcPct val="100000"/>
                        </a:lnSpc>
                        <a:spcBef>
                          <a:spcPct val="20000"/>
                        </a:spcBef>
                        <a:spcAft>
                          <a:spcPct val="20000"/>
                        </a:spcAft>
                        <a:buClrTx/>
                        <a:buSzPct val="90000"/>
                        <a:buFont typeface="Arial" pitchFamily="34" charset="0"/>
                        <a:buNone/>
                        <a:tabLst/>
                      </a:pPr>
                      <a:endParaRPr kumimoji="0" lang="en-US" sz="1600" b="0" i="0" u="none" strike="noStrike" cap="none" normalizeH="0" baseline="0" smtClean="0">
                        <a:ln>
                          <a:noFill/>
                        </a:ln>
                        <a:solidFill>
                          <a:schemeClr val="tx2"/>
                        </a:solidFill>
                        <a:effectLst/>
                        <a:latin typeface="Arial" pitchFamily="34" charset="0"/>
                        <a:cs typeface="Arial" pitchFamily="34" charset="0"/>
                      </a:endParaRPr>
                    </a:p>
                  </a:txBody>
                  <a:tcPr marL="0" marR="0" marT="80905" marB="80905" horzOverflow="overflow">
                    <a:lnL>
                      <a:noFill/>
                    </a:lnL>
                    <a:lnR>
                      <a:noFill/>
                    </a:lnR>
                    <a:lnT cap="flat">
                      <a:noFill/>
                    </a:lnT>
                    <a:lnB>
                      <a:noFill/>
                    </a:lnB>
                    <a:lnTlToBr>
                      <a:noFill/>
                    </a:lnTlToBr>
                    <a:lnBlToTr>
                      <a:noFill/>
                    </a:lnBlToTr>
                    <a:noFill/>
                  </a:tcPr>
                </a:tc>
                <a:tc>
                  <a:txBody>
                    <a:bodyPr/>
                    <a:lstStyle/>
                    <a:p>
                      <a:pPr marL="0" marR="0" lvl="0" indent="0" algn="r" defTabSz="200025" rtl="0" eaLnBrk="1" fontAlgn="base" latinLnBrk="0" hangingPunct="1">
                        <a:lnSpc>
                          <a:spcPct val="100000"/>
                        </a:lnSpc>
                        <a:spcBef>
                          <a:spcPct val="20000"/>
                        </a:spcBef>
                        <a:spcAft>
                          <a:spcPct val="20000"/>
                        </a:spcAft>
                        <a:buClrTx/>
                        <a:buSzPct val="90000"/>
                        <a:buFont typeface="Arial" pitchFamily="34" charset="0"/>
                        <a:buNone/>
                        <a:tabLst/>
                      </a:pPr>
                      <a:r>
                        <a:rPr kumimoji="0" lang="en-US" sz="1600" b="0" i="0" u="none" strike="noStrike" cap="none" normalizeH="0" baseline="0" smtClean="0">
                          <a:ln>
                            <a:noFill/>
                          </a:ln>
                          <a:solidFill>
                            <a:schemeClr val="tx2"/>
                          </a:solidFill>
                          <a:effectLst/>
                          <a:latin typeface="Arial" pitchFamily="34" charset="0"/>
                          <a:cs typeface="Arial" pitchFamily="34" charset="0"/>
                        </a:rPr>
                        <a:t>Page</a:t>
                      </a:r>
                    </a:p>
                  </a:txBody>
                  <a:tcPr marL="0" marR="0" marT="80905" marB="80905" horzOverflow="overflow">
                    <a:lnL>
                      <a:noFill/>
                    </a:lnL>
                    <a:lnR cap="flat">
                      <a:noFill/>
                    </a:lnR>
                    <a:lnT cap="flat">
                      <a:noFill/>
                    </a:lnT>
                    <a:lnB>
                      <a:noFill/>
                    </a:lnB>
                    <a:lnTlToBr>
                      <a:noFill/>
                    </a:lnTlToBr>
                    <a:lnBlToTr>
                      <a:noFill/>
                    </a:lnBlToTr>
                    <a:noFill/>
                  </a:tcPr>
                </a:tc>
              </a:tr>
              <a:tr h="0">
                <a:tc>
                  <a:txBody>
                    <a:bodyPr/>
                    <a:lstStyle/>
                    <a:p>
                      <a:pPr marL="0" marR="0" lvl="0" indent="0" algn="l" defTabSz="200025" rtl="0" eaLnBrk="1" fontAlgn="base" latinLnBrk="0" hangingPunct="1">
                        <a:lnSpc>
                          <a:spcPct val="100000"/>
                        </a:lnSpc>
                        <a:spcBef>
                          <a:spcPct val="20000"/>
                        </a:spcBef>
                        <a:spcAft>
                          <a:spcPct val="20000"/>
                        </a:spcAft>
                        <a:buClrTx/>
                        <a:buSzPct val="90000"/>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1</a:t>
                      </a:r>
                    </a:p>
                  </a:txBody>
                  <a:tcPr marL="0" marR="0" marT="152824" marB="50941" horzOverflow="overflow">
                    <a:lnL cap="flat">
                      <a:noFill/>
                    </a:lnL>
                    <a:lnR>
                      <a:noFill/>
                    </a:lnR>
                    <a:lnT>
                      <a:noFill/>
                    </a:lnT>
                    <a:lnB w="63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200025" rtl="0" eaLnBrk="1" fontAlgn="base" latinLnBrk="0" hangingPunct="1">
                        <a:lnSpc>
                          <a:spcPct val="100000"/>
                        </a:lnSpc>
                        <a:spcBef>
                          <a:spcPct val="20000"/>
                        </a:spcBef>
                        <a:spcAft>
                          <a:spcPct val="20000"/>
                        </a:spcAft>
                        <a:buClrTx/>
                        <a:buSzPct val="90000"/>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Purpose &amp; background</a:t>
                      </a:r>
                    </a:p>
                  </a:txBody>
                  <a:tcPr marL="0" marR="0" marT="152824" marB="50941" horzOverflow="overflow">
                    <a:lnL>
                      <a:noFill/>
                    </a:lnL>
                    <a:lnR>
                      <a:noFill/>
                    </a:lnR>
                    <a:lnT>
                      <a:noFill/>
                    </a:lnT>
                    <a:lnB w="63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200025" rtl="0" eaLnBrk="1" fontAlgn="base" latinLnBrk="0" hangingPunct="1">
                        <a:lnSpc>
                          <a:spcPct val="100000"/>
                        </a:lnSpc>
                        <a:spcBef>
                          <a:spcPct val="20000"/>
                        </a:spcBef>
                        <a:spcAft>
                          <a:spcPct val="20000"/>
                        </a:spcAft>
                        <a:buClrTx/>
                        <a:buSzPct val="90000"/>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3</a:t>
                      </a:r>
                    </a:p>
                  </a:txBody>
                  <a:tcPr marL="0" marR="0" marT="152824" marB="50941" horzOverflow="overflow">
                    <a:lnL>
                      <a:noFill/>
                    </a:lnL>
                    <a:lnR cap="flat">
                      <a:noFill/>
                    </a:lnR>
                    <a:lnT>
                      <a:noFill/>
                    </a:lnT>
                    <a:lnB w="6350" cap="flat" cmpd="sng" algn="ctr">
                      <a:solidFill>
                        <a:schemeClr val="accent1"/>
                      </a:solidFill>
                      <a:prstDash val="solid"/>
                      <a:round/>
                      <a:headEnd type="none" w="med" len="med"/>
                      <a:tailEnd type="none" w="med" len="med"/>
                    </a:lnB>
                    <a:lnTlToBr>
                      <a:noFill/>
                    </a:lnTlToBr>
                    <a:lnBlToTr>
                      <a:noFill/>
                    </a:lnBlToTr>
                    <a:noFill/>
                  </a:tcPr>
                </a:tc>
              </a:tr>
              <a:tr h="0">
                <a:tc>
                  <a:txBody>
                    <a:bodyPr/>
                    <a:lstStyle/>
                    <a:p>
                      <a:pPr marL="0" marR="0" lvl="0" indent="0" algn="l" defTabSz="200025" rtl="0" eaLnBrk="1" fontAlgn="base" latinLnBrk="0" hangingPunct="1">
                        <a:lnSpc>
                          <a:spcPct val="100000"/>
                        </a:lnSpc>
                        <a:spcBef>
                          <a:spcPct val="20000"/>
                        </a:spcBef>
                        <a:spcAft>
                          <a:spcPct val="20000"/>
                        </a:spcAft>
                        <a:buClrTx/>
                        <a:buSzPct val="90000"/>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2</a:t>
                      </a:r>
                    </a:p>
                  </a:txBody>
                  <a:tcPr marL="0" marR="0" marT="152824" marB="50941" horzOverflow="overflow">
                    <a:lnL cap="flat">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200025" rtl="0" eaLnBrk="1" fontAlgn="base" latinLnBrk="0" hangingPunct="1">
                        <a:lnSpc>
                          <a:spcPct val="100000"/>
                        </a:lnSpc>
                        <a:spcBef>
                          <a:spcPct val="20000"/>
                        </a:spcBef>
                        <a:spcAft>
                          <a:spcPct val="20000"/>
                        </a:spcAft>
                        <a:buClrTx/>
                        <a:buSzPct val="90000"/>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Point of view</a:t>
                      </a:r>
                    </a:p>
                  </a:txBody>
                  <a:tcPr marL="0" marR="0" marT="152824" marB="50941" horzOverflow="overflow">
                    <a:lnL>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200025" rtl="0" eaLnBrk="1" fontAlgn="base" latinLnBrk="0" hangingPunct="1">
                        <a:lnSpc>
                          <a:spcPct val="100000"/>
                        </a:lnSpc>
                        <a:spcBef>
                          <a:spcPct val="20000"/>
                        </a:spcBef>
                        <a:spcAft>
                          <a:spcPct val="20000"/>
                        </a:spcAft>
                        <a:buClrTx/>
                        <a:buSzPct val="90000"/>
                        <a:buFont typeface="Arial" pitchFamily="34" charset="0"/>
                        <a:buNone/>
                        <a:tabLst>
                          <a:tab pos="198438" algn="dec"/>
                          <a:tab pos="509588" algn="l"/>
                          <a:tab pos="768350" algn="l"/>
                          <a:tab pos="1139825" algn="l"/>
                          <a:tab pos="1514475" algn="l"/>
                          <a:tab pos="1803400" algn="l"/>
                        </a:tabLst>
                      </a:pPr>
                      <a:r>
                        <a:rPr kumimoji="0" lang="en-US" sz="1400" b="0" i="0" u="none" strike="noStrike" cap="none" normalizeH="0" baseline="0" smtClean="0">
                          <a:ln>
                            <a:noFill/>
                          </a:ln>
                          <a:solidFill>
                            <a:schemeClr val="tx1"/>
                          </a:solidFill>
                          <a:effectLst/>
                          <a:latin typeface="Arial" pitchFamily="34" charset="0"/>
                          <a:cs typeface="Arial" pitchFamily="34" charset="0"/>
                        </a:rPr>
                        <a:t>5</a:t>
                      </a:r>
                    </a:p>
                  </a:txBody>
                  <a:tcPr marL="0" marR="0" marT="152824" marB="50941" horzOverflow="overflow">
                    <a:lnL>
                      <a:noFill/>
                    </a:lnL>
                    <a:lnR cap="flat">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noFill/>
                  </a:tcPr>
                </a:tc>
              </a:tr>
              <a:tr h="0">
                <a:tc>
                  <a:txBody>
                    <a:bodyPr/>
                    <a:lstStyle/>
                    <a:p>
                      <a:pPr marL="0" marR="0" lvl="0" indent="0" algn="l" defTabSz="200025" rtl="0" eaLnBrk="1" fontAlgn="base" latinLnBrk="0" hangingPunct="1">
                        <a:lnSpc>
                          <a:spcPct val="100000"/>
                        </a:lnSpc>
                        <a:spcBef>
                          <a:spcPct val="20000"/>
                        </a:spcBef>
                        <a:spcAft>
                          <a:spcPct val="20000"/>
                        </a:spcAft>
                        <a:buClrTx/>
                        <a:buSzPct val="90000"/>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3</a:t>
                      </a:r>
                    </a:p>
                  </a:txBody>
                  <a:tcPr marL="0" marR="0" marT="152824" marB="50941" horzOverflow="overflow">
                    <a:lnL cap="flat">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200025" rtl="0" eaLnBrk="1" fontAlgn="base" latinLnBrk="0" hangingPunct="1">
                        <a:lnSpc>
                          <a:spcPct val="100000"/>
                        </a:lnSpc>
                        <a:spcBef>
                          <a:spcPct val="20000"/>
                        </a:spcBef>
                        <a:spcAft>
                          <a:spcPct val="20000"/>
                        </a:spcAft>
                        <a:buClrTx/>
                        <a:buSzPct val="90000"/>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Anatomy of a successful total cost management program</a:t>
                      </a:r>
                    </a:p>
                  </a:txBody>
                  <a:tcPr marL="0" marR="0" marT="152824" marB="50941" horzOverflow="overflow">
                    <a:lnL>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200025" rtl="0" eaLnBrk="1" fontAlgn="base" latinLnBrk="0" hangingPunct="1">
                        <a:lnSpc>
                          <a:spcPct val="100000"/>
                        </a:lnSpc>
                        <a:spcBef>
                          <a:spcPct val="20000"/>
                        </a:spcBef>
                        <a:spcAft>
                          <a:spcPct val="20000"/>
                        </a:spcAft>
                        <a:buClrTx/>
                        <a:buSzPct val="90000"/>
                        <a:buFont typeface="Arial" pitchFamily="34" charset="0"/>
                        <a:buNone/>
                        <a:tabLst>
                          <a:tab pos="198438" algn="dec"/>
                          <a:tab pos="509588" algn="l"/>
                          <a:tab pos="768350" algn="l"/>
                          <a:tab pos="1139825" algn="l"/>
                          <a:tab pos="1514475" algn="l"/>
                          <a:tab pos="1803400" algn="l"/>
                        </a:tabLst>
                      </a:pPr>
                      <a:r>
                        <a:rPr kumimoji="0" lang="en-US" sz="1400" b="0" i="0" u="none" strike="noStrike" cap="none" normalizeH="0" baseline="0" smtClean="0">
                          <a:ln>
                            <a:noFill/>
                          </a:ln>
                          <a:solidFill>
                            <a:schemeClr val="tx1"/>
                          </a:solidFill>
                          <a:effectLst/>
                          <a:latin typeface="Arial" pitchFamily="34" charset="0"/>
                          <a:cs typeface="Arial" pitchFamily="34" charset="0"/>
                        </a:rPr>
                        <a:t>9</a:t>
                      </a:r>
                    </a:p>
                  </a:txBody>
                  <a:tcPr marL="0" marR="0" marT="152824" marB="50941" horzOverflow="overflow">
                    <a:lnL>
                      <a:noFill/>
                    </a:lnL>
                    <a:lnR cap="flat">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noFill/>
                  </a:tcPr>
                </a:tc>
              </a:tr>
              <a:tr h="0">
                <a:tc>
                  <a:txBody>
                    <a:bodyPr/>
                    <a:lstStyle/>
                    <a:p>
                      <a:pPr marL="0" marR="0" lvl="0" indent="0" algn="l" defTabSz="200025" rtl="0" eaLnBrk="1" fontAlgn="base" latinLnBrk="0" hangingPunct="1">
                        <a:lnSpc>
                          <a:spcPct val="100000"/>
                        </a:lnSpc>
                        <a:spcBef>
                          <a:spcPct val="20000"/>
                        </a:spcBef>
                        <a:spcAft>
                          <a:spcPct val="20000"/>
                        </a:spcAft>
                        <a:buClrTx/>
                        <a:buSzPct val="90000"/>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4</a:t>
                      </a:r>
                    </a:p>
                  </a:txBody>
                  <a:tcPr marL="0" marR="0" marT="152824" marB="50941" horzOverflow="overflow">
                    <a:lnL cap="flat">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200025" rtl="0" eaLnBrk="1" fontAlgn="base" latinLnBrk="0" hangingPunct="1">
                        <a:lnSpc>
                          <a:spcPct val="100000"/>
                        </a:lnSpc>
                        <a:spcBef>
                          <a:spcPct val="20000"/>
                        </a:spcBef>
                        <a:spcAft>
                          <a:spcPct val="20000"/>
                        </a:spcAft>
                        <a:buClrTx/>
                        <a:buSzPct val="90000"/>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Beginning with the business &amp; front office</a:t>
                      </a:r>
                    </a:p>
                  </a:txBody>
                  <a:tcPr marL="0" marR="0" marT="152824" marB="50941" horzOverflow="overflow">
                    <a:lnL>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200025" rtl="0" eaLnBrk="1" fontAlgn="base" latinLnBrk="0" hangingPunct="1">
                        <a:lnSpc>
                          <a:spcPct val="100000"/>
                        </a:lnSpc>
                        <a:spcBef>
                          <a:spcPct val="20000"/>
                        </a:spcBef>
                        <a:spcAft>
                          <a:spcPct val="20000"/>
                        </a:spcAft>
                        <a:buClrTx/>
                        <a:buSzPct val="90000"/>
                        <a:buFont typeface="Arial" pitchFamily="34" charset="0"/>
                        <a:buNone/>
                        <a:tabLst>
                          <a:tab pos="198438" algn="dec"/>
                          <a:tab pos="509588" algn="l"/>
                          <a:tab pos="768350" algn="l"/>
                          <a:tab pos="1139825" algn="l"/>
                          <a:tab pos="1514475" algn="l"/>
                          <a:tab pos="1803400" algn="l"/>
                        </a:tabLst>
                      </a:pPr>
                      <a:r>
                        <a:rPr kumimoji="0" lang="en-US" sz="1400" b="0" i="0" u="none" strike="noStrike" cap="none" normalizeH="0" baseline="0" smtClean="0">
                          <a:ln>
                            <a:noFill/>
                          </a:ln>
                          <a:solidFill>
                            <a:schemeClr val="tx1"/>
                          </a:solidFill>
                          <a:effectLst/>
                          <a:latin typeface="Arial" pitchFamily="34" charset="0"/>
                          <a:cs typeface="Arial" pitchFamily="34" charset="0"/>
                        </a:rPr>
                        <a:t>13</a:t>
                      </a:r>
                    </a:p>
                  </a:txBody>
                  <a:tcPr marL="0" marR="0" marT="152824" marB="50941" horzOverflow="overflow">
                    <a:lnL>
                      <a:noFill/>
                    </a:lnL>
                    <a:lnR cap="flat">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noFill/>
                  </a:tcPr>
                </a:tc>
              </a:tr>
              <a:tr h="0">
                <a:tc>
                  <a:txBody>
                    <a:bodyPr/>
                    <a:lstStyle/>
                    <a:p>
                      <a:pPr marL="0" marR="0" lvl="0" indent="0" algn="l" defTabSz="200025" rtl="0" eaLnBrk="1" fontAlgn="base" latinLnBrk="0" hangingPunct="1">
                        <a:lnSpc>
                          <a:spcPct val="100000"/>
                        </a:lnSpc>
                        <a:spcBef>
                          <a:spcPct val="20000"/>
                        </a:spcBef>
                        <a:spcAft>
                          <a:spcPct val="20000"/>
                        </a:spcAft>
                        <a:buClrTx/>
                        <a:buSzPct val="90000"/>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5</a:t>
                      </a:r>
                    </a:p>
                  </a:txBody>
                  <a:tcPr marL="0" marR="0" marT="152824" marB="50941" horzOverflow="overflow">
                    <a:lnL cap="flat">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200025" rtl="0" eaLnBrk="1" fontAlgn="base" latinLnBrk="0" hangingPunct="1">
                        <a:lnSpc>
                          <a:spcPct val="100000"/>
                        </a:lnSpc>
                        <a:spcBef>
                          <a:spcPct val="20000"/>
                        </a:spcBef>
                        <a:spcAft>
                          <a:spcPct val="20000"/>
                        </a:spcAft>
                        <a:buClrTx/>
                        <a:buSzPct val="90000"/>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Opportunities in the support units</a:t>
                      </a:r>
                    </a:p>
                  </a:txBody>
                  <a:tcPr marL="0" marR="0" marT="152824" marB="50941" horzOverflow="overflow">
                    <a:lnL>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200025" rtl="0" eaLnBrk="1" fontAlgn="base" latinLnBrk="0" hangingPunct="1">
                        <a:lnSpc>
                          <a:spcPct val="100000"/>
                        </a:lnSpc>
                        <a:spcBef>
                          <a:spcPct val="20000"/>
                        </a:spcBef>
                        <a:spcAft>
                          <a:spcPct val="20000"/>
                        </a:spcAft>
                        <a:buClrTx/>
                        <a:buSzPct val="90000"/>
                        <a:buFont typeface="Arial" pitchFamily="34" charset="0"/>
                        <a:buNone/>
                        <a:tabLst>
                          <a:tab pos="198438" algn="dec"/>
                          <a:tab pos="509588" algn="l"/>
                          <a:tab pos="768350" algn="l"/>
                          <a:tab pos="1139825" algn="l"/>
                          <a:tab pos="1514475" algn="l"/>
                          <a:tab pos="1803400" algn="l"/>
                        </a:tabLst>
                      </a:pPr>
                      <a:r>
                        <a:rPr kumimoji="0" lang="en-US" sz="1400" b="0" i="0" u="none" strike="noStrike" cap="none" normalizeH="0" baseline="0" smtClean="0">
                          <a:ln>
                            <a:noFill/>
                          </a:ln>
                          <a:solidFill>
                            <a:schemeClr val="tx1"/>
                          </a:solidFill>
                          <a:effectLst/>
                          <a:latin typeface="Arial" pitchFamily="34" charset="0"/>
                          <a:cs typeface="Arial" pitchFamily="34" charset="0"/>
                        </a:rPr>
                        <a:t>19</a:t>
                      </a:r>
                    </a:p>
                  </a:txBody>
                  <a:tcPr marL="0" marR="0" marT="152824" marB="50941" horzOverflow="overflow">
                    <a:lnL>
                      <a:noFill/>
                    </a:lnL>
                    <a:lnR cap="flat">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noFill/>
                  </a:tcPr>
                </a:tc>
              </a:tr>
              <a:tr h="415925">
                <a:tc>
                  <a:txBody>
                    <a:bodyPr/>
                    <a:lstStyle/>
                    <a:p>
                      <a:pPr marL="0" marR="0" lvl="0" indent="0" algn="l" defTabSz="200025" rtl="0" eaLnBrk="1" fontAlgn="base" latinLnBrk="0" hangingPunct="1">
                        <a:lnSpc>
                          <a:spcPct val="100000"/>
                        </a:lnSpc>
                        <a:spcBef>
                          <a:spcPct val="20000"/>
                        </a:spcBef>
                        <a:spcAft>
                          <a:spcPct val="20000"/>
                        </a:spcAft>
                        <a:buClrTx/>
                        <a:buSzPct val="90000"/>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6</a:t>
                      </a:r>
                    </a:p>
                  </a:txBody>
                  <a:tcPr marL="0" marR="0" marT="152824" marB="50941" horzOverflow="overflow">
                    <a:lnL cap="flat">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200025" rtl="0" eaLnBrk="1" fontAlgn="base" latinLnBrk="0" hangingPunct="1">
                        <a:lnSpc>
                          <a:spcPct val="100000"/>
                        </a:lnSpc>
                        <a:spcBef>
                          <a:spcPct val="20000"/>
                        </a:spcBef>
                        <a:spcAft>
                          <a:spcPct val="20000"/>
                        </a:spcAft>
                        <a:buClrTx/>
                        <a:buSzPct val="90000"/>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Some lessons learned</a:t>
                      </a:r>
                    </a:p>
                  </a:txBody>
                  <a:tcPr marL="0" marR="0" marT="152824" marB="50941" horzOverflow="overflow">
                    <a:lnL>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200025" rtl="0" eaLnBrk="1" fontAlgn="base" latinLnBrk="0" hangingPunct="1">
                        <a:lnSpc>
                          <a:spcPct val="100000"/>
                        </a:lnSpc>
                        <a:spcBef>
                          <a:spcPct val="20000"/>
                        </a:spcBef>
                        <a:spcAft>
                          <a:spcPct val="20000"/>
                        </a:spcAft>
                        <a:buClrTx/>
                        <a:buSzPct val="90000"/>
                        <a:buFont typeface="Arial" pitchFamily="34" charset="0"/>
                        <a:buNone/>
                        <a:tabLst>
                          <a:tab pos="198438" algn="dec"/>
                          <a:tab pos="509588" algn="l"/>
                          <a:tab pos="768350" algn="l"/>
                          <a:tab pos="1139825" algn="l"/>
                          <a:tab pos="1514475" algn="l"/>
                          <a:tab pos="1803400" algn="l"/>
                        </a:tabLst>
                      </a:pPr>
                      <a:r>
                        <a:rPr kumimoji="0" lang="en-US" sz="1400" b="0" i="0" u="none" strike="noStrike" cap="none" normalizeH="0" baseline="0" smtClean="0">
                          <a:ln>
                            <a:noFill/>
                          </a:ln>
                          <a:solidFill>
                            <a:schemeClr val="tx1"/>
                          </a:solidFill>
                          <a:effectLst/>
                          <a:latin typeface="Arial" pitchFamily="34" charset="0"/>
                          <a:cs typeface="Arial" pitchFamily="34" charset="0"/>
                        </a:rPr>
                        <a:t>22</a:t>
                      </a:r>
                    </a:p>
                  </a:txBody>
                  <a:tcPr marL="0" marR="0" marT="152824" marB="50941" horzOverflow="overflow">
                    <a:lnL>
                      <a:noFill/>
                    </a:lnL>
                    <a:lnR cap="flat">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noFill/>
                  </a:tcPr>
                </a:tc>
              </a:tr>
              <a:tr h="415925">
                <a:tc>
                  <a:txBody>
                    <a:bodyPr/>
                    <a:lstStyle/>
                    <a:p>
                      <a:pPr marL="0" marR="0" lvl="0" indent="0" algn="l" defTabSz="200025" rtl="0" eaLnBrk="1" fontAlgn="base" latinLnBrk="0" hangingPunct="1">
                        <a:lnSpc>
                          <a:spcPct val="100000"/>
                        </a:lnSpc>
                        <a:spcBef>
                          <a:spcPct val="20000"/>
                        </a:spcBef>
                        <a:spcAft>
                          <a:spcPct val="20000"/>
                        </a:spcAft>
                        <a:buClrTx/>
                        <a:buSzPct val="90000"/>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7</a:t>
                      </a:r>
                    </a:p>
                  </a:txBody>
                  <a:tcPr marL="0" marR="0" marT="152824" marB="50941" horzOverflow="overflow">
                    <a:lnL cap="flat">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200025" rtl="0" eaLnBrk="1" fontAlgn="base" latinLnBrk="0" hangingPunct="1">
                        <a:lnSpc>
                          <a:spcPct val="100000"/>
                        </a:lnSpc>
                        <a:spcBef>
                          <a:spcPct val="20000"/>
                        </a:spcBef>
                        <a:spcAft>
                          <a:spcPct val="20000"/>
                        </a:spcAft>
                        <a:buClrTx/>
                        <a:buSzPct val="90000"/>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PwC qualifications to help</a:t>
                      </a:r>
                    </a:p>
                  </a:txBody>
                  <a:tcPr marL="0" marR="0" marT="152824" marB="50941" horzOverflow="overflow">
                    <a:lnL>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200025" rtl="0" eaLnBrk="1" fontAlgn="base" latinLnBrk="0" hangingPunct="1">
                        <a:lnSpc>
                          <a:spcPct val="100000"/>
                        </a:lnSpc>
                        <a:spcBef>
                          <a:spcPct val="20000"/>
                        </a:spcBef>
                        <a:spcAft>
                          <a:spcPct val="20000"/>
                        </a:spcAft>
                        <a:buClrTx/>
                        <a:buSzPct val="90000"/>
                        <a:buFont typeface="Arial" pitchFamily="34" charset="0"/>
                        <a:buNone/>
                        <a:tabLst>
                          <a:tab pos="198438" algn="dec"/>
                          <a:tab pos="509588" algn="l"/>
                          <a:tab pos="768350" algn="l"/>
                          <a:tab pos="1139825" algn="l"/>
                          <a:tab pos="1514475" algn="l"/>
                          <a:tab pos="1803400" algn="l"/>
                        </a:tabLst>
                      </a:pPr>
                      <a:r>
                        <a:rPr kumimoji="0" lang="en-US" sz="1400" b="0" i="0" u="none" strike="noStrike" cap="none" normalizeH="0" baseline="0" smtClean="0">
                          <a:ln>
                            <a:noFill/>
                          </a:ln>
                          <a:solidFill>
                            <a:schemeClr val="tx1"/>
                          </a:solidFill>
                          <a:effectLst/>
                          <a:latin typeface="Arial" pitchFamily="34" charset="0"/>
                          <a:cs typeface="Arial" pitchFamily="34" charset="0"/>
                        </a:rPr>
                        <a:t>24</a:t>
                      </a:r>
                    </a:p>
                  </a:txBody>
                  <a:tcPr marL="0" marR="0" marT="152824" marB="50941" horzOverflow="overflow">
                    <a:lnL>
                      <a:noFill/>
                    </a:lnL>
                    <a:lnR cap="flat">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noFill/>
                  </a:tcPr>
                </a:tc>
              </a:tr>
              <a:tr h="415925">
                <a:tc>
                  <a:txBody>
                    <a:bodyPr/>
                    <a:lstStyle/>
                    <a:p>
                      <a:pPr marL="0" marR="0" lvl="0" indent="0" algn="l" defTabSz="200025" rtl="0" eaLnBrk="1" fontAlgn="base" latinLnBrk="0" hangingPunct="1">
                        <a:lnSpc>
                          <a:spcPct val="100000"/>
                        </a:lnSpc>
                        <a:spcBef>
                          <a:spcPct val="20000"/>
                        </a:spcBef>
                        <a:spcAft>
                          <a:spcPct val="20000"/>
                        </a:spcAft>
                        <a:buClrTx/>
                        <a:buSzPct val="90000"/>
                        <a:buFont typeface="Arial" pitchFamily="34" charset="0"/>
                        <a:buNone/>
                        <a:tabLst/>
                      </a:pPr>
                      <a:r>
                        <a:rPr kumimoji="0" lang="en-US" sz="1400" b="0" i="0" u="none" strike="noStrike" cap="none" normalizeH="0" baseline="0" smtClean="0">
                          <a:ln>
                            <a:noFill/>
                          </a:ln>
                          <a:solidFill>
                            <a:schemeClr val="tx2"/>
                          </a:solidFill>
                          <a:effectLst/>
                          <a:latin typeface="Arial" pitchFamily="34" charset="0"/>
                          <a:cs typeface="Arial" pitchFamily="34" charset="0"/>
                        </a:rPr>
                        <a:t>Appendix 1</a:t>
                      </a:r>
                    </a:p>
                  </a:txBody>
                  <a:tcPr marL="0" marR="0" marT="152824" marB="50941" horzOverflow="overflow">
                    <a:lnL cap="flat">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200025" rtl="0" eaLnBrk="1" fontAlgn="base" latinLnBrk="0" hangingPunct="1">
                        <a:lnSpc>
                          <a:spcPct val="100000"/>
                        </a:lnSpc>
                        <a:spcBef>
                          <a:spcPct val="20000"/>
                        </a:spcBef>
                        <a:spcAft>
                          <a:spcPct val="20000"/>
                        </a:spcAft>
                        <a:buClrTx/>
                        <a:buSzPct val="90000"/>
                        <a:buFont typeface="Arial" pitchFamily="34" charset="0"/>
                        <a:buNone/>
                        <a:tabLst/>
                      </a:pPr>
                      <a:r>
                        <a:rPr kumimoji="0" lang="en-US" sz="1400" b="0" i="0" u="none" strike="noStrike" cap="none" normalizeH="0" baseline="0" smtClean="0">
                          <a:ln>
                            <a:noFill/>
                          </a:ln>
                          <a:solidFill>
                            <a:schemeClr val="tx1"/>
                          </a:solidFill>
                          <a:effectLst/>
                          <a:latin typeface="Arial" pitchFamily="34" charset="0"/>
                          <a:cs typeface="Arial" pitchFamily="34" charset="0"/>
                        </a:rPr>
                        <a:t>Methodology summary</a:t>
                      </a:r>
                    </a:p>
                  </a:txBody>
                  <a:tcPr marL="0" marR="0" marT="152824" marB="50941" horzOverflow="overflow">
                    <a:lnL>
                      <a:noFill/>
                    </a:lnL>
                    <a:lnR>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200025" rtl="0" eaLnBrk="1" fontAlgn="base" latinLnBrk="0" hangingPunct="1">
                        <a:lnSpc>
                          <a:spcPct val="100000"/>
                        </a:lnSpc>
                        <a:spcBef>
                          <a:spcPct val="20000"/>
                        </a:spcBef>
                        <a:spcAft>
                          <a:spcPct val="20000"/>
                        </a:spcAft>
                        <a:buClrTx/>
                        <a:buSzPct val="90000"/>
                        <a:buFont typeface="Arial" pitchFamily="34" charset="0"/>
                        <a:buNone/>
                        <a:tabLst>
                          <a:tab pos="198438" algn="dec"/>
                          <a:tab pos="509588" algn="l"/>
                          <a:tab pos="768350" algn="l"/>
                          <a:tab pos="1139825" algn="l"/>
                          <a:tab pos="1514475" algn="l"/>
                          <a:tab pos="1803400" algn="l"/>
                        </a:tabLst>
                      </a:pPr>
                      <a:r>
                        <a:rPr kumimoji="0" lang="en-US" sz="1400" b="0" i="0" u="none" strike="noStrike" cap="none" normalizeH="0" baseline="0" smtClean="0">
                          <a:ln>
                            <a:noFill/>
                          </a:ln>
                          <a:solidFill>
                            <a:schemeClr val="tx1"/>
                          </a:solidFill>
                          <a:effectLst/>
                          <a:latin typeface="Arial" pitchFamily="34" charset="0"/>
                          <a:cs typeface="Arial" pitchFamily="34" charset="0"/>
                        </a:rPr>
                        <a:t>29</a:t>
                      </a:r>
                    </a:p>
                  </a:txBody>
                  <a:tcPr marL="0" marR="0" marT="152824" marB="50941" horzOverflow="overflow">
                    <a:lnL>
                      <a:noFill/>
                    </a:lnL>
                    <a:lnR cap="flat">
                      <a:noFill/>
                    </a:lnR>
                    <a:lnT w="6350" cap="flat" cmpd="sng" algn="ctr">
                      <a:solidFill>
                        <a:schemeClr val="accent1"/>
                      </a:solidFill>
                      <a:prstDash val="solid"/>
                      <a:round/>
                      <a:headEnd type="none" w="med" len="med"/>
                      <a:tailEnd type="none" w="med" len="med"/>
                    </a:lnT>
                    <a:lnB w="6350" cap="flat" cmpd="sng" algn="ctr">
                      <a:solidFill>
                        <a:schemeClr val="accent1"/>
                      </a:solidFill>
                      <a:prstDash val="solid"/>
                      <a:round/>
                      <a:headEnd type="none" w="med" len="med"/>
                      <a:tailEnd type="none" w="med" len="med"/>
                    </a:lnB>
                    <a:lnTlToBr>
                      <a:noFill/>
                    </a:lnTlToBr>
                    <a:lnBlToTr>
                      <a:noFill/>
                    </a:lnBlToTr>
                    <a:noFill/>
                  </a:tcPr>
                </a:tc>
              </a:tr>
              <a:tr h="409575">
                <a:tc>
                  <a:txBody>
                    <a:bodyPr/>
                    <a:lstStyle/>
                    <a:p>
                      <a:pPr marL="0" marR="0" lvl="0" indent="0" algn="l" defTabSz="200025" rtl="0" eaLnBrk="1" fontAlgn="base" latinLnBrk="0" hangingPunct="1">
                        <a:lnSpc>
                          <a:spcPct val="100000"/>
                        </a:lnSpc>
                        <a:spcBef>
                          <a:spcPct val="20000"/>
                        </a:spcBef>
                        <a:spcAft>
                          <a:spcPct val="20000"/>
                        </a:spcAft>
                        <a:buClrTx/>
                        <a:buSzPct val="90000"/>
                        <a:buFont typeface="Arial" pitchFamily="34" charset="0"/>
                        <a:buNone/>
                        <a:tabLst/>
                      </a:pPr>
                      <a:endParaRPr kumimoji="0" lang="en-US" sz="1400" b="0" i="0" u="none" strike="noStrike" cap="none" normalizeH="0" baseline="0" smtClean="0">
                        <a:ln>
                          <a:noFill/>
                        </a:ln>
                        <a:solidFill>
                          <a:schemeClr val="tx2"/>
                        </a:solidFill>
                        <a:effectLst/>
                        <a:latin typeface="Arial" pitchFamily="34" charset="0"/>
                        <a:cs typeface="Arial" pitchFamily="34" charset="0"/>
                      </a:endParaRPr>
                    </a:p>
                  </a:txBody>
                  <a:tcPr marL="0" marR="0" marT="152824" marB="50941" horzOverflow="overflow">
                    <a:lnL cap="flat">
                      <a:noFill/>
                    </a:lnL>
                    <a:lnR>
                      <a:noFill/>
                    </a:lnR>
                    <a:lnT w="6350" cap="flat" cmpd="sng" algn="ctr">
                      <a:solidFill>
                        <a:schemeClr val="accent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200025" rtl="0" eaLnBrk="1" fontAlgn="base" latinLnBrk="0" hangingPunct="1">
                        <a:lnSpc>
                          <a:spcPct val="100000"/>
                        </a:lnSpc>
                        <a:spcBef>
                          <a:spcPct val="20000"/>
                        </a:spcBef>
                        <a:spcAft>
                          <a:spcPct val="20000"/>
                        </a:spcAft>
                        <a:buClrTx/>
                        <a:buSzPct val="90000"/>
                        <a:buFont typeface="Arial" pitchFamily="34" charset="0"/>
                        <a:buNone/>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a:txBody>
                  <a:tcPr marL="0" marR="0" marT="152824" marB="50941" horzOverflow="overflow">
                    <a:lnL>
                      <a:noFill/>
                    </a:lnL>
                    <a:lnR>
                      <a:noFill/>
                    </a:lnR>
                    <a:lnT w="6350" cap="flat" cmpd="sng" algn="ctr">
                      <a:solidFill>
                        <a:schemeClr val="accent1"/>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200025" rtl="0" eaLnBrk="1" fontAlgn="base" latinLnBrk="0" hangingPunct="1">
                        <a:lnSpc>
                          <a:spcPct val="100000"/>
                        </a:lnSpc>
                        <a:spcBef>
                          <a:spcPct val="20000"/>
                        </a:spcBef>
                        <a:spcAft>
                          <a:spcPct val="20000"/>
                        </a:spcAft>
                        <a:buClrTx/>
                        <a:buSzPct val="90000"/>
                        <a:buFont typeface="Arial" pitchFamily="34" charset="0"/>
                        <a:buNone/>
                        <a:tabLst>
                          <a:tab pos="198438" algn="dec"/>
                          <a:tab pos="509588" algn="l"/>
                          <a:tab pos="768350" algn="l"/>
                          <a:tab pos="1139825" algn="l"/>
                          <a:tab pos="1514475" algn="l"/>
                          <a:tab pos="1803400" algn="l"/>
                        </a:tabLst>
                      </a:pPr>
                      <a:endParaRPr kumimoji="0" lang="en-US" sz="1400" b="0" i="0" u="none" strike="noStrike" cap="none" normalizeH="0" baseline="0" smtClean="0">
                        <a:ln>
                          <a:noFill/>
                        </a:ln>
                        <a:solidFill>
                          <a:schemeClr val="tx1"/>
                        </a:solidFill>
                        <a:effectLst/>
                        <a:latin typeface="Arial" pitchFamily="34" charset="0"/>
                        <a:cs typeface="Arial" pitchFamily="34" charset="0"/>
                      </a:endParaRPr>
                    </a:p>
                  </a:txBody>
                  <a:tcPr marL="0" marR="0" marT="152824" marB="50941" horzOverflow="overflow">
                    <a:lnL>
                      <a:noFill/>
                    </a:lnL>
                    <a:lnR cap="flat">
                      <a:noFill/>
                    </a:lnR>
                    <a:lnT w="6350" cap="flat" cmpd="sng" algn="ctr">
                      <a:solidFill>
                        <a:schemeClr val="accent1"/>
                      </a:solidFill>
                      <a:prstDash val="solid"/>
                      <a:round/>
                      <a:headEnd type="none" w="med" len="med"/>
                      <a:tailEnd type="none" w="med" len="med"/>
                    </a:lnT>
                    <a:lnB cap="flat">
                      <a:noFill/>
                    </a:lnB>
                    <a:lnTlToBr>
                      <a:noFill/>
                    </a:lnTlToBr>
                    <a:lnBlToTr>
                      <a:noFill/>
                    </a:lnBlToTr>
                    <a:noFill/>
                  </a:tcPr>
                </a:tc>
              </a:tr>
            </a:tbl>
          </a:graphicData>
        </a:graphic>
      </p:graphicFrame>
      <p:sp>
        <p:nvSpPr>
          <p:cNvPr id="835680" name="Rectangle 96"/>
          <p:cNvSpPr>
            <a:spLocks noChangeArrowheads="1"/>
          </p:cNvSpPr>
          <p:nvPr/>
        </p:nvSpPr>
        <p:spPr bwMode="black">
          <a:xfrm>
            <a:off x="328613" y="444500"/>
            <a:ext cx="939641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defTabSz="1019175">
              <a:spcBef>
                <a:spcPct val="0"/>
              </a:spcBef>
              <a:spcAft>
                <a:spcPct val="0"/>
              </a:spcAft>
              <a:buSzTx/>
            </a:pPr>
            <a:r>
              <a:rPr lang="en-US" sz="3200">
                <a:solidFill>
                  <a:schemeClr val="tx2"/>
                </a:solidFill>
              </a:rPr>
              <a:t>Contents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78AD952-75CF-4092-AF58-A01188419E98}" type="slidenum">
              <a:rPr lang="en-US"/>
              <a:pPr/>
              <a:t>20</a:t>
            </a:fld>
            <a:endParaRPr lang="en-US"/>
          </a:p>
        </p:txBody>
      </p:sp>
      <p:sp>
        <p:nvSpPr>
          <p:cNvPr id="730114" name="Rectangle 2"/>
          <p:cNvSpPr>
            <a:spLocks noGrp="1" noChangeArrowheads="1"/>
          </p:cNvSpPr>
          <p:nvPr>
            <p:ph type="title"/>
          </p:nvPr>
        </p:nvSpPr>
        <p:spPr/>
        <p:txBody>
          <a:bodyPr/>
          <a:lstStyle/>
          <a:p>
            <a:r>
              <a:rPr lang="en-US"/>
              <a:t>Opportunities in the support units (continued)</a:t>
            </a:r>
          </a:p>
        </p:txBody>
      </p:sp>
      <p:sp>
        <p:nvSpPr>
          <p:cNvPr id="730115" name="Rectangle 3"/>
          <p:cNvSpPr>
            <a:spLocks noGrp="1" noChangeArrowheads="1"/>
          </p:cNvSpPr>
          <p:nvPr>
            <p:ph type="body" idx="1"/>
          </p:nvPr>
        </p:nvSpPr>
        <p:spPr/>
        <p:txBody>
          <a:bodyPr/>
          <a:lstStyle/>
          <a:p>
            <a:pPr marL="231775" lvl="1" indent="-230188">
              <a:buClr>
                <a:schemeClr val="tx1"/>
              </a:buClr>
            </a:pPr>
            <a:r>
              <a:rPr lang="en-US" b="1"/>
              <a:t>Due to historical underinvestment, finance functions are often prime targets for process improvement and longer term cost reduction</a:t>
            </a:r>
            <a:r>
              <a:rPr lang="en-US"/>
              <a:t> – Some short-term cost reductions are often possible by simply rationalizing the organization, but longer term improvement usually lies in greater standardization (e.g., technology, charts of accounts, management information). This standardization and the investment required to realize the benefits will likely be critical to sustaining a cost effective platform in the future as the finance function is placed under the increasing strain of ever more complex accounting standards and, for US institutions, the looming shadow of IFRS.</a:t>
            </a:r>
          </a:p>
          <a:p>
            <a:pPr marL="231775" lvl="1" indent="-230188">
              <a:buClr>
                <a:schemeClr val="tx1"/>
              </a:buClr>
            </a:pPr>
            <a:r>
              <a:rPr lang="en-US" b="1"/>
              <a:t>Sourcing remains an opportunity for savings </a:t>
            </a:r>
            <a:r>
              <a:rPr lang="en-US"/>
              <a:t>– A number of organizations have too many captives and/or external sourcing providers. This is often a result of decentralization of decision-making to individual business units and regions. Consolidation of captives and creation true centers of excellence is potentially a source of significant cost savings and organizational benefit. As noted earlier, further sourcing of business processes and technology work to those captives and third parties represents opportunities for further cost rationalization. Again, we typically find cost reduction opportunities in the 10-20% range depending upon the organization.</a:t>
            </a:r>
          </a:p>
          <a:p>
            <a:pPr marL="231775" lvl="1" indent="-230188">
              <a:buClr>
                <a:schemeClr val="tx1"/>
              </a:buClr>
            </a:pPr>
            <a:r>
              <a:rPr lang="en-US" b="1"/>
              <a:t>A number of other opportunities exist</a:t>
            </a:r>
            <a:r>
              <a:rPr lang="en-US"/>
              <a:t> – We continue to see significant opportunities in such areas as legal costs, corporate real estate, travel and entertainment costs, food service and other areas that, for a number of institutions, can yield 20+% cost savings without adversely impacting the business.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62" name="Rectangle 2"/>
          <p:cNvSpPr>
            <a:spLocks noChangeArrowheads="1"/>
          </p:cNvSpPr>
          <p:nvPr/>
        </p:nvSpPr>
        <p:spPr bwMode="blackWhite">
          <a:xfrm>
            <a:off x="198438" y="212725"/>
            <a:ext cx="9659937" cy="7366000"/>
          </a:xfrm>
          <a:prstGeom prst="rect">
            <a:avLst/>
          </a:prstGeom>
          <a:solidFill>
            <a:schemeClr val="tx2"/>
          </a:solidFill>
          <a:ln>
            <a:noFill/>
          </a:ln>
          <a:effectLst/>
          <a:extLs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0" rIns="64800" bIns="0" anchor="ctr"/>
          <a:lstStyle/>
          <a:p>
            <a:endParaRPr lang="zh-CN" altLang="en-US"/>
          </a:p>
        </p:txBody>
      </p:sp>
      <p:sp>
        <p:nvSpPr>
          <p:cNvPr id="860163" name="Rectangle 3"/>
          <p:cNvSpPr>
            <a:spLocks noGrp="1" noChangeArrowheads="1"/>
          </p:cNvSpPr>
          <p:nvPr>
            <p:ph type="ctrTitle"/>
            <p:custDataLst>
              <p:tags r:id="rId1"/>
            </p:custDataLst>
          </p:nvPr>
        </p:nvSpPr>
        <p:spPr>
          <a:xfrm>
            <a:off x="327025" y="688975"/>
            <a:ext cx="9378950" cy="930275"/>
          </a:xfrm>
          <a:noFill/>
          <a:ln/>
        </p:spPr>
        <p:txBody>
          <a:bodyPr/>
          <a:lstStyle/>
          <a:p>
            <a:r>
              <a:rPr lang="en-US">
                <a:solidFill>
                  <a:schemeClr val="bg1"/>
                </a:solidFill>
              </a:rPr>
              <a:t>Some lessons learned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3"/>
          <p:cNvSpPr>
            <a:spLocks noGrp="1"/>
          </p:cNvSpPr>
          <p:nvPr>
            <p:ph type="sldNum" sz="quarter" idx="10"/>
          </p:nvPr>
        </p:nvSpPr>
        <p:spPr/>
        <p:txBody>
          <a:bodyPr/>
          <a:lstStyle/>
          <a:p>
            <a:fld id="{CC40952F-E7F5-4392-8C50-50FBC1FCB1AD}" type="slidenum">
              <a:rPr lang="en-US"/>
              <a:pPr/>
              <a:t>22</a:t>
            </a:fld>
            <a:endParaRPr lang="en-US"/>
          </a:p>
        </p:txBody>
      </p:sp>
      <p:sp>
        <p:nvSpPr>
          <p:cNvPr id="732162" name="Rectangle 2"/>
          <p:cNvSpPr>
            <a:spLocks noGrp="1" noChangeArrowheads="1"/>
          </p:cNvSpPr>
          <p:nvPr>
            <p:ph type="title"/>
          </p:nvPr>
        </p:nvSpPr>
        <p:spPr/>
        <p:txBody>
          <a:bodyPr/>
          <a:lstStyle/>
          <a:p>
            <a:r>
              <a:rPr lang="en-US"/>
              <a:t>Some lessons learned</a:t>
            </a:r>
          </a:p>
        </p:txBody>
      </p:sp>
      <p:sp>
        <p:nvSpPr>
          <p:cNvPr id="732163" name="Rectangle 3"/>
          <p:cNvSpPr>
            <a:spLocks noGrp="1" noChangeArrowheads="1"/>
          </p:cNvSpPr>
          <p:nvPr>
            <p:ph type="body" idx="1"/>
          </p:nvPr>
        </p:nvSpPr>
        <p:spPr/>
        <p:txBody>
          <a:bodyPr/>
          <a:lstStyle/>
          <a:p>
            <a:pPr>
              <a:spcBef>
                <a:spcPct val="0"/>
              </a:spcBef>
              <a:buClr>
                <a:schemeClr val="tx1"/>
              </a:buClr>
            </a:pPr>
            <a:r>
              <a:rPr lang="en-US"/>
              <a:t>Many recent and current programs are lacking critical elements to drive sustained improvement in the cost structure.</a:t>
            </a:r>
          </a:p>
        </p:txBody>
      </p:sp>
      <p:graphicFrame>
        <p:nvGraphicFramePr>
          <p:cNvPr id="732608" name="Group 448"/>
          <p:cNvGraphicFramePr>
            <a:graphicFrameLocks noGrp="1"/>
          </p:cNvGraphicFramePr>
          <p:nvPr/>
        </p:nvGraphicFramePr>
        <p:xfrm>
          <a:off x="341313" y="1587500"/>
          <a:ext cx="9372600" cy="5498592"/>
        </p:xfrm>
        <a:graphic>
          <a:graphicData uri="http://schemas.openxmlformats.org/drawingml/2006/table">
            <a:tbl>
              <a:tblPr/>
              <a:tblGrid>
                <a:gridCol w="2343150"/>
                <a:gridCol w="2343150"/>
                <a:gridCol w="2343150"/>
                <a:gridCol w="2343150"/>
              </a:tblGrid>
              <a:tr h="80963">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endParaRPr kumimoji="0" lang="en-US" sz="800" b="0" i="0" u="none" strike="noStrike" cap="none" normalizeH="0" baseline="0" smtClean="0">
                        <a:ln>
                          <a:noFill/>
                        </a:ln>
                        <a:solidFill>
                          <a:schemeClr val="bg1"/>
                        </a:solidFill>
                        <a:effectLst/>
                        <a:latin typeface="Arial" pitchFamily="34" charset="0"/>
                        <a:cs typeface="Arial" pitchFamily="34" charset="0"/>
                      </a:endParaRPr>
                    </a:p>
                  </a:txBody>
                  <a:tcPr marL="45720" marR="45720" marT="27432" marB="27432"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0"/>
                        </a:spcBef>
                        <a:spcAft>
                          <a:spcPct val="20000"/>
                        </a:spcAft>
                        <a:buClrTx/>
                        <a:buSzPct val="90000"/>
                        <a:buFontTx/>
                        <a:buNone/>
                        <a:tabLst/>
                      </a:pPr>
                      <a:r>
                        <a:rPr kumimoji="0" lang="en-US" sz="800" b="0" i="0" u="none" strike="noStrike" cap="none" normalizeH="0" baseline="0" smtClean="0">
                          <a:ln>
                            <a:noFill/>
                          </a:ln>
                          <a:solidFill>
                            <a:schemeClr val="bg1"/>
                          </a:solidFill>
                          <a:effectLst/>
                          <a:latin typeface="Arial" pitchFamily="34" charset="0"/>
                          <a:cs typeface="Arial" pitchFamily="34" charset="0"/>
                        </a:rPr>
                        <a:t>Examples of recent/current programs </a:t>
                      </a:r>
                    </a:p>
                  </a:txBody>
                  <a:tcPr marL="45720" marR="45720" marT="27432" marB="27432"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c hMerge="1">
                  <a:txBody>
                    <a:bodyPr/>
                    <a:lstStyle/>
                    <a:p>
                      <a:endParaRPr lang="zh-CN" altLang="en-US"/>
                    </a:p>
                  </a:txBody>
                  <a:tcPr/>
                </a:tc>
                <a:tc hMerge="1">
                  <a:txBody>
                    <a:bodyPr/>
                    <a:lstStyle/>
                    <a:p>
                      <a:endParaRPr lang="zh-CN" altLang="en-US"/>
                    </a:p>
                  </a:txBody>
                  <a:tcPr/>
                </a:tc>
              </a:tr>
              <a:tr h="80963">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Our Advice</a:t>
                      </a:r>
                    </a:p>
                  </a:txBody>
                  <a:tcPr marL="45720" marR="45720" marT="27432" marB="27432" horzOverflow="overflow">
                    <a:lnL w="12700" cap="flat" cmpd="sng" algn="ctr">
                      <a:solidFill>
                        <a:schemeClr val="accent1"/>
                      </a:solidFill>
                      <a:prstDash val="solid"/>
                      <a:round/>
                      <a:headEnd type="none" w="med" len="med"/>
                      <a:tailEnd type="none" w="med" len="med"/>
                    </a:lnL>
                    <a:lnR w="6350" cap="flat" cmpd="sng" algn="ctr">
                      <a:solidFill>
                        <a:schemeClr val="hlink"/>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20000"/>
                        </a:spcAft>
                        <a:buClrTx/>
                        <a:buSzPct val="90000"/>
                        <a:buFont typeface="Arial" pitchFamily="34" charset="0"/>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Financial institution #1</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20000"/>
                        </a:spcAft>
                        <a:buClrTx/>
                        <a:buSzPct val="90000"/>
                        <a:buFont typeface="Arial" pitchFamily="34" charset="0"/>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Financial institution #2</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20000"/>
                        </a:spcAft>
                        <a:buClrTx/>
                        <a:buSzPct val="90000"/>
                        <a:buFont typeface="Arial" pitchFamily="34" charset="0"/>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Financial institution #3</a:t>
                      </a:r>
                    </a:p>
                  </a:txBody>
                  <a:tcPr marL="45720" marR="45720" marT="27432" marB="27432"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accent1"/>
                    </a:solidFill>
                  </a:tcPr>
                </a:tc>
              </a:tr>
              <a:tr h="80963">
                <a:tc gridSpan="4">
                  <a:txBody>
                    <a:bodyPr/>
                    <a:lstStyle/>
                    <a:p>
                      <a:pPr marL="0" marR="0" lvl="0" indent="0" algn="l" defTabSz="695325" rtl="0" eaLnBrk="1" fontAlgn="base" latinLnBrk="0" hangingPunct="1">
                        <a:lnSpc>
                          <a:spcPct val="100000"/>
                        </a:lnSpc>
                        <a:spcBef>
                          <a:spcPct val="0"/>
                        </a:spcBef>
                        <a:spcAft>
                          <a:spcPct val="20000"/>
                        </a:spcAft>
                        <a:buClrTx/>
                        <a:buSzPct val="90000"/>
                        <a:buFont typeface="Wingdings" pitchFamily="2" charset="2"/>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Overall </a:t>
                      </a:r>
                    </a:p>
                  </a:txBody>
                  <a:tcPr marL="45720" marR="45720" marT="27432" marB="27432"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accent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247650">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Clear goals &amp; metrics set at executive level &amp; communicated, reconsideration of business platform and structure</a:t>
                      </a:r>
                    </a:p>
                  </a:txBody>
                  <a:tcPr marL="45720" marR="45720" marT="27432" marB="27432" horzOverflow="overflow">
                    <a:lnL w="12700" cap="flat" cmpd="sng" algn="ctr">
                      <a:solidFill>
                        <a:schemeClr val="accent1"/>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One-time overall goals communicated to investors, no goals by business line beyond outsourcing targets, no fundamental </a:t>
                      </a:r>
                      <a:br>
                        <a:rPr kumimoji="0" lang="en-US" sz="800" b="0" i="0" u="none" strike="noStrike" cap="none" normalizeH="0" baseline="0" smtClean="0">
                          <a:ln>
                            <a:noFill/>
                          </a:ln>
                          <a:solidFill>
                            <a:schemeClr val="tx1"/>
                          </a:solidFill>
                          <a:effectLst/>
                          <a:latin typeface="Arial" pitchFamily="34" charset="0"/>
                          <a:cs typeface="Arial" pitchFamily="34" charset="0"/>
                        </a:rPr>
                      </a:br>
                      <a:r>
                        <a:rPr kumimoji="0" lang="en-US" sz="800" b="0" i="0" u="none" strike="noStrike" cap="none" normalizeH="0" baseline="0" smtClean="0">
                          <a:ln>
                            <a:noFill/>
                          </a:ln>
                          <a:solidFill>
                            <a:schemeClr val="tx1"/>
                          </a:solidFill>
                          <a:effectLst/>
                          <a:latin typeface="Arial" pitchFamily="34" charset="0"/>
                          <a:cs typeface="Arial" pitchFamily="34" charset="0"/>
                        </a:rPr>
                        <a:t>business re-think</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Multi-year overall goal/communicated </a:t>
                      </a:r>
                      <a:br>
                        <a:rPr kumimoji="0" lang="en-US" sz="800" b="0" i="0" u="none" strike="noStrike" cap="none" normalizeH="0" baseline="0" smtClean="0">
                          <a:ln>
                            <a:noFill/>
                          </a:ln>
                          <a:solidFill>
                            <a:schemeClr val="tx1"/>
                          </a:solidFill>
                          <a:effectLst/>
                          <a:latin typeface="Arial" pitchFamily="34" charset="0"/>
                          <a:cs typeface="Arial" pitchFamily="34" charset="0"/>
                        </a:rPr>
                      </a:br>
                      <a:r>
                        <a:rPr kumimoji="0" lang="en-US" sz="800" b="0" i="0" u="none" strike="noStrike" cap="none" normalizeH="0" baseline="0" smtClean="0">
                          <a:ln>
                            <a:noFill/>
                          </a:ln>
                          <a:solidFill>
                            <a:schemeClr val="tx1"/>
                          </a:solidFill>
                          <a:effectLst/>
                          <a:latin typeface="Arial" pitchFamily="34" charset="0"/>
                          <a:cs typeface="Arial" pitchFamily="34" charset="0"/>
                        </a:rPr>
                        <a:t>to investors, targets set by business </a:t>
                      </a:r>
                      <a:br>
                        <a:rPr kumimoji="0" lang="en-US" sz="800" b="0" i="0" u="none" strike="noStrike" cap="none" normalizeH="0" baseline="0" smtClean="0">
                          <a:ln>
                            <a:noFill/>
                          </a:ln>
                          <a:solidFill>
                            <a:schemeClr val="tx1"/>
                          </a:solidFill>
                          <a:effectLst/>
                          <a:latin typeface="Arial" pitchFamily="34" charset="0"/>
                          <a:cs typeface="Arial" pitchFamily="34" charset="0"/>
                        </a:rPr>
                      </a:br>
                      <a:r>
                        <a:rPr kumimoji="0" lang="en-US" sz="800" b="0" i="0" u="none" strike="noStrike" cap="none" normalizeH="0" baseline="0" smtClean="0">
                          <a:ln>
                            <a:noFill/>
                          </a:ln>
                          <a:solidFill>
                            <a:schemeClr val="tx1"/>
                          </a:solidFill>
                          <a:effectLst/>
                          <a:latin typeface="Arial" pitchFamily="34" charset="0"/>
                          <a:cs typeface="Arial" pitchFamily="34" charset="0"/>
                        </a:rPr>
                        <a:t>under “one-firm” initiative, some limited business re-think</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Continuous program with targets/goals </a:t>
                      </a:r>
                      <a:br>
                        <a:rPr kumimoji="0" lang="en-US" sz="800" b="0" i="0" u="none" strike="noStrike" cap="none" normalizeH="0" baseline="0" smtClean="0">
                          <a:ln>
                            <a:noFill/>
                          </a:ln>
                          <a:solidFill>
                            <a:schemeClr val="tx1"/>
                          </a:solidFill>
                          <a:effectLst/>
                          <a:latin typeface="Arial" pitchFamily="34" charset="0"/>
                          <a:cs typeface="Arial" pitchFamily="34" charset="0"/>
                        </a:rPr>
                      </a:br>
                      <a:r>
                        <a:rPr kumimoji="0" lang="en-US" sz="800" b="0" i="0" u="none" strike="noStrike" cap="none" normalizeH="0" baseline="0" smtClean="0">
                          <a:ln>
                            <a:noFill/>
                          </a:ln>
                          <a:solidFill>
                            <a:schemeClr val="tx1"/>
                          </a:solidFill>
                          <a:effectLst/>
                          <a:latin typeface="Arial" pitchFamily="34" charset="0"/>
                          <a:cs typeface="Arial" pitchFamily="34" charset="0"/>
                        </a:rPr>
                        <a:t>by business/support functions, </a:t>
                      </a:r>
                      <a:br>
                        <a:rPr kumimoji="0" lang="en-US" sz="800" b="0" i="0" u="none" strike="noStrike" cap="none" normalizeH="0" baseline="0" smtClean="0">
                          <a:ln>
                            <a:noFill/>
                          </a:ln>
                          <a:solidFill>
                            <a:schemeClr val="tx1"/>
                          </a:solidFill>
                          <a:effectLst/>
                          <a:latin typeface="Arial" pitchFamily="34" charset="0"/>
                          <a:cs typeface="Arial" pitchFamily="34" charset="0"/>
                        </a:rPr>
                      </a:br>
                      <a:r>
                        <a:rPr kumimoji="0" lang="en-US" sz="800" b="0" i="0" u="none" strike="noStrike" cap="none" normalizeH="0" baseline="0" smtClean="0">
                          <a:ln>
                            <a:noFill/>
                          </a:ln>
                          <a:solidFill>
                            <a:schemeClr val="tx1"/>
                          </a:solidFill>
                          <a:effectLst/>
                          <a:latin typeface="Arial" pitchFamily="34" charset="0"/>
                          <a:cs typeface="Arial" pitchFamily="34" charset="0"/>
                        </a:rPr>
                        <a:t>communicated regularly &amp; as part </a:t>
                      </a:r>
                      <a:br>
                        <a:rPr kumimoji="0" lang="en-US" sz="800" b="0" i="0" u="none" strike="noStrike" cap="none" normalizeH="0" baseline="0" smtClean="0">
                          <a:ln>
                            <a:noFill/>
                          </a:ln>
                          <a:solidFill>
                            <a:schemeClr val="tx1"/>
                          </a:solidFill>
                          <a:effectLst/>
                          <a:latin typeface="Arial" pitchFamily="34" charset="0"/>
                          <a:cs typeface="Arial" pitchFamily="34" charset="0"/>
                        </a:rPr>
                      </a:br>
                      <a:r>
                        <a:rPr kumimoji="0" lang="en-US" sz="800" b="0" i="0" u="none" strike="noStrike" cap="none" normalizeH="0" baseline="0" smtClean="0">
                          <a:ln>
                            <a:noFill/>
                          </a:ln>
                          <a:solidFill>
                            <a:schemeClr val="tx1"/>
                          </a:solidFill>
                          <a:effectLst/>
                          <a:latin typeface="Arial" pitchFamily="34" charset="0"/>
                          <a:cs typeface="Arial" pitchFamily="34" charset="0"/>
                        </a:rPr>
                        <a:t>of transactions, market events</a:t>
                      </a:r>
                    </a:p>
                  </a:txBody>
                  <a:tcPr marL="45720" marR="45720" marT="27432" marB="27432"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136525">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Inclusion of total costs in consideration</a:t>
                      </a:r>
                    </a:p>
                  </a:txBody>
                  <a:tcPr marL="45720" marR="45720" marT="27432" marB="27432" horzOverflow="overflow">
                    <a:lnL w="12700" cap="flat" cmpd="sng" algn="ctr">
                      <a:solidFill>
                        <a:schemeClr val="accent1"/>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Back office only, reluctance to tackle front/middle office costs</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Back/middle office, some business combinations/reductions considered</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Front to back office costs included although mostly focused on back office</a:t>
                      </a:r>
                    </a:p>
                  </a:txBody>
                  <a:tcPr marL="45720" marR="45720" marT="27432" marB="27432"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187325">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Senior executive sponsor on </a:t>
                      </a:r>
                      <a:br>
                        <a:rPr kumimoji="0" lang="en-US" sz="800" b="0" i="0" u="none" strike="noStrike" cap="none" normalizeH="0" baseline="0" smtClean="0">
                          <a:ln>
                            <a:noFill/>
                          </a:ln>
                          <a:solidFill>
                            <a:schemeClr val="tx1"/>
                          </a:solidFill>
                          <a:effectLst/>
                          <a:latin typeface="Arial" pitchFamily="34" charset="0"/>
                          <a:cs typeface="Arial" pitchFamily="34" charset="0"/>
                        </a:rPr>
                      </a:br>
                      <a:r>
                        <a:rPr kumimoji="0" lang="en-US" sz="800" b="0" i="0" u="none" strike="noStrike" cap="none" normalizeH="0" baseline="0" smtClean="0">
                          <a:ln>
                            <a:noFill/>
                          </a:ln>
                          <a:solidFill>
                            <a:schemeClr val="tx1"/>
                          </a:solidFill>
                          <a:effectLst/>
                          <a:latin typeface="Arial" pitchFamily="34" charset="0"/>
                          <a:cs typeface="Arial" pitchFamily="34" charset="0"/>
                        </a:rPr>
                        <a:t>management team, cost reduction team working with business</a:t>
                      </a:r>
                    </a:p>
                  </a:txBody>
                  <a:tcPr marL="45720" marR="45720" marT="27432" marB="27432" horzOverflow="overflow">
                    <a:lnL w="12700" cap="flat" cmpd="sng" algn="ctr">
                      <a:solidFill>
                        <a:schemeClr val="accent1"/>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Senior executive sponsor, limited central team, most power in business units</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Cost cutting “czar” with central team, veto </a:t>
                      </a:r>
                      <a:br>
                        <a:rPr kumimoji="0" lang="en-US" sz="800" b="0" i="0" u="none" strike="noStrike" cap="none" normalizeH="0" baseline="0" smtClean="0">
                          <a:ln>
                            <a:noFill/>
                          </a:ln>
                          <a:solidFill>
                            <a:schemeClr val="tx1"/>
                          </a:solidFill>
                          <a:effectLst/>
                          <a:latin typeface="Arial" pitchFamily="34" charset="0"/>
                          <a:cs typeface="Arial" pitchFamily="34" charset="0"/>
                        </a:rPr>
                      </a:br>
                      <a:r>
                        <a:rPr kumimoji="0" lang="en-US" sz="800" b="0" i="0" u="none" strike="noStrike" cap="none" normalizeH="0" baseline="0" smtClean="0">
                          <a:ln>
                            <a:noFill/>
                          </a:ln>
                          <a:solidFill>
                            <a:schemeClr val="tx1"/>
                          </a:solidFill>
                          <a:effectLst/>
                          <a:latin typeface="Arial" pitchFamily="34" charset="0"/>
                          <a:cs typeface="Arial" pitchFamily="34" charset="0"/>
                        </a:rPr>
                        <a:t>over business with regard back and middle office decisions</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Senior executive sponsor with buy-in from business heads. Middle to back in COO team. Front office CEO-led.</a:t>
                      </a:r>
                    </a:p>
                  </a:txBody>
                  <a:tcPr marL="45720" marR="45720" marT="27432" marB="27432"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136525">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Continuous &amp; comprehensive reporting</a:t>
                      </a:r>
                    </a:p>
                  </a:txBody>
                  <a:tcPr marL="45720" marR="45720" marT="27432" marB="27432" horzOverflow="overflow">
                    <a:lnL w="12700" cap="flat" cmpd="sng" algn="ctr">
                      <a:solidFill>
                        <a:schemeClr val="accent1"/>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hlink"/>
                    </a:solid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Sporadic beyond one or two specific targets</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One-firm reporting significant, more </a:t>
                      </a:r>
                      <a:br>
                        <a:rPr kumimoji="0" lang="en-US" sz="800" b="0" i="0" u="none" strike="noStrike" cap="none" normalizeH="0" baseline="0" smtClean="0">
                          <a:ln>
                            <a:noFill/>
                          </a:ln>
                          <a:solidFill>
                            <a:schemeClr val="tx1"/>
                          </a:solidFill>
                          <a:effectLst/>
                          <a:latin typeface="Arial" pitchFamily="34" charset="0"/>
                          <a:cs typeface="Arial" pitchFamily="34" charset="0"/>
                        </a:rPr>
                      </a:br>
                      <a:r>
                        <a:rPr kumimoji="0" lang="en-US" sz="800" b="0" i="0" u="none" strike="noStrike" cap="none" normalizeH="0" baseline="0" smtClean="0">
                          <a:ln>
                            <a:noFill/>
                          </a:ln>
                          <a:solidFill>
                            <a:schemeClr val="tx1"/>
                          </a:solidFill>
                          <a:effectLst/>
                          <a:latin typeface="Arial" pitchFamily="34" charset="0"/>
                          <a:cs typeface="Arial" pitchFamily="34" charset="0"/>
                        </a:rPr>
                        <a:t>limited post-program</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Integrated into budgeting/reporting, transaction-specific</a:t>
                      </a:r>
                    </a:p>
                  </a:txBody>
                  <a:tcPr marL="45720" marR="45720" marT="27432" marB="27432"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80963">
                <a:tc gridSpan="4">
                  <a:txBody>
                    <a:bodyPr/>
                    <a:lstStyle/>
                    <a:p>
                      <a:pPr marL="0" marR="0" lvl="0" indent="0" algn="l" defTabSz="695325" rtl="0" eaLnBrk="1" fontAlgn="base" latinLnBrk="0" hangingPunct="1">
                        <a:lnSpc>
                          <a:spcPct val="100000"/>
                        </a:lnSpc>
                        <a:spcBef>
                          <a:spcPct val="0"/>
                        </a:spcBef>
                        <a:spcAft>
                          <a:spcPct val="20000"/>
                        </a:spcAft>
                        <a:buClrTx/>
                        <a:buSzPct val="90000"/>
                        <a:buFont typeface="Wingdings" pitchFamily="2" charset="2"/>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Areas of Focus</a:t>
                      </a:r>
                    </a:p>
                  </a:txBody>
                  <a:tcPr marL="45720" marR="45720" marT="27432" marB="27432"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accent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38113">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Front office – “everything on the table”</a:t>
                      </a:r>
                    </a:p>
                  </a:txBody>
                  <a:tcPr marL="45720" marR="45720" marT="27432" marB="27432" horzOverflow="overflow">
                    <a:lnL w="12700" cap="flat" cmpd="sng" algn="ctr">
                      <a:solidFill>
                        <a:schemeClr val="accent1"/>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Not included</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Some focus on combining businesses </a:t>
                      </a:r>
                      <a:br>
                        <a:rPr kumimoji="0" lang="en-US" sz="800" b="0" i="0" u="none" strike="noStrike" cap="none" normalizeH="0" baseline="0" smtClean="0">
                          <a:ln>
                            <a:noFill/>
                          </a:ln>
                          <a:solidFill>
                            <a:schemeClr val="tx1"/>
                          </a:solidFill>
                          <a:effectLst/>
                          <a:latin typeface="Arial" pitchFamily="34" charset="0"/>
                          <a:cs typeface="Arial" pitchFamily="34" charset="0"/>
                        </a:rPr>
                      </a:br>
                      <a:r>
                        <a:rPr kumimoji="0" lang="en-US" sz="800" b="0" i="0" u="none" strike="noStrike" cap="none" normalizeH="0" baseline="0" smtClean="0">
                          <a:ln>
                            <a:noFill/>
                          </a:ln>
                          <a:solidFill>
                            <a:schemeClr val="tx1"/>
                          </a:solidFill>
                          <a:effectLst/>
                          <a:latin typeface="Arial" pitchFamily="34" charset="0"/>
                          <a:cs typeface="Arial" pitchFamily="34" charset="0"/>
                        </a:rPr>
                        <a:t>across geographies</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Constant review &amp; rationalization regardless </a:t>
                      </a:r>
                      <a:br>
                        <a:rPr kumimoji="0" lang="en-US" sz="800" b="0" i="0" u="none" strike="noStrike" cap="none" normalizeH="0" baseline="0" smtClean="0">
                          <a:ln>
                            <a:noFill/>
                          </a:ln>
                          <a:solidFill>
                            <a:schemeClr val="tx1"/>
                          </a:solidFill>
                          <a:effectLst/>
                          <a:latin typeface="Arial" pitchFamily="34" charset="0"/>
                          <a:cs typeface="Arial" pitchFamily="34" charset="0"/>
                        </a:rPr>
                      </a:br>
                      <a:r>
                        <a:rPr kumimoji="0" lang="en-US" sz="800" b="0" i="0" u="none" strike="noStrike" cap="none" normalizeH="0" baseline="0" smtClean="0">
                          <a:ln>
                            <a:noFill/>
                          </a:ln>
                          <a:solidFill>
                            <a:schemeClr val="tx1"/>
                          </a:solidFill>
                          <a:effectLst/>
                          <a:latin typeface="Arial" pitchFamily="34" charset="0"/>
                          <a:cs typeface="Arial" pitchFamily="34" charset="0"/>
                        </a:rPr>
                        <a:t>of markets</a:t>
                      </a:r>
                    </a:p>
                  </a:txBody>
                  <a:tcPr marL="45720" marR="45720" marT="27432" marB="27432"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193675">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Middle/back office – service providers, “outsourcing”, automation </a:t>
                      </a:r>
                    </a:p>
                  </a:txBody>
                  <a:tcPr marL="45720" marR="45720" marT="27432" marB="27432" horzOverflow="overflow">
                    <a:lnL w="12700" cap="flat" cmpd="sng" algn="ctr">
                      <a:solidFill>
                        <a:schemeClr val="accent1"/>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Focus on off-shoring, cutting consultants, projects, vendor concessions. No rationalization of software/hardware platforms</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Same as #1 with creation of shared services in technology infrastructure areas. </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Same as #1 plus rationalization of many back office services and technology platforms into common utilities w/in company.</a:t>
                      </a:r>
                    </a:p>
                  </a:txBody>
                  <a:tcPr marL="45720" marR="45720" marT="27432" marB="27432"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130175">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Risk management – organization &amp; efficiency, not just heads</a:t>
                      </a:r>
                    </a:p>
                  </a:txBody>
                  <a:tcPr marL="45720" marR="45720" marT="27432" marB="27432" horzOverflow="overflow">
                    <a:lnL w="12700" cap="flat" cmpd="sng" algn="ctr">
                      <a:solidFill>
                        <a:schemeClr val="accent1"/>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Some headcount reduction, limited re-think or rationalization of functions , approaches, etc.</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Limited headcount reduction, no re-think or rationalizations of functions, approaches, testing, etc</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Limited headcount reduction, some </a:t>
                      </a:r>
                      <a:br>
                        <a:rPr kumimoji="0" lang="en-US" sz="800" b="0" i="0" u="none" strike="noStrike" cap="none" normalizeH="0" baseline="0" smtClean="0">
                          <a:ln>
                            <a:noFill/>
                          </a:ln>
                          <a:solidFill>
                            <a:schemeClr val="tx1"/>
                          </a:solidFill>
                          <a:effectLst/>
                          <a:latin typeface="Arial" pitchFamily="34" charset="0"/>
                          <a:cs typeface="Arial" pitchFamily="34" charset="0"/>
                        </a:rPr>
                      </a:br>
                      <a:r>
                        <a:rPr kumimoji="0" lang="en-US" sz="800" b="0" i="0" u="none" strike="noStrike" cap="none" normalizeH="0" baseline="0" smtClean="0">
                          <a:ln>
                            <a:noFill/>
                          </a:ln>
                          <a:solidFill>
                            <a:schemeClr val="tx1"/>
                          </a:solidFill>
                          <a:effectLst/>
                          <a:latin typeface="Arial" pitchFamily="34" charset="0"/>
                          <a:cs typeface="Arial" pitchFamily="34" charset="0"/>
                        </a:rPr>
                        <a:t>re-think/rationalization of functions, approaches, testing</a:t>
                      </a:r>
                    </a:p>
                  </a:txBody>
                  <a:tcPr marL="45720" marR="45720" marT="27432" marB="27432"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193675">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Finance &amp; admin – efficient factory, common technology/MI </a:t>
                      </a:r>
                    </a:p>
                  </a:txBody>
                  <a:tcPr marL="45720" marR="45720" marT="27432" marB="27432" horzOverflow="overflow">
                    <a:lnL w="12700" cap="flat" cmpd="sng" algn="ctr">
                      <a:solidFill>
                        <a:schemeClr val="accent1"/>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Creating common financial systems platform &amp; MI, some technology &amp; people consolidation in all areas</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Created common systems and processes, some people consolidation in all areas</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Created common factories, technology, etc, consolidated central groups with business </a:t>
                      </a:r>
                      <a:br>
                        <a:rPr kumimoji="0" lang="en-US" sz="800" b="0" i="0" u="none" strike="noStrike" cap="none" normalizeH="0" baseline="0" smtClean="0">
                          <a:ln>
                            <a:noFill/>
                          </a:ln>
                          <a:solidFill>
                            <a:schemeClr val="tx1"/>
                          </a:solidFill>
                          <a:effectLst/>
                          <a:latin typeface="Arial" pitchFamily="34" charset="0"/>
                          <a:cs typeface="Arial" pitchFamily="34" charset="0"/>
                        </a:rPr>
                      </a:br>
                      <a:r>
                        <a:rPr kumimoji="0" lang="en-US" sz="800" b="0" i="0" u="none" strike="noStrike" cap="none" normalizeH="0" baseline="0" smtClean="0">
                          <a:ln>
                            <a:noFill/>
                          </a:ln>
                          <a:solidFill>
                            <a:schemeClr val="tx1"/>
                          </a:solidFill>
                          <a:effectLst/>
                          <a:latin typeface="Arial" pitchFamily="34" charset="0"/>
                          <a:cs typeface="Arial" pitchFamily="34" charset="0"/>
                        </a:rPr>
                        <a:t>unit support.</a:t>
                      </a:r>
                    </a:p>
                  </a:txBody>
                  <a:tcPr marL="45720" marR="45720" marT="27432" marB="27432"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173038">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Align key projects to business &amp; </a:t>
                      </a:r>
                      <a:br>
                        <a:rPr kumimoji="0" lang="en-US" sz="800" b="0" i="0" u="none" strike="noStrike" cap="none" normalizeH="0" baseline="0" smtClean="0">
                          <a:ln>
                            <a:noFill/>
                          </a:ln>
                          <a:solidFill>
                            <a:schemeClr val="tx1"/>
                          </a:solidFill>
                          <a:effectLst/>
                          <a:latin typeface="Arial" pitchFamily="34" charset="0"/>
                          <a:cs typeface="Arial" pitchFamily="34" charset="0"/>
                        </a:rPr>
                      </a:br>
                      <a:r>
                        <a:rPr kumimoji="0" lang="en-US" sz="800" b="0" i="0" u="none" strike="noStrike" cap="none" normalizeH="0" baseline="0" smtClean="0">
                          <a:ln>
                            <a:noFill/>
                          </a:ln>
                          <a:solidFill>
                            <a:schemeClr val="tx1"/>
                          </a:solidFill>
                          <a:effectLst/>
                          <a:latin typeface="Arial" pitchFamily="34" charset="0"/>
                          <a:cs typeface="Arial" pitchFamily="34" charset="0"/>
                        </a:rPr>
                        <a:t>investment strategy</a:t>
                      </a:r>
                    </a:p>
                  </a:txBody>
                  <a:tcPr marL="45720" marR="45720" marT="27432" marB="27432" horzOverflow="overflow">
                    <a:lnL w="12700" cap="flat" cmpd="sng" algn="ctr">
                      <a:solidFill>
                        <a:schemeClr val="accent1"/>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Poor alignment of key projects. Limited to </a:t>
                      </a:r>
                      <a:br>
                        <a:rPr kumimoji="0" lang="en-US" sz="800" b="0" i="0" u="none" strike="noStrike" cap="none" normalizeH="0" baseline="0" smtClean="0">
                          <a:ln>
                            <a:noFill/>
                          </a:ln>
                          <a:solidFill>
                            <a:schemeClr val="tx1"/>
                          </a:solidFill>
                          <a:effectLst/>
                          <a:latin typeface="Arial" pitchFamily="34" charset="0"/>
                          <a:cs typeface="Arial" pitchFamily="34" charset="0"/>
                        </a:rPr>
                      </a:br>
                      <a:r>
                        <a:rPr kumimoji="0" lang="en-US" sz="800" b="0" i="0" u="none" strike="noStrike" cap="none" normalizeH="0" baseline="0" smtClean="0">
                          <a:ln>
                            <a:noFill/>
                          </a:ln>
                          <a:solidFill>
                            <a:schemeClr val="tx1"/>
                          </a:solidFill>
                          <a:effectLst/>
                          <a:latin typeface="Arial" pitchFamily="34" charset="0"/>
                          <a:cs typeface="Arial" pitchFamily="34" charset="0"/>
                        </a:rPr>
                        <a:t>no investment funds for medium to long </a:t>
                      </a:r>
                      <a:br>
                        <a:rPr kumimoji="0" lang="en-US" sz="800" b="0" i="0" u="none" strike="noStrike" cap="none" normalizeH="0" baseline="0" smtClean="0">
                          <a:ln>
                            <a:noFill/>
                          </a:ln>
                          <a:solidFill>
                            <a:schemeClr val="tx1"/>
                          </a:solidFill>
                          <a:effectLst/>
                          <a:latin typeface="Arial" pitchFamily="34" charset="0"/>
                          <a:cs typeface="Arial" pitchFamily="34" charset="0"/>
                        </a:rPr>
                      </a:br>
                      <a:r>
                        <a:rPr kumimoji="0" lang="en-US" sz="800" b="0" i="0" u="none" strike="noStrike" cap="none" normalizeH="0" baseline="0" smtClean="0">
                          <a:ln>
                            <a:noFill/>
                          </a:ln>
                          <a:solidFill>
                            <a:schemeClr val="tx1"/>
                          </a:solidFill>
                          <a:effectLst/>
                          <a:latin typeface="Arial" pitchFamily="34" charset="0"/>
                          <a:cs typeface="Arial" pitchFamily="34" charset="0"/>
                        </a:rPr>
                        <a:t>term improvements</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Good alignment of key projects in certain businesses &amp; support units. Some investment funds to drive longer term platform savings</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Excellent alignment of key projects. </a:t>
                      </a:r>
                      <a:br>
                        <a:rPr kumimoji="0" lang="en-US" sz="800" b="0" i="0" u="none" strike="noStrike" cap="none" normalizeH="0" baseline="0" smtClean="0">
                          <a:ln>
                            <a:noFill/>
                          </a:ln>
                          <a:solidFill>
                            <a:schemeClr val="tx1"/>
                          </a:solidFill>
                          <a:effectLst/>
                          <a:latin typeface="Arial" pitchFamily="34" charset="0"/>
                          <a:cs typeface="Arial" pitchFamily="34" charset="0"/>
                        </a:rPr>
                      </a:br>
                      <a:r>
                        <a:rPr kumimoji="0" lang="en-US" sz="800" b="0" i="0" u="none" strike="noStrike" cap="none" normalizeH="0" baseline="0" smtClean="0">
                          <a:ln>
                            <a:noFill/>
                          </a:ln>
                          <a:solidFill>
                            <a:schemeClr val="tx1"/>
                          </a:solidFill>
                          <a:effectLst/>
                          <a:latin typeface="Arial" pitchFamily="34" charset="0"/>
                          <a:cs typeface="Arial" pitchFamily="34" charset="0"/>
                        </a:rPr>
                        <a:t>Investment funds available if cost/benefit analysis justifies expenses.</a:t>
                      </a:r>
                    </a:p>
                  </a:txBody>
                  <a:tcPr marL="45720" marR="45720" marT="27432" marB="27432"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80963">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Operational errors – quantify &amp; reduce</a:t>
                      </a:r>
                    </a:p>
                  </a:txBody>
                  <a:tcPr marL="45720" marR="45720" marT="27432" marB="27432" horzOverflow="overflow">
                    <a:lnL w="12700" cap="flat" cmpd="sng" algn="ctr">
                      <a:solidFill>
                        <a:schemeClr val="accent1"/>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Not included</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Not included</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Included indirectly in business cases</a:t>
                      </a:r>
                    </a:p>
                  </a:txBody>
                  <a:tcPr marL="45720" marR="45720" marT="27432" marB="27432"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193675">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Capital &amp; funding – consider real cost of capital in cost allocation to businesses </a:t>
                      </a:r>
                    </a:p>
                  </a:txBody>
                  <a:tcPr marL="45720" marR="45720" marT="27432" marB="27432" horzOverflow="overflow">
                    <a:lnL w="12700" cap="flat" cmpd="sng" algn="ctr">
                      <a:solidFill>
                        <a:schemeClr val="accent1"/>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hlink"/>
                    </a:solid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Pricing capital to desks in a way that more resembles cost of funds, type of transaction, operational costs</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Same as #1</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Unknown</a:t>
                      </a:r>
                    </a:p>
                  </a:txBody>
                  <a:tcPr marL="45720" marR="45720" marT="27432" marB="27432"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80963">
                <a:tc gridSpan="4">
                  <a:txBody>
                    <a:bodyPr/>
                    <a:lstStyle/>
                    <a:p>
                      <a:pPr marL="0" marR="0" lvl="0" indent="0" algn="l" defTabSz="695325" rtl="0" eaLnBrk="1" fontAlgn="base" latinLnBrk="0" hangingPunct="1">
                        <a:lnSpc>
                          <a:spcPct val="100000"/>
                        </a:lnSpc>
                        <a:spcBef>
                          <a:spcPct val="0"/>
                        </a:spcBef>
                        <a:spcAft>
                          <a:spcPct val="20000"/>
                        </a:spcAft>
                        <a:buClrTx/>
                        <a:buSzPct val="90000"/>
                        <a:buFont typeface="Wingdings" pitchFamily="2" charset="2"/>
                        <a:buNone/>
                        <a:tabLst/>
                      </a:pPr>
                      <a:r>
                        <a:rPr kumimoji="0" lang="en-US" sz="800" b="0" i="0" u="none" strike="noStrike" cap="none" normalizeH="0" baseline="0" smtClean="0">
                          <a:ln>
                            <a:noFill/>
                          </a:ln>
                          <a:solidFill>
                            <a:schemeClr val="tx1"/>
                          </a:solidFill>
                          <a:effectLst/>
                          <a:latin typeface="Arial" pitchFamily="34" charset="0"/>
                          <a:cs typeface="Arial" pitchFamily="34" charset="0"/>
                        </a:rPr>
                        <a:t>Bottom Line Results</a:t>
                      </a:r>
                    </a:p>
                  </a:txBody>
                  <a:tcPr marL="45720" marR="45720" marT="27432" marB="27432"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accent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38113">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Short-to-medium term success</a:t>
                      </a:r>
                    </a:p>
                  </a:txBody>
                  <a:tcPr marL="45720" marR="45720" marT="27432" marB="27432" horzOverflow="overflow">
                    <a:lnL w="12700" cap="flat" cmpd="sng" algn="ctr">
                      <a:solidFill>
                        <a:schemeClr val="accent1"/>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a:noFill/>
                    </a:lnTlToBr>
                    <a:lnBlToTr>
                      <a:noFill/>
                    </a:lnBlToTr>
                    <a:solidFill>
                      <a:schemeClr val="hlink"/>
                    </a:solid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Some limited targets met, negative impact on analysts &amp; shareholders</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Public targets met, some fundamental organizational changes</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Known in the market as strong total cost manager, rewarded by shareholders</a:t>
                      </a:r>
                    </a:p>
                  </a:txBody>
                  <a:tcPr marL="45720" marR="45720" marT="27432" marB="27432"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80963">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Sustainable platform</a:t>
                      </a:r>
                    </a:p>
                  </a:txBody>
                  <a:tcPr marL="45720" marR="45720" marT="27432" marB="27432" horzOverflow="overflow">
                    <a:lnL w="12700" cap="flat" cmpd="sng" algn="ctr">
                      <a:solidFill>
                        <a:schemeClr val="accent1"/>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accent2"/>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hlink"/>
                    </a:solid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Significant opportunities for improvement</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Some progress, opportunities for improvement</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14300" marR="0" lvl="1" indent="-112713" algn="l" defTabSz="695325" rtl="0" eaLnBrk="1" fontAlgn="base" latinLnBrk="0" hangingPunct="1">
                        <a:lnSpc>
                          <a:spcPct val="100000"/>
                        </a:lnSpc>
                        <a:spcBef>
                          <a:spcPct val="0"/>
                        </a:spcBef>
                        <a:spcAft>
                          <a:spcPct val="20000"/>
                        </a:spcAft>
                        <a:buClrTx/>
                        <a:buSzTx/>
                        <a:buFontTx/>
                        <a:buChar char="•"/>
                        <a:tabLst/>
                      </a:pPr>
                      <a:r>
                        <a:rPr kumimoji="0" lang="en-US" sz="800" b="0" i="0" u="none" strike="noStrike" cap="none" normalizeH="0" baseline="0" smtClean="0">
                          <a:ln>
                            <a:noFill/>
                          </a:ln>
                          <a:solidFill>
                            <a:schemeClr val="tx1"/>
                          </a:solidFill>
                          <a:effectLst/>
                          <a:latin typeface="Arial" pitchFamily="34" charset="0"/>
                          <a:cs typeface="Arial" pitchFamily="34" charset="0"/>
                        </a:rPr>
                        <a:t>Strong foundation, continuous improvement</a:t>
                      </a:r>
                    </a:p>
                  </a:txBody>
                  <a:tcPr marL="45720" marR="45720" marT="27432" marB="27432" horzOverflow="overflow">
                    <a:lnL w="6350" cap="flat" cmpd="sng" algn="ctr">
                      <a:solidFill>
                        <a:schemeClr val="hlink"/>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6350" cap="flat" cmpd="sng" algn="ctr">
                      <a:solidFill>
                        <a:schemeClr val="hlink"/>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4258" name="Rectangle 2"/>
          <p:cNvSpPr>
            <a:spLocks noChangeArrowheads="1"/>
          </p:cNvSpPr>
          <p:nvPr/>
        </p:nvSpPr>
        <p:spPr bwMode="blackWhite">
          <a:xfrm>
            <a:off x="198438" y="212725"/>
            <a:ext cx="9659937" cy="7366000"/>
          </a:xfrm>
          <a:prstGeom prst="rect">
            <a:avLst/>
          </a:prstGeom>
          <a:solidFill>
            <a:schemeClr val="tx2"/>
          </a:solidFill>
          <a:ln>
            <a:noFill/>
          </a:ln>
          <a:effectLst/>
          <a:extLs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0" rIns="64800" bIns="0" anchor="ctr"/>
          <a:lstStyle/>
          <a:p>
            <a:endParaRPr lang="zh-CN" altLang="en-US"/>
          </a:p>
        </p:txBody>
      </p:sp>
      <p:sp>
        <p:nvSpPr>
          <p:cNvPr id="864259" name="Rectangle 3"/>
          <p:cNvSpPr>
            <a:spLocks noGrp="1" noChangeArrowheads="1"/>
          </p:cNvSpPr>
          <p:nvPr>
            <p:ph type="ctrTitle"/>
            <p:custDataLst>
              <p:tags r:id="rId1"/>
            </p:custDataLst>
          </p:nvPr>
        </p:nvSpPr>
        <p:spPr>
          <a:xfrm>
            <a:off x="327025" y="688975"/>
            <a:ext cx="9378950" cy="930275"/>
          </a:xfrm>
          <a:noFill/>
          <a:ln/>
        </p:spPr>
        <p:txBody>
          <a:bodyPr/>
          <a:lstStyle/>
          <a:p>
            <a:r>
              <a:rPr lang="en-US">
                <a:solidFill>
                  <a:schemeClr val="bg1"/>
                </a:solidFill>
              </a:rPr>
              <a:t>PwC qualifications to help</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DD185C2-A011-4DC8-9DC3-01AD46B1401E}" type="slidenum">
              <a:rPr lang="en-US"/>
              <a:pPr/>
              <a:t>24</a:t>
            </a:fld>
            <a:endParaRPr lang="en-US"/>
          </a:p>
        </p:txBody>
      </p:sp>
      <p:sp>
        <p:nvSpPr>
          <p:cNvPr id="734210" name="Rectangle 2"/>
          <p:cNvSpPr>
            <a:spLocks noGrp="1" noChangeArrowheads="1"/>
          </p:cNvSpPr>
          <p:nvPr>
            <p:ph type="title"/>
          </p:nvPr>
        </p:nvSpPr>
        <p:spPr/>
        <p:txBody>
          <a:bodyPr/>
          <a:lstStyle/>
          <a:p>
            <a:r>
              <a:rPr lang="en-US"/>
              <a:t>PwC qualifications to help</a:t>
            </a:r>
          </a:p>
        </p:txBody>
      </p:sp>
      <p:sp>
        <p:nvSpPr>
          <p:cNvPr id="734211" name="Rectangle 3"/>
          <p:cNvSpPr>
            <a:spLocks noGrp="1" noChangeArrowheads="1"/>
          </p:cNvSpPr>
          <p:nvPr>
            <p:ph type="body" idx="1"/>
          </p:nvPr>
        </p:nvSpPr>
        <p:spPr/>
        <p:txBody>
          <a:bodyPr/>
          <a:lstStyle/>
          <a:p>
            <a:pPr marL="231775" lvl="1" indent="-230188">
              <a:buClr>
                <a:schemeClr val="tx1"/>
              </a:buClr>
            </a:pPr>
            <a:r>
              <a:rPr lang="en-US" b="1"/>
              <a:t>Overall program assessment and support</a:t>
            </a:r>
            <a:r>
              <a:rPr lang="en-US"/>
              <a:t> – Leverage of our global Financial Services team to assess of the program end-to-end and support in terms of program management and execution. </a:t>
            </a:r>
          </a:p>
          <a:p>
            <a:pPr marL="231775" lvl="1" indent="-230188">
              <a:buClr>
                <a:schemeClr val="tx1"/>
              </a:buClr>
            </a:pPr>
            <a:r>
              <a:rPr lang="en-US" b="1"/>
              <a:t>Specific experience in the front office</a:t>
            </a:r>
            <a:r>
              <a:rPr lang="en-US"/>
              <a:t> – Business financial analysis, divestiture and acquisition assistance:</a:t>
            </a:r>
          </a:p>
          <a:p>
            <a:pPr marL="463550" lvl="2" indent="-230188">
              <a:buClr>
                <a:schemeClr val="tx1"/>
              </a:buClr>
            </a:pPr>
            <a:r>
              <a:rPr lang="en-US"/>
              <a:t>Analysis of global equity derivatives desks of a major investment bank to determine true profitability and whether to keep/close the business as well as to increase/decrease investment. Resulted in several desk closures and </a:t>
            </a:r>
            <a:br>
              <a:rPr lang="en-US"/>
            </a:br>
            <a:r>
              <a:rPr lang="en-US"/>
              <a:t>re-calibration of investment in the business</a:t>
            </a:r>
          </a:p>
          <a:p>
            <a:pPr marL="463550" lvl="2" indent="-230188">
              <a:buClr>
                <a:schemeClr val="tx1"/>
              </a:buClr>
            </a:pPr>
            <a:r>
              <a:rPr lang="en-US"/>
              <a:t>Due diligence and integration assistance for the acquisition of two wealth management businesses for a major financial institution, resulting in 50+% reduction in costs in key support areas in the acquired businesses</a:t>
            </a:r>
          </a:p>
          <a:p>
            <a:pPr marL="463550" lvl="2" indent="-230188">
              <a:buClr>
                <a:schemeClr val="tx1"/>
              </a:buClr>
            </a:pPr>
            <a:r>
              <a:rPr lang="en-US"/>
              <a:t>Analysis of the banking and capital markets business of a global financial institution that resulted in </a:t>
            </a:r>
            <a:br>
              <a:rPr lang="en-US"/>
            </a:br>
            <a:r>
              <a:rPr lang="en-US"/>
              <a:t>identification $10s of million of potential savings as a result of proposed changes in legal entity, technology and support functions.</a:t>
            </a:r>
          </a:p>
          <a:p>
            <a:pPr marL="463550" lvl="2" indent="-230188">
              <a:buClr>
                <a:schemeClr val="tx1"/>
              </a:buClr>
            </a:pPr>
            <a:endParaRPr lang="en-US" sz="400"/>
          </a:p>
          <a:p>
            <a:pPr marL="231775" lvl="1" indent="-230188">
              <a:buClr>
                <a:schemeClr val="tx1"/>
              </a:buClr>
            </a:pPr>
            <a:r>
              <a:rPr lang="en-US" b="1"/>
              <a:t>Deep experience in middle &amp; back office operations</a:t>
            </a:r>
            <a:r>
              <a:rPr lang="en-US"/>
              <a:t> – Track record in assisting our clients in balancing the need to reduce cost while continuing to operate the business:</a:t>
            </a:r>
          </a:p>
          <a:p>
            <a:pPr marL="463550" lvl="2" indent="-230188">
              <a:buClr>
                <a:schemeClr val="tx1"/>
              </a:buClr>
            </a:pPr>
            <a:r>
              <a:rPr lang="en-US"/>
              <a:t>For an introducing broker, developed and executed upon a plan to replace current corresponding clearing provider, reducing cost by 80% and improving service levels and product coverage</a:t>
            </a:r>
          </a:p>
          <a:p>
            <a:pPr marL="463550" lvl="2" indent="-230188">
              <a:buClr>
                <a:schemeClr val="tx1"/>
              </a:buClr>
            </a:pPr>
            <a:r>
              <a:rPr lang="en-US"/>
              <a:t>For a major global financial institution, introduced automation and reconciliation tools into several operational processes, significantly reducing manual intervention and headcount in the area</a:t>
            </a:r>
          </a:p>
          <a:p>
            <a:pPr marL="463550" lvl="2" indent="-230188">
              <a:buClr>
                <a:schemeClr val="tx1"/>
              </a:buClr>
            </a:pPr>
            <a:r>
              <a:rPr lang="en-US"/>
              <a:t>For a major global financial institution, re-mediated and re-engineered key elements of a poor customer on-boarding to reduce operational errors and nearly eliminate a multi-billion dollar IRS fine </a:t>
            </a:r>
          </a:p>
          <a:p>
            <a:pPr marL="463550" lvl="2" indent="-230188">
              <a:buClr>
                <a:schemeClr val="tx1"/>
              </a:buClr>
            </a:pPr>
            <a:r>
              <a:rPr lang="en-US"/>
              <a:t>For a top 10 hedge fund, implemented a margin calculation engine to compare prime broker margin calls versus internal calculations, resulting in an average of several hundred million dollars of additional available collateral per day for the fund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41D47E3-CB16-4917-B120-841D2626EB68}" type="slidenum">
              <a:rPr lang="en-US"/>
              <a:pPr/>
              <a:t>25</a:t>
            </a:fld>
            <a:endParaRPr lang="en-US"/>
          </a:p>
        </p:txBody>
      </p:sp>
      <p:sp>
        <p:nvSpPr>
          <p:cNvPr id="736258" name="Rectangle 2"/>
          <p:cNvSpPr>
            <a:spLocks noGrp="1" noChangeArrowheads="1"/>
          </p:cNvSpPr>
          <p:nvPr>
            <p:ph type="title"/>
          </p:nvPr>
        </p:nvSpPr>
        <p:spPr/>
        <p:txBody>
          <a:bodyPr/>
          <a:lstStyle/>
          <a:p>
            <a:r>
              <a:rPr lang="en-US"/>
              <a:t>PwC qualifications to help (continued)</a:t>
            </a:r>
          </a:p>
        </p:txBody>
      </p:sp>
      <p:sp>
        <p:nvSpPr>
          <p:cNvPr id="736259" name="Rectangle 3"/>
          <p:cNvSpPr>
            <a:spLocks noGrp="1" noChangeArrowheads="1"/>
          </p:cNvSpPr>
          <p:nvPr>
            <p:ph type="body" idx="1"/>
          </p:nvPr>
        </p:nvSpPr>
        <p:spPr/>
        <p:txBody>
          <a:bodyPr/>
          <a:lstStyle/>
          <a:p>
            <a:pPr marL="231775" lvl="1" indent="-230188">
              <a:buClr>
                <a:schemeClr val="tx1"/>
              </a:buClr>
            </a:pPr>
            <a:r>
              <a:rPr lang="en-US" b="1"/>
              <a:t>Risk &amp; compliance cost reduction</a:t>
            </a:r>
            <a:r>
              <a:rPr lang="en-US"/>
              <a:t> – Ability and reputation to advise and execute on cost reduction efforts in this sensitive area with regulators, boards and other stakeholders:</a:t>
            </a:r>
          </a:p>
          <a:p>
            <a:pPr marL="463550" lvl="2" indent="-230188">
              <a:buClr>
                <a:schemeClr val="tx1"/>
              </a:buClr>
            </a:pPr>
            <a:r>
              <a:rPr lang="en-US"/>
              <a:t>Organizational consolidation and rationalization of existing risk and compliance functions of major financial institution, providing a roadmap to reducing overlap and compliance/risk department costs by 25-30% while significantly reducing costs in the business units</a:t>
            </a:r>
          </a:p>
          <a:p>
            <a:pPr marL="463550" lvl="2" indent="-230188">
              <a:buClr>
                <a:schemeClr val="tx1"/>
              </a:buClr>
            </a:pPr>
            <a:r>
              <a:rPr lang="en-US"/>
              <a:t>Consolidation and automation of risk reporting for various business units and geographies for a major global financial institution, creating a single automated reporting process and framework, reducing efforts in this area by up to 50% and improving senior executive decision-making and use of time</a:t>
            </a:r>
          </a:p>
          <a:p>
            <a:pPr marL="463550" lvl="2" indent="-230188">
              <a:buClr>
                <a:schemeClr val="tx1"/>
              </a:buClr>
            </a:pPr>
            <a:r>
              <a:rPr lang="en-US"/>
              <a:t>Assisting a major global financial institution in the consolidation of multiple risk control self-assessment (RCSA) processes and technology into a single, efficient platform, thereby significantly reducing cost and business efforts to comply with the RCSA program</a:t>
            </a:r>
          </a:p>
          <a:p>
            <a:pPr marL="463550" lvl="2" indent="-230188">
              <a:buClr>
                <a:schemeClr val="tx1"/>
              </a:buClr>
            </a:pPr>
            <a:endParaRPr lang="en-US" sz="400"/>
          </a:p>
          <a:p>
            <a:pPr marL="231775" lvl="1" indent="-230188">
              <a:buClr>
                <a:schemeClr val="tx1"/>
              </a:buClr>
            </a:pPr>
            <a:r>
              <a:rPr lang="en-US" b="1"/>
              <a:t>Ability to help better align initiatives &amp; project spend with project strategy</a:t>
            </a:r>
            <a:r>
              <a:rPr lang="en-US"/>
              <a:t> – A structured methodology and process combined independent view:</a:t>
            </a:r>
          </a:p>
          <a:p>
            <a:pPr marL="463550" lvl="2" indent="-230188">
              <a:buClr>
                <a:schemeClr val="tx1"/>
              </a:buClr>
            </a:pPr>
            <a:r>
              <a:rPr lang="en-US"/>
              <a:t>International expansion strategy review led to 1) consolidation of common spend across business units and 2) reduction of spending as a result of greater country focus, saving the organization $40 – 60m in planned spend.</a:t>
            </a:r>
          </a:p>
          <a:p>
            <a:pPr marL="463550" lvl="2" indent="-230188">
              <a:buClr>
                <a:schemeClr val="tx1"/>
              </a:buClr>
            </a:pPr>
            <a:r>
              <a:rPr lang="en-US"/>
              <a:t>Review of technology initiatives vs. business strategy led to the identification of $40+m of cost reduction</a:t>
            </a:r>
          </a:p>
          <a:p>
            <a:pPr marL="463550" lvl="2" indent="-230188">
              <a:buClr>
                <a:schemeClr val="tx1"/>
              </a:buClr>
            </a:pPr>
            <a:endParaRPr lang="en-US" sz="400"/>
          </a:p>
          <a:p>
            <a:pPr marL="231775" lvl="1" indent="-230188">
              <a:buClr>
                <a:schemeClr val="tx1"/>
              </a:buClr>
            </a:pPr>
            <a:r>
              <a:rPr lang="en-US" b="1"/>
              <a:t>Creating &amp; operating an efficient finance function</a:t>
            </a:r>
            <a:r>
              <a:rPr lang="en-US"/>
              <a:t> – Combining knowledge and experience in accounting and tax with the necessary process and technology expertise to deliver an end-to-end solution:</a:t>
            </a:r>
          </a:p>
          <a:p>
            <a:pPr marL="463550" lvl="2" indent="-230188">
              <a:buClr>
                <a:schemeClr val="tx1"/>
              </a:buClr>
            </a:pPr>
            <a:r>
              <a:rPr lang="en-US"/>
              <a:t>Providing significant assistance to a major money center bank in the execution of its global finance transformation program, creating a common technology basis, tools, data structures and management information needed for a sustainable cost effective finance platform</a:t>
            </a:r>
          </a:p>
          <a:p>
            <a:pPr marL="463550" lvl="2" indent="-230188">
              <a:buClr>
                <a:schemeClr val="tx1"/>
              </a:buClr>
            </a:pPr>
            <a:r>
              <a:rPr lang="en-US"/>
              <a:t>Executing a project to re-engineer fund accounting and reporting processes and technology for a major </a:t>
            </a:r>
            <a:br>
              <a:rPr lang="en-US"/>
            </a:br>
            <a:r>
              <a:rPr lang="en-US"/>
              <a:t>private equity firm, creating the ability to reduce costs and better scale the finance function to efficiently support future growth. </a:t>
            </a:r>
          </a:p>
          <a:p>
            <a:pPr marL="463550" lvl="2" indent="-230188">
              <a:buClr>
                <a:schemeClr val="tx1"/>
              </a:buClr>
            </a:pPr>
            <a:r>
              <a:rPr lang="en-US"/>
              <a:t>Assisted a major global insurer in the analysis and execution of its IFRS conversion efforts, helping create an efficient and sustainable accounting and financial reporting platform</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4CBC00D-2149-4DA1-8559-F61009D3DA86}" type="slidenum">
              <a:rPr lang="en-US"/>
              <a:pPr/>
              <a:t>26</a:t>
            </a:fld>
            <a:endParaRPr lang="en-US"/>
          </a:p>
        </p:txBody>
      </p:sp>
      <p:sp>
        <p:nvSpPr>
          <p:cNvPr id="738306" name="Rectangle 2"/>
          <p:cNvSpPr>
            <a:spLocks noGrp="1" noChangeArrowheads="1"/>
          </p:cNvSpPr>
          <p:nvPr>
            <p:ph type="title"/>
          </p:nvPr>
        </p:nvSpPr>
        <p:spPr/>
        <p:txBody>
          <a:bodyPr/>
          <a:lstStyle/>
          <a:p>
            <a:r>
              <a:rPr lang="en-US"/>
              <a:t>PwC qualifications to help (continued)</a:t>
            </a:r>
          </a:p>
        </p:txBody>
      </p:sp>
      <p:sp>
        <p:nvSpPr>
          <p:cNvPr id="738307" name="Rectangle 3"/>
          <p:cNvSpPr>
            <a:spLocks noGrp="1" noChangeArrowheads="1"/>
          </p:cNvSpPr>
          <p:nvPr>
            <p:ph type="body" idx="1"/>
          </p:nvPr>
        </p:nvSpPr>
        <p:spPr/>
        <p:txBody>
          <a:bodyPr/>
          <a:lstStyle/>
          <a:p>
            <a:pPr marL="231775" lvl="1" indent="-230188">
              <a:buClr>
                <a:schemeClr val="tx1"/>
              </a:buClr>
            </a:pPr>
            <a:r>
              <a:rPr lang="en-US" b="1"/>
              <a:t>Independent, global view of best sourcing options</a:t>
            </a:r>
            <a:r>
              <a:rPr lang="en-US"/>
              <a:t> – Ability to assess the best options for the client without bias towards a solution provided by PwC:</a:t>
            </a:r>
          </a:p>
          <a:p>
            <a:pPr marL="463550" lvl="2" indent="-230188">
              <a:buClr>
                <a:schemeClr val="tx1"/>
              </a:buClr>
            </a:pPr>
            <a:r>
              <a:rPr lang="en-US"/>
              <a:t>Assisted major money center bank in analysis to determine best in-sourced provider(s) of anti-money laundering services and assisted them in the movement to 4 global hubs, creating significant cost synergies and more consistent, higher quality alert investigation &amp; reporting processes</a:t>
            </a:r>
          </a:p>
          <a:p>
            <a:pPr marL="463550" lvl="2" indent="-230188">
              <a:buClr>
                <a:schemeClr val="tx1"/>
              </a:buClr>
            </a:pPr>
            <a:r>
              <a:rPr lang="en-US"/>
              <a:t>Analyzed and delivered cost savings of 10-20% for a number of financial institutions in the market data area through a combination of waste elimination, cost effective product substitution and vendor negotiation.</a:t>
            </a:r>
          </a:p>
          <a:p>
            <a:pPr marL="463550" lvl="2" indent="-230188">
              <a:buClr>
                <a:schemeClr val="tx1"/>
              </a:buClr>
            </a:pPr>
            <a:r>
              <a:rPr lang="en-US"/>
              <a:t>Advised a major hedge fund in its effort to establish a cost-effective sourcing relationship in India, setting the stage for a 20%+ reduction in technology costs</a:t>
            </a:r>
          </a:p>
          <a:p>
            <a:pPr marL="463550" lvl="2" indent="-230188">
              <a:buClr>
                <a:schemeClr val="tx1"/>
              </a:buClr>
            </a:pPr>
            <a:r>
              <a:rPr lang="en-US"/>
              <a:t>Assisted a major insurer in the ITO of all of their non-core applications</a:t>
            </a:r>
          </a:p>
          <a:p>
            <a:pPr marL="463550" lvl="2" indent="-230188">
              <a:buClr>
                <a:schemeClr val="tx1"/>
              </a:buClr>
            </a:pPr>
            <a:endParaRPr lang="en-US" sz="400"/>
          </a:p>
          <a:p>
            <a:pPr marL="231775" lvl="1" indent="-230188">
              <a:buClr>
                <a:schemeClr val="tx1"/>
              </a:buClr>
            </a:pPr>
            <a:r>
              <a:rPr lang="en-US" b="1"/>
              <a:t>Other areas</a:t>
            </a:r>
            <a:r>
              <a:rPr lang="en-US"/>
              <a:t> – Diverse skill sets that can be leveraged to attack costs in a number of other areas:</a:t>
            </a:r>
          </a:p>
          <a:p>
            <a:pPr marL="463550" lvl="2" indent="-230188">
              <a:buClr>
                <a:schemeClr val="tx1"/>
              </a:buClr>
            </a:pPr>
            <a:r>
              <a:rPr lang="en-US"/>
              <a:t>Specialists from our hospitality and leisure team have assisted a number of financial and non-financial institutions with cost reduction efforts in the food service and travel areas.</a:t>
            </a:r>
          </a:p>
          <a:p>
            <a:pPr marL="463550" lvl="2" indent="-230188">
              <a:buClr>
                <a:schemeClr val="tx1"/>
              </a:buClr>
            </a:pPr>
            <a:r>
              <a:rPr lang="en-US"/>
              <a:t>Our real estate professional have assisted a number of clients with cost reduction efforts in this area</a:t>
            </a:r>
          </a:p>
          <a:p>
            <a:pPr marL="463550" lvl="2" indent="-230188">
              <a:buClr>
                <a:schemeClr val="tx1"/>
              </a:buClr>
            </a:pPr>
            <a:r>
              <a:rPr lang="en-US"/>
              <a:t>PwC procurement teams are constantly working with our financial services and non-financial service clients to implement best-in-class processes and technology to reduce costs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36AEA2E4-A220-41A7-8AB4-A395E44ADC02}" type="slidenum">
              <a:rPr lang="en-US"/>
              <a:pPr/>
              <a:t>27</a:t>
            </a:fld>
            <a:endParaRPr lang="en-US"/>
          </a:p>
        </p:txBody>
      </p:sp>
      <p:sp>
        <p:nvSpPr>
          <p:cNvPr id="764930" name="Rectangle 2"/>
          <p:cNvSpPr>
            <a:spLocks noGrp="1" noChangeArrowheads="1"/>
          </p:cNvSpPr>
          <p:nvPr>
            <p:ph type="title"/>
          </p:nvPr>
        </p:nvSpPr>
        <p:spPr/>
        <p:txBody>
          <a:bodyPr/>
          <a:lstStyle/>
          <a:p>
            <a:r>
              <a:rPr lang="en-US"/>
              <a:t>PwC qualifications to help (continued)</a:t>
            </a:r>
          </a:p>
        </p:txBody>
      </p:sp>
      <p:sp>
        <p:nvSpPr>
          <p:cNvPr id="764931" name="Rectangle 3"/>
          <p:cNvSpPr>
            <a:spLocks noGrp="1" noChangeArrowheads="1"/>
          </p:cNvSpPr>
          <p:nvPr>
            <p:ph type="body" idx="1"/>
          </p:nvPr>
        </p:nvSpPr>
        <p:spPr>
          <a:xfrm>
            <a:off x="328613" y="1279525"/>
            <a:ext cx="9388475" cy="4913313"/>
          </a:xfrm>
          <a:noFill/>
        </p:spPr>
        <p:txBody>
          <a:bodyPr/>
          <a:lstStyle/>
          <a:p>
            <a:pPr defTabSz="695325">
              <a:spcBef>
                <a:spcPct val="0"/>
              </a:spcBef>
            </a:pPr>
            <a:r>
              <a:rPr lang="en-US"/>
              <a:t>We’ve been most successful when we focus on cost reduction and cost management and control processes in parallel to set the stage for, and perhaps self fund, more transformational activities.</a:t>
            </a:r>
          </a:p>
        </p:txBody>
      </p:sp>
      <p:sp>
        <p:nvSpPr>
          <p:cNvPr id="764932" name="Rectangle 4"/>
          <p:cNvSpPr>
            <a:spLocks noChangeArrowheads="1"/>
          </p:cNvSpPr>
          <p:nvPr/>
        </p:nvSpPr>
        <p:spPr bwMode="auto">
          <a:xfrm>
            <a:off x="5824538" y="2657475"/>
            <a:ext cx="3802062" cy="1708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defTabSz="695325">
              <a:spcBef>
                <a:spcPct val="0"/>
              </a:spcBef>
              <a:buClr>
                <a:schemeClr val="bg2"/>
              </a:buClr>
              <a:buSzTx/>
              <a:buFont typeface="Arial" pitchFamily="34" charset="0"/>
              <a:buNone/>
            </a:pPr>
            <a:r>
              <a:rPr lang="en-US" sz="1400">
                <a:solidFill>
                  <a:schemeClr val="tx1"/>
                </a:solidFill>
              </a:rPr>
              <a:t>Transformation</a:t>
            </a:r>
          </a:p>
          <a:p>
            <a:pPr marL="228600" lvl="1" indent="-227013" defTabSz="695325">
              <a:spcBef>
                <a:spcPct val="0"/>
              </a:spcBef>
              <a:buClr>
                <a:schemeClr val="tx1"/>
              </a:buClr>
              <a:buSzTx/>
              <a:buFontTx/>
              <a:buChar char="•"/>
            </a:pPr>
            <a:r>
              <a:rPr lang="en-US" sz="1400">
                <a:solidFill>
                  <a:schemeClr val="tx1"/>
                </a:solidFill>
              </a:rPr>
              <a:t>Organizational, capability, and </a:t>
            </a:r>
            <a:br>
              <a:rPr lang="en-US" sz="1400">
                <a:solidFill>
                  <a:schemeClr val="tx1"/>
                </a:solidFill>
              </a:rPr>
            </a:br>
            <a:r>
              <a:rPr lang="en-US" sz="1400">
                <a:solidFill>
                  <a:schemeClr val="tx1"/>
                </a:solidFill>
              </a:rPr>
              <a:t>behavioral changes</a:t>
            </a:r>
          </a:p>
          <a:p>
            <a:pPr marL="228600" lvl="1" indent="-227013" defTabSz="695325">
              <a:spcBef>
                <a:spcPct val="0"/>
              </a:spcBef>
              <a:buClr>
                <a:schemeClr val="tx1"/>
              </a:buClr>
              <a:buSzTx/>
              <a:buFontTx/>
              <a:buChar char="•"/>
            </a:pPr>
            <a:r>
              <a:rPr lang="en-US" sz="1400">
                <a:solidFill>
                  <a:schemeClr val="tx1"/>
                </a:solidFill>
              </a:rPr>
              <a:t>Performance measurement and management process improvements</a:t>
            </a:r>
          </a:p>
          <a:p>
            <a:pPr marL="228600" lvl="1" indent="-227013" defTabSz="695325">
              <a:spcBef>
                <a:spcPct val="0"/>
              </a:spcBef>
              <a:buClr>
                <a:schemeClr val="tx1"/>
              </a:buClr>
              <a:buSzTx/>
              <a:buFontTx/>
              <a:buChar char="•"/>
            </a:pPr>
            <a:r>
              <a:rPr lang="en-US" sz="1400">
                <a:solidFill>
                  <a:schemeClr val="tx1"/>
                </a:solidFill>
              </a:rPr>
              <a:t>Waste elimination</a:t>
            </a:r>
          </a:p>
        </p:txBody>
      </p:sp>
      <p:sp>
        <p:nvSpPr>
          <p:cNvPr id="764933" name="AutoShape 5"/>
          <p:cNvSpPr>
            <a:spLocks noChangeArrowheads="1"/>
          </p:cNvSpPr>
          <p:nvPr/>
        </p:nvSpPr>
        <p:spPr bwMode="auto">
          <a:xfrm>
            <a:off x="349250" y="1763713"/>
            <a:ext cx="5378450" cy="3492500"/>
          </a:xfrm>
          <a:prstGeom prst="homePlate">
            <a:avLst>
              <a:gd name="adj" fmla="val 14566"/>
            </a:avLst>
          </a:prstGeom>
          <a:solidFill>
            <a:schemeClr val="hlink"/>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0929" tIns="30557" rIns="50929" bIns="30557"/>
          <a:lstStyle/>
          <a:p>
            <a:pPr defTabSz="1019175">
              <a:spcBef>
                <a:spcPct val="0"/>
              </a:spcBef>
              <a:buFont typeface="Arial" pitchFamily="34" charset="0"/>
              <a:buNone/>
            </a:pPr>
            <a:r>
              <a:rPr lang="en-US" sz="1400">
                <a:solidFill>
                  <a:schemeClr val="tx2"/>
                </a:solidFill>
              </a:rPr>
              <a:t>Cost Reduction</a:t>
            </a:r>
          </a:p>
          <a:p>
            <a:pPr marL="254000" lvl="1" indent="-252413" defTabSz="1019175">
              <a:spcBef>
                <a:spcPct val="0"/>
              </a:spcBef>
              <a:buSzTx/>
              <a:buFontTx/>
              <a:buChar char="•"/>
            </a:pPr>
            <a:r>
              <a:rPr lang="en-US" sz="1400">
                <a:solidFill>
                  <a:schemeClr val="tx1"/>
                </a:solidFill>
              </a:rPr>
              <a:t>Operations spend savings from cost driver and activity </a:t>
            </a:r>
            <a:br>
              <a:rPr lang="en-US" sz="1400">
                <a:solidFill>
                  <a:schemeClr val="tx1"/>
                </a:solidFill>
              </a:rPr>
            </a:br>
            <a:r>
              <a:rPr lang="en-US" sz="1400">
                <a:solidFill>
                  <a:schemeClr val="tx1"/>
                </a:solidFill>
              </a:rPr>
              <a:t>level definition and challenge</a:t>
            </a:r>
          </a:p>
          <a:p>
            <a:pPr marL="254000" lvl="1" indent="-252413" defTabSz="1019175">
              <a:spcBef>
                <a:spcPct val="0"/>
              </a:spcBef>
              <a:buSzTx/>
              <a:buFontTx/>
              <a:buChar char="•"/>
            </a:pPr>
            <a:r>
              <a:rPr lang="en-US" sz="1400">
                <a:solidFill>
                  <a:schemeClr val="tx1"/>
                </a:solidFill>
              </a:rPr>
              <a:t>Discretionary spend savings from non-critical, contingency or unsupported balances challenge</a:t>
            </a:r>
          </a:p>
          <a:p>
            <a:pPr marL="254000" lvl="1" indent="-252413" defTabSz="1019175">
              <a:spcBef>
                <a:spcPct val="0"/>
              </a:spcBef>
              <a:buSzTx/>
              <a:buFontTx/>
              <a:buChar char="•"/>
            </a:pPr>
            <a:r>
              <a:rPr lang="en-US" sz="1400">
                <a:solidFill>
                  <a:schemeClr val="tx1"/>
                </a:solidFill>
              </a:rPr>
              <a:t>Headcount reduction savings from functional </a:t>
            </a:r>
            <a:br>
              <a:rPr lang="en-US" sz="1400">
                <a:solidFill>
                  <a:schemeClr val="tx1"/>
                </a:solidFill>
              </a:rPr>
            </a:br>
            <a:r>
              <a:rPr lang="en-US" sz="1400">
                <a:solidFill>
                  <a:schemeClr val="tx1"/>
                </a:solidFill>
              </a:rPr>
              <a:t>benchmarking analysis</a:t>
            </a:r>
          </a:p>
          <a:p>
            <a:pPr marL="254000" lvl="1" indent="-252413" defTabSz="1019175">
              <a:spcBef>
                <a:spcPct val="0"/>
              </a:spcBef>
              <a:buSzTx/>
              <a:buFontTx/>
              <a:buChar char="•"/>
            </a:pPr>
            <a:r>
              <a:rPr lang="en-US" sz="1400">
                <a:solidFill>
                  <a:schemeClr val="tx1"/>
                </a:solidFill>
              </a:rPr>
              <a:t>Contract leakage and other invoice control savings from forensic contract analysis</a:t>
            </a:r>
          </a:p>
          <a:p>
            <a:pPr marL="254000" lvl="1" indent="-252413" defTabSz="1019175">
              <a:spcBef>
                <a:spcPct val="0"/>
              </a:spcBef>
              <a:buSzTx/>
              <a:buFont typeface="Arial" pitchFamily="34" charset="0"/>
              <a:buNone/>
            </a:pPr>
            <a:endParaRPr lang="en-US" sz="800">
              <a:solidFill>
                <a:schemeClr val="tx1"/>
              </a:solidFill>
            </a:endParaRPr>
          </a:p>
          <a:p>
            <a:pPr marL="254000" lvl="1" indent="-252413" defTabSz="1019175">
              <a:spcBef>
                <a:spcPct val="0"/>
              </a:spcBef>
              <a:buSzTx/>
              <a:buFont typeface="Arial" pitchFamily="34" charset="0"/>
              <a:buNone/>
            </a:pPr>
            <a:r>
              <a:rPr lang="en-US" sz="1400">
                <a:solidFill>
                  <a:schemeClr val="tx2"/>
                </a:solidFill>
              </a:rPr>
              <a:t>Cost Management and Control</a:t>
            </a:r>
          </a:p>
          <a:p>
            <a:pPr marL="254000" lvl="1" indent="-252413" defTabSz="1019175">
              <a:spcBef>
                <a:spcPct val="0"/>
              </a:spcBef>
              <a:buSzTx/>
              <a:buFontTx/>
              <a:buChar char="•"/>
            </a:pPr>
            <a:r>
              <a:rPr lang="en-US" sz="1400">
                <a:solidFill>
                  <a:schemeClr val="tx1"/>
                </a:solidFill>
              </a:rPr>
              <a:t>Strong budget ownership, discipline, and accountability from the budget challenge</a:t>
            </a:r>
          </a:p>
          <a:p>
            <a:pPr marL="254000" lvl="1" indent="-252413" defTabSz="1019175">
              <a:spcBef>
                <a:spcPct val="0"/>
              </a:spcBef>
              <a:buSzTx/>
              <a:buFontTx/>
              <a:buChar char="•"/>
            </a:pPr>
            <a:r>
              <a:rPr lang="en-US" sz="1400">
                <a:solidFill>
                  <a:schemeClr val="tx1"/>
                </a:solidFill>
              </a:rPr>
              <a:t>Outline of critical cost management and control deficiencies through a gap analysis</a:t>
            </a:r>
          </a:p>
        </p:txBody>
      </p:sp>
      <p:sp>
        <p:nvSpPr>
          <p:cNvPr id="764934" name="Rectangle 6"/>
          <p:cNvSpPr>
            <a:spLocks noChangeArrowheads="1"/>
          </p:cNvSpPr>
          <p:nvPr/>
        </p:nvSpPr>
        <p:spPr bwMode="auto">
          <a:xfrm>
            <a:off x="349250" y="5357813"/>
            <a:ext cx="4872038" cy="121126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0929" tIns="30557" rIns="50929" bIns="30557"/>
          <a:lstStyle/>
          <a:p>
            <a:pPr defTabSz="695325">
              <a:spcBef>
                <a:spcPct val="0"/>
              </a:spcBef>
              <a:buFont typeface="Arial" pitchFamily="34" charset="0"/>
              <a:buNone/>
            </a:pPr>
            <a:r>
              <a:rPr lang="en-US" sz="1400">
                <a:solidFill>
                  <a:schemeClr val="tx2"/>
                </a:solidFill>
              </a:rPr>
              <a:t>Value Delivered</a:t>
            </a:r>
          </a:p>
          <a:p>
            <a:pPr marL="228600" lvl="1" indent="-227013" defTabSz="695325">
              <a:spcBef>
                <a:spcPct val="0"/>
              </a:spcBef>
              <a:buSzTx/>
              <a:buFontTx/>
              <a:buChar char="•"/>
            </a:pPr>
            <a:r>
              <a:rPr lang="en-US" sz="1400">
                <a:solidFill>
                  <a:schemeClr val="tx1"/>
                </a:solidFill>
              </a:rPr>
              <a:t>On average, we find $5-20 of cost savings for every $1 spent in fees</a:t>
            </a:r>
          </a:p>
          <a:p>
            <a:pPr marL="228600" lvl="1" indent="-227013" defTabSz="695325">
              <a:spcBef>
                <a:spcPct val="0"/>
              </a:spcBef>
              <a:buSzTx/>
              <a:buFontTx/>
              <a:buChar char="•"/>
            </a:pPr>
            <a:r>
              <a:rPr lang="en-US" sz="1400">
                <a:solidFill>
                  <a:schemeClr val="tx1"/>
                </a:solidFill>
              </a:rPr>
              <a:t>Forensic contract reviews uncover an average of 5 to 10% in cost reduction opportunities for selected contracts</a:t>
            </a:r>
          </a:p>
        </p:txBody>
      </p:sp>
      <p:sp>
        <p:nvSpPr>
          <p:cNvPr id="764935" name="Rectangle 7"/>
          <p:cNvSpPr>
            <a:spLocks noChangeArrowheads="1"/>
          </p:cNvSpPr>
          <p:nvPr/>
        </p:nvSpPr>
        <p:spPr bwMode="auto">
          <a:xfrm>
            <a:off x="5359400" y="5357813"/>
            <a:ext cx="4354513" cy="121126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0929" tIns="30557" rIns="50929" bIns="30557"/>
          <a:lstStyle/>
          <a:p>
            <a:pPr marL="228600" lvl="1" indent="-227013" defTabSz="695325">
              <a:spcBef>
                <a:spcPct val="0"/>
              </a:spcBef>
              <a:buSzTx/>
              <a:buFontTx/>
              <a:buChar char="•"/>
            </a:pPr>
            <a:r>
              <a:rPr lang="en-US" sz="1400">
                <a:solidFill>
                  <a:schemeClr val="tx1"/>
                </a:solidFill>
              </a:rPr>
              <a:t>Typical cost reductions range from 20% to 30% of the in-scope cost base resulting from productivity improvements, cycle time and lead time reductions, working capital reductions, etc.</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7700" name="Rectangle 4"/>
          <p:cNvSpPr>
            <a:spLocks noChangeArrowheads="1"/>
          </p:cNvSpPr>
          <p:nvPr/>
        </p:nvSpPr>
        <p:spPr bwMode="blackWhite">
          <a:xfrm>
            <a:off x="198438" y="212725"/>
            <a:ext cx="9659937" cy="7366000"/>
          </a:xfrm>
          <a:prstGeom prst="rect">
            <a:avLst/>
          </a:prstGeom>
          <a:solidFill>
            <a:schemeClr val="tx2"/>
          </a:solidFill>
          <a:ln>
            <a:noFill/>
          </a:ln>
          <a:effectLst/>
          <a:extLs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0" rIns="64800" bIns="0" anchor="ctr"/>
          <a:lstStyle/>
          <a:p>
            <a:endParaRPr lang="zh-CN" altLang="en-US"/>
          </a:p>
        </p:txBody>
      </p:sp>
      <p:sp>
        <p:nvSpPr>
          <p:cNvPr id="797701" name="Rectangle 5"/>
          <p:cNvSpPr>
            <a:spLocks noGrp="1" noChangeArrowheads="1"/>
          </p:cNvSpPr>
          <p:nvPr>
            <p:ph type="ctrTitle"/>
            <p:custDataLst>
              <p:tags r:id="rId1"/>
            </p:custDataLst>
          </p:nvPr>
        </p:nvSpPr>
        <p:spPr>
          <a:xfrm>
            <a:off x="327025" y="688975"/>
            <a:ext cx="9378950" cy="930275"/>
          </a:xfrm>
          <a:noFill/>
          <a:ln/>
        </p:spPr>
        <p:txBody>
          <a:bodyPr/>
          <a:lstStyle/>
          <a:p>
            <a:r>
              <a:rPr lang="en-US">
                <a:solidFill>
                  <a:schemeClr val="bg1"/>
                </a:solidFill>
              </a:rPr>
              <a:t>Appendix 1 – Methodology summary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89674461-063F-468B-BDF3-5F64EB2CC326}" type="slidenum">
              <a:rPr lang="en-US"/>
              <a:pPr/>
              <a:t>29</a:t>
            </a:fld>
            <a:endParaRPr lang="en-US"/>
          </a:p>
        </p:txBody>
      </p:sp>
      <p:sp>
        <p:nvSpPr>
          <p:cNvPr id="799746" name="Rectangle 2"/>
          <p:cNvSpPr>
            <a:spLocks noGrp="1" noChangeArrowheads="1"/>
          </p:cNvSpPr>
          <p:nvPr>
            <p:ph type="title"/>
          </p:nvPr>
        </p:nvSpPr>
        <p:spPr/>
        <p:txBody>
          <a:bodyPr/>
          <a:lstStyle/>
          <a:p>
            <a:r>
              <a:rPr lang="en-US">
                <a:solidFill>
                  <a:schemeClr val="tx1"/>
                </a:solidFill>
              </a:rPr>
              <a:t>Appendix 1 – Methodology summary</a:t>
            </a:r>
            <a:r>
              <a:rPr lang="en-US"/>
              <a:t/>
            </a:r>
            <a:br>
              <a:rPr lang="en-US"/>
            </a:br>
            <a:r>
              <a:rPr lang="en-US"/>
              <a:t>PwC’s four step process to sustainable cost reduction</a:t>
            </a:r>
          </a:p>
        </p:txBody>
      </p:sp>
      <p:pic>
        <p:nvPicPr>
          <p:cNvPr id="799748" name="Picture 4" descr="SCM Advisory IQ graphic v1 - ocean v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060700" y="2411413"/>
            <a:ext cx="3416300" cy="3673475"/>
          </a:xfrm>
          <a:prstGeom prst="rect">
            <a:avLst/>
          </a:prstGeom>
          <a:noFill/>
          <a:extLst>
            <a:ext uri="{909E8E84-426E-40DD-AFC4-6F175D3DCCD1}">
              <a14:hiddenFill xmlns:a14="http://schemas.microsoft.com/office/drawing/2010/main">
                <a:solidFill>
                  <a:srgbClr val="FFFFFF"/>
                </a:solidFill>
              </a14:hiddenFill>
            </a:ext>
          </a:extLst>
        </p:spPr>
      </p:pic>
      <p:sp>
        <p:nvSpPr>
          <p:cNvPr id="799749" name="Text Box 5"/>
          <p:cNvSpPr txBox="1">
            <a:spLocks noChangeArrowheads="1"/>
          </p:cNvSpPr>
          <p:nvPr/>
        </p:nvSpPr>
        <p:spPr bwMode="auto">
          <a:xfrm>
            <a:off x="328613" y="1654175"/>
            <a:ext cx="3116262" cy="25923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228600" indent="-227013" defTabSz="1019175">
              <a:spcBef>
                <a:spcPct val="0"/>
              </a:spcBef>
              <a:spcAft>
                <a:spcPct val="0"/>
              </a:spcAft>
              <a:defRPr>
                <a:solidFill>
                  <a:schemeClr val="tx1"/>
                </a:solidFill>
                <a:latin typeface="Arial" pitchFamily="34" charset="0"/>
                <a:cs typeface="Arial" pitchFamily="34" charset="0"/>
              </a:defRPr>
            </a:lvl2pPr>
            <a:lvl3pPr marL="457200" indent="-227013" defTabSz="1019175">
              <a:spcBef>
                <a:spcPct val="0"/>
              </a:spcBef>
              <a:spcAft>
                <a:spcPct val="0"/>
              </a:spcAft>
              <a:defRPr>
                <a:solidFill>
                  <a:schemeClr val="tx1"/>
                </a:solidFill>
                <a:latin typeface="Arial" pitchFamily="34" charset="0"/>
                <a:cs typeface="Arial" pitchFamily="34" charset="0"/>
              </a:defRPr>
            </a:lvl3pPr>
            <a:lvl4pPr marL="844550" indent="-252413" defTabSz="1019175">
              <a:spcBef>
                <a:spcPct val="0"/>
              </a:spcBef>
              <a:spcAft>
                <a:spcPct val="0"/>
              </a:spcAft>
              <a:defRPr>
                <a:solidFill>
                  <a:schemeClr val="tx1"/>
                </a:solidFill>
                <a:latin typeface="Arial" pitchFamily="34" charset="0"/>
                <a:cs typeface="Arial" pitchFamily="34" charset="0"/>
              </a:defRPr>
            </a:lvl4pPr>
            <a:lvl5pPr marL="3360738" indent="-509588" defTabSz="1019175">
              <a:spcBef>
                <a:spcPct val="0"/>
              </a:spcBef>
              <a:spcAft>
                <a:spcPct val="0"/>
              </a:spcAft>
              <a:defRPr>
                <a:solidFill>
                  <a:schemeClr val="tx1"/>
                </a:solidFill>
                <a:latin typeface="Arial" pitchFamily="34" charset="0"/>
                <a:cs typeface="Arial" pitchFamily="34" charset="0"/>
              </a:defRPr>
            </a:lvl5pPr>
            <a:lvl6pPr marL="3817938" indent="-509588" defTabSz="1019175" fontAlgn="base">
              <a:spcBef>
                <a:spcPct val="0"/>
              </a:spcBef>
              <a:spcAft>
                <a:spcPct val="0"/>
              </a:spcAft>
              <a:defRPr>
                <a:solidFill>
                  <a:schemeClr val="tx1"/>
                </a:solidFill>
                <a:latin typeface="Arial" pitchFamily="34" charset="0"/>
                <a:cs typeface="Arial" pitchFamily="34" charset="0"/>
              </a:defRPr>
            </a:lvl6pPr>
            <a:lvl7pPr marL="4275138" indent="-509588" defTabSz="1019175" fontAlgn="base">
              <a:spcBef>
                <a:spcPct val="0"/>
              </a:spcBef>
              <a:spcAft>
                <a:spcPct val="0"/>
              </a:spcAft>
              <a:defRPr>
                <a:solidFill>
                  <a:schemeClr val="tx1"/>
                </a:solidFill>
                <a:latin typeface="Arial" pitchFamily="34" charset="0"/>
                <a:cs typeface="Arial" pitchFamily="34" charset="0"/>
              </a:defRPr>
            </a:lvl7pPr>
            <a:lvl8pPr marL="4732338" indent="-509588" defTabSz="1019175" fontAlgn="base">
              <a:spcBef>
                <a:spcPct val="0"/>
              </a:spcBef>
              <a:spcAft>
                <a:spcPct val="0"/>
              </a:spcAft>
              <a:defRPr>
                <a:solidFill>
                  <a:schemeClr val="tx1"/>
                </a:solidFill>
                <a:latin typeface="Arial" pitchFamily="34" charset="0"/>
                <a:cs typeface="Arial" pitchFamily="34" charset="0"/>
              </a:defRPr>
            </a:lvl8pPr>
            <a:lvl9pPr marL="5189538" indent="-509588" defTabSz="1019175" fontAlgn="base">
              <a:spcBef>
                <a:spcPct val="0"/>
              </a:spcBef>
              <a:spcAft>
                <a:spcPct val="0"/>
              </a:spcAft>
              <a:defRPr>
                <a:solidFill>
                  <a:schemeClr val="tx1"/>
                </a:solidFill>
                <a:latin typeface="Arial" pitchFamily="34" charset="0"/>
                <a:cs typeface="Arial" pitchFamily="34" charset="0"/>
              </a:defRPr>
            </a:lvl9pPr>
          </a:lstStyle>
          <a:p>
            <a:pPr lvl="1">
              <a:spcAft>
                <a:spcPct val="20000"/>
              </a:spcAft>
              <a:buClr>
                <a:schemeClr val="tx1"/>
              </a:buClr>
              <a:buSzTx/>
              <a:buFontTx/>
              <a:buAutoNum type="romanUcPeriod"/>
            </a:pPr>
            <a:r>
              <a:rPr lang="en-GB" altLang="zh-CN" sz="1200">
                <a:solidFill>
                  <a:schemeClr val="tx2"/>
                </a:solidFill>
                <a:ea typeface="宋体" pitchFamily="2" charset="-122"/>
              </a:rPr>
              <a:t>Spend Analysis, Cost Reduction and Cost Management Roadmap</a:t>
            </a:r>
          </a:p>
          <a:p>
            <a:pPr lvl="2">
              <a:spcAft>
                <a:spcPct val="20000"/>
              </a:spcAft>
              <a:buClr>
                <a:schemeClr val="tx1"/>
              </a:buClr>
              <a:buSzTx/>
              <a:buFontTx/>
              <a:buAutoNum type="arabicPeriod"/>
            </a:pPr>
            <a:r>
              <a:rPr lang="en-GB" altLang="zh-CN" sz="1200">
                <a:ea typeface="宋体" pitchFamily="2" charset="-122"/>
              </a:rPr>
              <a:t>Spend analysis to define </a:t>
            </a:r>
            <a:r>
              <a:rPr lang="en-US" sz="1200"/>
              <a:t>operational cost drivers &amp; baseline activity levels as well as discretionary spend</a:t>
            </a:r>
          </a:p>
          <a:p>
            <a:pPr lvl="2">
              <a:spcAft>
                <a:spcPct val="20000"/>
              </a:spcAft>
              <a:buClr>
                <a:schemeClr val="tx1"/>
              </a:buClr>
              <a:buSzTx/>
              <a:buFontTx/>
              <a:buAutoNum type="arabicPeriod"/>
            </a:pPr>
            <a:r>
              <a:rPr lang="en-US" sz="1200"/>
              <a:t>Headcount benchmarking analysis</a:t>
            </a:r>
          </a:p>
          <a:p>
            <a:pPr lvl="2">
              <a:spcAft>
                <a:spcPct val="20000"/>
              </a:spcAft>
              <a:buClr>
                <a:schemeClr val="tx1"/>
              </a:buClr>
              <a:buSzTx/>
              <a:buFontTx/>
              <a:buAutoNum type="arabicPeriod"/>
            </a:pPr>
            <a:r>
              <a:rPr lang="en-US" sz="1200"/>
              <a:t>Cost management and control framework gap analysis</a:t>
            </a:r>
          </a:p>
          <a:p>
            <a:pPr lvl="2">
              <a:spcAft>
                <a:spcPct val="20000"/>
              </a:spcAft>
              <a:buClr>
                <a:schemeClr val="tx1"/>
              </a:buClr>
              <a:buSzTx/>
              <a:buFontTx/>
              <a:buAutoNum type="arabicPeriod"/>
            </a:pPr>
            <a:r>
              <a:rPr lang="en-US" sz="1200"/>
              <a:t>Forensic contracts review to identify potential leakage opportunities</a:t>
            </a:r>
            <a:endParaRPr lang="en-GB" altLang="zh-CN" sz="1200">
              <a:ea typeface="宋体" pitchFamily="2" charset="-122"/>
            </a:endParaRPr>
          </a:p>
          <a:p>
            <a:pPr lvl="2">
              <a:spcAft>
                <a:spcPct val="20000"/>
              </a:spcAft>
              <a:buClr>
                <a:schemeClr val="tx1"/>
              </a:buClr>
              <a:buSzTx/>
              <a:buFontTx/>
              <a:buAutoNum type="arabicPeriod"/>
            </a:pPr>
            <a:r>
              <a:rPr lang="en-US" sz="1200"/>
              <a:t>Build go-forward sustainable cost management roadmap</a:t>
            </a:r>
          </a:p>
          <a:p>
            <a:pPr lvl="1">
              <a:spcAft>
                <a:spcPct val="20000"/>
              </a:spcAft>
              <a:buClr>
                <a:schemeClr val="tx1"/>
              </a:buClr>
              <a:buSzTx/>
              <a:buFontTx/>
              <a:buChar char="•"/>
            </a:pPr>
            <a:endParaRPr lang="en-GB" altLang="zh-CN" sz="1200">
              <a:ea typeface="宋体" pitchFamily="2" charset="-122"/>
            </a:endParaRPr>
          </a:p>
        </p:txBody>
      </p:sp>
      <p:sp>
        <p:nvSpPr>
          <p:cNvPr id="799750" name="Text Box 6"/>
          <p:cNvSpPr txBox="1">
            <a:spLocks noChangeArrowheads="1"/>
          </p:cNvSpPr>
          <p:nvPr/>
        </p:nvSpPr>
        <p:spPr bwMode="auto">
          <a:xfrm>
            <a:off x="328613" y="5391150"/>
            <a:ext cx="3116262" cy="1606550"/>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228600" indent="-227013" defTabSz="1019175">
              <a:spcBef>
                <a:spcPct val="0"/>
              </a:spcBef>
              <a:spcAft>
                <a:spcPct val="0"/>
              </a:spcAft>
              <a:defRPr>
                <a:solidFill>
                  <a:schemeClr val="tx1"/>
                </a:solidFill>
                <a:latin typeface="Arial" pitchFamily="34" charset="0"/>
                <a:cs typeface="Arial" pitchFamily="34" charset="0"/>
              </a:defRPr>
            </a:lvl2pPr>
            <a:lvl3pPr marL="457200" indent="-227013" defTabSz="1019175">
              <a:spcBef>
                <a:spcPct val="0"/>
              </a:spcBef>
              <a:spcAft>
                <a:spcPct val="0"/>
              </a:spcAft>
              <a:defRPr>
                <a:solidFill>
                  <a:schemeClr val="tx1"/>
                </a:solidFill>
                <a:latin typeface="Arial" pitchFamily="34" charset="0"/>
                <a:cs typeface="Arial" pitchFamily="34" charset="0"/>
              </a:defRPr>
            </a:lvl3pPr>
            <a:lvl4pPr marL="2105025" indent="-509588" defTabSz="1019175">
              <a:spcBef>
                <a:spcPct val="0"/>
              </a:spcBef>
              <a:spcAft>
                <a:spcPct val="0"/>
              </a:spcAft>
              <a:defRPr>
                <a:solidFill>
                  <a:schemeClr val="tx1"/>
                </a:solidFill>
                <a:latin typeface="Arial" pitchFamily="34" charset="0"/>
                <a:cs typeface="Arial" pitchFamily="34" charset="0"/>
              </a:defRPr>
            </a:lvl4pPr>
            <a:lvl5pPr marL="3360738" indent="-509588" defTabSz="1019175">
              <a:spcBef>
                <a:spcPct val="0"/>
              </a:spcBef>
              <a:spcAft>
                <a:spcPct val="0"/>
              </a:spcAft>
              <a:defRPr>
                <a:solidFill>
                  <a:schemeClr val="tx1"/>
                </a:solidFill>
                <a:latin typeface="Arial" pitchFamily="34" charset="0"/>
                <a:cs typeface="Arial" pitchFamily="34" charset="0"/>
              </a:defRPr>
            </a:lvl5pPr>
            <a:lvl6pPr marL="3817938" indent="-509588" defTabSz="1019175" fontAlgn="base">
              <a:spcBef>
                <a:spcPct val="0"/>
              </a:spcBef>
              <a:spcAft>
                <a:spcPct val="0"/>
              </a:spcAft>
              <a:defRPr>
                <a:solidFill>
                  <a:schemeClr val="tx1"/>
                </a:solidFill>
                <a:latin typeface="Arial" pitchFamily="34" charset="0"/>
                <a:cs typeface="Arial" pitchFamily="34" charset="0"/>
              </a:defRPr>
            </a:lvl6pPr>
            <a:lvl7pPr marL="4275138" indent="-509588" defTabSz="1019175" fontAlgn="base">
              <a:spcBef>
                <a:spcPct val="0"/>
              </a:spcBef>
              <a:spcAft>
                <a:spcPct val="0"/>
              </a:spcAft>
              <a:defRPr>
                <a:solidFill>
                  <a:schemeClr val="tx1"/>
                </a:solidFill>
                <a:latin typeface="Arial" pitchFamily="34" charset="0"/>
                <a:cs typeface="Arial" pitchFamily="34" charset="0"/>
              </a:defRPr>
            </a:lvl7pPr>
            <a:lvl8pPr marL="4732338" indent="-509588" defTabSz="1019175" fontAlgn="base">
              <a:spcBef>
                <a:spcPct val="0"/>
              </a:spcBef>
              <a:spcAft>
                <a:spcPct val="0"/>
              </a:spcAft>
              <a:defRPr>
                <a:solidFill>
                  <a:schemeClr val="tx1"/>
                </a:solidFill>
                <a:latin typeface="Arial" pitchFamily="34" charset="0"/>
                <a:cs typeface="Arial" pitchFamily="34" charset="0"/>
              </a:defRPr>
            </a:lvl8pPr>
            <a:lvl9pPr marL="5189538" indent="-509588" defTabSz="1019175" fontAlgn="base">
              <a:spcBef>
                <a:spcPct val="0"/>
              </a:spcBef>
              <a:spcAft>
                <a:spcPct val="0"/>
              </a:spcAft>
              <a:defRPr>
                <a:solidFill>
                  <a:schemeClr val="tx1"/>
                </a:solidFill>
                <a:latin typeface="Arial" pitchFamily="34" charset="0"/>
                <a:cs typeface="Arial" pitchFamily="34" charset="0"/>
              </a:defRPr>
            </a:lvl9pPr>
          </a:lstStyle>
          <a:p>
            <a:pPr lvl="1">
              <a:spcAft>
                <a:spcPct val="20000"/>
              </a:spcAft>
              <a:buClr>
                <a:schemeClr val="tx1"/>
              </a:buClr>
              <a:buSzTx/>
              <a:buFontTx/>
              <a:buAutoNum type="romanUcPeriod" startAt="4"/>
            </a:pPr>
            <a:r>
              <a:rPr lang="en-US" sz="1200">
                <a:solidFill>
                  <a:schemeClr val="tx2"/>
                </a:solidFill>
              </a:rPr>
              <a:t>Implement Company-Wide Cost Strategy and Sustain Benefits</a:t>
            </a:r>
          </a:p>
          <a:p>
            <a:pPr lvl="2">
              <a:spcAft>
                <a:spcPct val="20000"/>
              </a:spcAft>
              <a:buClr>
                <a:schemeClr val="tx1"/>
              </a:buClr>
              <a:buSzTx/>
              <a:buFontTx/>
              <a:buAutoNum type="arabicPeriod"/>
            </a:pPr>
            <a:r>
              <a:rPr lang="en-US" sz="1200"/>
              <a:t>Rollout company-wide cost strategy</a:t>
            </a:r>
          </a:p>
          <a:p>
            <a:pPr lvl="2">
              <a:spcAft>
                <a:spcPct val="20000"/>
              </a:spcAft>
              <a:buClr>
                <a:schemeClr val="tx1"/>
              </a:buClr>
              <a:buSzTx/>
              <a:buFontTx/>
              <a:buAutoNum type="arabicPeriod"/>
            </a:pPr>
            <a:r>
              <a:rPr lang="en-US" sz="1200"/>
              <a:t>Continuous Improvement</a:t>
            </a:r>
          </a:p>
          <a:p>
            <a:pPr lvl="2">
              <a:spcAft>
                <a:spcPct val="20000"/>
              </a:spcAft>
              <a:buClr>
                <a:schemeClr val="tx1"/>
              </a:buClr>
              <a:buSzTx/>
              <a:buFontTx/>
              <a:buAutoNum type="arabicPeriod"/>
            </a:pPr>
            <a:r>
              <a:rPr lang="en-US" sz="1200"/>
              <a:t>Corporate Performance </a:t>
            </a:r>
            <a:br>
              <a:rPr lang="en-US" sz="1200"/>
            </a:br>
            <a:r>
              <a:rPr lang="en-US" sz="1200"/>
              <a:t>Management (CPM)</a:t>
            </a:r>
          </a:p>
          <a:p>
            <a:pPr lvl="2">
              <a:spcAft>
                <a:spcPct val="20000"/>
              </a:spcAft>
              <a:buClr>
                <a:schemeClr val="tx1"/>
              </a:buClr>
              <a:buSzTx/>
              <a:buFontTx/>
              <a:buAutoNum type="arabicPeriod"/>
            </a:pPr>
            <a:r>
              <a:rPr lang="en-US" sz="1200"/>
              <a:t>Establish incentive mechanisms to drive sustainable improvement</a:t>
            </a:r>
            <a:endParaRPr lang="en-GB" altLang="zh-CN" sz="1200">
              <a:ea typeface="宋体" pitchFamily="2" charset="-122"/>
            </a:endParaRPr>
          </a:p>
        </p:txBody>
      </p:sp>
      <p:sp>
        <p:nvSpPr>
          <p:cNvPr id="799751" name="Text Box 7"/>
          <p:cNvSpPr txBox="1">
            <a:spLocks noChangeArrowheads="1"/>
          </p:cNvSpPr>
          <p:nvPr/>
        </p:nvSpPr>
        <p:spPr bwMode="auto">
          <a:xfrm>
            <a:off x="6546850" y="5391150"/>
            <a:ext cx="3116263" cy="1204913"/>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228600" indent="-227013" defTabSz="1019175">
              <a:spcBef>
                <a:spcPct val="0"/>
              </a:spcBef>
              <a:spcAft>
                <a:spcPct val="0"/>
              </a:spcAft>
              <a:defRPr>
                <a:solidFill>
                  <a:schemeClr val="tx1"/>
                </a:solidFill>
                <a:latin typeface="Arial" pitchFamily="34" charset="0"/>
                <a:cs typeface="Arial" pitchFamily="34" charset="0"/>
              </a:defRPr>
            </a:lvl2pPr>
            <a:lvl3pPr marL="457200" indent="-227013" defTabSz="1019175">
              <a:spcBef>
                <a:spcPct val="0"/>
              </a:spcBef>
              <a:spcAft>
                <a:spcPct val="0"/>
              </a:spcAft>
              <a:defRPr>
                <a:solidFill>
                  <a:schemeClr val="tx1"/>
                </a:solidFill>
                <a:latin typeface="Arial" pitchFamily="34" charset="0"/>
                <a:cs typeface="Arial" pitchFamily="34" charset="0"/>
              </a:defRPr>
            </a:lvl3pPr>
            <a:lvl4pPr marL="2355850" indent="-509588" defTabSz="1019175">
              <a:spcBef>
                <a:spcPct val="0"/>
              </a:spcBef>
              <a:spcAft>
                <a:spcPct val="0"/>
              </a:spcAft>
              <a:defRPr>
                <a:solidFill>
                  <a:schemeClr val="tx1"/>
                </a:solidFill>
                <a:latin typeface="Arial" pitchFamily="34" charset="0"/>
                <a:cs typeface="Arial" pitchFamily="34" charset="0"/>
              </a:defRPr>
            </a:lvl4pPr>
            <a:lvl5pPr marL="3360738" indent="-509588" defTabSz="1019175">
              <a:spcBef>
                <a:spcPct val="0"/>
              </a:spcBef>
              <a:spcAft>
                <a:spcPct val="0"/>
              </a:spcAft>
              <a:defRPr>
                <a:solidFill>
                  <a:schemeClr val="tx1"/>
                </a:solidFill>
                <a:latin typeface="Arial" pitchFamily="34" charset="0"/>
                <a:cs typeface="Arial" pitchFamily="34" charset="0"/>
              </a:defRPr>
            </a:lvl5pPr>
            <a:lvl6pPr marL="3817938" indent="-509588" defTabSz="1019175" fontAlgn="base">
              <a:spcBef>
                <a:spcPct val="0"/>
              </a:spcBef>
              <a:spcAft>
                <a:spcPct val="0"/>
              </a:spcAft>
              <a:defRPr>
                <a:solidFill>
                  <a:schemeClr val="tx1"/>
                </a:solidFill>
                <a:latin typeface="Arial" pitchFamily="34" charset="0"/>
                <a:cs typeface="Arial" pitchFamily="34" charset="0"/>
              </a:defRPr>
            </a:lvl6pPr>
            <a:lvl7pPr marL="4275138" indent="-509588" defTabSz="1019175" fontAlgn="base">
              <a:spcBef>
                <a:spcPct val="0"/>
              </a:spcBef>
              <a:spcAft>
                <a:spcPct val="0"/>
              </a:spcAft>
              <a:defRPr>
                <a:solidFill>
                  <a:schemeClr val="tx1"/>
                </a:solidFill>
                <a:latin typeface="Arial" pitchFamily="34" charset="0"/>
                <a:cs typeface="Arial" pitchFamily="34" charset="0"/>
              </a:defRPr>
            </a:lvl7pPr>
            <a:lvl8pPr marL="4732338" indent="-509588" defTabSz="1019175" fontAlgn="base">
              <a:spcBef>
                <a:spcPct val="0"/>
              </a:spcBef>
              <a:spcAft>
                <a:spcPct val="0"/>
              </a:spcAft>
              <a:defRPr>
                <a:solidFill>
                  <a:schemeClr val="tx1"/>
                </a:solidFill>
                <a:latin typeface="Arial" pitchFamily="34" charset="0"/>
                <a:cs typeface="Arial" pitchFamily="34" charset="0"/>
              </a:defRPr>
            </a:lvl8pPr>
            <a:lvl9pPr marL="5189538" indent="-509588" defTabSz="1019175" fontAlgn="base">
              <a:spcBef>
                <a:spcPct val="0"/>
              </a:spcBef>
              <a:spcAft>
                <a:spcPct val="0"/>
              </a:spcAft>
              <a:defRPr>
                <a:solidFill>
                  <a:schemeClr val="tx1"/>
                </a:solidFill>
                <a:latin typeface="Arial" pitchFamily="34" charset="0"/>
                <a:cs typeface="Arial" pitchFamily="34" charset="0"/>
              </a:defRPr>
            </a:lvl9pPr>
          </a:lstStyle>
          <a:p>
            <a:pPr lvl="1">
              <a:spcAft>
                <a:spcPct val="20000"/>
              </a:spcAft>
              <a:buClr>
                <a:schemeClr val="tx1"/>
              </a:buClr>
              <a:buSzTx/>
              <a:buFontTx/>
              <a:buAutoNum type="romanUcPeriod" startAt="3"/>
            </a:pPr>
            <a:r>
              <a:rPr lang="en-US" sz="1200">
                <a:solidFill>
                  <a:schemeClr val="tx2"/>
                </a:solidFill>
              </a:rPr>
              <a:t>Construct the Business Improvement Plan (BIP) Pilots</a:t>
            </a:r>
          </a:p>
          <a:p>
            <a:pPr lvl="2">
              <a:spcAft>
                <a:spcPct val="20000"/>
              </a:spcAft>
              <a:buClr>
                <a:schemeClr val="tx1"/>
              </a:buClr>
              <a:buSzTx/>
              <a:buFontTx/>
              <a:buAutoNum type="arabicPeriod"/>
            </a:pPr>
            <a:r>
              <a:rPr lang="en-US" sz="1200"/>
              <a:t>Construct and execute the Business Improvement Plan pilots </a:t>
            </a:r>
          </a:p>
          <a:p>
            <a:pPr lvl="2">
              <a:spcAft>
                <a:spcPct val="20000"/>
              </a:spcAft>
              <a:buClr>
                <a:schemeClr val="tx1"/>
              </a:buClr>
              <a:buSzTx/>
              <a:buFontTx/>
              <a:buAutoNum type="arabicPeriod"/>
            </a:pPr>
            <a:r>
              <a:rPr lang="en-US" sz="1200"/>
              <a:t>Incorporate learning into the plan</a:t>
            </a:r>
          </a:p>
          <a:p>
            <a:pPr lvl="2">
              <a:spcAft>
                <a:spcPct val="20000"/>
              </a:spcAft>
              <a:buClr>
                <a:schemeClr val="tx1"/>
              </a:buClr>
              <a:buSzTx/>
              <a:buFontTx/>
              <a:buAutoNum type="arabicPeriod"/>
            </a:pPr>
            <a:r>
              <a:rPr lang="en-US" sz="1200"/>
              <a:t>Finalize the company-wide rollout plan</a:t>
            </a:r>
          </a:p>
        </p:txBody>
      </p:sp>
      <p:sp>
        <p:nvSpPr>
          <p:cNvPr id="799752" name="Text Box 8"/>
          <p:cNvSpPr txBox="1">
            <a:spLocks noChangeArrowheads="1"/>
          </p:cNvSpPr>
          <p:nvPr/>
        </p:nvSpPr>
        <p:spPr bwMode="auto">
          <a:xfrm>
            <a:off x="6546850" y="1654175"/>
            <a:ext cx="3116263" cy="2957513"/>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228600" indent="-227013" defTabSz="1019175">
              <a:spcBef>
                <a:spcPct val="0"/>
              </a:spcBef>
              <a:spcAft>
                <a:spcPct val="0"/>
              </a:spcAft>
              <a:defRPr>
                <a:solidFill>
                  <a:schemeClr val="tx1"/>
                </a:solidFill>
                <a:latin typeface="Arial" pitchFamily="34" charset="0"/>
                <a:cs typeface="Arial" pitchFamily="34" charset="0"/>
              </a:defRPr>
            </a:lvl2pPr>
            <a:lvl3pPr marL="457200" indent="-227013" defTabSz="1019175">
              <a:spcBef>
                <a:spcPct val="0"/>
              </a:spcBef>
              <a:spcAft>
                <a:spcPct val="0"/>
              </a:spcAft>
              <a:defRPr>
                <a:solidFill>
                  <a:schemeClr val="tx1"/>
                </a:solidFill>
                <a:latin typeface="Arial" pitchFamily="34" charset="0"/>
                <a:cs typeface="Arial" pitchFamily="34" charset="0"/>
              </a:defRPr>
            </a:lvl3pPr>
            <a:lvl4pPr marL="685800" indent="-227013" defTabSz="1019175">
              <a:spcBef>
                <a:spcPct val="0"/>
              </a:spcBef>
              <a:spcAft>
                <a:spcPct val="0"/>
              </a:spcAft>
              <a:defRPr>
                <a:solidFill>
                  <a:schemeClr val="tx1"/>
                </a:solidFill>
                <a:latin typeface="Arial" pitchFamily="34" charset="0"/>
                <a:cs typeface="Arial" pitchFamily="34" charset="0"/>
              </a:defRPr>
            </a:lvl4pPr>
            <a:lvl5pPr marL="3360738" indent="-509588" defTabSz="1019175">
              <a:spcBef>
                <a:spcPct val="0"/>
              </a:spcBef>
              <a:spcAft>
                <a:spcPct val="0"/>
              </a:spcAft>
              <a:defRPr>
                <a:solidFill>
                  <a:schemeClr val="tx1"/>
                </a:solidFill>
                <a:latin typeface="Arial" pitchFamily="34" charset="0"/>
                <a:cs typeface="Arial" pitchFamily="34" charset="0"/>
              </a:defRPr>
            </a:lvl5pPr>
            <a:lvl6pPr marL="3817938" indent="-509588" defTabSz="1019175" fontAlgn="base">
              <a:spcBef>
                <a:spcPct val="0"/>
              </a:spcBef>
              <a:spcAft>
                <a:spcPct val="0"/>
              </a:spcAft>
              <a:defRPr>
                <a:solidFill>
                  <a:schemeClr val="tx1"/>
                </a:solidFill>
                <a:latin typeface="Arial" pitchFamily="34" charset="0"/>
                <a:cs typeface="Arial" pitchFamily="34" charset="0"/>
              </a:defRPr>
            </a:lvl6pPr>
            <a:lvl7pPr marL="4275138" indent="-509588" defTabSz="1019175" fontAlgn="base">
              <a:spcBef>
                <a:spcPct val="0"/>
              </a:spcBef>
              <a:spcAft>
                <a:spcPct val="0"/>
              </a:spcAft>
              <a:defRPr>
                <a:solidFill>
                  <a:schemeClr val="tx1"/>
                </a:solidFill>
                <a:latin typeface="Arial" pitchFamily="34" charset="0"/>
                <a:cs typeface="Arial" pitchFamily="34" charset="0"/>
              </a:defRPr>
            </a:lvl7pPr>
            <a:lvl8pPr marL="4732338" indent="-509588" defTabSz="1019175" fontAlgn="base">
              <a:spcBef>
                <a:spcPct val="0"/>
              </a:spcBef>
              <a:spcAft>
                <a:spcPct val="0"/>
              </a:spcAft>
              <a:defRPr>
                <a:solidFill>
                  <a:schemeClr val="tx1"/>
                </a:solidFill>
                <a:latin typeface="Arial" pitchFamily="34" charset="0"/>
                <a:cs typeface="Arial" pitchFamily="34" charset="0"/>
              </a:defRPr>
            </a:lvl8pPr>
            <a:lvl9pPr marL="5189538" indent="-509588" defTabSz="1019175" fontAlgn="base">
              <a:spcBef>
                <a:spcPct val="0"/>
              </a:spcBef>
              <a:spcAft>
                <a:spcPct val="0"/>
              </a:spcAft>
              <a:defRPr>
                <a:solidFill>
                  <a:schemeClr val="tx1"/>
                </a:solidFill>
                <a:latin typeface="Arial" pitchFamily="34" charset="0"/>
                <a:cs typeface="Arial" pitchFamily="34" charset="0"/>
              </a:defRPr>
            </a:lvl9pPr>
          </a:lstStyle>
          <a:p>
            <a:pPr lvl="1">
              <a:spcAft>
                <a:spcPct val="20000"/>
              </a:spcAft>
              <a:buClr>
                <a:schemeClr val="tx1"/>
              </a:buClr>
              <a:buSzTx/>
              <a:buFontTx/>
              <a:buAutoNum type="romanUcPeriod" startAt="2"/>
            </a:pPr>
            <a:r>
              <a:rPr lang="en-US" sz="1200">
                <a:solidFill>
                  <a:schemeClr val="tx2"/>
                </a:solidFill>
              </a:rPr>
              <a:t>Design Initiatives and Develop the Business Improvement Plan (BIP) </a:t>
            </a:r>
          </a:p>
          <a:p>
            <a:pPr lvl="2">
              <a:spcAft>
                <a:spcPct val="20000"/>
              </a:spcAft>
              <a:buClr>
                <a:schemeClr val="tx1"/>
              </a:buClr>
              <a:buSzTx/>
              <a:buFontTx/>
              <a:buAutoNum type="arabicPeriod"/>
            </a:pPr>
            <a:r>
              <a:rPr lang="en-US" sz="1200"/>
              <a:t>Stabilization</a:t>
            </a:r>
          </a:p>
          <a:p>
            <a:pPr lvl="3">
              <a:spcAft>
                <a:spcPct val="20000"/>
              </a:spcAft>
              <a:buClr>
                <a:schemeClr val="tx1"/>
              </a:buClr>
              <a:buSzTx/>
              <a:buFontTx/>
              <a:buChar char="•"/>
            </a:pPr>
            <a:r>
              <a:rPr lang="en-US" sz="1200"/>
              <a:t>Execute the “immediate actions” to stabilize the key cost controls and mitigate exposure</a:t>
            </a:r>
          </a:p>
          <a:p>
            <a:pPr lvl="2">
              <a:spcAft>
                <a:spcPct val="20000"/>
              </a:spcAft>
              <a:buClr>
                <a:schemeClr val="tx1"/>
              </a:buClr>
              <a:buSzTx/>
              <a:buFontTx/>
              <a:buAutoNum type="arabicPeriod"/>
            </a:pPr>
            <a:r>
              <a:rPr lang="en-US" sz="1200"/>
              <a:t>Create the Business Improvement Plan</a:t>
            </a:r>
          </a:p>
          <a:p>
            <a:pPr lvl="3">
              <a:spcAft>
                <a:spcPct val="20000"/>
              </a:spcAft>
              <a:buClr>
                <a:schemeClr val="tx1"/>
              </a:buClr>
              <a:buSzTx/>
              <a:buFontTx/>
              <a:buChar char="•"/>
            </a:pPr>
            <a:r>
              <a:rPr lang="en-US" sz="1200"/>
              <a:t>Using the roadmap from the Assessment phase, build the design of each prioritized initiatives</a:t>
            </a:r>
          </a:p>
          <a:p>
            <a:pPr lvl="3">
              <a:spcAft>
                <a:spcPct val="20000"/>
              </a:spcAft>
              <a:buClr>
                <a:schemeClr val="tx1"/>
              </a:buClr>
              <a:buSzTx/>
              <a:buFontTx/>
              <a:buChar char="•"/>
            </a:pPr>
            <a:r>
              <a:rPr lang="en-US" sz="1200"/>
              <a:t>Generate an overall Business Improvement Plan incorporating </a:t>
            </a:r>
            <a:br>
              <a:rPr lang="en-US" sz="1200"/>
            </a:br>
            <a:r>
              <a:rPr lang="en-US" sz="1200"/>
              <a:t>all initiatives</a:t>
            </a:r>
          </a:p>
          <a:p>
            <a:pPr lvl="3">
              <a:spcAft>
                <a:spcPct val="20000"/>
              </a:spcAft>
              <a:buClr>
                <a:schemeClr val="tx1"/>
              </a:buClr>
              <a:buSzTx/>
              <a:buFontTx/>
              <a:buChar char="•"/>
            </a:pPr>
            <a:r>
              <a:rPr lang="en-US" sz="1200"/>
              <a:t>Refine the cost and </a:t>
            </a:r>
            <a:br>
              <a:rPr lang="en-US" sz="1200"/>
            </a:br>
            <a:r>
              <a:rPr lang="en-US" sz="1200"/>
              <a:t>benefit analyses </a:t>
            </a:r>
            <a:endParaRPr lang="en-GB" altLang="zh-CN" sz="1200">
              <a:ea typeface="宋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682" name="Rectangle 2"/>
          <p:cNvSpPr>
            <a:spLocks noChangeArrowheads="1"/>
          </p:cNvSpPr>
          <p:nvPr/>
        </p:nvSpPr>
        <p:spPr bwMode="blackWhite">
          <a:xfrm>
            <a:off x="198438" y="212725"/>
            <a:ext cx="9659937" cy="7366000"/>
          </a:xfrm>
          <a:prstGeom prst="rect">
            <a:avLst/>
          </a:prstGeom>
          <a:solidFill>
            <a:schemeClr val="tx2"/>
          </a:solidFill>
          <a:ln>
            <a:noFill/>
          </a:ln>
          <a:effectLst/>
          <a:extLs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0" rIns="64800" bIns="0" anchor="ctr"/>
          <a:lstStyle/>
          <a:p>
            <a:endParaRPr lang="zh-CN" altLang="en-US"/>
          </a:p>
        </p:txBody>
      </p:sp>
      <p:sp>
        <p:nvSpPr>
          <p:cNvPr id="839683" name="Rectangle 3"/>
          <p:cNvSpPr>
            <a:spLocks noGrp="1" noChangeArrowheads="1"/>
          </p:cNvSpPr>
          <p:nvPr>
            <p:ph type="ctrTitle"/>
            <p:custDataLst>
              <p:tags r:id="rId1"/>
            </p:custDataLst>
          </p:nvPr>
        </p:nvSpPr>
        <p:spPr>
          <a:xfrm>
            <a:off x="327025" y="688975"/>
            <a:ext cx="9378950" cy="930275"/>
          </a:xfrm>
          <a:noFill/>
          <a:ln/>
        </p:spPr>
        <p:txBody>
          <a:bodyPr/>
          <a:lstStyle/>
          <a:p>
            <a:r>
              <a:rPr lang="en-US">
                <a:solidFill>
                  <a:schemeClr val="bg1"/>
                </a:solidFill>
              </a:rPr>
              <a:t>Purpose &amp; background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3"/>
          <p:cNvSpPr>
            <a:spLocks noGrp="1"/>
          </p:cNvSpPr>
          <p:nvPr>
            <p:ph type="sldNum" sz="quarter" idx="10"/>
          </p:nvPr>
        </p:nvSpPr>
        <p:spPr/>
        <p:txBody>
          <a:bodyPr/>
          <a:lstStyle/>
          <a:p>
            <a:fld id="{8F793C7D-C4F0-43E8-BACA-DB5EFFAD9662}" type="slidenum">
              <a:rPr lang="en-US"/>
              <a:pPr/>
              <a:t>30</a:t>
            </a:fld>
            <a:endParaRPr lang="en-US"/>
          </a:p>
        </p:txBody>
      </p:sp>
      <p:sp>
        <p:nvSpPr>
          <p:cNvPr id="801794" name="Rectangle 2"/>
          <p:cNvSpPr>
            <a:spLocks noGrp="1" noChangeArrowheads="1"/>
          </p:cNvSpPr>
          <p:nvPr>
            <p:ph type="title"/>
          </p:nvPr>
        </p:nvSpPr>
        <p:spPr/>
        <p:txBody>
          <a:bodyPr/>
          <a:lstStyle/>
          <a:p>
            <a:r>
              <a:rPr lang="en-US">
                <a:solidFill>
                  <a:schemeClr val="tx1"/>
                </a:solidFill>
              </a:rPr>
              <a:t>Appendix 1 – Methodology summary</a:t>
            </a:r>
            <a:r>
              <a:rPr lang="en-US"/>
              <a:t> </a:t>
            </a:r>
            <a:br>
              <a:rPr lang="en-US"/>
            </a:br>
            <a:r>
              <a:rPr lang="en-US"/>
              <a:t>What a typical assessment looks like</a:t>
            </a:r>
          </a:p>
        </p:txBody>
      </p:sp>
      <p:graphicFrame>
        <p:nvGraphicFramePr>
          <p:cNvPr id="801876" name="Group 84"/>
          <p:cNvGraphicFramePr>
            <a:graphicFrameLocks noGrp="1"/>
          </p:cNvGraphicFramePr>
          <p:nvPr/>
        </p:nvGraphicFramePr>
        <p:xfrm>
          <a:off x="349250" y="1314450"/>
          <a:ext cx="9369425" cy="5522976"/>
        </p:xfrm>
        <a:graphic>
          <a:graphicData uri="http://schemas.openxmlformats.org/drawingml/2006/table">
            <a:tbl>
              <a:tblPr/>
              <a:tblGrid>
                <a:gridCol w="1698625"/>
                <a:gridCol w="1916113"/>
                <a:gridCol w="1917700"/>
                <a:gridCol w="1917700"/>
                <a:gridCol w="1919287"/>
              </a:tblGrid>
              <a:tr h="0">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bg1"/>
                        </a:solidFill>
                        <a:effectLst/>
                        <a:latin typeface="Arial" pitchFamily="34" charset="0"/>
                        <a:cs typeface="Arial" pitchFamily="34" charset="0"/>
                      </a:endParaRPr>
                    </a:p>
                  </a:txBody>
                  <a:tcPr marL="64008" marR="64008" horzOverflow="overflow">
                    <a:lnL cap="flat">
                      <a:noFill/>
                    </a:lnL>
                    <a:lnR w="12700" cap="flat" cmpd="sng" algn="ctr">
                      <a:solidFill>
                        <a:schemeClr val="tx2"/>
                      </a:solidFill>
                      <a:prstDash val="solid"/>
                      <a:round/>
                      <a:headEnd type="none" w="med" len="med"/>
                      <a:tailEnd type="none" w="med" len="med"/>
                    </a:lnR>
                    <a:lnT cap="flat">
                      <a:noFill/>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Planning Stage</a:t>
                      </a:r>
                    </a:p>
                  </a:txBody>
                  <a:tcPr marL="64008" marR="64008" horzOverflow="overflow">
                    <a:lnL w="12700" cap="flat" cmpd="sng" algn="ctr">
                      <a:solidFill>
                        <a:schemeClr val="tx2"/>
                      </a:solidFill>
                      <a:prstDash val="solid"/>
                      <a:round/>
                      <a:headEnd type="none" w="med" len="med"/>
                      <a:tailEnd type="none" w="med" len="med"/>
                    </a:lnL>
                    <a:lnR w="6350" cap="flat" cmpd="sng" algn="ctr">
                      <a:solidFill>
                        <a:schemeClr val="hlink"/>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c gridSpan="2">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Fieldwork Stage</a:t>
                      </a:r>
                    </a:p>
                  </a:txBody>
                  <a:tcPr marL="64008" marR="64008"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c hMerge="1">
                  <a:txBody>
                    <a:bodyPr/>
                    <a:lstStyle/>
                    <a:p>
                      <a:endParaRPr lang="zh-CN" altLang="en-US"/>
                    </a:p>
                  </a:txBody>
                  <a:tcPr/>
                </a:tc>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Reporting Stage</a:t>
                      </a:r>
                    </a:p>
                  </a:txBody>
                  <a:tcPr marL="64008" marR="64008" horzOverflow="overflow">
                    <a:lnL w="6350" cap="flat" cmpd="sng" algn="ctr">
                      <a:solidFill>
                        <a:schemeClr val="hlink"/>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r>
              <a:tr h="635000">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Work stream Activities</a:t>
                      </a:r>
                    </a:p>
                  </a:txBody>
                  <a:tcPr marL="64008" marR="64008" horzOverflow="overflow">
                    <a:lnL w="12700" cap="flat" cmpd="sng" algn="ctr">
                      <a:solidFill>
                        <a:schemeClr val="tx2"/>
                      </a:solidFill>
                      <a:prstDash val="solid"/>
                      <a:round/>
                      <a:headEnd type="none" w="med" len="med"/>
                      <a:tailEnd type="none" w="med" len="med"/>
                    </a:lnL>
                    <a:lnR w="6350" cap="flat" cmpd="sng" algn="ctr">
                      <a:solidFill>
                        <a:schemeClr val="hlink"/>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Information gathering and preliminary analytical review</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Communicate process to management</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Confirm team </a:t>
                      </a:r>
                      <a:br>
                        <a:rPr kumimoji="0" lang="en-US" sz="1200" b="0" i="0" u="none" strike="noStrike" cap="none" normalizeH="0" baseline="0" smtClean="0">
                          <a:ln>
                            <a:noFill/>
                          </a:ln>
                          <a:solidFill>
                            <a:schemeClr val="tx1"/>
                          </a:solidFill>
                          <a:effectLst/>
                          <a:latin typeface="Arial" pitchFamily="34" charset="0"/>
                          <a:cs typeface="Arial" pitchFamily="34" charset="0"/>
                        </a:rPr>
                      </a:br>
                      <a:r>
                        <a:rPr kumimoji="0" lang="en-US" sz="1200" b="0" i="0" u="none" strike="noStrike" cap="none" normalizeH="0" baseline="0" smtClean="0">
                          <a:ln>
                            <a:noFill/>
                          </a:ln>
                          <a:solidFill>
                            <a:schemeClr val="tx1"/>
                          </a:solidFill>
                          <a:effectLst/>
                          <a:latin typeface="Arial" pitchFamily="34" charset="0"/>
                          <a:cs typeface="Arial" pitchFamily="34" charset="0"/>
                        </a:rPr>
                        <a:t>and approach</a:t>
                      </a:r>
                    </a:p>
                  </a:txBody>
                  <a:tcPr marL="64008" marR="64008"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High level review with leadership team</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Develop understanding of cost base and historical cost reduction</a:t>
                      </a:r>
                    </a:p>
                    <a:p>
                      <a:pPr marL="0" marR="0" lvl="0" indent="0" algn="l" defTabSz="695325" rtl="0" eaLnBrk="1" fontAlgn="base" latinLnBrk="0" hangingPunct="1">
                        <a:lnSpc>
                          <a:spcPct val="100000"/>
                        </a:lnSpc>
                        <a:spcBef>
                          <a:spcPct val="0"/>
                        </a:spcBef>
                        <a:spcAft>
                          <a:spcPct val="20000"/>
                        </a:spcAft>
                        <a:buClrTx/>
                        <a:buSzTx/>
                        <a:buFontTx/>
                        <a:buChar char="•"/>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Detailed spend analysis, challenge and rebudget</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Headcount benchmarking</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Contracts review</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Cost management and control gap analysis</a:t>
                      </a:r>
                    </a:p>
                  </a:txBody>
                  <a:tcPr marL="64008" marR="64008"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Compile revised budget proformas and rollup results</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Conduct challenge session</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Develop cost management roadmap</a:t>
                      </a:r>
                    </a:p>
                  </a:txBody>
                  <a:tcPr marL="64008" marR="64008" horzOverflow="overflow">
                    <a:lnL w="6350" cap="flat" cmpd="sng" algn="ctr">
                      <a:solidFill>
                        <a:schemeClr val="hlink"/>
                      </a:solidFill>
                      <a:prstDash val="solid"/>
                      <a:round/>
                      <a:headEnd type="none" w="med" len="med"/>
                      <a:tailEnd type="none" w="med" len="med"/>
                    </a:lnL>
                    <a:lnR w="1270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650875">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Key Milestones</a:t>
                      </a:r>
                    </a:p>
                  </a:txBody>
                  <a:tcPr marL="64008" marR="64008" horzOverflow="overflow">
                    <a:lnL w="12700" cap="flat" cmpd="sng" algn="ctr">
                      <a:solidFill>
                        <a:schemeClr val="tx2"/>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accent1"/>
                    </a:solidFill>
                  </a:tcPr>
                </a:tc>
                <a:tc>
                  <a:txBody>
                    <a:bodyPr/>
                    <a:lstStyle/>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Kick-off call with sponsors</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Submission and receipt of information request</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Scheduling </a:t>
                      </a:r>
                      <a:br>
                        <a:rPr kumimoji="0" lang="en-US" sz="1200" b="0" i="0" u="none" strike="noStrike" cap="none" normalizeH="0" baseline="0" smtClean="0">
                          <a:ln>
                            <a:noFill/>
                          </a:ln>
                          <a:solidFill>
                            <a:schemeClr val="tx1"/>
                          </a:solidFill>
                          <a:effectLst/>
                          <a:latin typeface="Arial" pitchFamily="34" charset="0"/>
                          <a:cs typeface="Arial" pitchFamily="34" charset="0"/>
                        </a:rPr>
                      </a:br>
                      <a:r>
                        <a:rPr kumimoji="0" lang="en-US" sz="1200" b="0" i="0" u="none" strike="noStrike" cap="none" normalizeH="0" baseline="0" smtClean="0">
                          <a:ln>
                            <a:noFill/>
                          </a:ln>
                          <a:solidFill>
                            <a:schemeClr val="tx1"/>
                          </a:solidFill>
                          <a:effectLst/>
                          <a:latin typeface="Arial" pitchFamily="34" charset="0"/>
                          <a:cs typeface="Arial" pitchFamily="34" charset="0"/>
                        </a:rPr>
                        <a:t>of interviews</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Selection of contracts</a:t>
                      </a:r>
                    </a:p>
                  </a:txBody>
                  <a:tcPr marL="64008" marR="64008"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High level review </a:t>
                      </a:r>
                      <a:br>
                        <a:rPr kumimoji="0" lang="en-US" sz="1200" b="0" i="0" u="none" strike="noStrike" cap="none" normalizeH="0" baseline="0" smtClean="0">
                          <a:ln>
                            <a:noFill/>
                          </a:ln>
                          <a:solidFill>
                            <a:schemeClr val="tx1"/>
                          </a:solidFill>
                          <a:effectLst/>
                          <a:latin typeface="Arial" pitchFamily="34" charset="0"/>
                          <a:cs typeface="Arial" pitchFamily="34" charset="0"/>
                        </a:rPr>
                      </a:br>
                      <a:r>
                        <a:rPr kumimoji="0" lang="en-US" sz="1200" b="0" i="0" u="none" strike="noStrike" cap="none" normalizeH="0" baseline="0" smtClean="0">
                          <a:ln>
                            <a:noFill/>
                          </a:ln>
                          <a:solidFill>
                            <a:schemeClr val="tx1"/>
                          </a:solidFill>
                          <a:effectLst/>
                          <a:latin typeface="Arial" pitchFamily="34" charset="0"/>
                          <a:cs typeface="Arial" pitchFamily="34" charset="0"/>
                        </a:rPr>
                        <a:t>with site leadership and finance</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Kick-off meetings</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Completion of preliminary data analysis and view </a:t>
                      </a:r>
                      <a:br>
                        <a:rPr kumimoji="0" lang="en-US" sz="1200" b="0" i="0" u="none" strike="noStrike" cap="none" normalizeH="0" baseline="0" smtClean="0">
                          <a:ln>
                            <a:noFill/>
                          </a:ln>
                          <a:solidFill>
                            <a:schemeClr val="tx1"/>
                          </a:solidFill>
                          <a:effectLst/>
                          <a:latin typeface="Arial" pitchFamily="34" charset="0"/>
                          <a:cs typeface="Arial" pitchFamily="34" charset="0"/>
                        </a:rPr>
                      </a:br>
                      <a:r>
                        <a:rPr kumimoji="0" lang="en-US" sz="1200" b="0" i="0" u="none" strike="noStrike" cap="none" normalizeH="0" baseline="0" smtClean="0">
                          <a:ln>
                            <a:noFill/>
                          </a:ln>
                          <a:solidFill>
                            <a:schemeClr val="tx1"/>
                          </a:solidFill>
                          <a:effectLst/>
                          <a:latin typeface="Arial" pitchFamily="34" charset="0"/>
                          <a:cs typeface="Arial" pitchFamily="34" charset="0"/>
                        </a:rPr>
                        <a:t>of opportunities</a:t>
                      </a:r>
                    </a:p>
                  </a:txBody>
                  <a:tcPr marL="64008" marR="64008"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Confirmation of </a:t>
                      </a:r>
                      <a:br>
                        <a:rPr kumimoji="0" lang="en-US" sz="1200" b="0" i="0" u="none" strike="noStrike" cap="none" normalizeH="0" baseline="0" smtClean="0">
                          <a:ln>
                            <a:noFill/>
                          </a:ln>
                          <a:solidFill>
                            <a:schemeClr val="tx1"/>
                          </a:solidFill>
                          <a:effectLst/>
                          <a:latin typeface="Arial" pitchFamily="34" charset="0"/>
                          <a:cs typeface="Arial" pitchFamily="34" charset="0"/>
                        </a:rPr>
                      </a:br>
                      <a:r>
                        <a:rPr kumimoji="0" lang="en-US" sz="1200" b="0" i="0" u="none" strike="noStrike" cap="none" normalizeH="0" baseline="0" smtClean="0">
                          <a:ln>
                            <a:noFill/>
                          </a:ln>
                          <a:solidFill>
                            <a:schemeClr val="tx1"/>
                          </a:solidFill>
                          <a:effectLst/>
                          <a:latin typeface="Arial" pitchFamily="34" charset="0"/>
                          <a:cs typeface="Arial" pitchFamily="34" charset="0"/>
                        </a:rPr>
                        <a:t>cost controls</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Completion of </a:t>
                      </a:r>
                      <a:br>
                        <a:rPr kumimoji="0" lang="en-US" sz="1200" b="0" i="0" u="none" strike="noStrike" cap="none" normalizeH="0" baseline="0" smtClean="0">
                          <a:ln>
                            <a:noFill/>
                          </a:ln>
                          <a:solidFill>
                            <a:schemeClr val="tx1"/>
                          </a:solidFill>
                          <a:effectLst/>
                          <a:latin typeface="Arial" pitchFamily="34" charset="0"/>
                          <a:cs typeface="Arial" pitchFamily="34" charset="0"/>
                        </a:rPr>
                      </a:br>
                      <a:r>
                        <a:rPr kumimoji="0" lang="en-US" sz="1200" b="0" i="0" u="none" strike="noStrike" cap="none" normalizeH="0" baseline="0" smtClean="0">
                          <a:ln>
                            <a:noFill/>
                          </a:ln>
                          <a:solidFill>
                            <a:schemeClr val="tx1"/>
                          </a:solidFill>
                          <a:effectLst/>
                          <a:latin typeface="Arial" pitchFamily="34" charset="0"/>
                          <a:cs typeface="Arial" pitchFamily="34" charset="0"/>
                        </a:rPr>
                        <a:t>gap analysis</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Quantification </a:t>
                      </a:r>
                      <a:br>
                        <a:rPr kumimoji="0" lang="en-US" sz="1200" b="0" i="0" u="none" strike="noStrike" cap="none" normalizeH="0" baseline="0" smtClean="0">
                          <a:ln>
                            <a:noFill/>
                          </a:ln>
                          <a:solidFill>
                            <a:schemeClr val="tx1"/>
                          </a:solidFill>
                          <a:effectLst/>
                          <a:latin typeface="Arial" pitchFamily="34" charset="0"/>
                          <a:cs typeface="Arial" pitchFamily="34" charset="0"/>
                        </a:rPr>
                      </a:br>
                      <a:r>
                        <a:rPr kumimoji="0" lang="en-US" sz="1200" b="0" i="0" u="none" strike="noStrike" cap="none" normalizeH="0" baseline="0" smtClean="0">
                          <a:ln>
                            <a:noFill/>
                          </a:ln>
                          <a:solidFill>
                            <a:schemeClr val="tx1"/>
                          </a:solidFill>
                          <a:effectLst/>
                          <a:latin typeface="Arial" pitchFamily="34" charset="0"/>
                          <a:cs typeface="Arial" pitchFamily="34" charset="0"/>
                        </a:rPr>
                        <a:t>of savings</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Savings captured </a:t>
                      </a:r>
                      <a:br>
                        <a:rPr kumimoji="0" lang="en-US" sz="1200" b="0" i="0" u="none" strike="noStrike" cap="none" normalizeH="0" baseline="0" smtClean="0">
                          <a:ln>
                            <a:noFill/>
                          </a:ln>
                          <a:solidFill>
                            <a:schemeClr val="tx1"/>
                          </a:solidFill>
                          <a:effectLst/>
                          <a:latin typeface="Arial" pitchFamily="34" charset="0"/>
                          <a:cs typeface="Arial" pitchFamily="34" charset="0"/>
                        </a:rPr>
                      </a:br>
                      <a:r>
                        <a:rPr kumimoji="0" lang="en-US" sz="1200" b="0" i="0" u="none" strike="noStrike" cap="none" normalizeH="0" baseline="0" smtClean="0">
                          <a:ln>
                            <a:noFill/>
                          </a:ln>
                          <a:solidFill>
                            <a:schemeClr val="tx1"/>
                          </a:solidFill>
                          <a:effectLst/>
                          <a:latin typeface="Arial" pitchFamily="34" charset="0"/>
                          <a:cs typeface="Arial" pitchFamily="34" charset="0"/>
                        </a:rPr>
                        <a:t>in revised budgets</a:t>
                      </a:r>
                    </a:p>
                  </a:txBody>
                  <a:tcPr marL="64008" marR="64008"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c>
                  <a:txBody>
                    <a:bodyPr/>
                    <a:lstStyle/>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Confirmation of findings with </a:t>
                      </a:r>
                      <a:br>
                        <a:rPr kumimoji="0" lang="en-US" sz="1200" b="0" i="0" u="none" strike="noStrike" cap="none" normalizeH="0" baseline="0" smtClean="0">
                          <a:ln>
                            <a:noFill/>
                          </a:ln>
                          <a:solidFill>
                            <a:schemeClr val="tx1"/>
                          </a:solidFill>
                          <a:effectLst/>
                          <a:latin typeface="Arial" pitchFamily="34" charset="0"/>
                          <a:cs typeface="Arial" pitchFamily="34" charset="0"/>
                        </a:rPr>
                      </a:br>
                      <a:r>
                        <a:rPr kumimoji="0" lang="en-US" sz="1200" b="0" i="0" u="none" strike="noStrike" cap="none" normalizeH="0" baseline="0" smtClean="0">
                          <a:ln>
                            <a:noFill/>
                          </a:ln>
                          <a:solidFill>
                            <a:schemeClr val="tx1"/>
                          </a:solidFill>
                          <a:effectLst/>
                          <a:latin typeface="Arial" pitchFamily="34" charset="0"/>
                          <a:cs typeface="Arial" pitchFamily="34" charset="0"/>
                        </a:rPr>
                        <a:t>budget owners </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Development of revised budgets</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Management challenge session</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Final report</a:t>
                      </a:r>
                    </a:p>
                    <a:p>
                      <a:pPr marL="0" marR="0" lvl="0" indent="0" algn="l" defTabSz="695325" rtl="0" eaLnBrk="1" fontAlgn="base" latinLnBrk="0" hangingPunct="1">
                        <a:lnSpc>
                          <a:spcPct val="100000"/>
                        </a:lnSpc>
                        <a:spcBef>
                          <a:spcPct val="0"/>
                        </a:spcBef>
                        <a:spcAft>
                          <a:spcPct val="20000"/>
                        </a:spcAft>
                        <a:buClrTx/>
                        <a:buSzTx/>
                        <a:buFontTx/>
                        <a:buChar char="•"/>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w="6350" cap="flat" cmpd="sng" algn="ctr">
                      <a:solidFill>
                        <a:schemeClr val="hlink"/>
                      </a:solidFill>
                      <a:prstDash val="solid"/>
                      <a:round/>
                      <a:headEnd type="none" w="med" len="med"/>
                      <a:tailEnd type="none" w="med" len="med"/>
                    </a:lnL>
                    <a:lnR w="1270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649288">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Who is Engaged</a:t>
                      </a:r>
                    </a:p>
                  </a:txBody>
                  <a:tcPr marL="64008" marR="64008" horzOverflow="overflow">
                    <a:lnL w="12700" cap="flat" cmpd="sng" algn="ctr">
                      <a:solidFill>
                        <a:schemeClr val="tx2"/>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accent1"/>
                    </a:solidFill>
                  </a:tcPr>
                </a:tc>
                <a:tc>
                  <a:txBody>
                    <a:bodyPr/>
                    <a:lstStyle/>
                    <a:p>
                      <a:pPr marL="230188" marR="0" lvl="1" indent="-228600"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Project sponsors</a:t>
                      </a:r>
                    </a:p>
                    <a:p>
                      <a:pPr marL="230188" marR="0" lvl="1" indent="-228600"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Leadership team</a:t>
                      </a:r>
                    </a:p>
                    <a:p>
                      <a:pPr marL="230188" marR="0" lvl="1" indent="-228600"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Financial controller</a:t>
                      </a:r>
                    </a:p>
                    <a:p>
                      <a:pPr marL="230188" marR="0" lvl="1" indent="-228600"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Procurement</a:t>
                      </a:r>
                    </a:p>
                    <a:p>
                      <a:pPr marL="0" marR="0" lvl="0" indent="0" algn="l" defTabSz="695325" rtl="0" eaLnBrk="1" fontAlgn="base" latinLnBrk="0" hangingPunct="1">
                        <a:lnSpc>
                          <a:spcPct val="100000"/>
                        </a:lnSpc>
                        <a:spcBef>
                          <a:spcPct val="0"/>
                        </a:spcBef>
                        <a:spcAft>
                          <a:spcPct val="20000"/>
                        </a:spcAft>
                        <a:buClrTx/>
                        <a:buSzTx/>
                        <a:buFontTx/>
                        <a:buChar char="•"/>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Project sponsors</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Leadership team</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Procurement and invoice control team</a:t>
                      </a:r>
                    </a:p>
                  </a:txBody>
                  <a:tcPr marL="64008" marR="64008"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Operational and support function cost center and budget owners</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Financial controller and analysts</a:t>
                      </a:r>
                    </a:p>
                    <a:p>
                      <a:pPr marL="0" marR="0" lvl="0" indent="0" algn="l" defTabSz="695325" rtl="0" eaLnBrk="1" fontAlgn="base" latinLnBrk="0" hangingPunct="1">
                        <a:lnSpc>
                          <a:spcPct val="100000"/>
                        </a:lnSpc>
                        <a:spcBef>
                          <a:spcPct val="0"/>
                        </a:spcBef>
                        <a:spcAft>
                          <a:spcPct val="20000"/>
                        </a:spcAft>
                        <a:buClrTx/>
                        <a:buSzTx/>
                        <a:buFontTx/>
                        <a:buChar char="•"/>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Project sponsors</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Leadership team</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Financial controller</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Procurement</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Operational and support function </a:t>
                      </a:r>
                      <a:br>
                        <a:rPr kumimoji="0" lang="en-US" sz="1200" b="0" i="0" u="none" strike="noStrike" cap="none" normalizeH="0" baseline="0" smtClean="0">
                          <a:ln>
                            <a:noFill/>
                          </a:ln>
                          <a:solidFill>
                            <a:schemeClr val="tx1"/>
                          </a:solidFill>
                          <a:effectLst/>
                          <a:latin typeface="Arial" pitchFamily="34" charset="0"/>
                          <a:cs typeface="Arial" pitchFamily="34" charset="0"/>
                        </a:rPr>
                      </a:br>
                      <a:r>
                        <a:rPr kumimoji="0" lang="en-US" sz="1200" b="0" i="0" u="none" strike="noStrike" cap="none" normalizeH="0" baseline="0" smtClean="0">
                          <a:ln>
                            <a:noFill/>
                          </a:ln>
                          <a:solidFill>
                            <a:schemeClr val="tx1"/>
                          </a:solidFill>
                          <a:effectLst/>
                          <a:latin typeface="Arial" pitchFamily="34" charset="0"/>
                          <a:cs typeface="Arial" pitchFamily="34" charset="0"/>
                        </a:rPr>
                        <a:t>cost center and </a:t>
                      </a:r>
                      <a:br>
                        <a:rPr kumimoji="0" lang="en-US" sz="1200" b="0" i="0" u="none" strike="noStrike" cap="none" normalizeH="0" baseline="0" smtClean="0">
                          <a:ln>
                            <a:noFill/>
                          </a:ln>
                          <a:solidFill>
                            <a:schemeClr val="tx1"/>
                          </a:solidFill>
                          <a:effectLst/>
                          <a:latin typeface="Arial" pitchFamily="34" charset="0"/>
                          <a:cs typeface="Arial" pitchFamily="34" charset="0"/>
                        </a:rPr>
                      </a:br>
                      <a:r>
                        <a:rPr kumimoji="0" lang="en-US" sz="1200" b="0" i="0" u="none" strike="noStrike" cap="none" normalizeH="0" baseline="0" smtClean="0">
                          <a:ln>
                            <a:noFill/>
                          </a:ln>
                          <a:solidFill>
                            <a:schemeClr val="tx1"/>
                          </a:solidFill>
                          <a:effectLst/>
                          <a:latin typeface="Arial" pitchFamily="34" charset="0"/>
                          <a:cs typeface="Arial" pitchFamily="34" charset="0"/>
                        </a:rPr>
                        <a:t>budget owners</a:t>
                      </a:r>
                    </a:p>
                  </a:txBody>
                  <a:tcPr marL="64008" marR="64008" horzOverflow="overflow">
                    <a:lnL w="6350" cap="flat" cmpd="sng" algn="ctr">
                      <a:solidFill>
                        <a:schemeClr val="hlink"/>
                      </a:solidFill>
                      <a:prstDash val="solid"/>
                      <a:round/>
                      <a:headEnd type="none" w="med" len="med"/>
                      <a:tailEnd type="none" w="med" len="med"/>
                    </a:lnL>
                    <a:lnR w="1270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灯片编号占位符 3"/>
          <p:cNvSpPr>
            <a:spLocks noGrp="1"/>
          </p:cNvSpPr>
          <p:nvPr>
            <p:ph type="sldNum" sz="quarter" idx="10"/>
          </p:nvPr>
        </p:nvSpPr>
        <p:spPr/>
        <p:txBody>
          <a:bodyPr/>
          <a:lstStyle/>
          <a:p>
            <a:fld id="{0DAD9D26-955C-4EEF-BAF5-9BAC28FF68E2}" type="slidenum">
              <a:rPr lang="en-US"/>
              <a:pPr/>
              <a:t>31</a:t>
            </a:fld>
            <a:endParaRPr lang="en-US"/>
          </a:p>
        </p:txBody>
      </p:sp>
      <p:sp>
        <p:nvSpPr>
          <p:cNvPr id="803842" name="Rectangle 2"/>
          <p:cNvSpPr>
            <a:spLocks noGrp="1" noChangeArrowheads="1"/>
          </p:cNvSpPr>
          <p:nvPr>
            <p:ph type="title"/>
          </p:nvPr>
        </p:nvSpPr>
        <p:spPr/>
        <p:txBody>
          <a:bodyPr/>
          <a:lstStyle/>
          <a:p>
            <a:r>
              <a:rPr lang="en-US">
                <a:solidFill>
                  <a:schemeClr val="tx1"/>
                </a:solidFill>
              </a:rPr>
              <a:t>Appendix 1 – Methodology summary</a:t>
            </a:r>
            <a:r>
              <a:rPr lang="en-GB" altLang="zh-CN">
                <a:ea typeface="宋体" pitchFamily="2" charset="-122"/>
              </a:rPr>
              <a:t> </a:t>
            </a:r>
            <a:br>
              <a:rPr lang="en-GB" altLang="zh-CN">
                <a:ea typeface="宋体" pitchFamily="2" charset="-122"/>
              </a:rPr>
            </a:br>
            <a:r>
              <a:rPr lang="en-GB" altLang="zh-CN">
                <a:ea typeface="宋体" pitchFamily="2" charset="-122"/>
              </a:rPr>
              <a:t>How we look at it (1 of 2)</a:t>
            </a:r>
            <a:endParaRPr lang="en-US"/>
          </a:p>
        </p:txBody>
      </p:sp>
      <p:sp>
        <p:nvSpPr>
          <p:cNvPr id="803843" name="Rectangle 3"/>
          <p:cNvSpPr>
            <a:spLocks noChangeArrowheads="1"/>
          </p:cNvSpPr>
          <p:nvPr/>
        </p:nvSpPr>
        <p:spPr bwMode="auto">
          <a:xfrm>
            <a:off x="328613" y="1279525"/>
            <a:ext cx="9388475" cy="468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defTabSz="695325">
              <a:spcBef>
                <a:spcPct val="0"/>
              </a:spcBef>
              <a:buFont typeface="Arial" pitchFamily="34" charset="0"/>
              <a:buNone/>
            </a:pPr>
            <a:r>
              <a:rPr lang="en-US" sz="1400">
                <a:solidFill>
                  <a:schemeClr val="tx1"/>
                </a:solidFill>
              </a:rPr>
              <a:t>The </a:t>
            </a:r>
            <a:r>
              <a:rPr lang="en-US" sz="1400" b="1">
                <a:solidFill>
                  <a:schemeClr val="tx1"/>
                </a:solidFill>
              </a:rPr>
              <a:t>cost reduction</a:t>
            </a:r>
            <a:r>
              <a:rPr lang="en-US" sz="1400">
                <a:solidFill>
                  <a:schemeClr val="tx1"/>
                </a:solidFill>
              </a:rPr>
              <a:t> component focuses on quickly delivering tangible saving opportunities that are owned </a:t>
            </a:r>
            <a:br>
              <a:rPr lang="en-US" sz="1400">
                <a:solidFill>
                  <a:schemeClr val="tx1"/>
                </a:solidFill>
              </a:rPr>
            </a:br>
            <a:r>
              <a:rPr lang="en-US" sz="1400">
                <a:solidFill>
                  <a:schemeClr val="tx1"/>
                </a:solidFill>
              </a:rPr>
              <a:t>by management.</a:t>
            </a:r>
          </a:p>
        </p:txBody>
      </p:sp>
      <p:graphicFrame>
        <p:nvGraphicFramePr>
          <p:cNvPr id="804073" name="Group 233"/>
          <p:cNvGraphicFramePr>
            <a:graphicFrameLocks noGrp="1"/>
          </p:cNvGraphicFramePr>
          <p:nvPr/>
        </p:nvGraphicFramePr>
        <p:xfrm>
          <a:off x="349250" y="1765300"/>
          <a:ext cx="9420670" cy="4100195"/>
        </p:xfrm>
        <a:graphic>
          <a:graphicData uri="http://schemas.openxmlformats.org/drawingml/2006/table">
            <a:tbl>
              <a:tblPr/>
              <a:tblGrid>
                <a:gridCol w="3041650"/>
                <a:gridCol w="153416"/>
                <a:gridCol w="2987675"/>
                <a:gridCol w="153416"/>
                <a:gridCol w="3084513"/>
              </a:tblGrid>
              <a:tr h="273050">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Process</a:t>
                      </a:r>
                    </a:p>
                  </a:txBody>
                  <a:tcPr marL="64008" marR="640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bg1"/>
                        </a:solidFill>
                        <a:effectLst/>
                        <a:latin typeface="Arial" pitchFamily="34" charset="0"/>
                        <a:cs typeface="Arial" pitchFamily="34" charset="0"/>
                      </a:endParaRPr>
                    </a:p>
                  </a:txBody>
                  <a:tcPr marL="64008" marR="640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Activities</a:t>
                      </a:r>
                    </a:p>
                  </a:txBody>
                  <a:tcPr marL="64008" marR="640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bg1"/>
                        </a:solidFill>
                        <a:effectLst/>
                        <a:latin typeface="Arial" pitchFamily="34" charset="0"/>
                        <a:cs typeface="Arial" pitchFamily="34" charset="0"/>
                      </a:endParaRPr>
                    </a:p>
                  </a:txBody>
                  <a:tcPr marL="64008" marR="640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Outputs</a:t>
                      </a:r>
                    </a:p>
                  </a:txBody>
                  <a:tcPr marL="64008" marR="640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tx2"/>
                    </a:solidFill>
                  </a:tcPr>
                </a:tc>
              </a:tr>
              <a:tr h="3825875">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w="12700" cap="flat" cmpd="sng" algn="ctr">
                      <a:solidFill>
                        <a:schemeClr val="tx2"/>
                      </a:solidFill>
                      <a:prstDash val="sysDot"/>
                      <a:round/>
                      <a:headEnd type="none" w="med" len="med"/>
                      <a:tailEnd type="none" w="med" len="med"/>
                    </a:lnL>
                    <a:lnR w="12700" cap="flat" cmpd="sng" algn="ctr">
                      <a:solidFill>
                        <a:schemeClr val="tx2"/>
                      </a:solidFill>
                      <a:prstDash val="sysDot"/>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ysDot"/>
                      <a:round/>
                      <a:headEnd type="none" w="med" len="med"/>
                      <a:tailEnd type="none" w="med" len="med"/>
                    </a:lnB>
                    <a:lnTlToBr>
                      <a:noFill/>
                    </a:lnTlToBr>
                    <a:lnBlToTr>
                      <a:noFill/>
                    </a:lnBlToTr>
                    <a:noFill/>
                  </a:tcPr>
                </a:tc>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w="12700" cap="flat" cmpd="sng" algn="ctr">
                      <a:solidFill>
                        <a:schemeClr val="tx2"/>
                      </a:solidFill>
                      <a:prstDash val="sysDot"/>
                      <a:round/>
                      <a:headEnd type="none" w="med" len="med"/>
                      <a:tailEnd type="none" w="med" len="med"/>
                    </a:lnL>
                    <a:lnR w="12700" cap="flat" cmpd="sng" algn="ctr">
                      <a:solidFill>
                        <a:schemeClr val="tx2"/>
                      </a:solidFill>
                      <a:prstDash val="sysDot"/>
                      <a:round/>
                      <a:headEnd type="none" w="med" len="med"/>
                      <a:tailEnd type="none" w="med" len="med"/>
                    </a:lnR>
                    <a:lnT>
                      <a:noFill/>
                    </a:lnT>
                    <a:lnB cap="flat">
                      <a:noFill/>
                    </a:lnB>
                    <a:lnTlToBr>
                      <a:noFill/>
                    </a:lnTlToBr>
                    <a:lnBlToTr>
                      <a:noFill/>
                    </a:lnBlToTr>
                    <a:noFill/>
                  </a:tcPr>
                </a:tc>
                <a:tc>
                  <a:txBody>
                    <a:bodyPr/>
                    <a:lstStyle/>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r>
                        <a:rPr kumimoji="0" lang="en-US" sz="1100" b="0" i="0" u="none" strike="noStrike" cap="none" normalizeH="0" baseline="0" smtClean="0">
                          <a:ln>
                            <a:noFill/>
                          </a:ln>
                          <a:solidFill>
                            <a:schemeClr val="tx2"/>
                          </a:solidFill>
                          <a:effectLst/>
                          <a:latin typeface="Arial" pitchFamily="34" charset="0"/>
                          <a:cs typeface="Arial" pitchFamily="34" charset="0"/>
                        </a:rPr>
                        <a:t>Set environment for cost control</a:t>
                      </a:r>
                    </a:p>
                    <a:p>
                      <a:pPr marL="457200" marR="0" lvl="2" indent="-225425" algn="l" defTabSz="695325" rtl="0" eaLnBrk="1" fontAlgn="base" latinLnBrk="0" hangingPunct="1">
                        <a:lnSpc>
                          <a:spcPct val="100000"/>
                        </a:lnSpc>
                        <a:spcBef>
                          <a:spcPct val="0"/>
                        </a:spcBef>
                        <a:spcAft>
                          <a:spcPct val="20000"/>
                        </a:spcAft>
                        <a:buClr>
                          <a:schemeClr val="tx1"/>
                        </a:buClr>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Confirm the process</a:t>
                      </a:r>
                    </a:p>
                    <a:p>
                      <a:pPr marL="457200" marR="0" lvl="2" indent="-225425" algn="l" defTabSz="695325" rtl="0" eaLnBrk="1" fontAlgn="base" latinLnBrk="0" hangingPunct="1">
                        <a:lnSpc>
                          <a:spcPct val="100000"/>
                        </a:lnSpc>
                        <a:spcBef>
                          <a:spcPct val="0"/>
                        </a:spcBef>
                        <a:spcAft>
                          <a:spcPct val="20000"/>
                        </a:spcAft>
                        <a:buClr>
                          <a:schemeClr val="tx1"/>
                        </a:buClr>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Preliminary data analysis</a:t>
                      </a:r>
                    </a:p>
                    <a:p>
                      <a:pPr marL="457200" marR="0" lvl="2" indent="-225425" algn="l" defTabSz="695325" rtl="0" eaLnBrk="1" fontAlgn="base" latinLnBrk="0" hangingPunct="1">
                        <a:lnSpc>
                          <a:spcPct val="100000"/>
                        </a:lnSpc>
                        <a:spcBef>
                          <a:spcPct val="0"/>
                        </a:spcBef>
                        <a:spcAft>
                          <a:spcPct val="20000"/>
                        </a:spcAft>
                        <a:buClr>
                          <a:schemeClr val="tx1"/>
                        </a:buClr>
                        <a:buSzTx/>
                        <a:buFontTx/>
                        <a:buChar char="•"/>
                        <a:tabLst/>
                      </a:pPr>
                      <a:endParaRPr kumimoji="0" lang="en-US" sz="200" b="0" i="0" u="none" strike="noStrike" cap="none" normalizeH="0" baseline="0" smtClean="0">
                        <a:ln>
                          <a:noFill/>
                        </a:ln>
                        <a:solidFill>
                          <a:schemeClr val="tx1"/>
                        </a:solidFill>
                        <a:effectLst/>
                        <a:latin typeface="Arial" pitchFamily="34" charset="0"/>
                        <a:cs typeface="Arial" pitchFamily="34" charset="0"/>
                      </a:endParaRP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endParaRPr kumimoji="0" lang="en-US" sz="400" b="0" i="0" u="none" strike="noStrike" cap="none" normalizeH="0" baseline="0" smtClean="0">
                        <a:ln>
                          <a:noFill/>
                        </a:ln>
                        <a:solidFill>
                          <a:schemeClr val="tx1"/>
                        </a:solidFill>
                        <a:effectLst/>
                        <a:latin typeface="Arial" pitchFamily="34" charset="0"/>
                        <a:cs typeface="Arial" pitchFamily="34" charset="0"/>
                      </a:endParaRP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r>
                        <a:rPr kumimoji="0" lang="en-US" sz="1100" b="0" i="0" u="none" strike="noStrike" cap="none" normalizeH="0" baseline="0" smtClean="0">
                          <a:ln>
                            <a:noFill/>
                          </a:ln>
                          <a:solidFill>
                            <a:schemeClr val="tx2"/>
                          </a:solidFill>
                          <a:effectLst/>
                          <a:latin typeface="Arial" pitchFamily="34" charset="0"/>
                          <a:cs typeface="Arial" pitchFamily="34" charset="0"/>
                        </a:rPr>
                        <a:t>Spend analysis &amp; challenge</a:t>
                      </a:r>
                    </a:p>
                    <a:p>
                      <a:pPr marL="457200" marR="0" lvl="2" indent="-225425" algn="l" defTabSz="695325" rtl="0" eaLnBrk="1" fontAlgn="base" latinLnBrk="0" hangingPunct="1">
                        <a:lnSpc>
                          <a:spcPct val="100000"/>
                        </a:lnSpc>
                        <a:spcBef>
                          <a:spcPct val="0"/>
                        </a:spcBef>
                        <a:spcAft>
                          <a:spcPct val="20000"/>
                        </a:spcAft>
                        <a:buClr>
                          <a:schemeClr val="tx1"/>
                        </a:buClr>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Operating and discretionary</a:t>
                      </a:r>
                    </a:p>
                    <a:p>
                      <a:pPr marL="457200" marR="0" lvl="2" indent="-225425" algn="l" defTabSz="695325" rtl="0" eaLnBrk="1" fontAlgn="base" latinLnBrk="0" hangingPunct="1">
                        <a:lnSpc>
                          <a:spcPct val="100000"/>
                        </a:lnSpc>
                        <a:spcBef>
                          <a:spcPct val="0"/>
                        </a:spcBef>
                        <a:spcAft>
                          <a:spcPct val="20000"/>
                        </a:spcAft>
                        <a:buClr>
                          <a:schemeClr val="tx1"/>
                        </a:buClr>
                        <a:buSzTx/>
                        <a:buFontTx/>
                        <a:buChar char="•"/>
                        <a:tabLst/>
                      </a:pPr>
                      <a:endParaRPr kumimoji="0" lang="en-US" sz="200" b="0" i="0" u="none" strike="noStrike" cap="none" normalizeH="0" baseline="0" smtClean="0">
                        <a:ln>
                          <a:noFill/>
                        </a:ln>
                        <a:solidFill>
                          <a:schemeClr val="tx1"/>
                        </a:solidFill>
                        <a:effectLst/>
                        <a:latin typeface="Arial" pitchFamily="34" charset="0"/>
                        <a:cs typeface="Arial" pitchFamily="34" charset="0"/>
                      </a:endParaRP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endParaRPr kumimoji="0" lang="en-US" sz="400" b="0" i="0" u="none" strike="noStrike" cap="none" normalizeH="0" baseline="0" smtClean="0">
                        <a:ln>
                          <a:noFill/>
                        </a:ln>
                        <a:solidFill>
                          <a:schemeClr val="tx1"/>
                        </a:solidFill>
                        <a:effectLst/>
                        <a:latin typeface="Arial" pitchFamily="34" charset="0"/>
                        <a:cs typeface="Arial" pitchFamily="34" charset="0"/>
                      </a:endParaRP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r>
                        <a:rPr kumimoji="0" lang="en-US" sz="1100" b="0" i="0" u="none" strike="noStrike" cap="none" normalizeH="0" baseline="0" smtClean="0">
                          <a:ln>
                            <a:noFill/>
                          </a:ln>
                          <a:solidFill>
                            <a:schemeClr val="tx2"/>
                          </a:solidFill>
                          <a:effectLst/>
                          <a:latin typeface="Arial" pitchFamily="34" charset="0"/>
                          <a:cs typeface="Arial" pitchFamily="34" charset="0"/>
                        </a:rPr>
                        <a:t>Functional headcount benchmarking</a:t>
                      </a:r>
                    </a:p>
                    <a:p>
                      <a:pPr marL="457200" marR="0" lvl="2" indent="-225425" algn="l" defTabSz="695325" rtl="0" eaLnBrk="1" fontAlgn="base" latinLnBrk="0" hangingPunct="1">
                        <a:lnSpc>
                          <a:spcPct val="100000"/>
                        </a:lnSpc>
                        <a:spcBef>
                          <a:spcPct val="0"/>
                        </a:spcBef>
                        <a:spcAft>
                          <a:spcPct val="20000"/>
                        </a:spcAft>
                        <a:buClr>
                          <a:schemeClr val="tx1"/>
                        </a:buClr>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GBP and Saratoga</a:t>
                      </a:r>
                    </a:p>
                    <a:p>
                      <a:pPr marL="457200" marR="0" lvl="2" indent="-225425" algn="l" defTabSz="695325" rtl="0" eaLnBrk="1" fontAlgn="base" latinLnBrk="0" hangingPunct="1">
                        <a:lnSpc>
                          <a:spcPct val="100000"/>
                        </a:lnSpc>
                        <a:spcBef>
                          <a:spcPct val="0"/>
                        </a:spcBef>
                        <a:spcAft>
                          <a:spcPct val="20000"/>
                        </a:spcAft>
                        <a:buClr>
                          <a:schemeClr val="tx1"/>
                        </a:buClr>
                        <a:buSzTx/>
                        <a:buFontTx/>
                        <a:buChar char="•"/>
                        <a:tabLst/>
                      </a:pPr>
                      <a:endParaRPr kumimoji="0" lang="en-US" sz="200" b="0" i="0" u="none" strike="noStrike" cap="none" normalizeH="0" baseline="0" smtClean="0">
                        <a:ln>
                          <a:noFill/>
                        </a:ln>
                        <a:solidFill>
                          <a:schemeClr val="tx1"/>
                        </a:solidFill>
                        <a:effectLst/>
                        <a:latin typeface="Arial" pitchFamily="34" charset="0"/>
                        <a:cs typeface="Arial" pitchFamily="34" charset="0"/>
                      </a:endParaRP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endParaRPr kumimoji="0" lang="en-US" sz="400" b="0" i="0" u="none" strike="noStrike" cap="none" normalizeH="0" baseline="0" smtClean="0">
                        <a:ln>
                          <a:noFill/>
                        </a:ln>
                        <a:solidFill>
                          <a:schemeClr val="tx1"/>
                        </a:solidFill>
                        <a:effectLst/>
                        <a:latin typeface="Arial" pitchFamily="34" charset="0"/>
                        <a:cs typeface="Arial" pitchFamily="34" charset="0"/>
                      </a:endParaRP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r>
                        <a:rPr kumimoji="0" lang="en-US" sz="1100" b="0" i="0" u="none" strike="noStrike" cap="none" normalizeH="0" baseline="0" smtClean="0">
                          <a:ln>
                            <a:noFill/>
                          </a:ln>
                          <a:solidFill>
                            <a:schemeClr val="tx2"/>
                          </a:solidFill>
                          <a:effectLst/>
                          <a:latin typeface="Arial" pitchFamily="34" charset="0"/>
                          <a:cs typeface="Arial" pitchFamily="34" charset="0"/>
                        </a:rPr>
                        <a:t>Contracts review</a:t>
                      </a:r>
                    </a:p>
                    <a:p>
                      <a:pPr marL="457200" marR="0" lvl="2" indent="-225425" algn="l" defTabSz="695325" rtl="0" eaLnBrk="1" fontAlgn="base" latinLnBrk="0" hangingPunct="1">
                        <a:lnSpc>
                          <a:spcPct val="100000"/>
                        </a:lnSpc>
                        <a:spcBef>
                          <a:spcPct val="0"/>
                        </a:spcBef>
                        <a:spcAft>
                          <a:spcPct val="20000"/>
                        </a:spcAft>
                        <a:buClr>
                          <a:schemeClr val="tx1"/>
                        </a:buClr>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Re-bid challenge and prioritization</a:t>
                      </a:r>
                    </a:p>
                    <a:p>
                      <a:pPr marL="457200" marR="0" lvl="2" indent="-225425" algn="l" defTabSz="695325" rtl="0" eaLnBrk="1" fontAlgn="base" latinLnBrk="0" hangingPunct="1">
                        <a:lnSpc>
                          <a:spcPct val="100000"/>
                        </a:lnSpc>
                        <a:spcBef>
                          <a:spcPct val="0"/>
                        </a:spcBef>
                        <a:spcAft>
                          <a:spcPct val="20000"/>
                        </a:spcAft>
                        <a:buClr>
                          <a:schemeClr val="tx1"/>
                        </a:buClr>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Forensic review</a:t>
                      </a:r>
                    </a:p>
                    <a:p>
                      <a:pPr marL="457200" marR="0" lvl="2" indent="-225425" algn="l" defTabSz="695325" rtl="0" eaLnBrk="1" fontAlgn="base" latinLnBrk="0" hangingPunct="1">
                        <a:lnSpc>
                          <a:spcPct val="100000"/>
                        </a:lnSpc>
                        <a:spcBef>
                          <a:spcPct val="0"/>
                        </a:spcBef>
                        <a:spcAft>
                          <a:spcPct val="20000"/>
                        </a:spcAft>
                        <a:buClr>
                          <a:schemeClr val="tx1"/>
                        </a:buClr>
                        <a:buSzTx/>
                        <a:buFontTx/>
                        <a:buChar char="•"/>
                        <a:tabLst/>
                      </a:pPr>
                      <a:endParaRPr kumimoji="0" lang="en-US" sz="200" b="0" i="0" u="none" strike="noStrike" cap="none" normalizeH="0" baseline="0" smtClean="0">
                        <a:ln>
                          <a:noFill/>
                        </a:ln>
                        <a:solidFill>
                          <a:schemeClr val="tx1"/>
                        </a:solidFill>
                        <a:effectLst/>
                        <a:latin typeface="Arial" pitchFamily="34" charset="0"/>
                        <a:cs typeface="Arial" pitchFamily="34" charset="0"/>
                      </a:endParaRP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endParaRPr kumimoji="0" lang="en-US" sz="400" b="0" i="0" u="none" strike="noStrike" cap="none" normalizeH="0" baseline="0" smtClean="0">
                        <a:ln>
                          <a:noFill/>
                        </a:ln>
                        <a:solidFill>
                          <a:schemeClr val="tx1"/>
                        </a:solidFill>
                        <a:effectLst/>
                        <a:latin typeface="Arial" pitchFamily="34" charset="0"/>
                        <a:cs typeface="Arial" pitchFamily="34" charset="0"/>
                      </a:endParaRP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r>
                        <a:rPr kumimoji="0" lang="en-US" sz="1100" b="0" i="0" u="none" strike="noStrike" cap="none" normalizeH="0" baseline="0" smtClean="0">
                          <a:ln>
                            <a:noFill/>
                          </a:ln>
                          <a:solidFill>
                            <a:schemeClr val="tx2"/>
                          </a:solidFill>
                          <a:effectLst/>
                          <a:latin typeface="Arial" pitchFamily="34" charset="0"/>
                          <a:cs typeface="Arial" pitchFamily="34" charset="0"/>
                        </a:rPr>
                        <a:t>Rebuild financial plans</a:t>
                      </a:r>
                      <a:r>
                        <a:rPr kumimoji="0" lang="en-US" sz="1100" b="0" i="0" u="none" strike="noStrike" cap="none" normalizeH="0" baseline="0" smtClean="0">
                          <a:ln>
                            <a:noFill/>
                          </a:ln>
                          <a:solidFill>
                            <a:schemeClr val="tx1"/>
                          </a:solidFill>
                          <a:effectLst/>
                          <a:latin typeface="Arial" pitchFamily="34" charset="0"/>
                          <a:cs typeface="Arial" pitchFamily="34" charset="0"/>
                        </a:rPr>
                        <a:t> embedding identified cost savings.</a:t>
                      </a: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r>
                        <a:rPr kumimoji="0" lang="en-US" sz="1100" b="0" i="0" u="none" strike="noStrike" cap="none" normalizeH="0" baseline="0" smtClean="0">
                          <a:ln>
                            <a:noFill/>
                          </a:ln>
                          <a:solidFill>
                            <a:schemeClr val="tx2"/>
                          </a:solidFill>
                          <a:effectLst/>
                          <a:latin typeface="Arial" pitchFamily="34" charset="0"/>
                          <a:cs typeface="Arial" pitchFamily="34" charset="0"/>
                        </a:rPr>
                        <a:t>Present results</a:t>
                      </a:r>
                      <a:r>
                        <a:rPr kumimoji="0" lang="en-US" sz="1100" b="0" i="0" u="none" strike="noStrike" cap="none" normalizeH="0" baseline="0" smtClean="0">
                          <a:ln>
                            <a:noFill/>
                          </a:ln>
                          <a:solidFill>
                            <a:schemeClr val="tx1"/>
                          </a:solidFill>
                          <a:effectLst/>
                          <a:latin typeface="Arial" pitchFamily="34" charset="0"/>
                          <a:cs typeface="Arial" pitchFamily="34" charset="0"/>
                        </a:rPr>
                        <a:t> to leadership for approval</a:t>
                      </a: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r>
                        <a:rPr kumimoji="0" lang="en-US" sz="1100" b="0" i="0" u="none" strike="noStrike" cap="none" normalizeH="0" baseline="0" smtClean="0">
                          <a:ln>
                            <a:noFill/>
                          </a:ln>
                          <a:solidFill>
                            <a:schemeClr val="tx2"/>
                          </a:solidFill>
                          <a:effectLst/>
                          <a:latin typeface="Arial" pitchFamily="34" charset="0"/>
                          <a:cs typeface="Arial" pitchFamily="34" charset="0"/>
                        </a:rPr>
                        <a:t>Eliminate waste</a:t>
                      </a:r>
                      <a:r>
                        <a:rPr kumimoji="0" lang="en-US" sz="1100" b="0" i="0" u="none" strike="noStrike" cap="none" normalizeH="0" baseline="0" smtClean="0">
                          <a:ln>
                            <a:noFill/>
                          </a:ln>
                          <a:solidFill>
                            <a:schemeClr val="tx1"/>
                          </a:solidFill>
                          <a:effectLst/>
                          <a:latin typeface="Arial" pitchFamily="34" charset="0"/>
                          <a:cs typeface="Arial" pitchFamily="34" charset="0"/>
                        </a:rPr>
                        <a:t> by taking action to achieve cost savings</a:t>
                      </a: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r>
                        <a:rPr kumimoji="0" lang="en-US" sz="1100" b="0" i="0" u="none" strike="noStrike" cap="none" normalizeH="0" baseline="0" smtClean="0">
                          <a:ln>
                            <a:noFill/>
                          </a:ln>
                          <a:solidFill>
                            <a:schemeClr val="tx2"/>
                          </a:solidFill>
                          <a:effectLst/>
                          <a:latin typeface="Arial" pitchFamily="34" charset="0"/>
                          <a:cs typeface="Arial" pitchFamily="34" charset="0"/>
                        </a:rPr>
                        <a:t>Track results</a:t>
                      </a:r>
                      <a:r>
                        <a:rPr kumimoji="0" lang="en-US" sz="1100" b="0" i="0" u="none" strike="noStrike" cap="none" normalizeH="0" baseline="0" smtClean="0">
                          <a:ln>
                            <a:noFill/>
                          </a:ln>
                          <a:solidFill>
                            <a:schemeClr val="tx1"/>
                          </a:solidFill>
                          <a:effectLst/>
                          <a:latin typeface="Arial" pitchFamily="34" charset="0"/>
                          <a:cs typeface="Arial" pitchFamily="34" charset="0"/>
                        </a:rPr>
                        <a:t> of actual cost against financial plan to verify results delivery</a:t>
                      </a: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w="12700" cap="flat" cmpd="sng" algn="ctr">
                      <a:solidFill>
                        <a:schemeClr val="tx2"/>
                      </a:solidFill>
                      <a:prstDash val="sysDot"/>
                      <a:round/>
                      <a:headEnd type="none" w="med" len="med"/>
                      <a:tailEnd type="none" w="med" len="med"/>
                    </a:lnL>
                    <a:lnR w="12700" cap="flat" cmpd="sng" algn="ctr">
                      <a:solidFill>
                        <a:schemeClr val="tx2"/>
                      </a:solidFill>
                      <a:prstDash val="sysDot"/>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ysDot"/>
                      <a:round/>
                      <a:headEnd type="none" w="med" len="med"/>
                      <a:tailEnd type="none" w="med" len="med"/>
                    </a:lnB>
                    <a:lnTlToBr>
                      <a:noFill/>
                    </a:lnTlToBr>
                    <a:lnBlToTr>
                      <a:noFill/>
                    </a:lnBlToTr>
                    <a:noFill/>
                  </a:tcPr>
                </a:tc>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w="12700" cap="flat" cmpd="sng" algn="ctr">
                      <a:solidFill>
                        <a:schemeClr val="tx2"/>
                      </a:solidFill>
                      <a:prstDash val="sysDot"/>
                      <a:round/>
                      <a:headEnd type="none" w="med" len="med"/>
                      <a:tailEnd type="none" w="med" len="med"/>
                    </a:lnL>
                    <a:lnR w="12700" cap="flat" cmpd="sng" algn="ctr">
                      <a:solidFill>
                        <a:schemeClr val="tx2"/>
                      </a:solidFill>
                      <a:prstDash val="sysDot"/>
                      <a:round/>
                      <a:headEnd type="none" w="med" len="med"/>
                      <a:tailEnd type="none" w="med" len="med"/>
                    </a:lnR>
                    <a:lnT>
                      <a:noFill/>
                    </a:lnT>
                    <a:lnB cap="flat">
                      <a:noFill/>
                    </a:lnB>
                    <a:lnTlToBr>
                      <a:noFill/>
                    </a:lnTlToBr>
                    <a:lnBlToTr>
                      <a:noFill/>
                    </a:lnBlToTr>
                    <a:noFill/>
                  </a:tcPr>
                </a:tc>
                <a:tc>
                  <a:txBody>
                    <a:bodyPr/>
                    <a:lstStyle/>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r>
                        <a:rPr kumimoji="0" lang="en-US" sz="1100" b="0" i="0" u="none" strike="noStrike" cap="none" normalizeH="0" baseline="0" smtClean="0">
                          <a:ln>
                            <a:noFill/>
                          </a:ln>
                          <a:solidFill>
                            <a:schemeClr val="tx2"/>
                          </a:solidFill>
                          <a:effectLst/>
                          <a:latin typeface="Arial" pitchFamily="34" charset="0"/>
                          <a:cs typeface="Arial" pitchFamily="34" charset="0"/>
                        </a:rPr>
                        <a:t>Cost savings opportunities</a:t>
                      </a:r>
                    </a:p>
                    <a:p>
                      <a:pPr marL="463550" marR="0" lvl="2" indent="-231775" algn="l" defTabSz="695325" rtl="0" eaLnBrk="1" fontAlgn="base" latinLnBrk="0" hangingPunct="1">
                        <a:lnSpc>
                          <a:spcPct val="100000"/>
                        </a:lnSpc>
                        <a:spcBef>
                          <a:spcPct val="0"/>
                        </a:spcBef>
                        <a:spcAft>
                          <a:spcPct val="20000"/>
                        </a:spcAft>
                        <a:buClr>
                          <a:schemeClr val="tx1"/>
                        </a:buClr>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Operating spend reduction</a:t>
                      </a:r>
                    </a:p>
                    <a:p>
                      <a:pPr marL="463550" marR="0" lvl="2" indent="-231775" algn="l" defTabSz="695325" rtl="0" eaLnBrk="1" fontAlgn="base" latinLnBrk="0" hangingPunct="1">
                        <a:lnSpc>
                          <a:spcPct val="100000"/>
                        </a:lnSpc>
                        <a:spcBef>
                          <a:spcPct val="0"/>
                        </a:spcBef>
                        <a:spcAft>
                          <a:spcPct val="20000"/>
                        </a:spcAft>
                        <a:buClr>
                          <a:schemeClr val="tx1"/>
                        </a:buClr>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Discretionary spend elimination</a:t>
                      </a:r>
                    </a:p>
                    <a:p>
                      <a:pPr marL="463550" marR="0" lvl="2" indent="-231775" algn="l" defTabSz="695325" rtl="0" eaLnBrk="1" fontAlgn="base" latinLnBrk="0" hangingPunct="1">
                        <a:lnSpc>
                          <a:spcPct val="100000"/>
                        </a:lnSpc>
                        <a:spcBef>
                          <a:spcPct val="0"/>
                        </a:spcBef>
                        <a:spcAft>
                          <a:spcPct val="20000"/>
                        </a:spcAft>
                        <a:buClr>
                          <a:schemeClr val="tx1"/>
                        </a:buClr>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Contingency reduction and control</a:t>
                      </a:r>
                    </a:p>
                    <a:p>
                      <a:pPr marL="463550" marR="0" lvl="2" indent="-231775" algn="l" defTabSz="695325" rtl="0" eaLnBrk="1" fontAlgn="base" latinLnBrk="0" hangingPunct="1">
                        <a:lnSpc>
                          <a:spcPct val="100000"/>
                        </a:lnSpc>
                        <a:spcBef>
                          <a:spcPct val="0"/>
                        </a:spcBef>
                        <a:spcAft>
                          <a:spcPct val="20000"/>
                        </a:spcAft>
                        <a:buClr>
                          <a:schemeClr val="tx1"/>
                        </a:buClr>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Headcount reductions</a:t>
                      </a:r>
                    </a:p>
                    <a:p>
                      <a:pPr marL="463550" marR="0" lvl="2" indent="-231775" algn="l" defTabSz="695325" rtl="0" eaLnBrk="1" fontAlgn="base" latinLnBrk="0" hangingPunct="1">
                        <a:lnSpc>
                          <a:spcPct val="100000"/>
                        </a:lnSpc>
                        <a:spcBef>
                          <a:spcPct val="0"/>
                        </a:spcBef>
                        <a:spcAft>
                          <a:spcPct val="20000"/>
                        </a:spcAft>
                        <a:buClr>
                          <a:schemeClr val="tx1"/>
                        </a:buClr>
                        <a:buSzTx/>
                        <a:buFontTx/>
                        <a:buChar char="•"/>
                        <a:tabLst/>
                      </a:pPr>
                      <a:endParaRPr kumimoji="0" lang="en-US" sz="200" b="0" i="0" u="none" strike="noStrike" cap="none" normalizeH="0" baseline="0" smtClean="0">
                        <a:ln>
                          <a:noFill/>
                        </a:ln>
                        <a:solidFill>
                          <a:schemeClr val="tx1"/>
                        </a:solidFill>
                        <a:effectLst/>
                        <a:latin typeface="Arial" pitchFamily="34" charset="0"/>
                        <a:cs typeface="Arial" pitchFamily="34" charset="0"/>
                      </a:endParaRP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endParaRPr kumimoji="0" lang="en-US" sz="400" b="0" i="0" u="none" strike="noStrike" cap="none" normalizeH="0" baseline="0" smtClean="0">
                        <a:ln>
                          <a:noFill/>
                        </a:ln>
                        <a:solidFill>
                          <a:schemeClr val="tx1"/>
                        </a:solidFill>
                        <a:effectLst/>
                        <a:latin typeface="Arial" pitchFamily="34" charset="0"/>
                        <a:cs typeface="Arial" pitchFamily="34" charset="0"/>
                      </a:endParaRP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r>
                        <a:rPr kumimoji="0" lang="en-US" sz="1100" b="0" i="0" u="none" strike="noStrike" cap="none" normalizeH="0" baseline="0" smtClean="0">
                          <a:ln>
                            <a:noFill/>
                          </a:ln>
                          <a:solidFill>
                            <a:schemeClr val="tx2"/>
                          </a:solidFill>
                          <a:effectLst/>
                          <a:latin typeface="Arial" pitchFamily="34" charset="0"/>
                          <a:cs typeface="Arial" pitchFamily="34" charset="0"/>
                        </a:rPr>
                        <a:t>Definition of operational cost drivers and baseline activity levels</a:t>
                      </a:r>
                      <a:r>
                        <a:rPr kumimoji="0" lang="en-US" sz="1100" b="0" i="0" u="none" strike="noStrike" cap="none" normalizeH="0" baseline="0" smtClean="0">
                          <a:ln>
                            <a:noFill/>
                          </a:ln>
                          <a:solidFill>
                            <a:schemeClr val="tx1"/>
                          </a:solidFill>
                          <a:effectLst/>
                          <a:latin typeface="Arial" pitchFamily="34" charset="0"/>
                          <a:cs typeface="Arial" pitchFamily="34" charset="0"/>
                        </a:rPr>
                        <a:t> with linkage to financial plans</a:t>
                      </a: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r>
                        <a:rPr kumimoji="0" lang="en-US" sz="1100" b="0" i="0" u="none" strike="noStrike" cap="none" normalizeH="0" baseline="0" smtClean="0">
                          <a:ln>
                            <a:noFill/>
                          </a:ln>
                          <a:solidFill>
                            <a:schemeClr val="tx2"/>
                          </a:solidFill>
                          <a:effectLst/>
                          <a:latin typeface="Arial" pitchFamily="34" charset="0"/>
                          <a:cs typeface="Arial" pitchFamily="34" charset="0"/>
                        </a:rPr>
                        <a:t>Prioritization matrix and approach</a:t>
                      </a:r>
                      <a:r>
                        <a:rPr kumimoji="0" lang="en-US" sz="1100" b="0" i="0" u="none" strike="noStrike" cap="none" normalizeH="0" baseline="0" smtClean="0">
                          <a:ln>
                            <a:noFill/>
                          </a:ln>
                          <a:solidFill>
                            <a:schemeClr val="tx1"/>
                          </a:solidFill>
                          <a:effectLst/>
                          <a:latin typeface="Arial" pitchFamily="34" charset="0"/>
                          <a:cs typeface="Arial" pitchFamily="34" charset="0"/>
                        </a:rPr>
                        <a:t> for contracts re-bid process</a:t>
                      </a: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r>
                        <a:rPr kumimoji="0" lang="en-US" sz="1100" b="0" i="0" u="none" strike="noStrike" cap="none" normalizeH="0" baseline="0" smtClean="0">
                          <a:ln>
                            <a:noFill/>
                          </a:ln>
                          <a:solidFill>
                            <a:schemeClr val="tx2"/>
                          </a:solidFill>
                          <a:effectLst/>
                          <a:latin typeface="Arial" pitchFamily="34" charset="0"/>
                          <a:cs typeface="Arial" pitchFamily="34" charset="0"/>
                        </a:rPr>
                        <a:t>Improved third party spend control</a:t>
                      </a: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r>
                        <a:rPr kumimoji="0" lang="en-US" sz="1100" b="0" i="0" u="none" strike="noStrike" cap="none" normalizeH="0" baseline="0" smtClean="0">
                          <a:ln>
                            <a:noFill/>
                          </a:ln>
                          <a:solidFill>
                            <a:schemeClr val="tx2"/>
                          </a:solidFill>
                          <a:effectLst/>
                          <a:latin typeface="Arial" pitchFamily="34" charset="0"/>
                          <a:cs typeface="Arial" pitchFamily="34" charset="0"/>
                        </a:rPr>
                        <a:t>Management challenge</a:t>
                      </a:r>
                      <a:r>
                        <a:rPr kumimoji="0" lang="en-US" sz="1100" b="0" i="0" u="none" strike="noStrike" cap="none" normalizeH="0" baseline="0" smtClean="0">
                          <a:ln>
                            <a:noFill/>
                          </a:ln>
                          <a:solidFill>
                            <a:schemeClr val="tx1"/>
                          </a:solidFill>
                          <a:effectLst/>
                          <a:latin typeface="Arial" pitchFamily="34" charset="0"/>
                          <a:cs typeface="Arial" pitchFamily="34" charset="0"/>
                        </a:rPr>
                        <a:t> session to </a:t>
                      </a:r>
                      <a:br>
                        <a:rPr kumimoji="0" lang="en-US" sz="1100" b="0" i="0" u="none" strike="noStrike" cap="none" normalizeH="0" baseline="0" smtClean="0">
                          <a:ln>
                            <a:noFill/>
                          </a:ln>
                          <a:solidFill>
                            <a:schemeClr val="tx1"/>
                          </a:solidFill>
                          <a:effectLst/>
                          <a:latin typeface="Arial" pitchFamily="34" charset="0"/>
                          <a:cs typeface="Arial" pitchFamily="34" charset="0"/>
                        </a:rPr>
                      </a:br>
                      <a:r>
                        <a:rPr kumimoji="0" lang="en-US" sz="1100" b="0" i="0" u="none" strike="noStrike" cap="none" normalizeH="0" baseline="0" smtClean="0">
                          <a:ln>
                            <a:noFill/>
                          </a:ln>
                          <a:solidFill>
                            <a:schemeClr val="tx1"/>
                          </a:solidFill>
                          <a:effectLst/>
                          <a:latin typeface="Arial" pitchFamily="34" charset="0"/>
                          <a:cs typeface="Arial" pitchFamily="34" charset="0"/>
                        </a:rPr>
                        <a:t>approve cost savings</a:t>
                      </a: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r>
                        <a:rPr kumimoji="0" lang="en-US" sz="1100" b="0" i="0" u="none" strike="noStrike" cap="none" normalizeH="0" baseline="0" smtClean="0">
                          <a:ln>
                            <a:noFill/>
                          </a:ln>
                          <a:solidFill>
                            <a:schemeClr val="tx2"/>
                          </a:solidFill>
                          <a:effectLst/>
                          <a:latin typeface="Arial" pitchFamily="34" charset="0"/>
                          <a:cs typeface="Arial" pitchFamily="34" charset="0"/>
                        </a:rPr>
                        <a:t>Revised current year financial plans</a:t>
                      </a:r>
                      <a:r>
                        <a:rPr kumimoji="0" lang="en-US" sz="1100" b="0" i="0" u="none" strike="noStrike" cap="none" normalizeH="0" baseline="0" smtClean="0">
                          <a:ln>
                            <a:noFill/>
                          </a:ln>
                          <a:solidFill>
                            <a:schemeClr val="tx1"/>
                          </a:solidFill>
                          <a:effectLst/>
                          <a:latin typeface="Arial" pitchFamily="34" charset="0"/>
                          <a:cs typeface="Arial" pitchFamily="34" charset="0"/>
                        </a:rPr>
                        <a:t> incorporating cost savings</a:t>
                      </a:r>
                    </a:p>
                  </a:txBody>
                  <a:tcPr marL="64008" marR="64008" horzOverflow="overflow">
                    <a:lnL w="12700" cap="flat" cmpd="sng" algn="ctr">
                      <a:solidFill>
                        <a:schemeClr val="tx2"/>
                      </a:solidFill>
                      <a:prstDash val="sysDot"/>
                      <a:round/>
                      <a:headEnd type="none" w="med" len="med"/>
                      <a:tailEnd type="none" w="med" len="med"/>
                    </a:lnL>
                    <a:lnR w="12700" cap="flat" cmpd="sng" algn="ctr">
                      <a:solidFill>
                        <a:schemeClr val="tx2"/>
                      </a:solidFill>
                      <a:prstDash val="sysDot"/>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ysDot"/>
                      <a:round/>
                      <a:headEnd type="none" w="med" len="med"/>
                      <a:tailEnd type="none" w="med" len="med"/>
                    </a:lnB>
                    <a:lnTlToBr>
                      <a:noFill/>
                    </a:lnTlToBr>
                    <a:lnBlToTr>
                      <a:noFill/>
                    </a:lnBlToTr>
                    <a:noFill/>
                  </a:tcPr>
                </a:tc>
              </a:tr>
            </a:tbl>
          </a:graphicData>
        </a:graphic>
      </p:graphicFrame>
      <p:cxnSp>
        <p:nvCxnSpPr>
          <p:cNvPr id="803985" name="AutoShape 145"/>
          <p:cNvCxnSpPr>
            <a:cxnSpLocks noChangeShapeType="1"/>
            <a:stCxn id="803989" idx="4"/>
            <a:endCxn id="803992" idx="0"/>
          </p:cNvCxnSpPr>
          <p:nvPr/>
        </p:nvCxnSpPr>
        <p:spPr bwMode="gray">
          <a:xfrm>
            <a:off x="633413" y="3057525"/>
            <a:ext cx="0" cy="146050"/>
          </a:xfrm>
          <a:prstGeom prst="straightConnector1">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803986" name="AutoShape 146"/>
          <p:cNvCxnSpPr>
            <a:cxnSpLocks noChangeShapeType="1"/>
            <a:stCxn id="803992" idx="4"/>
            <a:endCxn id="804009" idx="0"/>
          </p:cNvCxnSpPr>
          <p:nvPr/>
        </p:nvCxnSpPr>
        <p:spPr bwMode="gray">
          <a:xfrm>
            <a:off x="633413" y="3606800"/>
            <a:ext cx="0" cy="144463"/>
          </a:xfrm>
          <a:prstGeom prst="straightConnector1">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803989" name="Oval 149"/>
          <p:cNvSpPr>
            <a:spLocks noChangeArrowheads="1"/>
          </p:cNvSpPr>
          <p:nvPr/>
        </p:nvSpPr>
        <p:spPr bwMode="gray">
          <a:xfrm>
            <a:off x="446088" y="2668588"/>
            <a:ext cx="374650" cy="374650"/>
          </a:xfrm>
          <a:prstGeom prst="ellipse">
            <a:avLst/>
          </a:prstGeom>
          <a:noFill/>
          <a:ln w="28575" algn="ctr">
            <a:solidFill>
              <a:schemeClr val="tx2"/>
            </a:solidFill>
            <a:round/>
            <a:headEnd/>
            <a:tailEnd/>
          </a:ln>
          <a:effectLst/>
          <a:extLst>
            <a:ext uri="{909E8E84-426E-40DD-AFC4-6F175D3DCCD1}">
              <a14:hiddenFill xmlns:a14="http://schemas.microsoft.com/office/drawing/2010/main">
                <a:solidFill>
                  <a:srgbClr val="BCD9EA"/>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pPr algn="ctr" defTabSz="1019175">
              <a:spcBef>
                <a:spcPct val="0"/>
              </a:spcBef>
            </a:pPr>
            <a:r>
              <a:rPr lang="en-GB" altLang="zh-CN" sz="1100">
                <a:solidFill>
                  <a:schemeClr val="tx1"/>
                </a:solidFill>
                <a:ea typeface="宋体" pitchFamily="2" charset="-122"/>
              </a:rPr>
              <a:t>2</a:t>
            </a:r>
            <a:endParaRPr lang="en-US" sz="1100">
              <a:solidFill>
                <a:schemeClr val="tx1"/>
              </a:solidFill>
            </a:endParaRPr>
          </a:p>
        </p:txBody>
      </p:sp>
      <p:sp>
        <p:nvSpPr>
          <p:cNvPr id="803992" name="Oval 152"/>
          <p:cNvSpPr>
            <a:spLocks noChangeArrowheads="1"/>
          </p:cNvSpPr>
          <p:nvPr/>
        </p:nvSpPr>
        <p:spPr bwMode="gray">
          <a:xfrm>
            <a:off x="446088" y="3217863"/>
            <a:ext cx="374650" cy="374650"/>
          </a:xfrm>
          <a:prstGeom prst="ellipse">
            <a:avLst/>
          </a:prstGeom>
          <a:noFill/>
          <a:ln w="28575" algn="ctr">
            <a:solidFill>
              <a:schemeClr val="tx2"/>
            </a:solidFill>
            <a:round/>
            <a:headEnd/>
            <a:tailEnd/>
          </a:ln>
          <a:effectLst/>
          <a:extLst>
            <a:ext uri="{909E8E84-426E-40DD-AFC4-6F175D3DCCD1}">
              <a14:hiddenFill xmlns:a14="http://schemas.microsoft.com/office/drawing/2010/main">
                <a:solidFill>
                  <a:srgbClr val="BCD9EA"/>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pPr algn="ctr" defTabSz="1019175">
              <a:spcBef>
                <a:spcPct val="0"/>
              </a:spcBef>
            </a:pPr>
            <a:r>
              <a:rPr lang="en-GB" altLang="zh-CN" sz="1100">
                <a:solidFill>
                  <a:schemeClr val="tx1"/>
                </a:solidFill>
                <a:ea typeface="宋体" pitchFamily="2" charset="-122"/>
              </a:rPr>
              <a:t>3</a:t>
            </a:r>
            <a:endParaRPr lang="en-US" sz="1100">
              <a:solidFill>
                <a:schemeClr val="tx1"/>
              </a:solidFill>
            </a:endParaRPr>
          </a:p>
        </p:txBody>
      </p:sp>
      <p:sp>
        <p:nvSpPr>
          <p:cNvPr id="803997" name="Text Box 157"/>
          <p:cNvSpPr txBox="1">
            <a:spLocks noChangeArrowheads="1"/>
          </p:cNvSpPr>
          <p:nvPr/>
        </p:nvSpPr>
        <p:spPr bwMode="auto">
          <a:xfrm>
            <a:off x="915988" y="2711450"/>
            <a:ext cx="1258887"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Aft>
                <a:spcPct val="20000"/>
              </a:spcAft>
            </a:pPr>
            <a:r>
              <a:rPr lang="en-GB" altLang="zh-CN" sz="1100">
                <a:ea typeface="宋体" pitchFamily="2" charset="-122"/>
              </a:rPr>
              <a:t>Spend analysis and </a:t>
            </a:r>
            <a:br>
              <a:rPr lang="en-GB" altLang="zh-CN" sz="1100">
                <a:ea typeface="宋体" pitchFamily="2" charset="-122"/>
              </a:rPr>
            </a:br>
            <a:r>
              <a:rPr lang="en-GB" altLang="zh-CN" sz="1100">
                <a:ea typeface="宋体" pitchFamily="2" charset="-122"/>
              </a:rPr>
              <a:t>challenge session</a:t>
            </a:r>
          </a:p>
        </p:txBody>
      </p:sp>
      <p:sp>
        <p:nvSpPr>
          <p:cNvPr id="803998" name="Text Box 158"/>
          <p:cNvSpPr txBox="1">
            <a:spLocks noChangeArrowheads="1"/>
          </p:cNvSpPr>
          <p:nvPr/>
        </p:nvSpPr>
        <p:spPr bwMode="auto">
          <a:xfrm>
            <a:off x="915988" y="3262313"/>
            <a:ext cx="1374775"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Aft>
                <a:spcPct val="20000"/>
              </a:spcAft>
            </a:pPr>
            <a:r>
              <a:rPr lang="en-GB" altLang="zh-CN" sz="1100">
                <a:ea typeface="宋体" pitchFamily="2" charset="-122"/>
              </a:rPr>
              <a:t>Functional headcount </a:t>
            </a:r>
            <a:br>
              <a:rPr lang="en-GB" altLang="zh-CN" sz="1100">
                <a:ea typeface="宋体" pitchFamily="2" charset="-122"/>
              </a:rPr>
            </a:br>
            <a:r>
              <a:rPr lang="en-GB" altLang="zh-CN" sz="1100">
                <a:ea typeface="宋体" pitchFamily="2" charset="-122"/>
              </a:rPr>
              <a:t>benchmarking </a:t>
            </a:r>
          </a:p>
        </p:txBody>
      </p:sp>
      <p:sp>
        <p:nvSpPr>
          <p:cNvPr id="803999" name="Text Box 159"/>
          <p:cNvSpPr txBox="1">
            <a:spLocks noChangeArrowheads="1"/>
          </p:cNvSpPr>
          <p:nvPr/>
        </p:nvSpPr>
        <p:spPr bwMode="auto">
          <a:xfrm>
            <a:off x="1746250" y="4981575"/>
            <a:ext cx="979488" cy="1682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Aft>
                <a:spcPct val="20000"/>
              </a:spcAft>
            </a:pPr>
            <a:r>
              <a:rPr lang="en-GB" altLang="zh-CN" sz="1100">
                <a:ea typeface="宋体" pitchFamily="2" charset="-122"/>
              </a:rPr>
              <a:t>Eliminate waste</a:t>
            </a:r>
          </a:p>
        </p:txBody>
      </p:sp>
      <p:sp>
        <p:nvSpPr>
          <p:cNvPr id="804000" name="Text Box 160"/>
          <p:cNvSpPr txBox="1">
            <a:spLocks noChangeArrowheads="1"/>
          </p:cNvSpPr>
          <p:nvPr/>
        </p:nvSpPr>
        <p:spPr bwMode="auto">
          <a:xfrm>
            <a:off x="915988" y="2141538"/>
            <a:ext cx="1054100"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Aft>
                <a:spcPct val="20000"/>
              </a:spcAft>
            </a:pPr>
            <a:r>
              <a:rPr lang="en-GB" altLang="zh-CN" sz="1100">
                <a:ea typeface="宋体" pitchFamily="2" charset="-122"/>
              </a:rPr>
              <a:t>Set environment </a:t>
            </a:r>
            <a:br>
              <a:rPr lang="en-GB" altLang="zh-CN" sz="1100">
                <a:ea typeface="宋体" pitchFamily="2" charset="-122"/>
              </a:rPr>
            </a:br>
            <a:r>
              <a:rPr lang="en-GB" altLang="zh-CN" sz="1100">
                <a:ea typeface="宋体" pitchFamily="2" charset="-122"/>
              </a:rPr>
              <a:t>for cost control</a:t>
            </a:r>
          </a:p>
        </p:txBody>
      </p:sp>
      <p:sp>
        <p:nvSpPr>
          <p:cNvPr id="804002" name="Oval 162"/>
          <p:cNvSpPr>
            <a:spLocks noChangeArrowheads="1"/>
          </p:cNvSpPr>
          <p:nvPr/>
        </p:nvSpPr>
        <p:spPr bwMode="gray">
          <a:xfrm>
            <a:off x="446088" y="2120900"/>
            <a:ext cx="374650" cy="374650"/>
          </a:xfrm>
          <a:prstGeom prst="ellipse">
            <a:avLst/>
          </a:prstGeom>
          <a:noFill/>
          <a:ln w="28575" algn="ctr">
            <a:solidFill>
              <a:schemeClr val="tx2"/>
            </a:solidFill>
            <a:round/>
            <a:headEnd/>
            <a:tailEnd/>
          </a:ln>
          <a:effectLst/>
          <a:extLst>
            <a:ext uri="{909E8E84-426E-40DD-AFC4-6F175D3DCCD1}">
              <a14:hiddenFill xmlns:a14="http://schemas.microsoft.com/office/drawing/2010/main">
                <a:solidFill>
                  <a:srgbClr val="BCD9EA"/>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106526" tIns="53263" rIns="106526" bIns="53263" anchor="ctr"/>
          <a:lstStyle/>
          <a:p>
            <a:pPr defTabSz="1065213" eaLnBrk="0" hangingPunct="0">
              <a:spcBef>
                <a:spcPct val="0"/>
              </a:spcBef>
              <a:buClr>
                <a:srgbClr val="3DA8D5"/>
              </a:buClr>
              <a:buSzTx/>
              <a:buFont typeface="Wingdings" pitchFamily="2" charset="2"/>
              <a:buNone/>
            </a:pPr>
            <a:r>
              <a:rPr lang="en-GB" altLang="zh-CN" sz="1100">
                <a:solidFill>
                  <a:schemeClr val="folHlink"/>
                </a:solidFill>
                <a:ea typeface="宋体" pitchFamily="2" charset="-122"/>
              </a:rPr>
              <a:t>1</a:t>
            </a:r>
            <a:endParaRPr lang="en-US" sz="1100">
              <a:solidFill>
                <a:schemeClr val="folHlink"/>
              </a:solidFill>
            </a:endParaRPr>
          </a:p>
        </p:txBody>
      </p:sp>
      <p:sp>
        <p:nvSpPr>
          <p:cNvPr id="804009" name="Oval 169"/>
          <p:cNvSpPr>
            <a:spLocks noChangeArrowheads="1"/>
          </p:cNvSpPr>
          <p:nvPr/>
        </p:nvSpPr>
        <p:spPr bwMode="gray">
          <a:xfrm>
            <a:off x="446088" y="3765550"/>
            <a:ext cx="374650" cy="374650"/>
          </a:xfrm>
          <a:prstGeom prst="ellipse">
            <a:avLst/>
          </a:prstGeom>
          <a:noFill/>
          <a:ln w="28575" algn="ctr">
            <a:solidFill>
              <a:schemeClr val="tx2"/>
            </a:solidFill>
            <a:round/>
            <a:headEnd/>
            <a:tailEnd/>
          </a:ln>
          <a:effectLst/>
          <a:extLst>
            <a:ext uri="{909E8E84-426E-40DD-AFC4-6F175D3DCCD1}">
              <a14:hiddenFill xmlns:a14="http://schemas.microsoft.com/office/drawing/2010/main">
                <a:solidFill>
                  <a:srgbClr val="BCD9EA"/>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pPr algn="ctr" defTabSz="1019175">
              <a:spcBef>
                <a:spcPct val="0"/>
              </a:spcBef>
            </a:pPr>
            <a:r>
              <a:rPr lang="en-GB" altLang="zh-CN" sz="1100">
                <a:solidFill>
                  <a:schemeClr val="tx1"/>
                </a:solidFill>
                <a:ea typeface="宋体" pitchFamily="2" charset="-122"/>
              </a:rPr>
              <a:t>4</a:t>
            </a:r>
            <a:endParaRPr lang="en-US" sz="1100">
              <a:solidFill>
                <a:schemeClr val="tx1"/>
              </a:solidFill>
            </a:endParaRPr>
          </a:p>
        </p:txBody>
      </p:sp>
      <p:cxnSp>
        <p:nvCxnSpPr>
          <p:cNvPr id="804010" name="AutoShape 170"/>
          <p:cNvCxnSpPr>
            <a:cxnSpLocks noChangeShapeType="1"/>
            <a:stCxn id="804009" idx="4"/>
            <a:endCxn id="804018" idx="0"/>
          </p:cNvCxnSpPr>
          <p:nvPr/>
        </p:nvCxnSpPr>
        <p:spPr bwMode="gray">
          <a:xfrm>
            <a:off x="633413" y="4154488"/>
            <a:ext cx="0" cy="146050"/>
          </a:xfrm>
          <a:prstGeom prst="straightConnector1">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804014" name="Text Box 174"/>
          <p:cNvSpPr txBox="1">
            <a:spLocks noChangeArrowheads="1"/>
          </p:cNvSpPr>
          <p:nvPr/>
        </p:nvSpPr>
        <p:spPr bwMode="auto">
          <a:xfrm>
            <a:off x="915988" y="3887788"/>
            <a:ext cx="1039812" cy="1682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Aft>
                <a:spcPct val="20000"/>
              </a:spcAft>
            </a:pPr>
            <a:r>
              <a:rPr lang="en-GB" altLang="zh-CN" sz="1100">
                <a:ea typeface="宋体" pitchFamily="2" charset="-122"/>
              </a:rPr>
              <a:t>Contracts review</a:t>
            </a:r>
          </a:p>
        </p:txBody>
      </p:sp>
      <p:sp>
        <p:nvSpPr>
          <p:cNvPr id="804018" name="Oval 178"/>
          <p:cNvSpPr>
            <a:spLocks noChangeArrowheads="1"/>
          </p:cNvSpPr>
          <p:nvPr/>
        </p:nvSpPr>
        <p:spPr bwMode="gray">
          <a:xfrm>
            <a:off x="446088" y="4314825"/>
            <a:ext cx="374650" cy="374650"/>
          </a:xfrm>
          <a:prstGeom prst="ellipse">
            <a:avLst/>
          </a:prstGeom>
          <a:noFill/>
          <a:ln w="28575" algn="ctr">
            <a:solidFill>
              <a:schemeClr val="tx2"/>
            </a:solidFill>
            <a:round/>
            <a:headEnd/>
            <a:tailEnd/>
          </a:ln>
          <a:effectLst/>
          <a:extLst>
            <a:ext uri="{909E8E84-426E-40DD-AFC4-6F175D3DCCD1}">
              <a14:hiddenFill xmlns:a14="http://schemas.microsoft.com/office/drawing/2010/main">
                <a:solidFill>
                  <a:srgbClr val="BCD9EA"/>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pPr algn="ctr" defTabSz="1019175">
              <a:spcBef>
                <a:spcPct val="0"/>
              </a:spcBef>
            </a:pPr>
            <a:r>
              <a:rPr lang="en-GB" altLang="zh-CN" sz="1100">
                <a:solidFill>
                  <a:schemeClr val="tx1"/>
                </a:solidFill>
                <a:ea typeface="宋体" pitchFamily="2" charset="-122"/>
              </a:rPr>
              <a:t>5</a:t>
            </a:r>
            <a:endParaRPr lang="en-US" sz="1100">
              <a:solidFill>
                <a:schemeClr val="tx1"/>
              </a:solidFill>
            </a:endParaRPr>
          </a:p>
        </p:txBody>
      </p:sp>
      <p:sp>
        <p:nvSpPr>
          <p:cNvPr id="804019" name="Text Box 179"/>
          <p:cNvSpPr txBox="1">
            <a:spLocks noChangeArrowheads="1"/>
          </p:cNvSpPr>
          <p:nvPr/>
        </p:nvSpPr>
        <p:spPr bwMode="auto">
          <a:xfrm>
            <a:off x="915988" y="4438650"/>
            <a:ext cx="1401762" cy="1682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Aft>
                <a:spcPct val="20000"/>
              </a:spcAft>
            </a:pPr>
            <a:r>
              <a:rPr lang="en-GB" altLang="zh-CN" sz="1100">
                <a:ea typeface="宋体" pitchFamily="2" charset="-122"/>
              </a:rPr>
              <a:t>Rebuild financial plans</a:t>
            </a:r>
          </a:p>
        </p:txBody>
      </p:sp>
      <p:cxnSp>
        <p:nvCxnSpPr>
          <p:cNvPr id="804021" name="AutoShape 181"/>
          <p:cNvCxnSpPr>
            <a:cxnSpLocks noChangeShapeType="1"/>
            <a:stCxn id="804002" idx="4"/>
            <a:endCxn id="803989" idx="0"/>
          </p:cNvCxnSpPr>
          <p:nvPr/>
        </p:nvCxnSpPr>
        <p:spPr bwMode="gray">
          <a:xfrm>
            <a:off x="633413" y="2509838"/>
            <a:ext cx="0" cy="144462"/>
          </a:xfrm>
          <a:prstGeom prst="straightConnector1">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803987" name="AutoShape 147"/>
          <p:cNvCxnSpPr>
            <a:cxnSpLocks noChangeShapeType="1"/>
            <a:stCxn id="803995" idx="0"/>
            <a:endCxn id="804006" idx="4"/>
          </p:cNvCxnSpPr>
          <p:nvPr/>
        </p:nvCxnSpPr>
        <p:spPr bwMode="gray">
          <a:xfrm flipV="1">
            <a:off x="1462088" y="5253038"/>
            <a:ext cx="0" cy="157162"/>
          </a:xfrm>
          <a:prstGeom prst="straightConnector1">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803995" name="Oval 155"/>
          <p:cNvSpPr>
            <a:spLocks noChangeArrowheads="1"/>
          </p:cNvSpPr>
          <p:nvPr/>
        </p:nvSpPr>
        <p:spPr bwMode="gray">
          <a:xfrm>
            <a:off x="1274763" y="5424488"/>
            <a:ext cx="374650" cy="374650"/>
          </a:xfrm>
          <a:prstGeom prst="ellipse">
            <a:avLst/>
          </a:prstGeom>
          <a:noFill/>
          <a:ln w="28575" algn="ctr">
            <a:solidFill>
              <a:schemeClr val="tx2"/>
            </a:solidFill>
            <a:round/>
            <a:headEnd/>
            <a:tailEnd/>
          </a:ln>
          <a:effectLst/>
          <a:extLst>
            <a:ext uri="{909E8E84-426E-40DD-AFC4-6F175D3DCCD1}">
              <a14:hiddenFill xmlns:a14="http://schemas.microsoft.com/office/drawing/2010/main">
                <a:solidFill>
                  <a:srgbClr val="BCD9EA"/>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pPr algn="ctr" defTabSz="1019175">
              <a:spcBef>
                <a:spcPct val="0"/>
              </a:spcBef>
            </a:pPr>
            <a:r>
              <a:rPr lang="en-GB" altLang="zh-CN" sz="1100">
                <a:solidFill>
                  <a:schemeClr val="tx1"/>
                </a:solidFill>
                <a:ea typeface="宋体" pitchFamily="2" charset="-122"/>
              </a:rPr>
              <a:t>8</a:t>
            </a:r>
            <a:endParaRPr lang="en-US" sz="1100">
              <a:solidFill>
                <a:schemeClr val="tx1"/>
              </a:solidFill>
            </a:endParaRPr>
          </a:p>
        </p:txBody>
      </p:sp>
      <p:sp>
        <p:nvSpPr>
          <p:cNvPr id="804006" name="Oval 166"/>
          <p:cNvSpPr>
            <a:spLocks noChangeArrowheads="1"/>
          </p:cNvSpPr>
          <p:nvPr/>
        </p:nvSpPr>
        <p:spPr bwMode="gray">
          <a:xfrm>
            <a:off x="1274763" y="4864100"/>
            <a:ext cx="374650" cy="374650"/>
          </a:xfrm>
          <a:prstGeom prst="ellipse">
            <a:avLst/>
          </a:prstGeom>
          <a:noFill/>
          <a:ln w="28575" algn="ctr">
            <a:solidFill>
              <a:schemeClr val="tx2"/>
            </a:solidFill>
            <a:round/>
            <a:headEnd/>
            <a:tailEnd/>
          </a:ln>
          <a:effectLst/>
          <a:extLst>
            <a:ext uri="{909E8E84-426E-40DD-AFC4-6F175D3DCCD1}">
              <a14:hiddenFill xmlns:a14="http://schemas.microsoft.com/office/drawing/2010/main">
                <a:solidFill>
                  <a:srgbClr val="BCD9EA"/>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pPr algn="ctr" defTabSz="1019175">
              <a:spcBef>
                <a:spcPct val="0"/>
              </a:spcBef>
            </a:pPr>
            <a:r>
              <a:rPr lang="en-GB" altLang="zh-CN" sz="1100">
                <a:solidFill>
                  <a:schemeClr val="tx1"/>
                </a:solidFill>
                <a:ea typeface="宋体" pitchFamily="2" charset="-122"/>
              </a:rPr>
              <a:t>7</a:t>
            </a:r>
            <a:endParaRPr lang="en-US" sz="1100">
              <a:solidFill>
                <a:schemeClr val="tx1"/>
              </a:solidFill>
            </a:endParaRPr>
          </a:p>
        </p:txBody>
      </p:sp>
      <p:sp>
        <p:nvSpPr>
          <p:cNvPr id="804012" name="Oval 172"/>
          <p:cNvSpPr>
            <a:spLocks noChangeArrowheads="1"/>
          </p:cNvSpPr>
          <p:nvPr/>
        </p:nvSpPr>
        <p:spPr bwMode="gray">
          <a:xfrm>
            <a:off x="446088" y="4864100"/>
            <a:ext cx="374650" cy="374650"/>
          </a:xfrm>
          <a:prstGeom prst="ellipse">
            <a:avLst/>
          </a:prstGeom>
          <a:noFill/>
          <a:ln w="28575" algn="ctr">
            <a:solidFill>
              <a:schemeClr val="tx2"/>
            </a:solidFill>
            <a:round/>
            <a:headEnd/>
            <a:tailEnd/>
          </a:ln>
          <a:effectLst/>
          <a:extLst>
            <a:ext uri="{909E8E84-426E-40DD-AFC4-6F175D3DCCD1}">
              <a14:hiddenFill xmlns:a14="http://schemas.microsoft.com/office/drawing/2010/main">
                <a:solidFill>
                  <a:srgbClr val="BCD9EA"/>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pPr algn="ctr" defTabSz="1019175">
              <a:spcBef>
                <a:spcPct val="0"/>
              </a:spcBef>
            </a:pPr>
            <a:r>
              <a:rPr lang="en-GB" altLang="zh-CN" sz="1100">
                <a:solidFill>
                  <a:schemeClr val="tx1"/>
                </a:solidFill>
                <a:ea typeface="宋体" pitchFamily="2" charset="-122"/>
              </a:rPr>
              <a:t>6</a:t>
            </a:r>
            <a:endParaRPr lang="en-US" sz="1100">
              <a:solidFill>
                <a:schemeClr val="tx1"/>
              </a:solidFill>
            </a:endParaRPr>
          </a:p>
        </p:txBody>
      </p:sp>
      <p:cxnSp>
        <p:nvCxnSpPr>
          <p:cNvPr id="804015" name="AutoShape 175"/>
          <p:cNvCxnSpPr>
            <a:cxnSpLocks noChangeShapeType="1"/>
            <a:stCxn id="804018" idx="4"/>
            <a:endCxn id="804006" idx="0"/>
          </p:cNvCxnSpPr>
          <p:nvPr/>
        </p:nvCxnSpPr>
        <p:spPr bwMode="gray">
          <a:xfrm rot="16200000" flipH="1">
            <a:off x="974726" y="4362450"/>
            <a:ext cx="146050" cy="828675"/>
          </a:xfrm>
          <a:prstGeom prst="bentConnector3">
            <a:avLst>
              <a:gd name="adj1" fmla="val 50000"/>
            </a:avLst>
          </a:prstGeom>
          <a:noFill/>
          <a:ln w="1270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804020" name="AutoShape 180"/>
          <p:cNvCxnSpPr>
            <a:cxnSpLocks noChangeShapeType="1"/>
            <a:stCxn id="804018" idx="4"/>
            <a:endCxn id="804012" idx="0"/>
          </p:cNvCxnSpPr>
          <p:nvPr/>
        </p:nvCxnSpPr>
        <p:spPr bwMode="gray">
          <a:xfrm>
            <a:off x="633413" y="4703763"/>
            <a:ext cx="0" cy="146050"/>
          </a:xfrm>
          <a:prstGeom prst="straightConnector1">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804022" name="Text Box 182"/>
          <p:cNvSpPr txBox="1">
            <a:spLocks noChangeArrowheads="1"/>
          </p:cNvSpPr>
          <p:nvPr/>
        </p:nvSpPr>
        <p:spPr bwMode="auto">
          <a:xfrm>
            <a:off x="1746250" y="5541963"/>
            <a:ext cx="798513" cy="1682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Aft>
                <a:spcPct val="20000"/>
              </a:spcAft>
            </a:pPr>
            <a:r>
              <a:rPr lang="en-GB" altLang="zh-CN" sz="1100">
                <a:ea typeface="宋体" pitchFamily="2" charset="-122"/>
              </a:rPr>
              <a:t>Track results</a:t>
            </a:r>
          </a:p>
        </p:txBody>
      </p:sp>
      <p:sp>
        <p:nvSpPr>
          <p:cNvPr id="804023" name="Text Box 183"/>
          <p:cNvSpPr txBox="1">
            <a:spLocks noChangeArrowheads="1"/>
          </p:cNvSpPr>
          <p:nvPr/>
        </p:nvSpPr>
        <p:spPr bwMode="auto">
          <a:xfrm>
            <a:off x="436563" y="5337175"/>
            <a:ext cx="481012" cy="336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Aft>
                <a:spcPct val="20000"/>
              </a:spcAft>
            </a:pPr>
            <a:r>
              <a:rPr lang="en-GB" altLang="zh-CN" sz="1100">
                <a:ea typeface="宋体" pitchFamily="2" charset="-122"/>
              </a:rPr>
              <a:t>Present</a:t>
            </a:r>
            <a:br>
              <a:rPr lang="en-GB" altLang="zh-CN" sz="1100">
                <a:ea typeface="宋体" pitchFamily="2" charset="-122"/>
              </a:rPr>
            </a:br>
            <a:r>
              <a:rPr lang="en-GB" altLang="zh-CN" sz="1100">
                <a:ea typeface="宋体" pitchFamily="2" charset="-122"/>
              </a:rPr>
              <a:t>results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3"/>
          <p:cNvSpPr>
            <a:spLocks noGrp="1"/>
          </p:cNvSpPr>
          <p:nvPr>
            <p:ph type="sldNum" sz="quarter" idx="10"/>
          </p:nvPr>
        </p:nvSpPr>
        <p:spPr/>
        <p:txBody>
          <a:bodyPr/>
          <a:lstStyle/>
          <a:p>
            <a:fld id="{00BA8C02-56A4-4BD1-8B38-A06340C4751D}" type="slidenum">
              <a:rPr lang="en-US"/>
              <a:pPr/>
              <a:t>32</a:t>
            </a:fld>
            <a:endParaRPr lang="en-US"/>
          </a:p>
        </p:txBody>
      </p:sp>
      <p:sp>
        <p:nvSpPr>
          <p:cNvPr id="805890" name="Rectangle 2"/>
          <p:cNvSpPr>
            <a:spLocks noGrp="1" noChangeArrowheads="1"/>
          </p:cNvSpPr>
          <p:nvPr>
            <p:ph type="title"/>
          </p:nvPr>
        </p:nvSpPr>
        <p:spPr/>
        <p:txBody>
          <a:bodyPr/>
          <a:lstStyle/>
          <a:p>
            <a:r>
              <a:rPr lang="en-US">
                <a:solidFill>
                  <a:schemeClr val="tx1"/>
                </a:solidFill>
              </a:rPr>
              <a:t>Appendix 1 – Methodology summary</a:t>
            </a:r>
            <a:r>
              <a:rPr lang="en-GB" altLang="zh-CN">
                <a:ea typeface="宋体" pitchFamily="2" charset="-122"/>
              </a:rPr>
              <a:t> </a:t>
            </a:r>
            <a:br>
              <a:rPr lang="en-GB" altLang="zh-CN">
                <a:ea typeface="宋体" pitchFamily="2" charset="-122"/>
              </a:rPr>
            </a:br>
            <a:r>
              <a:rPr lang="en-GB" altLang="zh-CN">
                <a:ea typeface="宋体" pitchFamily="2" charset="-122"/>
              </a:rPr>
              <a:t>How we look at it (2 of 2)</a:t>
            </a:r>
            <a:endParaRPr lang="en-US"/>
          </a:p>
        </p:txBody>
      </p:sp>
      <p:sp>
        <p:nvSpPr>
          <p:cNvPr id="805891" name="Rectangle 3"/>
          <p:cNvSpPr>
            <a:spLocks noChangeArrowheads="1"/>
          </p:cNvSpPr>
          <p:nvPr/>
        </p:nvSpPr>
        <p:spPr bwMode="auto">
          <a:xfrm>
            <a:off x="328613" y="1279525"/>
            <a:ext cx="9388475" cy="606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defTabSz="695325">
              <a:spcBef>
                <a:spcPct val="0"/>
              </a:spcBef>
              <a:buFont typeface="Arial" pitchFamily="34" charset="0"/>
              <a:buNone/>
            </a:pPr>
            <a:r>
              <a:rPr lang="en-US" sz="1400">
                <a:solidFill>
                  <a:schemeClr val="tx1"/>
                </a:solidFill>
              </a:rPr>
              <a:t>The </a:t>
            </a:r>
            <a:r>
              <a:rPr lang="en-US" sz="1400" b="1">
                <a:solidFill>
                  <a:schemeClr val="tx1"/>
                </a:solidFill>
              </a:rPr>
              <a:t>cost management and control</a:t>
            </a:r>
            <a:r>
              <a:rPr lang="en-US" sz="1400">
                <a:solidFill>
                  <a:schemeClr val="tx1"/>
                </a:solidFill>
              </a:rPr>
              <a:t> component focuses on improving weaknesses in the way costs are managed to drive continuous improvement and sustainability.</a:t>
            </a:r>
          </a:p>
        </p:txBody>
      </p:sp>
      <p:graphicFrame>
        <p:nvGraphicFramePr>
          <p:cNvPr id="806045" name="Group 157"/>
          <p:cNvGraphicFramePr>
            <a:graphicFrameLocks noGrp="1"/>
          </p:cNvGraphicFramePr>
          <p:nvPr/>
        </p:nvGraphicFramePr>
        <p:xfrm>
          <a:off x="349250" y="1765300"/>
          <a:ext cx="9420670" cy="4100195"/>
        </p:xfrm>
        <a:graphic>
          <a:graphicData uri="http://schemas.openxmlformats.org/drawingml/2006/table">
            <a:tbl>
              <a:tblPr/>
              <a:tblGrid>
                <a:gridCol w="3041650"/>
                <a:gridCol w="153416"/>
                <a:gridCol w="2987675"/>
                <a:gridCol w="153416"/>
                <a:gridCol w="3084513"/>
              </a:tblGrid>
              <a:tr h="273050">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Process</a:t>
                      </a:r>
                    </a:p>
                  </a:txBody>
                  <a:tcPr marL="64008" marR="640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bg1"/>
                        </a:solidFill>
                        <a:effectLst/>
                        <a:latin typeface="Arial" pitchFamily="34" charset="0"/>
                        <a:cs typeface="Arial" pitchFamily="34" charset="0"/>
                      </a:endParaRPr>
                    </a:p>
                  </a:txBody>
                  <a:tcPr marL="64008" marR="640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Activities</a:t>
                      </a:r>
                    </a:p>
                  </a:txBody>
                  <a:tcPr marL="64008" marR="640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bg1"/>
                        </a:solidFill>
                        <a:effectLst/>
                        <a:latin typeface="Arial" pitchFamily="34" charset="0"/>
                        <a:cs typeface="Arial" pitchFamily="34" charset="0"/>
                      </a:endParaRPr>
                    </a:p>
                  </a:txBody>
                  <a:tcPr marL="64008" marR="640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Outputs</a:t>
                      </a:r>
                    </a:p>
                  </a:txBody>
                  <a:tcPr marL="64008" marR="640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chemeClr val="tx2"/>
                    </a:solidFill>
                  </a:tcPr>
                </a:tc>
              </a:tr>
              <a:tr h="3825875">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w="12700" cap="flat" cmpd="sng" algn="ctr">
                      <a:solidFill>
                        <a:schemeClr val="tx2"/>
                      </a:solidFill>
                      <a:prstDash val="sysDot"/>
                      <a:round/>
                      <a:headEnd type="none" w="med" len="med"/>
                      <a:tailEnd type="none" w="med" len="med"/>
                    </a:lnL>
                    <a:lnR w="12700" cap="flat" cmpd="sng" algn="ctr">
                      <a:solidFill>
                        <a:schemeClr val="tx2"/>
                      </a:solidFill>
                      <a:prstDash val="sysDot"/>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ysDot"/>
                      <a:round/>
                      <a:headEnd type="none" w="med" len="med"/>
                      <a:tailEnd type="none" w="med" len="med"/>
                    </a:lnB>
                    <a:lnTlToBr>
                      <a:noFill/>
                    </a:lnTlToBr>
                    <a:lnBlToTr>
                      <a:noFill/>
                    </a:lnBlToTr>
                    <a:noFill/>
                  </a:tcPr>
                </a:tc>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w="12700" cap="flat" cmpd="sng" algn="ctr">
                      <a:solidFill>
                        <a:schemeClr val="tx2"/>
                      </a:solidFill>
                      <a:prstDash val="sysDot"/>
                      <a:round/>
                      <a:headEnd type="none" w="med" len="med"/>
                      <a:tailEnd type="none" w="med" len="med"/>
                    </a:lnL>
                    <a:lnR w="12700" cap="flat" cmpd="sng" algn="ctr">
                      <a:solidFill>
                        <a:schemeClr val="tx2"/>
                      </a:solidFill>
                      <a:prstDash val="sysDot"/>
                      <a:round/>
                      <a:headEnd type="none" w="med" len="med"/>
                      <a:tailEnd type="none" w="med" len="med"/>
                    </a:lnR>
                    <a:lnT>
                      <a:noFill/>
                    </a:lnT>
                    <a:lnB cap="flat">
                      <a:noFill/>
                    </a:lnB>
                    <a:lnTlToBr>
                      <a:noFill/>
                    </a:lnTlToBr>
                    <a:lnBlToTr>
                      <a:noFill/>
                    </a:lnBlToTr>
                    <a:noFill/>
                  </a:tcPr>
                </a:tc>
                <a:tc>
                  <a:txBody>
                    <a:bodyPr/>
                    <a:lstStyle/>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r>
                        <a:rPr kumimoji="0" lang="en-US" sz="1100" b="0" i="0" u="none" strike="noStrike" cap="none" normalizeH="0" baseline="0" smtClean="0">
                          <a:ln>
                            <a:noFill/>
                          </a:ln>
                          <a:solidFill>
                            <a:schemeClr val="tx2"/>
                          </a:solidFill>
                          <a:effectLst/>
                          <a:latin typeface="Arial" pitchFamily="34" charset="0"/>
                          <a:cs typeface="Arial" pitchFamily="34" charset="0"/>
                        </a:rPr>
                        <a:t>Review historical cost reduction </a:t>
                      </a:r>
                      <a:br>
                        <a:rPr kumimoji="0" lang="en-US" sz="1100" b="0" i="0" u="none" strike="noStrike" cap="none" normalizeH="0" baseline="0" smtClean="0">
                          <a:ln>
                            <a:noFill/>
                          </a:ln>
                          <a:solidFill>
                            <a:schemeClr val="tx2"/>
                          </a:solidFill>
                          <a:effectLst/>
                          <a:latin typeface="Arial" pitchFamily="34" charset="0"/>
                          <a:cs typeface="Arial" pitchFamily="34" charset="0"/>
                        </a:rPr>
                      </a:br>
                      <a:r>
                        <a:rPr kumimoji="0" lang="en-US" sz="1100" b="0" i="0" u="none" strike="noStrike" cap="none" normalizeH="0" baseline="0" smtClean="0">
                          <a:ln>
                            <a:noFill/>
                          </a:ln>
                          <a:solidFill>
                            <a:schemeClr val="tx2"/>
                          </a:solidFill>
                          <a:effectLst/>
                          <a:latin typeface="Arial" pitchFamily="34" charset="0"/>
                          <a:cs typeface="Arial" pitchFamily="34" charset="0"/>
                        </a:rPr>
                        <a:t>programs,</a:t>
                      </a:r>
                      <a:r>
                        <a:rPr kumimoji="0" lang="en-US" sz="1100" b="0" i="0" u="none" strike="noStrike" cap="none" normalizeH="0" baseline="0" smtClean="0">
                          <a:ln>
                            <a:noFill/>
                          </a:ln>
                          <a:solidFill>
                            <a:schemeClr val="tx1"/>
                          </a:solidFill>
                          <a:effectLst/>
                          <a:latin typeface="Arial" pitchFamily="34" charset="0"/>
                          <a:cs typeface="Arial" pitchFamily="34" charset="0"/>
                        </a:rPr>
                        <a:t> sustainability, and results</a:t>
                      </a: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r>
                        <a:rPr kumimoji="0" lang="en-US" sz="1100" b="0" i="0" u="none" strike="noStrike" cap="none" normalizeH="0" baseline="0" smtClean="0">
                          <a:ln>
                            <a:noFill/>
                          </a:ln>
                          <a:solidFill>
                            <a:schemeClr val="tx1"/>
                          </a:solidFill>
                          <a:effectLst/>
                          <a:latin typeface="Arial" pitchFamily="34" charset="0"/>
                          <a:cs typeface="Arial" pitchFamily="34" charset="0"/>
                        </a:rPr>
                        <a:t>Understand cost ownership &amp; structure</a:t>
                      </a: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r>
                        <a:rPr kumimoji="0" lang="en-US" sz="1100" b="0" i="0" u="none" strike="noStrike" cap="none" normalizeH="0" baseline="0" smtClean="0">
                          <a:ln>
                            <a:noFill/>
                          </a:ln>
                          <a:solidFill>
                            <a:schemeClr val="tx2"/>
                          </a:solidFill>
                          <a:effectLst/>
                          <a:latin typeface="Arial" pitchFamily="34" charset="0"/>
                          <a:cs typeface="Arial" pitchFamily="34" charset="0"/>
                        </a:rPr>
                        <a:t>Cost management framework interviews</a:t>
                      </a:r>
                    </a:p>
                    <a:p>
                      <a:pPr marL="460375" marR="0" lvl="2" indent="-228600" algn="l" defTabSz="695325" rtl="0" eaLnBrk="1" fontAlgn="base" latinLnBrk="0" hangingPunct="1">
                        <a:lnSpc>
                          <a:spcPct val="100000"/>
                        </a:lnSpc>
                        <a:spcBef>
                          <a:spcPct val="0"/>
                        </a:spcBef>
                        <a:spcAft>
                          <a:spcPct val="20000"/>
                        </a:spcAft>
                        <a:buClr>
                          <a:schemeClr val="tx1"/>
                        </a:buClr>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Financial management &amp; controls</a:t>
                      </a:r>
                    </a:p>
                    <a:p>
                      <a:pPr marL="460375" marR="0" lvl="2" indent="-228600" algn="l" defTabSz="695325" rtl="0" eaLnBrk="1" fontAlgn="base" latinLnBrk="0" hangingPunct="1">
                        <a:lnSpc>
                          <a:spcPct val="100000"/>
                        </a:lnSpc>
                        <a:spcBef>
                          <a:spcPct val="0"/>
                        </a:spcBef>
                        <a:spcAft>
                          <a:spcPct val="20000"/>
                        </a:spcAft>
                        <a:buClr>
                          <a:schemeClr val="tx1"/>
                        </a:buClr>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Business process activities</a:t>
                      </a:r>
                    </a:p>
                    <a:p>
                      <a:pPr marL="460375" marR="0" lvl="2" indent="-228600" algn="l" defTabSz="695325" rtl="0" eaLnBrk="1" fontAlgn="base" latinLnBrk="0" hangingPunct="1">
                        <a:lnSpc>
                          <a:spcPct val="100000"/>
                        </a:lnSpc>
                        <a:spcBef>
                          <a:spcPct val="0"/>
                        </a:spcBef>
                        <a:spcAft>
                          <a:spcPct val="20000"/>
                        </a:spcAft>
                        <a:buClr>
                          <a:schemeClr val="tx1"/>
                        </a:buClr>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Contracts, suppliers, and </a:t>
                      </a:r>
                      <a:br>
                        <a:rPr kumimoji="0" lang="en-US" sz="1100" b="0" i="0" u="none" strike="noStrike" cap="none" normalizeH="0" baseline="0" smtClean="0">
                          <a:ln>
                            <a:noFill/>
                          </a:ln>
                          <a:solidFill>
                            <a:schemeClr val="tx1"/>
                          </a:solidFill>
                          <a:effectLst/>
                          <a:latin typeface="Arial" pitchFamily="34" charset="0"/>
                          <a:cs typeface="Arial" pitchFamily="34" charset="0"/>
                        </a:rPr>
                      </a:br>
                      <a:r>
                        <a:rPr kumimoji="0" lang="en-US" sz="1100" b="0" i="0" u="none" strike="noStrike" cap="none" normalizeH="0" baseline="0" smtClean="0">
                          <a:ln>
                            <a:noFill/>
                          </a:ln>
                          <a:solidFill>
                            <a:schemeClr val="tx1"/>
                          </a:solidFill>
                          <a:effectLst/>
                          <a:latin typeface="Arial" pitchFamily="34" charset="0"/>
                          <a:cs typeface="Arial" pitchFamily="34" charset="0"/>
                        </a:rPr>
                        <a:t>supply chain</a:t>
                      </a:r>
                    </a:p>
                    <a:p>
                      <a:pPr marL="460375" marR="0" lvl="2" indent="-228600" algn="l" defTabSz="695325" rtl="0" eaLnBrk="1" fontAlgn="base" latinLnBrk="0" hangingPunct="1">
                        <a:lnSpc>
                          <a:spcPct val="100000"/>
                        </a:lnSpc>
                        <a:spcBef>
                          <a:spcPct val="0"/>
                        </a:spcBef>
                        <a:spcAft>
                          <a:spcPct val="20000"/>
                        </a:spcAft>
                        <a:buClr>
                          <a:schemeClr val="tx1"/>
                        </a:buClr>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Performance management</a:t>
                      </a: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endParaRPr kumimoji="0" lang="en-US" sz="400" b="0" i="0" u="none" strike="noStrike" cap="none" normalizeH="0" baseline="0" smtClean="0">
                        <a:ln>
                          <a:noFill/>
                        </a:ln>
                        <a:solidFill>
                          <a:schemeClr val="tx2"/>
                        </a:solidFill>
                        <a:effectLst/>
                        <a:latin typeface="Arial" pitchFamily="34" charset="0"/>
                        <a:cs typeface="Arial" pitchFamily="34" charset="0"/>
                      </a:endParaRP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r>
                        <a:rPr kumimoji="0" lang="en-US" sz="1100" b="0" i="0" u="none" strike="noStrike" cap="none" normalizeH="0" baseline="0" smtClean="0">
                          <a:ln>
                            <a:noFill/>
                          </a:ln>
                          <a:solidFill>
                            <a:schemeClr val="tx2"/>
                          </a:solidFill>
                          <a:effectLst/>
                          <a:latin typeface="Arial" pitchFamily="34" charset="0"/>
                          <a:cs typeface="Arial" pitchFamily="34" charset="0"/>
                        </a:rPr>
                        <a:t>Third party spend management</a:t>
                      </a:r>
                    </a:p>
                    <a:p>
                      <a:pPr marL="460375" marR="0" lvl="2" indent="-228600" algn="l" defTabSz="695325" rtl="0" eaLnBrk="1" fontAlgn="base" latinLnBrk="0" hangingPunct="1">
                        <a:lnSpc>
                          <a:spcPct val="100000"/>
                        </a:lnSpc>
                        <a:spcBef>
                          <a:spcPct val="0"/>
                        </a:spcBef>
                        <a:spcAft>
                          <a:spcPct val="20000"/>
                        </a:spcAft>
                        <a:buClr>
                          <a:schemeClr val="tx1"/>
                        </a:buClr>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Contractor management and invoice controls</a:t>
                      </a: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endParaRPr kumimoji="0" lang="en-US" sz="400" b="0" i="0" u="none" strike="noStrike" cap="none" normalizeH="0" baseline="0" smtClean="0">
                        <a:ln>
                          <a:noFill/>
                        </a:ln>
                        <a:solidFill>
                          <a:schemeClr val="tx2"/>
                        </a:solidFill>
                        <a:effectLst/>
                        <a:latin typeface="Arial" pitchFamily="34" charset="0"/>
                        <a:cs typeface="Arial" pitchFamily="34" charset="0"/>
                      </a:endParaRP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r>
                        <a:rPr kumimoji="0" lang="en-US" sz="1100" b="0" i="0" u="none" strike="noStrike" cap="none" normalizeH="0" baseline="0" smtClean="0">
                          <a:ln>
                            <a:noFill/>
                          </a:ln>
                          <a:solidFill>
                            <a:schemeClr val="tx2"/>
                          </a:solidFill>
                          <a:effectLst/>
                          <a:latin typeface="Arial" pitchFamily="34" charset="0"/>
                          <a:cs typeface="Arial" pitchFamily="34" charset="0"/>
                        </a:rPr>
                        <a:t>Finalize gap analysis</a:t>
                      </a:r>
                    </a:p>
                    <a:p>
                      <a:pPr marL="460375" marR="0" lvl="2" indent="-228600" algn="l" defTabSz="695325" rtl="0" eaLnBrk="1" fontAlgn="base" latinLnBrk="0" hangingPunct="1">
                        <a:lnSpc>
                          <a:spcPct val="100000"/>
                        </a:lnSpc>
                        <a:spcBef>
                          <a:spcPct val="0"/>
                        </a:spcBef>
                        <a:spcAft>
                          <a:spcPct val="20000"/>
                        </a:spcAft>
                        <a:buClr>
                          <a:schemeClr val="tx1"/>
                        </a:buClr>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Assess policy vs. actual </a:t>
                      </a:r>
                      <a:br>
                        <a:rPr kumimoji="0" lang="en-US" sz="1100" b="0" i="0" u="none" strike="noStrike" cap="none" normalizeH="0" baseline="0" smtClean="0">
                          <a:ln>
                            <a:noFill/>
                          </a:ln>
                          <a:solidFill>
                            <a:schemeClr val="tx1"/>
                          </a:solidFill>
                          <a:effectLst/>
                          <a:latin typeface="Arial" pitchFamily="34" charset="0"/>
                          <a:cs typeface="Arial" pitchFamily="34" charset="0"/>
                        </a:rPr>
                      </a:br>
                      <a:r>
                        <a:rPr kumimoji="0" lang="en-US" sz="1100" b="0" i="0" u="none" strike="noStrike" cap="none" normalizeH="0" baseline="0" smtClean="0">
                          <a:ln>
                            <a:noFill/>
                          </a:ln>
                          <a:solidFill>
                            <a:schemeClr val="tx1"/>
                          </a:solidFill>
                          <a:effectLst/>
                          <a:latin typeface="Arial" pitchFamily="34" charset="0"/>
                          <a:cs typeface="Arial" pitchFamily="34" charset="0"/>
                        </a:rPr>
                        <a:t>working practice</a:t>
                      </a: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endParaRPr kumimoji="0" lang="en-US" sz="400" b="0" i="0" u="none" strike="noStrike" cap="none" normalizeH="0" baseline="0" smtClean="0">
                        <a:ln>
                          <a:noFill/>
                        </a:ln>
                        <a:solidFill>
                          <a:schemeClr val="tx2"/>
                        </a:solidFill>
                        <a:effectLst/>
                        <a:latin typeface="Arial" pitchFamily="34" charset="0"/>
                        <a:cs typeface="Arial" pitchFamily="34" charset="0"/>
                      </a:endParaRP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r>
                        <a:rPr kumimoji="0" lang="en-US" sz="1100" b="0" i="0" u="none" strike="noStrike" cap="none" normalizeH="0" baseline="0" smtClean="0">
                          <a:ln>
                            <a:noFill/>
                          </a:ln>
                          <a:solidFill>
                            <a:schemeClr val="tx2"/>
                          </a:solidFill>
                          <a:effectLst/>
                          <a:latin typeface="Arial" pitchFamily="34" charset="0"/>
                          <a:cs typeface="Arial" pitchFamily="34" charset="0"/>
                        </a:rPr>
                        <a:t>Present results</a:t>
                      </a:r>
                      <a:r>
                        <a:rPr kumimoji="0" lang="en-US" sz="1100" b="0" i="0" u="none" strike="noStrike" cap="none" normalizeH="0" baseline="0" smtClean="0">
                          <a:ln>
                            <a:noFill/>
                          </a:ln>
                          <a:solidFill>
                            <a:schemeClr val="tx1"/>
                          </a:solidFill>
                          <a:effectLst/>
                          <a:latin typeface="Arial" pitchFamily="34" charset="0"/>
                          <a:cs typeface="Arial" pitchFamily="34" charset="0"/>
                        </a:rPr>
                        <a:t> to leadership for approval</a:t>
                      </a: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r>
                        <a:rPr kumimoji="0" lang="en-US" sz="1100" b="0" i="0" u="none" strike="noStrike" cap="none" normalizeH="0" baseline="0" smtClean="0">
                          <a:ln>
                            <a:noFill/>
                          </a:ln>
                          <a:solidFill>
                            <a:schemeClr val="tx2"/>
                          </a:solidFill>
                          <a:effectLst/>
                          <a:latin typeface="Arial" pitchFamily="34" charset="0"/>
                          <a:cs typeface="Arial" pitchFamily="34" charset="0"/>
                        </a:rPr>
                        <a:t>Finalize Recommendations Roadmap</a:t>
                      </a:r>
                      <a:r>
                        <a:rPr kumimoji="0" lang="en-US" sz="1100" b="0" i="0" u="none" strike="noStrike" cap="none" normalizeH="0" baseline="0" smtClean="0">
                          <a:ln>
                            <a:noFill/>
                          </a:ln>
                          <a:solidFill>
                            <a:schemeClr val="tx1"/>
                          </a:solidFill>
                          <a:effectLst/>
                          <a:latin typeface="Arial" pitchFamily="34" charset="0"/>
                          <a:cs typeface="Arial" pitchFamily="34" charset="0"/>
                        </a:rPr>
                        <a:t> as outline for Business Improvement Plan</a:t>
                      </a:r>
                    </a:p>
                  </a:txBody>
                  <a:tcPr marL="64008" marR="64008" horzOverflow="overflow">
                    <a:lnL w="12700" cap="flat" cmpd="sng" algn="ctr">
                      <a:solidFill>
                        <a:schemeClr val="tx2"/>
                      </a:solidFill>
                      <a:prstDash val="sysDot"/>
                      <a:round/>
                      <a:headEnd type="none" w="med" len="med"/>
                      <a:tailEnd type="none" w="med" len="med"/>
                    </a:lnL>
                    <a:lnR w="12700" cap="flat" cmpd="sng" algn="ctr">
                      <a:solidFill>
                        <a:schemeClr val="tx2"/>
                      </a:solidFill>
                      <a:prstDash val="sysDot"/>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ysDot"/>
                      <a:round/>
                      <a:headEnd type="none" w="med" len="med"/>
                      <a:tailEnd type="none" w="med" len="med"/>
                    </a:lnB>
                    <a:lnTlToBr>
                      <a:noFill/>
                    </a:lnTlToBr>
                    <a:lnBlToTr>
                      <a:noFill/>
                    </a:lnBlToTr>
                    <a:noFill/>
                  </a:tcPr>
                </a:tc>
                <a:tc>
                  <a:txBody>
                    <a:bodyPr/>
                    <a:lstStyle/>
                    <a:p>
                      <a:pPr marL="0" marR="0" lvl="0" indent="0" algn="l" defTabSz="695325" rtl="0" eaLnBrk="1" fontAlgn="base" latinLnBrk="0" hangingPunct="1">
                        <a:lnSpc>
                          <a:spcPct val="100000"/>
                        </a:lnSpc>
                        <a:spcBef>
                          <a:spcPct val="0"/>
                        </a:spcBef>
                        <a:spcAft>
                          <a:spcPct val="20000"/>
                        </a:spcAft>
                        <a:buClr>
                          <a:schemeClr val="tx1"/>
                        </a:buClr>
                        <a:buSzTx/>
                        <a:buFont typeface="Arial" pitchFamily="34" charset="0"/>
                        <a:buNone/>
                        <a:tabLst/>
                      </a:pPr>
                      <a:endParaRPr kumimoji="0" lang="en-US" sz="1200" b="0" i="0" u="none" strike="noStrike" cap="none" normalizeH="0" baseline="0" smtClean="0">
                        <a:ln>
                          <a:noFill/>
                        </a:ln>
                        <a:solidFill>
                          <a:schemeClr val="tx1"/>
                        </a:solidFill>
                        <a:effectLst/>
                        <a:latin typeface="Arial" pitchFamily="34" charset="0"/>
                        <a:cs typeface="Arial" pitchFamily="34" charset="0"/>
                      </a:endParaRPr>
                    </a:p>
                  </a:txBody>
                  <a:tcPr marL="64008" marR="64008" horzOverflow="overflow">
                    <a:lnL w="12700" cap="flat" cmpd="sng" algn="ctr">
                      <a:solidFill>
                        <a:schemeClr val="tx2"/>
                      </a:solidFill>
                      <a:prstDash val="sysDot"/>
                      <a:round/>
                      <a:headEnd type="none" w="med" len="med"/>
                      <a:tailEnd type="none" w="med" len="med"/>
                    </a:lnL>
                    <a:lnR w="12700" cap="flat" cmpd="sng" algn="ctr">
                      <a:solidFill>
                        <a:schemeClr val="tx2"/>
                      </a:solidFill>
                      <a:prstDash val="sysDot"/>
                      <a:round/>
                      <a:headEnd type="none" w="med" len="med"/>
                      <a:tailEnd type="none" w="med" len="med"/>
                    </a:lnR>
                    <a:lnT>
                      <a:noFill/>
                    </a:lnT>
                    <a:lnB cap="flat">
                      <a:noFill/>
                    </a:lnB>
                    <a:lnTlToBr>
                      <a:noFill/>
                    </a:lnTlToBr>
                    <a:lnBlToTr>
                      <a:noFill/>
                    </a:lnBlToTr>
                    <a:noFill/>
                  </a:tcPr>
                </a:tc>
                <a:tc>
                  <a:txBody>
                    <a:bodyPr/>
                    <a:lstStyle/>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r>
                        <a:rPr kumimoji="0" lang="en-US" sz="1100" b="0" i="0" u="none" strike="noStrike" cap="none" normalizeH="0" baseline="0" smtClean="0">
                          <a:ln>
                            <a:noFill/>
                          </a:ln>
                          <a:solidFill>
                            <a:schemeClr val="tx2"/>
                          </a:solidFill>
                          <a:effectLst/>
                          <a:latin typeface="Arial" pitchFamily="34" charset="0"/>
                          <a:cs typeface="Arial" pitchFamily="34" charset="0"/>
                        </a:rPr>
                        <a:t>Summary cost management themes and findings</a:t>
                      </a:r>
                      <a:r>
                        <a:rPr kumimoji="0" lang="en-US" sz="1100" b="0" i="0" u="none" strike="noStrike" cap="none" normalizeH="0" baseline="0" smtClean="0">
                          <a:ln>
                            <a:noFill/>
                          </a:ln>
                          <a:solidFill>
                            <a:schemeClr val="tx1"/>
                          </a:solidFill>
                          <a:effectLst/>
                          <a:latin typeface="Arial" pitchFamily="34" charset="0"/>
                          <a:cs typeface="Arial" pitchFamily="34" charset="0"/>
                        </a:rPr>
                        <a:t> across the business</a:t>
                      </a: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r>
                        <a:rPr kumimoji="0" lang="en-US" sz="1100" b="0" i="0" u="none" strike="noStrike" cap="none" normalizeH="0" baseline="0" smtClean="0">
                          <a:ln>
                            <a:noFill/>
                          </a:ln>
                          <a:solidFill>
                            <a:schemeClr val="tx2"/>
                          </a:solidFill>
                          <a:effectLst/>
                          <a:latin typeface="Arial" pitchFamily="34" charset="0"/>
                          <a:cs typeface="Arial" pitchFamily="34" charset="0"/>
                        </a:rPr>
                        <a:t>Detailed cost management framework </a:t>
                      </a:r>
                      <a:br>
                        <a:rPr kumimoji="0" lang="en-US" sz="1100" b="0" i="0" u="none" strike="noStrike" cap="none" normalizeH="0" baseline="0" smtClean="0">
                          <a:ln>
                            <a:noFill/>
                          </a:ln>
                          <a:solidFill>
                            <a:schemeClr val="tx2"/>
                          </a:solidFill>
                          <a:effectLst/>
                          <a:latin typeface="Arial" pitchFamily="34" charset="0"/>
                          <a:cs typeface="Arial" pitchFamily="34" charset="0"/>
                        </a:rPr>
                      </a:br>
                      <a:r>
                        <a:rPr kumimoji="0" lang="en-US" sz="1100" b="0" i="0" u="none" strike="noStrike" cap="none" normalizeH="0" baseline="0" smtClean="0">
                          <a:ln>
                            <a:noFill/>
                          </a:ln>
                          <a:solidFill>
                            <a:schemeClr val="tx2"/>
                          </a:solidFill>
                          <a:effectLst/>
                          <a:latin typeface="Arial" pitchFamily="34" charset="0"/>
                          <a:cs typeface="Arial" pitchFamily="34" charset="0"/>
                        </a:rPr>
                        <a:t>gap analysis</a:t>
                      </a:r>
                      <a:r>
                        <a:rPr kumimoji="0" lang="en-US" sz="1100" b="0" i="0" u="none" strike="noStrike" cap="none" normalizeH="0" baseline="0" smtClean="0">
                          <a:ln>
                            <a:noFill/>
                          </a:ln>
                          <a:solidFill>
                            <a:schemeClr val="tx1"/>
                          </a:solidFill>
                          <a:effectLst/>
                          <a:latin typeface="Arial" pitchFamily="34" charset="0"/>
                          <a:cs typeface="Arial" pitchFamily="34" charset="0"/>
                        </a:rPr>
                        <a:t> to shine a light on </a:t>
                      </a:r>
                      <a:br>
                        <a:rPr kumimoji="0" lang="en-US" sz="1100" b="0" i="0" u="none" strike="noStrike" cap="none" normalizeH="0" baseline="0" smtClean="0">
                          <a:ln>
                            <a:noFill/>
                          </a:ln>
                          <a:solidFill>
                            <a:schemeClr val="tx1"/>
                          </a:solidFill>
                          <a:effectLst/>
                          <a:latin typeface="Arial" pitchFamily="34" charset="0"/>
                          <a:cs typeface="Arial" pitchFamily="34" charset="0"/>
                        </a:rPr>
                      </a:br>
                      <a:r>
                        <a:rPr kumimoji="0" lang="en-US" sz="1100" b="0" i="0" u="none" strike="noStrike" cap="none" normalizeH="0" baseline="0" smtClean="0">
                          <a:ln>
                            <a:noFill/>
                          </a:ln>
                          <a:solidFill>
                            <a:schemeClr val="tx1"/>
                          </a:solidFill>
                          <a:effectLst/>
                          <a:latin typeface="Arial" pitchFamily="34" charset="0"/>
                          <a:cs typeface="Arial" pitchFamily="34" charset="0"/>
                        </a:rPr>
                        <a:t>significant opportunities</a:t>
                      </a: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r>
                        <a:rPr kumimoji="0" lang="en-US" sz="1100" b="0" i="0" u="none" strike="noStrike" cap="none" normalizeH="0" baseline="0" smtClean="0">
                          <a:ln>
                            <a:noFill/>
                          </a:ln>
                          <a:solidFill>
                            <a:schemeClr val="tx2"/>
                          </a:solidFill>
                          <a:effectLst/>
                          <a:latin typeface="Arial" pitchFamily="34" charset="0"/>
                          <a:cs typeface="Arial" pitchFamily="34" charset="0"/>
                        </a:rPr>
                        <a:t>Critical cost control stabilization actions</a:t>
                      </a: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r>
                        <a:rPr kumimoji="0" lang="en-US" sz="1100" b="0" i="0" u="none" strike="noStrike" cap="none" normalizeH="0" baseline="0" smtClean="0">
                          <a:ln>
                            <a:noFill/>
                          </a:ln>
                          <a:solidFill>
                            <a:schemeClr val="tx2"/>
                          </a:solidFill>
                          <a:effectLst/>
                          <a:latin typeface="Arial" pitchFamily="34" charset="0"/>
                          <a:cs typeface="Arial" pitchFamily="34" charset="0"/>
                        </a:rPr>
                        <a:t>Recommendations Roadmap and prioritized opportunities</a:t>
                      </a:r>
                    </a:p>
                    <a:p>
                      <a:pPr marL="463550" marR="0" lvl="2" indent="-231775" algn="l" defTabSz="695325" rtl="0" eaLnBrk="1" fontAlgn="base" latinLnBrk="0" hangingPunct="1">
                        <a:lnSpc>
                          <a:spcPct val="100000"/>
                        </a:lnSpc>
                        <a:spcBef>
                          <a:spcPct val="0"/>
                        </a:spcBef>
                        <a:spcAft>
                          <a:spcPct val="20000"/>
                        </a:spcAft>
                        <a:buClr>
                          <a:schemeClr val="tx1"/>
                        </a:buClr>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Immediate and controllable</a:t>
                      </a:r>
                    </a:p>
                    <a:p>
                      <a:pPr marL="463550" marR="0" lvl="2" indent="-231775" algn="l" defTabSz="695325" rtl="0" eaLnBrk="1" fontAlgn="base" latinLnBrk="0" hangingPunct="1">
                        <a:lnSpc>
                          <a:spcPct val="100000"/>
                        </a:lnSpc>
                        <a:spcBef>
                          <a:spcPct val="0"/>
                        </a:spcBef>
                        <a:spcAft>
                          <a:spcPct val="20000"/>
                        </a:spcAft>
                        <a:buClr>
                          <a:schemeClr val="tx1"/>
                        </a:buClr>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Supported</a:t>
                      </a:r>
                    </a:p>
                    <a:p>
                      <a:pPr marL="463550" marR="0" lvl="2" indent="-231775" algn="l" defTabSz="695325" rtl="0" eaLnBrk="1" fontAlgn="base" latinLnBrk="0" hangingPunct="1">
                        <a:lnSpc>
                          <a:spcPct val="100000"/>
                        </a:lnSpc>
                        <a:spcBef>
                          <a:spcPct val="0"/>
                        </a:spcBef>
                        <a:spcAft>
                          <a:spcPct val="20000"/>
                        </a:spcAft>
                        <a:buClr>
                          <a:schemeClr val="tx1"/>
                        </a:buClr>
                        <a:buSzTx/>
                        <a:buFontTx/>
                        <a:buChar char="•"/>
                        <a:tabLst/>
                      </a:pPr>
                      <a:r>
                        <a:rPr kumimoji="0" lang="en-US" sz="1100" b="0" i="0" u="none" strike="noStrike" cap="none" normalizeH="0" baseline="0" smtClean="0">
                          <a:ln>
                            <a:noFill/>
                          </a:ln>
                          <a:solidFill>
                            <a:schemeClr val="tx1"/>
                          </a:solidFill>
                          <a:effectLst/>
                          <a:latin typeface="Arial" pitchFamily="34" charset="0"/>
                          <a:cs typeface="Arial" pitchFamily="34" charset="0"/>
                        </a:rPr>
                        <a:t>Transformational</a:t>
                      </a: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endParaRPr kumimoji="0" lang="en-US" sz="400" b="0" i="0" u="none" strike="noStrike" cap="none" normalizeH="0" baseline="0" smtClean="0">
                        <a:ln>
                          <a:noFill/>
                        </a:ln>
                        <a:solidFill>
                          <a:schemeClr val="tx2"/>
                        </a:solidFill>
                        <a:effectLst/>
                        <a:latin typeface="Arial" pitchFamily="34" charset="0"/>
                        <a:cs typeface="Arial" pitchFamily="34" charset="0"/>
                      </a:endParaRP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r>
                        <a:rPr kumimoji="0" lang="en-US" sz="1100" b="0" i="0" u="none" strike="noStrike" cap="none" normalizeH="0" baseline="0" smtClean="0">
                          <a:ln>
                            <a:noFill/>
                          </a:ln>
                          <a:solidFill>
                            <a:schemeClr val="tx2"/>
                          </a:solidFill>
                          <a:effectLst/>
                          <a:latin typeface="Arial" pitchFamily="34" charset="0"/>
                          <a:cs typeface="Arial" pitchFamily="34" charset="0"/>
                        </a:rPr>
                        <a:t>Culture of cost awareness </a:t>
                      </a:r>
                      <a:br>
                        <a:rPr kumimoji="0" lang="en-US" sz="1100" b="0" i="0" u="none" strike="noStrike" cap="none" normalizeH="0" baseline="0" smtClean="0">
                          <a:ln>
                            <a:noFill/>
                          </a:ln>
                          <a:solidFill>
                            <a:schemeClr val="tx2"/>
                          </a:solidFill>
                          <a:effectLst/>
                          <a:latin typeface="Arial" pitchFamily="34" charset="0"/>
                          <a:cs typeface="Arial" pitchFamily="34" charset="0"/>
                        </a:rPr>
                      </a:br>
                      <a:r>
                        <a:rPr kumimoji="0" lang="en-US" sz="1100" b="0" i="0" u="none" strike="noStrike" cap="none" normalizeH="0" baseline="0" smtClean="0">
                          <a:ln>
                            <a:noFill/>
                          </a:ln>
                          <a:solidFill>
                            <a:schemeClr val="tx2"/>
                          </a:solidFill>
                          <a:effectLst/>
                          <a:latin typeface="Arial" pitchFamily="34" charset="0"/>
                          <a:cs typeface="Arial" pitchFamily="34" charset="0"/>
                        </a:rPr>
                        <a:t>and ownership</a:t>
                      </a:r>
                    </a:p>
                    <a:p>
                      <a:pPr marL="230188" marR="0" lvl="1" indent="-228600" algn="l" defTabSz="695325" rtl="0" eaLnBrk="1" fontAlgn="base" latinLnBrk="0" hangingPunct="1">
                        <a:lnSpc>
                          <a:spcPct val="100000"/>
                        </a:lnSpc>
                        <a:spcBef>
                          <a:spcPct val="0"/>
                        </a:spcBef>
                        <a:spcAft>
                          <a:spcPct val="20000"/>
                        </a:spcAft>
                        <a:buClr>
                          <a:schemeClr val="tx1"/>
                        </a:buClr>
                        <a:buSzTx/>
                        <a:buFontTx/>
                        <a:buAutoNum type="arabicPeriod"/>
                        <a:tabLst/>
                      </a:pPr>
                      <a:r>
                        <a:rPr kumimoji="0" lang="en-US" sz="1100" b="0" i="0" u="none" strike="noStrike" cap="none" normalizeH="0" baseline="0" smtClean="0">
                          <a:ln>
                            <a:noFill/>
                          </a:ln>
                          <a:solidFill>
                            <a:schemeClr val="tx2"/>
                          </a:solidFill>
                          <a:effectLst/>
                          <a:latin typeface="Arial" pitchFamily="34" charset="0"/>
                          <a:cs typeface="Arial" pitchFamily="34" charset="0"/>
                        </a:rPr>
                        <a:t>Tighter span of control for </a:t>
                      </a:r>
                      <a:br>
                        <a:rPr kumimoji="0" lang="en-US" sz="1100" b="0" i="0" u="none" strike="noStrike" cap="none" normalizeH="0" baseline="0" smtClean="0">
                          <a:ln>
                            <a:noFill/>
                          </a:ln>
                          <a:solidFill>
                            <a:schemeClr val="tx2"/>
                          </a:solidFill>
                          <a:effectLst/>
                          <a:latin typeface="Arial" pitchFamily="34" charset="0"/>
                          <a:cs typeface="Arial" pitchFamily="34" charset="0"/>
                        </a:rPr>
                      </a:br>
                      <a:r>
                        <a:rPr kumimoji="0" lang="en-US" sz="1100" b="0" i="0" u="none" strike="noStrike" cap="none" normalizeH="0" baseline="0" smtClean="0">
                          <a:ln>
                            <a:noFill/>
                          </a:ln>
                          <a:solidFill>
                            <a:schemeClr val="tx2"/>
                          </a:solidFill>
                          <a:effectLst/>
                          <a:latin typeface="Arial" pitchFamily="34" charset="0"/>
                          <a:cs typeface="Arial" pitchFamily="34" charset="0"/>
                        </a:rPr>
                        <a:t>spend approval</a:t>
                      </a:r>
                    </a:p>
                  </a:txBody>
                  <a:tcPr marL="64008" marR="64008" horzOverflow="overflow">
                    <a:lnL w="12700" cap="flat" cmpd="sng" algn="ctr">
                      <a:solidFill>
                        <a:schemeClr val="tx2"/>
                      </a:solidFill>
                      <a:prstDash val="sysDot"/>
                      <a:round/>
                      <a:headEnd type="none" w="med" len="med"/>
                      <a:tailEnd type="none" w="med" len="med"/>
                    </a:lnL>
                    <a:lnR w="12700" cap="flat" cmpd="sng" algn="ctr">
                      <a:solidFill>
                        <a:schemeClr val="tx2"/>
                      </a:solidFill>
                      <a:prstDash val="sysDot"/>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ysDot"/>
                      <a:round/>
                      <a:headEnd type="none" w="med" len="med"/>
                      <a:tailEnd type="none" w="med" len="med"/>
                    </a:lnB>
                    <a:lnTlToBr>
                      <a:noFill/>
                    </a:lnTlToBr>
                    <a:lnBlToTr>
                      <a:noFill/>
                    </a:lnBlToTr>
                    <a:noFill/>
                  </a:tcPr>
                </a:tc>
              </a:tr>
            </a:tbl>
          </a:graphicData>
        </a:graphic>
      </p:graphicFrame>
      <p:grpSp>
        <p:nvGrpSpPr>
          <p:cNvPr id="806047" name="Group 159"/>
          <p:cNvGrpSpPr>
            <a:grpSpLocks/>
          </p:cNvGrpSpPr>
          <p:nvPr/>
        </p:nvGrpSpPr>
        <p:grpSpPr bwMode="auto">
          <a:xfrm>
            <a:off x="436563" y="2120900"/>
            <a:ext cx="2513012" cy="3552825"/>
            <a:chOff x="275" y="1336"/>
            <a:chExt cx="1583" cy="2238"/>
          </a:xfrm>
        </p:grpSpPr>
        <p:cxnSp>
          <p:nvCxnSpPr>
            <p:cNvPr id="806002" name="AutoShape 114"/>
            <p:cNvCxnSpPr>
              <a:cxnSpLocks noChangeShapeType="1"/>
              <a:stCxn id="806004" idx="4"/>
              <a:endCxn id="806005" idx="0"/>
            </p:cNvCxnSpPr>
            <p:nvPr/>
          </p:nvCxnSpPr>
          <p:spPr bwMode="gray">
            <a:xfrm>
              <a:off x="399" y="1926"/>
              <a:ext cx="0" cy="92"/>
            </a:xfrm>
            <a:prstGeom prst="straightConnector1">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806003" name="AutoShape 115"/>
            <p:cNvCxnSpPr>
              <a:cxnSpLocks noChangeShapeType="1"/>
              <a:stCxn id="806005" idx="4"/>
              <a:endCxn id="806011" idx="0"/>
            </p:cNvCxnSpPr>
            <p:nvPr/>
          </p:nvCxnSpPr>
          <p:spPr bwMode="gray">
            <a:xfrm>
              <a:off x="399" y="2272"/>
              <a:ext cx="0" cy="91"/>
            </a:xfrm>
            <a:prstGeom prst="straightConnector1">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806004" name="Oval 116"/>
            <p:cNvSpPr>
              <a:spLocks noChangeArrowheads="1"/>
            </p:cNvSpPr>
            <p:nvPr/>
          </p:nvSpPr>
          <p:spPr bwMode="gray">
            <a:xfrm>
              <a:off x="281" y="1681"/>
              <a:ext cx="236" cy="236"/>
            </a:xfrm>
            <a:prstGeom prst="ellipse">
              <a:avLst/>
            </a:prstGeom>
            <a:noFill/>
            <a:ln w="28575" algn="ctr">
              <a:solidFill>
                <a:schemeClr val="tx2"/>
              </a:solidFill>
              <a:round/>
              <a:headEnd/>
              <a:tailEnd/>
            </a:ln>
            <a:effectLst/>
            <a:extLst>
              <a:ext uri="{909E8E84-426E-40DD-AFC4-6F175D3DCCD1}">
                <a14:hiddenFill xmlns:a14="http://schemas.microsoft.com/office/drawing/2010/main">
                  <a:solidFill>
                    <a:srgbClr val="BCD9EA"/>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pPr algn="ctr" defTabSz="1019175">
                <a:spcBef>
                  <a:spcPct val="0"/>
                </a:spcBef>
              </a:pPr>
              <a:r>
                <a:rPr lang="en-GB" altLang="zh-CN" sz="1100">
                  <a:solidFill>
                    <a:schemeClr val="tx1"/>
                  </a:solidFill>
                  <a:ea typeface="宋体" pitchFamily="2" charset="-122"/>
                </a:rPr>
                <a:t>2</a:t>
              </a:r>
              <a:endParaRPr lang="en-US" sz="1100">
                <a:solidFill>
                  <a:schemeClr val="tx1"/>
                </a:solidFill>
              </a:endParaRPr>
            </a:p>
          </p:txBody>
        </p:sp>
        <p:sp>
          <p:nvSpPr>
            <p:cNvPr id="806005" name="Oval 117"/>
            <p:cNvSpPr>
              <a:spLocks noChangeArrowheads="1"/>
            </p:cNvSpPr>
            <p:nvPr/>
          </p:nvSpPr>
          <p:spPr bwMode="gray">
            <a:xfrm>
              <a:off x="281" y="2027"/>
              <a:ext cx="236" cy="236"/>
            </a:xfrm>
            <a:prstGeom prst="ellipse">
              <a:avLst/>
            </a:prstGeom>
            <a:noFill/>
            <a:ln w="28575" algn="ctr">
              <a:solidFill>
                <a:schemeClr val="tx2"/>
              </a:solidFill>
              <a:round/>
              <a:headEnd/>
              <a:tailEnd/>
            </a:ln>
            <a:effectLst/>
            <a:extLst>
              <a:ext uri="{909E8E84-426E-40DD-AFC4-6F175D3DCCD1}">
                <a14:hiddenFill xmlns:a14="http://schemas.microsoft.com/office/drawing/2010/main">
                  <a:solidFill>
                    <a:srgbClr val="BCD9EA"/>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pPr algn="ctr" defTabSz="1019175">
                <a:spcBef>
                  <a:spcPct val="0"/>
                </a:spcBef>
              </a:pPr>
              <a:r>
                <a:rPr lang="en-GB" altLang="zh-CN" sz="1100">
                  <a:solidFill>
                    <a:schemeClr val="tx1"/>
                  </a:solidFill>
                  <a:ea typeface="宋体" pitchFamily="2" charset="-122"/>
                </a:rPr>
                <a:t>3</a:t>
              </a:r>
              <a:endParaRPr lang="en-US" sz="1100">
                <a:solidFill>
                  <a:schemeClr val="tx1"/>
                </a:solidFill>
              </a:endParaRPr>
            </a:p>
          </p:txBody>
        </p:sp>
        <p:sp>
          <p:nvSpPr>
            <p:cNvPr id="806006" name="Text Box 118"/>
            <p:cNvSpPr txBox="1">
              <a:spLocks noChangeArrowheads="1"/>
            </p:cNvSpPr>
            <p:nvPr/>
          </p:nvSpPr>
          <p:spPr bwMode="auto">
            <a:xfrm>
              <a:off x="577" y="1708"/>
              <a:ext cx="850" cy="2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Aft>
                  <a:spcPct val="20000"/>
                </a:spcAft>
              </a:pPr>
              <a:r>
                <a:rPr lang="en-GB" altLang="zh-CN" sz="1100">
                  <a:ea typeface="宋体" pitchFamily="2" charset="-122"/>
                </a:rPr>
                <a:t>Understand cost </a:t>
              </a:r>
              <a:br>
                <a:rPr lang="en-GB" altLang="zh-CN" sz="1100">
                  <a:ea typeface="宋体" pitchFamily="2" charset="-122"/>
                </a:rPr>
              </a:br>
              <a:r>
                <a:rPr lang="en-GB" altLang="zh-CN" sz="1100">
                  <a:ea typeface="宋体" pitchFamily="2" charset="-122"/>
                </a:rPr>
                <a:t>ownership &amp; structure</a:t>
              </a:r>
            </a:p>
          </p:txBody>
        </p:sp>
        <p:sp>
          <p:nvSpPr>
            <p:cNvPr id="806007" name="Text Box 119"/>
            <p:cNvSpPr txBox="1">
              <a:spLocks noChangeArrowheads="1"/>
            </p:cNvSpPr>
            <p:nvPr/>
          </p:nvSpPr>
          <p:spPr bwMode="auto">
            <a:xfrm>
              <a:off x="577" y="2055"/>
              <a:ext cx="826" cy="2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Aft>
                  <a:spcPct val="20000"/>
                </a:spcAft>
              </a:pPr>
              <a:r>
                <a:rPr lang="en-GB" altLang="zh-CN" sz="1100">
                  <a:ea typeface="宋体" pitchFamily="2" charset="-122"/>
                </a:rPr>
                <a:t>Cost management </a:t>
              </a:r>
              <a:br>
                <a:rPr lang="en-GB" altLang="zh-CN" sz="1100">
                  <a:ea typeface="宋体" pitchFamily="2" charset="-122"/>
                </a:rPr>
              </a:br>
              <a:r>
                <a:rPr lang="en-GB" altLang="zh-CN" sz="1100">
                  <a:ea typeface="宋体" pitchFamily="2" charset="-122"/>
                </a:rPr>
                <a:t>framework interviews</a:t>
              </a:r>
            </a:p>
          </p:txBody>
        </p:sp>
        <p:sp>
          <p:nvSpPr>
            <p:cNvPr id="806008" name="Text Box 120"/>
            <p:cNvSpPr txBox="1">
              <a:spLocks noChangeArrowheads="1"/>
            </p:cNvSpPr>
            <p:nvPr/>
          </p:nvSpPr>
          <p:spPr bwMode="auto">
            <a:xfrm>
              <a:off x="1100" y="3040"/>
              <a:ext cx="758" cy="31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Aft>
                  <a:spcPct val="20000"/>
                </a:spcAft>
              </a:pPr>
              <a:r>
                <a:rPr lang="en-GB" altLang="zh-CN" sz="1100">
                  <a:ea typeface="宋体" pitchFamily="2" charset="-122"/>
                </a:rPr>
                <a:t>Finalize </a:t>
              </a:r>
              <a:br>
                <a:rPr lang="en-GB" altLang="zh-CN" sz="1100">
                  <a:ea typeface="宋体" pitchFamily="2" charset="-122"/>
                </a:rPr>
              </a:br>
              <a:r>
                <a:rPr lang="en-GB" altLang="zh-CN" sz="1100">
                  <a:ea typeface="宋体" pitchFamily="2" charset="-122"/>
                </a:rPr>
                <a:t>Recommendations </a:t>
              </a:r>
              <a:br>
                <a:rPr lang="en-GB" altLang="zh-CN" sz="1100">
                  <a:ea typeface="宋体" pitchFamily="2" charset="-122"/>
                </a:rPr>
              </a:br>
              <a:r>
                <a:rPr lang="en-GB" altLang="zh-CN" sz="1100">
                  <a:ea typeface="宋体" pitchFamily="2" charset="-122"/>
                </a:rPr>
                <a:t>Roadmap</a:t>
              </a:r>
            </a:p>
          </p:txBody>
        </p:sp>
        <p:sp>
          <p:nvSpPr>
            <p:cNvPr id="806009" name="Text Box 121"/>
            <p:cNvSpPr txBox="1">
              <a:spLocks noChangeArrowheads="1"/>
            </p:cNvSpPr>
            <p:nvPr/>
          </p:nvSpPr>
          <p:spPr bwMode="auto">
            <a:xfrm>
              <a:off x="577" y="1349"/>
              <a:ext cx="871" cy="2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Aft>
                  <a:spcPct val="20000"/>
                </a:spcAft>
              </a:pPr>
              <a:r>
                <a:rPr lang="en-US" sz="1100"/>
                <a:t>Review historical cost </a:t>
              </a:r>
              <a:br>
                <a:rPr lang="en-US" sz="1100"/>
              </a:br>
              <a:r>
                <a:rPr lang="en-US" sz="1100"/>
                <a:t>reduction programs</a:t>
              </a:r>
            </a:p>
          </p:txBody>
        </p:sp>
        <p:sp>
          <p:nvSpPr>
            <p:cNvPr id="806010" name="Oval 122"/>
            <p:cNvSpPr>
              <a:spLocks noChangeArrowheads="1"/>
            </p:cNvSpPr>
            <p:nvPr/>
          </p:nvSpPr>
          <p:spPr bwMode="gray">
            <a:xfrm>
              <a:off x="281" y="1336"/>
              <a:ext cx="236" cy="236"/>
            </a:xfrm>
            <a:prstGeom prst="ellipse">
              <a:avLst/>
            </a:prstGeom>
            <a:noFill/>
            <a:ln w="28575" algn="ctr">
              <a:solidFill>
                <a:schemeClr val="tx2"/>
              </a:solidFill>
              <a:round/>
              <a:headEnd/>
              <a:tailEnd/>
            </a:ln>
            <a:effectLst/>
            <a:extLst>
              <a:ext uri="{909E8E84-426E-40DD-AFC4-6F175D3DCCD1}">
                <a14:hiddenFill xmlns:a14="http://schemas.microsoft.com/office/drawing/2010/main">
                  <a:solidFill>
                    <a:srgbClr val="BCD9EA"/>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106526" tIns="53263" rIns="106526" bIns="53263" anchor="ctr"/>
            <a:lstStyle/>
            <a:p>
              <a:pPr defTabSz="1065213" eaLnBrk="0" hangingPunct="0">
                <a:spcBef>
                  <a:spcPct val="0"/>
                </a:spcBef>
                <a:buClr>
                  <a:srgbClr val="3DA8D5"/>
                </a:buClr>
                <a:buSzTx/>
                <a:buFont typeface="Wingdings" pitchFamily="2" charset="2"/>
                <a:buNone/>
              </a:pPr>
              <a:r>
                <a:rPr lang="en-GB" altLang="zh-CN" sz="1100">
                  <a:solidFill>
                    <a:schemeClr val="folHlink"/>
                  </a:solidFill>
                  <a:ea typeface="宋体" pitchFamily="2" charset="-122"/>
                </a:rPr>
                <a:t>1</a:t>
              </a:r>
              <a:endParaRPr lang="en-US" sz="1100">
                <a:solidFill>
                  <a:schemeClr val="folHlink"/>
                </a:solidFill>
              </a:endParaRPr>
            </a:p>
          </p:txBody>
        </p:sp>
        <p:sp>
          <p:nvSpPr>
            <p:cNvPr id="806011" name="Oval 123"/>
            <p:cNvSpPr>
              <a:spLocks noChangeArrowheads="1"/>
            </p:cNvSpPr>
            <p:nvPr/>
          </p:nvSpPr>
          <p:spPr bwMode="gray">
            <a:xfrm>
              <a:off x="281" y="2372"/>
              <a:ext cx="236" cy="236"/>
            </a:xfrm>
            <a:prstGeom prst="ellipse">
              <a:avLst/>
            </a:prstGeom>
            <a:noFill/>
            <a:ln w="28575" algn="ctr">
              <a:solidFill>
                <a:schemeClr val="tx2"/>
              </a:solidFill>
              <a:round/>
              <a:headEnd/>
              <a:tailEnd/>
            </a:ln>
            <a:effectLst/>
            <a:extLst>
              <a:ext uri="{909E8E84-426E-40DD-AFC4-6F175D3DCCD1}">
                <a14:hiddenFill xmlns:a14="http://schemas.microsoft.com/office/drawing/2010/main">
                  <a:solidFill>
                    <a:srgbClr val="BCD9EA"/>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pPr algn="ctr" defTabSz="1019175">
                <a:spcBef>
                  <a:spcPct val="0"/>
                </a:spcBef>
              </a:pPr>
              <a:r>
                <a:rPr lang="en-GB" altLang="zh-CN" sz="1100">
                  <a:solidFill>
                    <a:schemeClr val="tx1"/>
                  </a:solidFill>
                  <a:ea typeface="宋体" pitchFamily="2" charset="-122"/>
                </a:rPr>
                <a:t>4</a:t>
              </a:r>
              <a:endParaRPr lang="en-US" sz="1100">
                <a:solidFill>
                  <a:schemeClr val="tx1"/>
                </a:solidFill>
              </a:endParaRPr>
            </a:p>
          </p:txBody>
        </p:sp>
        <p:cxnSp>
          <p:nvCxnSpPr>
            <p:cNvPr id="806012" name="AutoShape 124"/>
            <p:cNvCxnSpPr>
              <a:cxnSpLocks noChangeShapeType="1"/>
              <a:stCxn id="806011" idx="4"/>
              <a:endCxn id="806014" idx="0"/>
            </p:cNvCxnSpPr>
            <p:nvPr/>
          </p:nvCxnSpPr>
          <p:spPr bwMode="gray">
            <a:xfrm>
              <a:off x="399" y="2617"/>
              <a:ext cx="0" cy="92"/>
            </a:xfrm>
            <a:prstGeom prst="straightConnector1">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806013" name="Text Box 125"/>
            <p:cNvSpPr txBox="1">
              <a:spLocks noChangeArrowheads="1"/>
            </p:cNvSpPr>
            <p:nvPr/>
          </p:nvSpPr>
          <p:spPr bwMode="auto">
            <a:xfrm>
              <a:off x="577" y="2449"/>
              <a:ext cx="1221" cy="106"/>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Aft>
                  <a:spcPct val="20000"/>
                </a:spcAft>
              </a:pPr>
              <a:r>
                <a:rPr lang="en-GB" altLang="zh-CN" sz="1100">
                  <a:ea typeface="宋体" pitchFamily="2" charset="-122"/>
                </a:rPr>
                <a:t>Third party spend management</a:t>
              </a:r>
            </a:p>
          </p:txBody>
        </p:sp>
        <p:cxnSp>
          <p:nvCxnSpPr>
            <p:cNvPr id="806016" name="AutoShape 128"/>
            <p:cNvCxnSpPr>
              <a:cxnSpLocks noChangeShapeType="1"/>
              <a:stCxn id="806010" idx="4"/>
              <a:endCxn id="806004" idx="0"/>
            </p:cNvCxnSpPr>
            <p:nvPr/>
          </p:nvCxnSpPr>
          <p:spPr bwMode="gray">
            <a:xfrm>
              <a:off x="399" y="1581"/>
              <a:ext cx="0" cy="91"/>
            </a:xfrm>
            <a:prstGeom prst="straightConnector1">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806019" name="Oval 131"/>
            <p:cNvSpPr>
              <a:spLocks noChangeArrowheads="1"/>
            </p:cNvSpPr>
            <p:nvPr/>
          </p:nvSpPr>
          <p:spPr bwMode="gray">
            <a:xfrm>
              <a:off x="803" y="3064"/>
              <a:ext cx="236" cy="236"/>
            </a:xfrm>
            <a:prstGeom prst="ellipse">
              <a:avLst/>
            </a:prstGeom>
            <a:noFill/>
            <a:ln w="28575" algn="ctr">
              <a:solidFill>
                <a:schemeClr val="tx2"/>
              </a:solidFill>
              <a:round/>
              <a:headEnd/>
              <a:tailEnd/>
            </a:ln>
            <a:effectLst/>
            <a:extLst>
              <a:ext uri="{909E8E84-426E-40DD-AFC4-6F175D3DCCD1}">
                <a14:hiddenFill xmlns:a14="http://schemas.microsoft.com/office/drawing/2010/main">
                  <a:solidFill>
                    <a:srgbClr val="BCD9EA"/>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pPr algn="ctr" defTabSz="1019175">
                <a:spcBef>
                  <a:spcPct val="0"/>
                </a:spcBef>
              </a:pPr>
              <a:r>
                <a:rPr lang="en-GB" altLang="zh-CN" sz="1100">
                  <a:solidFill>
                    <a:schemeClr val="tx1"/>
                  </a:solidFill>
                  <a:ea typeface="宋体" pitchFamily="2" charset="-122"/>
                </a:rPr>
                <a:t>7</a:t>
              </a:r>
              <a:endParaRPr lang="en-US" sz="1100">
                <a:solidFill>
                  <a:schemeClr val="tx1"/>
                </a:solidFill>
              </a:endParaRPr>
            </a:p>
          </p:txBody>
        </p:sp>
        <p:sp>
          <p:nvSpPr>
            <p:cNvPr id="806020" name="Oval 132"/>
            <p:cNvSpPr>
              <a:spLocks noChangeArrowheads="1"/>
            </p:cNvSpPr>
            <p:nvPr/>
          </p:nvSpPr>
          <p:spPr bwMode="gray">
            <a:xfrm>
              <a:off x="281" y="3064"/>
              <a:ext cx="236" cy="236"/>
            </a:xfrm>
            <a:prstGeom prst="ellipse">
              <a:avLst/>
            </a:prstGeom>
            <a:noFill/>
            <a:ln w="28575" algn="ctr">
              <a:solidFill>
                <a:schemeClr val="tx2"/>
              </a:solidFill>
              <a:round/>
              <a:headEnd/>
              <a:tailEnd/>
            </a:ln>
            <a:effectLst/>
            <a:extLst>
              <a:ext uri="{909E8E84-426E-40DD-AFC4-6F175D3DCCD1}">
                <a14:hiddenFill xmlns:a14="http://schemas.microsoft.com/office/drawing/2010/main">
                  <a:solidFill>
                    <a:srgbClr val="BCD9EA"/>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pPr algn="ctr" defTabSz="1019175">
                <a:spcBef>
                  <a:spcPct val="0"/>
                </a:spcBef>
              </a:pPr>
              <a:r>
                <a:rPr lang="en-GB" altLang="zh-CN" sz="1100">
                  <a:solidFill>
                    <a:schemeClr val="tx1"/>
                  </a:solidFill>
                  <a:ea typeface="宋体" pitchFamily="2" charset="-122"/>
                </a:rPr>
                <a:t>6</a:t>
              </a:r>
              <a:endParaRPr lang="en-US" sz="1100">
                <a:solidFill>
                  <a:schemeClr val="tx1"/>
                </a:solidFill>
              </a:endParaRPr>
            </a:p>
          </p:txBody>
        </p:sp>
        <p:cxnSp>
          <p:nvCxnSpPr>
            <p:cNvPr id="806021" name="AutoShape 133"/>
            <p:cNvCxnSpPr>
              <a:cxnSpLocks noChangeShapeType="1"/>
              <a:stCxn id="806011" idx="4"/>
              <a:endCxn id="806019" idx="0"/>
            </p:cNvCxnSpPr>
            <p:nvPr/>
          </p:nvCxnSpPr>
          <p:spPr bwMode="gray">
            <a:xfrm rot="16200000" flipH="1">
              <a:off x="441" y="2575"/>
              <a:ext cx="438" cy="522"/>
            </a:xfrm>
            <a:prstGeom prst="bentConnector3">
              <a:avLst>
                <a:gd name="adj1" fmla="val 89037"/>
              </a:avLst>
            </a:prstGeom>
            <a:noFill/>
            <a:ln w="1270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806022" name="AutoShape 134"/>
            <p:cNvCxnSpPr>
              <a:cxnSpLocks noChangeShapeType="1"/>
              <a:stCxn id="806014" idx="4"/>
              <a:endCxn id="806020" idx="0"/>
            </p:cNvCxnSpPr>
            <p:nvPr/>
          </p:nvCxnSpPr>
          <p:spPr bwMode="gray">
            <a:xfrm>
              <a:off x="399" y="2963"/>
              <a:ext cx="0" cy="92"/>
            </a:xfrm>
            <a:prstGeom prst="straightConnector1">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806024" name="Text Box 136"/>
            <p:cNvSpPr txBox="1">
              <a:spLocks noChangeArrowheads="1"/>
            </p:cNvSpPr>
            <p:nvPr/>
          </p:nvSpPr>
          <p:spPr bwMode="auto">
            <a:xfrm>
              <a:off x="275" y="3362"/>
              <a:ext cx="303" cy="2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Aft>
                  <a:spcPct val="20000"/>
                </a:spcAft>
              </a:pPr>
              <a:r>
                <a:rPr lang="en-GB" altLang="zh-CN" sz="1100">
                  <a:ea typeface="宋体" pitchFamily="2" charset="-122"/>
                </a:rPr>
                <a:t>Present</a:t>
              </a:r>
              <a:br>
                <a:rPr lang="en-GB" altLang="zh-CN" sz="1100">
                  <a:ea typeface="宋体" pitchFamily="2" charset="-122"/>
                </a:rPr>
              </a:br>
              <a:r>
                <a:rPr lang="en-GB" altLang="zh-CN" sz="1100">
                  <a:ea typeface="宋体" pitchFamily="2" charset="-122"/>
                </a:rPr>
                <a:t>results</a:t>
              </a:r>
            </a:p>
          </p:txBody>
        </p:sp>
        <p:sp>
          <p:nvSpPr>
            <p:cNvPr id="806015" name="Text Box 127"/>
            <p:cNvSpPr txBox="1">
              <a:spLocks noChangeArrowheads="1"/>
            </p:cNvSpPr>
            <p:nvPr/>
          </p:nvSpPr>
          <p:spPr bwMode="auto">
            <a:xfrm>
              <a:off x="577" y="2796"/>
              <a:ext cx="819" cy="106"/>
            </a:xfrm>
            <a:prstGeom prst="rect">
              <a:avLst/>
            </a:prstGeom>
            <a:solidFill>
              <a:schemeClr val="bg1"/>
            </a:solidFill>
            <a:ln>
              <a:noFill/>
            </a:ln>
            <a:effectLst/>
            <a:extLs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4000"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Aft>
                  <a:spcPct val="20000"/>
                </a:spcAft>
              </a:pPr>
              <a:r>
                <a:rPr lang="en-GB" altLang="zh-CN" sz="1100">
                  <a:ea typeface="宋体" pitchFamily="2" charset="-122"/>
                </a:rPr>
                <a:t>Finalize gap analysis</a:t>
              </a:r>
            </a:p>
          </p:txBody>
        </p:sp>
        <p:sp>
          <p:nvSpPr>
            <p:cNvPr id="806014" name="Oval 126"/>
            <p:cNvSpPr>
              <a:spLocks noChangeArrowheads="1"/>
            </p:cNvSpPr>
            <p:nvPr/>
          </p:nvSpPr>
          <p:spPr bwMode="gray">
            <a:xfrm>
              <a:off x="281" y="2718"/>
              <a:ext cx="236" cy="236"/>
            </a:xfrm>
            <a:prstGeom prst="ellipse">
              <a:avLst/>
            </a:prstGeom>
            <a:solidFill>
              <a:schemeClr val="bg1"/>
            </a:solidFill>
            <a:ln w="28575" algn="ctr">
              <a:solidFill>
                <a:schemeClr val="tx2"/>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pPr algn="ctr" defTabSz="1019175">
                <a:spcBef>
                  <a:spcPct val="0"/>
                </a:spcBef>
              </a:pPr>
              <a:r>
                <a:rPr lang="en-GB" altLang="zh-CN" sz="1100">
                  <a:solidFill>
                    <a:schemeClr val="tx1"/>
                  </a:solidFill>
                  <a:ea typeface="宋体" pitchFamily="2" charset="-122"/>
                </a:rPr>
                <a:t>5</a:t>
              </a:r>
              <a:endParaRPr lang="en-US" sz="1100">
                <a:solidFill>
                  <a:schemeClr val="tx1"/>
                </a:solidFill>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3"/>
          <p:cNvSpPr>
            <a:spLocks noGrp="1"/>
          </p:cNvSpPr>
          <p:nvPr>
            <p:ph type="sldNum" sz="quarter" idx="10"/>
          </p:nvPr>
        </p:nvSpPr>
        <p:spPr/>
        <p:txBody>
          <a:bodyPr/>
          <a:lstStyle/>
          <a:p>
            <a:fld id="{046B921A-F282-4753-B0BA-056677AEE65E}" type="slidenum">
              <a:rPr lang="en-US"/>
              <a:pPr/>
              <a:t>33</a:t>
            </a:fld>
            <a:endParaRPr lang="en-US"/>
          </a:p>
        </p:txBody>
      </p:sp>
      <p:sp>
        <p:nvSpPr>
          <p:cNvPr id="807938" name="Rectangle 2"/>
          <p:cNvSpPr>
            <a:spLocks noGrp="1" noChangeArrowheads="1"/>
          </p:cNvSpPr>
          <p:nvPr>
            <p:ph type="title"/>
          </p:nvPr>
        </p:nvSpPr>
        <p:spPr/>
        <p:txBody>
          <a:bodyPr/>
          <a:lstStyle/>
          <a:p>
            <a:r>
              <a:rPr lang="en-US">
                <a:solidFill>
                  <a:schemeClr val="tx1"/>
                </a:solidFill>
              </a:rPr>
              <a:t>Appendix 1 – Methodology summary</a:t>
            </a:r>
            <a:r>
              <a:rPr lang="en-US"/>
              <a:t> </a:t>
            </a:r>
            <a:br>
              <a:rPr lang="en-US"/>
            </a:br>
            <a:r>
              <a:rPr lang="en-US"/>
              <a:t>Assessment – Planning stage activities</a:t>
            </a:r>
          </a:p>
        </p:txBody>
      </p:sp>
      <p:sp>
        <p:nvSpPr>
          <p:cNvPr id="807940" name="Rectangle 4"/>
          <p:cNvSpPr>
            <a:spLocks noGrp="1" noChangeArrowheads="1"/>
          </p:cNvSpPr>
          <p:nvPr>
            <p:ph type="body" idx="1"/>
          </p:nvPr>
        </p:nvSpPr>
        <p:spPr>
          <a:xfrm>
            <a:off x="328613" y="1279525"/>
            <a:ext cx="9388475" cy="606425"/>
          </a:xfrm>
          <a:noFill/>
          <a:ln/>
        </p:spPr>
        <p:txBody>
          <a:bodyPr/>
          <a:lstStyle/>
          <a:p>
            <a:pPr defTabSz="695325">
              <a:spcBef>
                <a:spcPct val="0"/>
              </a:spcBef>
            </a:pPr>
            <a:r>
              <a:rPr lang="en-US"/>
              <a:t>Planning stage activities are geared towards preparing both the PwC and client teams for the upcoming review to ensure an efficient and effective project kick-off.</a:t>
            </a:r>
          </a:p>
        </p:txBody>
      </p:sp>
      <p:graphicFrame>
        <p:nvGraphicFramePr>
          <p:cNvPr id="807982" name="Group 46"/>
          <p:cNvGraphicFramePr>
            <a:graphicFrameLocks noGrp="1"/>
          </p:cNvGraphicFramePr>
          <p:nvPr/>
        </p:nvGraphicFramePr>
        <p:xfrm>
          <a:off x="349250" y="1785938"/>
          <a:ext cx="9369425" cy="4023360"/>
        </p:xfrm>
        <a:graphic>
          <a:graphicData uri="http://schemas.openxmlformats.org/drawingml/2006/table">
            <a:tbl>
              <a:tblPr/>
              <a:tblGrid>
                <a:gridCol w="9369425"/>
              </a:tblGrid>
              <a:tr h="134938">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Kick-off conference call</a:t>
                      </a:r>
                    </a:p>
                  </a:txBody>
                  <a:tcPr marL="64008" marR="64008"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r>
              <a:tr h="225425">
                <a:tc>
                  <a:txBody>
                    <a:bodyPr/>
                    <a:lstStyle/>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We propose a call with the business unit management team to introduce each other’s teams, understand the number </a:t>
                      </a:r>
                      <a:br>
                        <a:rPr kumimoji="0" lang="en-US" sz="1200" b="0" i="0" u="none" strike="noStrike" cap="none" normalizeH="0" baseline="0" smtClean="0">
                          <a:ln>
                            <a:noFill/>
                          </a:ln>
                          <a:solidFill>
                            <a:schemeClr val="tx1"/>
                          </a:solidFill>
                          <a:effectLst/>
                          <a:latin typeface="Arial" pitchFamily="34" charset="0"/>
                          <a:cs typeface="Arial" pitchFamily="34" charset="0"/>
                        </a:rPr>
                      </a:br>
                      <a:r>
                        <a:rPr kumimoji="0" lang="en-US" sz="1200" b="0" i="0" u="none" strike="noStrike" cap="none" normalizeH="0" baseline="0" smtClean="0">
                          <a:ln>
                            <a:noFill/>
                          </a:ln>
                          <a:solidFill>
                            <a:schemeClr val="tx1"/>
                          </a:solidFill>
                          <a:effectLst/>
                          <a:latin typeface="Arial" pitchFamily="34" charset="0"/>
                          <a:cs typeface="Arial" pitchFamily="34" charset="0"/>
                        </a:rPr>
                        <a:t>of budget owners, and to outline the process and discuss the fieldwork and meetings required.</a:t>
                      </a:r>
                    </a:p>
                  </a:txBody>
                  <a:tcPr marL="64008" marR="64008"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134938">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Information request and preliminary analytical review</a:t>
                      </a:r>
                    </a:p>
                  </a:txBody>
                  <a:tcPr marL="64008" marR="64008"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r>
              <a:tr h="677863">
                <a:tc>
                  <a:txBody>
                    <a:bodyPr/>
                    <a:lstStyle/>
                    <a:p>
                      <a:pPr marL="230188" marR="0" lvl="1" indent="-228600"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Business unit overview, including history of ownership, dates, operations overview, etc.</a:t>
                      </a:r>
                    </a:p>
                    <a:p>
                      <a:pPr marL="230188" marR="0" lvl="1" indent="-228600"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High level business unit financials (for the last 3 years) and a copy of recent financial statements.</a:t>
                      </a:r>
                    </a:p>
                    <a:p>
                      <a:pPr marL="230188" marR="0" lvl="1" indent="-228600"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Current management structure and responsibilities, department structure, and headcount data.</a:t>
                      </a:r>
                    </a:p>
                    <a:p>
                      <a:pPr marL="230188" marR="0" lvl="1" indent="-228600"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Current year budget by area, including a summary of the quantity and size of cost centers, and cost center owners.</a:t>
                      </a:r>
                    </a:p>
                    <a:p>
                      <a:pPr marL="230188" marR="0" lvl="1" indent="-228600"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List of contracts, including type of vendor, average annual spend, and last renegotiation date.</a:t>
                      </a:r>
                    </a:p>
                    <a:p>
                      <a:pPr marL="230188" marR="0" lvl="1" indent="-228600"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Details of the authorization and approval limits in operation within the business unit.</a:t>
                      </a:r>
                    </a:p>
                  </a:txBody>
                  <a:tcPr marL="64008" marR="64008"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134938">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Communicate process to management</a:t>
                      </a:r>
                    </a:p>
                  </a:txBody>
                  <a:tcPr marL="64008" marR="64008"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r>
              <a:tr h="315913">
                <a:tc>
                  <a:txBody>
                    <a:bodyPr/>
                    <a:lstStyle/>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Since PwC will be meeting with a variety of managers within the business unit, we will provide a short document describing the process in advance of the meeting. We will expect to have a working session with key managers to explain and discuss the process </a:t>
                      </a:r>
                      <a:br>
                        <a:rPr kumimoji="0" lang="en-US" sz="1200" b="0" i="0" u="none" strike="noStrike" cap="none" normalizeH="0" baseline="0" smtClean="0">
                          <a:ln>
                            <a:noFill/>
                          </a:ln>
                          <a:solidFill>
                            <a:schemeClr val="tx1"/>
                          </a:solidFill>
                          <a:effectLst/>
                          <a:latin typeface="Arial" pitchFamily="34" charset="0"/>
                          <a:cs typeface="Arial" pitchFamily="34" charset="0"/>
                        </a:rPr>
                      </a:br>
                      <a:r>
                        <a:rPr kumimoji="0" lang="en-US" sz="1200" b="0" i="0" u="none" strike="noStrike" cap="none" normalizeH="0" baseline="0" smtClean="0">
                          <a:ln>
                            <a:noFill/>
                          </a:ln>
                          <a:solidFill>
                            <a:schemeClr val="tx1"/>
                          </a:solidFill>
                          <a:effectLst/>
                          <a:latin typeface="Arial" pitchFamily="34" charset="0"/>
                          <a:cs typeface="Arial" pitchFamily="34" charset="0"/>
                        </a:rPr>
                        <a:t>in week 1.</a:t>
                      </a:r>
                    </a:p>
                  </a:txBody>
                  <a:tcPr marL="64008" marR="64008"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134938">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Confirm team and approach</a:t>
                      </a:r>
                    </a:p>
                  </a:txBody>
                  <a:tcPr marL="64008" marR="64008"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r>
              <a:tr h="225425">
                <a:tc>
                  <a:txBody>
                    <a:bodyPr/>
                    <a:lstStyle/>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We recommend that at least one member from both the business unit finance and operations organizations are nominated to work with PwC to facilitate reviews and provide additional support on a part-time basis, where necessary.</a:t>
                      </a:r>
                    </a:p>
                  </a:txBody>
                  <a:tcPr marL="64008" marR="64008"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0"/>
          </p:nvPr>
        </p:nvSpPr>
        <p:spPr/>
        <p:txBody>
          <a:bodyPr/>
          <a:lstStyle/>
          <a:p>
            <a:fld id="{C4FDE967-D379-40FB-9CA4-54008305F0E2}" type="slidenum">
              <a:rPr lang="en-US"/>
              <a:pPr/>
              <a:t>34</a:t>
            </a:fld>
            <a:endParaRPr lang="en-US"/>
          </a:p>
        </p:txBody>
      </p:sp>
      <p:sp>
        <p:nvSpPr>
          <p:cNvPr id="809986" name="Rectangle 2"/>
          <p:cNvSpPr>
            <a:spLocks noGrp="1" noChangeArrowheads="1"/>
          </p:cNvSpPr>
          <p:nvPr>
            <p:ph type="title"/>
          </p:nvPr>
        </p:nvSpPr>
        <p:spPr/>
        <p:txBody>
          <a:bodyPr/>
          <a:lstStyle/>
          <a:p>
            <a:r>
              <a:rPr lang="en-US">
                <a:solidFill>
                  <a:schemeClr val="tx1"/>
                </a:solidFill>
              </a:rPr>
              <a:t>Appendix 1 – Methodology summary</a:t>
            </a:r>
            <a:r>
              <a:rPr lang="en-US"/>
              <a:t> </a:t>
            </a:r>
            <a:br>
              <a:rPr lang="en-US"/>
            </a:br>
            <a:r>
              <a:rPr lang="en-US"/>
              <a:t>Assessment – Fieldwork stage activities (cost reduction component)</a:t>
            </a:r>
          </a:p>
        </p:txBody>
      </p:sp>
      <p:sp>
        <p:nvSpPr>
          <p:cNvPr id="809988" name="Rectangle 4"/>
          <p:cNvSpPr>
            <a:spLocks noGrp="1" noChangeArrowheads="1"/>
          </p:cNvSpPr>
          <p:nvPr>
            <p:ph type="body" idx="1"/>
          </p:nvPr>
        </p:nvSpPr>
        <p:spPr>
          <a:xfrm>
            <a:off x="328613" y="1279525"/>
            <a:ext cx="9388475" cy="606425"/>
          </a:xfrm>
          <a:noFill/>
          <a:ln/>
        </p:spPr>
        <p:txBody>
          <a:bodyPr/>
          <a:lstStyle/>
          <a:p>
            <a:pPr defTabSz="695325">
              <a:spcBef>
                <a:spcPct val="0"/>
              </a:spcBef>
            </a:pPr>
            <a:r>
              <a:rPr lang="en-US"/>
              <a:t>Fieldwork activities for the cost reduction work stream will help the team to understand the nature and structure of the business unit cost base and then to identify cost savings opportunities and embed the savings into a revised current year budget.</a:t>
            </a:r>
          </a:p>
        </p:txBody>
      </p:sp>
      <p:graphicFrame>
        <p:nvGraphicFramePr>
          <p:cNvPr id="810033" name="Group 49"/>
          <p:cNvGraphicFramePr>
            <a:graphicFrameLocks noGrp="1"/>
          </p:cNvGraphicFramePr>
          <p:nvPr/>
        </p:nvGraphicFramePr>
        <p:xfrm>
          <a:off x="349250" y="1985963"/>
          <a:ext cx="9369425" cy="3621024"/>
        </p:xfrm>
        <a:graphic>
          <a:graphicData uri="http://schemas.openxmlformats.org/drawingml/2006/table">
            <a:tbl>
              <a:tblPr/>
              <a:tblGrid>
                <a:gridCol w="9369425"/>
              </a:tblGrid>
              <a:tr h="134938">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Detailed spend analysis, challenge sessions, and rebudget</a:t>
                      </a:r>
                    </a:p>
                  </a:txBody>
                  <a:tcPr marL="64008" marR="64008"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r>
              <a:tr h="225425">
                <a:tc>
                  <a:txBody>
                    <a:bodyPr/>
                    <a:lstStyle/>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Work with finance to establish a cost baseline, identify budget owners, and discuss issues or gaps identified during the review, as well as cost controls and the role of finance in controlling cost.</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Conduct multiple interviews with operations and support function budget owners to understand their cost base, perform a historical spend analysis, and use the underlying cost drivers and activity plans to identify cost saving opportunities and develop a should </a:t>
                      </a:r>
                      <a:br>
                        <a:rPr kumimoji="0" lang="en-US" sz="1200" b="0" i="0" u="none" strike="noStrike" cap="none" normalizeH="0" baseline="0" smtClean="0">
                          <a:ln>
                            <a:noFill/>
                          </a:ln>
                          <a:solidFill>
                            <a:schemeClr val="tx1"/>
                          </a:solidFill>
                          <a:effectLst/>
                          <a:latin typeface="Arial" pitchFamily="34" charset="0"/>
                          <a:cs typeface="Arial" pitchFamily="34" charset="0"/>
                        </a:rPr>
                      </a:br>
                      <a:r>
                        <a:rPr kumimoji="0" lang="en-US" sz="1200" b="0" i="0" u="none" strike="noStrike" cap="none" normalizeH="0" baseline="0" smtClean="0">
                          <a:ln>
                            <a:noFill/>
                          </a:ln>
                          <a:solidFill>
                            <a:schemeClr val="tx1"/>
                          </a:solidFill>
                          <a:effectLst/>
                          <a:latin typeface="Arial" pitchFamily="34" charset="0"/>
                          <a:cs typeface="Arial" pitchFamily="34" charset="0"/>
                        </a:rPr>
                        <a:t>cost budget.</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Prepare budget owners for the management challenge session by conducting a series of internal reviews with budget owners to challenge historical spend, budget cost drivers, and assumptions.</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Budget owners complete a revised budget pro forma, detailing assumptions, risks, and rejected savings opportunities.</a:t>
                      </a:r>
                    </a:p>
                  </a:txBody>
                  <a:tcPr marL="64008" marR="64008"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134938">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Headcount benchmarking</a:t>
                      </a:r>
                    </a:p>
                  </a:txBody>
                  <a:tcPr marL="64008" marR="64008"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r>
              <a:tr h="347663">
                <a:tc>
                  <a:txBody>
                    <a:bodyPr/>
                    <a:lstStyle/>
                    <a:p>
                      <a:pPr marL="230188" marR="0" lvl="1" indent="-228600"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Using PwC Global Best Practices (over 2600 companies) and Saratoga HR Services (~400 benchmarks from 1200 companies globally), complete functional headcount benchmarking to shine a light on potential areas of inefficiency and headcount reduction.</a:t>
                      </a:r>
                    </a:p>
                  </a:txBody>
                  <a:tcPr marL="64008" marR="64008"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134938">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Contracts review</a:t>
                      </a:r>
                    </a:p>
                  </a:txBody>
                  <a:tcPr marL="64008" marR="64008"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r>
              <a:tr h="315913">
                <a:tc>
                  <a:txBody>
                    <a:bodyPr/>
                    <a:lstStyle/>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Forensic review of selected contracts and invoices for leakage and other contract usage and invoice control opportunities.</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Conduct a wholesale review of existing contracts, including assessment of value for money, renegotiation strategies, and the involvement of procurement services at the corporate level.</a:t>
                      </a:r>
                    </a:p>
                  </a:txBody>
                  <a:tcPr marL="64008" marR="64008"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0"/>
          </p:nvPr>
        </p:nvSpPr>
        <p:spPr/>
        <p:txBody>
          <a:bodyPr/>
          <a:lstStyle/>
          <a:p>
            <a:fld id="{3A7A481F-05C6-4812-AAFA-19E39764A853}" type="slidenum">
              <a:rPr lang="en-US"/>
              <a:pPr/>
              <a:t>35</a:t>
            </a:fld>
            <a:endParaRPr lang="en-US"/>
          </a:p>
        </p:txBody>
      </p:sp>
      <p:sp>
        <p:nvSpPr>
          <p:cNvPr id="812034" name="Rectangle 2"/>
          <p:cNvSpPr>
            <a:spLocks noGrp="1" noChangeArrowheads="1"/>
          </p:cNvSpPr>
          <p:nvPr>
            <p:ph type="title"/>
          </p:nvPr>
        </p:nvSpPr>
        <p:spPr/>
        <p:txBody>
          <a:bodyPr/>
          <a:lstStyle/>
          <a:p>
            <a:r>
              <a:rPr lang="en-US">
                <a:solidFill>
                  <a:schemeClr val="tx1"/>
                </a:solidFill>
              </a:rPr>
              <a:t>Appendix 1 – Methodology summary</a:t>
            </a:r>
            <a:r>
              <a:rPr lang="en-US"/>
              <a:t> </a:t>
            </a:r>
            <a:br>
              <a:rPr lang="en-US"/>
            </a:br>
            <a:r>
              <a:rPr lang="en-US" sz="2000"/>
              <a:t>Assessment – Fieldwork stage activities (cost management and control component)</a:t>
            </a:r>
          </a:p>
        </p:txBody>
      </p:sp>
      <p:sp>
        <p:nvSpPr>
          <p:cNvPr id="812036" name="Rectangle 4"/>
          <p:cNvSpPr>
            <a:spLocks noGrp="1" noChangeArrowheads="1"/>
          </p:cNvSpPr>
          <p:nvPr>
            <p:ph type="body" idx="1"/>
          </p:nvPr>
        </p:nvSpPr>
        <p:spPr>
          <a:xfrm>
            <a:off x="328613" y="1282700"/>
            <a:ext cx="9388475" cy="606425"/>
          </a:xfrm>
          <a:noFill/>
          <a:ln/>
        </p:spPr>
        <p:txBody>
          <a:bodyPr/>
          <a:lstStyle/>
          <a:p>
            <a:pPr defTabSz="695325">
              <a:spcBef>
                <a:spcPct val="0"/>
              </a:spcBef>
            </a:pPr>
            <a:r>
              <a:rPr lang="en-US"/>
              <a:t>Fieldwork activities for the cost management and control work stream help the team to assess the business unit cost culture, identify cost management and control deficiencies, and develop overall cost management and control recommendations to sustain identified cost reduction opportunities.</a:t>
            </a:r>
          </a:p>
        </p:txBody>
      </p:sp>
      <p:graphicFrame>
        <p:nvGraphicFramePr>
          <p:cNvPr id="812074" name="Group 42"/>
          <p:cNvGraphicFramePr>
            <a:graphicFrameLocks noGrp="1"/>
          </p:cNvGraphicFramePr>
          <p:nvPr/>
        </p:nvGraphicFramePr>
        <p:xfrm>
          <a:off x="349250" y="1987550"/>
          <a:ext cx="9369425" cy="4315968"/>
        </p:xfrm>
        <a:graphic>
          <a:graphicData uri="http://schemas.openxmlformats.org/drawingml/2006/table">
            <a:tbl>
              <a:tblPr/>
              <a:tblGrid>
                <a:gridCol w="9369425"/>
              </a:tblGrid>
              <a:tr h="134938">
                <a:tc>
                  <a:txBody>
                    <a:bodyPr/>
                    <a:lstStyle/>
                    <a:p>
                      <a:pPr marL="0" marR="0" lvl="0" indent="0" algn="l" defTabSz="695325" rtl="0" eaLnBrk="1" fontAlgn="base" latinLnBrk="0" hangingPunct="1">
                        <a:lnSpc>
                          <a:spcPct val="100000"/>
                        </a:lnSpc>
                        <a:spcBef>
                          <a:spcPct val="0"/>
                        </a:spcBef>
                        <a:spcAft>
                          <a:spcPct val="20000"/>
                        </a:spcAft>
                        <a:buClrTx/>
                        <a:buSzTx/>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High-level review with leadership team</a:t>
                      </a:r>
                    </a:p>
                  </a:txBody>
                  <a:tcPr marL="64008" marR="64008"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r>
              <a:tr h="225425">
                <a:tc>
                  <a:txBody>
                    <a:bodyPr/>
                    <a:lstStyle/>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An introduction from business unit management to provide a top-down overview of the site, organization structure, background to its cost heritage, performance, and management objectives.</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Facilitate a working session with key managers to explain and discuss the process and agree on how to tailor the approach to the specific business unit.</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Finance function meetings to discuss the current cost base, controls, and the role of finance in controlling cost. This meeting will occur </a:t>
                      </a:r>
                      <a:br>
                        <a:rPr kumimoji="0" lang="en-US" sz="1200" b="0" i="0" u="none" strike="noStrike" cap="none" normalizeH="0" baseline="0" smtClean="0">
                          <a:ln>
                            <a:noFill/>
                          </a:ln>
                          <a:solidFill>
                            <a:schemeClr val="tx1"/>
                          </a:solidFill>
                          <a:effectLst/>
                          <a:latin typeface="Arial" pitchFamily="34" charset="0"/>
                          <a:cs typeface="Arial" pitchFamily="34" charset="0"/>
                        </a:rPr>
                      </a:br>
                      <a:r>
                        <a:rPr kumimoji="0" lang="en-US" sz="1200" b="0" i="0" u="none" strike="noStrike" cap="none" normalizeH="0" baseline="0" smtClean="0">
                          <a:ln>
                            <a:noFill/>
                          </a:ln>
                          <a:solidFill>
                            <a:schemeClr val="tx1"/>
                          </a:solidFill>
                          <a:effectLst/>
                          <a:latin typeface="Arial" pitchFamily="34" charset="0"/>
                          <a:cs typeface="Arial" pitchFamily="34" charset="0"/>
                        </a:rPr>
                        <a:t>on the first day of fieldwork, with informal follow-ups throughout the fieldwork.</a:t>
                      </a:r>
                    </a:p>
                  </a:txBody>
                  <a:tcPr marL="64008" marR="64008"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134938">
                <a:tc>
                  <a:txBody>
                    <a:bodyPr/>
                    <a:lstStyle/>
                    <a:p>
                      <a:pPr marL="0" marR="0" lvl="0" indent="0" algn="l" defTabSz="695325" rtl="0" eaLnBrk="1" fontAlgn="base" latinLnBrk="0" hangingPunct="1">
                        <a:lnSpc>
                          <a:spcPct val="100000"/>
                        </a:lnSpc>
                        <a:spcBef>
                          <a:spcPct val="0"/>
                        </a:spcBef>
                        <a:spcAft>
                          <a:spcPct val="20000"/>
                        </a:spcAft>
                        <a:buClrTx/>
                        <a:buSzTx/>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Review historical cost reduction programs and understand cost ownership and structure</a:t>
                      </a:r>
                    </a:p>
                  </a:txBody>
                  <a:tcPr marL="64008" marR="64008"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r>
              <a:tr h="347663">
                <a:tc>
                  <a:txBody>
                    <a:bodyPr/>
                    <a:lstStyle/>
                    <a:p>
                      <a:pPr marL="230188" marR="0" lvl="1" indent="-228600"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Understand previous initiatives to control costs, their timing, outcomes, and sustainability.</a:t>
                      </a:r>
                    </a:p>
                    <a:p>
                      <a:pPr marL="230188" marR="0" lvl="1" indent="-228600"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This will include a broad analysis and understanding of major spend areas, details of group recharges, one-off and exceptional costs, and how cost accountability is managed from a business unit management perspective.</a:t>
                      </a:r>
                    </a:p>
                  </a:txBody>
                  <a:tcPr marL="64008" marR="64008"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134938">
                <a:tc>
                  <a:txBody>
                    <a:bodyPr/>
                    <a:lstStyle/>
                    <a:p>
                      <a:pPr marL="0" marR="0" lvl="0" indent="0" algn="l" defTabSz="695325" rtl="0" eaLnBrk="1" fontAlgn="base" latinLnBrk="0" hangingPunct="1">
                        <a:lnSpc>
                          <a:spcPct val="100000"/>
                        </a:lnSpc>
                        <a:spcBef>
                          <a:spcPct val="0"/>
                        </a:spcBef>
                        <a:spcAft>
                          <a:spcPct val="20000"/>
                        </a:spcAft>
                        <a:buClrTx/>
                        <a:buSzTx/>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Cost management and control gap analysis</a:t>
                      </a:r>
                    </a:p>
                  </a:txBody>
                  <a:tcPr marL="64008" marR="64008"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r>
              <a:tr h="315913">
                <a:tc>
                  <a:txBody>
                    <a:bodyPr/>
                    <a:lstStyle/>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We will confirm how financial controls operate and understand how management effectively controls spend.</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Review the cost management and control processes to determine inefficiencies, gaps, and opportunities for improvement across our cost management framework:</a:t>
                      </a:r>
                    </a:p>
                    <a:p>
                      <a:pPr marL="463550" marR="0" lvl="2" indent="-233363" algn="l" defTabSz="695325" rtl="0" eaLnBrk="1" fontAlgn="base" latinLnBrk="0" hangingPunct="1">
                        <a:lnSpc>
                          <a:spcPct val="100000"/>
                        </a:lnSpc>
                        <a:spcBef>
                          <a:spcPct val="0"/>
                        </a:spcBef>
                        <a:spcAft>
                          <a:spcPct val="20000"/>
                        </a:spcAft>
                        <a:buClrTx/>
                        <a:buSzTx/>
                        <a:buFont typeface="Arial" pitchFamily="34" charset="0"/>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Financial management and control</a:t>
                      </a:r>
                    </a:p>
                    <a:p>
                      <a:pPr marL="463550" marR="0" lvl="2" indent="-233363" algn="l" defTabSz="695325" rtl="0" eaLnBrk="1" fontAlgn="base" latinLnBrk="0" hangingPunct="1">
                        <a:lnSpc>
                          <a:spcPct val="100000"/>
                        </a:lnSpc>
                        <a:spcBef>
                          <a:spcPct val="0"/>
                        </a:spcBef>
                        <a:spcAft>
                          <a:spcPct val="20000"/>
                        </a:spcAft>
                        <a:buClrTx/>
                        <a:buSzTx/>
                        <a:buFont typeface="Arial" pitchFamily="34" charset="0"/>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Business process activities</a:t>
                      </a:r>
                    </a:p>
                    <a:p>
                      <a:pPr marL="463550" marR="0" lvl="2" indent="-233363" algn="l" defTabSz="695325" rtl="0" eaLnBrk="1" fontAlgn="base" latinLnBrk="0" hangingPunct="1">
                        <a:lnSpc>
                          <a:spcPct val="100000"/>
                        </a:lnSpc>
                        <a:spcBef>
                          <a:spcPct val="0"/>
                        </a:spcBef>
                        <a:spcAft>
                          <a:spcPct val="20000"/>
                        </a:spcAft>
                        <a:buClrTx/>
                        <a:buSzTx/>
                        <a:buFont typeface="Arial" pitchFamily="34" charset="0"/>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Contracts, suppliers, and supply chain</a:t>
                      </a:r>
                    </a:p>
                    <a:p>
                      <a:pPr marL="463550" marR="0" lvl="2" indent="-233363" algn="l" defTabSz="695325" rtl="0" eaLnBrk="1" fontAlgn="base" latinLnBrk="0" hangingPunct="1">
                        <a:lnSpc>
                          <a:spcPct val="100000"/>
                        </a:lnSpc>
                        <a:spcBef>
                          <a:spcPct val="0"/>
                        </a:spcBef>
                        <a:spcAft>
                          <a:spcPct val="20000"/>
                        </a:spcAft>
                        <a:buClrTx/>
                        <a:buSzTx/>
                        <a:buFont typeface="Arial" pitchFamily="34" charset="0"/>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Performance management</a:t>
                      </a:r>
                    </a:p>
                  </a:txBody>
                  <a:tcPr marL="64008" marR="64008"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3"/>
          <p:cNvSpPr>
            <a:spLocks noGrp="1"/>
          </p:cNvSpPr>
          <p:nvPr>
            <p:ph type="sldNum" sz="quarter" idx="10"/>
          </p:nvPr>
        </p:nvSpPr>
        <p:spPr/>
        <p:txBody>
          <a:bodyPr/>
          <a:lstStyle/>
          <a:p>
            <a:fld id="{2B243ECE-366F-41C8-84A2-AF10F38369CF}" type="slidenum">
              <a:rPr lang="en-US"/>
              <a:pPr/>
              <a:t>36</a:t>
            </a:fld>
            <a:endParaRPr lang="en-US"/>
          </a:p>
        </p:txBody>
      </p:sp>
      <p:sp>
        <p:nvSpPr>
          <p:cNvPr id="814082" name="Rectangle 2"/>
          <p:cNvSpPr>
            <a:spLocks noGrp="1" noChangeArrowheads="1"/>
          </p:cNvSpPr>
          <p:nvPr>
            <p:ph type="title"/>
          </p:nvPr>
        </p:nvSpPr>
        <p:spPr/>
        <p:txBody>
          <a:bodyPr/>
          <a:lstStyle/>
          <a:p>
            <a:r>
              <a:rPr lang="en-US">
                <a:solidFill>
                  <a:schemeClr val="tx1"/>
                </a:solidFill>
              </a:rPr>
              <a:t>Appendix 1 – Methodology summary</a:t>
            </a:r>
            <a:r>
              <a:rPr lang="en-US"/>
              <a:t> </a:t>
            </a:r>
            <a:br>
              <a:rPr lang="en-US"/>
            </a:br>
            <a:r>
              <a:rPr lang="en-US"/>
              <a:t>Assessment – Reporting stage activities</a:t>
            </a:r>
          </a:p>
        </p:txBody>
      </p:sp>
      <p:sp>
        <p:nvSpPr>
          <p:cNvPr id="814083" name="Rectangle 3"/>
          <p:cNvSpPr>
            <a:spLocks noChangeArrowheads="1"/>
          </p:cNvSpPr>
          <p:nvPr/>
        </p:nvSpPr>
        <p:spPr bwMode="gray">
          <a:xfrm>
            <a:off x="1905000" y="1993900"/>
            <a:ext cx="3757613" cy="489743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28575" algn="ctr">
                <a:solidFill>
                  <a:srgbClr val="99CCFF"/>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5646" tIns="47823" rIns="95646" bIns="47823" anchor="ctr"/>
          <a:lstStyle/>
          <a:p>
            <a:endParaRPr lang="zh-CN" altLang="en-US"/>
          </a:p>
        </p:txBody>
      </p:sp>
      <p:sp>
        <p:nvSpPr>
          <p:cNvPr id="814084" name="Rectangle 4"/>
          <p:cNvSpPr>
            <a:spLocks noGrp="1" noChangeArrowheads="1"/>
          </p:cNvSpPr>
          <p:nvPr>
            <p:ph type="body" idx="1"/>
          </p:nvPr>
        </p:nvSpPr>
        <p:spPr>
          <a:xfrm>
            <a:off x="328613" y="1279525"/>
            <a:ext cx="9388475" cy="606425"/>
          </a:xfrm>
          <a:noFill/>
          <a:ln/>
        </p:spPr>
        <p:txBody>
          <a:bodyPr/>
          <a:lstStyle/>
          <a:p>
            <a:pPr defTabSz="695325">
              <a:spcBef>
                <a:spcPct val="0"/>
              </a:spcBef>
            </a:pPr>
            <a:r>
              <a:rPr lang="en-US"/>
              <a:t>Reporting stage activities finalize the cost reduction opportunities through completion of a revised budget, performing </a:t>
            </a:r>
            <a:br>
              <a:rPr lang="en-US"/>
            </a:br>
            <a:r>
              <a:rPr lang="en-US"/>
              <a:t>a management challenge session, and building a recommendations roadmap for implementing the cost management controls required to sustain the benefits and achieve additional opportunities.</a:t>
            </a:r>
          </a:p>
        </p:txBody>
      </p:sp>
      <p:graphicFrame>
        <p:nvGraphicFramePr>
          <p:cNvPr id="814124" name="Group 44"/>
          <p:cNvGraphicFramePr>
            <a:graphicFrameLocks noGrp="1"/>
          </p:cNvGraphicFramePr>
          <p:nvPr/>
        </p:nvGraphicFramePr>
        <p:xfrm>
          <a:off x="349250" y="2000250"/>
          <a:ext cx="9369425" cy="3218688"/>
        </p:xfrm>
        <a:graphic>
          <a:graphicData uri="http://schemas.openxmlformats.org/drawingml/2006/table">
            <a:tbl>
              <a:tblPr/>
              <a:tblGrid>
                <a:gridCol w="9369425"/>
              </a:tblGrid>
              <a:tr h="134938">
                <a:tc>
                  <a:txBody>
                    <a:bodyPr/>
                    <a:lstStyle/>
                    <a:p>
                      <a:pPr marL="0" marR="0" lvl="0" indent="0" algn="l" defTabSz="695325" rtl="0" eaLnBrk="1" fontAlgn="base" latinLnBrk="0" hangingPunct="1">
                        <a:lnSpc>
                          <a:spcPct val="100000"/>
                        </a:lnSpc>
                        <a:spcBef>
                          <a:spcPct val="0"/>
                        </a:spcBef>
                        <a:spcAft>
                          <a:spcPct val="20000"/>
                        </a:spcAft>
                        <a:buClrTx/>
                        <a:buSzTx/>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Compile revised budget pro formas and rollup results</a:t>
                      </a:r>
                    </a:p>
                  </a:txBody>
                  <a:tcPr marL="64008" marR="64008"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r>
              <a:tr h="225425">
                <a:tc>
                  <a:txBody>
                    <a:bodyPr/>
                    <a:lstStyle/>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Work with finance to compile revised budgets, summarize the results of the spend analysis and detailed interviews, and ensure consistency of the various budget owner inputs - including resolving any inconsistencies, ownership, and other data issues.</a:t>
                      </a:r>
                    </a:p>
                  </a:txBody>
                  <a:tcPr marL="64008" marR="64008"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134938">
                <a:tc>
                  <a:txBody>
                    <a:bodyPr/>
                    <a:lstStyle/>
                    <a:p>
                      <a:pPr marL="0" marR="0" lvl="0" indent="0" algn="l" defTabSz="695325" rtl="0" eaLnBrk="1" fontAlgn="base" latinLnBrk="0" hangingPunct="1">
                        <a:lnSpc>
                          <a:spcPct val="100000"/>
                        </a:lnSpc>
                        <a:spcBef>
                          <a:spcPct val="0"/>
                        </a:spcBef>
                        <a:spcAft>
                          <a:spcPct val="20000"/>
                        </a:spcAft>
                        <a:buClrTx/>
                        <a:buSzTx/>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Conduct management challenge session</a:t>
                      </a:r>
                    </a:p>
                  </a:txBody>
                  <a:tcPr marL="64008" marR="64008"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r>
              <a:tr h="347663">
                <a:tc>
                  <a:txBody>
                    <a:bodyPr/>
                    <a:lstStyle/>
                    <a:p>
                      <a:pPr marL="230188" marR="0" lvl="1" indent="-228600"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Set the stage for the challenge session, which includes agreement on session objectives and outcomes, the information required from the management team, and format of the revised budgets and recommendations to be presented.</a:t>
                      </a:r>
                    </a:p>
                    <a:p>
                      <a:pPr marL="230188" marR="0" lvl="1" indent="-228600"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Embed consistent budget assumptions and “discretionary spend rules and guidance” into detailed cost center budgets.</a:t>
                      </a:r>
                    </a:p>
                    <a:p>
                      <a:pPr marL="230188" marR="0" lvl="1" indent="-228600"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Conduct the management challenge session to gain buy-in and commitment</a:t>
                      </a:r>
                    </a:p>
                  </a:txBody>
                  <a:tcPr marL="64008" marR="64008"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noFill/>
                  </a:tcPr>
                </a:tc>
              </a:tr>
              <a:tr h="134938">
                <a:tc>
                  <a:txBody>
                    <a:bodyPr/>
                    <a:lstStyle/>
                    <a:p>
                      <a:pPr marL="0" marR="0" lvl="0" indent="0" algn="l" defTabSz="695325" rtl="0" eaLnBrk="1" fontAlgn="base" latinLnBrk="0" hangingPunct="1">
                        <a:lnSpc>
                          <a:spcPct val="100000"/>
                        </a:lnSpc>
                        <a:spcBef>
                          <a:spcPct val="0"/>
                        </a:spcBef>
                        <a:spcAft>
                          <a:spcPct val="20000"/>
                        </a:spcAft>
                        <a:buClrTx/>
                        <a:buSzTx/>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Develop cost management roadmap</a:t>
                      </a:r>
                    </a:p>
                  </a:txBody>
                  <a:tcPr marL="64008" marR="64008"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r>
              <a:tr h="315913">
                <a:tc>
                  <a:txBody>
                    <a:bodyPr/>
                    <a:lstStyle/>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Based on the gap analysis, summarize the stabilization (immediate), supported, and transformational recommendations actions into </a:t>
                      </a:r>
                      <a:br>
                        <a:rPr kumimoji="0" lang="en-US" sz="1200" b="0" i="0" u="none" strike="noStrike" cap="none" normalizeH="0" baseline="0" smtClean="0">
                          <a:ln>
                            <a:noFill/>
                          </a:ln>
                          <a:solidFill>
                            <a:schemeClr val="tx1"/>
                          </a:solidFill>
                          <a:effectLst/>
                          <a:latin typeface="Arial" pitchFamily="34" charset="0"/>
                          <a:cs typeface="Arial" pitchFamily="34" charset="0"/>
                        </a:rPr>
                      </a:br>
                      <a:r>
                        <a:rPr kumimoji="0" lang="en-US" sz="1200" b="0" i="0" u="none" strike="noStrike" cap="none" normalizeH="0" baseline="0" smtClean="0">
                          <a:ln>
                            <a:noFill/>
                          </a:ln>
                          <a:solidFill>
                            <a:schemeClr val="tx1"/>
                          </a:solidFill>
                          <a:effectLst/>
                          <a:latin typeface="Arial" pitchFamily="34" charset="0"/>
                          <a:cs typeface="Arial" pitchFamily="34" charset="0"/>
                        </a:rPr>
                        <a:t>a prioritized recommendations roadmap. The Recommendations roadmap considers the financial and operational impact and difficulty </a:t>
                      </a:r>
                      <a:br>
                        <a:rPr kumimoji="0" lang="en-US" sz="1200" b="0" i="0" u="none" strike="noStrike" cap="none" normalizeH="0" baseline="0" smtClean="0">
                          <a:ln>
                            <a:noFill/>
                          </a:ln>
                          <a:solidFill>
                            <a:schemeClr val="tx1"/>
                          </a:solidFill>
                          <a:effectLst/>
                          <a:latin typeface="Arial" pitchFamily="34" charset="0"/>
                          <a:cs typeface="Arial" pitchFamily="34" charset="0"/>
                        </a:rPr>
                      </a:br>
                      <a:r>
                        <a:rPr kumimoji="0" lang="en-US" sz="1200" b="0" i="0" u="none" strike="noStrike" cap="none" normalizeH="0" baseline="0" smtClean="0">
                          <a:ln>
                            <a:noFill/>
                          </a:ln>
                          <a:solidFill>
                            <a:schemeClr val="tx1"/>
                          </a:solidFill>
                          <a:effectLst/>
                          <a:latin typeface="Arial" pitchFamily="34" charset="0"/>
                          <a:cs typeface="Arial" pitchFamily="34" charset="0"/>
                        </a:rPr>
                        <a:t>to implement.</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The recommendations roadmap forms the foundation for development of a Business Improvement Plan (BIP) upon completion of assessment work.</a:t>
                      </a:r>
                    </a:p>
                  </a:txBody>
                  <a:tcPr marL="64008" marR="64008" horzOverflow="overflow">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0"/>
          </p:nvPr>
        </p:nvSpPr>
        <p:spPr/>
        <p:txBody>
          <a:bodyPr/>
          <a:lstStyle/>
          <a:p>
            <a:fld id="{247DCA05-9098-4F5C-AC22-D1AF4EF455D4}" type="slidenum">
              <a:rPr lang="en-US"/>
              <a:pPr/>
              <a:t>37</a:t>
            </a:fld>
            <a:endParaRPr lang="en-US"/>
          </a:p>
        </p:txBody>
      </p:sp>
      <p:sp>
        <p:nvSpPr>
          <p:cNvPr id="816130" name="Rectangle 2"/>
          <p:cNvSpPr>
            <a:spLocks noGrp="1" noChangeArrowheads="1"/>
          </p:cNvSpPr>
          <p:nvPr>
            <p:ph type="title"/>
          </p:nvPr>
        </p:nvSpPr>
        <p:spPr/>
        <p:txBody>
          <a:bodyPr/>
          <a:lstStyle/>
          <a:p>
            <a:r>
              <a:rPr lang="en-US">
                <a:solidFill>
                  <a:schemeClr val="tx1"/>
                </a:solidFill>
              </a:rPr>
              <a:t>Appendix 1 – Methodology summary</a:t>
            </a:r>
            <a:r>
              <a:rPr lang="en-US"/>
              <a:t> </a:t>
            </a:r>
            <a:br>
              <a:rPr lang="en-US"/>
            </a:br>
            <a:r>
              <a:rPr lang="en-US"/>
              <a:t>Assessment – Outputs and benefits</a:t>
            </a:r>
          </a:p>
        </p:txBody>
      </p:sp>
      <p:sp>
        <p:nvSpPr>
          <p:cNvPr id="816131" name="Rectangle 3"/>
          <p:cNvSpPr>
            <a:spLocks noGrp="1" noChangeArrowheads="1"/>
          </p:cNvSpPr>
          <p:nvPr>
            <p:ph type="body" idx="1"/>
          </p:nvPr>
        </p:nvSpPr>
        <p:spPr>
          <a:xfrm>
            <a:off x="328613" y="1279525"/>
            <a:ext cx="9388475" cy="606425"/>
          </a:xfrm>
          <a:noFill/>
        </p:spPr>
        <p:txBody>
          <a:bodyPr/>
          <a:lstStyle/>
          <a:p>
            <a:pPr defTabSz="695325">
              <a:spcBef>
                <a:spcPct val="0"/>
              </a:spcBef>
            </a:pPr>
            <a:r>
              <a:rPr lang="en-US"/>
              <a:t>The review results in immediate cost reductions and a cost management and control recommendations roadmap to sustain the identified savings and achieve additional opportunities.</a:t>
            </a:r>
          </a:p>
        </p:txBody>
      </p:sp>
      <p:graphicFrame>
        <p:nvGraphicFramePr>
          <p:cNvPr id="816173" name="Group 45"/>
          <p:cNvGraphicFramePr>
            <a:graphicFrameLocks noGrp="1"/>
          </p:cNvGraphicFramePr>
          <p:nvPr/>
        </p:nvGraphicFramePr>
        <p:xfrm>
          <a:off x="357188" y="1776413"/>
          <a:ext cx="4570412" cy="3614420"/>
        </p:xfrm>
        <a:graphic>
          <a:graphicData uri="http://schemas.openxmlformats.org/drawingml/2006/table">
            <a:tbl>
              <a:tblPr/>
              <a:tblGrid>
                <a:gridCol w="4570412"/>
              </a:tblGrid>
              <a:tr h="234950">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Cost Reduction</a:t>
                      </a:r>
                    </a:p>
                  </a:txBody>
                  <a:tcPr marL="64008" marR="640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r>
              <a:tr h="3340100">
                <a:tc>
                  <a:txBody>
                    <a:bodyPr/>
                    <a:lstStyle/>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Cost savings from spend analysis and revised budget challenge exercise</a:t>
                      </a:r>
                    </a:p>
                    <a:p>
                      <a:pPr marL="457200" marR="0" lvl="2" indent="-227013" algn="l" defTabSz="695325" rtl="0" eaLnBrk="1" fontAlgn="base" latinLnBrk="0" hangingPunct="1">
                        <a:lnSpc>
                          <a:spcPct val="100000"/>
                        </a:lnSpc>
                        <a:spcBef>
                          <a:spcPct val="0"/>
                        </a:spcBef>
                        <a:spcAft>
                          <a:spcPct val="20000"/>
                        </a:spcAft>
                        <a:buClrTx/>
                        <a:buSzTx/>
                        <a:buFont typeface="Arial" pitchFamily="34" charset="0"/>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Operating activity level adjustments</a:t>
                      </a:r>
                    </a:p>
                    <a:p>
                      <a:pPr marL="457200" marR="0" lvl="2" indent="-227013" algn="l" defTabSz="695325" rtl="0" eaLnBrk="1" fontAlgn="base" latinLnBrk="0" hangingPunct="1">
                        <a:lnSpc>
                          <a:spcPct val="100000"/>
                        </a:lnSpc>
                        <a:spcBef>
                          <a:spcPct val="0"/>
                        </a:spcBef>
                        <a:spcAft>
                          <a:spcPct val="20000"/>
                        </a:spcAft>
                        <a:buClrTx/>
                        <a:buSzTx/>
                        <a:buFont typeface="Arial" pitchFamily="34" charset="0"/>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Discretionary spend elimination</a:t>
                      </a:r>
                    </a:p>
                    <a:p>
                      <a:pPr marL="457200" marR="0" lvl="2" indent="-227013" algn="l" defTabSz="695325" rtl="0" eaLnBrk="1" fontAlgn="base" latinLnBrk="0" hangingPunct="1">
                        <a:lnSpc>
                          <a:spcPct val="100000"/>
                        </a:lnSpc>
                        <a:spcBef>
                          <a:spcPct val="0"/>
                        </a:spcBef>
                        <a:spcAft>
                          <a:spcPct val="20000"/>
                        </a:spcAft>
                        <a:buClrTx/>
                        <a:buSzTx/>
                        <a:buFont typeface="Arial" pitchFamily="34" charset="0"/>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Contingency reduction and control</a:t>
                      </a:r>
                    </a:p>
                    <a:p>
                      <a:pPr marL="457200" marR="0" lvl="2" indent="-227013" algn="l" defTabSz="695325" rtl="0" eaLnBrk="1" fontAlgn="base" latinLnBrk="0" hangingPunct="1">
                        <a:lnSpc>
                          <a:spcPct val="100000"/>
                        </a:lnSpc>
                        <a:spcBef>
                          <a:spcPct val="0"/>
                        </a:spcBef>
                        <a:spcAft>
                          <a:spcPct val="20000"/>
                        </a:spcAft>
                        <a:buClrTx/>
                        <a:buSzTx/>
                        <a:buFont typeface="Arial" pitchFamily="34" charset="0"/>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Headcount reductions</a:t>
                      </a:r>
                    </a:p>
                    <a:p>
                      <a:pPr marL="457200" marR="0" lvl="2" indent="-227013" algn="l" defTabSz="695325" rtl="0" eaLnBrk="1" fontAlgn="base" latinLnBrk="0" hangingPunct="1">
                        <a:lnSpc>
                          <a:spcPct val="100000"/>
                        </a:lnSpc>
                        <a:spcBef>
                          <a:spcPct val="0"/>
                        </a:spcBef>
                        <a:spcAft>
                          <a:spcPct val="20000"/>
                        </a:spcAft>
                        <a:buClrTx/>
                        <a:buSzTx/>
                        <a:buFont typeface="Arial" pitchFamily="34" charset="0"/>
                        <a:buNone/>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Defined operational cost drivers and baseline activity levels</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Contracts renegotiated and improved control</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Culture of cost awareness and ownership</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Tighter span of control for spend approval</a:t>
                      </a:r>
                    </a:p>
                  </a:txBody>
                  <a:tcPr marL="64008" marR="640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graphicFrame>
        <p:nvGraphicFramePr>
          <p:cNvPr id="816172" name="Group 44"/>
          <p:cNvGraphicFramePr>
            <a:graphicFrameLocks noGrp="1"/>
          </p:cNvGraphicFramePr>
          <p:nvPr/>
        </p:nvGraphicFramePr>
        <p:xfrm>
          <a:off x="5137150" y="1776413"/>
          <a:ext cx="4570413" cy="3621024"/>
        </p:xfrm>
        <a:graphic>
          <a:graphicData uri="http://schemas.openxmlformats.org/drawingml/2006/table">
            <a:tbl>
              <a:tblPr/>
              <a:tblGrid>
                <a:gridCol w="4570413"/>
              </a:tblGrid>
              <a:tr h="234950">
                <a:tc>
                  <a:txBody>
                    <a:bodyPr/>
                    <a:lstStyle/>
                    <a:p>
                      <a:pPr marL="0" marR="0" lvl="0" indent="0" algn="l" defTabSz="695325" rtl="0" eaLnBrk="1" fontAlgn="base" latinLnBrk="0" hangingPunct="1">
                        <a:lnSpc>
                          <a:spcPct val="100000"/>
                        </a:lnSpc>
                        <a:spcBef>
                          <a:spcPct val="0"/>
                        </a:spcBef>
                        <a:spcAft>
                          <a:spcPct val="20000"/>
                        </a:spcAft>
                        <a:buClrTx/>
                        <a:buSzPct val="90000"/>
                        <a:buFont typeface="Arial" pitchFamily="34" charset="0"/>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Cost Management and Control</a:t>
                      </a:r>
                    </a:p>
                  </a:txBody>
                  <a:tcPr marL="64008" marR="640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r>
              <a:tr h="2208213">
                <a:tc>
                  <a:txBody>
                    <a:bodyPr/>
                    <a:lstStyle/>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Common cost management issues and risks across the business units</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Cost savings opportunities that can be achieved through operational efficiencies and increased rigor in the management of the cost management framework elements</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Financial management and control gap analysis and spider charts across the four dimensions:</a:t>
                      </a:r>
                    </a:p>
                    <a:p>
                      <a:pPr marL="457200" marR="0" lvl="2" indent="-227013" algn="l" defTabSz="695325" rtl="0" eaLnBrk="1" fontAlgn="base" latinLnBrk="0" hangingPunct="1">
                        <a:lnSpc>
                          <a:spcPct val="100000"/>
                        </a:lnSpc>
                        <a:spcBef>
                          <a:spcPct val="0"/>
                        </a:spcBef>
                        <a:spcAft>
                          <a:spcPct val="20000"/>
                        </a:spcAft>
                        <a:buClrTx/>
                        <a:buSzTx/>
                        <a:buFont typeface="Arial" pitchFamily="34" charset="0"/>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Financial Management and Control</a:t>
                      </a:r>
                    </a:p>
                    <a:p>
                      <a:pPr marL="457200" marR="0" lvl="2" indent="-227013" algn="l" defTabSz="695325" rtl="0" eaLnBrk="1" fontAlgn="base" latinLnBrk="0" hangingPunct="1">
                        <a:lnSpc>
                          <a:spcPct val="100000"/>
                        </a:lnSpc>
                        <a:spcBef>
                          <a:spcPct val="0"/>
                        </a:spcBef>
                        <a:spcAft>
                          <a:spcPct val="20000"/>
                        </a:spcAft>
                        <a:buClrTx/>
                        <a:buSzTx/>
                        <a:buFont typeface="Arial" pitchFamily="34" charset="0"/>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Contracts, Contractors, and Supply Chain</a:t>
                      </a:r>
                    </a:p>
                    <a:p>
                      <a:pPr marL="457200" marR="0" lvl="2" indent="-227013" algn="l" defTabSz="695325" rtl="0" eaLnBrk="1" fontAlgn="base" latinLnBrk="0" hangingPunct="1">
                        <a:lnSpc>
                          <a:spcPct val="100000"/>
                        </a:lnSpc>
                        <a:spcBef>
                          <a:spcPct val="0"/>
                        </a:spcBef>
                        <a:spcAft>
                          <a:spcPct val="20000"/>
                        </a:spcAft>
                        <a:buClrTx/>
                        <a:buSzTx/>
                        <a:buFont typeface="Arial" pitchFamily="34" charset="0"/>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Business Process Execution</a:t>
                      </a:r>
                    </a:p>
                    <a:p>
                      <a:pPr marL="457200" marR="0" lvl="2" indent="-227013" algn="l" defTabSz="695325" rtl="0" eaLnBrk="1" fontAlgn="base" latinLnBrk="0" hangingPunct="1">
                        <a:lnSpc>
                          <a:spcPct val="100000"/>
                        </a:lnSpc>
                        <a:spcBef>
                          <a:spcPct val="0"/>
                        </a:spcBef>
                        <a:spcAft>
                          <a:spcPct val="20000"/>
                        </a:spcAft>
                        <a:buClrTx/>
                        <a:buSzTx/>
                        <a:buFont typeface="Arial" pitchFamily="34" charset="0"/>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Performance Management</a:t>
                      </a:r>
                    </a:p>
                    <a:p>
                      <a:pPr marL="457200" marR="0" lvl="2" indent="-227013" algn="l" defTabSz="695325" rtl="0" eaLnBrk="1" fontAlgn="base" latinLnBrk="0" hangingPunct="1">
                        <a:lnSpc>
                          <a:spcPct val="100000"/>
                        </a:lnSpc>
                        <a:spcBef>
                          <a:spcPct val="0"/>
                        </a:spcBef>
                        <a:spcAft>
                          <a:spcPct val="20000"/>
                        </a:spcAft>
                        <a:buClrTx/>
                        <a:buSzTx/>
                        <a:buFont typeface="Arial" pitchFamily="34" charset="0"/>
                        <a:buNone/>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Recommendations roadmap and prioritized opportunities</a:t>
                      </a:r>
                    </a:p>
                    <a:p>
                      <a:pPr marL="457200" marR="0" lvl="2" indent="-227013" algn="l" defTabSz="695325" rtl="0" eaLnBrk="1" fontAlgn="base" latinLnBrk="0" hangingPunct="1">
                        <a:lnSpc>
                          <a:spcPct val="100000"/>
                        </a:lnSpc>
                        <a:spcBef>
                          <a:spcPct val="0"/>
                        </a:spcBef>
                        <a:spcAft>
                          <a:spcPct val="20000"/>
                        </a:spcAft>
                        <a:buClrTx/>
                        <a:buSzTx/>
                        <a:buFont typeface="Arial" pitchFamily="34" charset="0"/>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Stabilization (immediate and controllable)</a:t>
                      </a:r>
                    </a:p>
                    <a:p>
                      <a:pPr marL="457200" marR="0" lvl="2" indent="-227013" algn="l" defTabSz="695325" rtl="0" eaLnBrk="1" fontAlgn="base" latinLnBrk="0" hangingPunct="1">
                        <a:lnSpc>
                          <a:spcPct val="100000"/>
                        </a:lnSpc>
                        <a:spcBef>
                          <a:spcPct val="0"/>
                        </a:spcBef>
                        <a:spcAft>
                          <a:spcPct val="20000"/>
                        </a:spcAft>
                        <a:buClrTx/>
                        <a:buSzTx/>
                        <a:buFont typeface="Arial" pitchFamily="34" charset="0"/>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Supported</a:t>
                      </a:r>
                    </a:p>
                    <a:p>
                      <a:pPr marL="457200" marR="0" lvl="2" indent="-227013" algn="l" defTabSz="695325" rtl="0" eaLnBrk="1" fontAlgn="base" latinLnBrk="0" hangingPunct="1">
                        <a:lnSpc>
                          <a:spcPct val="100000"/>
                        </a:lnSpc>
                        <a:spcBef>
                          <a:spcPct val="0"/>
                        </a:spcBef>
                        <a:spcAft>
                          <a:spcPct val="20000"/>
                        </a:spcAft>
                        <a:buClrTx/>
                        <a:buSzTx/>
                        <a:buFont typeface="Arial" pitchFamily="34" charset="0"/>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Transformational</a:t>
                      </a:r>
                    </a:p>
                  </a:txBody>
                  <a:tcPr marL="64008" marR="64008"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灯片编号占位符 3"/>
          <p:cNvSpPr>
            <a:spLocks noGrp="1"/>
          </p:cNvSpPr>
          <p:nvPr>
            <p:ph type="sldNum" sz="quarter" idx="10"/>
          </p:nvPr>
        </p:nvSpPr>
        <p:spPr/>
        <p:txBody>
          <a:bodyPr/>
          <a:lstStyle/>
          <a:p>
            <a:fld id="{CD10E883-ACF6-4AFD-BF1A-6A3371A51A2C}" type="slidenum">
              <a:rPr lang="en-US"/>
              <a:pPr/>
              <a:t>38</a:t>
            </a:fld>
            <a:endParaRPr lang="en-US"/>
          </a:p>
        </p:txBody>
      </p:sp>
      <p:sp>
        <p:nvSpPr>
          <p:cNvPr id="818178" name="Rectangle 2"/>
          <p:cNvSpPr>
            <a:spLocks noGrp="1" noChangeArrowheads="1"/>
          </p:cNvSpPr>
          <p:nvPr>
            <p:ph type="title"/>
          </p:nvPr>
        </p:nvSpPr>
        <p:spPr/>
        <p:txBody>
          <a:bodyPr/>
          <a:lstStyle/>
          <a:p>
            <a:r>
              <a:rPr lang="en-US">
                <a:solidFill>
                  <a:schemeClr val="tx1"/>
                </a:solidFill>
              </a:rPr>
              <a:t>Appendix 1 – Methodology summary</a:t>
            </a:r>
            <a:r>
              <a:rPr lang="en-US"/>
              <a:t> </a:t>
            </a:r>
            <a:br>
              <a:rPr lang="en-US"/>
            </a:br>
            <a:r>
              <a:rPr lang="en-US"/>
              <a:t>Outputs – Cost reduction</a:t>
            </a:r>
          </a:p>
        </p:txBody>
      </p:sp>
      <p:sp>
        <p:nvSpPr>
          <p:cNvPr id="818179" name="Rectangle 3"/>
          <p:cNvSpPr>
            <a:spLocks noGrp="1" noChangeArrowheads="1"/>
          </p:cNvSpPr>
          <p:nvPr>
            <p:ph type="body" idx="1"/>
          </p:nvPr>
        </p:nvSpPr>
        <p:spPr>
          <a:xfrm>
            <a:off x="328613" y="1279525"/>
            <a:ext cx="9388475" cy="606425"/>
          </a:xfrm>
          <a:noFill/>
        </p:spPr>
        <p:txBody>
          <a:bodyPr/>
          <a:lstStyle/>
          <a:p>
            <a:pPr defTabSz="695325">
              <a:spcBef>
                <a:spcPct val="0"/>
              </a:spcBef>
            </a:pPr>
            <a:r>
              <a:rPr lang="en-US"/>
              <a:t>Outputs include an improved cost awareness and discipline, definition of cost drivers and baseline operating activity levels, and revised fiscal plans incorporating the identified cost savings.</a:t>
            </a:r>
          </a:p>
        </p:txBody>
      </p:sp>
      <p:sp>
        <p:nvSpPr>
          <p:cNvPr id="818218" name="Text Box 42"/>
          <p:cNvSpPr txBox="1">
            <a:spLocks noChangeArrowheads="1"/>
          </p:cNvSpPr>
          <p:nvPr/>
        </p:nvSpPr>
        <p:spPr bwMode="blackWhite">
          <a:xfrm>
            <a:off x="328613" y="4019550"/>
            <a:ext cx="2316162"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8763"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Aft>
                <a:spcPct val="20000"/>
              </a:spcAft>
            </a:pPr>
            <a:r>
              <a:rPr lang="en-US" sz="1400">
                <a:solidFill>
                  <a:schemeClr val="tx2"/>
                </a:solidFill>
              </a:rPr>
              <a:t>Contracts Prioritization Matrix</a:t>
            </a:r>
          </a:p>
        </p:txBody>
      </p:sp>
      <p:sp>
        <p:nvSpPr>
          <p:cNvPr id="818219" name="Text Box 43"/>
          <p:cNvSpPr txBox="1">
            <a:spLocks noChangeArrowheads="1"/>
          </p:cNvSpPr>
          <p:nvPr/>
        </p:nvSpPr>
        <p:spPr bwMode="blackWhite">
          <a:xfrm>
            <a:off x="328613" y="1844675"/>
            <a:ext cx="2416175" cy="425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8763"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Aft>
                <a:spcPct val="20000"/>
              </a:spcAft>
            </a:pPr>
            <a:r>
              <a:rPr lang="en-US" sz="1400">
                <a:solidFill>
                  <a:schemeClr val="tx2"/>
                </a:solidFill>
              </a:rPr>
              <a:t>Operational and Discretionary</a:t>
            </a:r>
            <a:br>
              <a:rPr lang="en-US" sz="1400">
                <a:solidFill>
                  <a:schemeClr val="tx2"/>
                </a:solidFill>
              </a:rPr>
            </a:br>
            <a:r>
              <a:rPr lang="en-US" sz="1400">
                <a:solidFill>
                  <a:schemeClr val="tx2"/>
                </a:solidFill>
              </a:rPr>
              <a:t>Spend Analysis and Challenge</a:t>
            </a:r>
          </a:p>
        </p:txBody>
      </p:sp>
      <p:sp>
        <p:nvSpPr>
          <p:cNvPr id="818220" name="Text Box 44"/>
          <p:cNvSpPr txBox="1">
            <a:spLocks noChangeArrowheads="1"/>
          </p:cNvSpPr>
          <p:nvPr/>
        </p:nvSpPr>
        <p:spPr bwMode="blackWhite">
          <a:xfrm>
            <a:off x="5118100" y="1844675"/>
            <a:ext cx="2562225" cy="425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8763"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Aft>
                <a:spcPct val="20000"/>
              </a:spcAft>
            </a:pPr>
            <a:r>
              <a:rPr lang="en-US" sz="1400">
                <a:solidFill>
                  <a:schemeClr val="tx2"/>
                </a:solidFill>
              </a:rPr>
              <a:t>Management Challenge Session</a:t>
            </a:r>
            <a:br>
              <a:rPr lang="en-US" sz="1400">
                <a:solidFill>
                  <a:schemeClr val="tx2"/>
                </a:solidFill>
              </a:rPr>
            </a:br>
            <a:r>
              <a:rPr lang="en-US" sz="1400">
                <a:solidFill>
                  <a:schemeClr val="tx2"/>
                </a:solidFill>
              </a:rPr>
              <a:t>and Revised Financial Plans</a:t>
            </a:r>
          </a:p>
        </p:txBody>
      </p:sp>
      <p:sp>
        <p:nvSpPr>
          <p:cNvPr id="818221" name="Text Box 45"/>
          <p:cNvSpPr txBox="1">
            <a:spLocks noChangeArrowheads="1"/>
          </p:cNvSpPr>
          <p:nvPr/>
        </p:nvSpPr>
        <p:spPr bwMode="blackWhite">
          <a:xfrm>
            <a:off x="3281363" y="2478088"/>
            <a:ext cx="1825625" cy="2152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231775" indent="-230188" defTabSz="1019175">
              <a:spcBef>
                <a:spcPct val="0"/>
              </a:spcBef>
              <a:spcAft>
                <a:spcPct val="0"/>
              </a:spcAft>
              <a:defRPr>
                <a:solidFill>
                  <a:schemeClr val="tx1"/>
                </a:solidFill>
                <a:latin typeface="Arial" pitchFamily="34" charset="0"/>
                <a:cs typeface="Arial" pitchFamily="34" charset="0"/>
              </a:defRPr>
            </a:lvl2pPr>
            <a:lvl3pPr marL="463550" indent="-230188" defTabSz="1019175">
              <a:spcBef>
                <a:spcPct val="0"/>
              </a:spcBef>
              <a:spcAft>
                <a:spcPct val="0"/>
              </a:spcAft>
              <a:defRPr>
                <a:solidFill>
                  <a:schemeClr val="tx1"/>
                </a:solidFill>
                <a:latin typeface="Arial" pitchFamily="34" charset="0"/>
                <a:cs typeface="Arial" pitchFamily="34" charset="0"/>
              </a:defRPr>
            </a:lvl3pPr>
            <a:lvl4pPr marL="1528763"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lvl="1">
              <a:spcAft>
                <a:spcPct val="20000"/>
              </a:spcAft>
              <a:buFontTx/>
              <a:buChar char="•"/>
            </a:pPr>
            <a:r>
              <a:rPr lang="en-US" sz="1100"/>
              <a:t>Cost savings from </a:t>
            </a:r>
            <a:br>
              <a:rPr lang="en-US" sz="1100"/>
            </a:br>
            <a:r>
              <a:rPr lang="en-US" sz="1100"/>
              <a:t>spend analysis </a:t>
            </a:r>
            <a:br>
              <a:rPr lang="en-US" sz="1100"/>
            </a:br>
            <a:r>
              <a:rPr lang="en-US" sz="1100"/>
              <a:t>challenge exercise</a:t>
            </a:r>
          </a:p>
          <a:p>
            <a:pPr lvl="2">
              <a:spcAft>
                <a:spcPct val="20000"/>
              </a:spcAft>
              <a:buSzTx/>
              <a:buFont typeface="Arial" pitchFamily="34" charset="0"/>
              <a:buChar char="-"/>
            </a:pPr>
            <a:r>
              <a:rPr lang="en-US" sz="1100"/>
              <a:t>Operating activity </a:t>
            </a:r>
            <a:br>
              <a:rPr lang="en-US" sz="1100"/>
            </a:br>
            <a:r>
              <a:rPr lang="en-US" sz="1100"/>
              <a:t>level adjustments</a:t>
            </a:r>
          </a:p>
          <a:p>
            <a:pPr lvl="2">
              <a:spcAft>
                <a:spcPct val="20000"/>
              </a:spcAft>
              <a:buSzTx/>
              <a:buFont typeface="Arial" pitchFamily="34" charset="0"/>
              <a:buChar char="-"/>
            </a:pPr>
            <a:r>
              <a:rPr lang="en-US" sz="1100"/>
              <a:t>Discretionary </a:t>
            </a:r>
            <a:br>
              <a:rPr lang="en-US" sz="1100"/>
            </a:br>
            <a:r>
              <a:rPr lang="en-US" sz="1100"/>
              <a:t>spend elimination</a:t>
            </a:r>
          </a:p>
          <a:p>
            <a:pPr lvl="2">
              <a:spcAft>
                <a:spcPct val="20000"/>
              </a:spcAft>
              <a:buSzTx/>
              <a:buFont typeface="Arial" pitchFamily="34" charset="0"/>
              <a:buChar char="-"/>
            </a:pPr>
            <a:r>
              <a:rPr lang="en-US" sz="1100"/>
              <a:t>Headcount </a:t>
            </a:r>
            <a:br>
              <a:rPr lang="en-US" sz="1100"/>
            </a:br>
            <a:r>
              <a:rPr lang="en-US" sz="1100"/>
              <a:t>reductions</a:t>
            </a:r>
          </a:p>
          <a:p>
            <a:pPr lvl="2">
              <a:spcAft>
                <a:spcPct val="20000"/>
              </a:spcAft>
              <a:buSzTx/>
              <a:buFont typeface="Arial" pitchFamily="34" charset="0"/>
              <a:buChar char="-"/>
            </a:pPr>
            <a:r>
              <a:rPr lang="en-US" sz="1100"/>
              <a:t>Contingency reduction </a:t>
            </a:r>
            <a:br>
              <a:rPr lang="en-US" sz="1100"/>
            </a:br>
            <a:r>
              <a:rPr lang="en-US" sz="1100"/>
              <a:t>and control</a:t>
            </a:r>
          </a:p>
        </p:txBody>
      </p:sp>
      <p:sp>
        <p:nvSpPr>
          <p:cNvPr id="818222" name="Text Box 46"/>
          <p:cNvSpPr txBox="1">
            <a:spLocks noChangeArrowheads="1"/>
          </p:cNvSpPr>
          <p:nvPr/>
        </p:nvSpPr>
        <p:spPr bwMode="blackWhite">
          <a:xfrm>
            <a:off x="3281363" y="5005388"/>
            <a:ext cx="1879600" cy="1379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231775" indent="-230188" defTabSz="1019175">
              <a:spcBef>
                <a:spcPct val="0"/>
              </a:spcBef>
              <a:spcAft>
                <a:spcPct val="0"/>
              </a:spcAft>
              <a:defRPr>
                <a:solidFill>
                  <a:schemeClr val="tx1"/>
                </a:solidFill>
                <a:latin typeface="Arial" pitchFamily="34" charset="0"/>
                <a:cs typeface="Arial" pitchFamily="34" charset="0"/>
              </a:defRPr>
            </a:lvl2pPr>
            <a:lvl3pPr marL="509588" indent="-252413" defTabSz="1019175">
              <a:spcBef>
                <a:spcPct val="0"/>
              </a:spcBef>
              <a:spcAft>
                <a:spcPct val="0"/>
              </a:spcAft>
              <a:defRPr>
                <a:solidFill>
                  <a:schemeClr val="tx1"/>
                </a:solidFill>
                <a:latin typeface="Arial" pitchFamily="34" charset="0"/>
                <a:cs typeface="Arial" pitchFamily="34" charset="0"/>
              </a:defRPr>
            </a:lvl3pPr>
            <a:lvl4pPr marL="1528763"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lvl="1">
              <a:spcAft>
                <a:spcPct val="20000"/>
              </a:spcAft>
              <a:buFontTx/>
              <a:buChar char="•"/>
            </a:pPr>
            <a:r>
              <a:rPr lang="en-US" sz="1100"/>
              <a:t>Contracts pricing challenge and renegotiation </a:t>
            </a:r>
            <a:br>
              <a:rPr lang="en-US" sz="1100"/>
            </a:br>
            <a:r>
              <a:rPr lang="en-US" sz="1100"/>
              <a:t>planning</a:t>
            </a:r>
          </a:p>
          <a:p>
            <a:pPr lvl="1">
              <a:spcAft>
                <a:spcPct val="20000"/>
              </a:spcAft>
              <a:buFontTx/>
              <a:buChar char="•"/>
            </a:pPr>
            <a:r>
              <a:rPr lang="en-US" sz="1100"/>
              <a:t>Contract leakage and other invoice control savings from forensic contract analysis</a:t>
            </a:r>
          </a:p>
        </p:txBody>
      </p:sp>
      <p:sp>
        <p:nvSpPr>
          <p:cNvPr id="818328" name="Text Box 152"/>
          <p:cNvSpPr txBox="1">
            <a:spLocks noChangeArrowheads="1"/>
          </p:cNvSpPr>
          <p:nvPr/>
        </p:nvSpPr>
        <p:spPr bwMode="blackWhite">
          <a:xfrm>
            <a:off x="7686675" y="2478088"/>
            <a:ext cx="1908175" cy="874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231775" indent="-230188" defTabSz="1019175">
              <a:spcBef>
                <a:spcPct val="0"/>
              </a:spcBef>
              <a:spcAft>
                <a:spcPct val="0"/>
              </a:spcAft>
              <a:defRPr>
                <a:solidFill>
                  <a:schemeClr val="tx1"/>
                </a:solidFill>
                <a:latin typeface="Arial" pitchFamily="34" charset="0"/>
                <a:cs typeface="Arial" pitchFamily="34" charset="0"/>
              </a:defRPr>
            </a:lvl2pPr>
            <a:lvl3pPr marL="509588" indent="-252413" defTabSz="1019175">
              <a:spcBef>
                <a:spcPct val="0"/>
              </a:spcBef>
              <a:spcAft>
                <a:spcPct val="0"/>
              </a:spcAft>
              <a:defRPr>
                <a:solidFill>
                  <a:schemeClr val="tx1"/>
                </a:solidFill>
                <a:latin typeface="Arial" pitchFamily="34" charset="0"/>
                <a:cs typeface="Arial" pitchFamily="34" charset="0"/>
              </a:defRPr>
            </a:lvl3pPr>
            <a:lvl4pPr marL="1528763"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lvl="1">
              <a:spcAft>
                <a:spcPct val="20000"/>
              </a:spcAft>
              <a:buFontTx/>
              <a:buChar char="•"/>
            </a:pPr>
            <a:r>
              <a:rPr lang="en-US" sz="1100"/>
              <a:t>Approved cost </a:t>
            </a:r>
            <a:br>
              <a:rPr lang="en-US" sz="1100"/>
            </a:br>
            <a:r>
              <a:rPr lang="en-US" sz="1100"/>
              <a:t>reduction opportunities </a:t>
            </a:r>
          </a:p>
          <a:p>
            <a:pPr lvl="1">
              <a:spcAft>
                <a:spcPct val="20000"/>
              </a:spcAft>
              <a:buFontTx/>
              <a:buChar char="•"/>
            </a:pPr>
            <a:r>
              <a:rPr lang="en-US" sz="1100"/>
              <a:t>Revised financial plans </a:t>
            </a:r>
            <a:br>
              <a:rPr lang="en-US" sz="1100"/>
            </a:br>
            <a:r>
              <a:rPr lang="en-US" sz="1100"/>
              <a:t>incorporating the identified </a:t>
            </a:r>
            <a:br>
              <a:rPr lang="en-US" sz="1100"/>
            </a:br>
            <a:r>
              <a:rPr lang="en-US" sz="1100"/>
              <a:t>cost savings</a:t>
            </a:r>
          </a:p>
        </p:txBody>
      </p:sp>
      <p:grpSp>
        <p:nvGrpSpPr>
          <p:cNvPr id="818534" name="Group 358"/>
          <p:cNvGrpSpPr>
            <a:grpSpLocks/>
          </p:cNvGrpSpPr>
          <p:nvPr/>
        </p:nvGrpSpPr>
        <p:grpSpPr bwMode="auto">
          <a:xfrm>
            <a:off x="5113338" y="2505075"/>
            <a:ext cx="2497137" cy="2944813"/>
            <a:chOff x="3221" y="1578"/>
            <a:chExt cx="1573" cy="1855"/>
          </a:xfrm>
        </p:grpSpPr>
        <p:sp>
          <p:nvSpPr>
            <p:cNvPr id="818535" name="AutoShape 359"/>
            <p:cNvSpPr>
              <a:spLocks noChangeAspect="1" noChangeArrowheads="1" noTextEdit="1"/>
            </p:cNvSpPr>
            <p:nvPr/>
          </p:nvSpPr>
          <p:spPr bwMode="auto">
            <a:xfrm>
              <a:off x="3224" y="1578"/>
              <a:ext cx="1568" cy="900"/>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8536" name="Rectangle 360"/>
            <p:cNvSpPr>
              <a:spLocks noChangeArrowheads="1"/>
            </p:cNvSpPr>
            <p:nvPr/>
          </p:nvSpPr>
          <p:spPr bwMode="auto">
            <a:xfrm>
              <a:off x="3913" y="1704"/>
              <a:ext cx="621" cy="63"/>
            </a:xfrm>
            <a:prstGeom prst="rect">
              <a:avLst/>
            </a:prstGeom>
            <a:solidFill>
              <a:srgbClr val="F4D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1019175"/>
              <a:endParaRPr lang="en-US"/>
            </a:p>
          </p:txBody>
        </p:sp>
        <p:sp>
          <p:nvSpPr>
            <p:cNvPr id="818537" name="Rectangle 361"/>
            <p:cNvSpPr>
              <a:spLocks noChangeArrowheads="1"/>
            </p:cNvSpPr>
            <p:nvPr/>
          </p:nvSpPr>
          <p:spPr bwMode="auto">
            <a:xfrm>
              <a:off x="3913" y="1829"/>
              <a:ext cx="621" cy="62"/>
            </a:xfrm>
            <a:prstGeom prst="rect">
              <a:avLst/>
            </a:prstGeom>
            <a:solidFill>
              <a:srgbClr val="FB3D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8538" name="Rectangle 362"/>
            <p:cNvSpPr>
              <a:spLocks noChangeArrowheads="1"/>
            </p:cNvSpPr>
            <p:nvPr/>
          </p:nvSpPr>
          <p:spPr bwMode="auto">
            <a:xfrm>
              <a:off x="3913" y="1953"/>
              <a:ext cx="621" cy="63"/>
            </a:xfrm>
            <a:prstGeom prst="rect">
              <a:avLst/>
            </a:prstGeom>
            <a:solidFill>
              <a:srgbClr val="FB3D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8539" name="Rectangle 363"/>
            <p:cNvSpPr>
              <a:spLocks noChangeArrowheads="1"/>
            </p:cNvSpPr>
            <p:nvPr/>
          </p:nvSpPr>
          <p:spPr bwMode="auto">
            <a:xfrm>
              <a:off x="3913" y="2118"/>
              <a:ext cx="621" cy="62"/>
            </a:xfrm>
            <a:prstGeom prst="rect">
              <a:avLst/>
            </a:prstGeom>
            <a:solidFill>
              <a:srgbClr val="FB3D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8540" name="Rectangle 364"/>
            <p:cNvSpPr>
              <a:spLocks noChangeArrowheads="1"/>
            </p:cNvSpPr>
            <p:nvPr/>
          </p:nvSpPr>
          <p:spPr bwMode="auto">
            <a:xfrm>
              <a:off x="3777" y="2385"/>
              <a:ext cx="232" cy="52"/>
            </a:xfrm>
            <a:prstGeom prst="rect">
              <a:avLst/>
            </a:prstGeom>
            <a:solidFill>
              <a:srgbClr val="F4D800"/>
            </a:solidFill>
            <a:ln>
              <a:noFill/>
            </a:ln>
            <a:extLst>
              <a:ext uri="{91240B29-F687-4F45-9708-019B960494DF}">
                <a14:hiddenLine xmlns:a14="http://schemas.microsoft.com/office/drawing/2010/main" w="12700">
                  <a:solidFill>
                    <a:schemeClr val="tx2"/>
                  </a:solidFill>
                  <a:miter lim="800000"/>
                  <a:headEnd/>
                  <a:tailEnd/>
                </a14:hiddenLine>
              </a:ext>
            </a:extLst>
          </p:spPr>
          <p:txBody>
            <a:bodyPr/>
            <a:lstStyle/>
            <a:p>
              <a:pPr defTabSz="1019175"/>
              <a:endParaRPr lang="en-US"/>
            </a:p>
          </p:txBody>
        </p:sp>
        <p:sp>
          <p:nvSpPr>
            <p:cNvPr id="818541" name="Rectangle 365"/>
            <p:cNvSpPr>
              <a:spLocks noChangeArrowheads="1"/>
            </p:cNvSpPr>
            <p:nvPr/>
          </p:nvSpPr>
          <p:spPr bwMode="auto">
            <a:xfrm>
              <a:off x="3777" y="2328"/>
              <a:ext cx="232" cy="54"/>
            </a:xfrm>
            <a:prstGeom prst="rect">
              <a:avLst/>
            </a:prstGeom>
            <a:solidFill>
              <a:srgbClr val="FB3D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8542" name="Rectangle 366"/>
            <p:cNvSpPr>
              <a:spLocks noChangeArrowheads="1"/>
            </p:cNvSpPr>
            <p:nvPr/>
          </p:nvSpPr>
          <p:spPr bwMode="auto">
            <a:xfrm>
              <a:off x="3675" y="1587"/>
              <a:ext cx="66"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2"/>
                  </a:solidFill>
                </a:rPr>
                <a:t>Actual</a:t>
              </a:r>
            </a:p>
          </p:txBody>
        </p:sp>
        <p:sp>
          <p:nvSpPr>
            <p:cNvPr id="818543" name="Rectangle 367"/>
            <p:cNvSpPr>
              <a:spLocks noChangeArrowheads="1"/>
            </p:cNvSpPr>
            <p:nvPr/>
          </p:nvSpPr>
          <p:spPr bwMode="auto">
            <a:xfrm>
              <a:off x="3234" y="1641"/>
              <a:ext cx="33"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2"/>
                  </a:solidFill>
                </a:rPr>
                <a:t>$m</a:t>
              </a:r>
            </a:p>
          </p:txBody>
        </p:sp>
        <p:sp>
          <p:nvSpPr>
            <p:cNvPr id="818544" name="Rectangle 368"/>
            <p:cNvSpPr>
              <a:spLocks noChangeArrowheads="1"/>
            </p:cNvSpPr>
            <p:nvPr/>
          </p:nvSpPr>
          <p:spPr bwMode="auto">
            <a:xfrm>
              <a:off x="3746" y="1653"/>
              <a:ext cx="5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2005</a:t>
              </a:r>
            </a:p>
          </p:txBody>
        </p:sp>
        <p:sp>
          <p:nvSpPr>
            <p:cNvPr id="818545" name="Rectangle 369"/>
            <p:cNvSpPr>
              <a:spLocks noChangeArrowheads="1"/>
            </p:cNvSpPr>
            <p:nvPr/>
          </p:nvSpPr>
          <p:spPr bwMode="auto">
            <a:xfrm>
              <a:off x="3966" y="1653"/>
              <a:ext cx="5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2006</a:t>
              </a:r>
            </a:p>
          </p:txBody>
        </p:sp>
        <p:sp>
          <p:nvSpPr>
            <p:cNvPr id="818546" name="Rectangle 370"/>
            <p:cNvSpPr>
              <a:spLocks noChangeArrowheads="1"/>
            </p:cNvSpPr>
            <p:nvPr/>
          </p:nvSpPr>
          <p:spPr bwMode="auto">
            <a:xfrm>
              <a:off x="4174" y="1653"/>
              <a:ext cx="5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2007</a:t>
              </a:r>
            </a:p>
          </p:txBody>
        </p:sp>
        <p:sp>
          <p:nvSpPr>
            <p:cNvPr id="818547" name="Rectangle 371"/>
            <p:cNvSpPr>
              <a:spLocks noChangeArrowheads="1"/>
            </p:cNvSpPr>
            <p:nvPr/>
          </p:nvSpPr>
          <p:spPr bwMode="auto">
            <a:xfrm>
              <a:off x="4380" y="1653"/>
              <a:ext cx="5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2008</a:t>
              </a:r>
            </a:p>
          </p:txBody>
        </p:sp>
        <p:sp>
          <p:nvSpPr>
            <p:cNvPr id="818548" name="Rectangle 372"/>
            <p:cNvSpPr>
              <a:spLocks noChangeArrowheads="1"/>
            </p:cNvSpPr>
            <p:nvPr/>
          </p:nvSpPr>
          <p:spPr bwMode="auto">
            <a:xfrm>
              <a:off x="4614" y="1653"/>
              <a:ext cx="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a:t>
              </a:r>
            </a:p>
          </p:txBody>
        </p:sp>
        <p:sp>
          <p:nvSpPr>
            <p:cNvPr id="818549" name="Rectangle 373"/>
            <p:cNvSpPr>
              <a:spLocks noChangeArrowheads="1"/>
            </p:cNvSpPr>
            <p:nvPr/>
          </p:nvSpPr>
          <p:spPr bwMode="auto">
            <a:xfrm>
              <a:off x="3234" y="1704"/>
              <a:ext cx="21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2"/>
                  </a:solidFill>
                </a:rPr>
                <a:t>Bottom-up Budgets </a:t>
              </a:r>
            </a:p>
          </p:txBody>
        </p:sp>
        <p:sp>
          <p:nvSpPr>
            <p:cNvPr id="818550" name="Rectangle 374"/>
            <p:cNvSpPr>
              <a:spLocks noChangeArrowheads="1"/>
            </p:cNvSpPr>
            <p:nvPr/>
          </p:nvSpPr>
          <p:spPr bwMode="auto">
            <a:xfrm>
              <a:off x="3751" y="1720"/>
              <a:ext cx="45"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39.1</a:t>
              </a:r>
            </a:p>
          </p:txBody>
        </p:sp>
        <p:sp>
          <p:nvSpPr>
            <p:cNvPr id="818551" name="Rectangle 375"/>
            <p:cNvSpPr>
              <a:spLocks noChangeArrowheads="1"/>
            </p:cNvSpPr>
            <p:nvPr/>
          </p:nvSpPr>
          <p:spPr bwMode="auto">
            <a:xfrm>
              <a:off x="3970" y="1720"/>
              <a:ext cx="4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(4.1)</a:t>
              </a:r>
            </a:p>
          </p:txBody>
        </p:sp>
        <p:sp>
          <p:nvSpPr>
            <p:cNvPr id="818552" name="Rectangle 376"/>
            <p:cNvSpPr>
              <a:spLocks noChangeArrowheads="1"/>
            </p:cNvSpPr>
            <p:nvPr/>
          </p:nvSpPr>
          <p:spPr bwMode="auto">
            <a:xfrm>
              <a:off x="4179" y="1720"/>
              <a:ext cx="48"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(5.8)</a:t>
              </a:r>
            </a:p>
          </p:txBody>
        </p:sp>
        <p:sp>
          <p:nvSpPr>
            <p:cNvPr id="818553" name="Rectangle 377"/>
            <p:cNvSpPr>
              <a:spLocks noChangeArrowheads="1"/>
            </p:cNvSpPr>
            <p:nvPr/>
          </p:nvSpPr>
          <p:spPr bwMode="auto">
            <a:xfrm>
              <a:off x="4384" y="1720"/>
              <a:ext cx="4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(5.9)</a:t>
              </a:r>
            </a:p>
          </p:txBody>
        </p:sp>
        <p:sp>
          <p:nvSpPr>
            <p:cNvPr id="818554" name="Rectangle 378"/>
            <p:cNvSpPr>
              <a:spLocks noChangeArrowheads="1"/>
            </p:cNvSpPr>
            <p:nvPr/>
          </p:nvSpPr>
          <p:spPr bwMode="auto">
            <a:xfrm>
              <a:off x="4567" y="1720"/>
              <a:ext cx="6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15.0%</a:t>
              </a:r>
            </a:p>
          </p:txBody>
        </p:sp>
        <p:sp>
          <p:nvSpPr>
            <p:cNvPr id="818555" name="Rectangle 379"/>
            <p:cNvSpPr>
              <a:spLocks noChangeArrowheads="1"/>
            </p:cNvSpPr>
            <p:nvPr/>
          </p:nvSpPr>
          <p:spPr bwMode="auto">
            <a:xfrm>
              <a:off x="3233" y="1770"/>
              <a:ext cx="16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2"/>
                  </a:solidFill>
                </a:rPr>
                <a:t>(By cost center)</a:t>
              </a:r>
            </a:p>
          </p:txBody>
        </p:sp>
        <p:sp>
          <p:nvSpPr>
            <p:cNvPr id="818556" name="Rectangle 380"/>
            <p:cNvSpPr>
              <a:spLocks noChangeArrowheads="1"/>
            </p:cNvSpPr>
            <p:nvPr/>
          </p:nvSpPr>
          <p:spPr bwMode="auto">
            <a:xfrm>
              <a:off x="3234" y="1821"/>
              <a:ext cx="306"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2"/>
                  </a:solidFill>
                </a:rPr>
                <a:t>Longer-term Business Cases</a:t>
              </a:r>
            </a:p>
          </p:txBody>
        </p:sp>
        <p:sp>
          <p:nvSpPr>
            <p:cNvPr id="818557" name="Rectangle 381"/>
            <p:cNvSpPr>
              <a:spLocks noChangeArrowheads="1"/>
            </p:cNvSpPr>
            <p:nvPr/>
          </p:nvSpPr>
          <p:spPr bwMode="auto">
            <a:xfrm>
              <a:off x="3970" y="1841"/>
              <a:ext cx="4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bg1"/>
                  </a:solidFill>
                </a:rPr>
                <a:t>(0.0)</a:t>
              </a:r>
            </a:p>
          </p:txBody>
        </p:sp>
        <p:sp>
          <p:nvSpPr>
            <p:cNvPr id="818558" name="Rectangle 382"/>
            <p:cNvSpPr>
              <a:spLocks noChangeArrowheads="1"/>
            </p:cNvSpPr>
            <p:nvPr/>
          </p:nvSpPr>
          <p:spPr bwMode="auto">
            <a:xfrm>
              <a:off x="4179" y="1841"/>
              <a:ext cx="48"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bg1"/>
                  </a:solidFill>
                </a:rPr>
                <a:t>(0.3)</a:t>
              </a:r>
            </a:p>
          </p:txBody>
        </p:sp>
        <p:sp>
          <p:nvSpPr>
            <p:cNvPr id="818559" name="Rectangle 383"/>
            <p:cNvSpPr>
              <a:spLocks noChangeArrowheads="1"/>
            </p:cNvSpPr>
            <p:nvPr/>
          </p:nvSpPr>
          <p:spPr bwMode="auto">
            <a:xfrm>
              <a:off x="4384" y="1841"/>
              <a:ext cx="4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bg1"/>
                  </a:solidFill>
                </a:rPr>
                <a:t>(0.8)</a:t>
              </a:r>
            </a:p>
          </p:txBody>
        </p:sp>
        <p:sp>
          <p:nvSpPr>
            <p:cNvPr id="818560" name="Rectangle 384"/>
            <p:cNvSpPr>
              <a:spLocks noChangeArrowheads="1"/>
            </p:cNvSpPr>
            <p:nvPr/>
          </p:nvSpPr>
          <p:spPr bwMode="auto">
            <a:xfrm>
              <a:off x="4579" y="1841"/>
              <a:ext cx="53"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2.1%</a:t>
              </a:r>
            </a:p>
          </p:txBody>
        </p:sp>
        <p:sp>
          <p:nvSpPr>
            <p:cNvPr id="818561" name="Rectangle 385"/>
            <p:cNvSpPr>
              <a:spLocks noChangeArrowheads="1"/>
            </p:cNvSpPr>
            <p:nvPr/>
          </p:nvSpPr>
          <p:spPr bwMode="auto">
            <a:xfrm>
              <a:off x="3234" y="1947"/>
              <a:ext cx="226"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2"/>
                  </a:solidFill>
                </a:rPr>
                <a:t>Procurement Savings</a:t>
              </a:r>
            </a:p>
          </p:txBody>
        </p:sp>
        <p:sp>
          <p:nvSpPr>
            <p:cNvPr id="818562" name="Rectangle 386"/>
            <p:cNvSpPr>
              <a:spLocks noChangeArrowheads="1"/>
            </p:cNvSpPr>
            <p:nvPr/>
          </p:nvSpPr>
          <p:spPr bwMode="auto">
            <a:xfrm>
              <a:off x="4179" y="1965"/>
              <a:ext cx="48"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bg1"/>
                  </a:solidFill>
                </a:rPr>
                <a:t>(0.1)</a:t>
              </a:r>
            </a:p>
          </p:txBody>
        </p:sp>
        <p:sp>
          <p:nvSpPr>
            <p:cNvPr id="818563" name="Rectangle 387"/>
            <p:cNvSpPr>
              <a:spLocks noChangeArrowheads="1"/>
            </p:cNvSpPr>
            <p:nvPr/>
          </p:nvSpPr>
          <p:spPr bwMode="auto">
            <a:xfrm>
              <a:off x="4384" y="1965"/>
              <a:ext cx="4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bg1"/>
                  </a:solidFill>
                </a:rPr>
                <a:t>(0.4)</a:t>
              </a:r>
            </a:p>
          </p:txBody>
        </p:sp>
        <p:sp>
          <p:nvSpPr>
            <p:cNvPr id="818564" name="Rectangle 388"/>
            <p:cNvSpPr>
              <a:spLocks noChangeArrowheads="1"/>
            </p:cNvSpPr>
            <p:nvPr/>
          </p:nvSpPr>
          <p:spPr bwMode="auto">
            <a:xfrm>
              <a:off x="4579" y="1965"/>
              <a:ext cx="53"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1.0%</a:t>
              </a:r>
            </a:p>
          </p:txBody>
        </p:sp>
        <p:sp>
          <p:nvSpPr>
            <p:cNvPr id="818565" name="Rectangle 389"/>
            <p:cNvSpPr>
              <a:spLocks noChangeArrowheads="1"/>
            </p:cNvSpPr>
            <p:nvPr/>
          </p:nvSpPr>
          <p:spPr bwMode="auto">
            <a:xfrm>
              <a:off x="3751" y="2031"/>
              <a:ext cx="45"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39.1</a:t>
              </a:r>
            </a:p>
          </p:txBody>
        </p:sp>
        <p:sp>
          <p:nvSpPr>
            <p:cNvPr id="818566" name="Rectangle 390"/>
            <p:cNvSpPr>
              <a:spLocks noChangeArrowheads="1"/>
            </p:cNvSpPr>
            <p:nvPr/>
          </p:nvSpPr>
          <p:spPr bwMode="auto">
            <a:xfrm>
              <a:off x="3970" y="2031"/>
              <a:ext cx="4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(4.1)</a:t>
              </a:r>
            </a:p>
          </p:txBody>
        </p:sp>
        <p:sp>
          <p:nvSpPr>
            <p:cNvPr id="818567" name="Rectangle 391"/>
            <p:cNvSpPr>
              <a:spLocks noChangeArrowheads="1"/>
            </p:cNvSpPr>
            <p:nvPr/>
          </p:nvSpPr>
          <p:spPr bwMode="auto">
            <a:xfrm>
              <a:off x="4179" y="2031"/>
              <a:ext cx="48"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(6.2)</a:t>
              </a:r>
            </a:p>
          </p:txBody>
        </p:sp>
        <p:sp>
          <p:nvSpPr>
            <p:cNvPr id="818568" name="Rectangle 392"/>
            <p:cNvSpPr>
              <a:spLocks noChangeArrowheads="1"/>
            </p:cNvSpPr>
            <p:nvPr/>
          </p:nvSpPr>
          <p:spPr bwMode="auto">
            <a:xfrm>
              <a:off x="4384" y="2031"/>
              <a:ext cx="4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(7.1)</a:t>
              </a:r>
            </a:p>
          </p:txBody>
        </p:sp>
        <p:sp>
          <p:nvSpPr>
            <p:cNvPr id="818569" name="Rectangle 393"/>
            <p:cNvSpPr>
              <a:spLocks noChangeArrowheads="1"/>
            </p:cNvSpPr>
            <p:nvPr/>
          </p:nvSpPr>
          <p:spPr bwMode="auto">
            <a:xfrm>
              <a:off x="4566" y="2031"/>
              <a:ext cx="66"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18.1%</a:t>
              </a:r>
            </a:p>
          </p:txBody>
        </p:sp>
        <p:sp>
          <p:nvSpPr>
            <p:cNvPr id="818570" name="Rectangle 394"/>
            <p:cNvSpPr>
              <a:spLocks noChangeArrowheads="1"/>
            </p:cNvSpPr>
            <p:nvPr/>
          </p:nvSpPr>
          <p:spPr bwMode="auto">
            <a:xfrm>
              <a:off x="3234" y="2113"/>
              <a:ext cx="306"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2"/>
                  </a:solidFill>
                </a:rPr>
                <a:t>Longer-term Business Cases</a:t>
              </a:r>
            </a:p>
          </p:txBody>
        </p:sp>
        <p:sp>
          <p:nvSpPr>
            <p:cNvPr id="818571" name="Rectangle 395"/>
            <p:cNvSpPr>
              <a:spLocks noChangeArrowheads="1"/>
            </p:cNvSpPr>
            <p:nvPr/>
          </p:nvSpPr>
          <p:spPr bwMode="auto">
            <a:xfrm>
              <a:off x="3982" y="2129"/>
              <a:ext cx="33"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bg1"/>
                  </a:solidFill>
                </a:rPr>
                <a:t>0.0</a:t>
              </a:r>
            </a:p>
          </p:txBody>
        </p:sp>
        <p:sp>
          <p:nvSpPr>
            <p:cNvPr id="818572" name="Rectangle 396"/>
            <p:cNvSpPr>
              <a:spLocks noChangeArrowheads="1"/>
            </p:cNvSpPr>
            <p:nvPr/>
          </p:nvSpPr>
          <p:spPr bwMode="auto">
            <a:xfrm>
              <a:off x="4174" y="2129"/>
              <a:ext cx="4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bg1"/>
                  </a:solidFill>
                </a:rPr>
                <a:t>(0.8)</a:t>
              </a:r>
            </a:p>
          </p:txBody>
        </p:sp>
        <p:sp>
          <p:nvSpPr>
            <p:cNvPr id="818573" name="Rectangle 397"/>
            <p:cNvSpPr>
              <a:spLocks noChangeArrowheads="1"/>
            </p:cNvSpPr>
            <p:nvPr/>
          </p:nvSpPr>
          <p:spPr bwMode="auto">
            <a:xfrm>
              <a:off x="4379" y="2129"/>
              <a:ext cx="4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bg1"/>
                  </a:solidFill>
                </a:rPr>
                <a:t>(2.5)</a:t>
              </a:r>
            </a:p>
          </p:txBody>
        </p:sp>
        <p:sp>
          <p:nvSpPr>
            <p:cNvPr id="818574" name="Rectangle 398"/>
            <p:cNvSpPr>
              <a:spLocks noChangeArrowheads="1"/>
            </p:cNvSpPr>
            <p:nvPr/>
          </p:nvSpPr>
          <p:spPr bwMode="auto">
            <a:xfrm>
              <a:off x="3233" y="2180"/>
              <a:ext cx="36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2"/>
                  </a:solidFill>
                </a:rPr>
                <a:t>(Out of scope variable cost saving)</a:t>
              </a:r>
            </a:p>
          </p:txBody>
        </p:sp>
        <p:sp>
          <p:nvSpPr>
            <p:cNvPr id="818575" name="Rectangle 399"/>
            <p:cNvSpPr>
              <a:spLocks noChangeArrowheads="1"/>
            </p:cNvSpPr>
            <p:nvPr/>
          </p:nvSpPr>
          <p:spPr bwMode="auto">
            <a:xfrm>
              <a:off x="3970" y="2257"/>
              <a:ext cx="4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(4.1)</a:t>
              </a:r>
            </a:p>
          </p:txBody>
        </p:sp>
        <p:sp>
          <p:nvSpPr>
            <p:cNvPr id="818576" name="Rectangle 400"/>
            <p:cNvSpPr>
              <a:spLocks noChangeArrowheads="1"/>
            </p:cNvSpPr>
            <p:nvPr/>
          </p:nvSpPr>
          <p:spPr bwMode="auto">
            <a:xfrm>
              <a:off x="4179" y="2257"/>
              <a:ext cx="48"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(6.9)</a:t>
              </a:r>
            </a:p>
          </p:txBody>
        </p:sp>
        <p:sp>
          <p:nvSpPr>
            <p:cNvPr id="818577" name="Rectangle 401"/>
            <p:cNvSpPr>
              <a:spLocks noChangeArrowheads="1"/>
            </p:cNvSpPr>
            <p:nvPr/>
          </p:nvSpPr>
          <p:spPr bwMode="auto">
            <a:xfrm>
              <a:off x="4384" y="2257"/>
              <a:ext cx="4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(9.6)</a:t>
              </a:r>
            </a:p>
          </p:txBody>
        </p:sp>
        <p:sp>
          <p:nvSpPr>
            <p:cNvPr id="818578" name="Rectangle 402"/>
            <p:cNvSpPr>
              <a:spLocks noChangeArrowheads="1"/>
            </p:cNvSpPr>
            <p:nvPr/>
          </p:nvSpPr>
          <p:spPr bwMode="auto">
            <a:xfrm>
              <a:off x="3679" y="2320"/>
              <a:ext cx="48"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2"/>
                  </a:solidFill>
                </a:rPr>
                <a:t>Key:</a:t>
              </a:r>
            </a:p>
          </p:txBody>
        </p:sp>
        <p:sp>
          <p:nvSpPr>
            <p:cNvPr id="818579" name="Rectangle 403"/>
            <p:cNvSpPr>
              <a:spLocks noChangeArrowheads="1"/>
            </p:cNvSpPr>
            <p:nvPr/>
          </p:nvSpPr>
          <p:spPr bwMode="auto">
            <a:xfrm>
              <a:off x="4035" y="2339"/>
              <a:ext cx="20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Bottom-up forecast</a:t>
              </a:r>
            </a:p>
          </p:txBody>
        </p:sp>
        <p:sp>
          <p:nvSpPr>
            <p:cNvPr id="818580" name="Rectangle 404"/>
            <p:cNvSpPr>
              <a:spLocks noChangeArrowheads="1"/>
            </p:cNvSpPr>
            <p:nvPr/>
          </p:nvSpPr>
          <p:spPr bwMode="auto">
            <a:xfrm>
              <a:off x="4035" y="2395"/>
              <a:ext cx="435"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Top-down estimation pending clarification</a:t>
              </a:r>
            </a:p>
          </p:txBody>
        </p:sp>
        <p:sp>
          <p:nvSpPr>
            <p:cNvPr id="818581" name="Rectangle 405"/>
            <p:cNvSpPr>
              <a:spLocks noChangeArrowheads="1"/>
            </p:cNvSpPr>
            <p:nvPr/>
          </p:nvSpPr>
          <p:spPr bwMode="auto">
            <a:xfrm>
              <a:off x="4096" y="1587"/>
              <a:ext cx="84"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2"/>
                  </a:solidFill>
                </a:rPr>
                <a:t>Savings</a:t>
              </a:r>
            </a:p>
          </p:txBody>
        </p:sp>
        <p:sp>
          <p:nvSpPr>
            <p:cNvPr id="818582" name="Rectangle 406"/>
            <p:cNvSpPr>
              <a:spLocks noChangeArrowheads="1"/>
            </p:cNvSpPr>
            <p:nvPr/>
          </p:nvSpPr>
          <p:spPr bwMode="auto">
            <a:xfrm>
              <a:off x="4283" y="1587"/>
              <a:ext cx="14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2"/>
                  </a:solidFill>
                </a:rPr>
                <a:t> (Cumulative)</a:t>
              </a:r>
            </a:p>
          </p:txBody>
        </p:sp>
        <p:grpSp>
          <p:nvGrpSpPr>
            <p:cNvPr id="818583" name="Group 407"/>
            <p:cNvGrpSpPr>
              <a:grpSpLocks/>
            </p:cNvGrpSpPr>
            <p:nvPr/>
          </p:nvGrpSpPr>
          <p:grpSpPr bwMode="auto">
            <a:xfrm>
              <a:off x="3221" y="2561"/>
              <a:ext cx="1573" cy="872"/>
              <a:chOff x="3221" y="2561"/>
              <a:chExt cx="1573" cy="872"/>
            </a:xfrm>
          </p:grpSpPr>
          <p:sp>
            <p:nvSpPr>
              <p:cNvPr id="818584" name="AutoShape 408"/>
              <p:cNvSpPr>
                <a:spLocks noChangeAspect="1" noChangeArrowheads="1" noTextEdit="1"/>
              </p:cNvSpPr>
              <p:nvPr/>
            </p:nvSpPr>
            <p:spPr bwMode="auto">
              <a:xfrm>
                <a:off x="3224" y="2561"/>
                <a:ext cx="1566" cy="872"/>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8585" name="Rectangle 409"/>
              <p:cNvSpPr>
                <a:spLocks noChangeArrowheads="1"/>
              </p:cNvSpPr>
              <p:nvPr/>
            </p:nvSpPr>
            <p:spPr bwMode="auto">
              <a:xfrm>
                <a:off x="4164" y="2677"/>
                <a:ext cx="625" cy="755"/>
              </a:xfrm>
              <a:prstGeom prst="rect">
                <a:avLst/>
              </a:prstGeom>
              <a:solidFill>
                <a:srgbClr val="D8EE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8586" name="Rectangle 410"/>
              <p:cNvSpPr>
                <a:spLocks noChangeArrowheads="1"/>
              </p:cNvSpPr>
              <p:nvPr/>
            </p:nvSpPr>
            <p:spPr bwMode="auto">
              <a:xfrm>
                <a:off x="3231" y="2563"/>
                <a:ext cx="28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[Enter Cost centre number]</a:t>
                </a:r>
              </a:p>
            </p:txBody>
          </p:sp>
          <p:sp>
            <p:nvSpPr>
              <p:cNvPr id="818587" name="Rectangle 411"/>
              <p:cNvSpPr>
                <a:spLocks noChangeArrowheads="1"/>
              </p:cNvSpPr>
              <p:nvPr/>
            </p:nvSpPr>
            <p:spPr bwMode="auto">
              <a:xfrm>
                <a:off x="3231" y="2604"/>
                <a:ext cx="58"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$'000</a:t>
                </a:r>
              </a:p>
            </p:txBody>
          </p:sp>
          <p:sp>
            <p:nvSpPr>
              <p:cNvPr id="818588" name="Rectangle 412"/>
              <p:cNvSpPr>
                <a:spLocks noChangeArrowheads="1"/>
              </p:cNvSpPr>
              <p:nvPr/>
            </p:nvSpPr>
            <p:spPr bwMode="auto">
              <a:xfrm>
                <a:off x="3231" y="2758"/>
                <a:ext cx="85"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GL item</a:t>
                </a:r>
              </a:p>
            </p:txBody>
          </p:sp>
          <p:sp>
            <p:nvSpPr>
              <p:cNvPr id="818589" name="Rectangle 413"/>
              <p:cNvSpPr>
                <a:spLocks noChangeArrowheads="1"/>
              </p:cNvSpPr>
              <p:nvPr/>
            </p:nvSpPr>
            <p:spPr bwMode="auto">
              <a:xfrm>
                <a:off x="3360" y="2758"/>
                <a:ext cx="116"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Cost group</a:t>
                </a:r>
              </a:p>
            </p:txBody>
          </p:sp>
          <p:sp>
            <p:nvSpPr>
              <p:cNvPr id="818590" name="Rectangle 414"/>
              <p:cNvSpPr>
                <a:spLocks noChangeArrowheads="1"/>
              </p:cNvSpPr>
              <p:nvPr/>
            </p:nvSpPr>
            <p:spPr bwMode="auto">
              <a:xfrm>
                <a:off x="4225" y="2738"/>
                <a:ext cx="7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FY07</a:t>
                </a:r>
                <a:br>
                  <a:rPr lang="en-US" sz="300">
                    <a:solidFill>
                      <a:schemeClr val="tx1"/>
                    </a:solidFill>
                  </a:rPr>
                </a:br>
                <a:r>
                  <a:rPr lang="en-US" sz="300">
                    <a:solidFill>
                      <a:schemeClr val="tx1"/>
                    </a:solidFill>
                  </a:rPr>
                  <a:t>actual </a:t>
                </a:r>
              </a:p>
            </p:txBody>
          </p:sp>
          <p:sp>
            <p:nvSpPr>
              <p:cNvPr id="818591" name="Rectangle 415"/>
              <p:cNvSpPr>
                <a:spLocks noChangeArrowheads="1"/>
              </p:cNvSpPr>
              <p:nvPr/>
            </p:nvSpPr>
            <p:spPr bwMode="auto">
              <a:xfrm>
                <a:off x="4359" y="2738"/>
                <a:ext cx="57"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FY08</a:t>
                </a:r>
                <a:br>
                  <a:rPr lang="en-US" sz="300">
                    <a:solidFill>
                      <a:schemeClr val="tx1"/>
                    </a:solidFill>
                  </a:rPr>
                </a:br>
                <a:r>
                  <a:rPr lang="en-US" sz="300">
                    <a:solidFill>
                      <a:schemeClr val="tx1"/>
                    </a:solidFill>
                  </a:rPr>
                  <a:t>plan </a:t>
                </a:r>
              </a:p>
            </p:txBody>
          </p:sp>
          <p:sp>
            <p:nvSpPr>
              <p:cNvPr id="818592" name="Rectangle 416"/>
              <p:cNvSpPr>
                <a:spLocks noChangeArrowheads="1"/>
              </p:cNvSpPr>
              <p:nvPr/>
            </p:nvSpPr>
            <p:spPr bwMode="auto">
              <a:xfrm>
                <a:off x="4480" y="2738"/>
                <a:ext cx="10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FY08</a:t>
                </a:r>
                <a:br>
                  <a:rPr lang="en-US" sz="300">
                    <a:solidFill>
                      <a:schemeClr val="tx1"/>
                    </a:solidFill>
                  </a:rPr>
                </a:br>
                <a:r>
                  <a:rPr lang="en-US" sz="300">
                    <a:solidFill>
                      <a:schemeClr val="tx1"/>
                    </a:solidFill>
                  </a:rPr>
                  <a:t>rebudget </a:t>
                </a:r>
              </a:p>
            </p:txBody>
          </p:sp>
          <p:sp>
            <p:nvSpPr>
              <p:cNvPr id="818593" name="Rectangle 417"/>
              <p:cNvSpPr>
                <a:spLocks noChangeArrowheads="1"/>
              </p:cNvSpPr>
              <p:nvPr/>
            </p:nvSpPr>
            <p:spPr bwMode="auto">
              <a:xfrm>
                <a:off x="4645" y="2738"/>
                <a:ext cx="64"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FY09 </a:t>
                </a:r>
                <a:br>
                  <a:rPr lang="en-US" sz="300">
                    <a:solidFill>
                      <a:schemeClr val="tx1"/>
                    </a:solidFill>
                  </a:rPr>
                </a:br>
                <a:r>
                  <a:rPr lang="en-US" sz="300">
                    <a:solidFill>
                      <a:schemeClr val="tx1"/>
                    </a:solidFill>
                  </a:rPr>
                  <a:t>plan</a:t>
                </a:r>
              </a:p>
            </p:txBody>
          </p:sp>
          <p:sp>
            <p:nvSpPr>
              <p:cNvPr id="818594" name="Rectangle 418"/>
              <p:cNvSpPr>
                <a:spLocks noChangeArrowheads="1"/>
              </p:cNvSpPr>
              <p:nvPr/>
            </p:nvSpPr>
            <p:spPr bwMode="auto">
              <a:xfrm>
                <a:off x="3231" y="2871"/>
                <a:ext cx="7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671460</a:t>
                </a:r>
              </a:p>
            </p:txBody>
          </p:sp>
          <p:sp>
            <p:nvSpPr>
              <p:cNvPr id="818595" name="Rectangle 419"/>
              <p:cNvSpPr>
                <a:spLocks noChangeArrowheads="1"/>
              </p:cNvSpPr>
              <p:nvPr/>
            </p:nvSpPr>
            <p:spPr bwMode="auto">
              <a:xfrm>
                <a:off x="3360" y="2871"/>
                <a:ext cx="23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Scrapped inventory-fg</a:t>
                </a:r>
              </a:p>
            </p:txBody>
          </p:sp>
          <p:sp>
            <p:nvSpPr>
              <p:cNvPr id="818596" name="Rectangle 420"/>
              <p:cNvSpPr>
                <a:spLocks noChangeArrowheads="1"/>
              </p:cNvSpPr>
              <p:nvPr/>
            </p:nvSpPr>
            <p:spPr bwMode="auto">
              <a:xfrm>
                <a:off x="3231" y="2908"/>
                <a:ext cx="7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671510</a:t>
                </a:r>
              </a:p>
            </p:txBody>
          </p:sp>
          <p:sp>
            <p:nvSpPr>
              <p:cNvPr id="818597" name="Rectangle 421"/>
              <p:cNvSpPr>
                <a:spLocks noChangeArrowheads="1"/>
              </p:cNvSpPr>
              <p:nvPr/>
            </p:nvSpPr>
            <p:spPr bwMode="auto">
              <a:xfrm>
                <a:off x="3360" y="2908"/>
                <a:ext cx="43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Repair materials &amp; supplies consumption-</a:t>
                </a:r>
              </a:p>
            </p:txBody>
          </p:sp>
          <p:sp>
            <p:nvSpPr>
              <p:cNvPr id="818598" name="Rectangle 422"/>
              <p:cNvSpPr>
                <a:spLocks noChangeArrowheads="1"/>
              </p:cNvSpPr>
              <p:nvPr/>
            </p:nvSpPr>
            <p:spPr bwMode="auto">
              <a:xfrm>
                <a:off x="3231" y="2946"/>
                <a:ext cx="7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701000</a:t>
                </a:r>
              </a:p>
            </p:txBody>
          </p:sp>
          <p:sp>
            <p:nvSpPr>
              <p:cNvPr id="818599" name="Rectangle 423"/>
              <p:cNvSpPr>
                <a:spLocks noChangeArrowheads="1"/>
              </p:cNvSpPr>
              <p:nvPr/>
            </p:nvSpPr>
            <p:spPr bwMode="auto">
              <a:xfrm>
                <a:off x="3360" y="2946"/>
                <a:ext cx="374"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Educational assistance - job related</a:t>
                </a:r>
              </a:p>
            </p:txBody>
          </p:sp>
          <p:sp>
            <p:nvSpPr>
              <p:cNvPr id="818600" name="Rectangle 424"/>
              <p:cNvSpPr>
                <a:spLocks noChangeArrowheads="1"/>
              </p:cNvSpPr>
              <p:nvPr/>
            </p:nvSpPr>
            <p:spPr bwMode="auto">
              <a:xfrm>
                <a:off x="3231" y="2984"/>
                <a:ext cx="7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701010</a:t>
                </a:r>
              </a:p>
            </p:txBody>
          </p:sp>
          <p:sp>
            <p:nvSpPr>
              <p:cNvPr id="818601" name="Rectangle 425"/>
              <p:cNvSpPr>
                <a:spLocks noChangeArrowheads="1"/>
              </p:cNvSpPr>
              <p:nvPr/>
            </p:nvSpPr>
            <p:spPr bwMode="auto">
              <a:xfrm>
                <a:off x="3360" y="2984"/>
                <a:ext cx="19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R&amp;r-no tax impact</a:t>
                </a:r>
              </a:p>
            </p:txBody>
          </p:sp>
          <p:sp>
            <p:nvSpPr>
              <p:cNvPr id="818602" name="Rectangle 426"/>
              <p:cNvSpPr>
                <a:spLocks noChangeArrowheads="1"/>
              </p:cNvSpPr>
              <p:nvPr/>
            </p:nvSpPr>
            <p:spPr bwMode="auto">
              <a:xfrm>
                <a:off x="3231" y="3021"/>
                <a:ext cx="79" cy="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704005</a:t>
                </a:r>
              </a:p>
            </p:txBody>
          </p:sp>
          <p:sp>
            <p:nvSpPr>
              <p:cNvPr id="818603" name="Rectangle 427"/>
              <p:cNvSpPr>
                <a:spLocks noChangeArrowheads="1"/>
              </p:cNvSpPr>
              <p:nvPr/>
            </p:nvSpPr>
            <p:spPr bwMode="auto">
              <a:xfrm>
                <a:off x="3360" y="3021"/>
                <a:ext cx="301" cy="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Moving expense - deductible</a:t>
                </a:r>
              </a:p>
            </p:txBody>
          </p:sp>
          <p:sp>
            <p:nvSpPr>
              <p:cNvPr id="818604" name="Rectangle 428"/>
              <p:cNvSpPr>
                <a:spLocks noChangeArrowheads="1"/>
              </p:cNvSpPr>
              <p:nvPr/>
            </p:nvSpPr>
            <p:spPr bwMode="auto">
              <a:xfrm>
                <a:off x="3231" y="3058"/>
                <a:ext cx="7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704010</a:t>
                </a:r>
              </a:p>
            </p:txBody>
          </p:sp>
          <p:sp>
            <p:nvSpPr>
              <p:cNvPr id="818605" name="Rectangle 429"/>
              <p:cNvSpPr>
                <a:spLocks noChangeArrowheads="1"/>
              </p:cNvSpPr>
              <p:nvPr/>
            </p:nvSpPr>
            <p:spPr bwMode="auto">
              <a:xfrm>
                <a:off x="3360" y="3058"/>
                <a:ext cx="39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Moving-nondeductible w/tax make-up</a:t>
                </a:r>
              </a:p>
            </p:txBody>
          </p:sp>
          <p:sp>
            <p:nvSpPr>
              <p:cNvPr id="818606" name="Rectangle 430"/>
              <p:cNvSpPr>
                <a:spLocks noChangeArrowheads="1"/>
              </p:cNvSpPr>
              <p:nvPr/>
            </p:nvSpPr>
            <p:spPr bwMode="auto">
              <a:xfrm>
                <a:off x="3231" y="3095"/>
                <a:ext cx="7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704035</a:t>
                </a:r>
              </a:p>
            </p:txBody>
          </p:sp>
          <p:sp>
            <p:nvSpPr>
              <p:cNvPr id="818607" name="Rectangle 431"/>
              <p:cNvSpPr>
                <a:spLocks noChangeArrowheads="1"/>
              </p:cNvSpPr>
              <p:nvPr/>
            </p:nvSpPr>
            <p:spPr bwMode="auto">
              <a:xfrm>
                <a:off x="3360" y="3095"/>
                <a:ext cx="43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Travel &amp; entertainment - 100% deductible</a:t>
                </a:r>
              </a:p>
            </p:txBody>
          </p:sp>
          <p:sp>
            <p:nvSpPr>
              <p:cNvPr id="818608" name="Rectangle 432"/>
              <p:cNvSpPr>
                <a:spLocks noChangeArrowheads="1"/>
              </p:cNvSpPr>
              <p:nvPr/>
            </p:nvSpPr>
            <p:spPr bwMode="auto">
              <a:xfrm>
                <a:off x="3231" y="3134"/>
                <a:ext cx="7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704040</a:t>
                </a:r>
              </a:p>
            </p:txBody>
          </p:sp>
          <p:sp>
            <p:nvSpPr>
              <p:cNvPr id="818609" name="Rectangle 433"/>
              <p:cNvSpPr>
                <a:spLocks noChangeArrowheads="1"/>
              </p:cNvSpPr>
              <p:nvPr/>
            </p:nvSpPr>
            <p:spPr bwMode="auto">
              <a:xfrm>
                <a:off x="3360" y="3134"/>
                <a:ext cx="460"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T&amp;E(</a:t>
                </a:r>
                <a:r>
                  <a:rPr lang="en-US" sz="300">
                    <a:solidFill>
                      <a:schemeClr val="tx2"/>
                    </a:solidFill>
                  </a:rPr>
                  <a:t>Only</a:t>
                </a:r>
                <a:r>
                  <a:rPr lang="en-US" sz="300">
                    <a:solidFill>
                      <a:schemeClr val="tx1"/>
                    </a:solidFill>
                  </a:rPr>
                  <a:t>): Meals,entertainment - 50% Ded</a:t>
                </a:r>
              </a:p>
            </p:txBody>
          </p:sp>
          <p:sp>
            <p:nvSpPr>
              <p:cNvPr id="818610" name="Rectangle 434"/>
              <p:cNvSpPr>
                <a:spLocks noChangeArrowheads="1"/>
              </p:cNvSpPr>
              <p:nvPr/>
            </p:nvSpPr>
            <p:spPr bwMode="auto">
              <a:xfrm>
                <a:off x="3231" y="3171"/>
                <a:ext cx="7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704041</a:t>
                </a:r>
              </a:p>
            </p:txBody>
          </p:sp>
          <p:sp>
            <p:nvSpPr>
              <p:cNvPr id="818611" name="Rectangle 435"/>
              <p:cNvSpPr>
                <a:spLocks noChangeArrowheads="1"/>
              </p:cNvSpPr>
              <p:nvPr/>
            </p:nvSpPr>
            <p:spPr bwMode="auto">
              <a:xfrm>
                <a:off x="3360" y="3171"/>
                <a:ext cx="44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On site working business meals - 100% de</a:t>
                </a:r>
              </a:p>
            </p:txBody>
          </p:sp>
          <p:sp>
            <p:nvSpPr>
              <p:cNvPr id="818612" name="Rectangle 436"/>
              <p:cNvSpPr>
                <a:spLocks noChangeArrowheads="1"/>
              </p:cNvSpPr>
              <p:nvPr/>
            </p:nvSpPr>
            <p:spPr bwMode="auto">
              <a:xfrm>
                <a:off x="3231" y="3208"/>
                <a:ext cx="7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704050</a:t>
                </a:r>
              </a:p>
            </p:txBody>
          </p:sp>
          <p:sp>
            <p:nvSpPr>
              <p:cNvPr id="818613" name="Rectangle 437"/>
              <p:cNvSpPr>
                <a:spLocks noChangeArrowheads="1"/>
              </p:cNvSpPr>
              <p:nvPr/>
            </p:nvSpPr>
            <p:spPr bwMode="auto">
              <a:xfrm>
                <a:off x="3360" y="3208"/>
                <a:ext cx="24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Seminar &amp; training fees</a:t>
                </a:r>
              </a:p>
            </p:txBody>
          </p:sp>
          <p:sp>
            <p:nvSpPr>
              <p:cNvPr id="818614" name="Rectangle 438"/>
              <p:cNvSpPr>
                <a:spLocks noChangeArrowheads="1"/>
              </p:cNvSpPr>
              <p:nvPr/>
            </p:nvSpPr>
            <p:spPr bwMode="auto">
              <a:xfrm>
                <a:off x="3231" y="3246"/>
                <a:ext cx="7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704065</a:t>
                </a:r>
              </a:p>
            </p:txBody>
          </p:sp>
          <p:sp>
            <p:nvSpPr>
              <p:cNvPr id="818615" name="Rectangle 439"/>
              <p:cNvSpPr>
                <a:spLocks noChangeArrowheads="1"/>
              </p:cNvSpPr>
              <p:nvPr/>
            </p:nvSpPr>
            <p:spPr bwMode="auto">
              <a:xfrm>
                <a:off x="3360" y="3246"/>
                <a:ext cx="224"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Rtrmnt/svc award lun</a:t>
                </a:r>
              </a:p>
            </p:txBody>
          </p:sp>
          <p:sp>
            <p:nvSpPr>
              <p:cNvPr id="818616" name="Rectangle 440"/>
              <p:cNvSpPr>
                <a:spLocks noChangeArrowheads="1"/>
              </p:cNvSpPr>
              <p:nvPr/>
            </p:nvSpPr>
            <p:spPr bwMode="auto">
              <a:xfrm>
                <a:off x="3231" y="3283"/>
                <a:ext cx="7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704070</a:t>
                </a:r>
              </a:p>
            </p:txBody>
          </p:sp>
          <p:sp>
            <p:nvSpPr>
              <p:cNvPr id="818617" name="Rectangle 441"/>
              <p:cNvSpPr>
                <a:spLocks noChangeArrowheads="1"/>
              </p:cNvSpPr>
              <p:nvPr/>
            </p:nvSpPr>
            <p:spPr bwMode="auto">
              <a:xfrm>
                <a:off x="3360" y="3283"/>
                <a:ext cx="425"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Emp'ee trade, prof &amp; civic organiz. Mber</a:t>
                </a:r>
              </a:p>
            </p:txBody>
          </p:sp>
          <p:sp>
            <p:nvSpPr>
              <p:cNvPr id="818618" name="Rectangle 442"/>
              <p:cNvSpPr>
                <a:spLocks noChangeArrowheads="1"/>
              </p:cNvSpPr>
              <p:nvPr/>
            </p:nvSpPr>
            <p:spPr bwMode="auto">
              <a:xfrm>
                <a:off x="3231" y="3320"/>
                <a:ext cx="7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704100</a:t>
                </a:r>
              </a:p>
            </p:txBody>
          </p:sp>
          <p:sp>
            <p:nvSpPr>
              <p:cNvPr id="818619" name="Rectangle 443"/>
              <p:cNvSpPr>
                <a:spLocks noChangeArrowheads="1"/>
              </p:cNvSpPr>
              <p:nvPr/>
            </p:nvSpPr>
            <p:spPr bwMode="auto">
              <a:xfrm>
                <a:off x="3360" y="3320"/>
                <a:ext cx="306"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Incidental employee expense</a:t>
                </a:r>
              </a:p>
            </p:txBody>
          </p:sp>
          <p:sp>
            <p:nvSpPr>
              <p:cNvPr id="818620" name="Rectangle 444"/>
              <p:cNvSpPr>
                <a:spLocks noChangeArrowheads="1"/>
              </p:cNvSpPr>
              <p:nvPr/>
            </p:nvSpPr>
            <p:spPr bwMode="auto">
              <a:xfrm>
                <a:off x="3231" y="3359"/>
                <a:ext cx="7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710000</a:t>
                </a:r>
              </a:p>
            </p:txBody>
          </p:sp>
          <p:sp>
            <p:nvSpPr>
              <p:cNvPr id="818621" name="Rectangle 445"/>
              <p:cNvSpPr>
                <a:spLocks noChangeArrowheads="1"/>
              </p:cNvSpPr>
              <p:nvPr/>
            </p:nvSpPr>
            <p:spPr bwMode="auto">
              <a:xfrm>
                <a:off x="3360" y="3359"/>
                <a:ext cx="314"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Contractor-service agreement</a:t>
                </a:r>
              </a:p>
            </p:txBody>
          </p:sp>
          <p:sp>
            <p:nvSpPr>
              <p:cNvPr id="818622" name="Rectangle 446"/>
              <p:cNvSpPr>
                <a:spLocks noChangeArrowheads="1"/>
              </p:cNvSpPr>
              <p:nvPr/>
            </p:nvSpPr>
            <p:spPr bwMode="auto">
              <a:xfrm>
                <a:off x="3231" y="3396"/>
                <a:ext cx="7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710015</a:t>
                </a:r>
              </a:p>
            </p:txBody>
          </p:sp>
          <p:sp>
            <p:nvSpPr>
              <p:cNvPr id="818623" name="Rectangle 447"/>
              <p:cNvSpPr>
                <a:spLocks noChangeArrowheads="1"/>
              </p:cNvSpPr>
              <p:nvPr/>
            </p:nvSpPr>
            <p:spPr bwMode="auto">
              <a:xfrm>
                <a:off x="3360" y="3396"/>
                <a:ext cx="323"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Contractor services-equipment</a:t>
                </a:r>
              </a:p>
            </p:txBody>
          </p:sp>
          <p:sp>
            <p:nvSpPr>
              <p:cNvPr id="818624" name="Line 448"/>
              <p:cNvSpPr>
                <a:spLocks noChangeShapeType="1"/>
              </p:cNvSpPr>
              <p:nvPr/>
            </p:nvSpPr>
            <p:spPr bwMode="auto">
              <a:xfrm>
                <a:off x="3221" y="2868"/>
                <a:ext cx="1572"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8625" name="Line 449"/>
              <p:cNvSpPr>
                <a:spLocks noChangeShapeType="1"/>
              </p:cNvSpPr>
              <p:nvPr/>
            </p:nvSpPr>
            <p:spPr bwMode="auto">
              <a:xfrm>
                <a:off x="3221" y="2674"/>
                <a:ext cx="1573"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8626" name="Line 450"/>
            <p:cNvSpPr>
              <a:spLocks noChangeShapeType="1"/>
            </p:cNvSpPr>
            <p:nvPr/>
          </p:nvSpPr>
          <p:spPr bwMode="blackWhite">
            <a:xfrm>
              <a:off x="3681" y="1701"/>
              <a:ext cx="1076"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0" rIns="64800" bIns="0"/>
            <a:lstStyle/>
            <a:p>
              <a:endParaRPr lang="zh-CN" altLang="en-US"/>
            </a:p>
          </p:txBody>
        </p:sp>
        <p:sp>
          <p:nvSpPr>
            <p:cNvPr id="818627" name="Line 451"/>
            <p:cNvSpPr>
              <a:spLocks noChangeShapeType="1"/>
            </p:cNvSpPr>
            <p:nvPr/>
          </p:nvSpPr>
          <p:spPr bwMode="blackWhite">
            <a:xfrm>
              <a:off x="3969" y="1623"/>
              <a:ext cx="788"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0" rIns="64800" bIns="0"/>
            <a:lstStyle/>
            <a:p>
              <a:endParaRPr lang="zh-CN" altLang="en-US"/>
            </a:p>
          </p:txBody>
        </p:sp>
        <p:sp>
          <p:nvSpPr>
            <p:cNvPr id="818628" name="Line 452"/>
            <p:cNvSpPr>
              <a:spLocks noChangeShapeType="1"/>
            </p:cNvSpPr>
            <p:nvPr/>
          </p:nvSpPr>
          <p:spPr bwMode="blackWhite">
            <a:xfrm>
              <a:off x="3681" y="2018"/>
              <a:ext cx="1076"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0" rIns="64800" bIns="0"/>
            <a:lstStyle/>
            <a:p>
              <a:endParaRPr lang="zh-CN" altLang="en-US"/>
            </a:p>
          </p:txBody>
        </p:sp>
        <p:sp>
          <p:nvSpPr>
            <p:cNvPr id="818629" name="Line 453"/>
            <p:cNvSpPr>
              <a:spLocks noChangeShapeType="1"/>
            </p:cNvSpPr>
            <p:nvPr/>
          </p:nvSpPr>
          <p:spPr bwMode="blackWhite">
            <a:xfrm>
              <a:off x="3681" y="2078"/>
              <a:ext cx="1076"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0" rIns="64800" bIns="0"/>
            <a:lstStyle/>
            <a:p>
              <a:endParaRPr lang="zh-CN" altLang="en-US"/>
            </a:p>
          </p:txBody>
        </p:sp>
        <p:sp>
          <p:nvSpPr>
            <p:cNvPr id="818630" name="Line 454"/>
            <p:cNvSpPr>
              <a:spLocks noChangeShapeType="1"/>
            </p:cNvSpPr>
            <p:nvPr/>
          </p:nvSpPr>
          <p:spPr bwMode="blackWhite">
            <a:xfrm>
              <a:off x="3681" y="2227"/>
              <a:ext cx="1076"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0" rIns="64800" bIns="0"/>
            <a:lstStyle/>
            <a:p>
              <a:endParaRPr lang="zh-CN" altLang="en-US"/>
            </a:p>
          </p:txBody>
        </p:sp>
        <p:sp>
          <p:nvSpPr>
            <p:cNvPr id="818631" name="Line 455"/>
            <p:cNvSpPr>
              <a:spLocks noChangeShapeType="1"/>
            </p:cNvSpPr>
            <p:nvPr/>
          </p:nvSpPr>
          <p:spPr bwMode="blackWhite">
            <a:xfrm>
              <a:off x="3681" y="2304"/>
              <a:ext cx="1076"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0" rIns="64800" bIns="0"/>
            <a:lstStyle/>
            <a:p>
              <a:endParaRPr lang="zh-CN" altLang="en-US"/>
            </a:p>
          </p:txBody>
        </p:sp>
      </p:grpSp>
      <p:grpSp>
        <p:nvGrpSpPr>
          <p:cNvPr id="818634" name="Group 458"/>
          <p:cNvGrpSpPr>
            <a:grpSpLocks/>
          </p:cNvGrpSpPr>
          <p:nvPr/>
        </p:nvGrpSpPr>
        <p:grpSpPr bwMode="auto">
          <a:xfrm>
            <a:off x="330200" y="2484438"/>
            <a:ext cx="2465388" cy="1427162"/>
            <a:chOff x="208" y="1565"/>
            <a:chExt cx="1553" cy="899"/>
          </a:xfrm>
        </p:grpSpPr>
        <p:sp>
          <p:nvSpPr>
            <p:cNvPr id="818181" name="AutoShape 5"/>
            <p:cNvSpPr>
              <a:spLocks noChangeAspect="1" noChangeArrowheads="1" noTextEdit="1"/>
            </p:cNvSpPr>
            <p:nvPr/>
          </p:nvSpPr>
          <p:spPr bwMode="auto">
            <a:xfrm>
              <a:off x="208" y="1639"/>
              <a:ext cx="1553"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8182" name="Rectangle 6"/>
            <p:cNvSpPr>
              <a:spLocks noChangeArrowheads="1"/>
            </p:cNvSpPr>
            <p:nvPr/>
          </p:nvSpPr>
          <p:spPr bwMode="auto">
            <a:xfrm>
              <a:off x="1341" y="2075"/>
              <a:ext cx="186"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400">
                  <a:solidFill>
                    <a:schemeClr val="tx1"/>
                  </a:solidFill>
                </a:rPr>
                <a:t>Inefficiencies</a:t>
              </a:r>
              <a:endParaRPr lang="en-US">
                <a:solidFill>
                  <a:schemeClr val="tx1"/>
                </a:solidFill>
              </a:endParaRPr>
            </a:p>
          </p:txBody>
        </p:sp>
        <p:sp>
          <p:nvSpPr>
            <p:cNvPr id="818183" name="Rectangle 7"/>
            <p:cNvSpPr>
              <a:spLocks noChangeArrowheads="1"/>
            </p:cNvSpPr>
            <p:nvPr/>
          </p:nvSpPr>
          <p:spPr bwMode="auto">
            <a:xfrm>
              <a:off x="1341" y="2033"/>
              <a:ext cx="179"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400">
                  <a:solidFill>
                    <a:schemeClr val="tx1"/>
                  </a:solidFill>
                </a:rPr>
                <a:t>Contingency</a:t>
              </a:r>
              <a:endParaRPr lang="en-US">
                <a:solidFill>
                  <a:schemeClr val="tx1"/>
                </a:solidFill>
              </a:endParaRPr>
            </a:p>
          </p:txBody>
        </p:sp>
        <p:sp>
          <p:nvSpPr>
            <p:cNvPr id="818184" name="Rectangle 8"/>
            <p:cNvSpPr>
              <a:spLocks noChangeArrowheads="1"/>
            </p:cNvSpPr>
            <p:nvPr/>
          </p:nvSpPr>
          <p:spPr bwMode="auto">
            <a:xfrm>
              <a:off x="1341" y="1985"/>
              <a:ext cx="150"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400">
                  <a:solidFill>
                    <a:schemeClr val="tx1"/>
                  </a:solidFill>
                </a:rPr>
                <a:t>Estimation</a:t>
              </a:r>
              <a:endParaRPr lang="en-US">
                <a:solidFill>
                  <a:schemeClr val="tx1"/>
                </a:solidFill>
              </a:endParaRPr>
            </a:p>
          </p:txBody>
        </p:sp>
        <p:sp>
          <p:nvSpPr>
            <p:cNvPr id="818185" name="Rectangle 9"/>
            <p:cNvSpPr>
              <a:spLocks noChangeArrowheads="1"/>
            </p:cNvSpPr>
            <p:nvPr/>
          </p:nvSpPr>
          <p:spPr bwMode="auto">
            <a:xfrm>
              <a:off x="1331" y="2071"/>
              <a:ext cx="261" cy="316"/>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8186" name="Rectangle 10"/>
            <p:cNvSpPr>
              <a:spLocks noChangeArrowheads="1"/>
            </p:cNvSpPr>
            <p:nvPr/>
          </p:nvSpPr>
          <p:spPr bwMode="auto">
            <a:xfrm>
              <a:off x="348" y="2029"/>
              <a:ext cx="263" cy="358"/>
            </a:xfrm>
            <a:prstGeom prst="rect">
              <a:avLst/>
            </a:prstGeom>
            <a:noFill/>
            <a:ln w="3175">
              <a:solidFill>
                <a:srgbClr val="2666A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8187" name="Rectangle 11"/>
            <p:cNvSpPr>
              <a:spLocks noChangeArrowheads="1"/>
            </p:cNvSpPr>
            <p:nvPr/>
          </p:nvSpPr>
          <p:spPr bwMode="auto">
            <a:xfrm>
              <a:off x="1332" y="2029"/>
              <a:ext cx="260" cy="358"/>
            </a:xfrm>
            <a:prstGeom prst="rect">
              <a:avLst/>
            </a:prstGeom>
            <a:noFill/>
            <a:ln w="3175">
              <a:solidFill>
                <a:srgbClr val="2666A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8188" name="Rectangle 12"/>
            <p:cNvSpPr>
              <a:spLocks noChangeArrowheads="1"/>
            </p:cNvSpPr>
            <p:nvPr/>
          </p:nvSpPr>
          <p:spPr bwMode="auto">
            <a:xfrm>
              <a:off x="348" y="1925"/>
              <a:ext cx="260" cy="104"/>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8189" name="Rectangle 13"/>
            <p:cNvSpPr>
              <a:spLocks noChangeArrowheads="1"/>
            </p:cNvSpPr>
            <p:nvPr/>
          </p:nvSpPr>
          <p:spPr bwMode="auto">
            <a:xfrm>
              <a:off x="1331" y="1969"/>
              <a:ext cx="261" cy="6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8190" name="Rectangle 14"/>
            <p:cNvSpPr>
              <a:spLocks noChangeArrowheads="1"/>
            </p:cNvSpPr>
            <p:nvPr/>
          </p:nvSpPr>
          <p:spPr bwMode="auto">
            <a:xfrm>
              <a:off x="348" y="1832"/>
              <a:ext cx="261" cy="93"/>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8191" name="Rectangle 15"/>
            <p:cNvSpPr>
              <a:spLocks noChangeArrowheads="1"/>
            </p:cNvSpPr>
            <p:nvPr/>
          </p:nvSpPr>
          <p:spPr bwMode="auto">
            <a:xfrm>
              <a:off x="1328" y="1970"/>
              <a:ext cx="261" cy="151"/>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8192" name="Rectangle 16"/>
            <p:cNvSpPr>
              <a:spLocks noChangeArrowheads="1"/>
            </p:cNvSpPr>
            <p:nvPr/>
          </p:nvSpPr>
          <p:spPr bwMode="auto">
            <a:xfrm>
              <a:off x="362" y="2147"/>
              <a:ext cx="142"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400">
                  <a:solidFill>
                    <a:schemeClr val="tx1"/>
                  </a:solidFill>
                </a:rPr>
                <a:t>Operating</a:t>
              </a:r>
              <a:br>
                <a:rPr lang="en-US" sz="400">
                  <a:solidFill>
                    <a:schemeClr val="tx1"/>
                  </a:solidFill>
                </a:rPr>
              </a:br>
              <a:r>
                <a:rPr lang="en-US" sz="400">
                  <a:solidFill>
                    <a:schemeClr val="tx1"/>
                  </a:solidFill>
                </a:rPr>
                <a:t>Budgets </a:t>
              </a:r>
            </a:p>
          </p:txBody>
        </p:sp>
        <p:sp>
          <p:nvSpPr>
            <p:cNvPr id="818193" name="Rectangle 17"/>
            <p:cNvSpPr>
              <a:spLocks noChangeArrowheads="1"/>
            </p:cNvSpPr>
            <p:nvPr/>
          </p:nvSpPr>
          <p:spPr bwMode="auto">
            <a:xfrm>
              <a:off x="362" y="1951"/>
              <a:ext cx="186"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400">
                  <a:solidFill>
                    <a:schemeClr val="tx1"/>
                  </a:solidFill>
                </a:rPr>
                <a:t>Inefficiencies</a:t>
              </a:r>
              <a:endParaRPr lang="en-US">
                <a:solidFill>
                  <a:schemeClr val="tx1"/>
                </a:solidFill>
              </a:endParaRPr>
            </a:p>
          </p:txBody>
        </p:sp>
        <p:sp>
          <p:nvSpPr>
            <p:cNvPr id="818194" name="Rectangle 18"/>
            <p:cNvSpPr>
              <a:spLocks noChangeArrowheads="1"/>
            </p:cNvSpPr>
            <p:nvPr/>
          </p:nvSpPr>
          <p:spPr bwMode="auto">
            <a:xfrm>
              <a:off x="362" y="1858"/>
              <a:ext cx="179"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400">
                  <a:solidFill>
                    <a:schemeClr val="tx1"/>
                  </a:solidFill>
                </a:rPr>
                <a:t>Contingency</a:t>
              </a:r>
              <a:endParaRPr lang="en-US">
                <a:solidFill>
                  <a:schemeClr val="tx1"/>
                </a:solidFill>
              </a:endParaRPr>
            </a:p>
          </p:txBody>
        </p:sp>
        <p:sp>
          <p:nvSpPr>
            <p:cNvPr id="818195" name="Rectangle 19"/>
            <p:cNvSpPr>
              <a:spLocks noChangeArrowheads="1"/>
            </p:cNvSpPr>
            <p:nvPr/>
          </p:nvSpPr>
          <p:spPr bwMode="auto">
            <a:xfrm>
              <a:off x="362" y="1769"/>
              <a:ext cx="150"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400">
                  <a:solidFill>
                    <a:schemeClr val="tx1"/>
                  </a:solidFill>
                </a:rPr>
                <a:t>Estimation</a:t>
              </a:r>
              <a:endParaRPr lang="en-US">
                <a:solidFill>
                  <a:schemeClr val="tx1"/>
                </a:solidFill>
              </a:endParaRPr>
            </a:p>
          </p:txBody>
        </p:sp>
        <p:sp>
          <p:nvSpPr>
            <p:cNvPr id="818196" name="Line 20"/>
            <p:cNvSpPr>
              <a:spLocks noChangeShapeType="1"/>
            </p:cNvSpPr>
            <p:nvPr/>
          </p:nvSpPr>
          <p:spPr bwMode="auto">
            <a:xfrm>
              <a:off x="605" y="2029"/>
              <a:ext cx="727" cy="91"/>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8197" name="Line 21"/>
            <p:cNvSpPr>
              <a:spLocks noChangeShapeType="1"/>
            </p:cNvSpPr>
            <p:nvPr/>
          </p:nvSpPr>
          <p:spPr bwMode="auto">
            <a:xfrm flipH="1" flipV="1">
              <a:off x="605" y="1645"/>
              <a:ext cx="723" cy="32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8198" name="Freeform 22"/>
            <p:cNvSpPr>
              <a:spLocks noEditPoints="1"/>
            </p:cNvSpPr>
            <p:nvPr/>
          </p:nvSpPr>
          <p:spPr bwMode="auto">
            <a:xfrm>
              <a:off x="741" y="1741"/>
              <a:ext cx="90" cy="48"/>
            </a:xfrm>
            <a:custGeom>
              <a:avLst/>
              <a:gdLst>
                <a:gd name="T0" fmla="*/ 20 w 328"/>
                <a:gd name="T1" fmla="*/ 0 h 175"/>
                <a:gd name="T2" fmla="*/ 233 w 328"/>
                <a:gd name="T3" fmla="*/ 100 h 175"/>
                <a:gd name="T4" fmla="*/ 212 w 328"/>
                <a:gd name="T5" fmla="*/ 142 h 175"/>
                <a:gd name="T6" fmla="*/ 0 w 328"/>
                <a:gd name="T7" fmla="*/ 42 h 175"/>
                <a:gd name="T8" fmla="*/ 20 w 328"/>
                <a:gd name="T9" fmla="*/ 0 h 175"/>
                <a:gd name="T10" fmla="*/ 231 w 328"/>
                <a:gd name="T11" fmla="*/ 48 h 175"/>
                <a:gd name="T12" fmla="*/ 328 w 328"/>
                <a:gd name="T13" fmla="*/ 171 h 175"/>
                <a:gd name="T14" fmla="*/ 172 w 328"/>
                <a:gd name="T15" fmla="*/ 175 h 175"/>
                <a:gd name="T16" fmla="*/ 231 w 328"/>
                <a:gd name="T17" fmla="*/ 4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175">
                  <a:moveTo>
                    <a:pt x="20" y="0"/>
                  </a:moveTo>
                  <a:lnTo>
                    <a:pt x="233" y="100"/>
                  </a:lnTo>
                  <a:lnTo>
                    <a:pt x="212" y="142"/>
                  </a:lnTo>
                  <a:lnTo>
                    <a:pt x="0" y="42"/>
                  </a:lnTo>
                  <a:lnTo>
                    <a:pt x="20" y="0"/>
                  </a:lnTo>
                  <a:close/>
                  <a:moveTo>
                    <a:pt x="231" y="48"/>
                  </a:moveTo>
                  <a:lnTo>
                    <a:pt x="328" y="171"/>
                  </a:lnTo>
                  <a:lnTo>
                    <a:pt x="172" y="175"/>
                  </a:lnTo>
                  <a:lnTo>
                    <a:pt x="231" y="48"/>
                  </a:lnTo>
                  <a:close/>
                </a:path>
              </a:pathLst>
            </a:custGeom>
            <a:solidFill>
              <a:schemeClr val="tx2"/>
            </a:solidFill>
            <a:ln w="12700" cmpd="sng">
              <a:solidFill>
                <a:schemeClr val="tx2"/>
              </a:solidFill>
              <a:prstDash val="solid"/>
              <a:round/>
              <a:headEnd/>
              <a:tailEnd/>
            </a:ln>
          </p:spPr>
          <p:txBody>
            <a:bodyPr/>
            <a:lstStyle/>
            <a:p>
              <a:endParaRPr lang="zh-CN" altLang="en-US"/>
            </a:p>
          </p:txBody>
        </p:sp>
        <p:sp>
          <p:nvSpPr>
            <p:cNvPr id="818199" name="Line 23"/>
            <p:cNvSpPr>
              <a:spLocks noChangeShapeType="1"/>
            </p:cNvSpPr>
            <p:nvPr/>
          </p:nvSpPr>
          <p:spPr bwMode="auto">
            <a:xfrm>
              <a:off x="605" y="2387"/>
              <a:ext cx="916" cy="0"/>
            </a:xfrm>
            <a:prstGeom prst="line">
              <a:avLst/>
            </a:prstGeom>
            <a:noFill/>
            <a:ln w="3175">
              <a:solidFill>
                <a:srgbClr val="2666A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8200" name="Rectangle 24"/>
            <p:cNvSpPr>
              <a:spLocks noChangeArrowheads="1"/>
            </p:cNvSpPr>
            <p:nvPr/>
          </p:nvSpPr>
          <p:spPr bwMode="auto">
            <a:xfrm>
              <a:off x="350" y="1645"/>
              <a:ext cx="260" cy="92"/>
            </a:xfrm>
            <a:prstGeom prst="rect">
              <a:avLst/>
            </a:prstGeom>
            <a:noFill/>
            <a:ln w="3175">
              <a:solidFill>
                <a:srgbClr val="2666A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8201" name="Rectangle 25"/>
            <p:cNvSpPr>
              <a:spLocks noChangeArrowheads="1"/>
            </p:cNvSpPr>
            <p:nvPr/>
          </p:nvSpPr>
          <p:spPr bwMode="auto">
            <a:xfrm>
              <a:off x="362" y="1651"/>
              <a:ext cx="185"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400">
                  <a:solidFill>
                    <a:schemeClr val="tx1"/>
                  </a:solidFill>
                </a:rPr>
                <a:t>Unsupported</a:t>
              </a:r>
              <a:br>
                <a:rPr lang="en-US" sz="400">
                  <a:solidFill>
                    <a:schemeClr val="tx1"/>
                  </a:solidFill>
                </a:rPr>
              </a:br>
              <a:r>
                <a:rPr lang="en-US" sz="400">
                  <a:solidFill>
                    <a:schemeClr val="tx1"/>
                  </a:solidFill>
                </a:rPr>
                <a:t>Balances </a:t>
              </a:r>
            </a:p>
          </p:txBody>
        </p:sp>
        <p:sp>
          <p:nvSpPr>
            <p:cNvPr id="818202" name="Rectangle 26"/>
            <p:cNvSpPr>
              <a:spLocks noChangeArrowheads="1"/>
            </p:cNvSpPr>
            <p:nvPr/>
          </p:nvSpPr>
          <p:spPr bwMode="auto">
            <a:xfrm>
              <a:off x="349" y="1737"/>
              <a:ext cx="260" cy="94"/>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8203" name="Rectangle 27"/>
            <p:cNvSpPr>
              <a:spLocks noChangeArrowheads="1"/>
            </p:cNvSpPr>
            <p:nvPr/>
          </p:nvSpPr>
          <p:spPr bwMode="auto">
            <a:xfrm>
              <a:off x="1329" y="1973"/>
              <a:ext cx="263" cy="414"/>
            </a:xfrm>
            <a:prstGeom prst="rect">
              <a:avLst/>
            </a:prstGeom>
            <a:noFill/>
            <a:ln w="11113">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8204" name="Rectangle 28"/>
            <p:cNvSpPr>
              <a:spLocks noChangeArrowheads="1"/>
            </p:cNvSpPr>
            <p:nvPr/>
          </p:nvSpPr>
          <p:spPr bwMode="auto">
            <a:xfrm>
              <a:off x="349" y="1643"/>
              <a:ext cx="262" cy="744"/>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8205" name="Rectangle 29"/>
            <p:cNvSpPr>
              <a:spLocks noChangeArrowheads="1"/>
            </p:cNvSpPr>
            <p:nvPr/>
          </p:nvSpPr>
          <p:spPr bwMode="auto">
            <a:xfrm rot="16200000">
              <a:off x="-83" y="2047"/>
              <a:ext cx="645"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600">
                  <a:solidFill>
                    <a:schemeClr val="tx1"/>
                  </a:solidFill>
                </a:rPr>
                <a:t>Current Year – Financial Plan </a:t>
              </a:r>
            </a:p>
          </p:txBody>
        </p:sp>
        <p:sp>
          <p:nvSpPr>
            <p:cNvPr id="818206" name="Rectangle 30"/>
            <p:cNvSpPr>
              <a:spLocks noChangeArrowheads="1"/>
            </p:cNvSpPr>
            <p:nvPr/>
          </p:nvSpPr>
          <p:spPr bwMode="auto">
            <a:xfrm rot="16200000">
              <a:off x="1263" y="1953"/>
              <a:ext cx="833"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600">
                  <a:solidFill>
                    <a:schemeClr val="tx1"/>
                  </a:solidFill>
                </a:rPr>
                <a:t>Current Year – Revised Financial Plan </a:t>
              </a:r>
            </a:p>
          </p:txBody>
        </p:sp>
        <p:sp>
          <p:nvSpPr>
            <p:cNvPr id="818207" name="Rectangle 31"/>
            <p:cNvSpPr>
              <a:spLocks noChangeArrowheads="1"/>
            </p:cNvSpPr>
            <p:nvPr/>
          </p:nvSpPr>
          <p:spPr bwMode="auto">
            <a:xfrm>
              <a:off x="1341" y="2207"/>
              <a:ext cx="142"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400">
                  <a:solidFill>
                    <a:schemeClr val="tx1"/>
                  </a:solidFill>
                </a:rPr>
                <a:t>Operating</a:t>
              </a:r>
              <a:br>
                <a:rPr lang="en-US" sz="400">
                  <a:solidFill>
                    <a:schemeClr val="tx1"/>
                  </a:solidFill>
                </a:rPr>
              </a:br>
              <a:r>
                <a:rPr lang="en-US" sz="400">
                  <a:solidFill>
                    <a:schemeClr val="tx1"/>
                  </a:solidFill>
                </a:rPr>
                <a:t>Budgets </a:t>
              </a:r>
            </a:p>
          </p:txBody>
        </p:sp>
        <p:sp>
          <p:nvSpPr>
            <p:cNvPr id="818209" name="Rectangle 33"/>
            <p:cNvSpPr>
              <a:spLocks noChangeArrowheads="1"/>
            </p:cNvSpPr>
            <p:nvPr/>
          </p:nvSpPr>
          <p:spPr bwMode="auto">
            <a:xfrm>
              <a:off x="710" y="2172"/>
              <a:ext cx="530" cy="13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defTabSz="1019175">
                <a:spcBef>
                  <a:spcPct val="0"/>
                </a:spcBef>
                <a:spcAft>
                  <a:spcPct val="0"/>
                </a:spcAft>
              </a:pPr>
              <a:r>
                <a:rPr lang="en-US" sz="400">
                  <a:solidFill>
                    <a:schemeClr val="tx1"/>
                  </a:solidFill>
                </a:rPr>
                <a:t>Activity based budget review </a:t>
              </a:r>
              <a:br>
                <a:rPr lang="en-US" sz="400">
                  <a:solidFill>
                    <a:schemeClr val="tx1"/>
                  </a:solidFill>
                </a:rPr>
              </a:br>
              <a:r>
                <a:rPr lang="en-US" sz="400">
                  <a:solidFill>
                    <a:schemeClr val="tx1"/>
                  </a:solidFill>
                </a:rPr>
                <a:t>to understand cost drivers and </a:t>
              </a:r>
              <a:br>
                <a:rPr lang="en-US" sz="400">
                  <a:solidFill>
                    <a:schemeClr val="tx1"/>
                  </a:solidFill>
                </a:rPr>
              </a:br>
              <a:r>
                <a:rPr lang="en-US" sz="400">
                  <a:solidFill>
                    <a:schemeClr val="tx1"/>
                  </a:solidFill>
                </a:rPr>
                <a:t>challenge spend</a:t>
              </a:r>
              <a:endParaRPr lang="en-US" sz="400"/>
            </a:p>
          </p:txBody>
        </p:sp>
        <p:sp>
          <p:nvSpPr>
            <p:cNvPr id="818216" name="Rectangle 40"/>
            <p:cNvSpPr>
              <a:spLocks noChangeArrowheads="1"/>
            </p:cNvSpPr>
            <p:nvPr/>
          </p:nvSpPr>
          <p:spPr bwMode="auto">
            <a:xfrm>
              <a:off x="653" y="2064"/>
              <a:ext cx="194"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400">
                  <a:solidFill>
                    <a:schemeClr val="tx1"/>
                  </a:solidFill>
                </a:rPr>
                <a:t>activity based</a:t>
              </a:r>
              <a:endParaRPr lang="en-US">
                <a:solidFill>
                  <a:schemeClr val="tx1"/>
                </a:solidFill>
              </a:endParaRPr>
            </a:p>
          </p:txBody>
        </p:sp>
        <p:sp>
          <p:nvSpPr>
            <p:cNvPr id="818526" name="Rectangle 350"/>
            <p:cNvSpPr>
              <a:spLocks noChangeArrowheads="1"/>
            </p:cNvSpPr>
            <p:nvPr/>
          </p:nvSpPr>
          <p:spPr bwMode="auto">
            <a:xfrm>
              <a:off x="644" y="1878"/>
              <a:ext cx="443" cy="134"/>
            </a:xfrm>
            <a:prstGeom prst="rect">
              <a:avLst/>
            </a:prstGeom>
            <a:solidFill>
              <a:schemeClr val="hlink"/>
            </a:solidFill>
            <a:ln>
              <a:noFill/>
            </a:ln>
            <a:extLst>
              <a:ext uri="{91240B29-F687-4F45-9708-019B960494DF}">
                <a14:hiddenLine xmlns:a14="http://schemas.microsoft.com/office/drawing/2010/main" w="3175">
                  <a:solidFill>
                    <a:srgbClr val="3A4972"/>
                  </a:solidFill>
                  <a:miter lim="800000"/>
                  <a:headEnd/>
                  <a:tailEnd/>
                </a14:hiddenLine>
              </a:ext>
            </a:extLst>
          </p:spPr>
          <p:txBody>
            <a:bodyPr lIns="0" tIns="0" rIns="0" bIns="0" anchor="ctr" anchorCtr="1"/>
            <a:lstStyle/>
            <a:p>
              <a:pPr defTabSz="1019175">
                <a:spcBef>
                  <a:spcPct val="0"/>
                </a:spcBef>
                <a:spcAft>
                  <a:spcPct val="0"/>
                </a:spcAft>
              </a:pPr>
              <a:r>
                <a:rPr lang="en-US" sz="400">
                  <a:solidFill>
                    <a:schemeClr val="tx1"/>
                  </a:solidFill>
                </a:rPr>
                <a:t>Review and challenge </a:t>
              </a:r>
              <a:br>
                <a:rPr lang="en-US" sz="400">
                  <a:solidFill>
                    <a:schemeClr val="tx1"/>
                  </a:solidFill>
                </a:rPr>
              </a:br>
              <a:r>
                <a:rPr lang="en-US" sz="400">
                  <a:solidFill>
                    <a:schemeClr val="tx1"/>
                  </a:solidFill>
                </a:rPr>
                <a:t>“non- activity based” budgeted </a:t>
              </a:r>
              <a:br>
                <a:rPr lang="en-US" sz="400">
                  <a:solidFill>
                    <a:schemeClr val="tx1"/>
                  </a:solidFill>
                </a:rPr>
              </a:br>
              <a:r>
                <a:rPr lang="en-US" sz="400">
                  <a:solidFill>
                    <a:schemeClr val="tx1"/>
                  </a:solidFill>
                </a:rPr>
                <a:t>cost for necessity</a:t>
              </a:r>
            </a:p>
          </p:txBody>
        </p:sp>
        <p:sp>
          <p:nvSpPr>
            <p:cNvPr id="818633" name="Line 457"/>
            <p:cNvSpPr>
              <a:spLocks noChangeShapeType="1"/>
            </p:cNvSpPr>
            <p:nvPr/>
          </p:nvSpPr>
          <p:spPr bwMode="blackWhite">
            <a:xfrm>
              <a:off x="616" y="2464"/>
              <a:ext cx="716" cy="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0" rIns="64800" bIns="0"/>
            <a:lstStyle/>
            <a:p>
              <a:endParaRPr lang="zh-CN" altLang="en-US"/>
            </a:p>
          </p:txBody>
        </p:sp>
      </p:grpSp>
      <p:grpSp>
        <p:nvGrpSpPr>
          <p:cNvPr id="818640" name="Group 464"/>
          <p:cNvGrpSpPr>
            <a:grpSpLocks/>
          </p:cNvGrpSpPr>
          <p:nvPr/>
        </p:nvGrpSpPr>
        <p:grpSpPr bwMode="auto">
          <a:xfrm>
            <a:off x="327025" y="4573588"/>
            <a:ext cx="2554288" cy="1876425"/>
            <a:chOff x="206" y="2881"/>
            <a:chExt cx="1609" cy="1182"/>
          </a:xfrm>
        </p:grpSpPr>
        <p:grpSp>
          <p:nvGrpSpPr>
            <p:cNvPr id="818531" name="Group 355"/>
            <p:cNvGrpSpPr>
              <a:grpSpLocks/>
            </p:cNvGrpSpPr>
            <p:nvPr/>
          </p:nvGrpSpPr>
          <p:grpSpPr bwMode="auto">
            <a:xfrm>
              <a:off x="206" y="2881"/>
              <a:ext cx="1609" cy="1182"/>
              <a:chOff x="206" y="2881"/>
              <a:chExt cx="1609" cy="1182"/>
            </a:xfrm>
          </p:grpSpPr>
          <p:sp>
            <p:nvSpPr>
              <p:cNvPr id="818330" name="Rectangle 154"/>
              <p:cNvSpPr>
                <a:spLocks noChangeArrowheads="1"/>
              </p:cNvSpPr>
              <p:nvPr/>
            </p:nvSpPr>
            <p:spPr bwMode="auto">
              <a:xfrm>
                <a:off x="1663" y="3427"/>
                <a:ext cx="54"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6.2%</a:t>
                </a:r>
                <a:endParaRPr lang="en-US">
                  <a:solidFill>
                    <a:schemeClr val="tx1"/>
                  </a:solidFill>
                </a:endParaRPr>
              </a:p>
            </p:txBody>
          </p:sp>
          <p:sp>
            <p:nvSpPr>
              <p:cNvPr id="818331" name="Rectangle 155"/>
              <p:cNvSpPr>
                <a:spLocks noChangeArrowheads="1"/>
              </p:cNvSpPr>
              <p:nvPr/>
            </p:nvSpPr>
            <p:spPr bwMode="auto">
              <a:xfrm>
                <a:off x="1653" y="3412"/>
                <a:ext cx="108" cy="5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1019175"/>
                <a:endParaRPr lang="en-US"/>
              </a:p>
            </p:txBody>
          </p:sp>
          <p:sp>
            <p:nvSpPr>
              <p:cNvPr id="818332" name="Freeform 156"/>
              <p:cNvSpPr>
                <a:spLocks/>
              </p:cNvSpPr>
              <p:nvPr/>
            </p:nvSpPr>
            <p:spPr bwMode="auto">
              <a:xfrm>
                <a:off x="1653" y="3412"/>
                <a:ext cx="108" cy="52"/>
              </a:xfrm>
              <a:custGeom>
                <a:avLst/>
                <a:gdLst>
                  <a:gd name="T0" fmla="*/ 12 w 98"/>
                  <a:gd name="T1" fmla="*/ 0 h 46"/>
                  <a:gd name="T2" fmla="*/ 0 w 98"/>
                  <a:gd name="T3" fmla="*/ 11 h 46"/>
                  <a:gd name="T4" fmla="*/ 0 w 98"/>
                  <a:gd name="T5" fmla="*/ 46 h 46"/>
                  <a:gd name="T6" fmla="*/ 86 w 98"/>
                  <a:gd name="T7" fmla="*/ 46 h 46"/>
                  <a:gd name="T8" fmla="*/ 98 w 98"/>
                  <a:gd name="T9" fmla="*/ 34 h 46"/>
                  <a:gd name="T10" fmla="*/ 98 w 98"/>
                  <a:gd name="T11" fmla="*/ 0 h 46"/>
                  <a:gd name="T12" fmla="*/ 12 w 98"/>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98" h="46">
                    <a:moveTo>
                      <a:pt x="12" y="0"/>
                    </a:moveTo>
                    <a:lnTo>
                      <a:pt x="0" y="11"/>
                    </a:lnTo>
                    <a:lnTo>
                      <a:pt x="0" y="46"/>
                    </a:lnTo>
                    <a:lnTo>
                      <a:pt x="86" y="46"/>
                    </a:lnTo>
                    <a:lnTo>
                      <a:pt x="98" y="34"/>
                    </a:lnTo>
                    <a:lnTo>
                      <a:pt x="98" y="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8333" name="Rectangle 157"/>
              <p:cNvSpPr>
                <a:spLocks noChangeArrowheads="1"/>
              </p:cNvSpPr>
              <p:nvPr/>
            </p:nvSpPr>
            <p:spPr bwMode="auto">
              <a:xfrm>
                <a:off x="1653" y="3412"/>
                <a:ext cx="108" cy="5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8334" name="Rectangle 158"/>
              <p:cNvSpPr>
                <a:spLocks noChangeArrowheads="1"/>
              </p:cNvSpPr>
              <p:nvPr/>
            </p:nvSpPr>
            <p:spPr bwMode="auto">
              <a:xfrm>
                <a:off x="1653" y="3412"/>
                <a:ext cx="108" cy="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1019175"/>
                <a:endParaRPr lang="en-US"/>
              </a:p>
            </p:txBody>
          </p:sp>
          <p:sp>
            <p:nvSpPr>
              <p:cNvPr id="818335" name="Freeform 159"/>
              <p:cNvSpPr>
                <a:spLocks/>
              </p:cNvSpPr>
              <p:nvPr/>
            </p:nvSpPr>
            <p:spPr bwMode="auto">
              <a:xfrm>
                <a:off x="1653" y="3412"/>
                <a:ext cx="108" cy="13"/>
              </a:xfrm>
              <a:custGeom>
                <a:avLst/>
                <a:gdLst>
                  <a:gd name="T0" fmla="*/ 0 w 98"/>
                  <a:gd name="T1" fmla="*/ 11 h 11"/>
                  <a:gd name="T2" fmla="*/ 86 w 98"/>
                  <a:gd name="T3" fmla="*/ 11 h 11"/>
                  <a:gd name="T4" fmla="*/ 98 w 98"/>
                  <a:gd name="T5" fmla="*/ 0 h 11"/>
                  <a:gd name="T6" fmla="*/ 12 w 98"/>
                  <a:gd name="T7" fmla="*/ 0 h 11"/>
                  <a:gd name="T8" fmla="*/ 0 w 98"/>
                  <a:gd name="T9" fmla="*/ 11 h 11"/>
                </a:gdLst>
                <a:ahLst/>
                <a:cxnLst>
                  <a:cxn ang="0">
                    <a:pos x="T0" y="T1"/>
                  </a:cxn>
                  <a:cxn ang="0">
                    <a:pos x="T2" y="T3"/>
                  </a:cxn>
                  <a:cxn ang="0">
                    <a:pos x="T4" y="T5"/>
                  </a:cxn>
                  <a:cxn ang="0">
                    <a:pos x="T6" y="T7"/>
                  </a:cxn>
                  <a:cxn ang="0">
                    <a:pos x="T8" y="T9"/>
                  </a:cxn>
                </a:cxnLst>
                <a:rect l="0" t="0" r="r" b="b"/>
                <a:pathLst>
                  <a:path w="98" h="11">
                    <a:moveTo>
                      <a:pt x="0" y="11"/>
                    </a:moveTo>
                    <a:lnTo>
                      <a:pt x="86" y="11"/>
                    </a:lnTo>
                    <a:lnTo>
                      <a:pt x="98" y="0"/>
                    </a:lnTo>
                    <a:lnTo>
                      <a:pt x="12" y="0"/>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8336" name="Rectangle 160"/>
              <p:cNvSpPr>
                <a:spLocks noChangeArrowheads="1"/>
              </p:cNvSpPr>
              <p:nvPr/>
            </p:nvSpPr>
            <p:spPr bwMode="auto">
              <a:xfrm>
                <a:off x="1653" y="3412"/>
                <a:ext cx="108" cy="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8337" name="Rectangle 161"/>
              <p:cNvSpPr>
                <a:spLocks noChangeArrowheads="1"/>
              </p:cNvSpPr>
              <p:nvPr/>
            </p:nvSpPr>
            <p:spPr bwMode="auto">
              <a:xfrm>
                <a:off x="1748" y="3412"/>
                <a:ext cx="13" cy="5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1019175"/>
                <a:endParaRPr lang="en-US"/>
              </a:p>
            </p:txBody>
          </p:sp>
          <p:sp>
            <p:nvSpPr>
              <p:cNvPr id="818338" name="Freeform 162"/>
              <p:cNvSpPr>
                <a:spLocks/>
              </p:cNvSpPr>
              <p:nvPr/>
            </p:nvSpPr>
            <p:spPr bwMode="auto">
              <a:xfrm>
                <a:off x="1748" y="3412"/>
                <a:ext cx="13" cy="52"/>
              </a:xfrm>
              <a:custGeom>
                <a:avLst/>
                <a:gdLst>
                  <a:gd name="T0" fmla="*/ 0 w 12"/>
                  <a:gd name="T1" fmla="*/ 11 h 46"/>
                  <a:gd name="T2" fmla="*/ 12 w 12"/>
                  <a:gd name="T3" fmla="*/ 0 h 46"/>
                  <a:gd name="T4" fmla="*/ 12 w 12"/>
                  <a:gd name="T5" fmla="*/ 34 h 46"/>
                  <a:gd name="T6" fmla="*/ 0 w 12"/>
                  <a:gd name="T7" fmla="*/ 46 h 46"/>
                  <a:gd name="T8" fmla="*/ 0 w 12"/>
                  <a:gd name="T9" fmla="*/ 11 h 46"/>
                </a:gdLst>
                <a:ahLst/>
                <a:cxnLst>
                  <a:cxn ang="0">
                    <a:pos x="T0" y="T1"/>
                  </a:cxn>
                  <a:cxn ang="0">
                    <a:pos x="T2" y="T3"/>
                  </a:cxn>
                  <a:cxn ang="0">
                    <a:pos x="T4" y="T5"/>
                  </a:cxn>
                  <a:cxn ang="0">
                    <a:pos x="T6" y="T7"/>
                  </a:cxn>
                  <a:cxn ang="0">
                    <a:pos x="T8" y="T9"/>
                  </a:cxn>
                </a:cxnLst>
                <a:rect l="0" t="0" r="r" b="b"/>
                <a:pathLst>
                  <a:path w="12" h="46">
                    <a:moveTo>
                      <a:pt x="0" y="11"/>
                    </a:moveTo>
                    <a:lnTo>
                      <a:pt x="12" y="0"/>
                    </a:lnTo>
                    <a:lnTo>
                      <a:pt x="12" y="34"/>
                    </a:lnTo>
                    <a:lnTo>
                      <a:pt x="0" y="46"/>
                    </a:lnTo>
                    <a:lnTo>
                      <a:pt x="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8339" name="Rectangle 163"/>
              <p:cNvSpPr>
                <a:spLocks noChangeArrowheads="1"/>
              </p:cNvSpPr>
              <p:nvPr/>
            </p:nvSpPr>
            <p:spPr bwMode="auto">
              <a:xfrm>
                <a:off x="1748" y="3412"/>
                <a:ext cx="13" cy="5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8340" name="Freeform 164"/>
              <p:cNvSpPr>
                <a:spLocks/>
              </p:cNvSpPr>
              <p:nvPr/>
            </p:nvSpPr>
            <p:spPr bwMode="auto">
              <a:xfrm>
                <a:off x="993" y="3928"/>
                <a:ext cx="108" cy="53"/>
              </a:xfrm>
              <a:custGeom>
                <a:avLst/>
                <a:gdLst>
                  <a:gd name="T0" fmla="*/ 12 w 98"/>
                  <a:gd name="T1" fmla="*/ 0 h 47"/>
                  <a:gd name="T2" fmla="*/ 0 w 98"/>
                  <a:gd name="T3" fmla="*/ 12 h 47"/>
                  <a:gd name="T4" fmla="*/ 0 w 98"/>
                  <a:gd name="T5" fmla="*/ 47 h 47"/>
                  <a:gd name="T6" fmla="*/ 86 w 98"/>
                  <a:gd name="T7" fmla="*/ 47 h 47"/>
                  <a:gd name="T8" fmla="*/ 98 w 98"/>
                  <a:gd name="T9" fmla="*/ 35 h 47"/>
                  <a:gd name="T10" fmla="*/ 98 w 98"/>
                  <a:gd name="T11" fmla="*/ 0 h 47"/>
                  <a:gd name="T12" fmla="*/ 12 w 98"/>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98" h="47">
                    <a:moveTo>
                      <a:pt x="12" y="0"/>
                    </a:moveTo>
                    <a:lnTo>
                      <a:pt x="0" y="12"/>
                    </a:lnTo>
                    <a:lnTo>
                      <a:pt x="0" y="47"/>
                    </a:lnTo>
                    <a:lnTo>
                      <a:pt x="86" y="47"/>
                    </a:lnTo>
                    <a:lnTo>
                      <a:pt x="98" y="35"/>
                    </a:lnTo>
                    <a:lnTo>
                      <a:pt x="98" y="0"/>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8341" name="Freeform 165"/>
              <p:cNvSpPr>
                <a:spLocks/>
              </p:cNvSpPr>
              <p:nvPr/>
            </p:nvSpPr>
            <p:spPr bwMode="auto">
              <a:xfrm>
                <a:off x="993" y="3928"/>
                <a:ext cx="108" cy="13"/>
              </a:xfrm>
              <a:custGeom>
                <a:avLst/>
                <a:gdLst>
                  <a:gd name="T0" fmla="*/ 0 w 98"/>
                  <a:gd name="T1" fmla="*/ 12 h 12"/>
                  <a:gd name="T2" fmla="*/ 86 w 98"/>
                  <a:gd name="T3" fmla="*/ 12 h 12"/>
                  <a:gd name="T4" fmla="*/ 98 w 98"/>
                  <a:gd name="T5" fmla="*/ 0 h 12"/>
                  <a:gd name="T6" fmla="*/ 12 w 98"/>
                  <a:gd name="T7" fmla="*/ 0 h 12"/>
                  <a:gd name="T8" fmla="*/ 0 w 98"/>
                  <a:gd name="T9" fmla="*/ 12 h 12"/>
                </a:gdLst>
                <a:ahLst/>
                <a:cxnLst>
                  <a:cxn ang="0">
                    <a:pos x="T0" y="T1"/>
                  </a:cxn>
                  <a:cxn ang="0">
                    <a:pos x="T2" y="T3"/>
                  </a:cxn>
                  <a:cxn ang="0">
                    <a:pos x="T4" y="T5"/>
                  </a:cxn>
                  <a:cxn ang="0">
                    <a:pos x="T6" y="T7"/>
                  </a:cxn>
                  <a:cxn ang="0">
                    <a:pos x="T8" y="T9"/>
                  </a:cxn>
                </a:cxnLst>
                <a:rect l="0" t="0" r="r" b="b"/>
                <a:pathLst>
                  <a:path w="98" h="12">
                    <a:moveTo>
                      <a:pt x="0" y="12"/>
                    </a:moveTo>
                    <a:lnTo>
                      <a:pt x="86" y="12"/>
                    </a:lnTo>
                    <a:lnTo>
                      <a:pt x="98" y="0"/>
                    </a:lnTo>
                    <a:lnTo>
                      <a:pt x="12" y="0"/>
                    </a:ln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8342" name="Rectangle 166"/>
              <p:cNvSpPr>
                <a:spLocks noChangeArrowheads="1"/>
              </p:cNvSpPr>
              <p:nvPr/>
            </p:nvSpPr>
            <p:spPr bwMode="auto">
              <a:xfrm>
                <a:off x="988" y="3403"/>
                <a:ext cx="114" cy="6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1019175"/>
                <a:endParaRPr lang="en-US"/>
              </a:p>
            </p:txBody>
          </p:sp>
          <p:sp>
            <p:nvSpPr>
              <p:cNvPr id="818343" name="Freeform 167"/>
              <p:cNvSpPr>
                <a:spLocks/>
              </p:cNvSpPr>
              <p:nvPr/>
            </p:nvSpPr>
            <p:spPr bwMode="auto">
              <a:xfrm>
                <a:off x="988" y="3403"/>
                <a:ext cx="114" cy="66"/>
              </a:xfrm>
              <a:custGeom>
                <a:avLst/>
                <a:gdLst>
                  <a:gd name="T0" fmla="*/ 15 w 104"/>
                  <a:gd name="T1" fmla="*/ 0 h 58"/>
                  <a:gd name="T2" fmla="*/ 0 w 104"/>
                  <a:gd name="T3" fmla="*/ 14 h 58"/>
                  <a:gd name="T4" fmla="*/ 0 w 104"/>
                  <a:gd name="T5" fmla="*/ 58 h 58"/>
                  <a:gd name="T6" fmla="*/ 90 w 104"/>
                  <a:gd name="T7" fmla="*/ 58 h 58"/>
                  <a:gd name="T8" fmla="*/ 104 w 104"/>
                  <a:gd name="T9" fmla="*/ 43 h 58"/>
                  <a:gd name="T10" fmla="*/ 104 w 104"/>
                  <a:gd name="T11" fmla="*/ 0 h 58"/>
                  <a:gd name="T12" fmla="*/ 15 w 104"/>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4" h="58">
                    <a:moveTo>
                      <a:pt x="15" y="0"/>
                    </a:moveTo>
                    <a:lnTo>
                      <a:pt x="0" y="14"/>
                    </a:lnTo>
                    <a:lnTo>
                      <a:pt x="0" y="58"/>
                    </a:lnTo>
                    <a:lnTo>
                      <a:pt x="90" y="58"/>
                    </a:lnTo>
                    <a:lnTo>
                      <a:pt x="104" y="43"/>
                    </a:lnTo>
                    <a:lnTo>
                      <a:pt x="104" y="0"/>
                    </a:ln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8344" name="Rectangle 168"/>
              <p:cNvSpPr>
                <a:spLocks noChangeArrowheads="1"/>
              </p:cNvSpPr>
              <p:nvPr/>
            </p:nvSpPr>
            <p:spPr bwMode="auto">
              <a:xfrm>
                <a:off x="988" y="3403"/>
                <a:ext cx="114" cy="1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1019175"/>
                <a:endParaRPr lang="en-US"/>
              </a:p>
            </p:txBody>
          </p:sp>
          <p:sp>
            <p:nvSpPr>
              <p:cNvPr id="818345" name="Freeform 169"/>
              <p:cNvSpPr>
                <a:spLocks/>
              </p:cNvSpPr>
              <p:nvPr/>
            </p:nvSpPr>
            <p:spPr bwMode="auto">
              <a:xfrm>
                <a:off x="988" y="3403"/>
                <a:ext cx="114" cy="16"/>
              </a:xfrm>
              <a:custGeom>
                <a:avLst/>
                <a:gdLst>
                  <a:gd name="T0" fmla="*/ 0 w 104"/>
                  <a:gd name="T1" fmla="*/ 14 h 14"/>
                  <a:gd name="T2" fmla="*/ 90 w 104"/>
                  <a:gd name="T3" fmla="*/ 14 h 14"/>
                  <a:gd name="T4" fmla="*/ 104 w 104"/>
                  <a:gd name="T5" fmla="*/ 0 h 14"/>
                  <a:gd name="T6" fmla="*/ 15 w 104"/>
                  <a:gd name="T7" fmla="*/ 0 h 14"/>
                  <a:gd name="T8" fmla="*/ 0 w 104"/>
                  <a:gd name="T9" fmla="*/ 14 h 14"/>
                </a:gdLst>
                <a:ahLst/>
                <a:cxnLst>
                  <a:cxn ang="0">
                    <a:pos x="T0" y="T1"/>
                  </a:cxn>
                  <a:cxn ang="0">
                    <a:pos x="T2" y="T3"/>
                  </a:cxn>
                  <a:cxn ang="0">
                    <a:pos x="T4" y="T5"/>
                  </a:cxn>
                  <a:cxn ang="0">
                    <a:pos x="T6" y="T7"/>
                  </a:cxn>
                  <a:cxn ang="0">
                    <a:pos x="T8" y="T9"/>
                  </a:cxn>
                </a:cxnLst>
                <a:rect l="0" t="0" r="r" b="b"/>
                <a:pathLst>
                  <a:path w="104" h="14">
                    <a:moveTo>
                      <a:pt x="0" y="14"/>
                    </a:moveTo>
                    <a:lnTo>
                      <a:pt x="90" y="14"/>
                    </a:lnTo>
                    <a:lnTo>
                      <a:pt x="104" y="0"/>
                    </a:lnTo>
                    <a:lnTo>
                      <a:pt x="15" y="0"/>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8346" name="Rectangle 170"/>
              <p:cNvSpPr>
                <a:spLocks noChangeArrowheads="1"/>
              </p:cNvSpPr>
              <p:nvPr/>
            </p:nvSpPr>
            <p:spPr bwMode="auto">
              <a:xfrm>
                <a:off x="1087" y="3403"/>
                <a:ext cx="15" cy="6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1019175"/>
                <a:endParaRPr lang="en-US"/>
              </a:p>
            </p:txBody>
          </p:sp>
          <p:sp>
            <p:nvSpPr>
              <p:cNvPr id="818347" name="Freeform 171"/>
              <p:cNvSpPr>
                <a:spLocks/>
              </p:cNvSpPr>
              <p:nvPr/>
            </p:nvSpPr>
            <p:spPr bwMode="auto">
              <a:xfrm>
                <a:off x="1087" y="3403"/>
                <a:ext cx="15" cy="66"/>
              </a:xfrm>
              <a:custGeom>
                <a:avLst/>
                <a:gdLst>
                  <a:gd name="T0" fmla="*/ 0 w 14"/>
                  <a:gd name="T1" fmla="*/ 14 h 58"/>
                  <a:gd name="T2" fmla="*/ 14 w 14"/>
                  <a:gd name="T3" fmla="*/ 0 h 58"/>
                  <a:gd name="T4" fmla="*/ 14 w 14"/>
                  <a:gd name="T5" fmla="*/ 43 h 58"/>
                  <a:gd name="T6" fmla="*/ 0 w 14"/>
                  <a:gd name="T7" fmla="*/ 58 h 58"/>
                  <a:gd name="T8" fmla="*/ 0 w 14"/>
                  <a:gd name="T9" fmla="*/ 14 h 58"/>
                </a:gdLst>
                <a:ahLst/>
                <a:cxnLst>
                  <a:cxn ang="0">
                    <a:pos x="T0" y="T1"/>
                  </a:cxn>
                  <a:cxn ang="0">
                    <a:pos x="T2" y="T3"/>
                  </a:cxn>
                  <a:cxn ang="0">
                    <a:pos x="T4" y="T5"/>
                  </a:cxn>
                  <a:cxn ang="0">
                    <a:pos x="T6" y="T7"/>
                  </a:cxn>
                  <a:cxn ang="0">
                    <a:pos x="T8" y="T9"/>
                  </a:cxn>
                </a:cxnLst>
                <a:rect l="0" t="0" r="r" b="b"/>
                <a:pathLst>
                  <a:path w="14" h="58">
                    <a:moveTo>
                      <a:pt x="0" y="14"/>
                    </a:moveTo>
                    <a:lnTo>
                      <a:pt x="14" y="0"/>
                    </a:lnTo>
                    <a:lnTo>
                      <a:pt x="14" y="43"/>
                    </a:lnTo>
                    <a:lnTo>
                      <a:pt x="0" y="58"/>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18348" name="Group 172"/>
              <p:cNvGrpSpPr>
                <a:grpSpLocks/>
              </p:cNvGrpSpPr>
              <p:nvPr/>
            </p:nvGrpSpPr>
            <p:grpSpPr bwMode="auto">
              <a:xfrm>
                <a:off x="988" y="3403"/>
                <a:ext cx="114" cy="66"/>
                <a:chOff x="877" y="3305"/>
                <a:chExt cx="104" cy="58"/>
              </a:xfrm>
            </p:grpSpPr>
            <p:sp>
              <p:nvSpPr>
                <p:cNvPr id="818349" name="Rectangle 173"/>
                <p:cNvSpPr>
                  <a:spLocks noChangeArrowheads="1"/>
                </p:cNvSpPr>
                <p:nvPr/>
              </p:nvSpPr>
              <p:spPr bwMode="auto">
                <a:xfrm>
                  <a:off x="877" y="3305"/>
                  <a:ext cx="104" cy="5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8350" name="Rectangle 174"/>
                <p:cNvSpPr>
                  <a:spLocks noChangeArrowheads="1"/>
                </p:cNvSpPr>
                <p:nvPr/>
              </p:nvSpPr>
              <p:spPr bwMode="auto">
                <a:xfrm>
                  <a:off x="877" y="3305"/>
                  <a:ext cx="104" cy="14"/>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8351" name="Rectangle 175"/>
                <p:cNvSpPr>
                  <a:spLocks noChangeArrowheads="1"/>
                </p:cNvSpPr>
                <p:nvPr/>
              </p:nvSpPr>
              <p:spPr bwMode="auto">
                <a:xfrm>
                  <a:off x="967" y="3305"/>
                  <a:ext cx="14"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818352" name="Rectangle 176"/>
              <p:cNvSpPr>
                <a:spLocks noChangeArrowheads="1"/>
              </p:cNvSpPr>
              <p:nvPr/>
            </p:nvSpPr>
            <p:spPr bwMode="auto">
              <a:xfrm>
                <a:off x="1136" y="3484"/>
                <a:ext cx="45"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BSL</a:t>
                </a:r>
                <a:endParaRPr lang="en-US">
                  <a:solidFill>
                    <a:schemeClr val="tx1"/>
                  </a:solidFill>
                </a:endParaRPr>
              </a:p>
            </p:txBody>
          </p:sp>
          <p:sp>
            <p:nvSpPr>
              <p:cNvPr id="818353" name="Rectangle 177"/>
              <p:cNvSpPr>
                <a:spLocks noChangeArrowheads="1"/>
              </p:cNvSpPr>
              <p:nvPr/>
            </p:nvSpPr>
            <p:spPr bwMode="auto">
              <a:xfrm>
                <a:off x="1136" y="3520"/>
                <a:ext cx="8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Aramark</a:t>
                </a:r>
                <a:endParaRPr lang="en-US">
                  <a:solidFill>
                    <a:schemeClr val="tx1"/>
                  </a:solidFill>
                </a:endParaRPr>
              </a:p>
            </p:txBody>
          </p:sp>
          <p:sp>
            <p:nvSpPr>
              <p:cNvPr id="818354" name="Rectangle 178"/>
              <p:cNvSpPr>
                <a:spLocks noChangeArrowheads="1"/>
              </p:cNvSpPr>
              <p:nvPr/>
            </p:nvSpPr>
            <p:spPr bwMode="auto">
              <a:xfrm>
                <a:off x="1136" y="3556"/>
                <a:ext cx="88"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Watson </a:t>
                </a:r>
                <a:endParaRPr lang="en-US">
                  <a:solidFill>
                    <a:schemeClr val="tx1"/>
                  </a:solidFill>
                </a:endParaRPr>
              </a:p>
            </p:txBody>
          </p:sp>
          <p:sp>
            <p:nvSpPr>
              <p:cNvPr id="818355" name="Rectangle 179"/>
              <p:cNvSpPr>
                <a:spLocks noChangeArrowheads="1"/>
              </p:cNvSpPr>
              <p:nvPr/>
            </p:nvSpPr>
            <p:spPr bwMode="auto">
              <a:xfrm>
                <a:off x="1230" y="3556"/>
                <a:ext cx="56"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Norie</a:t>
                </a:r>
                <a:endParaRPr lang="en-US">
                  <a:solidFill>
                    <a:schemeClr val="tx1"/>
                  </a:solidFill>
                </a:endParaRPr>
              </a:p>
            </p:txBody>
          </p:sp>
          <p:sp>
            <p:nvSpPr>
              <p:cNvPr id="818356" name="Rectangle 180"/>
              <p:cNvSpPr>
                <a:spLocks noChangeArrowheads="1"/>
              </p:cNvSpPr>
              <p:nvPr/>
            </p:nvSpPr>
            <p:spPr bwMode="auto">
              <a:xfrm>
                <a:off x="1310" y="3914"/>
                <a:ext cx="243"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Spend Value      3,125 </a:t>
                </a:r>
                <a:endParaRPr lang="en-US">
                  <a:solidFill>
                    <a:schemeClr val="tx1"/>
                  </a:solidFill>
                </a:endParaRPr>
              </a:p>
            </p:txBody>
          </p:sp>
          <p:sp>
            <p:nvSpPr>
              <p:cNvPr id="818357" name="Rectangle 181"/>
              <p:cNvSpPr>
                <a:spLocks noChangeArrowheads="1"/>
              </p:cNvSpPr>
              <p:nvPr/>
            </p:nvSpPr>
            <p:spPr bwMode="auto">
              <a:xfrm>
                <a:off x="1310" y="3949"/>
                <a:ext cx="84" cy="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Savings</a:t>
                </a:r>
                <a:endParaRPr lang="en-US">
                  <a:solidFill>
                    <a:schemeClr val="tx1"/>
                  </a:solidFill>
                </a:endParaRPr>
              </a:p>
            </p:txBody>
          </p:sp>
          <p:sp>
            <p:nvSpPr>
              <p:cNvPr id="818358" name="Rectangle 182"/>
              <p:cNvSpPr>
                <a:spLocks noChangeArrowheads="1"/>
              </p:cNvSpPr>
              <p:nvPr/>
            </p:nvSpPr>
            <p:spPr bwMode="auto">
              <a:xfrm>
                <a:off x="437" y="3484"/>
                <a:ext cx="208"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Wellman &amp; Graham</a:t>
                </a:r>
                <a:endParaRPr lang="en-US">
                  <a:solidFill>
                    <a:schemeClr val="tx1"/>
                  </a:solidFill>
                </a:endParaRPr>
              </a:p>
            </p:txBody>
          </p:sp>
          <p:sp>
            <p:nvSpPr>
              <p:cNvPr id="818359" name="Rectangle 183"/>
              <p:cNvSpPr>
                <a:spLocks noChangeArrowheads="1"/>
              </p:cNvSpPr>
              <p:nvPr/>
            </p:nvSpPr>
            <p:spPr bwMode="auto">
              <a:xfrm>
                <a:off x="786" y="3484"/>
                <a:ext cx="178"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Balfour Kilpatrick</a:t>
                </a:r>
                <a:endParaRPr lang="en-US">
                  <a:solidFill>
                    <a:schemeClr val="tx1"/>
                  </a:solidFill>
                </a:endParaRPr>
              </a:p>
            </p:txBody>
          </p:sp>
          <p:sp>
            <p:nvSpPr>
              <p:cNvPr id="818360" name="Rectangle 184"/>
              <p:cNvSpPr>
                <a:spLocks noChangeArrowheads="1"/>
              </p:cNvSpPr>
              <p:nvPr/>
            </p:nvSpPr>
            <p:spPr bwMode="auto">
              <a:xfrm>
                <a:off x="437" y="3520"/>
                <a:ext cx="4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GIS</a:t>
                </a:r>
                <a:endParaRPr lang="en-US">
                  <a:solidFill>
                    <a:schemeClr val="tx1"/>
                  </a:solidFill>
                </a:endParaRPr>
              </a:p>
            </p:txBody>
          </p:sp>
          <p:sp>
            <p:nvSpPr>
              <p:cNvPr id="818361" name="Rectangle 185"/>
              <p:cNvSpPr>
                <a:spLocks noChangeArrowheads="1"/>
              </p:cNvSpPr>
              <p:nvPr/>
            </p:nvSpPr>
            <p:spPr bwMode="auto">
              <a:xfrm>
                <a:off x="612" y="3520"/>
                <a:ext cx="4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Arco</a:t>
                </a:r>
                <a:endParaRPr lang="en-US">
                  <a:solidFill>
                    <a:schemeClr val="tx1"/>
                  </a:solidFill>
                </a:endParaRPr>
              </a:p>
            </p:txBody>
          </p:sp>
          <p:sp>
            <p:nvSpPr>
              <p:cNvPr id="818362" name="Rectangle 186"/>
              <p:cNvSpPr>
                <a:spLocks noChangeArrowheads="1"/>
              </p:cNvSpPr>
              <p:nvPr/>
            </p:nvSpPr>
            <p:spPr bwMode="auto">
              <a:xfrm>
                <a:off x="786" y="3520"/>
                <a:ext cx="5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BOC</a:t>
                </a:r>
                <a:endParaRPr lang="en-US">
                  <a:solidFill>
                    <a:schemeClr val="tx1"/>
                  </a:solidFill>
                </a:endParaRPr>
              </a:p>
            </p:txBody>
          </p:sp>
          <p:sp>
            <p:nvSpPr>
              <p:cNvPr id="818363" name="Rectangle 187"/>
              <p:cNvSpPr>
                <a:spLocks noChangeArrowheads="1"/>
              </p:cNvSpPr>
              <p:nvPr/>
            </p:nvSpPr>
            <p:spPr bwMode="auto">
              <a:xfrm>
                <a:off x="437" y="3556"/>
                <a:ext cx="126"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Tyco valves</a:t>
                </a:r>
                <a:endParaRPr lang="en-US">
                  <a:solidFill>
                    <a:schemeClr val="tx1"/>
                  </a:solidFill>
                </a:endParaRPr>
              </a:p>
            </p:txBody>
          </p:sp>
          <p:sp>
            <p:nvSpPr>
              <p:cNvPr id="818364" name="Rectangle 188"/>
              <p:cNvSpPr>
                <a:spLocks noChangeArrowheads="1"/>
              </p:cNvSpPr>
              <p:nvPr/>
            </p:nvSpPr>
            <p:spPr bwMode="auto">
              <a:xfrm>
                <a:off x="612" y="3556"/>
                <a:ext cx="70"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Rotork</a:t>
                </a:r>
                <a:endParaRPr lang="en-US">
                  <a:solidFill>
                    <a:schemeClr val="tx1"/>
                  </a:solidFill>
                </a:endParaRPr>
              </a:p>
            </p:txBody>
          </p:sp>
          <p:sp>
            <p:nvSpPr>
              <p:cNvPr id="818365" name="Rectangle 189"/>
              <p:cNvSpPr>
                <a:spLocks noChangeArrowheads="1"/>
              </p:cNvSpPr>
              <p:nvPr/>
            </p:nvSpPr>
            <p:spPr bwMode="auto">
              <a:xfrm>
                <a:off x="786" y="3556"/>
                <a:ext cx="6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Briggs</a:t>
                </a:r>
                <a:endParaRPr lang="en-US">
                  <a:solidFill>
                    <a:schemeClr val="tx1"/>
                  </a:solidFill>
                </a:endParaRPr>
              </a:p>
            </p:txBody>
          </p:sp>
          <p:sp>
            <p:nvSpPr>
              <p:cNvPr id="818366" name="Rectangle 190"/>
              <p:cNvSpPr>
                <a:spLocks noChangeArrowheads="1"/>
              </p:cNvSpPr>
              <p:nvPr/>
            </p:nvSpPr>
            <p:spPr bwMode="auto">
              <a:xfrm>
                <a:off x="437" y="3591"/>
                <a:ext cx="167"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Bentley Nevada</a:t>
                </a:r>
                <a:endParaRPr lang="en-US">
                  <a:solidFill>
                    <a:schemeClr val="tx1"/>
                  </a:solidFill>
                </a:endParaRPr>
              </a:p>
            </p:txBody>
          </p:sp>
          <p:sp>
            <p:nvSpPr>
              <p:cNvPr id="818367" name="Rectangle 191"/>
              <p:cNvSpPr>
                <a:spLocks noChangeArrowheads="1"/>
              </p:cNvSpPr>
              <p:nvPr/>
            </p:nvSpPr>
            <p:spPr bwMode="auto">
              <a:xfrm>
                <a:off x="786" y="3591"/>
                <a:ext cx="114"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Capture all</a:t>
                </a:r>
                <a:endParaRPr lang="en-US">
                  <a:solidFill>
                    <a:schemeClr val="tx1"/>
                  </a:solidFill>
                </a:endParaRPr>
              </a:p>
            </p:txBody>
          </p:sp>
          <p:sp>
            <p:nvSpPr>
              <p:cNvPr id="818368" name="Rectangle 192"/>
              <p:cNvSpPr>
                <a:spLocks noChangeArrowheads="1"/>
              </p:cNvSpPr>
              <p:nvPr/>
            </p:nvSpPr>
            <p:spPr bwMode="auto">
              <a:xfrm>
                <a:off x="437" y="3627"/>
                <a:ext cx="85"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Paralloy</a:t>
                </a:r>
                <a:endParaRPr lang="en-US">
                  <a:solidFill>
                    <a:schemeClr val="tx1"/>
                  </a:solidFill>
                </a:endParaRPr>
              </a:p>
            </p:txBody>
          </p:sp>
          <p:sp>
            <p:nvSpPr>
              <p:cNvPr id="818369" name="Rectangle 193"/>
              <p:cNvSpPr>
                <a:spLocks noChangeArrowheads="1"/>
              </p:cNvSpPr>
              <p:nvPr/>
            </p:nvSpPr>
            <p:spPr bwMode="auto">
              <a:xfrm>
                <a:off x="612" y="3627"/>
                <a:ext cx="15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Siemens auto.</a:t>
                </a:r>
                <a:endParaRPr lang="en-US">
                  <a:solidFill>
                    <a:schemeClr val="tx1"/>
                  </a:solidFill>
                </a:endParaRPr>
              </a:p>
            </p:txBody>
          </p:sp>
          <p:sp>
            <p:nvSpPr>
              <p:cNvPr id="818370" name="Rectangle 194"/>
              <p:cNvSpPr>
                <a:spLocks noChangeArrowheads="1"/>
              </p:cNvSpPr>
              <p:nvPr/>
            </p:nvSpPr>
            <p:spPr bwMode="auto">
              <a:xfrm>
                <a:off x="786" y="3627"/>
                <a:ext cx="8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Chaucer</a:t>
                </a:r>
                <a:endParaRPr lang="en-US">
                  <a:solidFill>
                    <a:schemeClr val="tx1"/>
                  </a:solidFill>
                </a:endParaRPr>
              </a:p>
            </p:txBody>
          </p:sp>
          <p:sp>
            <p:nvSpPr>
              <p:cNvPr id="818371" name="Rectangle 195"/>
              <p:cNvSpPr>
                <a:spLocks noChangeArrowheads="1"/>
              </p:cNvSpPr>
              <p:nvPr/>
            </p:nvSpPr>
            <p:spPr bwMode="auto">
              <a:xfrm>
                <a:off x="437" y="3663"/>
                <a:ext cx="10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Zellweger</a:t>
                </a:r>
                <a:endParaRPr lang="en-US">
                  <a:solidFill>
                    <a:schemeClr val="tx1"/>
                  </a:solidFill>
                </a:endParaRPr>
              </a:p>
            </p:txBody>
          </p:sp>
          <p:sp>
            <p:nvSpPr>
              <p:cNvPr id="818372" name="Rectangle 196"/>
              <p:cNvSpPr>
                <a:spLocks noChangeArrowheads="1"/>
              </p:cNvSpPr>
              <p:nvPr/>
            </p:nvSpPr>
            <p:spPr bwMode="auto">
              <a:xfrm>
                <a:off x="612" y="3663"/>
                <a:ext cx="6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Spirax</a:t>
                </a:r>
                <a:endParaRPr lang="en-US">
                  <a:solidFill>
                    <a:schemeClr val="tx1"/>
                  </a:solidFill>
                </a:endParaRPr>
              </a:p>
            </p:txBody>
          </p:sp>
          <p:sp>
            <p:nvSpPr>
              <p:cNvPr id="818373" name="Rectangle 197"/>
              <p:cNvSpPr>
                <a:spLocks noChangeArrowheads="1"/>
              </p:cNvSpPr>
              <p:nvPr/>
            </p:nvSpPr>
            <p:spPr bwMode="auto">
              <a:xfrm>
                <a:off x="786" y="3663"/>
                <a:ext cx="40"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CIS</a:t>
                </a:r>
                <a:endParaRPr lang="en-US">
                  <a:solidFill>
                    <a:schemeClr val="tx1"/>
                  </a:solidFill>
                </a:endParaRPr>
              </a:p>
            </p:txBody>
          </p:sp>
          <p:sp>
            <p:nvSpPr>
              <p:cNvPr id="818374" name="Rectangle 198"/>
              <p:cNvSpPr>
                <a:spLocks noChangeArrowheads="1"/>
              </p:cNvSpPr>
              <p:nvPr/>
            </p:nvSpPr>
            <p:spPr bwMode="auto">
              <a:xfrm>
                <a:off x="437" y="3699"/>
                <a:ext cx="65"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Metso</a:t>
                </a:r>
                <a:endParaRPr lang="en-US">
                  <a:solidFill>
                    <a:schemeClr val="tx1"/>
                  </a:solidFill>
                </a:endParaRPr>
              </a:p>
            </p:txBody>
          </p:sp>
          <p:sp>
            <p:nvSpPr>
              <p:cNvPr id="818375" name="Rectangle 199"/>
              <p:cNvSpPr>
                <a:spLocks noChangeArrowheads="1"/>
              </p:cNvSpPr>
              <p:nvPr/>
            </p:nvSpPr>
            <p:spPr bwMode="auto">
              <a:xfrm>
                <a:off x="612" y="3699"/>
                <a:ext cx="65"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Albion</a:t>
                </a:r>
                <a:endParaRPr lang="en-US">
                  <a:solidFill>
                    <a:schemeClr val="tx1"/>
                  </a:solidFill>
                </a:endParaRPr>
              </a:p>
            </p:txBody>
          </p:sp>
          <p:sp>
            <p:nvSpPr>
              <p:cNvPr id="818376" name="Rectangle 200"/>
              <p:cNvSpPr>
                <a:spLocks noChangeArrowheads="1"/>
              </p:cNvSpPr>
              <p:nvPr/>
            </p:nvSpPr>
            <p:spPr bwMode="auto">
              <a:xfrm>
                <a:off x="786" y="3699"/>
                <a:ext cx="40"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DEI</a:t>
                </a:r>
                <a:endParaRPr lang="en-US">
                  <a:solidFill>
                    <a:schemeClr val="tx1"/>
                  </a:solidFill>
                </a:endParaRPr>
              </a:p>
            </p:txBody>
          </p:sp>
          <p:sp>
            <p:nvSpPr>
              <p:cNvPr id="818377" name="Rectangle 201"/>
              <p:cNvSpPr>
                <a:spLocks noChangeArrowheads="1"/>
              </p:cNvSpPr>
              <p:nvPr/>
            </p:nvSpPr>
            <p:spPr bwMode="auto">
              <a:xfrm>
                <a:off x="960" y="3699"/>
                <a:ext cx="94"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Invensys</a:t>
                </a:r>
                <a:endParaRPr lang="en-US">
                  <a:solidFill>
                    <a:schemeClr val="tx1"/>
                  </a:solidFill>
                </a:endParaRPr>
              </a:p>
            </p:txBody>
          </p:sp>
          <p:sp>
            <p:nvSpPr>
              <p:cNvPr id="818378" name="Rectangle 202"/>
              <p:cNvSpPr>
                <a:spLocks noChangeArrowheads="1"/>
              </p:cNvSpPr>
              <p:nvPr/>
            </p:nvSpPr>
            <p:spPr bwMode="auto">
              <a:xfrm>
                <a:off x="437" y="3735"/>
                <a:ext cx="50"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Dron</a:t>
                </a:r>
                <a:endParaRPr lang="en-US">
                  <a:solidFill>
                    <a:schemeClr val="tx1"/>
                  </a:solidFill>
                </a:endParaRPr>
              </a:p>
            </p:txBody>
          </p:sp>
          <p:sp>
            <p:nvSpPr>
              <p:cNvPr id="818379" name="Rectangle 203"/>
              <p:cNvSpPr>
                <a:spLocks noChangeArrowheads="1"/>
              </p:cNvSpPr>
              <p:nvPr/>
            </p:nvSpPr>
            <p:spPr bwMode="auto">
              <a:xfrm>
                <a:off x="501" y="3735"/>
                <a:ext cx="10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&amp; Dickson</a:t>
                </a:r>
                <a:endParaRPr lang="en-US">
                  <a:solidFill>
                    <a:schemeClr val="tx1"/>
                  </a:solidFill>
                </a:endParaRPr>
              </a:p>
            </p:txBody>
          </p:sp>
          <p:sp>
            <p:nvSpPr>
              <p:cNvPr id="818380" name="Rectangle 204"/>
              <p:cNvSpPr>
                <a:spLocks noChangeArrowheads="1"/>
              </p:cNvSpPr>
              <p:nvPr/>
            </p:nvSpPr>
            <p:spPr bwMode="auto">
              <a:xfrm>
                <a:off x="786" y="3735"/>
                <a:ext cx="4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LGH</a:t>
                </a:r>
                <a:endParaRPr lang="en-US">
                  <a:solidFill>
                    <a:schemeClr val="tx1"/>
                  </a:solidFill>
                </a:endParaRPr>
              </a:p>
            </p:txBody>
          </p:sp>
          <p:sp>
            <p:nvSpPr>
              <p:cNvPr id="818381" name="Rectangle 205"/>
              <p:cNvSpPr>
                <a:spLocks noChangeArrowheads="1"/>
              </p:cNvSpPr>
              <p:nvPr/>
            </p:nvSpPr>
            <p:spPr bwMode="auto">
              <a:xfrm>
                <a:off x="960" y="3735"/>
                <a:ext cx="78"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Luddon</a:t>
                </a:r>
                <a:endParaRPr lang="en-US">
                  <a:solidFill>
                    <a:schemeClr val="tx1"/>
                  </a:solidFill>
                </a:endParaRPr>
              </a:p>
            </p:txBody>
          </p:sp>
          <p:sp>
            <p:nvSpPr>
              <p:cNvPr id="818382" name="Rectangle 206"/>
              <p:cNvSpPr>
                <a:spLocks noChangeArrowheads="1"/>
              </p:cNvSpPr>
              <p:nvPr/>
            </p:nvSpPr>
            <p:spPr bwMode="auto">
              <a:xfrm>
                <a:off x="437" y="3770"/>
                <a:ext cx="175"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Ashworth Fraser</a:t>
                </a:r>
                <a:endParaRPr lang="en-US">
                  <a:solidFill>
                    <a:schemeClr val="tx1"/>
                  </a:solidFill>
                </a:endParaRPr>
              </a:p>
            </p:txBody>
          </p:sp>
          <p:sp>
            <p:nvSpPr>
              <p:cNvPr id="818383" name="Rectangle 207"/>
              <p:cNvSpPr>
                <a:spLocks noChangeArrowheads="1"/>
              </p:cNvSpPr>
              <p:nvPr/>
            </p:nvSpPr>
            <p:spPr bwMode="auto">
              <a:xfrm>
                <a:off x="786" y="3770"/>
                <a:ext cx="102"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M. Bridge</a:t>
                </a:r>
                <a:endParaRPr lang="en-US">
                  <a:solidFill>
                    <a:schemeClr val="tx1"/>
                  </a:solidFill>
                </a:endParaRPr>
              </a:p>
            </p:txBody>
          </p:sp>
          <p:sp>
            <p:nvSpPr>
              <p:cNvPr id="818384" name="Rectangle 208"/>
              <p:cNvSpPr>
                <a:spLocks noChangeArrowheads="1"/>
              </p:cNvSpPr>
              <p:nvPr/>
            </p:nvSpPr>
            <p:spPr bwMode="auto">
              <a:xfrm>
                <a:off x="960" y="3770"/>
                <a:ext cx="106"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Masterton</a:t>
                </a:r>
                <a:endParaRPr lang="en-US">
                  <a:solidFill>
                    <a:schemeClr val="tx1"/>
                  </a:solidFill>
                </a:endParaRPr>
              </a:p>
            </p:txBody>
          </p:sp>
          <p:sp>
            <p:nvSpPr>
              <p:cNvPr id="818385" name="Rectangle 209"/>
              <p:cNvSpPr>
                <a:spLocks noChangeArrowheads="1"/>
              </p:cNvSpPr>
              <p:nvPr/>
            </p:nvSpPr>
            <p:spPr bwMode="auto">
              <a:xfrm>
                <a:off x="437" y="3806"/>
                <a:ext cx="7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Lyreco</a:t>
                </a:r>
                <a:endParaRPr lang="en-US">
                  <a:solidFill>
                    <a:schemeClr val="tx1"/>
                  </a:solidFill>
                </a:endParaRPr>
              </a:p>
            </p:txBody>
          </p:sp>
          <p:sp>
            <p:nvSpPr>
              <p:cNvPr id="818386" name="Rectangle 210"/>
              <p:cNvSpPr>
                <a:spLocks noChangeArrowheads="1"/>
              </p:cNvSpPr>
              <p:nvPr/>
            </p:nvSpPr>
            <p:spPr bwMode="auto">
              <a:xfrm>
                <a:off x="612" y="3806"/>
                <a:ext cx="48"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ABB</a:t>
                </a:r>
                <a:endParaRPr lang="en-US">
                  <a:solidFill>
                    <a:schemeClr val="tx1"/>
                  </a:solidFill>
                </a:endParaRPr>
              </a:p>
            </p:txBody>
          </p:sp>
          <p:sp>
            <p:nvSpPr>
              <p:cNvPr id="818387" name="Rectangle 211"/>
              <p:cNvSpPr>
                <a:spLocks noChangeArrowheads="1"/>
              </p:cNvSpPr>
              <p:nvPr/>
            </p:nvSpPr>
            <p:spPr bwMode="auto">
              <a:xfrm>
                <a:off x="786" y="3806"/>
                <a:ext cx="30"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PII</a:t>
                </a:r>
                <a:endParaRPr lang="en-US">
                  <a:solidFill>
                    <a:schemeClr val="tx1"/>
                  </a:solidFill>
                </a:endParaRPr>
              </a:p>
            </p:txBody>
          </p:sp>
          <p:sp>
            <p:nvSpPr>
              <p:cNvPr id="818388" name="Rectangle 212"/>
              <p:cNvSpPr>
                <a:spLocks noChangeArrowheads="1"/>
              </p:cNvSpPr>
              <p:nvPr/>
            </p:nvSpPr>
            <p:spPr bwMode="auto">
              <a:xfrm>
                <a:off x="960" y="3806"/>
                <a:ext cx="73"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Roevin</a:t>
                </a:r>
                <a:endParaRPr lang="en-US">
                  <a:solidFill>
                    <a:schemeClr val="tx1"/>
                  </a:solidFill>
                </a:endParaRPr>
              </a:p>
            </p:txBody>
          </p:sp>
          <p:sp>
            <p:nvSpPr>
              <p:cNvPr id="818389" name="Rectangle 213"/>
              <p:cNvSpPr>
                <a:spLocks noChangeArrowheads="1"/>
              </p:cNvSpPr>
              <p:nvPr/>
            </p:nvSpPr>
            <p:spPr bwMode="auto">
              <a:xfrm>
                <a:off x="437" y="3843"/>
                <a:ext cx="185"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Midland Electrical</a:t>
                </a:r>
                <a:endParaRPr lang="en-US">
                  <a:solidFill>
                    <a:schemeClr val="tx1"/>
                  </a:solidFill>
                </a:endParaRPr>
              </a:p>
            </p:txBody>
          </p:sp>
          <p:sp>
            <p:nvSpPr>
              <p:cNvPr id="818390" name="Rectangle 214"/>
              <p:cNvSpPr>
                <a:spLocks noChangeArrowheads="1"/>
              </p:cNvSpPr>
              <p:nvPr/>
            </p:nvSpPr>
            <p:spPr bwMode="auto">
              <a:xfrm>
                <a:off x="786" y="3843"/>
                <a:ext cx="12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Raynesway</a:t>
                </a:r>
                <a:endParaRPr lang="en-US">
                  <a:solidFill>
                    <a:schemeClr val="tx1"/>
                  </a:solidFill>
                </a:endParaRPr>
              </a:p>
            </p:txBody>
          </p:sp>
          <p:sp>
            <p:nvSpPr>
              <p:cNvPr id="818391" name="Rectangle 215"/>
              <p:cNvSpPr>
                <a:spLocks noChangeArrowheads="1"/>
              </p:cNvSpPr>
              <p:nvPr/>
            </p:nvSpPr>
            <p:spPr bwMode="auto">
              <a:xfrm>
                <a:off x="437" y="3878"/>
                <a:ext cx="4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Arco</a:t>
                </a:r>
                <a:endParaRPr lang="en-US">
                  <a:solidFill>
                    <a:schemeClr val="tx1"/>
                  </a:solidFill>
                </a:endParaRPr>
              </a:p>
            </p:txBody>
          </p:sp>
          <p:sp>
            <p:nvSpPr>
              <p:cNvPr id="818392" name="Rectangle 216"/>
              <p:cNvSpPr>
                <a:spLocks noChangeArrowheads="1"/>
              </p:cNvSpPr>
              <p:nvPr/>
            </p:nvSpPr>
            <p:spPr bwMode="auto">
              <a:xfrm>
                <a:off x="611" y="3914"/>
                <a:ext cx="24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Spend Value      13,340</a:t>
                </a:r>
                <a:endParaRPr lang="en-US">
                  <a:solidFill>
                    <a:schemeClr val="tx1"/>
                  </a:solidFill>
                </a:endParaRPr>
              </a:p>
            </p:txBody>
          </p:sp>
          <p:sp>
            <p:nvSpPr>
              <p:cNvPr id="818393" name="Rectangle 217"/>
              <p:cNvSpPr>
                <a:spLocks noChangeArrowheads="1"/>
              </p:cNvSpPr>
              <p:nvPr/>
            </p:nvSpPr>
            <p:spPr bwMode="auto">
              <a:xfrm>
                <a:off x="611" y="3949"/>
                <a:ext cx="2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Savings              790</a:t>
                </a:r>
                <a:endParaRPr lang="en-US">
                  <a:solidFill>
                    <a:schemeClr val="tx1"/>
                  </a:solidFill>
                </a:endParaRPr>
              </a:p>
            </p:txBody>
          </p:sp>
          <p:sp>
            <p:nvSpPr>
              <p:cNvPr id="818394" name="Rectangle 218"/>
              <p:cNvSpPr>
                <a:spLocks noChangeArrowheads="1"/>
              </p:cNvSpPr>
              <p:nvPr/>
            </p:nvSpPr>
            <p:spPr bwMode="auto">
              <a:xfrm>
                <a:off x="1136" y="2968"/>
                <a:ext cx="67" cy="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Borsig</a:t>
                </a:r>
                <a:endParaRPr lang="en-US">
                  <a:solidFill>
                    <a:schemeClr val="tx1"/>
                  </a:solidFill>
                </a:endParaRPr>
              </a:p>
            </p:txBody>
          </p:sp>
          <p:sp>
            <p:nvSpPr>
              <p:cNvPr id="818395" name="Rectangle 219"/>
              <p:cNvSpPr>
                <a:spLocks noChangeArrowheads="1"/>
              </p:cNvSpPr>
              <p:nvPr/>
            </p:nvSpPr>
            <p:spPr bwMode="auto">
              <a:xfrm>
                <a:off x="1485" y="2968"/>
                <a:ext cx="147" cy="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Alstom Power</a:t>
                </a:r>
                <a:endParaRPr lang="en-US">
                  <a:solidFill>
                    <a:schemeClr val="tx1"/>
                  </a:solidFill>
                </a:endParaRPr>
              </a:p>
            </p:txBody>
          </p:sp>
          <p:sp>
            <p:nvSpPr>
              <p:cNvPr id="818396" name="Rectangle 220"/>
              <p:cNvSpPr>
                <a:spLocks noChangeArrowheads="1"/>
              </p:cNvSpPr>
              <p:nvPr/>
            </p:nvSpPr>
            <p:spPr bwMode="auto">
              <a:xfrm>
                <a:off x="1136" y="3004"/>
                <a:ext cx="20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Schmidt &amp; Clemens</a:t>
                </a:r>
                <a:endParaRPr lang="en-US">
                  <a:solidFill>
                    <a:schemeClr val="tx1"/>
                  </a:solidFill>
                </a:endParaRPr>
              </a:p>
            </p:txBody>
          </p:sp>
          <p:sp>
            <p:nvSpPr>
              <p:cNvPr id="818397" name="Rectangle 221"/>
              <p:cNvSpPr>
                <a:spLocks noChangeArrowheads="1"/>
              </p:cNvSpPr>
              <p:nvPr/>
            </p:nvSpPr>
            <p:spPr bwMode="auto">
              <a:xfrm>
                <a:off x="1485" y="3004"/>
                <a:ext cx="12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BJ Services</a:t>
                </a:r>
                <a:endParaRPr lang="en-US">
                  <a:solidFill>
                    <a:schemeClr val="tx1"/>
                  </a:solidFill>
                </a:endParaRPr>
              </a:p>
            </p:txBody>
          </p:sp>
          <p:sp>
            <p:nvSpPr>
              <p:cNvPr id="818398" name="Rectangle 222"/>
              <p:cNvSpPr>
                <a:spLocks noChangeArrowheads="1"/>
              </p:cNvSpPr>
              <p:nvPr/>
            </p:nvSpPr>
            <p:spPr bwMode="auto">
              <a:xfrm>
                <a:off x="1136" y="3041"/>
                <a:ext cx="144"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Kinder James</a:t>
                </a:r>
                <a:endParaRPr lang="en-US">
                  <a:solidFill>
                    <a:schemeClr val="tx1"/>
                  </a:solidFill>
                </a:endParaRPr>
              </a:p>
            </p:txBody>
          </p:sp>
          <p:sp>
            <p:nvSpPr>
              <p:cNvPr id="818399" name="Rectangle 223"/>
              <p:cNvSpPr>
                <a:spLocks noChangeArrowheads="1"/>
              </p:cNvSpPr>
              <p:nvPr/>
            </p:nvSpPr>
            <p:spPr bwMode="auto">
              <a:xfrm>
                <a:off x="1485" y="3041"/>
                <a:ext cx="63"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Hertel</a:t>
                </a:r>
                <a:endParaRPr lang="en-US">
                  <a:solidFill>
                    <a:schemeClr val="tx1"/>
                  </a:solidFill>
                </a:endParaRPr>
              </a:p>
            </p:txBody>
          </p:sp>
          <p:sp>
            <p:nvSpPr>
              <p:cNvPr id="818400" name="Rectangle 224"/>
              <p:cNvSpPr>
                <a:spLocks noChangeArrowheads="1"/>
              </p:cNvSpPr>
              <p:nvPr/>
            </p:nvSpPr>
            <p:spPr bwMode="auto">
              <a:xfrm>
                <a:off x="1485" y="3076"/>
                <a:ext cx="86"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Hewden</a:t>
                </a:r>
                <a:endParaRPr lang="en-US">
                  <a:solidFill>
                    <a:schemeClr val="tx1"/>
                  </a:solidFill>
                </a:endParaRPr>
              </a:p>
            </p:txBody>
          </p:sp>
          <p:sp>
            <p:nvSpPr>
              <p:cNvPr id="818401" name="Rectangle 225"/>
              <p:cNvSpPr>
                <a:spLocks noChangeArrowheads="1"/>
              </p:cNvSpPr>
              <p:nvPr/>
            </p:nvSpPr>
            <p:spPr bwMode="auto">
              <a:xfrm>
                <a:off x="1485" y="3112"/>
                <a:ext cx="108"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Honeywell</a:t>
                </a:r>
                <a:endParaRPr lang="en-US">
                  <a:solidFill>
                    <a:schemeClr val="tx1"/>
                  </a:solidFill>
                </a:endParaRPr>
              </a:p>
            </p:txBody>
          </p:sp>
          <p:sp>
            <p:nvSpPr>
              <p:cNvPr id="818402" name="Rectangle 226"/>
              <p:cNvSpPr>
                <a:spLocks noChangeArrowheads="1"/>
              </p:cNvSpPr>
              <p:nvPr/>
            </p:nvSpPr>
            <p:spPr bwMode="auto">
              <a:xfrm>
                <a:off x="1485" y="3147"/>
                <a:ext cx="43" cy="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IKM</a:t>
                </a:r>
                <a:endParaRPr lang="en-US">
                  <a:solidFill>
                    <a:schemeClr val="tx1"/>
                  </a:solidFill>
                </a:endParaRPr>
              </a:p>
            </p:txBody>
          </p:sp>
          <p:sp>
            <p:nvSpPr>
              <p:cNvPr id="818403" name="Rectangle 227"/>
              <p:cNvSpPr>
                <a:spLocks noChangeArrowheads="1"/>
              </p:cNvSpPr>
              <p:nvPr/>
            </p:nvSpPr>
            <p:spPr bwMode="auto">
              <a:xfrm>
                <a:off x="1485" y="3183"/>
                <a:ext cx="12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John Crane</a:t>
                </a:r>
                <a:endParaRPr lang="en-US">
                  <a:solidFill>
                    <a:schemeClr val="tx1"/>
                  </a:solidFill>
                </a:endParaRPr>
              </a:p>
            </p:txBody>
          </p:sp>
          <p:sp>
            <p:nvSpPr>
              <p:cNvPr id="818404" name="Rectangle 228"/>
              <p:cNvSpPr>
                <a:spLocks noChangeArrowheads="1"/>
              </p:cNvSpPr>
              <p:nvPr/>
            </p:nvSpPr>
            <p:spPr bwMode="auto">
              <a:xfrm>
                <a:off x="1485" y="3220"/>
                <a:ext cx="184"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Johnson Controls</a:t>
                </a:r>
                <a:endParaRPr lang="en-US">
                  <a:solidFill>
                    <a:schemeClr val="tx1"/>
                  </a:solidFill>
                </a:endParaRPr>
              </a:p>
            </p:txBody>
          </p:sp>
          <p:sp>
            <p:nvSpPr>
              <p:cNvPr id="818405" name="Rectangle 229"/>
              <p:cNvSpPr>
                <a:spLocks noChangeArrowheads="1"/>
              </p:cNvSpPr>
              <p:nvPr/>
            </p:nvSpPr>
            <p:spPr bwMode="auto">
              <a:xfrm>
                <a:off x="1485" y="3255"/>
                <a:ext cx="78"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Luddon</a:t>
                </a:r>
                <a:endParaRPr lang="en-US">
                  <a:solidFill>
                    <a:schemeClr val="tx1"/>
                  </a:solidFill>
                </a:endParaRPr>
              </a:p>
            </p:txBody>
          </p:sp>
          <p:sp>
            <p:nvSpPr>
              <p:cNvPr id="818406" name="Rectangle 230"/>
              <p:cNvSpPr>
                <a:spLocks noChangeArrowheads="1"/>
              </p:cNvSpPr>
              <p:nvPr/>
            </p:nvSpPr>
            <p:spPr bwMode="auto">
              <a:xfrm>
                <a:off x="1485" y="3291"/>
                <a:ext cx="160"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Mitsui Babcock</a:t>
                </a:r>
                <a:endParaRPr lang="en-US">
                  <a:solidFill>
                    <a:schemeClr val="tx1"/>
                  </a:solidFill>
                </a:endParaRPr>
              </a:p>
            </p:txBody>
          </p:sp>
          <p:sp>
            <p:nvSpPr>
              <p:cNvPr id="818407" name="Rectangle 231"/>
              <p:cNvSpPr>
                <a:spLocks noChangeArrowheads="1"/>
              </p:cNvSpPr>
              <p:nvPr/>
            </p:nvSpPr>
            <p:spPr bwMode="auto">
              <a:xfrm>
                <a:off x="1485" y="3327"/>
                <a:ext cx="23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M. Bridge construction</a:t>
                </a:r>
                <a:endParaRPr lang="en-US">
                  <a:solidFill>
                    <a:schemeClr val="tx1"/>
                  </a:solidFill>
                </a:endParaRPr>
              </a:p>
            </p:txBody>
          </p:sp>
          <p:sp>
            <p:nvSpPr>
              <p:cNvPr id="818408" name="Rectangle 232"/>
              <p:cNvSpPr>
                <a:spLocks noChangeArrowheads="1"/>
              </p:cNvSpPr>
              <p:nvPr/>
            </p:nvSpPr>
            <p:spPr bwMode="auto">
              <a:xfrm>
                <a:off x="1310" y="3399"/>
                <a:ext cx="256"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Spend Value      47,450 </a:t>
                </a:r>
                <a:endParaRPr lang="en-US">
                  <a:solidFill>
                    <a:schemeClr val="tx1"/>
                  </a:solidFill>
                </a:endParaRPr>
              </a:p>
            </p:txBody>
          </p:sp>
          <p:sp>
            <p:nvSpPr>
              <p:cNvPr id="818409" name="Rectangle 233"/>
              <p:cNvSpPr>
                <a:spLocks noChangeArrowheads="1"/>
              </p:cNvSpPr>
              <p:nvPr/>
            </p:nvSpPr>
            <p:spPr bwMode="auto">
              <a:xfrm>
                <a:off x="1310" y="3434"/>
                <a:ext cx="234"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Savings             2,940</a:t>
                </a:r>
                <a:endParaRPr lang="en-US">
                  <a:solidFill>
                    <a:schemeClr val="tx1"/>
                  </a:solidFill>
                </a:endParaRPr>
              </a:p>
            </p:txBody>
          </p:sp>
          <p:sp>
            <p:nvSpPr>
              <p:cNvPr id="818410" name="Rectangle 234"/>
              <p:cNvSpPr>
                <a:spLocks noChangeArrowheads="1"/>
              </p:cNvSpPr>
              <p:nvPr/>
            </p:nvSpPr>
            <p:spPr bwMode="auto">
              <a:xfrm>
                <a:off x="437" y="2968"/>
                <a:ext cx="87" cy="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Weenas</a:t>
                </a:r>
                <a:endParaRPr lang="en-US">
                  <a:solidFill>
                    <a:schemeClr val="tx1"/>
                  </a:solidFill>
                </a:endParaRPr>
              </a:p>
            </p:txBody>
          </p:sp>
          <p:sp>
            <p:nvSpPr>
              <p:cNvPr id="818411" name="Rectangle 235"/>
              <p:cNvSpPr>
                <a:spLocks noChangeArrowheads="1"/>
              </p:cNvSpPr>
              <p:nvPr/>
            </p:nvSpPr>
            <p:spPr bwMode="auto">
              <a:xfrm>
                <a:off x="786" y="2968"/>
                <a:ext cx="80" cy="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Caltech</a:t>
                </a:r>
                <a:endParaRPr lang="en-US">
                  <a:solidFill>
                    <a:schemeClr val="tx1"/>
                  </a:solidFill>
                </a:endParaRPr>
              </a:p>
            </p:txBody>
          </p:sp>
          <p:sp>
            <p:nvSpPr>
              <p:cNvPr id="818412" name="Rectangle 236"/>
              <p:cNvSpPr>
                <a:spLocks noChangeArrowheads="1"/>
              </p:cNvSpPr>
              <p:nvPr/>
            </p:nvSpPr>
            <p:spPr bwMode="auto">
              <a:xfrm>
                <a:off x="437" y="3004"/>
                <a:ext cx="7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Klinger</a:t>
                </a:r>
                <a:endParaRPr lang="en-US">
                  <a:solidFill>
                    <a:schemeClr val="tx1"/>
                  </a:solidFill>
                </a:endParaRPr>
              </a:p>
            </p:txBody>
          </p:sp>
          <p:sp>
            <p:nvSpPr>
              <p:cNvPr id="818413" name="Rectangle 237"/>
              <p:cNvSpPr>
                <a:spLocks noChangeArrowheads="1"/>
              </p:cNvSpPr>
              <p:nvPr/>
            </p:nvSpPr>
            <p:spPr bwMode="auto">
              <a:xfrm>
                <a:off x="786" y="3004"/>
                <a:ext cx="18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Dew Construction</a:t>
                </a:r>
                <a:endParaRPr lang="en-US">
                  <a:solidFill>
                    <a:schemeClr val="tx1"/>
                  </a:solidFill>
                </a:endParaRPr>
              </a:p>
            </p:txBody>
          </p:sp>
          <p:sp>
            <p:nvSpPr>
              <p:cNvPr id="818414" name="Rectangle 238"/>
              <p:cNvSpPr>
                <a:spLocks noChangeArrowheads="1"/>
              </p:cNvSpPr>
              <p:nvPr/>
            </p:nvSpPr>
            <p:spPr bwMode="auto">
              <a:xfrm>
                <a:off x="437" y="3041"/>
                <a:ext cx="174"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Durham filtration</a:t>
                </a:r>
                <a:endParaRPr lang="en-US">
                  <a:solidFill>
                    <a:schemeClr val="tx1"/>
                  </a:solidFill>
                </a:endParaRPr>
              </a:p>
            </p:txBody>
          </p:sp>
          <p:sp>
            <p:nvSpPr>
              <p:cNvPr id="818415" name="Rectangle 239"/>
              <p:cNvSpPr>
                <a:spLocks noChangeArrowheads="1"/>
              </p:cNvSpPr>
              <p:nvPr/>
            </p:nvSpPr>
            <p:spPr bwMode="auto">
              <a:xfrm>
                <a:off x="786" y="3041"/>
                <a:ext cx="11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Grosvenor</a:t>
                </a:r>
                <a:endParaRPr lang="en-US">
                  <a:solidFill>
                    <a:schemeClr val="tx1"/>
                  </a:solidFill>
                </a:endParaRPr>
              </a:p>
            </p:txBody>
          </p:sp>
          <p:sp>
            <p:nvSpPr>
              <p:cNvPr id="818417" name="Rectangle 241"/>
              <p:cNvSpPr>
                <a:spLocks noChangeArrowheads="1"/>
              </p:cNvSpPr>
              <p:nvPr/>
            </p:nvSpPr>
            <p:spPr bwMode="auto">
              <a:xfrm>
                <a:off x="437" y="3076"/>
                <a:ext cx="7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Ondeo</a:t>
                </a:r>
                <a:endParaRPr lang="en-US">
                  <a:solidFill>
                    <a:schemeClr val="tx1"/>
                  </a:solidFill>
                </a:endParaRPr>
              </a:p>
            </p:txBody>
          </p:sp>
          <p:sp>
            <p:nvSpPr>
              <p:cNvPr id="818418" name="Rectangle 242"/>
              <p:cNvSpPr>
                <a:spLocks noChangeArrowheads="1"/>
              </p:cNvSpPr>
              <p:nvPr/>
            </p:nvSpPr>
            <p:spPr bwMode="auto">
              <a:xfrm>
                <a:off x="786" y="3076"/>
                <a:ext cx="106"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Interserve</a:t>
                </a:r>
                <a:endParaRPr lang="en-US">
                  <a:solidFill>
                    <a:schemeClr val="tx1"/>
                  </a:solidFill>
                </a:endParaRPr>
              </a:p>
            </p:txBody>
          </p:sp>
          <p:sp>
            <p:nvSpPr>
              <p:cNvPr id="818419" name="Rectangle 243"/>
              <p:cNvSpPr>
                <a:spLocks noChangeArrowheads="1"/>
              </p:cNvSpPr>
              <p:nvPr/>
            </p:nvSpPr>
            <p:spPr bwMode="auto">
              <a:xfrm>
                <a:off x="786" y="3112"/>
                <a:ext cx="53"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Man </a:t>
                </a:r>
                <a:endParaRPr lang="en-US">
                  <a:solidFill>
                    <a:schemeClr val="tx1"/>
                  </a:solidFill>
                </a:endParaRPr>
              </a:p>
            </p:txBody>
          </p:sp>
          <p:sp>
            <p:nvSpPr>
              <p:cNvPr id="818420" name="Rectangle 244"/>
              <p:cNvSpPr>
                <a:spLocks noChangeArrowheads="1"/>
              </p:cNvSpPr>
              <p:nvPr/>
            </p:nvSpPr>
            <p:spPr bwMode="auto">
              <a:xfrm>
                <a:off x="841" y="3112"/>
                <a:ext cx="45"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Ghh</a:t>
                </a:r>
                <a:endParaRPr lang="en-US">
                  <a:solidFill>
                    <a:schemeClr val="tx1"/>
                  </a:solidFill>
                </a:endParaRPr>
              </a:p>
            </p:txBody>
          </p:sp>
          <p:sp>
            <p:nvSpPr>
              <p:cNvPr id="818421" name="Rectangle 245"/>
              <p:cNvSpPr>
                <a:spLocks noChangeArrowheads="1"/>
              </p:cNvSpPr>
              <p:nvPr/>
            </p:nvSpPr>
            <p:spPr bwMode="auto">
              <a:xfrm>
                <a:off x="786" y="3147"/>
                <a:ext cx="8" cy="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a:t>
                </a:r>
                <a:endParaRPr lang="en-US">
                  <a:solidFill>
                    <a:schemeClr val="tx1"/>
                  </a:solidFill>
                </a:endParaRPr>
              </a:p>
            </p:txBody>
          </p:sp>
          <p:sp>
            <p:nvSpPr>
              <p:cNvPr id="818422" name="Rectangle 246"/>
              <p:cNvSpPr>
                <a:spLocks noChangeArrowheads="1"/>
              </p:cNvSpPr>
              <p:nvPr/>
            </p:nvSpPr>
            <p:spPr bwMode="auto">
              <a:xfrm>
                <a:off x="794" y="3147"/>
                <a:ext cx="32" cy="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tbc</a:t>
                </a:r>
                <a:endParaRPr lang="en-US">
                  <a:solidFill>
                    <a:schemeClr val="tx1"/>
                  </a:solidFill>
                </a:endParaRPr>
              </a:p>
            </p:txBody>
          </p:sp>
          <p:sp>
            <p:nvSpPr>
              <p:cNvPr id="818424" name="Rectangle 248"/>
              <p:cNvSpPr>
                <a:spLocks noChangeArrowheads="1"/>
              </p:cNvSpPr>
              <p:nvPr/>
            </p:nvSpPr>
            <p:spPr bwMode="auto">
              <a:xfrm>
                <a:off x="611" y="3399"/>
                <a:ext cx="256"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Spend Value      12,400 </a:t>
                </a:r>
                <a:endParaRPr lang="en-US">
                  <a:solidFill>
                    <a:schemeClr val="tx1"/>
                  </a:solidFill>
                </a:endParaRPr>
              </a:p>
            </p:txBody>
          </p:sp>
          <p:sp>
            <p:nvSpPr>
              <p:cNvPr id="818425" name="Rectangle 249"/>
              <p:cNvSpPr>
                <a:spLocks noChangeArrowheads="1"/>
              </p:cNvSpPr>
              <p:nvPr/>
            </p:nvSpPr>
            <p:spPr bwMode="auto">
              <a:xfrm>
                <a:off x="611" y="3428"/>
                <a:ext cx="234"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Savings             1,505</a:t>
                </a:r>
                <a:endParaRPr lang="en-US">
                  <a:solidFill>
                    <a:schemeClr val="tx1"/>
                  </a:solidFill>
                </a:endParaRPr>
              </a:p>
            </p:txBody>
          </p:sp>
          <p:sp>
            <p:nvSpPr>
              <p:cNvPr id="818426" name="Line 250"/>
              <p:cNvSpPr>
                <a:spLocks noChangeShapeType="1"/>
              </p:cNvSpPr>
              <p:nvPr/>
            </p:nvSpPr>
            <p:spPr bwMode="auto">
              <a:xfrm>
                <a:off x="419" y="2959"/>
                <a:ext cx="1396" cy="0"/>
              </a:xfrm>
              <a:prstGeom prst="line">
                <a:avLst/>
              </a:prstGeom>
              <a:noFill/>
              <a:ln w="7938" cap="sq">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8427" name="Line 251"/>
              <p:cNvSpPr>
                <a:spLocks noChangeShapeType="1"/>
              </p:cNvSpPr>
              <p:nvPr/>
            </p:nvSpPr>
            <p:spPr bwMode="auto">
              <a:xfrm>
                <a:off x="419" y="3474"/>
                <a:ext cx="1396" cy="0"/>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8428" name="Line 252"/>
              <p:cNvSpPr>
                <a:spLocks noChangeShapeType="1"/>
              </p:cNvSpPr>
              <p:nvPr/>
            </p:nvSpPr>
            <p:spPr bwMode="auto">
              <a:xfrm>
                <a:off x="419" y="3988"/>
                <a:ext cx="1396" cy="0"/>
              </a:xfrm>
              <a:prstGeom prst="line">
                <a:avLst/>
              </a:prstGeom>
              <a:noFill/>
              <a:ln w="7938" cap="sq">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8429" name="Line 253"/>
              <p:cNvSpPr>
                <a:spLocks noChangeShapeType="1"/>
              </p:cNvSpPr>
              <p:nvPr/>
            </p:nvSpPr>
            <p:spPr bwMode="auto">
              <a:xfrm>
                <a:off x="419" y="2959"/>
                <a:ext cx="0" cy="1029"/>
              </a:xfrm>
              <a:prstGeom prst="line">
                <a:avLst/>
              </a:prstGeom>
              <a:noFill/>
              <a:ln w="7938" cap="sq">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8430" name="Line 254"/>
              <p:cNvSpPr>
                <a:spLocks noChangeShapeType="1"/>
              </p:cNvSpPr>
              <p:nvPr/>
            </p:nvSpPr>
            <p:spPr bwMode="auto">
              <a:xfrm>
                <a:off x="1118" y="2959"/>
                <a:ext cx="0" cy="1029"/>
              </a:xfrm>
              <a:prstGeom prst="line">
                <a:avLst/>
              </a:prstGeom>
              <a:noFill/>
              <a:ln w="31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8431" name="Line 255"/>
              <p:cNvSpPr>
                <a:spLocks noChangeShapeType="1"/>
              </p:cNvSpPr>
              <p:nvPr/>
            </p:nvSpPr>
            <p:spPr bwMode="auto">
              <a:xfrm>
                <a:off x="1815" y="2959"/>
                <a:ext cx="0" cy="1029"/>
              </a:xfrm>
              <a:prstGeom prst="line">
                <a:avLst/>
              </a:prstGeom>
              <a:noFill/>
              <a:ln w="7938" cap="sq">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8432" name="Rectangle 256"/>
              <p:cNvSpPr>
                <a:spLocks noChangeArrowheads="1"/>
              </p:cNvSpPr>
              <p:nvPr/>
            </p:nvSpPr>
            <p:spPr bwMode="auto">
              <a:xfrm>
                <a:off x="1136" y="3484"/>
                <a:ext cx="45"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BSL</a:t>
                </a:r>
                <a:endParaRPr lang="en-US">
                  <a:solidFill>
                    <a:schemeClr val="tx1"/>
                  </a:solidFill>
                </a:endParaRPr>
              </a:p>
            </p:txBody>
          </p:sp>
          <p:sp>
            <p:nvSpPr>
              <p:cNvPr id="818433" name="Rectangle 257"/>
              <p:cNvSpPr>
                <a:spLocks noChangeArrowheads="1"/>
              </p:cNvSpPr>
              <p:nvPr/>
            </p:nvSpPr>
            <p:spPr bwMode="auto">
              <a:xfrm>
                <a:off x="1136" y="3520"/>
                <a:ext cx="8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Aramark</a:t>
                </a:r>
                <a:endParaRPr lang="en-US">
                  <a:solidFill>
                    <a:schemeClr val="tx1"/>
                  </a:solidFill>
                </a:endParaRPr>
              </a:p>
            </p:txBody>
          </p:sp>
          <p:sp>
            <p:nvSpPr>
              <p:cNvPr id="818434" name="Rectangle 258"/>
              <p:cNvSpPr>
                <a:spLocks noChangeArrowheads="1"/>
              </p:cNvSpPr>
              <p:nvPr/>
            </p:nvSpPr>
            <p:spPr bwMode="auto">
              <a:xfrm>
                <a:off x="1136" y="3556"/>
                <a:ext cx="88"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Watson </a:t>
                </a:r>
                <a:endParaRPr lang="en-US">
                  <a:solidFill>
                    <a:schemeClr val="tx1"/>
                  </a:solidFill>
                </a:endParaRPr>
              </a:p>
            </p:txBody>
          </p:sp>
          <p:sp>
            <p:nvSpPr>
              <p:cNvPr id="818435" name="Rectangle 259"/>
              <p:cNvSpPr>
                <a:spLocks noChangeArrowheads="1"/>
              </p:cNvSpPr>
              <p:nvPr/>
            </p:nvSpPr>
            <p:spPr bwMode="auto">
              <a:xfrm>
                <a:off x="1230" y="3556"/>
                <a:ext cx="56"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Norie</a:t>
                </a:r>
                <a:endParaRPr lang="en-US">
                  <a:solidFill>
                    <a:schemeClr val="tx1"/>
                  </a:solidFill>
                </a:endParaRPr>
              </a:p>
            </p:txBody>
          </p:sp>
          <p:sp>
            <p:nvSpPr>
              <p:cNvPr id="818436" name="Rectangle 260"/>
              <p:cNvSpPr>
                <a:spLocks noChangeArrowheads="1"/>
              </p:cNvSpPr>
              <p:nvPr/>
            </p:nvSpPr>
            <p:spPr bwMode="auto">
              <a:xfrm>
                <a:off x="1310" y="3949"/>
                <a:ext cx="22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Savings             112 </a:t>
                </a:r>
                <a:endParaRPr lang="en-US">
                  <a:solidFill>
                    <a:schemeClr val="tx1"/>
                  </a:solidFill>
                </a:endParaRPr>
              </a:p>
            </p:txBody>
          </p:sp>
          <p:sp>
            <p:nvSpPr>
              <p:cNvPr id="818437" name="Rectangle 261"/>
              <p:cNvSpPr>
                <a:spLocks noChangeArrowheads="1"/>
              </p:cNvSpPr>
              <p:nvPr/>
            </p:nvSpPr>
            <p:spPr bwMode="auto">
              <a:xfrm>
                <a:off x="437" y="3484"/>
                <a:ext cx="208"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Wellman &amp; Graham</a:t>
                </a:r>
                <a:endParaRPr lang="en-US">
                  <a:solidFill>
                    <a:schemeClr val="tx1"/>
                  </a:solidFill>
                </a:endParaRPr>
              </a:p>
            </p:txBody>
          </p:sp>
          <p:sp>
            <p:nvSpPr>
              <p:cNvPr id="818438" name="Rectangle 262"/>
              <p:cNvSpPr>
                <a:spLocks noChangeArrowheads="1"/>
              </p:cNvSpPr>
              <p:nvPr/>
            </p:nvSpPr>
            <p:spPr bwMode="auto">
              <a:xfrm>
                <a:off x="786" y="3484"/>
                <a:ext cx="178"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Balfour Kilpatrick</a:t>
                </a:r>
                <a:endParaRPr lang="en-US">
                  <a:solidFill>
                    <a:schemeClr val="tx1"/>
                  </a:solidFill>
                </a:endParaRPr>
              </a:p>
            </p:txBody>
          </p:sp>
          <p:sp>
            <p:nvSpPr>
              <p:cNvPr id="818439" name="Rectangle 263"/>
              <p:cNvSpPr>
                <a:spLocks noChangeArrowheads="1"/>
              </p:cNvSpPr>
              <p:nvPr/>
            </p:nvSpPr>
            <p:spPr bwMode="auto">
              <a:xfrm>
                <a:off x="437" y="3520"/>
                <a:ext cx="4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GIS</a:t>
                </a:r>
                <a:endParaRPr lang="en-US">
                  <a:solidFill>
                    <a:schemeClr val="tx1"/>
                  </a:solidFill>
                </a:endParaRPr>
              </a:p>
            </p:txBody>
          </p:sp>
          <p:sp>
            <p:nvSpPr>
              <p:cNvPr id="818440" name="Rectangle 264"/>
              <p:cNvSpPr>
                <a:spLocks noChangeArrowheads="1"/>
              </p:cNvSpPr>
              <p:nvPr/>
            </p:nvSpPr>
            <p:spPr bwMode="auto">
              <a:xfrm>
                <a:off x="612" y="3520"/>
                <a:ext cx="4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Arco</a:t>
                </a:r>
                <a:endParaRPr lang="en-US">
                  <a:solidFill>
                    <a:schemeClr val="tx1"/>
                  </a:solidFill>
                </a:endParaRPr>
              </a:p>
            </p:txBody>
          </p:sp>
          <p:sp>
            <p:nvSpPr>
              <p:cNvPr id="818441" name="Rectangle 265"/>
              <p:cNvSpPr>
                <a:spLocks noChangeArrowheads="1"/>
              </p:cNvSpPr>
              <p:nvPr/>
            </p:nvSpPr>
            <p:spPr bwMode="auto">
              <a:xfrm>
                <a:off x="786" y="3520"/>
                <a:ext cx="5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BOC</a:t>
                </a:r>
                <a:endParaRPr lang="en-US">
                  <a:solidFill>
                    <a:schemeClr val="tx1"/>
                  </a:solidFill>
                </a:endParaRPr>
              </a:p>
            </p:txBody>
          </p:sp>
          <p:sp>
            <p:nvSpPr>
              <p:cNvPr id="818442" name="Rectangle 266"/>
              <p:cNvSpPr>
                <a:spLocks noChangeArrowheads="1"/>
              </p:cNvSpPr>
              <p:nvPr/>
            </p:nvSpPr>
            <p:spPr bwMode="auto">
              <a:xfrm>
                <a:off x="437" y="3556"/>
                <a:ext cx="126"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Tyco valves</a:t>
                </a:r>
                <a:endParaRPr lang="en-US">
                  <a:solidFill>
                    <a:schemeClr val="tx1"/>
                  </a:solidFill>
                </a:endParaRPr>
              </a:p>
            </p:txBody>
          </p:sp>
          <p:sp>
            <p:nvSpPr>
              <p:cNvPr id="818443" name="Rectangle 267"/>
              <p:cNvSpPr>
                <a:spLocks noChangeArrowheads="1"/>
              </p:cNvSpPr>
              <p:nvPr/>
            </p:nvSpPr>
            <p:spPr bwMode="auto">
              <a:xfrm>
                <a:off x="612" y="3556"/>
                <a:ext cx="70"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Rotork</a:t>
                </a:r>
                <a:endParaRPr lang="en-US">
                  <a:solidFill>
                    <a:schemeClr val="tx1"/>
                  </a:solidFill>
                </a:endParaRPr>
              </a:p>
            </p:txBody>
          </p:sp>
          <p:sp>
            <p:nvSpPr>
              <p:cNvPr id="818444" name="Rectangle 268"/>
              <p:cNvSpPr>
                <a:spLocks noChangeArrowheads="1"/>
              </p:cNvSpPr>
              <p:nvPr/>
            </p:nvSpPr>
            <p:spPr bwMode="auto">
              <a:xfrm>
                <a:off x="786" y="3556"/>
                <a:ext cx="6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Briggs</a:t>
                </a:r>
                <a:endParaRPr lang="en-US">
                  <a:solidFill>
                    <a:schemeClr val="tx1"/>
                  </a:solidFill>
                </a:endParaRPr>
              </a:p>
            </p:txBody>
          </p:sp>
          <p:sp>
            <p:nvSpPr>
              <p:cNvPr id="818445" name="Rectangle 269"/>
              <p:cNvSpPr>
                <a:spLocks noChangeArrowheads="1"/>
              </p:cNvSpPr>
              <p:nvPr/>
            </p:nvSpPr>
            <p:spPr bwMode="auto">
              <a:xfrm>
                <a:off x="437" y="3591"/>
                <a:ext cx="167"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Bentley Nevada</a:t>
                </a:r>
                <a:endParaRPr lang="en-US">
                  <a:solidFill>
                    <a:schemeClr val="tx1"/>
                  </a:solidFill>
                </a:endParaRPr>
              </a:p>
            </p:txBody>
          </p:sp>
          <p:sp>
            <p:nvSpPr>
              <p:cNvPr id="818446" name="Rectangle 270"/>
              <p:cNvSpPr>
                <a:spLocks noChangeArrowheads="1"/>
              </p:cNvSpPr>
              <p:nvPr/>
            </p:nvSpPr>
            <p:spPr bwMode="auto">
              <a:xfrm>
                <a:off x="786" y="3591"/>
                <a:ext cx="114"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Capture all</a:t>
                </a:r>
                <a:endParaRPr lang="en-US">
                  <a:solidFill>
                    <a:schemeClr val="tx1"/>
                  </a:solidFill>
                </a:endParaRPr>
              </a:p>
            </p:txBody>
          </p:sp>
          <p:sp>
            <p:nvSpPr>
              <p:cNvPr id="818447" name="Rectangle 271"/>
              <p:cNvSpPr>
                <a:spLocks noChangeArrowheads="1"/>
              </p:cNvSpPr>
              <p:nvPr/>
            </p:nvSpPr>
            <p:spPr bwMode="auto">
              <a:xfrm>
                <a:off x="437" y="3627"/>
                <a:ext cx="85"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Paralloy</a:t>
                </a:r>
                <a:endParaRPr lang="en-US">
                  <a:solidFill>
                    <a:schemeClr val="tx1"/>
                  </a:solidFill>
                </a:endParaRPr>
              </a:p>
            </p:txBody>
          </p:sp>
          <p:sp>
            <p:nvSpPr>
              <p:cNvPr id="818448" name="Rectangle 272"/>
              <p:cNvSpPr>
                <a:spLocks noChangeArrowheads="1"/>
              </p:cNvSpPr>
              <p:nvPr/>
            </p:nvSpPr>
            <p:spPr bwMode="auto">
              <a:xfrm>
                <a:off x="612" y="3627"/>
                <a:ext cx="15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Siemens auto.</a:t>
                </a:r>
                <a:endParaRPr lang="en-US">
                  <a:solidFill>
                    <a:schemeClr val="tx1"/>
                  </a:solidFill>
                </a:endParaRPr>
              </a:p>
            </p:txBody>
          </p:sp>
          <p:sp>
            <p:nvSpPr>
              <p:cNvPr id="818449" name="Rectangle 273"/>
              <p:cNvSpPr>
                <a:spLocks noChangeArrowheads="1"/>
              </p:cNvSpPr>
              <p:nvPr/>
            </p:nvSpPr>
            <p:spPr bwMode="auto">
              <a:xfrm>
                <a:off x="786" y="3627"/>
                <a:ext cx="8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Chaucer</a:t>
                </a:r>
                <a:endParaRPr lang="en-US">
                  <a:solidFill>
                    <a:schemeClr val="tx1"/>
                  </a:solidFill>
                </a:endParaRPr>
              </a:p>
            </p:txBody>
          </p:sp>
          <p:sp>
            <p:nvSpPr>
              <p:cNvPr id="818450" name="Rectangle 274"/>
              <p:cNvSpPr>
                <a:spLocks noChangeArrowheads="1"/>
              </p:cNvSpPr>
              <p:nvPr/>
            </p:nvSpPr>
            <p:spPr bwMode="auto">
              <a:xfrm>
                <a:off x="437" y="3663"/>
                <a:ext cx="10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Zellweger</a:t>
                </a:r>
                <a:endParaRPr lang="en-US">
                  <a:solidFill>
                    <a:schemeClr val="tx1"/>
                  </a:solidFill>
                </a:endParaRPr>
              </a:p>
            </p:txBody>
          </p:sp>
          <p:sp>
            <p:nvSpPr>
              <p:cNvPr id="818451" name="Rectangle 275"/>
              <p:cNvSpPr>
                <a:spLocks noChangeArrowheads="1"/>
              </p:cNvSpPr>
              <p:nvPr/>
            </p:nvSpPr>
            <p:spPr bwMode="auto">
              <a:xfrm>
                <a:off x="612" y="3663"/>
                <a:ext cx="6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Spirax</a:t>
                </a:r>
                <a:endParaRPr lang="en-US">
                  <a:solidFill>
                    <a:schemeClr val="tx1"/>
                  </a:solidFill>
                </a:endParaRPr>
              </a:p>
            </p:txBody>
          </p:sp>
          <p:sp>
            <p:nvSpPr>
              <p:cNvPr id="818452" name="Rectangle 276"/>
              <p:cNvSpPr>
                <a:spLocks noChangeArrowheads="1"/>
              </p:cNvSpPr>
              <p:nvPr/>
            </p:nvSpPr>
            <p:spPr bwMode="auto">
              <a:xfrm>
                <a:off x="786" y="3663"/>
                <a:ext cx="40"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CIS</a:t>
                </a:r>
                <a:endParaRPr lang="en-US">
                  <a:solidFill>
                    <a:schemeClr val="tx1"/>
                  </a:solidFill>
                </a:endParaRPr>
              </a:p>
            </p:txBody>
          </p:sp>
          <p:sp>
            <p:nvSpPr>
              <p:cNvPr id="818453" name="Rectangle 277"/>
              <p:cNvSpPr>
                <a:spLocks noChangeArrowheads="1"/>
              </p:cNvSpPr>
              <p:nvPr/>
            </p:nvSpPr>
            <p:spPr bwMode="auto">
              <a:xfrm>
                <a:off x="437" y="3699"/>
                <a:ext cx="65"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Metso</a:t>
                </a:r>
                <a:endParaRPr lang="en-US">
                  <a:solidFill>
                    <a:schemeClr val="tx1"/>
                  </a:solidFill>
                </a:endParaRPr>
              </a:p>
            </p:txBody>
          </p:sp>
          <p:sp>
            <p:nvSpPr>
              <p:cNvPr id="818454" name="Rectangle 278"/>
              <p:cNvSpPr>
                <a:spLocks noChangeArrowheads="1"/>
              </p:cNvSpPr>
              <p:nvPr/>
            </p:nvSpPr>
            <p:spPr bwMode="auto">
              <a:xfrm>
                <a:off x="612" y="3699"/>
                <a:ext cx="65"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Albion</a:t>
                </a:r>
                <a:endParaRPr lang="en-US">
                  <a:solidFill>
                    <a:schemeClr val="tx1"/>
                  </a:solidFill>
                </a:endParaRPr>
              </a:p>
            </p:txBody>
          </p:sp>
          <p:sp>
            <p:nvSpPr>
              <p:cNvPr id="818455" name="Rectangle 279"/>
              <p:cNvSpPr>
                <a:spLocks noChangeArrowheads="1"/>
              </p:cNvSpPr>
              <p:nvPr/>
            </p:nvSpPr>
            <p:spPr bwMode="auto">
              <a:xfrm>
                <a:off x="786" y="3699"/>
                <a:ext cx="40"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DEI</a:t>
                </a:r>
                <a:endParaRPr lang="en-US">
                  <a:solidFill>
                    <a:schemeClr val="tx1"/>
                  </a:solidFill>
                </a:endParaRPr>
              </a:p>
            </p:txBody>
          </p:sp>
          <p:sp>
            <p:nvSpPr>
              <p:cNvPr id="818456" name="Rectangle 280"/>
              <p:cNvSpPr>
                <a:spLocks noChangeArrowheads="1"/>
              </p:cNvSpPr>
              <p:nvPr/>
            </p:nvSpPr>
            <p:spPr bwMode="auto">
              <a:xfrm>
                <a:off x="960" y="3699"/>
                <a:ext cx="94"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Invensys</a:t>
                </a:r>
                <a:endParaRPr lang="en-US">
                  <a:solidFill>
                    <a:schemeClr val="tx1"/>
                  </a:solidFill>
                </a:endParaRPr>
              </a:p>
            </p:txBody>
          </p:sp>
          <p:sp>
            <p:nvSpPr>
              <p:cNvPr id="818457" name="Rectangle 281"/>
              <p:cNvSpPr>
                <a:spLocks noChangeArrowheads="1"/>
              </p:cNvSpPr>
              <p:nvPr/>
            </p:nvSpPr>
            <p:spPr bwMode="auto">
              <a:xfrm>
                <a:off x="437" y="3735"/>
                <a:ext cx="50"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Dron</a:t>
                </a:r>
                <a:endParaRPr lang="en-US">
                  <a:solidFill>
                    <a:schemeClr val="tx1"/>
                  </a:solidFill>
                </a:endParaRPr>
              </a:p>
            </p:txBody>
          </p:sp>
          <p:sp>
            <p:nvSpPr>
              <p:cNvPr id="818458" name="Rectangle 282"/>
              <p:cNvSpPr>
                <a:spLocks noChangeArrowheads="1"/>
              </p:cNvSpPr>
              <p:nvPr/>
            </p:nvSpPr>
            <p:spPr bwMode="auto">
              <a:xfrm>
                <a:off x="501" y="3735"/>
                <a:ext cx="10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&amp; Dickson</a:t>
                </a:r>
                <a:endParaRPr lang="en-US">
                  <a:solidFill>
                    <a:schemeClr val="tx1"/>
                  </a:solidFill>
                </a:endParaRPr>
              </a:p>
            </p:txBody>
          </p:sp>
          <p:sp>
            <p:nvSpPr>
              <p:cNvPr id="818459" name="Rectangle 283"/>
              <p:cNvSpPr>
                <a:spLocks noChangeArrowheads="1"/>
              </p:cNvSpPr>
              <p:nvPr/>
            </p:nvSpPr>
            <p:spPr bwMode="auto">
              <a:xfrm>
                <a:off x="786" y="3735"/>
                <a:ext cx="4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LGH</a:t>
                </a:r>
                <a:endParaRPr lang="en-US">
                  <a:solidFill>
                    <a:schemeClr val="tx1"/>
                  </a:solidFill>
                </a:endParaRPr>
              </a:p>
            </p:txBody>
          </p:sp>
          <p:sp>
            <p:nvSpPr>
              <p:cNvPr id="818460" name="Rectangle 284"/>
              <p:cNvSpPr>
                <a:spLocks noChangeArrowheads="1"/>
              </p:cNvSpPr>
              <p:nvPr/>
            </p:nvSpPr>
            <p:spPr bwMode="auto">
              <a:xfrm>
                <a:off x="960" y="3735"/>
                <a:ext cx="78"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Luddon</a:t>
                </a:r>
                <a:endParaRPr lang="en-US">
                  <a:solidFill>
                    <a:schemeClr val="tx1"/>
                  </a:solidFill>
                </a:endParaRPr>
              </a:p>
            </p:txBody>
          </p:sp>
          <p:sp>
            <p:nvSpPr>
              <p:cNvPr id="818461" name="Rectangle 285"/>
              <p:cNvSpPr>
                <a:spLocks noChangeArrowheads="1"/>
              </p:cNvSpPr>
              <p:nvPr/>
            </p:nvSpPr>
            <p:spPr bwMode="auto">
              <a:xfrm>
                <a:off x="437" y="3770"/>
                <a:ext cx="175"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Ashworth Fraser</a:t>
                </a:r>
                <a:endParaRPr lang="en-US">
                  <a:solidFill>
                    <a:schemeClr val="tx1"/>
                  </a:solidFill>
                </a:endParaRPr>
              </a:p>
            </p:txBody>
          </p:sp>
          <p:sp>
            <p:nvSpPr>
              <p:cNvPr id="818462" name="Rectangle 286"/>
              <p:cNvSpPr>
                <a:spLocks noChangeArrowheads="1"/>
              </p:cNvSpPr>
              <p:nvPr/>
            </p:nvSpPr>
            <p:spPr bwMode="auto">
              <a:xfrm>
                <a:off x="786" y="3770"/>
                <a:ext cx="102"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M. Bridge</a:t>
                </a:r>
                <a:endParaRPr lang="en-US">
                  <a:solidFill>
                    <a:schemeClr val="tx1"/>
                  </a:solidFill>
                </a:endParaRPr>
              </a:p>
            </p:txBody>
          </p:sp>
          <p:sp>
            <p:nvSpPr>
              <p:cNvPr id="818463" name="Rectangle 287"/>
              <p:cNvSpPr>
                <a:spLocks noChangeArrowheads="1"/>
              </p:cNvSpPr>
              <p:nvPr/>
            </p:nvSpPr>
            <p:spPr bwMode="auto">
              <a:xfrm>
                <a:off x="960" y="3770"/>
                <a:ext cx="106"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Masterton</a:t>
                </a:r>
                <a:endParaRPr lang="en-US">
                  <a:solidFill>
                    <a:schemeClr val="tx1"/>
                  </a:solidFill>
                </a:endParaRPr>
              </a:p>
            </p:txBody>
          </p:sp>
          <p:sp>
            <p:nvSpPr>
              <p:cNvPr id="818464" name="Rectangle 288"/>
              <p:cNvSpPr>
                <a:spLocks noChangeArrowheads="1"/>
              </p:cNvSpPr>
              <p:nvPr/>
            </p:nvSpPr>
            <p:spPr bwMode="auto">
              <a:xfrm>
                <a:off x="437" y="3806"/>
                <a:ext cx="7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Lyreco</a:t>
                </a:r>
                <a:endParaRPr lang="en-US">
                  <a:solidFill>
                    <a:schemeClr val="tx1"/>
                  </a:solidFill>
                </a:endParaRPr>
              </a:p>
            </p:txBody>
          </p:sp>
          <p:sp>
            <p:nvSpPr>
              <p:cNvPr id="818465" name="Rectangle 289"/>
              <p:cNvSpPr>
                <a:spLocks noChangeArrowheads="1"/>
              </p:cNvSpPr>
              <p:nvPr/>
            </p:nvSpPr>
            <p:spPr bwMode="auto">
              <a:xfrm>
                <a:off x="612" y="3806"/>
                <a:ext cx="48"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ABB</a:t>
                </a:r>
                <a:endParaRPr lang="en-US">
                  <a:solidFill>
                    <a:schemeClr val="tx1"/>
                  </a:solidFill>
                </a:endParaRPr>
              </a:p>
            </p:txBody>
          </p:sp>
          <p:sp>
            <p:nvSpPr>
              <p:cNvPr id="818466" name="Rectangle 290"/>
              <p:cNvSpPr>
                <a:spLocks noChangeArrowheads="1"/>
              </p:cNvSpPr>
              <p:nvPr/>
            </p:nvSpPr>
            <p:spPr bwMode="auto">
              <a:xfrm>
                <a:off x="786" y="3806"/>
                <a:ext cx="30"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PII</a:t>
                </a:r>
                <a:endParaRPr lang="en-US">
                  <a:solidFill>
                    <a:schemeClr val="tx1"/>
                  </a:solidFill>
                </a:endParaRPr>
              </a:p>
            </p:txBody>
          </p:sp>
          <p:sp>
            <p:nvSpPr>
              <p:cNvPr id="818467" name="Rectangle 291"/>
              <p:cNvSpPr>
                <a:spLocks noChangeArrowheads="1"/>
              </p:cNvSpPr>
              <p:nvPr/>
            </p:nvSpPr>
            <p:spPr bwMode="auto">
              <a:xfrm>
                <a:off x="960" y="3806"/>
                <a:ext cx="73"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Roevin</a:t>
                </a:r>
                <a:endParaRPr lang="en-US">
                  <a:solidFill>
                    <a:schemeClr val="tx1"/>
                  </a:solidFill>
                </a:endParaRPr>
              </a:p>
            </p:txBody>
          </p:sp>
          <p:sp>
            <p:nvSpPr>
              <p:cNvPr id="818468" name="Rectangle 292"/>
              <p:cNvSpPr>
                <a:spLocks noChangeArrowheads="1"/>
              </p:cNvSpPr>
              <p:nvPr/>
            </p:nvSpPr>
            <p:spPr bwMode="auto">
              <a:xfrm>
                <a:off x="437" y="3843"/>
                <a:ext cx="185"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Midland Electrical</a:t>
                </a:r>
                <a:endParaRPr lang="en-US">
                  <a:solidFill>
                    <a:schemeClr val="tx1"/>
                  </a:solidFill>
                </a:endParaRPr>
              </a:p>
            </p:txBody>
          </p:sp>
          <p:sp>
            <p:nvSpPr>
              <p:cNvPr id="818469" name="Rectangle 293"/>
              <p:cNvSpPr>
                <a:spLocks noChangeArrowheads="1"/>
              </p:cNvSpPr>
              <p:nvPr/>
            </p:nvSpPr>
            <p:spPr bwMode="auto">
              <a:xfrm>
                <a:off x="786" y="3843"/>
                <a:ext cx="12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Raynesway</a:t>
                </a:r>
                <a:endParaRPr lang="en-US">
                  <a:solidFill>
                    <a:schemeClr val="tx1"/>
                  </a:solidFill>
                </a:endParaRPr>
              </a:p>
            </p:txBody>
          </p:sp>
          <p:sp>
            <p:nvSpPr>
              <p:cNvPr id="818470" name="Rectangle 294"/>
              <p:cNvSpPr>
                <a:spLocks noChangeArrowheads="1"/>
              </p:cNvSpPr>
              <p:nvPr/>
            </p:nvSpPr>
            <p:spPr bwMode="auto">
              <a:xfrm>
                <a:off x="437" y="3878"/>
                <a:ext cx="4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Arco</a:t>
                </a:r>
                <a:endParaRPr lang="en-US">
                  <a:solidFill>
                    <a:schemeClr val="tx1"/>
                  </a:solidFill>
                </a:endParaRPr>
              </a:p>
            </p:txBody>
          </p:sp>
          <p:sp>
            <p:nvSpPr>
              <p:cNvPr id="818472" name="Rectangle 296"/>
              <p:cNvSpPr>
                <a:spLocks noChangeArrowheads="1"/>
              </p:cNvSpPr>
              <p:nvPr/>
            </p:nvSpPr>
            <p:spPr bwMode="auto">
              <a:xfrm>
                <a:off x="1136" y="2968"/>
                <a:ext cx="67" cy="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Borsig</a:t>
                </a:r>
                <a:endParaRPr lang="en-US">
                  <a:solidFill>
                    <a:schemeClr val="tx1"/>
                  </a:solidFill>
                </a:endParaRPr>
              </a:p>
            </p:txBody>
          </p:sp>
          <p:sp>
            <p:nvSpPr>
              <p:cNvPr id="818473" name="Rectangle 297"/>
              <p:cNvSpPr>
                <a:spLocks noChangeArrowheads="1"/>
              </p:cNvSpPr>
              <p:nvPr/>
            </p:nvSpPr>
            <p:spPr bwMode="auto">
              <a:xfrm>
                <a:off x="1485" y="2968"/>
                <a:ext cx="147" cy="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Alstom Power</a:t>
                </a:r>
                <a:endParaRPr lang="en-US">
                  <a:solidFill>
                    <a:schemeClr val="tx1"/>
                  </a:solidFill>
                </a:endParaRPr>
              </a:p>
            </p:txBody>
          </p:sp>
          <p:sp>
            <p:nvSpPr>
              <p:cNvPr id="818474" name="Rectangle 298"/>
              <p:cNvSpPr>
                <a:spLocks noChangeArrowheads="1"/>
              </p:cNvSpPr>
              <p:nvPr/>
            </p:nvSpPr>
            <p:spPr bwMode="auto">
              <a:xfrm>
                <a:off x="1136" y="3004"/>
                <a:ext cx="209"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Schmidt &amp; Clemens</a:t>
                </a:r>
                <a:endParaRPr lang="en-US">
                  <a:solidFill>
                    <a:schemeClr val="tx1"/>
                  </a:solidFill>
                </a:endParaRPr>
              </a:p>
            </p:txBody>
          </p:sp>
          <p:sp>
            <p:nvSpPr>
              <p:cNvPr id="818475" name="Rectangle 299"/>
              <p:cNvSpPr>
                <a:spLocks noChangeArrowheads="1"/>
              </p:cNvSpPr>
              <p:nvPr/>
            </p:nvSpPr>
            <p:spPr bwMode="auto">
              <a:xfrm>
                <a:off x="1485" y="3004"/>
                <a:ext cx="12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BJ Services</a:t>
                </a:r>
                <a:endParaRPr lang="en-US">
                  <a:solidFill>
                    <a:schemeClr val="tx1"/>
                  </a:solidFill>
                </a:endParaRPr>
              </a:p>
            </p:txBody>
          </p:sp>
          <p:sp>
            <p:nvSpPr>
              <p:cNvPr id="818476" name="Rectangle 300"/>
              <p:cNvSpPr>
                <a:spLocks noChangeArrowheads="1"/>
              </p:cNvSpPr>
              <p:nvPr/>
            </p:nvSpPr>
            <p:spPr bwMode="auto">
              <a:xfrm>
                <a:off x="1136" y="3041"/>
                <a:ext cx="144"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Kinder James</a:t>
                </a:r>
                <a:endParaRPr lang="en-US">
                  <a:solidFill>
                    <a:schemeClr val="tx1"/>
                  </a:solidFill>
                </a:endParaRPr>
              </a:p>
            </p:txBody>
          </p:sp>
          <p:sp>
            <p:nvSpPr>
              <p:cNvPr id="818477" name="Rectangle 301"/>
              <p:cNvSpPr>
                <a:spLocks noChangeArrowheads="1"/>
              </p:cNvSpPr>
              <p:nvPr/>
            </p:nvSpPr>
            <p:spPr bwMode="auto">
              <a:xfrm>
                <a:off x="1485" y="3041"/>
                <a:ext cx="63"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Hertel</a:t>
                </a:r>
                <a:endParaRPr lang="en-US">
                  <a:solidFill>
                    <a:schemeClr val="tx1"/>
                  </a:solidFill>
                </a:endParaRPr>
              </a:p>
            </p:txBody>
          </p:sp>
          <p:sp>
            <p:nvSpPr>
              <p:cNvPr id="818478" name="Rectangle 302"/>
              <p:cNvSpPr>
                <a:spLocks noChangeArrowheads="1"/>
              </p:cNvSpPr>
              <p:nvPr/>
            </p:nvSpPr>
            <p:spPr bwMode="auto">
              <a:xfrm>
                <a:off x="1485" y="3076"/>
                <a:ext cx="86"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Hewden</a:t>
                </a:r>
                <a:endParaRPr lang="en-US">
                  <a:solidFill>
                    <a:schemeClr val="tx1"/>
                  </a:solidFill>
                </a:endParaRPr>
              </a:p>
            </p:txBody>
          </p:sp>
          <p:sp>
            <p:nvSpPr>
              <p:cNvPr id="818479" name="Rectangle 303"/>
              <p:cNvSpPr>
                <a:spLocks noChangeArrowheads="1"/>
              </p:cNvSpPr>
              <p:nvPr/>
            </p:nvSpPr>
            <p:spPr bwMode="auto">
              <a:xfrm>
                <a:off x="1485" y="3112"/>
                <a:ext cx="108"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Honeywell</a:t>
                </a:r>
                <a:endParaRPr lang="en-US">
                  <a:solidFill>
                    <a:schemeClr val="tx1"/>
                  </a:solidFill>
                </a:endParaRPr>
              </a:p>
            </p:txBody>
          </p:sp>
          <p:sp>
            <p:nvSpPr>
              <p:cNvPr id="818480" name="Rectangle 304"/>
              <p:cNvSpPr>
                <a:spLocks noChangeArrowheads="1"/>
              </p:cNvSpPr>
              <p:nvPr/>
            </p:nvSpPr>
            <p:spPr bwMode="auto">
              <a:xfrm>
                <a:off x="1485" y="3147"/>
                <a:ext cx="43" cy="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IKM</a:t>
                </a:r>
                <a:endParaRPr lang="en-US">
                  <a:solidFill>
                    <a:schemeClr val="tx1"/>
                  </a:solidFill>
                </a:endParaRPr>
              </a:p>
            </p:txBody>
          </p:sp>
          <p:sp>
            <p:nvSpPr>
              <p:cNvPr id="818481" name="Rectangle 305"/>
              <p:cNvSpPr>
                <a:spLocks noChangeArrowheads="1"/>
              </p:cNvSpPr>
              <p:nvPr/>
            </p:nvSpPr>
            <p:spPr bwMode="auto">
              <a:xfrm>
                <a:off x="1485" y="3183"/>
                <a:ext cx="12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John Crane</a:t>
                </a:r>
                <a:endParaRPr lang="en-US">
                  <a:solidFill>
                    <a:schemeClr val="tx1"/>
                  </a:solidFill>
                </a:endParaRPr>
              </a:p>
            </p:txBody>
          </p:sp>
          <p:sp>
            <p:nvSpPr>
              <p:cNvPr id="818482" name="Rectangle 306"/>
              <p:cNvSpPr>
                <a:spLocks noChangeArrowheads="1"/>
              </p:cNvSpPr>
              <p:nvPr/>
            </p:nvSpPr>
            <p:spPr bwMode="auto">
              <a:xfrm>
                <a:off x="1485" y="3220"/>
                <a:ext cx="184"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Johnson Controls</a:t>
                </a:r>
                <a:endParaRPr lang="en-US">
                  <a:solidFill>
                    <a:schemeClr val="tx1"/>
                  </a:solidFill>
                </a:endParaRPr>
              </a:p>
            </p:txBody>
          </p:sp>
          <p:sp>
            <p:nvSpPr>
              <p:cNvPr id="818483" name="Rectangle 307"/>
              <p:cNvSpPr>
                <a:spLocks noChangeArrowheads="1"/>
              </p:cNvSpPr>
              <p:nvPr/>
            </p:nvSpPr>
            <p:spPr bwMode="auto">
              <a:xfrm>
                <a:off x="1485" y="3255"/>
                <a:ext cx="78"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Luddon</a:t>
                </a:r>
                <a:endParaRPr lang="en-US">
                  <a:solidFill>
                    <a:schemeClr val="tx1"/>
                  </a:solidFill>
                </a:endParaRPr>
              </a:p>
            </p:txBody>
          </p:sp>
          <p:sp>
            <p:nvSpPr>
              <p:cNvPr id="818484" name="Rectangle 308"/>
              <p:cNvSpPr>
                <a:spLocks noChangeArrowheads="1"/>
              </p:cNvSpPr>
              <p:nvPr/>
            </p:nvSpPr>
            <p:spPr bwMode="auto">
              <a:xfrm>
                <a:off x="1485" y="3291"/>
                <a:ext cx="160"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Mitsui Babcock</a:t>
                </a:r>
                <a:endParaRPr lang="en-US">
                  <a:solidFill>
                    <a:schemeClr val="tx1"/>
                  </a:solidFill>
                </a:endParaRPr>
              </a:p>
            </p:txBody>
          </p:sp>
          <p:sp>
            <p:nvSpPr>
              <p:cNvPr id="818485" name="Rectangle 309"/>
              <p:cNvSpPr>
                <a:spLocks noChangeArrowheads="1"/>
              </p:cNvSpPr>
              <p:nvPr/>
            </p:nvSpPr>
            <p:spPr bwMode="auto">
              <a:xfrm>
                <a:off x="1485" y="3327"/>
                <a:ext cx="23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M. Bridge construction</a:t>
                </a:r>
                <a:endParaRPr lang="en-US">
                  <a:solidFill>
                    <a:schemeClr val="tx1"/>
                  </a:solidFill>
                </a:endParaRPr>
              </a:p>
            </p:txBody>
          </p:sp>
          <p:sp>
            <p:nvSpPr>
              <p:cNvPr id="818486" name="Rectangle 310"/>
              <p:cNvSpPr>
                <a:spLocks noChangeArrowheads="1"/>
              </p:cNvSpPr>
              <p:nvPr/>
            </p:nvSpPr>
            <p:spPr bwMode="auto">
              <a:xfrm>
                <a:off x="437" y="2968"/>
                <a:ext cx="87" cy="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Weenas</a:t>
                </a:r>
                <a:endParaRPr lang="en-US">
                  <a:solidFill>
                    <a:schemeClr val="tx1"/>
                  </a:solidFill>
                </a:endParaRPr>
              </a:p>
            </p:txBody>
          </p:sp>
          <p:sp>
            <p:nvSpPr>
              <p:cNvPr id="818487" name="Rectangle 311"/>
              <p:cNvSpPr>
                <a:spLocks noChangeArrowheads="1"/>
              </p:cNvSpPr>
              <p:nvPr/>
            </p:nvSpPr>
            <p:spPr bwMode="auto">
              <a:xfrm>
                <a:off x="786" y="2968"/>
                <a:ext cx="80" cy="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Caltech</a:t>
                </a:r>
                <a:endParaRPr lang="en-US">
                  <a:solidFill>
                    <a:schemeClr val="tx1"/>
                  </a:solidFill>
                </a:endParaRPr>
              </a:p>
            </p:txBody>
          </p:sp>
          <p:sp>
            <p:nvSpPr>
              <p:cNvPr id="818488" name="Rectangle 312"/>
              <p:cNvSpPr>
                <a:spLocks noChangeArrowheads="1"/>
              </p:cNvSpPr>
              <p:nvPr/>
            </p:nvSpPr>
            <p:spPr bwMode="auto">
              <a:xfrm>
                <a:off x="437" y="3004"/>
                <a:ext cx="7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Klinger</a:t>
                </a:r>
                <a:endParaRPr lang="en-US">
                  <a:solidFill>
                    <a:schemeClr val="tx1"/>
                  </a:solidFill>
                </a:endParaRPr>
              </a:p>
            </p:txBody>
          </p:sp>
          <p:sp>
            <p:nvSpPr>
              <p:cNvPr id="818489" name="Rectangle 313"/>
              <p:cNvSpPr>
                <a:spLocks noChangeArrowheads="1"/>
              </p:cNvSpPr>
              <p:nvPr/>
            </p:nvSpPr>
            <p:spPr bwMode="auto">
              <a:xfrm>
                <a:off x="786" y="3004"/>
                <a:ext cx="187"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Dew Construction</a:t>
                </a:r>
                <a:endParaRPr lang="en-US">
                  <a:solidFill>
                    <a:schemeClr val="tx1"/>
                  </a:solidFill>
                </a:endParaRPr>
              </a:p>
            </p:txBody>
          </p:sp>
          <p:sp>
            <p:nvSpPr>
              <p:cNvPr id="818490" name="Rectangle 314"/>
              <p:cNvSpPr>
                <a:spLocks noChangeArrowheads="1"/>
              </p:cNvSpPr>
              <p:nvPr/>
            </p:nvSpPr>
            <p:spPr bwMode="auto">
              <a:xfrm>
                <a:off x="437" y="3041"/>
                <a:ext cx="174"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Durham filtration</a:t>
                </a:r>
                <a:endParaRPr lang="en-US">
                  <a:solidFill>
                    <a:schemeClr val="tx1"/>
                  </a:solidFill>
                </a:endParaRPr>
              </a:p>
            </p:txBody>
          </p:sp>
          <p:sp>
            <p:nvSpPr>
              <p:cNvPr id="818491" name="Rectangle 315"/>
              <p:cNvSpPr>
                <a:spLocks noChangeArrowheads="1"/>
              </p:cNvSpPr>
              <p:nvPr/>
            </p:nvSpPr>
            <p:spPr bwMode="auto">
              <a:xfrm>
                <a:off x="786" y="3041"/>
                <a:ext cx="186"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Grosvenor Health</a:t>
                </a:r>
                <a:endParaRPr lang="en-US">
                  <a:solidFill>
                    <a:schemeClr val="tx1"/>
                  </a:solidFill>
                </a:endParaRPr>
              </a:p>
            </p:txBody>
          </p:sp>
          <p:sp>
            <p:nvSpPr>
              <p:cNvPr id="818493" name="Rectangle 317"/>
              <p:cNvSpPr>
                <a:spLocks noChangeArrowheads="1"/>
              </p:cNvSpPr>
              <p:nvPr/>
            </p:nvSpPr>
            <p:spPr bwMode="auto">
              <a:xfrm>
                <a:off x="437" y="3076"/>
                <a:ext cx="71"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Ondeo</a:t>
                </a:r>
                <a:endParaRPr lang="en-US">
                  <a:solidFill>
                    <a:schemeClr val="tx1"/>
                  </a:solidFill>
                </a:endParaRPr>
              </a:p>
            </p:txBody>
          </p:sp>
          <p:sp>
            <p:nvSpPr>
              <p:cNvPr id="818494" name="Rectangle 318"/>
              <p:cNvSpPr>
                <a:spLocks noChangeArrowheads="1"/>
              </p:cNvSpPr>
              <p:nvPr/>
            </p:nvSpPr>
            <p:spPr bwMode="auto">
              <a:xfrm>
                <a:off x="786" y="3076"/>
                <a:ext cx="106"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Interserve</a:t>
                </a:r>
                <a:endParaRPr lang="en-US">
                  <a:solidFill>
                    <a:schemeClr val="tx1"/>
                  </a:solidFill>
                </a:endParaRPr>
              </a:p>
            </p:txBody>
          </p:sp>
          <p:sp>
            <p:nvSpPr>
              <p:cNvPr id="818495" name="Rectangle 319"/>
              <p:cNvSpPr>
                <a:spLocks noChangeArrowheads="1"/>
              </p:cNvSpPr>
              <p:nvPr/>
            </p:nvSpPr>
            <p:spPr bwMode="auto">
              <a:xfrm>
                <a:off x="786" y="3112"/>
                <a:ext cx="53"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Man </a:t>
                </a:r>
                <a:endParaRPr lang="en-US">
                  <a:solidFill>
                    <a:schemeClr val="tx1"/>
                  </a:solidFill>
                </a:endParaRPr>
              </a:p>
            </p:txBody>
          </p:sp>
          <p:sp>
            <p:nvSpPr>
              <p:cNvPr id="818496" name="Rectangle 320"/>
              <p:cNvSpPr>
                <a:spLocks noChangeArrowheads="1"/>
              </p:cNvSpPr>
              <p:nvPr/>
            </p:nvSpPr>
            <p:spPr bwMode="auto">
              <a:xfrm>
                <a:off x="841" y="3112"/>
                <a:ext cx="45"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Ghh</a:t>
                </a:r>
                <a:endParaRPr lang="en-US">
                  <a:solidFill>
                    <a:schemeClr val="tx1"/>
                  </a:solidFill>
                </a:endParaRPr>
              </a:p>
            </p:txBody>
          </p:sp>
          <p:sp>
            <p:nvSpPr>
              <p:cNvPr id="818497" name="Rectangle 321"/>
              <p:cNvSpPr>
                <a:spLocks noChangeArrowheads="1"/>
              </p:cNvSpPr>
              <p:nvPr/>
            </p:nvSpPr>
            <p:spPr bwMode="auto">
              <a:xfrm>
                <a:off x="786" y="3147"/>
                <a:ext cx="8" cy="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a:t>
                </a:r>
                <a:endParaRPr lang="en-US">
                  <a:solidFill>
                    <a:schemeClr val="tx1"/>
                  </a:solidFill>
                </a:endParaRPr>
              </a:p>
            </p:txBody>
          </p:sp>
          <p:sp>
            <p:nvSpPr>
              <p:cNvPr id="818498" name="Rectangle 322"/>
              <p:cNvSpPr>
                <a:spLocks noChangeArrowheads="1"/>
              </p:cNvSpPr>
              <p:nvPr/>
            </p:nvSpPr>
            <p:spPr bwMode="auto">
              <a:xfrm>
                <a:off x="794" y="3147"/>
                <a:ext cx="182"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300">
                    <a:solidFill>
                      <a:schemeClr val="tx1"/>
                    </a:solidFill>
                  </a:rPr>
                  <a:t>tbc ) temp cabins</a:t>
                </a:r>
                <a:endParaRPr lang="en-US">
                  <a:solidFill>
                    <a:schemeClr val="tx1"/>
                  </a:solidFill>
                </a:endParaRPr>
              </a:p>
            </p:txBody>
          </p:sp>
          <p:sp>
            <p:nvSpPr>
              <p:cNvPr id="818500" name="Line 324"/>
              <p:cNvSpPr>
                <a:spLocks noChangeShapeType="1"/>
              </p:cNvSpPr>
              <p:nvPr/>
            </p:nvSpPr>
            <p:spPr bwMode="auto">
              <a:xfrm>
                <a:off x="419" y="2959"/>
                <a:ext cx="1396" cy="0"/>
              </a:xfrm>
              <a:prstGeom prst="line">
                <a:avLst/>
              </a:prstGeom>
              <a:noFill/>
              <a:ln w="7938" cap="sq">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8501" name="Line 325"/>
              <p:cNvSpPr>
                <a:spLocks noChangeShapeType="1"/>
              </p:cNvSpPr>
              <p:nvPr/>
            </p:nvSpPr>
            <p:spPr bwMode="auto">
              <a:xfrm>
                <a:off x="419" y="3474"/>
                <a:ext cx="1396" cy="0"/>
              </a:xfrm>
              <a:prstGeom prst="line">
                <a:avLst/>
              </a:prstGeom>
              <a:noFill/>
              <a:ln w="31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8502" name="Line 326"/>
              <p:cNvSpPr>
                <a:spLocks noChangeShapeType="1"/>
              </p:cNvSpPr>
              <p:nvPr/>
            </p:nvSpPr>
            <p:spPr bwMode="auto">
              <a:xfrm>
                <a:off x="419" y="3988"/>
                <a:ext cx="1396" cy="0"/>
              </a:xfrm>
              <a:prstGeom prst="line">
                <a:avLst/>
              </a:prstGeom>
              <a:noFill/>
              <a:ln w="7938" cap="sq">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8503" name="Line 327"/>
              <p:cNvSpPr>
                <a:spLocks noChangeShapeType="1"/>
              </p:cNvSpPr>
              <p:nvPr/>
            </p:nvSpPr>
            <p:spPr bwMode="auto">
              <a:xfrm>
                <a:off x="419" y="2959"/>
                <a:ext cx="0" cy="1029"/>
              </a:xfrm>
              <a:prstGeom prst="line">
                <a:avLst/>
              </a:prstGeom>
              <a:noFill/>
              <a:ln w="7938" cap="sq">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8504" name="Line 328"/>
              <p:cNvSpPr>
                <a:spLocks noChangeShapeType="1"/>
              </p:cNvSpPr>
              <p:nvPr/>
            </p:nvSpPr>
            <p:spPr bwMode="auto">
              <a:xfrm>
                <a:off x="1118" y="2959"/>
                <a:ext cx="0" cy="1029"/>
              </a:xfrm>
              <a:prstGeom prst="line">
                <a:avLst/>
              </a:prstGeom>
              <a:noFill/>
              <a:ln w="31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8505" name="Line 329"/>
              <p:cNvSpPr>
                <a:spLocks noChangeShapeType="1"/>
              </p:cNvSpPr>
              <p:nvPr/>
            </p:nvSpPr>
            <p:spPr bwMode="auto">
              <a:xfrm>
                <a:off x="1815" y="2959"/>
                <a:ext cx="0" cy="1029"/>
              </a:xfrm>
              <a:prstGeom prst="line">
                <a:avLst/>
              </a:prstGeom>
              <a:noFill/>
              <a:ln w="7938" cap="sq">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8506" name="Rectangle 330"/>
              <p:cNvSpPr>
                <a:spLocks noChangeArrowheads="1"/>
              </p:cNvSpPr>
              <p:nvPr/>
            </p:nvSpPr>
            <p:spPr bwMode="auto">
              <a:xfrm rot="16200000">
                <a:off x="-45" y="3422"/>
                <a:ext cx="559"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600">
                    <a:solidFill>
                      <a:schemeClr val="tx1"/>
                    </a:solidFill>
                  </a:rPr>
                  <a:t>Value of Savings (in GBP)</a:t>
                </a:r>
              </a:p>
            </p:txBody>
          </p:sp>
          <p:sp>
            <p:nvSpPr>
              <p:cNvPr id="818507" name="Rectangle 331"/>
              <p:cNvSpPr>
                <a:spLocks noChangeArrowheads="1"/>
              </p:cNvSpPr>
              <p:nvPr/>
            </p:nvSpPr>
            <p:spPr bwMode="auto">
              <a:xfrm>
                <a:off x="300" y="3212"/>
                <a:ext cx="10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600">
                    <a:solidFill>
                      <a:schemeClr val="tx1"/>
                    </a:solidFill>
                  </a:rPr>
                  <a:t>High</a:t>
                </a:r>
              </a:p>
            </p:txBody>
          </p:sp>
          <p:sp>
            <p:nvSpPr>
              <p:cNvPr id="818508" name="Rectangle 332"/>
              <p:cNvSpPr>
                <a:spLocks noChangeArrowheads="1"/>
              </p:cNvSpPr>
              <p:nvPr/>
            </p:nvSpPr>
            <p:spPr bwMode="auto">
              <a:xfrm>
                <a:off x="311" y="3672"/>
                <a:ext cx="89"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600">
                    <a:solidFill>
                      <a:schemeClr val="tx1"/>
                    </a:solidFill>
                  </a:rPr>
                  <a:t>Low</a:t>
                </a:r>
              </a:p>
            </p:txBody>
          </p:sp>
          <p:sp>
            <p:nvSpPr>
              <p:cNvPr id="818509" name="Rectangle 333"/>
              <p:cNvSpPr>
                <a:spLocks noChangeArrowheads="1"/>
              </p:cNvSpPr>
              <p:nvPr/>
            </p:nvSpPr>
            <p:spPr bwMode="auto">
              <a:xfrm>
                <a:off x="267" y="3745"/>
                <a:ext cx="133"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600">
                    <a:solidFill>
                      <a:schemeClr val="tx1"/>
                    </a:solidFill>
                  </a:rPr>
                  <a:t>&lt;100k</a:t>
                </a:r>
              </a:p>
            </p:txBody>
          </p:sp>
          <p:sp>
            <p:nvSpPr>
              <p:cNvPr id="818510" name="Rectangle 334"/>
              <p:cNvSpPr>
                <a:spLocks noChangeArrowheads="1"/>
              </p:cNvSpPr>
              <p:nvPr/>
            </p:nvSpPr>
            <p:spPr bwMode="auto">
              <a:xfrm>
                <a:off x="997" y="4005"/>
                <a:ext cx="239"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600">
                    <a:solidFill>
                      <a:schemeClr val="tx1"/>
                    </a:solidFill>
                  </a:rPr>
                  <a:t>Complexity</a:t>
                </a:r>
              </a:p>
            </p:txBody>
          </p:sp>
          <p:sp>
            <p:nvSpPr>
              <p:cNvPr id="818511" name="Rectangle 335"/>
              <p:cNvSpPr>
                <a:spLocks noChangeArrowheads="1"/>
              </p:cNvSpPr>
              <p:nvPr/>
            </p:nvSpPr>
            <p:spPr bwMode="auto">
              <a:xfrm>
                <a:off x="1406" y="4005"/>
                <a:ext cx="100"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600">
                    <a:solidFill>
                      <a:schemeClr val="tx1"/>
                    </a:solidFill>
                  </a:rPr>
                  <a:t>High</a:t>
                </a:r>
              </a:p>
            </p:txBody>
          </p:sp>
          <p:sp>
            <p:nvSpPr>
              <p:cNvPr id="818512" name="Rectangle 336"/>
              <p:cNvSpPr>
                <a:spLocks noChangeArrowheads="1"/>
              </p:cNvSpPr>
              <p:nvPr/>
            </p:nvSpPr>
            <p:spPr bwMode="auto">
              <a:xfrm>
                <a:off x="580" y="2881"/>
                <a:ext cx="1071"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600">
                    <a:solidFill>
                      <a:schemeClr val="tx1"/>
                    </a:solidFill>
                  </a:rPr>
                  <a:t>Projected Spend/Savings Supplier Profile 2006/07</a:t>
                </a:r>
              </a:p>
            </p:txBody>
          </p:sp>
          <p:sp>
            <p:nvSpPr>
              <p:cNvPr id="818513" name="Rectangle 337"/>
              <p:cNvSpPr>
                <a:spLocks noChangeArrowheads="1"/>
              </p:cNvSpPr>
              <p:nvPr/>
            </p:nvSpPr>
            <p:spPr bwMode="auto">
              <a:xfrm>
                <a:off x="692" y="4005"/>
                <a:ext cx="89"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600">
                    <a:solidFill>
                      <a:schemeClr val="tx1"/>
                    </a:solidFill>
                  </a:rPr>
                  <a:t>Low</a:t>
                </a:r>
              </a:p>
            </p:txBody>
          </p:sp>
          <p:sp>
            <p:nvSpPr>
              <p:cNvPr id="818514" name="Rectangle 338"/>
              <p:cNvSpPr>
                <a:spLocks noChangeArrowheads="1"/>
              </p:cNvSpPr>
              <p:nvPr/>
            </p:nvSpPr>
            <p:spPr bwMode="auto">
              <a:xfrm>
                <a:off x="267" y="3153"/>
                <a:ext cx="133" cy="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600">
                    <a:solidFill>
                      <a:schemeClr val="tx1"/>
                    </a:solidFill>
                  </a:rPr>
                  <a:t>&gt;100k</a:t>
                </a:r>
              </a:p>
            </p:txBody>
          </p:sp>
          <p:grpSp>
            <p:nvGrpSpPr>
              <p:cNvPr id="818515" name="Group 339"/>
              <p:cNvGrpSpPr>
                <a:grpSpLocks/>
              </p:cNvGrpSpPr>
              <p:nvPr/>
            </p:nvGrpSpPr>
            <p:grpSpPr bwMode="auto">
              <a:xfrm>
                <a:off x="995" y="3900"/>
                <a:ext cx="114" cy="66"/>
                <a:chOff x="877" y="3305"/>
                <a:chExt cx="104" cy="58"/>
              </a:xfrm>
            </p:grpSpPr>
            <p:sp>
              <p:nvSpPr>
                <p:cNvPr id="818516" name="Rectangle 340"/>
                <p:cNvSpPr>
                  <a:spLocks noChangeArrowheads="1"/>
                </p:cNvSpPr>
                <p:nvPr/>
              </p:nvSpPr>
              <p:spPr bwMode="auto">
                <a:xfrm>
                  <a:off x="877" y="3305"/>
                  <a:ext cx="104" cy="5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8517" name="Rectangle 341"/>
                <p:cNvSpPr>
                  <a:spLocks noChangeArrowheads="1"/>
                </p:cNvSpPr>
                <p:nvPr/>
              </p:nvSpPr>
              <p:spPr bwMode="auto">
                <a:xfrm>
                  <a:off x="877" y="3305"/>
                  <a:ext cx="104" cy="14"/>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8518" name="Rectangle 342"/>
                <p:cNvSpPr>
                  <a:spLocks noChangeArrowheads="1"/>
                </p:cNvSpPr>
                <p:nvPr/>
              </p:nvSpPr>
              <p:spPr bwMode="auto">
                <a:xfrm>
                  <a:off x="967" y="3305"/>
                  <a:ext cx="14"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818519" name="Group 343"/>
              <p:cNvGrpSpPr>
                <a:grpSpLocks/>
              </p:cNvGrpSpPr>
              <p:nvPr/>
            </p:nvGrpSpPr>
            <p:grpSpPr bwMode="auto">
              <a:xfrm>
                <a:off x="1668" y="3906"/>
                <a:ext cx="114" cy="66"/>
                <a:chOff x="877" y="3305"/>
                <a:chExt cx="104" cy="58"/>
              </a:xfrm>
            </p:grpSpPr>
            <p:sp>
              <p:nvSpPr>
                <p:cNvPr id="818520" name="Rectangle 344"/>
                <p:cNvSpPr>
                  <a:spLocks noChangeArrowheads="1"/>
                </p:cNvSpPr>
                <p:nvPr/>
              </p:nvSpPr>
              <p:spPr bwMode="auto">
                <a:xfrm>
                  <a:off x="877" y="3305"/>
                  <a:ext cx="104" cy="5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8521" name="Rectangle 345"/>
                <p:cNvSpPr>
                  <a:spLocks noChangeArrowheads="1"/>
                </p:cNvSpPr>
                <p:nvPr/>
              </p:nvSpPr>
              <p:spPr bwMode="auto">
                <a:xfrm>
                  <a:off x="877" y="3305"/>
                  <a:ext cx="104" cy="14"/>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8522" name="Rectangle 346"/>
                <p:cNvSpPr>
                  <a:spLocks noChangeArrowheads="1"/>
                </p:cNvSpPr>
                <p:nvPr/>
              </p:nvSpPr>
              <p:spPr bwMode="auto">
                <a:xfrm>
                  <a:off x="967" y="3305"/>
                  <a:ext cx="14"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818523" name="Rectangle 347"/>
              <p:cNvSpPr>
                <a:spLocks noChangeArrowheads="1"/>
              </p:cNvSpPr>
              <p:nvPr/>
            </p:nvSpPr>
            <p:spPr bwMode="auto">
              <a:xfrm>
                <a:off x="1669" y="3924"/>
                <a:ext cx="107" cy="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019175">
                  <a:spcBef>
                    <a:spcPct val="0"/>
                  </a:spcBef>
                  <a:spcAft>
                    <a:spcPct val="0"/>
                  </a:spcAft>
                </a:pPr>
                <a:r>
                  <a:rPr lang="en-US" sz="300">
                    <a:solidFill>
                      <a:schemeClr val="tx1"/>
                    </a:solidFill>
                  </a:rPr>
                  <a:t>3.6%                                                   </a:t>
                </a:r>
                <a:endParaRPr lang="en-US">
                  <a:solidFill>
                    <a:schemeClr val="tx1"/>
                  </a:solidFill>
                </a:endParaRPr>
              </a:p>
            </p:txBody>
          </p:sp>
          <p:sp>
            <p:nvSpPr>
              <p:cNvPr id="818524" name="Rectangle 348"/>
              <p:cNvSpPr>
                <a:spLocks noChangeArrowheads="1"/>
              </p:cNvSpPr>
              <p:nvPr/>
            </p:nvSpPr>
            <p:spPr bwMode="auto">
              <a:xfrm>
                <a:off x="1006" y="3922"/>
                <a:ext cx="88"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019175">
                  <a:spcBef>
                    <a:spcPct val="0"/>
                  </a:spcBef>
                  <a:spcAft>
                    <a:spcPct val="0"/>
                  </a:spcAft>
                </a:pPr>
                <a:r>
                  <a:rPr lang="en-US" sz="300">
                    <a:solidFill>
                      <a:schemeClr val="tx1"/>
                    </a:solidFill>
                  </a:rPr>
                  <a:t>5.9%                                </a:t>
                </a:r>
                <a:endParaRPr lang="en-US">
                  <a:solidFill>
                    <a:schemeClr val="tx1"/>
                  </a:solidFill>
                </a:endParaRPr>
              </a:p>
            </p:txBody>
          </p:sp>
          <p:sp>
            <p:nvSpPr>
              <p:cNvPr id="818525" name="Rectangle 349"/>
              <p:cNvSpPr>
                <a:spLocks noChangeArrowheads="1"/>
              </p:cNvSpPr>
              <p:nvPr/>
            </p:nvSpPr>
            <p:spPr bwMode="auto">
              <a:xfrm>
                <a:off x="1663" y="3427"/>
                <a:ext cx="74" cy="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019175">
                  <a:spcBef>
                    <a:spcPct val="0"/>
                  </a:spcBef>
                  <a:spcAft>
                    <a:spcPct val="0"/>
                  </a:spcAft>
                </a:pPr>
                <a:r>
                  <a:rPr lang="en-US" sz="300">
                    <a:solidFill>
                      <a:schemeClr val="tx1"/>
                    </a:solidFill>
                  </a:rPr>
                  <a:t>6.2%                            </a:t>
                </a:r>
                <a:endParaRPr lang="en-US">
                  <a:solidFill>
                    <a:schemeClr val="tx1"/>
                  </a:solidFill>
                </a:endParaRPr>
              </a:p>
            </p:txBody>
          </p:sp>
          <p:sp>
            <p:nvSpPr>
              <p:cNvPr id="818528" name="Rectangle 352"/>
              <p:cNvSpPr>
                <a:spLocks noChangeArrowheads="1"/>
              </p:cNvSpPr>
              <p:nvPr/>
            </p:nvSpPr>
            <p:spPr bwMode="auto">
              <a:xfrm>
                <a:off x="1000" y="3428"/>
                <a:ext cx="88"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019175">
                  <a:spcBef>
                    <a:spcPct val="0"/>
                  </a:spcBef>
                  <a:spcAft>
                    <a:spcPct val="0"/>
                  </a:spcAft>
                </a:pPr>
                <a:r>
                  <a:rPr lang="en-US" sz="300">
                    <a:solidFill>
                      <a:schemeClr val="tx1"/>
                    </a:solidFill>
                  </a:rPr>
                  <a:t>12.1%</a:t>
                </a:r>
                <a:endParaRPr lang="en-US">
                  <a:solidFill>
                    <a:schemeClr val="tx1"/>
                  </a:solidFill>
                </a:endParaRPr>
              </a:p>
            </p:txBody>
          </p:sp>
        </p:grpSp>
        <p:sp>
          <p:nvSpPr>
            <p:cNvPr id="818635" name="Rectangle 459"/>
            <p:cNvSpPr>
              <a:spLocks noChangeArrowheads="1"/>
            </p:cNvSpPr>
            <p:nvPr/>
          </p:nvSpPr>
          <p:spPr bwMode="blackWhite">
            <a:xfrm>
              <a:off x="438" y="2972"/>
              <a:ext cx="652" cy="390"/>
            </a:xfrm>
            <a:prstGeom prst="rect">
              <a:avLst/>
            </a:prstGeom>
            <a:solidFill>
              <a:schemeClr val="bg1"/>
            </a:solidFill>
            <a:ln>
              <a:noFill/>
            </a:ln>
            <a:effectLst/>
            <a:extLs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lstStyle/>
            <a:p>
              <a:pPr defTabSz="1019175"/>
              <a:r>
                <a:rPr lang="en-US" sz="700">
                  <a:solidFill>
                    <a:schemeClr val="tx2"/>
                  </a:solidFill>
                </a:rPr>
                <a:t>First Priority</a:t>
              </a:r>
            </a:p>
          </p:txBody>
        </p:sp>
        <p:sp>
          <p:nvSpPr>
            <p:cNvPr id="818636" name="Rectangle 460"/>
            <p:cNvSpPr>
              <a:spLocks noChangeArrowheads="1"/>
            </p:cNvSpPr>
            <p:nvPr/>
          </p:nvSpPr>
          <p:spPr bwMode="blackWhite">
            <a:xfrm>
              <a:off x="1127" y="2972"/>
              <a:ext cx="652" cy="390"/>
            </a:xfrm>
            <a:prstGeom prst="rect">
              <a:avLst/>
            </a:prstGeom>
            <a:solidFill>
              <a:schemeClr val="bg1"/>
            </a:solidFill>
            <a:ln>
              <a:noFill/>
            </a:ln>
            <a:effectLst/>
            <a:extLs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lstStyle/>
            <a:p>
              <a:pPr defTabSz="1019175"/>
              <a:r>
                <a:rPr lang="en-US" sz="700">
                  <a:solidFill>
                    <a:schemeClr val="tx2"/>
                  </a:solidFill>
                </a:rPr>
                <a:t>Second Priority</a:t>
              </a:r>
            </a:p>
          </p:txBody>
        </p:sp>
        <p:sp>
          <p:nvSpPr>
            <p:cNvPr id="818637" name="Rectangle 461"/>
            <p:cNvSpPr>
              <a:spLocks noChangeArrowheads="1"/>
            </p:cNvSpPr>
            <p:nvPr/>
          </p:nvSpPr>
          <p:spPr bwMode="blackWhite">
            <a:xfrm>
              <a:off x="438" y="3485"/>
              <a:ext cx="652" cy="390"/>
            </a:xfrm>
            <a:prstGeom prst="rect">
              <a:avLst/>
            </a:prstGeom>
            <a:solidFill>
              <a:schemeClr val="bg1"/>
            </a:solidFill>
            <a:ln>
              <a:noFill/>
            </a:ln>
            <a:effectLst/>
            <a:extLs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lstStyle/>
            <a:p>
              <a:pPr defTabSz="1019175"/>
              <a:r>
                <a:rPr lang="en-US" sz="700">
                  <a:solidFill>
                    <a:schemeClr val="tx2"/>
                  </a:solidFill>
                </a:rPr>
                <a:t>Third Priority</a:t>
              </a:r>
            </a:p>
          </p:txBody>
        </p:sp>
        <p:sp>
          <p:nvSpPr>
            <p:cNvPr id="818638" name="Rectangle 462"/>
            <p:cNvSpPr>
              <a:spLocks noChangeArrowheads="1"/>
            </p:cNvSpPr>
            <p:nvPr/>
          </p:nvSpPr>
          <p:spPr bwMode="blackWhite">
            <a:xfrm>
              <a:off x="1127" y="3485"/>
              <a:ext cx="652" cy="390"/>
            </a:xfrm>
            <a:prstGeom prst="rect">
              <a:avLst/>
            </a:prstGeom>
            <a:solidFill>
              <a:schemeClr val="bg1"/>
            </a:solidFill>
            <a:ln>
              <a:noFill/>
            </a:ln>
            <a:effectLst/>
            <a:extLs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20" rIns="45720"/>
            <a:lstStyle/>
            <a:p>
              <a:pPr defTabSz="1019175"/>
              <a:r>
                <a:rPr lang="en-US" sz="700">
                  <a:solidFill>
                    <a:schemeClr val="tx2"/>
                  </a:solidFill>
                </a:rPr>
                <a:t>Fourth Priority</a:t>
              </a:r>
            </a:p>
          </p:txBody>
        </p:sp>
        <p:sp>
          <p:nvSpPr>
            <p:cNvPr id="818639" name="Rectangle 463"/>
            <p:cNvSpPr>
              <a:spLocks noChangeArrowheads="1"/>
            </p:cNvSpPr>
            <p:nvPr/>
          </p:nvSpPr>
          <p:spPr bwMode="blackWhite">
            <a:xfrm>
              <a:off x="434" y="3868"/>
              <a:ext cx="76" cy="56"/>
            </a:xfrm>
            <a:prstGeom prst="rect">
              <a:avLst/>
            </a:prstGeom>
            <a:solidFill>
              <a:schemeClr val="bg1"/>
            </a:solidFill>
            <a:ln>
              <a:noFill/>
            </a:ln>
            <a:effectLst/>
            <a:extLs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0" rIns="64800" bIns="0" anchor="ctr"/>
            <a:lstStyle/>
            <a:p>
              <a:endParaRPr lang="zh-CN" altLang="en-US"/>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灯片编号占位符 3"/>
          <p:cNvSpPr>
            <a:spLocks noGrp="1"/>
          </p:cNvSpPr>
          <p:nvPr>
            <p:ph type="sldNum" sz="quarter" idx="10"/>
          </p:nvPr>
        </p:nvSpPr>
        <p:spPr/>
        <p:txBody>
          <a:bodyPr/>
          <a:lstStyle/>
          <a:p>
            <a:fld id="{5B440A03-F6EA-4F0C-BE97-36AD89D82A4E}" type="slidenum">
              <a:rPr lang="en-US"/>
              <a:pPr/>
              <a:t>39</a:t>
            </a:fld>
            <a:endParaRPr lang="en-US"/>
          </a:p>
        </p:txBody>
      </p:sp>
      <p:sp>
        <p:nvSpPr>
          <p:cNvPr id="820226" name="Rectangle 2"/>
          <p:cNvSpPr>
            <a:spLocks noGrp="1" noChangeArrowheads="1"/>
          </p:cNvSpPr>
          <p:nvPr>
            <p:ph type="title"/>
          </p:nvPr>
        </p:nvSpPr>
        <p:spPr/>
        <p:txBody>
          <a:bodyPr/>
          <a:lstStyle/>
          <a:p>
            <a:r>
              <a:rPr lang="en-US">
                <a:solidFill>
                  <a:schemeClr val="tx1"/>
                </a:solidFill>
              </a:rPr>
              <a:t>Appendix 1 – Methodology summary</a:t>
            </a:r>
            <a:r>
              <a:rPr lang="en-US"/>
              <a:t> </a:t>
            </a:r>
            <a:br>
              <a:rPr lang="en-US"/>
            </a:br>
            <a:r>
              <a:rPr lang="en-US"/>
              <a:t>Outputs – Cost management and control</a:t>
            </a:r>
          </a:p>
        </p:txBody>
      </p:sp>
      <p:sp>
        <p:nvSpPr>
          <p:cNvPr id="820227" name="Rectangle 3"/>
          <p:cNvSpPr>
            <a:spLocks noGrp="1" noChangeArrowheads="1"/>
          </p:cNvSpPr>
          <p:nvPr>
            <p:ph type="body" idx="1"/>
          </p:nvPr>
        </p:nvSpPr>
        <p:spPr>
          <a:xfrm>
            <a:off x="328613" y="1279525"/>
            <a:ext cx="9388475" cy="606425"/>
          </a:xfrm>
          <a:noFill/>
        </p:spPr>
        <p:txBody>
          <a:bodyPr/>
          <a:lstStyle/>
          <a:p>
            <a:pPr defTabSz="695325">
              <a:spcBef>
                <a:spcPct val="0"/>
              </a:spcBef>
            </a:pPr>
            <a:r>
              <a:rPr lang="en-US"/>
              <a:t>Outputs highlight existing cost management and control gaps and risks to the business.  A recommendations roadmap details the key changes required to monitor spend activities, sustain benefits captured during the cost reduction exercise, and provide a go-forward cost management strategy.</a:t>
            </a:r>
          </a:p>
        </p:txBody>
      </p:sp>
      <p:sp>
        <p:nvSpPr>
          <p:cNvPr id="820230" name="Text Box 6"/>
          <p:cNvSpPr txBox="1">
            <a:spLocks noChangeArrowheads="1"/>
          </p:cNvSpPr>
          <p:nvPr/>
        </p:nvSpPr>
        <p:spPr bwMode="blackWhite">
          <a:xfrm>
            <a:off x="5100638" y="4749800"/>
            <a:ext cx="4189412" cy="874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231775" indent="-230188" defTabSz="1019175">
              <a:spcBef>
                <a:spcPct val="0"/>
              </a:spcBef>
              <a:spcAft>
                <a:spcPct val="0"/>
              </a:spcAft>
              <a:defRPr>
                <a:solidFill>
                  <a:schemeClr val="tx1"/>
                </a:solidFill>
                <a:latin typeface="Arial" pitchFamily="34" charset="0"/>
                <a:cs typeface="Arial" pitchFamily="34" charset="0"/>
              </a:defRPr>
            </a:lvl2pPr>
            <a:lvl3pPr marL="509588" indent="-252413" defTabSz="1019175">
              <a:spcBef>
                <a:spcPct val="0"/>
              </a:spcBef>
              <a:spcAft>
                <a:spcPct val="0"/>
              </a:spcAft>
              <a:defRPr>
                <a:solidFill>
                  <a:schemeClr val="tx1"/>
                </a:solidFill>
                <a:latin typeface="Arial" pitchFamily="34" charset="0"/>
                <a:cs typeface="Arial" pitchFamily="34" charset="0"/>
              </a:defRPr>
            </a:lvl3pPr>
            <a:lvl4pPr marL="1528763"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lvl="1">
              <a:spcAft>
                <a:spcPct val="20000"/>
              </a:spcAft>
              <a:buSzTx/>
              <a:buFontTx/>
              <a:buChar char="•"/>
            </a:pPr>
            <a:r>
              <a:rPr lang="en-US" sz="1100"/>
              <a:t>A prioritized recommendations framework, considering financial </a:t>
            </a:r>
            <a:br>
              <a:rPr lang="en-US" sz="1100"/>
            </a:br>
            <a:r>
              <a:rPr lang="en-US" sz="1100"/>
              <a:t>impact and implementation difficulty </a:t>
            </a:r>
          </a:p>
          <a:p>
            <a:pPr lvl="1">
              <a:spcAft>
                <a:spcPct val="20000"/>
              </a:spcAft>
              <a:buSzTx/>
              <a:buFontTx/>
              <a:buChar char="•"/>
            </a:pPr>
            <a:r>
              <a:rPr lang="en-US" sz="1100"/>
              <a:t>The “roadmap” provides a cost management strategy </a:t>
            </a:r>
            <a:br>
              <a:rPr lang="en-US" sz="1100"/>
            </a:br>
            <a:r>
              <a:rPr lang="en-US" sz="1100"/>
              <a:t>and timeline to carry forward into Design, Construct, and </a:t>
            </a:r>
            <a:br>
              <a:rPr lang="en-US" sz="1100"/>
            </a:br>
            <a:r>
              <a:rPr lang="en-US" sz="1100"/>
              <a:t>Implement activities</a:t>
            </a:r>
          </a:p>
        </p:txBody>
      </p:sp>
      <p:sp>
        <p:nvSpPr>
          <p:cNvPr id="820231" name="Text Box 7"/>
          <p:cNvSpPr txBox="1">
            <a:spLocks noChangeArrowheads="1"/>
          </p:cNvSpPr>
          <p:nvPr/>
        </p:nvSpPr>
        <p:spPr bwMode="blackWhite">
          <a:xfrm>
            <a:off x="328613" y="4513263"/>
            <a:ext cx="2413000"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8763"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Aft>
                <a:spcPct val="20000"/>
              </a:spcAft>
            </a:pPr>
            <a:r>
              <a:rPr lang="en-US" sz="1400">
                <a:solidFill>
                  <a:schemeClr val="tx2"/>
                </a:solidFill>
              </a:rPr>
              <a:t>Cost Management and Control</a:t>
            </a:r>
          </a:p>
        </p:txBody>
      </p:sp>
      <p:sp>
        <p:nvSpPr>
          <p:cNvPr id="820232" name="Text Box 8"/>
          <p:cNvSpPr txBox="1">
            <a:spLocks noChangeArrowheads="1"/>
          </p:cNvSpPr>
          <p:nvPr/>
        </p:nvSpPr>
        <p:spPr bwMode="blackWhite">
          <a:xfrm>
            <a:off x="3286125" y="4749800"/>
            <a:ext cx="1638300" cy="841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231775" indent="-230188" defTabSz="1019175">
              <a:spcBef>
                <a:spcPct val="0"/>
              </a:spcBef>
              <a:spcAft>
                <a:spcPct val="0"/>
              </a:spcAft>
              <a:defRPr>
                <a:solidFill>
                  <a:schemeClr val="tx1"/>
                </a:solidFill>
                <a:latin typeface="Arial" pitchFamily="34" charset="0"/>
                <a:cs typeface="Arial" pitchFamily="34" charset="0"/>
              </a:defRPr>
            </a:lvl2pPr>
            <a:lvl3pPr marL="509588" indent="-252413" defTabSz="1019175">
              <a:spcBef>
                <a:spcPct val="0"/>
              </a:spcBef>
              <a:spcAft>
                <a:spcPct val="0"/>
              </a:spcAft>
              <a:defRPr>
                <a:solidFill>
                  <a:schemeClr val="tx1"/>
                </a:solidFill>
                <a:latin typeface="Arial" pitchFamily="34" charset="0"/>
                <a:cs typeface="Arial" pitchFamily="34" charset="0"/>
              </a:defRPr>
            </a:lvl3pPr>
            <a:lvl4pPr marL="1528763"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lvl="1">
              <a:spcAft>
                <a:spcPct val="20000"/>
              </a:spcAft>
              <a:buSzTx/>
              <a:buFontTx/>
              <a:buChar char="•"/>
            </a:pPr>
            <a:r>
              <a:rPr lang="en-US" sz="1100"/>
              <a:t>Detailed gap analysis, </a:t>
            </a:r>
            <a:br>
              <a:rPr lang="en-US" sz="1100"/>
            </a:br>
            <a:r>
              <a:rPr lang="en-US" sz="1100"/>
              <a:t>“spider charts” and </a:t>
            </a:r>
            <a:br>
              <a:rPr lang="en-US" sz="1100"/>
            </a:br>
            <a:r>
              <a:rPr lang="en-US" sz="1100"/>
              <a:t>commentary for cost </a:t>
            </a:r>
            <a:br>
              <a:rPr lang="en-US" sz="1100"/>
            </a:br>
            <a:r>
              <a:rPr lang="en-US" sz="1100"/>
              <a:t>management and </a:t>
            </a:r>
            <a:br>
              <a:rPr lang="en-US" sz="1100"/>
            </a:br>
            <a:r>
              <a:rPr lang="en-US" sz="1100"/>
              <a:t>control processes</a:t>
            </a:r>
          </a:p>
        </p:txBody>
      </p:sp>
      <p:grpSp>
        <p:nvGrpSpPr>
          <p:cNvPr id="820676" name="Group 452"/>
          <p:cNvGrpSpPr>
            <a:grpSpLocks/>
          </p:cNvGrpSpPr>
          <p:nvPr/>
        </p:nvGrpSpPr>
        <p:grpSpPr bwMode="auto">
          <a:xfrm>
            <a:off x="349250" y="4937125"/>
            <a:ext cx="3394075" cy="2309813"/>
            <a:chOff x="220" y="3086"/>
            <a:chExt cx="2138" cy="1455"/>
          </a:xfrm>
        </p:grpSpPr>
        <p:sp>
          <p:nvSpPr>
            <p:cNvPr id="820424" name="Line 200"/>
            <p:cNvSpPr>
              <a:spLocks noChangeShapeType="1"/>
            </p:cNvSpPr>
            <p:nvPr/>
          </p:nvSpPr>
          <p:spPr bwMode="auto">
            <a:xfrm>
              <a:off x="1230" y="3894"/>
              <a:ext cx="0" cy="0"/>
            </a:xfrm>
            <a:prstGeom prst="line">
              <a:avLst/>
            </a:prstGeom>
            <a:noFill/>
            <a:ln w="0">
              <a:solidFill>
                <a:srgbClr val="3A497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25" name="Line 201"/>
            <p:cNvSpPr>
              <a:spLocks noChangeShapeType="1"/>
            </p:cNvSpPr>
            <p:nvPr/>
          </p:nvSpPr>
          <p:spPr bwMode="auto">
            <a:xfrm>
              <a:off x="1230" y="3744"/>
              <a:ext cx="113" cy="54"/>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26" name="Line 202"/>
            <p:cNvSpPr>
              <a:spLocks noChangeShapeType="1"/>
            </p:cNvSpPr>
            <p:nvPr/>
          </p:nvSpPr>
          <p:spPr bwMode="auto">
            <a:xfrm>
              <a:off x="1230" y="3590"/>
              <a:ext cx="231" cy="112"/>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27" name="Line 203"/>
            <p:cNvSpPr>
              <a:spLocks noChangeShapeType="1"/>
            </p:cNvSpPr>
            <p:nvPr/>
          </p:nvSpPr>
          <p:spPr bwMode="auto">
            <a:xfrm>
              <a:off x="1230" y="3436"/>
              <a:ext cx="344" cy="166"/>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28" name="Line 204"/>
            <p:cNvSpPr>
              <a:spLocks noChangeShapeType="1"/>
            </p:cNvSpPr>
            <p:nvPr/>
          </p:nvSpPr>
          <p:spPr bwMode="auto">
            <a:xfrm>
              <a:off x="1230" y="3282"/>
              <a:ext cx="460" cy="224"/>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29" name="Line 205"/>
            <p:cNvSpPr>
              <a:spLocks noChangeShapeType="1"/>
            </p:cNvSpPr>
            <p:nvPr/>
          </p:nvSpPr>
          <p:spPr bwMode="auto">
            <a:xfrm>
              <a:off x="1230" y="3894"/>
              <a:ext cx="0" cy="0"/>
            </a:xfrm>
            <a:prstGeom prst="line">
              <a:avLst/>
            </a:prstGeom>
            <a:noFill/>
            <a:ln w="0">
              <a:solidFill>
                <a:srgbClr val="3A497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30" name="Line 206"/>
            <p:cNvSpPr>
              <a:spLocks noChangeShapeType="1"/>
            </p:cNvSpPr>
            <p:nvPr/>
          </p:nvSpPr>
          <p:spPr bwMode="auto">
            <a:xfrm>
              <a:off x="1343" y="3798"/>
              <a:ext cx="29" cy="129"/>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31" name="Line 207"/>
            <p:cNvSpPr>
              <a:spLocks noChangeShapeType="1"/>
            </p:cNvSpPr>
            <p:nvPr/>
          </p:nvSpPr>
          <p:spPr bwMode="auto">
            <a:xfrm>
              <a:off x="1461" y="3702"/>
              <a:ext cx="56" cy="259"/>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32" name="Line 208"/>
            <p:cNvSpPr>
              <a:spLocks noChangeShapeType="1"/>
            </p:cNvSpPr>
            <p:nvPr/>
          </p:nvSpPr>
          <p:spPr bwMode="auto">
            <a:xfrm>
              <a:off x="1574" y="3602"/>
              <a:ext cx="89" cy="396"/>
            </a:xfrm>
            <a:prstGeom prst="line">
              <a:avLst/>
            </a:prstGeom>
            <a:noFill/>
            <a:ln w="12700">
              <a:solidFill>
                <a:srgbClr val="3A497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33" name="Line 209"/>
            <p:cNvSpPr>
              <a:spLocks noChangeShapeType="1"/>
            </p:cNvSpPr>
            <p:nvPr/>
          </p:nvSpPr>
          <p:spPr bwMode="auto">
            <a:xfrm>
              <a:off x="1690" y="3506"/>
              <a:ext cx="118" cy="52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34" name="Line 210"/>
            <p:cNvSpPr>
              <a:spLocks noChangeShapeType="1"/>
            </p:cNvSpPr>
            <p:nvPr/>
          </p:nvSpPr>
          <p:spPr bwMode="auto">
            <a:xfrm>
              <a:off x="1230" y="3894"/>
              <a:ext cx="0" cy="0"/>
            </a:xfrm>
            <a:prstGeom prst="line">
              <a:avLst/>
            </a:prstGeom>
            <a:noFill/>
            <a:ln w="0">
              <a:solidFill>
                <a:srgbClr val="3A497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35" name="Line 211"/>
            <p:cNvSpPr>
              <a:spLocks noChangeShapeType="1"/>
            </p:cNvSpPr>
            <p:nvPr/>
          </p:nvSpPr>
          <p:spPr bwMode="auto">
            <a:xfrm flipH="1">
              <a:off x="1295" y="3927"/>
              <a:ext cx="77" cy="100"/>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36" name="Line 212"/>
            <p:cNvSpPr>
              <a:spLocks noChangeShapeType="1"/>
            </p:cNvSpPr>
            <p:nvPr/>
          </p:nvSpPr>
          <p:spPr bwMode="auto">
            <a:xfrm flipH="1">
              <a:off x="1359" y="3961"/>
              <a:ext cx="158" cy="208"/>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37" name="Line 213"/>
            <p:cNvSpPr>
              <a:spLocks noChangeShapeType="1"/>
            </p:cNvSpPr>
            <p:nvPr/>
          </p:nvSpPr>
          <p:spPr bwMode="auto">
            <a:xfrm flipH="1">
              <a:off x="1424" y="3998"/>
              <a:ext cx="239" cy="309"/>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38" name="Line 214"/>
            <p:cNvSpPr>
              <a:spLocks noChangeShapeType="1"/>
            </p:cNvSpPr>
            <p:nvPr/>
          </p:nvSpPr>
          <p:spPr bwMode="auto">
            <a:xfrm flipH="1">
              <a:off x="1489" y="4031"/>
              <a:ext cx="319" cy="413"/>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39" name="Line 215"/>
            <p:cNvSpPr>
              <a:spLocks noChangeShapeType="1"/>
            </p:cNvSpPr>
            <p:nvPr/>
          </p:nvSpPr>
          <p:spPr bwMode="auto">
            <a:xfrm>
              <a:off x="1230" y="3894"/>
              <a:ext cx="0" cy="0"/>
            </a:xfrm>
            <a:prstGeom prst="line">
              <a:avLst/>
            </a:prstGeom>
            <a:noFill/>
            <a:ln w="0">
              <a:solidFill>
                <a:srgbClr val="3A497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40" name="Line 216"/>
            <p:cNvSpPr>
              <a:spLocks noChangeShapeType="1"/>
            </p:cNvSpPr>
            <p:nvPr/>
          </p:nvSpPr>
          <p:spPr bwMode="auto">
            <a:xfrm flipH="1">
              <a:off x="1165" y="4027"/>
              <a:ext cx="130" cy="0"/>
            </a:xfrm>
            <a:prstGeom prst="line">
              <a:avLst/>
            </a:prstGeom>
            <a:noFill/>
            <a:ln w="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41" name="Line 217"/>
            <p:cNvSpPr>
              <a:spLocks noChangeShapeType="1"/>
            </p:cNvSpPr>
            <p:nvPr/>
          </p:nvSpPr>
          <p:spPr bwMode="auto">
            <a:xfrm flipH="1">
              <a:off x="1101" y="4169"/>
              <a:ext cx="258" cy="0"/>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42" name="Line 218"/>
            <p:cNvSpPr>
              <a:spLocks noChangeShapeType="1"/>
            </p:cNvSpPr>
            <p:nvPr/>
          </p:nvSpPr>
          <p:spPr bwMode="auto">
            <a:xfrm flipH="1">
              <a:off x="1036" y="4307"/>
              <a:ext cx="388" cy="0"/>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43" name="Line 219"/>
            <p:cNvSpPr>
              <a:spLocks noChangeShapeType="1"/>
            </p:cNvSpPr>
            <p:nvPr/>
          </p:nvSpPr>
          <p:spPr bwMode="auto">
            <a:xfrm flipH="1">
              <a:off x="971" y="4444"/>
              <a:ext cx="518" cy="0"/>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44" name="Line 220"/>
            <p:cNvSpPr>
              <a:spLocks noChangeShapeType="1"/>
            </p:cNvSpPr>
            <p:nvPr/>
          </p:nvSpPr>
          <p:spPr bwMode="auto">
            <a:xfrm>
              <a:off x="1230" y="3894"/>
              <a:ext cx="0" cy="0"/>
            </a:xfrm>
            <a:prstGeom prst="line">
              <a:avLst/>
            </a:prstGeom>
            <a:noFill/>
            <a:ln w="0">
              <a:solidFill>
                <a:srgbClr val="3A497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45" name="Line 221"/>
            <p:cNvSpPr>
              <a:spLocks noChangeShapeType="1"/>
            </p:cNvSpPr>
            <p:nvPr/>
          </p:nvSpPr>
          <p:spPr bwMode="auto">
            <a:xfrm flipH="1" flipV="1">
              <a:off x="1089" y="3927"/>
              <a:ext cx="76" cy="100"/>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46" name="Line 222"/>
            <p:cNvSpPr>
              <a:spLocks noChangeShapeType="1"/>
            </p:cNvSpPr>
            <p:nvPr/>
          </p:nvSpPr>
          <p:spPr bwMode="auto">
            <a:xfrm flipH="1" flipV="1">
              <a:off x="943" y="3961"/>
              <a:ext cx="158" cy="208"/>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47" name="Line 223"/>
            <p:cNvSpPr>
              <a:spLocks noChangeShapeType="1"/>
            </p:cNvSpPr>
            <p:nvPr/>
          </p:nvSpPr>
          <p:spPr bwMode="auto">
            <a:xfrm flipH="1" flipV="1">
              <a:off x="798" y="3998"/>
              <a:ext cx="238" cy="309"/>
            </a:xfrm>
            <a:prstGeom prst="line">
              <a:avLst/>
            </a:prstGeom>
            <a:noFill/>
            <a:ln w="12700">
              <a:solidFill>
                <a:srgbClr val="3A497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48" name="Line 224"/>
            <p:cNvSpPr>
              <a:spLocks noChangeShapeType="1"/>
            </p:cNvSpPr>
            <p:nvPr/>
          </p:nvSpPr>
          <p:spPr bwMode="auto">
            <a:xfrm flipH="1" flipV="1">
              <a:off x="652" y="4031"/>
              <a:ext cx="319" cy="413"/>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49" name="Line 225"/>
            <p:cNvSpPr>
              <a:spLocks noChangeShapeType="1"/>
            </p:cNvSpPr>
            <p:nvPr/>
          </p:nvSpPr>
          <p:spPr bwMode="auto">
            <a:xfrm>
              <a:off x="1230" y="3894"/>
              <a:ext cx="0" cy="0"/>
            </a:xfrm>
            <a:prstGeom prst="line">
              <a:avLst/>
            </a:prstGeom>
            <a:noFill/>
            <a:ln w="0">
              <a:solidFill>
                <a:srgbClr val="3A497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50" name="Line 226"/>
            <p:cNvSpPr>
              <a:spLocks noChangeShapeType="1"/>
            </p:cNvSpPr>
            <p:nvPr/>
          </p:nvSpPr>
          <p:spPr bwMode="auto">
            <a:xfrm flipV="1">
              <a:off x="1089" y="3798"/>
              <a:ext cx="27" cy="129"/>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51" name="Line 227"/>
            <p:cNvSpPr>
              <a:spLocks noChangeShapeType="1"/>
            </p:cNvSpPr>
            <p:nvPr/>
          </p:nvSpPr>
          <p:spPr bwMode="auto">
            <a:xfrm flipV="1">
              <a:off x="943" y="3702"/>
              <a:ext cx="57" cy="259"/>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52" name="Line 228"/>
            <p:cNvSpPr>
              <a:spLocks noChangeShapeType="1"/>
            </p:cNvSpPr>
            <p:nvPr/>
          </p:nvSpPr>
          <p:spPr bwMode="auto">
            <a:xfrm flipV="1">
              <a:off x="798" y="3602"/>
              <a:ext cx="88" cy="396"/>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53" name="Line 229"/>
            <p:cNvSpPr>
              <a:spLocks noChangeShapeType="1"/>
            </p:cNvSpPr>
            <p:nvPr/>
          </p:nvSpPr>
          <p:spPr bwMode="auto">
            <a:xfrm flipV="1">
              <a:off x="652" y="3506"/>
              <a:ext cx="117" cy="525"/>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54" name="Line 230"/>
            <p:cNvSpPr>
              <a:spLocks noChangeShapeType="1"/>
            </p:cNvSpPr>
            <p:nvPr/>
          </p:nvSpPr>
          <p:spPr bwMode="auto">
            <a:xfrm>
              <a:off x="1230" y="3894"/>
              <a:ext cx="0" cy="0"/>
            </a:xfrm>
            <a:prstGeom prst="line">
              <a:avLst/>
            </a:prstGeom>
            <a:noFill/>
            <a:ln w="0">
              <a:solidFill>
                <a:srgbClr val="3A497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55" name="Line 231"/>
            <p:cNvSpPr>
              <a:spLocks noChangeShapeType="1"/>
            </p:cNvSpPr>
            <p:nvPr/>
          </p:nvSpPr>
          <p:spPr bwMode="auto">
            <a:xfrm flipV="1">
              <a:off x="1116" y="3744"/>
              <a:ext cx="114" cy="54"/>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56" name="Line 232"/>
            <p:cNvSpPr>
              <a:spLocks noChangeShapeType="1"/>
            </p:cNvSpPr>
            <p:nvPr/>
          </p:nvSpPr>
          <p:spPr bwMode="auto">
            <a:xfrm flipV="1">
              <a:off x="1000" y="3590"/>
              <a:ext cx="230" cy="112"/>
            </a:xfrm>
            <a:prstGeom prst="line">
              <a:avLst/>
            </a:prstGeom>
            <a:noFill/>
            <a:ln w="12700">
              <a:solidFill>
                <a:srgbClr val="3A497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57" name="Line 233"/>
            <p:cNvSpPr>
              <a:spLocks noChangeShapeType="1"/>
            </p:cNvSpPr>
            <p:nvPr/>
          </p:nvSpPr>
          <p:spPr bwMode="auto">
            <a:xfrm flipV="1">
              <a:off x="886" y="3436"/>
              <a:ext cx="344" cy="166"/>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58" name="Line 234"/>
            <p:cNvSpPr>
              <a:spLocks noChangeShapeType="1"/>
            </p:cNvSpPr>
            <p:nvPr/>
          </p:nvSpPr>
          <p:spPr bwMode="auto">
            <a:xfrm flipV="1">
              <a:off x="769" y="3282"/>
              <a:ext cx="461" cy="224"/>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59" name="Line 235"/>
            <p:cNvSpPr>
              <a:spLocks noChangeShapeType="1"/>
            </p:cNvSpPr>
            <p:nvPr/>
          </p:nvSpPr>
          <p:spPr bwMode="auto">
            <a:xfrm flipV="1">
              <a:off x="1227" y="3282"/>
              <a:ext cx="0" cy="612"/>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60" name="Line 236"/>
            <p:cNvSpPr>
              <a:spLocks noChangeShapeType="1"/>
            </p:cNvSpPr>
            <p:nvPr/>
          </p:nvSpPr>
          <p:spPr bwMode="auto">
            <a:xfrm flipV="1">
              <a:off x="1230" y="3506"/>
              <a:ext cx="460" cy="388"/>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61" name="Line 237"/>
            <p:cNvSpPr>
              <a:spLocks noChangeShapeType="1"/>
            </p:cNvSpPr>
            <p:nvPr/>
          </p:nvSpPr>
          <p:spPr bwMode="auto">
            <a:xfrm>
              <a:off x="1230" y="3894"/>
              <a:ext cx="578" cy="137"/>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62" name="Line 238"/>
            <p:cNvSpPr>
              <a:spLocks noChangeShapeType="1"/>
            </p:cNvSpPr>
            <p:nvPr/>
          </p:nvSpPr>
          <p:spPr bwMode="auto">
            <a:xfrm>
              <a:off x="1230" y="3894"/>
              <a:ext cx="259" cy="55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63" name="Line 239"/>
            <p:cNvSpPr>
              <a:spLocks noChangeShapeType="1"/>
            </p:cNvSpPr>
            <p:nvPr/>
          </p:nvSpPr>
          <p:spPr bwMode="auto">
            <a:xfrm flipH="1">
              <a:off x="971" y="3894"/>
              <a:ext cx="259" cy="55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64" name="Line 240"/>
            <p:cNvSpPr>
              <a:spLocks noChangeShapeType="1"/>
            </p:cNvSpPr>
            <p:nvPr/>
          </p:nvSpPr>
          <p:spPr bwMode="auto">
            <a:xfrm flipH="1">
              <a:off x="652" y="3894"/>
              <a:ext cx="578" cy="137"/>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65" name="Line 241"/>
            <p:cNvSpPr>
              <a:spLocks noChangeShapeType="1"/>
            </p:cNvSpPr>
            <p:nvPr/>
          </p:nvSpPr>
          <p:spPr bwMode="auto">
            <a:xfrm flipH="1" flipV="1">
              <a:off x="769" y="3506"/>
              <a:ext cx="461" cy="388"/>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66" name="Line 242"/>
            <p:cNvSpPr>
              <a:spLocks noChangeShapeType="1"/>
            </p:cNvSpPr>
            <p:nvPr/>
          </p:nvSpPr>
          <p:spPr bwMode="auto">
            <a:xfrm>
              <a:off x="1230" y="3586"/>
              <a:ext cx="344" cy="2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67" name="Line 243"/>
            <p:cNvSpPr>
              <a:spLocks noChangeShapeType="1"/>
            </p:cNvSpPr>
            <p:nvPr/>
          </p:nvSpPr>
          <p:spPr bwMode="auto">
            <a:xfrm>
              <a:off x="1574" y="3606"/>
              <a:ext cx="89" cy="39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68" name="Line 244"/>
            <p:cNvSpPr>
              <a:spLocks noChangeShapeType="1"/>
            </p:cNvSpPr>
            <p:nvPr/>
          </p:nvSpPr>
          <p:spPr bwMode="auto">
            <a:xfrm flipH="1">
              <a:off x="1359" y="3998"/>
              <a:ext cx="304" cy="175"/>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69" name="Line 245"/>
            <p:cNvSpPr>
              <a:spLocks noChangeShapeType="1"/>
            </p:cNvSpPr>
            <p:nvPr/>
          </p:nvSpPr>
          <p:spPr bwMode="auto">
            <a:xfrm flipH="1">
              <a:off x="1036" y="4173"/>
              <a:ext cx="323" cy="13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70" name="Line 246"/>
            <p:cNvSpPr>
              <a:spLocks noChangeShapeType="1"/>
            </p:cNvSpPr>
            <p:nvPr/>
          </p:nvSpPr>
          <p:spPr bwMode="auto">
            <a:xfrm flipH="1" flipV="1">
              <a:off x="798" y="3998"/>
              <a:ext cx="238" cy="30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71" name="Line 247"/>
            <p:cNvSpPr>
              <a:spLocks noChangeShapeType="1"/>
            </p:cNvSpPr>
            <p:nvPr/>
          </p:nvSpPr>
          <p:spPr bwMode="auto">
            <a:xfrm flipV="1">
              <a:off x="798" y="3698"/>
              <a:ext cx="198" cy="30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72" name="Line 248"/>
            <p:cNvSpPr>
              <a:spLocks noChangeShapeType="1"/>
            </p:cNvSpPr>
            <p:nvPr/>
          </p:nvSpPr>
          <p:spPr bwMode="auto">
            <a:xfrm flipV="1">
              <a:off x="996" y="3586"/>
              <a:ext cx="234" cy="11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73" name="Rectangle 249"/>
            <p:cNvSpPr>
              <a:spLocks noChangeArrowheads="1"/>
            </p:cNvSpPr>
            <p:nvPr/>
          </p:nvSpPr>
          <p:spPr bwMode="auto">
            <a:xfrm>
              <a:off x="1156" y="3861"/>
              <a:ext cx="36" cy="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800">
                  <a:solidFill>
                    <a:schemeClr val="tx2"/>
                  </a:solidFill>
                </a:rPr>
                <a:t>0</a:t>
              </a:r>
            </a:p>
          </p:txBody>
        </p:sp>
        <p:sp>
          <p:nvSpPr>
            <p:cNvPr id="820474" name="Rectangle 250"/>
            <p:cNvSpPr>
              <a:spLocks noChangeArrowheads="1"/>
            </p:cNvSpPr>
            <p:nvPr/>
          </p:nvSpPr>
          <p:spPr bwMode="auto">
            <a:xfrm>
              <a:off x="1156" y="3710"/>
              <a:ext cx="36" cy="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800">
                  <a:solidFill>
                    <a:schemeClr val="tx2"/>
                  </a:solidFill>
                </a:rPr>
                <a:t>1</a:t>
              </a:r>
            </a:p>
          </p:txBody>
        </p:sp>
        <p:sp>
          <p:nvSpPr>
            <p:cNvPr id="820475" name="Rectangle 251"/>
            <p:cNvSpPr>
              <a:spLocks noChangeArrowheads="1"/>
            </p:cNvSpPr>
            <p:nvPr/>
          </p:nvSpPr>
          <p:spPr bwMode="auto">
            <a:xfrm>
              <a:off x="1156" y="3554"/>
              <a:ext cx="36" cy="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800">
                  <a:solidFill>
                    <a:schemeClr val="tx2"/>
                  </a:solidFill>
                </a:rPr>
                <a:t>2</a:t>
              </a:r>
            </a:p>
          </p:txBody>
        </p:sp>
        <p:sp>
          <p:nvSpPr>
            <p:cNvPr id="820476" name="Rectangle 252"/>
            <p:cNvSpPr>
              <a:spLocks noChangeArrowheads="1"/>
            </p:cNvSpPr>
            <p:nvPr/>
          </p:nvSpPr>
          <p:spPr bwMode="auto">
            <a:xfrm>
              <a:off x="1156" y="3402"/>
              <a:ext cx="36" cy="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800">
                  <a:solidFill>
                    <a:schemeClr val="tx2"/>
                  </a:solidFill>
                </a:rPr>
                <a:t>3</a:t>
              </a:r>
            </a:p>
          </p:txBody>
        </p:sp>
        <p:sp>
          <p:nvSpPr>
            <p:cNvPr id="820477" name="Rectangle 253"/>
            <p:cNvSpPr>
              <a:spLocks noChangeArrowheads="1"/>
            </p:cNvSpPr>
            <p:nvPr/>
          </p:nvSpPr>
          <p:spPr bwMode="auto">
            <a:xfrm>
              <a:off x="1156" y="3248"/>
              <a:ext cx="36" cy="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800">
                  <a:solidFill>
                    <a:schemeClr val="tx2"/>
                  </a:solidFill>
                </a:rPr>
                <a:t>4</a:t>
              </a:r>
            </a:p>
          </p:txBody>
        </p:sp>
        <p:sp>
          <p:nvSpPr>
            <p:cNvPr id="820478" name="Rectangle 254"/>
            <p:cNvSpPr>
              <a:spLocks noChangeArrowheads="1"/>
            </p:cNvSpPr>
            <p:nvPr/>
          </p:nvSpPr>
          <p:spPr bwMode="auto">
            <a:xfrm>
              <a:off x="958" y="3086"/>
              <a:ext cx="58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800">
                  <a:solidFill>
                    <a:schemeClr val="tx1"/>
                  </a:solidFill>
                </a:rPr>
                <a:t>Cost estimation and </a:t>
              </a:r>
              <a:br>
                <a:rPr lang="en-US" sz="800">
                  <a:solidFill>
                    <a:schemeClr val="tx1"/>
                  </a:solidFill>
                </a:rPr>
              </a:br>
              <a:r>
                <a:rPr lang="en-US" sz="800">
                  <a:solidFill>
                    <a:schemeClr val="tx1"/>
                  </a:solidFill>
                </a:rPr>
                <a:t>budget construction</a:t>
              </a:r>
            </a:p>
          </p:txBody>
        </p:sp>
        <p:sp>
          <p:nvSpPr>
            <p:cNvPr id="820480" name="Rectangle 256"/>
            <p:cNvSpPr>
              <a:spLocks noChangeArrowheads="1"/>
            </p:cNvSpPr>
            <p:nvPr/>
          </p:nvSpPr>
          <p:spPr bwMode="auto">
            <a:xfrm>
              <a:off x="1714" y="3336"/>
              <a:ext cx="3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800">
                  <a:solidFill>
                    <a:schemeClr val="tx1"/>
                  </a:solidFill>
                </a:rPr>
                <a:t>Cost </a:t>
              </a:r>
              <a:br>
                <a:rPr lang="en-US" sz="800">
                  <a:solidFill>
                    <a:schemeClr val="tx1"/>
                  </a:solidFill>
                </a:rPr>
              </a:br>
              <a:r>
                <a:rPr lang="en-US" sz="800">
                  <a:solidFill>
                    <a:schemeClr val="tx1"/>
                  </a:solidFill>
                </a:rPr>
                <a:t>management</a:t>
              </a:r>
              <a:br>
                <a:rPr lang="en-US" sz="800">
                  <a:solidFill>
                    <a:schemeClr val="tx1"/>
                  </a:solidFill>
                </a:rPr>
              </a:br>
              <a:r>
                <a:rPr lang="en-US" sz="800">
                  <a:solidFill>
                    <a:schemeClr val="tx1"/>
                  </a:solidFill>
                </a:rPr>
                <a:t>tools</a:t>
              </a:r>
            </a:p>
          </p:txBody>
        </p:sp>
        <p:sp>
          <p:nvSpPr>
            <p:cNvPr id="820482" name="Rectangle 258"/>
            <p:cNvSpPr>
              <a:spLocks noChangeArrowheads="1"/>
            </p:cNvSpPr>
            <p:nvPr/>
          </p:nvSpPr>
          <p:spPr bwMode="auto">
            <a:xfrm>
              <a:off x="1832" y="3961"/>
              <a:ext cx="46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800">
                  <a:solidFill>
                    <a:schemeClr val="tx1"/>
                  </a:solidFill>
                </a:rPr>
                <a:t>Cost forecasting</a:t>
              </a:r>
              <a:br>
                <a:rPr lang="en-US" sz="800">
                  <a:solidFill>
                    <a:schemeClr val="tx1"/>
                  </a:solidFill>
                </a:rPr>
              </a:br>
              <a:r>
                <a:rPr lang="en-US" sz="800">
                  <a:solidFill>
                    <a:schemeClr val="tx1"/>
                  </a:solidFill>
                </a:rPr>
                <a:t>and reporting</a:t>
              </a:r>
            </a:p>
          </p:txBody>
        </p:sp>
        <p:sp>
          <p:nvSpPr>
            <p:cNvPr id="820485" name="Rectangle 261"/>
            <p:cNvSpPr>
              <a:spLocks noChangeArrowheads="1"/>
            </p:cNvSpPr>
            <p:nvPr/>
          </p:nvSpPr>
          <p:spPr bwMode="auto">
            <a:xfrm>
              <a:off x="1539" y="4387"/>
              <a:ext cx="81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800">
                  <a:solidFill>
                    <a:schemeClr val="tx1"/>
                  </a:solidFill>
                </a:rPr>
                <a:t>Budget owner skills, training,</a:t>
              </a:r>
              <a:br>
                <a:rPr lang="en-US" sz="800">
                  <a:solidFill>
                    <a:schemeClr val="tx1"/>
                  </a:solidFill>
                </a:rPr>
              </a:br>
              <a:r>
                <a:rPr lang="en-US" sz="800">
                  <a:solidFill>
                    <a:schemeClr val="tx1"/>
                  </a:solidFill>
                </a:rPr>
                <a:t>and capacity</a:t>
              </a:r>
            </a:p>
          </p:txBody>
        </p:sp>
        <p:sp>
          <p:nvSpPr>
            <p:cNvPr id="820488" name="Rectangle 264"/>
            <p:cNvSpPr>
              <a:spLocks noChangeArrowheads="1"/>
            </p:cNvSpPr>
            <p:nvPr/>
          </p:nvSpPr>
          <p:spPr bwMode="auto">
            <a:xfrm>
              <a:off x="242" y="4387"/>
              <a:ext cx="6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800">
                  <a:solidFill>
                    <a:schemeClr val="tx1"/>
                  </a:solidFill>
                </a:rPr>
                <a:t>Budget owner </a:t>
              </a:r>
              <a:br>
                <a:rPr lang="en-US" sz="800">
                  <a:solidFill>
                    <a:schemeClr val="tx1"/>
                  </a:solidFill>
                </a:rPr>
              </a:br>
              <a:r>
                <a:rPr lang="en-US" sz="800">
                  <a:solidFill>
                    <a:schemeClr val="tx1"/>
                  </a:solidFill>
                </a:rPr>
                <a:t>organizational structure</a:t>
              </a:r>
            </a:p>
          </p:txBody>
        </p:sp>
        <p:sp>
          <p:nvSpPr>
            <p:cNvPr id="820490" name="Rectangle 266"/>
            <p:cNvSpPr>
              <a:spLocks noChangeArrowheads="1"/>
            </p:cNvSpPr>
            <p:nvPr/>
          </p:nvSpPr>
          <p:spPr bwMode="auto">
            <a:xfrm>
              <a:off x="220" y="3961"/>
              <a:ext cx="41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800">
                  <a:solidFill>
                    <a:schemeClr val="tx1"/>
                  </a:solidFill>
                </a:rPr>
                <a:t>Drivers for</a:t>
              </a:r>
              <a:br>
                <a:rPr lang="en-US" sz="800">
                  <a:solidFill>
                    <a:schemeClr val="tx1"/>
                  </a:solidFill>
                </a:rPr>
              </a:br>
              <a:r>
                <a:rPr lang="en-US" sz="800">
                  <a:solidFill>
                    <a:schemeClr val="tx1"/>
                  </a:solidFill>
                </a:rPr>
                <a:t>cost increases</a:t>
              </a:r>
            </a:p>
          </p:txBody>
        </p:sp>
        <p:sp>
          <p:nvSpPr>
            <p:cNvPr id="820492" name="Rectangle 268"/>
            <p:cNvSpPr>
              <a:spLocks noChangeArrowheads="1"/>
            </p:cNvSpPr>
            <p:nvPr/>
          </p:nvSpPr>
          <p:spPr bwMode="auto">
            <a:xfrm>
              <a:off x="220" y="3336"/>
              <a:ext cx="5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pPr>
              <a:r>
                <a:rPr lang="en-US" sz="800">
                  <a:solidFill>
                    <a:schemeClr val="tx1"/>
                  </a:solidFill>
                </a:rPr>
                <a:t>Allocation of </a:t>
              </a:r>
              <a:br>
                <a:rPr lang="en-US" sz="800">
                  <a:solidFill>
                    <a:schemeClr val="tx1"/>
                  </a:solidFill>
                </a:rPr>
              </a:br>
              <a:r>
                <a:rPr lang="en-US" sz="800">
                  <a:solidFill>
                    <a:schemeClr val="tx1"/>
                  </a:solidFill>
                </a:rPr>
                <a:t>budget construction</a:t>
              </a:r>
            </a:p>
          </p:txBody>
        </p:sp>
      </p:grpSp>
      <p:sp>
        <p:nvSpPr>
          <p:cNvPr id="820639" name="Text Box 415"/>
          <p:cNvSpPr txBox="1">
            <a:spLocks noChangeArrowheads="1"/>
          </p:cNvSpPr>
          <p:nvPr/>
        </p:nvSpPr>
        <p:spPr bwMode="blackWhite">
          <a:xfrm>
            <a:off x="3186113" y="2476500"/>
            <a:ext cx="1838325" cy="15811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231775" indent="-230188" defTabSz="1019175">
              <a:spcBef>
                <a:spcPct val="0"/>
              </a:spcBef>
              <a:spcAft>
                <a:spcPct val="0"/>
              </a:spcAft>
              <a:defRPr>
                <a:solidFill>
                  <a:schemeClr val="tx1"/>
                </a:solidFill>
                <a:latin typeface="Arial" pitchFamily="34" charset="0"/>
                <a:cs typeface="Arial" pitchFamily="34" charset="0"/>
              </a:defRPr>
            </a:lvl2pPr>
            <a:lvl3pPr marL="509588" indent="-252413" defTabSz="1019175">
              <a:spcBef>
                <a:spcPct val="0"/>
              </a:spcBef>
              <a:spcAft>
                <a:spcPct val="0"/>
              </a:spcAft>
              <a:defRPr>
                <a:solidFill>
                  <a:schemeClr val="tx1"/>
                </a:solidFill>
                <a:latin typeface="Arial" pitchFamily="34" charset="0"/>
                <a:cs typeface="Arial" pitchFamily="34" charset="0"/>
              </a:defRPr>
            </a:lvl3pPr>
            <a:lvl4pPr marL="1528763"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lvl="1">
              <a:spcAft>
                <a:spcPct val="20000"/>
              </a:spcAft>
              <a:buSzTx/>
              <a:buFontTx/>
              <a:buChar char="•"/>
            </a:pPr>
            <a:r>
              <a:rPr lang="en-US" sz="1100"/>
              <a:t>Summary themes and </a:t>
            </a:r>
            <a:br>
              <a:rPr lang="en-US" sz="1100"/>
            </a:br>
            <a:r>
              <a:rPr lang="en-US" sz="1100"/>
              <a:t>business unit </a:t>
            </a:r>
            <a:br>
              <a:rPr lang="en-US" sz="1100"/>
            </a:br>
            <a:r>
              <a:rPr lang="en-US" sz="1100"/>
              <a:t>specific findings</a:t>
            </a:r>
          </a:p>
          <a:p>
            <a:pPr lvl="1">
              <a:spcAft>
                <a:spcPct val="20000"/>
              </a:spcAft>
              <a:buSzTx/>
              <a:buFontTx/>
              <a:buChar char="•"/>
            </a:pPr>
            <a:r>
              <a:rPr lang="en-US" sz="1100"/>
              <a:t>Standardization, </a:t>
            </a:r>
            <a:br>
              <a:rPr lang="en-US" sz="1100"/>
            </a:br>
            <a:r>
              <a:rPr lang="en-US" sz="1100"/>
              <a:t>simplification, and control </a:t>
            </a:r>
            <a:br>
              <a:rPr lang="en-US" sz="1100"/>
            </a:br>
            <a:r>
              <a:rPr lang="en-US" sz="1100"/>
              <a:t>recommendations</a:t>
            </a:r>
          </a:p>
          <a:p>
            <a:pPr lvl="1">
              <a:spcAft>
                <a:spcPct val="20000"/>
              </a:spcAft>
              <a:buSzTx/>
              <a:buFontTx/>
              <a:buChar char="•"/>
            </a:pPr>
            <a:r>
              <a:rPr lang="en-US" sz="1100"/>
              <a:t>Opportunities to improve </a:t>
            </a:r>
            <a:br>
              <a:rPr lang="en-US" sz="1100"/>
            </a:br>
            <a:r>
              <a:rPr lang="en-US" sz="1100"/>
              <a:t>financial and </a:t>
            </a:r>
            <a:br>
              <a:rPr lang="en-US" sz="1100"/>
            </a:br>
            <a:r>
              <a:rPr lang="en-US" sz="1100"/>
              <a:t>operational performance</a:t>
            </a:r>
          </a:p>
        </p:txBody>
      </p:sp>
      <p:sp>
        <p:nvSpPr>
          <p:cNvPr id="820641" name="Text Box 417"/>
          <p:cNvSpPr txBox="1">
            <a:spLocks noChangeArrowheads="1"/>
          </p:cNvSpPr>
          <p:nvPr/>
        </p:nvSpPr>
        <p:spPr bwMode="blackWhite">
          <a:xfrm>
            <a:off x="328613" y="2116138"/>
            <a:ext cx="1981200"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8763"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Aft>
                <a:spcPct val="20000"/>
              </a:spcAft>
            </a:pPr>
            <a:r>
              <a:rPr lang="en-US" sz="1400">
                <a:solidFill>
                  <a:schemeClr val="tx2"/>
                </a:solidFill>
              </a:rPr>
              <a:t>Framework Gap Analysis</a:t>
            </a:r>
          </a:p>
        </p:txBody>
      </p:sp>
      <p:sp>
        <p:nvSpPr>
          <p:cNvPr id="820642" name="Text Box 418"/>
          <p:cNvSpPr txBox="1">
            <a:spLocks noChangeArrowheads="1"/>
          </p:cNvSpPr>
          <p:nvPr/>
        </p:nvSpPr>
        <p:spPr bwMode="blackWhite">
          <a:xfrm>
            <a:off x="5118100" y="2116138"/>
            <a:ext cx="2295525"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8763"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Aft>
                <a:spcPct val="20000"/>
              </a:spcAft>
            </a:pPr>
            <a:r>
              <a:rPr lang="en-US" sz="1400">
                <a:solidFill>
                  <a:schemeClr val="tx2"/>
                </a:solidFill>
              </a:rPr>
              <a:t>Recommendations Roadmap</a:t>
            </a:r>
          </a:p>
        </p:txBody>
      </p:sp>
      <p:grpSp>
        <p:nvGrpSpPr>
          <p:cNvPr id="820668" name="Group 444"/>
          <p:cNvGrpSpPr>
            <a:grpSpLocks/>
          </p:cNvGrpSpPr>
          <p:nvPr/>
        </p:nvGrpSpPr>
        <p:grpSpPr bwMode="auto">
          <a:xfrm>
            <a:off x="344488" y="2433638"/>
            <a:ext cx="2624137" cy="1944687"/>
            <a:chOff x="217" y="1533"/>
            <a:chExt cx="1653" cy="1225"/>
          </a:xfrm>
        </p:grpSpPr>
        <p:sp>
          <p:nvSpPr>
            <p:cNvPr id="820237" name="Rectangle 13"/>
            <p:cNvSpPr>
              <a:spLocks noChangeArrowheads="1"/>
            </p:cNvSpPr>
            <p:nvPr/>
          </p:nvSpPr>
          <p:spPr bwMode="auto">
            <a:xfrm>
              <a:off x="530" y="2490"/>
              <a:ext cx="1324" cy="249"/>
            </a:xfrm>
            <a:prstGeom prst="rect">
              <a:avLst/>
            </a:prstGeom>
            <a:solidFill>
              <a:srgbClr val="CFE0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0239" name="Rectangle 15"/>
            <p:cNvSpPr>
              <a:spLocks noChangeArrowheads="1"/>
            </p:cNvSpPr>
            <p:nvPr/>
          </p:nvSpPr>
          <p:spPr bwMode="auto">
            <a:xfrm>
              <a:off x="530" y="2206"/>
              <a:ext cx="1324" cy="249"/>
            </a:xfrm>
            <a:prstGeom prst="rect">
              <a:avLst/>
            </a:prstGeom>
            <a:solidFill>
              <a:srgbClr val="CFE0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0241" name="Rectangle 17"/>
            <p:cNvSpPr>
              <a:spLocks noChangeArrowheads="1"/>
            </p:cNvSpPr>
            <p:nvPr/>
          </p:nvSpPr>
          <p:spPr bwMode="auto">
            <a:xfrm>
              <a:off x="530" y="1916"/>
              <a:ext cx="1324" cy="250"/>
            </a:xfrm>
            <a:prstGeom prst="rect">
              <a:avLst/>
            </a:prstGeom>
            <a:solidFill>
              <a:srgbClr val="CFE0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0243" name="Rectangle 19"/>
            <p:cNvSpPr>
              <a:spLocks noChangeArrowheads="1"/>
            </p:cNvSpPr>
            <p:nvPr/>
          </p:nvSpPr>
          <p:spPr bwMode="auto">
            <a:xfrm>
              <a:off x="217" y="1617"/>
              <a:ext cx="24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019175">
                <a:spcBef>
                  <a:spcPct val="0"/>
                </a:spcBef>
                <a:spcAft>
                  <a:spcPct val="0"/>
                </a:spcAft>
                <a:buSzTx/>
              </a:pPr>
              <a:r>
                <a:rPr lang="en-US" sz="500">
                  <a:solidFill>
                    <a:schemeClr val="tx1"/>
                  </a:solidFill>
                </a:rPr>
                <a:t>Cost </a:t>
              </a:r>
              <a:br>
                <a:rPr lang="en-US" sz="500">
                  <a:solidFill>
                    <a:schemeClr val="tx1"/>
                  </a:solidFill>
                </a:rPr>
              </a:br>
              <a:r>
                <a:rPr lang="en-US" sz="500">
                  <a:solidFill>
                    <a:schemeClr val="tx1"/>
                  </a:solidFill>
                </a:rPr>
                <a:t>Management </a:t>
              </a:r>
              <a:br>
                <a:rPr lang="en-US" sz="500">
                  <a:solidFill>
                    <a:schemeClr val="tx1"/>
                  </a:solidFill>
                </a:rPr>
              </a:br>
              <a:r>
                <a:rPr lang="en-US" sz="500">
                  <a:solidFill>
                    <a:schemeClr val="tx1"/>
                  </a:solidFill>
                </a:rPr>
                <a:t>and Control</a:t>
              </a:r>
            </a:p>
          </p:txBody>
        </p:sp>
        <p:sp>
          <p:nvSpPr>
            <p:cNvPr id="820246" name="Rectangle 22"/>
            <p:cNvSpPr>
              <a:spLocks noChangeArrowheads="1"/>
            </p:cNvSpPr>
            <p:nvPr/>
          </p:nvSpPr>
          <p:spPr bwMode="auto">
            <a:xfrm>
              <a:off x="217" y="1905"/>
              <a:ext cx="2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buSzTx/>
              </a:pPr>
              <a:r>
                <a:rPr lang="en-US" sz="500">
                  <a:solidFill>
                    <a:schemeClr val="tx1"/>
                  </a:solidFill>
                </a:rPr>
                <a:t>Contracts, </a:t>
              </a:r>
              <a:br>
                <a:rPr lang="en-US" sz="500">
                  <a:solidFill>
                    <a:schemeClr val="tx1"/>
                  </a:solidFill>
                </a:rPr>
              </a:br>
              <a:r>
                <a:rPr lang="en-US" sz="500">
                  <a:solidFill>
                    <a:schemeClr val="tx1"/>
                  </a:solidFill>
                </a:rPr>
                <a:t>Contractors </a:t>
              </a:r>
              <a:br>
                <a:rPr lang="en-US" sz="500">
                  <a:solidFill>
                    <a:schemeClr val="tx1"/>
                  </a:solidFill>
                </a:rPr>
              </a:br>
              <a:r>
                <a:rPr lang="en-US" sz="500">
                  <a:solidFill>
                    <a:schemeClr val="tx1"/>
                  </a:solidFill>
                </a:rPr>
                <a:t>and Supply </a:t>
              </a:r>
              <a:br>
                <a:rPr lang="en-US" sz="500">
                  <a:solidFill>
                    <a:schemeClr val="tx1"/>
                  </a:solidFill>
                </a:rPr>
              </a:br>
              <a:r>
                <a:rPr lang="en-US" sz="500">
                  <a:solidFill>
                    <a:schemeClr val="tx1"/>
                  </a:solidFill>
                </a:rPr>
                <a:t>Chain</a:t>
              </a:r>
            </a:p>
          </p:txBody>
        </p:sp>
        <p:sp>
          <p:nvSpPr>
            <p:cNvPr id="820249" name="Rectangle 25"/>
            <p:cNvSpPr>
              <a:spLocks noChangeArrowheads="1"/>
            </p:cNvSpPr>
            <p:nvPr/>
          </p:nvSpPr>
          <p:spPr bwMode="auto">
            <a:xfrm>
              <a:off x="530" y="1628"/>
              <a:ext cx="1321" cy="249"/>
            </a:xfrm>
            <a:prstGeom prst="rect">
              <a:avLst/>
            </a:prstGeom>
            <a:solidFill>
              <a:srgbClr val="CFE0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0238" name="Rectangle 14"/>
            <p:cNvSpPr>
              <a:spLocks noChangeArrowheads="1"/>
            </p:cNvSpPr>
            <p:nvPr/>
          </p:nvSpPr>
          <p:spPr bwMode="auto">
            <a:xfrm>
              <a:off x="529" y="2492"/>
              <a:ext cx="1324" cy="248"/>
            </a:xfrm>
            <a:prstGeom prst="rect">
              <a:avLst/>
            </a:prstGeom>
            <a:solidFill>
              <a:srgbClr val="CFE06E"/>
            </a:solidFill>
            <a:ln>
              <a:noFill/>
            </a:ln>
            <a:extLst>
              <a:ext uri="{91240B29-F687-4F45-9708-019B960494DF}">
                <a14:hiddenLine xmlns:a14="http://schemas.microsoft.com/office/drawing/2010/main" w="4826" cap="rnd">
                  <a:solidFill>
                    <a:srgbClr val="2666A6"/>
                  </a:solidFill>
                  <a:miter lim="800000"/>
                  <a:headEnd/>
                  <a:tailEnd/>
                </a14:hiddenLine>
              </a:ext>
            </a:extLst>
          </p:spPr>
          <p:txBody>
            <a:bodyPr/>
            <a:lstStyle/>
            <a:p>
              <a:endParaRPr lang="zh-CN" altLang="en-US"/>
            </a:p>
          </p:txBody>
        </p:sp>
        <p:sp>
          <p:nvSpPr>
            <p:cNvPr id="820240" name="Rectangle 16"/>
            <p:cNvSpPr>
              <a:spLocks noChangeArrowheads="1"/>
            </p:cNvSpPr>
            <p:nvPr/>
          </p:nvSpPr>
          <p:spPr bwMode="auto">
            <a:xfrm>
              <a:off x="529" y="2204"/>
              <a:ext cx="1324" cy="248"/>
            </a:xfrm>
            <a:prstGeom prst="rect">
              <a:avLst/>
            </a:prstGeom>
            <a:solidFill>
              <a:srgbClr val="CFE06E"/>
            </a:solidFill>
            <a:ln>
              <a:noFill/>
            </a:ln>
            <a:extLst>
              <a:ext uri="{91240B29-F687-4F45-9708-019B960494DF}">
                <a14:hiddenLine xmlns:a14="http://schemas.microsoft.com/office/drawing/2010/main" w="4826" cap="rnd">
                  <a:solidFill>
                    <a:srgbClr val="2666A6"/>
                  </a:solidFill>
                  <a:miter lim="800000"/>
                  <a:headEnd/>
                  <a:tailEnd/>
                </a14:hiddenLine>
              </a:ext>
            </a:extLst>
          </p:spPr>
          <p:txBody>
            <a:bodyPr/>
            <a:lstStyle/>
            <a:p>
              <a:endParaRPr lang="zh-CN" altLang="en-US"/>
            </a:p>
          </p:txBody>
        </p:sp>
        <p:sp>
          <p:nvSpPr>
            <p:cNvPr id="820242" name="Rectangle 18"/>
            <p:cNvSpPr>
              <a:spLocks noChangeArrowheads="1"/>
            </p:cNvSpPr>
            <p:nvPr/>
          </p:nvSpPr>
          <p:spPr bwMode="auto">
            <a:xfrm>
              <a:off x="529" y="1917"/>
              <a:ext cx="1324" cy="248"/>
            </a:xfrm>
            <a:prstGeom prst="rect">
              <a:avLst/>
            </a:prstGeom>
            <a:solidFill>
              <a:srgbClr val="CFE06E"/>
            </a:solidFill>
            <a:ln>
              <a:noFill/>
            </a:ln>
            <a:extLst>
              <a:ext uri="{91240B29-F687-4F45-9708-019B960494DF}">
                <a14:hiddenLine xmlns:a14="http://schemas.microsoft.com/office/drawing/2010/main" w="4826" cap="rnd">
                  <a:solidFill>
                    <a:srgbClr val="2666A6"/>
                  </a:solidFill>
                  <a:miter lim="800000"/>
                  <a:headEnd/>
                  <a:tailEnd/>
                </a14:hiddenLine>
              </a:ext>
            </a:extLst>
          </p:spPr>
          <p:txBody>
            <a:bodyPr/>
            <a:lstStyle/>
            <a:p>
              <a:endParaRPr lang="zh-CN" altLang="en-US"/>
            </a:p>
          </p:txBody>
        </p:sp>
        <p:sp>
          <p:nvSpPr>
            <p:cNvPr id="820250" name="Rectangle 26"/>
            <p:cNvSpPr>
              <a:spLocks noChangeArrowheads="1"/>
            </p:cNvSpPr>
            <p:nvPr/>
          </p:nvSpPr>
          <p:spPr bwMode="auto">
            <a:xfrm>
              <a:off x="529" y="1630"/>
              <a:ext cx="1324" cy="248"/>
            </a:xfrm>
            <a:prstGeom prst="rect">
              <a:avLst/>
            </a:prstGeom>
            <a:solidFill>
              <a:srgbClr val="CFE06E"/>
            </a:solidFill>
            <a:ln>
              <a:noFill/>
            </a:ln>
            <a:extLst>
              <a:ext uri="{91240B29-F687-4F45-9708-019B960494DF}">
                <a14:hiddenLine xmlns:a14="http://schemas.microsoft.com/office/drawing/2010/main" w="4826" cap="rnd">
                  <a:solidFill>
                    <a:srgbClr val="2666A6"/>
                  </a:solidFill>
                  <a:miter lim="800000"/>
                  <a:headEnd/>
                  <a:tailEnd/>
                </a14:hiddenLine>
              </a:ext>
            </a:extLst>
          </p:spPr>
          <p:txBody>
            <a:bodyPr/>
            <a:lstStyle/>
            <a:p>
              <a:endParaRPr lang="zh-CN" altLang="en-US"/>
            </a:p>
          </p:txBody>
        </p:sp>
        <p:sp>
          <p:nvSpPr>
            <p:cNvPr id="820251" name="Rectangle 27"/>
            <p:cNvSpPr>
              <a:spLocks noChangeArrowheads="1"/>
            </p:cNvSpPr>
            <p:nvPr/>
          </p:nvSpPr>
          <p:spPr bwMode="auto">
            <a:xfrm>
              <a:off x="217" y="2193"/>
              <a:ext cx="18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buSzTx/>
              </a:pPr>
              <a:r>
                <a:rPr lang="en-US" sz="500">
                  <a:solidFill>
                    <a:schemeClr val="tx1"/>
                  </a:solidFill>
                </a:rPr>
                <a:t>Business  </a:t>
              </a:r>
              <a:br>
                <a:rPr lang="en-US" sz="500">
                  <a:solidFill>
                    <a:schemeClr val="tx1"/>
                  </a:solidFill>
                </a:rPr>
              </a:br>
              <a:r>
                <a:rPr lang="en-US" sz="500">
                  <a:solidFill>
                    <a:schemeClr val="tx1"/>
                  </a:solidFill>
                </a:rPr>
                <a:t>Process </a:t>
              </a:r>
              <a:br>
                <a:rPr lang="en-US" sz="500">
                  <a:solidFill>
                    <a:schemeClr val="tx1"/>
                  </a:solidFill>
                </a:rPr>
              </a:br>
              <a:r>
                <a:rPr lang="en-US" sz="500">
                  <a:solidFill>
                    <a:schemeClr val="tx1"/>
                  </a:solidFill>
                </a:rPr>
                <a:t>Execution </a:t>
              </a:r>
            </a:p>
          </p:txBody>
        </p:sp>
        <p:sp>
          <p:nvSpPr>
            <p:cNvPr id="820255" name="Rectangle 31"/>
            <p:cNvSpPr>
              <a:spLocks noChangeArrowheads="1"/>
            </p:cNvSpPr>
            <p:nvPr/>
          </p:nvSpPr>
          <p:spPr bwMode="auto">
            <a:xfrm>
              <a:off x="217" y="2482"/>
              <a:ext cx="249"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buSzTx/>
              </a:pPr>
              <a:r>
                <a:rPr lang="en-US" sz="500">
                  <a:solidFill>
                    <a:schemeClr val="tx1"/>
                  </a:solidFill>
                </a:rPr>
                <a:t>Performance  </a:t>
              </a:r>
              <a:br>
                <a:rPr lang="en-US" sz="500">
                  <a:solidFill>
                    <a:schemeClr val="tx1"/>
                  </a:solidFill>
                </a:rPr>
              </a:br>
              <a:r>
                <a:rPr lang="en-US" sz="500">
                  <a:solidFill>
                    <a:schemeClr val="tx1"/>
                  </a:solidFill>
                </a:rPr>
                <a:t>Management</a:t>
              </a:r>
            </a:p>
          </p:txBody>
        </p:sp>
        <p:sp>
          <p:nvSpPr>
            <p:cNvPr id="820338" name="Rectangle 114"/>
            <p:cNvSpPr>
              <a:spLocks noChangeArrowheads="1"/>
            </p:cNvSpPr>
            <p:nvPr/>
          </p:nvSpPr>
          <p:spPr bwMode="auto">
            <a:xfrm>
              <a:off x="512" y="1612"/>
              <a:ext cx="1358" cy="1146"/>
            </a:xfrm>
            <a:prstGeom prst="rect">
              <a:avLst/>
            </a:prstGeom>
            <a:noFill/>
            <a:ln w="12700" cap="rnd">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0643" name="Rectangle 419"/>
            <p:cNvSpPr>
              <a:spLocks noChangeArrowheads="1"/>
            </p:cNvSpPr>
            <p:nvPr/>
          </p:nvSpPr>
          <p:spPr bwMode="auto">
            <a:xfrm>
              <a:off x="545" y="1651"/>
              <a:ext cx="576"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60325" indent="-60325" defTabSz="1019175">
                <a:spcBef>
                  <a:spcPct val="0"/>
                </a:spcBef>
                <a:spcAft>
                  <a:spcPct val="0"/>
                </a:spcAft>
                <a:buSzTx/>
                <a:buFontTx/>
                <a:buChar char="•"/>
              </a:pPr>
              <a:r>
                <a:rPr lang="en-US" sz="400">
                  <a:solidFill>
                    <a:schemeClr val="tx1"/>
                  </a:solidFill>
                </a:rPr>
                <a:t>Team leader cost initiative improves </a:t>
              </a:r>
              <a:br>
                <a:rPr lang="en-US" sz="400">
                  <a:solidFill>
                    <a:schemeClr val="tx1"/>
                  </a:solidFill>
                </a:rPr>
              </a:br>
              <a:r>
                <a:rPr lang="en-US" sz="400">
                  <a:solidFill>
                    <a:schemeClr val="tx1"/>
                  </a:solidFill>
                </a:rPr>
                <a:t>cost visibility/accountability but no link</a:t>
              </a:r>
              <a:br>
                <a:rPr lang="en-US" sz="400">
                  <a:solidFill>
                    <a:schemeClr val="tx1"/>
                  </a:solidFill>
                </a:rPr>
              </a:br>
              <a:r>
                <a:rPr lang="en-US" sz="400">
                  <a:solidFill>
                    <a:schemeClr val="tx1"/>
                  </a:solidFill>
                </a:rPr>
                <a:t>of budgets/forecast to activities</a:t>
              </a:r>
            </a:p>
          </p:txBody>
        </p:sp>
        <p:sp>
          <p:nvSpPr>
            <p:cNvPr id="820644" name="Rectangle 420"/>
            <p:cNvSpPr>
              <a:spLocks noChangeArrowheads="1"/>
            </p:cNvSpPr>
            <p:nvPr/>
          </p:nvSpPr>
          <p:spPr bwMode="auto">
            <a:xfrm>
              <a:off x="545" y="1784"/>
              <a:ext cx="496"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65088" indent="-65088" defTabSz="1019175">
                <a:spcBef>
                  <a:spcPct val="0"/>
                </a:spcBef>
                <a:spcAft>
                  <a:spcPct val="0"/>
                </a:spcAft>
                <a:buSzTx/>
                <a:buFontTx/>
                <a:buChar char="•"/>
              </a:pPr>
              <a:r>
                <a:rPr lang="en-US" sz="400">
                  <a:solidFill>
                    <a:schemeClr val="tx1"/>
                  </a:solidFill>
                </a:rPr>
                <a:t>Effective FC&amp;A/Commercial link</a:t>
              </a:r>
              <a:br>
                <a:rPr lang="en-US" sz="400">
                  <a:solidFill>
                    <a:schemeClr val="tx1"/>
                  </a:solidFill>
                </a:rPr>
              </a:br>
              <a:r>
                <a:rPr lang="en-US" sz="400">
                  <a:solidFill>
                    <a:schemeClr val="tx1"/>
                  </a:solidFill>
                </a:rPr>
                <a:t>(driven by existing resources) </a:t>
              </a:r>
            </a:p>
          </p:txBody>
        </p:sp>
        <p:sp>
          <p:nvSpPr>
            <p:cNvPr id="820645" name="Rectangle 421"/>
            <p:cNvSpPr>
              <a:spLocks noChangeArrowheads="1"/>
            </p:cNvSpPr>
            <p:nvPr/>
          </p:nvSpPr>
          <p:spPr bwMode="auto">
            <a:xfrm>
              <a:off x="545" y="1934"/>
              <a:ext cx="580"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60325" indent="-60325" defTabSz="1019175">
                <a:spcBef>
                  <a:spcPct val="0"/>
                </a:spcBef>
                <a:spcAft>
                  <a:spcPct val="0"/>
                </a:spcAft>
                <a:buSzTx/>
                <a:buFontTx/>
                <a:buChar char="•"/>
              </a:pPr>
              <a:r>
                <a:rPr lang="en-US" sz="400">
                  <a:solidFill>
                    <a:schemeClr val="tx1"/>
                  </a:solidFill>
                </a:rPr>
                <a:t>Minimal reliance on regional contracts</a:t>
              </a:r>
            </a:p>
          </p:txBody>
        </p:sp>
        <p:sp>
          <p:nvSpPr>
            <p:cNvPr id="820646" name="Rectangle 422"/>
            <p:cNvSpPr>
              <a:spLocks noChangeArrowheads="1"/>
            </p:cNvSpPr>
            <p:nvPr/>
          </p:nvSpPr>
          <p:spPr bwMode="auto">
            <a:xfrm>
              <a:off x="545" y="1984"/>
              <a:ext cx="559"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55563" indent="-55563" defTabSz="1019175">
                <a:spcBef>
                  <a:spcPct val="0"/>
                </a:spcBef>
                <a:spcAft>
                  <a:spcPct val="0"/>
                </a:spcAft>
                <a:buSzTx/>
                <a:buFontTx/>
                <a:buChar char="•"/>
              </a:pPr>
              <a:r>
                <a:rPr lang="en-US" sz="400">
                  <a:solidFill>
                    <a:schemeClr val="tx1"/>
                  </a:solidFill>
                </a:rPr>
                <a:t>Field PSCM role is value add but </a:t>
              </a:r>
              <a:br>
                <a:rPr lang="en-US" sz="400">
                  <a:solidFill>
                    <a:schemeClr val="tx1"/>
                  </a:solidFill>
                </a:rPr>
              </a:br>
              <a:r>
                <a:rPr lang="en-US" sz="400">
                  <a:solidFill>
                    <a:schemeClr val="tx1"/>
                  </a:solidFill>
                </a:rPr>
                <a:t>not fully integrated into site planning </a:t>
              </a:r>
            </a:p>
          </p:txBody>
        </p:sp>
        <p:sp>
          <p:nvSpPr>
            <p:cNvPr id="820647" name="Rectangle 423"/>
            <p:cNvSpPr>
              <a:spLocks noChangeArrowheads="1"/>
            </p:cNvSpPr>
            <p:nvPr/>
          </p:nvSpPr>
          <p:spPr bwMode="auto">
            <a:xfrm>
              <a:off x="545" y="2077"/>
              <a:ext cx="542"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57150" indent="-57150" defTabSz="1019175">
                <a:spcBef>
                  <a:spcPct val="0"/>
                </a:spcBef>
                <a:spcAft>
                  <a:spcPct val="0"/>
                </a:spcAft>
                <a:buSzTx/>
                <a:buFontTx/>
                <a:buChar char="•"/>
              </a:pPr>
              <a:r>
                <a:rPr lang="en-US" sz="400">
                  <a:solidFill>
                    <a:schemeClr val="tx1"/>
                  </a:solidFill>
                </a:rPr>
                <a:t>SPM activities ‘self-scoring’ and no </a:t>
              </a:r>
              <a:br>
                <a:rPr lang="en-US" sz="400">
                  <a:solidFill>
                    <a:schemeClr val="tx1"/>
                  </a:solidFill>
                </a:rPr>
              </a:br>
              <a:r>
                <a:rPr lang="en-US" sz="400">
                  <a:solidFill>
                    <a:schemeClr val="tx1"/>
                  </a:solidFill>
                </a:rPr>
                <a:t>repercussions to vendor  </a:t>
              </a:r>
            </a:p>
          </p:txBody>
        </p:sp>
        <p:sp>
          <p:nvSpPr>
            <p:cNvPr id="820648" name="Rectangle 424"/>
            <p:cNvSpPr>
              <a:spLocks noChangeArrowheads="1"/>
            </p:cNvSpPr>
            <p:nvPr/>
          </p:nvSpPr>
          <p:spPr bwMode="auto">
            <a:xfrm>
              <a:off x="545" y="2221"/>
              <a:ext cx="602"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55563" indent="-55563" defTabSz="1019175">
                <a:spcBef>
                  <a:spcPct val="0"/>
                </a:spcBef>
                <a:spcAft>
                  <a:spcPct val="0"/>
                </a:spcAft>
                <a:buSzTx/>
                <a:buFontTx/>
                <a:buChar char="•"/>
              </a:pPr>
              <a:r>
                <a:rPr lang="en-US" sz="400">
                  <a:solidFill>
                    <a:schemeClr val="tx1"/>
                  </a:solidFill>
                </a:rPr>
                <a:t>Work order level of detail could improve</a:t>
              </a:r>
            </a:p>
          </p:txBody>
        </p:sp>
        <p:sp>
          <p:nvSpPr>
            <p:cNvPr id="820649" name="Rectangle 425"/>
            <p:cNvSpPr>
              <a:spLocks noChangeArrowheads="1"/>
            </p:cNvSpPr>
            <p:nvPr/>
          </p:nvSpPr>
          <p:spPr bwMode="auto">
            <a:xfrm>
              <a:off x="545" y="2273"/>
              <a:ext cx="502"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57150" indent="-57150" defTabSz="1019175">
                <a:spcBef>
                  <a:spcPct val="0"/>
                </a:spcBef>
                <a:spcAft>
                  <a:spcPct val="0"/>
                </a:spcAft>
                <a:buSzTx/>
                <a:buFontTx/>
                <a:buChar char="•"/>
              </a:pPr>
              <a:r>
                <a:rPr lang="en-US" sz="400">
                  <a:solidFill>
                    <a:schemeClr val="tx1"/>
                  </a:solidFill>
                </a:rPr>
                <a:t>Effective work order scheduling  </a:t>
              </a:r>
              <a:br>
                <a:rPr lang="en-US" sz="400">
                  <a:solidFill>
                    <a:schemeClr val="tx1"/>
                  </a:solidFill>
                </a:rPr>
              </a:br>
              <a:r>
                <a:rPr lang="en-US" sz="400">
                  <a:solidFill>
                    <a:schemeClr val="tx1"/>
                  </a:solidFill>
                </a:rPr>
                <a:t>(excluding BA activities)</a:t>
              </a:r>
            </a:p>
          </p:txBody>
        </p:sp>
        <p:sp>
          <p:nvSpPr>
            <p:cNvPr id="820650" name="Rectangle 426"/>
            <p:cNvSpPr>
              <a:spLocks noChangeArrowheads="1"/>
            </p:cNvSpPr>
            <p:nvPr/>
          </p:nvSpPr>
          <p:spPr bwMode="auto">
            <a:xfrm>
              <a:off x="545" y="2365"/>
              <a:ext cx="430"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46038" indent="-46038" defTabSz="1019175">
                <a:spcBef>
                  <a:spcPct val="0"/>
                </a:spcBef>
                <a:spcAft>
                  <a:spcPct val="0"/>
                </a:spcAft>
                <a:buSzTx/>
                <a:buFontTx/>
                <a:buChar char="•"/>
              </a:pPr>
              <a:r>
                <a:rPr lang="en-US" sz="400">
                  <a:solidFill>
                    <a:schemeClr val="tx1"/>
                  </a:solidFill>
                </a:rPr>
                <a:t>WMS conversion in October</a:t>
              </a:r>
            </a:p>
          </p:txBody>
        </p:sp>
        <p:sp>
          <p:nvSpPr>
            <p:cNvPr id="820651" name="Rectangle 427"/>
            <p:cNvSpPr>
              <a:spLocks noChangeArrowheads="1"/>
            </p:cNvSpPr>
            <p:nvPr/>
          </p:nvSpPr>
          <p:spPr bwMode="auto">
            <a:xfrm>
              <a:off x="545" y="2506"/>
              <a:ext cx="547"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57150" indent="-57150" defTabSz="1019175">
                <a:spcBef>
                  <a:spcPct val="0"/>
                </a:spcBef>
                <a:spcAft>
                  <a:spcPct val="0"/>
                </a:spcAft>
                <a:buSzTx/>
                <a:buFontTx/>
                <a:buChar char="•"/>
              </a:pPr>
              <a:r>
                <a:rPr lang="en-US" sz="400">
                  <a:solidFill>
                    <a:schemeClr val="tx1"/>
                  </a:solidFill>
                </a:rPr>
                <a:t>DoA clearly understood and applied</a:t>
              </a:r>
            </a:p>
          </p:txBody>
        </p:sp>
        <p:sp>
          <p:nvSpPr>
            <p:cNvPr id="820652" name="Rectangle 428"/>
            <p:cNvSpPr>
              <a:spLocks noChangeArrowheads="1"/>
            </p:cNvSpPr>
            <p:nvPr/>
          </p:nvSpPr>
          <p:spPr bwMode="auto">
            <a:xfrm>
              <a:off x="545" y="2557"/>
              <a:ext cx="582"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52388" indent="-52388" defTabSz="1019175">
                <a:spcBef>
                  <a:spcPct val="0"/>
                </a:spcBef>
                <a:spcAft>
                  <a:spcPct val="0"/>
                </a:spcAft>
                <a:buSzTx/>
                <a:buFontTx/>
                <a:buChar char="•"/>
              </a:pPr>
              <a:r>
                <a:rPr lang="en-US" sz="400">
                  <a:solidFill>
                    <a:schemeClr val="tx1"/>
                  </a:solidFill>
                </a:rPr>
                <a:t>FFA role is key for monitoring site cost</a:t>
              </a:r>
            </a:p>
          </p:txBody>
        </p:sp>
        <p:sp>
          <p:nvSpPr>
            <p:cNvPr id="820653" name="Rectangle 429"/>
            <p:cNvSpPr>
              <a:spLocks noChangeArrowheads="1"/>
            </p:cNvSpPr>
            <p:nvPr/>
          </p:nvSpPr>
          <p:spPr bwMode="auto">
            <a:xfrm>
              <a:off x="545" y="2608"/>
              <a:ext cx="578"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52388" indent="-52388" defTabSz="1019175">
                <a:spcBef>
                  <a:spcPct val="0"/>
                </a:spcBef>
                <a:spcAft>
                  <a:spcPct val="0"/>
                </a:spcAft>
                <a:buSzTx/>
                <a:buFontTx/>
                <a:buChar char="•"/>
              </a:pPr>
              <a:r>
                <a:rPr lang="en-US" sz="400">
                  <a:solidFill>
                    <a:schemeClr val="tx1"/>
                  </a:solidFill>
                </a:rPr>
                <a:t>Performance management strong for </a:t>
              </a:r>
              <a:br>
                <a:rPr lang="en-US" sz="400">
                  <a:solidFill>
                    <a:schemeClr val="tx1"/>
                  </a:solidFill>
                </a:rPr>
              </a:br>
              <a:r>
                <a:rPr lang="en-US" sz="400">
                  <a:solidFill>
                    <a:schemeClr val="tx1"/>
                  </a:solidFill>
                </a:rPr>
                <a:t>cost/production but weak for activities </a:t>
              </a:r>
              <a:br>
                <a:rPr lang="en-US" sz="400">
                  <a:solidFill>
                    <a:schemeClr val="tx1"/>
                  </a:solidFill>
                </a:rPr>
              </a:br>
              <a:r>
                <a:rPr lang="en-US" sz="400">
                  <a:solidFill>
                    <a:schemeClr val="tx1"/>
                  </a:solidFill>
                </a:rPr>
                <a:t>and contractors</a:t>
              </a:r>
            </a:p>
          </p:txBody>
        </p:sp>
        <p:sp>
          <p:nvSpPr>
            <p:cNvPr id="820654" name="Rectangle 430"/>
            <p:cNvSpPr>
              <a:spLocks noChangeArrowheads="1"/>
            </p:cNvSpPr>
            <p:nvPr/>
          </p:nvSpPr>
          <p:spPr bwMode="auto">
            <a:xfrm>
              <a:off x="1223" y="1651"/>
              <a:ext cx="578"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55563" indent="-55563" defTabSz="1019175">
                <a:spcBef>
                  <a:spcPct val="0"/>
                </a:spcBef>
                <a:spcAft>
                  <a:spcPct val="0"/>
                </a:spcAft>
                <a:buSzTx/>
                <a:buFontTx/>
                <a:buChar char="•"/>
              </a:pPr>
              <a:r>
                <a:rPr lang="en-US" sz="400">
                  <a:solidFill>
                    <a:schemeClr val="tx1"/>
                  </a:solidFill>
                </a:rPr>
                <a:t>Monthly reports provide transparency </a:t>
              </a:r>
              <a:br>
                <a:rPr lang="en-US" sz="400">
                  <a:solidFill>
                    <a:schemeClr val="tx1"/>
                  </a:solidFill>
                </a:rPr>
              </a:br>
              <a:r>
                <a:rPr lang="en-US" sz="400">
                  <a:solidFill>
                    <a:schemeClr val="tx1"/>
                  </a:solidFill>
                </a:rPr>
                <a:t>of budget spend across OCM areas</a:t>
              </a:r>
            </a:p>
          </p:txBody>
        </p:sp>
        <p:sp>
          <p:nvSpPr>
            <p:cNvPr id="820655" name="Rectangle 431"/>
            <p:cNvSpPr>
              <a:spLocks noChangeArrowheads="1"/>
            </p:cNvSpPr>
            <p:nvPr/>
          </p:nvSpPr>
          <p:spPr bwMode="auto">
            <a:xfrm>
              <a:off x="1223" y="1743"/>
              <a:ext cx="541"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55563" indent="-55563" defTabSz="1019175">
                <a:spcBef>
                  <a:spcPct val="0"/>
                </a:spcBef>
                <a:spcAft>
                  <a:spcPct val="0"/>
                </a:spcAft>
                <a:buSzTx/>
                <a:buFontTx/>
                <a:buChar char="•"/>
              </a:pPr>
              <a:r>
                <a:rPr lang="en-US" sz="400">
                  <a:solidFill>
                    <a:schemeClr val="tx1"/>
                  </a:solidFill>
                </a:rPr>
                <a:t>Effective linkages with Commercial </a:t>
              </a:r>
              <a:br>
                <a:rPr lang="en-US" sz="400">
                  <a:solidFill>
                    <a:schemeClr val="tx1"/>
                  </a:solidFill>
                </a:rPr>
              </a:br>
              <a:r>
                <a:rPr lang="en-US" sz="400">
                  <a:solidFill>
                    <a:schemeClr val="tx1"/>
                  </a:solidFill>
                </a:rPr>
                <a:t>through monthly review meetings </a:t>
              </a:r>
            </a:p>
          </p:txBody>
        </p:sp>
        <p:sp>
          <p:nvSpPr>
            <p:cNvPr id="820656" name="Rectangle 432"/>
            <p:cNvSpPr>
              <a:spLocks noChangeArrowheads="1"/>
            </p:cNvSpPr>
            <p:nvPr/>
          </p:nvSpPr>
          <p:spPr bwMode="auto">
            <a:xfrm>
              <a:off x="1223" y="1934"/>
              <a:ext cx="530"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57150" indent="-57150" defTabSz="1019175">
                <a:spcBef>
                  <a:spcPct val="0"/>
                </a:spcBef>
                <a:spcAft>
                  <a:spcPct val="0"/>
                </a:spcAft>
                <a:buSzTx/>
                <a:buFontTx/>
                <a:buChar char="•"/>
              </a:pPr>
              <a:r>
                <a:rPr lang="en-US" sz="400">
                  <a:solidFill>
                    <a:schemeClr val="tx1"/>
                  </a:solidFill>
                </a:rPr>
                <a:t>Improving coordination between </a:t>
              </a:r>
              <a:br>
                <a:rPr lang="en-US" sz="400">
                  <a:solidFill>
                    <a:schemeClr val="tx1"/>
                  </a:solidFill>
                </a:rPr>
              </a:br>
              <a:r>
                <a:rPr lang="en-US" sz="400">
                  <a:solidFill>
                    <a:schemeClr val="tx1"/>
                  </a:solidFill>
                </a:rPr>
                <a:t>construction and production teams</a:t>
              </a:r>
            </a:p>
          </p:txBody>
        </p:sp>
        <p:sp>
          <p:nvSpPr>
            <p:cNvPr id="820657" name="Rectangle 433"/>
            <p:cNvSpPr>
              <a:spLocks noChangeArrowheads="1"/>
            </p:cNvSpPr>
            <p:nvPr/>
          </p:nvSpPr>
          <p:spPr bwMode="auto">
            <a:xfrm>
              <a:off x="1223" y="2026"/>
              <a:ext cx="483"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57150" indent="-57150" defTabSz="1019175">
                <a:spcBef>
                  <a:spcPct val="0"/>
                </a:spcBef>
                <a:spcAft>
                  <a:spcPct val="0"/>
                </a:spcAft>
                <a:buSzTx/>
                <a:buFontTx/>
                <a:buChar char="•"/>
              </a:pPr>
              <a:r>
                <a:rPr lang="en-US" sz="400">
                  <a:solidFill>
                    <a:schemeClr val="tx1"/>
                  </a:solidFill>
                </a:rPr>
                <a:t>SPU/regional vs. local contract </a:t>
              </a:r>
              <a:br>
                <a:rPr lang="en-US" sz="400">
                  <a:solidFill>
                    <a:schemeClr val="tx1"/>
                  </a:solidFill>
                </a:rPr>
              </a:br>
              <a:r>
                <a:rPr lang="en-US" sz="400">
                  <a:solidFill>
                    <a:schemeClr val="tx1"/>
                  </a:solidFill>
                </a:rPr>
                <a:t>strategy may not be optimal </a:t>
              </a:r>
            </a:p>
          </p:txBody>
        </p:sp>
        <p:sp>
          <p:nvSpPr>
            <p:cNvPr id="820658" name="Rectangle 434"/>
            <p:cNvSpPr>
              <a:spLocks noChangeArrowheads="1"/>
            </p:cNvSpPr>
            <p:nvPr/>
          </p:nvSpPr>
          <p:spPr bwMode="auto">
            <a:xfrm>
              <a:off x="1223" y="2117"/>
              <a:ext cx="506"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60325" indent="-60325" defTabSz="1019175">
                <a:spcBef>
                  <a:spcPct val="0"/>
                </a:spcBef>
                <a:spcAft>
                  <a:spcPct val="0"/>
                </a:spcAft>
                <a:buSzTx/>
                <a:buFontTx/>
                <a:buChar char="•"/>
              </a:pPr>
              <a:r>
                <a:rPr lang="en-US" sz="400">
                  <a:solidFill>
                    <a:schemeClr val="tx1"/>
                  </a:solidFill>
                </a:rPr>
                <a:t>Frequent off-contract purchasing</a:t>
              </a:r>
            </a:p>
          </p:txBody>
        </p:sp>
        <p:sp>
          <p:nvSpPr>
            <p:cNvPr id="820659" name="Rectangle 435"/>
            <p:cNvSpPr>
              <a:spLocks noChangeArrowheads="1"/>
            </p:cNvSpPr>
            <p:nvPr/>
          </p:nvSpPr>
          <p:spPr bwMode="auto">
            <a:xfrm>
              <a:off x="1223" y="2506"/>
              <a:ext cx="527"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52388" indent="-52388" defTabSz="1019175">
                <a:spcBef>
                  <a:spcPct val="0"/>
                </a:spcBef>
                <a:spcAft>
                  <a:spcPct val="0"/>
                </a:spcAft>
                <a:buSzTx/>
                <a:buFontTx/>
                <a:buChar char="•"/>
              </a:pPr>
              <a:r>
                <a:rPr lang="en-US" sz="400">
                  <a:solidFill>
                    <a:schemeClr val="tx1"/>
                  </a:solidFill>
                </a:rPr>
                <a:t>DoA issue-varying levels of admin </a:t>
              </a:r>
              <a:br>
                <a:rPr lang="en-US" sz="400">
                  <a:solidFill>
                    <a:schemeClr val="tx1"/>
                  </a:solidFill>
                </a:rPr>
              </a:br>
              <a:r>
                <a:rPr lang="en-US" sz="400">
                  <a:solidFill>
                    <a:schemeClr val="tx1"/>
                  </a:solidFill>
                </a:rPr>
                <a:t>authority for invoice approval  </a:t>
              </a:r>
            </a:p>
          </p:txBody>
        </p:sp>
        <p:sp>
          <p:nvSpPr>
            <p:cNvPr id="820660" name="Rectangle 436"/>
            <p:cNvSpPr>
              <a:spLocks noChangeArrowheads="1"/>
            </p:cNvSpPr>
            <p:nvPr/>
          </p:nvSpPr>
          <p:spPr bwMode="auto">
            <a:xfrm>
              <a:off x="1223" y="2598"/>
              <a:ext cx="614"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55563" indent="-55563" defTabSz="1019175">
                <a:spcBef>
                  <a:spcPct val="0"/>
                </a:spcBef>
                <a:spcAft>
                  <a:spcPct val="0"/>
                </a:spcAft>
                <a:buSzTx/>
                <a:buFontTx/>
                <a:buChar char="•"/>
              </a:pPr>
              <a:r>
                <a:rPr lang="en-US" sz="400">
                  <a:solidFill>
                    <a:schemeClr val="tx1"/>
                  </a:solidFill>
                </a:rPr>
                <a:t>Planning and scheduling needs </a:t>
              </a:r>
              <a:br>
                <a:rPr lang="en-US" sz="400">
                  <a:solidFill>
                    <a:schemeClr val="tx1"/>
                  </a:solidFill>
                </a:rPr>
              </a:br>
              <a:r>
                <a:rPr lang="en-US" sz="400">
                  <a:solidFill>
                    <a:schemeClr val="tx1"/>
                  </a:solidFill>
                </a:rPr>
                <a:t>improvement  – level </a:t>
              </a:r>
              <a:br>
                <a:rPr lang="en-US" sz="400">
                  <a:solidFill>
                    <a:schemeClr val="tx1"/>
                  </a:solidFill>
                </a:rPr>
              </a:br>
              <a:r>
                <a:rPr lang="en-US" sz="400">
                  <a:solidFill>
                    <a:schemeClr val="tx1"/>
                  </a:solidFill>
                </a:rPr>
                <a:t>loading contractors</a:t>
              </a:r>
            </a:p>
          </p:txBody>
        </p:sp>
        <p:sp>
          <p:nvSpPr>
            <p:cNvPr id="820661" name="Rectangle 437"/>
            <p:cNvSpPr>
              <a:spLocks noChangeArrowheads="1"/>
            </p:cNvSpPr>
            <p:nvPr/>
          </p:nvSpPr>
          <p:spPr bwMode="auto">
            <a:xfrm>
              <a:off x="1223" y="2221"/>
              <a:ext cx="575"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55563" indent="-55563" defTabSz="1019175">
                <a:spcBef>
                  <a:spcPct val="0"/>
                </a:spcBef>
                <a:spcAft>
                  <a:spcPct val="0"/>
                </a:spcAft>
                <a:buSzTx/>
                <a:buFontTx/>
                <a:buChar char="•"/>
              </a:pPr>
              <a:r>
                <a:rPr lang="en-US" sz="400">
                  <a:solidFill>
                    <a:schemeClr val="tx1"/>
                  </a:solidFill>
                </a:rPr>
                <a:t>Daily activity planning calls completed</a:t>
              </a:r>
            </a:p>
          </p:txBody>
        </p:sp>
        <p:sp>
          <p:nvSpPr>
            <p:cNvPr id="820662" name="Rectangle 438"/>
            <p:cNvSpPr>
              <a:spLocks noChangeArrowheads="1"/>
            </p:cNvSpPr>
            <p:nvPr/>
          </p:nvSpPr>
          <p:spPr bwMode="auto">
            <a:xfrm>
              <a:off x="1223" y="2273"/>
              <a:ext cx="551"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55563" indent="-55563" defTabSz="1019175">
                <a:spcBef>
                  <a:spcPct val="0"/>
                </a:spcBef>
                <a:spcAft>
                  <a:spcPct val="0"/>
                </a:spcAft>
                <a:buSzTx/>
                <a:buFontTx/>
                <a:buChar char="•"/>
              </a:pPr>
              <a:r>
                <a:rPr lang="en-US" sz="400">
                  <a:solidFill>
                    <a:schemeClr val="tx1"/>
                  </a:solidFill>
                </a:rPr>
                <a:t>No reports to show activity status in </a:t>
              </a:r>
              <a:br>
                <a:rPr lang="en-US" sz="400">
                  <a:solidFill>
                    <a:schemeClr val="tx1"/>
                  </a:solidFill>
                </a:rPr>
              </a:br>
              <a:r>
                <a:rPr lang="en-US" sz="400">
                  <a:solidFill>
                    <a:schemeClr val="tx1"/>
                  </a:solidFill>
                </a:rPr>
                <a:t>conjunction with budget spent </a:t>
              </a:r>
            </a:p>
          </p:txBody>
        </p:sp>
        <p:sp>
          <p:nvSpPr>
            <p:cNvPr id="820663" name="Rectangle 439"/>
            <p:cNvSpPr>
              <a:spLocks noChangeArrowheads="1"/>
            </p:cNvSpPr>
            <p:nvPr/>
          </p:nvSpPr>
          <p:spPr bwMode="auto">
            <a:xfrm>
              <a:off x="1223" y="2365"/>
              <a:ext cx="572"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57150" indent="-57150" defTabSz="1019175">
                <a:spcBef>
                  <a:spcPct val="0"/>
                </a:spcBef>
                <a:spcAft>
                  <a:spcPct val="0"/>
                </a:spcAft>
                <a:buSzTx/>
                <a:buFontTx/>
                <a:buChar char="•"/>
              </a:pPr>
              <a:r>
                <a:rPr lang="en-US" sz="400">
                  <a:solidFill>
                    <a:schemeClr val="tx1"/>
                  </a:solidFill>
                </a:rPr>
                <a:t>Activity scheduling is not consistently </a:t>
              </a:r>
              <a:br>
                <a:rPr lang="en-US" sz="400">
                  <a:solidFill>
                    <a:schemeClr val="tx1"/>
                  </a:solidFill>
                </a:rPr>
              </a:br>
              <a:r>
                <a:rPr lang="en-US" sz="400">
                  <a:solidFill>
                    <a:schemeClr val="tx1"/>
                  </a:solidFill>
                </a:rPr>
                <a:t>established and reviewed </a:t>
              </a:r>
            </a:p>
          </p:txBody>
        </p:sp>
        <p:sp>
          <p:nvSpPr>
            <p:cNvPr id="820664" name="Rectangle 440"/>
            <p:cNvSpPr>
              <a:spLocks noChangeArrowheads="1"/>
            </p:cNvSpPr>
            <p:nvPr/>
          </p:nvSpPr>
          <p:spPr bwMode="auto">
            <a:xfrm>
              <a:off x="544" y="1533"/>
              <a:ext cx="257"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buSzTx/>
              </a:pPr>
              <a:r>
                <a:rPr lang="en-US" sz="500">
                  <a:solidFill>
                    <a:schemeClr val="tx1"/>
                  </a:solidFill>
                </a:rPr>
                <a:t>BU – Chicago </a:t>
              </a:r>
            </a:p>
          </p:txBody>
        </p:sp>
        <p:sp>
          <p:nvSpPr>
            <p:cNvPr id="820665" name="Rectangle 441"/>
            <p:cNvSpPr>
              <a:spLocks noChangeArrowheads="1"/>
            </p:cNvSpPr>
            <p:nvPr/>
          </p:nvSpPr>
          <p:spPr bwMode="auto">
            <a:xfrm>
              <a:off x="1226" y="1533"/>
              <a:ext cx="284"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buSzTx/>
              </a:pPr>
              <a:r>
                <a:rPr lang="en-US" sz="500">
                  <a:solidFill>
                    <a:schemeClr val="tx1"/>
                  </a:solidFill>
                </a:rPr>
                <a:t>BU – New York </a:t>
              </a:r>
            </a:p>
          </p:txBody>
        </p:sp>
        <p:sp>
          <p:nvSpPr>
            <p:cNvPr id="820667" name="Rectangle 443"/>
            <p:cNvSpPr>
              <a:spLocks noChangeArrowheads="1"/>
            </p:cNvSpPr>
            <p:nvPr/>
          </p:nvSpPr>
          <p:spPr bwMode="auto">
            <a:xfrm>
              <a:off x="217" y="2701"/>
              <a:ext cx="707"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buSzTx/>
              </a:pPr>
              <a:r>
                <a:rPr lang="en-US" sz="500">
                  <a:solidFill>
                    <a:schemeClr val="tx1"/>
                  </a:solidFill>
                </a:rPr>
                <a:t>6.2%                                                        </a:t>
              </a:r>
            </a:p>
          </p:txBody>
        </p:sp>
      </p:grpSp>
      <p:grpSp>
        <p:nvGrpSpPr>
          <p:cNvPr id="820679" name="Group 455"/>
          <p:cNvGrpSpPr>
            <a:grpSpLocks/>
          </p:cNvGrpSpPr>
          <p:nvPr/>
        </p:nvGrpSpPr>
        <p:grpSpPr bwMode="auto">
          <a:xfrm>
            <a:off x="5100638" y="2435225"/>
            <a:ext cx="3621087" cy="2065338"/>
            <a:chOff x="3213" y="1534"/>
            <a:chExt cx="2281" cy="1301"/>
          </a:xfrm>
        </p:grpSpPr>
        <p:sp>
          <p:nvSpPr>
            <p:cNvPr id="820680" name="Rectangle 456"/>
            <p:cNvSpPr>
              <a:spLocks noChangeArrowheads="1"/>
            </p:cNvSpPr>
            <p:nvPr/>
          </p:nvSpPr>
          <p:spPr bwMode="auto">
            <a:xfrm>
              <a:off x="3488" y="1535"/>
              <a:ext cx="2002" cy="1122"/>
            </a:xfrm>
            <a:prstGeom prst="rect">
              <a:avLst/>
            </a:prstGeom>
            <a:solidFill>
              <a:srgbClr val="8D9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0681" name="Rectangle 457"/>
            <p:cNvSpPr>
              <a:spLocks noChangeArrowheads="1"/>
            </p:cNvSpPr>
            <p:nvPr/>
          </p:nvSpPr>
          <p:spPr bwMode="auto">
            <a:xfrm>
              <a:off x="3488" y="1535"/>
              <a:ext cx="2002" cy="1122"/>
            </a:xfrm>
            <a:prstGeom prst="rect">
              <a:avLst/>
            </a:prstGeom>
            <a:solidFill>
              <a:srgbClr val="8D9C00"/>
            </a:solidFill>
            <a:ln>
              <a:noFill/>
            </a:ln>
            <a:extLst>
              <a:ext uri="{91240B29-F687-4F45-9708-019B960494DF}">
                <a14:hiddenLine xmlns:a14="http://schemas.microsoft.com/office/drawing/2010/main" w="3175" cap="rnd">
                  <a:solidFill>
                    <a:srgbClr val="000000"/>
                  </a:solidFill>
                  <a:miter lim="800000"/>
                  <a:headEnd/>
                  <a:tailEnd/>
                </a14:hiddenLine>
              </a:ext>
            </a:extLst>
          </p:spPr>
          <p:txBody>
            <a:bodyPr lIns="45720" tIns="27432" rIns="45720" bIns="27432"/>
            <a:lstStyle/>
            <a:p>
              <a:pPr defTabSz="1019175">
                <a:spcBef>
                  <a:spcPct val="0"/>
                </a:spcBef>
                <a:spcAft>
                  <a:spcPct val="0"/>
                </a:spcAft>
                <a:buSzTx/>
              </a:pPr>
              <a:r>
                <a:rPr lang="en-US" sz="500">
                  <a:solidFill>
                    <a:schemeClr val="bg1"/>
                  </a:solidFill>
                </a:rPr>
                <a:t>Systems and Transformational Changes </a:t>
              </a:r>
            </a:p>
          </p:txBody>
        </p:sp>
        <p:sp>
          <p:nvSpPr>
            <p:cNvPr id="820682" name="Rectangle 458"/>
            <p:cNvSpPr>
              <a:spLocks noChangeArrowheads="1"/>
            </p:cNvSpPr>
            <p:nvPr/>
          </p:nvSpPr>
          <p:spPr bwMode="auto">
            <a:xfrm>
              <a:off x="3488" y="1676"/>
              <a:ext cx="1415" cy="981"/>
            </a:xfrm>
            <a:prstGeom prst="rect">
              <a:avLst/>
            </a:prstGeom>
            <a:solidFill>
              <a:srgbClr val="CFE0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0683" name="Rectangle 459"/>
            <p:cNvSpPr>
              <a:spLocks noChangeArrowheads="1"/>
            </p:cNvSpPr>
            <p:nvPr/>
          </p:nvSpPr>
          <p:spPr bwMode="auto">
            <a:xfrm>
              <a:off x="3488" y="1676"/>
              <a:ext cx="1415" cy="981"/>
            </a:xfrm>
            <a:prstGeom prst="rect">
              <a:avLst/>
            </a:prstGeom>
            <a:solidFill>
              <a:srgbClr val="CFE06E"/>
            </a:solidFill>
            <a:ln>
              <a:noFill/>
            </a:ln>
            <a:extLst>
              <a:ext uri="{91240B29-F687-4F45-9708-019B960494DF}">
                <a14:hiddenLine xmlns:a14="http://schemas.microsoft.com/office/drawing/2010/main" w="3175" cap="rnd">
                  <a:solidFill>
                    <a:srgbClr val="000000"/>
                  </a:solidFill>
                  <a:miter lim="800000"/>
                  <a:headEnd/>
                  <a:tailEnd/>
                </a14:hiddenLine>
              </a:ext>
            </a:extLst>
          </p:spPr>
          <p:txBody>
            <a:bodyPr lIns="45720" tIns="27432" rIns="45720" bIns="27432"/>
            <a:lstStyle/>
            <a:p>
              <a:pPr defTabSz="1019175">
                <a:spcBef>
                  <a:spcPct val="0"/>
                </a:spcBef>
                <a:spcAft>
                  <a:spcPct val="0"/>
                </a:spcAft>
                <a:buSzTx/>
              </a:pPr>
              <a:r>
                <a:rPr lang="en-US" sz="500">
                  <a:solidFill>
                    <a:schemeClr val="tx1"/>
                  </a:solidFill>
                </a:rPr>
                <a:t>Supported</a:t>
              </a:r>
              <a:endParaRPr lang="en-US" sz="500"/>
            </a:p>
          </p:txBody>
        </p:sp>
        <p:sp>
          <p:nvSpPr>
            <p:cNvPr id="820684" name="Rectangle 460"/>
            <p:cNvSpPr>
              <a:spLocks noChangeArrowheads="1"/>
            </p:cNvSpPr>
            <p:nvPr/>
          </p:nvSpPr>
          <p:spPr bwMode="auto">
            <a:xfrm>
              <a:off x="3491" y="1818"/>
              <a:ext cx="762"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miter lim="800000"/>
                  <a:headEnd/>
                  <a:tailEnd/>
                </a14:hiddenLine>
              </a:ext>
            </a:extLst>
          </p:spPr>
          <p:txBody>
            <a:bodyPr/>
            <a:lstStyle/>
            <a:p>
              <a:endParaRPr lang="zh-CN" altLang="en-US"/>
            </a:p>
          </p:txBody>
        </p:sp>
        <p:sp>
          <p:nvSpPr>
            <p:cNvPr id="820685" name="Rectangle 461"/>
            <p:cNvSpPr>
              <a:spLocks noChangeArrowheads="1"/>
            </p:cNvSpPr>
            <p:nvPr/>
          </p:nvSpPr>
          <p:spPr bwMode="auto">
            <a:xfrm>
              <a:off x="4264" y="1690"/>
              <a:ext cx="623"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114300" lvl="1" indent="-112713" defTabSz="1019175">
                <a:spcBef>
                  <a:spcPct val="0"/>
                </a:spcBef>
                <a:spcAft>
                  <a:spcPct val="0"/>
                </a:spcAft>
                <a:buSzTx/>
                <a:buFontTx/>
                <a:buChar char="•"/>
              </a:pPr>
              <a:r>
                <a:rPr lang="en-US" sz="400">
                  <a:solidFill>
                    <a:schemeClr val="tx1"/>
                  </a:solidFill>
                </a:rPr>
                <a:t>Invoice processing</a:t>
              </a:r>
            </a:p>
            <a:p>
              <a:pPr marL="228600" lvl="2" indent="-112713" defTabSz="1019175">
                <a:spcBef>
                  <a:spcPct val="0"/>
                </a:spcBef>
                <a:spcAft>
                  <a:spcPct val="0"/>
                </a:spcAft>
                <a:buSzTx/>
                <a:buFont typeface="Arial" pitchFamily="34" charset="0"/>
                <a:buChar char="-"/>
              </a:pPr>
              <a:r>
                <a:rPr lang="en-US" sz="400">
                  <a:solidFill>
                    <a:schemeClr val="tx1"/>
                  </a:solidFill>
                </a:rPr>
                <a:t>Engage vendors for invoice structure and frequency</a:t>
              </a:r>
            </a:p>
            <a:p>
              <a:pPr marL="228600" lvl="2" indent="-112713" defTabSz="1019175">
                <a:spcBef>
                  <a:spcPct val="0"/>
                </a:spcBef>
                <a:spcAft>
                  <a:spcPct val="0"/>
                </a:spcAft>
                <a:buSzTx/>
                <a:buFont typeface="Arial" pitchFamily="34" charset="0"/>
                <a:buChar char="-"/>
              </a:pPr>
              <a:r>
                <a:rPr lang="en-US" sz="400">
                  <a:solidFill>
                    <a:schemeClr val="tx1"/>
                  </a:solidFill>
                </a:rPr>
                <a:t>Initiate ‘stamp’ approval and coding process and </a:t>
              </a:r>
              <a:br>
                <a:rPr lang="en-US" sz="400">
                  <a:solidFill>
                    <a:schemeClr val="tx1"/>
                  </a:solidFill>
                </a:rPr>
              </a:br>
              <a:r>
                <a:rPr lang="en-US" sz="400">
                  <a:solidFill>
                    <a:schemeClr val="tx1"/>
                  </a:solidFill>
                </a:rPr>
                <a:t>re-allocate resources</a:t>
              </a:r>
            </a:p>
            <a:p>
              <a:pPr marL="228600" lvl="2" indent="-112713" defTabSz="1019175">
                <a:spcBef>
                  <a:spcPct val="0"/>
                </a:spcBef>
                <a:spcAft>
                  <a:spcPct val="0"/>
                </a:spcAft>
                <a:buSzTx/>
                <a:buFont typeface="Arial" pitchFamily="34" charset="0"/>
                <a:buChar char="-"/>
              </a:pPr>
              <a:r>
                <a:rPr lang="en-US" sz="400">
                  <a:solidFill>
                    <a:schemeClr val="tx1"/>
                  </a:solidFill>
                </a:rPr>
                <a:t>Define exception parameters</a:t>
              </a:r>
            </a:p>
            <a:p>
              <a:pPr marL="114300" lvl="1" indent="-112713" defTabSz="1019175">
                <a:spcBef>
                  <a:spcPct val="0"/>
                </a:spcBef>
                <a:spcAft>
                  <a:spcPct val="0"/>
                </a:spcAft>
                <a:buSzTx/>
                <a:buFontTx/>
                <a:buChar char="•"/>
              </a:pPr>
              <a:endParaRPr lang="en-US" sz="400">
                <a:solidFill>
                  <a:schemeClr val="tx1"/>
                </a:solidFill>
              </a:endParaRPr>
            </a:p>
            <a:p>
              <a:pPr marL="114300" lvl="1" indent="-112713" defTabSz="1019175">
                <a:spcBef>
                  <a:spcPct val="0"/>
                </a:spcBef>
                <a:spcAft>
                  <a:spcPct val="0"/>
                </a:spcAft>
                <a:buSzTx/>
                <a:buFontTx/>
                <a:buChar char="•"/>
              </a:pPr>
              <a:r>
                <a:rPr lang="en-US" sz="400">
                  <a:solidFill>
                    <a:schemeClr val="tx1"/>
                  </a:solidFill>
                </a:rPr>
                <a:t>Contractor deployment &amp; management</a:t>
              </a:r>
            </a:p>
            <a:p>
              <a:pPr marL="228600" lvl="2" indent="-112713" defTabSz="1019175">
                <a:spcBef>
                  <a:spcPct val="0"/>
                </a:spcBef>
                <a:spcAft>
                  <a:spcPct val="0"/>
                </a:spcAft>
                <a:buSzTx/>
                <a:buFont typeface="Arial" pitchFamily="34" charset="0"/>
                <a:buChar char="-"/>
              </a:pPr>
              <a:r>
                <a:rPr lang="en-US" sz="400">
                  <a:solidFill>
                    <a:schemeClr val="tx1"/>
                  </a:solidFill>
                </a:rPr>
                <a:t>Agree Operations &amp; PSCM support roles, DoA , etc</a:t>
              </a:r>
            </a:p>
            <a:p>
              <a:pPr marL="228600" lvl="2" indent="-112713" defTabSz="1019175">
                <a:spcBef>
                  <a:spcPct val="0"/>
                </a:spcBef>
                <a:spcAft>
                  <a:spcPct val="0"/>
                </a:spcAft>
                <a:buSzTx/>
                <a:buFont typeface="Arial" pitchFamily="34" charset="0"/>
                <a:buChar char="-"/>
              </a:pPr>
              <a:r>
                <a:rPr lang="en-US" sz="400">
                  <a:solidFill>
                    <a:schemeClr val="tx1"/>
                  </a:solidFill>
                </a:rPr>
                <a:t>Initiate ‘field ticket’ validation </a:t>
              </a:r>
              <a:br>
                <a:rPr lang="en-US" sz="400">
                  <a:solidFill>
                    <a:schemeClr val="tx1"/>
                  </a:solidFill>
                </a:rPr>
              </a:br>
              <a:r>
                <a:rPr lang="en-US" sz="400">
                  <a:solidFill>
                    <a:schemeClr val="tx1"/>
                  </a:solidFill>
                </a:rPr>
                <a:t>&amp; quality control process</a:t>
              </a:r>
            </a:p>
            <a:p>
              <a:pPr marL="228600" lvl="2" indent="-112713" defTabSz="1019175">
                <a:spcBef>
                  <a:spcPct val="0"/>
                </a:spcBef>
                <a:spcAft>
                  <a:spcPct val="0"/>
                </a:spcAft>
                <a:buSzTx/>
                <a:buFont typeface="Arial" pitchFamily="34" charset="0"/>
                <a:buChar char="-"/>
              </a:pPr>
              <a:r>
                <a:rPr lang="en-US" sz="400">
                  <a:solidFill>
                    <a:schemeClr val="tx1"/>
                  </a:solidFill>
                </a:rPr>
                <a:t>Take ownership of SPM</a:t>
              </a:r>
            </a:p>
            <a:p>
              <a:pPr marL="114300" lvl="1" indent="-112713" defTabSz="1019175">
                <a:spcBef>
                  <a:spcPct val="0"/>
                </a:spcBef>
                <a:spcAft>
                  <a:spcPct val="0"/>
                </a:spcAft>
                <a:buSzTx/>
                <a:buFontTx/>
                <a:buChar char="•"/>
              </a:pPr>
              <a:endParaRPr lang="en-US" sz="400">
                <a:solidFill>
                  <a:schemeClr val="tx1"/>
                </a:solidFill>
              </a:endParaRPr>
            </a:p>
            <a:p>
              <a:pPr marL="114300" lvl="1" indent="-112713" defTabSz="1019175">
                <a:spcBef>
                  <a:spcPct val="0"/>
                </a:spcBef>
                <a:spcAft>
                  <a:spcPct val="0"/>
                </a:spcAft>
                <a:buSzTx/>
                <a:buFontTx/>
                <a:buChar char="•"/>
              </a:pPr>
              <a:r>
                <a:rPr lang="en-US" sz="400">
                  <a:solidFill>
                    <a:schemeClr val="tx1"/>
                  </a:solidFill>
                </a:rPr>
                <a:t>Integrated budget</a:t>
              </a:r>
            </a:p>
            <a:p>
              <a:pPr marL="228600" lvl="2" indent="-112713" defTabSz="1019175">
                <a:spcBef>
                  <a:spcPct val="0"/>
                </a:spcBef>
                <a:spcAft>
                  <a:spcPct val="0"/>
                </a:spcAft>
                <a:buSzTx/>
                <a:buFont typeface="Arial" pitchFamily="34" charset="0"/>
                <a:buChar char="-"/>
              </a:pPr>
              <a:r>
                <a:rPr lang="en-US" sz="400">
                  <a:solidFill>
                    <a:schemeClr val="tx1"/>
                  </a:solidFill>
                </a:rPr>
                <a:t>Define routine activity cost standards</a:t>
              </a:r>
            </a:p>
            <a:p>
              <a:pPr marL="228600" lvl="2" indent="-112713" defTabSz="1019175">
                <a:spcBef>
                  <a:spcPct val="0"/>
                </a:spcBef>
                <a:spcAft>
                  <a:spcPct val="0"/>
                </a:spcAft>
                <a:buSzTx/>
                <a:buFont typeface="Arial" pitchFamily="34" charset="0"/>
                <a:buChar char="-"/>
              </a:pPr>
              <a:r>
                <a:rPr lang="en-US" sz="400">
                  <a:solidFill>
                    <a:schemeClr val="tx1"/>
                  </a:solidFill>
                </a:rPr>
                <a:t>AFE construction &amp; Rig Schedule process changes</a:t>
              </a:r>
            </a:p>
          </p:txBody>
        </p:sp>
        <p:sp>
          <p:nvSpPr>
            <p:cNvPr id="820686" name="Rectangle 462"/>
            <p:cNvSpPr>
              <a:spLocks noChangeArrowheads="1"/>
            </p:cNvSpPr>
            <p:nvPr/>
          </p:nvSpPr>
          <p:spPr bwMode="auto">
            <a:xfrm>
              <a:off x="4280" y="2685"/>
              <a:ext cx="336"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buSzTx/>
              </a:pPr>
              <a:r>
                <a:rPr lang="en-US" sz="500">
                  <a:solidFill>
                    <a:schemeClr val="tx1"/>
                  </a:solidFill>
                </a:rPr>
                <a:t>Degree of Difficulty</a:t>
              </a:r>
            </a:p>
          </p:txBody>
        </p:sp>
        <p:sp>
          <p:nvSpPr>
            <p:cNvPr id="820687" name="Line 463"/>
            <p:cNvSpPr>
              <a:spLocks noChangeShapeType="1"/>
            </p:cNvSpPr>
            <p:nvPr/>
          </p:nvSpPr>
          <p:spPr bwMode="auto">
            <a:xfrm>
              <a:off x="3490" y="2712"/>
              <a:ext cx="76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688" name="Rectangle 464"/>
            <p:cNvSpPr>
              <a:spLocks noChangeArrowheads="1"/>
            </p:cNvSpPr>
            <p:nvPr/>
          </p:nvSpPr>
          <p:spPr bwMode="auto">
            <a:xfrm>
              <a:off x="3213" y="2691"/>
              <a:ext cx="19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buSzTx/>
              </a:pPr>
              <a:r>
                <a:rPr lang="en-US" sz="500">
                  <a:solidFill>
                    <a:schemeClr val="tx1"/>
                  </a:solidFill>
                </a:rPr>
                <a:t>Anticipated</a:t>
              </a:r>
              <a:br>
                <a:rPr lang="en-US" sz="500">
                  <a:solidFill>
                    <a:schemeClr val="tx1"/>
                  </a:solidFill>
                </a:rPr>
              </a:br>
              <a:r>
                <a:rPr lang="en-US" sz="500">
                  <a:solidFill>
                    <a:schemeClr val="tx1"/>
                  </a:solidFill>
                </a:rPr>
                <a:t>Benefits</a:t>
              </a:r>
              <a:br>
                <a:rPr lang="en-US" sz="500">
                  <a:solidFill>
                    <a:schemeClr val="tx1"/>
                  </a:solidFill>
                </a:rPr>
              </a:br>
              <a:r>
                <a:rPr lang="en-US" sz="500">
                  <a:solidFill>
                    <a:schemeClr val="tx1"/>
                  </a:solidFill>
                </a:rPr>
                <a:t>Realization</a:t>
              </a:r>
            </a:p>
          </p:txBody>
        </p:sp>
        <p:sp>
          <p:nvSpPr>
            <p:cNvPr id="820689" name="Text Box 465"/>
            <p:cNvSpPr txBox="1">
              <a:spLocks noChangeArrowheads="1"/>
            </p:cNvSpPr>
            <p:nvPr/>
          </p:nvSpPr>
          <p:spPr bwMode="blackWhite">
            <a:xfrm>
              <a:off x="3489" y="1818"/>
              <a:ext cx="760" cy="841"/>
            </a:xfrm>
            <a:prstGeom prst="rect">
              <a:avLst/>
            </a:prstGeom>
            <a:solidFill>
              <a:srgbClr val="D4510A"/>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 tIns="27432" rIns="27432" bIns="27432"/>
            <a:lstStyle>
              <a:lvl1pPr defTabSz="1019175">
                <a:spcBef>
                  <a:spcPct val="0"/>
                </a:spcBef>
                <a:spcAft>
                  <a:spcPct val="0"/>
                </a:spcAft>
                <a:defRPr>
                  <a:solidFill>
                    <a:schemeClr val="tx1"/>
                  </a:solidFill>
                  <a:latin typeface="Arial" pitchFamily="34" charset="0"/>
                  <a:cs typeface="Arial" pitchFamily="34" charset="0"/>
                </a:defRPr>
              </a:lvl1pPr>
              <a:lvl2pPr marL="114300" indent="-112713" defTabSz="1019175">
                <a:spcBef>
                  <a:spcPct val="0"/>
                </a:spcBef>
                <a:spcAft>
                  <a:spcPct val="0"/>
                </a:spcAft>
                <a:defRPr>
                  <a:solidFill>
                    <a:schemeClr val="tx1"/>
                  </a:solidFill>
                  <a:latin typeface="Arial" pitchFamily="34" charset="0"/>
                  <a:cs typeface="Arial" pitchFamily="34" charset="0"/>
                </a:defRPr>
              </a:lvl2pPr>
              <a:lvl3pPr marL="228600" indent="-112713" defTabSz="1019175">
                <a:spcBef>
                  <a:spcPct val="0"/>
                </a:spcBef>
                <a:spcAft>
                  <a:spcPct val="0"/>
                </a:spcAft>
                <a:defRPr>
                  <a:solidFill>
                    <a:schemeClr val="tx1"/>
                  </a:solidFill>
                  <a:latin typeface="Arial" pitchFamily="34" charset="0"/>
                  <a:cs typeface="Arial" pitchFamily="34" charset="0"/>
                </a:defRPr>
              </a:lvl3pPr>
              <a:lvl4pPr marL="1528763"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lvl="1">
                <a:buSzTx/>
              </a:pPr>
              <a:r>
                <a:rPr lang="en-US" sz="400">
                  <a:solidFill>
                    <a:schemeClr val="bg1"/>
                  </a:solidFill>
                </a:rPr>
                <a:t>Immediate &amp; Controllable Actions</a:t>
              </a:r>
            </a:p>
            <a:p>
              <a:pPr lvl="1">
                <a:buSzTx/>
                <a:buFontTx/>
                <a:buChar char="•"/>
              </a:pPr>
              <a:r>
                <a:rPr lang="en-US" sz="400">
                  <a:solidFill>
                    <a:schemeClr val="bg1"/>
                  </a:solidFill>
                </a:rPr>
                <a:t>Asset specific targeted recommendations</a:t>
              </a:r>
            </a:p>
            <a:p>
              <a:pPr lvl="1">
                <a:buSzTx/>
                <a:buFontTx/>
                <a:buChar char="•"/>
              </a:pPr>
              <a:r>
                <a:rPr lang="en-US" sz="400">
                  <a:solidFill>
                    <a:schemeClr val="bg1"/>
                  </a:solidFill>
                </a:rPr>
                <a:t>Invoice processing</a:t>
              </a:r>
            </a:p>
            <a:p>
              <a:pPr lvl="2">
                <a:buSzTx/>
                <a:buFont typeface="Arial" pitchFamily="34" charset="0"/>
                <a:buChar char="-"/>
              </a:pPr>
              <a:r>
                <a:rPr lang="en-US" sz="400">
                  <a:solidFill>
                    <a:schemeClr val="bg1"/>
                  </a:solidFill>
                </a:rPr>
                <a:t>Design ‘field ticket’ support package</a:t>
              </a:r>
            </a:p>
            <a:p>
              <a:pPr lvl="2">
                <a:buSzTx/>
                <a:buFont typeface="Arial" pitchFamily="34" charset="0"/>
                <a:buChar char="-"/>
              </a:pPr>
              <a:r>
                <a:rPr lang="en-US" sz="400">
                  <a:solidFill>
                    <a:schemeClr val="bg1"/>
                  </a:solidFill>
                </a:rPr>
                <a:t>Resolve DoA interpretation and application issues</a:t>
              </a:r>
            </a:p>
            <a:p>
              <a:pPr lvl="1">
                <a:buSzTx/>
                <a:buFontTx/>
                <a:buChar char="•"/>
              </a:pPr>
              <a:endParaRPr lang="en-US" sz="400">
                <a:solidFill>
                  <a:schemeClr val="bg1"/>
                </a:solidFill>
              </a:endParaRPr>
            </a:p>
            <a:p>
              <a:pPr lvl="1">
                <a:buSzTx/>
                <a:buFontTx/>
                <a:buChar char="•"/>
              </a:pPr>
              <a:r>
                <a:rPr lang="en-US" sz="400">
                  <a:solidFill>
                    <a:schemeClr val="bg1"/>
                  </a:solidFill>
                </a:rPr>
                <a:t>Contractor deployment &amp; management</a:t>
              </a:r>
            </a:p>
            <a:p>
              <a:pPr lvl="2">
                <a:buSzTx/>
                <a:buFont typeface="Arial" pitchFamily="34" charset="0"/>
                <a:buChar char="-"/>
              </a:pPr>
              <a:r>
                <a:rPr lang="en-US" sz="400">
                  <a:solidFill>
                    <a:schemeClr val="bg1"/>
                  </a:solidFill>
                </a:rPr>
                <a:t>Identify and dedicate PSCM single points of contact</a:t>
              </a:r>
            </a:p>
            <a:p>
              <a:pPr lvl="2">
                <a:buSzTx/>
                <a:buFont typeface="Arial" pitchFamily="34" charset="0"/>
                <a:buChar char="-"/>
              </a:pPr>
              <a:r>
                <a:rPr lang="en-US" sz="400">
                  <a:solidFill>
                    <a:schemeClr val="bg1"/>
                  </a:solidFill>
                </a:rPr>
                <a:t>PSCM resource technical training </a:t>
              </a:r>
            </a:p>
            <a:p>
              <a:pPr lvl="2">
                <a:buSzTx/>
                <a:buFont typeface="Arial" pitchFamily="34" charset="0"/>
                <a:buChar char="-"/>
              </a:pPr>
              <a:r>
                <a:rPr lang="en-US" sz="400">
                  <a:solidFill>
                    <a:schemeClr val="bg1"/>
                  </a:solidFill>
                </a:rPr>
                <a:t>Design ‘field ticket’ quality </a:t>
              </a:r>
              <a:br>
                <a:rPr lang="en-US" sz="400">
                  <a:solidFill>
                    <a:schemeClr val="bg1"/>
                  </a:solidFill>
                </a:rPr>
              </a:br>
              <a:r>
                <a:rPr lang="en-US" sz="400">
                  <a:solidFill>
                    <a:schemeClr val="bg1"/>
                  </a:solidFill>
                </a:rPr>
                <a:t>control process </a:t>
              </a:r>
            </a:p>
            <a:p>
              <a:pPr lvl="1">
                <a:buSzTx/>
              </a:pPr>
              <a:endParaRPr lang="en-US" sz="400">
                <a:solidFill>
                  <a:schemeClr val="bg1"/>
                </a:solidFill>
              </a:endParaRPr>
            </a:p>
            <a:p>
              <a:pPr lvl="1">
                <a:buSzTx/>
                <a:buFontTx/>
                <a:buChar char="•"/>
              </a:pPr>
              <a:r>
                <a:rPr lang="en-US" sz="400">
                  <a:solidFill>
                    <a:schemeClr val="bg1"/>
                  </a:solidFill>
                </a:rPr>
                <a:t>Integrated budget</a:t>
              </a:r>
            </a:p>
            <a:p>
              <a:pPr lvl="2">
                <a:buSzTx/>
                <a:buFont typeface="Arial" pitchFamily="34" charset="0"/>
                <a:buChar char="-"/>
              </a:pPr>
              <a:r>
                <a:rPr lang="en-US" sz="400">
                  <a:solidFill>
                    <a:schemeClr val="bg1"/>
                  </a:solidFill>
                </a:rPr>
                <a:t>Commence job </a:t>
              </a:r>
              <a:br>
                <a:rPr lang="en-US" sz="400">
                  <a:solidFill>
                    <a:schemeClr val="bg1"/>
                  </a:solidFill>
                </a:rPr>
              </a:br>
              <a:r>
                <a:rPr lang="en-US" sz="400">
                  <a:solidFill>
                    <a:schemeClr val="bg1"/>
                  </a:solidFill>
                </a:rPr>
                <a:t>execution analysis</a:t>
              </a:r>
            </a:p>
            <a:p>
              <a:pPr lvl="2">
                <a:buSzTx/>
                <a:buFont typeface="Arial" pitchFamily="34" charset="0"/>
                <a:buChar char="-"/>
              </a:pPr>
              <a:r>
                <a:rPr lang="en-US" sz="400">
                  <a:solidFill>
                    <a:schemeClr val="bg1"/>
                  </a:solidFill>
                </a:rPr>
                <a:t>Formalize and document budgeting roles and processes</a:t>
              </a:r>
            </a:p>
          </p:txBody>
        </p:sp>
        <p:sp>
          <p:nvSpPr>
            <p:cNvPr id="820690" name="Rectangle 466"/>
            <p:cNvSpPr>
              <a:spLocks noChangeArrowheads="1"/>
            </p:cNvSpPr>
            <p:nvPr/>
          </p:nvSpPr>
          <p:spPr bwMode="auto">
            <a:xfrm>
              <a:off x="4918" y="1552"/>
              <a:ext cx="559"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114300" lvl="1" indent="-112713" defTabSz="1019175">
                <a:spcBef>
                  <a:spcPct val="0"/>
                </a:spcBef>
                <a:spcAft>
                  <a:spcPct val="0"/>
                </a:spcAft>
                <a:buSzTx/>
                <a:buFontTx/>
                <a:buChar char="•"/>
              </a:pPr>
              <a:r>
                <a:rPr lang="en-US" sz="400">
                  <a:solidFill>
                    <a:schemeClr val="bg1"/>
                  </a:solidFill>
                </a:rPr>
                <a:t>Invoice processing</a:t>
              </a:r>
            </a:p>
            <a:p>
              <a:pPr marL="228600" lvl="2" indent="-112713" defTabSz="1019175">
                <a:spcBef>
                  <a:spcPct val="0"/>
                </a:spcBef>
                <a:spcAft>
                  <a:spcPct val="0"/>
                </a:spcAft>
                <a:buSzTx/>
                <a:buFont typeface="Arial" pitchFamily="34" charset="0"/>
                <a:buChar char="-"/>
              </a:pPr>
              <a:r>
                <a:rPr lang="en-US" sz="400">
                  <a:solidFill>
                    <a:schemeClr val="bg1"/>
                  </a:solidFill>
                </a:rPr>
                <a:t>Tulsa SLA updates and </a:t>
              </a:r>
              <a:br>
                <a:rPr lang="en-US" sz="400">
                  <a:solidFill>
                    <a:schemeClr val="bg1"/>
                  </a:solidFill>
                </a:rPr>
              </a:br>
              <a:r>
                <a:rPr lang="en-US" sz="400">
                  <a:solidFill>
                    <a:schemeClr val="bg1"/>
                  </a:solidFill>
                </a:rPr>
                <a:t>process changes</a:t>
              </a:r>
            </a:p>
            <a:p>
              <a:pPr marL="228600" lvl="2" indent="-112713" defTabSz="1019175">
                <a:spcBef>
                  <a:spcPct val="0"/>
                </a:spcBef>
                <a:spcAft>
                  <a:spcPct val="0"/>
                </a:spcAft>
                <a:buSzTx/>
                <a:buFont typeface="Arial" pitchFamily="34" charset="0"/>
                <a:buChar char="-"/>
              </a:pPr>
              <a:r>
                <a:rPr lang="en-US" sz="400">
                  <a:solidFill>
                    <a:schemeClr val="bg1"/>
                  </a:solidFill>
                </a:rPr>
                <a:t>Automate approval process with exception parameters</a:t>
              </a:r>
            </a:p>
            <a:p>
              <a:pPr marL="114300" lvl="1" indent="-112713" defTabSz="1019175">
                <a:spcBef>
                  <a:spcPct val="0"/>
                </a:spcBef>
                <a:spcAft>
                  <a:spcPct val="0"/>
                </a:spcAft>
                <a:buSzTx/>
                <a:buFontTx/>
                <a:buChar char="•"/>
              </a:pPr>
              <a:endParaRPr lang="en-US" sz="400">
                <a:solidFill>
                  <a:schemeClr val="bg1"/>
                </a:solidFill>
              </a:endParaRPr>
            </a:p>
            <a:p>
              <a:pPr marL="114300" lvl="1" indent="-112713" defTabSz="1019175">
                <a:spcBef>
                  <a:spcPct val="0"/>
                </a:spcBef>
                <a:spcAft>
                  <a:spcPct val="0"/>
                </a:spcAft>
                <a:buSzTx/>
                <a:buFontTx/>
                <a:buChar char="•"/>
              </a:pPr>
              <a:r>
                <a:rPr lang="en-US" sz="400">
                  <a:solidFill>
                    <a:schemeClr val="bg1"/>
                  </a:solidFill>
                </a:rPr>
                <a:t>Contractor deployment </a:t>
              </a:r>
              <a:br>
                <a:rPr lang="en-US" sz="400">
                  <a:solidFill>
                    <a:schemeClr val="bg1"/>
                  </a:solidFill>
                </a:rPr>
              </a:br>
              <a:r>
                <a:rPr lang="en-US" sz="400">
                  <a:solidFill>
                    <a:schemeClr val="bg1"/>
                  </a:solidFill>
                </a:rPr>
                <a:t>&amp; management</a:t>
              </a:r>
            </a:p>
            <a:p>
              <a:pPr marL="228600" lvl="2" indent="-112713" defTabSz="1019175">
                <a:spcBef>
                  <a:spcPct val="0"/>
                </a:spcBef>
                <a:spcAft>
                  <a:spcPct val="0"/>
                </a:spcAft>
                <a:buSzTx/>
                <a:buFont typeface="Arial" pitchFamily="34" charset="0"/>
                <a:buChar char="-"/>
              </a:pPr>
              <a:r>
                <a:rPr lang="en-US" sz="400">
                  <a:solidFill>
                    <a:schemeClr val="bg1"/>
                  </a:solidFill>
                </a:rPr>
                <a:t>Agree and implement SPM </a:t>
              </a:r>
              <a:br>
                <a:rPr lang="en-US" sz="400">
                  <a:solidFill>
                    <a:schemeClr val="bg1"/>
                  </a:solidFill>
                </a:rPr>
              </a:br>
              <a:r>
                <a:rPr lang="en-US" sz="400">
                  <a:solidFill>
                    <a:schemeClr val="bg1"/>
                  </a:solidFill>
                </a:rPr>
                <a:t>non-performance repercussions</a:t>
              </a:r>
            </a:p>
            <a:p>
              <a:pPr marL="114300" lvl="1" indent="-112713" defTabSz="1019175">
                <a:spcBef>
                  <a:spcPct val="0"/>
                </a:spcBef>
                <a:spcAft>
                  <a:spcPct val="0"/>
                </a:spcAft>
                <a:buSzTx/>
                <a:buFontTx/>
                <a:buChar char="•"/>
              </a:pPr>
              <a:endParaRPr lang="en-US" sz="400">
                <a:solidFill>
                  <a:schemeClr val="bg1"/>
                </a:solidFill>
              </a:endParaRPr>
            </a:p>
            <a:p>
              <a:pPr marL="114300" lvl="1" indent="-112713" defTabSz="1019175">
                <a:spcBef>
                  <a:spcPct val="0"/>
                </a:spcBef>
                <a:spcAft>
                  <a:spcPct val="0"/>
                </a:spcAft>
                <a:buSzTx/>
                <a:buFontTx/>
                <a:buChar char="•"/>
              </a:pPr>
              <a:r>
                <a:rPr lang="en-US" sz="400">
                  <a:solidFill>
                    <a:schemeClr val="bg1"/>
                  </a:solidFill>
                </a:rPr>
                <a:t>Integrated budget</a:t>
              </a:r>
            </a:p>
            <a:p>
              <a:pPr marL="228600" lvl="2" indent="-112713" defTabSz="1019175">
                <a:spcBef>
                  <a:spcPct val="0"/>
                </a:spcBef>
                <a:spcAft>
                  <a:spcPct val="0"/>
                </a:spcAft>
                <a:buSzTx/>
                <a:buFont typeface="Arial" pitchFamily="34" charset="0"/>
                <a:buChar char="-"/>
              </a:pPr>
              <a:r>
                <a:rPr lang="en-US" sz="400">
                  <a:solidFill>
                    <a:schemeClr val="bg1"/>
                  </a:solidFill>
                </a:rPr>
                <a:t>Commence integrated budget/forecast processes using activity plans and </a:t>
              </a:r>
              <a:br>
                <a:rPr lang="en-US" sz="400">
                  <a:solidFill>
                    <a:schemeClr val="bg1"/>
                  </a:solidFill>
                </a:rPr>
              </a:br>
              <a:r>
                <a:rPr lang="en-US" sz="400">
                  <a:solidFill>
                    <a:schemeClr val="bg1"/>
                  </a:solidFill>
                </a:rPr>
                <a:t>cost standards </a:t>
              </a:r>
            </a:p>
            <a:p>
              <a:pPr marL="228600" lvl="2" indent="-112713" defTabSz="1019175">
                <a:spcBef>
                  <a:spcPct val="0"/>
                </a:spcBef>
                <a:spcAft>
                  <a:spcPct val="0"/>
                </a:spcAft>
                <a:buSzTx/>
                <a:buFont typeface="Arial" pitchFamily="34" charset="0"/>
                <a:buChar char="-"/>
              </a:pPr>
              <a:r>
                <a:rPr lang="en-US" sz="400">
                  <a:solidFill>
                    <a:schemeClr val="bg1"/>
                  </a:solidFill>
                </a:rPr>
                <a:t>Leverage WMS to </a:t>
              </a:r>
              <a:br>
                <a:rPr lang="en-US" sz="400">
                  <a:solidFill>
                    <a:schemeClr val="bg1"/>
                  </a:solidFill>
                </a:rPr>
              </a:br>
              <a:r>
                <a:rPr lang="en-US" sz="400">
                  <a:solidFill>
                    <a:schemeClr val="bg1"/>
                  </a:solidFill>
                </a:rPr>
                <a:t>monitor monthly spend against budget</a:t>
              </a:r>
            </a:p>
          </p:txBody>
        </p:sp>
        <p:sp>
          <p:nvSpPr>
            <p:cNvPr id="820691" name="Line 467"/>
            <p:cNvSpPr>
              <a:spLocks noChangeShapeType="1"/>
            </p:cNvSpPr>
            <p:nvPr/>
          </p:nvSpPr>
          <p:spPr bwMode="auto">
            <a:xfrm>
              <a:off x="4644" y="2712"/>
              <a:ext cx="850" cy="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692" name="Line 468"/>
            <p:cNvSpPr>
              <a:spLocks noChangeShapeType="1"/>
            </p:cNvSpPr>
            <p:nvPr/>
          </p:nvSpPr>
          <p:spPr bwMode="auto">
            <a:xfrm>
              <a:off x="3490" y="2824"/>
              <a:ext cx="2002"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693" name="Rectangle 469"/>
            <p:cNvSpPr>
              <a:spLocks noChangeArrowheads="1"/>
            </p:cNvSpPr>
            <p:nvPr/>
          </p:nvSpPr>
          <p:spPr bwMode="auto">
            <a:xfrm>
              <a:off x="3751" y="2755"/>
              <a:ext cx="240"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buSzTx/>
              </a:pPr>
              <a:r>
                <a:rPr lang="en-US" sz="500">
                  <a:solidFill>
                    <a:schemeClr val="tx1"/>
                  </a:solidFill>
                </a:rPr>
                <a:t>0 to 6 months</a:t>
              </a:r>
            </a:p>
          </p:txBody>
        </p:sp>
        <p:sp>
          <p:nvSpPr>
            <p:cNvPr id="820694" name="Rectangle 470"/>
            <p:cNvSpPr>
              <a:spLocks noChangeArrowheads="1"/>
            </p:cNvSpPr>
            <p:nvPr/>
          </p:nvSpPr>
          <p:spPr bwMode="auto">
            <a:xfrm>
              <a:off x="4457" y="2755"/>
              <a:ext cx="262"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buSzTx/>
              </a:pPr>
              <a:r>
                <a:rPr lang="en-US" sz="500">
                  <a:solidFill>
                    <a:schemeClr val="tx1"/>
                  </a:solidFill>
                </a:rPr>
                <a:t>6 to 12 months</a:t>
              </a:r>
            </a:p>
          </p:txBody>
        </p:sp>
        <p:sp>
          <p:nvSpPr>
            <p:cNvPr id="820695" name="Rectangle 471"/>
            <p:cNvSpPr>
              <a:spLocks noChangeArrowheads="1"/>
            </p:cNvSpPr>
            <p:nvPr/>
          </p:nvSpPr>
          <p:spPr bwMode="auto">
            <a:xfrm>
              <a:off x="5132" y="2755"/>
              <a:ext cx="284"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buSzTx/>
              </a:pPr>
              <a:r>
                <a:rPr lang="en-US" sz="500">
                  <a:solidFill>
                    <a:schemeClr val="tx1"/>
                  </a:solidFill>
                </a:rPr>
                <a:t>12 to 18 months</a:t>
              </a:r>
            </a:p>
          </p:txBody>
        </p:sp>
        <p:sp>
          <p:nvSpPr>
            <p:cNvPr id="820696" name="Line 472"/>
            <p:cNvSpPr>
              <a:spLocks noChangeShapeType="1"/>
            </p:cNvSpPr>
            <p:nvPr/>
          </p:nvSpPr>
          <p:spPr bwMode="blackWhite">
            <a:xfrm flipV="1">
              <a:off x="3322" y="1534"/>
              <a:ext cx="0" cy="1126"/>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0" rIns="64800" bIns="0"/>
            <a:lstStyle/>
            <a:p>
              <a:endParaRPr lang="zh-CN" altLang="en-US"/>
            </a:p>
          </p:txBody>
        </p:sp>
        <p:sp>
          <p:nvSpPr>
            <p:cNvPr id="820697" name="Rectangle 473"/>
            <p:cNvSpPr>
              <a:spLocks noChangeArrowheads="1"/>
            </p:cNvSpPr>
            <p:nvPr/>
          </p:nvSpPr>
          <p:spPr bwMode="auto">
            <a:xfrm>
              <a:off x="3213" y="1975"/>
              <a:ext cx="2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buSzTx/>
              </a:pPr>
              <a:r>
                <a:rPr lang="en-US" sz="500">
                  <a:solidFill>
                    <a:schemeClr val="tx1"/>
                  </a:solidFill>
                </a:rPr>
                <a:t>Relative </a:t>
              </a:r>
              <a:br>
                <a:rPr lang="en-US" sz="500">
                  <a:solidFill>
                    <a:schemeClr val="tx1"/>
                  </a:solidFill>
                </a:rPr>
              </a:br>
              <a:r>
                <a:rPr lang="en-US" sz="500">
                  <a:solidFill>
                    <a:schemeClr val="tx1"/>
                  </a:solidFill>
                </a:rPr>
                <a:t>Financial/</a:t>
              </a:r>
              <a:br>
                <a:rPr lang="en-US" sz="500">
                  <a:solidFill>
                    <a:schemeClr val="tx1"/>
                  </a:solidFill>
                </a:rPr>
              </a:br>
              <a:r>
                <a:rPr lang="en-US" sz="500">
                  <a:solidFill>
                    <a:schemeClr val="tx1"/>
                  </a:solidFill>
                </a:rPr>
                <a:t>Operational </a:t>
              </a:r>
              <a:br>
                <a:rPr lang="en-US" sz="500">
                  <a:solidFill>
                    <a:schemeClr val="tx1"/>
                  </a:solidFill>
                </a:rPr>
              </a:br>
              <a:r>
                <a:rPr lang="en-US" sz="500">
                  <a:solidFill>
                    <a:schemeClr val="tx1"/>
                  </a:solidFill>
                </a:rPr>
                <a:t>Impact </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78AE9E0-DFE4-4263-975E-0B831433A892}" type="slidenum">
              <a:rPr lang="en-US"/>
              <a:pPr/>
              <a:t>4</a:t>
            </a:fld>
            <a:endParaRPr lang="en-US"/>
          </a:p>
        </p:txBody>
      </p:sp>
      <p:sp>
        <p:nvSpPr>
          <p:cNvPr id="349194" name="Rectangle 10"/>
          <p:cNvSpPr>
            <a:spLocks noGrp="1" noChangeArrowheads="1"/>
          </p:cNvSpPr>
          <p:nvPr>
            <p:ph type="title"/>
          </p:nvPr>
        </p:nvSpPr>
        <p:spPr/>
        <p:txBody>
          <a:bodyPr/>
          <a:lstStyle/>
          <a:p>
            <a:r>
              <a:rPr lang="en-US"/>
              <a:t>Purpose &amp; background</a:t>
            </a:r>
          </a:p>
        </p:txBody>
      </p:sp>
      <p:sp>
        <p:nvSpPr>
          <p:cNvPr id="349195" name="Rectangle 11"/>
          <p:cNvSpPr>
            <a:spLocks noGrp="1" noChangeArrowheads="1"/>
          </p:cNvSpPr>
          <p:nvPr>
            <p:ph type="body" idx="1"/>
          </p:nvPr>
        </p:nvSpPr>
        <p:spPr>
          <a:noFill/>
        </p:spPr>
        <p:txBody>
          <a:bodyPr/>
          <a:lstStyle/>
          <a:p>
            <a:pPr marL="228600" lvl="1" indent="-227013">
              <a:buClr>
                <a:schemeClr val="tx1"/>
              </a:buClr>
            </a:pPr>
            <a:r>
              <a:rPr lang="en-US"/>
              <a:t>The purpose of this document is to provide our teams a framework and compendium of specific ideas and information regarding one of the, if not the key issue facing our clients: how they manage their cost structure in the current environment while creating a sustainable operating platform for the longer term.</a:t>
            </a:r>
          </a:p>
          <a:p>
            <a:pPr marL="228600" lvl="1" indent="-227013">
              <a:buClr>
                <a:schemeClr val="tx1"/>
              </a:buClr>
            </a:pPr>
            <a:r>
              <a:rPr lang="en-US"/>
              <a:t>We have concentrated on concrete, actionable areas where our teams have a track record of delivering for our clients versus generic documents regarding cost cutting.</a:t>
            </a:r>
          </a:p>
          <a:p>
            <a:pPr marL="228600" lvl="1" indent="-227013">
              <a:buClr>
                <a:schemeClr val="tx1"/>
              </a:buClr>
            </a:pPr>
            <a:r>
              <a:rPr lang="en-US"/>
              <a:t>We have attempted where possible to paint a picture of where key industry participants are in terms of a number of these areas. This will allow the teams to not only provide useful information to our clients, but allow our clients to compare themselves to the competition. </a:t>
            </a:r>
          </a:p>
          <a:p>
            <a:pPr marL="228600" lvl="1" indent="-227013">
              <a:buClr>
                <a:schemeClr val="tx1"/>
              </a:buClr>
            </a:pPr>
            <a:r>
              <a:rPr lang="en-US"/>
              <a:t>The thought is that our teams will be able to leverage this information and firm experts to share PwC’s point of view with key clients and, if appropriate, committees and boards. </a:t>
            </a:r>
          </a:p>
          <a:p>
            <a:pPr marL="228600" lvl="1" indent="-227013">
              <a:buClr>
                <a:schemeClr val="tx1"/>
              </a:buClr>
            </a:pPr>
            <a:r>
              <a:rPr lang="en-US"/>
              <a:t>The primary opportunity for the firm is likely to be around providing insights and advice to our clients to establish the type of credibility in the subject areas while positioning ourselves to assist in the cost reduction efforts.</a:t>
            </a:r>
          </a:p>
          <a:p>
            <a:pPr marL="228600" lvl="1" indent="-227013">
              <a:buClr>
                <a:schemeClr val="tx1"/>
              </a:buClr>
            </a:pPr>
            <a:r>
              <a:rPr lang="en-US"/>
              <a:t>We are developing more detailed cost reduction decks in a number of areas, including back and middle office operations, risk management, technology &amp; key initiatives, sourcing and the like. </a:t>
            </a:r>
          </a:p>
          <a:p>
            <a:pPr marL="228600" lvl="1" indent="-227013">
              <a:buClr>
                <a:schemeClr val="tx1"/>
              </a:buClr>
            </a:pPr>
            <a:r>
              <a:rPr lang="en-US"/>
              <a:t>Portions of this deck have been presented to clients and can be used as such by our teams provided that client names are not included. Relevant updates will be circulated as appropriate.</a:t>
            </a:r>
          </a:p>
          <a:p>
            <a:pPr marL="228600" lvl="1" indent="-227013">
              <a:buClr>
                <a:schemeClr val="tx1"/>
              </a:buClr>
            </a:pPr>
            <a:r>
              <a:rPr lang="en-US"/>
              <a:t>Please contact John Garvey or Miles Everson with any questions or to access the appropriate firm expertise.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3"/>
          <p:cNvSpPr>
            <a:spLocks noGrp="1"/>
          </p:cNvSpPr>
          <p:nvPr>
            <p:ph type="sldNum" sz="quarter" idx="10"/>
          </p:nvPr>
        </p:nvSpPr>
        <p:spPr/>
        <p:txBody>
          <a:bodyPr/>
          <a:lstStyle/>
          <a:p>
            <a:fld id="{F53F58F2-C47D-4B6B-86CB-CEA6729B0D68}" type="slidenum">
              <a:rPr lang="en-US"/>
              <a:pPr/>
              <a:t>40</a:t>
            </a:fld>
            <a:endParaRPr lang="en-US"/>
          </a:p>
        </p:txBody>
      </p:sp>
      <p:sp>
        <p:nvSpPr>
          <p:cNvPr id="822274" name="Rectangle 2"/>
          <p:cNvSpPr>
            <a:spLocks noGrp="1" noChangeArrowheads="1"/>
          </p:cNvSpPr>
          <p:nvPr>
            <p:ph type="title"/>
          </p:nvPr>
        </p:nvSpPr>
        <p:spPr/>
        <p:txBody>
          <a:bodyPr/>
          <a:lstStyle/>
          <a:p>
            <a:r>
              <a:rPr lang="en-US">
                <a:solidFill>
                  <a:schemeClr val="tx1"/>
                </a:solidFill>
              </a:rPr>
              <a:t>Appendix 1 – Methodology summary</a:t>
            </a:r>
            <a:r>
              <a:rPr lang="en-US"/>
              <a:t> </a:t>
            </a:r>
            <a:br>
              <a:rPr lang="en-US"/>
            </a:br>
            <a:r>
              <a:rPr lang="en-US"/>
              <a:t>After the assessment – Setting the direction for transformation</a:t>
            </a:r>
          </a:p>
        </p:txBody>
      </p:sp>
      <p:sp>
        <p:nvSpPr>
          <p:cNvPr id="822275" name="Rectangle 3"/>
          <p:cNvSpPr>
            <a:spLocks noGrp="1" noChangeArrowheads="1"/>
          </p:cNvSpPr>
          <p:nvPr>
            <p:ph type="body" idx="1"/>
          </p:nvPr>
        </p:nvSpPr>
        <p:spPr>
          <a:xfrm>
            <a:off x="4895850" y="2501900"/>
            <a:ext cx="2624138" cy="3298825"/>
          </a:xfrm>
          <a:noFill/>
        </p:spPr>
        <p:txBody>
          <a:bodyPr/>
          <a:lstStyle/>
          <a:p>
            <a:pPr marL="228600" lvl="1" indent="-227013" defTabSz="695325"/>
            <a:r>
              <a:rPr lang="en-US" sz="1000"/>
              <a:t>Finance Effectiveness</a:t>
            </a:r>
          </a:p>
          <a:p>
            <a:pPr marL="457200" lvl="2" indent="-227013" defTabSz="695325"/>
            <a:r>
              <a:rPr lang="en-US" sz="1000"/>
              <a:t>Budgeting and Forecasting</a:t>
            </a:r>
          </a:p>
          <a:p>
            <a:pPr marL="457200" lvl="2" indent="-227013" defTabSz="695325"/>
            <a:r>
              <a:rPr lang="en-US" sz="1000"/>
              <a:t>Close Process Improvement</a:t>
            </a:r>
          </a:p>
          <a:p>
            <a:pPr marL="457200" lvl="2" indent="-227013" defTabSz="695325"/>
            <a:r>
              <a:rPr lang="en-US" sz="1000"/>
              <a:t>Corporate Performance Management</a:t>
            </a:r>
          </a:p>
          <a:p>
            <a:pPr marL="457200" lvl="2" indent="-227013" defTabSz="695325"/>
            <a:r>
              <a:rPr lang="en-US" sz="1000"/>
              <a:t>Finance Transformation</a:t>
            </a:r>
          </a:p>
          <a:p>
            <a:pPr marL="457200" lvl="2" indent="-227013" defTabSz="695325"/>
            <a:r>
              <a:rPr lang="en-US" sz="1000"/>
              <a:t>Management Reporting</a:t>
            </a:r>
          </a:p>
          <a:p>
            <a:pPr marL="457200" lvl="2" indent="-227013" defTabSz="695325"/>
            <a:r>
              <a:rPr lang="en-US" sz="1000"/>
              <a:t>Treasury Management</a:t>
            </a:r>
          </a:p>
          <a:p>
            <a:pPr marL="228600" lvl="1" indent="-227013" defTabSz="695325">
              <a:buFontTx/>
              <a:buNone/>
            </a:pPr>
            <a:endParaRPr lang="en-US" sz="1000"/>
          </a:p>
          <a:p>
            <a:pPr marL="228600" lvl="1" indent="-227013" defTabSz="695325"/>
            <a:r>
              <a:rPr lang="en-US" sz="1000"/>
              <a:t>Mergers, Acquisitions, Divestitures, </a:t>
            </a:r>
            <a:br>
              <a:rPr lang="en-US" sz="1000"/>
            </a:br>
            <a:r>
              <a:rPr lang="en-US" sz="1000"/>
              <a:t>and Spin-offs</a:t>
            </a:r>
          </a:p>
          <a:p>
            <a:pPr marL="228600" lvl="1" indent="-227013" defTabSz="695325"/>
            <a:r>
              <a:rPr lang="en-US" sz="1000"/>
              <a:t>People and Change</a:t>
            </a:r>
          </a:p>
          <a:p>
            <a:pPr marL="457200" lvl="2" indent="-227013" defTabSz="695325"/>
            <a:r>
              <a:rPr lang="en-US" sz="1000"/>
              <a:t>Cultural Transformation and </a:t>
            </a:r>
            <a:br>
              <a:rPr lang="en-US" sz="1000"/>
            </a:br>
            <a:r>
              <a:rPr lang="en-US" sz="1000"/>
              <a:t>Communications</a:t>
            </a:r>
          </a:p>
          <a:p>
            <a:pPr marL="457200" lvl="2" indent="-227013" defTabSz="695325"/>
            <a:r>
              <a:rPr lang="en-US" sz="1000"/>
              <a:t>HR Effectiveness</a:t>
            </a:r>
          </a:p>
          <a:p>
            <a:pPr marL="457200" lvl="2" indent="-227013" defTabSz="695325"/>
            <a:r>
              <a:rPr lang="en-US" sz="1000"/>
              <a:t>Talent Management</a:t>
            </a:r>
          </a:p>
          <a:p>
            <a:pPr marL="457200" lvl="2" indent="-227013" defTabSz="695325"/>
            <a:r>
              <a:rPr lang="en-US" sz="1000"/>
              <a:t>Workforce optimization</a:t>
            </a:r>
          </a:p>
          <a:p>
            <a:pPr marL="228600" lvl="1" indent="-227013" defTabSz="695325">
              <a:buFontTx/>
              <a:buNone/>
            </a:pPr>
            <a:endParaRPr lang="en-US" sz="1000"/>
          </a:p>
          <a:p>
            <a:pPr marL="228600" lvl="1" indent="-227013" defTabSz="695325"/>
            <a:r>
              <a:rPr lang="en-US" sz="1000"/>
              <a:t>Reorganization</a:t>
            </a:r>
          </a:p>
          <a:p>
            <a:pPr marL="457200" lvl="2" indent="-227013" defTabSz="695325"/>
            <a:r>
              <a:rPr lang="en-US" sz="1000"/>
              <a:t>Back-office consolidation</a:t>
            </a:r>
          </a:p>
          <a:p>
            <a:pPr marL="457200" lvl="2" indent="-227013" defTabSz="695325"/>
            <a:r>
              <a:rPr lang="en-US" sz="1000"/>
              <a:t>Facility rationalization</a:t>
            </a:r>
          </a:p>
          <a:p>
            <a:pPr marL="457200" lvl="2" indent="-227013" defTabSz="695325"/>
            <a:r>
              <a:rPr lang="en-US" sz="1000"/>
              <a:t>Organizational Design</a:t>
            </a:r>
          </a:p>
          <a:p>
            <a:pPr marL="457200" lvl="2" indent="-227013" defTabSz="695325"/>
            <a:r>
              <a:rPr lang="en-US" sz="1000"/>
              <a:t>Outsourcing, Off-shoring, and </a:t>
            </a:r>
            <a:br>
              <a:rPr lang="en-US" sz="1000"/>
            </a:br>
            <a:r>
              <a:rPr lang="en-US" sz="1000"/>
              <a:t>Shared Services</a:t>
            </a:r>
          </a:p>
        </p:txBody>
      </p:sp>
      <p:sp>
        <p:nvSpPr>
          <p:cNvPr id="822427" name="AutoShape 155"/>
          <p:cNvSpPr>
            <a:spLocks noChangeArrowheads="1"/>
          </p:cNvSpPr>
          <p:nvPr/>
        </p:nvSpPr>
        <p:spPr bwMode="blackWhite">
          <a:xfrm>
            <a:off x="4838700" y="2446338"/>
            <a:ext cx="4879975" cy="4222750"/>
          </a:xfrm>
          <a:prstGeom prst="wedgeRectCallout">
            <a:avLst>
              <a:gd name="adj1" fmla="val -68218"/>
              <a:gd name="adj2" fmla="val 18870"/>
            </a:avLst>
          </a:prstGeom>
          <a:noFill/>
          <a:ln w="9525">
            <a:solidFill>
              <a:schemeClr val="tx2"/>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0736" tIns="0" rIns="72182" bIns="0"/>
          <a:lstStyle/>
          <a:p>
            <a:pPr algn="ctr" defTabSz="1019175">
              <a:spcBef>
                <a:spcPct val="0"/>
              </a:spcBef>
            </a:pPr>
            <a:endParaRPr lang="en-US" sz="2000">
              <a:solidFill>
                <a:schemeClr val="folHlink"/>
              </a:solidFill>
            </a:endParaRPr>
          </a:p>
        </p:txBody>
      </p:sp>
      <p:sp>
        <p:nvSpPr>
          <p:cNvPr id="822428" name="Rectangle 156"/>
          <p:cNvSpPr>
            <a:spLocks noChangeArrowheads="1"/>
          </p:cNvSpPr>
          <p:nvPr/>
        </p:nvSpPr>
        <p:spPr bwMode="auto">
          <a:xfrm>
            <a:off x="328613" y="1279525"/>
            <a:ext cx="9388475" cy="606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defTabSz="695325">
              <a:spcBef>
                <a:spcPct val="0"/>
              </a:spcBef>
              <a:buFont typeface="Arial" pitchFamily="34" charset="0"/>
              <a:buNone/>
            </a:pPr>
            <a:r>
              <a:rPr lang="en-US" sz="1400">
                <a:solidFill>
                  <a:schemeClr val="tx1"/>
                </a:solidFill>
              </a:rPr>
              <a:t>The business improvement plan (BIP) design and implementation activities will further leverage the appropriate methodology to create sustainable cost savings and capture additional financial benefits.</a:t>
            </a:r>
          </a:p>
        </p:txBody>
      </p:sp>
      <p:sp>
        <p:nvSpPr>
          <p:cNvPr id="822429" name="Rectangle 157"/>
          <p:cNvSpPr>
            <a:spLocks noChangeArrowheads="1"/>
          </p:cNvSpPr>
          <p:nvPr/>
        </p:nvSpPr>
        <p:spPr bwMode="auto">
          <a:xfrm>
            <a:off x="7250113" y="2501900"/>
            <a:ext cx="2400300" cy="32988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228600" lvl="1" indent="-227013" defTabSz="457200">
              <a:spcBef>
                <a:spcPct val="0"/>
              </a:spcBef>
              <a:buSzTx/>
              <a:buFontTx/>
              <a:buChar char="•"/>
            </a:pPr>
            <a:r>
              <a:rPr lang="en-US" sz="1000">
                <a:solidFill>
                  <a:schemeClr val="tx1"/>
                </a:solidFill>
              </a:rPr>
              <a:t>Revenue Growth</a:t>
            </a:r>
          </a:p>
          <a:p>
            <a:pPr marL="228600" lvl="1" indent="-227013" defTabSz="457200">
              <a:spcBef>
                <a:spcPct val="0"/>
              </a:spcBef>
              <a:buSzTx/>
              <a:buFontTx/>
              <a:buChar char="•"/>
            </a:pPr>
            <a:r>
              <a:rPr lang="en-US" sz="1000">
                <a:solidFill>
                  <a:schemeClr val="tx1"/>
                </a:solidFill>
              </a:rPr>
              <a:t>Risk Management and Compliance</a:t>
            </a:r>
          </a:p>
          <a:p>
            <a:pPr marL="228600" lvl="1" indent="-227013" defTabSz="457200">
              <a:spcBef>
                <a:spcPct val="0"/>
              </a:spcBef>
              <a:buSzTx/>
              <a:buFontTx/>
              <a:buChar char="•"/>
            </a:pPr>
            <a:r>
              <a:rPr lang="en-US" sz="1000">
                <a:solidFill>
                  <a:schemeClr val="tx1"/>
                </a:solidFill>
              </a:rPr>
              <a:t>Supply Chain</a:t>
            </a:r>
          </a:p>
          <a:p>
            <a:pPr marL="457200" lvl="2" indent="-227013" defTabSz="457200">
              <a:spcBef>
                <a:spcPct val="0"/>
              </a:spcBef>
              <a:buSzTx/>
              <a:buFont typeface="Arial" pitchFamily="34" charset="0"/>
              <a:buChar char="-"/>
            </a:pPr>
            <a:r>
              <a:rPr lang="en-US" sz="1000">
                <a:solidFill>
                  <a:schemeClr val="tx1"/>
                </a:solidFill>
              </a:rPr>
              <a:t>Logistics and Network Optimization</a:t>
            </a:r>
          </a:p>
          <a:p>
            <a:pPr marL="457200" lvl="2" indent="-227013" defTabSz="457200">
              <a:spcBef>
                <a:spcPct val="0"/>
              </a:spcBef>
              <a:buSzTx/>
              <a:buFont typeface="Arial" pitchFamily="34" charset="0"/>
              <a:buChar char="-"/>
            </a:pPr>
            <a:r>
              <a:rPr lang="en-US" sz="1000">
                <a:solidFill>
                  <a:schemeClr val="tx1"/>
                </a:solidFill>
              </a:rPr>
              <a:t>Sourcing and Procurement</a:t>
            </a:r>
          </a:p>
          <a:p>
            <a:pPr marL="457200" lvl="2" indent="-227013" defTabSz="457200">
              <a:spcBef>
                <a:spcPct val="0"/>
              </a:spcBef>
              <a:buSzTx/>
              <a:buFont typeface="Arial" pitchFamily="34" charset="0"/>
              <a:buChar char="-"/>
            </a:pPr>
            <a:r>
              <a:rPr lang="en-US" sz="1000">
                <a:solidFill>
                  <a:schemeClr val="tx1"/>
                </a:solidFill>
              </a:rPr>
              <a:t>Supply Chain Risk</a:t>
            </a:r>
          </a:p>
          <a:p>
            <a:pPr marL="457200" lvl="2" indent="-227013" defTabSz="457200">
              <a:spcBef>
                <a:spcPct val="0"/>
              </a:spcBef>
              <a:buSzTx/>
              <a:buFont typeface="Arial" pitchFamily="34" charset="0"/>
              <a:buChar char="-"/>
            </a:pPr>
            <a:r>
              <a:rPr lang="en-US" sz="1000">
                <a:solidFill>
                  <a:schemeClr val="tx1"/>
                </a:solidFill>
              </a:rPr>
              <a:t>Supply Chain Strategy</a:t>
            </a:r>
          </a:p>
          <a:p>
            <a:pPr marL="457200" lvl="2" indent="-227013" defTabSz="457200">
              <a:spcBef>
                <a:spcPct val="0"/>
              </a:spcBef>
              <a:buSzTx/>
              <a:buFont typeface="Arial" pitchFamily="34" charset="0"/>
              <a:buChar char="-"/>
            </a:pPr>
            <a:r>
              <a:rPr lang="en-US" sz="1000">
                <a:solidFill>
                  <a:schemeClr val="tx1"/>
                </a:solidFill>
              </a:rPr>
              <a:t>Warehouse and transportation Mgmt</a:t>
            </a:r>
          </a:p>
          <a:p>
            <a:pPr marL="457200" lvl="2" indent="-227013" defTabSz="457200">
              <a:spcBef>
                <a:spcPct val="0"/>
              </a:spcBef>
              <a:buSzTx/>
              <a:buFont typeface="Arial" pitchFamily="34" charset="0"/>
              <a:buChar char="-"/>
            </a:pPr>
            <a:r>
              <a:rPr lang="en-US" sz="1000">
                <a:solidFill>
                  <a:schemeClr val="tx1"/>
                </a:solidFill>
              </a:rPr>
              <a:t>Tax Effective Supply Chain</a:t>
            </a:r>
          </a:p>
          <a:p>
            <a:pPr marL="228600" lvl="1" indent="-227013" defTabSz="457200">
              <a:spcBef>
                <a:spcPct val="0"/>
              </a:spcBef>
              <a:buSzTx/>
            </a:pPr>
            <a:endParaRPr lang="en-US" sz="1000">
              <a:solidFill>
                <a:schemeClr val="tx1"/>
              </a:solidFill>
            </a:endParaRPr>
          </a:p>
          <a:p>
            <a:pPr marL="228600" lvl="1" indent="-227013" defTabSz="457200">
              <a:spcBef>
                <a:spcPct val="0"/>
              </a:spcBef>
              <a:buSzTx/>
              <a:buFontTx/>
              <a:buChar char="•"/>
            </a:pPr>
            <a:r>
              <a:rPr lang="en-US" sz="1000">
                <a:solidFill>
                  <a:schemeClr val="tx1"/>
                </a:solidFill>
              </a:rPr>
              <a:t>Tax Function Effectiveness</a:t>
            </a:r>
          </a:p>
          <a:p>
            <a:pPr marL="228600" lvl="1" indent="-227013" defTabSz="457200">
              <a:spcBef>
                <a:spcPct val="0"/>
              </a:spcBef>
              <a:buSzTx/>
              <a:buFontTx/>
              <a:buChar char="•"/>
            </a:pPr>
            <a:r>
              <a:rPr lang="en-US" sz="1000">
                <a:solidFill>
                  <a:schemeClr val="tx1"/>
                </a:solidFill>
              </a:rPr>
              <a:t>Technology</a:t>
            </a:r>
          </a:p>
          <a:p>
            <a:pPr marL="457200" lvl="2" indent="-227013" defTabSz="457200">
              <a:spcBef>
                <a:spcPct val="0"/>
              </a:spcBef>
              <a:buSzTx/>
              <a:buFont typeface="Arial" pitchFamily="34" charset="0"/>
              <a:buChar char="-"/>
            </a:pPr>
            <a:r>
              <a:rPr lang="en-US" sz="1000">
                <a:solidFill>
                  <a:schemeClr val="tx1"/>
                </a:solidFill>
              </a:rPr>
              <a:t>Business Intelligence/Data Warehousing</a:t>
            </a:r>
          </a:p>
          <a:p>
            <a:pPr marL="457200" lvl="2" indent="-227013" defTabSz="457200">
              <a:spcBef>
                <a:spcPct val="0"/>
              </a:spcBef>
              <a:buSzTx/>
              <a:buFont typeface="Arial" pitchFamily="34" charset="0"/>
              <a:buChar char="-"/>
            </a:pPr>
            <a:r>
              <a:rPr lang="en-US" sz="1000">
                <a:solidFill>
                  <a:schemeClr val="tx1"/>
                </a:solidFill>
              </a:rPr>
              <a:t>Enterprise Applications</a:t>
            </a:r>
          </a:p>
          <a:p>
            <a:pPr marL="457200" lvl="2" indent="-227013" defTabSz="457200">
              <a:spcBef>
                <a:spcPct val="0"/>
              </a:spcBef>
              <a:buSzTx/>
              <a:buFont typeface="Arial" pitchFamily="34" charset="0"/>
              <a:buChar char="-"/>
            </a:pPr>
            <a:r>
              <a:rPr lang="en-US" sz="1000">
                <a:solidFill>
                  <a:schemeClr val="tx1"/>
                </a:solidFill>
              </a:rPr>
              <a:t>Enterprise Data Management</a:t>
            </a:r>
          </a:p>
          <a:p>
            <a:pPr marL="457200" lvl="2" indent="-227013" defTabSz="457200">
              <a:spcBef>
                <a:spcPct val="0"/>
              </a:spcBef>
              <a:buSzTx/>
              <a:buFont typeface="Arial" pitchFamily="34" charset="0"/>
              <a:buChar char="-"/>
            </a:pPr>
            <a:r>
              <a:rPr lang="en-US" sz="1000">
                <a:solidFill>
                  <a:schemeClr val="tx1"/>
                </a:solidFill>
              </a:rPr>
              <a:t>IT Strategy</a:t>
            </a:r>
          </a:p>
          <a:p>
            <a:pPr marL="228600" lvl="1" indent="-227013" defTabSz="457200">
              <a:spcBef>
                <a:spcPct val="0"/>
              </a:spcBef>
              <a:buSzTx/>
              <a:buFontTx/>
              <a:buChar char="•"/>
            </a:pPr>
            <a:endParaRPr lang="en-US" sz="1000">
              <a:solidFill>
                <a:schemeClr val="tx1"/>
              </a:solidFill>
            </a:endParaRPr>
          </a:p>
        </p:txBody>
      </p:sp>
      <p:sp>
        <p:nvSpPr>
          <p:cNvPr id="822450" name="Text Box 178"/>
          <p:cNvSpPr txBox="1">
            <a:spLocks noChangeArrowheads="1"/>
          </p:cNvSpPr>
          <p:nvPr/>
        </p:nvSpPr>
        <p:spPr bwMode="blackWhite">
          <a:xfrm>
            <a:off x="328613" y="2116138"/>
            <a:ext cx="2295525" cy="212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8763"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Aft>
                <a:spcPct val="20000"/>
              </a:spcAft>
            </a:pPr>
            <a:r>
              <a:rPr lang="en-US" sz="1400">
                <a:solidFill>
                  <a:schemeClr val="tx2"/>
                </a:solidFill>
              </a:rPr>
              <a:t>Recommendations Roadmap</a:t>
            </a:r>
          </a:p>
        </p:txBody>
      </p:sp>
      <p:grpSp>
        <p:nvGrpSpPr>
          <p:cNvPr id="822473" name="Group 201"/>
          <p:cNvGrpSpPr>
            <a:grpSpLocks/>
          </p:cNvGrpSpPr>
          <p:nvPr/>
        </p:nvGrpSpPr>
        <p:grpSpPr bwMode="auto">
          <a:xfrm>
            <a:off x="342900" y="2444750"/>
            <a:ext cx="3621088" cy="3338513"/>
            <a:chOff x="216" y="1540"/>
            <a:chExt cx="2281" cy="2103"/>
          </a:xfrm>
        </p:grpSpPr>
        <p:pic>
          <p:nvPicPr>
            <p:cNvPr id="822424" name="Picture 152"/>
            <p:cNvPicPr preferRelativeResize="0">
              <a:picLocks noChangeArrowheads="1"/>
            </p:cNvPicPr>
            <p:nvPr/>
          </p:nvPicPr>
          <p:blipFill>
            <a:blip r:embed="rId3" cstate="email">
              <a:lum bright="52000" contrast="-68000"/>
              <a:extLst>
                <a:ext uri="{28A0092B-C50C-407E-A947-70E740481C1C}">
                  <a14:useLocalDpi xmlns:a14="http://schemas.microsoft.com/office/drawing/2010/main"/>
                </a:ext>
              </a:extLst>
            </a:blip>
            <a:srcRect r="1083"/>
            <a:stretch>
              <a:fillRect/>
            </a:stretch>
          </p:blipFill>
          <p:spPr bwMode="auto">
            <a:xfrm>
              <a:off x="466" y="3130"/>
              <a:ext cx="2009" cy="513"/>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1905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2425" name="Text Box 153"/>
            <p:cNvSpPr txBox="1">
              <a:spLocks noChangeArrowheads="1"/>
            </p:cNvSpPr>
            <p:nvPr/>
          </p:nvSpPr>
          <p:spPr bwMode="auto">
            <a:xfrm>
              <a:off x="764" y="3320"/>
              <a:ext cx="1486" cy="134"/>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8763"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buSzTx/>
              </a:pPr>
              <a:r>
                <a:rPr lang="en-GB" altLang="zh-CN" sz="1400">
                  <a:ea typeface="宋体" pitchFamily="2" charset="-122"/>
                </a:rPr>
                <a:t>Business Improvement Plan</a:t>
              </a:r>
            </a:p>
          </p:txBody>
        </p:sp>
        <p:sp>
          <p:nvSpPr>
            <p:cNvPr id="822426" name="Line 154"/>
            <p:cNvSpPr>
              <a:spLocks noChangeShapeType="1"/>
            </p:cNvSpPr>
            <p:nvPr/>
          </p:nvSpPr>
          <p:spPr bwMode="blackWhite">
            <a:xfrm>
              <a:off x="1481" y="2833"/>
              <a:ext cx="0" cy="321"/>
            </a:xfrm>
            <a:prstGeom prst="line">
              <a:avLst/>
            </a:prstGeom>
            <a:noFill/>
            <a:ln w="762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0" rIns="64800" bIns="0"/>
            <a:lstStyle/>
            <a:p>
              <a:endParaRPr lang="zh-CN" altLang="en-US"/>
            </a:p>
          </p:txBody>
        </p:sp>
        <p:grpSp>
          <p:nvGrpSpPr>
            <p:cNvPr id="822454" name="Group 182"/>
            <p:cNvGrpSpPr>
              <a:grpSpLocks/>
            </p:cNvGrpSpPr>
            <p:nvPr/>
          </p:nvGrpSpPr>
          <p:grpSpPr bwMode="auto">
            <a:xfrm>
              <a:off x="216" y="1540"/>
              <a:ext cx="2281" cy="1300"/>
              <a:chOff x="216" y="1540"/>
              <a:chExt cx="2281" cy="1300"/>
            </a:xfrm>
          </p:grpSpPr>
          <p:sp>
            <p:nvSpPr>
              <p:cNvPr id="822455" name="Rectangle 183"/>
              <p:cNvSpPr>
                <a:spLocks noChangeArrowheads="1"/>
              </p:cNvSpPr>
              <p:nvPr/>
            </p:nvSpPr>
            <p:spPr bwMode="auto">
              <a:xfrm>
                <a:off x="491" y="1540"/>
                <a:ext cx="2002" cy="1122"/>
              </a:xfrm>
              <a:prstGeom prst="rect">
                <a:avLst/>
              </a:prstGeom>
              <a:solidFill>
                <a:srgbClr val="8D9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2456" name="Rectangle 184"/>
              <p:cNvSpPr>
                <a:spLocks noChangeArrowheads="1"/>
              </p:cNvSpPr>
              <p:nvPr/>
            </p:nvSpPr>
            <p:spPr bwMode="auto">
              <a:xfrm>
                <a:off x="491" y="1540"/>
                <a:ext cx="2002" cy="1122"/>
              </a:xfrm>
              <a:prstGeom prst="rect">
                <a:avLst/>
              </a:prstGeom>
              <a:solidFill>
                <a:srgbClr val="8D9C00"/>
              </a:solidFill>
              <a:ln>
                <a:noFill/>
              </a:ln>
              <a:extLst>
                <a:ext uri="{91240B29-F687-4F45-9708-019B960494DF}">
                  <a14:hiddenLine xmlns:a14="http://schemas.microsoft.com/office/drawing/2010/main" w="3175" cap="rnd">
                    <a:solidFill>
                      <a:srgbClr val="000000"/>
                    </a:solidFill>
                    <a:miter lim="800000"/>
                    <a:headEnd/>
                    <a:tailEnd/>
                  </a14:hiddenLine>
                </a:ext>
              </a:extLst>
            </p:spPr>
            <p:txBody>
              <a:bodyPr lIns="45720" tIns="27432" rIns="45720" bIns="27432"/>
              <a:lstStyle/>
              <a:p>
                <a:pPr defTabSz="1019175">
                  <a:spcBef>
                    <a:spcPct val="0"/>
                  </a:spcBef>
                  <a:spcAft>
                    <a:spcPct val="0"/>
                  </a:spcAft>
                  <a:buSzTx/>
                </a:pPr>
                <a:r>
                  <a:rPr lang="en-US" sz="500">
                    <a:solidFill>
                      <a:schemeClr val="bg1"/>
                    </a:solidFill>
                  </a:rPr>
                  <a:t>Systems and Transformational Changes </a:t>
                </a:r>
              </a:p>
            </p:txBody>
          </p:sp>
          <p:sp>
            <p:nvSpPr>
              <p:cNvPr id="822457" name="Rectangle 185"/>
              <p:cNvSpPr>
                <a:spLocks noChangeArrowheads="1"/>
              </p:cNvSpPr>
              <p:nvPr/>
            </p:nvSpPr>
            <p:spPr bwMode="auto">
              <a:xfrm>
                <a:off x="491" y="1681"/>
                <a:ext cx="1415" cy="981"/>
              </a:xfrm>
              <a:prstGeom prst="rect">
                <a:avLst/>
              </a:prstGeom>
              <a:solidFill>
                <a:srgbClr val="CFE0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2458" name="Rectangle 186"/>
              <p:cNvSpPr>
                <a:spLocks noChangeArrowheads="1"/>
              </p:cNvSpPr>
              <p:nvPr/>
            </p:nvSpPr>
            <p:spPr bwMode="auto">
              <a:xfrm>
                <a:off x="491" y="1681"/>
                <a:ext cx="1415" cy="981"/>
              </a:xfrm>
              <a:prstGeom prst="rect">
                <a:avLst/>
              </a:prstGeom>
              <a:solidFill>
                <a:srgbClr val="CFE06E"/>
              </a:solidFill>
              <a:ln>
                <a:noFill/>
              </a:ln>
              <a:extLst>
                <a:ext uri="{91240B29-F687-4F45-9708-019B960494DF}">
                  <a14:hiddenLine xmlns:a14="http://schemas.microsoft.com/office/drawing/2010/main" w="3175" cap="rnd">
                    <a:solidFill>
                      <a:srgbClr val="000000"/>
                    </a:solidFill>
                    <a:miter lim="800000"/>
                    <a:headEnd/>
                    <a:tailEnd/>
                  </a14:hiddenLine>
                </a:ext>
              </a:extLst>
            </p:spPr>
            <p:txBody>
              <a:bodyPr lIns="45720" tIns="27432" rIns="45720" bIns="27432"/>
              <a:lstStyle/>
              <a:p>
                <a:pPr defTabSz="1019175">
                  <a:spcBef>
                    <a:spcPct val="0"/>
                  </a:spcBef>
                  <a:spcAft>
                    <a:spcPct val="0"/>
                  </a:spcAft>
                  <a:buSzTx/>
                </a:pPr>
                <a:r>
                  <a:rPr lang="en-US" sz="500">
                    <a:solidFill>
                      <a:schemeClr val="tx1"/>
                    </a:solidFill>
                  </a:rPr>
                  <a:t>Supported</a:t>
                </a:r>
                <a:endParaRPr lang="en-US" sz="500"/>
              </a:p>
            </p:txBody>
          </p:sp>
          <p:sp>
            <p:nvSpPr>
              <p:cNvPr id="822459" name="Rectangle 187"/>
              <p:cNvSpPr>
                <a:spLocks noChangeArrowheads="1"/>
              </p:cNvSpPr>
              <p:nvPr/>
            </p:nvSpPr>
            <p:spPr bwMode="auto">
              <a:xfrm>
                <a:off x="494" y="1823"/>
                <a:ext cx="762"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miter lim="800000"/>
                    <a:headEnd/>
                    <a:tailEnd/>
                  </a14:hiddenLine>
                </a:ext>
              </a:extLst>
            </p:spPr>
            <p:txBody>
              <a:bodyPr/>
              <a:lstStyle/>
              <a:p>
                <a:endParaRPr lang="zh-CN" altLang="en-US"/>
              </a:p>
            </p:txBody>
          </p:sp>
          <p:sp>
            <p:nvSpPr>
              <p:cNvPr id="822460" name="Rectangle 188"/>
              <p:cNvSpPr>
                <a:spLocks noChangeArrowheads="1"/>
              </p:cNvSpPr>
              <p:nvPr/>
            </p:nvSpPr>
            <p:spPr bwMode="auto">
              <a:xfrm>
                <a:off x="1267" y="1695"/>
                <a:ext cx="623"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114300" lvl="1" indent="-112713" defTabSz="1019175">
                  <a:spcBef>
                    <a:spcPct val="0"/>
                  </a:spcBef>
                  <a:spcAft>
                    <a:spcPct val="0"/>
                  </a:spcAft>
                  <a:buSzTx/>
                  <a:buFontTx/>
                  <a:buChar char="•"/>
                </a:pPr>
                <a:r>
                  <a:rPr lang="en-US" sz="400">
                    <a:solidFill>
                      <a:schemeClr val="tx1"/>
                    </a:solidFill>
                  </a:rPr>
                  <a:t>Invoice processing</a:t>
                </a:r>
              </a:p>
              <a:p>
                <a:pPr marL="228600" lvl="2" indent="-112713" defTabSz="1019175">
                  <a:spcBef>
                    <a:spcPct val="0"/>
                  </a:spcBef>
                  <a:spcAft>
                    <a:spcPct val="0"/>
                  </a:spcAft>
                  <a:buSzTx/>
                  <a:buFont typeface="Arial" pitchFamily="34" charset="0"/>
                  <a:buChar char="-"/>
                </a:pPr>
                <a:r>
                  <a:rPr lang="en-US" sz="400">
                    <a:solidFill>
                      <a:schemeClr val="tx1"/>
                    </a:solidFill>
                  </a:rPr>
                  <a:t>Engage vendors for invoice structure and frequency</a:t>
                </a:r>
              </a:p>
              <a:p>
                <a:pPr marL="228600" lvl="2" indent="-112713" defTabSz="1019175">
                  <a:spcBef>
                    <a:spcPct val="0"/>
                  </a:spcBef>
                  <a:spcAft>
                    <a:spcPct val="0"/>
                  </a:spcAft>
                  <a:buSzTx/>
                  <a:buFont typeface="Arial" pitchFamily="34" charset="0"/>
                  <a:buChar char="-"/>
                </a:pPr>
                <a:r>
                  <a:rPr lang="en-US" sz="400">
                    <a:solidFill>
                      <a:schemeClr val="tx1"/>
                    </a:solidFill>
                  </a:rPr>
                  <a:t>Initiate ‘stamp’ approval and coding process and </a:t>
                </a:r>
                <a:br>
                  <a:rPr lang="en-US" sz="400">
                    <a:solidFill>
                      <a:schemeClr val="tx1"/>
                    </a:solidFill>
                  </a:rPr>
                </a:br>
                <a:r>
                  <a:rPr lang="en-US" sz="400">
                    <a:solidFill>
                      <a:schemeClr val="tx1"/>
                    </a:solidFill>
                  </a:rPr>
                  <a:t>re-allocate resources</a:t>
                </a:r>
              </a:p>
              <a:p>
                <a:pPr marL="228600" lvl="2" indent="-112713" defTabSz="1019175">
                  <a:spcBef>
                    <a:spcPct val="0"/>
                  </a:spcBef>
                  <a:spcAft>
                    <a:spcPct val="0"/>
                  </a:spcAft>
                  <a:buSzTx/>
                  <a:buFont typeface="Arial" pitchFamily="34" charset="0"/>
                  <a:buChar char="-"/>
                </a:pPr>
                <a:r>
                  <a:rPr lang="en-US" sz="400">
                    <a:solidFill>
                      <a:schemeClr val="tx1"/>
                    </a:solidFill>
                  </a:rPr>
                  <a:t>Define exception parameters</a:t>
                </a:r>
              </a:p>
              <a:p>
                <a:pPr marL="114300" lvl="1" indent="-112713" defTabSz="1019175">
                  <a:spcBef>
                    <a:spcPct val="0"/>
                  </a:spcBef>
                  <a:spcAft>
                    <a:spcPct val="0"/>
                  </a:spcAft>
                  <a:buSzTx/>
                  <a:buFontTx/>
                  <a:buChar char="•"/>
                </a:pPr>
                <a:endParaRPr lang="en-US" sz="400">
                  <a:solidFill>
                    <a:schemeClr val="tx1"/>
                  </a:solidFill>
                </a:endParaRPr>
              </a:p>
              <a:p>
                <a:pPr marL="114300" lvl="1" indent="-112713" defTabSz="1019175">
                  <a:spcBef>
                    <a:spcPct val="0"/>
                  </a:spcBef>
                  <a:spcAft>
                    <a:spcPct val="0"/>
                  </a:spcAft>
                  <a:buSzTx/>
                  <a:buFontTx/>
                  <a:buChar char="•"/>
                </a:pPr>
                <a:r>
                  <a:rPr lang="en-US" sz="400">
                    <a:solidFill>
                      <a:schemeClr val="tx1"/>
                    </a:solidFill>
                  </a:rPr>
                  <a:t>Contractor deployment &amp; management</a:t>
                </a:r>
              </a:p>
              <a:p>
                <a:pPr marL="228600" lvl="2" indent="-112713" defTabSz="1019175">
                  <a:spcBef>
                    <a:spcPct val="0"/>
                  </a:spcBef>
                  <a:spcAft>
                    <a:spcPct val="0"/>
                  </a:spcAft>
                  <a:buSzTx/>
                  <a:buFont typeface="Arial" pitchFamily="34" charset="0"/>
                  <a:buChar char="-"/>
                </a:pPr>
                <a:r>
                  <a:rPr lang="en-US" sz="400">
                    <a:solidFill>
                      <a:schemeClr val="tx1"/>
                    </a:solidFill>
                  </a:rPr>
                  <a:t>Agree Operations &amp; PSCM support roles, DoA , etc</a:t>
                </a:r>
              </a:p>
              <a:p>
                <a:pPr marL="228600" lvl="2" indent="-112713" defTabSz="1019175">
                  <a:spcBef>
                    <a:spcPct val="0"/>
                  </a:spcBef>
                  <a:spcAft>
                    <a:spcPct val="0"/>
                  </a:spcAft>
                  <a:buSzTx/>
                  <a:buFont typeface="Arial" pitchFamily="34" charset="0"/>
                  <a:buChar char="-"/>
                </a:pPr>
                <a:r>
                  <a:rPr lang="en-US" sz="400">
                    <a:solidFill>
                      <a:schemeClr val="tx1"/>
                    </a:solidFill>
                  </a:rPr>
                  <a:t>Initiate ‘field ticket’ validation &amp; quality control process</a:t>
                </a:r>
              </a:p>
              <a:p>
                <a:pPr marL="228600" lvl="2" indent="-112713" defTabSz="1019175">
                  <a:spcBef>
                    <a:spcPct val="0"/>
                  </a:spcBef>
                  <a:spcAft>
                    <a:spcPct val="0"/>
                  </a:spcAft>
                  <a:buSzTx/>
                  <a:buFont typeface="Arial" pitchFamily="34" charset="0"/>
                  <a:buChar char="-"/>
                </a:pPr>
                <a:r>
                  <a:rPr lang="en-US" sz="400">
                    <a:solidFill>
                      <a:schemeClr val="tx1"/>
                    </a:solidFill>
                  </a:rPr>
                  <a:t>Take ownership of SPM</a:t>
                </a:r>
              </a:p>
              <a:p>
                <a:pPr marL="114300" lvl="1" indent="-112713" defTabSz="1019175">
                  <a:spcBef>
                    <a:spcPct val="0"/>
                  </a:spcBef>
                  <a:spcAft>
                    <a:spcPct val="0"/>
                  </a:spcAft>
                  <a:buSzTx/>
                  <a:buFontTx/>
                  <a:buChar char="•"/>
                </a:pPr>
                <a:endParaRPr lang="en-US" sz="400">
                  <a:solidFill>
                    <a:schemeClr val="tx1"/>
                  </a:solidFill>
                </a:endParaRPr>
              </a:p>
              <a:p>
                <a:pPr marL="114300" lvl="1" indent="-112713" defTabSz="1019175">
                  <a:spcBef>
                    <a:spcPct val="0"/>
                  </a:spcBef>
                  <a:spcAft>
                    <a:spcPct val="0"/>
                  </a:spcAft>
                  <a:buSzTx/>
                  <a:buFontTx/>
                  <a:buChar char="•"/>
                </a:pPr>
                <a:r>
                  <a:rPr lang="en-US" sz="400">
                    <a:solidFill>
                      <a:schemeClr val="tx1"/>
                    </a:solidFill>
                  </a:rPr>
                  <a:t>Integrated budget</a:t>
                </a:r>
              </a:p>
              <a:p>
                <a:pPr marL="228600" lvl="2" indent="-112713" defTabSz="1019175">
                  <a:spcBef>
                    <a:spcPct val="0"/>
                  </a:spcBef>
                  <a:spcAft>
                    <a:spcPct val="0"/>
                  </a:spcAft>
                  <a:buSzTx/>
                  <a:buFont typeface="Arial" pitchFamily="34" charset="0"/>
                  <a:buChar char="-"/>
                </a:pPr>
                <a:r>
                  <a:rPr lang="en-US" sz="400">
                    <a:solidFill>
                      <a:schemeClr val="tx1"/>
                    </a:solidFill>
                  </a:rPr>
                  <a:t>Define routine activity cost standards</a:t>
                </a:r>
              </a:p>
              <a:p>
                <a:pPr marL="228600" lvl="2" indent="-112713" defTabSz="1019175">
                  <a:spcBef>
                    <a:spcPct val="0"/>
                  </a:spcBef>
                  <a:spcAft>
                    <a:spcPct val="0"/>
                  </a:spcAft>
                  <a:buSzTx/>
                  <a:buFont typeface="Arial" pitchFamily="34" charset="0"/>
                  <a:buChar char="-"/>
                </a:pPr>
                <a:r>
                  <a:rPr lang="en-US" sz="400">
                    <a:solidFill>
                      <a:schemeClr val="tx1"/>
                    </a:solidFill>
                  </a:rPr>
                  <a:t>AFE construction &amp; Rig Schedule process changes</a:t>
                </a:r>
              </a:p>
            </p:txBody>
          </p:sp>
          <p:sp>
            <p:nvSpPr>
              <p:cNvPr id="822461" name="Rectangle 189"/>
              <p:cNvSpPr>
                <a:spLocks noChangeArrowheads="1"/>
              </p:cNvSpPr>
              <p:nvPr/>
            </p:nvSpPr>
            <p:spPr bwMode="auto">
              <a:xfrm>
                <a:off x="1283" y="2690"/>
                <a:ext cx="336"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buSzTx/>
                </a:pPr>
                <a:r>
                  <a:rPr lang="en-US" sz="500">
                    <a:solidFill>
                      <a:schemeClr val="tx1"/>
                    </a:solidFill>
                  </a:rPr>
                  <a:t>Degree of Difficulty</a:t>
                </a:r>
              </a:p>
            </p:txBody>
          </p:sp>
          <p:sp>
            <p:nvSpPr>
              <p:cNvPr id="822462" name="Line 190"/>
              <p:cNvSpPr>
                <a:spLocks noChangeShapeType="1"/>
              </p:cNvSpPr>
              <p:nvPr/>
            </p:nvSpPr>
            <p:spPr bwMode="auto">
              <a:xfrm>
                <a:off x="493" y="2717"/>
                <a:ext cx="76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463" name="Rectangle 191"/>
              <p:cNvSpPr>
                <a:spLocks noChangeArrowheads="1"/>
              </p:cNvSpPr>
              <p:nvPr/>
            </p:nvSpPr>
            <p:spPr bwMode="auto">
              <a:xfrm>
                <a:off x="216" y="2696"/>
                <a:ext cx="19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buSzTx/>
                </a:pPr>
                <a:r>
                  <a:rPr lang="en-US" sz="500">
                    <a:solidFill>
                      <a:schemeClr val="tx1"/>
                    </a:solidFill>
                  </a:rPr>
                  <a:t>Anticipated</a:t>
                </a:r>
                <a:br>
                  <a:rPr lang="en-US" sz="500">
                    <a:solidFill>
                      <a:schemeClr val="tx1"/>
                    </a:solidFill>
                  </a:rPr>
                </a:br>
                <a:r>
                  <a:rPr lang="en-US" sz="500">
                    <a:solidFill>
                      <a:schemeClr val="tx1"/>
                    </a:solidFill>
                  </a:rPr>
                  <a:t>Benefits</a:t>
                </a:r>
                <a:br>
                  <a:rPr lang="en-US" sz="500">
                    <a:solidFill>
                      <a:schemeClr val="tx1"/>
                    </a:solidFill>
                  </a:rPr>
                </a:br>
                <a:r>
                  <a:rPr lang="en-US" sz="500">
                    <a:solidFill>
                      <a:schemeClr val="tx1"/>
                    </a:solidFill>
                  </a:rPr>
                  <a:t>Realization</a:t>
                </a:r>
              </a:p>
            </p:txBody>
          </p:sp>
          <p:sp>
            <p:nvSpPr>
              <p:cNvPr id="822464" name="Text Box 192"/>
              <p:cNvSpPr txBox="1">
                <a:spLocks noChangeArrowheads="1"/>
              </p:cNvSpPr>
              <p:nvPr/>
            </p:nvSpPr>
            <p:spPr bwMode="blackWhite">
              <a:xfrm>
                <a:off x="492" y="1823"/>
                <a:ext cx="760" cy="841"/>
              </a:xfrm>
              <a:prstGeom prst="rect">
                <a:avLst/>
              </a:prstGeom>
              <a:solidFill>
                <a:srgbClr val="D4510A"/>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 tIns="27432" rIns="27432" bIns="27432"/>
              <a:lstStyle>
                <a:lvl1pPr defTabSz="1019175">
                  <a:spcBef>
                    <a:spcPct val="0"/>
                  </a:spcBef>
                  <a:spcAft>
                    <a:spcPct val="0"/>
                  </a:spcAft>
                  <a:defRPr>
                    <a:solidFill>
                      <a:schemeClr val="tx1"/>
                    </a:solidFill>
                    <a:latin typeface="Arial" pitchFamily="34" charset="0"/>
                    <a:cs typeface="Arial" pitchFamily="34" charset="0"/>
                  </a:defRPr>
                </a:lvl1pPr>
                <a:lvl2pPr marL="114300" indent="-112713" defTabSz="1019175">
                  <a:spcBef>
                    <a:spcPct val="0"/>
                  </a:spcBef>
                  <a:spcAft>
                    <a:spcPct val="0"/>
                  </a:spcAft>
                  <a:defRPr>
                    <a:solidFill>
                      <a:schemeClr val="tx1"/>
                    </a:solidFill>
                    <a:latin typeface="Arial" pitchFamily="34" charset="0"/>
                    <a:cs typeface="Arial" pitchFamily="34" charset="0"/>
                  </a:defRPr>
                </a:lvl2pPr>
                <a:lvl3pPr marL="228600" indent="-112713" defTabSz="1019175">
                  <a:spcBef>
                    <a:spcPct val="0"/>
                  </a:spcBef>
                  <a:spcAft>
                    <a:spcPct val="0"/>
                  </a:spcAft>
                  <a:defRPr>
                    <a:solidFill>
                      <a:schemeClr val="tx1"/>
                    </a:solidFill>
                    <a:latin typeface="Arial" pitchFamily="34" charset="0"/>
                    <a:cs typeface="Arial" pitchFamily="34" charset="0"/>
                  </a:defRPr>
                </a:lvl3pPr>
                <a:lvl4pPr marL="1528763"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lvl="1">
                  <a:buSzTx/>
                </a:pPr>
                <a:r>
                  <a:rPr lang="en-US" sz="400">
                    <a:solidFill>
                      <a:schemeClr val="bg1"/>
                    </a:solidFill>
                  </a:rPr>
                  <a:t>Immediate &amp; Controllable Actions</a:t>
                </a:r>
              </a:p>
              <a:p>
                <a:pPr lvl="1">
                  <a:buSzTx/>
                  <a:buFontTx/>
                  <a:buChar char="•"/>
                </a:pPr>
                <a:r>
                  <a:rPr lang="en-US" sz="400">
                    <a:solidFill>
                      <a:schemeClr val="bg1"/>
                    </a:solidFill>
                  </a:rPr>
                  <a:t>Asset specific targeted recommendations</a:t>
                </a:r>
              </a:p>
              <a:p>
                <a:pPr lvl="1">
                  <a:buSzTx/>
                  <a:buFontTx/>
                  <a:buChar char="•"/>
                </a:pPr>
                <a:r>
                  <a:rPr lang="en-US" sz="400">
                    <a:solidFill>
                      <a:schemeClr val="bg1"/>
                    </a:solidFill>
                  </a:rPr>
                  <a:t>Invoice processing</a:t>
                </a:r>
              </a:p>
              <a:p>
                <a:pPr lvl="2">
                  <a:buSzTx/>
                  <a:buFont typeface="Arial" pitchFamily="34" charset="0"/>
                  <a:buChar char="-"/>
                </a:pPr>
                <a:r>
                  <a:rPr lang="en-US" sz="400">
                    <a:solidFill>
                      <a:schemeClr val="bg1"/>
                    </a:solidFill>
                  </a:rPr>
                  <a:t>Design ‘field ticket’ support package</a:t>
                </a:r>
              </a:p>
              <a:p>
                <a:pPr lvl="2">
                  <a:buSzTx/>
                  <a:buFont typeface="Arial" pitchFamily="34" charset="0"/>
                  <a:buChar char="-"/>
                </a:pPr>
                <a:r>
                  <a:rPr lang="en-US" sz="400">
                    <a:solidFill>
                      <a:schemeClr val="bg1"/>
                    </a:solidFill>
                  </a:rPr>
                  <a:t>Resolve DoA interpretation and application issues</a:t>
                </a:r>
              </a:p>
              <a:p>
                <a:pPr lvl="1">
                  <a:buSzTx/>
                  <a:buFontTx/>
                  <a:buChar char="•"/>
                </a:pPr>
                <a:endParaRPr lang="en-US" sz="400">
                  <a:solidFill>
                    <a:schemeClr val="bg1"/>
                  </a:solidFill>
                </a:endParaRPr>
              </a:p>
              <a:p>
                <a:pPr lvl="1">
                  <a:buSzTx/>
                  <a:buFontTx/>
                  <a:buChar char="•"/>
                </a:pPr>
                <a:r>
                  <a:rPr lang="en-US" sz="400">
                    <a:solidFill>
                      <a:schemeClr val="bg1"/>
                    </a:solidFill>
                  </a:rPr>
                  <a:t>Contractor deployment &amp; management</a:t>
                </a:r>
              </a:p>
              <a:p>
                <a:pPr lvl="2">
                  <a:buSzTx/>
                  <a:buFont typeface="Arial" pitchFamily="34" charset="0"/>
                  <a:buChar char="-"/>
                </a:pPr>
                <a:r>
                  <a:rPr lang="en-US" sz="400">
                    <a:solidFill>
                      <a:schemeClr val="bg1"/>
                    </a:solidFill>
                  </a:rPr>
                  <a:t>Identify and dedicate PSCM single points of contact</a:t>
                </a:r>
              </a:p>
              <a:p>
                <a:pPr lvl="2">
                  <a:buSzTx/>
                  <a:buFont typeface="Arial" pitchFamily="34" charset="0"/>
                  <a:buChar char="-"/>
                </a:pPr>
                <a:r>
                  <a:rPr lang="en-US" sz="400">
                    <a:solidFill>
                      <a:schemeClr val="bg1"/>
                    </a:solidFill>
                  </a:rPr>
                  <a:t>PSCM resource technical training </a:t>
                </a:r>
              </a:p>
              <a:p>
                <a:pPr lvl="2">
                  <a:buSzTx/>
                  <a:buFont typeface="Arial" pitchFamily="34" charset="0"/>
                  <a:buChar char="-"/>
                </a:pPr>
                <a:r>
                  <a:rPr lang="en-US" sz="400">
                    <a:solidFill>
                      <a:schemeClr val="bg1"/>
                    </a:solidFill>
                  </a:rPr>
                  <a:t>Design ‘field ticket’ quality </a:t>
                </a:r>
                <a:br>
                  <a:rPr lang="en-US" sz="400">
                    <a:solidFill>
                      <a:schemeClr val="bg1"/>
                    </a:solidFill>
                  </a:rPr>
                </a:br>
                <a:r>
                  <a:rPr lang="en-US" sz="400">
                    <a:solidFill>
                      <a:schemeClr val="bg1"/>
                    </a:solidFill>
                  </a:rPr>
                  <a:t>control process </a:t>
                </a:r>
              </a:p>
              <a:p>
                <a:pPr lvl="1">
                  <a:buSzTx/>
                </a:pPr>
                <a:endParaRPr lang="en-US" sz="400">
                  <a:solidFill>
                    <a:schemeClr val="bg1"/>
                  </a:solidFill>
                </a:endParaRPr>
              </a:p>
              <a:p>
                <a:pPr lvl="1">
                  <a:buSzTx/>
                  <a:buFontTx/>
                  <a:buChar char="•"/>
                </a:pPr>
                <a:r>
                  <a:rPr lang="en-US" sz="400">
                    <a:solidFill>
                      <a:schemeClr val="bg1"/>
                    </a:solidFill>
                  </a:rPr>
                  <a:t>Integrated budget</a:t>
                </a:r>
              </a:p>
              <a:p>
                <a:pPr lvl="2">
                  <a:buSzTx/>
                  <a:buFont typeface="Arial" pitchFamily="34" charset="0"/>
                  <a:buChar char="-"/>
                </a:pPr>
                <a:r>
                  <a:rPr lang="en-US" sz="400">
                    <a:solidFill>
                      <a:schemeClr val="bg1"/>
                    </a:solidFill>
                  </a:rPr>
                  <a:t>Commence job </a:t>
                </a:r>
                <a:br>
                  <a:rPr lang="en-US" sz="400">
                    <a:solidFill>
                      <a:schemeClr val="bg1"/>
                    </a:solidFill>
                  </a:rPr>
                </a:br>
                <a:r>
                  <a:rPr lang="en-US" sz="400">
                    <a:solidFill>
                      <a:schemeClr val="bg1"/>
                    </a:solidFill>
                  </a:rPr>
                  <a:t>execution analysis</a:t>
                </a:r>
              </a:p>
              <a:p>
                <a:pPr lvl="2">
                  <a:buSzTx/>
                  <a:buFont typeface="Arial" pitchFamily="34" charset="0"/>
                  <a:buChar char="-"/>
                </a:pPr>
                <a:r>
                  <a:rPr lang="en-US" sz="400">
                    <a:solidFill>
                      <a:schemeClr val="bg1"/>
                    </a:solidFill>
                  </a:rPr>
                  <a:t>Formalize and document budgeting roles and processes</a:t>
                </a:r>
              </a:p>
            </p:txBody>
          </p:sp>
          <p:sp>
            <p:nvSpPr>
              <p:cNvPr id="822465" name="Rectangle 193"/>
              <p:cNvSpPr>
                <a:spLocks noChangeArrowheads="1"/>
              </p:cNvSpPr>
              <p:nvPr/>
            </p:nvSpPr>
            <p:spPr bwMode="auto">
              <a:xfrm>
                <a:off x="1921" y="1557"/>
                <a:ext cx="559"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114300" lvl="1" indent="-112713" defTabSz="1019175">
                  <a:spcBef>
                    <a:spcPct val="0"/>
                  </a:spcBef>
                  <a:spcAft>
                    <a:spcPct val="0"/>
                  </a:spcAft>
                  <a:buSzTx/>
                  <a:buFontTx/>
                  <a:buChar char="•"/>
                </a:pPr>
                <a:r>
                  <a:rPr lang="en-US" sz="400">
                    <a:solidFill>
                      <a:schemeClr val="bg1"/>
                    </a:solidFill>
                  </a:rPr>
                  <a:t>Invoice processing</a:t>
                </a:r>
              </a:p>
              <a:p>
                <a:pPr marL="228600" lvl="2" indent="-112713" defTabSz="1019175">
                  <a:spcBef>
                    <a:spcPct val="0"/>
                  </a:spcBef>
                  <a:spcAft>
                    <a:spcPct val="0"/>
                  </a:spcAft>
                  <a:buSzTx/>
                  <a:buFont typeface="Arial" pitchFamily="34" charset="0"/>
                  <a:buChar char="-"/>
                </a:pPr>
                <a:r>
                  <a:rPr lang="en-US" sz="400">
                    <a:solidFill>
                      <a:schemeClr val="bg1"/>
                    </a:solidFill>
                  </a:rPr>
                  <a:t>Tulsa SLA updates and </a:t>
                </a:r>
                <a:br>
                  <a:rPr lang="en-US" sz="400">
                    <a:solidFill>
                      <a:schemeClr val="bg1"/>
                    </a:solidFill>
                  </a:rPr>
                </a:br>
                <a:r>
                  <a:rPr lang="en-US" sz="400">
                    <a:solidFill>
                      <a:schemeClr val="bg1"/>
                    </a:solidFill>
                  </a:rPr>
                  <a:t>process changes</a:t>
                </a:r>
              </a:p>
              <a:p>
                <a:pPr marL="228600" lvl="2" indent="-112713" defTabSz="1019175">
                  <a:spcBef>
                    <a:spcPct val="0"/>
                  </a:spcBef>
                  <a:spcAft>
                    <a:spcPct val="0"/>
                  </a:spcAft>
                  <a:buSzTx/>
                  <a:buFont typeface="Arial" pitchFamily="34" charset="0"/>
                  <a:buChar char="-"/>
                </a:pPr>
                <a:r>
                  <a:rPr lang="en-US" sz="400">
                    <a:solidFill>
                      <a:schemeClr val="bg1"/>
                    </a:solidFill>
                  </a:rPr>
                  <a:t>Automate approval process with exception parameters</a:t>
                </a:r>
              </a:p>
              <a:p>
                <a:pPr marL="114300" lvl="1" indent="-112713" defTabSz="1019175">
                  <a:spcBef>
                    <a:spcPct val="0"/>
                  </a:spcBef>
                  <a:spcAft>
                    <a:spcPct val="0"/>
                  </a:spcAft>
                  <a:buSzTx/>
                  <a:buFontTx/>
                  <a:buChar char="•"/>
                </a:pPr>
                <a:endParaRPr lang="en-US" sz="400">
                  <a:solidFill>
                    <a:schemeClr val="bg1"/>
                  </a:solidFill>
                </a:endParaRPr>
              </a:p>
              <a:p>
                <a:pPr marL="114300" lvl="1" indent="-112713" defTabSz="1019175">
                  <a:spcBef>
                    <a:spcPct val="0"/>
                  </a:spcBef>
                  <a:spcAft>
                    <a:spcPct val="0"/>
                  </a:spcAft>
                  <a:buSzTx/>
                  <a:buFontTx/>
                  <a:buChar char="•"/>
                </a:pPr>
                <a:r>
                  <a:rPr lang="en-US" sz="400">
                    <a:solidFill>
                      <a:schemeClr val="bg1"/>
                    </a:solidFill>
                  </a:rPr>
                  <a:t>Contractor deployment </a:t>
                </a:r>
                <a:br>
                  <a:rPr lang="en-US" sz="400">
                    <a:solidFill>
                      <a:schemeClr val="bg1"/>
                    </a:solidFill>
                  </a:rPr>
                </a:br>
                <a:r>
                  <a:rPr lang="en-US" sz="400">
                    <a:solidFill>
                      <a:schemeClr val="bg1"/>
                    </a:solidFill>
                  </a:rPr>
                  <a:t>&amp; management</a:t>
                </a:r>
              </a:p>
              <a:p>
                <a:pPr marL="228600" lvl="2" indent="-112713" defTabSz="1019175">
                  <a:spcBef>
                    <a:spcPct val="0"/>
                  </a:spcBef>
                  <a:spcAft>
                    <a:spcPct val="0"/>
                  </a:spcAft>
                  <a:buSzTx/>
                  <a:buFont typeface="Arial" pitchFamily="34" charset="0"/>
                  <a:buChar char="-"/>
                </a:pPr>
                <a:r>
                  <a:rPr lang="en-US" sz="400">
                    <a:solidFill>
                      <a:schemeClr val="bg1"/>
                    </a:solidFill>
                  </a:rPr>
                  <a:t>Agree and implement SPM </a:t>
                </a:r>
                <a:br>
                  <a:rPr lang="en-US" sz="400">
                    <a:solidFill>
                      <a:schemeClr val="bg1"/>
                    </a:solidFill>
                  </a:rPr>
                </a:br>
                <a:r>
                  <a:rPr lang="en-US" sz="400">
                    <a:solidFill>
                      <a:schemeClr val="bg1"/>
                    </a:solidFill>
                  </a:rPr>
                  <a:t>non-performance repercussions</a:t>
                </a:r>
              </a:p>
              <a:p>
                <a:pPr marL="114300" lvl="1" indent="-112713" defTabSz="1019175">
                  <a:spcBef>
                    <a:spcPct val="0"/>
                  </a:spcBef>
                  <a:spcAft>
                    <a:spcPct val="0"/>
                  </a:spcAft>
                  <a:buSzTx/>
                  <a:buFontTx/>
                  <a:buChar char="•"/>
                </a:pPr>
                <a:endParaRPr lang="en-US" sz="400">
                  <a:solidFill>
                    <a:schemeClr val="bg1"/>
                  </a:solidFill>
                </a:endParaRPr>
              </a:p>
              <a:p>
                <a:pPr marL="114300" lvl="1" indent="-112713" defTabSz="1019175">
                  <a:spcBef>
                    <a:spcPct val="0"/>
                  </a:spcBef>
                  <a:spcAft>
                    <a:spcPct val="0"/>
                  </a:spcAft>
                  <a:buSzTx/>
                  <a:buFontTx/>
                  <a:buChar char="•"/>
                </a:pPr>
                <a:r>
                  <a:rPr lang="en-US" sz="400">
                    <a:solidFill>
                      <a:schemeClr val="bg1"/>
                    </a:solidFill>
                  </a:rPr>
                  <a:t>Integrated budget</a:t>
                </a:r>
              </a:p>
              <a:p>
                <a:pPr marL="228600" lvl="2" indent="-112713" defTabSz="1019175">
                  <a:spcBef>
                    <a:spcPct val="0"/>
                  </a:spcBef>
                  <a:spcAft>
                    <a:spcPct val="0"/>
                  </a:spcAft>
                  <a:buSzTx/>
                  <a:buFont typeface="Arial" pitchFamily="34" charset="0"/>
                  <a:buChar char="-"/>
                </a:pPr>
                <a:r>
                  <a:rPr lang="en-US" sz="400">
                    <a:solidFill>
                      <a:schemeClr val="bg1"/>
                    </a:solidFill>
                  </a:rPr>
                  <a:t>Commence integrated budget/forecast processes using activity plans and </a:t>
                </a:r>
                <a:br>
                  <a:rPr lang="en-US" sz="400">
                    <a:solidFill>
                      <a:schemeClr val="bg1"/>
                    </a:solidFill>
                  </a:rPr>
                </a:br>
                <a:r>
                  <a:rPr lang="en-US" sz="400">
                    <a:solidFill>
                      <a:schemeClr val="bg1"/>
                    </a:solidFill>
                  </a:rPr>
                  <a:t>cost standards </a:t>
                </a:r>
              </a:p>
              <a:p>
                <a:pPr marL="228600" lvl="2" indent="-112713" defTabSz="1019175">
                  <a:spcBef>
                    <a:spcPct val="0"/>
                  </a:spcBef>
                  <a:spcAft>
                    <a:spcPct val="0"/>
                  </a:spcAft>
                  <a:buSzTx/>
                  <a:buFont typeface="Arial" pitchFamily="34" charset="0"/>
                  <a:buChar char="-"/>
                </a:pPr>
                <a:r>
                  <a:rPr lang="en-US" sz="400">
                    <a:solidFill>
                      <a:schemeClr val="bg1"/>
                    </a:solidFill>
                  </a:rPr>
                  <a:t>Leverage WMS to </a:t>
                </a:r>
                <a:br>
                  <a:rPr lang="en-US" sz="400">
                    <a:solidFill>
                      <a:schemeClr val="bg1"/>
                    </a:solidFill>
                  </a:rPr>
                </a:br>
                <a:r>
                  <a:rPr lang="en-US" sz="400">
                    <a:solidFill>
                      <a:schemeClr val="bg1"/>
                    </a:solidFill>
                  </a:rPr>
                  <a:t>monitor monthly spend against budget</a:t>
                </a:r>
              </a:p>
            </p:txBody>
          </p:sp>
          <p:sp>
            <p:nvSpPr>
              <p:cNvPr id="822466" name="Line 194"/>
              <p:cNvSpPr>
                <a:spLocks noChangeShapeType="1"/>
              </p:cNvSpPr>
              <p:nvPr/>
            </p:nvSpPr>
            <p:spPr bwMode="auto">
              <a:xfrm>
                <a:off x="1647" y="2717"/>
                <a:ext cx="850" cy="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2467" name="Line 195"/>
              <p:cNvSpPr>
                <a:spLocks noChangeShapeType="1"/>
              </p:cNvSpPr>
              <p:nvPr/>
            </p:nvSpPr>
            <p:spPr bwMode="auto">
              <a:xfrm>
                <a:off x="493" y="2829"/>
                <a:ext cx="2002"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468" name="Rectangle 196"/>
              <p:cNvSpPr>
                <a:spLocks noChangeArrowheads="1"/>
              </p:cNvSpPr>
              <p:nvPr/>
            </p:nvSpPr>
            <p:spPr bwMode="auto">
              <a:xfrm>
                <a:off x="754" y="2760"/>
                <a:ext cx="240"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buSzTx/>
                </a:pPr>
                <a:r>
                  <a:rPr lang="en-US" sz="500">
                    <a:solidFill>
                      <a:schemeClr val="tx1"/>
                    </a:solidFill>
                  </a:rPr>
                  <a:t>0 to 6 months</a:t>
                </a:r>
              </a:p>
            </p:txBody>
          </p:sp>
          <p:sp>
            <p:nvSpPr>
              <p:cNvPr id="822469" name="Rectangle 197"/>
              <p:cNvSpPr>
                <a:spLocks noChangeArrowheads="1"/>
              </p:cNvSpPr>
              <p:nvPr/>
            </p:nvSpPr>
            <p:spPr bwMode="auto">
              <a:xfrm>
                <a:off x="1460" y="2760"/>
                <a:ext cx="262"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buSzTx/>
                </a:pPr>
                <a:r>
                  <a:rPr lang="en-US" sz="500">
                    <a:solidFill>
                      <a:schemeClr val="tx1"/>
                    </a:solidFill>
                  </a:rPr>
                  <a:t>6 to 12 months</a:t>
                </a:r>
              </a:p>
            </p:txBody>
          </p:sp>
          <p:sp>
            <p:nvSpPr>
              <p:cNvPr id="822470" name="Rectangle 198"/>
              <p:cNvSpPr>
                <a:spLocks noChangeArrowheads="1"/>
              </p:cNvSpPr>
              <p:nvPr/>
            </p:nvSpPr>
            <p:spPr bwMode="auto">
              <a:xfrm>
                <a:off x="2135" y="2760"/>
                <a:ext cx="284"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buSzTx/>
                </a:pPr>
                <a:r>
                  <a:rPr lang="en-US" sz="500">
                    <a:solidFill>
                      <a:schemeClr val="tx1"/>
                    </a:solidFill>
                  </a:rPr>
                  <a:t>12 to 18 months</a:t>
                </a:r>
              </a:p>
            </p:txBody>
          </p:sp>
          <p:sp>
            <p:nvSpPr>
              <p:cNvPr id="822471" name="Line 199"/>
              <p:cNvSpPr>
                <a:spLocks noChangeShapeType="1"/>
              </p:cNvSpPr>
              <p:nvPr/>
            </p:nvSpPr>
            <p:spPr bwMode="blackWhite">
              <a:xfrm flipV="1">
                <a:off x="324" y="1540"/>
                <a:ext cx="0" cy="1125"/>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0" rIns="64800" bIns="0"/>
              <a:lstStyle/>
              <a:p>
                <a:endParaRPr lang="zh-CN" altLang="en-US"/>
              </a:p>
            </p:txBody>
          </p:sp>
          <p:sp>
            <p:nvSpPr>
              <p:cNvPr id="822472" name="Rectangle 200"/>
              <p:cNvSpPr>
                <a:spLocks noChangeArrowheads="1"/>
              </p:cNvSpPr>
              <p:nvPr/>
            </p:nvSpPr>
            <p:spPr bwMode="auto">
              <a:xfrm>
                <a:off x="216" y="1980"/>
                <a:ext cx="2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spcAft>
                    <a:spcPct val="0"/>
                  </a:spcAft>
                  <a:buSzTx/>
                </a:pPr>
                <a:r>
                  <a:rPr lang="en-US" sz="500">
                    <a:solidFill>
                      <a:schemeClr val="tx1"/>
                    </a:solidFill>
                  </a:rPr>
                  <a:t>Relative </a:t>
                </a:r>
                <a:br>
                  <a:rPr lang="en-US" sz="500">
                    <a:solidFill>
                      <a:schemeClr val="tx1"/>
                    </a:solidFill>
                  </a:rPr>
                </a:br>
                <a:r>
                  <a:rPr lang="en-US" sz="500">
                    <a:solidFill>
                      <a:schemeClr val="tx1"/>
                    </a:solidFill>
                  </a:rPr>
                  <a:t>Financial/</a:t>
                </a:r>
                <a:br>
                  <a:rPr lang="en-US" sz="500">
                    <a:solidFill>
                      <a:schemeClr val="tx1"/>
                    </a:solidFill>
                  </a:rPr>
                </a:br>
                <a:r>
                  <a:rPr lang="en-US" sz="500">
                    <a:solidFill>
                      <a:schemeClr val="tx1"/>
                    </a:solidFill>
                  </a:rPr>
                  <a:t>Operational </a:t>
                </a:r>
                <a:br>
                  <a:rPr lang="en-US" sz="500">
                    <a:solidFill>
                      <a:schemeClr val="tx1"/>
                    </a:solidFill>
                  </a:rPr>
                </a:br>
                <a:r>
                  <a:rPr lang="en-US" sz="500">
                    <a:solidFill>
                      <a:schemeClr val="tx1"/>
                    </a:solidFill>
                  </a:rPr>
                  <a:t>Impact </a:t>
                </a:r>
              </a:p>
            </p:txBody>
          </p:sp>
        </p:gr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灯片编号占位符 3"/>
          <p:cNvSpPr>
            <a:spLocks noGrp="1"/>
          </p:cNvSpPr>
          <p:nvPr>
            <p:ph type="sldNum" sz="quarter" idx="10"/>
          </p:nvPr>
        </p:nvSpPr>
        <p:spPr/>
        <p:txBody>
          <a:bodyPr/>
          <a:lstStyle/>
          <a:p>
            <a:fld id="{C1B216E6-16E6-482C-8117-C28E1D7EC0A6}" type="slidenum">
              <a:rPr lang="en-US"/>
              <a:pPr/>
              <a:t>41</a:t>
            </a:fld>
            <a:endParaRPr lang="en-US"/>
          </a:p>
        </p:txBody>
      </p:sp>
      <p:pic>
        <p:nvPicPr>
          <p:cNvPr id="835128" name="Picture 159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blackWhite">
          <a:xfrm>
            <a:off x="1892300" y="2333625"/>
            <a:ext cx="1425575" cy="1047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4322" name="Rectangle 2"/>
          <p:cNvSpPr>
            <a:spLocks noGrp="1" noChangeArrowheads="1"/>
          </p:cNvSpPr>
          <p:nvPr>
            <p:ph type="title"/>
          </p:nvPr>
        </p:nvSpPr>
        <p:spPr/>
        <p:txBody>
          <a:bodyPr/>
          <a:lstStyle/>
          <a:p>
            <a:r>
              <a:rPr lang="en-US">
                <a:solidFill>
                  <a:schemeClr val="tx1"/>
                </a:solidFill>
              </a:rPr>
              <a:t>Appendix 1 – Methodology summary</a:t>
            </a:r>
            <a:r>
              <a:rPr lang="en-US"/>
              <a:t> </a:t>
            </a:r>
            <a:br>
              <a:rPr lang="en-US"/>
            </a:br>
            <a:r>
              <a:rPr lang="en-US"/>
              <a:t>Toolkit</a:t>
            </a:r>
          </a:p>
        </p:txBody>
      </p:sp>
      <p:sp>
        <p:nvSpPr>
          <p:cNvPr id="824323" name="Rectangle 3"/>
          <p:cNvSpPr>
            <a:spLocks noChangeArrowheads="1"/>
          </p:cNvSpPr>
          <p:nvPr/>
        </p:nvSpPr>
        <p:spPr bwMode="auto">
          <a:xfrm>
            <a:off x="328613" y="1279525"/>
            <a:ext cx="9388475" cy="606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defTabSz="695325">
              <a:spcBef>
                <a:spcPct val="0"/>
              </a:spcBef>
              <a:buFont typeface="Arial" pitchFamily="34" charset="0"/>
              <a:buNone/>
            </a:pPr>
            <a:r>
              <a:rPr lang="en-US" sz="1400">
                <a:solidFill>
                  <a:schemeClr val="tx1"/>
                </a:solidFill>
              </a:rPr>
              <a:t>Our toolkit is centered around a set of basic principles, with tools are based on actual client project experience, which are constantly updated to incorporate new approaches and lessons learned. </a:t>
            </a:r>
          </a:p>
        </p:txBody>
      </p:sp>
      <p:sp>
        <p:nvSpPr>
          <p:cNvPr id="824471" name="Rectangle 151"/>
          <p:cNvSpPr>
            <a:spLocks noChangeArrowheads="1"/>
          </p:cNvSpPr>
          <p:nvPr/>
        </p:nvSpPr>
        <p:spPr bwMode="auto">
          <a:xfrm>
            <a:off x="5119688" y="1824038"/>
            <a:ext cx="4598987" cy="45862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defTabSz="457200">
              <a:spcBef>
                <a:spcPct val="0"/>
              </a:spcBef>
              <a:buFont typeface="Arial" pitchFamily="34" charset="0"/>
              <a:buNone/>
            </a:pPr>
            <a:r>
              <a:rPr lang="en-US" sz="1000">
                <a:solidFill>
                  <a:schemeClr val="tx1"/>
                </a:solidFill>
              </a:rPr>
              <a:t>Toolkit Areas</a:t>
            </a:r>
          </a:p>
          <a:p>
            <a:pPr marL="228600" lvl="1" indent="-227013" defTabSz="457200">
              <a:spcBef>
                <a:spcPct val="0"/>
              </a:spcBef>
              <a:buSzTx/>
              <a:buFontTx/>
              <a:buChar char="•"/>
            </a:pPr>
            <a:r>
              <a:rPr lang="en-US" sz="1000">
                <a:solidFill>
                  <a:schemeClr val="tx1"/>
                </a:solidFill>
              </a:rPr>
              <a:t>Cost Reduction</a:t>
            </a:r>
          </a:p>
          <a:p>
            <a:pPr marL="457200" lvl="2" indent="-227013" defTabSz="457200">
              <a:spcBef>
                <a:spcPct val="0"/>
              </a:spcBef>
              <a:buSzTx/>
              <a:buFont typeface="Arial" pitchFamily="34" charset="0"/>
              <a:buChar char="-"/>
            </a:pPr>
            <a:r>
              <a:rPr lang="en-US" sz="1000">
                <a:solidFill>
                  <a:schemeClr val="tx1"/>
                </a:solidFill>
              </a:rPr>
              <a:t>Kick-off presentation</a:t>
            </a:r>
          </a:p>
          <a:p>
            <a:pPr marL="457200" lvl="2" indent="-227013" defTabSz="457200">
              <a:spcBef>
                <a:spcPct val="0"/>
              </a:spcBef>
              <a:buSzTx/>
              <a:buFont typeface="Arial" pitchFamily="34" charset="0"/>
              <a:buChar char="-"/>
            </a:pPr>
            <a:r>
              <a:rPr lang="en-US" sz="1000">
                <a:solidFill>
                  <a:schemeClr val="tx1"/>
                </a:solidFill>
              </a:rPr>
              <a:t>Meeting approach, schedule, and agendas</a:t>
            </a:r>
          </a:p>
          <a:p>
            <a:pPr marL="457200" lvl="2" indent="-227013" defTabSz="457200">
              <a:spcBef>
                <a:spcPct val="0"/>
              </a:spcBef>
              <a:buSzTx/>
              <a:buFont typeface="Arial" pitchFamily="34" charset="0"/>
              <a:buChar char="-"/>
            </a:pPr>
            <a:r>
              <a:rPr lang="en-US" sz="1000">
                <a:solidFill>
                  <a:schemeClr val="tx1"/>
                </a:solidFill>
              </a:rPr>
              <a:t>Spend analysis and rebudget pro forma</a:t>
            </a:r>
          </a:p>
          <a:p>
            <a:pPr marL="457200" lvl="2" indent="-227013" defTabSz="457200">
              <a:spcBef>
                <a:spcPct val="0"/>
              </a:spcBef>
              <a:buSzTx/>
              <a:buFont typeface="Arial" pitchFamily="34" charset="0"/>
              <a:buChar char="-"/>
            </a:pPr>
            <a:r>
              <a:rPr lang="en-US" sz="1000">
                <a:solidFill>
                  <a:schemeClr val="tx1"/>
                </a:solidFill>
              </a:rPr>
              <a:t>Contracts review pro forma</a:t>
            </a:r>
          </a:p>
          <a:p>
            <a:pPr marL="457200" lvl="2" indent="-227013" defTabSz="457200">
              <a:spcBef>
                <a:spcPct val="0"/>
              </a:spcBef>
              <a:buSzTx/>
              <a:buFont typeface="Arial" pitchFamily="34" charset="0"/>
              <a:buChar char="-"/>
            </a:pPr>
            <a:r>
              <a:rPr lang="en-US" sz="1000">
                <a:solidFill>
                  <a:schemeClr val="tx1"/>
                </a:solidFill>
              </a:rPr>
              <a:t>Management challenge session presentations</a:t>
            </a:r>
          </a:p>
          <a:p>
            <a:pPr marL="457200" lvl="2" indent="-227013" defTabSz="457200">
              <a:spcBef>
                <a:spcPct val="0"/>
              </a:spcBef>
              <a:buSzTx/>
              <a:buFont typeface="Arial" pitchFamily="34" charset="0"/>
              <a:buNone/>
            </a:pPr>
            <a:endParaRPr lang="en-US" sz="1000">
              <a:solidFill>
                <a:schemeClr val="tx1"/>
              </a:solidFill>
            </a:endParaRPr>
          </a:p>
          <a:p>
            <a:pPr marL="228600" lvl="1" indent="-227013" defTabSz="457200">
              <a:spcBef>
                <a:spcPct val="0"/>
              </a:spcBef>
              <a:buSzTx/>
              <a:buFontTx/>
              <a:buChar char="•"/>
            </a:pPr>
            <a:r>
              <a:rPr lang="en-US" sz="1000">
                <a:solidFill>
                  <a:schemeClr val="tx1"/>
                </a:solidFill>
              </a:rPr>
              <a:t>Cost Management and Control</a:t>
            </a:r>
          </a:p>
          <a:p>
            <a:pPr marL="457200" lvl="2" indent="-227013" defTabSz="457200">
              <a:spcBef>
                <a:spcPct val="0"/>
              </a:spcBef>
              <a:buSzTx/>
              <a:buFont typeface="Arial" pitchFamily="34" charset="0"/>
              <a:buChar char="-"/>
            </a:pPr>
            <a:r>
              <a:rPr lang="en-US" sz="1000">
                <a:solidFill>
                  <a:schemeClr val="tx1"/>
                </a:solidFill>
              </a:rPr>
              <a:t>Kick-off presentation</a:t>
            </a:r>
          </a:p>
          <a:p>
            <a:pPr marL="457200" lvl="2" indent="-227013" defTabSz="457200">
              <a:spcBef>
                <a:spcPct val="0"/>
              </a:spcBef>
              <a:buSzTx/>
              <a:buFont typeface="Arial" pitchFamily="34" charset="0"/>
              <a:buChar char="-"/>
            </a:pPr>
            <a:r>
              <a:rPr lang="en-US" sz="1000">
                <a:solidFill>
                  <a:schemeClr val="tx1"/>
                </a:solidFill>
              </a:rPr>
              <a:t>Assessment framework and maturity matrix</a:t>
            </a:r>
          </a:p>
          <a:p>
            <a:pPr marL="457200" lvl="2" indent="-227013" defTabSz="457200">
              <a:spcBef>
                <a:spcPct val="0"/>
              </a:spcBef>
              <a:buSzTx/>
              <a:buFont typeface="Arial" pitchFamily="34" charset="0"/>
              <a:buChar char="-"/>
            </a:pPr>
            <a:r>
              <a:rPr lang="en-US" sz="1000">
                <a:solidFill>
                  <a:schemeClr val="tx1"/>
                </a:solidFill>
              </a:rPr>
              <a:t>Gap analysis and spider charts</a:t>
            </a:r>
          </a:p>
          <a:p>
            <a:pPr marL="457200" lvl="2" indent="-227013" defTabSz="457200">
              <a:spcBef>
                <a:spcPct val="0"/>
              </a:spcBef>
              <a:buSzTx/>
              <a:buFont typeface="Arial" pitchFamily="34" charset="0"/>
              <a:buChar char="-"/>
            </a:pPr>
            <a:r>
              <a:rPr lang="en-US" sz="1000">
                <a:solidFill>
                  <a:schemeClr val="tx1"/>
                </a:solidFill>
              </a:rPr>
              <a:t>Recommendations roadmap and prioritization framework</a:t>
            </a:r>
          </a:p>
          <a:p>
            <a:pPr marL="457200" lvl="2" indent="-227013" defTabSz="457200">
              <a:spcBef>
                <a:spcPct val="0"/>
              </a:spcBef>
              <a:buSzTx/>
              <a:buFont typeface="Arial" pitchFamily="34" charset="0"/>
              <a:buNone/>
            </a:pPr>
            <a:endParaRPr lang="en-US" sz="1000">
              <a:solidFill>
                <a:schemeClr val="tx1"/>
              </a:solidFill>
            </a:endParaRPr>
          </a:p>
          <a:p>
            <a:pPr marL="228600" lvl="1" indent="-227013" defTabSz="457200">
              <a:spcBef>
                <a:spcPct val="0"/>
              </a:spcBef>
              <a:buSzTx/>
              <a:buFontTx/>
              <a:buChar char="•"/>
            </a:pPr>
            <a:r>
              <a:rPr lang="en-US" sz="1000">
                <a:solidFill>
                  <a:schemeClr val="tx1"/>
                </a:solidFill>
              </a:rPr>
              <a:t>Transformation</a:t>
            </a:r>
          </a:p>
          <a:p>
            <a:pPr marL="457200" lvl="2" indent="-227013" defTabSz="457200">
              <a:spcBef>
                <a:spcPct val="0"/>
              </a:spcBef>
              <a:buSzTx/>
              <a:buFont typeface="Arial" pitchFamily="34" charset="0"/>
              <a:buChar char="-"/>
            </a:pPr>
            <a:r>
              <a:rPr lang="en-US" sz="1000">
                <a:solidFill>
                  <a:schemeClr val="tx1"/>
                </a:solidFill>
              </a:rPr>
              <a:t>Business improvement plan</a:t>
            </a:r>
          </a:p>
          <a:p>
            <a:pPr marL="457200" lvl="2" indent="-227013" defTabSz="457200">
              <a:spcBef>
                <a:spcPct val="0"/>
              </a:spcBef>
              <a:buSzTx/>
              <a:buFont typeface="Arial" pitchFamily="34" charset="0"/>
              <a:buChar char="-"/>
            </a:pPr>
            <a:r>
              <a:rPr lang="en-US" sz="1000">
                <a:solidFill>
                  <a:schemeClr val="tx1"/>
                </a:solidFill>
              </a:rPr>
              <a:t>Lean Principles Playbook (e.g., value stream mapping and waste elimination)</a:t>
            </a:r>
          </a:p>
          <a:p>
            <a:pPr marL="457200" lvl="2" indent="-227013" defTabSz="457200">
              <a:spcBef>
                <a:spcPct val="0"/>
              </a:spcBef>
              <a:buSzTx/>
              <a:buFont typeface="Arial" pitchFamily="34" charset="0"/>
              <a:buChar char="-"/>
            </a:pPr>
            <a:r>
              <a:rPr lang="en-US" sz="1000">
                <a:solidFill>
                  <a:schemeClr val="tx1"/>
                </a:solidFill>
              </a:rPr>
              <a:t>Change management methodology and tools</a:t>
            </a:r>
          </a:p>
          <a:p>
            <a:pPr marL="457200" lvl="2" indent="-227013" defTabSz="457200">
              <a:spcBef>
                <a:spcPct val="0"/>
              </a:spcBef>
              <a:buSzTx/>
              <a:buFont typeface="Arial" pitchFamily="34" charset="0"/>
              <a:buChar char="-"/>
            </a:pPr>
            <a:r>
              <a:rPr lang="en-US" sz="1000">
                <a:solidFill>
                  <a:schemeClr val="tx1"/>
                </a:solidFill>
              </a:rPr>
              <a:t>Corporate Performance Management</a:t>
            </a:r>
          </a:p>
        </p:txBody>
      </p:sp>
      <p:graphicFrame>
        <p:nvGraphicFramePr>
          <p:cNvPr id="834900" name="Group 1364"/>
          <p:cNvGraphicFramePr>
            <a:graphicFrameLocks noGrp="1"/>
          </p:cNvGraphicFramePr>
          <p:nvPr/>
        </p:nvGraphicFramePr>
        <p:xfrm>
          <a:off x="349250" y="1855788"/>
          <a:ext cx="4576763" cy="4566674"/>
        </p:xfrm>
        <a:graphic>
          <a:graphicData uri="http://schemas.openxmlformats.org/drawingml/2006/table">
            <a:tbl>
              <a:tblPr/>
              <a:tblGrid>
                <a:gridCol w="1525588"/>
                <a:gridCol w="1525587"/>
                <a:gridCol w="1525588"/>
              </a:tblGrid>
              <a:tr h="222250">
                <a:tc>
                  <a:txBody>
                    <a:bodyPr/>
                    <a:lstStyle/>
                    <a:p>
                      <a:pPr marL="0" marR="0" lvl="0" indent="0" algn="l" defTabSz="695325" rtl="0" eaLnBrk="1" fontAlgn="base" latinLnBrk="0" hangingPunct="1">
                        <a:lnSpc>
                          <a:spcPct val="100000"/>
                        </a:lnSpc>
                        <a:spcBef>
                          <a:spcPct val="0"/>
                        </a:spcBef>
                        <a:spcAft>
                          <a:spcPct val="20000"/>
                        </a:spcAft>
                        <a:buClrTx/>
                        <a:buSzTx/>
                        <a:buFont typeface="Arial" pitchFamily="34" charset="0"/>
                        <a:buNone/>
                        <a:tabLst/>
                      </a:pPr>
                      <a:r>
                        <a:rPr kumimoji="0" lang="en-US" sz="800" b="0" i="0" u="none" strike="noStrike" cap="none" normalizeH="0" baseline="0" smtClean="0">
                          <a:ln>
                            <a:noFill/>
                          </a:ln>
                          <a:solidFill>
                            <a:schemeClr val="tx2"/>
                          </a:solidFill>
                          <a:effectLst/>
                          <a:latin typeface="Arial" pitchFamily="34" charset="0"/>
                          <a:cs typeface="Arial" pitchFamily="34" charset="0"/>
                        </a:rPr>
                        <a:t>Spend analysis pro forma</a:t>
                      </a:r>
                    </a:p>
                  </a:txBody>
                  <a:tcPr marL="50929" marR="50929" marT="30557" marB="30557"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695325" rtl="0" eaLnBrk="1" fontAlgn="base" latinLnBrk="0" hangingPunct="1">
                        <a:lnSpc>
                          <a:spcPct val="100000"/>
                        </a:lnSpc>
                        <a:spcBef>
                          <a:spcPct val="0"/>
                        </a:spcBef>
                        <a:spcAft>
                          <a:spcPct val="20000"/>
                        </a:spcAft>
                        <a:buClrTx/>
                        <a:buSzTx/>
                        <a:buFont typeface="Arial" pitchFamily="34" charset="0"/>
                        <a:buNone/>
                        <a:tabLst/>
                      </a:pPr>
                      <a:r>
                        <a:rPr kumimoji="0" lang="en-US" sz="800" b="0" i="0" u="none" strike="noStrike" cap="none" normalizeH="0" baseline="0" smtClean="0">
                          <a:ln>
                            <a:noFill/>
                          </a:ln>
                          <a:solidFill>
                            <a:schemeClr val="tx2"/>
                          </a:solidFill>
                          <a:effectLst/>
                          <a:latin typeface="Arial" pitchFamily="34" charset="0"/>
                          <a:cs typeface="Arial" pitchFamily="34" charset="0"/>
                        </a:rPr>
                        <a:t>Contract prioritization matrix</a:t>
                      </a:r>
                    </a:p>
                  </a:txBody>
                  <a:tcPr marL="50929" marR="50929" marT="30557" marB="30557"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695325" rtl="0" eaLnBrk="1" fontAlgn="base" latinLnBrk="0" hangingPunct="1">
                        <a:lnSpc>
                          <a:spcPct val="100000"/>
                        </a:lnSpc>
                        <a:spcBef>
                          <a:spcPct val="0"/>
                        </a:spcBef>
                        <a:spcAft>
                          <a:spcPct val="20000"/>
                        </a:spcAft>
                        <a:buClrTx/>
                        <a:buSzTx/>
                        <a:buFont typeface="Arial" pitchFamily="34" charset="0"/>
                        <a:buNone/>
                        <a:tabLst/>
                      </a:pPr>
                      <a:r>
                        <a:rPr kumimoji="0" lang="en-US" sz="800" b="0" i="0" u="none" strike="noStrike" cap="none" normalizeH="0" baseline="0" smtClean="0">
                          <a:ln>
                            <a:noFill/>
                          </a:ln>
                          <a:solidFill>
                            <a:schemeClr val="tx2"/>
                          </a:solidFill>
                          <a:effectLst/>
                          <a:latin typeface="Arial" pitchFamily="34" charset="0"/>
                          <a:cs typeface="Arial" pitchFamily="34" charset="0"/>
                        </a:rPr>
                        <a:t>Management  challenge session</a:t>
                      </a:r>
                    </a:p>
                  </a:txBody>
                  <a:tcPr marL="50929" marR="50929" marT="30557" marB="30557"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1130300">
                <a:tc>
                  <a:txBody>
                    <a:bodyPr/>
                    <a:lstStyle/>
                    <a:p>
                      <a:pPr marL="228600" marR="0" lvl="1" indent="-227013" algn="l" defTabSz="695325" rtl="0" eaLnBrk="1" fontAlgn="base" latinLnBrk="0" hangingPunct="1">
                        <a:lnSpc>
                          <a:spcPct val="100000"/>
                        </a:lnSpc>
                        <a:spcBef>
                          <a:spcPct val="0"/>
                        </a:spcBef>
                        <a:spcAft>
                          <a:spcPct val="20000"/>
                        </a:spcAft>
                        <a:buClrTx/>
                        <a:buSzTx/>
                        <a:buFontTx/>
                        <a:buChar char="•"/>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txBody>
                  <a:tcPr marL="50929" marR="50929" marT="30557" marB="30557"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228600" marR="0" lvl="1" indent="-227013" algn="l" defTabSz="695325" rtl="0" eaLnBrk="1" fontAlgn="base" latinLnBrk="0" hangingPunct="1">
                        <a:lnSpc>
                          <a:spcPct val="100000"/>
                        </a:lnSpc>
                        <a:spcBef>
                          <a:spcPct val="0"/>
                        </a:spcBef>
                        <a:spcAft>
                          <a:spcPct val="20000"/>
                        </a:spcAft>
                        <a:buClrTx/>
                        <a:buSzTx/>
                        <a:buFontTx/>
                        <a:buChar char="•"/>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txBody>
                  <a:tcPr marL="50929" marR="50929" marT="30557" marB="30557" horzOverflow="overflow">
                    <a:lnL>
                      <a:noFill/>
                    </a:lnL>
                    <a:lnR>
                      <a:noFill/>
                    </a:lnR>
                    <a:lnT>
                      <a:noFill/>
                    </a:lnT>
                    <a:lnB>
                      <a:noFill/>
                    </a:lnB>
                    <a:lnTlToBr>
                      <a:noFill/>
                    </a:lnTlToBr>
                    <a:lnBlToTr>
                      <a:noFill/>
                    </a:lnBlToTr>
                    <a:noFill/>
                  </a:tcPr>
                </a:tc>
                <a:tc>
                  <a:txBody>
                    <a:bodyPr/>
                    <a:lstStyle/>
                    <a:p>
                      <a:pPr marL="228600" marR="0" lvl="1" indent="-227013" algn="l" defTabSz="695325" rtl="0" eaLnBrk="1" fontAlgn="base" latinLnBrk="0" hangingPunct="1">
                        <a:lnSpc>
                          <a:spcPct val="100000"/>
                        </a:lnSpc>
                        <a:spcBef>
                          <a:spcPct val="0"/>
                        </a:spcBef>
                        <a:spcAft>
                          <a:spcPct val="20000"/>
                        </a:spcAft>
                        <a:buClrTx/>
                        <a:buSzTx/>
                        <a:buFontTx/>
                        <a:buChar char="•"/>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228600" marR="0" lvl="1" indent="-227013" algn="l" defTabSz="695325" rtl="0" eaLnBrk="1" fontAlgn="base" latinLnBrk="0" hangingPunct="1">
                        <a:lnSpc>
                          <a:spcPct val="100000"/>
                        </a:lnSpc>
                        <a:spcBef>
                          <a:spcPct val="0"/>
                        </a:spcBef>
                        <a:spcAft>
                          <a:spcPct val="20000"/>
                        </a:spcAft>
                        <a:buClrTx/>
                        <a:buSzTx/>
                        <a:buFontTx/>
                        <a:buChar char="•"/>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228600" marR="0" lvl="1" indent="-227013" algn="l" defTabSz="695325" rtl="0" eaLnBrk="1" fontAlgn="base" latinLnBrk="0" hangingPunct="1">
                        <a:lnSpc>
                          <a:spcPct val="100000"/>
                        </a:lnSpc>
                        <a:spcBef>
                          <a:spcPct val="0"/>
                        </a:spcBef>
                        <a:spcAft>
                          <a:spcPct val="20000"/>
                        </a:spcAft>
                        <a:buClrTx/>
                        <a:buSzTx/>
                        <a:buFontTx/>
                        <a:buChar char="•"/>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228600" marR="0" lvl="1" indent="-227013" algn="l" defTabSz="695325" rtl="0" eaLnBrk="1" fontAlgn="base" latinLnBrk="0" hangingPunct="1">
                        <a:lnSpc>
                          <a:spcPct val="100000"/>
                        </a:lnSpc>
                        <a:spcBef>
                          <a:spcPct val="0"/>
                        </a:spcBef>
                        <a:spcAft>
                          <a:spcPct val="20000"/>
                        </a:spcAft>
                        <a:buClrTx/>
                        <a:buSzTx/>
                        <a:buFontTx/>
                        <a:buChar char="•"/>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228600" marR="0" lvl="1" indent="-227013" algn="l" defTabSz="695325" rtl="0" eaLnBrk="1" fontAlgn="base" latinLnBrk="0" hangingPunct="1">
                        <a:lnSpc>
                          <a:spcPct val="100000"/>
                        </a:lnSpc>
                        <a:spcBef>
                          <a:spcPct val="0"/>
                        </a:spcBef>
                        <a:spcAft>
                          <a:spcPct val="20000"/>
                        </a:spcAft>
                        <a:buClrTx/>
                        <a:buSzTx/>
                        <a:buFontTx/>
                        <a:buChar char="•"/>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228600" marR="0" lvl="1" indent="-227013" algn="l" defTabSz="695325" rtl="0" eaLnBrk="1" fontAlgn="base" latinLnBrk="0" hangingPunct="1">
                        <a:lnSpc>
                          <a:spcPct val="100000"/>
                        </a:lnSpc>
                        <a:spcBef>
                          <a:spcPct val="0"/>
                        </a:spcBef>
                        <a:spcAft>
                          <a:spcPct val="20000"/>
                        </a:spcAft>
                        <a:buClrTx/>
                        <a:buSzTx/>
                        <a:buFontTx/>
                        <a:buChar char="•"/>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228600" marR="0" lvl="1" indent="-227013" algn="l" defTabSz="695325" rtl="0" eaLnBrk="1" fontAlgn="base" latinLnBrk="0" hangingPunct="1">
                        <a:lnSpc>
                          <a:spcPct val="100000"/>
                        </a:lnSpc>
                        <a:spcBef>
                          <a:spcPct val="0"/>
                        </a:spcBef>
                        <a:spcAft>
                          <a:spcPct val="20000"/>
                        </a:spcAft>
                        <a:buClrTx/>
                        <a:buSzTx/>
                        <a:buFontTx/>
                        <a:buChar char="•"/>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228600" marR="0" lvl="1" indent="-227013" algn="l" defTabSz="695325" rtl="0" eaLnBrk="1" fontAlgn="base" latinLnBrk="0" hangingPunct="1">
                        <a:lnSpc>
                          <a:spcPct val="100000"/>
                        </a:lnSpc>
                        <a:spcBef>
                          <a:spcPct val="0"/>
                        </a:spcBef>
                        <a:spcAft>
                          <a:spcPct val="20000"/>
                        </a:spcAft>
                        <a:buClrTx/>
                        <a:buSzTx/>
                        <a:buFontTx/>
                        <a:buChar char="•"/>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228600" marR="0" lvl="1" indent="-227013" algn="l" defTabSz="695325" rtl="0" eaLnBrk="1" fontAlgn="base" latinLnBrk="0" hangingPunct="1">
                        <a:lnSpc>
                          <a:spcPct val="100000"/>
                        </a:lnSpc>
                        <a:spcBef>
                          <a:spcPct val="0"/>
                        </a:spcBef>
                        <a:spcAft>
                          <a:spcPct val="20000"/>
                        </a:spcAft>
                        <a:buClrTx/>
                        <a:buSzTx/>
                        <a:buFontTx/>
                        <a:buChar char="•"/>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228600" marR="0" lvl="1" indent="-227013" algn="l" defTabSz="695325" rtl="0" eaLnBrk="1" fontAlgn="base" latinLnBrk="0" hangingPunct="1">
                        <a:lnSpc>
                          <a:spcPct val="100000"/>
                        </a:lnSpc>
                        <a:spcBef>
                          <a:spcPct val="0"/>
                        </a:spcBef>
                        <a:spcAft>
                          <a:spcPct val="20000"/>
                        </a:spcAft>
                        <a:buClrTx/>
                        <a:buSzTx/>
                        <a:buFontTx/>
                        <a:buChar char="•"/>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txBody>
                  <a:tcPr marL="50929" marR="50929" marT="30557" marB="3055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287338">
                <a:tc>
                  <a:txBody>
                    <a:bodyPr/>
                    <a:lstStyle/>
                    <a:p>
                      <a:pPr marL="0" marR="0" lvl="0" indent="0" algn="l" defTabSz="695325" rtl="0" eaLnBrk="1" fontAlgn="base" latinLnBrk="0" hangingPunct="1">
                        <a:lnSpc>
                          <a:spcPct val="100000"/>
                        </a:lnSpc>
                        <a:spcBef>
                          <a:spcPct val="0"/>
                        </a:spcBef>
                        <a:spcAft>
                          <a:spcPct val="20000"/>
                        </a:spcAft>
                        <a:buClrTx/>
                        <a:buSzTx/>
                        <a:buFont typeface="Arial" pitchFamily="34" charset="0"/>
                        <a:buNone/>
                        <a:tabLst/>
                      </a:pPr>
                      <a:r>
                        <a:rPr kumimoji="0" lang="en-US" sz="800" b="0" i="0" u="none" strike="noStrike" cap="none" normalizeH="0" baseline="0" smtClean="0">
                          <a:ln>
                            <a:noFill/>
                          </a:ln>
                          <a:solidFill>
                            <a:schemeClr val="tx2"/>
                          </a:solidFill>
                          <a:effectLst/>
                          <a:latin typeface="Arial" pitchFamily="34" charset="0"/>
                          <a:cs typeface="Arial" pitchFamily="34" charset="0"/>
                        </a:rPr>
                        <a:t>Cost management </a:t>
                      </a:r>
                      <a:br>
                        <a:rPr kumimoji="0" lang="en-US" sz="800" b="0" i="0" u="none" strike="noStrike" cap="none" normalizeH="0" baseline="0" smtClean="0">
                          <a:ln>
                            <a:noFill/>
                          </a:ln>
                          <a:solidFill>
                            <a:schemeClr val="tx2"/>
                          </a:solidFill>
                          <a:effectLst/>
                          <a:latin typeface="Arial" pitchFamily="34" charset="0"/>
                          <a:cs typeface="Arial" pitchFamily="34" charset="0"/>
                        </a:rPr>
                      </a:br>
                      <a:r>
                        <a:rPr kumimoji="0" lang="en-US" sz="800" b="0" i="0" u="none" strike="noStrike" cap="none" normalizeH="0" baseline="0" smtClean="0">
                          <a:ln>
                            <a:noFill/>
                          </a:ln>
                          <a:solidFill>
                            <a:schemeClr val="tx2"/>
                          </a:solidFill>
                          <a:effectLst/>
                          <a:latin typeface="Arial" pitchFamily="34" charset="0"/>
                          <a:cs typeface="Arial" pitchFamily="34" charset="0"/>
                        </a:rPr>
                        <a:t>framework</a:t>
                      </a:r>
                    </a:p>
                  </a:txBody>
                  <a:tcPr marL="50929" marR="50929" marT="30557" marB="30557"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695325" rtl="0" eaLnBrk="1" fontAlgn="base" latinLnBrk="0" hangingPunct="1">
                        <a:lnSpc>
                          <a:spcPct val="100000"/>
                        </a:lnSpc>
                        <a:spcBef>
                          <a:spcPct val="0"/>
                        </a:spcBef>
                        <a:spcAft>
                          <a:spcPct val="20000"/>
                        </a:spcAft>
                        <a:buClrTx/>
                        <a:buSzTx/>
                        <a:buFont typeface="Arial" pitchFamily="34" charset="0"/>
                        <a:buNone/>
                        <a:tabLst/>
                      </a:pPr>
                      <a:r>
                        <a:rPr kumimoji="0" lang="en-US" sz="800" b="0" i="0" u="none" strike="noStrike" cap="none" normalizeH="0" baseline="0" smtClean="0">
                          <a:ln>
                            <a:noFill/>
                          </a:ln>
                          <a:solidFill>
                            <a:schemeClr val="tx2"/>
                          </a:solidFill>
                          <a:effectLst/>
                          <a:latin typeface="Arial" pitchFamily="34" charset="0"/>
                          <a:cs typeface="Arial" pitchFamily="34" charset="0"/>
                        </a:rPr>
                        <a:t>Gap analysis </a:t>
                      </a:r>
                      <a:br>
                        <a:rPr kumimoji="0" lang="en-US" sz="800" b="0" i="0" u="none" strike="noStrike" cap="none" normalizeH="0" baseline="0" smtClean="0">
                          <a:ln>
                            <a:noFill/>
                          </a:ln>
                          <a:solidFill>
                            <a:schemeClr val="tx2"/>
                          </a:solidFill>
                          <a:effectLst/>
                          <a:latin typeface="Arial" pitchFamily="34" charset="0"/>
                          <a:cs typeface="Arial" pitchFamily="34" charset="0"/>
                        </a:rPr>
                      </a:br>
                      <a:r>
                        <a:rPr kumimoji="0" lang="en-US" sz="800" b="0" i="0" u="none" strike="noStrike" cap="none" normalizeH="0" baseline="0" smtClean="0">
                          <a:ln>
                            <a:noFill/>
                          </a:ln>
                          <a:solidFill>
                            <a:schemeClr val="tx2"/>
                          </a:solidFill>
                          <a:effectLst/>
                          <a:latin typeface="Arial" pitchFamily="34" charset="0"/>
                          <a:cs typeface="Arial" pitchFamily="34" charset="0"/>
                        </a:rPr>
                        <a:t>spider charts</a:t>
                      </a:r>
                    </a:p>
                  </a:txBody>
                  <a:tcPr marL="50929" marR="50929" marT="30557" marB="30557" horzOverflow="overflow">
                    <a:lnL>
                      <a:noFill/>
                    </a:lnL>
                    <a:lnR>
                      <a:noFill/>
                    </a:lnR>
                    <a:lnT>
                      <a:noFill/>
                    </a:lnT>
                    <a:lnB>
                      <a:noFill/>
                    </a:lnB>
                    <a:lnTlToBr>
                      <a:noFill/>
                    </a:lnTlToBr>
                    <a:lnBlToTr>
                      <a:noFill/>
                    </a:lnBlToTr>
                    <a:noFill/>
                  </a:tcPr>
                </a:tc>
                <a:tc>
                  <a:txBody>
                    <a:bodyPr/>
                    <a:lstStyle/>
                    <a:p>
                      <a:pPr marL="0" marR="0" lvl="0" indent="0" algn="l" defTabSz="695325" rtl="0" eaLnBrk="1" fontAlgn="base" latinLnBrk="0" hangingPunct="1">
                        <a:lnSpc>
                          <a:spcPct val="100000"/>
                        </a:lnSpc>
                        <a:spcBef>
                          <a:spcPct val="0"/>
                        </a:spcBef>
                        <a:spcAft>
                          <a:spcPct val="20000"/>
                        </a:spcAft>
                        <a:buClrTx/>
                        <a:buSzTx/>
                        <a:buFont typeface="Arial" pitchFamily="34" charset="0"/>
                        <a:buNone/>
                        <a:tabLst/>
                      </a:pPr>
                      <a:r>
                        <a:rPr kumimoji="0" lang="en-US" sz="800" b="0" i="0" u="none" strike="noStrike" cap="none" normalizeH="0" baseline="0" smtClean="0">
                          <a:ln>
                            <a:noFill/>
                          </a:ln>
                          <a:solidFill>
                            <a:schemeClr val="tx2"/>
                          </a:solidFill>
                          <a:effectLst/>
                          <a:latin typeface="Arial" pitchFamily="34" charset="0"/>
                          <a:cs typeface="Arial" pitchFamily="34" charset="0"/>
                        </a:rPr>
                        <a:t>Recommendations </a:t>
                      </a:r>
                      <a:br>
                        <a:rPr kumimoji="0" lang="en-US" sz="800" b="0" i="0" u="none" strike="noStrike" cap="none" normalizeH="0" baseline="0" smtClean="0">
                          <a:ln>
                            <a:noFill/>
                          </a:ln>
                          <a:solidFill>
                            <a:schemeClr val="tx2"/>
                          </a:solidFill>
                          <a:effectLst/>
                          <a:latin typeface="Arial" pitchFamily="34" charset="0"/>
                          <a:cs typeface="Arial" pitchFamily="34" charset="0"/>
                        </a:rPr>
                      </a:br>
                      <a:r>
                        <a:rPr kumimoji="0" lang="en-US" sz="800" b="0" i="0" u="none" strike="noStrike" cap="none" normalizeH="0" baseline="0" smtClean="0">
                          <a:ln>
                            <a:noFill/>
                          </a:ln>
                          <a:solidFill>
                            <a:schemeClr val="tx2"/>
                          </a:solidFill>
                          <a:effectLst/>
                          <a:latin typeface="Arial" pitchFamily="34" charset="0"/>
                          <a:cs typeface="Arial" pitchFamily="34" charset="0"/>
                        </a:rPr>
                        <a:t>roadmap</a:t>
                      </a:r>
                    </a:p>
                  </a:txBody>
                  <a:tcPr marL="50929" marR="50929" marT="30557" marB="3055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592138">
                <a:tc>
                  <a:txBody>
                    <a:bodyPr/>
                    <a:lstStyle/>
                    <a:p>
                      <a:pPr marL="230188" marR="0" lvl="1" indent="-228600" algn="l" defTabSz="695325" rtl="0" eaLnBrk="1" fontAlgn="base" latinLnBrk="0" hangingPunct="1">
                        <a:lnSpc>
                          <a:spcPct val="100000"/>
                        </a:lnSpc>
                        <a:spcBef>
                          <a:spcPct val="0"/>
                        </a:spcBef>
                        <a:spcAft>
                          <a:spcPct val="20000"/>
                        </a:spcAft>
                        <a:buClrTx/>
                        <a:buSzTx/>
                        <a:buFontTx/>
                        <a:buChar char="•"/>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txBody>
                  <a:tcPr marL="50929" marR="50929" marT="30557" marB="30557"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230188" marR="0" lvl="1" indent="-228600" algn="l" defTabSz="695325" rtl="0" eaLnBrk="1" fontAlgn="base" latinLnBrk="0" hangingPunct="1">
                        <a:lnSpc>
                          <a:spcPct val="100000"/>
                        </a:lnSpc>
                        <a:spcBef>
                          <a:spcPct val="0"/>
                        </a:spcBef>
                        <a:spcAft>
                          <a:spcPct val="20000"/>
                        </a:spcAft>
                        <a:buClrTx/>
                        <a:buSzTx/>
                        <a:buFontTx/>
                        <a:buChar char="•"/>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txBody>
                  <a:tcPr marL="50929" marR="50929" marT="30557" marB="30557" horzOverflow="overflow">
                    <a:lnL>
                      <a:noFill/>
                    </a:lnL>
                    <a:lnR>
                      <a:noFill/>
                    </a:lnR>
                    <a:lnT>
                      <a:noFill/>
                    </a:lnT>
                    <a:lnB>
                      <a:noFill/>
                    </a:lnB>
                    <a:lnTlToBr>
                      <a:noFill/>
                    </a:lnTlToBr>
                    <a:lnBlToTr>
                      <a:noFill/>
                    </a:lnBlToTr>
                    <a:noFill/>
                  </a:tcPr>
                </a:tc>
                <a:tc>
                  <a:txBody>
                    <a:bodyPr/>
                    <a:lstStyle/>
                    <a:p>
                      <a:pPr marL="230188" marR="0" lvl="1" indent="-228600" algn="l" defTabSz="695325" rtl="0" eaLnBrk="1" fontAlgn="base" latinLnBrk="0" hangingPunct="1">
                        <a:lnSpc>
                          <a:spcPct val="100000"/>
                        </a:lnSpc>
                        <a:spcBef>
                          <a:spcPct val="0"/>
                        </a:spcBef>
                        <a:spcAft>
                          <a:spcPct val="20000"/>
                        </a:spcAft>
                        <a:buClrTx/>
                        <a:buSzTx/>
                        <a:buFontTx/>
                        <a:buChar char="•"/>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230188" marR="0" lvl="1" indent="-228600" algn="l" defTabSz="695325" rtl="0" eaLnBrk="1" fontAlgn="base" latinLnBrk="0" hangingPunct="1">
                        <a:lnSpc>
                          <a:spcPct val="100000"/>
                        </a:lnSpc>
                        <a:spcBef>
                          <a:spcPct val="0"/>
                        </a:spcBef>
                        <a:spcAft>
                          <a:spcPct val="20000"/>
                        </a:spcAft>
                        <a:buClrTx/>
                        <a:buSzTx/>
                        <a:buFontTx/>
                        <a:buChar char="•"/>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230188" marR="0" lvl="1" indent="-228600" algn="l" defTabSz="695325" rtl="0" eaLnBrk="1" fontAlgn="base" latinLnBrk="0" hangingPunct="1">
                        <a:lnSpc>
                          <a:spcPct val="100000"/>
                        </a:lnSpc>
                        <a:spcBef>
                          <a:spcPct val="0"/>
                        </a:spcBef>
                        <a:spcAft>
                          <a:spcPct val="20000"/>
                        </a:spcAft>
                        <a:buClrTx/>
                        <a:buSzTx/>
                        <a:buFontTx/>
                        <a:buChar char="•"/>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230188" marR="0" lvl="1" indent="-228600" algn="l" defTabSz="695325" rtl="0" eaLnBrk="1" fontAlgn="base" latinLnBrk="0" hangingPunct="1">
                        <a:lnSpc>
                          <a:spcPct val="100000"/>
                        </a:lnSpc>
                        <a:spcBef>
                          <a:spcPct val="0"/>
                        </a:spcBef>
                        <a:spcAft>
                          <a:spcPct val="20000"/>
                        </a:spcAft>
                        <a:buClrTx/>
                        <a:buSzTx/>
                        <a:buFontTx/>
                        <a:buChar char="•"/>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230188" marR="0" lvl="1" indent="-228600" algn="l" defTabSz="695325" rtl="0" eaLnBrk="1" fontAlgn="base" latinLnBrk="0" hangingPunct="1">
                        <a:lnSpc>
                          <a:spcPct val="100000"/>
                        </a:lnSpc>
                        <a:spcBef>
                          <a:spcPct val="0"/>
                        </a:spcBef>
                        <a:spcAft>
                          <a:spcPct val="20000"/>
                        </a:spcAft>
                        <a:buClrTx/>
                        <a:buSzTx/>
                        <a:buFontTx/>
                        <a:buChar char="•"/>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230188" marR="0" lvl="1" indent="-228600" algn="l" defTabSz="695325" rtl="0" eaLnBrk="1" fontAlgn="base" latinLnBrk="0" hangingPunct="1">
                        <a:lnSpc>
                          <a:spcPct val="100000"/>
                        </a:lnSpc>
                        <a:spcBef>
                          <a:spcPct val="0"/>
                        </a:spcBef>
                        <a:spcAft>
                          <a:spcPct val="20000"/>
                        </a:spcAft>
                        <a:buClrTx/>
                        <a:buSzTx/>
                        <a:buFontTx/>
                        <a:buChar char="•"/>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230188" marR="0" lvl="1" indent="-228600" algn="l" defTabSz="695325" rtl="0" eaLnBrk="1" fontAlgn="base" latinLnBrk="0" hangingPunct="1">
                        <a:lnSpc>
                          <a:spcPct val="100000"/>
                        </a:lnSpc>
                        <a:spcBef>
                          <a:spcPct val="0"/>
                        </a:spcBef>
                        <a:spcAft>
                          <a:spcPct val="20000"/>
                        </a:spcAft>
                        <a:buClrTx/>
                        <a:buSzTx/>
                        <a:buFontTx/>
                        <a:buChar char="•"/>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230188" marR="0" lvl="1" indent="-228600" algn="l" defTabSz="695325" rtl="0" eaLnBrk="1" fontAlgn="base" latinLnBrk="0" hangingPunct="1">
                        <a:lnSpc>
                          <a:spcPct val="100000"/>
                        </a:lnSpc>
                        <a:spcBef>
                          <a:spcPct val="0"/>
                        </a:spcBef>
                        <a:spcAft>
                          <a:spcPct val="20000"/>
                        </a:spcAft>
                        <a:buClrTx/>
                        <a:buSzTx/>
                        <a:buFontTx/>
                        <a:buChar char="•"/>
                        <a:tabLst/>
                      </a:pPr>
                      <a:endParaRPr kumimoji="0" lang="en-US" sz="800" b="0" i="0" u="none" strike="noStrike" cap="none" normalizeH="0" baseline="0" smtClean="0">
                        <a:ln>
                          <a:noFill/>
                        </a:ln>
                        <a:solidFill>
                          <a:schemeClr val="tx1"/>
                        </a:solidFill>
                        <a:effectLst/>
                        <a:latin typeface="Arial" pitchFamily="34" charset="0"/>
                        <a:cs typeface="Arial" pitchFamily="34" charset="0"/>
                      </a:endParaRPr>
                    </a:p>
                  </a:txBody>
                  <a:tcPr marL="50929" marR="50929" marT="30557" marB="30557"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r>
              <a:tr h="1071563">
                <a:tc gridSpan="3">
                  <a:txBody>
                    <a:bodyPr/>
                    <a:lstStyle/>
                    <a:p>
                      <a:pPr marL="228600" marR="0" lvl="1" indent="-227013" algn="l" defTabSz="695325" rtl="0" eaLnBrk="1" fontAlgn="base" latinLnBrk="0" hangingPunct="1">
                        <a:lnSpc>
                          <a:spcPct val="100000"/>
                        </a:lnSpc>
                        <a:spcBef>
                          <a:spcPct val="0"/>
                        </a:spcBef>
                        <a:spcAft>
                          <a:spcPct val="2000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Principles</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000" b="0" i="0" u="none" strike="noStrike" cap="none" normalizeH="0" baseline="0" smtClean="0">
                          <a:ln>
                            <a:noFill/>
                          </a:ln>
                          <a:solidFill>
                            <a:schemeClr val="tx1"/>
                          </a:solidFill>
                          <a:effectLst/>
                          <a:latin typeface="Arial" pitchFamily="34" charset="0"/>
                          <a:cs typeface="Arial" pitchFamily="34" charset="0"/>
                        </a:rPr>
                        <a:t>Simple tools to increase efficiency based on what has worked in the past, tailored to your needs</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000" b="0" i="0" u="none" strike="noStrike" cap="none" normalizeH="0" baseline="0" smtClean="0">
                          <a:ln>
                            <a:noFill/>
                          </a:ln>
                          <a:solidFill>
                            <a:schemeClr val="tx1"/>
                          </a:solidFill>
                          <a:effectLst/>
                          <a:latin typeface="Arial" pitchFamily="34" charset="0"/>
                          <a:cs typeface="Arial" pitchFamily="34" charset="0"/>
                        </a:rPr>
                        <a:t>Minimize time required to use the tools – don’t over-engineer the process</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000" b="0" i="0" u="none" strike="noStrike" cap="none" normalizeH="0" baseline="0" smtClean="0">
                          <a:ln>
                            <a:noFill/>
                          </a:ln>
                          <a:solidFill>
                            <a:schemeClr val="tx1"/>
                          </a:solidFill>
                          <a:effectLst/>
                          <a:latin typeface="Arial" pitchFamily="34" charset="0"/>
                          <a:cs typeface="Arial" pitchFamily="34" charset="0"/>
                        </a:rPr>
                        <a:t>Cascading levels of detail as required by sponsors, team members, </a:t>
                      </a:r>
                      <a:br>
                        <a:rPr kumimoji="0" lang="en-US" sz="1000" b="0" i="0" u="none" strike="noStrike" cap="none" normalizeH="0" baseline="0" smtClean="0">
                          <a:ln>
                            <a:noFill/>
                          </a:ln>
                          <a:solidFill>
                            <a:schemeClr val="tx1"/>
                          </a:solidFill>
                          <a:effectLst/>
                          <a:latin typeface="Arial" pitchFamily="34" charset="0"/>
                          <a:cs typeface="Arial" pitchFamily="34" charset="0"/>
                        </a:rPr>
                      </a:br>
                      <a:r>
                        <a:rPr kumimoji="0" lang="en-US" sz="1000" b="0" i="0" u="none" strike="noStrike" cap="none" normalizeH="0" baseline="0" smtClean="0">
                          <a:ln>
                            <a:noFill/>
                          </a:ln>
                          <a:solidFill>
                            <a:schemeClr val="tx1"/>
                          </a:solidFill>
                          <a:effectLst/>
                          <a:latin typeface="Arial" pitchFamily="34" charset="0"/>
                          <a:cs typeface="Arial" pitchFamily="34" charset="0"/>
                        </a:rPr>
                        <a:t>and stakeholders</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000" b="0" i="0" u="none" strike="noStrike" cap="none" normalizeH="0" baseline="0" smtClean="0">
                          <a:ln>
                            <a:noFill/>
                          </a:ln>
                          <a:solidFill>
                            <a:schemeClr val="tx1"/>
                          </a:solidFill>
                          <a:effectLst/>
                          <a:latin typeface="Arial" pitchFamily="34" charset="0"/>
                          <a:cs typeface="Arial" pitchFamily="34" charset="0"/>
                        </a:rPr>
                        <a:t>Rapid escalation of issues to facilitate decision-making</a:t>
                      </a:r>
                    </a:p>
                  </a:txBody>
                  <a:tcPr marL="50929" marR="50929" marT="30557" marB="305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bl>
          </a:graphicData>
        </a:graphic>
      </p:graphicFrame>
      <p:grpSp>
        <p:nvGrpSpPr>
          <p:cNvPr id="834737" name="Group 1201"/>
          <p:cNvGrpSpPr>
            <a:grpSpLocks/>
          </p:cNvGrpSpPr>
          <p:nvPr/>
        </p:nvGrpSpPr>
        <p:grpSpPr bwMode="auto">
          <a:xfrm>
            <a:off x="3460750" y="2446338"/>
            <a:ext cx="1411288" cy="809625"/>
            <a:chOff x="2180" y="1541"/>
            <a:chExt cx="889" cy="510"/>
          </a:xfrm>
        </p:grpSpPr>
        <p:sp>
          <p:nvSpPr>
            <p:cNvPr id="825221" name="AutoShape 901"/>
            <p:cNvSpPr>
              <a:spLocks noChangeAspect="1" noChangeArrowheads="1" noTextEdit="1"/>
            </p:cNvSpPr>
            <p:nvPr/>
          </p:nvSpPr>
          <p:spPr bwMode="auto">
            <a:xfrm>
              <a:off x="2180" y="1541"/>
              <a:ext cx="889" cy="510"/>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5222" name="Rectangle 902"/>
            <p:cNvSpPr>
              <a:spLocks noChangeArrowheads="1"/>
            </p:cNvSpPr>
            <p:nvPr/>
          </p:nvSpPr>
          <p:spPr bwMode="auto">
            <a:xfrm>
              <a:off x="2571" y="1612"/>
              <a:ext cx="352" cy="36"/>
            </a:xfrm>
            <a:prstGeom prst="rect">
              <a:avLst/>
            </a:prstGeom>
            <a:solidFill>
              <a:srgbClr val="F4D8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1019175"/>
              <a:endParaRPr lang="en-US"/>
            </a:p>
          </p:txBody>
        </p:sp>
        <p:sp>
          <p:nvSpPr>
            <p:cNvPr id="825223" name="Rectangle 903"/>
            <p:cNvSpPr>
              <a:spLocks noChangeArrowheads="1"/>
            </p:cNvSpPr>
            <p:nvPr/>
          </p:nvSpPr>
          <p:spPr bwMode="auto">
            <a:xfrm>
              <a:off x="2571" y="1683"/>
              <a:ext cx="352" cy="35"/>
            </a:xfrm>
            <a:prstGeom prst="rect">
              <a:avLst/>
            </a:prstGeom>
            <a:solidFill>
              <a:srgbClr val="FB3D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5224" name="Rectangle 904"/>
            <p:cNvSpPr>
              <a:spLocks noChangeArrowheads="1"/>
            </p:cNvSpPr>
            <p:nvPr/>
          </p:nvSpPr>
          <p:spPr bwMode="auto">
            <a:xfrm>
              <a:off x="2571" y="1754"/>
              <a:ext cx="352" cy="35"/>
            </a:xfrm>
            <a:prstGeom prst="rect">
              <a:avLst/>
            </a:prstGeom>
            <a:solidFill>
              <a:srgbClr val="FB3D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5225" name="Rectangle 905"/>
            <p:cNvSpPr>
              <a:spLocks noChangeArrowheads="1"/>
            </p:cNvSpPr>
            <p:nvPr/>
          </p:nvSpPr>
          <p:spPr bwMode="auto">
            <a:xfrm>
              <a:off x="2571" y="1847"/>
              <a:ext cx="352" cy="35"/>
            </a:xfrm>
            <a:prstGeom prst="rect">
              <a:avLst/>
            </a:prstGeom>
            <a:solidFill>
              <a:srgbClr val="FB3D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5226" name="Rectangle 906"/>
            <p:cNvSpPr>
              <a:spLocks noChangeArrowheads="1"/>
            </p:cNvSpPr>
            <p:nvPr/>
          </p:nvSpPr>
          <p:spPr bwMode="auto">
            <a:xfrm>
              <a:off x="2494" y="1998"/>
              <a:ext cx="131" cy="30"/>
            </a:xfrm>
            <a:prstGeom prst="rect">
              <a:avLst/>
            </a:prstGeom>
            <a:solidFill>
              <a:srgbClr val="F4D800"/>
            </a:solidFill>
            <a:ln>
              <a:noFill/>
            </a:ln>
            <a:extLst>
              <a:ext uri="{91240B29-F687-4F45-9708-019B960494DF}">
                <a14:hiddenLine xmlns:a14="http://schemas.microsoft.com/office/drawing/2010/main" w="12700">
                  <a:solidFill>
                    <a:schemeClr val="tx2"/>
                  </a:solidFill>
                  <a:miter lim="800000"/>
                  <a:headEnd/>
                  <a:tailEnd/>
                </a14:hiddenLine>
              </a:ext>
            </a:extLst>
          </p:spPr>
          <p:txBody>
            <a:bodyPr/>
            <a:lstStyle/>
            <a:p>
              <a:pPr defTabSz="1019175"/>
              <a:endParaRPr lang="en-US"/>
            </a:p>
          </p:txBody>
        </p:sp>
        <p:sp>
          <p:nvSpPr>
            <p:cNvPr id="825227" name="Rectangle 907"/>
            <p:cNvSpPr>
              <a:spLocks noChangeArrowheads="1"/>
            </p:cNvSpPr>
            <p:nvPr/>
          </p:nvSpPr>
          <p:spPr bwMode="auto">
            <a:xfrm>
              <a:off x="2494" y="1966"/>
              <a:ext cx="131" cy="31"/>
            </a:xfrm>
            <a:prstGeom prst="rect">
              <a:avLst/>
            </a:prstGeom>
            <a:solidFill>
              <a:srgbClr val="FB3D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5228" name="Rectangle 908"/>
            <p:cNvSpPr>
              <a:spLocks noChangeArrowheads="1"/>
            </p:cNvSpPr>
            <p:nvPr/>
          </p:nvSpPr>
          <p:spPr bwMode="auto">
            <a:xfrm>
              <a:off x="2441" y="1547"/>
              <a:ext cx="45"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2"/>
                  </a:solidFill>
                </a:rPr>
                <a:t>Actual</a:t>
              </a:r>
            </a:p>
          </p:txBody>
        </p:sp>
        <p:sp>
          <p:nvSpPr>
            <p:cNvPr id="825229" name="Rectangle 909"/>
            <p:cNvSpPr>
              <a:spLocks noChangeArrowheads="1"/>
            </p:cNvSpPr>
            <p:nvPr/>
          </p:nvSpPr>
          <p:spPr bwMode="auto">
            <a:xfrm>
              <a:off x="2185" y="1577"/>
              <a:ext cx="22"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2"/>
                  </a:solidFill>
                </a:rPr>
                <a:t>$m</a:t>
              </a:r>
            </a:p>
          </p:txBody>
        </p:sp>
        <p:sp>
          <p:nvSpPr>
            <p:cNvPr id="825230" name="Rectangle 910"/>
            <p:cNvSpPr>
              <a:spLocks noChangeArrowheads="1"/>
            </p:cNvSpPr>
            <p:nvPr/>
          </p:nvSpPr>
          <p:spPr bwMode="auto">
            <a:xfrm>
              <a:off x="2476" y="1584"/>
              <a:ext cx="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2005</a:t>
              </a:r>
            </a:p>
          </p:txBody>
        </p:sp>
        <p:sp>
          <p:nvSpPr>
            <p:cNvPr id="825231" name="Rectangle 911"/>
            <p:cNvSpPr>
              <a:spLocks noChangeArrowheads="1"/>
            </p:cNvSpPr>
            <p:nvPr/>
          </p:nvSpPr>
          <p:spPr bwMode="auto">
            <a:xfrm>
              <a:off x="2601" y="1584"/>
              <a:ext cx="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2006</a:t>
              </a:r>
            </a:p>
          </p:txBody>
        </p:sp>
        <p:sp>
          <p:nvSpPr>
            <p:cNvPr id="825232" name="Rectangle 912"/>
            <p:cNvSpPr>
              <a:spLocks noChangeArrowheads="1"/>
            </p:cNvSpPr>
            <p:nvPr/>
          </p:nvSpPr>
          <p:spPr bwMode="auto">
            <a:xfrm>
              <a:off x="2719" y="1584"/>
              <a:ext cx="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2007</a:t>
              </a:r>
            </a:p>
          </p:txBody>
        </p:sp>
        <p:sp>
          <p:nvSpPr>
            <p:cNvPr id="825233" name="Rectangle 913"/>
            <p:cNvSpPr>
              <a:spLocks noChangeArrowheads="1"/>
            </p:cNvSpPr>
            <p:nvPr/>
          </p:nvSpPr>
          <p:spPr bwMode="auto">
            <a:xfrm>
              <a:off x="2836" y="1584"/>
              <a:ext cx="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2008</a:t>
              </a:r>
            </a:p>
          </p:txBody>
        </p:sp>
        <p:sp>
          <p:nvSpPr>
            <p:cNvPr id="825234" name="Rectangle 914"/>
            <p:cNvSpPr>
              <a:spLocks noChangeArrowheads="1"/>
            </p:cNvSpPr>
            <p:nvPr/>
          </p:nvSpPr>
          <p:spPr bwMode="auto">
            <a:xfrm>
              <a:off x="2968" y="1584"/>
              <a:ext cx="14"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a:t>
              </a:r>
            </a:p>
          </p:txBody>
        </p:sp>
        <p:sp>
          <p:nvSpPr>
            <p:cNvPr id="825235" name="Rectangle 915"/>
            <p:cNvSpPr>
              <a:spLocks noChangeArrowheads="1"/>
            </p:cNvSpPr>
            <p:nvPr/>
          </p:nvSpPr>
          <p:spPr bwMode="auto">
            <a:xfrm>
              <a:off x="2185" y="1612"/>
              <a:ext cx="140"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2"/>
                  </a:solidFill>
                </a:rPr>
                <a:t>Bottom-up Budgets </a:t>
              </a:r>
            </a:p>
          </p:txBody>
        </p:sp>
        <p:sp>
          <p:nvSpPr>
            <p:cNvPr id="825236" name="Rectangle 916"/>
            <p:cNvSpPr>
              <a:spLocks noChangeArrowheads="1"/>
            </p:cNvSpPr>
            <p:nvPr/>
          </p:nvSpPr>
          <p:spPr bwMode="auto">
            <a:xfrm>
              <a:off x="2479" y="1621"/>
              <a:ext cx="31"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39.1</a:t>
              </a:r>
            </a:p>
          </p:txBody>
        </p:sp>
        <p:sp>
          <p:nvSpPr>
            <p:cNvPr id="825237" name="Rectangle 917"/>
            <p:cNvSpPr>
              <a:spLocks noChangeArrowheads="1"/>
            </p:cNvSpPr>
            <p:nvPr/>
          </p:nvSpPr>
          <p:spPr bwMode="auto">
            <a:xfrm>
              <a:off x="2603" y="1621"/>
              <a:ext cx="32"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(4.1)</a:t>
              </a:r>
            </a:p>
          </p:txBody>
        </p:sp>
        <p:sp>
          <p:nvSpPr>
            <p:cNvPr id="825238" name="Rectangle 918"/>
            <p:cNvSpPr>
              <a:spLocks noChangeArrowheads="1"/>
            </p:cNvSpPr>
            <p:nvPr/>
          </p:nvSpPr>
          <p:spPr bwMode="auto">
            <a:xfrm>
              <a:off x="2722" y="1621"/>
              <a:ext cx="32"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(5.8)</a:t>
              </a:r>
            </a:p>
          </p:txBody>
        </p:sp>
        <p:sp>
          <p:nvSpPr>
            <p:cNvPr id="825239" name="Rectangle 919"/>
            <p:cNvSpPr>
              <a:spLocks noChangeArrowheads="1"/>
            </p:cNvSpPr>
            <p:nvPr/>
          </p:nvSpPr>
          <p:spPr bwMode="auto">
            <a:xfrm>
              <a:off x="2837" y="1621"/>
              <a:ext cx="32"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(5.9)</a:t>
              </a:r>
            </a:p>
          </p:txBody>
        </p:sp>
        <p:sp>
          <p:nvSpPr>
            <p:cNvPr id="825240" name="Rectangle 920"/>
            <p:cNvSpPr>
              <a:spLocks noChangeArrowheads="1"/>
            </p:cNvSpPr>
            <p:nvPr/>
          </p:nvSpPr>
          <p:spPr bwMode="auto">
            <a:xfrm>
              <a:off x="2941" y="1621"/>
              <a:ext cx="45"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15.0%</a:t>
              </a:r>
            </a:p>
          </p:txBody>
        </p:sp>
        <p:sp>
          <p:nvSpPr>
            <p:cNvPr id="825241" name="Rectangle 921"/>
            <p:cNvSpPr>
              <a:spLocks noChangeArrowheads="1"/>
            </p:cNvSpPr>
            <p:nvPr/>
          </p:nvSpPr>
          <p:spPr bwMode="auto">
            <a:xfrm>
              <a:off x="2185" y="1650"/>
              <a:ext cx="110"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2"/>
                  </a:solidFill>
                </a:rPr>
                <a:t>(By cost center)</a:t>
              </a:r>
            </a:p>
          </p:txBody>
        </p:sp>
        <p:sp>
          <p:nvSpPr>
            <p:cNvPr id="825242" name="Rectangle 922"/>
            <p:cNvSpPr>
              <a:spLocks noChangeArrowheads="1"/>
            </p:cNvSpPr>
            <p:nvPr/>
          </p:nvSpPr>
          <p:spPr bwMode="auto">
            <a:xfrm>
              <a:off x="2185" y="1679"/>
              <a:ext cx="20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2"/>
                  </a:solidFill>
                </a:rPr>
                <a:t>Longer-term Business Cases</a:t>
              </a:r>
            </a:p>
          </p:txBody>
        </p:sp>
        <p:sp>
          <p:nvSpPr>
            <p:cNvPr id="825243" name="Rectangle 923"/>
            <p:cNvSpPr>
              <a:spLocks noChangeArrowheads="1"/>
            </p:cNvSpPr>
            <p:nvPr/>
          </p:nvSpPr>
          <p:spPr bwMode="auto">
            <a:xfrm>
              <a:off x="2603" y="1690"/>
              <a:ext cx="32"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bg1"/>
                  </a:solidFill>
                </a:rPr>
                <a:t>(0.0)</a:t>
              </a:r>
            </a:p>
          </p:txBody>
        </p:sp>
        <p:sp>
          <p:nvSpPr>
            <p:cNvPr id="825244" name="Rectangle 924"/>
            <p:cNvSpPr>
              <a:spLocks noChangeArrowheads="1"/>
            </p:cNvSpPr>
            <p:nvPr/>
          </p:nvSpPr>
          <p:spPr bwMode="auto">
            <a:xfrm>
              <a:off x="2722" y="1690"/>
              <a:ext cx="32"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bg1"/>
                  </a:solidFill>
                </a:rPr>
                <a:t>(0.3)</a:t>
              </a:r>
            </a:p>
          </p:txBody>
        </p:sp>
        <p:sp>
          <p:nvSpPr>
            <p:cNvPr id="825245" name="Rectangle 925"/>
            <p:cNvSpPr>
              <a:spLocks noChangeArrowheads="1"/>
            </p:cNvSpPr>
            <p:nvPr/>
          </p:nvSpPr>
          <p:spPr bwMode="auto">
            <a:xfrm>
              <a:off x="2837" y="1690"/>
              <a:ext cx="32"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bg1"/>
                  </a:solidFill>
                </a:rPr>
                <a:t>(0.8)</a:t>
              </a:r>
            </a:p>
          </p:txBody>
        </p:sp>
        <p:sp>
          <p:nvSpPr>
            <p:cNvPr id="825246" name="Rectangle 926"/>
            <p:cNvSpPr>
              <a:spLocks noChangeArrowheads="1"/>
            </p:cNvSpPr>
            <p:nvPr/>
          </p:nvSpPr>
          <p:spPr bwMode="auto">
            <a:xfrm>
              <a:off x="2948" y="1690"/>
              <a:ext cx="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2.1%</a:t>
              </a:r>
            </a:p>
          </p:txBody>
        </p:sp>
        <p:sp>
          <p:nvSpPr>
            <p:cNvPr id="825247" name="Rectangle 927"/>
            <p:cNvSpPr>
              <a:spLocks noChangeArrowheads="1"/>
            </p:cNvSpPr>
            <p:nvPr/>
          </p:nvSpPr>
          <p:spPr bwMode="auto">
            <a:xfrm>
              <a:off x="2185" y="1750"/>
              <a:ext cx="153"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2"/>
                  </a:solidFill>
                </a:rPr>
                <a:t>Procurement Savings</a:t>
              </a:r>
            </a:p>
          </p:txBody>
        </p:sp>
        <p:sp>
          <p:nvSpPr>
            <p:cNvPr id="825248" name="Rectangle 928"/>
            <p:cNvSpPr>
              <a:spLocks noChangeArrowheads="1"/>
            </p:cNvSpPr>
            <p:nvPr/>
          </p:nvSpPr>
          <p:spPr bwMode="auto">
            <a:xfrm>
              <a:off x="2722" y="1760"/>
              <a:ext cx="32"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bg1"/>
                  </a:solidFill>
                </a:rPr>
                <a:t>(0.1)</a:t>
              </a:r>
            </a:p>
          </p:txBody>
        </p:sp>
        <p:sp>
          <p:nvSpPr>
            <p:cNvPr id="825249" name="Rectangle 929"/>
            <p:cNvSpPr>
              <a:spLocks noChangeArrowheads="1"/>
            </p:cNvSpPr>
            <p:nvPr/>
          </p:nvSpPr>
          <p:spPr bwMode="auto">
            <a:xfrm>
              <a:off x="2837" y="1760"/>
              <a:ext cx="32"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bg1"/>
                  </a:solidFill>
                </a:rPr>
                <a:t>(0.4)</a:t>
              </a:r>
            </a:p>
          </p:txBody>
        </p:sp>
        <p:sp>
          <p:nvSpPr>
            <p:cNvPr id="825250" name="Rectangle 930"/>
            <p:cNvSpPr>
              <a:spLocks noChangeArrowheads="1"/>
            </p:cNvSpPr>
            <p:nvPr/>
          </p:nvSpPr>
          <p:spPr bwMode="auto">
            <a:xfrm>
              <a:off x="2948" y="1760"/>
              <a:ext cx="3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1.0%</a:t>
              </a:r>
            </a:p>
          </p:txBody>
        </p:sp>
        <p:sp>
          <p:nvSpPr>
            <p:cNvPr id="825251" name="Rectangle 931"/>
            <p:cNvSpPr>
              <a:spLocks noChangeArrowheads="1"/>
            </p:cNvSpPr>
            <p:nvPr/>
          </p:nvSpPr>
          <p:spPr bwMode="auto">
            <a:xfrm>
              <a:off x="2479" y="1797"/>
              <a:ext cx="31"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39.1</a:t>
              </a:r>
            </a:p>
          </p:txBody>
        </p:sp>
        <p:sp>
          <p:nvSpPr>
            <p:cNvPr id="825252" name="Rectangle 932"/>
            <p:cNvSpPr>
              <a:spLocks noChangeArrowheads="1"/>
            </p:cNvSpPr>
            <p:nvPr/>
          </p:nvSpPr>
          <p:spPr bwMode="auto">
            <a:xfrm>
              <a:off x="2603" y="1797"/>
              <a:ext cx="32"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(4.1)</a:t>
              </a:r>
            </a:p>
          </p:txBody>
        </p:sp>
        <p:sp>
          <p:nvSpPr>
            <p:cNvPr id="825253" name="Rectangle 933"/>
            <p:cNvSpPr>
              <a:spLocks noChangeArrowheads="1"/>
            </p:cNvSpPr>
            <p:nvPr/>
          </p:nvSpPr>
          <p:spPr bwMode="auto">
            <a:xfrm>
              <a:off x="2722" y="1797"/>
              <a:ext cx="32"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(6.2)</a:t>
              </a:r>
            </a:p>
          </p:txBody>
        </p:sp>
        <p:sp>
          <p:nvSpPr>
            <p:cNvPr id="825254" name="Rectangle 934"/>
            <p:cNvSpPr>
              <a:spLocks noChangeArrowheads="1"/>
            </p:cNvSpPr>
            <p:nvPr/>
          </p:nvSpPr>
          <p:spPr bwMode="auto">
            <a:xfrm>
              <a:off x="2837" y="1797"/>
              <a:ext cx="32"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(7.1)</a:t>
              </a:r>
            </a:p>
          </p:txBody>
        </p:sp>
        <p:sp>
          <p:nvSpPr>
            <p:cNvPr id="825255" name="Rectangle 935"/>
            <p:cNvSpPr>
              <a:spLocks noChangeArrowheads="1"/>
            </p:cNvSpPr>
            <p:nvPr/>
          </p:nvSpPr>
          <p:spPr bwMode="auto">
            <a:xfrm>
              <a:off x="2940" y="1797"/>
              <a:ext cx="45"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18.1%</a:t>
              </a:r>
            </a:p>
          </p:txBody>
        </p:sp>
        <p:sp>
          <p:nvSpPr>
            <p:cNvPr id="825256" name="Rectangle 936"/>
            <p:cNvSpPr>
              <a:spLocks noChangeArrowheads="1"/>
            </p:cNvSpPr>
            <p:nvPr/>
          </p:nvSpPr>
          <p:spPr bwMode="auto">
            <a:xfrm>
              <a:off x="2185" y="1844"/>
              <a:ext cx="20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2"/>
                  </a:solidFill>
                </a:rPr>
                <a:t>Longer-term Business Cases</a:t>
              </a:r>
            </a:p>
          </p:txBody>
        </p:sp>
        <p:sp>
          <p:nvSpPr>
            <p:cNvPr id="825257" name="Rectangle 937"/>
            <p:cNvSpPr>
              <a:spLocks noChangeArrowheads="1"/>
            </p:cNvSpPr>
            <p:nvPr/>
          </p:nvSpPr>
          <p:spPr bwMode="auto">
            <a:xfrm>
              <a:off x="2610" y="1853"/>
              <a:ext cx="22"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bg1"/>
                  </a:solidFill>
                </a:rPr>
                <a:t>0.0</a:t>
              </a:r>
            </a:p>
          </p:txBody>
        </p:sp>
        <p:sp>
          <p:nvSpPr>
            <p:cNvPr id="825258" name="Rectangle 938"/>
            <p:cNvSpPr>
              <a:spLocks noChangeArrowheads="1"/>
            </p:cNvSpPr>
            <p:nvPr/>
          </p:nvSpPr>
          <p:spPr bwMode="auto">
            <a:xfrm>
              <a:off x="2719" y="1853"/>
              <a:ext cx="32"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bg1"/>
                  </a:solidFill>
                </a:rPr>
                <a:t>(0.8)</a:t>
              </a:r>
            </a:p>
          </p:txBody>
        </p:sp>
        <p:sp>
          <p:nvSpPr>
            <p:cNvPr id="825259" name="Rectangle 939"/>
            <p:cNvSpPr>
              <a:spLocks noChangeArrowheads="1"/>
            </p:cNvSpPr>
            <p:nvPr/>
          </p:nvSpPr>
          <p:spPr bwMode="auto">
            <a:xfrm>
              <a:off x="2835" y="1853"/>
              <a:ext cx="32"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bg1"/>
                  </a:solidFill>
                </a:rPr>
                <a:t>(2.5)</a:t>
              </a:r>
            </a:p>
          </p:txBody>
        </p:sp>
        <p:sp>
          <p:nvSpPr>
            <p:cNvPr id="825260" name="Rectangle 940"/>
            <p:cNvSpPr>
              <a:spLocks noChangeArrowheads="1"/>
            </p:cNvSpPr>
            <p:nvPr/>
          </p:nvSpPr>
          <p:spPr bwMode="auto">
            <a:xfrm>
              <a:off x="2185" y="1882"/>
              <a:ext cx="244"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2"/>
                  </a:solidFill>
                </a:rPr>
                <a:t>(Out of scope variable cost saving)</a:t>
              </a:r>
            </a:p>
          </p:txBody>
        </p:sp>
        <p:sp>
          <p:nvSpPr>
            <p:cNvPr id="825261" name="Rectangle 941"/>
            <p:cNvSpPr>
              <a:spLocks noChangeArrowheads="1"/>
            </p:cNvSpPr>
            <p:nvPr/>
          </p:nvSpPr>
          <p:spPr bwMode="auto">
            <a:xfrm>
              <a:off x="2603" y="1926"/>
              <a:ext cx="32"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(4.1)</a:t>
              </a:r>
            </a:p>
          </p:txBody>
        </p:sp>
        <p:sp>
          <p:nvSpPr>
            <p:cNvPr id="825262" name="Rectangle 942"/>
            <p:cNvSpPr>
              <a:spLocks noChangeArrowheads="1"/>
            </p:cNvSpPr>
            <p:nvPr/>
          </p:nvSpPr>
          <p:spPr bwMode="auto">
            <a:xfrm>
              <a:off x="2722" y="1926"/>
              <a:ext cx="32"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(6.9)</a:t>
              </a:r>
            </a:p>
          </p:txBody>
        </p:sp>
        <p:sp>
          <p:nvSpPr>
            <p:cNvPr id="825263" name="Rectangle 943"/>
            <p:cNvSpPr>
              <a:spLocks noChangeArrowheads="1"/>
            </p:cNvSpPr>
            <p:nvPr/>
          </p:nvSpPr>
          <p:spPr bwMode="auto">
            <a:xfrm>
              <a:off x="2837" y="1926"/>
              <a:ext cx="32"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(9.6)</a:t>
              </a:r>
            </a:p>
          </p:txBody>
        </p:sp>
        <p:sp>
          <p:nvSpPr>
            <p:cNvPr id="825264" name="Rectangle 944"/>
            <p:cNvSpPr>
              <a:spLocks noChangeArrowheads="1"/>
            </p:cNvSpPr>
            <p:nvPr/>
          </p:nvSpPr>
          <p:spPr bwMode="auto">
            <a:xfrm>
              <a:off x="2441" y="1963"/>
              <a:ext cx="32"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2"/>
                  </a:solidFill>
                </a:rPr>
                <a:t>Key:</a:t>
              </a:r>
            </a:p>
          </p:txBody>
        </p:sp>
        <p:sp>
          <p:nvSpPr>
            <p:cNvPr id="825265" name="Rectangle 945"/>
            <p:cNvSpPr>
              <a:spLocks noChangeArrowheads="1"/>
            </p:cNvSpPr>
            <p:nvPr/>
          </p:nvSpPr>
          <p:spPr bwMode="auto">
            <a:xfrm>
              <a:off x="2640" y="1972"/>
              <a:ext cx="133"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Bottom-up forecast</a:t>
              </a:r>
            </a:p>
          </p:txBody>
        </p:sp>
        <p:sp>
          <p:nvSpPr>
            <p:cNvPr id="825266" name="Rectangle 946"/>
            <p:cNvSpPr>
              <a:spLocks noChangeArrowheads="1"/>
            </p:cNvSpPr>
            <p:nvPr/>
          </p:nvSpPr>
          <p:spPr bwMode="auto">
            <a:xfrm>
              <a:off x="2640" y="2004"/>
              <a:ext cx="296"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Top-down estimation pending clarification</a:t>
              </a:r>
            </a:p>
          </p:txBody>
        </p:sp>
        <p:sp>
          <p:nvSpPr>
            <p:cNvPr id="825267" name="Rectangle 947"/>
            <p:cNvSpPr>
              <a:spLocks noChangeArrowheads="1"/>
            </p:cNvSpPr>
            <p:nvPr/>
          </p:nvSpPr>
          <p:spPr bwMode="auto">
            <a:xfrm>
              <a:off x="2675" y="1547"/>
              <a:ext cx="58"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2"/>
                  </a:solidFill>
                </a:rPr>
                <a:t>Savings</a:t>
              </a:r>
            </a:p>
          </p:txBody>
        </p:sp>
        <p:sp>
          <p:nvSpPr>
            <p:cNvPr id="825268" name="Rectangle 948"/>
            <p:cNvSpPr>
              <a:spLocks noChangeArrowheads="1"/>
            </p:cNvSpPr>
            <p:nvPr/>
          </p:nvSpPr>
          <p:spPr bwMode="auto">
            <a:xfrm>
              <a:off x="2780" y="1547"/>
              <a:ext cx="95"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2"/>
                  </a:solidFill>
                </a:rPr>
                <a:t> (Cumulative)</a:t>
              </a:r>
            </a:p>
          </p:txBody>
        </p:sp>
        <p:sp>
          <p:nvSpPr>
            <p:cNvPr id="825271" name="Rectangle 951"/>
            <p:cNvSpPr>
              <a:spLocks noChangeArrowheads="1"/>
            </p:cNvSpPr>
            <p:nvPr/>
          </p:nvSpPr>
          <p:spPr bwMode="auto">
            <a:xfrm>
              <a:off x="2440" y="1611"/>
              <a:ext cx="601" cy="3"/>
            </a:xfrm>
            <a:prstGeom prst="rect">
              <a:avLst/>
            </a:prstGeom>
            <a:solidFill>
              <a:schemeClr val="tx2"/>
            </a:solidFill>
            <a:ln>
              <a:noFill/>
            </a:ln>
            <a:extLst>
              <a:ext uri="{91240B29-F687-4F45-9708-019B960494DF}">
                <a14:hiddenLine xmlns:a14="http://schemas.microsoft.com/office/drawing/2010/main" w="12700">
                  <a:solidFill>
                    <a:schemeClr val="tx2"/>
                  </a:solidFill>
                  <a:miter lim="800000"/>
                  <a:headEnd/>
                  <a:tailEnd/>
                </a14:hiddenLine>
              </a:ext>
            </a:extLst>
          </p:spPr>
          <p:txBody>
            <a:bodyPr/>
            <a:lstStyle/>
            <a:p>
              <a:endParaRPr lang="zh-CN" altLang="en-US"/>
            </a:p>
          </p:txBody>
        </p:sp>
        <p:sp>
          <p:nvSpPr>
            <p:cNvPr id="825276" name="Rectangle 956"/>
            <p:cNvSpPr>
              <a:spLocks noChangeArrowheads="1"/>
            </p:cNvSpPr>
            <p:nvPr/>
          </p:nvSpPr>
          <p:spPr bwMode="auto">
            <a:xfrm>
              <a:off x="2439" y="1916"/>
              <a:ext cx="601" cy="2"/>
            </a:xfrm>
            <a:prstGeom prst="rect">
              <a:avLst/>
            </a:prstGeom>
            <a:solidFill>
              <a:schemeClr val="tx2"/>
            </a:solidFill>
            <a:ln>
              <a:noFill/>
            </a:ln>
            <a:extLst>
              <a:ext uri="{91240B29-F687-4F45-9708-019B960494DF}">
                <a14:hiddenLine xmlns:a14="http://schemas.microsoft.com/office/drawing/2010/main" w="12700">
                  <a:solidFill>
                    <a:schemeClr val="tx2"/>
                  </a:solidFill>
                  <a:miter lim="800000"/>
                  <a:headEnd/>
                  <a:tailEnd/>
                </a14:hiddenLine>
              </a:ext>
            </a:extLst>
          </p:spPr>
          <p:txBody>
            <a:bodyPr/>
            <a:lstStyle/>
            <a:p>
              <a:endParaRPr lang="zh-CN" altLang="en-US"/>
            </a:p>
          </p:txBody>
        </p:sp>
        <p:sp>
          <p:nvSpPr>
            <p:cNvPr id="825278" name="Rectangle 958"/>
            <p:cNvSpPr>
              <a:spLocks noChangeArrowheads="1"/>
            </p:cNvSpPr>
            <p:nvPr/>
          </p:nvSpPr>
          <p:spPr bwMode="blackWhite">
            <a:xfrm>
              <a:off x="2486" y="1963"/>
              <a:ext cx="147" cy="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0" rIns="64800" bIns="0" anchor="ctr"/>
            <a:lstStyle/>
            <a:p>
              <a:endParaRPr lang="zh-CN" altLang="en-US"/>
            </a:p>
          </p:txBody>
        </p:sp>
        <p:sp>
          <p:nvSpPr>
            <p:cNvPr id="834729" name="Rectangle 1193"/>
            <p:cNvSpPr>
              <a:spLocks noChangeArrowheads="1"/>
            </p:cNvSpPr>
            <p:nvPr/>
          </p:nvSpPr>
          <p:spPr bwMode="auto">
            <a:xfrm>
              <a:off x="2440" y="1750"/>
              <a:ext cx="601" cy="3"/>
            </a:xfrm>
            <a:prstGeom prst="rect">
              <a:avLst/>
            </a:prstGeom>
            <a:solidFill>
              <a:schemeClr val="tx2"/>
            </a:solidFill>
            <a:ln>
              <a:noFill/>
            </a:ln>
            <a:extLst>
              <a:ext uri="{91240B29-F687-4F45-9708-019B960494DF}">
                <a14:hiddenLine xmlns:a14="http://schemas.microsoft.com/office/drawing/2010/main" w="12700">
                  <a:solidFill>
                    <a:schemeClr val="tx2"/>
                  </a:solidFill>
                  <a:miter lim="800000"/>
                  <a:headEnd/>
                  <a:tailEnd/>
                </a14:hiddenLine>
              </a:ext>
            </a:extLst>
          </p:spPr>
          <p:txBody>
            <a:bodyPr/>
            <a:lstStyle/>
            <a:p>
              <a:endParaRPr lang="zh-CN" altLang="en-US"/>
            </a:p>
          </p:txBody>
        </p:sp>
        <p:sp>
          <p:nvSpPr>
            <p:cNvPr id="834730" name="Rectangle 1194"/>
            <p:cNvSpPr>
              <a:spLocks noChangeArrowheads="1"/>
            </p:cNvSpPr>
            <p:nvPr/>
          </p:nvSpPr>
          <p:spPr bwMode="auto">
            <a:xfrm>
              <a:off x="2440" y="1845"/>
              <a:ext cx="601" cy="3"/>
            </a:xfrm>
            <a:prstGeom prst="rect">
              <a:avLst/>
            </a:prstGeom>
            <a:solidFill>
              <a:schemeClr val="tx2"/>
            </a:solidFill>
            <a:ln>
              <a:noFill/>
            </a:ln>
            <a:extLst>
              <a:ext uri="{91240B29-F687-4F45-9708-019B960494DF}">
                <a14:hiddenLine xmlns:a14="http://schemas.microsoft.com/office/drawing/2010/main" w="12700">
                  <a:solidFill>
                    <a:schemeClr val="tx2"/>
                  </a:solidFill>
                  <a:miter lim="800000"/>
                  <a:headEnd/>
                  <a:tailEnd/>
                </a14:hiddenLine>
              </a:ext>
            </a:extLst>
          </p:spPr>
          <p:txBody>
            <a:bodyPr/>
            <a:lstStyle/>
            <a:p>
              <a:endParaRPr lang="zh-CN" altLang="en-US"/>
            </a:p>
          </p:txBody>
        </p:sp>
        <p:sp>
          <p:nvSpPr>
            <p:cNvPr id="834734" name="Rectangle 1198"/>
            <p:cNvSpPr>
              <a:spLocks noChangeArrowheads="1"/>
            </p:cNvSpPr>
            <p:nvPr/>
          </p:nvSpPr>
          <p:spPr bwMode="auto">
            <a:xfrm>
              <a:off x="2575" y="1576"/>
              <a:ext cx="466" cy="3"/>
            </a:xfrm>
            <a:prstGeom prst="rect">
              <a:avLst/>
            </a:prstGeom>
            <a:solidFill>
              <a:schemeClr val="tx2"/>
            </a:solidFill>
            <a:ln>
              <a:noFill/>
            </a:ln>
            <a:extLst>
              <a:ext uri="{91240B29-F687-4F45-9708-019B960494DF}">
                <a14:hiddenLine xmlns:a14="http://schemas.microsoft.com/office/drawing/2010/main" w="12700">
                  <a:solidFill>
                    <a:schemeClr val="tx2"/>
                  </a:solidFill>
                  <a:miter lim="800000"/>
                  <a:headEnd/>
                  <a:tailEnd/>
                </a14:hiddenLine>
              </a:ext>
            </a:extLst>
          </p:spPr>
          <p:txBody>
            <a:bodyPr/>
            <a:lstStyle/>
            <a:p>
              <a:endParaRPr lang="zh-CN" altLang="en-US"/>
            </a:p>
          </p:txBody>
        </p:sp>
        <p:sp>
          <p:nvSpPr>
            <p:cNvPr id="834735" name="Rectangle 1199"/>
            <p:cNvSpPr>
              <a:spLocks noChangeArrowheads="1"/>
            </p:cNvSpPr>
            <p:nvPr/>
          </p:nvSpPr>
          <p:spPr bwMode="auto">
            <a:xfrm>
              <a:off x="2439" y="1955"/>
              <a:ext cx="601" cy="2"/>
            </a:xfrm>
            <a:prstGeom prst="rect">
              <a:avLst/>
            </a:prstGeom>
            <a:solidFill>
              <a:schemeClr val="tx2"/>
            </a:solidFill>
            <a:ln>
              <a:noFill/>
            </a:ln>
            <a:extLst>
              <a:ext uri="{91240B29-F687-4F45-9708-019B960494DF}">
                <a14:hiddenLine xmlns:a14="http://schemas.microsoft.com/office/drawing/2010/main" w="12700">
                  <a:solidFill>
                    <a:schemeClr val="tx2"/>
                  </a:solidFill>
                  <a:miter lim="800000"/>
                  <a:headEnd/>
                  <a:tailEnd/>
                </a14:hiddenLine>
              </a:ext>
            </a:extLst>
          </p:spPr>
          <p:txBody>
            <a:bodyPr/>
            <a:lstStyle/>
            <a:p>
              <a:endParaRPr lang="zh-CN" altLang="en-US"/>
            </a:p>
          </p:txBody>
        </p:sp>
      </p:grpSp>
      <p:grpSp>
        <p:nvGrpSpPr>
          <p:cNvPr id="834766" name="Group 1230"/>
          <p:cNvGrpSpPr>
            <a:grpSpLocks/>
          </p:cNvGrpSpPr>
          <p:nvPr/>
        </p:nvGrpSpPr>
        <p:grpSpPr bwMode="auto">
          <a:xfrm>
            <a:off x="339725" y="3957638"/>
            <a:ext cx="1449388" cy="1171575"/>
            <a:chOff x="214" y="2421"/>
            <a:chExt cx="913" cy="738"/>
          </a:xfrm>
        </p:grpSpPr>
        <p:sp>
          <p:nvSpPr>
            <p:cNvPr id="834740" name="AutoShape 1204"/>
            <p:cNvSpPr>
              <a:spLocks noChangeAspect="1" noChangeArrowheads="1" noTextEdit="1"/>
            </p:cNvSpPr>
            <p:nvPr/>
          </p:nvSpPr>
          <p:spPr bwMode="auto">
            <a:xfrm>
              <a:off x="214" y="2421"/>
              <a:ext cx="912" cy="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4741" name="Freeform 1205"/>
            <p:cNvSpPr>
              <a:spLocks/>
            </p:cNvSpPr>
            <p:nvPr/>
          </p:nvSpPr>
          <p:spPr bwMode="auto">
            <a:xfrm>
              <a:off x="336" y="2533"/>
              <a:ext cx="592" cy="470"/>
            </a:xfrm>
            <a:custGeom>
              <a:avLst/>
              <a:gdLst>
                <a:gd name="T0" fmla="*/ 305 w 610"/>
                <a:gd name="T1" fmla="*/ 0 h 470"/>
                <a:gd name="T2" fmla="*/ 0 w 610"/>
                <a:gd name="T3" fmla="*/ 470 h 470"/>
                <a:gd name="T4" fmla="*/ 610 w 610"/>
                <a:gd name="T5" fmla="*/ 470 h 470"/>
                <a:gd name="T6" fmla="*/ 305 w 610"/>
                <a:gd name="T7" fmla="*/ 0 h 470"/>
              </a:gdLst>
              <a:ahLst/>
              <a:cxnLst>
                <a:cxn ang="0">
                  <a:pos x="T0" y="T1"/>
                </a:cxn>
                <a:cxn ang="0">
                  <a:pos x="T2" y="T3"/>
                </a:cxn>
                <a:cxn ang="0">
                  <a:pos x="T4" y="T5"/>
                </a:cxn>
                <a:cxn ang="0">
                  <a:pos x="T6" y="T7"/>
                </a:cxn>
              </a:cxnLst>
              <a:rect l="0" t="0" r="r" b="b"/>
              <a:pathLst>
                <a:path w="610" h="470">
                  <a:moveTo>
                    <a:pt x="305" y="0"/>
                  </a:moveTo>
                  <a:lnTo>
                    <a:pt x="0" y="470"/>
                  </a:lnTo>
                  <a:lnTo>
                    <a:pt x="610" y="470"/>
                  </a:lnTo>
                  <a:lnTo>
                    <a:pt x="305" y="0"/>
                  </a:lnTo>
                  <a:close/>
                </a:path>
              </a:pathLst>
            </a:custGeom>
            <a:solidFill>
              <a:srgbClr val="D8EE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742" name="Rectangle 1206"/>
            <p:cNvSpPr>
              <a:spLocks noChangeArrowheads="1"/>
            </p:cNvSpPr>
            <p:nvPr/>
          </p:nvSpPr>
          <p:spPr bwMode="auto">
            <a:xfrm>
              <a:off x="795" y="3020"/>
              <a:ext cx="332"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400">
                  <a:solidFill>
                    <a:schemeClr val="tx1"/>
                  </a:solidFill>
                </a:rPr>
                <a:t>Contracts, Contractors </a:t>
              </a:r>
              <a:br>
                <a:rPr lang="en-US" sz="400">
                  <a:solidFill>
                    <a:schemeClr val="tx1"/>
                  </a:solidFill>
                </a:rPr>
              </a:br>
              <a:r>
                <a:rPr lang="en-US" sz="400">
                  <a:solidFill>
                    <a:schemeClr val="tx1"/>
                  </a:solidFill>
                </a:rPr>
                <a:t>&amp; Supply Chain</a:t>
              </a:r>
            </a:p>
          </p:txBody>
        </p:sp>
        <p:grpSp>
          <p:nvGrpSpPr>
            <p:cNvPr id="834745" name="Group 1209"/>
            <p:cNvGrpSpPr>
              <a:grpSpLocks/>
            </p:cNvGrpSpPr>
            <p:nvPr/>
          </p:nvGrpSpPr>
          <p:grpSpPr bwMode="auto">
            <a:xfrm>
              <a:off x="387" y="2576"/>
              <a:ext cx="489" cy="402"/>
              <a:chOff x="293" y="2480"/>
              <a:chExt cx="504" cy="401"/>
            </a:xfrm>
          </p:grpSpPr>
          <p:sp>
            <p:nvSpPr>
              <p:cNvPr id="834746" name="Freeform 1210"/>
              <p:cNvSpPr>
                <a:spLocks/>
              </p:cNvSpPr>
              <p:nvPr/>
            </p:nvSpPr>
            <p:spPr bwMode="auto">
              <a:xfrm>
                <a:off x="293" y="2480"/>
                <a:ext cx="504" cy="401"/>
              </a:xfrm>
              <a:custGeom>
                <a:avLst/>
                <a:gdLst>
                  <a:gd name="T0" fmla="*/ 252 w 504"/>
                  <a:gd name="T1" fmla="*/ 0 h 401"/>
                  <a:gd name="T2" fmla="*/ 0 w 504"/>
                  <a:gd name="T3" fmla="*/ 401 h 401"/>
                  <a:gd name="T4" fmla="*/ 504 w 504"/>
                  <a:gd name="T5" fmla="*/ 401 h 401"/>
                  <a:gd name="T6" fmla="*/ 252 w 504"/>
                  <a:gd name="T7" fmla="*/ 0 h 401"/>
                </a:gdLst>
                <a:ahLst/>
                <a:cxnLst>
                  <a:cxn ang="0">
                    <a:pos x="T0" y="T1"/>
                  </a:cxn>
                  <a:cxn ang="0">
                    <a:pos x="T2" y="T3"/>
                  </a:cxn>
                  <a:cxn ang="0">
                    <a:pos x="T4" y="T5"/>
                  </a:cxn>
                  <a:cxn ang="0">
                    <a:pos x="T6" y="T7"/>
                  </a:cxn>
                </a:cxnLst>
                <a:rect l="0" t="0" r="r" b="b"/>
                <a:pathLst>
                  <a:path w="504" h="401">
                    <a:moveTo>
                      <a:pt x="252" y="0"/>
                    </a:moveTo>
                    <a:lnTo>
                      <a:pt x="0" y="401"/>
                    </a:lnTo>
                    <a:lnTo>
                      <a:pt x="504" y="401"/>
                    </a:lnTo>
                    <a:lnTo>
                      <a:pt x="252" y="0"/>
                    </a:lnTo>
                    <a:close/>
                  </a:path>
                </a:pathLst>
              </a:custGeom>
              <a:solidFill>
                <a:srgbClr val="266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747" name="Freeform 1211"/>
              <p:cNvSpPr>
                <a:spLocks/>
              </p:cNvSpPr>
              <p:nvPr/>
            </p:nvSpPr>
            <p:spPr bwMode="auto">
              <a:xfrm>
                <a:off x="293" y="2480"/>
                <a:ext cx="504" cy="401"/>
              </a:xfrm>
              <a:custGeom>
                <a:avLst/>
                <a:gdLst>
                  <a:gd name="T0" fmla="*/ 252 w 504"/>
                  <a:gd name="T1" fmla="*/ 0 h 401"/>
                  <a:gd name="T2" fmla="*/ 0 w 504"/>
                  <a:gd name="T3" fmla="*/ 401 h 401"/>
                  <a:gd name="T4" fmla="*/ 504 w 504"/>
                  <a:gd name="T5" fmla="*/ 401 h 401"/>
                  <a:gd name="T6" fmla="*/ 252 w 504"/>
                  <a:gd name="T7" fmla="*/ 0 h 401"/>
                </a:gdLst>
                <a:ahLst/>
                <a:cxnLst>
                  <a:cxn ang="0">
                    <a:pos x="T0" y="T1"/>
                  </a:cxn>
                  <a:cxn ang="0">
                    <a:pos x="T2" y="T3"/>
                  </a:cxn>
                  <a:cxn ang="0">
                    <a:pos x="T4" y="T5"/>
                  </a:cxn>
                  <a:cxn ang="0">
                    <a:pos x="T6" y="T7"/>
                  </a:cxn>
                </a:cxnLst>
                <a:rect l="0" t="0" r="r" b="b"/>
                <a:pathLst>
                  <a:path w="504" h="401">
                    <a:moveTo>
                      <a:pt x="252" y="0"/>
                    </a:moveTo>
                    <a:lnTo>
                      <a:pt x="0" y="401"/>
                    </a:lnTo>
                    <a:lnTo>
                      <a:pt x="504" y="401"/>
                    </a:lnTo>
                    <a:lnTo>
                      <a:pt x="252" y="0"/>
                    </a:lnTo>
                    <a:close/>
                  </a:path>
                </a:pathLst>
              </a:custGeom>
              <a:noFill/>
              <a:ln w="3175" cap="rnd">
                <a:solidFill>
                  <a:srgbClr val="3A497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34748" name="Rectangle 1212"/>
            <p:cNvSpPr>
              <a:spLocks noChangeArrowheads="1"/>
            </p:cNvSpPr>
            <p:nvPr/>
          </p:nvSpPr>
          <p:spPr bwMode="auto">
            <a:xfrm>
              <a:off x="535" y="2806"/>
              <a:ext cx="144"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300">
                  <a:solidFill>
                    <a:schemeClr val="tx1"/>
                  </a:solidFill>
                </a:rPr>
                <a:t>Performance </a:t>
              </a:r>
            </a:p>
          </p:txBody>
        </p:sp>
        <p:sp>
          <p:nvSpPr>
            <p:cNvPr id="834749" name="Rectangle 1213"/>
            <p:cNvSpPr>
              <a:spLocks noChangeArrowheads="1"/>
            </p:cNvSpPr>
            <p:nvPr/>
          </p:nvSpPr>
          <p:spPr bwMode="auto">
            <a:xfrm>
              <a:off x="535" y="2847"/>
              <a:ext cx="138"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300">
                  <a:solidFill>
                    <a:schemeClr val="tx1"/>
                  </a:solidFill>
                </a:rPr>
                <a:t>Management</a:t>
              </a:r>
            </a:p>
          </p:txBody>
        </p:sp>
        <p:sp>
          <p:nvSpPr>
            <p:cNvPr id="834750" name="Rectangle 1214"/>
            <p:cNvSpPr>
              <a:spLocks noChangeArrowheads="1"/>
            </p:cNvSpPr>
            <p:nvPr/>
          </p:nvSpPr>
          <p:spPr bwMode="auto">
            <a:xfrm>
              <a:off x="263" y="3020"/>
              <a:ext cx="275"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400">
                  <a:solidFill>
                    <a:schemeClr val="tx1"/>
                  </a:solidFill>
                </a:rPr>
                <a:t>Business </a:t>
              </a:r>
              <a:br>
                <a:rPr lang="en-US" sz="400">
                  <a:solidFill>
                    <a:schemeClr val="tx1"/>
                  </a:solidFill>
                </a:rPr>
              </a:br>
              <a:r>
                <a:rPr lang="en-US" sz="400">
                  <a:solidFill>
                    <a:schemeClr val="tx1"/>
                  </a:solidFill>
                </a:rPr>
                <a:t>Process Execution </a:t>
              </a:r>
            </a:p>
          </p:txBody>
        </p:sp>
        <p:sp>
          <p:nvSpPr>
            <p:cNvPr id="834753" name="Freeform 1217"/>
            <p:cNvSpPr>
              <a:spLocks/>
            </p:cNvSpPr>
            <p:nvPr/>
          </p:nvSpPr>
          <p:spPr bwMode="auto">
            <a:xfrm>
              <a:off x="336" y="2533"/>
              <a:ext cx="592" cy="470"/>
            </a:xfrm>
            <a:custGeom>
              <a:avLst/>
              <a:gdLst>
                <a:gd name="T0" fmla="*/ 305 w 610"/>
                <a:gd name="T1" fmla="*/ 0 h 470"/>
                <a:gd name="T2" fmla="*/ 0 w 610"/>
                <a:gd name="T3" fmla="*/ 470 h 470"/>
                <a:gd name="T4" fmla="*/ 610 w 610"/>
                <a:gd name="T5" fmla="*/ 470 h 470"/>
                <a:gd name="T6" fmla="*/ 305 w 610"/>
                <a:gd name="T7" fmla="*/ 0 h 470"/>
              </a:gdLst>
              <a:ahLst/>
              <a:cxnLst>
                <a:cxn ang="0">
                  <a:pos x="T0" y="T1"/>
                </a:cxn>
                <a:cxn ang="0">
                  <a:pos x="T2" y="T3"/>
                </a:cxn>
                <a:cxn ang="0">
                  <a:pos x="T4" y="T5"/>
                </a:cxn>
                <a:cxn ang="0">
                  <a:pos x="T6" y="T7"/>
                </a:cxn>
              </a:cxnLst>
              <a:rect l="0" t="0" r="r" b="b"/>
              <a:pathLst>
                <a:path w="610" h="470">
                  <a:moveTo>
                    <a:pt x="305" y="0"/>
                  </a:moveTo>
                  <a:lnTo>
                    <a:pt x="0" y="470"/>
                  </a:lnTo>
                  <a:lnTo>
                    <a:pt x="610" y="470"/>
                  </a:lnTo>
                  <a:lnTo>
                    <a:pt x="305" y="0"/>
                  </a:lnTo>
                  <a:close/>
                </a:path>
              </a:pathLst>
            </a:custGeom>
            <a:solidFill>
              <a:srgbClr val="D8EEF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34754" name="Group 1218"/>
            <p:cNvGrpSpPr>
              <a:grpSpLocks/>
            </p:cNvGrpSpPr>
            <p:nvPr/>
          </p:nvGrpSpPr>
          <p:grpSpPr bwMode="auto">
            <a:xfrm>
              <a:off x="387" y="2576"/>
              <a:ext cx="489" cy="402"/>
              <a:chOff x="293" y="2480"/>
              <a:chExt cx="504" cy="401"/>
            </a:xfrm>
          </p:grpSpPr>
          <p:sp>
            <p:nvSpPr>
              <p:cNvPr id="834755" name="Freeform 1219"/>
              <p:cNvSpPr>
                <a:spLocks/>
              </p:cNvSpPr>
              <p:nvPr/>
            </p:nvSpPr>
            <p:spPr bwMode="auto">
              <a:xfrm>
                <a:off x="293" y="2480"/>
                <a:ext cx="504" cy="401"/>
              </a:xfrm>
              <a:custGeom>
                <a:avLst/>
                <a:gdLst>
                  <a:gd name="T0" fmla="*/ 252 w 504"/>
                  <a:gd name="T1" fmla="*/ 0 h 401"/>
                  <a:gd name="T2" fmla="*/ 0 w 504"/>
                  <a:gd name="T3" fmla="*/ 401 h 401"/>
                  <a:gd name="T4" fmla="*/ 504 w 504"/>
                  <a:gd name="T5" fmla="*/ 401 h 401"/>
                  <a:gd name="T6" fmla="*/ 252 w 504"/>
                  <a:gd name="T7" fmla="*/ 0 h 401"/>
                </a:gdLst>
                <a:ahLst/>
                <a:cxnLst>
                  <a:cxn ang="0">
                    <a:pos x="T0" y="T1"/>
                  </a:cxn>
                  <a:cxn ang="0">
                    <a:pos x="T2" y="T3"/>
                  </a:cxn>
                  <a:cxn ang="0">
                    <a:pos x="T4" y="T5"/>
                  </a:cxn>
                  <a:cxn ang="0">
                    <a:pos x="T6" y="T7"/>
                  </a:cxn>
                </a:cxnLst>
                <a:rect l="0" t="0" r="r" b="b"/>
                <a:pathLst>
                  <a:path w="504" h="401">
                    <a:moveTo>
                      <a:pt x="252" y="0"/>
                    </a:moveTo>
                    <a:lnTo>
                      <a:pt x="0" y="401"/>
                    </a:lnTo>
                    <a:lnTo>
                      <a:pt x="504" y="401"/>
                    </a:lnTo>
                    <a:lnTo>
                      <a:pt x="252"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4756" name="Freeform 1220"/>
              <p:cNvSpPr>
                <a:spLocks/>
              </p:cNvSpPr>
              <p:nvPr/>
            </p:nvSpPr>
            <p:spPr bwMode="auto">
              <a:xfrm>
                <a:off x="293" y="2480"/>
                <a:ext cx="504" cy="401"/>
              </a:xfrm>
              <a:custGeom>
                <a:avLst/>
                <a:gdLst>
                  <a:gd name="T0" fmla="*/ 252 w 504"/>
                  <a:gd name="T1" fmla="*/ 0 h 401"/>
                  <a:gd name="T2" fmla="*/ 0 w 504"/>
                  <a:gd name="T3" fmla="*/ 401 h 401"/>
                  <a:gd name="T4" fmla="*/ 504 w 504"/>
                  <a:gd name="T5" fmla="*/ 401 h 401"/>
                  <a:gd name="T6" fmla="*/ 252 w 504"/>
                  <a:gd name="T7" fmla="*/ 0 h 401"/>
                </a:gdLst>
                <a:ahLst/>
                <a:cxnLst>
                  <a:cxn ang="0">
                    <a:pos x="T0" y="T1"/>
                  </a:cxn>
                  <a:cxn ang="0">
                    <a:pos x="T2" y="T3"/>
                  </a:cxn>
                  <a:cxn ang="0">
                    <a:pos x="T4" y="T5"/>
                  </a:cxn>
                  <a:cxn ang="0">
                    <a:pos x="T6" y="T7"/>
                  </a:cxn>
                </a:cxnLst>
                <a:rect l="0" t="0" r="r" b="b"/>
                <a:pathLst>
                  <a:path w="504" h="401">
                    <a:moveTo>
                      <a:pt x="252" y="0"/>
                    </a:moveTo>
                    <a:lnTo>
                      <a:pt x="0" y="401"/>
                    </a:lnTo>
                    <a:lnTo>
                      <a:pt x="504" y="401"/>
                    </a:lnTo>
                    <a:lnTo>
                      <a:pt x="252" y="0"/>
                    </a:lnTo>
                    <a:close/>
                  </a:path>
                </a:pathLst>
              </a:custGeom>
              <a:noFill/>
              <a:ln w="3175" cap="rnd">
                <a:solidFill>
                  <a:srgbClr val="3A497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34757" name="Rectangle 1221"/>
            <p:cNvSpPr>
              <a:spLocks noChangeArrowheads="1"/>
            </p:cNvSpPr>
            <p:nvPr/>
          </p:nvSpPr>
          <p:spPr bwMode="auto">
            <a:xfrm>
              <a:off x="535" y="2790"/>
              <a:ext cx="198"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400">
                  <a:solidFill>
                    <a:schemeClr val="bg1"/>
                  </a:solidFill>
                </a:rPr>
                <a:t>Performance</a:t>
              </a:r>
              <a:br>
                <a:rPr lang="en-US" sz="400">
                  <a:solidFill>
                    <a:schemeClr val="bg1"/>
                  </a:solidFill>
                </a:rPr>
              </a:br>
              <a:r>
                <a:rPr lang="en-US" sz="400">
                  <a:solidFill>
                    <a:schemeClr val="bg1"/>
                  </a:solidFill>
                </a:rPr>
                <a:t>Management </a:t>
              </a:r>
            </a:p>
          </p:txBody>
        </p:sp>
        <p:sp>
          <p:nvSpPr>
            <p:cNvPr id="834759" name="Rectangle 1223"/>
            <p:cNvSpPr>
              <a:spLocks noChangeArrowheads="1"/>
            </p:cNvSpPr>
            <p:nvPr/>
          </p:nvSpPr>
          <p:spPr bwMode="auto">
            <a:xfrm>
              <a:off x="430" y="2477"/>
              <a:ext cx="407"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400">
                  <a:solidFill>
                    <a:schemeClr val="tx1"/>
                  </a:solidFill>
                </a:rPr>
                <a:t>Cost Management &amp; Control</a:t>
              </a:r>
            </a:p>
          </p:txBody>
        </p:sp>
      </p:grpSp>
      <p:grpSp>
        <p:nvGrpSpPr>
          <p:cNvPr id="834829" name="Group 1293"/>
          <p:cNvGrpSpPr>
            <a:grpSpLocks/>
          </p:cNvGrpSpPr>
          <p:nvPr/>
        </p:nvGrpSpPr>
        <p:grpSpPr bwMode="auto">
          <a:xfrm>
            <a:off x="1933575" y="4044950"/>
            <a:ext cx="1477963" cy="1055688"/>
            <a:chOff x="1218" y="2484"/>
            <a:chExt cx="931" cy="665"/>
          </a:xfrm>
        </p:grpSpPr>
        <p:sp>
          <p:nvSpPr>
            <p:cNvPr id="834768" name="Line 1232"/>
            <p:cNvSpPr>
              <a:spLocks noChangeShapeType="1"/>
            </p:cNvSpPr>
            <p:nvPr/>
          </p:nvSpPr>
          <p:spPr bwMode="auto">
            <a:xfrm>
              <a:off x="1645" y="2826"/>
              <a:ext cx="0" cy="0"/>
            </a:xfrm>
            <a:prstGeom prst="line">
              <a:avLst/>
            </a:prstGeom>
            <a:noFill/>
            <a:ln w="0">
              <a:solidFill>
                <a:srgbClr val="3A497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69" name="Line 1233"/>
            <p:cNvSpPr>
              <a:spLocks noChangeShapeType="1"/>
            </p:cNvSpPr>
            <p:nvPr/>
          </p:nvSpPr>
          <p:spPr bwMode="auto">
            <a:xfrm>
              <a:off x="1645" y="2763"/>
              <a:ext cx="48" cy="22"/>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70" name="Line 1234"/>
            <p:cNvSpPr>
              <a:spLocks noChangeShapeType="1"/>
            </p:cNvSpPr>
            <p:nvPr/>
          </p:nvSpPr>
          <p:spPr bwMode="auto">
            <a:xfrm>
              <a:off x="1645" y="2697"/>
              <a:ext cx="98" cy="48"/>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71" name="Line 1235"/>
            <p:cNvSpPr>
              <a:spLocks noChangeShapeType="1"/>
            </p:cNvSpPr>
            <p:nvPr/>
          </p:nvSpPr>
          <p:spPr bwMode="auto">
            <a:xfrm>
              <a:off x="1645" y="2632"/>
              <a:ext cx="146" cy="70"/>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72" name="Line 1236"/>
            <p:cNvSpPr>
              <a:spLocks noChangeShapeType="1"/>
            </p:cNvSpPr>
            <p:nvPr/>
          </p:nvSpPr>
          <p:spPr bwMode="auto">
            <a:xfrm>
              <a:off x="1645" y="2567"/>
              <a:ext cx="195" cy="9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73" name="Line 1237"/>
            <p:cNvSpPr>
              <a:spLocks noChangeShapeType="1"/>
            </p:cNvSpPr>
            <p:nvPr/>
          </p:nvSpPr>
          <p:spPr bwMode="auto">
            <a:xfrm>
              <a:off x="1645" y="2826"/>
              <a:ext cx="0" cy="0"/>
            </a:xfrm>
            <a:prstGeom prst="line">
              <a:avLst/>
            </a:prstGeom>
            <a:noFill/>
            <a:ln w="0">
              <a:solidFill>
                <a:srgbClr val="3A497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74" name="Line 1238"/>
            <p:cNvSpPr>
              <a:spLocks noChangeShapeType="1"/>
            </p:cNvSpPr>
            <p:nvPr/>
          </p:nvSpPr>
          <p:spPr bwMode="auto">
            <a:xfrm>
              <a:off x="1693" y="2785"/>
              <a:ext cx="12" cy="55"/>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75" name="Line 1239"/>
            <p:cNvSpPr>
              <a:spLocks noChangeShapeType="1"/>
            </p:cNvSpPr>
            <p:nvPr/>
          </p:nvSpPr>
          <p:spPr bwMode="auto">
            <a:xfrm>
              <a:off x="1743" y="2745"/>
              <a:ext cx="24" cy="109"/>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76" name="Line 1240"/>
            <p:cNvSpPr>
              <a:spLocks noChangeShapeType="1"/>
            </p:cNvSpPr>
            <p:nvPr/>
          </p:nvSpPr>
          <p:spPr bwMode="auto">
            <a:xfrm>
              <a:off x="1791" y="2702"/>
              <a:ext cx="37" cy="168"/>
            </a:xfrm>
            <a:prstGeom prst="line">
              <a:avLst/>
            </a:prstGeom>
            <a:noFill/>
            <a:ln w="12700">
              <a:solidFill>
                <a:srgbClr val="3A497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77" name="Line 1241"/>
            <p:cNvSpPr>
              <a:spLocks noChangeShapeType="1"/>
            </p:cNvSpPr>
            <p:nvPr/>
          </p:nvSpPr>
          <p:spPr bwMode="auto">
            <a:xfrm>
              <a:off x="1840" y="2662"/>
              <a:ext cx="50" cy="222"/>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78" name="Line 1242"/>
            <p:cNvSpPr>
              <a:spLocks noChangeShapeType="1"/>
            </p:cNvSpPr>
            <p:nvPr/>
          </p:nvSpPr>
          <p:spPr bwMode="auto">
            <a:xfrm>
              <a:off x="1645" y="2826"/>
              <a:ext cx="0" cy="0"/>
            </a:xfrm>
            <a:prstGeom prst="line">
              <a:avLst/>
            </a:prstGeom>
            <a:noFill/>
            <a:ln w="0">
              <a:solidFill>
                <a:srgbClr val="3A497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79" name="Line 1243"/>
            <p:cNvSpPr>
              <a:spLocks noChangeShapeType="1"/>
            </p:cNvSpPr>
            <p:nvPr/>
          </p:nvSpPr>
          <p:spPr bwMode="auto">
            <a:xfrm flipH="1">
              <a:off x="1673" y="2840"/>
              <a:ext cx="32" cy="42"/>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80" name="Line 1244"/>
            <p:cNvSpPr>
              <a:spLocks noChangeShapeType="1"/>
            </p:cNvSpPr>
            <p:nvPr/>
          </p:nvSpPr>
          <p:spPr bwMode="auto">
            <a:xfrm flipH="1">
              <a:off x="1700" y="2854"/>
              <a:ext cx="67" cy="88"/>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81" name="Line 1245"/>
            <p:cNvSpPr>
              <a:spLocks noChangeShapeType="1"/>
            </p:cNvSpPr>
            <p:nvPr/>
          </p:nvSpPr>
          <p:spPr bwMode="auto">
            <a:xfrm flipH="1">
              <a:off x="1727" y="2870"/>
              <a:ext cx="101" cy="131"/>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82" name="Line 1246"/>
            <p:cNvSpPr>
              <a:spLocks noChangeShapeType="1"/>
            </p:cNvSpPr>
            <p:nvPr/>
          </p:nvSpPr>
          <p:spPr bwMode="auto">
            <a:xfrm flipH="1">
              <a:off x="1755" y="2884"/>
              <a:ext cx="135" cy="17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83" name="Line 1247"/>
            <p:cNvSpPr>
              <a:spLocks noChangeShapeType="1"/>
            </p:cNvSpPr>
            <p:nvPr/>
          </p:nvSpPr>
          <p:spPr bwMode="auto">
            <a:xfrm>
              <a:off x="1645" y="2826"/>
              <a:ext cx="0" cy="0"/>
            </a:xfrm>
            <a:prstGeom prst="line">
              <a:avLst/>
            </a:prstGeom>
            <a:noFill/>
            <a:ln w="0">
              <a:solidFill>
                <a:srgbClr val="3A497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84" name="Line 1248"/>
            <p:cNvSpPr>
              <a:spLocks noChangeShapeType="1"/>
            </p:cNvSpPr>
            <p:nvPr/>
          </p:nvSpPr>
          <p:spPr bwMode="auto">
            <a:xfrm flipH="1">
              <a:off x="1618" y="2882"/>
              <a:ext cx="55" cy="0"/>
            </a:xfrm>
            <a:prstGeom prst="line">
              <a:avLst/>
            </a:prstGeom>
            <a:noFill/>
            <a:ln w="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85" name="Line 1249"/>
            <p:cNvSpPr>
              <a:spLocks noChangeShapeType="1"/>
            </p:cNvSpPr>
            <p:nvPr/>
          </p:nvSpPr>
          <p:spPr bwMode="auto">
            <a:xfrm flipH="1">
              <a:off x="1591" y="2942"/>
              <a:ext cx="109" cy="0"/>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86" name="Line 1250"/>
            <p:cNvSpPr>
              <a:spLocks noChangeShapeType="1"/>
            </p:cNvSpPr>
            <p:nvPr/>
          </p:nvSpPr>
          <p:spPr bwMode="auto">
            <a:xfrm flipH="1">
              <a:off x="1563" y="3001"/>
              <a:ext cx="164" cy="0"/>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87" name="Line 1251"/>
            <p:cNvSpPr>
              <a:spLocks noChangeShapeType="1"/>
            </p:cNvSpPr>
            <p:nvPr/>
          </p:nvSpPr>
          <p:spPr bwMode="auto">
            <a:xfrm flipH="1">
              <a:off x="1536" y="3059"/>
              <a:ext cx="219" cy="0"/>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88" name="Line 1252"/>
            <p:cNvSpPr>
              <a:spLocks noChangeShapeType="1"/>
            </p:cNvSpPr>
            <p:nvPr/>
          </p:nvSpPr>
          <p:spPr bwMode="auto">
            <a:xfrm>
              <a:off x="1645" y="2826"/>
              <a:ext cx="0" cy="0"/>
            </a:xfrm>
            <a:prstGeom prst="line">
              <a:avLst/>
            </a:prstGeom>
            <a:noFill/>
            <a:ln w="0">
              <a:solidFill>
                <a:srgbClr val="3A497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89" name="Line 1253"/>
            <p:cNvSpPr>
              <a:spLocks noChangeShapeType="1"/>
            </p:cNvSpPr>
            <p:nvPr/>
          </p:nvSpPr>
          <p:spPr bwMode="auto">
            <a:xfrm flipH="1" flipV="1">
              <a:off x="1586" y="2840"/>
              <a:ext cx="32" cy="42"/>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90" name="Line 1254"/>
            <p:cNvSpPr>
              <a:spLocks noChangeShapeType="1"/>
            </p:cNvSpPr>
            <p:nvPr/>
          </p:nvSpPr>
          <p:spPr bwMode="auto">
            <a:xfrm flipH="1" flipV="1">
              <a:off x="1524" y="2854"/>
              <a:ext cx="67" cy="88"/>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91" name="Line 1255"/>
            <p:cNvSpPr>
              <a:spLocks noChangeShapeType="1"/>
            </p:cNvSpPr>
            <p:nvPr/>
          </p:nvSpPr>
          <p:spPr bwMode="auto">
            <a:xfrm flipH="1" flipV="1">
              <a:off x="1463" y="2870"/>
              <a:ext cx="100" cy="131"/>
            </a:xfrm>
            <a:prstGeom prst="line">
              <a:avLst/>
            </a:prstGeom>
            <a:noFill/>
            <a:ln w="12700">
              <a:solidFill>
                <a:srgbClr val="3A497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92" name="Line 1256"/>
            <p:cNvSpPr>
              <a:spLocks noChangeShapeType="1"/>
            </p:cNvSpPr>
            <p:nvPr/>
          </p:nvSpPr>
          <p:spPr bwMode="auto">
            <a:xfrm flipH="1" flipV="1">
              <a:off x="1401" y="2884"/>
              <a:ext cx="135" cy="17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93" name="Line 1257"/>
            <p:cNvSpPr>
              <a:spLocks noChangeShapeType="1"/>
            </p:cNvSpPr>
            <p:nvPr/>
          </p:nvSpPr>
          <p:spPr bwMode="auto">
            <a:xfrm>
              <a:off x="1645" y="2826"/>
              <a:ext cx="0" cy="0"/>
            </a:xfrm>
            <a:prstGeom prst="line">
              <a:avLst/>
            </a:prstGeom>
            <a:noFill/>
            <a:ln w="0">
              <a:solidFill>
                <a:srgbClr val="3A497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94" name="Line 1258"/>
            <p:cNvSpPr>
              <a:spLocks noChangeShapeType="1"/>
            </p:cNvSpPr>
            <p:nvPr/>
          </p:nvSpPr>
          <p:spPr bwMode="auto">
            <a:xfrm flipV="1">
              <a:off x="1586" y="2785"/>
              <a:ext cx="11" cy="55"/>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95" name="Line 1259"/>
            <p:cNvSpPr>
              <a:spLocks noChangeShapeType="1"/>
            </p:cNvSpPr>
            <p:nvPr/>
          </p:nvSpPr>
          <p:spPr bwMode="auto">
            <a:xfrm flipV="1">
              <a:off x="1524" y="2745"/>
              <a:ext cx="24" cy="109"/>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96" name="Line 1260"/>
            <p:cNvSpPr>
              <a:spLocks noChangeShapeType="1"/>
            </p:cNvSpPr>
            <p:nvPr/>
          </p:nvSpPr>
          <p:spPr bwMode="auto">
            <a:xfrm flipV="1">
              <a:off x="1463" y="2702"/>
              <a:ext cx="37" cy="168"/>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97" name="Line 1261"/>
            <p:cNvSpPr>
              <a:spLocks noChangeShapeType="1"/>
            </p:cNvSpPr>
            <p:nvPr/>
          </p:nvSpPr>
          <p:spPr bwMode="auto">
            <a:xfrm flipV="1">
              <a:off x="1401" y="2662"/>
              <a:ext cx="49" cy="222"/>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98" name="Line 1262"/>
            <p:cNvSpPr>
              <a:spLocks noChangeShapeType="1"/>
            </p:cNvSpPr>
            <p:nvPr/>
          </p:nvSpPr>
          <p:spPr bwMode="auto">
            <a:xfrm>
              <a:off x="1645" y="2826"/>
              <a:ext cx="0" cy="0"/>
            </a:xfrm>
            <a:prstGeom prst="line">
              <a:avLst/>
            </a:prstGeom>
            <a:noFill/>
            <a:ln w="0">
              <a:solidFill>
                <a:srgbClr val="3A497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799" name="Line 1263"/>
            <p:cNvSpPr>
              <a:spLocks noChangeShapeType="1"/>
            </p:cNvSpPr>
            <p:nvPr/>
          </p:nvSpPr>
          <p:spPr bwMode="auto">
            <a:xfrm flipV="1">
              <a:off x="1597" y="2763"/>
              <a:ext cx="48" cy="22"/>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800" name="Line 1264"/>
            <p:cNvSpPr>
              <a:spLocks noChangeShapeType="1"/>
            </p:cNvSpPr>
            <p:nvPr/>
          </p:nvSpPr>
          <p:spPr bwMode="auto">
            <a:xfrm flipV="1">
              <a:off x="1548" y="2697"/>
              <a:ext cx="97" cy="48"/>
            </a:xfrm>
            <a:prstGeom prst="line">
              <a:avLst/>
            </a:prstGeom>
            <a:noFill/>
            <a:ln w="12700">
              <a:solidFill>
                <a:srgbClr val="3A497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801" name="Line 1265"/>
            <p:cNvSpPr>
              <a:spLocks noChangeShapeType="1"/>
            </p:cNvSpPr>
            <p:nvPr/>
          </p:nvSpPr>
          <p:spPr bwMode="auto">
            <a:xfrm flipV="1">
              <a:off x="1500" y="2632"/>
              <a:ext cx="145" cy="70"/>
            </a:xfrm>
            <a:prstGeom prst="line">
              <a:avLst/>
            </a:prstGeom>
            <a:noFill/>
            <a:ln w="12700">
              <a:solidFill>
                <a:schemeClr val="tx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802" name="Line 1266"/>
            <p:cNvSpPr>
              <a:spLocks noChangeShapeType="1"/>
            </p:cNvSpPr>
            <p:nvPr/>
          </p:nvSpPr>
          <p:spPr bwMode="auto">
            <a:xfrm flipV="1">
              <a:off x="1450" y="2567"/>
              <a:ext cx="195" cy="9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803" name="Line 1267"/>
            <p:cNvSpPr>
              <a:spLocks noChangeShapeType="1"/>
            </p:cNvSpPr>
            <p:nvPr/>
          </p:nvSpPr>
          <p:spPr bwMode="auto">
            <a:xfrm flipV="1">
              <a:off x="1644" y="2567"/>
              <a:ext cx="0" cy="259"/>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804" name="Line 1268"/>
            <p:cNvSpPr>
              <a:spLocks noChangeShapeType="1"/>
            </p:cNvSpPr>
            <p:nvPr/>
          </p:nvSpPr>
          <p:spPr bwMode="auto">
            <a:xfrm flipV="1">
              <a:off x="1645" y="2662"/>
              <a:ext cx="195" cy="164"/>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805" name="Line 1269"/>
            <p:cNvSpPr>
              <a:spLocks noChangeShapeType="1"/>
            </p:cNvSpPr>
            <p:nvPr/>
          </p:nvSpPr>
          <p:spPr bwMode="auto">
            <a:xfrm>
              <a:off x="1645" y="2826"/>
              <a:ext cx="245" cy="58"/>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806" name="Line 1270"/>
            <p:cNvSpPr>
              <a:spLocks noChangeShapeType="1"/>
            </p:cNvSpPr>
            <p:nvPr/>
          </p:nvSpPr>
          <p:spPr bwMode="auto">
            <a:xfrm>
              <a:off x="1645" y="2826"/>
              <a:ext cx="110" cy="233"/>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807" name="Line 1271"/>
            <p:cNvSpPr>
              <a:spLocks noChangeShapeType="1"/>
            </p:cNvSpPr>
            <p:nvPr/>
          </p:nvSpPr>
          <p:spPr bwMode="auto">
            <a:xfrm flipH="1">
              <a:off x="1536" y="2826"/>
              <a:ext cx="109" cy="233"/>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808" name="Line 1272"/>
            <p:cNvSpPr>
              <a:spLocks noChangeShapeType="1"/>
            </p:cNvSpPr>
            <p:nvPr/>
          </p:nvSpPr>
          <p:spPr bwMode="auto">
            <a:xfrm flipH="1">
              <a:off x="1401" y="2826"/>
              <a:ext cx="244" cy="58"/>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809" name="Line 1273"/>
            <p:cNvSpPr>
              <a:spLocks noChangeShapeType="1"/>
            </p:cNvSpPr>
            <p:nvPr/>
          </p:nvSpPr>
          <p:spPr bwMode="auto">
            <a:xfrm flipH="1" flipV="1">
              <a:off x="1450" y="2662"/>
              <a:ext cx="195" cy="164"/>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810" name="Line 1274"/>
            <p:cNvSpPr>
              <a:spLocks noChangeShapeType="1"/>
            </p:cNvSpPr>
            <p:nvPr/>
          </p:nvSpPr>
          <p:spPr bwMode="auto">
            <a:xfrm>
              <a:off x="1645" y="2696"/>
              <a:ext cx="146" cy="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811" name="Line 1275"/>
            <p:cNvSpPr>
              <a:spLocks noChangeShapeType="1"/>
            </p:cNvSpPr>
            <p:nvPr/>
          </p:nvSpPr>
          <p:spPr bwMode="auto">
            <a:xfrm>
              <a:off x="1791" y="2704"/>
              <a:ext cx="37" cy="16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812" name="Line 1276"/>
            <p:cNvSpPr>
              <a:spLocks noChangeShapeType="1"/>
            </p:cNvSpPr>
            <p:nvPr/>
          </p:nvSpPr>
          <p:spPr bwMode="auto">
            <a:xfrm flipH="1">
              <a:off x="1700" y="2870"/>
              <a:ext cx="128" cy="7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813" name="Line 1277"/>
            <p:cNvSpPr>
              <a:spLocks noChangeShapeType="1"/>
            </p:cNvSpPr>
            <p:nvPr/>
          </p:nvSpPr>
          <p:spPr bwMode="auto">
            <a:xfrm flipH="1">
              <a:off x="1563" y="2944"/>
              <a:ext cx="137" cy="5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814" name="Line 1278"/>
            <p:cNvSpPr>
              <a:spLocks noChangeShapeType="1"/>
            </p:cNvSpPr>
            <p:nvPr/>
          </p:nvSpPr>
          <p:spPr bwMode="auto">
            <a:xfrm flipH="1" flipV="1">
              <a:off x="1463" y="2870"/>
              <a:ext cx="100" cy="131"/>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815" name="Line 1279"/>
            <p:cNvSpPr>
              <a:spLocks noChangeShapeType="1"/>
            </p:cNvSpPr>
            <p:nvPr/>
          </p:nvSpPr>
          <p:spPr bwMode="auto">
            <a:xfrm flipV="1">
              <a:off x="1463" y="2743"/>
              <a:ext cx="83" cy="12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816" name="Line 1280"/>
            <p:cNvSpPr>
              <a:spLocks noChangeShapeType="1"/>
            </p:cNvSpPr>
            <p:nvPr/>
          </p:nvSpPr>
          <p:spPr bwMode="auto">
            <a:xfrm flipV="1">
              <a:off x="1546" y="2696"/>
              <a:ext cx="99" cy="4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817" name="Rectangle 1281"/>
            <p:cNvSpPr>
              <a:spLocks noChangeArrowheads="1"/>
            </p:cNvSpPr>
            <p:nvPr/>
          </p:nvSpPr>
          <p:spPr bwMode="auto">
            <a:xfrm>
              <a:off x="1614" y="2812"/>
              <a:ext cx="18" cy="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400">
                  <a:solidFill>
                    <a:schemeClr val="tx2"/>
                  </a:solidFill>
                </a:rPr>
                <a:t>0</a:t>
              </a:r>
            </a:p>
          </p:txBody>
        </p:sp>
        <p:sp>
          <p:nvSpPr>
            <p:cNvPr id="834818" name="Rectangle 1282"/>
            <p:cNvSpPr>
              <a:spLocks noChangeArrowheads="1"/>
            </p:cNvSpPr>
            <p:nvPr/>
          </p:nvSpPr>
          <p:spPr bwMode="auto">
            <a:xfrm>
              <a:off x="1614" y="2748"/>
              <a:ext cx="18" cy="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400">
                  <a:solidFill>
                    <a:schemeClr val="tx2"/>
                  </a:solidFill>
                </a:rPr>
                <a:t>1</a:t>
              </a:r>
            </a:p>
          </p:txBody>
        </p:sp>
        <p:sp>
          <p:nvSpPr>
            <p:cNvPr id="834819" name="Rectangle 1283"/>
            <p:cNvSpPr>
              <a:spLocks noChangeArrowheads="1"/>
            </p:cNvSpPr>
            <p:nvPr/>
          </p:nvSpPr>
          <p:spPr bwMode="auto">
            <a:xfrm>
              <a:off x="1614" y="2682"/>
              <a:ext cx="18" cy="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400">
                  <a:solidFill>
                    <a:schemeClr val="tx2"/>
                  </a:solidFill>
                </a:rPr>
                <a:t>2</a:t>
              </a:r>
            </a:p>
          </p:txBody>
        </p:sp>
        <p:sp>
          <p:nvSpPr>
            <p:cNvPr id="834820" name="Rectangle 1284"/>
            <p:cNvSpPr>
              <a:spLocks noChangeArrowheads="1"/>
            </p:cNvSpPr>
            <p:nvPr/>
          </p:nvSpPr>
          <p:spPr bwMode="auto">
            <a:xfrm>
              <a:off x="1614" y="2618"/>
              <a:ext cx="18" cy="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400">
                  <a:solidFill>
                    <a:schemeClr val="tx2"/>
                  </a:solidFill>
                </a:rPr>
                <a:t>3</a:t>
              </a:r>
            </a:p>
          </p:txBody>
        </p:sp>
        <p:sp>
          <p:nvSpPr>
            <p:cNvPr id="834821" name="Rectangle 1285"/>
            <p:cNvSpPr>
              <a:spLocks noChangeArrowheads="1"/>
            </p:cNvSpPr>
            <p:nvPr/>
          </p:nvSpPr>
          <p:spPr bwMode="auto">
            <a:xfrm>
              <a:off x="1614" y="2553"/>
              <a:ext cx="18" cy="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400">
                  <a:solidFill>
                    <a:schemeClr val="tx2"/>
                  </a:solidFill>
                </a:rPr>
                <a:t>4</a:t>
              </a:r>
            </a:p>
          </p:txBody>
        </p:sp>
        <p:sp>
          <p:nvSpPr>
            <p:cNvPr id="834822" name="Rectangle 1286"/>
            <p:cNvSpPr>
              <a:spLocks noChangeArrowheads="1"/>
            </p:cNvSpPr>
            <p:nvPr/>
          </p:nvSpPr>
          <p:spPr bwMode="auto">
            <a:xfrm>
              <a:off x="1531" y="2484"/>
              <a:ext cx="294"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400">
                  <a:solidFill>
                    <a:schemeClr val="tx1"/>
                  </a:solidFill>
                </a:rPr>
                <a:t>Cost estimation and </a:t>
              </a:r>
              <a:br>
                <a:rPr lang="en-US" sz="400">
                  <a:solidFill>
                    <a:schemeClr val="tx1"/>
                  </a:solidFill>
                </a:rPr>
              </a:br>
              <a:r>
                <a:rPr lang="en-US" sz="400">
                  <a:solidFill>
                    <a:schemeClr val="tx1"/>
                  </a:solidFill>
                </a:rPr>
                <a:t>budget construction</a:t>
              </a:r>
            </a:p>
          </p:txBody>
        </p:sp>
        <p:sp>
          <p:nvSpPr>
            <p:cNvPr id="834823" name="Rectangle 1287"/>
            <p:cNvSpPr>
              <a:spLocks noChangeArrowheads="1"/>
            </p:cNvSpPr>
            <p:nvPr/>
          </p:nvSpPr>
          <p:spPr bwMode="auto">
            <a:xfrm>
              <a:off x="1866" y="2590"/>
              <a:ext cx="189"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400">
                  <a:solidFill>
                    <a:schemeClr val="tx1"/>
                  </a:solidFill>
                </a:rPr>
                <a:t>Cost </a:t>
              </a:r>
              <a:br>
                <a:rPr lang="en-US" sz="400">
                  <a:solidFill>
                    <a:schemeClr val="tx1"/>
                  </a:solidFill>
                </a:rPr>
              </a:br>
              <a:r>
                <a:rPr lang="en-US" sz="400">
                  <a:solidFill>
                    <a:schemeClr val="tx1"/>
                  </a:solidFill>
                </a:rPr>
                <a:t>management</a:t>
              </a:r>
              <a:br>
                <a:rPr lang="en-US" sz="400">
                  <a:solidFill>
                    <a:schemeClr val="tx1"/>
                  </a:solidFill>
                </a:rPr>
              </a:br>
              <a:r>
                <a:rPr lang="en-US" sz="400">
                  <a:solidFill>
                    <a:schemeClr val="tx1"/>
                  </a:solidFill>
                </a:rPr>
                <a:t>tools</a:t>
              </a:r>
            </a:p>
          </p:txBody>
        </p:sp>
        <p:sp>
          <p:nvSpPr>
            <p:cNvPr id="834824" name="Rectangle 1288"/>
            <p:cNvSpPr>
              <a:spLocks noChangeArrowheads="1"/>
            </p:cNvSpPr>
            <p:nvPr/>
          </p:nvSpPr>
          <p:spPr bwMode="auto">
            <a:xfrm>
              <a:off x="1916" y="2854"/>
              <a:ext cx="233"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400">
                  <a:solidFill>
                    <a:schemeClr val="tx1"/>
                  </a:solidFill>
                </a:rPr>
                <a:t>Cost forecasting</a:t>
              </a:r>
              <a:br>
                <a:rPr lang="en-US" sz="400">
                  <a:solidFill>
                    <a:schemeClr val="tx1"/>
                  </a:solidFill>
                </a:rPr>
              </a:br>
              <a:r>
                <a:rPr lang="en-US" sz="400">
                  <a:solidFill>
                    <a:schemeClr val="tx1"/>
                  </a:solidFill>
                </a:rPr>
                <a:t>and reporting</a:t>
              </a:r>
            </a:p>
          </p:txBody>
        </p:sp>
        <p:sp>
          <p:nvSpPr>
            <p:cNvPr id="834825" name="Rectangle 1289"/>
            <p:cNvSpPr>
              <a:spLocks noChangeArrowheads="1"/>
            </p:cNvSpPr>
            <p:nvPr/>
          </p:nvSpPr>
          <p:spPr bwMode="auto">
            <a:xfrm>
              <a:off x="1790" y="3034"/>
              <a:ext cx="305" cy="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400">
                  <a:solidFill>
                    <a:schemeClr val="tx1"/>
                  </a:solidFill>
                </a:rPr>
                <a:t>Budget owner skills, </a:t>
              </a:r>
              <a:br>
                <a:rPr lang="en-US" sz="400">
                  <a:solidFill>
                    <a:schemeClr val="tx1"/>
                  </a:solidFill>
                </a:rPr>
              </a:br>
              <a:r>
                <a:rPr lang="en-US" sz="400">
                  <a:solidFill>
                    <a:schemeClr val="tx1"/>
                  </a:solidFill>
                </a:rPr>
                <a:t>training, and capacity</a:t>
              </a:r>
            </a:p>
          </p:txBody>
        </p:sp>
        <p:sp>
          <p:nvSpPr>
            <p:cNvPr id="834826" name="Rectangle 1290"/>
            <p:cNvSpPr>
              <a:spLocks noChangeArrowheads="1"/>
            </p:cNvSpPr>
            <p:nvPr/>
          </p:nvSpPr>
          <p:spPr bwMode="auto">
            <a:xfrm>
              <a:off x="1299" y="3035"/>
              <a:ext cx="210"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400">
                  <a:solidFill>
                    <a:schemeClr val="tx1"/>
                  </a:solidFill>
                </a:rPr>
                <a:t>Budget owner </a:t>
              </a:r>
              <a:br>
                <a:rPr lang="en-US" sz="400">
                  <a:solidFill>
                    <a:schemeClr val="tx1"/>
                  </a:solidFill>
                </a:rPr>
              </a:br>
              <a:r>
                <a:rPr lang="en-US" sz="400">
                  <a:solidFill>
                    <a:schemeClr val="tx1"/>
                  </a:solidFill>
                </a:rPr>
                <a:t>organizational </a:t>
              </a:r>
              <a:br>
                <a:rPr lang="en-US" sz="400">
                  <a:solidFill>
                    <a:schemeClr val="tx1"/>
                  </a:solidFill>
                </a:rPr>
              </a:br>
              <a:r>
                <a:rPr lang="en-US" sz="400">
                  <a:solidFill>
                    <a:schemeClr val="tx1"/>
                  </a:solidFill>
                </a:rPr>
                <a:t>structure</a:t>
              </a:r>
            </a:p>
          </p:txBody>
        </p:sp>
        <p:sp>
          <p:nvSpPr>
            <p:cNvPr id="834827" name="Rectangle 1291"/>
            <p:cNvSpPr>
              <a:spLocks noChangeArrowheads="1"/>
            </p:cNvSpPr>
            <p:nvPr/>
          </p:nvSpPr>
          <p:spPr bwMode="auto">
            <a:xfrm>
              <a:off x="1218" y="2854"/>
              <a:ext cx="138"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400">
                  <a:solidFill>
                    <a:schemeClr val="tx1"/>
                  </a:solidFill>
                </a:rPr>
                <a:t>Drivers </a:t>
              </a:r>
              <a:br>
                <a:rPr lang="en-US" sz="400">
                  <a:solidFill>
                    <a:schemeClr val="tx1"/>
                  </a:solidFill>
                </a:rPr>
              </a:br>
              <a:r>
                <a:rPr lang="en-US" sz="400">
                  <a:solidFill>
                    <a:schemeClr val="tx1"/>
                  </a:solidFill>
                </a:rPr>
                <a:t>for cost </a:t>
              </a:r>
              <a:br>
                <a:rPr lang="en-US" sz="400">
                  <a:solidFill>
                    <a:schemeClr val="tx1"/>
                  </a:solidFill>
                </a:rPr>
              </a:br>
              <a:r>
                <a:rPr lang="en-US" sz="400">
                  <a:solidFill>
                    <a:schemeClr val="tx1"/>
                  </a:solidFill>
                </a:rPr>
                <a:t>increases</a:t>
              </a:r>
            </a:p>
          </p:txBody>
        </p:sp>
        <p:sp>
          <p:nvSpPr>
            <p:cNvPr id="834828" name="Rectangle 1292"/>
            <p:cNvSpPr>
              <a:spLocks noChangeArrowheads="1"/>
            </p:cNvSpPr>
            <p:nvPr/>
          </p:nvSpPr>
          <p:spPr bwMode="auto">
            <a:xfrm>
              <a:off x="1218" y="2590"/>
              <a:ext cx="174"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400">
                  <a:solidFill>
                    <a:schemeClr val="tx1"/>
                  </a:solidFill>
                </a:rPr>
                <a:t>Allocation </a:t>
              </a:r>
              <a:br>
                <a:rPr lang="en-US" sz="400">
                  <a:solidFill>
                    <a:schemeClr val="tx1"/>
                  </a:solidFill>
                </a:rPr>
              </a:br>
              <a:r>
                <a:rPr lang="en-US" sz="400">
                  <a:solidFill>
                    <a:schemeClr val="tx1"/>
                  </a:solidFill>
                </a:rPr>
                <a:t>of budget </a:t>
              </a:r>
              <a:br>
                <a:rPr lang="en-US" sz="400">
                  <a:solidFill>
                    <a:schemeClr val="tx1"/>
                  </a:solidFill>
                </a:rPr>
              </a:br>
              <a:r>
                <a:rPr lang="en-US" sz="400">
                  <a:solidFill>
                    <a:schemeClr val="tx1"/>
                  </a:solidFill>
                </a:rPr>
                <a:t>construction</a:t>
              </a:r>
            </a:p>
          </p:txBody>
        </p:sp>
      </p:grpSp>
      <p:grpSp>
        <p:nvGrpSpPr>
          <p:cNvPr id="834902" name="Group 1366"/>
          <p:cNvGrpSpPr>
            <a:grpSpLocks/>
          </p:cNvGrpSpPr>
          <p:nvPr/>
        </p:nvGrpSpPr>
        <p:grpSpPr bwMode="auto">
          <a:xfrm>
            <a:off x="3427413" y="4056063"/>
            <a:ext cx="1449387" cy="1179512"/>
            <a:chOff x="2159" y="2555"/>
            <a:chExt cx="913" cy="670"/>
          </a:xfrm>
        </p:grpSpPr>
        <p:sp>
          <p:nvSpPr>
            <p:cNvPr id="834903" name="Rectangle 1367"/>
            <p:cNvSpPr>
              <a:spLocks noChangeArrowheads="1"/>
            </p:cNvSpPr>
            <p:nvPr/>
          </p:nvSpPr>
          <p:spPr bwMode="auto">
            <a:xfrm>
              <a:off x="2294" y="2555"/>
              <a:ext cx="776" cy="574"/>
            </a:xfrm>
            <a:prstGeom prst="rect">
              <a:avLst/>
            </a:prstGeom>
            <a:solidFill>
              <a:srgbClr val="8D9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4904" name="Rectangle 1368"/>
            <p:cNvSpPr>
              <a:spLocks noChangeArrowheads="1"/>
            </p:cNvSpPr>
            <p:nvPr/>
          </p:nvSpPr>
          <p:spPr bwMode="auto">
            <a:xfrm>
              <a:off x="2294" y="2555"/>
              <a:ext cx="776" cy="574"/>
            </a:xfrm>
            <a:prstGeom prst="rect">
              <a:avLst/>
            </a:prstGeom>
            <a:solidFill>
              <a:srgbClr val="8D9C00"/>
            </a:solidFill>
            <a:ln>
              <a:noFill/>
            </a:ln>
            <a:extLst>
              <a:ext uri="{91240B29-F687-4F45-9708-019B960494DF}">
                <a14:hiddenLine xmlns:a14="http://schemas.microsoft.com/office/drawing/2010/main" w="3175" cap="rnd">
                  <a:solidFill>
                    <a:srgbClr val="000000"/>
                  </a:solidFill>
                  <a:miter lim="800000"/>
                  <a:headEnd/>
                  <a:tailEnd/>
                </a14:hiddenLine>
              </a:ext>
            </a:extLst>
          </p:spPr>
          <p:txBody>
            <a:bodyPr lIns="45720" tIns="27432" rIns="45720" bIns="27432"/>
            <a:lstStyle/>
            <a:p>
              <a:pPr defTabSz="1019175">
                <a:spcBef>
                  <a:spcPct val="0"/>
                </a:spcBef>
                <a:buSzTx/>
              </a:pPr>
              <a:r>
                <a:rPr lang="en-US" sz="200">
                  <a:solidFill>
                    <a:schemeClr val="bg1"/>
                  </a:solidFill>
                </a:rPr>
                <a:t>Systems and Transformational Changes </a:t>
              </a:r>
            </a:p>
          </p:txBody>
        </p:sp>
        <p:sp>
          <p:nvSpPr>
            <p:cNvPr id="834905" name="Rectangle 1369"/>
            <p:cNvSpPr>
              <a:spLocks noChangeArrowheads="1"/>
            </p:cNvSpPr>
            <p:nvPr/>
          </p:nvSpPr>
          <p:spPr bwMode="auto">
            <a:xfrm>
              <a:off x="2294" y="2627"/>
              <a:ext cx="549" cy="502"/>
            </a:xfrm>
            <a:prstGeom prst="rect">
              <a:avLst/>
            </a:prstGeom>
            <a:solidFill>
              <a:srgbClr val="CFE06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4906" name="Rectangle 1370"/>
            <p:cNvSpPr>
              <a:spLocks noChangeArrowheads="1"/>
            </p:cNvSpPr>
            <p:nvPr/>
          </p:nvSpPr>
          <p:spPr bwMode="auto">
            <a:xfrm>
              <a:off x="2294" y="2627"/>
              <a:ext cx="549" cy="502"/>
            </a:xfrm>
            <a:prstGeom prst="rect">
              <a:avLst/>
            </a:prstGeom>
            <a:solidFill>
              <a:srgbClr val="CFE06E"/>
            </a:solidFill>
            <a:ln>
              <a:noFill/>
            </a:ln>
            <a:extLst>
              <a:ext uri="{91240B29-F687-4F45-9708-019B960494DF}">
                <a14:hiddenLine xmlns:a14="http://schemas.microsoft.com/office/drawing/2010/main" w="3175" cap="rnd">
                  <a:solidFill>
                    <a:srgbClr val="000000"/>
                  </a:solidFill>
                  <a:miter lim="800000"/>
                  <a:headEnd/>
                  <a:tailEnd/>
                </a14:hiddenLine>
              </a:ext>
            </a:extLst>
          </p:spPr>
          <p:txBody>
            <a:bodyPr lIns="45720" tIns="27432" rIns="45720" bIns="27432"/>
            <a:lstStyle/>
            <a:p>
              <a:pPr defTabSz="1019175">
                <a:spcBef>
                  <a:spcPct val="0"/>
                </a:spcBef>
                <a:buSzTx/>
              </a:pPr>
              <a:r>
                <a:rPr lang="en-US" sz="200">
                  <a:solidFill>
                    <a:schemeClr val="tx1"/>
                  </a:solidFill>
                </a:rPr>
                <a:t>Supported</a:t>
              </a:r>
              <a:endParaRPr lang="en-US" sz="200"/>
            </a:p>
          </p:txBody>
        </p:sp>
        <p:sp>
          <p:nvSpPr>
            <p:cNvPr id="834907" name="Rectangle 1371"/>
            <p:cNvSpPr>
              <a:spLocks noChangeArrowheads="1"/>
            </p:cNvSpPr>
            <p:nvPr/>
          </p:nvSpPr>
          <p:spPr bwMode="auto">
            <a:xfrm>
              <a:off x="2295" y="2700"/>
              <a:ext cx="296"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rnd">
                  <a:solidFill>
                    <a:srgbClr val="000000"/>
                  </a:solidFill>
                  <a:miter lim="800000"/>
                  <a:headEnd/>
                  <a:tailEnd/>
                </a14:hiddenLine>
              </a:ext>
            </a:extLst>
          </p:spPr>
          <p:txBody>
            <a:bodyPr/>
            <a:lstStyle/>
            <a:p>
              <a:endParaRPr lang="zh-CN" altLang="en-US"/>
            </a:p>
          </p:txBody>
        </p:sp>
        <p:sp>
          <p:nvSpPr>
            <p:cNvPr id="834908" name="Rectangle 1372"/>
            <p:cNvSpPr>
              <a:spLocks noChangeArrowheads="1"/>
            </p:cNvSpPr>
            <p:nvPr/>
          </p:nvSpPr>
          <p:spPr bwMode="auto">
            <a:xfrm>
              <a:off x="2594" y="2635"/>
              <a:ext cx="242"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31750" lvl="1" indent="-30163" defTabSz="1019175">
                <a:spcBef>
                  <a:spcPct val="0"/>
                </a:spcBef>
                <a:buSzTx/>
                <a:buFontTx/>
                <a:buChar char="•"/>
              </a:pPr>
              <a:r>
                <a:rPr lang="en-US" sz="200">
                  <a:solidFill>
                    <a:schemeClr val="tx1"/>
                  </a:solidFill>
                </a:rPr>
                <a:t>Invoice processing</a:t>
              </a:r>
            </a:p>
            <a:p>
              <a:pPr marL="65088" lvl="2" indent="-31750" defTabSz="1019175">
                <a:spcBef>
                  <a:spcPct val="0"/>
                </a:spcBef>
                <a:buSzTx/>
                <a:buFont typeface="Arial" pitchFamily="34" charset="0"/>
                <a:buChar char="-"/>
              </a:pPr>
              <a:r>
                <a:rPr lang="en-US" sz="200">
                  <a:solidFill>
                    <a:schemeClr val="tx1"/>
                  </a:solidFill>
                </a:rPr>
                <a:t>Engage vendors for invoice structure and frequency</a:t>
              </a:r>
            </a:p>
            <a:p>
              <a:pPr marL="65088" lvl="2" indent="-31750" defTabSz="1019175">
                <a:spcBef>
                  <a:spcPct val="0"/>
                </a:spcBef>
                <a:buSzTx/>
                <a:buFont typeface="Arial" pitchFamily="34" charset="0"/>
                <a:buChar char="-"/>
              </a:pPr>
              <a:r>
                <a:rPr lang="en-US" sz="200">
                  <a:solidFill>
                    <a:schemeClr val="tx1"/>
                  </a:solidFill>
                </a:rPr>
                <a:t>Initiate ‘stamp’ approval and coding process and </a:t>
              </a:r>
              <a:br>
                <a:rPr lang="en-US" sz="200">
                  <a:solidFill>
                    <a:schemeClr val="tx1"/>
                  </a:solidFill>
                </a:rPr>
              </a:br>
              <a:r>
                <a:rPr lang="en-US" sz="200">
                  <a:solidFill>
                    <a:schemeClr val="tx1"/>
                  </a:solidFill>
                </a:rPr>
                <a:t>re-allocate resources</a:t>
              </a:r>
            </a:p>
            <a:p>
              <a:pPr marL="65088" lvl="2" indent="-31750" defTabSz="1019175">
                <a:spcBef>
                  <a:spcPct val="0"/>
                </a:spcBef>
                <a:buSzTx/>
                <a:buFont typeface="Arial" pitchFamily="34" charset="0"/>
                <a:buChar char="-"/>
              </a:pPr>
              <a:r>
                <a:rPr lang="en-US" sz="200">
                  <a:solidFill>
                    <a:schemeClr val="tx1"/>
                  </a:solidFill>
                </a:rPr>
                <a:t>Define exception parameters</a:t>
              </a:r>
            </a:p>
            <a:p>
              <a:pPr marL="31750" lvl="1" indent="-30163" defTabSz="1019175">
                <a:spcBef>
                  <a:spcPct val="0"/>
                </a:spcBef>
                <a:buSzTx/>
                <a:buFontTx/>
                <a:buChar char="•"/>
              </a:pPr>
              <a:endParaRPr lang="en-US" sz="200">
                <a:solidFill>
                  <a:schemeClr val="tx1"/>
                </a:solidFill>
              </a:endParaRPr>
            </a:p>
            <a:p>
              <a:pPr marL="31750" lvl="1" indent="-30163" defTabSz="1019175">
                <a:spcBef>
                  <a:spcPct val="0"/>
                </a:spcBef>
                <a:buSzTx/>
                <a:buFontTx/>
                <a:buChar char="•"/>
              </a:pPr>
              <a:r>
                <a:rPr lang="en-US" sz="200">
                  <a:solidFill>
                    <a:schemeClr val="tx1"/>
                  </a:solidFill>
                </a:rPr>
                <a:t>Contractor deployment &amp; management</a:t>
              </a:r>
            </a:p>
            <a:p>
              <a:pPr marL="65088" lvl="2" indent="-31750" defTabSz="1019175">
                <a:spcBef>
                  <a:spcPct val="0"/>
                </a:spcBef>
                <a:buSzTx/>
                <a:buFont typeface="Arial" pitchFamily="34" charset="0"/>
                <a:buChar char="-"/>
              </a:pPr>
              <a:r>
                <a:rPr lang="en-US" sz="200">
                  <a:solidFill>
                    <a:schemeClr val="tx1"/>
                  </a:solidFill>
                </a:rPr>
                <a:t>Agree Operations &amp; PSCM support roles, DoA , etc</a:t>
              </a:r>
            </a:p>
            <a:p>
              <a:pPr marL="65088" lvl="2" indent="-31750" defTabSz="1019175">
                <a:spcBef>
                  <a:spcPct val="0"/>
                </a:spcBef>
                <a:buSzTx/>
                <a:buFont typeface="Arial" pitchFamily="34" charset="0"/>
                <a:buChar char="-"/>
              </a:pPr>
              <a:r>
                <a:rPr lang="en-US" sz="200">
                  <a:solidFill>
                    <a:schemeClr val="tx1"/>
                  </a:solidFill>
                </a:rPr>
                <a:t>Initiate ‘field ticket’ validation &amp; quality control process</a:t>
              </a:r>
            </a:p>
            <a:p>
              <a:pPr marL="65088" lvl="2" indent="-31750" defTabSz="1019175">
                <a:spcBef>
                  <a:spcPct val="0"/>
                </a:spcBef>
                <a:buSzTx/>
                <a:buFont typeface="Arial" pitchFamily="34" charset="0"/>
                <a:buChar char="-"/>
              </a:pPr>
              <a:r>
                <a:rPr lang="en-US" sz="200">
                  <a:solidFill>
                    <a:schemeClr val="tx1"/>
                  </a:solidFill>
                </a:rPr>
                <a:t>Take ownership of SPM</a:t>
              </a:r>
            </a:p>
            <a:p>
              <a:pPr marL="31750" lvl="1" indent="-30163" defTabSz="1019175">
                <a:spcBef>
                  <a:spcPct val="0"/>
                </a:spcBef>
                <a:buSzTx/>
                <a:buFontTx/>
                <a:buChar char="•"/>
              </a:pPr>
              <a:endParaRPr lang="en-US" sz="200">
                <a:solidFill>
                  <a:schemeClr val="tx1"/>
                </a:solidFill>
              </a:endParaRPr>
            </a:p>
            <a:p>
              <a:pPr marL="31750" lvl="1" indent="-30163" defTabSz="1019175">
                <a:spcBef>
                  <a:spcPct val="0"/>
                </a:spcBef>
                <a:buSzTx/>
                <a:buFontTx/>
                <a:buChar char="•"/>
              </a:pPr>
              <a:r>
                <a:rPr lang="en-US" sz="200">
                  <a:solidFill>
                    <a:schemeClr val="tx1"/>
                  </a:solidFill>
                </a:rPr>
                <a:t>Integrated budget</a:t>
              </a:r>
            </a:p>
            <a:p>
              <a:pPr marL="65088" lvl="2" indent="-31750" defTabSz="1019175">
                <a:spcBef>
                  <a:spcPct val="0"/>
                </a:spcBef>
                <a:buSzTx/>
                <a:buFont typeface="Arial" pitchFamily="34" charset="0"/>
                <a:buChar char="-"/>
              </a:pPr>
              <a:r>
                <a:rPr lang="en-US" sz="200">
                  <a:solidFill>
                    <a:schemeClr val="tx1"/>
                  </a:solidFill>
                </a:rPr>
                <a:t>Define routine activity cost standards</a:t>
              </a:r>
            </a:p>
            <a:p>
              <a:pPr marL="65088" lvl="2" indent="-31750" defTabSz="1019175">
                <a:spcBef>
                  <a:spcPct val="0"/>
                </a:spcBef>
                <a:buSzTx/>
                <a:buFont typeface="Arial" pitchFamily="34" charset="0"/>
                <a:buChar char="-"/>
              </a:pPr>
              <a:r>
                <a:rPr lang="en-US" sz="200">
                  <a:solidFill>
                    <a:schemeClr val="tx1"/>
                  </a:solidFill>
                </a:rPr>
                <a:t>AFE construction &amp; Rig Schedule process changes</a:t>
              </a:r>
            </a:p>
          </p:txBody>
        </p:sp>
        <p:sp>
          <p:nvSpPr>
            <p:cNvPr id="834909" name="Line 1373"/>
            <p:cNvSpPr>
              <a:spLocks noChangeShapeType="1"/>
            </p:cNvSpPr>
            <p:nvPr/>
          </p:nvSpPr>
          <p:spPr bwMode="auto">
            <a:xfrm>
              <a:off x="2294" y="3157"/>
              <a:ext cx="295"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910" name="Rectangle 1374"/>
            <p:cNvSpPr>
              <a:spLocks noChangeArrowheads="1"/>
            </p:cNvSpPr>
            <p:nvPr/>
          </p:nvSpPr>
          <p:spPr bwMode="auto">
            <a:xfrm>
              <a:off x="2159" y="3134"/>
              <a:ext cx="117"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300">
                  <a:solidFill>
                    <a:schemeClr val="tx1"/>
                  </a:solidFill>
                </a:rPr>
                <a:t>Anticipated</a:t>
              </a:r>
              <a:br>
                <a:rPr lang="en-US" sz="300">
                  <a:solidFill>
                    <a:schemeClr val="tx1"/>
                  </a:solidFill>
                </a:rPr>
              </a:br>
              <a:r>
                <a:rPr lang="en-US" sz="300">
                  <a:solidFill>
                    <a:schemeClr val="tx1"/>
                  </a:solidFill>
                </a:rPr>
                <a:t>Benefits</a:t>
              </a:r>
              <a:br>
                <a:rPr lang="en-US" sz="300">
                  <a:solidFill>
                    <a:schemeClr val="tx1"/>
                  </a:solidFill>
                </a:rPr>
              </a:br>
              <a:r>
                <a:rPr lang="en-US" sz="300">
                  <a:solidFill>
                    <a:schemeClr val="tx1"/>
                  </a:solidFill>
                </a:rPr>
                <a:t>Realization</a:t>
              </a:r>
            </a:p>
          </p:txBody>
        </p:sp>
        <p:sp>
          <p:nvSpPr>
            <p:cNvPr id="834911" name="Text Box 1375"/>
            <p:cNvSpPr txBox="1">
              <a:spLocks noChangeArrowheads="1"/>
            </p:cNvSpPr>
            <p:nvPr/>
          </p:nvSpPr>
          <p:spPr bwMode="blackWhite">
            <a:xfrm>
              <a:off x="2294" y="2700"/>
              <a:ext cx="295" cy="430"/>
            </a:xfrm>
            <a:prstGeom prst="rect">
              <a:avLst/>
            </a:prstGeom>
            <a:solidFill>
              <a:srgbClr val="D4510A"/>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 tIns="27432" rIns="27432" bIns="27432"/>
            <a:lstStyle>
              <a:lvl1pPr defTabSz="1019175">
                <a:spcBef>
                  <a:spcPct val="0"/>
                </a:spcBef>
                <a:spcAft>
                  <a:spcPct val="0"/>
                </a:spcAft>
                <a:defRPr>
                  <a:solidFill>
                    <a:schemeClr val="tx1"/>
                  </a:solidFill>
                  <a:latin typeface="Arial" pitchFamily="34" charset="0"/>
                  <a:cs typeface="Arial" pitchFamily="34" charset="0"/>
                </a:defRPr>
              </a:lvl1pPr>
              <a:lvl2pPr marL="31750" indent="-30163" defTabSz="1019175">
                <a:spcBef>
                  <a:spcPct val="0"/>
                </a:spcBef>
                <a:spcAft>
                  <a:spcPct val="0"/>
                </a:spcAft>
                <a:defRPr>
                  <a:solidFill>
                    <a:schemeClr val="tx1"/>
                  </a:solidFill>
                  <a:latin typeface="Arial" pitchFamily="34" charset="0"/>
                  <a:cs typeface="Arial" pitchFamily="34" charset="0"/>
                </a:defRPr>
              </a:lvl2pPr>
              <a:lvl3pPr marL="65088" indent="-31750" defTabSz="1019175">
                <a:spcBef>
                  <a:spcPct val="0"/>
                </a:spcBef>
                <a:spcAft>
                  <a:spcPct val="0"/>
                </a:spcAft>
                <a:defRPr>
                  <a:solidFill>
                    <a:schemeClr val="tx1"/>
                  </a:solidFill>
                  <a:latin typeface="Arial" pitchFamily="34" charset="0"/>
                  <a:cs typeface="Arial" pitchFamily="34" charset="0"/>
                </a:defRPr>
              </a:lvl3pPr>
              <a:lvl4pPr marL="1528763"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lvl="1">
                <a:buSzTx/>
              </a:pPr>
              <a:r>
                <a:rPr lang="en-US" sz="200">
                  <a:solidFill>
                    <a:schemeClr val="bg1"/>
                  </a:solidFill>
                </a:rPr>
                <a:t>Immediate &amp; Controllable Actions</a:t>
              </a:r>
            </a:p>
            <a:p>
              <a:pPr lvl="1">
                <a:buSzTx/>
                <a:buFontTx/>
                <a:buChar char="•"/>
              </a:pPr>
              <a:r>
                <a:rPr lang="en-US" sz="200">
                  <a:solidFill>
                    <a:schemeClr val="bg1"/>
                  </a:solidFill>
                </a:rPr>
                <a:t>Asset specific targeted recommendations</a:t>
              </a:r>
            </a:p>
            <a:p>
              <a:pPr lvl="1">
                <a:buSzTx/>
                <a:buFontTx/>
                <a:buChar char="•"/>
              </a:pPr>
              <a:r>
                <a:rPr lang="en-US" sz="200">
                  <a:solidFill>
                    <a:schemeClr val="bg1"/>
                  </a:solidFill>
                </a:rPr>
                <a:t>Invoice processing</a:t>
              </a:r>
            </a:p>
            <a:p>
              <a:pPr lvl="2">
                <a:buSzTx/>
                <a:buFont typeface="Arial" pitchFamily="34" charset="0"/>
                <a:buChar char="-"/>
              </a:pPr>
              <a:r>
                <a:rPr lang="en-US" sz="200">
                  <a:solidFill>
                    <a:schemeClr val="bg1"/>
                  </a:solidFill>
                </a:rPr>
                <a:t>Design ‘field ticket’ support package</a:t>
              </a:r>
            </a:p>
            <a:p>
              <a:pPr lvl="2">
                <a:buSzTx/>
                <a:buFont typeface="Arial" pitchFamily="34" charset="0"/>
                <a:buChar char="-"/>
              </a:pPr>
              <a:r>
                <a:rPr lang="en-US" sz="200">
                  <a:solidFill>
                    <a:schemeClr val="bg1"/>
                  </a:solidFill>
                </a:rPr>
                <a:t>Resolve DoA interpretation and application issues</a:t>
              </a:r>
            </a:p>
            <a:p>
              <a:pPr lvl="1">
                <a:buSzTx/>
                <a:buFontTx/>
                <a:buChar char="•"/>
              </a:pPr>
              <a:endParaRPr lang="en-US" sz="200">
                <a:solidFill>
                  <a:schemeClr val="bg1"/>
                </a:solidFill>
              </a:endParaRPr>
            </a:p>
            <a:p>
              <a:pPr lvl="1">
                <a:buSzTx/>
                <a:buFontTx/>
                <a:buChar char="•"/>
              </a:pPr>
              <a:r>
                <a:rPr lang="en-US" sz="200">
                  <a:solidFill>
                    <a:schemeClr val="bg1"/>
                  </a:solidFill>
                </a:rPr>
                <a:t>Contractor deployment &amp; management</a:t>
              </a:r>
            </a:p>
            <a:p>
              <a:pPr lvl="2">
                <a:buSzTx/>
                <a:buFont typeface="Arial" pitchFamily="34" charset="0"/>
                <a:buChar char="-"/>
              </a:pPr>
              <a:r>
                <a:rPr lang="en-US" sz="200">
                  <a:solidFill>
                    <a:schemeClr val="bg1"/>
                  </a:solidFill>
                </a:rPr>
                <a:t>Identify and dedicate PSCM single points of contact</a:t>
              </a:r>
            </a:p>
            <a:p>
              <a:pPr lvl="2">
                <a:buSzTx/>
                <a:buFont typeface="Arial" pitchFamily="34" charset="0"/>
                <a:buChar char="-"/>
              </a:pPr>
              <a:r>
                <a:rPr lang="en-US" sz="200">
                  <a:solidFill>
                    <a:schemeClr val="bg1"/>
                  </a:solidFill>
                </a:rPr>
                <a:t>PSCM resource technical training </a:t>
              </a:r>
            </a:p>
            <a:p>
              <a:pPr lvl="2">
                <a:buSzTx/>
                <a:buFont typeface="Arial" pitchFamily="34" charset="0"/>
                <a:buChar char="-"/>
              </a:pPr>
              <a:r>
                <a:rPr lang="en-US" sz="200">
                  <a:solidFill>
                    <a:schemeClr val="bg1"/>
                  </a:solidFill>
                </a:rPr>
                <a:t>Design ‘field ticket’ quality </a:t>
              </a:r>
              <a:br>
                <a:rPr lang="en-US" sz="200">
                  <a:solidFill>
                    <a:schemeClr val="bg1"/>
                  </a:solidFill>
                </a:rPr>
              </a:br>
              <a:r>
                <a:rPr lang="en-US" sz="200">
                  <a:solidFill>
                    <a:schemeClr val="bg1"/>
                  </a:solidFill>
                </a:rPr>
                <a:t>control process </a:t>
              </a:r>
            </a:p>
            <a:p>
              <a:pPr lvl="1">
                <a:buSzTx/>
              </a:pPr>
              <a:endParaRPr lang="en-US" sz="200">
                <a:solidFill>
                  <a:schemeClr val="bg1"/>
                </a:solidFill>
              </a:endParaRPr>
            </a:p>
            <a:p>
              <a:pPr lvl="1">
                <a:buSzTx/>
                <a:buFontTx/>
                <a:buChar char="•"/>
              </a:pPr>
              <a:r>
                <a:rPr lang="en-US" sz="200">
                  <a:solidFill>
                    <a:schemeClr val="bg1"/>
                  </a:solidFill>
                </a:rPr>
                <a:t>Integrated budget</a:t>
              </a:r>
            </a:p>
            <a:p>
              <a:pPr lvl="2">
                <a:buSzTx/>
                <a:buFont typeface="Arial" pitchFamily="34" charset="0"/>
                <a:buChar char="-"/>
              </a:pPr>
              <a:r>
                <a:rPr lang="en-US" sz="200">
                  <a:solidFill>
                    <a:schemeClr val="bg1"/>
                  </a:solidFill>
                </a:rPr>
                <a:t>Commence job </a:t>
              </a:r>
              <a:br>
                <a:rPr lang="en-US" sz="200">
                  <a:solidFill>
                    <a:schemeClr val="bg1"/>
                  </a:solidFill>
                </a:rPr>
              </a:br>
              <a:r>
                <a:rPr lang="en-US" sz="200">
                  <a:solidFill>
                    <a:schemeClr val="bg1"/>
                  </a:solidFill>
                </a:rPr>
                <a:t>execution analysis</a:t>
              </a:r>
            </a:p>
            <a:p>
              <a:pPr lvl="2">
                <a:buSzTx/>
                <a:buFont typeface="Arial" pitchFamily="34" charset="0"/>
                <a:buChar char="-"/>
              </a:pPr>
              <a:r>
                <a:rPr lang="en-US" sz="200">
                  <a:solidFill>
                    <a:schemeClr val="bg1"/>
                  </a:solidFill>
                </a:rPr>
                <a:t>Formalize and document budgeting roles and processes</a:t>
              </a:r>
            </a:p>
          </p:txBody>
        </p:sp>
        <p:sp>
          <p:nvSpPr>
            <p:cNvPr id="834912" name="Rectangle 1376"/>
            <p:cNvSpPr>
              <a:spLocks noChangeArrowheads="1"/>
            </p:cNvSpPr>
            <p:nvPr/>
          </p:nvSpPr>
          <p:spPr bwMode="auto">
            <a:xfrm>
              <a:off x="2849" y="2564"/>
              <a:ext cx="216"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33338" lvl="1" indent="-31750" defTabSz="1019175">
                <a:spcBef>
                  <a:spcPct val="0"/>
                </a:spcBef>
                <a:buSzTx/>
                <a:buFontTx/>
                <a:buChar char="•"/>
              </a:pPr>
              <a:r>
                <a:rPr lang="en-US" sz="200">
                  <a:solidFill>
                    <a:schemeClr val="bg1"/>
                  </a:solidFill>
                </a:rPr>
                <a:t>Invoice processing</a:t>
              </a:r>
            </a:p>
            <a:p>
              <a:pPr marL="65088" lvl="2" indent="-30163" defTabSz="1019175">
                <a:spcBef>
                  <a:spcPct val="0"/>
                </a:spcBef>
                <a:buSzTx/>
                <a:buFont typeface="Arial" pitchFamily="34" charset="0"/>
                <a:buChar char="-"/>
              </a:pPr>
              <a:r>
                <a:rPr lang="en-US" sz="200">
                  <a:solidFill>
                    <a:schemeClr val="bg1"/>
                  </a:solidFill>
                </a:rPr>
                <a:t>Tulsa SLA updates and </a:t>
              </a:r>
              <a:br>
                <a:rPr lang="en-US" sz="200">
                  <a:solidFill>
                    <a:schemeClr val="bg1"/>
                  </a:solidFill>
                </a:rPr>
              </a:br>
              <a:r>
                <a:rPr lang="en-US" sz="200">
                  <a:solidFill>
                    <a:schemeClr val="bg1"/>
                  </a:solidFill>
                </a:rPr>
                <a:t>process changes</a:t>
              </a:r>
            </a:p>
            <a:p>
              <a:pPr marL="65088" lvl="2" indent="-30163" defTabSz="1019175">
                <a:spcBef>
                  <a:spcPct val="0"/>
                </a:spcBef>
                <a:buSzTx/>
                <a:buFont typeface="Arial" pitchFamily="34" charset="0"/>
                <a:buChar char="-"/>
              </a:pPr>
              <a:r>
                <a:rPr lang="en-US" sz="200">
                  <a:solidFill>
                    <a:schemeClr val="bg1"/>
                  </a:solidFill>
                </a:rPr>
                <a:t>Automate approval process with exception parameters</a:t>
              </a:r>
            </a:p>
            <a:p>
              <a:pPr marL="33338" lvl="1" indent="-31750" defTabSz="1019175">
                <a:spcBef>
                  <a:spcPct val="0"/>
                </a:spcBef>
                <a:buSzTx/>
                <a:buFontTx/>
                <a:buChar char="•"/>
              </a:pPr>
              <a:endParaRPr lang="en-US" sz="200">
                <a:solidFill>
                  <a:schemeClr val="bg1"/>
                </a:solidFill>
              </a:endParaRPr>
            </a:p>
            <a:p>
              <a:pPr marL="33338" lvl="1" indent="-31750" defTabSz="1019175">
                <a:spcBef>
                  <a:spcPct val="0"/>
                </a:spcBef>
                <a:buSzTx/>
                <a:buFontTx/>
                <a:buChar char="•"/>
              </a:pPr>
              <a:r>
                <a:rPr lang="en-US" sz="200">
                  <a:solidFill>
                    <a:schemeClr val="bg1"/>
                  </a:solidFill>
                </a:rPr>
                <a:t>Contractor deployment </a:t>
              </a:r>
              <a:br>
                <a:rPr lang="en-US" sz="200">
                  <a:solidFill>
                    <a:schemeClr val="bg1"/>
                  </a:solidFill>
                </a:rPr>
              </a:br>
              <a:r>
                <a:rPr lang="en-US" sz="200">
                  <a:solidFill>
                    <a:schemeClr val="bg1"/>
                  </a:solidFill>
                </a:rPr>
                <a:t>&amp; management</a:t>
              </a:r>
            </a:p>
            <a:p>
              <a:pPr marL="65088" lvl="2" indent="-30163" defTabSz="1019175">
                <a:spcBef>
                  <a:spcPct val="0"/>
                </a:spcBef>
                <a:buSzTx/>
                <a:buFont typeface="Arial" pitchFamily="34" charset="0"/>
                <a:buChar char="-"/>
              </a:pPr>
              <a:r>
                <a:rPr lang="en-US" sz="200">
                  <a:solidFill>
                    <a:schemeClr val="bg1"/>
                  </a:solidFill>
                </a:rPr>
                <a:t>Agree and implement SPM </a:t>
              </a:r>
              <a:br>
                <a:rPr lang="en-US" sz="200">
                  <a:solidFill>
                    <a:schemeClr val="bg1"/>
                  </a:solidFill>
                </a:rPr>
              </a:br>
              <a:r>
                <a:rPr lang="en-US" sz="200">
                  <a:solidFill>
                    <a:schemeClr val="bg1"/>
                  </a:solidFill>
                </a:rPr>
                <a:t>non-performance repercussions</a:t>
              </a:r>
            </a:p>
            <a:p>
              <a:pPr marL="33338" lvl="1" indent="-31750" defTabSz="1019175">
                <a:spcBef>
                  <a:spcPct val="0"/>
                </a:spcBef>
                <a:buSzTx/>
                <a:buFontTx/>
                <a:buChar char="•"/>
              </a:pPr>
              <a:endParaRPr lang="en-US" sz="200">
                <a:solidFill>
                  <a:schemeClr val="bg1"/>
                </a:solidFill>
              </a:endParaRPr>
            </a:p>
            <a:p>
              <a:pPr marL="33338" lvl="1" indent="-31750" defTabSz="1019175">
                <a:spcBef>
                  <a:spcPct val="0"/>
                </a:spcBef>
                <a:buSzTx/>
                <a:buFontTx/>
                <a:buChar char="•"/>
              </a:pPr>
              <a:r>
                <a:rPr lang="en-US" sz="200">
                  <a:solidFill>
                    <a:schemeClr val="bg1"/>
                  </a:solidFill>
                </a:rPr>
                <a:t>Integrated budget</a:t>
              </a:r>
            </a:p>
            <a:p>
              <a:pPr marL="65088" lvl="2" indent="-30163" defTabSz="1019175">
                <a:spcBef>
                  <a:spcPct val="0"/>
                </a:spcBef>
                <a:buSzTx/>
                <a:buFont typeface="Arial" pitchFamily="34" charset="0"/>
                <a:buChar char="-"/>
              </a:pPr>
              <a:r>
                <a:rPr lang="en-US" sz="200">
                  <a:solidFill>
                    <a:schemeClr val="bg1"/>
                  </a:solidFill>
                </a:rPr>
                <a:t>Commence integrated budget/forecast processes using activity plans and </a:t>
              </a:r>
              <a:br>
                <a:rPr lang="en-US" sz="200">
                  <a:solidFill>
                    <a:schemeClr val="bg1"/>
                  </a:solidFill>
                </a:rPr>
              </a:br>
              <a:r>
                <a:rPr lang="en-US" sz="200">
                  <a:solidFill>
                    <a:schemeClr val="bg1"/>
                  </a:solidFill>
                </a:rPr>
                <a:t>cost standards </a:t>
              </a:r>
            </a:p>
            <a:p>
              <a:pPr marL="65088" lvl="2" indent="-30163" defTabSz="1019175">
                <a:spcBef>
                  <a:spcPct val="0"/>
                </a:spcBef>
                <a:buSzTx/>
                <a:buFont typeface="Arial" pitchFamily="34" charset="0"/>
                <a:buChar char="-"/>
              </a:pPr>
              <a:r>
                <a:rPr lang="en-US" sz="200">
                  <a:solidFill>
                    <a:schemeClr val="bg1"/>
                  </a:solidFill>
                </a:rPr>
                <a:t>Leverage WMS to </a:t>
              </a:r>
              <a:br>
                <a:rPr lang="en-US" sz="200">
                  <a:solidFill>
                    <a:schemeClr val="bg1"/>
                  </a:solidFill>
                </a:rPr>
              </a:br>
              <a:r>
                <a:rPr lang="en-US" sz="200">
                  <a:solidFill>
                    <a:schemeClr val="bg1"/>
                  </a:solidFill>
                </a:rPr>
                <a:t>monitor monthly spend against budget</a:t>
              </a:r>
            </a:p>
          </p:txBody>
        </p:sp>
        <p:sp>
          <p:nvSpPr>
            <p:cNvPr id="834913" name="Line 1377"/>
            <p:cNvSpPr>
              <a:spLocks noChangeShapeType="1"/>
            </p:cNvSpPr>
            <p:nvPr/>
          </p:nvSpPr>
          <p:spPr bwMode="auto">
            <a:xfrm>
              <a:off x="2742" y="3157"/>
              <a:ext cx="330" cy="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4914" name="Line 1378"/>
            <p:cNvSpPr>
              <a:spLocks noChangeShapeType="1"/>
            </p:cNvSpPr>
            <p:nvPr/>
          </p:nvSpPr>
          <p:spPr bwMode="auto">
            <a:xfrm>
              <a:off x="2294" y="3214"/>
              <a:ext cx="777"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4915" name="Rectangle 1379"/>
            <p:cNvSpPr>
              <a:spLocks noChangeArrowheads="1"/>
            </p:cNvSpPr>
            <p:nvPr/>
          </p:nvSpPr>
          <p:spPr bwMode="auto">
            <a:xfrm>
              <a:off x="2334" y="3199"/>
              <a:ext cx="145" cy="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300">
                  <a:solidFill>
                    <a:schemeClr val="tx1"/>
                  </a:solidFill>
                </a:rPr>
                <a:t>0 to 6 months</a:t>
              </a:r>
            </a:p>
          </p:txBody>
        </p:sp>
        <p:sp>
          <p:nvSpPr>
            <p:cNvPr id="834916" name="Rectangle 1380"/>
            <p:cNvSpPr>
              <a:spLocks noChangeArrowheads="1"/>
            </p:cNvSpPr>
            <p:nvPr/>
          </p:nvSpPr>
          <p:spPr bwMode="auto">
            <a:xfrm>
              <a:off x="2608" y="3199"/>
              <a:ext cx="158" cy="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300">
                  <a:solidFill>
                    <a:schemeClr val="tx1"/>
                  </a:solidFill>
                </a:rPr>
                <a:t>6 to 12 months</a:t>
              </a:r>
            </a:p>
          </p:txBody>
        </p:sp>
        <p:sp>
          <p:nvSpPr>
            <p:cNvPr id="834917" name="Rectangle 1381"/>
            <p:cNvSpPr>
              <a:spLocks noChangeArrowheads="1"/>
            </p:cNvSpPr>
            <p:nvPr/>
          </p:nvSpPr>
          <p:spPr bwMode="auto">
            <a:xfrm>
              <a:off x="2869" y="3199"/>
              <a:ext cx="171" cy="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300">
                  <a:solidFill>
                    <a:schemeClr val="tx1"/>
                  </a:solidFill>
                </a:rPr>
                <a:t>12 to 18 months</a:t>
              </a:r>
            </a:p>
          </p:txBody>
        </p:sp>
        <p:sp>
          <p:nvSpPr>
            <p:cNvPr id="834918" name="Line 1382"/>
            <p:cNvSpPr>
              <a:spLocks noChangeShapeType="1"/>
            </p:cNvSpPr>
            <p:nvPr/>
          </p:nvSpPr>
          <p:spPr bwMode="blackWhite">
            <a:xfrm flipV="1">
              <a:off x="2244" y="2555"/>
              <a:ext cx="0" cy="575"/>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0" rIns="64800" bIns="0"/>
            <a:lstStyle/>
            <a:p>
              <a:endParaRPr lang="zh-CN" altLang="en-US"/>
            </a:p>
          </p:txBody>
        </p:sp>
        <p:sp>
          <p:nvSpPr>
            <p:cNvPr id="834919" name="Rectangle 1383"/>
            <p:cNvSpPr>
              <a:spLocks noChangeArrowheads="1"/>
            </p:cNvSpPr>
            <p:nvPr/>
          </p:nvSpPr>
          <p:spPr bwMode="auto">
            <a:xfrm>
              <a:off x="2159" y="2780"/>
              <a:ext cx="129" cy="10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300">
                  <a:solidFill>
                    <a:schemeClr val="tx1"/>
                  </a:solidFill>
                </a:rPr>
                <a:t>Relative </a:t>
              </a:r>
              <a:br>
                <a:rPr lang="en-US" sz="300">
                  <a:solidFill>
                    <a:schemeClr val="tx1"/>
                  </a:solidFill>
                </a:rPr>
              </a:br>
              <a:r>
                <a:rPr lang="en-US" sz="300">
                  <a:solidFill>
                    <a:schemeClr val="tx1"/>
                  </a:solidFill>
                </a:rPr>
                <a:t>Financial/</a:t>
              </a:r>
              <a:br>
                <a:rPr lang="en-US" sz="300">
                  <a:solidFill>
                    <a:schemeClr val="tx1"/>
                  </a:solidFill>
                </a:rPr>
              </a:br>
              <a:r>
                <a:rPr lang="en-US" sz="300">
                  <a:solidFill>
                    <a:schemeClr val="tx1"/>
                  </a:solidFill>
                </a:rPr>
                <a:t>Operational </a:t>
              </a:r>
              <a:br>
                <a:rPr lang="en-US" sz="300">
                  <a:solidFill>
                    <a:schemeClr val="tx1"/>
                  </a:solidFill>
                </a:rPr>
              </a:br>
              <a:r>
                <a:rPr lang="en-US" sz="300">
                  <a:solidFill>
                    <a:schemeClr val="tx1"/>
                  </a:solidFill>
                </a:rPr>
                <a:t>Impact </a:t>
              </a:r>
            </a:p>
          </p:txBody>
        </p:sp>
        <p:sp>
          <p:nvSpPr>
            <p:cNvPr id="834920" name="Rectangle 1384"/>
            <p:cNvSpPr>
              <a:spLocks noChangeArrowheads="1"/>
            </p:cNvSpPr>
            <p:nvPr/>
          </p:nvSpPr>
          <p:spPr bwMode="auto">
            <a:xfrm>
              <a:off x="2571" y="3140"/>
              <a:ext cx="201" cy="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300">
                  <a:solidFill>
                    <a:schemeClr val="tx1"/>
                  </a:solidFill>
                </a:rPr>
                <a:t>Degree of Difficulty</a:t>
              </a:r>
            </a:p>
          </p:txBody>
        </p:sp>
      </p:grpSp>
      <p:sp>
        <p:nvSpPr>
          <p:cNvPr id="825280" name="AutoShape 960"/>
          <p:cNvSpPr>
            <a:spLocks noChangeAspect="1" noChangeArrowheads="1" noTextEdit="1"/>
          </p:cNvSpPr>
          <p:nvPr/>
        </p:nvSpPr>
        <p:spPr bwMode="auto">
          <a:xfrm>
            <a:off x="406400" y="2447925"/>
            <a:ext cx="144621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834927" name="Group 1391"/>
          <p:cNvGrpSpPr>
            <a:grpSpLocks/>
          </p:cNvGrpSpPr>
          <p:nvPr/>
        </p:nvGrpSpPr>
        <p:grpSpPr bwMode="auto">
          <a:xfrm>
            <a:off x="409575" y="2451100"/>
            <a:ext cx="1389063" cy="752475"/>
            <a:chOff x="258" y="1544"/>
            <a:chExt cx="875" cy="474"/>
          </a:xfrm>
        </p:grpSpPr>
        <p:sp>
          <p:nvSpPr>
            <p:cNvPr id="825281" name="Rectangle 961"/>
            <p:cNvSpPr>
              <a:spLocks noChangeArrowheads="1"/>
            </p:cNvSpPr>
            <p:nvPr/>
          </p:nvSpPr>
          <p:spPr bwMode="auto">
            <a:xfrm>
              <a:off x="911" y="1798"/>
              <a:ext cx="93"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Inefficiencies</a:t>
              </a:r>
            </a:p>
          </p:txBody>
        </p:sp>
        <p:sp>
          <p:nvSpPr>
            <p:cNvPr id="825282" name="Rectangle 962"/>
            <p:cNvSpPr>
              <a:spLocks noChangeArrowheads="1"/>
            </p:cNvSpPr>
            <p:nvPr/>
          </p:nvSpPr>
          <p:spPr bwMode="auto">
            <a:xfrm>
              <a:off x="911" y="1773"/>
              <a:ext cx="90"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Contingency</a:t>
              </a:r>
            </a:p>
          </p:txBody>
        </p:sp>
        <p:sp>
          <p:nvSpPr>
            <p:cNvPr id="825283" name="Rectangle 963"/>
            <p:cNvSpPr>
              <a:spLocks noChangeArrowheads="1"/>
            </p:cNvSpPr>
            <p:nvPr/>
          </p:nvSpPr>
          <p:spPr bwMode="auto">
            <a:xfrm>
              <a:off x="911" y="1745"/>
              <a:ext cx="75"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Estimation</a:t>
              </a:r>
            </a:p>
          </p:txBody>
        </p:sp>
        <p:sp>
          <p:nvSpPr>
            <p:cNvPr id="825284" name="Rectangle 964"/>
            <p:cNvSpPr>
              <a:spLocks noChangeArrowheads="1"/>
            </p:cNvSpPr>
            <p:nvPr/>
          </p:nvSpPr>
          <p:spPr bwMode="auto">
            <a:xfrm>
              <a:off x="905" y="1795"/>
              <a:ext cx="153" cy="186"/>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5285" name="Rectangle 965"/>
            <p:cNvSpPr>
              <a:spLocks noChangeArrowheads="1"/>
            </p:cNvSpPr>
            <p:nvPr/>
          </p:nvSpPr>
          <p:spPr bwMode="auto">
            <a:xfrm>
              <a:off x="328" y="1771"/>
              <a:ext cx="154" cy="210"/>
            </a:xfrm>
            <a:prstGeom prst="rect">
              <a:avLst/>
            </a:prstGeom>
            <a:noFill/>
            <a:ln w="3175">
              <a:solidFill>
                <a:srgbClr val="2666A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5286" name="Rectangle 966"/>
            <p:cNvSpPr>
              <a:spLocks noChangeArrowheads="1"/>
            </p:cNvSpPr>
            <p:nvPr/>
          </p:nvSpPr>
          <p:spPr bwMode="auto">
            <a:xfrm>
              <a:off x="905" y="1771"/>
              <a:ext cx="153" cy="210"/>
            </a:xfrm>
            <a:prstGeom prst="rect">
              <a:avLst/>
            </a:prstGeom>
            <a:noFill/>
            <a:ln w="3175">
              <a:solidFill>
                <a:srgbClr val="2666A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5287" name="Rectangle 967"/>
            <p:cNvSpPr>
              <a:spLocks noChangeArrowheads="1"/>
            </p:cNvSpPr>
            <p:nvPr/>
          </p:nvSpPr>
          <p:spPr bwMode="auto">
            <a:xfrm>
              <a:off x="328" y="1710"/>
              <a:ext cx="153" cy="61"/>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5288" name="Rectangle 968"/>
            <p:cNvSpPr>
              <a:spLocks noChangeArrowheads="1"/>
            </p:cNvSpPr>
            <p:nvPr/>
          </p:nvSpPr>
          <p:spPr bwMode="auto">
            <a:xfrm>
              <a:off x="905" y="1736"/>
              <a:ext cx="153" cy="35"/>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5289" name="Rectangle 969"/>
            <p:cNvSpPr>
              <a:spLocks noChangeArrowheads="1"/>
            </p:cNvSpPr>
            <p:nvPr/>
          </p:nvSpPr>
          <p:spPr bwMode="auto">
            <a:xfrm>
              <a:off x="328" y="1655"/>
              <a:ext cx="153" cy="55"/>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5290" name="Rectangle 970"/>
            <p:cNvSpPr>
              <a:spLocks noChangeArrowheads="1"/>
            </p:cNvSpPr>
            <p:nvPr/>
          </p:nvSpPr>
          <p:spPr bwMode="auto">
            <a:xfrm>
              <a:off x="903" y="1736"/>
              <a:ext cx="153" cy="89"/>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5291" name="Rectangle 971"/>
            <p:cNvSpPr>
              <a:spLocks noChangeArrowheads="1"/>
            </p:cNvSpPr>
            <p:nvPr/>
          </p:nvSpPr>
          <p:spPr bwMode="auto">
            <a:xfrm>
              <a:off x="336" y="1840"/>
              <a:ext cx="70"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Operating</a:t>
              </a:r>
              <a:br>
                <a:rPr lang="en-US" sz="200">
                  <a:solidFill>
                    <a:schemeClr val="tx1"/>
                  </a:solidFill>
                </a:rPr>
              </a:br>
              <a:r>
                <a:rPr lang="en-US" sz="200">
                  <a:solidFill>
                    <a:schemeClr val="tx1"/>
                  </a:solidFill>
                </a:rPr>
                <a:t>Budgets </a:t>
              </a:r>
            </a:p>
          </p:txBody>
        </p:sp>
        <p:sp>
          <p:nvSpPr>
            <p:cNvPr id="825292" name="Rectangle 972"/>
            <p:cNvSpPr>
              <a:spLocks noChangeArrowheads="1"/>
            </p:cNvSpPr>
            <p:nvPr/>
          </p:nvSpPr>
          <p:spPr bwMode="auto">
            <a:xfrm>
              <a:off x="336" y="1725"/>
              <a:ext cx="93"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Inefficiencies</a:t>
              </a:r>
            </a:p>
          </p:txBody>
        </p:sp>
        <p:sp>
          <p:nvSpPr>
            <p:cNvPr id="825293" name="Rectangle 973"/>
            <p:cNvSpPr>
              <a:spLocks noChangeArrowheads="1"/>
            </p:cNvSpPr>
            <p:nvPr/>
          </p:nvSpPr>
          <p:spPr bwMode="auto">
            <a:xfrm>
              <a:off x="336" y="1670"/>
              <a:ext cx="90"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Contingency</a:t>
              </a:r>
            </a:p>
          </p:txBody>
        </p:sp>
        <p:sp>
          <p:nvSpPr>
            <p:cNvPr id="825294" name="Rectangle 974"/>
            <p:cNvSpPr>
              <a:spLocks noChangeArrowheads="1"/>
            </p:cNvSpPr>
            <p:nvPr/>
          </p:nvSpPr>
          <p:spPr bwMode="auto">
            <a:xfrm>
              <a:off x="336" y="1618"/>
              <a:ext cx="75"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Estimation</a:t>
              </a:r>
            </a:p>
          </p:txBody>
        </p:sp>
        <p:sp>
          <p:nvSpPr>
            <p:cNvPr id="825295" name="Line 975"/>
            <p:cNvSpPr>
              <a:spLocks noChangeShapeType="1"/>
            </p:cNvSpPr>
            <p:nvPr/>
          </p:nvSpPr>
          <p:spPr bwMode="auto">
            <a:xfrm>
              <a:off x="479" y="1771"/>
              <a:ext cx="424" cy="53"/>
            </a:xfrm>
            <a:prstGeom prst="line">
              <a:avLst/>
            </a:prstGeom>
            <a:noFill/>
            <a:ln w="3175">
              <a:solidFill>
                <a:srgbClr val="3A497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296" name="Line 976"/>
            <p:cNvSpPr>
              <a:spLocks noChangeShapeType="1"/>
            </p:cNvSpPr>
            <p:nvPr/>
          </p:nvSpPr>
          <p:spPr bwMode="auto">
            <a:xfrm flipH="1" flipV="1">
              <a:off x="479" y="1546"/>
              <a:ext cx="424" cy="190"/>
            </a:xfrm>
            <a:prstGeom prst="line">
              <a:avLst/>
            </a:prstGeom>
            <a:noFill/>
            <a:ln w="3175">
              <a:solidFill>
                <a:srgbClr val="3A497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297" name="Freeform 977"/>
            <p:cNvSpPr>
              <a:spLocks noEditPoints="1"/>
            </p:cNvSpPr>
            <p:nvPr/>
          </p:nvSpPr>
          <p:spPr bwMode="auto">
            <a:xfrm>
              <a:off x="559" y="1602"/>
              <a:ext cx="52" cy="28"/>
            </a:xfrm>
            <a:custGeom>
              <a:avLst/>
              <a:gdLst>
                <a:gd name="T0" fmla="*/ 20 w 328"/>
                <a:gd name="T1" fmla="*/ 0 h 175"/>
                <a:gd name="T2" fmla="*/ 233 w 328"/>
                <a:gd name="T3" fmla="*/ 100 h 175"/>
                <a:gd name="T4" fmla="*/ 212 w 328"/>
                <a:gd name="T5" fmla="*/ 142 h 175"/>
                <a:gd name="T6" fmla="*/ 0 w 328"/>
                <a:gd name="T7" fmla="*/ 42 h 175"/>
                <a:gd name="T8" fmla="*/ 20 w 328"/>
                <a:gd name="T9" fmla="*/ 0 h 175"/>
                <a:gd name="T10" fmla="*/ 231 w 328"/>
                <a:gd name="T11" fmla="*/ 48 h 175"/>
                <a:gd name="T12" fmla="*/ 328 w 328"/>
                <a:gd name="T13" fmla="*/ 171 h 175"/>
                <a:gd name="T14" fmla="*/ 172 w 328"/>
                <a:gd name="T15" fmla="*/ 175 h 175"/>
                <a:gd name="T16" fmla="*/ 231 w 328"/>
                <a:gd name="T17" fmla="*/ 4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175">
                  <a:moveTo>
                    <a:pt x="20" y="0"/>
                  </a:moveTo>
                  <a:lnTo>
                    <a:pt x="233" y="100"/>
                  </a:lnTo>
                  <a:lnTo>
                    <a:pt x="212" y="142"/>
                  </a:lnTo>
                  <a:lnTo>
                    <a:pt x="0" y="42"/>
                  </a:lnTo>
                  <a:lnTo>
                    <a:pt x="20" y="0"/>
                  </a:lnTo>
                  <a:close/>
                  <a:moveTo>
                    <a:pt x="231" y="48"/>
                  </a:moveTo>
                  <a:lnTo>
                    <a:pt x="328" y="171"/>
                  </a:lnTo>
                  <a:lnTo>
                    <a:pt x="172" y="175"/>
                  </a:lnTo>
                  <a:lnTo>
                    <a:pt x="231" y="48"/>
                  </a:lnTo>
                  <a:close/>
                </a:path>
              </a:pathLst>
            </a:custGeom>
            <a:solidFill>
              <a:schemeClr val="tx2"/>
            </a:solidFill>
            <a:ln w="12700" cmpd="sng">
              <a:solidFill>
                <a:schemeClr val="tx2"/>
              </a:solidFill>
              <a:prstDash val="solid"/>
              <a:round/>
              <a:headEnd/>
              <a:tailEnd/>
            </a:ln>
          </p:spPr>
          <p:txBody>
            <a:bodyPr/>
            <a:lstStyle/>
            <a:p>
              <a:endParaRPr lang="zh-CN" altLang="en-US"/>
            </a:p>
          </p:txBody>
        </p:sp>
        <p:sp>
          <p:nvSpPr>
            <p:cNvPr id="825298" name="Line 978"/>
            <p:cNvSpPr>
              <a:spLocks noChangeShapeType="1"/>
            </p:cNvSpPr>
            <p:nvPr/>
          </p:nvSpPr>
          <p:spPr bwMode="auto">
            <a:xfrm>
              <a:off x="479" y="1981"/>
              <a:ext cx="537" cy="0"/>
            </a:xfrm>
            <a:prstGeom prst="line">
              <a:avLst/>
            </a:prstGeom>
            <a:noFill/>
            <a:ln w="3175">
              <a:solidFill>
                <a:srgbClr val="2666A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299" name="Rectangle 979"/>
            <p:cNvSpPr>
              <a:spLocks noChangeArrowheads="1"/>
            </p:cNvSpPr>
            <p:nvPr/>
          </p:nvSpPr>
          <p:spPr bwMode="auto">
            <a:xfrm>
              <a:off x="329" y="1546"/>
              <a:ext cx="153" cy="53"/>
            </a:xfrm>
            <a:prstGeom prst="rect">
              <a:avLst/>
            </a:prstGeom>
            <a:noFill/>
            <a:ln w="3175">
              <a:solidFill>
                <a:srgbClr val="2666A6"/>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5300" name="Rectangle 980"/>
            <p:cNvSpPr>
              <a:spLocks noChangeArrowheads="1"/>
            </p:cNvSpPr>
            <p:nvPr/>
          </p:nvSpPr>
          <p:spPr bwMode="auto">
            <a:xfrm>
              <a:off x="336" y="1549"/>
              <a:ext cx="92"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Unsupported</a:t>
              </a:r>
              <a:br>
                <a:rPr lang="en-US" sz="200">
                  <a:solidFill>
                    <a:schemeClr val="tx1"/>
                  </a:solidFill>
                </a:rPr>
              </a:br>
              <a:r>
                <a:rPr lang="en-US" sz="200">
                  <a:solidFill>
                    <a:schemeClr val="tx1"/>
                  </a:solidFill>
                </a:rPr>
                <a:t>Balances </a:t>
              </a:r>
            </a:p>
          </p:txBody>
        </p:sp>
        <p:sp>
          <p:nvSpPr>
            <p:cNvPr id="825301" name="Rectangle 981"/>
            <p:cNvSpPr>
              <a:spLocks noChangeArrowheads="1"/>
            </p:cNvSpPr>
            <p:nvPr/>
          </p:nvSpPr>
          <p:spPr bwMode="auto">
            <a:xfrm>
              <a:off x="329" y="1599"/>
              <a:ext cx="152" cy="56"/>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5302" name="Rectangle 982"/>
            <p:cNvSpPr>
              <a:spLocks noChangeArrowheads="1"/>
            </p:cNvSpPr>
            <p:nvPr/>
          </p:nvSpPr>
          <p:spPr bwMode="auto">
            <a:xfrm>
              <a:off x="903" y="1738"/>
              <a:ext cx="155" cy="243"/>
            </a:xfrm>
            <a:prstGeom prst="rect">
              <a:avLst/>
            </a:prstGeom>
            <a:noFill/>
            <a:ln w="11113">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5303" name="Rectangle 983"/>
            <p:cNvSpPr>
              <a:spLocks noChangeArrowheads="1"/>
            </p:cNvSpPr>
            <p:nvPr/>
          </p:nvSpPr>
          <p:spPr bwMode="auto">
            <a:xfrm>
              <a:off x="329" y="1544"/>
              <a:ext cx="153" cy="437"/>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5304" name="Rectangle 984"/>
            <p:cNvSpPr>
              <a:spLocks noChangeArrowheads="1"/>
            </p:cNvSpPr>
            <p:nvPr/>
          </p:nvSpPr>
          <p:spPr bwMode="auto">
            <a:xfrm rot="16200000">
              <a:off x="114" y="1813"/>
              <a:ext cx="318"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300">
                  <a:solidFill>
                    <a:schemeClr val="tx1"/>
                  </a:solidFill>
                </a:rPr>
                <a:t>Current Year – Financial Plan </a:t>
              </a:r>
            </a:p>
          </p:txBody>
        </p:sp>
        <p:sp>
          <p:nvSpPr>
            <p:cNvPr id="825305" name="Rectangle 985"/>
            <p:cNvSpPr>
              <a:spLocks noChangeArrowheads="1"/>
            </p:cNvSpPr>
            <p:nvPr/>
          </p:nvSpPr>
          <p:spPr bwMode="auto">
            <a:xfrm rot="16200000">
              <a:off x="914" y="1765"/>
              <a:ext cx="410" cy="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300">
                  <a:solidFill>
                    <a:schemeClr val="tx1"/>
                  </a:solidFill>
                </a:rPr>
                <a:t>Current Year – Revised Financial Plan </a:t>
              </a:r>
            </a:p>
          </p:txBody>
        </p:sp>
        <p:sp>
          <p:nvSpPr>
            <p:cNvPr id="825306" name="Rectangle 986"/>
            <p:cNvSpPr>
              <a:spLocks noChangeArrowheads="1"/>
            </p:cNvSpPr>
            <p:nvPr/>
          </p:nvSpPr>
          <p:spPr bwMode="auto">
            <a:xfrm>
              <a:off x="911" y="1875"/>
              <a:ext cx="70" cy="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Operating</a:t>
              </a:r>
              <a:br>
                <a:rPr lang="en-US" sz="200">
                  <a:solidFill>
                    <a:schemeClr val="tx1"/>
                  </a:solidFill>
                </a:rPr>
              </a:br>
              <a:r>
                <a:rPr lang="en-US" sz="200">
                  <a:solidFill>
                    <a:schemeClr val="tx1"/>
                  </a:solidFill>
                </a:rPr>
                <a:t>Budgets </a:t>
              </a:r>
            </a:p>
          </p:txBody>
        </p:sp>
        <p:sp>
          <p:nvSpPr>
            <p:cNvPr id="825307" name="Rectangle 987"/>
            <p:cNvSpPr>
              <a:spLocks noChangeArrowheads="1"/>
            </p:cNvSpPr>
            <p:nvPr/>
          </p:nvSpPr>
          <p:spPr bwMode="auto">
            <a:xfrm>
              <a:off x="540" y="1855"/>
              <a:ext cx="311" cy="7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defTabSz="1019175">
                <a:spcBef>
                  <a:spcPct val="0"/>
                </a:spcBef>
                <a:buSzTx/>
              </a:pPr>
              <a:r>
                <a:rPr lang="en-US" sz="200">
                  <a:solidFill>
                    <a:schemeClr val="tx1"/>
                  </a:solidFill>
                </a:rPr>
                <a:t>Activity based budget review </a:t>
              </a:r>
              <a:br>
                <a:rPr lang="en-US" sz="200">
                  <a:solidFill>
                    <a:schemeClr val="tx1"/>
                  </a:solidFill>
                </a:rPr>
              </a:br>
              <a:r>
                <a:rPr lang="en-US" sz="200">
                  <a:solidFill>
                    <a:schemeClr val="tx1"/>
                  </a:solidFill>
                </a:rPr>
                <a:t>to understand cost drivers and </a:t>
              </a:r>
              <a:br>
                <a:rPr lang="en-US" sz="200">
                  <a:solidFill>
                    <a:schemeClr val="tx1"/>
                  </a:solidFill>
                </a:rPr>
              </a:br>
              <a:r>
                <a:rPr lang="en-US" sz="200">
                  <a:solidFill>
                    <a:schemeClr val="tx1"/>
                  </a:solidFill>
                </a:rPr>
                <a:t>challenge spend</a:t>
              </a:r>
              <a:endParaRPr lang="en-US" sz="200"/>
            </a:p>
          </p:txBody>
        </p:sp>
        <p:sp>
          <p:nvSpPr>
            <p:cNvPr id="825308" name="Rectangle 988"/>
            <p:cNvSpPr>
              <a:spLocks noChangeArrowheads="1"/>
            </p:cNvSpPr>
            <p:nvPr/>
          </p:nvSpPr>
          <p:spPr bwMode="auto">
            <a:xfrm>
              <a:off x="507" y="1791"/>
              <a:ext cx="97" cy="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019175">
                <a:spcBef>
                  <a:spcPct val="0"/>
                </a:spcBef>
                <a:buSzTx/>
              </a:pPr>
              <a:r>
                <a:rPr lang="en-US" sz="200">
                  <a:solidFill>
                    <a:schemeClr val="tx1"/>
                  </a:solidFill>
                </a:rPr>
                <a:t>activity based</a:t>
              </a:r>
            </a:p>
          </p:txBody>
        </p:sp>
        <p:sp>
          <p:nvSpPr>
            <p:cNvPr id="825310" name="Rectangle 990"/>
            <p:cNvSpPr>
              <a:spLocks noChangeArrowheads="1"/>
            </p:cNvSpPr>
            <p:nvPr/>
          </p:nvSpPr>
          <p:spPr bwMode="auto">
            <a:xfrm>
              <a:off x="502" y="1682"/>
              <a:ext cx="260" cy="79"/>
            </a:xfrm>
            <a:prstGeom prst="rect">
              <a:avLst/>
            </a:prstGeom>
            <a:solidFill>
              <a:schemeClr val="hlink"/>
            </a:solidFill>
            <a:ln>
              <a:noFill/>
            </a:ln>
            <a:extLst>
              <a:ext uri="{91240B29-F687-4F45-9708-019B960494DF}">
                <a14:hiddenLine xmlns:a14="http://schemas.microsoft.com/office/drawing/2010/main" w="3175">
                  <a:solidFill>
                    <a:srgbClr val="3A4972"/>
                  </a:solidFill>
                  <a:miter lim="800000"/>
                  <a:headEnd/>
                  <a:tailEnd/>
                </a14:hiddenLine>
              </a:ext>
            </a:extLst>
          </p:spPr>
          <p:txBody>
            <a:bodyPr lIns="0" tIns="0" rIns="0" bIns="0" anchor="ctr" anchorCtr="1"/>
            <a:lstStyle/>
            <a:p>
              <a:pPr defTabSz="1019175">
                <a:spcBef>
                  <a:spcPct val="0"/>
                </a:spcBef>
                <a:buSzTx/>
              </a:pPr>
              <a:r>
                <a:rPr lang="en-US" sz="200">
                  <a:solidFill>
                    <a:schemeClr val="tx1"/>
                  </a:solidFill>
                </a:rPr>
                <a:t>Review and challenge</a:t>
              </a:r>
              <a:br>
                <a:rPr lang="en-US" sz="200">
                  <a:solidFill>
                    <a:schemeClr val="tx1"/>
                  </a:solidFill>
                </a:rPr>
              </a:br>
              <a:r>
                <a:rPr lang="en-US" sz="200">
                  <a:solidFill>
                    <a:schemeClr val="tx1"/>
                  </a:solidFill>
                </a:rPr>
                <a:t> “non- activity based” budgeted </a:t>
              </a:r>
              <a:br>
                <a:rPr lang="en-US" sz="200">
                  <a:solidFill>
                    <a:schemeClr val="tx1"/>
                  </a:solidFill>
                </a:rPr>
              </a:br>
              <a:r>
                <a:rPr lang="en-US" sz="200">
                  <a:solidFill>
                    <a:schemeClr val="tx1"/>
                  </a:solidFill>
                </a:rPr>
                <a:t>cost for necessity</a:t>
              </a:r>
            </a:p>
          </p:txBody>
        </p:sp>
        <p:sp>
          <p:nvSpPr>
            <p:cNvPr id="834925" name="Line 1389"/>
            <p:cNvSpPr>
              <a:spLocks noChangeShapeType="1"/>
            </p:cNvSpPr>
            <p:nvPr/>
          </p:nvSpPr>
          <p:spPr bwMode="blackWhite">
            <a:xfrm>
              <a:off x="485" y="2018"/>
              <a:ext cx="416" cy="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0" rIns="64800" bIns="0"/>
            <a:lstStyle/>
            <a:p>
              <a:endParaRPr lang="zh-CN" altLang="en-US"/>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41" name="Rectangle 37"/>
          <p:cNvSpPr>
            <a:spLocks noChangeArrowheads="1"/>
          </p:cNvSpPr>
          <p:nvPr/>
        </p:nvSpPr>
        <p:spPr bwMode="blackWhite">
          <a:xfrm>
            <a:off x="198438" y="212725"/>
            <a:ext cx="9659937" cy="7366000"/>
          </a:xfrm>
          <a:prstGeom prst="rect">
            <a:avLst/>
          </a:prstGeom>
          <a:solidFill>
            <a:schemeClr val="tx2"/>
          </a:solidFill>
          <a:ln>
            <a:noFill/>
          </a:ln>
          <a:effectLst/>
          <a:extLs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0" rIns="64800" bIns="0" anchor="ctr"/>
          <a:lstStyle/>
          <a:p>
            <a:endParaRPr lang="zh-CN" altLang="en-US"/>
          </a:p>
        </p:txBody>
      </p:sp>
      <p:sp>
        <p:nvSpPr>
          <p:cNvPr id="431116" name="Text Box 12"/>
          <p:cNvSpPr txBox="1">
            <a:spLocks noChangeArrowheads="1"/>
          </p:cNvSpPr>
          <p:nvPr>
            <p:custDataLst>
              <p:tags r:id="rId1"/>
            </p:custDataLst>
          </p:nvPr>
        </p:nvSpPr>
        <p:spPr bwMode="auto">
          <a:xfrm>
            <a:off x="349250" y="6318250"/>
            <a:ext cx="9369425" cy="1143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774700">
              <a:spcBef>
                <a:spcPct val="0"/>
              </a:spcBef>
              <a:spcAft>
                <a:spcPct val="0"/>
              </a:spcAft>
              <a:tabLst>
                <a:tab pos="392113" algn="l"/>
                <a:tab pos="803275" algn="l"/>
                <a:tab pos="1196975" algn="l"/>
                <a:tab pos="1590675" algn="l"/>
                <a:tab pos="1893888" algn="l"/>
              </a:tabLst>
              <a:defRPr>
                <a:solidFill>
                  <a:schemeClr val="tx1"/>
                </a:solidFill>
                <a:latin typeface="Arial" pitchFamily="34" charset="0"/>
                <a:cs typeface="Arial" pitchFamily="34" charset="0"/>
              </a:defRPr>
            </a:lvl1pPr>
            <a:lvl2pPr marL="509588" defTabSz="774700">
              <a:spcBef>
                <a:spcPct val="0"/>
              </a:spcBef>
              <a:spcAft>
                <a:spcPct val="0"/>
              </a:spcAft>
              <a:tabLst>
                <a:tab pos="392113" algn="l"/>
                <a:tab pos="803275" algn="l"/>
                <a:tab pos="1196975" algn="l"/>
                <a:tab pos="1590675" algn="l"/>
                <a:tab pos="1893888" algn="l"/>
              </a:tabLst>
              <a:defRPr>
                <a:solidFill>
                  <a:schemeClr val="tx1"/>
                </a:solidFill>
                <a:latin typeface="Arial" pitchFamily="34" charset="0"/>
                <a:cs typeface="Arial" pitchFamily="34" charset="0"/>
              </a:defRPr>
            </a:lvl2pPr>
            <a:lvl3pPr marL="1019175" defTabSz="774700">
              <a:spcBef>
                <a:spcPct val="0"/>
              </a:spcBef>
              <a:spcAft>
                <a:spcPct val="0"/>
              </a:spcAft>
              <a:tabLst>
                <a:tab pos="392113" algn="l"/>
                <a:tab pos="803275" algn="l"/>
                <a:tab pos="1196975" algn="l"/>
                <a:tab pos="1590675" algn="l"/>
                <a:tab pos="1893888" algn="l"/>
              </a:tabLst>
              <a:defRPr>
                <a:solidFill>
                  <a:schemeClr val="tx1"/>
                </a:solidFill>
                <a:latin typeface="Arial" pitchFamily="34" charset="0"/>
                <a:cs typeface="Arial" pitchFamily="34" charset="0"/>
              </a:defRPr>
            </a:lvl3pPr>
            <a:lvl4pPr marL="1528763" defTabSz="774700">
              <a:spcBef>
                <a:spcPct val="0"/>
              </a:spcBef>
              <a:spcAft>
                <a:spcPct val="0"/>
              </a:spcAft>
              <a:tabLst>
                <a:tab pos="392113" algn="l"/>
                <a:tab pos="803275" algn="l"/>
                <a:tab pos="1196975" algn="l"/>
                <a:tab pos="1590675" algn="l"/>
                <a:tab pos="1893888" algn="l"/>
              </a:tabLst>
              <a:defRPr>
                <a:solidFill>
                  <a:schemeClr val="tx1"/>
                </a:solidFill>
                <a:latin typeface="Arial" pitchFamily="34" charset="0"/>
                <a:cs typeface="Arial" pitchFamily="34" charset="0"/>
              </a:defRPr>
            </a:lvl4pPr>
            <a:lvl5pPr marL="2038350" defTabSz="774700">
              <a:spcBef>
                <a:spcPct val="0"/>
              </a:spcBef>
              <a:spcAft>
                <a:spcPct val="0"/>
              </a:spcAft>
              <a:tabLst>
                <a:tab pos="392113" algn="l"/>
                <a:tab pos="803275" algn="l"/>
                <a:tab pos="1196975" algn="l"/>
                <a:tab pos="1590675" algn="l"/>
                <a:tab pos="1893888" algn="l"/>
              </a:tabLst>
              <a:defRPr>
                <a:solidFill>
                  <a:schemeClr val="tx1"/>
                </a:solidFill>
                <a:latin typeface="Arial" pitchFamily="34" charset="0"/>
                <a:cs typeface="Arial" pitchFamily="34" charset="0"/>
              </a:defRPr>
            </a:lvl5pPr>
            <a:lvl6pPr marL="2495550" defTabSz="774700" fontAlgn="base">
              <a:spcBef>
                <a:spcPct val="0"/>
              </a:spcBef>
              <a:spcAft>
                <a:spcPct val="0"/>
              </a:spcAft>
              <a:tabLst>
                <a:tab pos="392113" algn="l"/>
                <a:tab pos="803275" algn="l"/>
                <a:tab pos="1196975" algn="l"/>
                <a:tab pos="1590675" algn="l"/>
                <a:tab pos="1893888" algn="l"/>
              </a:tabLst>
              <a:defRPr>
                <a:solidFill>
                  <a:schemeClr val="tx1"/>
                </a:solidFill>
                <a:latin typeface="Arial" pitchFamily="34" charset="0"/>
                <a:cs typeface="Arial" pitchFamily="34" charset="0"/>
              </a:defRPr>
            </a:lvl6pPr>
            <a:lvl7pPr marL="2952750" defTabSz="774700" fontAlgn="base">
              <a:spcBef>
                <a:spcPct val="0"/>
              </a:spcBef>
              <a:spcAft>
                <a:spcPct val="0"/>
              </a:spcAft>
              <a:tabLst>
                <a:tab pos="392113" algn="l"/>
                <a:tab pos="803275" algn="l"/>
                <a:tab pos="1196975" algn="l"/>
                <a:tab pos="1590675" algn="l"/>
                <a:tab pos="1893888" algn="l"/>
              </a:tabLst>
              <a:defRPr>
                <a:solidFill>
                  <a:schemeClr val="tx1"/>
                </a:solidFill>
                <a:latin typeface="Arial" pitchFamily="34" charset="0"/>
                <a:cs typeface="Arial" pitchFamily="34" charset="0"/>
              </a:defRPr>
            </a:lvl7pPr>
            <a:lvl8pPr marL="3409950" defTabSz="774700" fontAlgn="base">
              <a:spcBef>
                <a:spcPct val="0"/>
              </a:spcBef>
              <a:spcAft>
                <a:spcPct val="0"/>
              </a:spcAft>
              <a:tabLst>
                <a:tab pos="392113" algn="l"/>
                <a:tab pos="803275" algn="l"/>
                <a:tab pos="1196975" algn="l"/>
                <a:tab pos="1590675" algn="l"/>
                <a:tab pos="1893888" algn="l"/>
              </a:tabLst>
              <a:defRPr>
                <a:solidFill>
                  <a:schemeClr val="tx1"/>
                </a:solidFill>
                <a:latin typeface="Arial" pitchFamily="34" charset="0"/>
                <a:cs typeface="Arial" pitchFamily="34" charset="0"/>
              </a:defRPr>
            </a:lvl8pPr>
            <a:lvl9pPr marL="3867150" defTabSz="774700" fontAlgn="base">
              <a:spcBef>
                <a:spcPct val="0"/>
              </a:spcBef>
              <a:spcAft>
                <a:spcPct val="0"/>
              </a:spcAft>
              <a:tabLst>
                <a:tab pos="392113" algn="l"/>
                <a:tab pos="803275" algn="l"/>
                <a:tab pos="1196975" algn="l"/>
                <a:tab pos="1590675" algn="l"/>
                <a:tab pos="1893888" algn="l"/>
              </a:tabLst>
              <a:defRPr>
                <a:solidFill>
                  <a:schemeClr val="tx1"/>
                </a:solidFill>
                <a:latin typeface="Arial" pitchFamily="34" charset="0"/>
                <a:cs typeface="Arial" pitchFamily="34" charset="0"/>
              </a:defRPr>
            </a:lvl9pPr>
          </a:lstStyle>
          <a:p>
            <a:pPr>
              <a:lnSpc>
                <a:spcPts val="900"/>
              </a:lnSpc>
            </a:pPr>
            <a:r>
              <a:rPr lang="en-US" sz="2000">
                <a:solidFill>
                  <a:schemeClr val="bg1"/>
                </a:solidFill>
              </a:rPr>
              <a:t>www.pwc.com</a:t>
            </a:r>
          </a:p>
          <a:p>
            <a:pPr>
              <a:lnSpc>
                <a:spcPts val="900"/>
              </a:lnSpc>
            </a:pPr>
            <a:endParaRPr lang="en-US" sz="800">
              <a:solidFill>
                <a:schemeClr val="bg1"/>
              </a:solidFill>
            </a:endParaRPr>
          </a:p>
          <a:p>
            <a:pPr>
              <a:lnSpc>
                <a:spcPts val="900"/>
              </a:lnSpc>
            </a:pPr>
            <a:r>
              <a:rPr lang="en-US" sz="700">
                <a:solidFill>
                  <a:schemeClr val="bg1"/>
                </a:solidFill>
              </a:rPr>
              <a:t>The information contained in this document is provided 'as is', for general guidance on matters of interest only. PricewaterhouseCoopers is not herein engaged in rendering legal, accounting, tax, or other professional advice and services. Before making any decision or taking any action, you should consult a competent professional adviser. </a:t>
            </a:r>
          </a:p>
          <a:p>
            <a:pPr>
              <a:lnSpc>
                <a:spcPts val="900"/>
              </a:lnSpc>
            </a:pPr>
            <a:endParaRPr lang="en-US" sz="700">
              <a:solidFill>
                <a:schemeClr val="bg1"/>
              </a:solidFill>
            </a:endParaRPr>
          </a:p>
          <a:p>
            <a:pPr>
              <a:lnSpc>
                <a:spcPts val="900"/>
              </a:lnSpc>
            </a:pPr>
            <a:r>
              <a:rPr lang="en-US" sz="700">
                <a:solidFill>
                  <a:schemeClr val="bg1"/>
                </a:solidFill>
              </a:rPr>
              <a:t>Although we believe that the information contained in this document has been obtained from reliable sources, PricewaterhouseCoopers is not responsible for any errors or omissions contained herein or for the results obtained from the use of this information.</a:t>
            </a:r>
          </a:p>
          <a:p>
            <a:pPr>
              <a:lnSpc>
                <a:spcPts val="900"/>
              </a:lnSpc>
            </a:pPr>
            <a:endParaRPr lang="en-US" sz="700">
              <a:solidFill>
                <a:schemeClr val="bg1"/>
              </a:solidFill>
            </a:endParaRPr>
          </a:p>
          <a:p>
            <a:pPr>
              <a:lnSpc>
                <a:spcPts val="900"/>
              </a:lnSpc>
            </a:pPr>
            <a:r>
              <a:rPr lang="en-US" sz="700">
                <a:solidFill>
                  <a:schemeClr val="bg1"/>
                </a:solidFill>
              </a:rPr>
              <a:t>© 2008 PricewaterhouseCoopers LLP. All rights reserved. "PricewaterhouseCoopers" refers to PricewaterhouseCoopers LLP or, as the context requires, the PricewaterhouseCoopers global network or other member firms of the network, each of which is a separate and independent legal entity.</a:t>
            </a:r>
            <a:endParaRPr lang="en-GB" altLang="zh-CN" sz="700">
              <a:solidFill>
                <a:schemeClr val="bg1"/>
              </a:solidFill>
              <a:ea typeface="宋体" pitchFamily="2" charset="-122"/>
            </a:endParaRPr>
          </a:p>
        </p:txBody>
      </p:sp>
      <p:sp>
        <p:nvSpPr>
          <p:cNvPr id="431135" name="Text Box 31"/>
          <p:cNvSpPr txBox="1">
            <a:spLocks noChangeArrowheads="1"/>
          </p:cNvSpPr>
          <p:nvPr/>
        </p:nvSpPr>
        <p:spPr bwMode="auto">
          <a:xfrm>
            <a:off x="349250" y="382588"/>
            <a:ext cx="9364663" cy="528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8763"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Bef>
                <a:spcPct val="50000"/>
              </a:spcBef>
            </a:pPr>
            <a:endParaRPr lang="en-US" sz="2400">
              <a:solidFill>
                <a:schemeClr val="tx2"/>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502920" y="1111492"/>
            <a:ext cx="9052560" cy="4243671"/>
          </a:xfrm>
        </p:spPr>
        <p:txBody>
          <a:bodyPr/>
          <a:lstStyle/>
          <a:p>
            <a:pPr marL="427896" indent="-427896">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427896" indent="-427896">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427896" indent="-427896">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662872" y="4279702"/>
            <a:ext cx="4147191"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fontAlgn="auto">
              <a:spcBef>
                <a:spcPts val="0"/>
              </a:spcBef>
              <a:spcAft>
                <a:spcPts val="0"/>
              </a:spcAft>
              <a:buSzTx/>
            </a:pPr>
            <a:r>
              <a:rPr lang="en-US" altLang="zh-CN" sz="2000" b="1" dirty="0">
                <a:solidFill>
                  <a:prstClr val="white"/>
                </a:solidFill>
                <a:latin typeface="微软雅黑"/>
                <a:cs typeface="Segoe UI" pitchFamily="34" charset="0"/>
              </a:rPr>
              <a:t>https://www.chuanke.com</a:t>
            </a:r>
            <a:endParaRPr lang="zh-CN" altLang="en-US" sz="2000" b="1" dirty="0">
              <a:solidFill>
                <a:prstClr val="white"/>
              </a:solidFill>
              <a:latin typeface="微软雅黑"/>
              <a:cs typeface="Segoe UI" pitchFamily="34" charset="0"/>
            </a:endParaRPr>
          </a:p>
        </p:txBody>
      </p:sp>
      <p:sp>
        <p:nvSpPr>
          <p:cNvPr id="17" name="圆角矩形 16">
            <a:hlinkClick r:id="rId3"/>
          </p:cNvPr>
          <p:cNvSpPr/>
          <p:nvPr/>
        </p:nvSpPr>
        <p:spPr>
          <a:xfrm>
            <a:off x="5662872" y="4775969"/>
            <a:ext cx="4147191"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fontAlgn="auto">
              <a:spcBef>
                <a:spcPts val="0"/>
              </a:spcBef>
              <a:spcAft>
                <a:spcPts val="0"/>
              </a:spcAft>
              <a:buSzTx/>
            </a:pPr>
            <a:r>
              <a:rPr lang="en-US" altLang="zh-CN" sz="2000" b="1" dirty="0">
                <a:solidFill>
                  <a:prstClr val="white"/>
                </a:solidFill>
                <a:latin typeface="微软雅黑"/>
                <a:cs typeface="Segoe UI" pitchFamily="34" charset="0"/>
              </a:rPr>
              <a:t>https://study.163.com</a:t>
            </a:r>
            <a:endParaRPr lang="zh-CN" altLang="en-US" sz="2000" b="1" dirty="0">
              <a:solidFill>
                <a:prstClr val="white"/>
              </a:solidFill>
              <a:latin typeface="微软雅黑"/>
              <a:cs typeface="Segoe UI" pitchFamily="34" charset="0"/>
            </a:endParaRPr>
          </a:p>
        </p:txBody>
      </p:sp>
      <p:sp>
        <p:nvSpPr>
          <p:cNvPr id="2" name="矩形 1"/>
          <p:cNvSpPr/>
          <p:nvPr/>
        </p:nvSpPr>
        <p:spPr>
          <a:xfrm>
            <a:off x="958489" y="3310659"/>
            <a:ext cx="8920320" cy="623054"/>
          </a:xfrm>
          <a:prstGeom prst="rect">
            <a:avLst/>
          </a:prstGeom>
        </p:spPr>
        <p:txBody>
          <a:bodyPr wrap="none" lIns="114106" tIns="57054" rIns="114106" bIns="57054">
            <a:spAutoFit/>
          </a:bodyPr>
          <a:lstStyle/>
          <a:p>
            <a:pPr defTabSz="1141054">
              <a:lnSpc>
                <a:spcPct val="150000"/>
              </a:lnSpc>
              <a:spcBef>
                <a:spcPct val="0"/>
              </a:spcBef>
              <a:spcAft>
                <a:spcPct val="0"/>
              </a:spcAft>
              <a:buSzTx/>
            </a:pPr>
            <a:r>
              <a:rPr lang="zh-CN" altLang="en-US" dirty="0">
                <a:solidFill>
                  <a:srgbClr val="4F81BD">
                    <a:lumMod val="75000"/>
                  </a:srgbClr>
                </a:solidFill>
                <a:latin typeface="微软雅黑"/>
                <a:cs typeface="Segoe UI" pitchFamily="34" charset="0"/>
              </a:rPr>
              <a:t>学习世界五百强和咨询公司</a:t>
            </a:r>
            <a:r>
              <a:rPr lang="en-US" altLang="zh-CN" dirty="0">
                <a:solidFill>
                  <a:srgbClr val="4F81BD">
                    <a:lumMod val="75000"/>
                  </a:srgbClr>
                </a:solidFill>
                <a:latin typeface="微软雅黑"/>
                <a:cs typeface="Segoe UI" pitchFamily="34" charset="0"/>
              </a:rPr>
              <a:t>PPT</a:t>
            </a:r>
            <a:r>
              <a:rPr lang="zh-CN" altLang="en-US" dirty="0">
                <a:solidFill>
                  <a:srgbClr val="4F81BD">
                    <a:lumMod val="75000"/>
                  </a:srgbClr>
                </a:solidFill>
                <a:latin typeface="微软雅黑"/>
                <a:cs typeface="Segoe UI" pitchFamily="34" charset="0"/>
              </a:rPr>
              <a:t>课程请访问如下网站搜索：“司马懿”</a:t>
            </a:r>
          </a:p>
        </p:txBody>
      </p:sp>
      <p:sp>
        <p:nvSpPr>
          <p:cNvPr id="19" name="圆角矩形 18">
            <a:hlinkClick r:id="rId3"/>
          </p:cNvPr>
          <p:cNvSpPr/>
          <p:nvPr/>
        </p:nvSpPr>
        <p:spPr>
          <a:xfrm>
            <a:off x="5662872" y="5273554"/>
            <a:ext cx="4147191"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fontAlgn="auto">
              <a:spcBef>
                <a:spcPts val="0"/>
              </a:spcBef>
              <a:spcAft>
                <a:spcPts val="0"/>
              </a:spcAft>
              <a:buSzTx/>
            </a:pPr>
            <a:r>
              <a:rPr lang="en-US" altLang="zh-CN" sz="2000" b="1" dirty="0">
                <a:solidFill>
                  <a:prstClr val="white"/>
                </a:solidFill>
                <a:latin typeface="微软雅黑"/>
                <a:cs typeface="Segoe UI" pitchFamily="34" charset="0"/>
              </a:rPr>
              <a:t>https://www.zhiu.com</a:t>
            </a:r>
            <a:endParaRPr lang="zh-CN" altLang="en-US" sz="2000" b="1" dirty="0">
              <a:solidFill>
                <a:prstClr val="white"/>
              </a:solidFill>
              <a:latin typeface="微软雅黑"/>
              <a:cs typeface="Segoe UI" pitchFamily="34" charset="0"/>
            </a:endParaRPr>
          </a:p>
        </p:txBody>
      </p:sp>
      <p:sp>
        <p:nvSpPr>
          <p:cNvPr id="12" name="圆角矩形 11">
            <a:hlinkClick r:id="rId3"/>
          </p:cNvPr>
          <p:cNvSpPr/>
          <p:nvPr/>
        </p:nvSpPr>
        <p:spPr>
          <a:xfrm>
            <a:off x="590813" y="4279702"/>
            <a:ext cx="4977649"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fontAlgn="auto">
              <a:spcBef>
                <a:spcPts val="0"/>
              </a:spcBef>
              <a:spcAft>
                <a:spcPts val="0"/>
              </a:spcAft>
              <a:buSzTx/>
            </a:pPr>
            <a:r>
              <a:rPr lang="zh-CN" altLang="en-US" sz="2000" b="1" dirty="0">
                <a:solidFill>
                  <a:prstClr val="white"/>
                </a:solidFill>
                <a:latin typeface="微软雅黑"/>
                <a:cs typeface="Segoe UI" pitchFamily="34" charset="0"/>
              </a:rPr>
              <a:t>百度传课：司马懿</a:t>
            </a:r>
            <a:r>
              <a:rPr lang="en-US" altLang="zh-CN" sz="2000" b="1" dirty="0">
                <a:solidFill>
                  <a:prstClr val="white"/>
                </a:solidFill>
                <a:latin typeface="微软雅黑"/>
                <a:cs typeface="Segoe UI" pitchFamily="34" charset="0"/>
              </a:rPr>
              <a:t>PPT</a:t>
            </a:r>
            <a:r>
              <a:rPr lang="zh-CN" altLang="en-US" sz="2000" b="1" dirty="0">
                <a:solidFill>
                  <a:prstClr val="white"/>
                </a:solidFill>
                <a:latin typeface="微软雅黑"/>
                <a:cs typeface="Segoe UI" pitchFamily="34" charset="0"/>
              </a:rPr>
              <a:t>学校</a:t>
            </a:r>
          </a:p>
        </p:txBody>
      </p:sp>
      <p:sp>
        <p:nvSpPr>
          <p:cNvPr id="13" name="圆角矩形 12">
            <a:hlinkClick r:id="rId3"/>
          </p:cNvPr>
          <p:cNvSpPr/>
          <p:nvPr/>
        </p:nvSpPr>
        <p:spPr>
          <a:xfrm>
            <a:off x="590813" y="4775969"/>
            <a:ext cx="4977649"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fontAlgn="auto">
              <a:spcBef>
                <a:spcPts val="0"/>
              </a:spcBef>
              <a:spcAft>
                <a:spcPts val="0"/>
              </a:spcAft>
              <a:buSzTx/>
            </a:pPr>
            <a:r>
              <a:rPr lang="zh-CN" altLang="en-US" sz="2000" b="1" dirty="0">
                <a:solidFill>
                  <a:prstClr val="white"/>
                </a:solidFill>
                <a:latin typeface="微软雅黑"/>
                <a:cs typeface="Segoe UI" pitchFamily="34" charset="0"/>
              </a:rPr>
              <a:t>网易学堂：司马懿</a:t>
            </a:r>
            <a:r>
              <a:rPr lang="en-US" altLang="zh-CN" sz="2000" b="1" dirty="0">
                <a:solidFill>
                  <a:prstClr val="white"/>
                </a:solidFill>
                <a:latin typeface="微软雅黑"/>
                <a:cs typeface="Segoe UI" pitchFamily="34" charset="0"/>
              </a:rPr>
              <a:t>PPT</a:t>
            </a:r>
            <a:r>
              <a:rPr lang="zh-CN" altLang="en-US" sz="2000" b="1" dirty="0">
                <a:solidFill>
                  <a:prstClr val="white"/>
                </a:solidFill>
                <a:latin typeface="微软雅黑"/>
                <a:cs typeface="Segoe UI" pitchFamily="34" charset="0"/>
              </a:rPr>
              <a:t>学校</a:t>
            </a:r>
          </a:p>
        </p:txBody>
      </p:sp>
      <p:sp>
        <p:nvSpPr>
          <p:cNvPr id="14" name="圆角矩形 13">
            <a:hlinkClick r:id="rId3"/>
          </p:cNvPr>
          <p:cNvSpPr/>
          <p:nvPr/>
        </p:nvSpPr>
        <p:spPr>
          <a:xfrm>
            <a:off x="590813" y="5273554"/>
            <a:ext cx="4977649" cy="4488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fontAlgn="auto">
              <a:spcBef>
                <a:spcPts val="0"/>
              </a:spcBef>
              <a:spcAft>
                <a:spcPts val="0"/>
              </a:spcAft>
              <a:buSzTx/>
            </a:pPr>
            <a:r>
              <a:rPr lang="zh-CN" altLang="en-US" sz="2000" b="1" dirty="0">
                <a:solidFill>
                  <a:prstClr val="white"/>
                </a:solidFill>
                <a:latin typeface="微软雅黑"/>
                <a:cs typeface="Segoe UI" pitchFamily="34" charset="0"/>
              </a:rPr>
              <a:t>知乎：       司马懿</a:t>
            </a:r>
            <a:r>
              <a:rPr lang="en-US" altLang="zh-CN" sz="2000" b="1" dirty="0">
                <a:solidFill>
                  <a:prstClr val="white"/>
                </a:solidFill>
                <a:latin typeface="微软雅黑"/>
                <a:cs typeface="Segoe UI" pitchFamily="34" charset="0"/>
              </a:rPr>
              <a:t>PPT</a:t>
            </a:r>
            <a:r>
              <a:rPr lang="zh-CN" altLang="en-US" sz="2000"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3778" name="Rectangle 2"/>
          <p:cNvSpPr>
            <a:spLocks noChangeArrowheads="1"/>
          </p:cNvSpPr>
          <p:nvPr/>
        </p:nvSpPr>
        <p:spPr bwMode="blackWhite">
          <a:xfrm>
            <a:off x="198438" y="212725"/>
            <a:ext cx="9659937" cy="7366000"/>
          </a:xfrm>
          <a:prstGeom prst="rect">
            <a:avLst/>
          </a:prstGeom>
          <a:solidFill>
            <a:schemeClr val="tx2"/>
          </a:solidFill>
          <a:ln>
            <a:noFill/>
          </a:ln>
          <a:effectLst/>
          <a:extLs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0" rIns="64800" bIns="0" anchor="ctr"/>
          <a:lstStyle/>
          <a:p>
            <a:endParaRPr lang="zh-CN" altLang="en-US"/>
          </a:p>
        </p:txBody>
      </p:sp>
      <p:sp>
        <p:nvSpPr>
          <p:cNvPr id="843779" name="Rectangle 3"/>
          <p:cNvSpPr>
            <a:spLocks noGrp="1" noChangeArrowheads="1"/>
          </p:cNvSpPr>
          <p:nvPr>
            <p:ph type="ctrTitle"/>
            <p:custDataLst>
              <p:tags r:id="rId1"/>
            </p:custDataLst>
          </p:nvPr>
        </p:nvSpPr>
        <p:spPr>
          <a:xfrm>
            <a:off x="327025" y="688975"/>
            <a:ext cx="9378950" cy="930275"/>
          </a:xfrm>
          <a:noFill/>
          <a:ln/>
        </p:spPr>
        <p:txBody>
          <a:bodyPr/>
          <a:lstStyle/>
          <a:p>
            <a:r>
              <a:rPr lang="en-US">
                <a:solidFill>
                  <a:schemeClr val="bg1"/>
                </a:solidFill>
              </a:rPr>
              <a:t>Point of view</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804B509-C797-42CC-85AA-EE1D1BB0EE4A}" type="slidenum">
              <a:rPr lang="en-US"/>
              <a:pPr/>
              <a:t>6</a:t>
            </a:fld>
            <a:endParaRPr lang="en-US"/>
          </a:p>
        </p:txBody>
      </p:sp>
      <p:sp>
        <p:nvSpPr>
          <p:cNvPr id="711682" name="Rectangle 2"/>
          <p:cNvSpPr>
            <a:spLocks noGrp="1" noChangeArrowheads="1"/>
          </p:cNvSpPr>
          <p:nvPr>
            <p:ph type="title"/>
          </p:nvPr>
        </p:nvSpPr>
        <p:spPr/>
        <p:txBody>
          <a:bodyPr/>
          <a:lstStyle/>
          <a:p>
            <a:r>
              <a:rPr lang="en-US"/>
              <a:t>Point of view</a:t>
            </a:r>
          </a:p>
        </p:txBody>
      </p:sp>
      <p:sp>
        <p:nvSpPr>
          <p:cNvPr id="711683" name="Rectangle 3"/>
          <p:cNvSpPr>
            <a:spLocks noGrp="1" noChangeArrowheads="1"/>
          </p:cNvSpPr>
          <p:nvPr>
            <p:ph type="body" idx="1"/>
          </p:nvPr>
        </p:nvSpPr>
        <p:spPr/>
        <p:txBody>
          <a:bodyPr/>
          <a:lstStyle/>
          <a:p>
            <a:pPr marL="231775" lvl="1" indent="-230188">
              <a:buClr>
                <a:schemeClr val="tx1"/>
              </a:buClr>
            </a:pPr>
            <a:r>
              <a:rPr lang="en-US" b="1"/>
              <a:t>Cost management is a key issue today and for the foreseeable future</a:t>
            </a:r>
            <a:r>
              <a:rPr lang="en-US"/>
              <a:t> – The market is experiencing a severe liquidity crunch and the explosion of a global asset bubble well beyond sub-prime. At the root of this crisis is not only asset values, but the amount of capital in the financial system today versus the size and liquidity of the balance sheets (and off-balance sheet commitments) of financial institutions. This situation is not likely to reverse itself for a number of years. In the environment of de-leveraging and scarcity of capital, we believe fundamental re-thinking regarding business strategies, operating models and cost structures will be necessary. </a:t>
            </a:r>
          </a:p>
          <a:p>
            <a:pPr marL="231775" lvl="1" indent="-230188">
              <a:buClr>
                <a:schemeClr val="tx1"/>
              </a:buClr>
            </a:pPr>
            <a:r>
              <a:rPr lang="en-US" b="1"/>
              <a:t>A pre-securitization baseline may be the appropriate mindset</a:t>
            </a:r>
            <a:r>
              <a:rPr lang="en-US"/>
              <a:t> – If one assumes that the securitization markets have significantly contracted in a permanent fashion, then the appropriate way to think about the business may be </a:t>
            </a:r>
            <a:br>
              <a:rPr lang="en-US"/>
            </a:br>
            <a:r>
              <a:rPr lang="en-US"/>
              <a:t>in a pre-securitization baseline, adjusted for key acquisitions/divestitures, etc. This means that the proper mindset </a:t>
            </a:r>
            <a:br>
              <a:rPr lang="en-US"/>
            </a:br>
            <a:r>
              <a:rPr lang="en-US"/>
              <a:t>to consider in the business strategy and budgeting area may be a pre-2004 or 2005 operating model and </a:t>
            </a:r>
            <a:br>
              <a:rPr lang="en-US"/>
            </a:br>
            <a:r>
              <a:rPr lang="en-US"/>
              <a:t>cost structure.</a:t>
            </a:r>
          </a:p>
          <a:p>
            <a:pPr marL="231775" lvl="1" indent="-230188">
              <a:buClr>
                <a:schemeClr val="tx1"/>
              </a:buClr>
            </a:pPr>
            <a:r>
              <a:rPr lang="en-US" b="1"/>
              <a:t>An understanding true profitability of each business is essential</a:t>
            </a:r>
            <a:r>
              <a:rPr lang="en-US"/>
              <a:t> – Many institutions are in the midst of </a:t>
            </a:r>
            <a:br>
              <a:rPr lang="en-US"/>
            </a:br>
            <a:r>
              <a:rPr lang="en-US"/>
              <a:t>re-thinking their fundamental business strategies. Many have expanded into proprietary trading activities, made acquisitions and/or started new businesses (or kept old businesses) due to the overall attractiveness of the markets and availability of inexpensive capital. Many do not understand the true profitability of those businesses today at the proper level of granularity (e.g., desk level, product, etc.). To make the right decisions regarding the business platform going forward, a fundamental understanding of where the institution does and doesn’t make money is now more important than ever. Of particular importance is the need to understand the interrelationships between different businesses, products and geographies and the overall impact of curtailing or exiting certain activities on the </a:t>
            </a:r>
            <a:br>
              <a:rPr lang="en-US"/>
            </a:br>
            <a:r>
              <a:rPr lang="en-US"/>
              <a:t>broader franchise. </a:t>
            </a:r>
          </a:p>
          <a:p>
            <a:pPr marL="231775" lvl="1" indent="-230188">
              <a:buClr>
                <a:schemeClr val="tx1"/>
              </a:buClr>
            </a:pPr>
            <a:r>
              <a:rPr lang="en-US" b="1"/>
              <a:t>Focusing on operational costs only will not be sufficient</a:t>
            </a:r>
            <a:r>
              <a:rPr lang="en-US"/>
              <a:t> – Organizations have focused most previous cost cutting efforts largely on back office operating costs. Areas such as front office costs, the costs of risk management failures and funding costs will have to be considered in new ways to achieve a cost baseline that is acceptable in today’s markets. Operating costs will also have be re-examined as well, of course, and perhaps in different ways.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19F52A3-8E26-4B78-B9D3-7A414F61DFEA}" type="slidenum">
              <a:rPr lang="en-US"/>
              <a:pPr/>
              <a:t>7</a:t>
            </a:fld>
            <a:endParaRPr lang="en-US"/>
          </a:p>
        </p:txBody>
      </p:sp>
      <p:sp>
        <p:nvSpPr>
          <p:cNvPr id="713730" name="Rectangle 2"/>
          <p:cNvSpPr>
            <a:spLocks noGrp="1" noChangeArrowheads="1"/>
          </p:cNvSpPr>
          <p:nvPr>
            <p:ph type="title"/>
          </p:nvPr>
        </p:nvSpPr>
        <p:spPr/>
        <p:txBody>
          <a:bodyPr/>
          <a:lstStyle/>
          <a:p>
            <a:r>
              <a:rPr lang="en-US"/>
              <a:t>Point of view (continued)</a:t>
            </a:r>
          </a:p>
        </p:txBody>
      </p:sp>
      <p:sp>
        <p:nvSpPr>
          <p:cNvPr id="713731" name="Rectangle 3"/>
          <p:cNvSpPr>
            <a:spLocks noGrp="1" noChangeArrowheads="1"/>
          </p:cNvSpPr>
          <p:nvPr>
            <p:ph type="body" idx="1"/>
          </p:nvPr>
        </p:nvSpPr>
        <p:spPr/>
        <p:txBody>
          <a:bodyPr/>
          <a:lstStyle/>
          <a:p>
            <a:pPr marL="228600" lvl="1" indent="-227013">
              <a:buClr>
                <a:schemeClr val="tx1"/>
              </a:buClr>
            </a:pPr>
            <a:r>
              <a:rPr lang="en-US" b="1"/>
              <a:t>Many organizations confuse “cost postponement” with total cost management</a:t>
            </a:r>
            <a:r>
              <a:rPr lang="en-US"/>
              <a:t> – Many financial institutions simply stop investing in new projects and people during difficult times in the market. Further, many simply reduce </a:t>
            </a:r>
            <a:br>
              <a:rPr lang="en-US"/>
            </a:br>
            <a:r>
              <a:rPr lang="en-US"/>
              <a:t>their support teams, etc., and hire them back when the markets bounce back. There is often a price to pay for these moves in terms of customer loyalty, heightened risk and future profitability. We consider many of these actions cost postponement as opposed to true cost reduction. We recommend that our clients measure the quality of their efforts through analyzing the types of reductions they are making and how they impact the platform and the company </a:t>
            </a:r>
            <a:br>
              <a:rPr lang="en-US"/>
            </a:br>
            <a:r>
              <a:rPr lang="en-US"/>
              <a:t>longer term. </a:t>
            </a:r>
          </a:p>
          <a:p>
            <a:pPr marL="228600" lvl="1" indent="-227013">
              <a:buClr>
                <a:schemeClr val="tx1"/>
              </a:buClr>
            </a:pPr>
            <a:r>
              <a:rPr lang="en-US" b="1"/>
              <a:t>A well organized end-to-end program is needed</a:t>
            </a:r>
            <a:r>
              <a:rPr lang="en-US"/>
              <a:t> – Many organizations have a cost cutting “czar” or team, but lack an organizational-wide approach to the issue. This leads to sub-optimal execution, missed targets and worse. Avoiding these pitfalls requires an overall program structure with a clear executive mandate, defined targets, a management organization for the effort and strong engagement from each of the business units and support areas.</a:t>
            </a:r>
          </a:p>
          <a:p>
            <a:pPr marL="228600" lvl="1" indent="-227013">
              <a:buClr>
                <a:schemeClr val="tx1"/>
              </a:buClr>
            </a:pPr>
            <a:r>
              <a:rPr lang="en-US" b="1"/>
              <a:t>Consistent investment is required</a:t>
            </a:r>
            <a:r>
              <a:rPr lang="en-US"/>
              <a:t> – Building a sustainable competitive cost platform requires consistent investment, even in times of financial stress. Given the markets today, managing the program in a way that creates investment funds through tactical, short-term savings to fund medium to longer term savings is critical.</a:t>
            </a:r>
          </a:p>
          <a:p>
            <a:pPr marL="228600" lvl="1" indent="-227013">
              <a:buClr>
                <a:schemeClr val="tx1"/>
              </a:buClr>
            </a:pPr>
            <a:r>
              <a:rPr lang="en-US" b="1"/>
              <a:t>The tone at the top is key</a:t>
            </a:r>
            <a:r>
              <a:rPr lang="en-US"/>
              <a:t> – The overall objectives, targets and business decisions made at the executive management level are more important than ever to achieving sustainable improvement. </a:t>
            </a:r>
          </a:p>
          <a:p>
            <a:pPr marL="228600" lvl="1" indent="-227013">
              <a:buClr>
                <a:schemeClr val="tx1"/>
              </a:buClr>
            </a:pPr>
            <a:r>
              <a:rPr lang="en-US" b="1"/>
              <a:t>Create an executive dashboard to monitor results</a:t>
            </a:r>
            <a:r>
              <a:rPr lang="en-US"/>
              <a:t> – Implementing an executive dashboard with key metrics and reporting will help management to view and gauge the overall effectiveness of their program over time. </a:t>
            </a:r>
          </a:p>
          <a:p>
            <a:pPr marL="228600" lvl="1" indent="-227013">
              <a:buClr>
                <a:schemeClr val="tx1"/>
              </a:buClr>
            </a:pPr>
            <a:r>
              <a:rPr lang="en-US" b="1"/>
              <a:t>This is a survival issue on an institution by institution basis</a:t>
            </a:r>
            <a:r>
              <a:rPr lang="en-US"/>
              <a:t> – We believe that traditional cost reduction approaches are not going to be sufficient to ensure the survivability of many institutions during this market downturn. Further, we believe that the markets are going to be very focused on this issue and discriminate between institutions that are well managed in this regard versus those that are not. Therefore, how organizations manage this may well be the difference between survival, takeover or worse.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0"/>
          </p:nvPr>
        </p:nvSpPr>
        <p:spPr/>
        <p:txBody>
          <a:bodyPr/>
          <a:lstStyle/>
          <a:p>
            <a:fld id="{677E99B9-831E-4065-8E15-0E4AB8CD8470}" type="slidenum">
              <a:rPr lang="en-US"/>
              <a:pPr/>
              <a:t>8</a:t>
            </a:fld>
            <a:endParaRPr lang="en-US"/>
          </a:p>
        </p:txBody>
      </p:sp>
      <p:sp>
        <p:nvSpPr>
          <p:cNvPr id="757762" name="Rectangle 2"/>
          <p:cNvSpPr>
            <a:spLocks noGrp="1" noChangeArrowheads="1"/>
          </p:cNvSpPr>
          <p:nvPr>
            <p:ph type="title"/>
          </p:nvPr>
        </p:nvSpPr>
        <p:spPr/>
        <p:txBody>
          <a:bodyPr/>
          <a:lstStyle/>
          <a:p>
            <a:r>
              <a:rPr lang="en-US"/>
              <a:t>Point of view (continued)</a:t>
            </a:r>
          </a:p>
        </p:txBody>
      </p:sp>
      <p:sp>
        <p:nvSpPr>
          <p:cNvPr id="757763" name="Rectangle 3"/>
          <p:cNvSpPr>
            <a:spLocks noGrp="1" noChangeArrowheads="1"/>
          </p:cNvSpPr>
          <p:nvPr>
            <p:ph type="body" idx="1"/>
          </p:nvPr>
        </p:nvSpPr>
        <p:spPr>
          <a:xfrm>
            <a:off x="328613" y="1279525"/>
            <a:ext cx="9388475" cy="4913313"/>
          </a:xfrm>
          <a:noFill/>
        </p:spPr>
        <p:txBody>
          <a:bodyPr/>
          <a:lstStyle/>
          <a:p>
            <a:pPr defTabSz="695325">
              <a:spcBef>
                <a:spcPct val="0"/>
              </a:spcBef>
            </a:pPr>
            <a:r>
              <a:rPr lang="en-US"/>
              <a:t>Other than game-changing strategic decisions, we see companies generally taking three approaches to cost reduction.</a:t>
            </a:r>
          </a:p>
        </p:txBody>
      </p:sp>
      <p:sp>
        <p:nvSpPr>
          <p:cNvPr id="757764" name="Text Box 4"/>
          <p:cNvSpPr txBox="1">
            <a:spLocks noChangeArrowheads="1"/>
          </p:cNvSpPr>
          <p:nvPr/>
        </p:nvSpPr>
        <p:spPr bwMode="blackWhite">
          <a:xfrm>
            <a:off x="328613" y="5745163"/>
            <a:ext cx="9388475" cy="4254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19175">
              <a:spcBef>
                <a:spcPct val="0"/>
              </a:spcBef>
              <a:spcAft>
                <a:spcPct val="0"/>
              </a:spcAft>
              <a:defRPr>
                <a:solidFill>
                  <a:schemeClr val="tx1"/>
                </a:solidFill>
                <a:latin typeface="Arial" pitchFamily="34" charset="0"/>
                <a:cs typeface="Arial" pitchFamily="34" charset="0"/>
              </a:defRPr>
            </a:lvl1pPr>
            <a:lvl2pPr marL="509588" defTabSz="1019175">
              <a:spcBef>
                <a:spcPct val="0"/>
              </a:spcBef>
              <a:spcAft>
                <a:spcPct val="0"/>
              </a:spcAft>
              <a:defRPr>
                <a:solidFill>
                  <a:schemeClr val="tx1"/>
                </a:solidFill>
                <a:latin typeface="Arial" pitchFamily="34" charset="0"/>
                <a:cs typeface="Arial" pitchFamily="34" charset="0"/>
              </a:defRPr>
            </a:lvl2pPr>
            <a:lvl3pPr marL="1019175" defTabSz="1019175">
              <a:spcBef>
                <a:spcPct val="0"/>
              </a:spcBef>
              <a:spcAft>
                <a:spcPct val="0"/>
              </a:spcAft>
              <a:defRPr>
                <a:solidFill>
                  <a:schemeClr val="tx1"/>
                </a:solidFill>
                <a:latin typeface="Arial" pitchFamily="34" charset="0"/>
                <a:cs typeface="Arial" pitchFamily="34" charset="0"/>
              </a:defRPr>
            </a:lvl3pPr>
            <a:lvl4pPr marL="1528763" defTabSz="1019175">
              <a:spcBef>
                <a:spcPct val="0"/>
              </a:spcBef>
              <a:spcAft>
                <a:spcPct val="0"/>
              </a:spcAft>
              <a:defRPr>
                <a:solidFill>
                  <a:schemeClr val="tx1"/>
                </a:solidFill>
                <a:latin typeface="Arial" pitchFamily="34" charset="0"/>
                <a:cs typeface="Arial" pitchFamily="34" charset="0"/>
              </a:defRPr>
            </a:lvl4pPr>
            <a:lvl5pPr marL="2038350" defTabSz="1019175">
              <a:spcBef>
                <a:spcPct val="0"/>
              </a:spcBef>
              <a:spcAft>
                <a:spcPct val="0"/>
              </a:spcAft>
              <a:defRPr>
                <a:solidFill>
                  <a:schemeClr val="tx1"/>
                </a:solidFill>
                <a:latin typeface="Arial" pitchFamily="34" charset="0"/>
                <a:cs typeface="Arial" pitchFamily="34" charset="0"/>
              </a:defRPr>
            </a:lvl5pPr>
            <a:lvl6pPr marL="2495550" defTabSz="1019175" fontAlgn="base">
              <a:spcBef>
                <a:spcPct val="0"/>
              </a:spcBef>
              <a:spcAft>
                <a:spcPct val="0"/>
              </a:spcAft>
              <a:defRPr>
                <a:solidFill>
                  <a:schemeClr val="tx1"/>
                </a:solidFill>
                <a:latin typeface="Arial" pitchFamily="34" charset="0"/>
                <a:cs typeface="Arial" pitchFamily="34" charset="0"/>
              </a:defRPr>
            </a:lvl6pPr>
            <a:lvl7pPr marL="2952750" defTabSz="1019175" fontAlgn="base">
              <a:spcBef>
                <a:spcPct val="0"/>
              </a:spcBef>
              <a:spcAft>
                <a:spcPct val="0"/>
              </a:spcAft>
              <a:defRPr>
                <a:solidFill>
                  <a:schemeClr val="tx1"/>
                </a:solidFill>
                <a:latin typeface="Arial" pitchFamily="34" charset="0"/>
                <a:cs typeface="Arial" pitchFamily="34" charset="0"/>
              </a:defRPr>
            </a:lvl7pPr>
            <a:lvl8pPr marL="3409950" defTabSz="1019175" fontAlgn="base">
              <a:spcBef>
                <a:spcPct val="0"/>
              </a:spcBef>
              <a:spcAft>
                <a:spcPct val="0"/>
              </a:spcAft>
              <a:defRPr>
                <a:solidFill>
                  <a:schemeClr val="tx1"/>
                </a:solidFill>
                <a:latin typeface="Arial" pitchFamily="34" charset="0"/>
                <a:cs typeface="Arial" pitchFamily="34" charset="0"/>
              </a:defRPr>
            </a:lvl8pPr>
            <a:lvl9pPr marL="3867150" defTabSz="1019175" fontAlgn="base">
              <a:spcBef>
                <a:spcPct val="0"/>
              </a:spcBef>
              <a:spcAft>
                <a:spcPct val="0"/>
              </a:spcAft>
              <a:defRPr>
                <a:solidFill>
                  <a:schemeClr val="tx1"/>
                </a:solidFill>
                <a:latin typeface="Arial" pitchFamily="34" charset="0"/>
                <a:cs typeface="Arial" pitchFamily="34" charset="0"/>
              </a:defRPr>
            </a:lvl9pPr>
          </a:lstStyle>
          <a:p>
            <a:pPr>
              <a:spcAft>
                <a:spcPct val="20000"/>
              </a:spcAft>
              <a:buClr>
                <a:schemeClr val="hlink"/>
              </a:buClr>
              <a:buSzTx/>
              <a:buFont typeface="Wingdings" pitchFamily="2" charset="2"/>
              <a:buNone/>
            </a:pPr>
            <a:r>
              <a:rPr lang="en-US" sz="1400"/>
              <a:t>Sustainable cost reduction combines immediate cost reduction, improvements to cost management and control processes, and performance measurement and management to drive continuous improvement and sustainability.</a:t>
            </a:r>
          </a:p>
        </p:txBody>
      </p:sp>
      <p:graphicFrame>
        <p:nvGraphicFramePr>
          <p:cNvPr id="757808" name="Group 48"/>
          <p:cNvGraphicFramePr>
            <a:graphicFrameLocks noGrp="1"/>
          </p:cNvGraphicFramePr>
          <p:nvPr/>
        </p:nvGraphicFramePr>
        <p:xfrm>
          <a:off x="349250" y="1573213"/>
          <a:ext cx="9369425" cy="4078224"/>
        </p:xfrm>
        <a:graphic>
          <a:graphicData uri="http://schemas.openxmlformats.org/drawingml/2006/table">
            <a:tbl>
              <a:tblPr/>
              <a:tblGrid>
                <a:gridCol w="3124200"/>
                <a:gridCol w="3119438"/>
                <a:gridCol w="3125787"/>
              </a:tblGrid>
              <a:tr h="177800">
                <a:tc>
                  <a:txBody>
                    <a:bodyPr/>
                    <a:lstStyle/>
                    <a:p>
                      <a:pPr marL="0" marR="0" lvl="0" indent="0" algn="l" defTabSz="695325" rtl="0" eaLnBrk="1" fontAlgn="base" latinLnBrk="0" hangingPunct="1">
                        <a:lnSpc>
                          <a:spcPct val="100000"/>
                        </a:lnSpc>
                        <a:spcBef>
                          <a:spcPct val="0"/>
                        </a:spcBef>
                        <a:spcAft>
                          <a:spcPct val="20000"/>
                        </a:spcAft>
                        <a:buClrTx/>
                        <a:buSzPct val="90000"/>
                        <a:buFontTx/>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Slash and Burn</a:t>
                      </a:r>
                    </a:p>
                  </a:txBody>
                  <a:tcPr marL="45720" marR="45720" marT="27432" marB="27432" horzOverflow="overflow">
                    <a:lnL w="12700" cap="flat" cmpd="sng" algn="ctr">
                      <a:solidFill>
                        <a:schemeClr val="tx2"/>
                      </a:solidFill>
                      <a:prstDash val="solid"/>
                      <a:round/>
                      <a:headEnd type="none" w="med" len="med"/>
                      <a:tailEnd type="none" w="med" len="med"/>
                    </a:lnL>
                    <a:lnR w="6350" cap="flat" cmpd="sng" algn="ctr">
                      <a:solidFill>
                        <a:schemeClr val="hlink"/>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695325" rtl="0" eaLnBrk="1" fontAlgn="base" latinLnBrk="0" hangingPunct="1">
                        <a:lnSpc>
                          <a:spcPct val="100000"/>
                        </a:lnSpc>
                        <a:spcBef>
                          <a:spcPct val="0"/>
                        </a:spcBef>
                        <a:spcAft>
                          <a:spcPct val="20000"/>
                        </a:spcAft>
                        <a:buClrTx/>
                        <a:buSzPct val="90000"/>
                        <a:buFontTx/>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Strategic</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695325" rtl="0" eaLnBrk="1" fontAlgn="base" latinLnBrk="0" hangingPunct="1">
                        <a:lnSpc>
                          <a:spcPct val="100000"/>
                        </a:lnSpc>
                        <a:spcBef>
                          <a:spcPct val="0"/>
                        </a:spcBef>
                        <a:spcAft>
                          <a:spcPct val="20000"/>
                        </a:spcAft>
                        <a:buClrTx/>
                        <a:buSzPct val="90000"/>
                        <a:buFontTx/>
                        <a:buNone/>
                        <a:tabLst/>
                      </a:pPr>
                      <a:r>
                        <a:rPr kumimoji="0" lang="en-US" sz="1200" b="0" i="0" u="none" strike="noStrike" cap="none" normalizeH="0" baseline="0" smtClean="0">
                          <a:ln>
                            <a:noFill/>
                          </a:ln>
                          <a:solidFill>
                            <a:schemeClr val="bg1"/>
                          </a:solidFill>
                          <a:effectLst/>
                          <a:latin typeface="Arial" pitchFamily="34" charset="0"/>
                          <a:cs typeface="Arial" pitchFamily="34" charset="0"/>
                        </a:rPr>
                        <a:t>Boil the Ocean</a:t>
                      </a:r>
                    </a:p>
                  </a:txBody>
                  <a:tcPr marL="45720" marR="45720" marT="27432" marB="27432" horzOverflow="overflow">
                    <a:lnL w="6350" cap="flat" cmpd="sng" algn="ctr">
                      <a:solidFill>
                        <a:schemeClr val="hlink"/>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tx2"/>
                    </a:solidFill>
                  </a:tcPr>
                </a:tc>
              </a:tr>
              <a:tr h="449263">
                <a:tc>
                  <a:txBody>
                    <a:bodyPr/>
                    <a:lstStyle/>
                    <a:p>
                      <a:pPr marL="0" marR="0" lvl="0" indent="0" algn="l" defTabSz="695325" rtl="0" eaLnBrk="1" fontAlgn="base" latinLnBrk="0" hangingPunct="1">
                        <a:lnSpc>
                          <a:spcPct val="100000"/>
                        </a:lnSpc>
                        <a:spcBef>
                          <a:spcPct val="0"/>
                        </a:spcBef>
                        <a:spcAft>
                          <a:spcPct val="20000"/>
                        </a:spcAft>
                        <a:buClrTx/>
                        <a:buSzPct val="90000"/>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‘Business as usual’ but at less cost - by reducing plans by set target (e.g. 10% cost reduction)</a:t>
                      </a:r>
                    </a:p>
                  </a:txBody>
                  <a:tcPr marL="45720" marR="45720" marT="27432" marB="27432" horzOverflow="overflow">
                    <a:lnL w="12700" cap="flat" cmpd="sng" algn="ctr">
                      <a:solidFill>
                        <a:schemeClr val="tx2"/>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695325" rtl="0" eaLnBrk="1" fontAlgn="base" latinLnBrk="0" hangingPunct="1">
                        <a:lnSpc>
                          <a:spcPct val="100000"/>
                        </a:lnSpc>
                        <a:spcBef>
                          <a:spcPct val="0"/>
                        </a:spcBef>
                        <a:spcAft>
                          <a:spcPct val="20000"/>
                        </a:spcAft>
                        <a:buClrTx/>
                        <a:buSzPct val="90000"/>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‘Top-down’ review of the business – typically organization and process changes required</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695325" rtl="0" eaLnBrk="1" fontAlgn="base" latinLnBrk="0" hangingPunct="1">
                        <a:lnSpc>
                          <a:spcPct val="100000"/>
                        </a:lnSpc>
                        <a:spcBef>
                          <a:spcPct val="0"/>
                        </a:spcBef>
                        <a:spcAft>
                          <a:spcPct val="20000"/>
                        </a:spcAft>
                        <a:buClrTx/>
                        <a:buSzPct val="90000"/>
                        <a:buFontTx/>
                        <a:buNone/>
                        <a:tabLst/>
                      </a:pPr>
                      <a:r>
                        <a:rPr kumimoji="0" lang="en-US" sz="1200" b="0" i="0" u="none" strike="noStrike" cap="none" normalizeH="0" baseline="0" smtClean="0">
                          <a:ln>
                            <a:noFill/>
                          </a:ln>
                          <a:solidFill>
                            <a:schemeClr val="tx1"/>
                          </a:solidFill>
                          <a:effectLst/>
                          <a:latin typeface="Arial" pitchFamily="34" charset="0"/>
                          <a:cs typeface="Arial" pitchFamily="34" charset="0"/>
                        </a:rPr>
                        <a:t>A bottom-up detailed analysis across all departments to identify potential opportunities</a:t>
                      </a:r>
                    </a:p>
                  </a:txBody>
                  <a:tcPr marL="45720" marR="45720" marT="27432" marB="27432" horzOverflow="overflow">
                    <a:lnL w="6350" cap="flat" cmpd="sng" algn="ctr">
                      <a:solidFill>
                        <a:schemeClr val="hlink"/>
                      </a:solidFill>
                      <a:prstDash val="solid"/>
                      <a:round/>
                      <a:headEnd type="none" w="med" len="med"/>
                      <a:tailEnd type="none" w="med" len="med"/>
                    </a:lnL>
                    <a:lnR w="1270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6350" cap="flat" cmpd="sng" algn="ctr">
                      <a:solidFill>
                        <a:schemeClr val="hlink"/>
                      </a:solidFill>
                      <a:prstDash val="solid"/>
                      <a:round/>
                      <a:headEnd type="none" w="med" len="med"/>
                      <a:tailEnd type="none" w="med" len="med"/>
                    </a:lnB>
                    <a:lnTlToBr>
                      <a:noFill/>
                    </a:lnTlToBr>
                    <a:lnBlToTr>
                      <a:noFill/>
                    </a:lnBlToTr>
                    <a:solidFill>
                      <a:schemeClr val="accent2"/>
                    </a:solidFill>
                  </a:tcPr>
                </a:tc>
              </a:tr>
              <a:tr h="2398713">
                <a:tc>
                  <a:txBody>
                    <a:bodyPr/>
                    <a:lstStyle/>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Overall target set by CEO or CFO</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Target differentiated at Dept or </a:t>
                      </a:r>
                      <a:br>
                        <a:rPr kumimoji="0" lang="en-US" sz="1200" b="0" i="0" u="none" strike="noStrike" cap="none" normalizeH="0" baseline="0" smtClean="0">
                          <a:ln>
                            <a:noFill/>
                          </a:ln>
                          <a:solidFill>
                            <a:schemeClr val="tx1"/>
                          </a:solidFill>
                          <a:effectLst/>
                          <a:latin typeface="Arial" pitchFamily="34" charset="0"/>
                          <a:cs typeface="Arial" pitchFamily="34" charset="0"/>
                        </a:rPr>
                      </a:br>
                      <a:r>
                        <a:rPr kumimoji="0" lang="en-US" sz="1200" b="0" i="0" u="none" strike="noStrike" cap="none" normalizeH="0" baseline="0" smtClean="0">
                          <a:ln>
                            <a:noFill/>
                          </a:ln>
                          <a:solidFill>
                            <a:schemeClr val="tx1"/>
                          </a:solidFill>
                          <a:effectLst/>
                          <a:latin typeface="Arial" pitchFamily="34" charset="0"/>
                          <a:cs typeface="Arial" pitchFamily="34" charset="0"/>
                        </a:rPr>
                        <a:t>Process level</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Function heads responsible for execution</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Reasons for failure:</a:t>
                      </a:r>
                    </a:p>
                    <a:p>
                      <a:pPr marL="457200" marR="0" lvl="2" indent="-227013" algn="l" defTabSz="695325" rtl="0" eaLnBrk="1" fontAlgn="base" latinLnBrk="0" hangingPunct="1">
                        <a:lnSpc>
                          <a:spcPct val="100000"/>
                        </a:lnSpc>
                        <a:spcBef>
                          <a:spcPct val="0"/>
                        </a:spcBef>
                        <a:spcAft>
                          <a:spcPct val="20000"/>
                        </a:spcAft>
                        <a:buClrTx/>
                        <a:buSzTx/>
                        <a:buFont typeface="Arial" pitchFamily="34" charset="0"/>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Reactive and focused on survival</a:t>
                      </a:r>
                    </a:p>
                    <a:p>
                      <a:pPr marL="457200" marR="0" lvl="2" indent="-227013" algn="l" defTabSz="695325" rtl="0" eaLnBrk="1" fontAlgn="base" latinLnBrk="0" hangingPunct="1">
                        <a:lnSpc>
                          <a:spcPct val="100000"/>
                        </a:lnSpc>
                        <a:spcBef>
                          <a:spcPct val="0"/>
                        </a:spcBef>
                        <a:spcAft>
                          <a:spcPct val="20000"/>
                        </a:spcAft>
                        <a:buClrTx/>
                        <a:buSzTx/>
                        <a:buFont typeface="Arial" pitchFamily="34" charset="0"/>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Short-term cost cutting and focus on one-off savings (e.g. travel)</a:t>
                      </a:r>
                    </a:p>
                    <a:p>
                      <a:pPr marL="457200" marR="0" lvl="2" indent="-227013" algn="l" defTabSz="695325" rtl="0" eaLnBrk="1" fontAlgn="base" latinLnBrk="0" hangingPunct="1">
                        <a:lnSpc>
                          <a:spcPct val="100000"/>
                        </a:lnSpc>
                        <a:spcBef>
                          <a:spcPct val="0"/>
                        </a:spcBef>
                        <a:spcAft>
                          <a:spcPct val="20000"/>
                        </a:spcAft>
                        <a:buClrTx/>
                        <a:buSzTx/>
                        <a:buFont typeface="Arial" pitchFamily="34" charset="0"/>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Based on arbitrary targets; lacks sufficient analysis</a:t>
                      </a:r>
                    </a:p>
                    <a:p>
                      <a:pPr marL="457200" marR="0" lvl="2" indent="-227013" algn="l" defTabSz="695325" rtl="0" eaLnBrk="1" fontAlgn="base" latinLnBrk="0" hangingPunct="1">
                        <a:lnSpc>
                          <a:spcPct val="100000"/>
                        </a:lnSpc>
                        <a:spcBef>
                          <a:spcPct val="0"/>
                        </a:spcBef>
                        <a:spcAft>
                          <a:spcPct val="20000"/>
                        </a:spcAft>
                        <a:buClrTx/>
                        <a:buSzTx/>
                        <a:buFont typeface="Arial" pitchFamily="34" charset="0"/>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Savings difficult to manage and track </a:t>
                      </a:r>
                    </a:p>
                    <a:p>
                      <a:pPr marL="457200" marR="0" lvl="2" indent="-227013" algn="l" defTabSz="695325" rtl="0" eaLnBrk="1" fontAlgn="base" latinLnBrk="0" hangingPunct="1">
                        <a:lnSpc>
                          <a:spcPct val="100000"/>
                        </a:lnSpc>
                        <a:spcBef>
                          <a:spcPct val="0"/>
                        </a:spcBef>
                        <a:spcAft>
                          <a:spcPct val="20000"/>
                        </a:spcAft>
                        <a:buClrTx/>
                        <a:buSzTx/>
                        <a:buFont typeface="Arial" pitchFamily="34" charset="0"/>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Negative impact on morale </a:t>
                      </a:r>
                      <a:br>
                        <a:rPr kumimoji="0" lang="en-US" sz="1200" b="0" i="0" u="none" strike="noStrike" cap="none" normalizeH="0" baseline="0" smtClean="0">
                          <a:ln>
                            <a:noFill/>
                          </a:ln>
                          <a:solidFill>
                            <a:schemeClr val="tx1"/>
                          </a:solidFill>
                          <a:effectLst/>
                          <a:latin typeface="Arial" pitchFamily="34" charset="0"/>
                          <a:cs typeface="Arial" pitchFamily="34" charset="0"/>
                        </a:rPr>
                      </a:br>
                      <a:r>
                        <a:rPr kumimoji="0" lang="en-US" sz="1200" b="0" i="0" u="none" strike="noStrike" cap="none" normalizeH="0" baseline="0" smtClean="0">
                          <a:ln>
                            <a:noFill/>
                          </a:ln>
                          <a:solidFill>
                            <a:schemeClr val="tx1"/>
                          </a:solidFill>
                          <a:effectLst/>
                          <a:latin typeface="Arial" pitchFamily="34" charset="0"/>
                          <a:cs typeface="Arial" pitchFamily="34" charset="0"/>
                        </a:rPr>
                        <a:t>and culture</a:t>
                      </a:r>
                    </a:p>
                  </a:txBody>
                  <a:tcPr marL="45720" marR="45720" marT="27432" marB="27432" horzOverflow="overflow">
                    <a:lnL w="12700" cap="flat" cmpd="sng" algn="ctr">
                      <a:solidFill>
                        <a:schemeClr val="tx2"/>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228600" marR="0" lvl="1" indent="-227013" algn="l" defTabSz="690563"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Cost team frames “available” population of costs and strategic options</a:t>
                      </a:r>
                    </a:p>
                    <a:p>
                      <a:pPr marL="228600" marR="0" lvl="1" indent="-227013" algn="l" defTabSz="690563"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Cost Team and Department Leads responsible for analysis to identify potential opportunities (e.g., organization alignment, re-allocation of work, etc)</a:t>
                      </a:r>
                    </a:p>
                    <a:p>
                      <a:pPr marL="228600" marR="0" lvl="1" indent="-227013" algn="l" defTabSz="690563"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Reasons for failure:</a:t>
                      </a:r>
                    </a:p>
                    <a:p>
                      <a:pPr marL="457200" marR="0" lvl="2" indent="-227013" algn="l" defTabSz="690563" rtl="0" eaLnBrk="1" fontAlgn="base" latinLnBrk="0" hangingPunct="1">
                        <a:lnSpc>
                          <a:spcPct val="100000"/>
                        </a:lnSpc>
                        <a:spcBef>
                          <a:spcPct val="0"/>
                        </a:spcBef>
                        <a:spcAft>
                          <a:spcPct val="20000"/>
                        </a:spcAft>
                        <a:buClrTx/>
                        <a:buSzTx/>
                        <a:buFont typeface="Arial" pitchFamily="34" charset="0"/>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Organization focus and betting on a “silver-bullet” (e.g. shared services, off-shoring)</a:t>
                      </a:r>
                    </a:p>
                    <a:p>
                      <a:pPr marL="457200" marR="0" lvl="2" indent="-227013" algn="l" defTabSz="690563" rtl="0" eaLnBrk="1" fontAlgn="base" latinLnBrk="0" hangingPunct="1">
                        <a:lnSpc>
                          <a:spcPct val="100000"/>
                        </a:lnSpc>
                        <a:spcBef>
                          <a:spcPct val="0"/>
                        </a:spcBef>
                        <a:spcAft>
                          <a:spcPct val="20000"/>
                        </a:spcAft>
                        <a:buClrTx/>
                        <a:buSzTx/>
                        <a:buFont typeface="Arial" pitchFamily="34" charset="0"/>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Little consideration to the management decisions driving costs</a:t>
                      </a:r>
                    </a:p>
                    <a:p>
                      <a:pPr marL="457200" marR="0" lvl="2" indent="-227013" algn="l" defTabSz="690563" rtl="0" eaLnBrk="1" fontAlgn="base" latinLnBrk="0" hangingPunct="1">
                        <a:lnSpc>
                          <a:spcPct val="100000"/>
                        </a:lnSpc>
                        <a:spcBef>
                          <a:spcPct val="0"/>
                        </a:spcBef>
                        <a:spcAft>
                          <a:spcPct val="20000"/>
                        </a:spcAft>
                        <a:buClrTx/>
                        <a:buSzTx/>
                        <a:buFont typeface="Arial" pitchFamily="34" charset="0"/>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Complexities of reducing costs and existing behaviors are not changed</a:t>
                      </a:r>
                    </a:p>
                  </a:txBody>
                  <a:tcPr marL="45720" marR="45720" marT="27432" marB="27432" horzOverflow="overflow">
                    <a:lnL w="6350" cap="flat" cmpd="sng" algn="ctr">
                      <a:solidFill>
                        <a:schemeClr val="hlink"/>
                      </a:solidFill>
                      <a:prstDash val="solid"/>
                      <a:round/>
                      <a:headEnd type="none" w="med" len="med"/>
                      <a:tailEnd type="none" w="med" len="med"/>
                    </a:lnL>
                    <a:lnR w="6350" cap="flat" cmpd="sng" algn="ctr">
                      <a:solidFill>
                        <a:schemeClr val="hlink"/>
                      </a:solidFill>
                      <a:prstDash val="solid"/>
                      <a:round/>
                      <a:headEnd type="none" w="med" len="med"/>
                      <a:tailEnd type="none" w="med" len="med"/>
                    </a:lnR>
                    <a:lnT w="6350" cap="flat" cmpd="sng" algn="ctr">
                      <a:solidFill>
                        <a:schemeClr val="hlink"/>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Cost Team frames “available” population of costs</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Cost team or department performs extensive interviewing, process analysis &amp; benchmarking to enhance process efficiency and leverage technology</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Completely integrated and </a:t>
                      </a:r>
                      <a:br>
                        <a:rPr kumimoji="0" lang="en-US" sz="1200" b="0" i="0" u="none" strike="noStrike" cap="none" normalizeH="0" baseline="0" smtClean="0">
                          <a:ln>
                            <a:noFill/>
                          </a:ln>
                          <a:solidFill>
                            <a:schemeClr val="tx1"/>
                          </a:solidFill>
                          <a:effectLst/>
                          <a:latin typeface="Arial" pitchFamily="34" charset="0"/>
                          <a:cs typeface="Arial" pitchFamily="34" charset="0"/>
                        </a:rPr>
                      </a:br>
                      <a:r>
                        <a:rPr kumimoji="0" lang="en-US" sz="1200" b="0" i="0" u="none" strike="noStrike" cap="none" normalizeH="0" baseline="0" smtClean="0">
                          <a:ln>
                            <a:noFill/>
                          </a:ln>
                          <a:solidFill>
                            <a:schemeClr val="tx1"/>
                          </a:solidFill>
                          <a:effectLst/>
                          <a:latin typeface="Arial" pitchFamily="34" charset="0"/>
                          <a:cs typeface="Arial" pitchFamily="34" charset="0"/>
                        </a:rPr>
                        <a:t>coordinated execution</a:t>
                      </a:r>
                    </a:p>
                    <a:p>
                      <a:pPr marL="228600" marR="0" lvl="1" indent="-227013" algn="l" defTabSz="695325" rtl="0" eaLnBrk="1" fontAlgn="base" latinLnBrk="0" hangingPunct="1">
                        <a:lnSpc>
                          <a:spcPct val="100000"/>
                        </a:lnSpc>
                        <a:spcBef>
                          <a:spcPct val="0"/>
                        </a:spcBef>
                        <a:spcAft>
                          <a:spcPct val="20000"/>
                        </a:spcAft>
                        <a:buClrTx/>
                        <a:buSzTx/>
                        <a:buFontTx/>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Reasons for failure:</a:t>
                      </a:r>
                    </a:p>
                    <a:p>
                      <a:pPr marL="457200" marR="0" lvl="2" indent="-227013" algn="l" defTabSz="695325" rtl="0" eaLnBrk="1" fontAlgn="base" latinLnBrk="0" hangingPunct="1">
                        <a:lnSpc>
                          <a:spcPct val="100000"/>
                        </a:lnSpc>
                        <a:spcBef>
                          <a:spcPct val="0"/>
                        </a:spcBef>
                        <a:spcAft>
                          <a:spcPct val="20000"/>
                        </a:spcAft>
                        <a:buClrTx/>
                        <a:buSzTx/>
                        <a:buFont typeface="Arial" pitchFamily="34" charset="0"/>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Timeframe constraint and lack </a:t>
                      </a:r>
                      <a:br>
                        <a:rPr kumimoji="0" lang="en-US" sz="1200" b="0" i="0" u="none" strike="noStrike" cap="none" normalizeH="0" baseline="0" smtClean="0">
                          <a:ln>
                            <a:noFill/>
                          </a:ln>
                          <a:solidFill>
                            <a:schemeClr val="tx1"/>
                          </a:solidFill>
                          <a:effectLst/>
                          <a:latin typeface="Arial" pitchFamily="34" charset="0"/>
                          <a:cs typeface="Arial" pitchFamily="34" charset="0"/>
                        </a:rPr>
                      </a:br>
                      <a:r>
                        <a:rPr kumimoji="0" lang="en-US" sz="1200" b="0" i="0" u="none" strike="noStrike" cap="none" normalizeH="0" baseline="0" smtClean="0">
                          <a:ln>
                            <a:noFill/>
                          </a:ln>
                          <a:solidFill>
                            <a:schemeClr val="tx1"/>
                          </a:solidFill>
                          <a:effectLst/>
                          <a:latin typeface="Arial" pitchFamily="34" charset="0"/>
                          <a:cs typeface="Arial" pitchFamily="34" charset="0"/>
                        </a:rPr>
                        <a:t>of urgency</a:t>
                      </a:r>
                    </a:p>
                    <a:p>
                      <a:pPr marL="457200" marR="0" lvl="2" indent="-227013" algn="l" defTabSz="695325" rtl="0" eaLnBrk="1" fontAlgn="base" latinLnBrk="0" hangingPunct="1">
                        <a:lnSpc>
                          <a:spcPct val="100000"/>
                        </a:lnSpc>
                        <a:spcBef>
                          <a:spcPct val="0"/>
                        </a:spcBef>
                        <a:spcAft>
                          <a:spcPct val="20000"/>
                        </a:spcAft>
                        <a:buClrTx/>
                        <a:buSzTx/>
                        <a:buFont typeface="Arial" pitchFamily="34" charset="0"/>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Greater investment required</a:t>
                      </a:r>
                    </a:p>
                    <a:p>
                      <a:pPr marL="457200" marR="0" lvl="2" indent="-227013" algn="l" defTabSz="695325" rtl="0" eaLnBrk="1" fontAlgn="base" latinLnBrk="0" hangingPunct="1">
                        <a:lnSpc>
                          <a:spcPct val="100000"/>
                        </a:lnSpc>
                        <a:spcBef>
                          <a:spcPct val="0"/>
                        </a:spcBef>
                        <a:spcAft>
                          <a:spcPct val="20000"/>
                        </a:spcAft>
                        <a:buClrTx/>
                        <a:buSzTx/>
                        <a:buFont typeface="Arial" pitchFamily="34" charset="0"/>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Typically loses momentum </a:t>
                      </a:r>
                      <a:br>
                        <a:rPr kumimoji="0" lang="en-US" sz="1200" b="0" i="0" u="none" strike="noStrike" cap="none" normalizeH="0" baseline="0" smtClean="0">
                          <a:ln>
                            <a:noFill/>
                          </a:ln>
                          <a:solidFill>
                            <a:schemeClr val="tx1"/>
                          </a:solidFill>
                          <a:effectLst/>
                          <a:latin typeface="Arial" pitchFamily="34" charset="0"/>
                          <a:cs typeface="Arial" pitchFamily="34" charset="0"/>
                        </a:rPr>
                      </a:br>
                      <a:r>
                        <a:rPr kumimoji="0" lang="en-US" sz="1200" b="0" i="0" u="none" strike="noStrike" cap="none" normalizeH="0" baseline="0" smtClean="0">
                          <a:ln>
                            <a:noFill/>
                          </a:ln>
                          <a:solidFill>
                            <a:schemeClr val="tx1"/>
                          </a:solidFill>
                          <a:effectLst/>
                          <a:latin typeface="Arial" pitchFamily="34" charset="0"/>
                          <a:cs typeface="Arial" pitchFamily="34" charset="0"/>
                        </a:rPr>
                        <a:t>and focus</a:t>
                      </a:r>
                    </a:p>
                    <a:p>
                      <a:pPr marL="457200" marR="0" lvl="2" indent="-227013" algn="l" defTabSz="695325" rtl="0" eaLnBrk="1" fontAlgn="base" latinLnBrk="0" hangingPunct="1">
                        <a:lnSpc>
                          <a:spcPct val="100000"/>
                        </a:lnSpc>
                        <a:spcBef>
                          <a:spcPct val="0"/>
                        </a:spcBef>
                        <a:spcAft>
                          <a:spcPct val="20000"/>
                        </a:spcAft>
                        <a:buClrTx/>
                        <a:buSzTx/>
                        <a:buFont typeface="Arial" pitchFamily="34" charset="0"/>
                        <a:buChar char="-"/>
                        <a:tabLst/>
                      </a:pPr>
                      <a:r>
                        <a:rPr kumimoji="0" lang="en-US" sz="1200" b="0" i="0" u="none" strike="noStrike" cap="none" normalizeH="0" baseline="0" smtClean="0">
                          <a:ln>
                            <a:noFill/>
                          </a:ln>
                          <a:solidFill>
                            <a:schemeClr val="tx1"/>
                          </a:solidFill>
                          <a:effectLst/>
                          <a:latin typeface="Arial" pitchFamily="34" charset="0"/>
                          <a:cs typeface="Arial" pitchFamily="34" charset="0"/>
                        </a:rPr>
                        <a:t>Negative impact on morale </a:t>
                      </a:r>
                      <a:br>
                        <a:rPr kumimoji="0" lang="en-US" sz="1200" b="0" i="0" u="none" strike="noStrike" cap="none" normalizeH="0" baseline="0" smtClean="0">
                          <a:ln>
                            <a:noFill/>
                          </a:ln>
                          <a:solidFill>
                            <a:schemeClr val="tx1"/>
                          </a:solidFill>
                          <a:effectLst/>
                          <a:latin typeface="Arial" pitchFamily="34" charset="0"/>
                          <a:cs typeface="Arial" pitchFamily="34" charset="0"/>
                        </a:rPr>
                      </a:br>
                      <a:r>
                        <a:rPr kumimoji="0" lang="en-US" sz="1200" b="0" i="0" u="none" strike="noStrike" cap="none" normalizeH="0" baseline="0" smtClean="0">
                          <a:ln>
                            <a:noFill/>
                          </a:ln>
                          <a:solidFill>
                            <a:schemeClr val="tx1"/>
                          </a:solidFill>
                          <a:effectLst/>
                          <a:latin typeface="Arial" pitchFamily="34" charset="0"/>
                          <a:cs typeface="Arial" pitchFamily="34" charset="0"/>
                        </a:rPr>
                        <a:t>and culture</a:t>
                      </a:r>
                    </a:p>
                  </a:txBody>
                  <a:tcPr marL="45720" marR="45720" marT="27432" marB="27432" horzOverflow="overflow">
                    <a:lnL w="6350" cap="flat" cmpd="sng" algn="ctr">
                      <a:solidFill>
                        <a:schemeClr val="hlink"/>
                      </a:solidFill>
                      <a:prstDash val="solid"/>
                      <a:round/>
                      <a:headEnd type="none" w="med" len="med"/>
                      <a:tailEnd type="none" w="med" len="med"/>
                    </a:lnL>
                    <a:lnR w="12700" cap="flat" cmpd="sng" algn="ctr">
                      <a:solidFill>
                        <a:schemeClr val="tx2"/>
                      </a:solidFill>
                      <a:prstDash val="solid"/>
                      <a:round/>
                      <a:headEnd type="none" w="med" len="med"/>
                      <a:tailEnd type="none" w="med" len="med"/>
                    </a:lnR>
                    <a:lnT w="6350" cap="flat" cmpd="sng" algn="ctr">
                      <a:solidFill>
                        <a:schemeClr val="hlink"/>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7874" name="Rectangle 2"/>
          <p:cNvSpPr>
            <a:spLocks noChangeArrowheads="1"/>
          </p:cNvSpPr>
          <p:nvPr/>
        </p:nvSpPr>
        <p:spPr bwMode="blackWhite">
          <a:xfrm>
            <a:off x="198438" y="212725"/>
            <a:ext cx="9659937" cy="7366000"/>
          </a:xfrm>
          <a:prstGeom prst="rect">
            <a:avLst/>
          </a:prstGeom>
          <a:solidFill>
            <a:schemeClr val="tx2"/>
          </a:solidFill>
          <a:ln>
            <a:noFill/>
          </a:ln>
          <a:effectLst/>
          <a:extLst>
            <a:ext uri="{91240B29-F687-4F45-9708-019B960494DF}">
              <a14:hiddenLine xmlns:a14="http://schemas.microsoft.com/office/drawing/2010/main" w="9525"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0" rIns="64800" bIns="0" anchor="ctr"/>
          <a:lstStyle/>
          <a:p>
            <a:endParaRPr lang="zh-CN" altLang="en-US"/>
          </a:p>
        </p:txBody>
      </p:sp>
      <p:sp>
        <p:nvSpPr>
          <p:cNvPr id="847875" name="Rectangle 3"/>
          <p:cNvSpPr>
            <a:spLocks noGrp="1" noChangeArrowheads="1"/>
          </p:cNvSpPr>
          <p:nvPr>
            <p:ph type="ctrTitle"/>
            <p:custDataLst>
              <p:tags r:id="rId1"/>
            </p:custDataLst>
          </p:nvPr>
        </p:nvSpPr>
        <p:spPr>
          <a:xfrm>
            <a:off x="327025" y="688975"/>
            <a:ext cx="9378950" cy="930275"/>
          </a:xfrm>
          <a:noFill/>
          <a:ln/>
        </p:spPr>
        <p:txBody>
          <a:bodyPr/>
          <a:lstStyle/>
          <a:p>
            <a:r>
              <a:rPr lang="en-US">
                <a:solidFill>
                  <a:schemeClr val="bg1"/>
                </a:solidFill>
              </a:rPr>
              <a:t>Anatomy of a successful total cost </a:t>
            </a:r>
            <a:br>
              <a:rPr lang="en-US">
                <a:solidFill>
                  <a:schemeClr val="bg1"/>
                </a:solidFill>
              </a:rPr>
            </a:br>
            <a:r>
              <a:rPr lang="en-US">
                <a:solidFill>
                  <a:schemeClr val="bg1"/>
                </a:solidFill>
              </a:rPr>
              <a:t>management program</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URRENT_COLOR_STATUS" val="1"/>
  <p:tag name="ORIGINAL_COLOR_LIST14" val="1129059;16777215;1069452;7119555;9944533;12901095;14871795;1129059"/>
  <p:tag name="ORIGINAL_COLOR_LIST13" val="7119555;1129059;1069452;7119555;9944533;12901095;14871795;16777215"/>
  <p:tag name="ORIGINAL_COLOR_LIST12" val="38865;16777215;113639;55039;6744312;10088443;13432829;38865"/>
  <p:tag name="ORIGINAL_COLOR_LIST11" val="55039;38865;113639;55039;6744312;10088443;13432829;16777215"/>
  <p:tag name="ORIGINAL_COLOR_LIST10" val="677022;16777215;20948;29438;6728446;10078207;13427711;677022"/>
  <p:tag name="ORIGINAL_COLOR_LIST9" val="29438;677022;20948;29438;6728446;10078207;13427711;16777215"/>
  <p:tag name="ORIGINAL_COLOR_LIST8" val="1339504;16777215;40077;904367;7266511;10087391;13628911;1339504"/>
  <p:tag name="ORIGINAL_COLOR_LIST7" val="904367;1339504;40077;904367;7266511;10087391;13628911;16777215"/>
  <p:tag name="ORIGINAL_COLOR_LIST6" val="7489850;16777215;10905126;14002237;15125387;15654065;16248536;7489850"/>
  <p:tag name="ORIGINAL_COLOR_LIST5" val="14002237;7489850;10905126;14002237;15125387;15654065;16248536;16777215"/>
  <p:tag name="ORIGINAL_COLOR_LIST4" val="1184027;16777215;4342358;10002346;12699084;14080477;15396078;1184027"/>
  <p:tag name="ORIGINAL_COLOR_LIST3" val="10002346;1184027;4342358;10002346;12699084;14080477;15396078;16777215"/>
  <p:tag name="ORIGINAL_COLOR_LIST2" val="1313403;16777215;591295;3292667;8686589;11383293;14080254;1313403"/>
  <p:tag name="ORIGINAL_COLOR_LIST1" val="3292667;1313403;591295;3292667;8686589;11383293;14080254;16777215"/>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b4_onscreen_v2.1">
  <a:themeElements>
    <a:clrScheme name="tb4_onscreen_v2.1 5">
      <a:dk1>
        <a:srgbClr val="3A4972"/>
      </a:dk1>
      <a:lt1>
        <a:srgbClr val="FFFFFF"/>
      </a:lt1>
      <a:dk2>
        <a:srgbClr val="3DA8D5"/>
      </a:dk2>
      <a:lt2>
        <a:srgbClr val="2666A6"/>
      </a:lt2>
      <a:accent1>
        <a:srgbClr val="8BCBE6"/>
      </a:accent1>
      <a:accent2>
        <a:srgbClr val="B1DCEE"/>
      </a:accent2>
      <a:accent3>
        <a:srgbClr val="FFFFFF"/>
      </a:accent3>
      <a:accent4>
        <a:srgbClr val="303D60"/>
      </a:accent4>
      <a:accent5>
        <a:srgbClr val="C4E2F0"/>
      </a:accent5>
      <a:accent6>
        <a:srgbClr val="A0C7D8"/>
      </a:accent6>
      <a:hlink>
        <a:srgbClr val="D8EEF7"/>
      </a:hlink>
      <a:folHlink>
        <a:srgbClr val="3A4972"/>
      </a:folHlink>
    </a:clrScheme>
    <a:fontScheme name="tb4_onscreen_v2.1">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folHlink"/>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63500" tIns="0" rIns="64800" bIns="0" numCol="1" anchor="t" anchorCtr="0" compatLnSpc="1">
        <a:prstTxWarp prst="textNoShape">
          <a:avLst/>
        </a:prstTxWarp>
      </a:bodyPr>
      <a:lstStyle>
        <a:defPPr marL="0" marR="0" indent="0" algn="l" defTabSz="1019175" rtl="0" eaLnBrk="1" fontAlgn="base" latinLnBrk="0" hangingPunct="1">
          <a:lnSpc>
            <a:spcPct val="100000"/>
          </a:lnSpc>
          <a:spcBef>
            <a:spcPct val="20000"/>
          </a:spcBef>
          <a:spcAft>
            <a:spcPct val="20000"/>
          </a:spcAft>
          <a:buClrTx/>
          <a:buSzPct val="90000"/>
          <a:buFontTx/>
          <a:buNone/>
          <a:tabLst/>
          <a:defRPr kumimoji="0" lang="en-GB" sz="2200" b="0" i="0" u="none" strike="noStrike" cap="none" normalizeH="0" baseline="0" smtClean="0">
            <a:ln>
              <a:noFill/>
            </a:ln>
            <a:solidFill>
              <a:schemeClr val="bg2"/>
            </a:solidFill>
            <a:effectLst/>
            <a:latin typeface="Arial" pitchFamily="34" charset="0"/>
            <a:cs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folHlink"/>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63500" tIns="0" rIns="64800" bIns="0" numCol="1" anchor="t" anchorCtr="0" compatLnSpc="1">
        <a:prstTxWarp prst="textNoShape">
          <a:avLst/>
        </a:prstTxWarp>
      </a:bodyPr>
      <a:lstStyle>
        <a:defPPr marL="0" marR="0" indent="0" algn="l" defTabSz="1019175" rtl="0" eaLnBrk="1" fontAlgn="base" latinLnBrk="0" hangingPunct="1">
          <a:lnSpc>
            <a:spcPct val="100000"/>
          </a:lnSpc>
          <a:spcBef>
            <a:spcPct val="20000"/>
          </a:spcBef>
          <a:spcAft>
            <a:spcPct val="20000"/>
          </a:spcAft>
          <a:buClrTx/>
          <a:buSzPct val="90000"/>
          <a:buFontTx/>
          <a:buNone/>
          <a:tabLst/>
          <a:defRPr kumimoji="0" lang="en-GB" sz="2200" b="0" i="0" u="none" strike="noStrike" cap="none" normalizeH="0" baseline="0" smtClean="0">
            <a:ln>
              <a:noFill/>
            </a:ln>
            <a:solidFill>
              <a:schemeClr val="bg2"/>
            </a:solidFill>
            <a:effectLst/>
            <a:latin typeface="Arial" pitchFamily="34" charset="0"/>
            <a:cs typeface="Arial" pitchFamily="34" charset="0"/>
          </a:defRPr>
        </a:defPPr>
      </a:lstStyle>
    </a:lnDef>
  </a:objectDefaults>
  <a:extraClrSchemeLst>
    <a:extraClrScheme>
      <a:clrScheme name="tb4_onscreen_v2.1 1">
        <a:dk1>
          <a:srgbClr val="7B0A14"/>
        </a:dk1>
        <a:lt1>
          <a:srgbClr val="FFFFFF"/>
        </a:lt1>
        <a:dk2>
          <a:srgbClr val="FB3D32"/>
        </a:dk2>
        <a:lt2>
          <a:srgbClr val="BF0509"/>
        </a:lt2>
        <a:accent1>
          <a:srgbClr val="FD8B84"/>
        </a:accent1>
        <a:accent2>
          <a:srgbClr val="FDB1AD"/>
        </a:accent2>
        <a:accent3>
          <a:srgbClr val="FFFFFF"/>
        </a:accent3>
        <a:accent4>
          <a:srgbClr val="68070F"/>
        </a:accent4>
        <a:accent5>
          <a:srgbClr val="FEC4C2"/>
        </a:accent5>
        <a:accent6>
          <a:srgbClr val="E5A09C"/>
        </a:accent6>
        <a:hlink>
          <a:srgbClr val="FED8D6"/>
        </a:hlink>
        <a:folHlink>
          <a:srgbClr val="7B0A14"/>
        </a:folHlink>
      </a:clrScheme>
      <a:clrMap bg1="lt1" tx1="dk1" bg2="lt2" tx2="dk2" accent1="accent1" accent2="accent2" accent3="accent3" accent4="accent4" accent5="accent5" accent6="accent6" hlink="hlink" folHlink="folHlink"/>
    </a:extraClrScheme>
    <a:extraClrScheme>
      <a:clrScheme name="tb4_onscreen_v2.1 2">
        <a:dk1>
          <a:srgbClr val="FED8D6"/>
        </a:dk1>
        <a:lt1>
          <a:srgbClr val="FFFFFF"/>
        </a:lt1>
        <a:dk2>
          <a:srgbClr val="7B0A14"/>
        </a:dk2>
        <a:lt2>
          <a:srgbClr val="FDB1AD"/>
        </a:lt2>
        <a:accent1>
          <a:srgbClr val="FD8B84"/>
        </a:accent1>
        <a:accent2>
          <a:srgbClr val="FB3D32"/>
        </a:accent2>
        <a:accent3>
          <a:srgbClr val="BFAAAA"/>
        </a:accent3>
        <a:accent4>
          <a:srgbClr val="DADADA"/>
        </a:accent4>
        <a:accent5>
          <a:srgbClr val="FEC4C2"/>
        </a:accent5>
        <a:accent6>
          <a:srgbClr val="E3362C"/>
        </a:accent6>
        <a:hlink>
          <a:srgbClr val="BF0509"/>
        </a:hlink>
        <a:folHlink>
          <a:srgbClr val="FFFFFF"/>
        </a:folHlink>
      </a:clrScheme>
      <a:clrMap bg1="dk2" tx1="lt1" bg2="dk1" tx2="lt2" accent1="accent1" accent2="accent2" accent3="accent3" accent4="accent4" accent5="accent5" accent6="accent6" hlink="hlink" folHlink="folHlink"/>
    </a:extraClrScheme>
    <a:extraClrScheme>
      <a:clrScheme name="tb4_onscreen_v2.1 3">
        <a:dk1>
          <a:srgbClr val="1B1112"/>
        </a:dk1>
        <a:lt1>
          <a:srgbClr val="FFFFFF"/>
        </a:lt1>
        <a:dk2>
          <a:srgbClr val="AA9F98"/>
        </a:dk2>
        <a:lt2>
          <a:srgbClr val="564242"/>
        </a:lt2>
        <a:accent1>
          <a:srgbClr val="CCC5C1"/>
        </a:accent1>
        <a:accent2>
          <a:srgbClr val="DDD9D6"/>
        </a:accent2>
        <a:accent3>
          <a:srgbClr val="FFFFFF"/>
        </a:accent3>
        <a:accent4>
          <a:srgbClr val="150D0E"/>
        </a:accent4>
        <a:accent5>
          <a:srgbClr val="E2DFDD"/>
        </a:accent5>
        <a:accent6>
          <a:srgbClr val="C8C4C2"/>
        </a:accent6>
        <a:hlink>
          <a:srgbClr val="EEECEA"/>
        </a:hlink>
        <a:folHlink>
          <a:srgbClr val="1B1112"/>
        </a:folHlink>
      </a:clrScheme>
      <a:clrMap bg1="lt1" tx1="dk1" bg2="lt2" tx2="dk2" accent1="accent1" accent2="accent2" accent3="accent3" accent4="accent4" accent5="accent5" accent6="accent6" hlink="hlink" folHlink="folHlink"/>
    </a:extraClrScheme>
    <a:extraClrScheme>
      <a:clrScheme name="tb4_onscreen_v2.1 4">
        <a:dk1>
          <a:srgbClr val="EEECEA"/>
        </a:dk1>
        <a:lt1>
          <a:srgbClr val="FFFFFF"/>
        </a:lt1>
        <a:dk2>
          <a:srgbClr val="1B1112"/>
        </a:dk2>
        <a:lt2>
          <a:srgbClr val="DDD9D6"/>
        </a:lt2>
        <a:accent1>
          <a:srgbClr val="CCC5C1"/>
        </a:accent1>
        <a:accent2>
          <a:srgbClr val="AA9F98"/>
        </a:accent2>
        <a:accent3>
          <a:srgbClr val="ABAAAA"/>
        </a:accent3>
        <a:accent4>
          <a:srgbClr val="DADADA"/>
        </a:accent4>
        <a:accent5>
          <a:srgbClr val="E2DFDD"/>
        </a:accent5>
        <a:accent6>
          <a:srgbClr val="9A9089"/>
        </a:accent6>
        <a:hlink>
          <a:srgbClr val="564242"/>
        </a:hlink>
        <a:folHlink>
          <a:srgbClr val="FFFFFF"/>
        </a:folHlink>
      </a:clrScheme>
      <a:clrMap bg1="dk2" tx1="lt1" bg2="dk1" tx2="lt2" accent1="accent1" accent2="accent2" accent3="accent3" accent4="accent4" accent5="accent5" accent6="accent6" hlink="hlink" folHlink="folHlink"/>
    </a:extraClrScheme>
    <a:extraClrScheme>
      <a:clrScheme name="tb4_onscreen_v2.1 5">
        <a:dk1>
          <a:srgbClr val="3A4972"/>
        </a:dk1>
        <a:lt1>
          <a:srgbClr val="FFFFFF"/>
        </a:lt1>
        <a:dk2>
          <a:srgbClr val="3DA8D5"/>
        </a:dk2>
        <a:lt2>
          <a:srgbClr val="2666A6"/>
        </a:lt2>
        <a:accent1>
          <a:srgbClr val="8BCBE6"/>
        </a:accent1>
        <a:accent2>
          <a:srgbClr val="B1DCEE"/>
        </a:accent2>
        <a:accent3>
          <a:srgbClr val="FFFFFF"/>
        </a:accent3>
        <a:accent4>
          <a:srgbClr val="303D60"/>
        </a:accent4>
        <a:accent5>
          <a:srgbClr val="C4E2F0"/>
        </a:accent5>
        <a:accent6>
          <a:srgbClr val="A0C7D8"/>
        </a:accent6>
        <a:hlink>
          <a:srgbClr val="D8EEF7"/>
        </a:hlink>
        <a:folHlink>
          <a:srgbClr val="3A4972"/>
        </a:folHlink>
      </a:clrScheme>
      <a:clrMap bg1="lt1" tx1="dk1" bg2="lt2" tx2="dk2" accent1="accent1" accent2="accent2" accent3="accent3" accent4="accent4" accent5="accent5" accent6="accent6" hlink="hlink" folHlink="folHlink"/>
    </a:extraClrScheme>
    <a:extraClrScheme>
      <a:clrScheme name="tb4_onscreen_v2.1 6">
        <a:dk1>
          <a:srgbClr val="D8EEF7"/>
        </a:dk1>
        <a:lt1>
          <a:srgbClr val="FFFFFF"/>
        </a:lt1>
        <a:dk2>
          <a:srgbClr val="3A4972"/>
        </a:dk2>
        <a:lt2>
          <a:srgbClr val="B1DCEE"/>
        </a:lt2>
        <a:accent1>
          <a:srgbClr val="8BCBE6"/>
        </a:accent1>
        <a:accent2>
          <a:srgbClr val="3DA8D5"/>
        </a:accent2>
        <a:accent3>
          <a:srgbClr val="AEB1BC"/>
        </a:accent3>
        <a:accent4>
          <a:srgbClr val="DADADA"/>
        </a:accent4>
        <a:accent5>
          <a:srgbClr val="C4E2F0"/>
        </a:accent5>
        <a:accent6>
          <a:srgbClr val="3698C1"/>
        </a:accent6>
        <a:hlink>
          <a:srgbClr val="2666A6"/>
        </a:hlink>
        <a:folHlink>
          <a:srgbClr val="FFFFFF"/>
        </a:folHlink>
      </a:clrScheme>
      <a:clrMap bg1="dk2" tx1="lt1" bg2="dk1" tx2="lt2" accent1="accent1" accent2="accent2" accent3="accent3" accent4="accent4" accent5="accent5" accent6="accent6" hlink="hlink" folHlink="folHlink"/>
    </a:extraClrScheme>
    <a:extraClrScheme>
      <a:clrScheme name="tb4_onscreen_v2.1 7">
        <a:dk1>
          <a:srgbClr val="633A11"/>
        </a:dk1>
        <a:lt1>
          <a:srgbClr val="FFFFFF"/>
        </a:lt1>
        <a:dk2>
          <a:srgbClr val="C3A26C"/>
        </a:dk2>
        <a:lt2>
          <a:srgbClr val="8C5110"/>
        </a:lt2>
        <a:accent1>
          <a:srgbClr val="D5BD97"/>
        </a:accent1>
        <a:accent2>
          <a:srgbClr val="E7DAC4"/>
        </a:accent2>
        <a:accent3>
          <a:srgbClr val="FFFFFF"/>
        </a:accent3>
        <a:accent4>
          <a:srgbClr val="53300D"/>
        </a:accent4>
        <a:accent5>
          <a:srgbClr val="E7DBC9"/>
        </a:accent5>
        <a:accent6>
          <a:srgbClr val="D1C5B1"/>
        </a:accent6>
        <a:hlink>
          <a:srgbClr val="F3ECE2"/>
        </a:hlink>
        <a:folHlink>
          <a:srgbClr val="633A11"/>
        </a:folHlink>
      </a:clrScheme>
      <a:clrMap bg1="lt1" tx1="dk1" bg2="lt2" tx2="dk2" accent1="accent1" accent2="accent2" accent3="accent3" accent4="accent4" accent5="accent5" accent6="accent6" hlink="hlink" folHlink="folHlink"/>
    </a:extraClrScheme>
    <a:extraClrScheme>
      <a:clrScheme name="tb4_onscreen_v2.1 8">
        <a:dk1>
          <a:srgbClr val="F3ECE2"/>
        </a:dk1>
        <a:lt1>
          <a:srgbClr val="FFFFFF"/>
        </a:lt1>
        <a:dk2>
          <a:srgbClr val="633A11"/>
        </a:dk2>
        <a:lt2>
          <a:srgbClr val="E7DAC4"/>
        </a:lt2>
        <a:accent1>
          <a:srgbClr val="D5BD97"/>
        </a:accent1>
        <a:accent2>
          <a:srgbClr val="C3A26C"/>
        </a:accent2>
        <a:accent3>
          <a:srgbClr val="B7AEAA"/>
        </a:accent3>
        <a:accent4>
          <a:srgbClr val="DADADA"/>
        </a:accent4>
        <a:accent5>
          <a:srgbClr val="E7DBC9"/>
        </a:accent5>
        <a:accent6>
          <a:srgbClr val="B09261"/>
        </a:accent6>
        <a:hlink>
          <a:srgbClr val="8C5110"/>
        </a:hlink>
        <a:folHlink>
          <a:srgbClr val="FFFFFF"/>
        </a:folHlink>
      </a:clrScheme>
      <a:clrMap bg1="dk2" tx1="lt1" bg2="dk1" tx2="lt2" accent1="accent1" accent2="accent2" accent3="accent3" accent4="accent4" accent5="accent5" accent6="accent6" hlink="hlink" folHlink="folHlink"/>
    </a:extraClrScheme>
    <a:extraClrScheme>
      <a:clrScheme name="tb4_onscreen_v2.1 9">
        <a:dk1>
          <a:srgbClr val="707014"/>
        </a:dk1>
        <a:lt1>
          <a:srgbClr val="FFFFFF"/>
        </a:lt1>
        <a:dk2>
          <a:srgbClr val="AFCC0D"/>
        </a:dk2>
        <a:lt2>
          <a:srgbClr val="8D9C00"/>
        </a:lt2>
        <a:accent1>
          <a:srgbClr val="CFE06E"/>
        </a:accent1>
        <a:accent2>
          <a:srgbClr val="DFEB9E"/>
        </a:accent2>
        <a:accent3>
          <a:srgbClr val="FFFFFF"/>
        </a:accent3>
        <a:accent4>
          <a:srgbClr val="5F5F0F"/>
        </a:accent4>
        <a:accent5>
          <a:srgbClr val="E4EDBA"/>
        </a:accent5>
        <a:accent6>
          <a:srgbClr val="CAD58F"/>
        </a:accent6>
        <a:hlink>
          <a:srgbClr val="EFF5CF"/>
        </a:hlink>
        <a:folHlink>
          <a:srgbClr val="707014"/>
        </a:folHlink>
      </a:clrScheme>
      <a:clrMap bg1="lt1" tx1="dk1" bg2="lt2" tx2="dk2" accent1="accent1" accent2="accent2" accent3="accent3" accent4="accent4" accent5="accent5" accent6="accent6" hlink="hlink" folHlink="folHlink"/>
    </a:extraClrScheme>
    <a:extraClrScheme>
      <a:clrScheme name="tb4_onscreen_v2.1 10">
        <a:dk1>
          <a:srgbClr val="EFF5CF"/>
        </a:dk1>
        <a:lt1>
          <a:srgbClr val="FFFFFF"/>
        </a:lt1>
        <a:dk2>
          <a:srgbClr val="707014"/>
        </a:dk2>
        <a:lt2>
          <a:srgbClr val="DFEB9E"/>
        </a:lt2>
        <a:accent1>
          <a:srgbClr val="CFE06E"/>
        </a:accent1>
        <a:accent2>
          <a:srgbClr val="AFCC0D"/>
        </a:accent2>
        <a:accent3>
          <a:srgbClr val="BBBBAA"/>
        </a:accent3>
        <a:accent4>
          <a:srgbClr val="DADADA"/>
        </a:accent4>
        <a:accent5>
          <a:srgbClr val="E4EDBA"/>
        </a:accent5>
        <a:accent6>
          <a:srgbClr val="9EB90B"/>
        </a:accent6>
        <a:hlink>
          <a:srgbClr val="8D9C00"/>
        </a:hlink>
        <a:folHlink>
          <a:srgbClr val="FFFFFF"/>
        </a:folHlink>
      </a:clrScheme>
      <a:clrMap bg1="dk2" tx1="lt1" bg2="dk1" tx2="lt2" accent1="accent1" accent2="accent2" accent3="accent3" accent4="accent4" accent5="accent5" accent6="accent6" hlink="hlink" folHlink="folHlink"/>
    </a:extraClrScheme>
    <a:extraClrScheme>
      <a:clrScheme name="tb4_onscreen_v2.1 11">
        <a:dk1>
          <a:srgbClr val="9E540A"/>
        </a:dk1>
        <a:lt1>
          <a:srgbClr val="FFFFFF"/>
        </a:lt1>
        <a:dk2>
          <a:srgbClr val="FE7200"/>
        </a:dk2>
        <a:lt2>
          <a:srgbClr val="D4510A"/>
        </a:lt2>
        <a:accent1>
          <a:srgbClr val="FEAA66"/>
        </a:accent1>
        <a:accent2>
          <a:srgbClr val="FFC799"/>
        </a:accent2>
        <a:accent3>
          <a:srgbClr val="FFFFFF"/>
        </a:accent3>
        <a:accent4>
          <a:srgbClr val="864607"/>
        </a:accent4>
        <a:accent5>
          <a:srgbClr val="FED2B8"/>
        </a:accent5>
        <a:accent6>
          <a:srgbClr val="E7B48A"/>
        </a:accent6>
        <a:hlink>
          <a:srgbClr val="FFE3CC"/>
        </a:hlink>
        <a:folHlink>
          <a:srgbClr val="9E540A"/>
        </a:folHlink>
      </a:clrScheme>
      <a:clrMap bg1="lt1" tx1="dk1" bg2="lt2" tx2="dk2" accent1="accent1" accent2="accent2" accent3="accent3" accent4="accent4" accent5="accent5" accent6="accent6" hlink="hlink" folHlink="folHlink"/>
    </a:extraClrScheme>
    <a:extraClrScheme>
      <a:clrScheme name="tb4_onscreen_v2.1 12">
        <a:dk1>
          <a:srgbClr val="FFE3CC"/>
        </a:dk1>
        <a:lt1>
          <a:srgbClr val="FFFFFF"/>
        </a:lt1>
        <a:dk2>
          <a:srgbClr val="9E540A"/>
        </a:dk2>
        <a:lt2>
          <a:srgbClr val="FFC799"/>
        </a:lt2>
        <a:accent1>
          <a:srgbClr val="FEAA66"/>
        </a:accent1>
        <a:accent2>
          <a:srgbClr val="FE7200"/>
        </a:accent2>
        <a:accent3>
          <a:srgbClr val="CCB3AA"/>
        </a:accent3>
        <a:accent4>
          <a:srgbClr val="DADADA"/>
        </a:accent4>
        <a:accent5>
          <a:srgbClr val="FED2B8"/>
        </a:accent5>
        <a:accent6>
          <a:srgbClr val="E66700"/>
        </a:accent6>
        <a:hlink>
          <a:srgbClr val="D4510A"/>
        </a:hlink>
        <a:folHlink>
          <a:srgbClr val="FFFF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776</TotalTime>
  <Words>6846</Words>
  <Application>Microsoft Office PowerPoint</Application>
  <PresentationFormat>自定义</PresentationFormat>
  <Paragraphs>1419</Paragraphs>
  <Slides>43</Slides>
  <Notes>43</Notes>
  <HiddenSlides>0</HiddenSlides>
  <MMClips>0</MMClips>
  <ScaleCrop>false</ScaleCrop>
  <HeadingPairs>
    <vt:vector size="4" baseType="variant">
      <vt:variant>
        <vt:lpstr>主题</vt:lpstr>
      </vt:variant>
      <vt:variant>
        <vt:i4>2</vt:i4>
      </vt:variant>
      <vt:variant>
        <vt:lpstr>幻灯片标题</vt:lpstr>
      </vt:variant>
      <vt:variant>
        <vt:i4>43</vt:i4>
      </vt:variant>
    </vt:vector>
  </HeadingPairs>
  <TitlesOfParts>
    <vt:vector size="45" baseType="lpstr">
      <vt:lpstr>tb4_onscreen_v2.1</vt:lpstr>
      <vt:lpstr>Default Theme</vt:lpstr>
      <vt:lpstr>PowerPoint 演示文稿</vt:lpstr>
      <vt:lpstr>PowerPoint 演示文稿</vt:lpstr>
      <vt:lpstr>Purpose &amp; background</vt:lpstr>
      <vt:lpstr>Purpose &amp; background</vt:lpstr>
      <vt:lpstr>Point of view</vt:lpstr>
      <vt:lpstr>Point of view</vt:lpstr>
      <vt:lpstr>Point of view (continued)</vt:lpstr>
      <vt:lpstr>Point of view (continued)</vt:lpstr>
      <vt:lpstr>Anatomy of a successful total cost  management program</vt:lpstr>
      <vt:lpstr>Anatomy of a successful total cost management program</vt:lpstr>
      <vt:lpstr>Anatomy of a successful total cost management program</vt:lpstr>
      <vt:lpstr>Anatomy of a successful total cost management program</vt:lpstr>
      <vt:lpstr>Beginning with the business &amp; front office</vt:lpstr>
      <vt:lpstr>Beginning with the business &amp; front office</vt:lpstr>
      <vt:lpstr>Beginning with the business &amp; front office (continued)</vt:lpstr>
      <vt:lpstr>Beginning with the business &amp; front office (continued)</vt:lpstr>
      <vt:lpstr>Beginning with the business &amp; front office (continued)</vt:lpstr>
      <vt:lpstr>Opportunities in the support units</vt:lpstr>
      <vt:lpstr>Opportunities in the support units</vt:lpstr>
      <vt:lpstr>Opportunities in the support units (continued)</vt:lpstr>
      <vt:lpstr>Some lessons learned</vt:lpstr>
      <vt:lpstr>Some lessons learned</vt:lpstr>
      <vt:lpstr>PwC qualifications to help</vt:lpstr>
      <vt:lpstr>PwC qualifications to help</vt:lpstr>
      <vt:lpstr>PwC qualifications to help (continued)</vt:lpstr>
      <vt:lpstr>PwC qualifications to help (continued)</vt:lpstr>
      <vt:lpstr>PwC qualifications to help (continued)</vt:lpstr>
      <vt:lpstr>Appendix 1 – Methodology summary</vt:lpstr>
      <vt:lpstr>Appendix 1 – Methodology summary PwC’s four step process to sustainable cost reduction</vt:lpstr>
      <vt:lpstr>Appendix 1 – Methodology summary  What a typical assessment looks like</vt:lpstr>
      <vt:lpstr>Appendix 1 – Methodology summary  How we look at it (1 of 2)</vt:lpstr>
      <vt:lpstr>Appendix 1 – Methodology summary  How we look at it (2 of 2)</vt:lpstr>
      <vt:lpstr>Appendix 1 – Methodology summary  Assessment – Planning stage activities</vt:lpstr>
      <vt:lpstr>Appendix 1 – Methodology summary  Assessment – Fieldwork stage activities (cost reduction component)</vt:lpstr>
      <vt:lpstr>Appendix 1 – Methodology summary  Assessment – Fieldwork stage activities (cost management and control component)</vt:lpstr>
      <vt:lpstr>Appendix 1 – Methodology summary  Assessment – Reporting stage activities</vt:lpstr>
      <vt:lpstr>Appendix 1 – Methodology summary  Assessment – Outputs and benefits</vt:lpstr>
      <vt:lpstr>Appendix 1 – Methodology summary  Outputs – Cost reduction</vt:lpstr>
      <vt:lpstr>Appendix 1 – Methodology summary  Outputs – Cost management and control</vt:lpstr>
      <vt:lpstr>Appendix 1 – Methodology summary  After the assessment – Setting the direction for transformation</vt:lpstr>
      <vt:lpstr>Appendix 1 – Methodology summary  Toolkit</vt:lpstr>
      <vt:lpstr>PowerPoint 演示文稿</vt:lpstr>
      <vt:lpstr>声明：</vt:lpstr>
    </vt:vector>
  </TitlesOfParts>
  <Company>PricewaterhouseCoopers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None</dc:title>
  <dc:creator>valle</dc:creator>
  <cp:lastModifiedBy>Microsoft</cp:lastModifiedBy>
  <cp:revision>547</cp:revision>
  <dcterms:created xsi:type="dcterms:W3CDTF">2005-05-17T08:46:34Z</dcterms:created>
  <dcterms:modified xsi:type="dcterms:W3CDTF">2018-01-05T05:37:10Z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B4 template version">
    <vt:r8>4.1</vt:r8>
  </property>
  <property fmtid="{D5CDD505-2E9C-101B-9397-08002B2CF9AE}" pid="3" name="TB4 template type">
    <vt:lpwstr>Onscreen</vt:lpwstr>
  </property>
  <property fmtid="{D5CDD505-2E9C-101B-9397-08002B2CF9AE}" pid="4" name="Template created by">
    <vt:lpwstr>www.in-support.com</vt:lpwstr>
  </property>
</Properties>
</file>