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5978" r:id="rId5"/>
  </p:sldMasterIdLst>
  <p:notesMasterIdLst>
    <p:notesMasterId r:id="rId17"/>
  </p:notesMasterIdLst>
  <p:handoutMasterIdLst>
    <p:handoutMasterId r:id="rId18"/>
  </p:handoutMasterIdLst>
  <p:sldIdLst>
    <p:sldId id="283" r:id="rId6"/>
    <p:sldId id="301" r:id="rId7"/>
    <p:sldId id="327" r:id="rId8"/>
    <p:sldId id="338" r:id="rId9"/>
    <p:sldId id="308" r:id="rId10"/>
    <p:sldId id="310" r:id="rId11"/>
    <p:sldId id="311" r:id="rId12"/>
    <p:sldId id="336" r:id="rId13"/>
    <p:sldId id="339" r:id="rId14"/>
    <p:sldId id="287" r:id="rId15"/>
    <p:sldId id="34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61922"/>
    <a:srgbClr val="B4BABD"/>
    <a:srgbClr val="D7DF23"/>
    <a:srgbClr val="8DC63F"/>
    <a:srgbClr val="F37021"/>
    <a:srgbClr val="FFC000"/>
    <a:srgbClr val="DDDDDD"/>
    <a:srgbClr val="F1F6F9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9700" autoAdjust="0"/>
  </p:normalViewPr>
  <p:slideViewPr>
    <p:cSldViewPr snapToGrid="0">
      <p:cViewPr varScale="1">
        <p:scale>
          <a:sx n="65" d="100"/>
          <a:sy n="65" d="100"/>
        </p:scale>
        <p:origin x="-1104" y="-60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0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1/5/2018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ECD50-4C9C-4BE7-8BF7-83052238F082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5122-6FAB-4137-A41B-433005513168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FF56B-636E-44CD-8D2D-B7965EC58F6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22203" y="685488"/>
            <a:ext cx="441359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240"/>
            <a:ext cx="8269500" cy="38223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40386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algn="ctr" defTabSz="102408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79360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97941"/>
            <a:ext cx="6754008" cy="55399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42967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2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Verdana"/>
          <a:ea typeface="+mn-ea"/>
          <a:cs typeface="Verdana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Verdana"/>
          <a:cs typeface="Verdana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>
          <a:solidFill>
            <a:schemeClr val="tx1"/>
          </a:solidFill>
          <a:latin typeface="Verdana"/>
          <a:cs typeface="Verdana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Verdana"/>
          <a:cs typeface="Verdana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Verdana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intel.com/education/helpguide/index.ht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peter.broffman@intel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23437" y="4459317"/>
            <a:ext cx="5237421" cy="100540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Peter Broffman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Corporate Affairs Group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447" y="928049"/>
            <a:ext cx="6841410" cy="320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50835" y="5245235"/>
            <a:ext cx="1125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</a:rPr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defTabSz="1023863">
              <a:lnSpc>
                <a:spcPct val="150000"/>
              </a:lnSpc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123" y="765061"/>
            <a:ext cx="8802957" cy="546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i="1" dirty="0" smtClean="0">
                <a:solidFill>
                  <a:srgbClr val="0070C0"/>
                </a:solidFill>
                <a:latin typeface="Verdana" pitchFamily="34" charset="0"/>
              </a:rPr>
              <a:t>What is it?</a:t>
            </a:r>
          </a:p>
          <a:p>
            <a:pPr marL="0" lvl="1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A basic technology literacy education program.</a:t>
            </a:r>
          </a:p>
          <a:p>
            <a:pPr marL="236538" lvl="1" indent="-236538"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600" b="1" i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lvl="0" indent="-231775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i="1" dirty="0" smtClean="0">
                <a:solidFill>
                  <a:srgbClr val="0070C0"/>
                </a:solidFill>
                <a:latin typeface="Verdana" pitchFamily="34" charset="0"/>
              </a:rPr>
              <a:t>Who’s it for?</a:t>
            </a:r>
          </a:p>
          <a:p>
            <a:pPr marL="0" lvl="1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Adult learners with little or no experience with computers.</a:t>
            </a:r>
          </a:p>
          <a:p>
            <a:pPr lvl="0" indent="-231775"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6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lvl="0" indent="-231775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70C0"/>
                </a:solidFill>
                <a:latin typeface="Verdana" pitchFamily="34" charset="0"/>
              </a:rPr>
              <a:t>What does it teach?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Participants learn the “basics” of the computer, enabling them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to use the computer in ways that are relevant to their daily lives.</a:t>
            </a:r>
          </a:p>
          <a:p>
            <a:pPr lvl="0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lvl="0" indent="-231775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i="1" dirty="0" smtClean="0">
                <a:solidFill>
                  <a:srgbClr val="0070C0"/>
                </a:solidFill>
                <a:latin typeface="Verdana" pitchFamily="34" charset="0"/>
              </a:rPr>
              <a:t>What skills will participants learn?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Through active, hands-on experience, participants learn to explore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and use basic computer applications that are used in everyday life:</a:t>
            </a: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Internet		Spreadsheets</a:t>
            </a: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Email		Multimedia</a:t>
            </a: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Word processing	Skype</a:t>
            </a: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Social Media (FB)</a:t>
            </a:r>
          </a:p>
          <a:p>
            <a:pPr marL="914400"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0" lvl="3" indent="-222250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r>
              <a:rPr lang="en-US" sz="1400" b="1" i="1" dirty="0" smtClean="0">
                <a:solidFill>
                  <a:srgbClr val="0070C0"/>
                </a:solidFill>
                <a:latin typeface="Verdana" pitchFamily="34" charset="0"/>
              </a:rPr>
              <a:t>What will this enable participants to do?</a:t>
            </a:r>
          </a:p>
          <a:p>
            <a:pPr marL="0" lvl="3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Communicate with friends, family and business associates though email, research and access information on the Internet, create resumes, flyers, invitations, budgets, business documents, presentations, and more. </a:t>
            </a:r>
          </a:p>
          <a:p>
            <a:pPr marL="0" lvl="3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r>
              <a:rPr lang="en-US" sz="1200" b="1" i="1" dirty="0" smtClean="0">
                <a:solidFill>
                  <a:srgbClr val="0070C0"/>
                </a:solidFill>
                <a:latin typeface="Verdana" pitchFamily="34" charset="0"/>
              </a:rPr>
              <a:t>Optional modules: </a:t>
            </a: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How to apply basic skills to business and entrepreneurship </a:t>
            </a:r>
          </a:p>
          <a:p>
            <a:pPr marL="236538" lvl="3" indent="-236538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endParaRPr lang="en-US" sz="600" b="1" i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236538" lvl="3" indent="-236538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r>
              <a:rPr lang="en-US" sz="1400" b="1" i="1" dirty="0" smtClean="0">
                <a:solidFill>
                  <a:srgbClr val="0070C0"/>
                </a:solidFill>
                <a:latin typeface="Verdana" pitchFamily="34" charset="0"/>
              </a:rPr>
              <a:t>How is this Implemented?</a:t>
            </a:r>
          </a:p>
          <a:p>
            <a:pPr marL="0" lvl="3" fontAlgn="auto">
              <a:spcBef>
                <a:spcPts val="400"/>
              </a:spcBef>
              <a:spcAft>
                <a:spcPts val="0"/>
              </a:spcAft>
              <a:buClr>
                <a:srgbClr val="0860A8"/>
              </a:buClr>
              <a:defRPr/>
            </a:pPr>
            <a:r>
              <a:rPr lang="en-US" sz="1200" dirty="0" smtClean="0">
                <a:solidFill>
                  <a:srgbClr val="0070C0"/>
                </a:solidFill>
                <a:latin typeface="Verdana" pitchFamily="34" charset="0"/>
              </a:rPr>
              <a:t>Through partnerships with external organizations: Intel licenses materials, the external organization supports implementation.</a:t>
            </a:r>
            <a:endParaRPr lang="en-US" sz="1200" dirty="0" smtClean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8748" y="879282"/>
            <a:ext cx="3130403" cy="37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h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5"/>
            <a:ext cx="5029368" cy="736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12" y="128520"/>
            <a:ext cx="3613011" cy="532263"/>
          </a:xfrm>
        </p:spPr>
        <p:txBody>
          <a:bodyPr anchor="ctr"/>
          <a:lstStyle/>
          <a:p>
            <a:r>
              <a:rPr lang="en-US" sz="2400" b="0" dirty="0" smtClean="0">
                <a:solidFill>
                  <a:schemeClr val="bg1"/>
                </a:solidFill>
                <a:latin typeface="Verdana" pitchFamily="34" charset="0"/>
              </a:rPr>
              <a:t>Intel® Easy Steps</a:t>
            </a:r>
            <a:endParaRPr 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43221" cy="8890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Intel® Easy Steps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Program Offerings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728" y="1248797"/>
            <a:ext cx="3028666" cy="12077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Intel® Easy Steps</a:t>
            </a:r>
          </a:p>
          <a:p>
            <a:pPr algn="ctr">
              <a:spcBef>
                <a:spcPts val="0"/>
              </a:spcBef>
              <a:defRPr/>
            </a:pPr>
            <a:r>
              <a:rPr lang="en-US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Basic Course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(facilitated course)</a:t>
            </a:r>
            <a:endParaRPr lang="en-US" sz="12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46156" y="1257896"/>
            <a:ext cx="3015030" cy="1185054"/>
          </a:xfrm>
          <a:prstGeom prst="roundRect">
            <a:avLst/>
          </a:prstGeom>
          <a:solidFill>
            <a:srgbClr val="007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Intel® Easy Steps</a:t>
            </a:r>
          </a:p>
          <a:p>
            <a:pPr algn="ctr">
              <a:spcBef>
                <a:spcPts val="0"/>
              </a:spcBef>
              <a:defRPr/>
            </a:pPr>
            <a:r>
              <a:rPr lang="en-US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Activity </a:t>
            </a:r>
            <a:r>
              <a:rPr lang="en-US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Cards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(self-instruction)</a:t>
            </a:r>
            <a:endParaRPr lang="en-US" sz="12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3588" y="2518041"/>
            <a:ext cx="3043445" cy="12214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 1- 5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1400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to computer operations and basic software applications*, with practical examples for adult users</a:t>
            </a:r>
            <a:endParaRPr lang="en-US" sz="1400" dirty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095" y="6078379"/>
            <a:ext cx="6838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* Technology areas:  Word Processing. Spreadsheets, Multimedia, Internet &amp; Email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3047" y="5916875"/>
            <a:ext cx="6838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1C5"/>
                </a:solidFill>
                <a:latin typeface="Verdana" pitchFamily="34" charset="0"/>
              </a:rPr>
              <a:t>* Technology areas:  </a:t>
            </a:r>
            <a:r>
              <a:rPr lang="en-US" sz="1000" b="1" smtClean="0">
                <a:solidFill>
                  <a:srgbClr val="0071C5"/>
                </a:solidFill>
                <a:latin typeface="Verdana" pitchFamily="34" charset="0"/>
              </a:rPr>
              <a:t>Word Processing, Spreadsheets</a:t>
            </a:r>
            <a:r>
              <a:rPr lang="en-US" sz="1000" b="1" dirty="0" smtClean="0">
                <a:solidFill>
                  <a:srgbClr val="0071C5"/>
                </a:solidFill>
                <a:latin typeface="Verdana" pitchFamily="34" charset="0"/>
              </a:rPr>
              <a:t>, Multimedia, Internet &amp; Email</a:t>
            </a:r>
            <a:endParaRPr lang="en-US" sz="1000" b="1" dirty="0">
              <a:solidFill>
                <a:srgbClr val="0071C5"/>
              </a:solidFill>
              <a:latin typeface="Verdan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5860" y="3803225"/>
            <a:ext cx="3043445" cy="17650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 6-14 (optional)</a:t>
            </a:r>
            <a:endParaRPr lang="en-US" sz="1400" dirty="0" smtClean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sz="1400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Examples of how to apply basic skills in employment and entrepreneurship, plus additional tools (Skype, Google Docs, Social Media)</a:t>
            </a:r>
            <a:endParaRPr lang="en-US" sz="1400" dirty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7236" y="2520314"/>
            <a:ext cx="3043445" cy="27450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538" indent="-109538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Step-by-Step instruction on how to create a specific document or artifact</a:t>
            </a:r>
          </a:p>
          <a:p>
            <a:pPr marL="109538" indent="-109538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be customized for specific targeted audiences.</a:t>
            </a:r>
          </a:p>
          <a:p>
            <a:pPr marL="109538" indent="-109538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rgbClr val="0960A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be used to supplement Basic Course, or for independent self-instruction</a:t>
            </a:r>
          </a:p>
          <a:p>
            <a:pPr marL="109538" indent="-109538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400" dirty="0">
              <a:solidFill>
                <a:srgbClr val="0960A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Plus 24"/>
          <p:cNvSpPr/>
          <p:nvPr/>
        </p:nvSpPr>
        <p:spPr bwMode="auto">
          <a:xfrm>
            <a:off x="4080675" y="1491206"/>
            <a:ext cx="723335" cy="750627"/>
          </a:xfrm>
          <a:prstGeom prst="mathPlus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11" name="Picture 10" descr="sh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368" cy="1065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112" y="221065"/>
            <a:ext cx="44313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Intel® Easy Steps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Program Offerings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9729" y="2009675"/>
            <a:ext cx="7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Brush Script MT" pitchFamily="66" charset="0"/>
              </a:rPr>
              <a:t>plus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987" y="914406"/>
          <a:ext cx="8450661" cy="4831654"/>
        </p:xfrm>
        <a:graphic>
          <a:graphicData uri="http://schemas.openxmlformats.org/drawingml/2006/table">
            <a:tbl>
              <a:tblPr/>
              <a:tblGrid>
                <a:gridCol w="758318"/>
                <a:gridCol w="3519177"/>
                <a:gridCol w="4173166"/>
              </a:tblGrid>
              <a:tr h="291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Module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Activity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PART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1 - Learning New Skills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Introducing Computers and Operating Systems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Basic </a:t>
                      </a:r>
                      <a:r>
                        <a:rPr lang="en-US" sz="1100" dirty="0" smtClean="0">
                          <a:latin typeface="+mn-lt"/>
                          <a:ea typeface="Calibri"/>
                          <a:cs typeface="Times New Roman"/>
                        </a:rPr>
                        <a:t>PC operations</a:t>
                      </a: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, create files, keyboarding, </a:t>
                      </a:r>
                      <a:r>
                        <a:rPr lang="en-US" sz="1100" dirty="0" smtClean="0">
                          <a:latin typeface="+mn-lt"/>
                          <a:ea typeface="Calibri"/>
                          <a:cs typeface="Times New Roman"/>
                        </a:rPr>
                        <a:t>Notepad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Introducing Internet and Email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Internet search, browsing, create and use email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Introducing Word Processing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Explore WP; create flyer, resume, greeting Card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Introducing Spreadsheets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Explore Spreadsheet; create budget, address book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Introducing Multimedia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Explore PPT; create presentation, add graphics, media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PART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2 - Applying Skills to Business </a:t>
                      </a:r>
                      <a:r>
                        <a:rPr lang="en-US" sz="14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and Entrepreneurship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Introduction to Entrepreneurship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Create Mind Map (business ideas) via PPT and Graphics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Money Management &amp; Finances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Start-up Costs and Cash Flow, sharing thru Skype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Developing a Marketing Plan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Create Mkt. Plan presentation, communicate via email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Branding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Create logo, letterhead, business cards, email signature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Marketing 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Create brochure, catalogue; communicate via Skype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Online Marketing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Create web site, use social media (FB) to communicate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Collecting Feedback Online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Create survey (Google Docs), share via Skype Share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PART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3 - Showcasing Your Work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Developing a Product Portfolio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Prepare presentation using PPT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Showcase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Present your PTT presentation showing your work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9525" y="5767751"/>
            <a:ext cx="493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Supported by Intel® Education Help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6240" y="5989710"/>
            <a:ext cx="4767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2"/>
              </a:rPr>
              <a:t>http://www.intel.com/education/helpguide/index.htm</a:t>
            </a:r>
            <a:endParaRPr lang="en-US" sz="1400" dirty="0" smtClean="0"/>
          </a:p>
          <a:p>
            <a:endParaRPr lang="en-US" sz="1600" dirty="0"/>
          </a:p>
        </p:txBody>
      </p:sp>
      <p:pic>
        <p:nvPicPr>
          <p:cNvPr id="8" name="Picture 7" descr="sh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29368" cy="8340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832" y="9958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Intel® Easy Steps </a:t>
            </a:r>
            <a:r>
              <a:rPr lang="en-US" sz="1400" b="1" dirty="0" smtClean="0">
                <a:solidFill>
                  <a:schemeClr val="bg1"/>
                </a:solidFill>
              </a:rPr>
              <a:t>Basic Course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368" cy="9847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80988" y="1266498"/>
            <a:ext cx="8634412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Verdana" pitchFamily="34" charset="0"/>
              </a:rPr>
              <a:t>Intel Easy Steps provides a series of Activity Cards, each of which provides instruction on how to create a useful product or complete a specific task.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>
              <a:latin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0" y="6291263"/>
            <a:ext cx="9144000" cy="539750"/>
          </a:xfrm>
          <a:prstGeom prst="roundRect">
            <a:avLst/>
          </a:prstGeom>
          <a:solidFill>
            <a:srgbClr val="008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Verdana" pitchFamily="34" charset="0"/>
              </a:rPr>
              <a:t>Supported by Intel ®Education Help Guide</a:t>
            </a:r>
          </a:p>
        </p:txBody>
      </p:sp>
      <p:sp>
        <p:nvSpPr>
          <p:cNvPr id="18437" name="TextBox 43"/>
          <p:cNvSpPr txBox="1">
            <a:spLocks noChangeArrowheads="1"/>
          </p:cNvSpPr>
          <p:nvPr/>
        </p:nvSpPr>
        <p:spPr bwMode="auto">
          <a:xfrm>
            <a:off x="304800" y="962225"/>
            <a:ext cx="861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0071C5"/>
                </a:solidFill>
                <a:latin typeface="Verdana" pitchFamily="34" charset="0"/>
              </a:rPr>
              <a:t>Self-Instruction in key technology areas 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04800" y="1847196"/>
            <a:ext cx="3048000" cy="2514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Each Activity Card has: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0960A8"/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 A sample of the </a:t>
            </a:r>
            <a:r>
              <a:rPr lang="en-US" sz="1200" b="1" dirty="0" smtClean="0">
                <a:solidFill>
                  <a:srgbClr val="0960A8"/>
                </a:solidFill>
                <a:latin typeface="Verdana" pitchFamily="34" charset="0"/>
              </a:rPr>
              <a:t>product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b="1" dirty="0">
              <a:solidFill>
                <a:srgbClr val="0960A8"/>
              </a:solidFill>
              <a:latin typeface="Verdana" pitchFamily="34" charset="0"/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960A8"/>
                </a:solidFill>
                <a:latin typeface="Verdana" pitchFamily="34" charset="0"/>
              </a:rPr>
              <a:t>Step-by-Step </a:t>
            </a: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instructions to create the product, supported by the Intel® Education Help  Guide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960A8"/>
                </a:solidFill>
                <a:latin typeface="Verdana" pitchFamily="34" charset="0"/>
              </a:rPr>
              <a:t> 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960A8"/>
                </a:solidFill>
                <a:latin typeface="Verdana" pitchFamily="34" charset="0"/>
              </a:rPr>
              <a:t>A </a:t>
            </a: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“</a:t>
            </a:r>
            <a:r>
              <a:rPr lang="en-US" sz="1200" b="1" dirty="0" smtClean="0">
                <a:solidFill>
                  <a:srgbClr val="0960A8"/>
                </a:solidFill>
                <a:latin typeface="Verdana" pitchFamily="34" charset="0"/>
              </a:rPr>
              <a:t>Challenge” </a:t>
            </a: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suggesting a way to improve the product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b="1" dirty="0">
              <a:solidFill>
                <a:srgbClr val="0960A8"/>
              </a:solidFill>
              <a:latin typeface="Verdana" pitchFamily="34" charset="0"/>
            </a:endParaRP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960A8"/>
                </a:solidFill>
                <a:latin typeface="Verdana" pitchFamily="34" charset="0"/>
              </a:rPr>
              <a:t>Review </a:t>
            </a:r>
            <a:r>
              <a:rPr lang="en-US" sz="1200" b="1" dirty="0">
                <a:solidFill>
                  <a:srgbClr val="0960A8"/>
                </a:solidFill>
                <a:latin typeface="Verdana" pitchFamily="34" charset="0"/>
              </a:rPr>
              <a:t>Checklist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960A8"/>
              </a:solidFill>
              <a:latin typeface="Verdan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04800" y="4456440"/>
            <a:ext cx="3048000" cy="175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Examples of Products: 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Advertisement/Poster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Brochure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Budget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Flyer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Invitation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Letter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860A8"/>
                </a:solidFill>
                <a:latin typeface="Verdana" pitchFamily="34" charset="0"/>
              </a:rPr>
              <a:t> Newsletter</a:t>
            </a:r>
            <a:endParaRPr lang="en-US" sz="1200" dirty="0">
              <a:solidFill>
                <a:srgbClr val="0860A8"/>
              </a:solidFill>
              <a:latin typeface="Verdana" pitchFamily="34" charset="0"/>
            </a:endParaRP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9358" y="1954213"/>
            <a:ext cx="4545041" cy="406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 rot="20607223">
            <a:off x="3562350" y="2112963"/>
            <a:ext cx="9556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  <a:latin typeface="Verdana" pitchFamily="34" charset="0"/>
              </a:rPr>
              <a:t>Partial SAMPLE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1685" y="147647"/>
            <a:ext cx="3918857" cy="6695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4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Intel® Easy Steps</a:t>
            </a:r>
            <a:r>
              <a:rPr lang="en-US" sz="1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Activity Cards</a:t>
            </a:r>
            <a:r>
              <a:rPr lang="en-US" sz="2400" b="0" dirty="0" smtClean="0">
                <a:solidFill>
                  <a:srgbClr val="0071C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b="0" dirty="0" smtClean="0">
                <a:solidFill>
                  <a:srgbClr val="0071C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2400" b="0" dirty="0">
              <a:solidFill>
                <a:srgbClr val="0071C5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ontent Placeholder 6"/>
          <p:cNvSpPr>
            <a:spLocks/>
          </p:cNvSpPr>
          <p:nvPr/>
        </p:nvSpPr>
        <p:spPr bwMode="auto">
          <a:xfrm>
            <a:off x="302528" y="1739198"/>
            <a:ext cx="4135437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1.   Address Book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2.   Advertisement Poster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3.   Brochure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4.   Budget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5.   Business Card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6.   Certificate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7.   E- card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8.   Email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9.   Flyer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10. Health Check Card 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11. Internet Download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12. Internet Search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13. Internet Surfing</a:t>
            </a:r>
          </a:p>
          <a:p>
            <a:pPr marL="225425" indent="6350">
              <a:spcBef>
                <a:spcPct val="60000"/>
              </a:spcBef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14. Inventory</a:t>
            </a:r>
          </a:p>
        </p:txBody>
      </p:sp>
      <p:sp>
        <p:nvSpPr>
          <p:cNvPr id="21509" name="Content Placeholder 6"/>
          <p:cNvSpPr txBox="1">
            <a:spLocks/>
          </p:cNvSpPr>
          <p:nvPr/>
        </p:nvSpPr>
        <p:spPr bwMode="auto">
          <a:xfrm>
            <a:off x="3233548" y="1739198"/>
            <a:ext cx="1962294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smtClean="0">
                <a:solidFill>
                  <a:srgbClr val="0071C5"/>
                </a:solidFill>
                <a:latin typeface="Verdana" pitchFamily="34" charset="0"/>
              </a:rPr>
              <a:t> Invitation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smtClean="0">
                <a:solidFill>
                  <a:srgbClr val="0071C5"/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Job Application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Letter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Logo Letterhead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smtClean="0">
                <a:solidFill>
                  <a:srgbClr val="0071C5"/>
                </a:solidFill>
                <a:latin typeface="Verdana" pitchFamily="34" charset="0"/>
              </a:rPr>
              <a:t> Newsletter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smtClean="0">
                <a:solidFill>
                  <a:srgbClr val="0071C5"/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Presentation 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Receipt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Resume</a:t>
            </a:r>
          </a:p>
          <a:p>
            <a:pPr marL="342900" indent="-342900">
              <a:spcBef>
                <a:spcPct val="60000"/>
              </a:spcBef>
              <a:buFont typeface="Verdana" pitchFamily="34" charset="0"/>
              <a:buAutoNum type="arabicPeriod" startAt="15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Survey Form</a:t>
            </a:r>
          </a:p>
          <a:p>
            <a:pPr marL="342900" indent="-342900">
              <a:spcBef>
                <a:spcPct val="60000"/>
              </a:spcBef>
              <a:defRPr/>
            </a:pPr>
            <a:endParaRPr lang="en-US" sz="1200" b="1" i="1" dirty="0">
              <a:solidFill>
                <a:srgbClr val="0071C5"/>
              </a:solidFill>
              <a:latin typeface="Verdana" pitchFamily="34" charset="0"/>
            </a:endParaRPr>
          </a:p>
          <a:p>
            <a:pPr marL="274320" indent="-342900">
              <a:spcBef>
                <a:spcPts val="850"/>
              </a:spcBef>
              <a:defRPr/>
            </a:pPr>
            <a:r>
              <a:rPr lang="en-US" sz="1600" b="1" i="1" dirty="0">
                <a:solidFill>
                  <a:srgbClr val="0071C5"/>
                </a:solidFill>
                <a:latin typeface="Verdana" pitchFamily="34" charset="0"/>
              </a:rPr>
              <a:t>How to Use…</a:t>
            </a:r>
          </a:p>
          <a:p>
            <a:pPr marL="401638" lvl="1" indent="-111125">
              <a:spcBef>
                <a:spcPts val="850"/>
              </a:spcBef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 Printer</a:t>
            </a:r>
          </a:p>
          <a:p>
            <a:pPr marL="401638" lvl="1" indent="-111125">
              <a:spcBef>
                <a:spcPts val="850"/>
              </a:spcBef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 Scanner </a:t>
            </a:r>
          </a:p>
          <a:p>
            <a:pPr marL="401638" lvl="1" indent="-111125">
              <a:spcBef>
                <a:spcPts val="850"/>
              </a:spcBef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071C5"/>
                </a:solidFill>
                <a:latin typeface="Verdana" pitchFamily="34" charset="0"/>
              </a:rPr>
              <a:t>  Webcam</a:t>
            </a:r>
          </a:p>
        </p:txBody>
      </p:sp>
      <p:sp>
        <p:nvSpPr>
          <p:cNvPr id="10246" name="Rounded Rectangle 52"/>
          <p:cNvSpPr>
            <a:spLocks noChangeArrowheads="1"/>
          </p:cNvSpPr>
          <p:nvPr/>
        </p:nvSpPr>
        <p:spPr bwMode="auto">
          <a:xfrm>
            <a:off x="6329032" y="1428656"/>
            <a:ext cx="2613025" cy="1346599"/>
          </a:xfrm>
          <a:prstGeom prst="roundRect">
            <a:avLst>
              <a:gd name="adj" fmla="val 16667"/>
            </a:avLst>
          </a:prstGeom>
          <a:solidFill>
            <a:srgbClr val="0071C5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</a:rPr>
              <a:t>Activity Cards distributed as supplement to Basic Course</a:t>
            </a:r>
            <a:endParaRPr lang="en-US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174334" y="1412173"/>
            <a:ext cx="4476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71C5"/>
                </a:solidFill>
                <a:latin typeface="Verdana" pitchFamily="34" charset="0"/>
              </a:rPr>
              <a:t>How to Create…</a:t>
            </a:r>
          </a:p>
        </p:txBody>
      </p:sp>
      <p:sp>
        <p:nvSpPr>
          <p:cNvPr id="10" name="Rounded Rectangle 52"/>
          <p:cNvSpPr>
            <a:spLocks noChangeArrowheads="1"/>
          </p:cNvSpPr>
          <p:nvPr/>
        </p:nvSpPr>
        <p:spPr bwMode="auto">
          <a:xfrm>
            <a:off x="6324600" y="3034548"/>
            <a:ext cx="2613025" cy="1282896"/>
          </a:xfrm>
          <a:prstGeom prst="roundRect">
            <a:avLst>
              <a:gd name="adj" fmla="val 16667"/>
            </a:avLst>
          </a:prstGeom>
          <a:solidFill>
            <a:srgbClr val="0071C5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  <a:latin typeface="Verdana" pitchFamily="34" charset="0"/>
              </a:rPr>
              <a:t>The Portfolio of Activity Cards will be expanded over </a:t>
            </a:r>
            <a:r>
              <a:rPr lang="en-US" sz="1400" b="1">
                <a:solidFill>
                  <a:schemeClr val="bg1"/>
                </a:solidFill>
                <a:latin typeface="Verdana" pitchFamily="34" charset="0"/>
              </a:rPr>
              <a:t>time</a:t>
            </a:r>
            <a:r>
              <a:rPr lang="en-US" sz="1400" b="1" smtClean="0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ounded Rectangle 52"/>
          <p:cNvSpPr>
            <a:spLocks noChangeArrowheads="1"/>
          </p:cNvSpPr>
          <p:nvPr/>
        </p:nvSpPr>
        <p:spPr bwMode="auto">
          <a:xfrm>
            <a:off x="6313224" y="4579044"/>
            <a:ext cx="2613025" cy="1282896"/>
          </a:xfrm>
          <a:prstGeom prst="roundRect">
            <a:avLst>
              <a:gd name="adj" fmla="val 16667"/>
            </a:avLst>
          </a:prstGeom>
          <a:solidFill>
            <a:srgbClr val="0071C5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400" b="1" smtClean="0">
                <a:solidFill>
                  <a:schemeClr val="bg1"/>
                </a:solidFill>
                <a:latin typeface="Verdana" pitchFamily="34" charset="0"/>
              </a:rPr>
              <a:t>Activity </a:t>
            </a:r>
            <a:r>
              <a:rPr lang="en-US" sz="1400" b="1">
                <a:solidFill>
                  <a:schemeClr val="bg1"/>
                </a:solidFill>
                <a:latin typeface="Verdana" pitchFamily="34" charset="0"/>
              </a:rPr>
              <a:t>Cards </a:t>
            </a:r>
            <a:r>
              <a:rPr lang="en-US" sz="1400" b="1" smtClean="0">
                <a:solidFill>
                  <a:schemeClr val="bg1"/>
                </a:solidFill>
                <a:latin typeface="Verdana" pitchFamily="34" charset="0"/>
              </a:rPr>
              <a:t>may be developed for targeted audiences</a:t>
            </a:r>
          </a:p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8" descr="sh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20"/>
            <a:ext cx="5029368" cy="1055082"/>
          </a:xfrm>
          <a:prstGeom prst="rect">
            <a:avLst/>
          </a:prstGeom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296" y="354702"/>
            <a:ext cx="3326477" cy="409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0" dirty="0" smtClean="0">
                <a:solidFill>
                  <a:schemeClr val="bg1"/>
                </a:solidFill>
                <a:latin typeface="Verdana" pitchFamily="34" charset="0"/>
              </a:rPr>
              <a:t>Activity Cards</a:t>
            </a:r>
            <a:br>
              <a:rPr lang="en-US" sz="2700" b="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(currently available)</a:t>
            </a:r>
            <a:r>
              <a:rPr lang="en-US" sz="3600" b="1" dirty="0" smtClean="0">
                <a:solidFill>
                  <a:srgbClr val="0071C5"/>
                </a:solidFill>
                <a:latin typeface="Verdana" pitchFamily="34" charset="0"/>
              </a:rPr>
              <a:t/>
            </a:r>
            <a:br>
              <a:rPr lang="en-US" sz="3600" b="1" dirty="0" smtClean="0">
                <a:solidFill>
                  <a:srgbClr val="0071C5"/>
                </a:solidFill>
                <a:latin typeface="Verdana" pitchFamily="34" charset="0"/>
              </a:rPr>
            </a:br>
            <a:r>
              <a:rPr lang="en-US" sz="3600" b="1" dirty="0" smtClean="0">
                <a:solidFill>
                  <a:srgbClr val="0071C5"/>
                </a:solidFill>
                <a:latin typeface="Verdana" pitchFamily="34" charset="0"/>
              </a:rPr>
              <a:t> </a:t>
            </a: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83774" y="838200"/>
            <a:ext cx="8305800" cy="537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09538" indent="-109538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0860A8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1C5"/>
                </a:solidFill>
                <a:latin typeface="Verdana" pitchFamily="34" charset="0"/>
              </a:rPr>
              <a:t>A complete Implementation Toolkit:</a:t>
            </a:r>
          </a:p>
          <a:p>
            <a:pPr marL="341313" lvl="1" indent="-109538">
              <a:buFont typeface="Arial" pitchFamily="34" charset="0"/>
              <a:buChar char="•"/>
              <a:defRPr/>
            </a:pPr>
            <a:endParaRPr lang="en-US" sz="8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341313" lvl="1" indent="-109538"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0071C5"/>
                </a:solidFill>
                <a:latin typeface="Verdana" pitchFamily="34" charset="0"/>
              </a:rPr>
              <a:t>Implementation Guide </a:t>
            </a:r>
            <a:r>
              <a:rPr lang="en-US" sz="1600" dirty="0" smtClean="0">
                <a:solidFill>
                  <a:srgbClr val="0071C5"/>
                </a:solidFill>
                <a:latin typeface="Verdana" pitchFamily="34" charset="0"/>
              </a:rPr>
              <a:t>with information, instructions, etc.</a:t>
            </a:r>
          </a:p>
          <a:p>
            <a:pPr marL="341313" lvl="2" indent="-109538">
              <a:spcBef>
                <a:spcPts val="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0071C5"/>
                </a:solidFill>
                <a:latin typeface="Verdana" pitchFamily="34" charset="0"/>
              </a:rPr>
              <a:t>No-fee </a:t>
            </a:r>
            <a:r>
              <a:rPr lang="en-US" sz="1600" b="1" dirty="0">
                <a:solidFill>
                  <a:srgbClr val="0071C5"/>
                </a:solidFill>
                <a:latin typeface="Verdana" pitchFamily="34" charset="0"/>
              </a:rPr>
              <a:t>license to </a:t>
            </a:r>
            <a:r>
              <a:rPr lang="en-US" sz="1600" b="1" dirty="0" smtClean="0">
                <a:solidFill>
                  <a:srgbClr val="0071C5"/>
                </a:solidFill>
                <a:latin typeface="Verdana" pitchFamily="34" charset="0"/>
              </a:rPr>
              <a:t>all Course Materials: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Basic Course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Facilitation Guide for </a:t>
            </a:r>
            <a:b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</a:b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Trainers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Activity Book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Intel</a:t>
            </a:r>
            <a:r>
              <a:rPr lang="en-US" sz="1400" b="1" dirty="0">
                <a:solidFill>
                  <a:srgbClr val="0071C5"/>
                </a:solidFill>
                <a:latin typeface="Verdana" pitchFamily="34" charset="0"/>
              </a:rPr>
              <a:t>® </a:t>
            </a: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Education Help </a:t>
            </a:r>
            <a:r>
              <a:rPr lang="en-US" sz="1400" b="1" dirty="0">
                <a:solidFill>
                  <a:srgbClr val="0071C5"/>
                </a:solidFill>
                <a:latin typeface="Verdana" pitchFamily="34" charset="0"/>
              </a:rPr>
              <a:t>Guide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rgbClr val="0071C5"/>
                </a:solidFill>
                <a:latin typeface="Verdana" pitchFamily="34" charset="0"/>
              </a:rPr>
              <a:t>Intel® PC Basics </a:t>
            </a: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/>
            </a:r>
            <a:b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</a:br>
            <a:r>
              <a:rPr lang="en-US" sz="1400" dirty="0" smtClean="0">
                <a:solidFill>
                  <a:srgbClr val="0071C5"/>
                </a:solidFill>
                <a:latin typeface="Verdana" pitchFamily="34" charset="0"/>
              </a:rPr>
              <a:t>(</a:t>
            </a:r>
            <a:r>
              <a:rPr lang="en-US" sz="1400" dirty="0">
                <a:solidFill>
                  <a:srgbClr val="0071C5"/>
                </a:solidFill>
                <a:latin typeface="Verdana" pitchFamily="34" charset="0"/>
              </a:rPr>
              <a:t>as reference guide)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rgbClr val="0071C5"/>
                </a:solidFill>
                <a:latin typeface="Verdana" pitchFamily="34" charset="0"/>
              </a:rPr>
              <a:t>Evaluation </a:t>
            </a: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Toolkit</a:t>
            </a:r>
          </a:p>
          <a:p>
            <a:pPr marL="463550" lvl="3" indent="-122238">
              <a:buSzPct val="8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rgbClr val="0071C5"/>
                </a:solidFill>
                <a:latin typeface="Verdana" pitchFamily="34" charset="0"/>
              </a:rPr>
              <a:t>Marketing templates</a:t>
            </a: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914400" lvl="3" indent="-225425">
              <a:buSzPct val="80000"/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177800" lvl="1" indent="-177800">
              <a:buSzPct val="80000"/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0071C5"/>
              </a:solidFill>
              <a:latin typeface="Verdana" pitchFamily="34" charset="0"/>
            </a:endParaRPr>
          </a:p>
          <a:p>
            <a:pPr marL="177800" lvl="1" indent="-177800">
              <a:buSzPct val="80000"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71C5"/>
                </a:solidFill>
                <a:latin typeface="Verdana" pitchFamily="34" charset="0"/>
              </a:rPr>
              <a:t>Services of an Intel® Easy Steps Senior Trainer (ST) </a:t>
            </a:r>
            <a:r>
              <a:rPr lang="en-US" b="1" dirty="0">
                <a:solidFill>
                  <a:srgbClr val="0071C5"/>
                </a:solidFill>
                <a:latin typeface="Verdana" pitchFamily="34" charset="0"/>
              </a:rPr>
              <a:t>to conduct a </a:t>
            </a:r>
            <a:r>
              <a:rPr lang="en-US" b="1" dirty="0" smtClean="0">
                <a:solidFill>
                  <a:srgbClr val="0071C5"/>
                </a:solidFill>
                <a:latin typeface="Verdana" pitchFamily="34" charset="0"/>
              </a:rPr>
              <a:t>Train-the-Trainer for the partner organization. </a:t>
            </a:r>
            <a:endParaRPr lang="en-US" dirty="0">
              <a:solidFill>
                <a:srgbClr val="0071C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999" y="1752600"/>
            <a:ext cx="47994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hap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4340889" cy="7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2575" y="263003"/>
            <a:ext cx="3385020" cy="47783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Verdana" pitchFamily="34" charset="0"/>
              </a:rPr>
              <a:t>What Intel provides…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172" y="1158856"/>
            <a:ext cx="5645642" cy="3050572"/>
          </a:xfrm>
        </p:spPr>
        <p:txBody>
          <a:bodyPr/>
          <a:lstStyle/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39 year-old woman from Pakistan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Works as tailor in her village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Has never travelled outside her province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Completed Intel® Easy Steps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Now uses a computer to: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Research clothing designs from around the world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Create designs using CAD software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Market her business</a:t>
            </a:r>
          </a:p>
        </p:txBody>
      </p:sp>
      <p:pic>
        <p:nvPicPr>
          <p:cNvPr id="4" name="Picture 5" descr="sha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818109" cy="97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0717" y="189186"/>
            <a:ext cx="24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Case Example: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Lubna</a:t>
            </a:r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14" descr="sha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1310" y="4074975"/>
            <a:ext cx="6526923" cy="23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102284" y="4418276"/>
            <a:ext cx="578946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“</a:t>
            </a:r>
            <a:r>
              <a:rPr lang="en-US" sz="1400" b="1" i="1">
                <a:solidFill>
                  <a:schemeClr val="bg1"/>
                </a:solidFill>
              </a:rPr>
              <a:t>I attended the Intel Easy Steps </a:t>
            </a:r>
            <a:r>
              <a:rPr lang="en-US" sz="1400" b="1" i="1" smtClean="0">
                <a:solidFill>
                  <a:schemeClr val="bg1"/>
                </a:solidFill>
              </a:rPr>
              <a:t>workshop and </a:t>
            </a:r>
            <a:r>
              <a:rPr lang="en-US" sz="1400" b="1" i="1">
                <a:solidFill>
                  <a:schemeClr val="bg1"/>
                </a:solidFill>
              </a:rPr>
              <a:t>learnt about computers for the first </a:t>
            </a:r>
            <a:r>
              <a:rPr lang="en-US" sz="1400" b="1" i="1" smtClean="0">
                <a:solidFill>
                  <a:schemeClr val="bg1"/>
                </a:solidFill>
              </a:rPr>
              <a:t>time.  I </a:t>
            </a:r>
            <a:r>
              <a:rPr lang="en-US" sz="1400" b="1" i="1">
                <a:solidFill>
                  <a:schemeClr val="bg1"/>
                </a:solidFill>
              </a:rPr>
              <a:t>was so motivated as a new user that </a:t>
            </a:r>
            <a:r>
              <a:rPr lang="en-US" sz="1400" b="1" i="1" smtClean="0">
                <a:solidFill>
                  <a:schemeClr val="bg1"/>
                </a:solidFill>
              </a:rPr>
              <a:t>I decided </a:t>
            </a:r>
            <a:r>
              <a:rPr lang="en-US" sz="1400" b="1" i="1">
                <a:solidFill>
                  <a:schemeClr val="bg1"/>
                </a:solidFill>
              </a:rPr>
              <a:t>to purchase a computer for use </a:t>
            </a:r>
            <a:r>
              <a:rPr lang="en-US" sz="1400" b="1" i="1" smtClean="0">
                <a:solidFill>
                  <a:schemeClr val="bg1"/>
                </a:solidFill>
              </a:rPr>
              <a:t>at home</a:t>
            </a:r>
            <a:r>
              <a:rPr lang="en-US" sz="1400" b="1" i="1">
                <a:solidFill>
                  <a:schemeClr val="bg1"/>
                </a:solidFill>
              </a:rPr>
              <a:t>. The experience </a:t>
            </a:r>
            <a:r>
              <a:rPr lang="en-US" sz="1400" b="1" i="1" smtClean="0">
                <a:solidFill>
                  <a:schemeClr val="bg1"/>
                </a:solidFill>
              </a:rPr>
              <a:t>completely changed </a:t>
            </a:r>
            <a:r>
              <a:rPr lang="en-US" sz="1400" b="1" i="1">
                <a:solidFill>
                  <a:schemeClr val="bg1"/>
                </a:solidFill>
              </a:rPr>
              <a:t>my life”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701" y="1150862"/>
            <a:ext cx="2396906" cy="2900876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45" y="1660883"/>
            <a:ext cx="8228012" cy="45370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Peter Broffman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Corporate Affairs Group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Email:  </a:t>
            </a:r>
            <a:r>
              <a:rPr lang="en-US" sz="2400" dirty="0" smtClean="0">
                <a:hlinkClick r:id="rId2"/>
              </a:rPr>
              <a:t>peter.broffman@intel.com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Phone: +1-503-613-3193 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Picture 4" descr="sh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303"/>
            <a:ext cx="5029368" cy="834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688" y="643093"/>
            <a:ext cx="165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Contact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_LTtemplate_121410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05BC26083824DB2546712883D286F" ma:contentTypeVersion="0" ma:contentTypeDescription="Create a new document." ma:contentTypeScope="" ma:versionID="7be4ca5ea8e93d45448cc98ca8386b0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2175F-1B0C-4243-BC5D-5F5F8E5CB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2358</TotalTime>
  <Words>895</Words>
  <Application>Microsoft Office PowerPoint</Application>
  <PresentationFormat>全屏显示(4:3)</PresentationFormat>
  <Paragraphs>209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Intel_LTtemplate_121410</vt:lpstr>
      <vt:lpstr>Default Theme</vt:lpstr>
      <vt:lpstr>PowerPoint 演示文稿</vt:lpstr>
      <vt:lpstr>Intel® Easy Steps</vt:lpstr>
      <vt:lpstr>Intel® Easy Steps Program Offerings</vt:lpstr>
      <vt:lpstr>PowerPoint 演示文稿</vt:lpstr>
      <vt:lpstr>Intel® Easy Steps Activity Cards </vt:lpstr>
      <vt:lpstr>Activity Cards (currently available)  </vt:lpstr>
      <vt:lpstr>What Intel provides… </vt:lpstr>
      <vt:lpstr>PowerPoint 演示文稿</vt:lpstr>
      <vt:lpstr>PowerPoint 演示文稿</vt:lpstr>
      <vt:lpstr>PowerPoint 演示文稿</vt:lpstr>
      <vt:lpstr>声明：</vt:lpstr>
    </vt:vector>
  </TitlesOfParts>
  <Company>Red Peak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Microsoft</cp:lastModifiedBy>
  <cp:revision>183</cp:revision>
  <dcterms:created xsi:type="dcterms:W3CDTF">2010-12-14T21:35:33Z</dcterms:created>
  <dcterms:modified xsi:type="dcterms:W3CDTF">2018-01-05T05:38:39Z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