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256" r:id="rId3"/>
    <p:sldId id="336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65" r:id="rId13"/>
    <p:sldId id="374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CB8"/>
    <a:srgbClr val="047FBC"/>
    <a:srgbClr val="0484C4"/>
    <a:srgbClr val="0487C8"/>
    <a:srgbClr val="0493DA"/>
    <a:srgbClr val="006FDE"/>
    <a:srgbClr val="0066CC"/>
    <a:srgbClr val="0099CC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0" autoAdjust="0"/>
    <p:restoredTop sz="91429" autoAdjust="0"/>
  </p:normalViewPr>
  <p:slideViewPr>
    <p:cSldViewPr snapToGrid="0">
      <p:cViewPr>
        <p:scale>
          <a:sx n="80" d="100"/>
          <a:sy n="80" d="100"/>
        </p:scale>
        <p:origin x="-1132" y="-4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AFB0E-E970-4432-80B4-46AD22974CB1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51FC13-C6B8-4DCC-92C2-DE2ED821403E}">
      <dgm:prSet phldrT="[Text]" custT="1"/>
      <dgm:spPr/>
      <dgm:t>
        <a:bodyPr/>
        <a:lstStyle/>
        <a:p>
          <a:r>
            <a: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Key Challenge</a:t>
          </a:r>
          <a:endParaRPr lang="en-US" sz="20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7707DDC-69BC-4B5C-A958-82A2E54D2F5A}" type="parTrans" cxnId="{6E60C498-39DE-46C2-B202-50A022A21EC9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943B671-551D-4427-84B8-35B6E350A513}" type="sibTrans" cxnId="{6E60C498-39DE-46C2-B202-50A022A21EC9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24274DB-11FA-4166-B855-2B12DB7D440D}">
      <dgm:prSet phldrT="[Text]" custT="1"/>
      <dgm:spPr/>
      <dgm:t>
        <a:bodyPr/>
        <a:lstStyle/>
        <a:p>
          <a:r>
            <a: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Improve visibility of inbound freight spends and support continued capability development to optimize the inbound freight supply chain.</a:t>
          </a:r>
          <a:endParaRPr lang="en-US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59BCFBB-4581-44B0-8340-B30FF7D63F31}" type="parTrans" cxnId="{8BE1C179-8711-4427-B613-1354C194B545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8638C44-5D31-4F2D-9E37-DC984FCEDE6C}" type="sibTrans" cxnId="{8BE1C179-8711-4427-B613-1354C194B545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6C2FE23-DCC6-4C95-9408-66432E29FBE9}">
      <dgm:prSet phldrT="[Text]" custT="1"/>
      <dgm:spPr/>
      <dgm:t>
        <a:bodyPr/>
        <a:lstStyle/>
        <a:p>
          <a:r>
            <a: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Current State Key Gap</a:t>
          </a:r>
          <a:endParaRPr lang="en-US" sz="20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D493CA5-A442-49C9-800A-949E8DAB14F7}" type="parTrans" cxnId="{86A385D9-3E81-45C4-AB88-1380BBF7AE58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DA07C89-2767-4D97-BCC3-9A6502B8B0DE}" type="sibTrans" cxnId="{86A385D9-3E81-45C4-AB88-1380BBF7AE58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3045386-D4F6-4151-8454-DA8ABE8A10DA}">
      <dgm:prSet phldrT="[Text]" custT="1"/>
      <dgm:spPr/>
      <dgm:t>
        <a:bodyPr/>
        <a:lstStyle/>
        <a:p>
          <a:r>
            <a: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Foundational data to get specific PO line shipments linked to freight invoice information.</a:t>
          </a:r>
          <a:endParaRPr lang="en-US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197A89A-DBDC-48E9-9106-79CEB2F18043}" type="parTrans" cxnId="{45C71C4D-C18C-437C-884F-F01D411C193C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513685F-05DA-4AC7-922A-953617275D77}" type="sibTrans" cxnId="{45C71C4D-C18C-437C-884F-F01D411C193C}">
      <dgm:prSet/>
      <dgm:spPr/>
      <dgm:t>
        <a:bodyPr/>
        <a:lstStyle/>
        <a:p>
          <a:endParaRPr lang="en-US" sz="105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DE5A431-B2CB-42B6-A58C-AFC5CAE9E13B}">
      <dgm:prSet phldrT="[Text]" custT="1"/>
      <dgm:spPr/>
      <dgm:t>
        <a:bodyPr/>
        <a:lstStyle/>
        <a:p>
          <a:endParaRPr lang="en-US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56C265C-48BA-470D-B3CE-3C98CF454679}" type="parTrans" cxnId="{7B7ED573-03E4-4C1F-8995-C7EF08D719E7}">
      <dgm:prSet/>
      <dgm:spPr/>
      <dgm:t>
        <a:bodyPr/>
        <a:lstStyle/>
        <a:p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0AAE119-3573-4D27-A31A-6581C8D7A8EF}" type="sibTrans" cxnId="{7B7ED573-03E4-4C1F-8995-C7EF08D719E7}">
      <dgm:prSet/>
      <dgm:spPr/>
      <dgm:t>
        <a:bodyPr/>
        <a:lstStyle/>
        <a:p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8C42129-78E9-4B80-99C8-FCD07029F7D9}" type="pres">
      <dgm:prSet presAssocID="{C2DAFB0E-E970-4432-80B4-46AD22974C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8029D-E22D-4B30-946D-1F1C7C60826C}" type="pres">
      <dgm:prSet presAssocID="{7F51FC13-C6B8-4DCC-92C2-DE2ED821403E}" presName="parentText" presStyleLbl="node1" presStyleIdx="0" presStyleCnt="2" custScaleY="44532" custLinFactNeighborY="-368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D0DE-0268-4832-BB4A-4702601B70FD}" type="pres">
      <dgm:prSet presAssocID="{7F51FC13-C6B8-4DCC-92C2-DE2ED821403E}" presName="childText" presStyleLbl="revTx" presStyleIdx="0" presStyleCnt="2" custLinFactNeighborY="-29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2421F-92F3-4C94-A960-7E976F1AB151}" type="pres">
      <dgm:prSet presAssocID="{B6C2FE23-DCC6-4C95-9408-66432E29FBE9}" presName="parentText" presStyleLbl="node1" presStyleIdx="1" presStyleCnt="2" custScaleY="44012" custLinFactNeighborY="-438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8B1ED-FAA8-4E85-9F98-0F5D6B3C83AC}" type="pres">
      <dgm:prSet presAssocID="{B6C2FE23-DCC6-4C95-9408-66432E29FBE9}" presName="childText" presStyleLbl="revTx" presStyleIdx="1" presStyleCnt="2" custLinFactNeighborY="-29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EB407-CDFF-4D5C-9D33-B09B5A32AA20}" type="presOf" srcId="{C2DAFB0E-E970-4432-80B4-46AD22974CB1}" destId="{F8C42129-78E9-4B80-99C8-FCD07029F7D9}" srcOrd="0" destOrd="0" presId="urn:microsoft.com/office/officeart/2005/8/layout/vList2"/>
    <dgm:cxn modelId="{6E60C498-39DE-46C2-B202-50A022A21EC9}" srcId="{C2DAFB0E-E970-4432-80B4-46AD22974CB1}" destId="{7F51FC13-C6B8-4DCC-92C2-DE2ED821403E}" srcOrd="0" destOrd="0" parTransId="{97707DDC-69BC-4B5C-A958-82A2E54D2F5A}" sibTransId="{7943B671-551D-4427-84B8-35B6E350A513}"/>
    <dgm:cxn modelId="{88871B11-B293-4396-AAC3-42FB9ABECE73}" type="presOf" srcId="{824274DB-11FA-4166-B855-2B12DB7D440D}" destId="{28BCD0DE-0268-4832-BB4A-4702601B70FD}" srcOrd="0" destOrd="0" presId="urn:microsoft.com/office/officeart/2005/8/layout/vList2"/>
    <dgm:cxn modelId="{022A74FD-F139-4E93-AF54-AEFF87C67391}" type="presOf" srcId="{B6C2FE23-DCC6-4C95-9408-66432E29FBE9}" destId="{2AC2421F-92F3-4C94-A960-7E976F1AB151}" srcOrd="0" destOrd="0" presId="urn:microsoft.com/office/officeart/2005/8/layout/vList2"/>
    <dgm:cxn modelId="{1BE49848-AA79-4DD3-A870-2727D16B55BD}" type="presOf" srcId="{13045386-D4F6-4151-8454-DA8ABE8A10DA}" destId="{45B8B1ED-FAA8-4E85-9F98-0F5D6B3C83AC}" srcOrd="0" destOrd="0" presId="urn:microsoft.com/office/officeart/2005/8/layout/vList2"/>
    <dgm:cxn modelId="{8D389B4D-3AC7-4061-942F-16A31376D87D}" type="presOf" srcId="{4DE5A431-B2CB-42B6-A58C-AFC5CAE9E13B}" destId="{28BCD0DE-0268-4832-BB4A-4702601B70FD}" srcOrd="0" destOrd="1" presId="urn:microsoft.com/office/officeart/2005/8/layout/vList2"/>
    <dgm:cxn modelId="{86A385D9-3E81-45C4-AB88-1380BBF7AE58}" srcId="{C2DAFB0E-E970-4432-80B4-46AD22974CB1}" destId="{B6C2FE23-DCC6-4C95-9408-66432E29FBE9}" srcOrd="1" destOrd="0" parTransId="{0D493CA5-A442-49C9-800A-949E8DAB14F7}" sibTransId="{CDA07C89-2767-4D97-BCC3-9A6502B8B0DE}"/>
    <dgm:cxn modelId="{7B7ED573-03E4-4C1F-8995-C7EF08D719E7}" srcId="{7F51FC13-C6B8-4DCC-92C2-DE2ED821403E}" destId="{4DE5A431-B2CB-42B6-A58C-AFC5CAE9E13B}" srcOrd="1" destOrd="0" parTransId="{556C265C-48BA-470D-B3CE-3C98CF454679}" sibTransId="{B0AAE119-3573-4D27-A31A-6581C8D7A8EF}"/>
    <dgm:cxn modelId="{8BE1C179-8711-4427-B613-1354C194B545}" srcId="{7F51FC13-C6B8-4DCC-92C2-DE2ED821403E}" destId="{824274DB-11FA-4166-B855-2B12DB7D440D}" srcOrd="0" destOrd="0" parTransId="{359BCFBB-4581-44B0-8340-B30FF7D63F31}" sibTransId="{98638C44-5D31-4F2D-9E37-DC984FCEDE6C}"/>
    <dgm:cxn modelId="{E3A56DAC-EA88-4577-B4F4-1D9D9684EA28}" type="presOf" srcId="{7F51FC13-C6B8-4DCC-92C2-DE2ED821403E}" destId="{7A18029D-E22D-4B30-946D-1F1C7C60826C}" srcOrd="0" destOrd="0" presId="urn:microsoft.com/office/officeart/2005/8/layout/vList2"/>
    <dgm:cxn modelId="{45C71C4D-C18C-437C-884F-F01D411C193C}" srcId="{B6C2FE23-DCC6-4C95-9408-66432E29FBE9}" destId="{13045386-D4F6-4151-8454-DA8ABE8A10DA}" srcOrd="0" destOrd="0" parTransId="{B197A89A-DBDC-48E9-9106-79CEB2F18043}" sibTransId="{F513685F-05DA-4AC7-922A-953617275D77}"/>
    <dgm:cxn modelId="{AF64041A-9203-4AA1-B43A-6349682B2977}" type="presParOf" srcId="{F8C42129-78E9-4B80-99C8-FCD07029F7D9}" destId="{7A18029D-E22D-4B30-946D-1F1C7C60826C}" srcOrd="0" destOrd="0" presId="urn:microsoft.com/office/officeart/2005/8/layout/vList2"/>
    <dgm:cxn modelId="{0EA06143-35E1-4F30-9FBB-A6B65D5A2EF9}" type="presParOf" srcId="{F8C42129-78E9-4B80-99C8-FCD07029F7D9}" destId="{28BCD0DE-0268-4832-BB4A-4702601B70FD}" srcOrd="1" destOrd="0" presId="urn:microsoft.com/office/officeart/2005/8/layout/vList2"/>
    <dgm:cxn modelId="{0AD43F73-8FF0-4A0A-9CE4-5BEF98244929}" type="presParOf" srcId="{F8C42129-78E9-4B80-99C8-FCD07029F7D9}" destId="{2AC2421F-92F3-4C94-A960-7E976F1AB151}" srcOrd="2" destOrd="0" presId="urn:microsoft.com/office/officeart/2005/8/layout/vList2"/>
    <dgm:cxn modelId="{914080A7-ADC2-49AE-9482-13169FC8A568}" type="presParOf" srcId="{F8C42129-78E9-4B80-99C8-FCD07029F7D9}" destId="{45B8B1ED-FAA8-4E85-9F98-0F5D6B3C83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6F79F-30C9-4981-AD6A-7D8D147D52B5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E3620A-22F7-4921-AC93-AE844959B5DC}">
      <dgm:prSet phldrT="[Text]"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Supplier Benefits</a:t>
          </a:r>
          <a:endParaRPr lang="en-US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23AD5E4-AF35-4B86-913D-F4E37388FDD5}" type="parTrans" cxnId="{B0ED9A34-EAAF-4177-8CFD-26D1CC308C40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081AE5A-EAE6-4345-BBC8-79BC09D19852}" type="sibTrans" cxnId="{B0ED9A34-EAAF-4177-8CFD-26D1CC308C40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E83B9D8-D8FB-4DBC-9327-B5A5200F9167}">
      <dgm:prSet phldrT="[Text]"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B2B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Direct connection to Intel, no translation errors</a:t>
          </a:r>
          <a:endParaRPr lang="en-US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C9D970A-8FA7-48B1-9A37-059AAAEE17D5}" type="parTrans" cxnId="{A79E9E07-1FE0-4BCF-AF35-FC7FF54D55DB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00914F7-31E8-440A-AA10-78778CFEF698}" type="sibTrans" cxnId="{A79E9E07-1FE0-4BCF-AF35-FC7FF54D55DB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C3A49CC-6371-4FAB-997F-0ACC3CAE74AC}">
      <dgm:prSet phldrT="[Text]"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Intel Benefits</a:t>
          </a:r>
          <a:endParaRPr lang="en-US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4F6017D-E1F4-4229-B43B-80441DC92C1E}" type="parTrans" cxnId="{FFEB7D97-D37B-47C2-8298-DCE773427A1C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2B24ACE-3E6A-40E4-A921-D720054D5CCB}" type="sibTrans" cxnId="{FFEB7D97-D37B-47C2-8298-DCE773427A1C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AC7677E-CE53-4C9F-8C1B-2DD9B8714BCD}">
      <dgm:prSet phldrT="[Text]"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B2B/Web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Direct connection and linkage to other Intel supply chain systems, minimized data quality (DQ) issues</a:t>
          </a:r>
          <a:endParaRPr lang="en-US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4A4F091-7EBE-4972-BABB-1F0CFBCAEF20}" type="parTrans" cxnId="{02B429F4-9E18-471C-854C-F6E4A1977739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CB38A86-81BB-40F5-998D-B44E96282BAE}" type="sibTrans" cxnId="{02B429F4-9E18-471C-854C-F6E4A1977739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6D4882D-42D3-4D09-B443-5EE62D4DCA90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Web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Auto-population of key information, minimized manual data entry</a:t>
          </a:r>
        </a:p>
      </dgm:t>
    </dgm:pt>
    <dgm:pt modelId="{783C6440-13B5-4E03-9F61-3378DEDB46B5}" type="parTrans" cxnId="{B7B0644A-D551-4209-9A0B-7DC011270228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8617AF9-9F2A-4456-9D93-D09825A28DC5}" type="sibTrans" cxnId="{B7B0644A-D551-4209-9A0B-7DC011270228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0E64FC0-7879-49F5-BEAD-F9443D7965FA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Reduction of status updates to Intel. Tracking enabled via BOL/HAWB identification</a:t>
          </a:r>
        </a:p>
      </dgm:t>
    </dgm:pt>
    <dgm:pt modelId="{089B10B2-FAFF-43EA-8876-A17C992FC7FB}" type="parTrans" cxnId="{622F6876-101A-4AC4-B501-0C3FB801B684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06C56DB-6AD9-4A65-BD67-E4F9BCCCA6AB}" type="sibTrans" cxnId="{622F6876-101A-4AC4-B501-0C3FB801B684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F0A95FD-C141-47E4-9341-1DCE3DA5D889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Quicker processing of shipment information, improved payment possibilities</a:t>
          </a:r>
        </a:p>
      </dgm:t>
    </dgm:pt>
    <dgm:pt modelId="{4B7952A9-0354-467B-950C-A85810AAF094}" type="parTrans" cxnId="{1CD43567-987D-4322-820D-398ABC60941E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2D7336F-3889-4627-A3BE-B93711330D76}" type="sibTrans" cxnId="{1CD43567-987D-4322-820D-398ABC60941E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E8AA7C0-5776-4A18-90D1-B6ABACA22B0C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Note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Many Intel suppliers confirm usefulness of ASN transaction for improving supply chain success</a:t>
          </a:r>
          <a:endParaRPr lang="en-US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1A028C5-40C0-4EB0-9D09-25F92A482BCA}" type="parTrans" cxnId="{61DAA57C-00F6-4E56-B04F-DE64C35E4A0A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5B5396D-5F57-4654-8A64-0346FE7EF0E4}" type="sibTrans" cxnId="{61DAA57C-00F6-4E56-B04F-DE64C35E4A0A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2E84B9A-D664-4938-B9E5-2BF9CB3535DA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Advanced notification of shipment to prepare lane/receiving for shipments..reduced cycle time</a:t>
          </a:r>
        </a:p>
      </dgm:t>
    </dgm:pt>
    <dgm:pt modelId="{C85C25A2-6032-4F34-AAE8-E31413622D5E}" type="parTrans" cxnId="{723110A4-D325-4646-8053-E5DE1D7F8A2C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DFEE408-E9BD-4A13-80AB-FD2A15774157}" type="sibTrans" cxnId="{723110A4-D325-4646-8053-E5DE1D7F8A2C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CFD05BD-E816-4F36-9902-3C6B5112F151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Enables systematic tracking vs. time consuming phone conversation or tracking spreadsheets</a:t>
          </a:r>
        </a:p>
      </dgm:t>
    </dgm:pt>
    <dgm:pt modelId="{1D8202C6-E7DA-4372-9EB9-823258227585}" type="parTrans" cxnId="{5B4F1020-3AC9-4302-AB56-78B8C4E0CC9F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E35C144-7D18-4A84-A96F-26BB1B489BDD}" type="sibTrans" cxnId="{5B4F1020-3AC9-4302-AB56-78B8C4E0CC9F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A9B51DC-5C64-45EA-9429-5D0C47A81970}">
      <dgm:prSet/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dirty="0" smtClean="0">
              <a:latin typeface="Verdana" pitchFamily="34" charset="0"/>
              <a:ea typeface="Verdana" pitchFamily="34" charset="0"/>
              <a:cs typeface="Verdana" pitchFamily="34" charset="0"/>
            </a:rPr>
            <a:t>: Enables proactive identification of shipping issues</a:t>
          </a:r>
          <a:endParaRPr lang="en-US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DE43B01-5216-403F-AB4E-BB9A4054A29B}" type="parTrans" cxnId="{EB9580EE-62B6-4E66-98D2-18A3C2FD48DB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08FA96E-470B-45F2-9156-7DA83E216995}" type="sibTrans" cxnId="{EB9580EE-62B6-4E66-98D2-18A3C2FD48DB}">
      <dgm:prSet/>
      <dgm:spPr/>
      <dgm:t>
        <a:bodyPr/>
        <a:lstStyle/>
        <a:p>
          <a:endParaRPr lang="en-US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77EE216-3277-4CB4-8479-ED4F987A0261}" type="pres">
      <dgm:prSet presAssocID="{68B6F79F-30C9-4981-AD6A-7D8D147D52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0A99A-7650-4E91-A954-F001CF61DE7E}" type="pres">
      <dgm:prSet presAssocID="{24E3620A-22F7-4921-AC93-AE844959B5DC}" presName="composite" presStyleCnt="0"/>
      <dgm:spPr/>
      <dgm:t>
        <a:bodyPr/>
        <a:lstStyle/>
        <a:p>
          <a:endParaRPr lang="en-US"/>
        </a:p>
      </dgm:t>
    </dgm:pt>
    <dgm:pt modelId="{AFB48D10-3D12-4D06-A436-F142567AEEC1}" type="pres">
      <dgm:prSet presAssocID="{24E3620A-22F7-4921-AC93-AE844959B5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89E56-504A-4FF6-B85C-E008BA56994C}" type="pres">
      <dgm:prSet presAssocID="{24E3620A-22F7-4921-AC93-AE844959B5D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5D7CE-3B22-4A90-B602-E200C32AF18C}" type="pres">
      <dgm:prSet presAssocID="{2081AE5A-EAE6-4345-BBC8-79BC09D19852}" presName="space" presStyleCnt="0"/>
      <dgm:spPr/>
      <dgm:t>
        <a:bodyPr/>
        <a:lstStyle/>
        <a:p>
          <a:endParaRPr lang="en-US"/>
        </a:p>
      </dgm:t>
    </dgm:pt>
    <dgm:pt modelId="{B955A141-9162-429D-9EB4-0D54DD05028B}" type="pres">
      <dgm:prSet presAssocID="{0C3A49CC-6371-4FAB-997F-0ACC3CAE74AC}" presName="composite" presStyleCnt="0"/>
      <dgm:spPr/>
      <dgm:t>
        <a:bodyPr/>
        <a:lstStyle/>
        <a:p>
          <a:endParaRPr lang="en-US"/>
        </a:p>
      </dgm:t>
    </dgm:pt>
    <dgm:pt modelId="{37DB09ED-4B11-4EAE-90B6-3EB2D25155B9}" type="pres">
      <dgm:prSet presAssocID="{0C3A49CC-6371-4FAB-997F-0ACC3CAE74A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3697A-C440-4161-8BBC-72BA7ABA53D3}" type="pres">
      <dgm:prSet presAssocID="{0C3A49CC-6371-4FAB-997F-0ACC3CAE74A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2F6876-101A-4AC4-B501-0C3FB801B684}" srcId="{24E3620A-22F7-4921-AC93-AE844959B5DC}" destId="{70E64FC0-7879-49F5-BEAD-F9443D7965FA}" srcOrd="2" destOrd="0" parTransId="{089B10B2-FAFF-43EA-8876-A17C992FC7FB}" sibTransId="{F06C56DB-6AD9-4A65-BD67-E4F9BCCCA6AB}"/>
    <dgm:cxn modelId="{FFEB7D97-D37B-47C2-8298-DCE773427A1C}" srcId="{68B6F79F-30C9-4981-AD6A-7D8D147D52B5}" destId="{0C3A49CC-6371-4FAB-997F-0ACC3CAE74AC}" srcOrd="1" destOrd="0" parTransId="{54F6017D-E1F4-4229-B43B-80441DC92C1E}" sibTransId="{02B24ACE-3E6A-40E4-A921-D720054D5CCB}"/>
    <dgm:cxn modelId="{02B429F4-9E18-471C-854C-F6E4A1977739}" srcId="{0C3A49CC-6371-4FAB-997F-0ACC3CAE74AC}" destId="{3AC7677E-CE53-4C9F-8C1B-2DD9B8714BCD}" srcOrd="0" destOrd="0" parTransId="{C4A4F091-7EBE-4972-BABB-1F0CFBCAEF20}" sibTransId="{BCB38A86-81BB-40F5-998D-B44E96282BAE}"/>
    <dgm:cxn modelId="{47107CCB-3695-4399-91AD-E33B5A6D0299}" type="presOf" srcId="{70E64FC0-7879-49F5-BEAD-F9443D7965FA}" destId="{22A89E56-504A-4FF6-B85C-E008BA56994C}" srcOrd="0" destOrd="2" presId="urn:microsoft.com/office/officeart/2005/8/layout/hList1"/>
    <dgm:cxn modelId="{BB134FAA-DB1F-43B7-B1B0-82228F5F0AE1}" type="presOf" srcId="{3AC7677E-CE53-4C9F-8C1B-2DD9B8714BCD}" destId="{C473697A-C440-4161-8BBC-72BA7ABA53D3}" srcOrd="0" destOrd="0" presId="urn:microsoft.com/office/officeart/2005/8/layout/hList1"/>
    <dgm:cxn modelId="{B0ED9A34-EAAF-4177-8CFD-26D1CC308C40}" srcId="{68B6F79F-30C9-4981-AD6A-7D8D147D52B5}" destId="{24E3620A-22F7-4921-AC93-AE844959B5DC}" srcOrd="0" destOrd="0" parTransId="{E23AD5E4-AF35-4B86-913D-F4E37388FDD5}" sibTransId="{2081AE5A-EAE6-4345-BBC8-79BC09D19852}"/>
    <dgm:cxn modelId="{B7B0644A-D551-4209-9A0B-7DC011270228}" srcId="{24E3620A-22F7-4921-AC93-AE844959B5DC}" destId="{A6D4882D-42D3-4D09-B443-5EE62D4DCA90}" srcOrd="1" destOrd="0" parTransId="{783C6440-13B5-4E03-9F61-3378DEDB46B5}" sibTransId="{58617AF9-9F2A-4456-9D93-D09825A28DC5}"/>
    <dgm:cxn modelId="{1BC8AD7B-AD4C-480C-815D-AD00A4011056}" type="presOf" srcId="{62E84B9A-D664-4938-B9E5-2BF9CB3535DA}" destId="{C473697A-C440-4161-8BBC-72BA7ABA53D3}" srcOrd="0" destOrd="1" presId="urn:microsoft.com/office/officeart/2005/8/layout/hList1"/>
    <dgm:cxn modelId="{5B4F1020-3AC9-4302-AB56-78B8C4E0CC9F}" srcId="{0C3A49CC-6371-4FAB-997F-0ACC3CAE74AC}" destId="{1CFD05BD-E816-4F36-9902-3C6B5112F151}" srcOrd="2" destOrd="0" parTransId="{1D8202C6-E7DA-4372-9EB9-823258227585}" sibTransId="{3E35C144-7D18-4A84-A96F-26BB1B489BDD}"/>
    <dgm:cxn modelId="{723110A4-D325-4646-8053-E5DE1D7F8A2C}" srcId="{0C3A49CC-6371-4FAB-997F-0ACC3CAE74AC}" destId="{62E84B9A-D664-4938-B9E5-2BF9CB3535DA}" srcOrd="1" destOrd="0" parTransId="{C85C25A2-6032-4F34-AAE8-E31413622D5E}" sibTransId="{2DFEE408-E9BD-4A13-80AB-FD2A15774157}"/>
    <dgm:cxn modelId="{A79E9E07-1FE0-4BCF-AF35-FC7FF54D55DB}" srcId="{24E3620A-22F7-4921-AC93-AE844959B5DC}" destId="{0E83B9D8-D8FB-4DBC-9327-B5A5200F9167}" srcOrd="0" destOrd="0" parTransId="{BC9D970A-8FA7-48B1-9A37-059AAAEE17D5}" sibTransId="{900914F7-31E8-440A-AA10-78778CFEF698}"/>
    <dgm:cxn modelId="{61DAA57C-00F6-4E56-B04F-DE64C35E4A0A}" srcId="{24E3620A-22F7-4921-AC93-AE844959B5DC}" destId="{4E8AA7C0-5776-4A18-90D1-B6ABACA22B0C}" srcOrd="4" destOrd="0" parTransId="{51A028C5-40C0-4EB0-9D09-25F92A482BCA}" sibTransId="{65B5396D-5F57-4654-8A64-0346FE7EF0E4}"/>
    <dgm:cxn modelId="{1CD43567-987D-4322-820D-398ABC60941E}" srcId="{24E3620A-22F7-4921-AC93-AE844959B5DC}" destId="{8F0A95FD-C141-47E4-9341-1DCE3DA5D889}" srcOrd="3" destOrd="0" parTransId="{4B7952A9-0354-467B-950C-A85810AAF094}" sibTransId="{E2D7336F-3889-4627-A3BE-B93711330D76}"/>
    <dgm:cxn modelId="{BE76FB6D-6F3C-4302-9619-D9748BD04099}" type="presOf" srcId="{0E83B9D8-D8FB-4DBC-9327-B5A5200F9167}" destId="{22A89E56-504A-4FF6-B85C-E008BA56994C}" srcOrd="0" destOrd="0" presId="urn:microsoft.com/office/officeart/2005/8/layout/hList1"/>
    <dgm:cxn modelId="{2FB406A4-90BC-4E8D-A6D3-D24034150338}" type="presOf" srcId="{8F0A95FD-C141-47E4-9341-1DCE3DA5D889}" destId="{22A89E56-504A-4FF6-B85C-E008BA56994C}" srcOrd="0" destOrd="3" presId="urn:microsoft.com/office/officeart/2005/8/layout/hList1"/>
    <dgm:cxn modelId="{2837B361-31B7-4034-8B30-85794BDDF74E}" type="presOf" srcId="{68B6F79F-30C9-4981-AD6A-7D8D147D52B5}" destId="{F77EE216-3277-4CB4-8479-ED4F987A0261}" srcOrd="0" destOrd="0" presId="urn:microsoft.com/office/officeart/2005/8/layout/hList1"/>
    <dgm:cxn modelId="{EB9580EE-62B6-4E66-98D2-18A3C2FD48DB}" srcId="{0C3A49CC-6371-4FAB-997F-0ACC3CAE74AC}" destId="{1A9B51DC-5C64-45EA-9429-5D0C47A81970}" srcOrd="3" destOrd="0" parTransId="{7DE43B01-5216-403F-AB4E-BB9A4054A29B}" sibTransId="{908FA96E-470B-45F2-9156-7DA83E216995}"/>
    <dgm:cxn modelId="{B29E22F8-1B35-484B-87AD-B5A327E0887C}" type="presOf" srcId="{4E8AA7C0-5776-4A18-90D1-B6ABACA22B0C}" destId="{22A89E56-504A-4FF6-B85C-E008BA56994C}" srcOrd="0" destOrd="4" presId="urn:microsoft.com/office/officeart/2005/8/layout/hList1"/>
    <dgm:cxn modelId="{E443137A-04CF-4EFB-ADA5-71A48F44CCD4}" type="presOf" srcId="{0C3A49CC-6371-4FAB-997F-0ACC3CAE74AC}" destId="{37DB09ED-4B11-4EAE-90B6-3EB2D25155B9}" srcOrd="0" destOrd="0" presId="urn:microsoft.com/office/officeart/2005/8/layout/hList1"/>
    <dgm:cxn modelId="{73AE9A8A-EE86-44AB-937B-855DBC41FF22}" type="presOf" srcId="{24E3620A-22F7-4921-AC93-AE844959B5DC}" destId="{AFB48D10-3D12-4D06-A436-F142567AEEC1}" srcOrd="0" destOrd="0" presId="urn:microsoft.com/office/officeart/2005/8/layout/hList1"/>
    <dgm:cxn modelId="{B7274C7A-574A-4F06-AB07-D8B481CBD5FA}" type="presOf" srcId="{1A9B51DC-5C64-45EA-9429-5D0C47A81970}" destId="{C473697A-C440-4161-8BBC-72BA7ABA53D3}" srcOrd="0" destOrd="3" presId="urn:microsoft.com/office/officeart/2005/8/layout/hList1"/>
    <dgm:cxn modelId="{D3264148-5D39-4078-BC3A-1FB78ED2A166}" type="presOf" srcId="{A6D4882D-42D3-4D09-B443-5EE62D4DCA90}" destId="{22A89E56-504A-4FF6-B85C-E008BA56994C}" srcOrd="0" destOrd="1" presId="urn:microsoft.com/office/officeart/2005/8/layout/hList1"/>
    <dgm:cxn modelId="{070642A3-1606-46F6-8A59-7A9D6B1BCA66}" type="presOf" srcId="{1CFD05BD-E816-4F36-9902-3C6B5112F151}" destId="{C473697A-C440-4161-8BBC-72BA7ABA53D3}" srcOrd="0" destOrd="2" presId="urn:microsoft.com/office/officeart/2005/8/layout/hList1"/>
    <dgm:cxn modelId="{9414503B-DCF7-4B41-947B-1C073CEB189D}" type="presParOf" srcId="{F77EE216-3277-4CB4-8479-ED4F987A0261}" destId="{6200A99A-7650-4E91-A954-F001CF61DE7E}" srcOrd="0" destOrd="0" presId="urn:microsoft.com/office/officeart/2005/8/layout/hList1"/>
    <dgm:cxn modelId="{2A398AC7-6409-4185-9A00-88E527F3B0F9}" type="presParOf" srcId="{6200A99A-7650-4E91-A954-F001CF61DE7E}" destId="{AFB48D10-3D12-4D06-A436-F142567AEEC1}" srcOrd="0" destOrd="0" presId="urn:microsoft.com/office/officeart/2005/8/layout/hList1"/>
    <dgm:cxn modelId="{DC830609-C10C-4EAE-B0A6-8C99EB328C43}" type="presParOf" srcId="{6200A99A-7650-4E91-A954-F001CF61DE7E}" destId="{22A89E56-504A-4FF6-B85C-E008BA56994C}" srcOrd="1" destOrd="0" presId="urn:microsoft.com/office/officeart/2005/8/layout/hList1"/>
    <dgm:cxn modelId="{1FD5DC6C-7A3E-4657-8BD1-D03F71DE14F7}" type="presParOf" srcId="{F77EE216-3277-4CB4-8479-ED4F987A0261}" destId="{FB45D7CE-3B22-4A90-B602-E200C32AF18C}" srcOrd="1" destOrd="0" presId="urn:microsoft.com/office/officeart/2005/8/layout/hList1"/>
    <dgm:cxn modelId="{A4DBEA33-487E-4E5E-AB5C-A3A06B1C70C5}" type="presParOf" srcId="{F77EE216-3277-4CB4-8479-ED4F987A0261}" destId="{B955A141-9162-429D-9EB4-0D54DD05028B}" srcOrd="2" destOrd="0" presId="urn:microsoft.com/office/officeart/2005/8/layout/hList1"/>
    <dgm:cxn modelId="{56EF1D40-1042-4169-8C4E-01D630C8B443}" type="presParOf" srcId="{B955A141-9162-429D-9EB4-0D54DD05028B}" destId="{37DB09ED-4B11-4EAE-90B6-3EB2D25155B9}" srcOrd="0" destOrd="0" presId="urn:microsoft.com/office/officeart/2005/8/layout/hList1"/>
    <dgm:cxn modelId="{47B246D0-A4C8-48AB-BB24-2D19AF001DAE}" type="presParOf" srcId="{B955A141-9162-429D-9EB4-0D54DD05028B}" destId="{C473697A-C440-4161-8BBC-72BA7ABA53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8029D-E22D-4B30-946D-1F1C7C60826C}">
      <dsp:nvSpPr>
        <dsp:cNvPr id="0" name=""/>
        <dsp:cNvSpPr/>
      </dsp:nvSpPr>
      <dsp:spPr>
        <a:xfrm>
          <a:off x="0" y="250773"/>
          <a:ext cx="8229600" cy="5418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Key Challenge</a:t>
          </a:r>
          <a:endParaRPr lang="en-US" sz="20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6452" y="277225"/>
        <a:ext cx="8176696" cy="488961"/>
      </dsp:txXfrm>
    </dsp:sp>
    <dsp:sp modelId="{28BCD0DE-0268-4832-BB4A-4702601B70FD}">
      <dsp:nvSpPr>
        <dsp:cNvPr id="0" name=""/>
        <dsp:cNvSpPr/>
      </dsp:nvSpPr>
      <dsp:spPr>
        <a:xfrm>
          <a:off x="0" y="835485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Improve visibility of inbound freight spends and support continued capability development to optimize the inbound freight supply chain.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0" y="835485"/>
        <a:ext cx="8229600" cy="1076400"/>
      </dsp:txXfrm>
    </dsp:sp>
    <dsp:sp modelId="{2AC2421F-92F3-4C94-A960-7E976F1AB151}">
      <dsp:nvSpPr>
        <dsp:cNvPr id="0" name=""/>
        <dsp:cNvSpPr/>
      </dsp:nvSpPr>
      <dsp:spPr>
        <a:xfrm>
          <a:off x="0" y="1794240"/>
          <a:ext cx="8229600" cy="53553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Current State Key Gap</a:t>
          </a:r>
          <a:endParaRPr lang="en-US" sz="20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6143" y="1820383"/>
        <a:ext cx="8177314" cy="483252"/>
      </dsp:txXfrm>
    </dsp:sp>
    <dsp:sp modelId="{45B8B1ED-FAA8-4E85-9F98-0F5D6B3C83AC}">
      <dsp:nvSpPr>
        <dsp:cNvPr id="0" name=""/>
        <dsp:cNvSpPr/>
      </dsp:nvSpPr>
      <dsp:spPr>
        <a:xfrm>
          <a:off x="0" y="2447423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Foundational data to get specific PO line shipments linked to freight invoice information.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0" y="2447423"/>
        <a:ext cx="82296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8D10-3D12-4D06-A436-F142567AEEC1}">
      <dsp:nvSpPr>
        <dsp:cNvPr id="0" name=""/>
        <dsp:cNvSpPr/>
      </dsp:nvSpPr>
      <dsp:spPr>
        <a:xfrm>
          <a:off x="40" y="56180"/>
          <a:ext cx="3845569" cy="460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Supplier Benefits</a:t>
          </a:r>
          <a:endParaRPr lang="en-US" sz="16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0" y="56180"/>
        <a:ext cx="3845569" cy="460800"/>
      </dsp:txXfrm>
    </dsp:sp>
    <dsp:sp modelId="{22A89E56-504A-4FF6-B85C-E008BA56994C}">
      <dsp:nvSpPr>
        <dsp:cNvPr id="0" name=""/>
        <dsp:cNvSpPr/>
      </dsp:nvSpPr>
      <dsp:spPr>
        <a:xfrm>
          <a:off x="40" y="516980"/>
          <a:ext cx="3845569" cy="39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B2B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Direct connection to Intel, no translation errors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Web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Auto-population of key information, minimized manual data entry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Reduction of status updates to Intel. Tracking enabled via BOL/HAWB identification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Quicker processing of shipment information, improved payment possibilities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Note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Many Intel suppliers confirm usefulness of ASN transaction for improving supply chain success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0" y="516980"/>
        <a:ext cx="3845569" cy="3952800"/>
      </dsp:txXfrm>
    </dsp:sp>
    <dsp:sp modelId="{37DB09ED-4B11-4EAE-90B6-3EB2D25155B9}">
      <dsp:nvSpPr>
        <dsp:cNvPr id="0" name=""/>
        <dsp:cNvSpPr/>
      </dsp:nvSpPr>
      <dsp:spPr>
        <a:xfrm>
          <a:off x="4383989" y="56180"/>
          <a:ext cx="3845569" cy="460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Intel Benefits</a:t>
          </a:r>
          <a:endParaRPr lang="en-US" sz="16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383989" y="56180"/>
        <a:ext cx="3845569" cy="460800"/>
      </dsp:txXfrm>
    </dsp:sp>
    <dsp:sp modelId="{C473697A-C440-4161-8BBC-72BA7ABA53D3}">
      <dsp:nvSpPr>
        <dsp:cNvPr id="0" name=""/>
        <dsp:cNvSpPr/>
      </dsp:nvSpPr>
      <dsp:spPr>
        <a:xfrm>
          <a:off x="4383989" y="516980"/>
          <a:ext cx="3845569" cy="39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B2B/Web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Direct connection and linkage to other Intel supply chain systems, minimized data quality (DQ) issues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Advanced notification of shipment to prepare lane/receiving for shipments..reduced cycle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Enables systematic tracking vs. time consuming phone conversation or tracking spreadsheets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Overall</a:t>
          </a:r>
          <a:r>
            <a:rPr lang="en-US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: Enables proactive identification of shipping issues</a:t>
          </a:r>
          <a:endParaRPr lang="en-US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383989" y="516980"/>
        <a:ext cx="3845569" cy="395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50FD-8A2C-486A-962C-5678870DF2D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7759-265E-4ABC-A830-9CB1E46793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3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1863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1863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16987512-7FC9-47A0-9230-671E63431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A333796-BB09-49A5-B276-93DC4BEEC326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69FE460-8949-4DC5-B17B-99BF17A66225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863600"/>
            <a:ext cx="4649787" cy="348773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492625"/>
            <a:ext cx="6559550" cy="3775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87512-7FC9-47A0-9230-671E634311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3186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45EAB4-7A9E-4608-8C31-2E9989C45735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1B889B1F-E491-437F-A3B5-9DF7F0604755}" type="slidenum">
              <a:rPr lang="en-US" sz="1000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F064FF62-9ABC-4703-9941-176BBEE184D4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500063" y="2603500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871663" y="4359275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8039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37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58750"/>
            <a:ext cx="2058987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8750"/>
            <a:ext cx="602615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68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defTabSz="1024087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defTabSz="1024087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defTabSz="102408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20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504670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49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73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41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6624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2095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234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9B56C394-361A-4A00-8C54-D2FB6850464F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1176" name="Rectangle 8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F3B5F3A8-C069-472E-BD16-B9E2B2796C03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6" name="Picture 10" descr="intel_wht_100 [Converted]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165850"/>
            <a:ext cx="8064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ASN (RNET 3B2) Implementation Package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195" name="Rectangle 10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Saufi Bukhari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Systems Analyst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June 20, 2012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3702205" y="6367346"/>
            <a:ext cx="1750741" cy="379142"/>
          </a:xfrm>
          <a:prstGeom prst="rect">
            <a:avLst/>
          </a:prstGeom>
          <a:solidFill>
            <a:srgbClr val="047CB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587200" y="1151972"/>
            <a:ext cx="1851660" cy="407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238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238" indent="-236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525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725" indent="-23495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925" indent="-23495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2125" indent="-23495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325" indent="-23495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400" dirty="0" smtClean="0"/>
              <a:t>Commodity </a:t>
            </a:r>
          </a:p>
          <a:p>
            <a:pPr>
              <a:buFontTx/>
              <a:buNone/>
            </a:pPr>
            <a:r>
              <a:rPr lang="en-US" sz="1400" dirty="0" smtClean="0"/>
              <a:t>Manager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1400" dirty="0" smtClean="0"/>
              <a:t>Intel IT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1400" dirty="0" smtClean="0"/>
              <a:t>Supplier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1400" dirty="0" smtClean="0"/>
              <a:t>Inbound</a:t>
            </a:r>
          </a:p>
          <a:p>
            <a:pPr>
              <a:buFontTx/>
              <a:buNone/>
            </a:pPr>
            <a:r>
              <a:rPr lang="en-US" sz="1400" dirty="0" smtClean="0"/>
              <a:t>Transportation</a:t>
            </a:r>
          </a:p>
          <a:p>
            <a:pPr>
              <a:buFontTx/>
              <a:buNone/>
            </a:pPr>
            <a:r>
              <a:rPr lang="en-US" sz="1400" dirty="0" smtClean="0"/>
              <a:t>Network Team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070850" y="1004064"/>
            <a:ext cx="1508760" cy="6172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Business Engagement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777756" y="3156033"/>
            <a:ext cx="1508760" cy="6172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 Live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356850" y="1609173"/>
            <a:ext cx="1508760" cy="6172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Acceptance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70850" y="2675972"/>
            <a:ext cx="1508760" cy="157734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&amp; Testing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70845" y="5038173"/>
            <a:ext cx="5692140" cy="6172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Escalation and Ongoing Monitoring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2825230" y="1621284"/>
            <a:ext cx="0" cy="10546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23"/>
          <p:cNvCxnSpPr>
            <a:stCxn id="7" idx="3"/>
            <a:endCxn id="6" idx="0"/>
          </p:cNvCxnSpPr>
          <p:nvPr/>
        </p:nvCxnSpPr>
        <p:spPr>
          <a:xfrm>
            <a:off x="5865610" y="1917783"/>
            <a:ext cx="666526" cy="123825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8" idx="3"/>
            <a:endCxn id="7" idx="2"/>
          </p:cNvCxnSpPr>
          <p:nvPr/>
        </p:nvCxnSpPr>
        <p:spPr>
          <a:xfrm flipV="1">
            <a:off x="3579610" y="2226393"/>
            <a:ext cx="1531620" cy="123825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90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INTEL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698625"/>
            <a:ext cx="522287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algn="l" defTabSz="102386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Inbound Freight Visibility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01444" y="6177776"/>
            <a:ext cx="4728117" cy="557561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94858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Benefits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47151" y="958637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40481"/>
            <a:ext cx="8237537" cy="4840287"/>
          </a:xfrm>
        </p:spPr>
        <p:txBody>
          <a:bodyPr/>
          <a:lstStyle/>
          <a:p>
            <a:pPr lvl="0"/>
            <a:r>
              <a:rPr lang="en-US" sz="2000" dirty="0" smtClean="0"/>
              <a:t>Business Representative </a:t>
            </a:r>
          </a:p>
          <a:p>
            <a:pPr lvl="1"/>
            <a:r>
              <a:rPr lang="en-US" sz="1600" dirty="0" smtClean="0"/>
              <a:t>Arrange resource(s) from supplier side</a:t>
            </a:r>
          </a:p>
          <a:p>
            <a:pPr lvl="1"/>
            <a:r>
              <a:rPr lang="en-US" sz="1600" dirty="0" smtClean="0"/>
              <a:t>Make business decision</a:t>
            </a:r>
          </a:p>
          <a:p>
            <a:pPr lvl="0"/>
            <a:r>
              <a:rPr lang="en-US" sz="2000" dirty="0" smtClean="0"/>
              <a:t>IT (Systems Analyst) </a:t>
            </a:r>
          </a:p>
          <a:p>
            <a:pPr lvl="1"/>
            <a:r>
              <a:rPr lang="en-US" sz="1600" dirty="0" smtClean="0"/>
              <a:t>Responsible to configure test environment </a:t>
            </a:r>
          </a:p>
          <a:p>
            <a:pPr lvl="1"/>
            <a:r>
              <a:rPr lang="en-US" sz="1600" dirty="0" smtClean="0"/>
              <a:t>Execute B2B testing with Intel to test the functionality of new implementation/changes</a:t>
            </a:r>
          </a:p>
          <a:p>
            <a:pPr lvl="1"/>
            <a:r>
              <a:rPr lang="en-US" sz="1600" dirty="0" smtClean="0"/>
              <a:t>Troubleshoot and propose solutions during testing phases</a:t>
            </a:r>
          </a:p>
          <a:p>
            <a:pPr lvl="0"/>
            <a:r>
              <a:rPr lang="en-US" sz="2000" dirty="0" smtClean="0"/>
              <a:t>Developer / Programmer </a:t>
            </a:r>
          </a:p>
          <a:p>
            <a:pPr lvl="1"/>
            <a:r>
              <a:rPr lang="en-US" sz="1600" dirty="0" smtClean="0"/>
              <a:t>Perform development based on Intel specifications</a:t>
            </a:r>
          </a:p>
          <a:p>
            <a:pPr lvl="0"/>
            <a:r>
              <a:rPr lang="en-US" sz="2000" dirty="0" smtClean="0"/>
              <a:t>User </a:t>
            </a:r>
          </a:p>
          <a:p>
            <a:pPr lvl="1"/>
            <a:r>
              <a:rPr lang="en-US" sz="1600" dirty="0" smtClean="0"/>
              <a:t>Process the PO (from Intel) and create ASN to be triggered to Intel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0433"/>
            <a:ext cx="8237537" cy="4840287"/>
          </a:xfrm>
        </p:spPr>
        <p:txBody>
          <a:bodyPr/>
          <a:lstStyle/>
          <a:p>
            <a:r>
              <a:rPr lang="en-US" sz="1600" dirty="0" smtClean="0"/>
              <a:t>Direct shipments from supplier to Intel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600" dirty="0" smtClean="0"/>
              <a:t>Basic flow:</a:t>
            </a:r>
          </a:p>
          <a:p>
            <a:pPr lvl="1"/>
            <a:r>
              <a:rPr lang="en-US" sz="1400" dirty="0" smtClean="0"/>
              <a:t>Supplier sends the physical shipment and triggers 3B2 to Intel to notify about the shipment</a:t>
            </a:r>
          </a:p>
          <a:p>
            <a:r>
              <a:rPr lang="en-US" sz="1600" b="1" dirty="0" smtClean="0"/>
              <a:t>Note</a:t>
            </a:r>
            <a:r>
              <a:rPr lang="en-US" sz="1600" dirty="0" smtClean="0"/>
              <a:t>:</a:t>
            </a:r>
          </a:p>
          <a:p>
            <a:pPr lvl="1"/>
            <a:r>
              <a:rPr lang="en-US" altLang="ja-JP" sz="1400" dirty="0" smtClean="0">
                <a:latin typeface="+mj-lt"/>
                <a:ea typeface="MS PGothic" pitchFamily="34" charset="-128"/>
              </a:rPr>
              <a:t>ASN needs to be sent within +/- 4 Hours from actual shipment from supplier’s Dock</a:t>
            </a:r>
          </a:p>
          <a:p>
            <a:pPr lvl="1"/>
            <a:r>
              <a:rPr lang="en-US" sz="1400" dirty="0" smtClean="0">
                <a:latin typeface="+mj-lt"/>
              </a:rPr>
              <a:t>Only one PO# to reference per ASN</a:t>
            </a:r>
          </a:p>
          <a:p>
            <a:pPr lvl="1"/>
            <a:r>
              <a:rPr lang="en-US" sz="1400" dirty="0" err="1" smtClean="0">
                <a:latin typeface="+mj-lt"/>
              </a:rPr>
              <a:t>ShippingContainer</a:t>
            </a:r>
            <a:r>
              <a:rPr lang="en-US" sz="1400" dirty="0" smtClean="0">
                <a:latin typeface="+mj-lt"/>
              </a:rPr>
              <a:t> structure can loop multiple times, </a:t>
            </a:r>
            <a:r>
              <a:rPr lang="en-US" sz="1400" dirty="0" err="1" smtClean="0">
                <a:latin typeface="+mj-lt"/>
              </a:rPr>
              <a:t>ShippingContainerItem</a:t>
            </a:r>
            <a:r>
              <a:rPr lang="en-US" sz="1400" dirty="0" smtClean="0">
                <a:latin typeface="+mj-lt"/>
              </a:rPr>
              <a:t> can loop multiple times within the same </a:t>
            </a:r>
            <a:r>
              <a:rPr lang="en-US" sz="1400" dirty="0" err="1" smtClean="0">
                <a:latin typeface="+mj-lt"/>
              </a:rPr>
              <a:t>ShippingContainer</a:t>
            </a:r>
            <a:r>
              <a:rPr lang="en-US" sz="1400" dirty="0" smtClean="0">
                <a:latin typeface="+mj-lt"/>
              </a:rPr>
              <a:t>. </a:t>
            </a:r>
          </a:p>
          <a:p>
            <a:pPr lvl="1"/>
            <a:r>
              <a:rPr lang="en-US" sz="1400" dirty="0" smtClean="0">
                <a:latin typeface="+mj-lt"/>
              </a:rPr>
              <a:t>Within one </a:t>
            </a:r>
            <a:r>
              <a:rPr lang="en-US" sz="1400" dirty="0" err="1" smtClean="0">
                <a:latin typeface="+mj-lt"/>
              </a:rPr>
              <a:t>ShippingContainerItem</a:t>
            </a:r>
            <a:r>
              <a:rPr lang="en-US" sz="1400" dirty="0" smtClean="0">
                <a:latin typeface="+mj-lt"/>
              </a:rPr>
              <a:t>, there can only be one PO#, one PO Line#, and one Lot# referenced</a:t>
            </a:r>
          </a:p>
          <a:p>
            <a:pPr lvl="1"/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27070" y="1359344"/>
            <a:ext cx="5723972" cy="1458678"/>
            <a:chOff x="1014274" y="1676400"/>
            <a:chExt cx="6219964" cy="1676400"/>
          </a:xfrm>
        </p:grpSpPr>
        <p:graphicFrame>
          <p:nvGraphicFramePr>
            <p:cNvPr id="54" name="Object 19"/>
            <p:cNvGraphicFramePr>
              <a:graphicFrameLocks noChangeAspect="1"/>
            </p:cNvGraphicFramePr>
            <p:nvPr/>
          </p:nvGraphicFramePr>
          <p:xfrm>
            <a:off x="1081088" y="1841500"/>
            <a:ext cx="9144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Photo Editor Photo" r:id="rId3" imgW="4629796" imgH="5706272" progId="">
                    <p:embed/>
                  </p:oleObj>
                </mc:Choice>
                <mc:Fallback>
                  <p:oleObj name="Photo Editor Photo" r:id="rId3" imgW="4629796" imgH="5706272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1841500"/>
                          <a:ext cx="9144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6472238" y="2057398"/>
              <a:ext cx="762000" cy="533400"/>
              <a:chOff x="386" y="1906"/>
              <a:chExt cx="622" cy="657"/>
            </a:xfrm>
          </p:grpSpPr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750" y="1906"/>
                <a:ext cx="258" cy="554"/>
                <a:chOff x="750" y="1906"/>
                <a:chExt cx="258" cy="554"/>
              </a:xfrm>
            </p:grpSpPr>
            <p:sp>
              <p:nvSpPr>
                <p:cNvPr id="99" name="Freeform 16"/>
                <p:cNvSpPr>
                  <a:spLocks/>
                </p:cNvSpPr>
                <p:nvPr/>
              </p:nvSpPr>
              <p:spPr bwMode="auto">
                <a:xfrm>
                  <a:off x="952" y="1906"/>
                  <a:ext cx="56" cy="554"/>
                </a:xfrm>
                <a:custGeom>
                  <a:avLst/>
                  <a:gdLst>
                    <a:gd name="T0" fmla="*/ 0 w 281"/>
                    <a:gd name="T1" fmla="*/ 0 h 2215"/>
                    <a:gd name="T2" fmla="*/ 0 w 281"/>
                    <a:gd name="T3" fmla="*/ 2 h 2215"/>
                    <a:gd name="T4" fmla="*/ 0 w 281"/>
                    <a:gd name="T5" fmla="*/ 9 h 2215"/>
                    <a:gd name="T6" fmla="*/ 0 w 281"/>
                    <a:gd name="T7" fmla="*/ 9 h 2215"/>
                    <a:gd name="T8" fmla="*/ 0 w 281"/>
                    <a:gd name="T9" fmla="*/ 0 h 2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1"/>
                    <a:gd name="T16" fmla="*/ 0 h 2215"/>
                    <a:gd name="T17" fmla="*/ 281 w 281"/>
                    <a:gd name="T18" fmla="*/ 2215 h 2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1" h="2215">
                      <a:moveTo>
                        <a:pt x="0" y="0"/>
                      </a:moveTo>
                      <a:lnTo>
                        <a:pt x="281" y="358"/>
                      </a:lnTo>
                      <a:lnTo>
                        <a:pt x="281" y="2215"/>
                      </a:lnTo>
                      <a:lnTo>
                        <a:pt x="0" y="22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750" y="1906"/>
                  <a:ext cx="202" cy="554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5" name="Group 18"/>
              <p:cNvGrpSpPr>
                <a:grpSpLocks/>
              </p:cNvGrpSpPr>
              <p:nvPr/>
            </p:nvGrpSpPr>
            <p:grpSpPr bwMode="auto">
              <a:xfrm>
                <a:off x="626" y="1951"/>
                <a:ext cx="313" cy="554"/>
                <a:chOff x="626" y="1951"/>
                <a:chExt cx="313" cy="554"/>
              </a:xfrm>
            </p:grpSpPr>
            <p:grpSp>
              <p:nvGrpSpPr>
                <p:cNvPr id="78" name="Group 19"/>
                <p:cNvGrpSpPr>
                  <a:grpSpLocks/>
                </p:cNvGrpSpPr>
                <p:nvPr/>
              </p:nvGrpSpPr>
              <p:grpSpPr bwMode="auto">
                <a:xfrm>
                  <a:off x="626" y="1951"/>
                  <a:ext cx="313" cy="554"/>
                  <a:chOff x="626" y="1951"/>
                  <a:chExt cx="313" cy="554"/>
                </a:xfrm>
              </p:grpSpPr>
              <p:sp>
                <p:nvSpPr>
                  <p:cNvPr id="9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26" y="1951"/>
                    <a:ext cx="313" cy="554"/>
                  </a:xfrm>
                  <a:prstGeom prst="rect">
                    <a:avLst/>
                  </a:prstGeom>
                  <a:solidFill>
                    <a:srgbClr val="9F9FB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72" y="1951"/>
                    <a:ext cx="67" cy="554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93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59" y="1951"/>
                    <a:ext cx="180" cy="554"/>
                    <a:chOff x="659" y="1951"/>
                    <a:chExt cx="180" cy="554"/>
                  </a:xfrm>
                </p:grpSpPr>
                <p:sp>
                  <p:nvSpPr>
                    <p:cNvPr id="9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9" y="1951"/>
                      <a:ext cx="1" cy="55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5F5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4" y="1951"/>
                      <a:ext cx="1" cy="55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5F5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" y="1951"/>
                      <a:ext cx="1" cy="55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5F5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1951"/>
                      <a:ext cx="1" cy="55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5F5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" y="1951"/>
                      <a:ext cx="1" cy="55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5F5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9" name="Rectangle 28"/>
                <p:cNvSpPr>
                  <a:spLocks noChangeArrowheads="1"/>
                </p:cNvSpPr>
                <p:nvPr/>
              </p:nvSpPr>
              <p:spPr bwMode="auto">
                <a:xfrm>
                  <a:off x="665" y="1996"/>
                  <a:ext cx="259" cy="509"/>
                </a:xfrm>
                <a:prstGeom prst="rect">
                  <a:avLst/>
                </a:prstGeom>
                <a:solidFill>
                  <a:srgbClr val="BFBF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0" name="Rectangle 29"/>
                <p:cNvSpPr>
                  <a:spLocks noChangeArrowheads="1"/>
                </p:cNvSpPr>
                <p:nvPr/>
              </p:nvSpPr>
              <p:spPr bwMode="auto">
                <a:xfrm>
                  <a:off x="672" y="2011"/>
                  <a:ext cx="246" cy="449"/>
                </a:xfrm>
                <a:prstGeom prst="rect">
                  <a:avLst/>
                </a:prstGeom>
                <a:solidFill>
                  <a:srgbClr val="5F5F7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1" name="Rectangle 30"/>
                <p:cNvSpPr>
                  <a:spLocks noChangeArrowheads="1"/>
                </p:cNvSpPr>
                <p:nvPr/>
              </p:nvSpPr>
              <p:spPr bwMode="auto">
                <a:xfrm>
                  <a:off x="661" y="1996"/>
                  <a:ext cx="268" cy="30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661" y="2176"/>
                  <a:ext cx="268" cy="30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3" name="Rectangle 32"/>
                <p:cNvSpPr>
                  <a:spLocks noChangeArrowheads="1"/>
                </p:cNvSpPr>
                <p:nvPr/>
              </p:nvSpPr>
              <p:spPr bwMode="auto">
                <a:xfrm>
                  <a:off x="661" y="2266"/>
                  <a:ext cx="268" cy="29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4" name="Rectangle 33"/>
                <p:cNvSpPr>
                  <a:spLocks noChangeArrowheads="1"/>
                </p:cNvSpPr>
                <p:nvPr/>
              </p:nvSpPr>
              <p:spPr bwMode="auto">
                <a:xfrm>
                  <a:off x="661" y="2355"/>
                  <a:ext cx="268" cy="30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5" name="Rectangle 34"/>
                <p:cNvSpPr>
                  <a:spLocks noChangeArrowheads="1"/>
                </p:cNvSpPr>
                <p:nvPr/>
              </p:nvSpPr>
              <p:spPr bwMode="auto">
                <a:xfrm>
                  <a:off x="661" y="2445"/>
                  <a:ext cx="268" cy="30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6" name="Rectangle 35"/>
                <p:cNvSpPr>
                  <a:spLocks noChangeArrowheads="1"/>
                </p:cNvSpPr>
                <p:nvPr/>
              </p:nvSpPr>
              <p:spPr bwMode="auto">
                <a:xfrm>
                  <a:off x="661" y="2086"/>
                  <a:ext cx="268" cy="30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7" name="Rectangle 36"/>
                <p:cNvSpPr>
                  <a:spLocks noChangeArrowheads="1"/>
                </p:cNvSpPr>
                <p:nvPr/>
              </p:nvSpPr>
              <p:spPr bwMode="auto">
                <a:xfrm>
                  <a:off x="717" y="2015"/>
                  <a:ext cx="5" cy="443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8" name="Rectangle 37"/>
                <p:cNvSpPr>
                  <a:spLocks noChangeArrowheads="1"/>
                </p:cNvSpPr>
                <p:nvPr/>
              </p:nvSpPr>
              <p:spPr bwMode="auto">
                <a:xfrm>
                  <a:off x="765" y="2017"/>
                  <a:ext cx="6" cy="443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018"/>
                  <a:ext cx="5" cy="444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0" name="Rectangle 39"/>
                <p:cNvSpPr>
                  <a:spLocks noChangeArrowheads="1"/>
                </p:cNvSpPr>
                <p:nvPr/>
              </p:nvSpPr>
              <p:spPr bwMode="auto">
                <a:xfrm>
                  <a:off x="866" y="2018"/>
                  <a:ext cx="6" cy="444"/>
                </a:xfrm>
                <a:prstGeom prst="rect">
                  <a:avLst/>
                </a:prstGeom>
                <a:solidFill>
                  <a:srgbClr val="7F7F9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386" y="2054"/>
                <a:ext cx="258" cy="509"/>
                <a:chOff x="386" y="2054"/>
                <a:chExt cx="258" cy="509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386" y="2054"/>
                  <a:ext cx="258" cy="509"/>
                  <a:chOff x="386" y="2054"/>
                  <a:chExt cx="258" cy="509"/>
                </a:xfrm>
              </p:grpSpPr>
              <p:grpSp>
                <p:nvGrpSpPr>
                  <p:cNvPr id="69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6" y="2054"/>
                    <a:ext cx="258" cy="509"/>
                    <a:chOff x="386" y="2054"/>
                    <a:chExt cx="258" cy="509"/>
                  </a:xfrm>
                </p:grpSpPr>
                <p:sp>
                  <p:nvSpPr>
                    <p:cNvPr id="76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" y="2054"/>
                      <a:ext cx="224" cy="509"/>
                    </a:xfrm>
                    <a:prstGeom prst="rect">
                      <a:avLst/>
                    </a:prstGeom>
                    <a:solidFill>
                      <a:srgbClr val="DFD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86" y="2054"/>
                      <a:ext cx="34" cy="509"/>
                    </a:xfrm>
                    <a:custGeom>
                      <a:avLst/>
                      <a:gdLst>
                        <a:gd name="T0" fmla="*/ 0 w 168"/>
                        <a:gd name="T1" fmla="*/ 0 h 2037"/>
                        <a:gd name="T2" fmla="*/ 0 w 168"/>
                        <a:gd name="T3" fmla="*/ 8 h 2037"/>
                        <a:gd name="T4" fmla="*/ 0 w 168"/>
                        <a:gd name="T5" fmla="*/ 8 h 2037"/>
                        <a:gd name="T6" fmla="*/ 0 w 168"/>
                        <a:gd name="T7" fmla="*/ 0 h 2037"/>
                        <a:gd name="T8" fmla="*/ 0 w 168"/>
                        <a:gd name="T9" fmla="*/ 0 h 20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8"/>
                        <a:gd name="T16" fmla="*/ 0 h 2037"/>
                        <a:gd name="T17" fmla="*/ 168 w 168"/>
                        <a:gd name="T18" fmla="*/ 2037 h 203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8" h="2037">
                          <a:moveTo>
                            <a:pt x="168" y="0"/>
                          </a:moveTo>
                          <a:lnTo>
                            <a:pt x="168" y="2037"/>
                          </a:lnTo>
                          <a:lnTo>
                            <a:pt x="0" y="1977"/>
                          </a:lnTo>
                          <a:lnTo>
                            <a:pt x="0" y="122"/>
                          </a:lnTo>
                          <a:lnTo>
                            <a:pt x="168" y="0"/>
                          </a:lnTo>
                          <a:close/>
                        </a:path>
                      </a:pathLst>
                    </a:custGeom>
                    <a:solidFill>
                      <a:srgbClr val="BFBFD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099"/>
                    <a:ext cx="224" cy="404"/>
                  </a:xfrm>
                  <a:prstGeom prst="rect">
                    <a:avLst/>
                  </a:prstGeom>
                  <a:solidFill>
                    <a:srgbClr val="7F7F9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114"/>
                    <a:ext cx="224" cy="75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204"/>
                    <a:ext cx="224" cy="74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293"/>
                    <a:ext cx="224" cy="75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383"/>
                    <a:ext cx="224" cy="75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2473"/>
                    <a:ext cx="224" cy="75"/>
                  </a:xfrm>
                  <a:prstGeom prst="rect">
                    <a:avLst/>
                  </a:prstGeom>
                  <a:solidFill>
                    <a:srgbClr val="5F5F7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68" name="Freeform 51"/>
                <p:cNvSpPr>
                  <a:spLocks/>
                </p:cNvSpPr>
                <p:nvPr/>
              </p:nvSpPr>
              <p:spPr bwMode="auto">
                <a:xfrm>
                  <a:off x="392" y="2475"/>
                  <a:ext cx="22" cy="86"/>
                </a:xfrm>
                <a:custGeom>
                  <a:avLst/>
                  <a:gdLst>
                    <a:gd name="T0" fmla="*/ 0 w 112"/>
                    <a:gd name="T1" fmla="*/ 1 h 341"/>
                    <a:gd name="T2" fmla="*/ 0 w 112"/>
                    <a:gd name="T3" fmla="*/ 0 h 341"/>
                    <a:gd name="T4" fmla="*/ 0 w 112"/>
                    <a:gd name="T5" fmla="*/ 0 h 341"/>
                    <a:gd name="T6" fmla="*/ 0 w 112"/>
                    <a:gd name="T7" fmla="*/ 2 h 341"/>
                    <a:gd name="T8" fmla="*/ 0 w 112"/>
                    <a:gd name="T9" fmla="*/ 1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341"/>
                    <a:gd name="T17" fmla="*/ 112 w 112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341">
                      <a:moveTo>
                        <a:pt x="0" y="299"/>
                      </a:moveTo>
                      <a:lnTo>
                        <a:pt x="0" y="0"/>
                      </a:lnTo>
                      <a:lnTo>
                        <a:pt x="112" y="0"/>
                      </a:lnTo>
                      <a:lnTo>
                        <a:pt x="112" y="341"/>
                      </a:lnTo>
                      <a:lnTo>
                        <a:pt x="0" y="299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1014274" y="1676400"/>
              <a:ext cx="1109942" cy="30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+mj-lt"/>
                  <a:ea typeface="宋体" pitchFamily="2" charset="-122"/>
                </a:rPr>
                <a:t>Supplier</a:t>
              </a:r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6492026" y="1676400"/>
              <a:ext cx="730207" cy="30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+mj-lt"/>
                  <a:ea typeface="宋体" pitchFamily="2" charset="-122"/>
                </a:rPr>
                <a:t>Intel</a:t>
              </a:r>
              <a:endParaRPr lang="en-US" altLang="zh-CN" sz="1600" b="1" dirty="0">
                <a:latin typeface="+mj-lt"/>
                <a:ea typeface="宋体" pitchFamily="2" charset="-122"/>
              </a:endParaRPr>
            </a:p>
          </p:txBody>
        </p:sp>
        <p:sp>
          <p:nvSpPr>
            <p:cNvPr id="58" name="AutoShape 100"/>
            <p:cNvSpPr>
              <a:spLocks noChangeArrowheads="1"/>
            </p:cNvSpPr>
            <p:nvPr/>
          </p:nvSpPr>
          <p:spPr bwMode="auto">
            <a:xfrm>
              <a:off x="1157288" y="2968625"/>
              <a:ext cx="1047750" cy="384175"/>
            </a:xfrm>
            <a:prstGeom prst="roundRect">
              <a:avLst>
                <a:gd name="adj" fmla="val 16569"/>
              </a:avLst>
            </a:prstGeom>
            <a:solidFill>
              <a:schemeClr val="accent6"/>
            </a:solidFill>
            <a:ln w="25400">
              <a:solidFill>
                <a:srgbClr val="4D4D4D"/>
              </a:solidFill>
              <a:round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zh-CN" sz="1400" b="1" dirty="0">
                  <a:latin typeface="+mj-lt"/>
                  <a:ea typeface="宋体" pitchFamily="2" charset="-122"/>
                </a:rPr>
                <a:t>3B2</a:t>
              </a:r>
            </a:p>
          </p:txBody>
        </p:sp>
        <p:sp>
          <p:nvSpPr>
            <p:cNvPr id="59" name="Oval 102"/>
            <p:cNvSpPr>
              <a:spLocks noChangeArrowheads="1"/>
            </p:cNvSpPr>
            <p:nvPr/>
          </p:nvSpPr>
          <p:spPr bwMode="auto">
            <a:xfrm>
              <a:off x="6705600" y="3044825"/>
              <a:ext cx="344488" cy="276225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/>
          </p:nvSpPr>
          <p:spPr bwMode="auto">
            <a:xfrm>
              <a:off x="2615088" y="2895600"/>
              <a:ext cx="3639190" cy="275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+mj-lt"/>
                  <a:ea typeface="宋体" pitchFamily="2" charset="-122"/>
                </a:rPr>
                <a:t>3B2 Advanced Shipment Notification</a:t>
              </a:r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 flipV="1">
              <a:off x="2224088" y="3197225"/>
              <a:ext cx="4481512" cy="3175"/>
            </a:xfrm>
            <a:prstGeom prst="line">
              <a:avLst/>
            </a:prstGeom>
            <a:noFill/>
            <a:ln w="25400">
              <a:solidFill>
                <a:srgbClr val="4D4D4D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1"/>
            <p:cNvSpPr>
              <a:spLocks noChangeShapeType="1"/>
            </p:cNvSpPr>
            <p:nvPr/>
          </p:nvSpPr>
          <p:spPr bwMode="auto">
            <a:xfrm flipH="1" flipV="1">
              <a:off x="2209800" y="2286000"/>
              <a:ext cx="4114800" cy="0"/>
            </a:xfrm>
            <a:prstGeom prst="line">
              <a:avLst/>
            </a:prstGeom>
            <a:noFill/>
            <a:ln w="44450" cmpd="tri">
              <a:solidFill>
                <a:srgbClr val="567EB9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04"/>
            <p:cNvSpPr>
              <a:spLocks noChangeArrowheads="1"/>
            </p:cNvSpPr>
            <p:nvPr/>
          </p:nvSpPr>
          <p:spPr bwMode="auto">
            <a:xfrm>
              <a:off x="3263404" y="1981200"/>
              <a:ext cx="1905993" cy="275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+mj-lt"/>
                  <a:ea typeface="宋体" pitchFamily="2" charset="-122"/>
                </a:rPr>
                <a:t>Physical shipment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0433"/>
            <a:ext cx="8237537" cy="4840287"/>
          </a:xfrm>
        </p:spPr>
        <p:txBody>
          <a:bodyPr/>
          <a:lstStyle/>
          <a:p>
            <a:r>
              <a:rPr lang="en-US" sz="2000" dirty="0" smtClean="0"/>
              <a:t>PO # and PO Line #</a:t>
            </a:r>
          </a:p>
          <a:p>
            <a:r>
              <a:rPr lang="en-US" sz="2000" dirty="0" smtClean="0"/>
              <a:t>Part Number</a:t>
            </a:r>
          </a:p>
          <a:p>
            <a:r>
              <a:rPr lang="en-US" sz="2000" dirty="0" smtClean="0"/>
              <a:t>Vendor ID</a:t>
            </a:r>
          </a:p>
          <a:p>
            <a:r>
              <a:rPr lang="en-US" sz="2000" dirty="0" smtClean="0"/>
              <a:t>Tracking Information – HAWB / MAWB / BOL</a:t>
            </a:r>
          </a:p>
          <a:p>
            <a:r>
              <a:rPr lang="en-US" sz="2000" dirty="0" smtClean="0"/>
              <a:t>Ship Date and Arrival Date</a:t>
            </a:r>
          </a:p>
          <a:p>
            <a:r>
              <a:rPr lang="en-US" sz="2000" dirty="0" smtClean="0"/>
              <a:t>Weight</a:t>
            </a:r>
          </a:p>
          <a:p>
            <a:r>
              <a:rPr lang="en-US" sz="2000" dirty="0" smtClean="0"/>
              <a:t>Shipped Quantity</a:t>
            </a:r>
          </a:p>
          <a:p>
            <a:r>
              <a:rPr lang="en-US" sz="2000" dirty="0" smtClean="0"/>
              <a:t>Packing Slip # or Shipment #</a:t>
            </a:r>
          </a:p>
          <a:p>
            <a:pPr marL="339725" lvl="1" indent="0">
              <a:buNone/>
            </a:pPr>
            <a:endParaRPr lang="en-US" dirty="0" smtClean="0"/>
          </a:p>
          <a:p>
            <a:pPr marL="339725" lvl="1" indent="0">
              <a:buNone/>
            </a:pPr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1600" b="1" dirty="0" smtClean="0"/>
              <a:t>Note</a:t>
            </a:r>
            <a:r>
              <a:rPr lang="en-US" sz="1600" dirty="0" smtClean="0"/>
              <a:t>: Supplier can request detailed information from B2B systems analyst when ready to start ASN project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18274" y="3981450"/>
            <a:ext cx="8054226" cy="11239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n-US" b="1" u="sng" dirty="0" smtClean="0"/>
              <a:t>Scope</a:t>
            </a:r>
          </a:p>
          <a:p>
            <a:pPr lvl="1" algn="l"/>
            <a:r>
              <a:rPr lang="en-US" dirty="0" smtClean="0"/>
              <a:t>This </a:t>
            </a:r>
            <a:r>
              <a:rPr lang="en-US" dirty="0"/>
              <a:t>is project only covers Intel Managed </a:t>
            </a:r>
            <a:r>
              <a:rPr lang="en-US" dirty="0" smtClean="0"/>
              <a:t>Freight</a:t>
            </a:r>
          </a:p>
          <a:p>
            <a:pPr lvl="1" algn="l"/>
            <a:r>
              <a:rPr lang="en-US" sz="1400" i="1" dirty="0" smtClean="0"/>
              <a:t>Ex</a:t>
            </a:r>
            <a:r>
              <a:rPr lang="en-US" sz="1400" i="1" dirty="0"/>
              <a:t>. Incoterms- FCA, FOB and EX-Works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3B2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00287"/>
            <a:ext cx="8237537" cy="4840287"/>
          </a:xfrm>
        </p:spPr>
        <p:txBody>
          <a:bodyPr/>
          <a:lstStyle/>
          <a:p>
            <a:r>
              <a:rPr lang="en-US" sz="2000" dirty="0" smtClean="0"/>
              <a:t>For existing supplier with other RNET PIPs (without 3B2 ready):</a:t>
            </a:r>
          </a:p>
          <a:p>
            <a:pPr lvl="1"/>
            <a:r>
              <a:rPr lang="en-US" sz="1600" dirty="0" smtClean="0"/>
              <a:t>Approximately 8 weeks to complete (from development until UAT)</a:t>
            </a:r>
          </a:p>
          <a:p>
            <a:pPr lvl="1"/>
            <a:r>
              <a:rPr lang="en-US" sz="1600" dirty="0" smtClean="0"/>
              <a:t>Initial Business Engagement (2 weeks)</a:t>
            </a:r>
          </a:p>
          <a:p>
            <a:pPr lvl="1"/>
            <a:r>
              <a:rPr lang="en-US" sz="1600" dirty="0" smtClean="0"/>
              <a:t>Development (2 weeks)</a:t>
            </a:r>
          </a:p>
          <a:p>
            <a:pPr lvl="1"/>
            <a:r>
              <a:rPr lang="en-US" sz="1600" dirty="0" smtClean="0"/>
              <a:t>L1 Testing – connectivity (1 week)</a:t>
            </a:r>
          </a:p>
          <a:p>
            <a:pPr lvl="1"/>
            <a:r>
              <a:rPr lang="en-US" sz="1600" dirty="0" smtClean="0"/>
              <a:t>L2 Testing – syntax checking (1-2 weeks)</a:t>
            </a:r>
          </a:p>
          <a:p>
            <a:pPr lvl="1"/>
            <a:r>
              <a:rPr lang="en-US" sz="1600" dirty="0" smtClean="0"/>
              <a:t>L3 Testing – system testing (2-4 weeks)</a:t>
            </a:r>
          </a:p>
          <a:p>
            <a:pPr lvl="1"/>
            <a:r>
              <a:rPr lang="en-US" sz="1600" dirty="0" smtClean="0"/>
              <a:t>UAT – user acceptance testing (1-2 weeks)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0336"/>
            <a:ext cx="8237537" cy="484028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400" dirty="0" smtClean="0"/>
              <a:t>Initial Business Engagement: 2 weeks 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Hold Pre-Kickoff meeting with Commodity Team/Supplier/Data Quality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Verify Business model and Supplier Infrastructure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Hold Kick-Off meeting with Commodity Team/Supplier</a:t>
            </a:r>
          </a:p>
          <a:p>
            <a:pPr lvl="2">
              <a:spcAft>
                <a:spcPts val="0"/>
              </a:spcAft>
            </a:pPr>
            <a:r>
              <a:rPr lang="en-US" sz="1100" dirty="0" smtClean="0"/>
              <a:t>Gain agreement/buy-in from team on Intel proposal and/or supplier plan</a:t>
            </a:r>
          </a:p>
          <a:p>
            <a:pPr lvl="2">
              <a:spcAft>
                <a:spcPts val="0"/>
              </a:spcAft>
            </a:pPr>
            <a:r>
              <a:rPr lang="en-US" sz="1100" dirty="0" smtClean="0"/>
              <a:t>Communicate changes, training , schedule etc.</a:t>
            </a:r>
          </a:p>
          <a:p>
            <a:pPr marL="352425" lvl="1" indent="0">
              <a:spcAft>
                <a:spcPts val="0"/>
              </a:spcAft>
              <a:buNone/>
            </a:pPr>
            <a:r>
              <a:rPr lang="en-US" sz="1200" b="1" dirty="0" smtClean="0"/>
              <a:t>Owner: Commodity manager pulls team together</a:t>
            </a:r>
          </a:p>
          <a:p>
            <a:pPr lvl="2">
              <a:spcAft>
                <a:spcPts val="0"/>
              </a:spcAft>
              <a:buNone/>
            </a:pPr>
            <a:endParaRPr lang="en-US" sz="1100" dirty="0" smtClean="0"/>
          </a:p>
          <a:p>
            <a:pPr>
              <a:spcAft>
                <a:spcPts val="0"/>
              </a:spcAft>
            </a:pPr>
            <a:r>
              <a:rPr lang="en-US" sz="1400" dirty="0" smtClean="0"/>
              <a:t>Development: 2 weeks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Engage with supplier to review the requirement and mapping, propose solution, and commit timeline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Gather information to be setup (especially for new implementation)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Prepare test data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 smtClean="0"/>
              <a:t>Owner: Intel technical team and supplier technical team</a:t>
            </a:r>
          </a:p>
          <a:p>
            <a:pPr lvl="1">
              <a:spcAft>
                <a:spcPts val="0"/>
              </a:spcAft>
              <a:buNone/>
            </a:pPr>
            <a:endParaRPr lang="en-US" sz="1200" dirty="0" smtClean="0"/>
          </a:p>
          <a:p>
            <a:pPr>
              <a:spcAft>
                <a:spcPts val="0"/>
              </a:spcAft>
            </a:pPr>
            <a:r>
              <a:rPr lang="en-US" sz="1400" dirty="0" smtClean="0"/>
              <a:t>L1 testing: 1 week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Configure test environment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Firewall configuration (if required)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Middleware configuration (if required)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Back-end system configuration (if required)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Connectivity test (firewall to firewall)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 smtClean="0"/>
              <a:t>Owner: Intel technical team and supplier technical team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0384"/>
            <a:ext cx="8237537" cy="484028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400" dirty="0" smtClean="0"/>
              <a:t>L2 Testing: 1-2 weeks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Syntax check (middleware to middleware)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Ensure the 3B2 format satisfies Intel’s mapping and specifications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/>
              <a:t>Owner:  Intel technical team and supplier technical team</a:t>
            </a:r>
            <a:endParaRPr lang="en-US" sz="1200" dirty="0"/>
          </a:p>
          <a:p>
            <a:pPr lvl="1">
              <a:spcAft>
                <a:spcPts val="0"/>
              </a:spcAft>
              <a:buNone/>
            </a:pPr>
            <a:endParaRPr lang="en-US" sz="1100" dirty="0" smtClean="0"/>
          </a:p>
          <a:p>
            <a:pPr>
              <a:spcAft>
                <a:spcPts val="0"/>
              </a:spcAft>
            </a:pPr>
            <a:r>
              <a:rPr lang="en-US" sz="1400" dirty="0" smtClean="0"/>
              <a:t>L3 Testing: 2-4 weeks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System test (end to end)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Ensure the 3B2 processed successfully by back-end system (SAP)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Buyer to create PO’s for CONS for testing (Biz)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/>
              <a:t>Owner:  Intel </a:t>
            </a:r>
            <a:r>
              <a:rPr lang="en-US" sz="1200" b="1" dirty="0" smtClean="0"/>
              <a:t>technical team </a:t>
            </a:r>
            <a:r>
              <a:rPr lang="en-US" sz="1200" b="1" dirty="0"/>
              <a:t>and </a:t>
            </a:r>
            <a:r>
              <a:rPr lang="en-US" sz="1200" b="1" dirty="0" smtClean="0"/>
              <a:t>supplier technical team</a:t>
            </a:r>
            <a:endParaRPr lang="en-US" sz="1200" dirty="0"/>
          </a:p>
          <a:p>
            <a:pPr lvl="1">
              <a:spcAft>
                <a:spcPts val="0"/>
              </a:spcAft>
              <a:buNone/>
            </a:pPr>
            <a:endParaRPr lang="en-US" sz="1100" dirty="0" smtClean="0"/>
          </a:p>
          <a:p>
            <a:pPr>
              <a:spcAft>
                <a:spcPts val="0"/>
              </a:spcAft>
            </a:pPr>
            <a:r>
              <a:rPr lang="en-US" sz="1400" dirty="0" smtClean="0"/>
              <a:t>User Acceptance Testing (UAT): 1-2 weeks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End to end test with end user involvement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Ensure the 3B2 processed successfully with end user involvement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 smtClean="0"/>
              <a:t>Owner: Commodity manager makes GO decision</a:t>
            </a:r>
          </a:p>
          <a:p>
            <a:pPr lvl="1">
              <a:spcAft>
                <a:spcPts val="0"/>
              </a:spcAft>
              <a:buNone/>
            </a:pPr>
            <a:endParaRPr lang="en-US" sz="1100" dirty="0" smtClean="0"/>
          </a:p>
          <a:p>
            <a:pPr>
              <a:spcAft>
                <a:spcPts val="0"/>
              </a:spcAft>
            </a:pPr>
            <a:r>
              <a:rPr lang="en-US" sz="1400" dirty="0" smtClean="0"/>
              <a:t>Go-live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After completing the test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Deploy new changes or implementation in production environment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Business need to drive the deployment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Stabilization period (1-2 weeks) will take place to ensure the B2B transactions are working fine</a:t>
            </a:r>
          </a:p>
          <a:p>
            <a:pPr marL="339725" lvl="1" indent="0">
              <a:spcAft>
                <a:spcPts val="0"/>
              </a:spcAft>
              <a:buNone/>
            </a:pPr>
            <a:r>
              <a:rPr lang="en-US" sz="1200" b="1" dirty="0"/>
              <a:t>Owner:  Intel technical team and supplier technical </a:t>
            </a:r>
            <a:r>
              <a:rPr lang="en-US" sz="1200" b="1" dirty="0" smtClean="0"/>
              <a:t>team</a:t>
            </a:r>
            <a:r>
              <a:rPr lang="en-US" sz="1200" dirty="0"/>
              <a:t>	</a:t>
            </a:r>
            <a:endParaRPr lang="en-US" sz="1200" dirty="0" smtClean="0"/>
          </a:p>
          <a:p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30743</TotalTime>
  <Words>892</Words>
  <Application>Microsoft Office PowerPoint</Application>
  <PresentationFormat>全屏显示(4:3)</PresentationFormat>
  <Paragraphs>172</Paragraphs>
  <Slides>12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2_white_intel_only</vt:lpstr>
      <vt:lpstr>Default Theme</vt:lpstr>
      <vt:lpstr>Photo Editor Photo</vt:lpstr>
      <vt:lpstr>ASN (RNET 3B2) Implementation Package </vt:lpstr>
      <vt:lpstr>Inbound Freight Visibility</vt:lpstr>
      <vt:lpstr>Project’s Benefits</vt:lpstr>
      <vt:lpstr>Supplier Roles and Responsibilities</vt:lpstr>
      <vt:lpstr>ASN Scope</vt:lpstr>
      <vt:lpstr>Business Requirements</vt:lpstr>
      <vt:lpstr>New 3B2 Implementation</vt:lpstr>
      <vt:lpstr>Phase Details</vt:lpstr>
      <vt:lpstr>Phase Details</vt:lpstr>
      <vt:lpstr>Process Flow</vt:lpstr>
      <vt:lpstr>PowerPoint 演示文稿</vt:lpstr>
      <vt:lpstr>声明：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 (RNET 3B2) Implementation Package</dc:title>
  <dc:creator>SPritchard</dc:creator>
  <cp:lastModifiedBy>Microsoft</cp:lastModifiedBy>
  <cp:revision>643</cp:revision>
  <dcterms:created xsi:type="dcterms:W3CDTF">2006-01-03T03:33:43Z</dcterms:created>
  <dcterms:modified xsi:type="dcterms:W3CDTF">2018-01-05T05:37:21Z</dcterms:modified>
</cp:coreProperties>
</file>