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60" r:id="rId3"/>
    <p:sldId id="421" r:id="rId4"/>
    <p:sldId id="426" r:id="rId5"/>
    <p:sldId id="411" r:id="rId6"/>
    <p:sldId id="404" r:id="rId7"/>
    <p:sldId id="420" r:id="rId8"/>
    <p:sldId id="412" r:id="rId9"/>
    <p:sldId id="406" r:id="rId10"/>
    <p:sldId id="405" r:id="rId11"/>
    <p:sldId id="415" r:id="rId12"/>
    <p:sldId id="277" r:id="rId13"/>
    <p:sldId id="427" r:id="rId14"/>
  </p:sldIdLst>
  <p:sldSz cx="9144000" cy="6858000" type="screen4x3"/>
  <p:notesSz cx="6997700" cy="9283700"/>
  <p:defaultTextStyle>
    <a:defPPr>
      <a:defRPr lang="en-US"/>
    </a:defPPr>
    <a:lvl1pPr algn="r" rtl="0" fontAlgn="base">
      <a:spcBef>
        <a:spcPct val="20000"/>
      </a:spcBef>
      <a:spcAft>
        <a:spcPct val="0"/>
      </a:spcAft>
      <a:buSzPct val="130000"/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r" rtl="0" fontAlgn="base">
      <a:spcBef>
        <a:spcPct val="20000"/>
      </a:spcBef>
      <a:spcAft>
        <a:spcPct val="0"/>
      </a:spcAft>
      <a:buSzPct val="130000"/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r" rtl="0" fontAlgn="base">
      <a:spcBef>
        <a:spcPct val="20000"/>
      </a:spcBef>
      <a:spcAft>
        <a:spcPct val="0"/>
      </a:spcAft>
      <a:buSzPct val="130000"/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r" rtl="0" fontAlgn="base">
      <a:spcBef>
        <a:spcPct val="20000"/>
      </a:spcBef>
      <a:spcAft>
        <a:spcPct val="0"/>
      </a:spcAft>
      <a:buSzPct val="130000"/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r" rtl="0" fontAlgn="base">
      <a:spcBef>
        <a:spcPct val="20000"/>
      </a:spcBef>
      <a:spcAft>
        <a:spcPct val="0"/>
      </a:spcAft>
      <a:buSzPct val="130000"/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0C5"/>
    <a:srgbClr val="2773B6"/>
    <a:srgbClr val="E8C19E"/>
    <a:srgbClr val="F9FCFF"/>
    <a:srgbClr val="85D3FA"/>
    <a:srgbClr val="A9E59B"/>
    <a:srgbClr val="A9E59E"/>
    <a:srgbClr val="777777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4" autoAdjust="0"/>
    <p:restoredTop sz="96136" autoAdjust="0"/>
  </p:normalViewPr>
  <p:slideViewPr>
    <p:cSldViewPr>
      <p:cViewPr varScale="1">
        <p:scale>
          <a:sx n="62" d="100"/>
          <a:sy n="62" d="100"/>
        </p:scale>
        <p:origin x="-1472" y="-76"/>
      </p:cViewPr>
      <p:guideLst>
        <p:guide orient="horz" pos="2167"/>
        <p:guide orient="horz" pos="4092"/>
        <p:guide orient="horz" pos="219"/>
        <p:guide orient="horz" pos="776"/>
        <p:guide orient="horz" pos="2446"/>
        <p:guide pos="2868"/>
        <p:guide pos="5464"/>
        <p:guide pos="288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 defTabSz="920750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 defTabSz="920750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fld id="{FD2B08CC-CBD8-2844-97D8-85FD4B322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80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spcBef>
                <a:spcPct val="0"/>
              </a:spcBef>
              <a:buSzTx/>
              <a:defRPr sz="1200">
                <a:latin typeface="Verdana" pitchFamily="-65" charset="0"/>
              </a:defRPr>
            </a:lvl1pPr>
          </a:lstStyle>
          <a:p>
            <a:pPr>
              <a:defRPr/>
            </a:pPr>
            <a:fld id="{E10503DB-048C-6244-8D51-88A2366C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4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65" charset="0"/>
        <a:ea typeface="ＭＳ Ｐゴシック" pitchFamily="34" charset="-128"/>
        <a:cs typeface="ＭＳ Ｐゴシック" pitchFamily="34" charset="-128"/>
      </a:defRPr>
    </a:lvl1pPr>
    <a:lvl2pPr marL="231775" indent="-23018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-65" charset="0"/>
        <a:ea typeface="ＭＳ Ｐゴシック" pitchFamily="-65" charset="-128"/>
        <a:cs typeface="ＭＳ Ｐゴシック" pitchFamily="34" charset="-128"/>
      </a:defRPr>
    </a:lvl2pPr>
    <a:lvl3pPr marL="461963" indent="-228600" algn="l" rtl="0" eaLnBrk="0" fontAlgn="base" hangingPunct="0">
      <a:spcBef>
        <a:spcPct val="30000"/>
      </a:spcBef>
      <a:spcAft>
        <a:spcPct val="0"/>
      </a:spcAft>
      <a:buFont typeface="Verdana" charset="0"/>
      <a:buChar char="–"/>
      <a:defRPr sz="1200" kern="1200">
        <a:solidFill>
          <a:schemeClr val="tx1"/>
        </a:solidFill>
        <a:latin typeface="Verdana" pitchFamily="-65" charset="0"/>
        <a:ea typeface="ＭＳ Ｐゴシック" pitchFamily="-65" charset="-128"/>
        <a:cs typeface="ＭＳ Ｐゴシック" pitchFamily="34" charset="-128"/>
      </a:defRPr>
    </a:lvl3pPr>
    <a:lvl4pPr marL="633413" indent="-169863" algn="l" rtl="0" eaLnBrk="0" fontAlgn="base" hangingPunct="0">
      <a:spcBef>
        <a:spcPct val="30000"/>
      </a:spcBef>
      <a:spcAft>
        <a:spcPct val="0"/>
      </a:spcAft>
      <a:buFont typeface="Verdana" charset="0"/>
      <a:buChar char="•"/>
      <a:defRPr sz="1000" kern="1200">
        <a:solidFill>
          <a:schemeClr val="tx1"/>
        </a:solidFill>
        <a:latin typeface="Verdana" pitchFamily="-65" charset="0"/>
        <a:ea typeface="ＭＳ Ｐゴシック" pitchFamily="-65" charset="-128"/>
        <a:cs typeface="ＭＳ Ｐゴシック" pitchFamily="34" charset="-128"/>
      </a:defRPr>
    </a:lvl4pPr>
    <a:lvl5pPr marL="803275" indent="-168275" algn="l" rtl="0" eaLnBrk="0" fontAlgn="base" hangingPunct="0">
      <a:spcBef>
        <a:spcPct val="30000"/>
      </a:spcBef>
      <a:spcAft>
        <a:spcPct val="0"/>
      </a:spcAft>
      <a:buFont typeface="Verdana" charset="0"/>
      <a:buChar char="–"/>
      <a:defRPr sz="1000" kern="1200">
        <a:solidFill>
          <a:schemeClr val="tx1"/>
        </a:solidFill>
        <a:latin typeface="Verdana" pitchFamily="-65" charset="0"/>
        <a:ea typeface="ＭＳ Ｐゴシック" pitchFamily="-65" charset="-128"/>
        <a:cs typeface="ＭＳ Ｐゴシック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73F48-1FAF-D242-AA44-65044C3BB12B}" type="slidenum">
              <a:rPr lang="en-US">
                <a:latin typeface="Verdana" charset="0"/>
              </a:rPr>
              <a:pPr/>
              <a:t>1</a:t>
            </a:fld>
            <a:endParaRPr lang="en-US">
              <a:latin typeface="Verdana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5169C-EB72-7A4F-8EAB-C3EC4744E465}" type="slidenum">
              <a:rPr lang="en-US">
                <a:latin typeface="Verdana" charset="0"/>
              </a:rPr>
              <a:pPr/>
              <a:t>4</a:t>
            </a:fld>
            <a:endParaRPr lang="en-US">
              <a:latin typeface="Verdan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3B8EE-D4E7-FF4E-BC13-39D1DA54CEA1}" type="slidenum">
              <a:rPr lang="en-US">
                <a:latin typeface="Verdana" charset="0"/>
              </a:rPr>
              <a:pPr/>
              <a:t>11</a:t>
            </a:fld>
            <a:endParaRPr lang="en-US">
              <a:latin typeface="Verdan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100" y="695961"/>
            <a:ext cx="4503502" cy="34813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intel_wht_100 [Converted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2663" y="479425"/>
            <a:ext cx="12573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2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47650" y="2746375"/>
            <a:ext cx="8458200" cy="792163"/>
          </a:xfrm>
        </p:spPr>
        <p:txBody>
          <a:bodyPr anchor="b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153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3708400"/>
            <a:ext cx="8216900" cy="1590675"/>
          </a:xfrm>
        </p:spPr>
        <p:txBody>
          <a:bodyPr/>
          <a:lstStyle>
            <a:lvl1pPr marL="0" indent="0" algn="r">
              <a:lnSpc>
                <a:spcPct val="85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330200"/>
            <a:ext cx="2055812" cy="42100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18213" cy="42100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3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algn="ctr" defTabSz="1024087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1900"/>
            <a:ext cx="4037013" cy="3308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31900"/>
            <a:ext cx="4037012" cy="3308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0200"/>
            <a:ext cx="82169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1900"/>
            <a:ext cx="8226425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552450" y="1246188"/>
            <a:ext cx="184150" cy="401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000">
              <a:solidFill>
                <a:srgbClr val="333333"/>
              </a:solidFill>
              <a:latin typeface="Verdana" pitchFamily="-65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 userDrawn="1"/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buSzTx/>
              <a:defRPr/>
            </a:pPr>
            <a:endParaRPr lang="en-US" sz="2000">
              <a:latin typeface="Verdana" pitchFamily="-65" charset="0"/>
            </a:endParaRPr>
          </a:p>
        </p:txBody>
      </p:sp>
      <p:pic>
        <p:nvPicPr>
          <p:cNvPr id="1030" name="Picture 68" descr="intel_wht_100 [Converted]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89875" y="6165850"/>
            <a:ext cx="8064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5821363" y="6305550"/>
            <a:ext cx="198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50000"/>
              </a:spcBef>
              <a:buSzTx/>
              <a:defRPr/>
            </a:pPr>
            <a:r>
              <a:rPr lang="en-US" sz="1000">
                <a:solidFill>
                  <a:schemeClr val="bg1"/>
                </a:solidFill>
                <a:latin typeface="Neo Sans Intel Medium" pitchFamily="34" charset="0"/>
              </a:rPr>
              <a:t>Software and Services Group</a:t>
            </a:r>
          </a:p>
        </p:txBody>
      </p:sp>
      <p:sp>
        <p:nvSpPr>
          <p:cNvPr id="1074" name="Rectangle 50"/>
          <p:cNvSpPr>
            <a:spLocks noChangeArrowheads="1"/>
          </p:cNvSpPr>
          <p:nvPr userDrawn="1"/>
        </p:nvSpPr>
        <p:spPr bwMode="auto">
          <a:xfrm>
            <a:off x="8704263" y="6176963"/>
            <a:ext cx="4397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buSzTx/>
              <a:defRPr/>
            </a:pPr>
            <a:fld id="{6A66DDFC-5B81-6D49-A894-0CBAE1DC09E3}" type="slidenum">
              <a:rPr lang="en-US" sz="1200" b="1">
                <a:solidFill>
                  <a:schemeClr val="bg1"/>
                </a:solidFill>
                <a:latin typeface="Arial" pitchFamily="-65" charset="0"/>
              </a:rPr>
              <a:pPr algn="ctr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1200" b="1">
              <a:solidFill>
                <a:schemeClr val="bg1"/>
              </a:solidFill>
              <a:latin typeface="Arial" pitchFamily="-65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34" charset="-128"/>
          <a:cs typeface="ＭＳ Ｐゴシック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  <a:ea typeface="ＭＳ Ｐゴシック" pitchFamily="34" charset="-128"/>
          <a:cs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  <a:ea typeface="ＭＳ Ｐゴシック" pitchFamily="34" charset="-128"/>
          <a:cs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  <a:ea typeface="ＭＳ Ｐゴシック" pitchFamily="34" charset="-128"/>
          <a:cs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  <a:ea typeface="ＭＳ Ｐゴシック" pitchFamily="34" charset="-128"/>
          <a:cs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65" charset="0"/>
        </a:defRPr>
      </a:lvl9pPr>
    </p:titleStyle>
    <p:bodyStyle>
      <a:lvl1pPr marL="171450" indent="-171450" algn="l" rtl="0" eaLnBrk="0" fontAlgn="base" hangingPunct="0">
        <a:spcBef>
          <a:spcPct val="0"/>
        </a:spcBef>
        <a:spcAft>
          <a:spcPct val="40000"/>
        </a:spcAft>
        <a:buSzPct val="130000"/>
        <a:buChar char="•"/>
        <a:defRPr sz="2000">
          <a:solidFill>
            <a:schemeClr val="bg1"/>
          </a:solidFill>
          <a:latin typeface="+mn-lt"/>
          <a:ea typeface="ＭＳ Ｐゴシック" pitchFamily="34" charset="-128"/>
          <a:cs typeface="ＭＳ Ｐゴシック" pitchFamily="34" charset="-128"/>
        </a:defRPr>
      </a:lvl1pPr>
      <a:lvl2pPr marL="457200" indent="-171450" algn="l" rtl="0" eaLnBrk="0" fontAlgn="base" hangingPunct="0">
        <a:spcBef>
          <a:spcPct val="0"/>
        </a:spcBef>
        <a:spcAft>
          <a:spcPct val="40000"/>
        </a:spcAft>
        <a:buFont typeface="Verdana" charset="0"/>
        <a:buChar char="−"/>
        <a:defRPr>
          <a:solidFill>
            <a:schemeClr val="bg1"/>
          </a:solidFill>
          <a:latin typeface="+mn-lt"/>
          <a:ea typeface="ＭＳ Ｐゴシック" pitchFamily="-65" charset="-128"/>
          <a:cs typeface="ＭＳ Ｐゴシック" pitchFamily="34" charset="-128"/>
        </a:defRPr>
      </a:lvl2pPr>
      <a:lvl3pPr marL="742950" indent="-171450" algn="l" rtl="0" eaLnBrk="0" fontAlgn="base" hangingPunct="0">
        <a:spcBef>
          <a:spcPct val="0"/>
        </a:spcBef>
        <a:spcAft>
          <a:spcPct val="40000"/>
        </a:spcAft>
        <a:buFont typeface="Verdana" charset="0"/>
        <a:buChar char="&gt;"/>
        <a:defRPr sz="1600">
          <a:solidFill>
            <a:schemeClr val="bg1"/>
          </a:solidFill>
          <a:latin typeface="+mn-lt"/>
          <a:ea typeface="ＭＳ Ｐゴシック" pitchFamily="-65" charset="-128"/>
          <a:cs typeface="ＭＳ Ｐゴシック" pitchFamily="34" charset="-128"/>
        </a:defRPr>
      </a:lvl3pPr>
      <a:lvl4pPr marL="971550" indent="-114300" algn="l" rtl="0" eaLnBrk="0" fontAlgn="base" hangingPunct="0">
        <a:spcBef>
          <a:spcPct val="0"/>
        </a:spcBef>
        <a:spcAft>
          <a:spcPct val="40000"/>
        </a:spcAft>
        <a:buChar char="•"/>
        <a:defRPr sz="1400">
          <a:solidFill>
            <a:schemeClr val="bg1"/>
          </a:solidFill>
          <a:latin typeface="+mn-lt"/>
          <a:ea typeface="ＭＳ Ｐゴシック" pitchFamily="-65" charset="-128"/>
          <a:cs typeface="ＭＳ Ｐゴシック" pitchFamily="34" charset="-128"/>
        </a:defRPr>
      </a:lvl4pPr>
      <a:lvl5pPr marL="1200150" indent="-114300" algn="l" rtl="0" eaLnBrk="0" fontAlgn="base" hangingPunct="0">
        <a:spcBef>
          <a:spcPct val="0"/>
        </a:spcBef>
        <a:spcAft>
          <a:spcPct val="40000"/>
        </a:spcAft>
        <a:buSzPct val="130000"/>
        <a:buFont typeface="Wingdings" charset="2"/>
        <a:buChar char="ü"/>
        <a:defRPr sz="1200">
          <a:solidFill>
            <a:schemeClr val="bg1"/>
          </a:solidFill>
          <a:latin typeface="+mn-lt"/>
          <a:ea typeface="ＭＳ Ｐゴシック" pitchFamily="-65" charset="-128"/>
          <a:cs typeface="ＭＳ Ｐゴシック" pitchFamily="34" charset="-128"/>
        </a:defRPr>
      </a:lvl5pPr>
      <a:lvl6pPr marL="1657350" indent="-114300" algn="l" rtl="0" fontAlgn="base">
        <a:spcBef>
          <a:spcPct val="0"/>
        </a:spcBef>
        <a:spcAft>
          <a:spcPct val="40000"/>
        </a:spcAft>
        <a:buSzPct val="130000"/>
        <a:buFont typeface="Wingdings" pitchFamily="-65" charset="2"/>
        <a:buChar char="ü"/>
        <a:defRPr sz="1200">
          <a:solidFill>
            <a:schemeClr val="bg1"/>
          </a:solidFill>
          <a:latin typeface="+mn-lt"/>
          <a:ea typeface="ＭＳ Ｐゴシック" pitchFamily="-65" charset="-128"/>
        </a:defRPr>
      </a:lvl6pPr>
      <a:lvl7pPr marL="2114550" indent="-114300" algn="l" rtl="0" fontAlgn="base">
        <a:spcBef>
          <a:spcPct val="0"/>
        </a:spcBef>
        <a:spcAft>
          <a:spcPct val="40000"/>
        </a:spcAft>
        <a:buSzPct val="130000"/>
        <a:buFont typeface="Wingdings" pitchFamily="-65" charset="2"/>
        <a:buChar char="ü"/>
        <a:defRPr sz="1200">
          <a:solidFill>
            <a:schemeClr val="bg1"/>
          </a:solidFill>
          <a:latin typeface="+mn-lt"/>
          <a:ea typeface="ＭＳ Ｐゴシック" pitchFamily="-65" charset="-128"/>
        </a:defRPr>
      </a:lvl7pPr>
      <a:lvl8pPr marL="2571750" indent="-114300" algn="l" rtl="0" fontAlgn="base">
        <a:spcBef>
          <a:spcPct val="0"/>
        </a:spcBef>
        <a:spcAft>
          <a:spcPct val="40000"/>
        </a:spcAft>
        <a:buSzPct val="130000"/>
        <a:buFont typeface="Wingdings" pitchFamily="-65" charset="2"/>
        <a:buChar char="ü"/>
        <a:defRPr sz="1200">
          <a:solidFill>
            <a:schemeClr val="bg1"/>
          </a:solidFill>
          <a:latin typeface="+mn-lt"/>
          <a:ea typeface="ＭＳ Ｐゴシック" pitchFamily="-65" charset="-128"/>
        </a:defRPr>
      </a:lvl8pPr>
      <a:lvl9pPr marL="3028950" indent="-114300" algn="l" rtl="0" fontAlgn="base">
        <a:spcBef>
          <a:spcPct val="0"/>
        </a:spcBef>
        <a:spcAft>
          <a:spcPct val="40000"/>
        </a:spcAft>
        <a:buSzPct val="130000"/>
        <a:buFont typeface="Wingdings" pitchFamily="-65" charset="2"/>
        <a:buChar char="ü"/>
        <a:defRPr sz="1200">
          <a:solidFill>
            <a:schemeClr val="bg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  <a:buSzTx/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1024087" fontAlgn="auto">
                <a:spcBef>
                  <a:spcPts val="0"/>
                </a:spcBef>
                <a:spcAft>
                  <a:spcPts val="0"/>
                </a:spcAft>
                <a:buSzTx/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  <a:buSzTx/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>
              <a:spcBef>
                <a:spcPts val="0"/>
              </a:spcBef>
              <a:spcAft>
                <a:spcPts val="0"/>
              </a:spcAft>
              <a:buSzTx/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1024087" fontAlgn="auto">
                <a:spcBef>
                  <a:spcPts val="0"/>
                </a:spcBef>
                <a:spcAft>
                  <a:spcPts val="0"/>
                </a:spcAft>
                <a:buSzTx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Intel</a:t>
            </a:r>
            <a:br>
              <a:rPr lang="en-US" sz="3600" dirty="0" smtClean="0"/>
            </a:br>
            <a:r>
              <a:rPr lang="en-US" sz="3600" dirty="0" smtClean="0"/>
              <a:t>Concurrent </a:t>
            </a:r>
            <a:r>
              <a:rPr lang="en-US" sz="3600" dirty="0"/>
              <a:t>Collections </a:t>
            </a:r>
            <a:br>
              <a:rPr lang="en-US" sz="3600" dirty="0"/>
            </a:br>
            <a:r>
              <a:rPr lang="en-US" sz="3600" dirty="0"/>
              <a:t>(for Haskell)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657600"/>
            <a:ext cx="8216900" cy="15906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Ryan </a:t>
            </a:r>
            <a:r>
              <a:rPr lang="en-US" dirty="0" smtClean="0">
                <a:solidFill>
                  <a:srgbClr val="FFFF00"/>
                </a:solidFill>
              </a:rPr>
              <a:t>Newton*, </a:t>
            </a:r>
            <a:r>
              <a:rPr lang="en-US" dirty="0" err="1" smtClean="0">
                <a:solidFill>
                  <a:srgbClr val="FFFF00"/>
                </a:solidFill>
              </a:rPr>
              <a:t>Chih</a:t>
            </a:r>
            <a:r>
              <a:rPr lang="en-US" dirty="0" smtClean="0">
                <a:solidFill>
                  <a:srgbClr val="FFFF00"/>
                </a:solidFill>
              </a:rPr>
              <a:t>-Ping Chen*, Simon Marlow+</a:t>
            </a:r>
          </a:p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*Intel</a:t>
            </a:r>
          </a:p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+Microsoft Research</a:t>
            </a:r>
          </a:p>
          <a:p>
            <a:pPr eaLnBrk="1" hangingPunct="1"/>
            <a:endParaRPr lang="en-US" sz="1400" b="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1400" b="0" dirty="0">
                <a:solidFill>
                  <a:srgbClr val="FFFF00"/>
                </a:solidFill>
              </a:rPr>
              <a:t>Software and Services Group</a:t>
            </a:r>
          </a:p>
          <a:p>
            <a:pPr eaLnBrk="1" hangingPunct="1"/>
            <a:endParaRPr lang="en-US" b="0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1200" b="0" dirty="0" smtClean="0">
                <a:solidFill>
                  <a:srgbClr val="FFFF00"/>
                </a:solidFill>
              </a:rPr>
              <a:t>Jul 29, 2010</a:t>
            </a:r>
            <a:endParaRPr lang="en-US" sz="1200" b="0" dirty="0">
              <a:solidFill>
                <a:srgbClr val="FFFF00"/>
              </a:solidFill>
            </a:endParaRPr>
          </a:p>
        </p:txBody>
      </p:sp>
      <p:pic>
        <p:nvPicPr>
          <p:cNvPr id="15364" name="Picture 4" descr="440px-Lambda-letter-lowercase-symbol.svg.png"/>
          <p:cNvPicPr>
            <a:picLocks noChangeAspect="1"/>
          </p:cNvPicPr>
          <p:nvPr/>
        </p:nvPicPr>
        <p:blipFill>
          <a:blip r:embed="rId3">
            <a:alphaModFix/>
            <a:lum bright="100000" contrast="24000"/>
          </a:blip>
          <a:srcRect/>
          <a:stretch>
            <a:fillRect/>
          </a:stretch>
        </p:blipFill>
        <p:spPr bwMode="auto">
          <a:xfrm>
            <a:off x="448056" y="1227138"/>
            <a:ext cx="395605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82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graphs…</a:t>
            </a:r>
            <a:endParaRPr lang="en-US" dirty="0"/>
          </a:p>
        </p:txBody>
      </p:sp>
      <p:pic>
        <p:nvPicPr>
          <p:cNvPr id="8195" name="Picture 4" descr="\\.psf\Host\ffh\ryan\research\intel\MUSTBACKUP\Presentations\2010.07.07_haskell_cnc_for_rice\blackschol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1066800"/>
            <a:ext cx="6400800" cy="4943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4" descr="intel_wht_100 [Converted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0725" y="2527300"/>
            <a:ext cx="26257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algn="l" defTabSz="1023863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fontAlgn="auto"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6425" cy="33083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Push Parallel Scaling in Haskell</a:t>
            </a:r>
          </a:p>
          <a:p>
            <a:pPr lvl="1"/>
            <a:r>
              <a:rPr lang="en-US" dirty="0" smtClean="0"/>
              <a:t>Never trivial</a:t>
            </a:r>
          </a:p>
          <a:p>
            <a:pPr lvl="1"/>
            <a:r>
              <a:rPr lang="en-US" dirty="0" smtClean="0"/>
              <a:t>Harder with: Laziness, complex runtime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Offer another flavor of parallelism: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Explicit graph based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4613" y="3516868"/>
            <a:ext cx="3071987" cy="1283732"/>
            <a:chOff x="204613" y="3352800"/>
            <a:chExt cx="3071987" cy="1283732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2590800" cy="9144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lvl="1" indent="-171450" algn="l">
                <a:spcBef>
                  <a:spcPct val="0"/>
                </a:spcBef>
                <a:spcAft>
                  <a:spcPct val="40000"/>
                </a:spcAft>
                <a:buSzTx/>
                <a:buFont typeface="Verdana" pitchFamily="-65" charset="0"/>
                <a:buNone/>
                <a:defRPr/>
              </a:pPr>
              <a:r>
                <a:rPr lang="en-US" sz="2800" kern="0" dirty="0" smtClean="0">
                  <a:latin typeface="Courier"/>
                  <a:cs typeface="Courier"/>
                </a:rPr>
                <a:t>a </a:t>
              </a:r>
              <a:r>
                <a:rPr lang="en-US" sz="2800" kern="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urier"/>
                  <a:cs typeface="Courier"/>
                </a:rPr>
                <a:t>`</a:t>
              </a:r>
              <a:r>
                <a:rPr lang="en-US" sz="2800" kern="0" dirty="0" smtClean="0">
                  <a:solidFill>
                    <a:srgbClr val="A9E59E"/>
                  </a:solidFill>
                  <a:latin typeface="Courier"/>
                  <a:cs typeface="Courier"/>
                </a:rPr>
                <a:t>par</a:t>
              </a:r>
              <a:r>
                <a:rPr lang="en-US" sz="2800" kern="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urier"/>
                  <a:cs typeface="Courier"/>
                </a:rPr>
                <a:t>` </a:t>
              </a:r>
              <a:r>
                <a:rPr lang="en-US" sz="2800" kern="0" dirty="0" err="1" smtClean="0">
                  <a:latin typeface="Courier"/>
                  <a:cs typeface="Courier"/>
                </a:rPr>
                <a:t>b</a:t>
              </a:r>
              <a:endParaRPr lang="en-US" sz="2800" kern="0" dirty="0" smtClean="0"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613" y="4267200"/>
              <a:ext cx="307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Pure operand parallelism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76400" y="4800600"/>
            <a:ext cx="5029200" cy="1447800"/>
            <a:chOff x="1676400" y="4800600"/>
            <a:chExt cx="5029200" cy="14478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5029200" cy="10668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lvl="1" indent="-171450" algn="l">
                <a:spcBef>
                  <a:spcPct val="0"/>
                </a:spcBef>
                <a:spcAft>
                  <a:spcPct val="40000"/>
                </a:spcAft>
                <a:buSzTx/>
                <a:buFont typeface="Verdana" pitchFamily="-65" charset="0"/>
                <a:buNone/>
                <a:defRPr/>
              </a:pPr>
              <a:r>
                <a:rPr lang="en-US" sz="2400" kern="0" dirty="0" smtClean="0">
                  <a:solidFill>
                    <a:srgbClr val="85D3FA"/>
                  </a:solidFill>
                  <a:latin typeface="Courier"/>
                  <a:cs typeface="Courier"/>
                </a:rPr>
                <a:t>[:</a:t>
              </a:r>
              <a:r>
                <a:rPr lang="en-US" sz="2400" kern="0" dirty="0" smtClean="0">
                  <a:latin typeface="Courier"/>
                  <a:cs typeface="Courier"/>
                </a:rPr>
                <a:t> </a:t>
              </a:r>
              <a:r>
                <a:rPr lang="en-US" sz="2400" kern="0" dirty="0" err="1" smtClean="0">
                  <a:latin typeface="Courier"/>
                  <a:cs typeface="Courier"/>
                </a:rPr>
                <a:t>x</a:t>
              </a:r>
              <a:r>
                <a:rPr lang="en-US" sz="2400" kern="0" dirty="0" smtClean="0">
                  <a:solidFill>
                    <a:srgbClr val="FFFF00"/>
                  </a:solidFill>
                  <a:latin typeface="Courier"/>
                  <a:cs typeface="Courier"/>
                </a:rPr>
                <a:t>*</a:t>
              </a:r>
              <a:r>
                <a:rPr lang="en-US" sz="2400" kern="0" dirty="0" err="1" smtClean="0">
                  <a:latin typeface="Courier"/>
                  <a:cs typeface="Courier"/>
                </a:rPr>
                <a:t>y</a:t>
              </a:r>
              <a:r>
                <a:rPr lang="en-US" sz="2400" kern="0" dirty="0" smtClean="0">
                  <a:latin typeface="Courier"/>
                  <a:cs typeface="Courier"/>
                </a:rPr>
                <a:t> </a:t>
              </a:r>
              <a:r>
                <a:rPr lang="en-US" sz="2400" kern="0" dirty="0" smtClean="0">
                  <a:solidFill>
                    <a:srgbClr val="85D3FA"/>
                  </a:solidFill>
                  <a:latin typeface="Courier"/>
                  <a:cs typeface="Courier"/>
                </a:rPr>
                <a:t>|</a:t>
              </a:r>
              <a:r>
                <a:rPr lang="en-US" sz="2400" kern="0" dirty="0" smtClean="0">
                  <a:latin typeface="Courier"/>
                  <a:cs typeface="Courier"/>
                </a:rPr>
                <a:t> </a:t>
              </a:r>
              <a:r>
                <a:rPr lang="en-US" sz="2400" kern="0" dirty="0" err="1" smtClean="0">
                  <a:latin typeface="Courier"/>
                  <a:cs typeface="Courier"/>
                </a:rPr>
                <a:t>x</a:t>
              </a:r>
              <a:r>
                <a:rPr lang="en-US" sz="2400" kern="0" dirty="0" smtClean="0">
                  <a:latin typeface="Courier"/>
                  <a:cs typeface="Courier"/>
                </a:rPr>
                <a:t>&lt;-</a:t>
              </a:r>
              <a:r>
                <a:rPr lang="en-US" sz="2400" kern="0" dirty="0" err="1" smtClean="0">
                  <a:latin typeface="Courier"/>
                  <a:cs typeface="Courier"/>
                </a:rPr>
                <a:t>xs</a:t>
              </a:r>
              <a:r>
                <a:rPr lang="en-US" sz="2400" kern="0" dirty="0" smtClean="0">
                  <a:latin typeface="Courier"/>
                  <a:cs typeface="Courier"/>
                </a:rPr>
                <a:t> </a:t>
              </a:r>
              <a:r>
                <a:rPr lang="en-US" sz="2400" kern="0" dirty="0" smtClean="0">
                  <a:solidFill>
                    <a:srgbClr val="85D3FA"/>
                  </a:solidFill>
                  <a:latin typeface="Courier"/>
                  <a:cs typeface="Courier"/>
                </a:rPr>
                <a:t>|</a:t>
              </a:r>
              <a:r>
                <a:rPr lang="en-US" sz="2400" kern="0" dirty="0" smtClean="0">
                  <a:latin typeface="Courier"/>
                  <a:cs typeface="Courier"/>
                </a:rPr>
                <a:t> </a:t>
              </a:r>
              <a:r>
                <a:rPr lang="en-US" sz="2400" kern="0" dirty="0" err="1" smtClean="0">
                  <a:latin typeface="Courier"/>
                  <a:cs typeface="Courier"/>
                </a:rPr>
                <a:t>y</a:t>
              </a:r>
              <a:r>
                <a:rPr lang="en-US" sz="2400" kern="0" dirty="0" smtClean="0">
                  <a:latin typeface="Courier"/>
                  <a:cs typeface="Courier"/>
                </a:rPr>
                <a:t>&lt;-</a:t>
              </a:r>
              <a:r>
                <a:rPr lang="en-US" sz="2400" kern="0" dirty="0" err="1" smtClean="0">
                  <a:latin typeface="Courier"/>
                  <a:cs typeface="Courier"/>
                </a:rPr>
                <a:t>ys</a:t>
              </a:r>
              <a:r>
                <a:rPr lang="en-US" sz="2400" kern="0" dirty="0" smtClean="0">
                  <a:latin typeface="Courier"/>
                  <a:cs typeface="Courier"/>
                </a:rPr>
                <a:t> </a:t>
              </a:r>
              <a:r>
                <a:rPr lang="en-US" sz="2400" kern="0" dirty="0" smtClean="0">
                  <a:solidFill>
                    <a:srgbClr val="85D3FA"/>
                  </a:solidFill>
                  <a:latin typeface="Courier"/>
                  <a:cs typeface="Courier"/>
                </a:rPr>
                <a:t>:]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200" y="4800600"/>
              <a:ext cx="2062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Parallelism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34000" y="3505200"/>
            <a:ext cx="2819400" cy="1436132"/>
            <a:chOff x="5257800" y="3440668"/>
            <a:chExt cx="2819400" cy="1436132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257800" y="3440668"/>
              <a:ext cx="2743200" cy="10668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miter lim="800000"/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lvl="1" indent="-171450" algn="l">
                <a:spcBef>
                  <a:spcPct val="0"/>
                </a:spcBef>
                <a:spcAft>
                  <a:spcPct val="40000"/>
                </a:spcAft>
                <a:buSzTx/>
                <a:buFont typeface="Verdana" pitchFamily="-65" charset="0"/>
                <a:buNone/>
                <a:defRPr/>
              </a:pPr>
              <a:r>
                <a:rPr lang="en-US" sz="2800" kern="0" dirty="0" err="1" smtClean="0">
                  <a:solidFill>
                    <a:srgbClr val="A9E59B"/>
                  </a:solidFill>
                  <a:latin typeface="Courier"/>
                  <a:cs typeface="Courier"/>
                </a:rPr>
                <a:t>forkIO</a:t>
              </a:r>
              <a:r>
                <a:rPr lang="en-US" sz="2800" kern="0" dirty="0" smtClean="0">
                  <a:solidFill>
                    <a:schemeClr val="tx1">
                      <a:lumMod val="50000"/>
                    </a:schemeClr>
                  </a:solidFill>
                  <a:latin typeface="Courier"/>
                  <a:cs typeface="Courier"/>
                </a:rPr>
                <a:t>$</a:t>
              </a:r>
              <a:r>
                <a:rPr lang="en-US" sz="2800" kern="0" dirty="0" smtClean="0">
                  <a:latin typeface="Courier"/>
                  <a:cs typeface="Courier"/>
                </a:rPr>
                <a:t> </a:t>
              </a:r>
              <a:r>
                <a:rPr lang="en-US" sz="2800" kern="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Courier"/>
                  <a:cs typeface="Courier"/>
                </a:rPr>
                <a:t>do</a:t>
              </a:r>
              <a:r>
                <a:rPr lang="en-US" sz="2800" kern="0" dirty="0" smtClean="0">
                  <a:latin typeface="Courier"/>
                  <a:cs typeface="Courier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8005" y="4507468"/>
              <a:ext cx="260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Threaded parallelism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56287" y="1269348"/>
            <a:ext cx="1524000" cy="1066800"/>
            <a:chOff x="5867400" y="609600"/>
            <a:chExt cx="2590800" cy="1828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867400" y="609600"/>
              <a:ext cx="2590800" cy="1828800"/>
            </a:xfrm>
            <a:prstGeom prst="rect">
              <a:avLst/>
            </a:prstGeom>
            <a:solidFill>
              <a:srgbClr val="F7FB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63500"/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5999161" y="685796"/>
              <a:ext cx="2403475" cy="1503372"/>
              <a:chOff x="3821" y="1282"/>
              <a:chExt cx="1514" cy="947"/>
            </a:xfrm>
          </p:grpSpPr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3821" y="1828"/>
                <a:ext cx="30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333399"/>
                    </a:solidFill>
                    <a:latin typeface="Franklin Gothic Medium" pitchFamily="34" charset="0"/>
                    <a:cs typeface="Tahoma" pitchFamily="34" charset="0"/>
                  </a:rPr>
                  <a:t>C</a:t>
                </a:r>
              </a:p>
            </p:txBody>
          </p: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4229" y="1825"/>
                <a:ext cx="303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333399"/>
                    </a:solidFill>
                    <a:latin typeface="Franklin Gothic Medium" pitchFamily="34" charset="0"/>
                    <a:cs typeface="Tahoma" pitchFamily="34" charset="0"/>
                  </a:rPr>
                  <a:t>C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617" y="1317"/>
                <a:ext cx="672" cy="660"/>
              </a:xfrm>
              <a:prstGeom prst="ellipse">
                <a:avLst/>
              </a:pr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3366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" name="Oval 24"/>
              <p:cNvSpPr>
                <a:spLocks noChangeArrowheads="1"/>
              </p:cNvSpPr>
              <p:nvPr/>
            </p:nvSpPr>
            <p:spPr bwMode="auto">
              <a:xfrm>
                <a:off x="4657" y="1363"/>
                <a:ext cx="586" cy="56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 rot="19368174">
                <a:off x="4701" y="1375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H="1" flipV="1">
                <a:off x="4558" y="1284"/>
                <a:ext cx="324" cy="261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 flipV="1">
                <a:off x="3928" y="1282"/>
                <a:ext cx="650" cy="65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4474" y="1707"/>
                <a:ext cx="4" cy="522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 flipH="1">
                <a:off x="4465" y="2211"/>
                <a:ext cx="870" cy="2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 flipH="1">
                <a:off x="5326" y="1776"/>
                <a:ext cx="0" cy="453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 flipH="1" flipV="1">
                <a:off x="4456" y="1720"/>
                <a:ext cx="128" cy="1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4037" y="1886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solidFill>
                      <a:srgbClr val="333399"/>
                    </a:solidFill>
                    <a:latin typeface="Franklin Gothic Medium" pitchFamily="34" charset="0"/>
                    <a:cs typeface="Tahoma" pitchFamily="34" charset="0"/>
                  </a:rPr>
                  <a:t>n</a:t>
                </a:r>
                <a:endParaRPr lang="en-US" sz="2000" dirty="0">
                  <a:solidFill>
                    <a:srgbClr val="333399"/>
                  </a:solidFill>
                  <a:latin typeface="Franklin Gothic Medium" pitchFamily="34" charset="0"/>
                  <a:cs typeface="Tahoma" pitchFamily="34" charset="0"/>
                </a:endParaRPr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 flipV="1">
                <a:off x="3958" y="1905"/>
                <a:ext cx="466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34"/>
              <p:cNvSpPr>
                <a:spLocks noChangeArrowheads="1"/>
              </p:cNvSpPr>
              <p:nvPr/>
            </p:nvSpPr>
            <p:spPr bwMode="auto">
              <a:xfrm>
                <a:off x="3912" y="1922"/>
                <a:ext cx="510" cy="3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7" name="Picture 26" descr="streamit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287" y="2412348"/>
            <a:ext cx="2102069" cy="304800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</a:effectLst>
        </p:spPr>
      </p:pic>
      <p:pic>
        <p:nvPicPr>
          <p:cNvPr id="28" name="Picture 27" descr="cud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2" y="1421748"/>
            <a:ext cx="1205955" cy="730250"/>
          </a:xfrm>
          <a:prstGeom prst="rect">
            <a:avLst/>
          </a:prstGeom>
          <a:effectLst>
            <a:softEdge rad="88900"/>
          </a:effectLst>
        </p:spPr>
      </p:pic>
      <p:grpSp>
        <p:nvGrpSpPr>
          <p:cNvPr id="33" name="Group 32"/>
          <p:cNvGrpSpPr/>
          <p:nvPr/>
        </p:nvGrpSpPr>
        <p:grpSpPr>
          <a:xfrm>
            <a:off x="5715000" y="457200"/>
            <a:ext cx="3352800" cy="2590800"/>
            <a:chOff x="5797713" y="330852"/>
            <a:chExt cx="3352800" cy="2590800"/>
          </a:xfrm>
        </p:grpSpPr>
        <p:grpSp>
          <p:nvGrpSpPr>
            <p:cNvPr id="32" name="Group 31"/>
            <p:cNvGrpSpPr/>
            <p:nvPr/>
          </p:nvGrpSpPr>
          <p:grpSpPr>
            <a:xfrm>
              <a:off x="5797713" y="330852"/>
              <a:ext cx="3352800" cy="2590800"/>
              <a:chOff x="2590800" y="381000"/>
              <a:chExt cx="3352800" cy="25908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609600"/>
                <a:ext cx="3352800" cy="23622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2">
                    <a:alpha val="31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1000"/>
                  </a:srgb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65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2743200" y="381000"/>
                <a:ext cx="2971800" cy="83820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65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218714" y="441269"/>
              <a:ext cx="2326278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Streaming/Actors/</a:t>
              </a:r>
            </a:p>
            <a:p>
              <a:pPr algn="ctr"/>
              <a:r>
                <a:rPr lang="en-US" dirty="0" smtClean="0"/>
                <a:t>Dataflow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Concurrent Collections (</a:t>
            </a:r>
            <a:r>
              <a:rPr lang="en-US" dirty="0" err="1" smtClean="0"/>
              <a:t>CnC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0"/>
            <a:ext cx="7315200" cy="4787900"/>
          </a:xfrm>
        </p:spPr>
        <p:txBody>
          <a:bodyPr/>
          <a:lstStyle/>
          <a:p>
            <a:r>
              <a:rPr lang="en-US" dirty="0" smtClean="0"/>
              <a:t>These models: </a:t>
            </a:r>
            <a:br>
              <a:rPr lang="en-US" dirty="0" smtClean="0"/>
            </a:br>
            <a:r>
              <a:rPr lang="en-US" dirty="0" smtClean="0"/>
              <a:t>A bit more domain specific </a:t>
            </a:r>
            <a:br>
              <a:rPr lang="en-US" dirty="0" smtClean="0"/>
            </a:br>
            <a:r>
              <a:rPr lang="en-US" dirty="0" smtClean="0"/>
              <a:t>  (than, say, futures)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 payoff in parallelism achieved / effort</a:t>
            </a:r>
          </a:p>
          <a:p>
            <a:r>
              <a:rPr lang="en-US" dirty="0" err="1" smtClean="0"/>
              <a:t>CnC</a:t>
            </a:r>
            <a:r>
              <a:rPr lang="en-US" dirty="0" smtClean="0"/>
              <a:t> is approximately:</a:t>
            </a:r>
          </a:p>
          <a:p>
            <a:pPr lvl="1"/>
            <a:r>
              <a:rPr lang="en-US" dirty="0" smtClean="0"/>
              <a:t> stream processing + </a:t>
            </a:r>
            <a:br>
              <a:rPr lang="en-US" dirty="0" smtClean="0"/>
            </a:br>
            <a:r>
              <a:rPr lang="en-US" dirty="0" smtClean="0"/>
              <a:t> shared data structures</a:t>
            </a:r>
          </a:p>
          <a:p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CnC</a:t>
            </a:r>
            <a:r>
              <a:rPr lang="en-US" dirty="0" smtClean="0"/>
              <a:t>: A library for C++</a:t>
            </a:r>
          </a:p>
          <a:p>
            <a:pPr lvl="1"/>
            <a:r>
              <a:rPr lang="en-US" dirty="0" smtClean="0"/>
              <a:t>Also for Java, .NET thanks to Rice U. (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Sarkar</a:t>
            </a:r>
            <a:r>
              <a:rPr lang="en-US" dirty="0" smtClean="0"/>
              <a:t> et al)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Yet… </a:t>
            </a:r>
            <a:r>
              <a:rPr lang="en-US" dirty="0" err="1" smtClean="0">
                <a:solidFill>
                  <a:srgbClr val="FFFF00"/>
                </a:solidFill>
              </a:rPr>
              <a:t>CnC</a:t>
            </a:r>
            <a:r>
              <a:rPr lang="en-US" dirty="0" smtClean="0">
                <a:solidFill>
                  <a:srgbClr val="FFFF00"/>
                </a:solidFill>
              </a:rPr>
              <a:t> requires and rewards pure functions --  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    Haskell is a natural fit.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8800" y="1447800"/>
            <a:ext cx="3352800" cy="2590800"/>
            <a:chOff x="5715000" y="457200"/>
            <a:chExt cx="3352800" cy="2590800"/>
          </a:xfrm>
        </p:grpSpPr>
        <p:grpSp>
          <p:nvGrpSpPr>
            <p:cNvPr id="4" name="Group 3"/>
            <p:cNvGrpSpPr/>
            <p:nvPr/>
          </p:nvGrpSpPr>
          <p:grpSpPr>
            <a:xfrm>
              <a:off x="7156287" y="1269348"/>
              <a:ext cx="1524000" cy="1066800"/>
              <a:chOff x="5867400" y="609600"/>
              <a:chExt cx="2590800" cy="18288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867400" y="609600"/>
                <a:ext cx="2590800" cy="1828800"/>
              </a:xfrm>
              <a:prstGeom prst="rect">
                <a:avLst/>
              </a:prstGeom>
              <a:solidFill>
                <a:srgbClr val="F7FB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63500"/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65" charset="0"/>
                </a:endParaRPr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5999170" y="685799"/>
                <a:ext cx="2403478" cy="1503374"/>
                <a:chOff x="3821" y="1282"/>
                <a:chExt cx="1514" cy="947"/>
              </a:xfrm>
            </p:grpSpPr>
            <p:sp>
              <p:nvSpPr>
                <p:cNvPr id="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21" y="1828"/>
                  <a:ext cx="30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333399"/>
                      </a:solidFill>
                      <a:latin typeface="Franklin Gothic Medium" pitchFamily="34" charset="0"/>
                      <a:cs typeface="Tahoma" pitchFamily="34" charset="0"/>
                    </a:rPr>
                    <a:t>C</a:t>
                  </a:r>
                </a:p>
              </p:txBody>
            </p:sp>
            <p:sp>
              <p:nvSpPr>
                <p:cNvPr id="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29" y="1825"/>
                  <a:ext cx="30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333399"/>
                      </a:solidFill>
                      <a:latin typeface="Franklin Gothic Medium" pitchFamily="34" charset="0"/>
                      <a:cs typeface="Tahoma" pitchFamily="34" charset="0"/>
                    </a:rPr>
                    <a:t>C</a:t>
                  </a:r>
                </a:p>
              </p:txBody>
            </p:sp>
            <p:sp>
              <p:nvSpPr>
                <p:cNvPr id="9" name="Oval 23"/>
                <p:cNvSpPr>
                  <a:spLocks noChangeArrowheads="1"/>
                </p:cNvSpPr>
                <p:nvPr/>
              </p:nvSpPr>
              <p:spPr bwMode="auto">
                <a:xfrm>
                  <a:off x="4617" y="1317"/>
                  <a:ext cx="672" cy="660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rgbClr val="003366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0" name="Oval 24"/>
                <p:cNvSpPr>
                  <a:spLocks noChangeArrowheads="1"/>
                </p:cNvSpPr>
                <p:nvPr/>
              </p:nvSpPr>
              <p:spPr bwMode="auto">
                <a:xfrm>
                  <a:off x="4657" y="1363"/>
                  <a:ext cx="586" cy="5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Rectangle 25"/>
                <p:cNvSpPr>
                  <a:spLocks noChangeArrowheads="1"/>
                </p:cNvSpPr>
                <p:nvPr/>
              </p:nvSpPr>
              <p:spPr bwMode="auto">
                <a:xfrm rot="19368174">
                  <a:off x="4701" y="1375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4558" y="1284"/>
                  <a:ext cx="324" cy="261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928" y="1282"/>
                  <a:ext cx="650" cy="650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8"/>
                <p:cNvSpPr>
                  <a:spLocks noChangeShapeType="1"/>
                </p:cNvSpPr>
                <p:nvPr/>
              </p:nvSpPr>
              <p:spPr bwMode="auto">
                <a:xfrm>
                  <a:off x="4474" y="1707"/>
                  <a:ext cx="4" cy="522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465" y="2211"/>
                  <a:ext cx="870" cy="2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326" y="1776"/>
                  <a:ext cx="0" cy="453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4456" y="1720"/>
                  <a:ext cx="128" cy="1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037" y="1886"/>
                  <a:ext cx="20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err="1">
                      <a:solidFill>
                        <a:srgbClr val="333399"/>
                      </a:solidFill>
                      <a:latin typeface="Franklin Gothic Medium" pitchFamily="34" charset="0"/>
                      <a:cs typeface="Tahoma" pitchFamily="34" charset="0"/>
                    </a:rPr>
                    <a:t>n</a:t>
                  </a:r>
                  <a:endParaRPr lang="en-US" sz="2000" dirty="0">
                    <a:solidFill>
                      <a:srgbClr val="333399"/>
                    </a:solidFill>
                    <a:latin typeface="Franklin Gothic Medium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958" y="1905"/>
                  <a:ext cx="466" cy="0"/>
                </a:xfrm>
                <a:prstGeom prst="line">
                  <a:avLst/>
                </a:prstGeom>
                <a:noFill/>
                <a:ln w="5715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34"/>
                <p:cNvSpPr>
                  <a:spLocks noChangeArrowheads="1"/>
                </p:cNvSpPr>
                <p:nvPr/>
              </p:nvSpPr>
              <p:spPr bwMode="auto">
                <a:xfrm>
                  <a:off x="3912" y="1922"/>
                  <a:ext cx="510" cy="3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1" name="Picture 20" descr="streamit-logo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287" y="2412348"/>
              <a:ext cx="2102069" cy="304800"/>
            </a:xfrm>
            <a:prstGeom prst="rect">
              <a:avLst/>
            </a:prstGeom>
            <a:effectLst>
              <a:glow rad="101600">
                <a:schemeClr val="bg1">
                  <a:alpha val="75000"/>
                </a:schemeClr>
              </a:glow>
            </a:effectLst>
          </p:spPr>
        </p:pic>
        <p:pic>
          <p:nvPicPr>
            <p:cNvPr id="22" name="Picture 21" descr="cud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4132" y="1421748"/>
              <a:ext cx="1205955" cy="730250"/>
            </a:xfrm>
            <a:prstGeom prst="rect">
              <a:avLst/>
            </a:prstGeom>
            <a:effectLst>
              <a:softEdge rad="88900"/>
            </a:effectLst>
          </p:spPr>
        </p:pic>
        <p:grpSp>
          <p:nvGrpSpPr>
            <p:cNvPr id="23" name="Group 22"/>
            <p:cNvGrpSpPr/>
            <p:nvPr/>
          </p:nvGrpSpPr>
          <p:grpSpPr>
            <a:xfrm>
              <a:off x="5715000" y="457200"/>
              <a:ext cx="3352800" cy="2590800"/>
              <a:chOff x="5797713" y="330852"/>
              <a:chExt cx="3352800" cy="2590800"/>
            </a:xfrm>
          </p:grpSpPr>
          <p:grpSp>
            <p:nvGrpSpPr>
              <p:cNvPr id="24" name="Group 31"/>
              <p:cNvGrpSpPr/>
              <p:nvPr/>
            </p:nvGrpSpPr>
            <p:grpSpPr>
              <a:xfrm>
                <a:off x="5797713" y="330852"/>
                <a:ext cx="3352800" cy="2590800"/>
                <a:chOff x="2590800" y="381000"/>
                <a:chExt cx="3352800" cy="2590800"/>
              </a:xfrm>
            </p:grpSpPr>
            <p:sp>
              <p:nvSpPr>
                <p:cNvPr id="26" name="Oval 25"/>
                <p:cNvSpPr/>
                <p:nvPr/>
              </p:nvSpPr>
              <p:spPr bwMode="auto">
                <a:xfrm>
                  <a:off x="2590800" y="609600"/>
                  <a:ext cx="3352800" cy="236220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bg2">
                      <a:alpha val="3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1000"/>
                    </a:srgbClr>
                  </a:outerShdw>
                </a:effec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65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 bwMode="auto">
                <a:xfrm>
                  <a:off x="2743200" y="381000"/>
                  <a:ext cx="2971800" cy="838200"/>
                </a:xfrm>
                <a:prstGeom prst="ellipse">
                  <a:avLst/>
                </a:prstGeom>
                <a:solidFill>
                  <a:schemeClr val="tx2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65" charset="0"/>
                  </a:endParaRPr>
                </a:p>
              </p:txBody>
            </p:sp>
          </p:grpSp>
          <p:sp>
            <p:nvSpPr>
              <p:cNvPr id="25" name="TextBox 28"/>
              <p:cNvSpPr txBox="1"/>
              <p:nvPr/>
            </p:nvSpPr>
            <p:spPr>
              <a:xfrm>
                <a:off x="6218714" y="441269"/>
                <a:ext cx="2326278" cy="701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Streaming/Actors/</a:t>
                </a:r>
              </a:p>
              <a:p>
                <a:pPr algn="ctr"/>
                <a:r>
                  <a:rPr lang="en-US" dirty="0" smtClean="0"/>
                  <a:t>Dataflow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Haskell / </a:t>
            </a:r>
            <a:r>
              <a:rPr lang="en-US" dirty="0" err="1" smtClean="0"/>
              <a:t>CnC</a:t>
            </a:r>
            <a:r>
              <a:rPr lang="en-US" dirty="0" smtClean="0"/>
              <a:t> Synergies</a:t>
            </a:r>
          </a:p>
        </p:txBody>
      </p:sp>
      <p:pic>
        <p:nvPicPr>
          <p:cNvPr id="17412" name="Picture 3" descr="BlueHaskell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3" y="6096000"/>
            <a:ext cx="1800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642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142"/>
                <a:gridCol w="2742142"/>
                <a:gridCol w="27421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incarnation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Haskell incarnation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CnC</a:t>
                      </a:r>
                      <a:r>
                        <a:rPr lang="en-US" baseline="0" dirty="0" smtClean="0"/>
                        <a:t> 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hopefully </a:t>
                      </a:r>
                      <a:r>
                        <a:rPr lang="en-US" dirty="0" smtClean="0"/>
                        <a:t>pure execute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Pure function</a:t>
                      </a:r>
                      <a:br>
                        <a:rPr lang="en-US" dirty="0" smtClean="0"/>
                      </a:br>
                      <a:r>
                        <a:rPr lang="en-US" sz="1600" i="1" baseline="0" dirty="0" smtClean="0"/>
                        <a:t>Enforce </a:t>
                      </a:r>
                      <a:r>
                        <a:rPr lang="en-US" sz="1600" baseline="0" dirty="0" smtClean="0"/>
                        <a:t>step purity.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</a:t>
                      </a:r>
                      <a:r>
                        <a:rPr lang="en-US" dirty="0" err="1" smtClean="0"/>
                        <a:t>CnC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Graph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Graph</a:t>
                      </a:r>
                      <a:r>
                        <a:rPr lang="en-US" sz="1600" baseline="0" dirty="0" smtClean="0"/>
                        <a:t> execution concurrently on other threads.  Blocking calls allow environment to collect results.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</a:t>
                      </a:r>
                      <a:r>
                        <a:rPr lang="en-US" baseline="0" dirty="0" smtClean="0"/>
                        <a:t> function.  </a:t>
                      </a:r>
                      <a:r>
                        <a:rPr lang="en-US" sz="1600" i="1" baseline="0" dirty="0" smtClean="0"/>
                        <a:t>Leverage </a:t>
                      </a:r>
                      <a:r>
                        <a:rPr lang="en-US" sz="1600" baseline="0" dirty="0" smtClean="0"/>
                        <a:t>the fact that </a:t>
                      </a:r>
                      <a:r>
                        <a:rPr lang="en-US" sz="1600" baseline="0" dirty="0" err="1" smtClean="0"/>
                        <a:t>CnC</a:t>
                      </a:r>
                      <a:r>
                        <a:rPr lang="en-US" sz="1600" baseline="0" dirty="0" smtClean="0"/>
                        <a:t> can play nicely in a pure framework.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1143000" y="4648200"/>
            <a:ext cx="70866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>
              <a:spcBef>
                <a:spcPts val="0"/>
              </a:spcBef>
              <a:spcAft>
                <a:spcPts val="0"/>
              </a:spcAft>
              <a:buSzTx/>
            </a:pPr>
            <a:r>
              <a:rPr lang="en-US" sz="2000" i="1" dirty="0" smtClean="0">
                <a:solidFill>
                  <a:schemeClr val="bg2"/>
                </a:solidFill>
                <a:latin typeface="Arial" charset="0"/>
              </a:rPr>
              <a:t>Also, Haskell </a:t>
            </a:r>
            <a:r>
              <a:rPr lang="en-US" sz="2000" i="1" dirty="0" err="1" smtClean="0">
                <a:solidFill>
                  <a:schemeClr val="bg2"/>
                </a:solidFill>
                <a:latin typeface="Arial" charset="0"/>
              </a:rPr>
              <a:t>CnC</a:t>
            </a:r>
            <a:r>
              <a:rPr lang="en-US" sz="2000" i="1" dirty="0" smtClean="0">
                <a:solidFill>
                  <a:schemeClr val="bg2"/>
                </a:solidFill>
                <a:latin typeface="Arial" charset="0"/>
              </a:rPr>
              <a:t> is a fun experiment.  </a:t>
            </a:r>
          </a:p>
          <a:p>
            <a:pPr lvl="1" algn="l" eaLnBrk="0" hangingPunct="0">
              <a:spcBef>
                <a:spcPts val="0"/>
              </a:spcBef>
              <a:spcAft>
                <a:spcPts val="0"/>
              </a:spcAft>
              <a:buSzTx/>
              <a:buFont typeface="Arial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</a:rPr>
              <a:t> We can try things like idempotent work stealing!  </a:t>
            </a:r>
          </a:p>
          <a:p>
            <a:pPr lvl="1" algn="l" eaLnBrk="0" hangingPunct="0">
              <a:spcBef>
                <a:spcPts val="0"/>
              </a:spcBef>
              <a:spcAft>
                <a:spcPts val="0"/>
              </a:spcAft>
              <a:buSzTx/>
              <a:buFont typeface="Arial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</a:rPr>
              <a:t> Most imperative threading packages don’t support that.</a:t>
            </a:r>
          </a:p>
          <a:p>
            <a:pPr lvl="1" algn="l" eaLnBrk="0" hangingPunct="0">
              <a:spcBef>
                <a:spcPts val="0"/>
              </a:spcBef>
              <a:spcAft>
                <a:spcPts val="0"/>
              </a:spcAft>
              <a:buSzTx/>
              <a:buFont typeface="Arial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</a:rPr>
              <a:t> Can we learn things to bring back to other </a:t>
            </a:r>
            <a:r>
              <a:rPr lang="en-US" sz="2000" dirty="0" err="1" smtClean="0">
                <a:solidFill>
                  <a:schemeClr val="bg2"/>
                </a:solidFill>
                <a:latin typeface="Arial" charset="0"/>
              </a:rPr>
              <a:t>CnC’s</a:t>
            </a:r>
            <a:r>
              <a:rPr lang="en-US" sz="2000" dirty="0" smtClean="0">
                <a:solidFill>
                  <a:schemeClr val="bg2"/>
                </a:solidFill>
                <a:latin typeface="Arial" charset="0"/>
              </a:rPr>
              <a:t>?</a:t>
            </a:r>
            <a:endParaRPr lang="en-US" sz="2000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CnC</a:t>
            </a:r>
            <a:r>
              <a:rPr lang="en-US" dirty="0" smtClean="0"/>
              <a:t> called from Haskell?</a:t>
            </a:r>
            <a:endParaRPr lang="en-US" dirty="0"/>
          </a:p>
        </p:txBody>
      </p:sp>
      <p:sp>
        <p:nvSpPr>
          <p:cNvPr id="6147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24000"/>
            <a:ext cx="4648200" cy="4419600"/>
          </a:xfrm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Haskell is </a:t>
            </a:r>
            <a:r>
              <a:rPr lang="en-US" sz="2200" i="1" dirty="0" smtClean="0">
                <a:solidFill>
                  <a:srgbClr val="FFFF00"/>
                </a:solidFill>
              </a:rPr>
              <a:t>LAZY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To control par. </a:t>
            </a:r>
            <a:r>
              <a:rPr lang="en-US" sz="2200" dirty="0" err="1" smtClean="0">
                <a:solidFill>
                  <a:schemeClr val="tx1"/>
                </a:solidFill>
              </a:rPr>
              <a:t>eval</a:t>
            </a:r>
            <a:r>
              <a:rPr lang="en-US" sz="2200" dirty="0" smtClean="0">
                <a:solidFill>
                  <a:schemeClr val="tx1"/>
                </a:solidFill>
              </a:rPr>
              <a:t> granularity Haskell </a:t>
            </a:r>
            <a:r>
              <a:rPr lang="en-US" sz="2200" dirty="0" err="1" smtClean="0">
                <a:solidFill>
                  <a:schemeClr val="tx1"/>
                </a:solidFill>
              </a:rPr>
              <a:t>CnC</a:t>
            </a:r>
            <a:r>
              <a:rPr lang="en-US" sz="2200" dirty="0" smtClean="0">
                <a:solidFill>
                  <a:schemeClr val="tx1"/>
                </a:solidFill>
              </a:rPr>
              <a:t> is mostly </a:t>
            </a:r>
            <a:r>
              <a:rPr lang="en-US" sz="2200" i="1" dirty="0" smtClean="0">
                <a:solidFill>
                  <a:srgbClr val="FFFF00"/>
                </a:solidFill>
              </a:rPr>
              <a:t>eager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When the result of a </a:t>
            </a:r>
            <a:r>
              <a:rPr lang="en-US" sz="2200" dirty="0" err="1" smtClean="0">
                <a:solidFill>
                  <a:schemeClr val="tx1"/>
                </a:solidFill>
              </a:rPr>
              <a:t>CnC</a:t>
            </a:r>
            <a:r>
              <a:rPr lang="en-US" sz="2200" dirty="0" smtClean="0">
                <a:solidFill>
                  <a:schemeClr val="tx1"/>
                </a:solidFill>
              </a:rPr>
              <a:t> graph is needed, the whole graph executes, in parallel, to completion.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(e.g. WHNF = whole graph evaluated) 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6150" name="Straight Arrow Connector 58"/>
          <p:cNvCxnSpPr>
            <a:cxnSpLocks noChangeShapeType="1"/>
          </p:cNvCxnSpPr>
          <p:nvPr/>
        </p:nvCxnSpPr>
        <p:spPr bwMode="auto">
          <a:xfrm>
            <a:off x="4419600" y="3886200"/>
            <a:ext cx="1905000" cy="1676400"/>
          </a:xfrm>
          <a:prstGeom prst="straightConnector1">
            <a:avLst/>
          </a:prstGeom>
          <a:noFill/>
          <a:ln w="25400">
            <a:noFill/>
            <a:round/>
            <a:headEnd/>
            <a:tailEnd type="arrow" w="med" len="med"/>
          </a:ln>
        </p:spPr>
      </p:cxnSp>
      <p:grpSp>
        <p:nvGrpSpPr>
          <p:cNvPr id="36" name="Group 35"/>
          <p:cNvGrpSpPr/>
          <p:nvPr/>
        </p:nvGrpSpPr>
        <p:grpSpPr>
          <a:xfrm>
            <a:off x="5385578" y="1654314"/>
            <a:ext cx="3454857" cy="4136886"/>
            <a:chOff x="5385578" y="1654314"/>
            <a:chExt cx="3454857" cy="4136886"/>
          </a:xfrm>
        </p:grpSpPr>
        <p:grpSp>
          <p:nvGrpSpPr>
            <p:cNvPr id="27" name="Group 26"/>
            <p:cNvGrpSpPr/>
            <p:nvPr/>
          </p:nvGrpSpPr>
          <p:grpSpPr>
            <a:xfrm>
              <a:off x="5385578" y="2193869"/>
              <a:ext cx="3454857" cy="3597331"/>
              <a:chOff x="5077657" y="2193869"/>
              <a:chExt cx="3454857" cy="3597331"/>
            </a:xfrm>
          </p:grpSpPr>
          <p:grpSp>
            <p:nvGrpSpPr>
              <p:cNvPr id="2" name="Group 55"/>
              <p:cNvGrpSpPr>
                <a:grpSpLocks/>
              </p:cNvGrpSpPr>
              <p:nvPr/>
            </p:nvGrpSpPr>
            <p:grpSpPr bwMode="auto">
              <a:xfrm rot="5400000">
                <a:off x="6480229" y="1592207"/>
                <a:ext cx="1068387" cy="2271712"/>
                <a:chOff x="2590800" y="2604683"/>
                <a:chExt cx="1067595" cy="2272117"/>
              </a:xfrm>
            </p:grpSpPr>
            <p:cxnSp>
              <p:nvCxnSpPr>
                <p:cNvPr id="33" name="Straight Connector 32"/>
                <p:cNvCxnSpPr/>
                <p:nvPr/>
              </p:nvCxnSpPr>
              <p:spPr bwMode="auto">
                <a:xfrm>
                  <a:off x="2589212" y="4179763"/>
                  <a:ext cx="515556" cy="242930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 rot="5400000">
                  <a:off x="2133028" y="3887611"/>
                  <a:ext cx="1979966" cy="1587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5400000">
                  <a:off x="3260116" y="4041864"/>
                  <a:ext cx="242930" cy="518728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 rot="10800000" flipV="1">
                  <a:off x="2589213" y="2893659"/>
                  <a:ext cx="533005" cy="381068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5400000">
                  <a:off x="2139863" y="3724077"/>
                  <a:ext cx="914563" cy="15863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 rot="5400000">
                  <a:off x="3160627" y="3694696"/>
                  <a:ext cx="990777" cy="1587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3122217" y="2893659"/>
                  <a:ext cx="533005" cy="304854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5400000">
                  <a:off x="2976935" y="2748377"/>
                  <a:ext cx="292152" cy="1587"/>
                </a:xfrm>
                <a:prstGeom prst="line">
                  <a:avLst/>
                </a:prstGeom>
                <a:solidFill>
                  <a:srgbClr val="4D4D4D"/>
                </a:solidFill>
                <a:ln w="38100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7" name="5-Point Star 56"/>
              <p:cNvSpPr/>
              <p:nvPr/>
            </p:nvSpPr>
            <p:spPr bwMode="auto">
              <a:xfrm>
                <a:off x="5635679" y="2498669"/>
                <a:ext cx="457200" cy="457200"/>
              </a:xfrm>
              <a:prstGeom prst="star5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6151" name="Elbow Connector 62"/>
              <p:cNvCxnSpPr>
                <a:cxnSpLocks noChangeShapeType="1"/>
              </p:cNvCxnSpPr>
              <p:nvPr/>
            </p:nvCxnSpPr>
            <p:spPr bwMode="auto">
              <a:xfrm rot="16200000" flipH="1">
                <a:off x="5638800" y="4724400"/>
                <a:ext cx="1143000" cy="990600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noFill/>
                <a:round/>
                <a:headEnd/>
                <a:tailEnd type="arrow" w="med" len="med"/>
              </a:ln>
            </p:spPr>
          </p:cxnSp>
          <p:cxnSp>
            <p:nvCxnSpPr>
              <p:cNvPr id="6152" name="Straight Arrow Connector 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74482" y="3120203"/>
                <a:ext cx="617594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5077657" y="3565469"/>
                <a:ext cx="10152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 smtClean="0"/>
                  <a:t>Need </a:t>
                </a:r>
                <a:br>
                  <a:rPr lang="en-US" sz="2000" dirty="0" smtClean="0"/>
                </a:br>
                <a:r>
                  <a:rPr lang="en-US" sz="2000" dirty="0" smtClean="0"/>
                  <a:t>result!</a:t>
                </a:r>
                <a:endParaRPr lang="en-US" sz="2000" dirty="0"/>
              </a:p>
            </p:txBody>
          </p:sp>
          <p:cxnSp>
            <p:nvCxnSpPr>
              <p:cNvPr id="19" name="Straight Arrow Connector 65"/>
              <p:cNvCxnSpPr>
                <a:cxnSpLocks noChangeShapeType="1"/>
              </p:cNvCxnSpPr>
              <p:nvPr/>
            </p:nvCxnSpPr>
            <p:spPr bwMode="auto">
              <a:xfrm rot="5400000">
                <a:off x="7540679" y="3184469"/>
                <a:ext cx="990600" cy="2286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7616879" y="3810000"/>
                <a:ext cx="9156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 err="1" smtClean="0"/>
                  <a:t>Recv</a:t>
                </a:r>
                <a:r>
                  <a:rPr lang="en-US" sz="2000" dirty="0" smtClean="0"/>
                  <a:t>.</a:t>
                </a:r>
              </a:p>
              <a:p>
                <a:pPr algn="l"/>
                <a:r>
                  <a:rPr lang="en-US" sz="2000" dirty="0" smtClean="0"/>
                  <a:t>result</a:t>
                </a:r>
                <a:endParaRPr lang="en-US" sz="2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21479" y="3269159"/>
                <a:ext cx="1377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 smtClean="0"/>
                  <a:t>Par exec</a:t>
                </a:r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638800" y="1654314"/>
              <a:ext cx="12073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Fork</a:t>
              </a:r>
              <a:br>
                <a:rPr lang="en-US" sz="2000" dirty="0" smtClean="0"/>
              </a:br>
              <a:r>
                <a:rPr lang="en-US" sz="2000" dirty="0" smtClean="0"/>
                <a:t>workers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</a:t>
            </a:r>
            <a:r>
              <a:rPr lang="en-US" dirty="0" err="1" smtClean="0"/>
              <a:t>CnC</a:t>
            </a:r>
            <a:r>
              <a:rPr lang="en-US" dirty="0" smtClean="0"/>
              <a:t> program in Haskell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79500"/>
            <a:ext cx="8226425" cy="5473700"/>
          </a:xfrm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x-none" dirty="0" smtClean="0">
                <a:latin typeface="Monaco"/>
              </a:rPr>
              <a:t> </a:t>
            </a:r>
            <a:r>
              <a:rPr dirty="0" smtClean="0">
                <a:latin typeface="Monaco"/>
              </a:rPr>
              <a:t>myStep items tag =</a:t>
            </a:r>
            <a:br>
              <a:rPr dirty="0" smtClean="0">
                <a:latin typeface="Monaco"/>
              </a:rPr>
            </a:br>
            <a:r>
              <a:rPr b="1" dirty="0" smtClean="0">
                <a:latin typeface="Monaco"/>
              </a:rPr>
              <a:t>  </a:t>
            </a:r>
            <a:r>
              <a:rPr b="1" dirty="0" smtClean="0">
                <a:solidFill>
                  <a:srgbClr val="800000"/>
                </a:solidFill>
                <a:latin typeface="Monaco"/>
              </a:rPr>
              <a:t>do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 </a:t>
            </a:r>
            <a:r>
              <a:rPr dirty="0" smtClean="0">
                <a:latin typeface="Monaco"/>
              </a:rPr>
              <a:t>word1 &lt;-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get </a:t>
            </a:r>
            <a:r>
              <a:rPr dirty="0" smtClean="0">
                <a:latin typeface="Monaco"/>
              </a:rPr>
              <a:t>items 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"left"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dirty="0" smtClean="0">
                <a:latin typeface="Monaco"/>
              </a:rPr>
              <a:t>     word2 &lt;-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get </a:t>
            </a:r>
            <a:r>
              <a:rPr dirty="0" smtClean="0">
                <a:latin typeface="Monaco"/>
              </a:rPr>
              <a:t>items 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"right"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dirty="0" smtClean="0">
                <a:latin typeface="Monaco"/>
              </a:rPr>
              <a:t>     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put </a:t>
            </a:r>
            <a:r>
              <a:rPr dirty="0" smtClean="0">
                <a:latin typeface="Monaco"/>
              </a:rPr>
              <a:t>items 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"result"</a:t>
            </a:r>
            <a:r>
              <a:rPr dirty="0" smtClean="0">
                <a:latin typeface="Monaco"/>
              </a:rPr>
              <a:t> (word1 ++ word2 ++ show tag)</a:t>
            </a:r>
            <a:br>
              <a:rPr dirty="0" smtClean="0">
                <a:latin typeface="Monaco"/>
              </a:rPr>
            </a:b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dirty="0" smtClean="0">
                <a:latin typeface="Monaco"/>
              </a:rPr>
              <a:t>cncGraph =</a:t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</a:t>
            </a:r>
            <a:r>
              <a:rPr b="1" dirty="0" smtClean="0">
                <a:solidFill>
                  <a:srgbClr val="800000"/>
                </a:solidFill>
                <a:latin typeface="Monaco"/>
              </a:rPr>
              <a:t>do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 </a:t>
            </a:r>
            <a:r>
              <a:rPr dirty="0" smtClean="0">
                <a:latin typeface="Monaco"/>
              </a:rPr>
              <a:t>tags </a:t>
            </a:r>
            <a:r>
              <a:rPr lang="x-none" dirty="0" smtClean="0">
                <a:latin typeface="Monaco"/>
              </a:rPr>
              <a:t> </a:t>
            </a:r>
            <a:r>
              <a:rPr dirty="0" smtClean="0">
                <a:latin typeface="Monaco"/>
              </a:rPr>
              <a:t>&lt;- </a:t>
            </a:r>
            <a:r>
              <a:rPr dirty="0" smtClean="0">
                <a:solidFill>
                  <a:schemeClr val="bg1">
                    <a:lumMod val="50000"/>
                  </a:schemeClr>
                </a:solidFill>
                <a:latin typeface="Monaco"/>
              </a:rPr>
              <a:t>newTagCol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</a:t>
            </a:r>
            <a:r>
              <a:rPr dirty="0" smtClean="0">
                <a:latin typeface="Monaco"/>
              </a:rPr>
              <a:t>items &lt;-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newItemCol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</a:t>
            </a:r>
            <a:r>
              <a:rPr dirty="0" smtClean="0">
                <a:solidFill>
                  <a:schemeClr val="accent1">
                    <a:lumMod val="75000"/>
                  </a:schemeClr>
                </a:solidFill>
                <a:latin typeface="Monaco"/>
              </a:rPr>
              <a:t>prescribe </a:t>
            </a:r>
            <a:r>
              <a:rPr dirty="0" smtClean="0">
                <a:latin typeface="Monaco"/>
              </a:rPr>
              <a:t>tags (myStep items)</a:t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</a:t>
            </a:r>
            <a:r>
              <a:rPr dirty="0" smtClean="0">
                <a:solidFill>
                  <a:srgbClr val="007300"/>
                </a:solidFill>
                <a:latin typeface="Monaco"/>
              </a:rPr>
              <a:t>initialize</a:t>
            </a:r>
            <a:r>
              <a:rPr dirty="0" smtClean="0">
                <a:latin typeface="Monaco"/>
              </a:rPr>
              <a:t>$</a:t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  </a:t>
            </a:r>
            <a:r>
              <a:rPr b="1" dirty="0" smtClean="0">
                <a:solidFill>
                  <a:srgbClr val="800000"/>
                </a:solidFill>
                <a:latin typeface="Monaco"/>
              </a:rPr>
              <a:t>do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put </a:t>
            </a:r>
            <a:r>
              <a:rPr dirty="0" smtClean="0">
                <a:latin typeface="Monaco"/>
              </a:rPr>
              <a:t>items 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"left" "Hello "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    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put </a:t>
            </a:r>
            <a:r>
              <a:rPr dirty="0" smtClean="0">
                <a:latin typeface="Monaco"/>
              </a:rPr>
              <a:t>items 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"right" "World "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    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putt </a:t>
            </a:r>
            <a:r>
              <a:rPr dirty="0" smtClean="0">
                <a:latin typeface="Monaco"/>
              </a:rPr>
              <a:t>tags 99</a:t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</a:t>
            </a:r>
            <a:r>
              <a:rPr dirty="0" smtClean="0">
                <a:solidFill>
                  <a:srgbClr val="007300"/>
                </a:solidFill>
                <a:latin typeface="Monaco"/>
              </a:rPr>
              <a:t>finalize</a:t>
            </a:r>
            <a:r>
              <a:rPr dirty="0" smtClean="0">
                <a:latin typeface="Monaco"/>
              </a:rPr>
              <a:t>$</a:t>
            </a:r>
            <a:br>
              <a:rPr dirty="0" smtClean="0">
                <a:latin typeface="Monaco"/>
              </a:rPr>
            </a:br>
            <a:r>
              <a:rPr lang="x-none" dirty="0" smtClean="0">
                <a:latin typeface="Monaco"/>
              </a:rPr>
              <a:t>       </a:t>
            </a:r>
            <a:r>
              <a:rPr b="1" dirty="0" smtClean="0">
                <a:solidFill>
                  <a:srgbClr val="800000"/>
                </a:solidFill>
                <a:latin typeface="Monaco"/>
              </a:rPr>
              <a:t>do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 </a:t>
            </a:r>
            <a:r>
              <a:rPr dirty="0" smtClean="0">
                <a:solidFill>
                  <a:srgbClr val="007EFB"/>
                </a:solidFill>
                <a:latin typeface="Monaco"/>
              </a:rPr>
              <a:t>get </a:t>
            </a:r>
            <a:r>
              <a:rPr dirty="0" smtClean="0">
                <a:latin typeface="Monaco"/>
              </a:rPr>
              <a:t>items </a:t>
            </a:r>
            <a:r>
              <a:rPr dirty="0" smtClean="0">
                <a:solidFill>
                  <a:srgbClr val="800000"/>
                </a:solidFill>
                <a:latin typeface="Monaco"/>
              </a:rPr>
              <a:t>"result"</a:t>
            </a: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dirty="0" smtClean="0">
                <a:latin typeface="Monaco"/>
              </a:rPr>
              <a:t/>
            </a:r>
            <a:br>
              <a:rPr dirty="0" smtClean="0">
                <a:latin typeface="Monaco"/>
              </a:rPr>
            </a:br>
            <a:r>
              <a:rPr b="1" dirty="0" smtClean="0">
                <a:latin typeface="Monaco"/>
              </a:rPr>
              <a:t>main</a:t>
            </a:r>
            <a:r>
              <a:rPr dirty="0" smtClean="0">
                <a:latin typeface="Monaco"/>
              </a:rPr>
              <a:t> = putStrLn (runGraph cncGraph)</a:t>
            </a:r>
            <a:endParaRPr lang="en-US" dirty="0"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Initial Results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371600" y="1828800"/>
            <a:ext cx="6324600" cy="1588"/>
          </a:xfrm>
          <a:prstGeom prst="line">
            <a:avLst/>
          </a:prstGeom>
          <a:solidFill>
            <a:srgbClr val="4D4D4D"/>
          </a:solidFill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371600" y="3657600"/>
            <a:ext cx="6324600" cy="1588"/>
          </a:xfrm>
          <a:prstGeom prst="line">
            <a:avLst/>
          </a:prstGeom>
          <a:solidFill>
            <a:srgbClr val="4D4D4D"/>
          </a:solidFill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will show you graphs like this:</a:t>
            </a:r>
            <a:endParaRPr lang="en-US" dirty="0"/>
          </a:p>
        </p:txBody>
      </p:sp>
      <p:pic>
        <p:nvPicPr>
          <p:cNvPr id="8195" name="Picture 4" descr="\\.psf\Host\ffh\ryan\research\intel\MUSTBACKUP\Presentations\2010.07.07_haskell_cnc_for_rice\blackschol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1066800"/>
            <a:ext cx="6400800" cy="4943475"/>
          </a:xfrm>
          <a:noFill/>
        </p:spPr>
      </p:pic>
      <p:sp>
        <p:nvSpPr>
          <p:cNvPr id="4" name="TextBox 3"/>
          <p:cNvSpPr txBox="1"/>
          <p:nvPr/>
        </p:nvSpPr>
        <p:spPr>
          <a:xfrm>
            <a:off x="990600" y="6172200"/>
            <a:ext cx="4511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(4 socket 8 core </a:t>
            </a:r>
            <a:r>
              <a:rPr lang="en-US" sz="2400" dirty="0" err="1" smtClean="0">
                <a:solidFill>
                  <a:srgbClr val="FFFF00"/>
                </a:solidFill>
              </a:rPr>
              <a:t>Westmere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>
          <a:xfrm>
            <a:off x="76200" y="1231900"/>
            <a:ext cx="6702425" cy="3949700"/>
          </a:xfrm>
        </p:spPr>
        <p:txBody>
          <a:bodyPr/>
          <a:lstStyle/>
          <a:p>
            <a:r>
              <a:rPr lang="en-US" sz="2400" dirty="0" smtClean="0"/>
              <a:t>IO based + pure </a:t>
            </a:r>
            <a:r>
              <a:rPr lang="en-US" sz="2400" dirty="0" err="1" smtClean="0"/>
              <a:t>impl.s</a:t>
            </a:r>
            <a:endParaRPr lang="en-US" sz="2400" dirty="0" smtClean="0"/>
          </a:p>
          <a:p>
            <a:r>
              <a:rPr lang="en-US" sz="2400" dirty="0" smtClean="0"/>
              <a:t>Lots </a:t>
            </a:r>
            <a:r>
              <a:rPr lang="en-US" sz="2400" dirty="0"/>
              <a:t>of fun with </a:t>
            </a:r>
            <a:r>
              <a:rPr lang="en-US" sz="2400" dirty="0" smtClean="0"/>
              <a:t>schedulers!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Lightweight user threads (3</a:t>
            </a:r>
            <a:r>
              <a:rPr lang="en-US" sz="2200" dirty="0" smtClean="0">
                <a:solidFill>
                  <a:srgbClr val="FFFF00"/>
                </a:solidFill>
              </a:rPr>
              <a:t>)</a:t>
            </a:r>
          </a:p>
          <a:p>
            <a:pPr lvl="2"/>
            <a:r>
              <a:rPr lang="en-US" sz="2000" dirty="0" err="1" smtClean="0">
                <a:solidFill>
                  <a:srgbClr val="FFFF00"/>
                </a:solidFill>
              </a:rPr>
              <a:t>Data.Map</a:t>
            </a:r>
            <a:r>
              <a:rPr lang="en-US" sz="2000" dirty="0" smtClean="0">
                <a:solidFill>
                  <a:srgbClr val="FFFF00"/>
                </a:solidFill>
              </a:rPr>
              <a:t> of </a:t>
            </a:r>
            <a:r>
              <a:rPr lang="en-US" sz="2000" dirty="0" err="1" smtClean="0">
                <a:solidFill>
                  <a:srgbClr val="FFFF00"/>
                </a:solidFill>
              </a:rPr>
              <a:t>MVars</a:t>
            </a:r>
            <a:r>
              <a:rPr lang="en-US" sz="2000" dirty="0" smtClean="0">
                <a:solidFill>
                  <a:srgbClr val="FFFF00"/>
                </a:solidFill>
              </a:rPr>
              <a:t> for data.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Global work queue (4,5,6,7,10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rgbClr val="FFFF00"/>
                </a:solidFill>
              </a:rPr>
              <a:t>Continuations + Work </a:t>
            </a:r>
            <a:r>
              <a:rPr lang="en-US" sz="2200" dirty="0">
                <a:solidFill>
                  <a:srgbClr val="FFFF00"/>
                </a:solidFill>
              </a:rPr>
              <a:t>stealing </a:t>
            </a:r>
            <a:r>
              <a:rPr lang="en-US" sz="2200" dirty="0" smtClean="0">
                <a:solidFill>
                  <a:srgbClr val="FFFF00"/>
                </a:solidFill>
              </a:rPr>
              <a:t>(10,11)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Simple </a:t>
            </a:r>
            <a:r>
              <a:rPr lang="en-US" sz="2000" dirty="0" err="1" smtClean="0">
                <a:solidFill>
                  <a:srgbClr val="FFFF00"/>
                </a:solidFill>
              </a:rPr>
              <a:t>Data.Sequence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deques</a:t>
            </a:r>
            <a:r>
              <a:rPr lang="en-US" sz="2000" dirty="0" smtClean="0">
                <a:solidFill>
                  <a:srgbClr val="FFFF00"/>
                </a:solidFill>
              </a:rPr>
              <a:t/>
            </a:r>
            <a:br>
              <a:rPr lang="en-US" sz="2000" dirty="0" smtClean="0">
                <a:solidFill>
                  <a:srgbClr val="FFFF00"/>
                </a:solidFill>
              </a:rPr>
            </a:br>
            <a:endParaRPr lang="en-US" sz="2000" dirty="0" smtClean="0">
              <a:solidFill>
                <a:srgbClr val="FFFF00"/>
              </a:solidFill>
            </a:endParaRPr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Haskell </a:t>
            </a:r>
            <a:r>
              <a:rPr lang="en-US" sz="2200" dirty="0">
                <a:solidFill>
                  <a:srgbClr val="FFFFFF"/>
                </a:solidFill>
              </a:rPr>
              <a:t>“spark” work stealing (8,9</a:t>
            </a:r>
            <a:r>
              <a:rPr lang="en-US" sz="2200" dirty="0" smtClean="0">
                <a:solidFill>
                  <a:srgbClr val="FFFFFF"/>
                </a:solidFill>
              </a:rPr>
              <a:t>)</a:t>
            </a:r>
          </a:p>
          <a:p>
            <a:pPr lvl="2"/>
            <a:r>
              <a:rPr lang="en-US" sz="2000" dirty="0" smtClean="0">
                <a:solidFill>
                  <a:srgbClr val="FFFFFF"/>
                </a:solidFill>
              </a:rPr>
              <a:t>(Mechanism used by ‘par’)</a:t>
            </a:r>
          </a:p>
          <a:p>
            <a:pPr lvl="2"/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Cilkish</a:t>
            </a:r>
            <a:r>
              <a:rPr lang="en-US" sz="2000" dirty="0" smtClean="0">
                <a:solidFill>
                  <a:srgbClr val="FFFFFF"/>
                </a:solidFill>
              </a:rPr>
              <a:t> sync/join on 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 top of IO threads</a:t>
            </a:r>
          </a:p>
          <a:p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5486400" y="2826603"/>
            <a:ext cx="2362200" cy="1745397"/>
            <a:chOff x="6172200" y="3352800"/>
            <a:chExt cx="2362200" cy="1745397"/>
          </a:xfrm>
        </p:grpSpPr>
        <p:sp>
          <p:nvSpPr>
            <p:cNvPr id="22" name="Can 21"/>
            <p:cNvSpPr/>
            <p:nvPr/>
          </p:nvSpPr>
          <p:spPr bwMode="auto">
            <a:xfrm>
              <a:off x="7086600" y="4267200"/>
              <a:ext cx="609600" cy="609600"/>
            </a:xfrm>
            <a:prstGeom prst="can">
              <a:avLst/>
            </a:prstGeom>
            <a:solidFill>
              <a:srgbClr val="4D4D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23" name="Punched Tape 22"/>
            <p:cNvSpPr/>
            <p:nvPr/>
          </p:nvSpPr>
          <p:spPr bwMode="auto">
            <a:xfrm>
              <a:off x="6172200" y="3352800"/>
              <a:ext cx="685800" cy="457200"/>
            </a:xfrm>
            <a:prstGeom prst="flowChartPunchedTap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-65" charset="0"/>
                </a:rPr>
                <a:t>wrkr1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24" name="Punched Tape 23"/>
            <p:cNvSpPr/>
            <p:nvPr/>
          </p:nvSpPr>
          <p:spPr bwMode="auto">
            <a:xfrm>
              <a:off x="7010400" y="3352800"/>
              <a:ext cx="685800" cy="457200"/>
            </a:xfrm>
            <a:prstGeom prst="flowChartPunchedTap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-65" charset="0"/>
                </a:rPr>
                <a:t>wrkr2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25" name="Punched Tape 24"/>
            <p:cNvSpPr/>
            <p:nvPr/>
          </p:nvSpPr>
          <p:spPr bwMode="auto">
            <a:xfrm>
              <a:off x="7848600" y="3352800"/>
              <a:ext cx="685800" cy="457200"/>
            </a:xfrm>
            <a:prstGeom prst="flowChartPunchedTap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Verdana" pitchFamily="-65" charset="0"/>
                </a:rPr>
                <a:t>wrkr3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-65" charset="0"/>
              </a:endParaRPr>
            </a:p>
          </p:txBody>
        </p:sp>
        <p:cxnSp>
          <p:nvCxnSpPr>
            <p:cNvPr id="27" name="Shape 26"/>
            <p:cNvCxnSpPr>
              <a:stCxn id="23" idx="2"/>
            </p:cNvCxnSpPr>
            <p:nvPr/>
          </p:nvCxnSpPr>
          <p:spPr bwMode="auto">
            <a:xfrm rot="16200000" flipH="1">
              <a:off x="6549390" y="3729990"/>
              <a:ext cx="502920" cy="571500"/>
            </a:xfrm>
            <a:prstGeom prst="curvedConnector2">
              <a:avLst/>
            </a:prstGeom>
            <a:solidFill>
              <a:srgbClr val="4D4D4D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8" name="Shape 27"/>
            <p:cNvCxnSpPr>
              <a:stCxn id="24" idx="2"/>
              <a:endCxn id="22" idx="1"/>
            </p:cNvCxnSpPr>
            <p:nvPr/>
          </p:nvCxnSpPr>
          <p:spPr bwMode="auto">
            <a:xfrm rot="16200000" flipH="1">
              <a:off x="7120890" y="3996690"/>
              <a:ext cx="502920" cy="38100"/>
            </a:xfrm>
            <a:prstGeom prst="curvedConnector3">
              <a:avLst>
                <a:gd name="adj1" fmla="val 50000"/>
              </a:avLst>
            </a:prstGeom>
            <a:solidFill>
              <a:srgbClr val="4D4D4D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32" name="Shape 27"/>
            <p:cNvCxnSpPr>
              <a:stCxn id="25" idx="2"/>
            </p:cNvCxnSpPr>
            <p:nvPr/>
          </p:nvCxnSpPr>
          <p:spPr bwMode="auto">
            <a:xfrm rot="5400000">
              <a:off x="7654290" y="3729990"/>
              <a:ext cx="502920" cy="571500"/>
            </a:xfrm>
            <a:prstGeom prst="curvedConnector2">
              <a:avLst/>
            </a:prstGeom>
            <a:solidFill>
              <a:srgbClr val="4D4D4D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7702421" y="4267200"/>
              <a:ext cx="83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Global</a:t>
              </a:r>
              <a:br>
                <a:rPr lang="en-US" sz="1600" dirty="0" smtClean="0"/>
              </a:br>
              <a:r>
                <a:rPr lang="en-US" sz="1600" dirty="0" smtClean="0"/>
                <a:t>work</a:t>
              </a:r>
              <a:br>
                <a:rPr lang="en-US" sz="1600" dirty="0" smtClean="0"/>
              </a:br>
              <a:r>
                <a:rPr lang="en-US" sz="1600" dirty="0" smtClean="0"/>
                <a:t>pool</a:t>
              </a:r>
              <a:endParaRPr 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066800"/>
            <a:ext cx="3237003" cy="1359932"/>
            <a:chOff x="5227621" y="1154668"/>
            <a:chExt cx="3237003" cy="1359932"/>
          </a:xfrm>
        </p:grpSpPr>
        <p:grpSp>
          <p:nvGrpSpPr>
            <p:cNvPr id="21" name="Group 20"/>
            <p:cNvGrpSpPr/>
            <p:nvPr/>
          </p:nvGrpSpPr>
          <p:grpSpPr>
            <a:xfrm>
              <a:off x="5227621" y="1154668"/>
              <a:ext cx="3237003" cy="1359932"/>
              <a:chOff x="5227621" y="1154668"/>
              <a:chExt cx="3237003" cy="135993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547708" y="1915180"/>
                <a:ext cx="2916916" cy="599420"/>
                <a:chOff x="5562600" y="1838980"/>
                <a:chExt cx="2916916" cy="599420"/>
              </a:xfrm>
            </p:grpSpPr>
            <p:sp>
              <p:nvSpPr>
                <p:cNvPr id="4" name="Punched Tape 3"/>
                <p:cNvSpPr/>
                <p:nvPr/>
              </p:nvSpPr>
              <p:spPr bwMode="auto">
                <a:xfrm>
                  <a:off x="5562600" y="1981200"/>
                  <a:ext cx="685800" cy="457200"/>
                </a:xfrm>
                <a:prstGeom prst="flowChartPunchedTap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Verdana" pitchFamily="-65" charset="0"/>
                    </a:rPr>
                    <a:t>thr1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Verdana" pitchFamily="-65" charset="0"/>
                  </a:endParaRPr>
                </a:p>
              </p:txBody>
            </p:sp>
            <p:sp>
              <p:nvSpPr>
                <p:cNvPr id="5" name="Punched Tape 4"/>
                <p:cNvSpPr/>
                <p:nvPr/>
              </p:nvSpPr>
              <p:spPr bwMode="auto">
                <a:xfrm>
                  <a:off x="6400800" y="1981200"/>
                  <a:ext cx="685800" cy="457200"/>
                </a:xfrm>
                <a:prstGeom prst="flowChartPunchedTap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Verdana" pitchFamily="-65" charset="0"/>
                    </a:rPr>
                    <a:t>thr2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Verdana" pitchFamily="-65" charset="0"/>
                  </a:endParaRPr>
                </a:p>
              </p:txBody>
            </p:sp>
            <p:sp>
              <p:nvSpPr>
                <p:cNvPr id="6" name="Punched Tape 5"/>
                <p:cNvSpPr/>
                <p:nvPr/>
              </p:nvSpPr>
              <p:spPr bwMode="auto">
                <a:xfrm>
                  <a:off x="7239000" y="1981200"/>
                  <a:ext cx="685800" cy="457200"/>
                </a:xfrm>
                <a:prstGeom prst="flowChartPunchedTap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Verdana" pitchFamily="-65" charset="0"/>
                    </a:rPr>
                    <a:t>thr3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Verdana" pitchFamily="-65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001000" y="1838980"/>
                  <a:ext cx="4785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FF00"/>
                      </a:solidFill>
                    </a:rPr>
                    <a:t>…</a:t>
                  </a:r>
                  <a:endParaRPr lang="en-US" sz="2800" dirty="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5227621" y="1154668"/>
                <a:ext cx="3154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Thread per step instanc</a:t>
                </a:r>
                <a:r>
                  <a:rPr lang="en-US" dirty="0"/>
                  <a:t>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257800" y="1600200"/>
                <a:ext cx="2895600" cy="377825"/>
                <a:chOff x="5257800" y="1600200"/>
                <a:chExt cx="2895600" cy="37782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257800" y="1600200"/>
                  <a:ext cx="936625" cy="377825"/>
                  <a:chOff x="5410200" y="1676400"/>
                  <a:chExt cx="936625" cy="377825"/>
                </a:xfrm>
              </p:grpSpPr>
              <p:sp>
                <p:nvSpPr>
                  <p:cNvPr id="11" name="Oval 10"/>
                  <p:cNvSpPr/>
                  <p:nvPr/>
                </p:nvSpPr>
                <p:spPr bwMode="auto">
                  <a:xfrm>
                    <a:off x="5410200" y="1676400"/>
                    <a:ext cx="936625" cy="377825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000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410200" y="1676400"/>
                    <a:ext cx="87414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Step(0)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248400" y="1600200"/>
                  <a:ext cx="936625" cy="377825"/>
                  <a:chOff x="5410200" y="1676400"/>
                  <a:chExt cx="936625" cy="377825"/>
                </a:xfrm>
              </p:grpSpPr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5410200" y="1676400"/>
                    <a:ext cx="936625" cy="377825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000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410200" y="1676400"/>
                    <a:ext cx="87414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Step(1)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216775" y="1600200"/>
                  <a:ext cx="936625" cy="377825"/>
                  <a:chOff x="5410200" y="1676400"/>
                  <a:chExt cx="936625" cy="377825"/>
                </a:xfrm>
              </p:grpSpPr>
              <p:sp>
                <p:nvSpPr>
                  <p:cNvPr id="18" name="Oval 17"/>
                  <p:cNvSpPr/>
                  <p:nvPr/>
                </p:nvSpPr>
                <p:spPr bwMode="auto">
                  <a:xfrm>
                    <a:off x="5410200" y="1676400"/>
                    <a:ext cx="936625" cy="377825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0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10200" y="1676400"/>
                    <a:ext cx="87414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Step(2)</a:t>
                    </a:r>
                    <a:endParaRPr lang="en-US" sz="1400" dirty="0"/>
                  </a:p>
                </p:txBody>
              </p:sp>
            </p:grpSp>
          </p:grpSp>
        </p:grpSp>
        <p:cxnSp>
          <p:nvCxnSpPr>
            <p:cNvPr id="41" name="Straight Connector 40"/>
            <p:cNvCxnSpPr>
              <a:stCxn id="11" idx="4"/>
              <a:endCxn id="4" idx="0"/>
            </p:cNvCxnSpPr>
            <p:nvPr/>
          </p:nvCxnSpPr>
          <p:spPr bwMode="auto">
            <a:xfrm rot="16200000" flipH="1">
              <a:off x="5745813" y="1958324"/>
              <a:ext cx="125095" cy="164495"/>
            </a:xfrm>
            <a:prstGeom prst="line">
              <a:avLst/>
            </a:prstGeom>
            <a:solidFill>
              <a:srgbClr val="4D4D4D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15" idx="4"/>
              <a:endCxn id="5" idx="0"/>
            </p:cNvCxnSpPr>
            <p:nvPr/>
          </p:nvCxnSpPr>
          <p:spPr bwMode="auto">
            <a:xfrm rot="16200000" flipH="1">
              <a:off x="6660213" y="2034524"/>
              <a:ext cx="125095" cy="12095"/>
            </a:xfrm>
            <a:prstGeom prst="line">
              <a:avLst/>
            </a:prstGeom>
            <a:solidFill>
              <a:srgbClr val="4D4D4D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18" idx="4"/>
              <a:endCxn id="6" idx="0"/>
            </p:cNvCxnSpPr>
            <p:nvPr/>
          </p:nvCxnSpPr>
          <p:spPr bwMode="auto">
            <a:xfrm rot="5400000">
              <a:off x="7563501" y="1981532"/>
              <a:ext cx="125095" cy="118080"/>
            </a:xfrm>
            <a:prstGeom prst="line">
              <a:avLst/>
            </a:prstGeom>
            <a:solidFill>
              <a:srgbClr val="4D4D4D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4965477" y="4655403"/>
            <a:ext cx="3340323" cy="1821597"/>
            <a:chOff x="4965477" y="4655403"/>
            <a:chExt cx="3340323" cy="1821597"/>
          </a:xfrm>
        </p:grpSpPr>
        <p:grpSp>
          <p:nvGrpSpPr>
            <p:cNvPr id="77" name="Group 76"/>
            <p:cNvGrpSpPr/>
            <p:nvPr/>
          </p:nvGrpSpPr>
          <p:grpSpPr>
            <a:xfrm>
              <a:off x="5943600" y="4655403"/>
              <a:ext cx="2362200" cy="1669197"/>
              <a:chOff x="5943600" y="4655403"/>
              <a:chExt cx="2362200" cy="166919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943600" y="4655403"/>
                <a:ext cx="2362200" cy="1592997"/>
                <a:chOff x="6172200" y="3352800"/>
                <a:chExt cx="2362200" cy="1592997"/>
              </a:xfrm>
            </p:grpSpPr>
            <p:sp>
              <p:nvSpPr>
                <p:cNvPr id="50" name="Can 49"/>
                <p:cNvSpPr/>
                <p:nvPr/>
              </p:nvSpPr>
              <p:spPr bwMode="auto">
                <a:xfrm>
                  <a:off x="6400800" y="4336197"/>
                  <a:ext cx="609600" cy="609600"/>
                </a:xfrm>
                <a:prstGeom prst="can">
                  <a:avLst/>
                </a:prstGeom>
                <a:solidFill>
                  <a:srgbClr val="4D4D4D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-65" charset="0"/>
                  </a:endParaRPr>
                </a:p>
              </p:txBody>
            </p:sp>
            <p:sp>
              <p:nvSpPr>
                <p:cNvPr id="51" name="Punched Tape 50"/>
                <p:cNvSpPr/>
                <p:nvPr/>
              </p:nvSpPr>
              <p:spPr bwMode="auto">
                <a:xfrm>
                  <a:off x="6172200" y="3352800"/>
                  <a:ext cx="685800" cy="457200"/>
                </a:xfrm>
                <a:prstGeom prst="flowChartPunchedTap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Verdana" pitchFamily="-65" charset="0"/>
                    </a:rPr>
                    <a:t>wrkr1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Verdana" pitchFamily="-65" charset="0"/>
                  </a:endParaRPr>
                </a:p>
              </p:txBody>
            </p:sp>
            <p:sp>
              <p:nvSpPr>
                <p:cNvPr id="53" name="Punched Tape 52"/>
                <p:cNvSpPr/>
                <p:nvPr/>
              </p:nvSpPr>
              <p:spPr bwMode="auto">
                <a:xfrm>
                  <a:off x="7848600" y="3352800"/>
                  <a:ext cx="685800" cy="457200"/>
                </a:xfrm>
                <a:prstGeom prst="flowChartPunchedTap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Pct val="130000"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Verdana" pitchFamily="-65" charset="0"/>
                    </a:rPr>
                    <a:t>wrkr2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Verdana" pitchFamily="-65" charset="0"/>
                  </a:endParaRPr>
                </a:p>
              </p:txBody>
            </p:sp>
            <p:cxnSp>
              <p:nvCxnSpPr>
                <p:cNvPr id="54" name="Shape 53"/>
                <p:cNvCxnSpPr>
                  <a:stCxn id="51" idx="2"/>
                  <a:endCxn id="50" idx="1"/>
                </p:cNvCxnSpPr>
                <p:nvPr/>
              </p:nvCxnSpPr>
              <p:spPr bwMode="auto">
                <a:xfrm rot="16200000" flipH="1">
                  <a:off x="6324392" y="3954988"/>
                  <a:ext cx="571917" cy="190500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4D4D4D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hape 27"/>
                <p:cNvCxnSpPr>
                  <a:stCxn id="53" idx="2"/>
                  <a:endCxn id="59" idx="1"/>
                </p:cNvCxnSpPr>
                <p:nvPr/>
              </p:nvCxnSpPr>
              <p:spPr bwMode="auto">
                <a:xfrm rot="5400000">
                  <a:off x="7772192" y="3993088"/>
                  <a:ext cx="648117" cy="190500"/>
                </a:xfrm>
                <a:prstGeom prst="curvedConnector3">
                  <a:avLst>
                    <a:gd name="adj1" fmla="val 50000"/>
                  </a:avLst>
                </a:prstGeom>
                <a:solidFill>
                  <a:srgbClr val="4D4D4D"/>
                </a:solidFill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</p:grpSp>
          <p:sp>
            <p:nvSpPr>
              <p:cNvPr id="59" name="Can 58"/>
              <p:cNvSpPr/>
              <p:nvPr/>
            </p:nvSpPr>
            <p:spPr bwMode="auto">
              <a:xfrm>
                <a:off x="7467600" y="5715000"/>
                <a:ext cx="609600" cy="609600"/>
              </a:xfrm>
              <a:prstGeom prst="can">
                <a:avLst/>
              </a:prstGeom>
              <a:solidFill>
                <a:srgbClr val="4D4D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65" charset="0"/>
                </a:endParaRPr>
              </a:p>
            </p:txBody>
          </p:sp>
          <p:cxnSp>
            <p:nvCxnSpPr>
              <p:cNvPr id="64" name="Shape 53"/>
              <p:cNvCxnSpPr>
                <a:stCxn id="51" idx="2"/>
                <a:endCxn id="59" idx="1"/>
              </p:cNvCxnSpPr>
              <p:nvPr/>
            </p:nvCxnSpPr>
            <p:spPr bwMode="auto">
              <a:xfrm rot="16200000" flipH="1">
                <a:off x="6705392" y="4647991"/>
                <a:ext cx="648117" cy="1485900"/>
              </a:xfrm>
              <a:prstGeom prst="curvedConnector3">
                <a:avLst>
                  <a:gd name="adj1" fmla="val 50000"/>
                </a:avLst>
              </a:prstGeom>
              <a:solidFill>
                <a:srgbClr val="4D4D4D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hape 53"/>
              <p:cNvCxnSpPr>
                <a:stCxn id="53" idx="2"/>
                <a:endCxn id="50" idx="1"/>
              </p:cNvCxnSpPr>
              <p:nvPr/>
            </p:nvCxnSpPr>
            <p:spPr bwMode="auto">
              <a:xfrm rot="5400000">
                <a:off x="6933992" y="4609891"/>
                <a:ext cx="571917" cy="1485900"/>
              </a:xfrm>
              <a:prstGeom prst="curvedConnector3">
                <a:avLst>
                  <a:gd name="adj1" fmla="val 50000"/>
                </a:avLst>
              </a:prstGeom>
              <a:solidFill>
                <a:srgbClr val="4D4D4D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4965477" y="5646003"/>
              <a:ext cx="1282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Per-thread</a:t>
              </a:r>
              <a:br>
                <a:rPr lang="en-US" sz="1600" dirty="0" smtClean="0"/>
              </a:br>
              <a:r>
                <a:rPr lang="en-US" sz="1600" dirty="0" smtClean="0"/>
                <a:t>work </a:t>
              </a:r>
              <a:br>
                <a:rPr lang="en-US" sz="1600" dirty="0" smtClean="0"/>
              </a:br>
              <a:r>
                <a:rPr lang="en-US" sz="1600" dirty="0" err="1" smtClean="0"/>
                <a:t>deques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MG_Template_r-01b">
  <a:themeElements>
    <a:clrScheme name="SMG_Template_r-01b 1">
      <a:dk1>
        <a:srgbClr val="000000"/>
      </a:dk1>
      <a:lt1>
        <a:srgbClr val="FFFFFF"/>
      </a:lt1>
      <a:dk2>
        <a:srgbClr val="F7FBFF"/>
      </a:dk2>
      <a:lt2>
        <a:srgbClr val="087EB9"/>
      </a:lt2>
      <a:accent1>
        <a:srgbClr val="009900"/>
      </a:accent1>
      <a:accent2>
        <a:srgbClr val="AA014C"/>
      </a:accent2>
      <a:accent3>
        <a:srgbClr val="FAFDFF"/>
      </a:accent3>
      <a:accent4>
        <a:srgbClr val="DADADA"/>
      </a:accent4>
      <a:accent5>
        <a:srgbClr val="AACAAA"/>
      </a:accent5>
      <a:accent6>
        <a:srgbClr val="9A0144"/>
      </a:accent6>
      <a:hlink>
        <a:srgbClr val="FF5C00"/>
      </a:hlink>
      <a:folHlink>
        <a:srgbClr val="FDB605"/>
      </a:folHlink>
    </a:clrScheme>
    <a:fontScheme name="SMG_Template_r-01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lnDef>
  </a:objectDefaults>
  <a:extraClrSchemeLst>
    <a:extraClrScheme>
      <a:clrScheme name="SMG_Template_r-01b 1">
        <a:dk1>
          <a:srgbClr val="000000"/>
        </a:dk1>
        <a:lt1>
          <a:srgbClr val="FFFFFF"/>
        </a:lt1>
        <a:dk2>
          <a:srgbClr val="F7FBFF"/>
        </a:dk2>
        <a:lt2>
          <a:srgbClr val="087EB9"/>
        </a:lt2>
        <a:accent1>
          <a:srgbClr val="009900"/>
        </a:accent1>
        <a:accent2>
          <a:srgbClr val="AA014C"/>
        </a:accent2>
        <a:accent3>
          <a:srgbClr val="FAFDFF"/>
        </a:accent3>
        <a:accent4>
          <a:srgbClr val="DADADA"/>
        </a:accent4>
        <a:accent5>
          <a:srgbClr val="AACAAA"/>
        </a:accent5>
        <a:accent6>
          <a:srgbClr val="9A0144"/>
        </a:accent6>
        <a:hlink>
          <a:srgbClr val="FF5C00"/>
        </a:hlink>
        <a:folHlink>
          <a:srgbClr val="FDB60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409</Words>
  <Application>Microsoft Office PowerPoint</Application>
  <PresentationFormat>全屏显示(4:3)</PresentationFormat>
  <Paragraphs>110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SMG_Template_r-01b</vt:lpstr>
      <vt:lpstr>Default Theme</vt:lpstr>
      <vt:lpstr>Intel Concurrent Collections  (for Haskell)</vt:lpstr>
      <vt:lpstr>Goals</vt:lpstr>
      <vt:lpstr>Intel Concurrent Collections (CnC)</vt:lpstr>
      <vt:lpstr>Haskell / CnC Synergies</vt:lpstr>
      <vt:lpstr>How is CnC called from Haskell?</vt:lpstr>
      <vt:lpstr>A complete CnC program in Haskell</vt:lpstr>
      <vt:lpstr>Initial Results</vt:lpstr>
      <vt:lpstr>I will show you graphs like this:</vt:lpstr>
      <vt:lpstr>Current Implementations</vt:lpstr>
      <vt:lpstr>Back to graphs…</vt:lpstr>
      <vt:lpstr>PowerPoint 演示文稿</vt:lpstr>
      <vt:lpstr>声明：</vt:lpstr>
    </vt:vector>
  </TitlesOfParts>
  <Company>Hanlon Brown Design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Notes</dc:title>
  <dc:creator>bob</dc:creator>
  <cp:lastModifiedBy>Microsoft</cp:lastModifiedBy>
  <cp:revision>590</cp:revision>
  <dcterms:created xsi:type="dcterms:W3CDTF">2010-07-29T00:08:39Z</dcterms:created>
  <dcterms:modified xsi:type="dcterms:W3CDTF">2018-01-05T05:37:28Z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