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921" r:id="rId3"/>
  </p:sldMasterIdLst>
  <p:notesMasterIdLst>
    <p:notesMasterId r:id="rId28"/>
  </p:notesMasterIdLst>
  <p:handoutMasterIdLst>
    <p:handoutMasterId r:id="rId29"/>
  </p:handoutMasterIdLst>
  <p:sldIdLst>
    <p:sldId id="620" r:id="rId4"/>
    <p:sldId id="670" r:id="rId5"/>
    <p:sldId id="684" r:id="rId6"/>
    <p:sldId id="680" r:id="rId7"/>
    <p:sldId id="666" r:id="rId8"/>
    <p:sldId id="685" r:id="rId9"/>
    <p:sldId id="667" r:id="rId10"/>
    <p:sldId id="668" r:id="rId11"/>
    <p:sldId id="674" r:id="rId12"/>
    <p:sldId id="669" r:id="rId13"/>
    <p:sldId id="688" r:id="rId14"/>
    <p:sldId id="686" r:id="rId15"/>
    <p:sldId id="671" r:id="rId16"/>
    <p:sldId id="681" r:id="rId17"/>
    <p:sldId id="672" r:id="rId18"/>
    <p:sldId id="675" r:id="rId19"/>
    <p:sldId id="689" r:id="rId20"/>
    <p:sldId id="683" r:id="rId21"/>
    <p:sldId id="682" r:id="rId22"/>
    <p:sldId id="687" r:id="rId23"/>
    <p:sldId id="679" r:id="rId24"/>
    <p:sldId id="690" r:id="rId25"/>
    <p:sldId id="639" r:id="rId26"/>
    <p:sldId id="691" r:id="rId27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60A8"/>
    <a:srgbClr val="003300"/>
    <a:srgbClr val="006600"/>
    <a:srgbClr val="808080"/>
    <a:srgbClr val="5F5F5F"/>
    <a:srgbClr val="4D4D4D"/>
    <a:srgbClr val="333399"/>
    <a:srgbClr val="33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2" autoAdjust="0"/>
    <p:restoredTop sz="99524" autoAdjust="0"/>
  </p:normalViewPr>
  <p:slideViewPr>
    <p:cSldViewPr snapToGrid="0">
      <p:cViewPr>
        <p:scale>
          <a:sx n="80" d="100"/>
          <a:sy n="80" d="100"/>
        </p:scale>
        <p:origin x="-1072" y="-48"/>
      </p:cViewPr>
      <p:guideLst>
        <p:guide orient="horz" pos="3888"/>
        <p:guide orient="horz" pos="3600"/>
        <p:guide orient="horz" pos="228"/>
        <p:guide pos="5486"/>
        <p:guide pos="274"/>
        <p:guide pos="5417"/>
      </p:guideLst>
    </p:cSldViewPr>
  </p:slideViewPr>
  <p:outlineViewPr>
    <p:cViewPr>
      <p:scale>
        <a:sx n="33" d="100"/>
        <a:sy n="33" d="100"/>
      </p:scale>
      <p:origin x="0" y="26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3330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C8D6-A790-4584-B1BA-5B9B3A4CE0F7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D21C9-85C8-491B-B028-8EB7CFEA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8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38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81CD60E2-5667-4819-AF7D-60F63E527E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796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31775" indent="-23018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461963" indent="-228600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633413" indent="-169863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03275" indent="-168275" algn="l" rtl="0" eaLnBrk="0" fontAlgn="base" hangingPunct="0">
      <a:spcBef>
        <a:spcPct val="30000"/>
      </a:spcBef>
      <a:spcAft>
        <a:spcPct val="0"/>
      </a:spcAft>
      <a:buFont typeface="Verdana" pitchFamily="34" charset="0"/>
      <a:buChar char="–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60E2-5667-4819-AF7D-60F63E527E4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9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5207" y="767247"/>
            <a:ext cx="4568888" cy="383798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15950" y="3651250"/>
            <a:ext cx="7985125" cy="457200"/>
          </a:xfrm>
        </p:spPr>
        <p:txBody>
          <a:bodyPr anchor="b">
            <a:spAutoFit/>
          </a:bodyPr>
          <a:lstStyle>
            <a:lvl1pPr algn="r">
              <a:defRPr sz="3000">
                <a:solidFill>
                  <a:srgbClr val="0860A8"/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3913188" y="4167188"/>
            <a:ext cx="4699000" cy="304800"/>
          </a:xfrm>
        </p:spPr>
        <p:txBody>
          <a:bodyPr wrap="none">
            <a:spAutoFit/>
          </a:bodyPr>
          <a:lstStyle>
            <a:lvl1pPr algn="r">
              <a:spcBef>
                <a:spcPct val="25000"/>
              </a:spcBef>
              <a:defRPr sz="2000">
                <a:solidFill>
                  <a:srgbClr val="0860A8"/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pic>
        <p:nvPicPr>
          <p:cNvPr id="7" name="Picture 62" descr="INTEL_LOGO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473075"/>
            <a:ext cx="12509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5"/>
          <p:cNvSpPr txBox="1">
            <a:spLocks noChangeArrowheads="1"/>
          </p:cNvSpPr>
          <p:nvPr userDrawn="1"/>
        </p:nvSpPr>
        <p:spPr bwMode="auto">
          <a:xfrm>
            <a:off x="6616700" y="6305550"/>
            <a:ext cx="1984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kern="1200" noProof="0">
                <a:solidFill>
                  <a:srgbClr val="0860A8"/>
                </a:solidFill>
                <a:effectLst/>
                <a:latin typeface="Neo Sans Intel Medium" pitchFamily="34" charset="0"/>
                <a:ea typeface="+mn-ea"/>
                <a:cs typeface="Arial" pitchFamily="34" charset="0"/>
              </a:rPr>
              <a:t>Software and Services Group</a:t>
            </a:r>
          </a:p>
        </p:txBody>
      </p:sp>
    </p:spTree>
    <p:extLst>
      <p:ext uri="{BB962C8B-B14F-4D97-AF65-F5344CB8AC3E}">
        <p14:creationId xmlns:p14="http://schemas.microsoft.com/office/powerpoint/2010/main" val="62184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2332038" y="6427788"/>
            <a:ext cx="7524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1DAB3FDB-8672-4C5A-8D06-023E72907EAB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7489-4D91-4238-8FC5-E298DE21F8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85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92100"/>
            <a:ext cx="2070100" cy="4964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292100"/>
            <a:ext cx="6057900" cy="4964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2332038" y="6427788"/>
            <a:ext cx="7524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1D29391-C43C-46C9-9DAB-C2B4CDAFFD55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9AB94-9218-48DD-9CE4-0382810F4D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23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92100"/>
            <a:ext cx="8280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8625" y="1370013"/>
            <a:ext cx="4041775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0013"/>
            <a:ext cx="4043363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2332038" y="6427788"/>
            <a:ext cx="7524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0035717-DC17-47AD-A0A0-5C637B5F99AB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40B7-3F32-41C7-9ED5-8DB3D7E3EB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56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F4592-A390-4F88-922B-66107F4462B8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385AA-5A7A-43BC-9E58-0771703DD8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212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177D7-FBFA-4036-9952-7459926C8831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2764-95C1-44BD-BF96-E9726323BE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74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E5F76-589A-439A-81E3-1C454774A2CF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E2FEA-168E-4E89-BB93-D82298DF4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450" y="1371600"/>
            <a:ext cx="4065588" cy="434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71600"/>
            <a:ext cx="4065587" cy="434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ECEB5-73B4-48E9-B9C1-1C958721A7C9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16EE1-2788-4651-8546-0BE56B1573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088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009F5-AE54-4244-8954-8393ECC2A45F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2447A-6554-44E2-9A21-75498DE4DD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959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C0C58-96C4-4330-B496-64BD32DF80C5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A0A2-D34B-45EC-B65F-A744C1D304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056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0977C-CBE1-4DE4-88FA-54496328D62C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2A73C-6FDA-4F81-B020-B1035D584D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44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 b="1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F9032-4972-42E2-BE36-CE1A164CB4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84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E11AA-E393-4216-BB8A-5D71A77B2C99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A7B26-7011-494F-8D7B-D6E6E6D303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552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D179C-8DEC-4FE7-A783-28E4F2C9FFD9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C1FBD-7AA8-4D6E-A2CE-A2E327E2D5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915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2C878-FD7B-475A-A5B6-828686F811C7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B0832-2363-4CAE-97B8-37B544F1C0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3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80988"/>
            <a:ext cx="2070100" cy="5438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5450" y="280988"/>
            <a:ext cx="6061075" cy="5438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EFCA6-3F8E-4B68-8DDC-07FEFD3EFB2E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22559-E701-4A13-9E4E-3D15FC8479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131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5"/>
            <a:ext cx="7772400" cy="578494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5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defTabSz="102408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5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defTabSz="102408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3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8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2409" tIns="102409" rIns="102409" bIns="102409" rtlCol="0" anchor="ctr"/>
          <a:lstStyle/>
          <a:p>
            <a:pPr defTabSz="102408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5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77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24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3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5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41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5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C3880-70AC-4B44-8926-AE5B502E15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37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81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7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716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2044" indent="0">
              <a:buNone/>
              <a:defRPr sz="3100"/>
            </a:lvl2pPr>
            <a:lvl3pPr marL="1024087" indent="0">
              <a:buNone/>
              <a:defRPr sz="2700"/>
            </a:lvl3pPr>
            <a:lvl4pPr marL="1536131" indent="0">
              <a:buNone/>
              <a:defRPr sz="2200"/>
            </a:lvl4pPr>
            <a:lvl5pPr marL="2048174" indent="0">
              <a:buNone/>
              <a:defRPr sz="2200"/>
            </a:lvl5pPr>
            <a:lvl6pPr marL="2560218" indent="0">
              <a:buNone/>
              <a:defRPr sz="2200"/>
            </a:lvl6pPr>
            <a:lvl7pPr marL="3072261" indent="0">
              <a:buNone/>
              <a:defRPr sz="2200"/>
            </a:lvl7pPr>
            <a:lvl8pPr marL="3584304" indent="0">
              <a:buNone/>
              <a:defRPr sz="2200"/>
            </a:lvl8pPr>
            <a:lvl9pPr marL="4096348" indent="0">
              <a:buNone/>
              <a:defRPr sz="22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441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1370013"/>
            <a:ext cx="40417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0013"/>
            <a:ext cx="4043363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224A6-7033-412C-8EA4-1181CC5D98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85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D16D-C5B5-453C-8BCD-A335DE5500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13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2A045-4B71-412C-A96B-A48E156CC0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16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084E7-7689-4F94-8D0A-1437156796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16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B477F-B780-435B-8B14-6E629DD756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0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2332038" y="6427788"/>
            <a:ext cx="7524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0A41477-4B25-4EE1-93A8-C70CDB353833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F687C-60F6-4563-9526-30AD7EB095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5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9"/>
          <p:cNvGrpSpPr>
            <a:grpSpLocks/>
          </p:cNvGrpSpPr>
          <p:nvPr userDrawn="1"/>
        </p:nvGrpSpPr>
        <p:grpSpPr bwMode="auto">
          <a:xfrm>
            <a:off x="0" y="6041571"/>
            <a:ext cx="9144000" cy="828675"/>
            <a:chOff x="0" y="3798"/>
            <a:chExt cx="5760" cy="522"/>
          </a:xfrm>
        </p:grpSpPr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5483" y="3891"/>
              <a:ext cx="27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/>
            <a:p>
              <a:pPr algn="ctr" eaLnBrk="0" hangingPunct="0">
                <a:spcBef>
                  <a:spcPct val="0"/>
                </a:spcBef>
                <a:buSzTx/>
              </a:pPr>
              <a:fld id="{F23E7594-B63B-49B5-A4A8-8587DAFA2973}" type="slidenum">
                <a:rPr lang="en-US" sz="1200" b="1">
                  <a:solidFill>
                    <a:schemeClr val="bg1"/>
                  </a:solidFill>
                  <a:latin typeface="Arial" pitchFamily="34" charset="0"/>
                </a:rPr>
                <a:pPr algn="ctr" eaLnBrk="0" hangingPunct="0">
                  <a:spcBef>
                    <a:spcPct val="0"/>
                  </a:spcBef>
                  <a:buSzTx/>
                </a:pPr>
                <a:t>‹#›</a:t>
              </a:fld>
              <a:endParaRPr lang="en-US" sz="12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0" y="3798"/>
              <a:ext cx="5758" cy="522"/>
              <a:chOff x="0" y="3798"/>
              <a:chExt cx="5758" cy="522"/>
            </a:xfrm>
          </p:grpSpPr>
          <p:sp>
            <p:nvSpPr>
              <p:cNvPr id="14" name="Rectangle 63"/>
              <p:cNvSpPr>
                <a:spLocks noChangeArrowheads="1"/>
              </p:cNvSpPr>
              <p:nvPr userDrawn="1"/>
            </p:nvSpPr>
            <p:spPr bwMode="invGray">
              <a:xfrm>
                <a:off x="0" y="3798"/>
                <a:ext cx="5758" cy="522"/>
              </a:xfrm>
              <a:prstGeom prst="rect">
                <a:avLst/>
              </a:prstGeom>
              <a:solidFill>
                <a:srgbClr val="0860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  <a:buSzTx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Picture 64" descr="intel_wht_100 [Converted]"/>
              <p:cNvPicPr>
                <a:picLocks noChangeAspect="1" noChangeArrowheads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8" y="3884"/>
                <a:ext cx="50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92100"/>
            <a:ext cx="82804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70013"/>
            <a:ext cx="823753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05087" y="6181344"/>
            <a:ext cx="438912" cy="53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FFFFFF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599B5998-67C6-48A5-8D09-3773B3A90FF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ext Box 65"/>
          <p:cNvSpPr txBox="1">
            <a:spLocks noChangeArrowheads="1"/>
          </p:cNvSpPr>
          <p:nvPr userDrawn="1"/>
        </p:nvSpPr>
        <p:spPr bwMode="auto">
          <a:xfrm>
            <a:off x="5818188" y="6305550"/>
            <a:ext cx="1984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 Medium" pitchFamily="34" charset="0"/>
              </a:rPr>
              <a:t>Software and Services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17" r:id="rId9"/>
    <p:sldLayoutId id="2147483918" r:id="rId10"/>
    <p:sldLayoutId id="2147483919" r:id="rId11"/>
    <p:sldLayoutId id="214748392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defRPr b="1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246063" indent="-244475" algn="l" rtl="0" eaLnBrk="0" fontAlgn="base" hangingPunct="0">
        <a:spcBef>
          <a:spcPct val="40000"/>
        </a:spcBef>
        <a:spcAft>
          <a:spcPct val="0"/>
        </a:spcAft>
        <a:buSzPct val="125000"/>
        <a:buFont typeface="Times" pitchFamily="18" charset="0"/>
        <a:buChar char="•"/>
        <a:defRPr b="1">
          <a:solidFill>
            <a:schemeClr val="tx1"/>
          </a:solidFill>
          <a:latin typeface="+mn-lt"/>
        </a:defRPr>
      </a:lvl2pPr>
      <a:lvl3pPr marL="571500" indent="-32385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3pPr>
      <a:lvl4pPr marL="725488" indent="-1524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 b="1">
          <a:solidFill>
            <a:schemeClr val="tx1"/>
          </a:solidFill>
          <a:latin typeface="+mn-lt"/>
        </a:defRPr>
      </a:lvl4pPr>
      <a:lvl5pPr marL="1136650" indent="-409575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5pPr>
      <a:lvl6pPr marL="1593850" indent="-409575" algn="l" rtl="0" fontAlgn="base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6pPr>
      <a:lvl7pPr marL="2051050" indent="-409575" algn="l" rtl="0" fontAlgn="base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7pPr>
      <a:lvl8pPr marL="2508250" indent="-409575" algn="l" rtl="0" fontAlgn="base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8pPr>
      <a:lvl9pPr marL="2965450" indent="-409575" algn="l" rtl="0" fontAlgn="base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280988"/>
            <a:ext cx="82835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371600"/>
            <a:ext cx="8283575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2038" y="6427788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800" b="1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0A3D9A0-D57F-4F54-AA8B-3CC7C7F0D1D5}" type="datetime1">
              <a:rPr lang="zh-CN" altLang="en-US"/>
              <a:pPr>
                <a:defRPr/>
              </a:pPr>
              <a:t>2018/1/5</a:t>
            </a:fld>
            <a:endParaRPr lang="en-US" altLang="zh-CN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51013" y="6427788"/>
            <a:ext cx="415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800" b="1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5A934D5-105A-4209-8ABA-B8B1CA5BB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860A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860A8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860A8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860A8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860A8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0860A8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0860A8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0860A8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0860A8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defRPr>
          <a:solidFill>
            <a:schemeClr val="hlink"/>
          </a:solidFill>
          <a:latin typeface="+mn-lt"/>
          <a:ea typeface="+mn-ea"/>
          <a:cs typeface="+mn-cs"/>
        </a:defRPr>
      </a:lvl1pPr>
      <a:lvl2pPr marL="246063" indent="-244475" algn="l" rtl="0" eaLnBrk="0" fontAlgn="base" hangingPunct="0">
        <a:spcBef>
          <a:spcPct val="40000"/>
        </a:spcBef>
        <a:spcAft>
          <a:spcPct val="0"/>
        </a:spcAft>
        <a:buSzPct val="125000"/>
        <a:buFont typeface="Times" pitchFamily="18" charset="0"/>
        <a:buChar char="•"/>
        <a:defRPr>
          <a:solidFill>
            <a:schemeClr val="hlink"/>
          </a:solidFill>
          <a:latin typeface="+mn-lt"/>
          <a:cs typeface="+mn-cs"/>
        </a:defRPr>
      </a:lvl2pPr>
      <a:lvl3pPr marL="571500" indent="-3238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hlink"/>
          </a:solidFill>
          <a:latin typeface="+mn-lt"/>
          <a:cs typeface="+mn-cs"/>
        </a:defRPr>
      </a:lvl3pPr>
      <a:lvl4pPr marL="725488" indent="-1524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chemeClr val="hlink"/>
          </a:solidFill>
          <a:latin typeface="+mn-lt"/>
          <a:cs typeface="+mn-cs"/>
        </a:defRPr>
      </a:lvl4pPr>
      <a:lvl5pPr marL="1136650" indent="-40957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hlink"/>
          </a:solidFill>
          <a:latin typeface="+mn-lt"/>
          <a:cs typeface="+mn-cs"/>
        </a:defRPr>
      </a:lvl5pPr>
      <a:lvl6pPr marL="15938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hlink"/>
          </a:solidFill>
          <a:latin typeface="+mn-lt"/>
          <a:cs typeface="+mn-cs"/>
        </a:defRPr>
      </a:lvl6pPr>
      <a:lvl7pPr marL="20510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hlink"/>
          </a:solidFill>
          <a:latin typeface="+mn-lt"/>
          <a:cs typeface="+mn-cs"/>
        </a:defRPr>
      </a:lvl7pPr>
      <a:lvl8pPr marL="25082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hlink"/>
          </a:solidFill>
          <a:latin typeface="+mn-lt"/>
          <a:cs typeface="+mn-cs"/>
        </a:defRPr>
      </a:lvl8pPr>
      <a:lvl9pPr marL="2965450" indent="-409575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5"/>
          </a:xfrm>
          <a:prstGeom prst="rect">
            <a:avLst/>
          </a:prstGeom>
        </p:spPr>
        <p:txBody>
          <a:bodyPr vert="horz" lIns="102409" tIns="51205" rIns="102409" bIns="512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102409" tIns="51205" rIns="102409" bIns="512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eaLnBrk="1" fontAlgn="auto" hangingPunct="1">
              <a:spcBef>
                <a:spcPts val="0"/>
              </a:spcBef>
              <a:spcAft>
                <a:spcPts val="0"/>
              </a:spcAft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defTabSz="1024087" eaLnBrk="1" fontAlgn="auto" hangingPunct="1">
                <a:spcBef>
                  <a:spcPts val="0"/>
                </a:spcBef>
                <a:spcAft>
                  <a:spcPts val="0"/>
                </a:spcAft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6"/>
            <a:ext cx="2895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eaLnBrk="1" fontAlgn="auto" hangingPunct="1">
              <a:spcBef>
                <a:spcPts val="0"/>
              </a:spcBef>
              <a:spcAft>
                <a:spcPts val="0"/>
              </a:spcAft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defTabSz="1024087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1024087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2408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indent="0" algn="l" defTabSz="1024087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indent="0" algn="l" defTabSz="102408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4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283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7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21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26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30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34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7/ctg/sql_form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-hadoop/project-panthera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intel.com/user/335224/trac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rcelli/plsql-pars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647" y="3185120"/>
            <a:ext cx="7805428" cy="92333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Project Panthera</a:t>
            </a:r>
            <a:r>
              <a:rPr lang="en-US" dirty="0" smtClean="0"/>
              <a:t>”: </a:t>
            </a:r>
            <a:r>
              <a:rPr lang="en-US" dirty="0"/>
              <a:t>Better Analytics with SQL, MapReduce and HBase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8044" y="4440320"/>
            <a:ext cx="4134144" cy="846386"/>
          </a:xfrm>
        </p:spPr>
        <p:txBody>
          <a:bodyPr/>
          <a:lstStyle/>
          <a:p>
            <a:r>
              <a:rPr lang="en-US" sz="1800" dirty="0" smtClean="0"/>
              <a:t>Jason Dai</a:t>
            </a:r>
          </a:p>
          <a:p>
            <a:r>
              <a:rPr lang="en-US" sz="1400" dirty="0" smtClean="0"/>
              <a:t>Principal Engineer</a:t>
            </a:r>
          </a:p>
          <a:p>
            <a:r>
              <a:rPr lang="en-US" sz="1400" dirty="0" smtClean="0"/>
              <a:t>Intel SSG (Software and Services Group)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09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NIST SQL Test Suite Version 6.0 </a:t>
            </a:r>
            <a:endParaRPr lang="en-US" sz="1600" dirty="0" smtClean="0"/>
          </a:p>
          <a:p>
            <a:pPr lvl="1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www.itl.nist.gov/div897/ctg/sql_form.htm</a:t>
            </a:r>
            <a:endParaRPr lang="en-US" sz="1600" dirty="0" smtClean="0"/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widely used SQL-92 conformance test </a:t>
            </a:r>
            <a:r>
              <a:rPr lang="en-US" sz="1600" dirty="0" smtClean="0"/>
              <a:t>suite</a:t>
            </a:r>
          </a:p>
          <a:p>
            <a:pPr lvl="1"/>
            <a:r>
              <a:rPr lang="en-US" sz="1600" dirty="0" smtClean="0"/>
              <a:t>Ported to run under both Hive and the SQL engine</a:t>
            </a:r>
          </a:p>
          <a:p>
            <a:pPr lvl="2"/>
            <a:r>
              <a:rPr lang="en-US" sz="1400" dirty="0" smtClean="0"/>
              <a:t>SELECT statements only</a:t>
            </a:r>
          </a:p>
          <a:p>
            <a:pPr lvl="2"/>
            <a:r>
              <a:rPr lang="en-US" sz="1400" dirty="0" smtClean="0"/>
              <a:t>Run against Hive/SQL engine and a RDBMS to verify the results</a:t>
            </a:r>
          </a:p>
          <a:p>
            <a:pPr lvl="2"/>
            <a:endParaRPr lang="en-US" sz="14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40192"/>
              </p:ext>
            </p:extLst>
          </p:nvPr>
        </p:nvGraphicFramePr>
        <p:xfrm>
          <a:off x="759641" y="3443980"/>
          <a:ext cx="7597549" cy="17659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90154"/>
                <a:gridCol w="1371079"/>
                <a:gridCol w="1236351"/>
                <a:gridCol w="1159079"/>
                <a:gridCol w="1159079"/>
                <a:gridCol w="1081807"/>
              </a:tblGrid>
              <a:tr h="2130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Ported Query# From NIST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Hive 0.9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SQL Engine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6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Passed Query#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0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Pass Rate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0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Passed Query#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0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Pass Rate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0A8"/>
                    </a:solidFill>
                  </a:tcPr>
                </a:tc>
              </a:tr>
              <a:tr h="213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 queries</a:t>
                      </a:r>
                      <a:endParaRPr lang="en-US" sz="12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1015</a:t>
                      </a:r>
                      <a:endParaRPr 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777</a:t>
                      </a:r>
                      <a:endParaRPr lang="en-US" sz="1600" b="1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76.6%</a:t>
                      </a:r>
                      <a:endParaRPr lang="en-US" sz="1600" b="1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900</a:t>
                      </a:r>
                      <a:endParaRPr 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88.7%</a:t>
                      </a:r>
                      <a:endParaRPr lang="en-US" sz="1600" b="1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4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Subquery</a:t>
                      </a:r>
                      <a:r>
                        <a:rPr lang="en-US" sz="1200" dirty="0">
                          <a:effectLst/>
                        </a:rPr>
                        <a:t> related queries</a:t>
                      </a:r>
                      <a:endParaRPr lang="en-US" sz="12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87</a:t>
                      </a:r>
                      <a:endParaRPr 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0%</a:t>
                      </a:r>
                      <a:endParaRPr lang="en-US" sz="1600" b="1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72</a:t>
                      </a:r>
                      <a:endParaRPr lang="en-US" sz="1600" b="1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82.8%</a:t>
                      </a:r>
                      <a:endParaRPr lang="en-US" sz="1600" b="1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4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Multiple-table select queries</a:t>
                      </a:r>
                      <a:endParaRPr lang="en-US" sz="12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31</a:t>
                      </a:r>
                      <a:endParaRPr lang="en-US" sz="1600" b="1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0%</a:t>
                      </a:r>
                      <a:endParaRPr lang="en-US" sz="1600" b="1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27</a:t>
                      </a:r>
                      <a:endParaRPr lang="en-US" sz="1600" b="1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87.1%</a:t>
                      </a:r>
                      <a:endParaRPr lang="en-US" sz="16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8415" marR="1841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to Full SQL support for 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A SQL compatible parser</a:t>
            </a:r>
          </a:p>
          <a:p>
            <a:pPr lvl="1"/>
            <a:r>
              <a:rPr lang="en-US" sz="1600" dirty="0" smtClean="0"/>
              <a:t>E.g., Hive-3561</a:t>
            </a:r>
          </a:p>
          <a:p>
            <a:r>
              <a:rPr lang="en-US" sz="1600" dirty="0" smtClean="0"/>
              <a:t>Multiple-table SELECT statement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 smtClean="0"/>
              <a:t>Hive-3578</a:t>
            </a:r>
            <a:endParaRPr lang="en-US" sz="1600" dirty="0"/>
          </a:p>
          <a:p>
            <a:r>
              <a:rPr lang="en-US" sz="1600" dirty="0" smtClean="0"/>
              <a:t>Full </a:t>
            </a:r>
            <a:r>
              <a:rPr lang="en-US" sz="1600" dirty="0" err="1"/>
              <a:t>subquery</a:t>
            </a:r>
            <a:r>
              <a:rPr lang="en-US" sz="1600" dirty="0"/>
              <a:t> support &amp; optimizations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 err="1"/>
              <a:t>subquery</a:t>
            </a:r>
            <a:r>
              <a:rPr lang="en-US" sz="1600" dirty="0"/>
              <a:t> </a:t>
            </a:r>
            <a:r>
              <a:rPr lang="en-US" sz="1600" dirty="0" err="1"/>
              <a:t>unnesting</a:t>
            </a:r>
            <a:r>
              <a:rPr lang="en-US" sz="1600" dirty="0"/>
              <a:t> (Hive-3577)</a:t>
            </a:r>
          </a:p>
          <a:p>
            <a:r>
              <a:rPr lang="en-US" sz="1600" dirty="0" smtClean="0"/>
              <a:t>Complete </a:t>
            </a:r>
            <a:r>
              <a:rPr lang="en-US" sz="1600" dirty="0"/>
              <a:t>SQL </a:t>
            </a:r>
            <a:r>
              <a:rPr lang="en-US" sz="1600" dirty="0" smtClean="0"/>
              <a:t>data </a:t>
            </a:r>
            <a:r>
              <a:rPr lang="en-US" sz="1600" dirty="0"/>
              <a:t>type system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 err="1"/>
              <a:t>DateTime</a:t>
            </a:r>
            <a:r>
              <a:rPr lang="en-US" sz="1600" dirty="0"/>
              <a:t> types and functions (Hive-1269)</a:t>
            </a:r>
          </a:p>
          <a:p>
            <a:r>
              <a:rPr lang="en-US" sz="1600" dirty="0" smtClean="0"/>
              <a:t>...</a:t>
            </a:r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Rounded Rectangle 4"/>
          <p:cNvSpPr/>
          <p:nvPr/>
        </p:nvSpPr>
        <p:spPr>
          <a:xfrm>
            <a:off x="1277981" y="5130212"/>
            <a:ext cx="5999356" cy="568840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txBody>
          <a:bodyPr lIns="91440" tIns="45707" rIns="91440" bIns="45707" rtlCol="0" anchor="ctr" anchorCtr="0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 smtClean="0">
                <a:solidFill>
                  <a:schemeClr val="bg1"/>
                </a:solidFill>
                <a:latin typeface="+mn-lt"/>
                <a:cs typeface="Browallia New" pitchFamily="34" charset="-34"/>
              </a:rPr>
              <a:t>See the umbrella JIRA Hive-3472</a:t>
            </a:r>
          </a:p>
        </p:txBody>
      </p:sp>
    </p:spTree>
    <p:extLst>
      <p:ext uri="{BB962C8B-B14F-4D97-AF65-F5344CB8AC3E}">
        <p14:creationId xmlns:p14="http://schemas.microsoft.com/office/powerpoint/2010/main" val="9076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“Project Panthera”</a:t>
            </a:r>
          </a:p>
          <a:p>
            <a:r>
              <a:rPr lang="en-US" dirty="0"/>
              <a:t>Analytical SQL engine for MapReduce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Document </a:t>
            </a:r>
            <a:r>
              <a:rPr lang="en-US" dirty="0">
                <a:solidFill>
                  <a:schemeClr val="tx1"/>
                </a:solidFill>
              </a:rPr>
              <a:t>store for better query processing on </a:t>
            </a:r>
            <a:r>
              <a:rPr lang="en-US" dirty="0" smtClean="0">
                <a:solidFill>
                  <a:schemeClr val="tx1"/>
                </a:solidFill>
              </a:rPr>
              <a:t>HBase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9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Processing </a:t>
            </a:r>
            <a:r>
              <a:rPr lang="en-US" dirty="0"/>
              <a:t>on HBase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70013"/>
            <a:ext cx="8438928" cy="3886200"/>
          </a:xfrm>
        </p:spPr>
        <p:txBody>
          <a:bodyPr/>
          <a:lstStyle/>
          <a:p>
            <a:r>
              <a:rPr lang="en-US" sz="1600" dirty="0" smtClean="0"/>
              <a:t>Hive (or SQL engine) over HBase</a:t>
            </a:r>
          </a:p>
          <a:p>
            <a:pPr lvl="1"/>
            <a:r>
              <a:rPr lang="en-US" sz="1600" dirty="0" smtClean="0"/>
              <a:t>Store data (Hive table) in HBase</a:t>
            </a:r>
          </a:p>
          <a:p>
            <a:pPr lvl="1"/>
            <a:r>
              <a:rPr lang="en-US" sz="1600" dirty="0" smtClean="0"/>
              <a:t>Query data using </a:t>
            </a:r>
            <a:r>
              <a:rPr lang="en-US" sz="1600" dirty="0" err="1" smtClean="0"/>
              <a:t>HiveQL</a:t>
            </a:r>
            <a:r>
              <a:rPr lang="en-US" sz="1600" dirty="0" smtClean="0"/>
              <a:t> or SQL</a:t>
            </a:r>
          </a:p>
          <a:p>
            <a:pPr lvl="2"/>
            <a:r>
              <a:rPr lang="en-US" sz="1400" dirty="0" smtClean="0"/>
              <a:t>Series of MapReduce jobs scanning HBase</a:t>
            </a:r>
          </a:p>
          <a:p>
            <a:r>
              <a:rPr lang="en-US" sz="1600" dirty="0" smtClean="0"/>
              <a:t>Motivations</a:t>
            </a:r>
          </a:p>
          <a:p>
            <a:pPr lvl="1"/>
            <a:r>
              <a:rPr lang="en-US" sz="1600" dirty="0" smtClean="0"/>
              <a:t>Stream new data into HBase in near </a:t>
            </a:r>
            <a:r>
              <a:rPr lang="en-US" sz="1600" dirty="0" err="1" smtClean="0"/>
              <a:t>realtime</a:t>
            </a:r>
            <a:endParaRPr lang="en-US" sz="1600" dirty="0" smtClean="0"/>
          </a:p>
          <a:p>
            <a:pPr lvl="1"/>
            <a:r>
              <a:rPr lang="en-US" sz="1600" dirty="0" smtClean="0"/>
              <a:t>Support high update </a:t>
            </a:r>
            <a:r>
              <a:rPr lang="en-US" sz="1600" dirty="0"/>
              <a:t>rate </a:t>
            </a:r>
            <a:r>
              <a:rPr lang="en-US" sz="1600" dirty="0" smtClean="0"/>
              <a:t>workloads (to </a:t>
            </a:r>
            <a:r>
              <a:rPr lang="en-US" sz="1600" dirty="0"/>
              <a:t>keep the warehouse always up to </a:t>
            </a:r>
            <a:r>
              <a:rPr lang="en-US" sz="1600" dirty="0" smtClean="0"/>
              <a:t>date)</a:t>
            </a:r>
            <a:endParaRPr lang="en-US" sz="1600" dirty="0"/>
          </a:p>
          <a:p>
            <a:pPr lvl="1"/>
            <a:r>
              <a:rPr lang="en-US" sz="1600" dirty="0" smtClean="0"/>
              <a:t>Allow very </a:t>
            </a:r>
            <a:r>
              <a:rPr lang="en-US" sz="1600" dirty="0"/>
              <a:t>low latency, online data </a:t>
            </a:r>
            <a:r>
              <a:rPr lang="en-US" sz="1600" dirty="0" smtClean="0"/>
              <a:t>serving</a:t>
            </a:r>
          </a:p>
          <a:p>
            <a:pPr lvl="1"/>
            <a:r>
              <a:rPr lang="en-US" sz="1600" dirty="0" smtClean="0"/>
              <a:t>Etc.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4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Overheads of Query </a:t>
            </a:r>
            <a:r>
              <a:rPr lang="en-US" dirty="0"/>
              <a:t>Processing on HBase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370013"/>
            <a:ext cx="5927083" cy="3886200"/>
          </a:xfrm>
        </p:spPr>
        <p:txBody>
          <a:bodyPr/>
          <a:lstStyle/>
          <a:p>
            <a:r>
              <a:rPr lang="en-US" sz="1600" dirty="0" smtClean="0"/>
              <a:t>Space overhead</a:t>
            </a:r>
          </a:p>
          <a:p>
            <a:pPr lvl="1"/>
            <a:r>
              <a:rPr lang="en-US" sz="1600" dirty="0" smtClean="0"/>
              <a:t>Fully qualified, multi-</a:t>
            </a:r>
            <a:r>
              <a:rPr lang="en-US" sz="1600" dirty="0" err="1" smtClean="0"/>
              <a:t>dimentional</a:t>
            </a:r>
            <a:r>
              <a:rPr lang="en-US" sz="1600" dirty="0" smtClean="0"/>
              <a:t> map in HBase vs. relational table</a:t>
            </a:r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r>
              <a:rPr lang="en-US" sz="1600" dirty="0" smtClean="0"/>
              <a:t>Performance overhead</a:t>
            </a:r>
          </a:p>
          <a:p>
            <a:pPr lvl="1"/>
            <a:r>
              <a:rPr lang="en-US" sz="1600" dirty="0" smtClean="0"/>
              <a:t>Among many reasons</a:t>
            </a:r>
          </a:p>
          <a:p>
            <a:pPr lvl="2"/>
            <a:r>
              <a:rPr lang="en-US" sz="1400" dirty="0" smtClean="0"/>
              <a:t>Highly </a:t>
            </a:r>
            <a:r>
              <a:rPr lang="en-US" sz="1400" dirty="0"/>
              <a:t>concurrent read/write </a:t>
            </a:r>
            <a:r>
              <a:rPr lang="en-US" sz="1400" dirty="0" smtClean="0"/>
              <a:t>accesses in HBase vs. read-most analytical queries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36835"/>
              </p:ext>
            </p:extLst>
          </p:nvPr>
        </p:nvGraphicFramePr>
        <p:xfrm>
          <a:off x="689196" y="2484643"/>
          <a:ext cx="1772093" cy="12824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25525"/>
                <a:gridCol w="446568"/>
              </a:tblGrid>
              <a:tr h="21914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(r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cf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:C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1" kern="1200" baseline="-25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51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(r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cf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:C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1" kern="1200" baseline="-25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51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2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2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51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(r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cf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:C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200" b="1" kern="1200" baseline="-250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200" b="1" kern="1200" baseline="-25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51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(r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cf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:C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200" b="1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n+1</a:t>
                      </a:r>
                      <a:endParaRPr lang="en-US" sz="1200" b="1" kern="1200" baseline="-25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51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2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2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Left-Right Arrow 6"/>
          <p:cNvSpPr/>
          <p:nvPr/>
        </p:nvSpPr>
        <p:spPr bwMode="auto">
          <a:xfrm>
            <a:off x="2514446" y="3075935"/>
            <a:ext cx="489098" cy="276446"/>
          </a:xfrm>
          <a:prstGeom prst="leftRightArrow">
            <a:avLst/>
          </a:prstGeom>
          <a:solidFill>
            <a:schemeClr val="tx1">
              <a:lumMod val="5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1119" y="2213445"/>
            <a:ext cx="1503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HBase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9691" y="2351945"/>
            <a:ext cx="27857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Relational (Hive) Table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42480"/>
              </p:ext>
            </p:extLst>
          </p:nvPr>
        </p:nvGraphicFramePr>
        <p:xfrm>
          <a:off x="3098941" y="2650210"/>
          <a:ext cx="2867230" cy="1068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1230"/>
                <a:gridCol w="563525"/>
                <a:gridCol w="648586"/>
                <a:gridCol w="531628"/>
                <a:gridCol w="542261"/>
              </a:tblGrid>
              <a:tr h="335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Row</a:t>
                      </a:r>
                      <a:r>
                        <a:rPr lang="en-US" sz="1200" baseline="0" dirty="0" smtClean="0"/>
                        <a:t> K</a:t>
                      </a:r>
                      <a:r>
                        <a:rPr lang="en-US" sz="1200" dirty="0" smtClean="0"/>
                        <a:t>ey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</a:t>
                      </a:r>
                      <a:r>
                        <a:rPr lang="en-US" sz="1200" baseline="-25000" dirty="0" smtClean="0"/>
                        <a:t>2</a:t>
                      </a:r>
                      <a:endParaRPr 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</a:t>
                      </a:r>
                      <a:r>
                        <a:rPr lang="en-US" sz="1200" baseline="-25000" dirty="0" err="1" smtClean="0"/>
                        <a:t>n</a:t>
                      </a:r>
                      <a:endParaRPr 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err="1" smtClean="0">
                          <a:solidFill>
                            <a:srgbClr val="000000"/>
                          </a:solidFill>
                        </a:rPr>
                        <a:t>n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n+1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n+2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2n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66" y="2224596"/>
            <a:ext cx="2497547" cy="149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66" y="4510674"/>
            <a:ext cx="2497547" cy="150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545766" y="1729478"/>
            <a:ext cx="2497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>
                <a:solidFill>
                  <a:srgbClr val="000000"/>
                </a:solidFill>
              </a:rPr>
              <a:t>2~3x</a:t>
            </a:r>
            <a:r>
              <a:rPr lang="en-US" sz="1200" dirty="0" smtClean="0">
                <a:solidFill>
                  <a:srgbClr val="000000"/>
                </a:solidFill>
              </a:rPr>
              <a:t> space overhead</a:t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(a </a:t>
            </a:r>
            <a:r>
              <a:rPr lang="en-US" sz="1200" dirty="0">
                <a:solidFill>
                  <a:srgbClr val="000000"/>
                </a:solidFill>
              </a:rPr>
              <a:t>18-column </a:t>
            </a:r>
            <a:r>
              <a:rPr lang="en-US" sz="1200" dirty="0" smtClean="0">
                <a:solidFill>
                  <a:srgbClr val="000000"/>
                </a:solidFill>
              </a:rPr>
              <a:t>table)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5707" y="4044863"/>
            <a:ext cx="2877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>
                <a:solidFill>
                  <a:srgbClr val="000000"/>
                </a:solidFill>
              </a:rPr>
              <a:t>~6x</a:t>
            </a:r>
            <a:r>
              <a:rPr lang="en-US" sz="1200" dirty="0" smtClean="0">
                <a:solidFill>
                  <a:srgbClr val="000000"/>
                </a:solidFill>
              </a:rPr>
              <a:t> performance overhead</a:t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(full 18-column table scan )</a:t>
            </a:r>
          </a:p>
        </p:txBody>
      </p:sp>
    </p:spTree>
    <p:extLst>
      <p:ext uri="{BB962C8B-B14F-4D97-AF65-F5344CB8AC3E}">
        <p14:creationId xmlns:p14="http://schemas.microsoft.com/office/powerpoint/2010/main" val="375131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urved Connector 8"/>
          <p:cNvCxnSpPr/>
          <p:nvPr/>
        </p:nvCxnSpPr>
        <p:spPr bwMode="auto">
          <a:xfrm rot="16200000" flipV="1">
            <a:off x="4445314" y="2664346"/>
            <a:ext cx="1578810" cy="928693"/>
          </a:xfrm>
          <a:prstGeom prst="curvedConnector4">
            <a:avLst>
              <a:gd name="adj1" fmla="val 20709"/>
              <a:gd name="adj2" fmla="val 124615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4" y="292100"/>
            <a:ext cx="8715375" cy="889000"/>
          </a:xfrm>
        </p:spPr>
        <p:txBody>
          <a:bodyPr/>
          <a:lstStyle/>
          <a:p>
            <a:r>
              <a:rPr lang="en-US" dirty="0" smtClean="0"/>
              <a:t>A Document Store on 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70013"/>
            <a:ext cx="4887654" cy="3886200"/>
          </a:xfrm>
        </p:spPr>
        <p:txBody>
          <a:bodyPr/>
          <a:lstStyle/>
          <a:p>
            <a:pPr marL="0" indent="0"/>
            <a:r>
              <a:rPr lang="en-US" sz="1600" dirty="0" smtClean="0"/>
              <a:t>DOT (Document Oriented Table) on HBase</a:t>
            </a:r>
          </a:p>
          <a:p>
            <a:pPr lvl="1"/>
            <a:r>
              <a:rPr lang="en-US" sz="1600" dirty="0" smtClean="0"/>
              <a:t>Each </a:t>
            </a:r>
            <a:r>
              <a:rPr lang="en-US" sz="1600" dirty="0"/>
              <a:t>row </a:t>
            </a:r>
            <a:r>
              <a:rPr lang="en-US" sz="1600" dirty="0" smtClean="0"/>
              <a:t>contains a </a:t>
            </a:r>
            <a:r>
              <a:rPr lang="en-US" sz="1600" dirty="0"/>
              <a:t>collection of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i="1" dirty="0" smtClean="0"/>
              <a:t>documents </a:t>
            </a:r>
            <a:r>
              <a:rPr lang="en-US" sz="1600" dirty="0" smtClean="0"/>
              <a:t>(as well as </a:t>
            </a:r>
            <a:r>
              <a:rPr lang="en-US" sz="1600" i="1" dirty="0" smtClean="0"/>
              <a:t>row key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Each </a:t>
            </a:r>
            <a:r>
              <a:rPr lang="en-US" sz="1600" dirty="0"/>
              <a:t>document contains a </a:t>
            </a:r>
            <a:r>
              <a:rPr lang="en-US" sz="1600" dirty="0" smtClean="0"/>
              <a:t>collection</a:t>
            </a:r>
            <a:br>
              <a:rPr lang="en-US" sz="1600" dirty="0" smtClean="0"/>
            </a:br>
            <a:r>
              <a:rPr lang="en-US" sz="1600" dirty="0" smtClean="0"/>
              <a:t>of </a:t>
            </a:r>
            <a:r>
              <a:rPr lang="en-US" sz="1600" i="1" dirty="0" smtClean="0"/>
              <a:t>fields</a:t>
            </a:r>
          </a:p>
          <a:p>
            <a:pPr lvl="1"/>
            <a:r>
              <a:rPr lang="en-US" sz="1600" dirty="0" smtClean="0"/>
              <a:t>A document is mapped to a HBase</a:t>
            </a:r>
            <a:br>
              <a:rPr lang="en-US" sz="1600" dirty="0" smtClean="0"/>
            </a:br>
            <a:r>
              <a:rPr lang="en-US" sz="1600" dirty="0" smtClean="0"/>
              <a:t>column and serialized using Avro, PB, etc.</a:t>
            </a:r>
          </a:p>
          <a:p>
            <a:r>
              <a:rPr lang="en-US" sz="1600" dirty="0" smtClean="0"/>
              <a:t>Mapping </a:t>
            </a:r>
            <a:r>
              <a:rPr lang="en-US" sz="1600" dirty="0"/>
              <a:t>relational table </a:t>
            </a:r>
            <a:r>
              <a:rPr lang="en-US" sz="1600" dirty="0" smtClean="0"/>
              <a:t>to DOT</a:t>
            </a:r>
          </a:p>
          <a:p>
            <a:pPr lvl="1"/>
            <a:r>
              <a:rPr lang="en-US" sz="1600" dirty="0" smtClean="0"/>
              <a:t>Each </a:t>
            </a:r>
            <a:r>
              <a:rPr lang="en-US" sz="1600" dirty="0"/>
              <a:t>column </a:t>
            </a:r>
            <a:r>
              <a:rPr lang="en-US" sz="1600" dirty="0" smtClean="0"/>
              <a:t>mapped </a:t>
            </a:r>
            <a:r>
              <a:rPr lang="en-US" sz="1600" dirty="0"/>
              <a:t>to a </a:t>
            </a:r>
            <a:r>
              <a:rPr lang="en-US" sz="1600" dirty="0" smtClean="0"/>
              <a:t>field</a:t>
            </a:r>
          </a:p>
          <a:p>
            <a:pPr lvl="1"/>
            <a:r>
              <a:rPr lang="en-US" sz="1600" dirty="0" smtClean="0"/>
              <a:t>Schema stored just once</a:t>
            </a:r>
          </a:p>
          <a:p>
            <a:pPr lvl="1"/>
            <a:r>
              <a:rPr lang="en-US" sz="1600" dirty="0" smtClean="0"/>
              <a:t>Read </a:t>
            </a:r>
            <a:r>
              <a:rPr lang="en-US" sz="1600" dirty="0"/>
              <a:t>overheads </a:t>
            </a:r>
            <a:r>
              <a:rPr lang="en-US" sz="1600" dirty="0" smtClean="0"/>
              <a:t>amortized </a:t>
            </a:r>
            <a:r>
              <a:rPr lang="en-US" sz="1600" dirty="0"/>
              <a:t>across different fields in a </a:t>
            </a:r>
            <a:r>
              <a:rPr lang="en-US" sz="1600" dirty="0" smtClean="0"/>
              <a:t>document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776" y="1414381"/>
            <a:ext cx="4490586" cy="1849813"/>
          </a:xfrm>
          <a:prstGeom prst="rect">
            <a:avLst/>
          </a:prstGeom>
          <a:noFill/>
        </p:spPr>
      </p:pic>
      <p:cxnSp>
        <p:nvCxnSpPr>
          <p:cNvPr id="33" name="Curved Connector 32"/>
          <p:cNvCxnSpPr/>
          <p:nvPr/>
        </p:nvCxnSpPr>
        <p:spPr bwMode="auto">
          <a:xfrm rot="10800000">
            <a:off x="5475767" y="2987761"/>
            <a:ext cx="1116422" cy="839960"/>
          </a:xfrm>
          <a:prstGeom prst="curvedConnector3">
            <a:avLst>
              <a:gd name="adj1" fmla="val 82381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urved Connector 41"/>
          <p:cNvCxnSpPr/>
          <p:nvPr/>
        </p:nvCxnSpPr>
        <p:spPr bwMode="auto">
          <a:xfrm rot="10800000">
            <a:off x="5908138" y="2987761"/>
            <a:ext cx="1288364" cy="839961"/>
          </a:xfrm>
          <a:prstGeom prst="curvedConnector3">
            <a:avLst>
              <a:gd name="adj1" fmla="val 87137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7841"/>
              </p:ext>
            </p:extLst>
          </p:nvPr>
        </p:nvGraphicFramePr>
        <p:xfrm>
          <a:off x="5401287" y="3831974"/>
          <a:ext cx="3207489" cy="9845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1489"/>
                <a:gridCol w="563525"/>
                <a:gridCol w="648586"/>
                <a:gridCol w="531628"/>
                <a:gridCol w="542261"/>
              </a:tblGrid>
              <a:tr h="2190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Row</a:t>
                      </a:r>
                      <a:r>
                        <a:rPr lang="en-US" sz="1200" baseline="0" dirty="0" smtClean="0"/>
                        <a:t> K</a:t>
                      </a:r>
                      <a:r>
                        <a:rPr lang="en-US" sz="1200" dirty="0" smtClean="0"/>
                        <a:t>ey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</a:t>
                      </a:r>
                      <a:r>
                        <a:rPr lang="en-US" sz="1200" baseline="-25000" dirty="0" smtClean="0"/>
                        <a:t>2</a:t>
                      </a:r>
                      <a:endParaRPr 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</a:t>
                      </a:r>
                      <a:r>
                        <a:rPr lang="en-US" sz="1200" baseline="-25000" dirty="0" err="1" smtClean="0"/>
                        <a:t>n</a:t>
                      </a:r>
                      <a:endParaRPr 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err="1" smtClean="0">
                          <a:solidFill>
                            <a:srgbClr val="000000"/>
                          </a:solidFill>
                        </a:rPr>
                        <a:t>n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n+1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n+2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200" baseline="-25000" dirty="0" smtClean="0">
                          <a:solidFill>
                            <a:srgbClr val="000000"/>
                          </a:solidFill>
                        </a:rPr>
                        <a:t>2n</a:t>
                      </a:r>
                      <a:endParaRPr lang="en-US" sz="12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6563539" y="3214960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6930" y="5321598"/>
            <a:ext cx="7485319" cy="664532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txBody>
          <a:bodyPr lIns="91440" tIns="45707" rIns="91440" bIns="45707" rtlCol="0" anchor="ctr" anchorCtr="0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1" kern="0" dirty="0" smtClean="0">
                <a:solidFill>
                  <a:srgbClr val="FFFF00"/>
                </a:solidFill>
                <a:latin typeface="+mn-lt"/>
                <a:cs typeface="Browallia New" pitchFamily="34" charset="-34"/>
              </a:rPr>
              <a:t>Implemented as a HBase Coprocessor Application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0" dirty="0">
                <a:solidFill>
                  <a:schemeClr val="bg1"/>
                </a:solidFill>
                <a:cs typeface="Browallia New" pitchFamily="34" charset="-34"/>
              </a:rPr>
              <a:t>https://</a:t>
            </a:r>
            <a:r>
              <a:rPr lang="en-US" sz="1800" b="1" u="sng" kern="0" dirty="0" smtClean="0">
                <a:solidFill>
                  <a:schemeClr val="bg1"/>
                </a:solidFill>
                <a:cs typeface="Browallia New" pitchFamily="34" charset="-34"/>
              </a:rPr>
              <a:t>github.com/intel-hadoop/hbase-0.94-panthera</a:t>
            </a:r>
            <a:endParaRPr lang="en-US" sz="1800" b="1" u="sng" kern="0" dirty="0">
              <a:solidFill>
                <a:schemeClr val="bg1"/>
              </a:solidFill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24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1" y="1370013"/>
            <a:ext cx="7928569" cy="1886143"/>
          </a:xfrm>
        </p:spPr>
        <p:txBody>
          <a:bodyPr/>
          <a:lstStyle/>
          <a:p>
            <a:r>
              <a:rPr lang="en-US" sz="1600" dirty="0" smtClean="0"/>
              <a:t>Hive/SQL queries on DOT</a:t>
            </a:r>
          </a:p>
          <a:p>
            <a:pPr lvl="1"/>
            <a:r>
              <a:rPr lang="en-US" sz="1600" dirty="0" smtClean="0"/>
              <a:t>Similar to running Hive with HBase today</a:t>
            </a:r>
          </a:p>
          <a:p>
            <a:pPr lvl="2"/>
            <a:r>
              <a:rPr lang="en-US" sz="1400" dirty="0" smtClean="0"/>
              <a:t>Create a DOT in HBase</a:t>
            </a:r>
          </a:p>
          <a:p>
            <a:pPr lvl="2"/>
            <a:r>
              <a:rPr lang="en-US" sz="1400" dirty="0" smtClean="0"/>
              <a:t>Create external </a:t>
            </a:r>
            <a:r>
              <a:rPr lang="en-US" sz="1400" dirty="0"/>
              <a:t>Hive </a:t>
            </a:r>
            <a:r>
              <a:rPr lang="en-US" sz="1400" dirty="0" smtClean="0"/>
              <a:t>table with the DOT</a:t>
            </a:r>
          </a:p>
          <a:p>
            <a:pPr lvl="3"/>
            <a:r>
              <a:rPr lang="en-US" sz="1200" dirty="0"/>
              <a:t>Use “</a:t>
            </a:r>
            <a:r>
              <a:rPr lang="en-US" sz="1200" dirty="0" err="1"/>
              <a:t>doc.field</a:t>
            </a:r>
            <a:r>
              <a:rPr lang="en-US" sz="1200" dirty="0"/>
              <a:t>” in place of “column qualifier” when </a:t>
            </a:r>
            <a:r>
              <a:rPr lang="en-US" sz="1200" dirty="0" smtClean="0"/>
              <a:t>specifying “</a:t>
            </a:r>
            <a:r>
              <a:rPr lang="en-US" sz="1200" dirty="0" err="1" smtClean="0"/>
              <a:t>hbase.column.mapping</a:t>
            </a:r>
            <a:r>
              <a:rPr lang="en-US" sz="1200" dirty="0"/>
              <a:t>”</a:t>
            </a:r>
          </a:p>
          <a:p>
            <a:pPr lvl="2"/>
            <a:r>
              <a:rPr lang="en-US" sz="1400" dirty="0" smtClean="0"/>
              <a:t>Transparent to DML queries</a:t>
            </a:r>
          </a:p>
          <a:p>
            <a:pPr lvl="3"/>
            <a:r>
              <a:rPr lang="en-US" sz="1200" dirty="0" smtClean="0"/>
              <a:t>No changes to the query or the HBase storage handler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602166" y="3642595"/>
            <a:ext cx="7928517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Ins="0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CREATE </a:t>
            </a:r>
            <a:r>
              <a:rPr lang="en-US" sz="1200" b="1" dirty="0">
                <a:latin typeface="Courier New" pitchFamily="49" charset="0"/>
                <a:ea typeface="宋体"/>
                <a:cs typeface="Courier New" pitchFamily="49" charset="0"/>
              </a:rPr>
              <a:t>EXTERNAL</a:t>
            </a:r>
            <a:r>
              <a:rPr lang="en-US" sz="1200" dirty="0">
                <a:latin typeface="Courier New" pitchFamily="49" charset="0"/>
                <a:ea typeface="宋体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TABLE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table_dot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 (key INT, C1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, C2 STRING, C3 DOUBLE) </a:t>
            </a:r>
            <a:b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STORED BY '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org.apache.hadoop.hive.hbase.HBaseStorageHandler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' </a:t>
            </a:r>
            <a:endParaRPr lang="en-US" sz="1200" dirty="0" smtClean="0">
              <a:solidFill>
                <a:srgbClr val="000000"/>
              </a:solidFill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WITH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SERDEPROPERTIES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("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hbase.columns.mapping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"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= ":key,f:</a:t>
            </a:r>
            <a:r>
              <a:rPr lang="en-US" sz="1200" b="1" dirty="0" smtClean="0">
                <a:latin typeface="Courier New" pitchFamily="49" charset="0"/>
                <a:ea typeface="宋体"/>
                <a:cs typeface="Courier New" pitchFamily="49" charset="0"/>
              </a:rPr>
              <a:t>d.c1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,f:</a:t>
            </a:r>
            <a:r>
              <a:rPr lang="en-US" sz="1200" b="1" dirty="0" smtClean="0">
                <a:latin typeface="Courier New" pitchFamily="49" charset="0"/>
                <a:ea typeface="宋体"/>
                <a:cs typeface="Courier New" pitchFamily="49" charset="0"/>
              </a:rPr>
              <a:t>d.c2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, f:</a:t>
            </a:r>
            <a:r>
              <a:rPr lang="en-US" sz="1200" b="1" dirty="0" smtClean="0">
                <a:latin typeface="Courier New" pitchFamily="49" charset="0"/>
                <a:ea typeface="宋体"/>
                <a:cs typeface="Courier New" pitchFamily="49" charset="0"/>
              </a:rPr>
              <a:t>d.c3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") 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TBLPROPERTIES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("hbase.table.name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"="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table_dot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");</a:t>
            </a:r>
            <a:endParaRPr lang="en-US" sz="12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3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2" y="1370013"/>
            <a:ext cx="8715378" cy="3886200"/>
          </a:xfrm>
        </p:spPr>
        <p:txBody>
          <a:bodyPr/>
          <a:lstStyle/>
          <a:p>
            <a:r>
              <a:rPr lang="en-US" sz="1600" dirty="0" smtClean="0"/>
              <a:t>Create a DOT in HBase</a:t>
            </a:r>
          </a:p>
          <a:p>
            <a:pPr lvl="1"/>
            <a:r>
              <a:rPr lang="en-US" sz="1600" dirty="0" smtClean="0"/>
              <a:t>Required </a:t>
            </a:r>
            <a:r>
              <a:rPr lang="en-US" sz="1600" dirty="0"/>
              <a:t>to specify the schema and </a:t>
            </a:r>
            <a:r>
              <a:rPr lang="en-US" sz="1600" dirty="0" err="1"/>
              <a:t>serializer</a:t>
            </a:r>
            <a:r>
              <a:rPr lang="en-US" sz="1600" dirty="0"/>
              <a:t> (e.g., Avro) for each </a:t>
            </a:r>
            <a:r>
              <a:rPr lang="en-US" sz="1600" dirty="0" smtClean="0"/>
              <a:t>document</a:t>
            </a:r>
          </a:p>
          <a:p>
            <a:pPr lvl="2"/>
            <a:r>
              <a:rPr lang="en-US" sz="1400" dirty="0" smtClean="0"/>
              <a:t>Stored in </a:t>
            </a:r>
            <a:r>
              <a:rPr lang="en-US" sz="1400" dirty="0"/>
              <a:t>table metadata by </a:t>
            </a:r>
            <a:r>
              <a:rPr lang="en-US" sz="1400" dirty="0" smtClean="0"/>
              <a:t>the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preCreateTable</a:t>
            </a:r>
            <a:r>
              <a:rPr lang="en-US" sz="1400" dirty="0"/>
              <a:t> co-processor</a:t>
            </a:r>
            <a:endParaRPr lang="en-US" sz="1400" dirty="0" smtClean="0"/>
          </a:p>
          <a:p>
            <a:pPr lvl="1"/>
            <a:r>
              <a:rPr lang="en-US" sz="1600" dirty="0" smtClean="0"/>
              <a:t>I.e., the table schema is fixed and predetermined at </a:t>
            </a:r>
            <a:r>
              <a:rPr lang="en-US" sz="1600" dirty="0"/>
              <a:t>table </a:t>
            </a:r>
            <a:r>
              <a:rPr lang="en-US" sz="1600" dirty="0" smtClean="0"/>
              <a:t>creation time</a:t>
            </a:r>
          </a:p>
          <a:p>
            <a:pPr lvl="2"/>
            <a:r>
              <a:rPr lang="en-US" sz="1400" dirty="0" smtClean="0"/>
              <a:t>OK for Hive/SQL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TextBox 5"/>
          <p:cNvSpPr txBox="1"/>
          <p:nvPr/>
        </p:nvSpPr>
        <p:spPr>
          <a:xfrm>
            <a:off x="323385" y="2969794"/>
            <a:ext cx="8686800" cy="28623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Ins="0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HTableDescriptor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desc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= new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HTableDescriptor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(“t1”);</a:t>
            </a:r>
            <a:endParaRPr lang="en-US" sz="1200" dirty="0" smtClean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//Specify a dot table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desc.setValue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(“</a:t>
            </a:r>
            <a:r>
              <a:rPr lang="en-US" sz="1200" b="1" kern="1200" dirty="0" err="1" smtClean="0">
                <a:effectLst/>
                <a:latin typeface="Courier New" pitchFamily="49" charset="0"/>
                <a:ea typeface="宋体"/>
                <a:cs typeface="Courier New" pitchFamily="49" charset="0"/>
              </a:rPr>
              <a:t>hbase.dot.enable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”,”true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”);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desc.setValue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(“</a:t>
            </a:r>
            <a:r>
              <a:rPr lang="en-US" sz="1200" b="1" kern="1200" dirty="0" err="1" smtClean="0">
                <a:effectLst/>
                <a:latin typeface="Courier New" pitchFamily="49" charset="0"/>
                <a:ea typeface="宋体"/>
                <a:cs typeface="Courier New" pitchFamily="49" charset="0"/>
              </a:rPr>
              <a:t>hbase.dot.type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”, ”ANALYTICAL”);</a:t>
            </a:r>
            <a:endParaRPr lang="en-US" sz="1200" dirty="0" smtClean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…</a:t>
            </a:r>
            <a:endParaRPr lang="en-US" sz="1200" dirty="0" smtClean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HColumnDescriptor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cf2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=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new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HColumnDescriptor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Bytes.toBytes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cf2"));</a:t>
            </a:r>
            <a:endParaRPr lang="en-US" sz="1200" dirty="0">
              <a:solidFill>
                <a:srgbClr val="000000"/>
              </a:solidFill>
              <a:latin typeface="Courier New" pitchFamily="49" charset="0"/>
              <a:ea typeface="宋体"/>
              <a:cs typeface="Courier New" pitchFamily="49" charset="0"/>
            </a:endParaRPr>
          </a:p>
          <a:p>
            <a:pPr algn="l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cf2.setValue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("</a:t>
            </a:r>
            <a:r>
              <a:rPr lang="en-US" sz="1200" b="1" dirty="0">
                <a:latin typeface="Courier New" pitchFamily="49" charset="0"/>
                <a:ea typeface="宋体"/>
                <a:cs typeface="Courier New" pitchFamily="49" charset="0"/>
              </a:rPr>
              <a:t>hbase.dot.columnfamily.doc.element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",“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d3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”);   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//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Specify 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contained document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String doc3 = " {    \n" + " \"name\": \"d3\", \n"</a:t>
            </a:r>
            <a:endParaRPr lang="en-US" sz="1200" dirty="0" smtClean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 + " \"type\": \"record\",\n" + " \"fields\": [\n"</a:t>
            </a:r>
            <a:endParaRPr lang="en-US" sz="1200" dirty="0" smtClean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 + "   {\"name\": \"f1\", \"type\": \"bytes\"},\n"</a:t>
            </a:r>
            <a:endParaRPr lang="en-US" sz="1200" dirty="0" smtClean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 + "   {\"name\": \"f2\", \"type\": \"bytes\"},\n"</a:t>
            </a:r>
            <a:endParaRPr lang="en-US" sz="1200" dirty="0" smtClean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 + "   {\"name\": \"f3\", \"type\": \"bytes\"} ]\n“ + "}";</a:t>
            </a:r>
            <a:endParaRPr lang="en-US" sz="1200" dirty="0" smtClean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cf2.setValue(“</a:t>
            </a:r>
            <a:r>
              <a:rPr lang="en-US" sz="1200" b="1" kern="1200" dirty="0" smtClean="0">
                <a:effectLst/>
                <a:latin typeface="Courier New" pitchFamily="49" charset="0"/>
                <a:ea typeface="宋体"/>
                <a:cs typeface="Courier New" pitchFamily="49" charset="0"/>
              </a:rPr>
              <a:t>hbase.dot.columnfamily.doc.schema.d3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”, doc3Schema); </a:t>
            </a:r>
            <a:r>
              <a:rPr lang="en-US" sz="1200" b="1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//specify the schema for </a:t>
            </a:r>
            <a:r>
              <a:rPr lang="en-US" sz="1200" b="1" i="1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d3</a:t>
            </a:r>
            <a:endParaRPr lang="en-US" sz="1200" b="1" dirty="0" smtClean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desc.addFamily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(cf2Desc); </a:t>
            </a:r>
            <a:endParaRPr lang="en-US" sz="1200" dirty="0" smtClean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admin.createTable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desc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);</a:t>
            </a:r>
            <a:endParaRPr lang="en-US" sz="12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3" y="1370013"/>
            <a:ext cx="7088595" cy="3886200"/>
          </a:xfrm>
        </p:spPr>
        <p:txBody>
          <a:bodyPr/>
          <a:lstStyle/>
          <a:p>
            <a:r>
              <a:rPr lang="en-US" sz="1600" dirty="0" smtClean="0"/>
              <a:t>Data access for DOT</a:t>
            </a:r>
          </a:p>
          <a:p>
            <a:pPr lvl="1"/>
            <a:r>
              <a:rPr lang="en-US" sz="1600" dirty="0" smtClean="0"/>
              <a:t>Transparent to the user</a:t>
            </a:r>
          </a:p>
          <a:p>
            <a:pPr lvl="2"/>
            <a:r>
              <a:rPr lang="en-US" sz="1400" dirty="0" smtClean="0"/>
              <a:t>Just specify “</a:t>
            </a:r>
            <a:r>
              <a:rPr lang="en-US" sz="1400" dirty="0" err="1" smtClean="0"/>
              <a:t>doc.field</a:t>
            </a:r>
            <a:r>
              <a:rPr lang="en-US" sz="1400" dirty="0" smtClean="0"/>
              <a:t>” in place of </a:t>
            </a:r>
            <a:br>
              <a:rPr lang="en-US" sz="1400" dirty="0" smtClean="0"/>
            </a:br>
            <a:r>
              <a:rPr lang="en-US" sz="1400" dirty="0" smtClean="0"/>
              <a:t>“column qualifier” </a:t>
            </a:r>
          </a:p>
          <a:p>
            <a:pPr lvl="2"/>
            <a:r>
              <a:rPr lang="en-US" sz="1400" dirty="0" smtClean="0"/>
              <a:t>Mapping between “document”, </a:t>
            </a:r>
            <a:br>
              <a:rPr lang="en-US" sz="1400" dirty="0" smtClean="0"/>
            </a:br>
            <a:r>
              <a:rPr lang="en-US" sz="1400" dirty="0" smtClean="0"/>
              <a:t>“field” &amp; “column qualifier” handled</a:t>
            </a:r>
            <a:br>
              <a:rPr lang="en-US" sz="1400" dirty="0" smtClean="0"/>
            </a:br>
            <a:r>
              <a:rPr lang="en-US" sz="1400" dirty="0" smtClean="0"/>
              <a:t>by coprocessors </a:t>
            </a:r>
            <a:r>
              <a:rPr lang="en-US" sz="1400" dirty="0"/>
              <a:t>automatically </a:t>
            </a:r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1"/>
            <a:r>
              <a:rPr lang="en-US" sz="1600" dirty="0" smtClean="0"/>
              <a:t>Additional check for Put/Delete today</a:t>
            </a:r>
          </a:p>
          <a:p>
            <a:pPr lvl="2"/>
            <a:r>
              <a:rPr lang="en-US" sz="1400" dirty="0" smtClean="0"/>
              <a:t>All fields </a:t>
            </a:r>
            <a:r>
              <a:rPr lang="en-US" sz="1400" dirty="0"/>
              <a:t>in a document </a:t>
            </a:r>
            <a:r>
              <a:rPr lang="en-US" sz="1400" dirty="0" smtClean="0"/>
              <a:t>expected to be updated together; otherwise:</a:t>
            </a:r>
          </a:p>
          <a:p>
            <a:pPr lvl="3"/>
            <a:r>
              <a:rPr lang="en-US" sz="1400" dirty="0" smtClean="0"/>
              <a:t>Warning for Put (</a:t>
            </a:r>
            <a:r>
              <a:rPr lang="en-US" sz="1400" dirty="0"/>
              <a:t>missing field </a:t>
            </a:r>
            <a:r>
              <a:rPr lang="en-US" sz="1400" dirty="0" smtClean="0"/>
              <a:t>set to NULL value)</a:t>
            </a:r>
          </a:p>
          <a:p>
            <a:pPr lvl="3"/>
            <a:r>
              <a:rPr lang="en-US" sz="1400" dirty="0" smtClean="0"/>
              <a:t>Error for DELETE</a:t>
            </a:r>
          </a:p>
          <a:p>
            <a:pPr lvl="2"/>
            <a:r>
              <a:rPr lang="en-US" sz="1400" dirty="0"/>
              <a:t>OK for </a:t>
            </a:r>
            <a:r>
              <a:rPr lang="en-US" sz="1400" dirty="0" smtClean="0"/>
              <a:t>Hive queries</a:t>
            </a:r>
            <a:endParaRPr lang="en-US" sz="1400" dirty="0"/>
          </a:p>
          <a:p>
            <a:pPr lvl="2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296939" y="1402223"/>
            <a:ext cx="4769004" cy="209288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Ins="0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Scan </a:t>
            </a: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scan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= new Scan();</a:t>
            </a:r>
            <a:endParaRPr lang="en-US" sz="10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scan.addColumn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Bytes.toBytes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(“cf1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"), </a:t>
            </a: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Bytes.toBytes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(“</a:t>
            </a:r>
            <a:r>
              <a:rPr lang="en-US" sz="1000" b="1" dirty="0">
                <a:latin typeface="Courier New" pitchFamily="49" charset="0"/>
                <a:ea typeface="宋体"/>
                <a:cs typeface="Courier New" pitchFamily="49" charset="0"/>
              </a:rPr>
              <a:t>d1.f1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")).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     </a:t>
            </a: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addColumn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Bytes.toBytes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(“cf2"), </a:t>
            </a:r>
            <a:r>
              <a:rPr lang="en-US" sz="1000" dirty="0" err="1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Bytes.toBytes</a:t>
            </a: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(“</a:t>
            </a:r>
            <a:r>
              <a:rPr lang="en-US" sz="1000" b="1" dirty="0">
                <a:latin typeface="Courier New" pitchFamily="49" charset="0"/>
                <a:ea typeface="宋体"/>
                <a:cs typeface="Courier New" pitchFamily="49" charset="0"/>
              </a:rPr>
              <a:t>d3.f1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”));</a:t>
            </a:r>
            <a:endParaRPr lang="en-US" sz="1000" dirty="0">
              <a:solidFill>
                <a:srgbClr val="000000"/>
              </a:solidFill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SingleColumnValueFilter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filter = new </a:t>
            </a: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SingleColumnValueFilter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</a:t>
            </a:r>
            <a:endParaRPr lang="en-US" sz="10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       </a:t>
            </a: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Bytes.toBytes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("cf1"), </a:t>
            </a: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Bytes.toBytes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("</a:t>
            </a:r>
            <a:r>
              <a:rPr lang="en-US" sz="1000" b="1" kern="1200" dirty="0">
                <a:effectLst/>
                <a:latin typeface="Courier New" pitchFamily="49" charset="0"/>
                <a:ea typeface="宋体"/>
                <a:cs typeface="Courier New" pitchFamily="49" charset="0"/>
              </a:rPr>
              <a:t>d1.f1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"),</a:t>
            </a:r>
            <a:endParaRPr lang="en-US" sz="10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       </a:t>
            </a:r>
            <a:r>
              <a:rPr lang="en-US" sz="1000" kern="1200" dirty="0" err="1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CompareFilter.CompareOp.EQUAL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, </a:t>
            </a:r>
            <a:endParaRPr lang="en-US" sz="1000" kern="1200" dirty="0" smtClean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      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new </a:t>
            </a: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SubstringComparator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("row1_fd1"));</a:t>
            </a:r>
            <a:endParaRPr lang="en-US" sz="10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scan.setFilter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(filter);</a:t>
            </a:r>
            <a:endParaRPr lang="en-US" sz="10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HTable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table = new </a:t>
            </a: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HTable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</a:t>
            </a: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conf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, “t1”);</a:t>
            </a:r>
            <a:endParaRPr lang="en-US" sz="10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ResultScanner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scanner = </a:t>
            </a: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table.getScanner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(scan);</a:t>
            </a:r>
            <a:endParaRPr lang="en-US" sz="10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for (Result </a:t>
            </a:r>
            <a:r>
              <a:rPr lang="en-US" sz="1000" kern="1200" dirty="0" err="1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result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 : scanner) {</a:t>
            </a:r>
            <a:endParaRPr lang="en-US" sz="10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indent="228600" algn="l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System.out.println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(result);</a:t>
            </a:r>
            <a:endParaRPr lang="en-US" sz="10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ourier New" pitchFamily="49" charset="0"/>
                <a:ea typeface="宋体"/>
                <a:cs typeface="Courier New" pitchFamily="49" charset="0"/>
              </a:rPr>
              <a:t>}</a:t>
            </a:r>
            <a:endParaRPr lang="en-US" sz="1000" dirty="0">
              <a:solidFill>
                <a:srgbClr val="000000"/>
              </a:solidFill>
              <a:effectLst/>
              <a:latin typeface="Courier New" pitchFamily="49" charset="0"/>
              <a:ea typeface="宋体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370013"/>
            <a:ext cx="8811069" cy="3886200"/>
          </a:xfrm>
        </p:spPr>
        <p:txBody>
          <a:bodyPr/>
          <a:lstStyle/>
          <a:p>
            <a:r>
              <a:rPr lang="en-US" sz="1600" dirty="0" smtClean="0"/>
              <a:t>Benchmarks</a:t>
            </a:r>
          </a:p>
          <a:p>
            <a:pPr lvl="1"/>
            <a:r>
              <a:rPr lang="en-US" sz="1600" dirty="0" smtClean="0"/>
              <a:t>Create an </a:t>
            </a:r>
            <a:r>
              <a:rPr lang="en-US" sz="1600" dirty="0"/>
              <a:t>18-column </a:t>
            </a:r>
            <a:r>
              <a:rPr lang="en-US" sz="1600" dirty="0" smtClean="0"/>
              <a:t>table in Hive (on HBase) and </a:t>
            </a:r>
            <a:r>
              <a:rPr lang="en-US" sz="1600" dirty="0"/>
              <a:t>load ~567 million </a:t>
            </a:r>
            <a:r>
              <a:rPr lang="en-US" sz="1600" dirty="0" smtClean="0"/>
              <a:t>rows</a:t>
            </a:r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pPr lvl="2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85947" y="2599566"/>
            <a:ext cx="1692151" cy="54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800"/>
              </a:spcBef>
              <a:spcAft>
                <a:spcPct val="0"/>
              </a:spcAft>
              <a:defRPr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6063" indent="-244475" algn="l" rtl="0" eaLnBrk="0" fontAlgn="base" hangingPunct="0">
              <a:spcBef>
                <a:spcPct val="40000"/>
              </a:spcBef>
              <a:spcAft>
                <a:spcPct val="0"/>
              </a:spcAft>
              <a:buSzPct val="125000"/>
              <a:buFont typeface="Times" pitchFamily="18" charset="0"/>
              <a:buChar char="•"/>
              <a:defRPr b="0">
                <a:solidFill>
                  <a:schemeClr val="tx1"/>
                </a:solidFill>
                <a:latin typeface="+mn-lt"/>
              </a:defRPr>
            </a:lvl2pPr>
            <a:lvl3pPr marL="571500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+mn-lt"/>
              </a:defRPr>
            </a:lvl3pPr>
            <a:lvl4pPr marL="725488" indent="-152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4pPr>
            <a:lvl5pPr marL="1136650" indent="-4095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+mn-lt"/>
              </a:defRPr>
            </a:lvl5pPr>
            <a:lvl6pPr marL="15938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6pPr>
            <a:lvl7pPr marL="20510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7pPr>
            <a:lvl8pPr marL="25082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8pPr>
            <a:lvl9pPr marL="29654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</a:rPr>
              <a:t>Table </a:t>
            </a:r>
            <a:r>
              <a:rPr lang="en-US" sz="1200" dirty="0" smtClean="0">
                <a:solidFill>
                  <a:srgbClr val="000000"/>
                </a:solidFill>
              </a:rPr>
              <a:t>storage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</a:rPr>
              <a:t>1.7~3x space reduction </a:t>
            </a:r>
            <a:r>
              <a:rPr lang="en-US" sz="1200" dirty="0" smtClean="0">
                <a:solidFill>
                  <a:srgbClr val="000000"/>
                </a:solidFill>
              </a:rPr>
              <a:t>w/ DOT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85947" y="4230444"/>
            <a:ext cx="1742035" cy="119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800"/>
              </a:spcBef>
              <a:spcAft>
                <a:spcPct val="0"/>
              </a:spcAft>
              <a:defRPr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6063" indent="-244475" algn="l" rtl="0" eaLnBrk="0" fontAlgn="base" hangingPunct="0">
              <a:spcBef>
                <a:spcPct val="40000"/>
              </a:spcBef>
              <a:spcAft>
                <a:spcPct val="0"/>
              </a:spcAft>
              <a:buSzPct val="125000"/>
              <a:buFont typeface="Times" pitchFamily="18" charset="0"/>
              <a:buChar char="•"/>
              <a:defRPr b="0">
                <a:solidFill>
                  <a:schemeClr val="tx1"/>
                </a:solidFill>
                <a:latin typeface="+mn-lt"/>
              </a:defRPr>
            </a:lvl2pPr>
            <a:lvl3pPr marL="571500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+mn-lt"/>
              </a:defRPr>
            </a:lvl3pPr>
            <a:lvl4pPr marL="725488" indent="-152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4pPr>
            <a:lvl5pPr marL="1136650" indent="-4095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+mn-lt"/>
              </a:defRPr>
            </a:lvl5pPr>
            <a:lvl6pPr marL="15938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6pPr>
            <a:lvl7pPr marL="20510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7pPr>
            <a:lvl8pPr marL="25082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8pPr>
            <a:lvl9pPr marL="29654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</a:rPr>
              <a:t>Data loading</a:t>
            </a:r>
            <a:endParaRPr lang="en-US" sz="1200" dirty="0" smtClean="0">
              <a:solidFill>
                <a:srgbClr val="000000"/>
              </a:solidFill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</a:rPr>
              <a:t>~1.9x speedup for bulk load </a:t>
            </a:r>
            <a:r>
              <a:rPr lang="en-US" sz="1200" dirty="0" smtClean="0">
                <a:solidFill>
                  <a:srgbClr val="000000"/>
                </a:solidFill>
              </a:rPr>
              <a:t>w/ DOT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</a:rPr>
              <a:t>3~4x </a:t>
            </a:r>
            <a:r>
              <a:rPr lang="en-US" sz="1200" dirty="0">
                <a:solidFill>
                  <a:srgbClr val="000000"/>
                </a:solidFill>
              </a:rPr>
              <a:t>speedup for </a:t>
            </a:r>
            <a:r>
              <a:rPr lang="en-US" sz="1200" dirty="0" smtClean="0">
                <a:solidFill>
                  <a:srgbClr val="000000"/>
                </a:solidFill>
              </a:rPr>
              <a:t>insert w/ DOT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53" y="2024139"/>
            <a:ext cx="3164469" cy="201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53" y="4067247"/>
            <a:ext cx="3164469" cy="196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2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 and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370013"/>
            <a:ext cx="6763913" cy="3886200"/>
          </a:xfrm>
        </p:spPr>
        <p:txBody>
          <a:bodyPr/>
          <a:lstStyle/>
          <a:p>
            <a:r>
              <a:rPr lang="en-US" dirty="0" smtClean="0"/>
              <a:t>Years of development on parallel compiler</a:t>
            </a:r>
          </a:p>
          <a:p>
            <a:pPr lvl="1"/>
            <a:r>
              <a:rPr lang="en-US" dirty="0"/>
              <a:t>Lead architect </a:t>
            </a:r>
            <a:r>
              <a:rPr lang="en-US" dirty="0" smtClean="0"/>
              <a:t>of Intel </a:t>
            </a:r>
            <a:r>
              <a:rPr lang="en-US" dirty="0"/>
              <a:t>network </a:t>
            </a:r>
            <a:r>
              <a:rPr lang="en-US" dirty="0" smtClean="0"/>
              <a:t>processor</a:t>
            </a:r>
            <a:br>
              <a:rPr lang="en-US" dirty="0" smtClean="0"/>
            </a:br>
            <a:r>
              <a:rPr lang="en-US" dirty="0" smtClean="0"/>
              <a:t>compiler </a:t>
            </a:r>
          </a:p>
          <a:p>
            <a:pPr lvl="2"/>
            <a:r>
              <a:rPr lang="en-US" dirty="0" smtClean="0"/>
              <a:t>Auto-partitioning &amp; parallelizing for many-core</a:t>
            </a:r>
            <a:br>
              <a:rPr lang="en-US" dirty="0" smtClean="0"/>
            </a:br>
            <a:r>
              <a:rPr lang="en-US" dirty="0" smtClean="0"/>
              <a:t>many-thread (128 HW threads @ year 2002</a:t>
            </a:r>
            <a:r>
              <a:rPr lang="en-US" dirty="0"/>
              <a:t>) CPU 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Currently Principal Engineer in Intel SSG</a:t>
            </a:r>
          </a:p>
          <a:p>
            <a:pPr lvl="1"/>
            <a:r>
              <a:rPr lang="en-US" dirty="0" smtClean="0"/>
              <a:t>Leading </a:t>
            </a:r>
            <a:r>
              <a:rPr lang="en-US" dirty="0"/>
              <a:t>the open source Hadoop engineering </a:t>
            </a:r>
            <a:r>
              <a:rPr lang="en-US" dirty="0" smtClean="0"/>
              <a:t>team</a:t>
            </a:r>
          </a:p>
          <a:p>
            <a:pPr lvl="2"/>
            <a:r>
              <a:rPr lang="en-US" dirty="0" smtClean="0"/>
              <a:t>HiBench, </a:t>
            </a:r>
            <a:r>
              <a:rPr lang="en-US" dirty="0" err="1" smtClean="0"/>
              <a:t>HiTune</a:t>
            </a:r>
            <a:r>
              <a:rPr lang="en-US" dirty="0" smtClean="0"/>
              <a:t>, “Project Panthera”,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424551" y="1239685"/>
            <a:ext cx="2382899" cy="1981426"/>
            <a:chOff x="3862" y="809"/>
            <a:chExt cx="1686" cy="131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" y="966"/>
              <a:ext cx="1686" cy="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272" y="809"/>
              <a:ext cx="852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60000"/>
                </a:spcBef>
              </a:pPr>
              <a:r>
                <a:rPr lang="en-US" altLang="zh-CN" sz="1000" b="1" dirty="0">
                  <a:solidFill>
                    <a:srgbClr val="02203A"/>
                  </a:solidFill>
                  <a:ea typeface="宋体" pitchFamily="2" charset="-122"/>
                </a:rPr>
                <a:t>Intel IXP2800</a:t>
              </a:r>
              <a:endParaRPr lang="en-US" sz="1000" b="1" dirty="0">
                <a:solidFill>
                  <a:srgbClr val="02203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70013"/>
            <a:ext cx="7979396" cy="3886200"/>
          </a:xfrm>
        </p:spPr>
        <p:txBody>
          <a:bodyPr/>
          <a:lstStyle/>
          <a:p>
            <a:r>
              <a:rPr lang="en-US" sz="1600" dirty="0" smtClean="0"/>
              <a:t>Benchmarks</a:t>
            </a:r>
          </a:p>
          <a:p>
            <a:pPr lvl="1"/>
            <a:r>
              <a:rPr lang="en-US" sz="1600" dirty="0" smtClean="0"/>
              <a:t>Select </a:t>
            </a:r>
            <a:r>
              <a:rPr lang="en-US" sz="1600" dirty="0"/>
              <a:t>various numbers of columns form the </a:t>
            </a:r>
            <a:r>
              <a:rPr lang="en-US" sz="1600" dirty="0" smtClean="0"/>
              <a:t>table</a:t>
            </a:r>
          </a:p>
          <a:p>
            <a:pPr marL="247650" lvl="2" indent="0">
              <a:buNone/>
            </a:pPr>
            <a:r>
              <a:rPr lang="en-US" sz="14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count (col</a:t>
            </a:r>
            <a:r>
              <a:rPr lang="en-US" sz="1400" i="1" baseline="-25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i="1" baseline="-25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sz="14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i="1" baseline="-25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from table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349297" y="2777126"/>
            <a:ext cx="6179659" cy="27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800"/>
              </a:spcBef>
              <a:spcAft>
                <a:spcPct val="0"/>
              </a:spcAft>
              <a:defRPr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6063" indent="-244475" algn="l" rtl="0" eaLnBrk="0" fontAlgn="base" hangingPunct="0">
              <a:spcBef>
                <a:spcPct val="40000"/>
              </a:spcBef>
              <a:spcAft>
                <a:spcPct val="0"/>
              </a:spcAft>
              <a:buSzPct val="125000"/>
              <a:buFont typeface="Times" pitchFamily="18" charset="0"/>
              <a:buChar char="•"/>
              <a:defRPr b="0">
                <a:solidFill>
                  <a:schemeClr val="tx1"/>
                </a:solidFill>
                <a:latin typeface="+mn-lt"/>
              </a:defRPr>
            </a:lvl2pPr>
            <a:lvl3pPr marL="571500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+mn-lt"/>
              </a:defRPr>
            </a:lvl3pPr>
            <a:lvl4pPr marL="725488" indent="-152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4pPr>
            <a:lvl5pPr marL="1136650" indent="-4095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+mn-lt"/>
              </a:defRPr>
            </a:lvl5pPr>
            <a:lvl6pPr marL="15938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6pPr>
            <a:lvl7pPr marL="20510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7pPr>
            <a:lvl8pPr marL="25082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8pPr>
            <a:lvl9pPr marL="29654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</a:rPr>
              <a:t>SELECT performance:  </a:t>
            </a:r>
            <a:r>
              <a:rPr lang="en-US" sz="1200" b="0" dirty="0" smtClean="0">
                <a:solidFill>
                  <a:srgbClr val="000000"/>
                </a:solidFill>
              </a:rPr>
              <a:t>up to 2x speedup w/ DOT</a:t>
            </a:r>
            <a:endParaRPr lang="en-US" sz="1200" b="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5" y="3169239"/>
            <a:ext cx="3351716" cy="201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01" y="3169239"/>
            <a:ext cx="3359456" cy="201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81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370013"/>
            <a:ext cx="8570410" cy="3886200"/>
          </a:xfrm>
        </p:spPr>
        <p:txBody>
          <a:bodyPr/>
          <a:lstStyle/>
          <a:p>
            <a:r>
              <a:rPr lang="en-US" sz="1600" dirty="0" smtClean="0"/>
              <a:t>“Project Panthera”</a:t>
            </a:r>
          </a:p>
          <a:p>
            <a:pPr lvl="1"/>
            <a:r>
              <a:rPr lang="en-US" sz="1600" dirty="0"/>
              <a:t>Our open source efforts </a:t>
            </a:r>
            <a:r>
              <a:rPr lang="en-US" sz="1600" dirty="0" smtClean="0"/>
              <a:t>to </a:t>
            </a:r>
            <a:r>
              <a:rPr lang="en-US" sz="1600" dirty="0" err="1" smtClean="0"/>
              <a:t>eanle</a:t>
            </a:r>
            <a:r>
              <a:rPr lang="en-US" sz="1600" dirty="0" smtClean="0"/>
              <a:t> better </a:t>
            </a:r>
            <a:r>
              <a:rPr lang="en-US" sz="1600" dirty="0"/>
              <a:t>analytics capabilities on </a:t>
            </a:r>
            <a:r>
              <a:rPr lang="en-US" sz="1600" dirty="0" smtClean="0"/>
              <a:t>Hadoop/HBase</a:t>
            </a:r>
          </a:p>
          <a:p>
            <a:pPr lvl="2"/>
            <a:r>
              <a:rPr lang="en-US" sz="1400" i="1" dirty="0">
                <a:hlinkClick r:id="rId2"/>
              </a:rPr>
              <a:t>https://github.com/intel-hadoop/project-panthera</a:t>
            </a:r>
            <a:r>
              <a:rPr lang="en-US" sz="1400" i="1" dirty="0" smtClean="0">
                <a:hlinkClick r:id="rId2"/>
              </a:rPr>
              <a:t>/</a:t>
            </a:r>
            <a:endParaRPr lang="en-US" sz="1400" i="1" dirty="0" smtClean="0"/>
          </a:p>
          <a:p>
            <a:pPr lvl="1"/>
            <a:r>
              <a:rPr lang="en-US" sz="1600" dirty="0" smtClean="0"/>
              <a:t>An analytical SQL engine for MapReduce</a:t>
            </a:r>
          </a:p>
          <a:p>
            <a:pPr lvl="2"/>
            <a:r>
              <a:rPr lang="en-US" sz="1400" dirty="0" smtClean="0"/>
              <a:t>Provide full SQL support for OLAP</a:t>
            </a:r>
          </a:p>
          <a:p>
            <a:pPr lvl="3"/>
            <a:r>
              <a:rPr lang="en-US" sz="1200" dirty="0" smtClean="0"/>
              <a:t>Complex </a:t>
            </a:r>
            <a:r>
              <a:rPr lang="en-US" sz="1200" dirty="0" err="1" smtClean="0"/>
              <a:t>subquery</a:t>
            </a:r>
            <a:r>
              <a:rPr lang="en-US" sz="1200" dirty="0" smtClean="0"/>
              <a:t>, multiple-table SELECT, etc.</a:t>
            </a:r>
          </a:p>
          <a:p>
            <a:pPr lvl="2"/>
            <a:r>
              <a:rPr lang="en-US" sz="1400" dirty="0" smtClean="0"/>
              <a:t>Umbrella JIRA </a:t>
            </a:r>
            <a:r>
              <a:rPr lang="en-US" sz="1400" b="1" i="1" dirty="0" smtClean="0"/>
              <a:t>HIVE-3472</a:t>
            </a:r>
          </a:p>
          <a:p>
            <a:pPr lvl="1"/>
            <a:r>
              <a:rPr lang="en-US" sz="1600" dirty="0"/>
              <a:t>A document store for better query processing on </a:t>
            </a:r>
            <a:r>
              <a:rPr lang="en-US" sz="1600" dirty="0" smtClean="0"/>
              <a:t>HBase</a:t>
            </a:r>
          </a:p>
          <a:p>
            <a:pPr lvl="2"/>
            <a:r>
              <a:rPr lang="en-US" sz="1400" dirty="0"/>
              <a:t>Provide document semantics &amp; significantly speedup query </a:t>
            </a:r>
            <a:r>
              <a:rPr lang="en-US" sz="1400" dirty="0" smtClean="0"/>
              <a:t>processing</a:t>
            </a:r>
          </a:p>
          <a:p>
            <a:pPr lvl="3"/>
            <a:r>
              <a:rPr lang="en-US" sz="1200" dirty="0" smtClean="0"/>
              <a:t>Up to 3x storage reduction, up </a:t>
            </a:r>
            <a:r>
              <a:rPr lang="en-US" sz="1200" dirty="0"/>
              <a:t>to </a:t>
            </a:r>
            <a:r>
              <a:rPr lang="en-US" sz="1200" dirty="0" smtClean="0"/>
              <a:t>2x performance speedup</a:t>
            </a:r>
            <a:endParaRPr lang="en-US" sz="1200" dirty="0"/>
          </a:p>
          <a:p>
            <a:pPr lvl="2"/>
            <a:r>
              <a:rPr lang="en-US" sz="1400" dirty="0"/>
              <a:t>Umbrella JIRA </a:t>
            </a:r>
            <a:r>
              <a:rPr lang="en-US" sz="1400" b="1" i="1" dirty="0"/>
              <a:t>HBASE-6800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70013"/>
            <a:ext cx="8414292" cy="3886200"/>
          </a:xfrm>
        </p:spPr>
        <p:txBody>
          <a:bodyPr/>
          <a:lstStyle/>
          <a:p>
            <a:pPr algn="ctr"/>
            <a:r>
              <a:rPr lang="en-US" sz="2800" dirty="0"/>
              <a:t>Thank </a:t>
            </a:r>
            <a:r>
              <a:rPr lang="en-US" sz="2800" dirty="0" smtClean="0"/>
              <a:t>You!</a:t>
            </a:r>
          </a:p>
          <a:p>
            <a:pPr lvl="2" algn="ctr"/>
            <a:endParaRPr lang="en-US" dirty="0" smtClean="0"/>
          </a:p>
          <a:p>
            <a:pPr lvl="2" algn="ctr"/>
            <a:endParaRPr lang="en-US" dirty="0" smtClean="0"/>
          </a:p>
          <a:p>
            <a:pPr lvl="2" algn="ctr"/>
            <a:endParaRPr lang="en-US" dirty="0"/>
          </a:p>
          <a:p>
            <a:pPr marL="0" indent="0" algn="ctr"/>
            <a:r>
              <a:rPr lang="en-US" dirty="0" smtClean="0">
                <a:solidFill>
                  <a:schemeClr val="tx1"/>
                </a:solidFill>
              </a:rPr>
              <a:t>This slide deck and other related information will </a:t>
            </a:r>
            <a:r>
              <a:rPr lang="en-US" dirty="0">
                <a:solidFill>
                  <a:schemeClr val="tx1"/>
                </a:solidFill>
              </a:rPr>
              <a:t>be available at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software.intel.com/user/335224/track</a:t>
            </a:r>
            <a:endParaRPr lang="en-US" dirty="0" smtClean="0">
              <a:solidFill>
                <a:schemeClr val="tx1"/>
              </a:solidFill>
            </a:endParaRPr>
          </a:p>
          <a:p>
            <a:pPr marL="325437" lvl="2" indent="-96837" algn="ctr"/>
            <a:endParaRPr lang="en-US" dirty="0" smtClean="0">
              <a:solidFill>
                <a:schemeClr val="tx1"/>
              </a:solidFill>
            </a:endParaRPr>
          </a:p>
          <a:p>
            <a:pPr marL="325437" lvl="2" indent="-96837" algn="ctr"/>
            <a:endParaRPr lang="en-US" dirty="0" smtClean="0">
              <a:solidFill>
                <a:schemeClr val="tx1"/>
              </a:solidFill>
            </a:endParaRPr>
          </a:p>
          <a:p>
            <a:pPr marL="325437" lvl="2" indent="-96837" algn="ctr"/>
            <a:endParaRPr lang="en-US" dirty="0">
              <a:solidFill>
                <a:schemeClr val="tx1"/>
              </a:solidFill>
            </a:endParaRPr>
          </a:p>
          <a:p>
            <a:pPr marL="0" indent="0" algn="ctr"/>
            <a:r>
              <a:rPr lang="en-US" dirty="0" smtClean="0">
                <a:solidFill>
                  <a:schemeClr val="tx1"/>
                </a:solidFill>
              </a:rPr>
              <a:t>Any questions?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6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C159F63-BDE5-4AD3-A14C-328E8EC3B6AC}" type="slidenum">
              <a:rPr lang="zh-CN" altLang="en-US" sz="800" smtClean="0">
                <a:solidFill>
                  <a:srgbClr val="FFFFFF"/>
                </a:solidFill>
              </a:rPr>
              <a:pPr/>
              <a:t>23</a:t>
            </a:fld>
            <a:endParaRPr lang="en-US" altLang="zh-CN" sz="800" smtClean="0">
              <a:solidFill>
                <a:srgbClr val="FFFFFF"/>
              </a:solidFill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4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95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7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7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921170"/>
            <a:ext cx="8106396" cy="565065"/>
          </a:xfrm>
          <a:prstGeom prst="rect">
            <a:avLst/>
          </a:prstGeom>
        </p:spPr>
        <p:txBody>
          <a:bodyPr wrap="none" lIns="102387" tIns="51194" rIns="102387" bIns="51194">
            <a:spAutoFit/>
          </a:bodyPr>
          <a:lstStyle/>
          <a:p>
            <a:pPr algn="l" defTabSz="1023863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7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lang="zh-CN" altLang="en-US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37104" y="3776208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37104" y="4214090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37104" y="4653136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algn="l" defTabSz="102386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621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 of “Project Panthera”</a:t>
            </a:r>
          </a:p>
          <a:p>
            <a:r>
              <a:rPr lang="en-US" dirty="0" smtClean="0"/>
              <a:t>Analytical SQL engine for MapReduce</a:t>
            </a:r>
          </a:p>
          <a:p>
            <a:r>
              <a:rPr lang="en-US" dirty="0" smtClean="0"/>
              <a:t>Document </a:t>
            </a:r>
            <a:r>
              <a:rPr lang="en-US" dirty="0"/>
              <a:t>store for better query processing on </a:t>
            </a:r>
            <a:r>
              <a:rPr lang="en-US" dirty="0" smtClean="0"/>
              <a:t>HBase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7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Panthera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370013"/>
            <a:ext cx="8465993" cy="2181261"/>
          </a:xfrm>
        </p:spPr>
        <p:txBody>
          <a:bodyPr/>
          <a:lstStyle/>
          <a:p>
            <a:pPr marL="0" indent="0"/>
            <a:r>
              <a:rPr lang="en-US" dirty="0"/>
              <a:t>Our open source efforts </a:t>
            </a:r>
            <a:r>
              <a:rPr lang="en-US" dirty="0" smtClean="0"/>
              <a:t>to enable better </a:t>
            </a:r>
            <a:r>
              <a:rPr lang="en-US" i="1" dirty="0"/>
              <a:t>analytics capabilities </a:t>
            </a:r>
            <a:r>
              <a:rPr lang="en-US" dirty="0"/>
              <a:t>on Hadoop/HBase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integration with existing infrastructure using </a:t>
            </a:r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query processing on </a:t>
            </a:r>
            <a:r>
              <a:rPr lang="en-US" dirty="0" smtClean="0"/>
              <a:t>HBase</a:t>
            </a:r>
          </a:p>
          <a:p>
            <a:pPr lvl="1"/>
            <a:r>
              <a:rPr lang="en-US" dirty="0" smtClean="0"/>
              <a:t>Efficiently </a:t>
            </a:r>
            <a:r>
              <a:rPr lang="en-US" dirty="0"/>
              <a:t>utilizing new HW platform </a:t>
            </a:r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ounded Rectangle 4"/>
          <p:cNvSpPr/>
          <p:nvPr/>
        </p:nvSpPr>
        <p:spPr>
          <a:xfrm>
            <a:off x="999462" y="4832500"/>
            <a:ext cx="7113179" cy="648586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txBody>
          <a:bodyPr lIns="91440" tIns="45707" rIns="91440" bIns="45707" rtlCol="0" anchor="ctr" anchorCtr="0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0" dirty="0">
                <a:solidFill>
                  <a:schemeClr val="bg1"/>
                </a:solidFill>
                <a:latin typeface="+mn-lt"/>
                <a:cs typeface="Browallia New" pitchFamily="34" charset="-34"/>
              </a:rPr>
              <a:t>https://</a:t>
            </a:r>
            <a:r>
              <a:rPr lang="en-US" sz="1800" b="1" u="sng" kern="0" dirty="0" smtClean="0">
                <a:solidFill>
                  <a:schemeClr val="bg1"/>
                </a:solidFill>
                <a:latin typeface="+mn-lt"/>
                <a:cs typeface="Browallia New" pitchFamily="34" charset="-34"/>
              </a:rPr>
              <a:t>github.com/intel-hadoop/project-panthera</a:t>
            </a:r>
          </a:p>
        </p:txBody>
      </p:sp>
    </p:spTree>
    <p:extLst>
      <p:ext uri="{BB962C8B-B14F-4D97-AF65-F5344CB8AC3E}">
        <p14:creationId xmlns:p14="http://schemas.microsoft.com/office/powerpoint/2010/main" val="26646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/>
              <a:t>Work under Project Panthera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370013"/>
            <a:ext cx="8560997" cy="38862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analytical SQL engine </a:t>
            </a:r>
            <a:r>
              <a:rPr lang="en-US" dirty="0"/>
              <a:t>for </a:t>
            </a:r>
            <a:r>
              <a:rPr lang="en-US" dirty="0" smtClean="0"/>
              <a:t>MapReduce</a:t>
            </a:r>
          </a:p>
          <a:p>
            <a:pPr lvl="1"/>
            <a:r>
              <a:rPr lang="en-US" dirty="0"/>
              <a:t>Built on top of Hive</a:t>
            </a:r>
          </a:p>
          <a:p>
            <a:pPr lvl="1"/>
            <a:r>
              <a:rPr lang="en-US" dirty="0" smtClean="0"/>
              <a:t>Provide full SQL support for OLAP</a:t>
            </a:r>
          </a:p>
          <a:p>
            <a:pPr marL="0" indent="0"/>
            <a:r>
              <a:rPr lang="en-US" dirty="0" smtClean="0"/>
              <a:t>A </a:t>
            </a:r>
            <a:r>
              <a:rPr lang="en-US" i="1" dirty="0"/>
              <a:t>document </a:t>
            </a:r>
            <a:r>
              <a:rPr lang="en-US" i="1" dirty="0" smtClean="0"/>
              <a:t>store </a:t>
            </a:r>
            <a:r>
              <a:rPr lang="en-US" dirty="0" smtClean="0"/>
              <a:t>for </a:t>
            </a:r>
            <a:r>
              <a:rPr lang="en-US" dirty="0"/>
              <a:t>better query </a:t>
            </a:r>
            <a:r>
              <a:rPr lang="en-US" dirty="0" smtClean="0"/>
              <a:t>processing on HBase</a:t>
            </a:r>
          </a:p>
          <a:p>
            <a:pPr lvl="1"/>
            <a:r>
              <a:rPr lang="en-US" dirty="0" smtClean="0"/>
              <a:t>A co-processor application for HBase</a:t>
            </a:r>
          </a:p>
          <a:p>
            <a:pPr lvl="1"/>
            <a:r>
              <a:rPr lang="en-US" dirty="0" smtClean="0"/>
              <a:t>Provide document semantics &amp; significantly speedup query processing</a:t>
            </a:r>
            <a:endParaRPr lang="en-US" dirty="0"/>
          </a:p>
          <a:p>
            <a:pPr lvl="1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6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“Project Panthera”</a:t>
            </a:r>
          </a:p>
          <a:p>
            <a:r>
              <a:rPr lang="en-US" dirty="0">
                <a:solidFill>
                  <a:schemeClr val="tx1"/>
                </a:solidFill>
              </a:rPr>
              <a:t>Analytical SQL engine for MapReduce</a:t>
            </a:r>
          </a:p>
          <a:p>
            <a:r>
              <a:rPr lang="en-US" dirty="0" smtClean="0"/>
              <a:t>Document </a:t>
            </a:r>
            <a:r>
              <a:rPr lang="en-US" dirty="0"/>
              <a:t>store for better query processing on </a:t>
            </a:r>
            <a:r>
              <a:rPr lang="en-US" dirty="0" smtClean="0"/>
              <a:t>HBase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3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92100"/>
            <a:ext cx="8228488" cy="889000"/>
          </a:xfrm>
        </p:spPr>
        <p:txBody>
          <a:bodyPr/>
          <a:lstStyle/>
          <a:p>
            <a:r>
              <a:rPr lang="en-US" dirty="0" smtClean="0"/>
              <a:t>Full SQL </a:t>
            </a:r>
            <a:r>
              <a:rPr lang="en-US" dirty="0"/>
              <a:t>Support for Hadoop Needed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Full SQL support for OLAP</a:t>
            </a:r>
          </a:p>
          <a:p>
            <a:pPr lvl="1"/>
            <a:r>
              <a:rPr lang="en-US" sz="1600" dirty="0" smtClean="0"/>
              <a:t>Required in </a:t>
            </a:r>
            <a:r>
              <a:rPr lang="en-US" sz="1600" dirty="0"/>
              <a:t>modern business application environment</a:t>
            </a:r>
            <a:endParaRPr lang="en-US" sz="1600" dirty="0" smtClean="0"/>
          </a:p>
          <a:p>
            <a:pPr lvl="2"/>
            <a:r>
              <a:rPr lang="en-US" sz="1400" dirty="0"/>
              <a:t>B</a:t>
            </a:r>
            <a:r>
              <a:rPr lang="en-US" sz="1400" dirty="0" smtClean="0"/>
              <a:t>usiness users</a:t>
            </a:r>
          </a:p>
          <a:p>
            <a:pPr lvl="2"/>
            <a:r>
              <a:rPr lang="en-US" sz="1400" dirty="0"/>
              <a:t>E</a:t>
            </a:r>
            <a:r>
              <a:rPr lang="en-US" sz="1400" dirty="0" smtClean="0"/>
              <a:t>nterprise </a:t>
            </a:r>
            <a:r>
              <a:rPr lang="en-US" sz="1400" dirty="0"/>
              <a:t>analytics applications </a:t>
            </a:r>
            <a:endParaRPr lang="en-US" sz="1400" dirty="0" smtClean="0"/>
          </a:p>
          <a:p>
            <a:pPr lvl="2"/>
            <a:r>
              <a:rPr lang="en-US" sz="1400" dirty="0" smtClean="0"/>
              <a:t>Third-party </a:t>
            </a:r>
            <a:r>
              <a:rPr lang="en-US" sz="1400" dirty="0"/>
              <a:t>tools (such as query builders and BI applications</a:t>
            </a:r>
            <a:r>
              <a:rPr lang="en-US" sz="1400" dirty="0" smtClean="0"/>
              <a:t>)</a:t>
            </a:r>
          </a:p>
          <a:p>
            <a:r>
              <a:rPr lang="en-US" sz="1600" dirty="0" smtClean="0"/>
              <a:t>Hive – </a:t>
            </a:r>
            <a:r>
              <a:rPr lang="en-US" sz="1600" i="1" dirty="0" smtClean="0"/>
              <a:t>THE </a:t>
            </a:r>
            <a:r>
              <a:rPr lang="en-US" sz="1600" dirty="0"/>
              <a:t>Data Warehouse </a:t>
            </a:r>
            <a:r>
              <a:rPr lang="en-US" sz="1600" dirty="0" smtClean="0"/>
              <a:t>for Hadoop</a:t>
            </a:r>
          </a:p>
          <a:p>
            <a:pPr lvl="1"/>
            <a:r>
              <a:rPr lang="en-US" sz="1600" dirty="0" err="1" smtClean="0"/>
              <a:t>HiveQL</a:t>
            </a:r>
            <a:r>
              <a:rPr lang="en-US" sz="1600" dirty="0"/>
              <a:t>: a </a:t>
            </a:r>
            <a:r>
              <a:rPr lang="en-US" sz="1600" dirty="0" smtClean="0"/>
              <a:t>SQL-like query language (subset of SQL with extensions)</a:t>
            </a:r>
          </a:p>
          <a:p>
            <a:pPr lvl="2"/>
            <a:r>
              <a:rPr lang="en-US" sz="1400" dirty="0" smtClean="0"/>
              <a:t>Significantly </a:t>
            </a:r>
            <a:r>
              <a:rPr lang="en-US" sz="1400" dirty="0"/>
              <a:t>lowers the barrier to </a:t>
            </a:r>
            <a:r>
              <a:rPr lang="en-US" sz="1400" dirty="0" smtClean="0"/>
              <a:t>MapReduce</a:t>
            </a:r>
          </a:p>
          <a:p>
            <a:pPr lvl="1"/>
            <a:r>
              <a:rPr lang="en-US" sz="1600" dirty="0" smtClean="0"/>
              <a:t>Still large gaps w.r.t. full analytic SQL support</a:t>
            </a:r>
          </a:p>
          <a:p>
            <a:pPr lvl="2"/>
            <a:r>
              <a:rPr lang="en-US" sz="1400" dirty="0" smtClean="0"/>
              <a:t>Multiple-table SELECT statement</a:t>
            </a:r>
            <a:r>
              <a:rPr lang="en-US" sz="1400" dirty="0"/>
              <a:t>, </a:t>
            </a:r>
            <a:r>
              <a:rPr lang="en-US" sz="1400" dirty="0" err="1"/>
              <a:t>s</a:t>
            </a:r>
            <a:r>
              <a:rPr lang="en-US" sz="1400" dirty="0" err="1" smtClean="0"/>
              <a:t>ubquery</a:t>
            </a:r>
            <a:r>
              <a:rPr lang="en-US" sz="1400" dirty="0" smtClean="0"/>
              <a:t> </a:t>
            </a:r>
            <a:r>
              <a:rPr lang="en-US" sz="1400" dirty="0"/>
              <a:t>in WHERE </a:t>
            </a:r>
            <a:r>
              <a:rPr lang="en-US" sz="1400" dirty="0" smtClean="0"/>
              <a:t>clauses, etc.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 rot="234178">
            <a:off x="727912" y="16139"/>
            <a:ext cx="1101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Analytic</a:t>
            </a:r>
            <a:endParaRPr lang="en-US" sz="1800" dirty="0"/>
          </a:p>
        </p:txBody>
      </p:sp>
      <p:grpSp>
        <p:nvGrpSpPr>
          <p:cNvPr id="19" name="Group 7"/>
          <p:cNvGrpSpPr/>
          <p:nvPr/>
        </p:nvGrpSpPr>
        <p:grpSpPr>
          <a:xfrm rot="11453095">
            <a:off x="1085643" y="487291"/>
            <a:ext cx="145640" cy="249013"/>
            <a:chOff x="304800" y="4023360"/>
            <a:chExt cx="335280" cy="274320"/>
          </a:xfrm>
        </p:grpSpPr>
        <p:cxnSp>
          <p:nvCxnSpPr>
            <p:cNvPr id="20" name="Straight Connector 19"/>
            <p:cNvCxnSpPr/>
            <p:nvPr/>
          </p:nvCxnSpPr>
          <p:spPr bwMode="auto">
            <a:xfrm flipV="1">
              <a:off x="457200" y="4023360"/>
              <a:ext cx="182880" cy="27432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04800" y="4023360"/>
              <a:ext cx="152400" cy="27432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058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analytical SQL engine for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70013"/>
            <a:ext cx="8237538" cy="394992"/>
          </a:xfrm>
        </p:spPr>
        <p:txBody>
          <a:bodyPr/>
          <a:lstStyle/>
          <a:p>
            <a:r>
              <a:rPr lang="en-US" sz="1600" dirty="0"/>
              <a:t>The anatomy of </a:t>
            </a:r>
            <a:r>
              <a:rPr lang="en-US" sz="1600" dirty="0" smtClean="0"/>
              <a:t>a query processing engine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Rounded Rectangle 4"/>
          <p:cNvSpPr/>
          <p:nvPr/>
        </p:nvSpPr>
        <p:spPr bwMode="auto">
          <a:xfrm>
            <a:off x="1584258" y="1871327"/>
            <a:ext cx="980898" cy="71237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</a:rPr>
              <a:t>Parser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891497" y="1874408"/>
            <a:ext cx="2256772" cy="71238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</a:rPr>
              <a:t>Semantic Analyzer (Optimizer)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559749" y="1871330"/>
            <a:ext cx="1158948" cy="712379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</a:rPr>
              <a:t>Execution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185" y="2071117"/>
            <a:ext cx="8718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Query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 bwMode="auto">
          <a:xfrm flipV="1">
            <a:off x="1020726" y="2227517"/>
            <a:ext cx="563532" cy="30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5" idx="3"/>
            <a:endCxn id="7" idx="1"/>
          </p:cNvCxnSpPr>
          <p:nvPr/>
        </p:nvCxnSpPr>
        <p:spPr bwMode="auto">
          <a:xfrm>
            <a:off x="2565156" y="2227517"/>
            <a:ext cx="1326341" cy="30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 bwMode="auto">
          <a:xfrm flipV="1">
            <a:off x="6148269" y="2227520"/>
            <a:ext cx="1411480" cy="30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2642198" y="1783774"/>
            <a:ext cx="1121772" cy="46166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en-US" sz="1200" dirty="0" smtClean="0"/>
              <a:t>AST (Abstract Syntax Tree)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148269" y="1877491"/>
            <a:ext cx="1355663" cy="27699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en-US" sz="1200" dirty="0" smtClean="0"/>
              <a:t>Execution Plan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5043" y="3923203"/>
            <a:ext cx="5872369" cy="1982854"/>
            <a:chOff x="35043" y="3923203"/>
            <a:chExt cx="5872369" cy="1982854"/>
          </a:xfrm>
        </p:grpSpPr>
        <p:cxnSp>
          <p:nvCxnSpPr>
            <p:cNvPr id="31" name="Straight Arrow Connector 30"/>
            <p:cNvCxnSpPr>
              <a:stCxn id="45" idx="3"/>
            </p:cNvCxnSpPr>
            <p:nvPr/>
          </p:nvCxnSpPr>
          <p:spPr bwMode="auto">
            <a:xfrm flipV="1">
              <a:off x="3011723" y="4704607"/>
              <a:ext cx="2895689" cy="7914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033523" y="5086018"/>
              <a:ext cx="978200" cy="820039"/>
            </a:xfrm>
            <a:prstGeom prst="roundRect">
              <a:avLst/>
            </a:prstGeom>
            <a:solidFill>
              <a:schemeClr val="tx1"/>
            </a:soli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rPr>
                <a:t>Hive Parser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04893" y="5297553"/>
              <a:ext cx="758898" cy="276999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r>
                <a:rPr lang="en-US" sz="1200" dirty="0" smtClean="0"/>
                <a:t>Hive-AST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11414" y="4741347"/>
              <a:ext cx="7974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/>
                <a:t>HiveQL</a:t>
              </a:r>
              <a:endParaRPr lang="en-US" sz="1200" dirty="0" smtClean="0"/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77769" y="3923203"/>
              <a:ext cx="751763" cy="515239"/>
            </a:xfrm>
            <a:prstGeom prst="roundRect">
              <a:avLst/>
            </a:prstGeom>
            <a:solidFill>
              <a:schemeClr val="tx1">
                <a:lumMod val="50000"/>
              </a:schemeClr>
            </a:soli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rPr>
                <a:t>Driver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1429532" y="4177840"/>
              <a:ext cx="645175" cy="9397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Rectangle 66"/>
            <p:cNvSpPr/>
            <p:nvPr/>
          </p:nvSpPr>
          <p:spPr>
            <a:xfrm>
              <a:off x="35043" y="4042323"/>
              <a:ext cx="510367" cy="27699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200" dirty="0" smtClean="0"/>
                <a:t>Query</a:t>
              </a:r>
              <a:endParaRPr lang="en-US" sz="1200" dirty="0"/>
            </a:p>
          </p:txBody>
        </p:sp>
        <p:cxnSp>
          <p:nvCxnSpPr>
            <p:cNvPr id="68" name="Straight Arrow Connector 67"/>
            <p:cNvCxnSpPr>
              <a:stCxn id="67" idx="3"/>
              <a:endCxn id="60" idx="1"/>
            </p:cNvCxnSpPr>
            <p:nvPr/>
          </p:nvCxnSpPr>
          <p:spPr bwMode="auto">
            <a:xfrm>
              <a:off x="545410" y="4180823"/>
              <a:ext cx="13235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7" name="Content Placeholder 2"/>
          <p:cNvSpPr txBox="1">
            <a:spLocks/>
          </p:cNvSpPr>
          <p:nvPr/>
        </p:nvSpPr>
        <p:spPr bwMode="auto">
          <a:xfrm>
            <a:off x="428625" y="3138576"/>
            <a:ext cx="8106009" cy="39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800"/>
              </a:spcBef>
              <a:spcAft>
                <a:spcPct val="0"/>
              </a:spcAft>
              <a:defRPr b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6063" indent="-244475" algn="l" rtl="0" eaLnBrk="0" fontAlgn="base" hangingPunct="0">
              <a:spcBef>
                <a:spcPct val="40000"/>
              </a:spcBef>
              <a:spcAft>
                <a:spcPct val="0"/>
              </a:spcAft>
              <a:buSzPct val="125000"/>
              <a:buFont typeface="Times" pitchFamily="18" charset="0"/>
              <a:buChar char="•"/>
              <a:defRPr b="0">
                <a:solidFill>
                  <a:schemeClr val="tx1"/>
                </a:solidFill>
                <a:latin typeface="+mn-lt"/>
              </a:defRPr>
            </a:lvl2pPr>
            <a:lvl3pPr marL="571500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+mn-lt"/>
              </a:defRPr>
            </a:lvl3pPr>
            <a:lvl4pPr marL="725488" indent="-152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4pPr>
            <a:lvl5pPr marL="1136650" indent="-4095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+mn-lt"/>
              </a:defRPr>
            </a:lvl5pPr>
            <a:lvl6pPr marL="15938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6pPr>
            <a:lvl7pPr marL="20510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7pPr>
            <a:lvl8pPr marL="25082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8pPr>
            <a:lvl9pPr marL="2965450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Our SQL engine for MapReduce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5626665" y="5574552"/>
            <a:ext cx="3301122" cy="27699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r"/>
            <a:r>
              <a:rPr lang="en-US" sz="1200" dirty="0" smtClean="0"/>
              <a:t>*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github.com/porcelli/plsql-parser</a:t>
            </a:r>
            <a:endParaRPr lang="en-US" sz="12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29437" y="3567679"/>
            <a:ext cx="7590371" cy="1275428"/>
            <a:chOff x="1329437" y="3567679"/>
            <a:chExt cx="7590371" cy="1275428"/>
          </a:xfrm>
        </p:grpSpPr>
        <p:grpSp>
          <p:nvGrpSpPr>
            <p:cNvPr id="62" name="Group 61"/>
            <p:cNvGrpSpPr/>
            <p:nvPr/>
          </p:nvGrpSpPr>
          <p:grpSpPr>
            <a:xfrm>
              <a:off x="1329437" y="3567679"/>
              <a:ext cx="7590371" cy="1275428"/>
              <a:chOff x="1329437" y="3567679"/>
              <a:chExt cx="7590371" cy="1275428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1922013" y="3567679"/>
                <a:ext cx="946300" cy="1226289"/>
              </a:xfrm>
              <a:prstGeom prst="round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508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34" charset="0"/>
                  </a:rPr>
                  <a:t>(Open Source) SQL Parser*</a:t>
                </a:r>
                <a:endPara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879464" y="3737580"/>
                <a:ext cx="537596" cy="461665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/>
              <a:p>
                <a:r>
                  <a:rPr lang="en-US" sz="1200" dirty="0" smtClean="0"/>
                  <a:t>SQL-AST</a:t>
                </a:r>
                <a:endParaRPr lang="en-US" sz="1200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3398792" y="3567680"/>
                <a:ext cx="1967052" cy="1226288"/>
                <a:chOff x="3434284" y="3040913"/>
                <a:chExt cx="1967052" cy="1226288"/>
              </a:xfrm>
            </p:grpSpPr>
            <p:sp>
              <p:nvSpPr>
                <p:cNvPr id="32" name="Rounded Rectangle 31"/>
                <p:cNvSpPr/>
                <p:nvPr/>
              </p:nvSpPr>
              <p:spPr bwMode="auto">
                <a:xfrm>
                  <a:off x="3434284" y="3040913"/>
                  <a:ext cx="1967052" cy="1226288"/>
                </a:xfrm>
                <a:prstGeom prst="roundRect">
                  <a:avLst/>
                </a:prstGeom>
                <a:solidFill>
                  <a:schemeClr val="tx1">
                    <a:lumMod val="50000"/>
                  </a:schemeClr>
                </a:solidFill>
                <a:ln w="508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Verdana" pitchFamily="34" charset="0"/>
                    </a:rPr>
                    <a:t>SQL-AST Analyzer &amp; Translator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4455040" y="3563574"/>
                  <a:ext cx="893136" cy="410242"/>
                </a:xfrm>
                <a:prstGeom prst="roundRect">
                  <a:avLst/>
                </a:prstGeom>
                <a:solidFill>
                  <a:schemeClr val="tx2"/>
                </a:solidFill>
                <a:ln w="508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000" b="1" dirty="0" smtClean="0">
                      <a:solidFill>
                        <a:schemeClr val="tx1">
                          <a:lumMod val="50000"/>
                        </a:schemeClr>
                      </a:solidFill>
                    </a:rPr>
                    <a:t>Multi-Table SELECT</a:t>
                  </a:r>
                  <a:endPara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496099" y="3563574"/>
                  <a:ext cx="908441" cy="410242"/>
                </a:xfrm>
                <a:prstGeom prst="roundRect">
                  <a:avLst/>
                </a:prstGeom>
                <a:solidFill>
                  <a:schemeClr val="tx2"/>
                </a:solidFill>
                <a:ln w="508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100" b="1" dirty="0" err="1">
                      <a:solidFill>
                        <a:schemeClr val="tx1">
                          <a:lumMod val="50000"/>
                        </a:schemeClr>
                      </a:solidFill>
                    </a:rPr>
                    <a:t>Subquery</a:t>
                  </a:r>
                  <a:r>
                    <a:rPr lang="en-US" sz="1100" b="1" dirty="0">
                      <a:solidFill>
                        <a:schemeClr val="tx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sz="1100" b="1" dirty="0" err="1" smtClean="0">
                      <a:solidFill>
                        <a:schemeClr val="tx1">
                          <a:lumMod val="50000"/>
                        </a:schemeClr>
                      </a:solidFill>
                    </a:rPr>
                    <a:t>Unnesting</a:t>
                  </a:r>
                  <a:endParaRPr lang="en-US" sz="1400" b="1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3987188" y="4009473"/>
                  <a:ext cx="893135" cy="204509"/>
                </a:xfrm>
                <a:prstGeom prst="roundRect">
                  <a:avLst/>
                </a:prstGeom>
                <a:solidFill>
                  <a:schemeClr val="tx2"/>
                </a:solidFill>
                <a:ln w="508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254136" y="3935429"/>
                  <a:ext cx="3465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50000"/>
                        </a:schemeClr>
                      </a:solidFill>
                    </a:rPr>
                    <a:t>…</a:t>
                  </a:r>
                </a:p>
              </p:txBody>
            </p:sp>
          </p:grpSp>
          <p:cxnSp>
            <p:nvCxnSpPr>
              <p:cNvPr id="39" name="Straight Arrow Connector 38"/>
              <p:cNvCxnSpPr>
                <a:stCxn id="32" idx="3"/>
                <a:endCxn id="34" idx="1"/>
              </p:cNvCxnSpPr>
              <p:nvPr/>
            </p:nvCxnSpPr>
            <p:spPr bwMode="auto">
              <a:xfrm>
                <a:off x="5365844" y="4180824"/>
                <a:ext cx="505683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8" name="Group 17"/>
              <p:cNvGrpSpPr/>
              <p:nvPr/>
            </p:nvGrpSpPr>
            <p:grpSpPr>
              <a:xfrm>
                <a:off x="5871527" y="3567679"/>
                <a:ext cx="1858047" cy="1275428"/>
                <a:chOff x="5263097" y="3190858"/>
                <a:chExt cx="1858047" cy="1275428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5263097" y="3190858"/>
                  <a:ext cx="1858047" cy="1226289"/>
                </a:xfrm>
                <a:prstGeom prst="roundRect">
                  <a:avLst/>
                </a:prstGeom>
                <a:solidFill>
                  <a:schemeClr val="tx1"/>
                </a:solidFill>
                <a:ln w="508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Verdana" pitchFamily="34" charset="0"/>
                    </a:rPr>
                    <a:t>Hive Semantic Analyzer</a:t>
                  </a:r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 bwMode="auto">
                <a:xfrm>
                  <a:off x="5298982" y="3713520"/>
                  <a:ext cx="978195" cy="410242"/>
                </a:xfrm>
                <a:prstGeom prst="roundRect">
                  <a:avLst/>
                </a:prstGeom>
                <a:solidFill>
                  <a:schemeClr val="tx1">
                    <a:lumMod val="50000"/>
                  </a:schemeClr>
                </a:solidFill>
                <a:ln w="508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100" b="1" dirty="0" smtClean="0">
                      <a:solidFill>
                        <a:schemeClr val="bg1"/>
                      </a:solidFill>
                    </a:rPr>
                    <a:t>INTERSECT Support</a:t>
                  </a:r>
                  <a:endPara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 bwMode="auto">
                <a:xfrm>
                  <a:off x="6321709" y="3713519"/>
                  <a:ext cx="756901" cy="410243"/>
                </a:xfrm>
                <a:prstGeom prst="roundRect">
                  <a:avLst/>
                </a:prstGeom>
                <a:solidFill>
                  <a:schemeClr val="tx1">
                    <a:lumMod val="50000"/>
                  </a:schemeClr>
                </a:solidFill>
                <a:ln w="508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100" b="1" dirty="0" smtClean="0">
                      <a:solidFill>
                        <a:schemeClr val="bg1"/>
                      </a:solidFill>
                    </a:rPr>
                    <a:t>MINUS Support</a:t>
                  </a:r>
                  <a:endPara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5696382" y="4159419"/>
                  <a:ext cx="1084527" cy="204509"/>
                </a:xfrm>
                <a:prstGeom prst="roundRect">
                  <a:avLst/>
                </a:prstGeom>
                <a:solidFill>
                  <a:schemeClr val="tx1">
                    <a:lumMod val="50000"/>
                  </a:schemeClr>
                </a:solidFill>
                <a:ln w="508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flipV="1">
                  <a:off x="5903882" y="4189287"/>
                  <a:ext cx="61331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…</a:t>
                  </a:r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 bwMode="auto">
              <a:xfrm>
                <a:off x="8037306" y="3567680"/>
                <a:ext cx="882502" cy="1220321"/>
              </a:xfrm>
              <a:prstGeom prst="roundRect">
                <a:avLst/>
              </a:prstGeom>
              <a:solidFill>
                <a:schemeClr val="tx1"/>
              </a:solidFill>
              <a:ln w="508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34" charset="0"/>
                  </a:rPr>
                  <a:t>Hadoop MR</a:t>
                </a:r>
                <a:endPara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49" name="Straight Arrow Connector 48"/>
              <p:cNvCxnSpPr>
                <a:stCxn id="30" idx="3"/>
                <a:endCxn id="32" idx="1"/>
              </p:cNvCxnSpPr>
              <p:nvPr/>
            </p:nvCxnSpPr>
            <p:spPr bwMode="auto">
              <a:xfrm>
                <a:off x="2868313" y="4180824"/>
                <a:ext cx="530479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Arrow Connector 51"/>
              <p:cNvCxnSpPr>
                <a:stCxn id="34" idx="3"/>
                <a:endCxn id="43" idx="1"/>
              </p:cNvCxnSpPr>
              <p:nvPr/>
            </p:nvCxnSpPr>
            <p:spPr bwMode="auto">
              <a:xfrm flipV="1">
                <a:off x="7729574" y="4177841"/>
                <a:ext cx="307732" cy="29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" name="Rectangle 56"/>
              <p:cNvSpPr/>
              <p:nvPr/>
            </p:nvSpPr>
            <p:spPr>
              <a:xfrm>
                <a:off x="1329437" y="3880808"/>
                <a:ext cx="65921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SQL</a:t>
                </a:r>
              </a:p>
            </p:txBody>
          </p:sp>
          <p:cxnSp>
            <p:nvCxnSpPr>
              <p:cNvPr id="61" name="Straight Arrow Connector 60"/>
              <p:cNvCxnSpPr>
                <a:stCxn id="60" idx="3"/>
                <a:endCxn id="30" idx="1"/>
              </p:cNvCxnSpPr>
              <p:nvPr/>
            </p:nvCxnSpPr>
            <p:spPr bwMode="auto">
              <a:xfrm>
                <a:off x="1429532" y="4180823"/>
                <a:ext cx="492481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0" name="Rectangle 49"/>
            <p:cNvSpPr/>
            <p:nvPr/>
          </p:nvSpPr>
          <p:spPr>
            <a:xfrm>
              <a:off x="5343784" y="3705865"/>
              <a:ext cx="527743" cy="461665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r>
                <a:rPr lang="en-US" sz="1200" dirty="0" smtClean="0"/>
                <a:t>Hive-AST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6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92100"/>
            <a:ext cx="8502724" cy="889000"/>
          </a:xfrm>
        </p:spPr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370013"/>
            <a:ext cx="8715375" cy="3886200"/>
          </a:xfrm>
        </p:spPr>
        <p:txBody>
          <a:bodyPr/>
          <a:lstStyle/>
          <a:p>
            <a:pPr marL="0" indent="0"/>
            <a:r>
              <a:rPr lang="en-US" sz="1400" dirty="0" smtClean="0"/>
              <a:t>Enable complex SQL queries (not </a:t>
            </a:r>
            <a:r>
              <a:rPr lang="en-US" sz="1400" dirty="0"/>
              <a:t>supported by Hive today</a:t>
            </a:r>
            <a:r>
              <a:rPr lang="en-US" sz="1400" dirty="0" smtClean="0"/>
              <a:t>), such as,</a:t>
            </a:r>
          </a:p>
          <a:p>
            <a:pPr lvl="1"/>
            <a:r>
              <a:rPr lang="en-US" sz="1400" dirty="0" err="1"/>
              <a:t>Subquery</a:t>
            </a:r>
            <a:r>
              <a:rPr lang="en-US" sz="1400" dirty="0"/>
              <a:t> in WHERE clauses (using ALL, ANY, IN, EXIST, SOME keywords</a:t>
            </a:r>
            <a:r>
              <a:rPr lang="en-US" sz="1400" dirty="0" smtClean="0"/>
              <a:t>)</a:t>
            </a:r>
          </a:p>
          <a:p>
            <a:pPr marL="577850" lvl="2" indent="0">
              <a:buNone/>
            </a:pPr>
            <a:r>
              <a:rPr lang="en-US" sz="12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from t1 where t1.d &gt; ALL (select z from t2 where t2.z!=9</a:t>
            </a:r>
            <a:r>
              <a:rPr lang="en-US" sz="12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77850" lvl="2" indent="0">
              <a:buNone/>
            </a:pPr>
            <a:endParaRPr lang="en-US" sz="1200" i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/>
              <a:t>Correlated </a:t>
            </a:r>
            <a:r>
              <a:rPr lang="en-US" sz="1400" dirty="0" err="1"/>
              <a:t>subquery</a:t>
            </a:r>
            <a:r>
              <a:rPr lang="en-US" sz="1400" dirty="0"/>
              <a:t> (i.e., a </a:t>
            </a:r>
            <a:r>
              <a:rPr lang="en-US" sz="1400" dirty="0" err="1"/>
              <a:t>subquery</a:t>
            </a:r>
            <a:r>
              <a:rPr lang="en-US" sz="1400" dirty="0"/>
              <a:t> </a:t>
            </a:r>
            <a:r>
              <a:rPr lang="en-US" sz="1400" dirty="0" smtClean="0"/>
              <a:t>referring </a:t>
            </a:r>
            <a:r>
              <a:rPr lang="en-US" sz="1400" dirty="0"/>
              <a:t>to a column of a table </a:t>
            </a:r>
            <a:r>
              <a:rPr lang="en-US" sz="1400" dirty="0" smtClean="0"/>
              <a:t>not </a:t>
            </a:r>
            <a:r>
              <a:rPr lang="en-US" sz="1400" dirty="0"/>
              <a:t>in its FROM clause</a:t>
            </a:r>
            <a:r>
              <a:rPr lang="en-US" sz="1400" dirty="0" smtClean="0"/>
              <a:t>)</a:t>
            </a:r>
          </a:p>
          <a:p>
            <a:pPr marL="577850" lvl="2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 * from t1 where exists ( select * from t2 where t1.b = t2.y </a:t>
            </a:r>
            <a:r>
              <a:rPr lang="en-US" sz="12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77850" lvl="2" indent="0">
              <a:buNone/>
            </a:pPr>
            <a:endParaRPr lang="en-US" sz="12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/>
              <a:t>Scalar </a:t>
            </a:r>
            <a:r>
              <a:rPr lang="en-US" sz="1400" dirty="0" err="1"/>
              <a:t>subquery</a:t>
            </a:r>
            <a:r>
              <a:rPr lang="en-US" sz="1400" dirty="0"/>
              <a:t> (i.e., a </a:t>
            </a:r>
            <a:r>
              <a:rPr lang="en-US" sz="1400" dirty="0" err="1"/>
              <a:t>subquery</a:t>
            </a:r>
            <a:r>
              <a:rPr lang="en-US" sz="1400" dirty="0"/>
              <a:t> that returns exactly one column value from one row</a:t>
            </a:r>
            <a:r>
              <a:rPr lang="en-US" sz="1400" dirty="0" smtClean="0"/>
              <a:t>)</a:t>
            </a:r>
          </a:p>
          <a:p>
            <a:pPr marL="577850" lvl="2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2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a,b,c,d,e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,(select z from t2 where t2.y = t1.b and z != 99 ) from t1</a:t>
            </a:r>
            <a:r>
              <a:rPr lang="en-US" sz="12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7850" lvl="2" indent="0">
              <a:buNone/>
            </a:pPr>
            <a:endParaRPr lang="en-US" sz="12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/>
              <a:t>Top-level </a:t>
            </a:r>
            <a:r>
              <a:rPr lang="en-US" sz="1400" dirty="0" err="1" smtClean="0"/>
              <a:t>subquery</a:t>
            </a:r>
            <a:endParaRPr lang="en-US" sz="1400" dirty="0" smtClean="0"/>
          </a:p>
          <a:p>
            <a:pPr marL="574675" lvl="2" indent="0">
              <a:buNone/>
            </a:pPr>
            <a:r>
              <a:rPr lang="en-US" sz="12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(select 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from </a:t>
            </a:r>
            <a:r>
              <a:rPr lang="en-US" sz="12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t1) 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union all </a:t>
            </a:r>
            <a:r>
              <a:rPr lang="en-US" sz="12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(select 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from </a:t>
            </a:r>
            <a:r>
              <a:rPr lang="en-US" sz="12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t2) 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union all (select * from t3 order by </a:t>
            </a:r>
            <a:r>
              <a:rPr lang="en-US" sz="12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1);</a:t>
            </a:r>
          </a:p>
          <a:p>
            <a:pPr marL="574675" lvl="2" indent="0">
              <a:buNone/>
            </a:pPr>
            <a:endParaRPr lang="en-US" sz="1200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/>
              <a:t>Multiple-table SELECT </a:t>
            </a:r>
            <a:r>
              <a:rPr lang="en-US" sz="1400" dirty="0" smtClean="0"/>
              <a:t>statement</a:t>
            </a:r>
          </a:p>
          <a:p>
            <a:pPr marL="577850" lvl="2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 * from t1,t2 where t1.c &gt; t2.z;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F9032-4972-42E2-BE36-CE1A164CB45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Rounded Rectangle 4"/>
          <p:cNvSpPr/>
          <p:nvPr/>
        </p:nvSpPr>
        <p:spPr>
          <a:xfrm>
            <a:off x="999462" y="5287912"/>
            <a:ext cx="7113179" cy="568840"/>
          </a:xfrm>
          <a:prstGeom prst="round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txBody>
          <a:bodyPr lIns="91440" tIns="45707" rIns="91440" bIns="45707" rtlCol="0" anchor="ctr" anchorCtr="0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0" dirty="0">
                <a:solidFill>
                  <a:schemeClr val="bg1"/>
                </a:solidFill>
                <a:latin typeface="+mn-lt"/>
                <a:cs typeface="Browallia New" pitchFamily="34" charset="-34"/>
              </a:rPr>
              <a:t>https://</a:t>
            </a:r>
            <a:r>
              <a:rPr lang="en-US" sz="1800" b="1" u="sng" kern="0" dirty="0" smtClean="0">
                <a:solidFill>
                  <a:schemeClr val="bg1"/>
                </a:solidFill>
                <a:latin typeface="+mn-lt"/>
                <a:cs typeface="Browallia New" pitchFamily="34" charset="-34"/>
              </a:rPr>
              <a:t>github.com/intel-hadoop/hive-0.9-panthera</a:t>
            </a:r>
          </a:p>
        </p:txBody>
      </p:sp>
    </p:spTree>
    <p:extLst>
      <p:ext uri="{BB962C8B-B14F-4D97-AF65-F5344CB8AC3E}">
        <p14:creationId xmlns:p14="http://schemas.microsoft.com/office/powerpoint/2010/main" val="350002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white_intel_only">
  <a:themeElements>
    <a:clrScheme name="white_intel_only 2">
      <a:dk1>
        <a:srgbClr val="0860A8"/>
      </a:dk1>
      <a:lt1>
        <a:srgbClr val="FFFFFF"/>
      </a:lt1>
      <a:dk2>
        <a:srgbClr val="F5E647"/>
      </a:dk2>
      <a:lt2>
        <a:srgbClr val="FF5C47"/>
      </a:lt2>
      <a:accent1>
        <a:srgbClr val="A6CAE1"/>
      </a:accent1>
      <a:accent2>
        <a:srgbClr val="567EB9"/>
      </a:accent2>
      <a:accent3>
        <a:srgbClr val="FFFFFF"/>
      </a:accent3>
      <a:accent4>
        <a:srgbClr val="06518F"/>
      </a:accent4>
      <a:accent5>
        <a:srgbClr val="D0E1EE"/>
      </a:accent5>
      <a:accent6>
        <a:srgbClr val="4D72A7"/>
      </a:accent6>
      <a:hlink>
        <a:srgbClr val="0C2E86"/>
      </a:hlink>
      <a:folHlink>
        <a:srgbClr val="AA014C"/>
      </a:folHlink>
    </a:clrScheme>
    <a:fontScheme name="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hite_intel_only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lternate_layout">
  <a:themeElements>
    <a:clrScheme name="alternate_layout 1">
      <a:dk1>
        <a:srgbClr val="FF5C00"/>
      </a:dk1>
      <a:lt1>
        <a:srgbClr val="FFFFFF"/>
      </a:lt1>
      <a:dk2>
        <a:srgbClr val="0C2E86"/>
      </a:dk2>
      <a:lt2>
        <a:srgbClr val="F5E647"/>
      </a:lt2>
      <a:accent1>
        <a:srgbClr val="A6CAE1"/>
      </a:accent1>
      <a:accent2>
        <a:srgbClr val="567EB9"/>
      </a:accent2>
      <a:accent3>
        <a:srgbClr val="AAADC3"/>
      </a:accent3>
      <a:accent4>
        <a:srgbClr val="DADADA"/>
      </a:accent4>
      <a:accent5>
        <a:srgbClr val="D0E1EE"/>
      </a:accent5>
      <a:accent6>
        <a:srgbClr val="4D72A7"/>
      </a:accent6>
      <a:hlink>
        <a:srgbClr val="0860A8"/>
      </a:hlink>
      <a:folHlink>
        <a:srgbClr val="AA014C"/>
      </a:folHlink>
    </a:clrScheme>
    <a:fontScheme name="alternate_layout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alternate_layout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rnate_layout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white_intel_only</Template>
  <TotalTime>19138</TotalTime>
  <Words>1502</Words>
  <Application>Microsoft Office PowerPoint</Application>
  <PresentationFormat>全屏显示(4:3)</PresentationFormat>
  <Paragraphs>367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white_intel_only</vt:lpstr>
      <vt:lpstr>alternate_layout</vt:lpstr>
      <vt:lpstr>Default Theme</vt:lpstr>
      <vt:lpstr>“Project Panthera”: Better Analytics with SQL, MapReduce and HBase </vt:lpstr>
      <vt:lpstr>My Background and Bias</vt:lpstr>
      <vt:lpstr>Agenda</vt:lpstr>
      <vt:lpstr>Project Panthera</vt:lpstr>
      <vt:lpstr>Current Work under Project Panthera</vt:lpstr>
      <vt:lpstr>Agenda</vt:lpstr>
      <vt:lpstr>Full SQL Support for Hadoop Needed </vt:lpstr>
      <vt:lpstr>An analytical SQL engine for MapReduce</vt:lpstr>
      <vt:lpstr>Current Status</vt:lpstr>
      <vt:lpstr>Current Status</vt:lpstr>
      <vt:lpstr>The Path to Full SQL support for OLAP</vt:lpstr>
      <vt:lpstr>Agenda</vt:lpstr>
      <vt:lpstr>Query Processing on HBase</vt:lpstr>
      <vt:lpstr>Overheads of Query Processing on HBase</vt:lpstr>
      <vt:lpstr>A Document Store on HBase</vt:lpstr>
      <vt:lpstr>Working with DOT</vt:lpstr>
      <vt:lpstr>Working with DOT</vt:lpstr>
      <vt:lpstr>Working with DOT</vt:lpstr>
      <vt:lpstr>Some Results</vt:lpstr>
      <vt:lpstr>Some Results</vt:lpstr>
      <vt:lpstr>Summary</vt:lpstr>
      <vt:lpstr>PowerPoint 演示文稿</vt:lpstr>
      <vt:lpstr>PowerPoint 演示文稿</vt:lpstr>
      <vt:lpstr>声明：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Jason Dai</dc:creator>
  <cp:lastModifiedBy>Microsoft</cp:lastModifiedBy>
  <cp:revision>7458</cp:revision>
  <dcterms:created xsi:type="dcterms:W3CDTF">2006-02-03T18:17:02Z</dcterms:created>
  <dcterms:modified xsi:type="dcterms:W3CDTF">2018-01-05T05:38:05Z</dcterms:modified>
</cp:coreProperties>
</file>