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7" r:id="rId5"/>
    <p:sldId id="259" r:id="rId6"/>
    <p:sldId id="270" r:id="rId7"/>
    <p:sldId id="266" r:id="rId8"/>
    <p:sldId id="260" r:id="rId9"/>
    <p:sldId id="261" r:id="rId10"/>
    <p:sldId id="269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3E96-0A49-6FF6-EAC6-2D9F3636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68158-88AF-840E-2D5A-8E7F517D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430D-E5D3-26FB-AE29-0F720427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69187-BC48-AFA7-42D1-9C357C2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A09BE-C8FC-4A3E-43AC-8FD4C0C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CBA6-F07F-1C23-2AE4-49C6E0A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05770-D070-3003-994A-0182D2E9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B1F2-D2DC-F321-2453-8F5EBF10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644C7-27F8-1BF6-719B-701EC117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B99D7-BE9E-5185-7FAC-6E0151E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094F42-C626-5DCF-646F-44070ED2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02556-E4DB-301F-6423-283FD071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E141C-FB4F-D83B-BFE9-B5ED82E3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A6C08-80CF-D4A0-78F3-8CF212B1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E0CD1-A737-5F15-6E67-B034B664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E1B-6CD5-0C6B-D280-CA815BCE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098C4-0231-CC0C-6509-DBD41DDF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EF043-32F3-1F4A-7FCA-87801462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5BEC4-3F42-8FA4-2F74-76F7B31A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09996-67FB-FB74-0395-2B35C6C7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2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AECF-FC2F-CB6C-5327-BCD98CDB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10024-8645-3DF2-F3EF-250D44C8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BB59-BD10-6926-0622-45A3A932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4AAA6-1E4A-5799-6A32-848A0EA5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33EF8-6A15-4603-D057-8D2BD9B8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AFAB0-B464-9153-34AD-485F4694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0AE2D-6AF5-0CAF-6E9A-FA5325454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B86B0-FC12-253D-90FC-1FCD81A4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94B45-0E3C-B634-5524-D8BA82A3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F72F0-1A81-4AAD-C206-E0A9F2D8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381BD-5DB2-61BC-9A21-CAD7090F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1A99-DD3C-3789-5FB1-1BFD7BD0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C4E9C-F195-DF0D-067F-068D90A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09094-53CF-4AB0-EAB0-854829AF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3B3D40-3ACC-6187-8FE0-7DD5AE2F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5B7B3E-EBC6-4E30-FF86-0934CE3F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B85877-9B69-C8DD-2BF3-E08C54C2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64C7A-B8E8-064A-5F68-A29B547D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4A11C-E31D-6194-D13E-F8239776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2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C8B9-921D-B501-FD55-41A68E87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042207-0B29-C4F9-B23B-501CF73F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2ACDF9-F3CE-E41C-188F-867AFCCF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6BA48-9E92-279F-CA37-C8FC348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9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2E4366-B820-DE1C-D87B-FEE96759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F4828E-209F-1D4D-BE7E-5261C8C5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88AE2-7E96-FB2B-30C5-43749E5E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6095-8CA0-AF7D-2535-6876F7D8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B322A-132C-FD41-8139-9A347691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3E151-6AD8-E464-738E-49C309ACD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C75D0-9EA9-67D3-862A-2546D92F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651B2-4ABE-6006-DDB4-6368F483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39EFE-FF70-00ED-8B42-911B04F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B8529-1724-04B4-B004-9DC51A6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0AB59-5780-6B79-AE9A-EC28561A1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306B9-590E-4704-A7C1-50C41847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18C68-F553-0F96-846B-6CB92217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B3EED-54C3-8261-42CC-D017593D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9148-0FC2-F76A-543C-4D936A89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145D53-6DA6-D3B3-82DA-2B062B5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2FECF-3F96-2396-BED6-FDDFAEE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697AD-C7FF-0AC1-FA62-6B1FB05F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014F-D162-4B5E-89D6-74930C9A57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BFFD4-F994-6D63-C32C-8D02B357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1D71E-BEDE-0DB1-C37B-F58D4391C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11E9-BB7A-4C39-B254-B04AFD33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B334E7-0398-BD11-FA1E-227E9349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ko-KR" altLang="en-US" sz="7200" dirty="0" err="1">
                <a:latin typeface="+mj-lt"/>
                <a:ea typeface="HY강B" pitchFamily="18" charset="-127"/>
              </a:rPr>
              <a:t>아두이노</a:t>
            </a:r>
            <a:r>
              <a:rPr lang="ko-KR" altLang="en-US" sz="7200" dirty="0">
                <a:latin typeface="+mj-lt"/>
                <a:ea typeface="HY강B" pitchFamily="18" charset="-127"/>
              </a:rPr>
              <a:t> </a:t>
            </a:r>
            <a:r>
              <a:rPr lang="en-US" altLang="ko-KR" sz="7200" dirty="0">
                <a:latin typeface="+mj-lt"/>
                <a:ea typeface="HY강B" pitchFamily="18" charset="-127"/>
              </a:rPr>
              <a:t>&amp; C#</a:t>
            </a:r>
            <a:br>
              <a:rPr lang="ko-KR" altLang="en-US" sz="7200" dirty="0">
                <a:latin typeface="+mj-lt"/>
                <a:ea typeface="HY강B" pitchFamily="18" charset="-127"/>
              </a:rPr>
            </a:b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FC2C7-CDD7-3344-DC7F-DDD7BA41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ko-KR" altLang="en-US"/>
              <a:t>조이스틱에 키보드 기능 연결하기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5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621B6-8530-402E-738B-C82721B3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3A0889-FCDC-1FE0-6A2C-09A2E437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398FF3-8D2A-D53C-08B2-2F8A2F65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프로그램 종료 코드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036A89-53C6-3ABF-6D50-E9D794DF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152DE-067E-7FD3-82ED-DDB8471F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02622D-28A0-5A80-C2C9-30E8023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9AAF-8342-EA81-938F-D69296B1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F6044-CD14-5FE7-1412-F55839CB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Form1_FormClosing(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latin typeface="+mn-ea"/>
              </a:rPr>
              <a:t>FormClosingEventArgs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e)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포트가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열려있을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 경우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sPort.IsOpen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포트를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닫아줌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sPort.Close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8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724F3FBD-9F2E-884A-0FE1-F48C4BF87D49}"/>
              </a:ext>
            </a:extLst>
          </p:cNvPr>
          <p:cNvSpPr/>
          <p:nvPr/>
        </p:nvSpPr>
        <p:spPr>
          <a:xfrm>
            <a:off x="5924948" y="3484049"/>
            <a:ext cx="5012380" cy="1295340"/>
          </a:xfrm>
          <a:prstGeom prst="wedgeRectCallout">
            <a:avLst>
              <a:gd name="adj1" fmla="val -61209"/>
              <a:gd name="adj2" fmla="val 860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포트가 열린 채로 프로그램을 종료할 경우 </a:t>
            </a:r>
            <a:endParaRPr lang="en-US" altLang="ko-KR" dirty="0"/>
          </a:p>
          <a:p>
            <a:pPr algn="ctr"/>
            <a:r>
              <a:rPr lang="ko-KR" altLang="en-US" dirty="0"/>
              <a:t>오류가 생기기 때문에 종료 시 포트를 </a:t>
            </a:r>
            <a:r>
              <a:rPr lang="ko-KR" altLang="en-US" dirty="0" err="1"/>
              <a:t>닫아줌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30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A2911-4234-6299-B1B0-FEAB50BC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3" y="1248988"/>
            <a:ext cx="10037597" cy="35569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시리얼 포트에 데이터가 전송되었을 경우 이벤트</a:t>
            </a: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Sport_DataReceived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SerialDataReceivedEventArgs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e)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s =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sPort.ReadLine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시리얼 포트의 출력 값을 가져옴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FF"/>
                </a:solidFill>
                <a:ea typeface="돋움체" panose="020B0609000101010101" pitchFamily="49" charset="-127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.BeginInvoke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((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Action(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delegate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{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showValue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(s); })));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키보드 조작 이벤트 시작</a:t>
            </a: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38FF60C-972D-D9B0-E84F-45F2309D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201510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6595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20BFC-A29E-D70D-C1E4-D1737979C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B83944-8931-646D-BC96-6527CBAB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56767C-80E4-B3B9-12AA-CDDC300D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1542E7-2B3C-F183-9831-59575A28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488BC0-01F2-F9EE-E287-01BFE9E6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EBE42-8FC1-1CA3-171D-D397E2E8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F1929-681C-7620-56EE-53FD3162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201510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</a:t>
            </a:r>
            <a:endParaRPr lang="ko-KR" altLang="en-US" sz="7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A1A5D-650B-ECCA-C795-078B702D4F08}"/>
              </a:ext>
            </a:extLst>
          </p:cNvPr>
          <p:cNvSpPr txBox="1"/>
          <p:nvPr/>
        </p:nvSpPr>
        <p:spPr>
          <a:xfrm>
            <a:off x="853119" y="1433152"/>
            <a:ext cx="98770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showValue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s)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s =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전송된 시리얼 포트 출력 값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label1.Text = </a:t>
            </a:r>
            <a:r>
              <a:rPr lang="en-US" altLang="ko-KR" sz="1800" dirty="0">
                <a:solidFill>
                  <a:srgbClr val="A31515"/>
                </a:solidFill>
                <a:ea typeface="돋움체" panose="020B0609000101010101" pitchFamily="49" charset="-127"/>
              </a:rPr>
              <a:t>"Serial Value : "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+ s;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rgbClr val="008000"/>
                </a:solidFill>
                <a:ea typeface="돋움체" panose="020B0609000101010101" pitchFamily="49" charset="-127"/>
              </a:rPr>
              <a:t>s </a:t>
            </a:r>
            <a:r>
              <a:rPr lang="ko-KR" altLang="en-US" dirty="0">
                <a:solidFill>
                  <a:srgbClr val="008000"/>
                </a:solidFill>
                <a:ea typeface="돋움체" panose="020B0609000101010101" pitchFamily="49" charset="-127"/>
              </a:rPr>
              <a:t>값을 화면에 표시 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s.Replace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ea typeface="돋움체" panose="020B0609000101010101" pitchFamily="49" charset="-127"/>
              </a:rPr>
              <a:t>"\r"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[] words =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s.Split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ea typeface="돋움체" panose="020B0609000101010101" pitchFamily="49" charset="-127"/>
              </a:rPr>
              <a:t>'|'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words.Length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== 3)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x = </a:t>
            </a:r>
            <a:r>
              <a:rPr lang="en-US" altLang="ko-KR" sz="18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(words[0]);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y = </a:t>
            </a:r>
            <a:r>
              <a:rPr lang="en-US" altLang="ko-KR" sz="18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(words[1]);   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ea typeface="돋움체" panose="020B0609000101010101" pitchFamily="49" charset="-127"/>
              </a:rPr>
              <a:t>조이스틱 센서의 값을 각각의 변수로 저장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(words[2]);</a:t>
            </a:r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52FE072F-94DE-3706-0CB0-F4277B5594FF}"/>
              </a:ext>
            </a:extLst>
          </p:cNvPr>
          <p:cNvSpPr/>
          <p:nvPr/>
        </p:nvSpPr>
        <p:spPr>
          <a:xfrm>
            <a:off x="6251816" y="2458446"/>
            <a:ext cx="4881230" cy="1562477"/>
          </a:xfrm>
          <a:prstGeom prst="wedgeEllipseCallout">
            <a:avLst>
              <a:gd name="adj1" fmla="val -76669"/>
              <a:gd name="adj2" fmla="val -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 | ‘</a:t>
            </a:r>
            <a:r>
              <a:rPr lang="ko-KR" altLang="en-US" dirty="0">
                <a:solidFill>
                  <a:schemeClr val="tx1"/>
                </a:solidFill>
              </a:rPr>
              <a:t>을 기준으로 문자열을 분리하여 변수에 값을 각각 </a:t>
            </a:r>
            <a:r>
              <a:rPr lang="ko-KR" altLang="en-US" dirty="0" err="1">
                <a:solidFill>
                  <a:schemeClr val="tx1"/>
                </a:solidFill>
              </a:rPr>
              <a:t>넣어줌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54D4F-D63A-0650-9C8D-7CA05A19372A}"/>
              </a:ext>
            </a:extLst>
          </p:cNvPr>
          <p:cNvSpPr/>
          <p:nvPr/>
        </p:nvSpPr>
        <p:spPr>
          <a:xfrm>
            <a:off x="1766993" y="5124315"/>
            <a:ext cx="2103539" cy="4865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500|600|0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9BE380-A049-2FA9-2F04-218BE66FDDBF}"/>
              </a:ext>
            </a:extLst>
          </p:cNvPr>
          <p:cNvCxnSpPr/>
          <p:nvPr/>
        </p:nvCxnSpPr>
        <p:spPr>
          <a:xfrm flipV="1">
            <a:off x="4083742" y="5017067"/>
            <a:ext cx="1166327" cy="2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DE20E3-1D30-CA20-C31B-6E2DB31D6813}"/>
              </a:ext>
            </a:extLst>
          </p:cNvPr>
          <p:cNvCxnSpPr/>
          <p:nvPr/>
        </p:nvCxnSpPr>
        <p:spPr>
          <a:xfrm>
            <a:off x="4083743" y="5409323"/>
            <a:ext cx="11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EC465A-C69E-CD72-AFF0-94350BDFDDBF}"/>
              </a:ext>
            </a:extLst>
          </p:cNvPr>
          <p:cNvCxnSpPr/>
          <p:nvPr/>
        </p:nvCxnSpPr>
        <p:spPr>
          <a:xfrm>
            <a:off x="4083744" y="5566932"/>
            <a:ext cx="1166327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CC4996-B52C-36ED-40F4-36DF85541A80}"/>
              </a:ext>
            </a:extLst>
          </p:cNvPr>
          <p:cNvSpPr/>
          <p:nvPr/>
        </p:nvSpPr>
        <p:spPr>
          <a:xfrm>
            <a:off x="5769170" y="4692586"/>
            <a:ext cx="1341533" cy="393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A073F3-8EAC-D160-06B4-58FD32F68696}"/>
              </a:ext>
            </a:extLst>
          </p:cNvPr>
          <p:cNvSpPr/>
          <p:nvPr/>
        </p:nvSpPr>
        <p:spPr>
          <a:xfrm>
            <a:off x="5769171" y="5263621"/>
            <a:ext cx="1341533" cy="393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A7D80-64DF-FDE8-1F61-332A9B84BDEC}"/>
              </a:ext>
            </a:extLst>
          </p:cNvPr>
          <p:cNvSpPr/>
          <p:nvPr/>
        </p:nvSpPr>
        <p:spPr>
          <a:xfrm>
            <a:off x="5769171" y="5801956"/>
            <a:ext cx="1341533" cy="393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BDA5F-F3CD-022F-4315-A307E844887C}"/>
              </a:ext>
            </a:extLst>
          </p:cNvPr>
          <p:cNvSpPr txBox="1"/>
          <p:nvPr/>
        </p:nvSpPr>
        <p:spPr>
          <a:xfrm>
            <a:off x="5134692" y="4670659"/>
            <a:ext cx="746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</a:p>
          <a:p>
            <a:pPr algn="ctr"/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btn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92E4AF-A67E-6331-6D3D-31A3641A430D}"/>
              </a:ext>
            </a:extLst>
          </p:cNvPr>
          <p:cNvSpPr txBox="1"/>
          <p:nvPr/>
        </p:nvSpPr>
        <p:spPr>
          <a:xfrm>
            <a:off x="1178848" y="5146910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5528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8CAA5A-3B66-E68D-B17E-90D21132678D}"/>
              </a:ext>
            </a:extLst>
          </p:cNvPr>
          <p:cNvSpPr txBox="1">
            <a:spLocks/>
          </p:cNvSpPr>
          <p:nvPr/>
        </p:nvSpPr>
        <p:spPr>
          <a:xfrm>
            <a:off x="1289304" y="201510"/>
            <a:ext cx="8074815" cy="103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  <a:endParaRPr lang="ko-KR" alt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E411A-5729-4E0D-003D-8E48622BE1AF}"/>
              </a:ext>
            </a:extLst>
          </p:cNvPr>
          <p:cNvSpPr txBox="1"/>
          <p:nvPr/>
        </p:nvSpPr>
        <p:spPr>
          <a:xfrm>
            <a:off x="325728" y="751860"/>
            <a:ext cx="95265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(x &gt; 700)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SendKeys.Send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"{RIGHT}"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(x &lt; 300)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SendKeys.Send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"{LEFT}"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(y &gt; 700)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SendKeys.Send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"{DOWN}"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(y &lt; 300)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SendKeys.Send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"{UP}"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== 1)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spaceCheck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== 0 &amp;&amp;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spaceCheck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==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버튼을 눌렀다 뗐을 경우에만 작동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SendKeys.Send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spaceCheck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287C47C-458B-2870-392A-F3EE19DB5EFD}"/>
              </a:ext>
            </a:extLst>
          </p:cNvPr>
          <p:cNvSpPr/>
          <p:nvPr/>
        </p:nvSpPr>
        <p:spPr>
          <a:xfrm>
            <a:off x="6344826" y="1433152"/>
            <a:ext cx="5019860" cy="2261770"/>
          </a:xfrm>
          <a:prstGeom prst="wedgeRectCallout">
            <a:avLst>
              <a:gd name="adj1" fmla="val -75915"/>
              <a:gd name="adj2" fmla="val -1983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값에 따라 키보드 이벤트 설정</a:t>
            </a:r>
            <a:endParaRPr lang="en-US" altLang="ko-KR" dirty="0"/>
          </a:p>
          <a:p>
            <a:pPr algn="ctr"/>
            <a:r>
              <a:rPr lang="en-US" altLang="ko-KR" dirty="0" err="1"/>
              <a:t>SendKeys.Send</a:t>
            </a:r>
            <a:r>
              <a:rPr lang="en-US" altLang="ko-KR" dirty="0"/>
              <a:t>( “</a:t>
            </a:r>
            <a:r>
              <a:rPr lang="ko-KR" altLang="en-US" dirty="0"/>
              <a:t>키 값</a:t>
            </a:r>
            <a:r>
              <a:rPr lang="en-US" altLang="ko-KR" dirty="0"/>
              <a:t>＂) = </a:t>
            </a:r>
            <a:r>
              <a:rPr lang="ko-KR" altLang="en-US" dirty="0"/>
              <a:t>키 입력 이벤트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SnedKeys.Send</a:t>
            </a:r>
            <a:r>
              <a:rPr lang="en-US" altLang="ko-KR" dirty="0"/>
              <a:t>() </a:t>
            </a:r>
            <a:r>
              <a:rPr lang="ko-KR" altLang="en-US" dirty="0"/>
              <a:t>검색 시 </a:t>
            </a:r>
            <a:endParaRPr lang="en-US" altLang="ko-KR" dirty="0"/>
          </a:p>
          <a:p>
            <a:pPr algn="ctr"/>
            <a:r>
              <a:rPr lang="ko-KR" altLang="en-US" dirty="0"/>
              <a:t>원하는 키 값을 가져와서 설정할 수 있음</a:t>
            </a:r>
            <a:r>
              <a:rPr lang="en-US" altLang="ko-KR" dirty="0"/>
              <a:t>!</a:t>
            </a: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907CD1C6-60D7-6EFA-3B7C-CDD51C7AB566}"/>
              </a:ext>
            </a:extLst>
          </p:cNvPr>
          <p:cNvSpPr/>
          <p:nvPr/>
        </p:nvSpPr>
        <p:spPr>
          <a:xfrm>
            <a:off x="6447462" y="4832431"/>
            <a:ext cx="5019859" cy="1184834"/>
          </a:xfrm>
          <a:prstGeom prst="wedgeEllipseCallout">
            <a:avLst>
              <a:gd name="adj1" fmla="val -44555"/>
              <a:gd name="adj2" fmla="val -454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실제 키보드와 달리 버튼이 </a:t>
            </a:r>
            <a:r>
              <a:rPr lang="ko-KR" altLang="en-US" dirty="0" err="1">
                <a:solidFill>
                  <a:schemeClr val="tx1"/>
                </a:solidFill>
              </a:rPr>
              <a:t>눌려있는</a:t>
            </a:r>
            <a:r>
              <a:rPr lang="ko-KR" altLang="en-US" dirty="0">
                <a:solidFill>
                  <a:schemeClr val="tx1"/>
                </a:solidFill>
              </a:rPr>
              <a:t> 효과</a:t>
            </a:r>
            <a:r>
              <a:rPr lang="en-US" altLang="ko-KR" dirty="0">
                <a:solidFill>
                  <a:schemeClr val="tx1"/>
                </a:solidFill>
              </a:rPr>
              <a:t>(Release)</a:t>
            </a:r>
            <a:r>
              <a:rPr lang="ko-KR" altLang="en-US" dirty="0">
                <a:solidFill>
                  <a:schemeClr val="tx1"/>
                </a:solidFill>
              </a:rPr>
              <a:t>가 없기 때문에 직접 구현해줌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2EFC4-F398-281B-7E99-A8C0EBD4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E68C2B-BC2E-040F-F581-03F2A75D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br>
              <a:rPr lang="ko-KR" altLang="en-US" sz="8000" dirty="0">
                <a:latin typeface="+mj-lt"/>
                <a:ea typeface="HY강B" pitchFamily="18" charset="-127"/>
              </a:rPr>
            </a:br>
            <a:endParaRPr lang="ko-KR" altLang="en-US" sz="8000" dirty="0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59D4FC-068A-BCC1-8E58-1975AF44B9DE}"/>
              </a:ext>
            </a:extLst>
          </p:cNvPr>
          <p:cNvSpPr txBox="1">
            <a:spLocks/>
          </p:cNvSpPr>
          <p:nvPr/>
        </p:nvSpPr>
        <p:spPr>
          <a:xfrm>
            <a:off x="776129" y="240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dirty="0"/>
              <a:t>코드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FBCEDB-3E87-1217-6DAA-250AFD5DD084}"/>
              </a:ext>
            </a:extLst>
          </p:cNvPr>
          <p:cNvSpPr/>
          <p:nvPr/>
        </p:nvSpPr>
        <p:spPr>
          <a:xfrm>
            <a:off x="612497" y="1806339"/>
            <a:ext cx="4314066" cy="38190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ko-KR" altLang="en-US" sz="2800" b="1" dirty="0" err="1">
                <a:solidFill>
                  <a:schemeClr val="accent6">
                    <a:lumMod val="75000"/>
                  </a:schemeClr>
                </a:solidFill>
              </a:rPr>
              <a:t>아두이노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아두이노 조이스틱 모듈 Arduino Joy stick Module (KY-023) - ETC 이티컴파니">
            <a:extLst>
              <a:ext uri="{FF2B5EF4-FFF2-40B4-BE49-F238E27FC236}">
                <a16:creationId xmlns:a16="http://schemas.microsoft.com/office/drawing/2014/main" id="{ED9040D4-F379-601A-E3A1-5FF3547B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9" y="2056496"/>
            <a:ext cx="2477684" cy="24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32C6E0-2656-3E53-CE88-AF19077BC795}"/>
              </a:ext>
            </a:extLst>
          </p:cNvPr>
          <p:cNvSpPr/>
          <p:nvPr/>
        </p:nvSpPr>
        <p:spPr>
          <a:xfrm>
            <a:off x="6979297" y="1774955"/>
            <a:ext cx="4052918" cy="38190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                       C#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AAAF3-F4D1-8549-E500-20D7CC04A310}"/>
              </a:ext>
            </a:extLst>
          </p:cNvPr>
          <p:cNvSpPr txBox="1"/>
          <p:nvPr/>
        </p:nvSpPr>
        <p:spPr>
          <a:xfrm>
            <a:off x="907094" y="4396185"/>
            <a:ext cx="25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조이스틱 센서의 값을 시리얼 포트에 출력 </a:t>
            </a:r>
          </a:p>
        </p:txBody>
      </p:sp>
      <p:pic>
        <p:nvPicPr>
          <p:cNvPr id="1028" name="Picture 4" descr="🇰🇷⌨️TextField 한국어 키보드를 먼저 띄우기">
            <a:extLst>
              <a:ext uri="{FF2B5EF4-FFF2-40B4-BE49-F238E27FC236}">
                <a16:creationId xmlns:a16="http://schemas.microsoft.com/office/drawing/2014/main" id="{D7321BCD-73DC-AF81-2C16-7F63AEE0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2" y="2316132"/>
            <a:ext cx="2648959" cy="176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A5785-C812-A2A2-7986-47EBB524C573}"/>
              </a:ext>
            </a:extLst>
          </p:cNvPr>
          <p:cNvSpPr txBox="1"/>
          <p:nvPr/>
        </p:nvSpPr>
        <p:spPr>
          <a:xfrm>
            <a:off x="7213414" y="4367663"/>
            <a:ext cx="358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출력된 조이스틱 센서의 값에 따라 키보드를 조작함</a:t>
            </a: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BD72904D-3184-8C9F-D85D-23C09FD6B41D}"/>
              </a:ext>
            </a:extLst>
          </p:cNvPr>
          <p:cNvSpPr/>
          <p:nvPr/>
        </p:nvSpPr>
        <p:spPr>
          <a:xfrm>
            <a:off x="4135719" y="1100567"/>
            <a:ext cx="3920560" cy="99756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D4FBF-6A16-2AB5-2546-F7430C68C3B4}"/>
              </a:ext>
            </a:extLst>
          </p:cNvPr>
          <p:cNvSpPr txBox="1"/>
          <p:nvPr/>
        </p:nvSpPr>
        <p:spPr>
          <a:xfrm>
            <a:off x="4485144" y="1532939"/>
            <a:ext cx="291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시리얼 포트에 </a:t>
            </a:r>
            <a:endParaRPr lang="en-US" altLang="ko-KR" dirty="0"/>
          </a:p>
          <a:p>
            <a:pPr algn="ctr"/>
            <a:r>
              <a:rPr lang="ko-KR" altLang="en-US" dirty="0"/>
              <a:t>출력된 문장을 </a:t>
            </a:r>
            <a:endParaRPr lang="en-US" altLang="ko-KR" dirty="0"/>
          </a:p>
          <a:p>
            <a:pPr algn="ctr"/>
            <a:r>
              <a:rPr lang="en-US" altLang="ko-KR" dirty="0"/>
              <a:t>C#</a:t>
            </a:r>
            <a:r>
              <a:rPr lang="ko-KR" altLang="en-US" dirty="0"/>
              <a:t>에서 가져옴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72F20D6-8F4F-643E-730D-50EC55AB93D7}"/>
              </a:ext>
            </a:extLst>
          </p:cNvPr>
          <p:cNvSpPr/>
          <p:nvPr/>
        </p:nvSpPr>
        <p:spPr>
          <a:xfrm>
            <a:off x="4839915" y="222153"/>
            <a:ext cx="2205842" cy="783772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시리얼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3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266C3B14-6B37-7C27-6644-18026A46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29" y="240388"/>
            <a:ext cx="10515600" cy="1325563"/>
          </a:xfrm>
        </p:spPr>
        <p:txBody>
          <a:bodyPr anchor="b">
            <a:normAutofit/>
          </a:bodyPr>
          <a:lstStyle/>
          <a:p>
            <a:r>
              <a:rPr lang="ko-KR" altLang="en-US" sz="5400" dirty="0" err="1"/>
              <a:t>아두이노</a:t>
            </a:r>
            <a:r>
              <a:rPr lang="ko-KR" altLang="en-US" sz="5400" dirty="0"/>
              <a:t> 소스 </a:t>
            </a:r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43D9B2DB-1A62-B94A-89CA-FA4658C2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129" y="1799392"/>
            <a:ext cx="4946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joy_x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A0;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joy_y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A1;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joy_sw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joy_sw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INPUT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BUTTON, INPUT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8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198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4221D-8CD6-1C4F-FB8F-DA6E6A2D3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023BB83-C606-7A83-37C9-79AA7A77E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015AD9-D6E8-28CA-B9CB-FE3BD1F9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7CC5DE-B9DE-3AF4-BB24-5F0394215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CBCB4-87ED-009F-1093-B63D0180D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3A4C2A5-307A-C6BC-557E-B9C898F80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926663-69CA-2D63-1C55-3C273C68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64421B0-4373-66D7-6167-3C76E045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09" y="240388"/>
            <a:ext cx="10515600" cy="1325563"/>
          </a:xfrm>
        </p:spPr>
        <p:txBody>
          <a:bodyPr anchor="b">
            <a:normAutofit/>
          </a:bodyPr>
          <a:lstStyle/>
          <a:p>
            <a:r>
              <a:rPr lang="ko-KR" altLang="en-US" sz="5400" dirty="0" err="1"/>
              <a:t>아두이노</a:t>
            </a:r>
            <a:r>
              <a:rPr lang="ko-KR" altLang="en-US" sz="5400" dirty="0"/>
              <a:t> 소스 </a:t>
            </a:r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DE5F0FA4-B0F8-0B86-8D40-92A1465768DC}"/>
              </a:ext>
            </a:extLst>
          </p:cNvPr>
          <p:cNvSpPr txBox="1">
            <a:spLocks/>
          </p:cNvSpPr>
          <p:nvPr/>
        </p:nvSpPr>
        <p:spPr>
          <a:xfrm>
            <a:off x="817009" y="1565951"/>
            <a:ext cx="5686427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x =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joy_x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y =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joy_y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sw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joy_sw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 button =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5C5F"/>
                </a:solidFill>
                <a:latin typeface="Consolas" panose="020B0609020204030204" pitchFamily="49" charset="0"/>
              </a:rPr>
              <a:t>"|"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5C5F"/>
                </a:solidFill>
                <a:latin typeface="Consolas" panose="020B0609020204030204" pitchFamily="49" charset="0"/>
              </a:rPr>
              <a:t>"|"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sz="1800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800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5C5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sz="18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ko-KR" altLang="en-US" sz="18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endParaRPr lang="ko-KR" altLang="en-US" sz="18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ko-KR" altLang="en-US" sz="1800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7E9548B-C725-4430-B0BC-D97B12A89835}"/>
              </a:ext>
            </a:extLst>
          </p:cNvPr>
          <p:cNvSpPr/>
          <p:nvPr/>
        </p:nvSpPr>
        <p:spPr>
          <a:xfrm>
            <a:off x="4810380" y="3685592"/>
            <a:ext cx="5144582" cy="1064305"/>
          </a:xfrm>
          <a:prstGeom prst="wedgeRectCallout">
            <a:avLst>
              <a:gd name="adj1" fmla="val -61209"/>
              <a:gd name="adj2" fmla="val 860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줄에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버튼 센서 값을 </a:t>
            </a:r>
            <a:endParaRPr lang="en-US" altLang="ko-KR" dirty="0"/>
          </a:p>
          <a:p>
            <a:pPr algn="ctr"/>
            <a:r>
              <a:rPr lang="ko-KR" altLang="en-US" dirty="0"/>
              <a:t>모두 출력해야 함</a:t>
            </a:r>
            <a:r>
              <a:rPr lang="en-US" altLang="ko-KR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817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9CBD81-117D-B8AF-9543-E675229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 </a:t>
            </a:r>
            <a:r>
              <a:rPr lang="en-US" altLang="ko-KR" sz="4400" dirty="0"/>
              <a:t>- </a:t>
            </a:r>
            <a:r>
              <a:rPr lang="ko-KR" altLang="en-US" dirty="0"/>
              <a:t>디자인</a:t>
            </a:r>
            <a:endParaRPr lang="ko-KR" altLang="en-US" sz="7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A53F83-7F93-DF52-35A8-2B9566AF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80" y="1969751"/>
            <a:ext cx="6462320" cy="4000847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9D0CCD8-32C8-8525-47B6-71C0162F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58" y="2183120"/>
            <a:ext cx="3417389" cy="2800395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디자인 구성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Label </a:t>
            </a:r>
            <a:r>
              <a:rPr lang="ko-KR" altLang="en-US" sz="1800" dirty="0"/>
              <a:t>도구 </a:t>
            </a:r>
            <a:r>
              <a:rPr lang="en-US" altLang="ko-KR" sz="1800" dirty="0"/>
              <a:t>1</a:t>
            </a:r>
            <a:r>
              <a:rPr lang="ko-KR" altLang="en-US" sz="1800" dirty="0"/>
              <a:t>개 추가</a:t>
            </a:r>
          </a:p>
        </p:txBody>
      </p:sp>
    </p:spTree>
    <p:extLst>
      <p:ext uri="{BB962C8B-B14F-4D97-AF65-F5344CB8AC3E}">
        <p14:creationId xmlns:p14="http://schemas.microsoft.com/office/powerpoint/2010/main" val="28499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4CB54-9C14-28E2-E4BC-992FCA8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4BED5D-1F13-8BAE-AC57-57918AE93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1B3AA05-DB12-4571-E808-4916FB15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1EBA4-30D0-3271-474A-5E472D7D1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2777F-7CAD-51E9-7AA5-EB049704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</a:t>
            </a:r>
            <a:endParaRPr lang="ko-KR" altLang="en-US" sz="7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8D239-A47A-0993-3C06-8A39B38C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73083"/>
            <a:ext cx="3417389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선언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using System.IO;</a:t>
            </a:r>
          </a:p>
          <a:p>
            <a:pPr marL="0" indent="0">
              <a:buNone/>
            </a:pPr>
            <a:r>
              <a:rPr lang="en-US" altLang="ko-KR" sz="1800" dirty="0"/>
              <a:t>using </a:t>
            </a:r>
            <a:r>
              <a:rPr lang="en-US" altLang="ko-KR" sz="1800" dirty="0" err="1"/>
              <a:t>System.IO.Ports</a:t>
            </a:r>
            <a:r>
              <a:rPr lang="en-US" altLang="ko-KR" sz="1800" dirty="0"/>
              <a:t>;</a:t>
            </a:r>
            <a:endParaRPr lang="ko-KR" altLang="en-US" sz="1800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EE20899-FB7A-662F-96EF-358114323E52}"/>
              </a:ext>
            </a:extLst>
          </p:cNvPr>
          <p:cNvSpPr/>
          <p:nvPr/>
        </p:nvSpPr>
        <p:spPr>
          <a:xfrm>
            <a:off x="4736842" y="2258008"/>
            <a:ext cx="4089917" cy="1157962"/>
          </a:xfrm>
          <a:prstGeom prst="wedgeRectCallout">
            <a:avLst>
              <a:gd name="adj1" fmla="val -61209"/>
              <a:gd name="adj2" fmla="val 860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에서 포트 라이브러리를 추가</a:t>
            </a:r>
            <a:endParaRPr lang="en-US" altLang="ko-KR" dirty="0"/>
          </a:p>
          <a:p>
            <a:pPr algn="ctr"/>
            <a:r>
              <a:rPr lang="ko-KR" altLang="en-US" dirty="0"/>
              <a:t>아두이노의 </a:t>
            </a:r>
            <a:r>
              <a:rPr lang="en-US" altLang="ko-KR" dirty="0"/>
              <a:t>include</a:t>
            </a:r>
            <a:r>
              <a:rPr lang="ko-KR" altLang="en-US" dirty="0"/>
              <a:t>와 같은 역할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E65E1-7655-82AA-76E8-B33182918AD0}"/>
              </a:ext>
            </a:extLst>
          </p:cNvPr>
          <p:cNvSpPr txBox="1"/>
          <p:nvPr/>
        </p:nvSpPr>
        <p:spPr>
          <a:xfrm>
            <a:off x="6531418" y="3544725"/>
            <a:ext cx="4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아두이노의 시리얼 포트를 쓰기위해 필요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!!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5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03F7D-58D3-437C-B146-78A809257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D6A845-0B3B-5E2A-560A-9B5AC6935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98B5D48-2392-51CB-9539-87EFC19F8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5532E-5EAC-38DC-AC16-15CD053AA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D5E3F3-C2D3-4821-7072-6F3A25D9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</a:t>
            </a:r>
            <a:endParaRPr lang="ko-KR" altLang="en-US" sz="7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071B26-3CB3-F2D1-B30B-B9E389F23086}"/>
              </a:ext>
            </a:extLst>
          </p:cNvPr>
          <p:cNvSpPr txBox="1">
            <a:spLocks/>
          </p:cNvSpPr>
          <p:nvPr/>
        </p:nvSpPr>
        <p:spPr>
          <a:xfrm>
            <a:off x="1167644" y="2135672"/>
            <a:ext cx="9525238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전역 변수 선언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: Form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시리얼 포트 객체 선언</a:t>
            </a: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bool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spaceCheck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;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스페이스바가 연속으로 </a:t>
            </a:r>
            <a:r>
              <a:rPr lang="ko-KR" altLang="en-US" sz="1800" dirty="0" err="1">
                <a:solidFill>
                  <a:srgbClr val="008000"/>
                </a:solidFill>
                <a:ea typeface="돋움체" panose="020B0609000101010101" pitchFamily="49" charset="-127"/>
              </a:rPr>
              <a:t>눌리는걸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 방지하기 위한 변수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나중에 쓰임</a:t>
            </a:r>
            <a:endParaRPr lang="ko-KR" altLang="en-US" sz="1800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2AA20D6-4EAE-61F3-AB2D-AE012A7AE7A0}"/>
              </a:ext>
            </a:extLst>
          </p:cNvPr>
          <p:cNvSpPr/>
          <p:nvPr/>
        </p:nvSpPr>
        <p:spPr>
          <a:xfrm>
            <a:off x="6390802" y="1662614"/>
            <a:ext cx="3291839" cy="1157962"/>
          </a:xfrm>
          <a:prstGeom prst="wedgeRectCallout">
            <a:avLst>
              <a:gd name="adj1" fmla="val -61209"/>
              <a:gd name="adj2" fmla="val 860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아두이노와</a:t>
            </a:r>
            <a:r>
              <a:rPr lang="ko-KR" altLang="en-US" dirty="0"/>
              <a:t> 통신할 </a:t>
            </a:r>
            <a:endParaRPr lang="en-US" altLang="ko-KR" dirty="0"/>
          </a:p>
          <a:p>
            <a:pPr algn="ctr"/>
            <a:r>
              <a:rPr lang="ko-KR" altLang="en-US" dirty="0"/>
              <a:t>시리얼 포트를 만들어 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01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6C2BC15-31C8-0C74-F99A-C34D11E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0132"/>
          </a:xfrm>
        </p:spPr>
        <p:txBody>
          <a:bodyPr anchor="ctr">
            <a:normAutofit/>
          </a:bodyPr>
          <a:lstStyle/>
          <a:p>
            <a:r>
              <a:rPr lang="en-US" altLang="ko-KR" sz="4400" dirty="0"/>
              <a:t>C# </a:t>
            </a:r>
            <a:r>
              <a:rPr lang="ko-KR" altLang="en-US" sz="4400" dirty="0"/>
              <a:t>프로그래밍</a:t>
            </a:r>
            <a:endParaRPr lang="ko-KR" altLang="en-US" sz="7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ABA2BA-1CDE-EA4C-5FA3-9435A2969B98}"/>
              </a:ext>
            </a:extLst>
          </p:cNvPr>
          <p:cNvSpPr/>
          <p:nvPr/>
        </p:nvSpPr>
        <p:spPr>
          <a:xfrm>
            <a:off x="2015412" y="3526971"/>
            <a:ext cx="4208106" cy="10450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B476-8C06-D798-C337-B8AFCD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90" y="2135672"/>
            <a:ext cx="101608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()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 프로그램 초기화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ea typeface="돋움체" panose="020B0609000101010101" pitchFamily="49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ea typeface="돋움체" panose="020B0609000101010101" pitchFamily="49" charset="-127"/>
              </a:rPr>
              <a:t>“COM6”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, 9600);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ea typeface="돋움체" panose="020B0609000101010101" pitchFamily="49" charset="-127"/>
              </a:rPr>
              <a:t>아두이노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 보드가 연결된 포트와 통신 속도</a:t>
            </a: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sPort.Open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();                                 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포트 열기</a:t>
            </a: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sPort.DataReceived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+=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Sport_DataReceived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 시리얼 포트에서 데이터를 </a:t>
            </a:r>
            <a:r>
              <a:rPr lang="ko-KR" altLang="en-US" sz="1800" dirty="0" err="1">
                <a:solidFill>
                  <a:srgbClr val="008000"/>
                </a:solidFill>
                <a:ea typeface="돋움체" panose="020B0609000101010101" pitchFamily="49" charset="-127"/>
              </a:rPr>
              <a:t>전송받았을</a:t>
            </a:r>
            <a:r>
              <a:rPr lang="ko-KR" altLang="en-US" sz="1800" dirty="0">
                <a:solidFill>
                  <a:srgbClr val="008000"/>
                </a:solidFill>
                <a:ea typeface="돋움체" panose="020B0609000101010101" pitchFamily="49" charset="-127"/>
              </a:rPr>
              <a:t> 때 실행되는 이벤트 함수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800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F6866D2-CB61-5C25-5F1C-7A27610B1728}"/>
              </a:ext>
            </a:extLst>
          </p:cNvPr>
          <p:cNvSpPr/>
          <p:nvPr/>
        </p:nvSpPr>
        <p:spPr>
          <a:xfrm>
            <a:off x="6708719" y="2090060"/>
            <a:ext cx="4705049" cy="1130334"/>
          </a:xfrm>
          <a:prstGeom prst="wedgeRectCallout">
            <a:avLst>
              <a:gd name="adj1" fmla="val -61209"/>
              <a:gd name="adj2" fmla="val 860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아두이노의 시리얼 포트와 연결함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아두이노에서 사용한 </a:t>
            </a:r>
            <a:endParaRPr lang="en-US" altLang="ko-KR" dirty="0"/>
          </a:p>
          <a:p>
            <a:pPr algn="ctr"/>
            <a:r>
              <a:rPr lang="ko-KR" altLang="en-US" dirty="0"/>
              <a:t>연결 포트와 통신 속도로 설정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3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6FEFD8-6142-9841-8A88-1DEFCA64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프로그램 종료 함수 설정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A1ECA-3709-86A6-D72D-4F614CB1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10"/>
            <a:ext cx="10143668" cy="18486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n-ea"/>
              </a:rPr>
              <a:t>Form1</a:t>
            </a:r>
            <a:r>
              <a:rPr lang="ko-KR" altLang="en-US" sz="1800" dirty="0">
                <a:latin typeface="+mn-ea"/>
              </a:rPr>
              <a:t>의 속성에서 번개모양 클릭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+mn-ea"/>
              </a:rPr>
              <a:t>FormClosing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항목을 찾아 더블클릭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</a:rPr>
              <a:t>더블 클릭하면 함수가 생성됨</a:t>
            </a:r>
            <a:r>
              <a:rPr lang="en-US" altLang="ko-KR" sz="1800" dirty="0">
                <a:latin typeface="+mn-ea"/>
              </a:rPr>
              <a:t>!</a:t>
            </a:r>
            <a:endParaRPr lang="ko-KR" altLang="en-US" sz="18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E3D3A6-5730-B01A-A775-A516C634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13" y="2641864"/>
            <a:ext cx="3644269" cy="3270274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D8D7FC1C-B38A-B7E6-8152-5C4894499088}"/>
              </a:ext>
            </a:extLst>
          </p:cNvPr>
          <p:cNvSpPr/>
          <p:nvPr/>
        </p:nvSpPr>
        <p:spPr>
          <a:xfrm>
            <a:off x="3946849" y="4277001"/>
            <a:ext cx="2407298" cy="1069440"/>
          </a:xfrm>
          <a:prstGeom prst="wedgeEllipseCallout">
            <a:avLst>
              <a:gd name="adj1" fmla="val 76805"/>
              <a:gd name="adj2" fmla="val -67481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/>
              <a:t>생성된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77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</TotalTime>
  <Words>794</Words>
  <Application>Microsoft Office PowerPoint</Application>
  <PresentationFormat>와이드스크린</PresentationFormat>
  <Paragraphs>150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돋움체</vt:lpstr>
      <vt:lpstr>맑은 고딕</vt:lpstr>
      <vt:lpstr>Arial</vt:lpstr>
      <vt:lpstr>Consolas</vt:lpstr>
      <vt:lpstr>Office 테마</vt:lpstr>
      <vt:lpstr>아두이노 &amp; C# </vt:lpstr>
      <vt:lpstr> </vt:lpstr>
      <vt:lpstr>아두이노 소스 1</vt:lpstr>
      <vt:lpstr>아두이노 소스 2</vt:lpstr>
      <vt:lpstr>C# 프로그래밍 - 디자인</vt:lpstr>
      <vt:lpstr>C# 프로그래밍</vt:lpstr>
      <vt:lpstr>C# 프로그래밍</vt:lpstr>
      <vt:lpstr>C# 프로그래밍</vt:lpstr>
      <vt:lpstr>프로그램 종료 함수 설정</vt:lpstr>
      <vt:lpstr>프로그램 종료 코드</vt:lpstr>
      <vt:lpstr>C# 프로그래밍</vt:lpstr>
      <vt:lpstr>C# 프로그래밍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&amp; C# </dc:title>
  <dc:creator>서지예</dc:creator>
  <cp:lastModifiedBy>서지예</cp:lastModifiedBy>
  <cp:revision>2</cp:revision>
  <dcterms:created xsi:type="dcterms:W3CDTF">2024-02-13T03:32:05Z</dcterms:created>
  <dcterms:modified xsi:type="dcterms:W3CDTF">2024-02-19T19:21:24Z</dcterms:modified>
</cp:coreProperties>
</file>