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68" r:id="rId2"/>
    <p:sldId id="269" r:id="rId3"/>
    <p:sldId id="290" r:id="rId4"/>
    <p:sldId id="270" r:id="rId5"/>
    <p:sldId id="279" r:id="rId6"/>
    <p:sldId id="278" r:id="rId7"/>
    <p:sldId id="280" r:id="rId8"/>
    <p:sldId id="281" r:id="rId9"/>
    <p:sldId id="291" r:id="rId10"/>
    <p:sldId id="282" r:id="rId11"/>
    <p:sldId id="283" r:id="rId12"/>
    <p:sldId id="288" r:id="rId13"/>
    <p:sldId id="297" r:id="rId14"/>
    <p:sldId id="294" r:id="rId15"/>
    <p:sldId id="292" r:id="rId16"/>
    <p:sldId id="289" r:id="rId17"/>
    <p:sldId id="295" r:id="rId18"/>
    <p:sldId id="293" r:id="rId19"/>
    <p:sldId id="296" r:id="rId20"/>
    <p:sldId id="285" r:id="rId21"/>
    <p:sldId id="286" r:id="rId22"/>
    <p:sldId id="287" r:id="rId23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경기천년제목 Bold" panose="02020803020101020101" pitchFamily="18" charset="-127"/>
      <p:bold r:id="rId30"/>
    </p:embeddedFont>
    <p:embeddedFont>
      <p:font typeface="경기천년제목V Bold" panose="02020803020101020101" pitchFamily="18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2165"/>
    <a:srgbClr val="CB99D9"/>
    <a:srgbClr val="A961BF"/>
    <a:srgbClr val="BF49D7"/>
    <a:srgbClr val="F3B67F"/>
    <a:srgbClr val="33105D"/>
    <a:srgbClr val="9400B2"/>
    <a:srgbClr val="434B6F"/>
    <a:srgbClr val="7184AB"/>
    <a:srgbClr val="F1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7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0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7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31CE-4B12-4ACE-A09E-856E291330A6}" type="datetimeFigureOut">
              <a:rPr lang="ko-KR" altLang="en-US" smtClean="0"/>
              <a:t>2018-06-15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C7C75D-2128-4DBD-8327-079D18E00303}"/>
              </a:ext>
            </a:extLst>
          </p:cNvPr>
          <p:cNvSpPr txBox="1"/>
          <p:nvPr/>
        </p:nvSpPr>
        <p:spPr>
          <a:xfrm>
            <a:off x="4917636" y="3526520"/>
            <a:ext cx="2356735" cy="338554"/>
          </a:xfrm>
          <a:prstGeom prst="rect">
            <a:avLst/>
          </a:prstGeom>
          <a:solidFill>
            <a:srgbClr val="33105D">
              <a:alpha val="72941"/>
            </a:srgbClr>
          </a:solidFill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자료구조와 실습 프로젝트 과제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4249983" y="1992823"/>
            <a:ext cx="3857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길치신입생을 위한</a:t>
            </a:r>
            <a:endParaRPr kumimoji="0" lang="en-US" altLang="ko-KR" sz="4000" b="0" i="0" u="none" strike="noStrike" kern="1200" cap="none" spc="0" normalizeH="0" baseline="0" noProof="0" dirty="0">
              <a:solidFill>
                <a:srgbClr val="33105D">
                  <a:alpha val="73000"/>
                </a:srgb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길 찾기 프로그램</a:t>
            </a:r>
            <a:endParaRPr kumimoji="0" lang="ko-KR" altLang="en-US" sz="4000" b="0" i="0" u="none" strike="noStrike" kern="1200" cap="none" spc="0" normalizeH="0" baseline="0" noProof="0" dirty="0">
              <a:solidFill>
                <a:srgbClr val="33105D">
                  <a:alpha val="73000"/>
                </a:srgb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68607" y="4688624"/>
            <a:ext cx="3454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2017112064 </a:t>
            </a:r>
            <a:r>
              <a:rPr lang="ko-KR" altLang="en-US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컴퓨터공학과 이주원</a:t>
            </a:r>
          </a:p>
          <a:p>
            <a:pPr algn="ctr"/>
            <a:r>
              <a:rPr lang="en-US" altLang="ko-KR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2017112084 </a:t>
            </a:r>
            <a:r>
              <a:rPr lang="ko-KR" altLang="en-US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컴퓨터공학과 신성현</a:t>
            </a:r>
            <a:endParaRPr lang="en-US" altLang="ko-KR" dirty="0">
              <a:solidFill>
                <a:srgbClr val="33105D">
                  <a:alpha val="73000"/>
                </a:srgb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2017112085 </a:t>
            </a:r>
            <a:r>
              <a:rPr lang="ko-KR" altLang="en-US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컴퓨터공학과 이유경</a:t>
            </a:r>
            <a:endParaRPr lang="en-US" altLang="ko-KR" dirty="0">
              <a:solidFill>
                <a:srgbClr val="33105D">
                  <a:alpha val="73000"/>
                </a:srgb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3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802000" y="950937"/>
            <a:ext cx="575799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설명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0643" y="459414"/>
            <a:ext cx="159851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67258" y="1807082"/>
            <a:ext cx="66452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다익스트라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알고리즘</a:t>
            </a:r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Dijkstra</a:t>
            </a:r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Algorithm)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8554" y="2504601"/>
            <a:ext cx="84641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최단 경로를 결정하기 위해 경로 길이를 계산하는 알고리즘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554" y="2960351"/>
            <a:ext cx="10020926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시작 </a:t>
            </a:r>
            <a:r>
              <a:rPr lang="ko-KR" altLang="en-US" sz="28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정점으로부터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모든 다른 정점까지의 최단 경로를 찾는 알고리즘</a:t>
            </a:r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현재의 목적지를 기준으로 다른 목적지를 찾기에 최적화된 알고리즘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92" y="3820960"/>
            <a:ext cx="4163159" cy="26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374799" y="950937"/>
            <a:ext cx="143020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 적용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0644" y="459414"/>
            <a:ext cx="159851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r="5555" b="13217"/>
          <a:stretch/>
        </p:blipFill>
        <p:spPr>
          <a:xfrm>
            <a:off x="1375632" y="2338989"/>
            <a:ext cx="677757" cy="663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7" t="16659" r="12807" b="29072"/>
          <a:stretch/>
        </p:blipFill>
        <p:spPr>
          <a:xfrm>
            <a:off x="2900690" y="3641893"/>
            <a:ext cx="923068" cy="6734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" t="16141" r="5087" b="31228"/>
          <a:stretch/>
        </p:blipFill>
        <p:spPr>
          <a:xfrm>
            <a:off x="1089806" y="4959366"/>
            <a:ext cx="1252341" cy="739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4" t="7485" r="13977" b="22106"/>
          <a:stretch/>
        </p:blipFill>
        <p:spPr>
          <a:xfrm>
            <a:off x="4967755" y="4060136"/>
            <a:ext cx="678045" cy="6562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79379" y="3002440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상록원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71363" y="5698937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만해관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9957" y="4277744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과학관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32636" y="4692272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중앙도서관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38908" y="3002440"/>
            <a:ext cx="739404" cy="767411"/>
          </a:xfrm>
          <a:prstGeom prst="line">
            <a:avLst/>
          </a:prstGeom>
          <a:ln w="22225"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693808" y="3602605"/>
            <a:ext cx="17098" cy="1217897"/>
          </a:xfrm>
          <a:prstGeom prst="line">
            <a:avLst/>
          </a:prstGeom>
          <a:ln w="22225"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342147" y="4769916"/>
            <a:ext cx="679453" cy="734925"/>
          </a:xfrm>
          <a:prstGeom prst="line">
            <a:avLst/>
          </a:prstGeom>
          <a:ln w="22225"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823758" y="4211553"/>
            <a:ext cx="1062129" cy="266246"/>
          </a:xfrm>
          <a:prstGeom prst="line">
            <a:avLst/>
          </a:prstGeom>
          <a:ln w="22225"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138908" y="2670714"/>
            <a:ext cx="2746979" cy="1307895"/>
          </a:xfrm>
          <a:prstGeom prst="line">
            <a:avLst/>
          </a:prstGeom>
          <a:ln w="22225"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0683" y="4060136"/>
            <a:ext cx="981359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160sec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31092" y="5010646"/>
            <a:ext cx="981359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130sec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80683" y="3395676"/>
            <a:ext cx="845103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20sec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9719" y="3002440"/>
            <a:ext cx="845103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60sec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85467" y="4407641"/>
            <a:ext cx="845103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30sec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48522"/>
              </p:ext>
            </p:extLst>
          </p:nvPr>
        </p:nvGraphicFramePr>
        <p:xfrm>
          <a:off x="5155403" y="2061632"/>
          <a:ext cx="6205105" cy="11880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1021">
                  <a:extLst>
                    <a:ext uri="{9D8B030D-6E8A-4147-A177-3AD203B41FA5}">
                      <a16:colId xmlns:a16="http://schemas.microsoft.com/office/drawing/2014/main" val="584288406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9333604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184654233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426130327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3259423033"/>
                    </a:ext>
                  </a:extLst>
                </a:gridCol>
              </a:tblGrid>
              <a:tr h="4111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중도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과학관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상록원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만해관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422"/>
                  </a:ext>
                </a:extLst>
              </a:tr>
              <a:tr h="411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Dist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INT_MAX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INT_MAX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INT_MAX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45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방문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06154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85788"/>
              </p:ext>
            </p:extLst>
          </p:nvPr>
        </p:nvGraphicFramePr>
        <p:xfrm>
          <a:off x="5155403" y="2070171"/>
          <a:ext cx="6205105" cy="11880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1021">
                  <a:extLst>
                    <a:ext uri="{9D8B030D-6E8A-4147-A177-3AD203B41FA5}">
                      <a16:colId xmlns:a16="http://schemas.microsoft.com/office/drawing/2014/main" val="584288406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9333604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184654233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426130327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3259423033"/>
                    </a:ext>
                  </a:extLst>
                </a:gridCol>
              </a:tblGrid>
              <a:tr h="4111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중도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과학관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상록원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만해관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422"/>
                  </a:ext>
                </a:extLst>
              </a:tr>
              <a:tr h="411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Dist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30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60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INT_MAX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45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방문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06154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53561"/>
              </p:ext>
            </p:extLst>
          </p:nvPr>
        </p:nvGraphicFramePr>
        <p:xfrm>
          <a:off x="5155403" y="2061632"/>
          <a:ext cx="6205105" cy="11880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1021">
                  <a:extLst>
                    <a:ext uri="{9D8B030D-6E8A-4147-A177-3AD203B41FA5}">
                      <a16:colId xmlns:a16="http://schemas.microsoft.com/office/drawing/2014/main" val="584288406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9333604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184654233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426130327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3259423033"/>
                    </a:ext>
                  </a:extLst>
                </a:gridCol>
              </a:tblGrid>
              <a:tr h="4111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중도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과학관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상록원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만해관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422"/>
                  </a:ext>
                </a:extLst>
              </a:tr>
              <a:tr h="411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Dist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30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60</a:t>
                      </a:r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  <a:sym typeface="Wingdings" panose="05000000000000000000" pitchFamily="2" charset="2"/>
                        </a:rPr>
                        <a:t>50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INT_MAX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45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방문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06154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97514"/>
              </p:ext>
            </p:extLst>
          </p:nvPr>
        </p:nvGraphicFramePr>
        <p:xfrm>
          <a:off x="5144112" y="2061687"/>
          <a:ext cx="6205105" cy="11879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1021">
                  <a:extLst>
                    <a:ext uri="{9D8B030D-6E8A-4147-A177-3AD203B41FA5}">
                      <a16:colId xmlns:a16="http://schemas.microsoft.com/office/drawing/2014/main" val="584288406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9333604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184654233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426130327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3259423033"/>
                    </a:ext>
                  </a:extLst>
                </a:gridCol>
              </a:tblGrid>
              <a:tr h="4110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중도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과학관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상록원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만해관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422"/>
                  </a:ext>
                </a:extLst>
              </a:tr>
              <a:tr h="411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Dist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30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50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160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45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방문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06154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4054"/>
              </p:ext>
            </p:extLst>
          </p:nvPr>
        </p:nvGraphicFramePr>
        <p:xfrm>
          <a:off x="5132821" y="2076689"/>
          <a:ext cx="6205105" cy="11880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1021">
                  <a:extLst>
                    <a:ext uri="{9D8B030D-6E8A-4147-A177-3AD203B41FA5}">
                      <a16:colId xmlns:a16="http://schemas.microsoft.com/office/drawing/2014/main" val="584288406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9333604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184654233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426130327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3259423033"/>
                    </a:ext>
                  </a:extLst>
                </a:gridCol>
              </a:tblGrid>
              <a:tr h="4111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중도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과학관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상록원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만해관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422"/>
                  </a:ext>
                </a:extLst>
              </a:tr>
              <a:tr h="411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Dist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30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50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160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45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방문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FALSE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06154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85732"/>
              </p:ext>
            </p:extLst>
          </p:nvPr>
        </p:nvGraphicFramePr>
        <p:xfrm>
          <a:off x="5155402" y="2095684"/>
          <a:ext cx="6205105" cy="118805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1021">
                  <a:extLst>
                    <a:ext uri="{9D8B030D-6E8A-4147-A177-3AD203B41FA5}">
                      <a16:colId xmlns:a16="http://schemas.microsoft.com/office/drawing/2014/main" val="584288406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9333604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1184654233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4261303275"/>
                    </a:ext>
                  </a:extLst>
                </a:gridCol>
                <a:gridCol w="1241021">
                  <a:extLst>
                    <a:ext uri="{9D8B030D-6E8A-4147-A177-3AD203B41FA5}">
                      <a16:colId xmlns:a16="http://schemas.microsoft.com/office/drawing/2014/main" val="3259423033"/>
                    </a:ext>
                  </a:extLst>
                </a:gridCol>
              </a:tblGrid>
              <a:tr h="4111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중도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과학관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상록원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만해관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422"/>
                  </a:ext>
                </a:extLst>
              </a:tr>
              <a:tr h="411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Dist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30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50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160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4504"/>
                  </a:ext>
                </a:extLst>
              </a:tr>
              <a:tr h="31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방문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V Bold" panose="02020803020101020101" pitchFamily="18" charset="-127"/>
                          <a:ea typeface="경기천년제목V Bold" panose="02020803020101020101" pitchFamily="18" charset="-127"/>
                        </a:rPr>
                        <a:t>TRUE</a:t>
                      </a:r>
                      <a:endParaRPr lang="ko-KR" altLang="en-US" dirty="0">
                        <a:latin typeface="경기천년제목V Bold" panose="02020803020101020101" pitchFamily="18" charset="-127"/>
                        <a:ea typeface="경기천년제목V Bold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0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2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845008" y="950937"/>
            <a:ext cx="248978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다익스트라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알고리즘 설명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0645" y="459414"/>
            <a:ext cx="159851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4805" y="171897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상록원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3030" y="4046124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혜화관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8232" y="333089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법학관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5510" y="3347741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명진관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2064" y="3407924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본관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9483" y="3440589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학생회관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01881" y="2430289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정보문화관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70875" y="2420840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정보문화관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34593" y="248174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원흥관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04888" y="2511204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중앙도서관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8420" y="2591765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과학관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9386" y="1739058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신공학관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2294" y="480618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계산관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43954" y="5334086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학림관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91388" y="5411798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체육관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0191" y="413989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금강관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68696" y="4151540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계산관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2534" y="4181133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다향관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7185" y="5434114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박물관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574" y="4594147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경영관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8609" y="467073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사회과학관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5559" y="5234059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문화관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7729" y="5819396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학술관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3729" y="4094275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000" dirty="0" err="1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만해관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679041" y="2024669"/>
            <a:ext cx="207108" cy="1314266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2"/>
            <a:endCxn id="18" idx="0"/>
          </p:cNvCxnSpPr>
          <p:nvPr/>
        </p:nvCxnSpPr>
        <p:spPr>
          <a:xfrm>
            <a:off x="3320563" y="2119086"/>
            <a:ext cx="21630" cy="472679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9" idx="2"/>
            <a:endCxn id="8" idx="0"/>
          </p:cNvCxnSpPr>
          <p:nvPr/>
        </p:nvCxnSpPr>
        <p:spPr>
          <a:xfrm>
            <a:off x="2727196" y="3731001"/>
            <a:ext cx="149607" cy="315123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1"/>
            <a:endCxn id="28" idx="0"/>
          </p:cNvCxnSpPr>
          <p:nvPr/>
        </p:nvCxnSpPr>
        <p:spPr>
          <a:xfrm flipH="1">
            <a:off x="1087729" y="4246179"/>
            <a:ext cx="1355301" cy="347968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8" idx="3"/>
            <a:endCxn id="29" idx="1"/>
          </p:cNvCxnSpPr>
          <p:nvPr/>
        </p:nvCxnSpPr>
        <p:spPr>
          <a:xfrm>
            <a:off x="1511883" y="4794202"/>
            <a:ext cx="706726" cy="76583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8" idx="2"/>
            <a:endCxn id="30" idx="0"/>
          </p:cNvCxnSpPr>
          <p:nvPr/>
        </p:nvCxnSpPr>
        <p:spPr>
          <a:xfrm>
            <a:off x="1087729" y="4994257"/>
            <a:ext cx="476794" cy="239802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31" idx="1"/>
          </p:cNvCxnSpPr>
          <p:nvPr/>
        </p:nvCxnSpPr>
        <p:spPr>
          <a:xfrm>
            <a:off x="786063" y="4994257"/>
            <a:ext cx="301666" cy="1025194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945656" y="5834225"/>
            <a:ext cx="1830309" cy="311598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27" idx="1"/>
          </p:cNvCxnSpPr>
          <p:nvPr/>
        </p:nvCxnSpPr>
        <p:spPr>
          <a:xfrm>
            <a:off x="1993486" y="5534141"/>
            <a:ext cx="1523699" cy="100028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1945656" y="5070841"/>
            <a:ext cx="1210782" cy="828797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0" idx="3"/>
            <a:endCxn id="29" idx="2"/>
          </p:cNvCxnSpPr>
          <p:nvPr/>
        </p:nvCxnSpPr>
        <p:spPr>
          <a:xfrm flipV="1">
            <a:off x="1993486" y="5070840"/>
            <a:ext cx="883316" cy="363274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9" idx="0"/>
            <a:endCxn id="8" idx="2"/>
          </p:cNvCxnSpPr>
          <p:nvPr/>
        </p:nvCxnSpPr>
        <p:spPr>
          <a:xfrm flipV="1">
            <a:off x="2876802" y="4446234"/>
            <a:ext cx="1" cy="224496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8" idx="3"/>
            <a:endCxn id="32" idx="1"/>
          </p:cNvCxnSpPr>
          <p:nvPr/>
        </p:nvCxnSpPr>
        <p:spPr>
          <a:xfrm>
            <a:off x="3310575" y="4246179"/>
            <a:ext cx="173154" cy="48151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9" idx="3"/>
            <a:endCxn id="10" idx="1"/>
          </p:cNvCxnSpPr>
          <p:nvPr/>
        </p:nvCxnSpPr>
        <p:spPr>
          <a:xfrm>
            <a:off x="3156159" y="3530946"/>
            <a:ext cx="979351" cy="16850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32" idx="0"/>
            <a:endCxn id="10" idx="2"/>
          </p:cNvCxnSpPr>
          <p:nvPr/>
        </p:nvCxnSpPr>
        <p:spPr>
          <a:xfrm flipV="1">
            <a:off x="3917502" y="3747851"/>
            <a:ext cx="642163" cy="346424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18" idx="2"/>
          </p:cNvCxnSpPr>
          <p:nvPr/>
        </p:nvCxnSpPr>
        <p:spPr>
          <a:xfrm flipV="1">
            <a:off x="2987561" y="2991875"/>
            <a:ext cx="354632" cy="328671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2" idx="3"/>
            <a:endCxn id="17" idx="0"/>
          </p:cNvCxnSpPr>
          <p:nvPr/>
        </p:nvCxnSpPr>
        <p:spPr>
          <a:xfrm>
            <a:off x="3746320" y="1919031"/>
            <a:ext cx="1100731" cy="592173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8" idx="3"/>
            <a:endCxn id="17" idx="1"/>
          </p:cNvCxnSpPr>
          <p:nvPr/>
        </p:nvCxnSpPr>
        <p:spPr>
          <a:xfrm flipV="1">
            <a:off x="3775965" y="2711259"/>
            <a:ext cx="428923" cy="80561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7" idx="3"/>
          </p:cNvCxnSpPr>
          <p:nvPr/>
        </p:nvCxnSpPr>
        <p:spPr>
          <a:xfrm flipV="1">
            <a:off x="5489214" y="2161837"/>
            <a:ext cx="295766" cy="549422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endCxn id="16" idx="0"/>
          </p:cNvCxnSpPr>
          <p:nvPr/>
        </p:nvCxnSpPr>
        <p:spPr>
          <a:xfrm>
            <a:off x="6707214" y="2133808"/>
            <a:ext cx="353137" cy="347939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10" idx="3"/>
            <a:endCxn id="11" idx="1"/>
          </p:cNvCxnSpPr>
          <p:nvPr/>
        </p:nvCxnSpPr>
        <p:spPr>
          <a:xfrm>
            <a:off x="4983819" y="3547796"/>
            <a:ext cx="1408245" cy="60183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534995" y="2950726"/>
            <a:ext cx="812592" cy="405973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7" idx="2"/>
          </p:cNvCxnSpPr>
          <p:nvPr/>
        </p:nvCxnSpPr>
        <p:spPr>
          <a:xfrm flipH="1">
            <a:off x="4787291" y="2911314"/>
            <a:ext cx="59760" cy="409232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2" idx="3"/>
            <a:endCxn id="26" idx="1"/>
          </p:cNvCxnSpPr>
          <p:nvPr/>
        </p:nvCxnSpPr>
        <p:spPr>
          <a:xfrm>
            <a:off x="4351274" y="4294330"/>
            <a:ext cx="1051260" cy="86858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26" idx="0"/>
            <a:endCxn id="11" idx="2"/>
          </p:cNvCxnSpPr>
          <p:nvPr/>
        </p:nvCxnSpPr>
        <p:spPr>
          <a:xfrm flipV="1">
            <a:off x="5836307" y="3808034"/>
            <a:ext cx="870908" cy="373099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26" idx="3"/>
            <a:endCxn id="24" idx="1"/>
          </p:cNvCxnSpPr>
          <p:nvPr/>
        </p:nvCxnSpPr>
        <p:spPr>
          <a:xfrm flipV="1">
            <a:off x="6270079" y="4339948"/>
            <a:ext cx="1230112" cy="41240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1" idx="0"/>
            <a:endCxn id="16" idx="2"/>
          </p:cNvCxnSpPr>
          <p:nvPr/>
        </p:nvCxnSpPr>
        <p:spPr>
          <a:xfrm flipV="1">
            <a:off x="6707215" y="2881857"/>
            <a:ext cx="353136" cy="526067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6" idx="3"/>
            <a:endCxn id="15" idx="1"/>
          </p:cNvCxnSpPr>
          <p:nvPr/>
        </p:nvCxnSpPr>
        <p:spPr>
          <a:xfrm flipV="1">
            <a:off x="7486108" y="2620895"/>
            <a:ext cx="484767" cy="60907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5" idx="3"/>
            <a:endCxn id="14" idx="1"/>
          </p:cNvCxnSpPr>
          <p:nvPr/>
        </p:nvCxnSpPr>
        <p:spPr>
          <a:xfrm>
            <a:off x="9429929" y="2620895"/>
            <a:ext cx="371952" cy="9449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5" idx="2"/>
          </p:cNvCxnSpPr>
          <p:nvPr/>
        </p:nvCxnSpPr>
        <p:spPr>
          <a:xfrm>
            <a:off x="8700402" y="2820950"/>
            <a:ext cx="672515" cy="1273325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24" idx="2"/>
            <a:endCxn id="23" idx="0"/>
          </p:cNvCxnSpPr>
          <p:nvPr/>
        </p:nvCxnSpPr>
        <p:spPr>
          <a:xfrm flipH="1">
            <a:off x="7720352" y="4540003"/>
            <a:ext cx="208803" cy="871795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23" idx="3"/>
            <a:endCxn id="22" idx="1"/>
          </p:cNvCxnSpPr>
          <p:nvPr/>
        </p:nvCxnSpPr>
        <p:spPr>
          <a:xfrm flipV="1">
            <a:off x="8149315" y="5534141"/>
            <a:ext cx="794639" cy="77712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22" idx="3"/>
            <a:endCxn id="21" idx="2"/>
          </p:cNvCxnSpPr>
          <p:nvPr/>
        </p:nvCxnSpPr>
        <p:spPr>
          <a:xfrm flipV="1">
            <a:off x="9801881" y="5206295"/>
            <a:ext cx="742351" cy="327846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22" idx="0"/>
            <a:endCxn id="25" idx="2"/>
          </p:cNvCxnSpPr>
          <p:nvPr/>
        </p:nvCxnSpPr>
        <p:spPr>
          <a:xfrm flipV="1">
            <a:off x="9372918" y="4551650"/>
            <a:ext cx="215312" cy="782436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25" idx="0"/>
            <a:endCxn id="13" idx="1"/>
          </p:cNvCxnSpPr>
          <p:nvPr/>
        </p:nvCxnSpPr>
        <p:spPr>
          <a:xfrm flipV="1">
            <a:off x="9588230" y="3640644"/>
            <a:ext cx="461253" cy="510896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21" idx="0"/>
            <a:endCxn id="13" idx="2"/>
          </p:cNvCxnSpPr>
          <p:nvPr/>
        </p:nvCxnSpPr>
        <p:spPr>
          <a:xfrm flipV="1">
            <a:off x="10544232" y="3840699"/>
            <a:ext cx="44822" cy="965486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3" idx="0"/>
            <a:endCxn id="14" idx="2"/>
          </p:cNvCxnSpPr>
          <p:nvPr/>
        </p:nvCxnSpPr>
        <p:spPr>
          <a:xfrm flipH="1" flipV="1">
            <a:off x="10544232" y="2830399"/>
            <a:ext cx="44822" cy="610190"/>
          </a:xfrm>
          <a:prstGeom prst="line">
            <a:avLst/>
          </a:prstGeom>
          <a:ln>
            <a:solidFill>
              <a:srgbClr val="602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272203" y="950937"/>
            <a:ext cx="1635384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다익스트라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코드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90644" y="459414"/>
            <a:ext cx="159851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알고리즘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64" y="1787129"/>
            <a:ext cx="9243060" cy="45460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79" y="1790273"/>
            <a:ext cx="7755827" cy="4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90" y="1955917"/>
            <a:ext cx="8744615" cy="42084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075" y="1911138"/>
            <a:ext cx="8179647" cy="429799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600022" y="950937"/>
            <a:ext cx="979755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희소행렬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85888" y="459414"/>
            <a:ext cx="240803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선정 자료구조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640" y="2240821"/>
            <a:ext cx="9582706" cy="36386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768" y="2117037"/>
            <a:ext cx="8172450" cy="3886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80" y="3112419"/>
            <a:ext cx="33242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4745243" y="3099728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3. </a:t>
            </a:r>
            <a:r>
              <a:rPr kumimoji="0" lang="ko-KR" altLang="en-US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과정</a:t>
            </a:r>
          </a:p>
        </p:txBody>
      </p:sp>
    </p:spTree>
    <p:extLst>
      <p:ext uri="{BB962C8B-B14F-4D97-AF65-F5344CB8AC3E}">
        <p14:creationId xmlns:p14="http://schemas.microsoft.com/office/powerpoint/2010/main" val="39684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472578" y="950937"/>
            <a:ext cx="123463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수집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5342" y="459414"/>
            <a:ext cx="170912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과정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22B96-73DF-4473-AEC3-97911295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09" y="1566516"/>
            <a:ext cx="3288609" cy="4921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316694-B763-43B7-9C7F-CBD2B2FD4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" b="-1"/>
          <a:stretch/>
        </p:blipFill>
        <p:spPr>
          <a:xfrm>
            <a:off x="4601088" y="1584957"/>
            <a:ext cx="3076555" cy="4893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F4108-3C19-4594-8E36-EA0E1938E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13" y="1605506"/>
            <a:ext cx="2973880" cy="490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35342" y="459414"/>
            <a:ext cx="1709121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 과정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39" y="2898087"/>
            <a:ext cx="93821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5250189" y="3099728"/>
            <a:ext cx="1664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4. </a:t>
            </a:r>
            <a:r>
              <a:rPr kumimoji="0" lang="ko-KR" altLang="en-US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269860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797190" y="950937"/>
            <a:ext cx="585417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함수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40099" y="459414"/>
            <a:ext cx="89960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결과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5840" y="240381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1823254"/>
            <a:ext cx="3793543" cy="44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FA4A70-DEA6-45C1-BF5F-FF84BBD4A2E6}"/>
              </a:ext>
            </a:extLst>
          </p:cNvPr>
          <p:cNvSpPr/>
          <p:nvPr/>
        </p:nvSpPr>
        <p:spPr>
          <a:xfrm>
            <a:off x="9191179" y="6581001"/>
            <a:ext cx="300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200" dirty="0" err="1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Copyright</a:t>
            </a:r>
            <a:r>
              <a:rPr lang="ko-KR" altLang="en-US" sz="120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ⓒ </a:t>
            </a:r>
            <a:r>
              <a:rPr lang="ko-KR" altLang="en-US" sz="1200" dirty="0" err="1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D.sual</a:t>
            </a:r>
            <a:r>
              <a:rPr lang="ko-KR" altLang="en-US" sz="120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2017. All </a:t>
            </a:r>
            <a:r>
              <a:rPr lang="ko-KR" altLang="en-US" sz="1200" dirty="0" err="1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Rights</a:t>
            </a:r>
            <a:r>
              <a:rPr lang="ko-KR" altLang="en-US" sz="1200" dirty="0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rgbClr val="E7E6E6">
                    <a:lumMod val="90000"/>
                  </a:srgbClr>
                </a:solidFill>
                <a:latin typeface="Calibri" panose="020F0502020204030204"/>
                <a:ea typeface="맑은 고딕" panose="020B0503020000020004" pitchFamily="50" charset="-127"/>
              </a:rPr>
              <a:t>Reserved</a:t>
            </a:r>
            <a:endParaRPr lang="ko-KR" altLang="en-US" sz="1200" dirty="0">
              <a:solidFill>
                <a:srgbClr val="E7E6E6">
                  <a:lumMod val="90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C72A98-A3F4-41C1-A839-5E8D5EE0C0B1}"/>
              </a:ext>
            </a:extLst>
          </p:cNvPr>
          <p:cNvSpPr/>
          <p:nvPr/>
        </p:nvSpPr>
        <p:spPr>
          <a:xfrm>
            <a:off x="4693425" y="2186127"/>
            <a:ext cx="2805150" cy="37796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70925E-4414-447B-B3EC-7BE78147C34D}"/>
              </a:ext>
            </a:extLst>
          </p:cNvPr>
          <p:cNvSpPr txBox="1"/>
          <p:nvPr/>
        </p:nvSpPr>
        <p:spPr>
          <a:xfrm>
            <a:off x="5716729" y="5310910"/>
            <a:ext cx="758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33105D">
                    <a:alpha val="50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Q&amp;A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105D">
                  <a:alpha val="50000"/>
                </a:srgb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717EE3-C987-47D6-A90B-D241AA342ADB}"/>
              </a:ext>
            </a:extLst>
          </p:cNvPr>
          <p:cNvGrpSpPr/>
          <p:nvPr/>
        </p:nvGrpSpPr>
        <p:grpSpPr>
          <a:xfrm>
            <a:off x="5083084" y="2670699"/>
            <a:ext cx="2025521" cy="400110"/>
            <a:chOff x="5211176" y="2670699"/>
            <a:chExt cx="2025521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E977C-4820-4FDD-AF92-30659162D29A}"/>
                </a:ext>
              </a:extLst>
            </p:cNvPr>
            <p:cNvSpPr txBox="1"/>
            <p:nvPr/>
          </p:nvSpPr>
          <p:spPr>
            <a:xfrm>
              <a:off x="5372084" y="2670699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1.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프로젝트</a:t>
              </a:r>
              <a:r>
                <a:rPr kumimoji="0" lang="ko-KR" alt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선정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694BBA32-62B3-466B-93EE-628A66C805EC}"/>
                </a:ext>
              </a:extLst>
            </p:cNvPr>
            <p:cNvSpPr/>
            <p:nvPr/>
          </p:nvSpPr>
          <p:spPr>
            <a:xfrm flipV="1">
              <a:off x="5211176" y="2679068"/>
              <a:ext cx="160908" cy="160908"/>
            </a:xfrm>
            <a:prstGeom prst="rtTriangle">
              <a:avLst/>
            </a:prstGeom>
            <a:solidFill>
              <a:srgbClr val="434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A75DCC-6B1B-40F8-883D-3E06C5228E45}"/>
              </a:ext>
            </a:extLst>
          </p:cNvPr>
          <p:cNvGrpSpPr/>
          <p:nvPr/>
        </p:nvGrpSpPr>
        <p:grpSpPr>
          <a:xfrm>
            <a:off x="5043009" y="3330752"/>
            <a:ext cx="2025521" cy="400110"/>
            <a:chOff x="5211176" y="3189828"/>
            <a:chExt cx="2025521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0E206-7B54-4399-B840-707907436F35}"/>
                </a:ext>
              </a:extLst>
            </p:cNvPr>
            <p:cNvSpPr txBox="1"/>
            <p:nvPr/>
          </p:nvSpPr>
          <p:spPr>
            <a:xfrm>
              <a:off x="5372084" y="3189828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srgbClr val="E7E6E6">
                      <a:lumMod val="25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2. </a:t>
              </a:r>
              <a:r>
                <a:rPr lang="ko-KR" altLang="en-US" sz="2000" b="1" dirty="0">
                  <a:solidFill>
                    <a:srgbClr val="E7E6E6">
                      <a:lumMod val="25000"/>
                    </a:srgbClr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선정 자료구조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86A6145F-C2E4-48AB-95FD-92E540496A19}"/>
                </a:ext>
              </a:extLst>
            </p:cNvPr>
            <p:cNvSpPr/>
            <p:nvPr/>
          </p:nvSpPr>
          <p:spPr>
            <a:xfrm flipV="1">
              <a:off x="5211176" y="3198197"/>
              <a:ext cx="160908" cy="160908"/>
            </a:xfrm>
            <a:prstGeom prst="rtTriangle">
              <a:avLst/>
            </a:prstGeom>
            <a:solidFill>
              <a:srgbClr val="434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E226672-457D-4AD7-AE7E-3DAA1E772F2B}"/>
              </a:ext>
            </a:extLst>
          </p:cNvPr>
          <p:cNvGrpSpPr/>
          <p:nvPr/>
        </p:nvGrpSpPr>
        <p:grpSpPr>
          <a:xfrm>
            <a:off x="5047818" y="3990805"/>
            <a:ext cx="1589504" cy="400110"/>
            <a:chOff x="5211176" y="3720128"/>
            <a:chExt cx="1589504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9A25A5-2738-480D-9ACB-018FC8BAEDC8}"/>
                </a:ext>
              </a:extLst>
            </p:cNvPr>
            <p:cNvSpPr txBox="1"/>
            <p:nvPr/>
          </p:nvSpPr>
          <p:spPr>
            <a:xfrm>
              <a:off x="5372084" y="3720128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3.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구현 과정</a:t>
              </a: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B16EC5CA-F090-41B9-93BC-661D89E824F7}"/>
                </a:ext>
              </a:extLst>
            </p:cNvPr>
            <p:cNvSpPr/>
            <p:nvPr/>
          </p:nvSpPr>
          <p:spPr>
            <a:xfrm flipV="1">
              <a:off x="5211176" y="3728497"/>
              <a:ext cx="160908" cy="160908"/>
            </a:xfrm>
            <a:prstGeom prst="rtTriangle">
              <a:avLst/>
            </a:prstGeom>
            <a:solidFill>
              <a:srgbClr val="434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BB60B0D-7729-4D06-85C2-083421754F5B}"/>
              </a:ext>
            </a:extLst>
          </p:cNvPr>
          <p:cNvGrpSpPr/>
          <p:nvPr/>
        </p:nvGrpSpPr>
        <p:grpSpPr>
          <a:xfrm>
            <a:off x="5040604" y="4650858"/>
            <a:ext cx="1084559" cy="400110"/>
            <a:chOff x="5211176" y="4322170"/>
            <a:chExt cx="1084559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0AC6B5-480C-4F22-94A8-7A92AC6FC072}"/>
                </a:ext>
              </a:extLst>
            </p:cNvPr>
            <p:cNvSpPr txBox="1"/>
            <p:nvPr/>
          </p:nvSpPr>
          <p:spPr>
            <a:xfrm>
              <a:off x="5372084" y="4322170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4. </a:t>
              </a: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결과</a:t>
              </a: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EA92867F-1F35-4FA2-BEF4-FAD88EC4CCF7}"/>
                </a:ext>
              </a:extLst>
            </p:cNvPr>
            <p:cNvSpPr/>
            <p:nvPr/>
          </p:nvSpPr>
          <p:spPr>
            <a:xfrm flipV="1">
              <a:off x="5211176" y="4330539"/>
              <a:ext cx="160908" cy="160908"/>
            </a:xfrm>
            <a:prstGeom prst="rtTriangle">
              <a:avLst/>
            </a:prstGeom>
            <a:solidFill>
              <a:srgbClr val="434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5222701" y="148819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noProof="0" dirty="0"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INDEX</a:t>
            </a:r>
            <a:endParaRPr kumimoji="0" lang="ko-KR" altLang="en-US" sz="4000" b="0" i="0" u="none" strike="noStrike" kern="1200" cap="none" spc="0" normalizeH="0" baseline="0" noProof="0" dirty="0">
              <a:solidFill>
                <a:srgbClr val="602165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75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596817" y="950937"/>
            <a:ext cx="98616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결과화면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40099" y="459414"/>
            <a:ext cx="89960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결과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37" y="1738028"/>
            <a:ext cx="9354312" cy="46442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363" y="1698377"/>
            <a:ext cx="3219260" cy="47235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02" y="1766336"/>
            <a:ext cx="7017396" cy="4587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003" y="1847386"/>
            <a:ext cx="6725793" cy="44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059021" y="2926040"/>
            <a:ext cx="42985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dirty="0"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향후 계획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40099" y="459414"/>
            <a:ext cx="89960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결과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2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C7C75D-2128-4DBD-8327-079D18E00303}"/>
              </a:ext>
            </a:extLst>
          </p:cNvPr>
          <p:cNvSpPr txBox="1"/>
          <p:nvPr/>
        </p:nvSpPr>
        <p:spPr>
          <a:xfrm>
            <a:off x="4598316" y="3526520"/>
            <a:ext cx="2995372" cy="707886"/>
          </a:xfrm>
          <a:prstGeom prst="rect">
            <a:avLst/>
          </a:prstGeom>
          <a:solidFill>
            <a:srgbClr val="33105D">
              <a:alpha val="72941"/>
            </a:srgbClr>
          </a:solidFill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THANK</a:t>
            </a:r>
            <a:r>
              <a:rPr kumimoji="0" lang="en-US" altLang="ko-KR" sz="4000" b="1" i="0" u="none" strike="noStrike" kern="1200" cap="none" spc="-15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YOU</a:t>
            </a:r>
            <a:endParaRPr kumimoji="0" lang="ko-KR" altLang="en-US" sz="40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4653941" y="1956860"/>
            <a:ext cx="2884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600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Q&amp;A</a:t>
            </a:r>
            <a:endParaRPr kumimoji="0" lang="ko-KR" altLang="en-US" sz="9600" b="0" i="0" u="none" strike="noStrike" kern="1200" cap="none" spc="0" normalizeH="0" baseline="0" noProof="0" dirty="0">
              <a:solidFill>
                <a:srgbClr val="33105D">
                  <a:alpha val="73000"/>
                </a:srgbClr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68607" y="4688624"/>
            <a:ext cx="34547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2017112064 </a:t>
            </a:r>
            <a:r>
              <a:rPr lang="ko-KR" altLang="en-US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컴퓨터공학과 이주원</a:t>
            </a:r>
          </a:p>
          <a:p>
            <a:pPr algn="ctr"/>
            <a:r>
              <a:rPr lang="en-US" altLang="ko-KR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2017112084 </a:t>
            </a:r>
            <a:r>
              <a:rPr lang="ko-KR" altLang="en-US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컴퓨터공학과 신성현</a:t>
            </a:r>
            <a:endParaRPr lang="en-US" altLang="ko-KR" dirty="0">
              <a:solidFill>
                <a:srgbClr val="33105D">
                  <a:alpha val="73000"/>
                </a:srgb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2017112085 </a:t>
            </a:r>
            <a:r>
              <a:rPr lang="ko-KR" altLang="en-US" dirty="0">
                <a:solidFill>
                  <a:srgbClr val="33105D">
                    <a:alpha val="73000"/>
                  </a:srgb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컴퓨터공학과 이유경</a:t>
            </a:r>
            <a:endParaRPr lang="en-US" altLang="ko-KR" dirty="0">
              <a:solidFill>
                <a:srgbClr val="33105D">
                  <a:alpha val="73000"/>
                </a:srgb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9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4309224" y="3099728"/>
            <a:ext cx="3546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1. </a:t>
            </a:r>
            <a:r>
              <a:rPr kumimoji="0" lang="ko-KR" altLang="en-US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선정</a:t>
            </a:r>
          </a:p>
        </p:txBody>
      </p:sp>
    </p:spTree>
    <p:extLst>
      <p:ext uri="{BB962C8B-B14F-4D97-AF65-F5344CB8AC3E}">
        <p14:creationId xmlns:p14="http://schemas.microsoft.com/office/powerpoint/2010/main" val="4036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06436" y="950937"/>
            <a:ext cx="966931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선정이유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85887" y="459414"/>
            <a:ext cx="240803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선정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5" y="1818717"/>
            <a:ext cx="5528146" cy="436911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52864" y="6177268"/>
            <a:ext cx="1507143" cy="281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네이버 지도 검색 결과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30611" y="3163045"/>
            <a:ext cx="2074607" cy="1680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지름길과 </a:t>
            </a:r>
            <a:endParaRPr lang="en-US" altLang="ko-KR" sz="3200" dirty="0">
              <a:solidFill>
                <a:srgbClr val="33105D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엘리베이터 </a:t>
            </a:r>
            <a:endParaRPr lang="en-US" altLang="ko-KR" sz="3200" dirty="0">
              <a:solidFill>
                <a:srgbClr val="33105D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고려 </a:t>
            </a:r>
            <a:r>
              <a:rPr lang="en-US" altLang="ko-KR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X</a:t>
            </a:r>
            <a:endParaRPr lang="ko-KR" altLang="en-US" sz="3200" dirty="0">
              <a:solidFill>
                <a:srgbClr val="33105D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0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374799" y="950937"/>
            <a:ext cx="1430200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설명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85887" y="459414"/>
            <a:ext cx="240803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선정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89250" y="2223031"/>
            <a:ext cx="2061554" cy="2171359"/>
          </a:xfrm>
          <a:prstGeom prst="rect">
            <a:avLst/>
          </a:prstGeom>
          <a:solidFill>
            <a:srgbClr val="60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02027" y="2324924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15159" y="2657045"/>
            <a:ext cx="1609736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복잡한 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학교 건물 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구조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3880" y="2221167"/>
            <a:ext cx="2061554" cy="2171359"/>
          </a:xfrm>
          <a:prstGeom prst="rect">
            <a:avLst/>
          </a:prstGeom>
          <a:solidFill>
            <a:srgbClr val="60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16657" y="2323060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478544" y="5283891"/>
            <a:ext cx="765626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그래프를 이용한 학교 길 찾기 만들기 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18510" y="2219303"/>
            <a:ext cx="2061554" cy="2171359"/>
          </a:xfrm>
          <a:prstGeom prst="rect">
            <a:avLst/>
          </a:prstGeom>
          <a:solidFill>
            <a:srgbClr val="60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831287" y="2321196"/>
            <a:ext cx="1836000" cy="1933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992509" y="2810500"/>
            <a:ext cx="1513556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가파른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학교 지형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4133607" y="3006642"/>
            <a:ext cx="676275" cy="685800"/>
          </a:xfrm>
          <a:prstGeom prst="mathPlus">
            <a:avLst/>
          </a:prstGeom>
          <a:solidFill>
            <a:srgbClr val="60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덧셈 기호 51"/>
          <p:cNvSpPr/>
          <p:nvPr/>
        </p:nvSpPr>
        <p:spPr>
          <a:xfrm>
            <a:off x="7653834" y="3006642"/>
            <a:ext cx="676275" cy="685800"/>
          </a:xfrm>
          <a:prstGeom prst="mathPlus">
            <a:avLst/>
          </a:prstGeom>
          <a:solidFill>
            <a:srgbClr val="60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5781251" y="4700772"/>
            <a:ext cx="1050850" cy="352425"/>
          </a:xfrm>
          <a:prstGeom prst="downArrow">
            <a:avLst/>
          </a:prstGeom>
          <a:solidFill>
            <a:srgbClr val="602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322851" y="2595057"/>
            <a:ext cx="1818126" cy="138499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돌아서</a:t>
            </a:r>
            <a:r>
              <a:rPr lang="en-US" altLang="ko-KR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도록 나오는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pPr algn="ctr"/>
            <a:r>
              <a:rPr lang="ko-KR" altLang="en-US" sz="28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인터넷 지도</a:t>
            </a:r>
            <a:endParaRPr lang="en-US" altLang="ko-KR" sz="28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89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606436" y="950937"/>
            <a:ext cx="966931" cy="376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선정이유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85887" y="459414"/>
            <a:ext cx="240803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선정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3198" y="2317263"/>
            <a:ext cx="5872121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학교 건물들을 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정점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로 설정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198" y="3706194"/>
            <a:ext cx="750237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건물 간의 소요 시간을 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간선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으로 설정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198" y="5210159"/>
            <a:ext cx="104150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건물 이름을 입력 받아 건물 간의 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소요시간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을 알려줌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9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485136" y="950937"/>
            <a:ext cx="320953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거리가 아닌 시간으로 설정한 이유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85887" y="459414"/>
            <a:ext cx="240803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선정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3198" y="2202229"/>
            <a:ext cx="674575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동국대 지도는 쉽게 구할 수 있음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198" y="3706194"/>
            <a:ext cx="644599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거리를 알려주는 지도 역시 충분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198" y="5155295"/>
            <a:ext cx="10197022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" panose="05000000000000000000" pitchFamily="2" charset="2"/>
              </a:rPr>
              <a:t>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소요시간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과 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경로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를 알려주는 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02165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네비게이션</a:t>
            </a:r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역할에 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4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충실한 길 찾기 프로그램</a:t>
            </a:r>
            <a:endParaRPr lang="en-US" altLang="ko-KR" sz="4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76" y="2020637"/>
            <a:ext cx="3005666" cy="30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3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5797194" y="950937"/>
            <a:ext cx="58541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예시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85887" y="459414"/>
            <a:ext cx="2408030" cy="59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200" dirty="0">
                <a:solidFill>
                  <a:srgbClr val="33105D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선정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6096000" y="205098"/>
            <a:ext cx="0" cy="211596"/>
          </a:xfrm>
          <a:prstGeom prst="line">
            <a:avLst/>
          </a:prstGeom>
          <a:ln w="63500" cap="rnd">
            <a:solidFill>
              <a:srgbClr val="33105D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31961" y="1548024"/>
            <a:ext cx="11098064" cy="5024226"/>
          </a:xfrm>
          <a:prstGeom prst="rect">
            <a:avLst/>
          </a:prstGeom>
          <a:noFill/>
          <a:ln w="41275">
            <a:solidFill>
              <a:srgbClr val="33105D">
                <a:alpha val="7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37" y="1674482"/>
            <a:ext cx="7646730" cy="4771307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V="1">
            <a:off x="5679831" y="2848708"/>
            <a:ext cx="1213339" cy="864000"/>
          </a:xfrm>
          <a:prstGeom prst="straightConnector1">
            <a:avLst/>
          </a:prstGeom>
          <a:ln w="34925"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086350" y="3917261"/>
            <a:ext cx="390525" cy="285750"/>
          </a:xfrm>
          <a:prstGeom prst="straightConnector1">
            <a:avLst/>
          </a:prstGeom>
          <a:ln w="34925"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408609" y="4477483"/>
            <a:ext cx="257175" cy="142875"/>
          </a:xfrm>
          <a:prstGeom prst="straightConnector1">
            <a:avLst/>
          </a:prstGeom>
          <a:ln w="34925"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63508" y="2365131"/>
            <a:ext cx="826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n>
                  <a:solidFill>
                    <a:schemeClr val="bg1"/>
                  </a:solidFill>
                </a:ln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신공학관</a:t>
            </a:r>
            <a:endParaRPr lang="ko-KR" altLang="en-US" sz="1100" b="1" dirty="0">
              <a:ln>
                <a:solidFill>
                  <a:schemeClr val="bg1"/>
                </a:solidFill>
              </a:ln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1529" y="4161436"/>
            <a:ext cx="955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n>
                  <a:solidFill>
                    <a:schemeClr val="bg1"/>
                  </a:solidFill>
                </a:ln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사회과학관</a:t>
            </a:r>
            <a:endParaRPr lang="ko-KR" altLang="en-US" sz="1100" b="1" dirty="0">
              <a:ln>
                <a:solidFill>
                  <a:schemeClr val="bg1"/>
                </a:solidFill>
              </a:ln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4097215" y="4161436"/>
            <a:ext cx="228600" cy="261610"/>
          </a:xfrm>
          <a:prstGeom prst="straightConnector1">
            <a:avLst/>
          </a:prstGeom>
          <a:ln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115165" y="3429000"/>
            <a:ext cx="887658" cy="678317"/>
          </a:xfrm>
          <a:prstGeom prst="straightConnector1">
            <a:avLst/>
          </a:prstGeom>
          <a:ln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086350" y="3429000"/>
            <a:ext cx="517677" cy="211015"/>
          </a:xfrm>
          <a:prstGeom prst="straightConnector1">
            <a:avLst/>
          </a:prstGeom>
          <a:ln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679831" y="2848708"/>
            <a:ext cx="1213339" cy="864000"/>
          </a:xfrm>
          <a:prstGeom prst="straightConnector1">
            <a:avLst/>
          </a:prstGeom>
          <a:ln>
            <a:solidFill>
              <a:srgbClr val="602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88231" y="4141456"/>
            <a:ext cx="955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n>
                  <a:solidFill>
                    <a:schemeClr val="bg1"/>
                  </a:solidFill>
                </a:ln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혜화관</a:t>
            </a:r>
            <a:endParaRPr lang="ko-KR" altLang="en-US" sz="1100" b="1" dirty="0">
              <a:ln>
                <a:solidFill>
                  <a:schemeClr val="bg1"/>
                </a:solidFill>
              </a:ln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12369" y="3641068"/>
            <a:ext cx="955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n>
                  <a:solidFill>
                    <a:schemeClr val="bg1"/>
                  </a:solidFill>
                </a:ln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만해관</a:t>
            </a:r>
            <a:endParaRPr lang="ko-KR" altLang="en-US" sz="1100" b="1" dirty="0">
              <a:ln>
                <a:solidFill>
                  <a:schemeClr val="bg1"/>
                </a:solidFill>
              </a:ln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733454-6AD0-4E53-90A3-B9B7E16FFDA2}"/>
              </a:ext>
            </a:extLst>
          </p:cNvPr>
          <p:cNvSpPr txBox="1"/>
          <p:nvPr/>
        </p:nvSpPr>
        <p:spPr>
          <a:xfrm>
            <a:off x="4309227" y="3099728"/>
            <a:ext cx="3546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 </a:t>
            </a:r>
            <a:r>
              <a:rPr kumimoji="0" lang="ko-KR" altLang="en-US" sz="4000" b="0" i="0" u="none" strike="noStrike" kern="1200" cap="none" spc="0" normalizeH="0" baseline="0" noProof="0" dirty="0">
                <a:solidFill>
                  <a:srgbClr val="33105D">
                    <a:alpha val="73000"/>
                  </a:srgb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선정 자료구조</a:t>
            </a:r>
          </a:p>
        </p:txBody>
      </p:sp>
    </p:spTree>
    <p:extLst>
      <p:ext uri="{BB962C8B-B14F-4D97-AF65-F5344CB8AC3E}">
        <p14:creationId xmlns:p14="http://schemas.microsoft.com/office/powerpoint/2010/main" val="28508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</TotalTime>
  <Words>363</Words>
  <Application>Microsoft Office PowerPoint</Application>
  <PresentationFormat>와이드스크린</PresentationFormat>
  <Paragraphs>196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Calibri Light</vt:lpstr>
      <vt:lpstr>맑은 고딕</vt:lpstr>
      <vt:lpstr>Wingdings</vt:lpstr>
      <vt:lpstr>Calibri</vt:lpstr>
      <vt:lpstr>Arial</vt:lpstr>
      <vt:lpstr>경기천년제목 Bold</vt:lpstr>
      <vt:lpstr>경기천년제목V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wndnjs9878@naver.com</cp:lastModifiedBy>
  <cp:revision>86</cp:revision>
  <dcterms:created xsi:type="dcterms:W3CDTF">2018-02-18T05:10:22Z</dcterms:created>
  <dcterms:modified xsi:type="dcterms:W3CDTF">2018-06-15T08:09:58Z</dcterms:modified>
</cp:coreProperties>
</file>