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55" r:id="rId1"/>
  </p:sldMasterIdLst>
  <p:sldIdLst>
    <p:sldId id="256" r:id="rId2"/>
    <p:sldId id="265" r:id="rId3"/>
    <p:sldId id="262" r:id="rId4"/>
    <p:sldId id="260" r:id="rId5"/>
    <p:sldId id="272" r:id="rId6"/>
    <p:sldId id="273" r:id="rId7"/>
    <p:sldId id="263" r:id="rId8"/>
    <p:sldId id="274" r:id="rId9"/>
    <p:sldId id="275" r:id="rId10"/>
    <p:sldId id="259" r:id="rId11"/>
    <p:sldId id="258" r:id="rId12"/>
  </p:sldIdLst>
  <p:sldSz cx="12192000" cy="6858000"/>
  <p:notesSz cx="6858000" cy="9144000"/>
  <p:embeddedFontLst>
    <p:embeddedFont>
      <p:font typeface="Bahnschrift SemiLight" panose="020B0600000101010101" charset="-127"/>
      <p:regular r:id="rId13"/>
    </p:embeddedFont>
    <p:embeddedFont>
      <p:font typeface="Yoon 윤고딕 540_TT" panose="020B0600000101010101" charset="-127"/>
      <p:regular r:id="rId14"/>
    </p:embeddedFont>
    <p:embeddedFont>
      <p:font typeface="-윤고딕330" panose="020B0600000101010101" charset="-127"/>
      <p:regular r:id="rId15"/>
    </p:embeddedFont>
    <p:embeddedFont>
      <p:font typeface="KoPub돋움체 Light" panose="00000300000000000000" pitchFamily="2" charset="-127"/>
      <p:regular r:id="rId16"/>
    </p:embeddedFont>
    <p:embeddedFont>
      <p:font typeface="KoPub돋움체 Medium" panose="00000600000000000000" pitchFamily="2" charset="-127"/>
      <p:regular r:id="rId17"/>
    </p:embeddedFont>
    <p:embeddedFont>
      <p:font typeface="나눔바른고딕" panose="020B0603020101020101" pitchFamily="50" charset="-127"/>
      <p:regular r:id="rId18"/>
      <p:bold r:id="rId19"/>
    </p:embeddedFont>
    <p:embeddedFont>
      <p:font typeface="배달의민족 도현" panose="020B0600000101010101" pitchFamily="50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A939"/>
    <a:srgbClr val="F2F2F2"/>
    <a:srgbClr val="CBB659"/>
    <a:srgbClr val="7CB8D6"/>
    <a:srgbClr val="EFBD3F"/>
    <a:srgbClr val="306E89"/>
    <a:srgbClr val="E9C245"/>
    <a:srgbClr val="6E6E6E"/>
    <a:srgbClr val="858585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27" autoAdjust="0"/>
    <p:restoredTop sz="94660"/>
  </p:normalViewPr>
  <p:slideViewPr>
    <p:cSldViewPr snapToGrid="0">
      <p:cViewPr varScale="1">
        <p:scale>
          <a:sx n="99" d="100"/>
          <a:sy n="99" d="100"/>
        </p:scale>
        <p:origin x="31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7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50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301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082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384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762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6671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975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184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847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67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240000" y="171000"/>
            <a:ext cx="11712000" cy="65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9373233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859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936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6711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0DA36574-D60B-4B70-8436-187B30C5D555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0192BA31-2465-4DB7-8EA7-2C6F03C48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917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145281" y="6377940"/>
            <a:ext cx="3901439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853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6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87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40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956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74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8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23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32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67" r:id="rId12"/>
    <p:sldLayoutId id="2147483968" r:id="rId13"/>
    <p:sldLayoutId id="2147483969" r:id="rId14"/>
    <p:sldLayoutId id="2147483970" r:id="rId15"/>
    <p:sldLayoutId id="2147483971" r:id="rId16"/>
    <p:sldLayoutId id="2147483972" r:id="rId17"/>
    <p:sldLayoutId id="2147483973" r:id="rId18"/>
    <p:sldLayoutId id="2147483974" r:id="rId19"/>
    <p:sldLayoutId id="2147483975" r:id="rId20"/>
    <p:sldLayoutId id="2147483976" r:id="rId21"/>
    <p:sldLayoutId id="2147483977" r:id="rId22"/>
    <p:sldLayoutId id="2147484069" r:id="rId23"/>
    <p:sldLayoutId id="2147484070" r:id="rId2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그룹 248"/>
          <p:cNvGrpSpPr/>
          <p:nvPr/>
        </p:nvGrpSpPr>
        <p:grpSpPr>
          <a:xfrm>
            <a:off x="0" y="6231990"/>
            <a:ext cx="12191999" cy="608003"/>
            <a:chOff x="1144588" y="5041900"/>
            <a:chExt cx="6854825" cy="608003"/>
          </a:xfrm>
        </p:grpSpPr>
        <p:sp>
          <p:nvSpPr>
            <p:cNvPr id="44" name="Rectangle 7"/>
            <p:cNvSpPr>
              <a:spLocks noChangeArrowheads="1"/>
            </p:cNvSpPr>
            <p:nvPr/>
          </p:nvSpPr>
          <p:spPr bwMode="auto">
            <a:xfrm>
              <a:off x="1144588" y="5218113"/>
              <a:ext cx="6854825" cy="431790"/>
            </a:xfrm>
            <a:prstGeom prst="rect">
              <a:avLst/>
            </a:pr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8"/>
            <p:cNvSpPr>
              <a:spLocks noChangeArrowheads="1"/>
            </p:cNvSpPr>
            <p:nvPr/>
          </p:nvSpPr>
          <p:spPr bwMode="auto">
            <a:xfrm>
              <a:off x="1144588" y="5041900"/>
              <a:ext cx="6854825" cy="176213"/>
            </a:xfrm>
            <a:prstGeom prst="rect">
              <a:avLst/>
            </a:prstGeom>
            <a:solidFill>
              <a:srgbClr val="578DA0"/>
            </a:solidFill>
            <a:ln w="0">
              <a:solidFill>
                <a:srgbClr val="578D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51" name="TextBox 250"/>
          <p:cNvSpPr txBox="1"/>
          <p:nvPr/>
        </p:nvSpPr>
        <p:spPr>
          <a:xfrm>
            <a:off x="2018304" y="1787737"/>
            <a:ext cx="6402715" cy="1477328"/>
          </a:xfrm>
          <a:prstGeom prst="rect">
            <a:avLst/>
          </a:prstGeom>
          <a:noFill/>
          <a:effectLst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자료구조와 실습 설계과제</a:t>
            </a:r>
            <a:endParaRPr lang="en-US" altLang="ko-KR" sz="3600" spc="-15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54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간단한 검색엔진 구현</a:t>
            </a:r>
            <a:endParaRPr lang="en-US" altLang="ko-KR" sz="5400" spc="-150" dirty="0">
              <a:solidFill>
                <a:srgbClr val="306E8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7041474" y="4363807"/>
            <a:ext cx="2759089" cy="76944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2017112080   </a:t>
            </a:r>
            <a:r>
              <a:rPr lang="ko-KR" altLang="en-US" sz="2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김혜수</a:t>
            </a:r>
            <a:endParaRPr lang="en-US" altLang="ko-KR" sz="22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2017112078   </a:t>
            </a:r>
            <a:r>
              <a:rPr lang="ko-KR" altLang="en-US" sz="2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정지연</a:t>
            </a:r>
          </a:p>
        </p:txBody>
      </p:sp>
    </p:spTree>
    <p:extLst>
      <p:ext uri="{BB962C8B-B14F-4D97-AF65-F5344CB8AC3E}">
        <p14:creationId xmlns:p14="http://schemas.microsoft.com/office/powerpoint/2010/main" val="4218561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8ED1CDD3-6CB3-45D1-91D5-84A483A45D9E}"/>
              </a:ext>
            </a:extLst>
          </p:cNvPr>
          <p:cNvGrpSpPr/>
          <p:nvPr/>
        </p:nvGrpSpPr>
        <p:grpSpPr>
          <a:xfrm>
            <a:off x="1914040" y="1754196"/>
            <a:ext cx="8500819" cy="4375234"/>
            <a:chOff x="7448679" y="1816606"/>
            <a:chExt cx="3004911" cy="3240000"/>
          </a:xfrm>
        </p:grpSpPr>
        <p:sp>
          <p:nvSpPr>
            <p:cNvPr id="146" name="모서리가 둥근 직사각형 11">
              <a:extLst>
                <a:ext uri="{FF2B5EF4-FFF2-40B4-BE49-F238E27FC236}">
                  <a16:creationId xmlns:a16="http://schemas.microsoft.com/office/drawing/2014/main" id="{3706FF33-ED2C-429B-BA88-497DD2437C6B}"/>
                </a:ext>
              </a:extLst>
            </p:cNvPr>
            <p:cNvSpPr/>
            <p:nvPr/>
          </p:nvSpPr>
          <p:spPr>
            <a:xfrm>
              <a:off x="7448679" y="1816606"/>
              <a:ext cx="3004911" cy="3240000"/>
            </a:xfrm>
            <a:prstGeom prst="roundRect">
              <a:avLst>
                <a:gd name="adj" fmla="val 2403"/>
              </a:avLst>
            </a:prstGeom>
            <a:solidFill>
              <a:srgbClr val="876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모서리가 둥근 직사각형 12">
              <a:extLst>
                <a:ext uri="{FF2B5EF4-FFF2-40B4-BE49-F238E27FC236}">
                  <a16:creationId xmlns:a16="http://schemas.microsoft.com/office/drawing/2014/main" id="{1C0E010C-3CD6-403C-9829-A1B09A5AA3B1}"/>
                </a:ext>
              </a:extLst>
            </p:cNvPr>
            <p:cNvSpPr/>
            <p:nvPr/>
          </p:nvSpPr>
          <p:spPr>
            <a:xfrm>
              <a:off x="7587431" y="2076449"/>
              <a:ext cx="2727405" cy="2862211"/>
            </a:xfrm>
            <a:prstGeom prst="roundRect">
              <a:avLst>
                <a:gd name="adj" fmla="val 24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B32D73F9-69F1-4DA7-97C3-54C5D0CFE9A1}"/>
                </a:ext>
              </a:extLst>
            </p:cNvPr>
            <p:cNvGrpSpPr/>
            <p:nvPr/>
          </p:nvGrpSpPr>
          <p:grpSpPr>
            <a:xfrm>
              <a:off x="8346667" y="1900041"/>
              <a:ext cx="1208932" cy="264369"/>
              <a:chOff x="5535959" y="1765300"/>
              <a:chExt cx="1208932" cy="264369"/>
            </a:xfrm>
          </p:grpSpPr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0983FFB0-BB31-41A5-9CD3-30C38D8A2807}"/>
                  </a:ext>
                </a:extLst>
              </p:cNvPr>
              <p:cNvSpPr/>
              <p:nvPr/>
            </p:nvSpPr>
            <p:spPr>
              <a:xfrm>
                <a:off x="5594299" y="1765300"/>
                <a:ext cx="1092252" cy="177799"/>
              </a:xfrm>
              <a:prstGeom prst="rect">
                <a:avLst/>
              </a:prstGeom>
              <a:solidFill>
                <a:srgbClr val="8585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사다리꼴 149">
                <a:extLst>
                  <a:ext uri="{FF2B5EF4-FFF2-40B4-BE49-F238E27FC236}">
                    <a16:creationId xmlns:a16="http://schemas.microsoft.com/office/drawing/2014/main" id="{DC9BA905-37F9-4BB9-933D-C9661B321D5A}"/>
                  </a:ext>
                </a:extLst>
              </p:cNvPr>
              <p:cNvSpPr/>
              <p:nvPr/>
            </p:nvSpPr>
            <p:spPr>
              <a:xfrm>
                <a:off x="5535959" y="1932037"/>
                <a:ext cx="1208932" cy="97632"/>
              </a:xfrm>
              <a:prstGeom prst="trapezoid">
                <a:avLst>
                  <a:gd name="adj" fmla="val 61154"/>
                </a:avLst>
              </a:prstGeom>
              <a:solidFill>
                <a:srgbClr val="6E6E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7A5093D0-587D-4C1E-8842-CAA147F11C5A}"/>
              </a:ext>
            </a:extLst>
          </p:cNvPr>
          <p:cNvSpPr txBox="1"/>
          <p:nvPr/>
        </p:nvSpPr>
        <p:spPr>
          <a:xfrm>
            <a:off x="4145397" y="2374696"/>
            <a:ext cx="407249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수행 결과에 대한 전반적인 분석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9188CC-9DCB-4B68-BA18-2C0B02AFE2DB}"/>
              </a:ext>
            </a:extLst>
          </p:cNvPr>
          <p:cNvGrpSpPr/>
          <p:nvPr/>
        </p:nvGrpSpPr>
        <p:grpSpPr>
          <a:xfrm>
            <a:off x="2835767" y="3131348"/>
            <a:ext cx="679727" cy="638069"/>
            <a:chOff x="2835767" y="3131348"/>
            <a:chExt cx="679727" cy="638069"/>
          </a:xfrm>
        </p:grpSpPr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291039C-4849-40BF-8E1A-1E60CA471DE3}"/>
                </a:ext>
              </a:extLst>
            </p:cNvPr>
            <p:cNvSpPr/>
            <p:nvPr/>
          </p:nvSpPr>
          <p:spPr>
            <a:xfrm>
              <a:off x="2835767" y="3131348"/>
              <a:ext cx="679727" cy="638069"/>
            </a:xfrm>
            <a:prstGeom prst="ellipse">
              <a:avLst/>
            </a:prstGeom>
            <a:solidFill>
              <a:srgbClr val="306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9374A2E-DE4B-45ED-A9FC-9AE9CBA6A5C9}"/>
                </a:ext>
              </a:extLst>
            </p:cNvPr>
            <p:cNvSpPr txBox="1"/>
            <p:nvPr/>
          </p:nvSpPr>
          <p:spPr>
            <a:xfrm>
              <a:off x="2994628" y="3269260"/>
              <a:ext cx="362008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1.</a:t>
              </a:r>
              <a:endParaRPr lang="ko-KR" altLang="en-US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4140AE9E-1510-43EB-BC2C-33990D3151F4}"/>
              </a:ext>
            </a:extLst>
          </p:cNvPr>
          <p:cNvSpPr txBox="1"/>
          <p:nvPr/>
        </p:nvSpPr>
        <p:spPr>
          <a:xfrm>
            <a:off x="2796532" y="4110418"/>
            <a:ext cx="85798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</a:t>
            </a:r>
            <a:endParaRPr lang="ko-KR" altLang="en-US" spc="-15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942DDF0-1C95-4DAB-BBEA-5E3700512294}"/>
              </a:ext>
            </a:extLst>
          </p:cNvPr>
          <p:cNvSpPr txBox="1"/>
          <p:nvPr/>
        </p:nvSpPr>
        <p:spPr>
          <a:xfrm>
            <a:off x="3691725" y="3139738"/>
            <a:ext cx="6186839" cy="646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한글과 같은 전각 문자의 경우 확장성에 대한 한계가 존재한다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Hashing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Chaining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이용했기 때문에 시간 복잡도는 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O(n).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4F40526-E751-475F-9BBB-ED7CC56453B3}"/>
              </a:ext>
            </a:extLst>
          </p:cNvPr>
          <p:cNvSpPr txBox="1"/>
          <p:nvPr/>
        </p:nvSpPr>
        <p:spPr>
          <a:xfrm>
            <a:off x="3691725" y="4008721"/>
            <a:ext cx="6430741" cy="646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해시 테이블의 노드를 모두 비교하는 것이 아니라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먼저 글자수를 비교하므로 시간 복잡도가 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O(n)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보다 낮을 것이다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E36E3D7-D744-4ED7-800A-05A5A5DC1535}"/>
              </a:ext>
            </a:extLst>
          </p:cNvPr>
          <p:cNvSpPr txBox="1"/>
          <p:nvPr/>
        </p:nvSpPr>
        <p:spPr>
          <a:xfrm>
            <a:off x="3691725" y="4854867"/>
            <a:ext cx="6292247" cy="646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가독성을 위해 사용자가 입력하는 단어와</a:t>
            </a:r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비교 연산횟수의 글자색을 달리하여 심미성을 증진시켰다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D4ECDB25-E06B-4C28-8D31-4840FE6AC39F}"/>
              </a:ext>
            </a:extLst>
          </p:cNvPr>
          <p:cNvSpPr txBox="1"/>
          <p:nvPr/>
        </p:nvSpPr>
        <p:spPr>
          <a:xfrm>
            <a:off x="3493652" y="5018898"/>
            <a:ext cx="22313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pc="-15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50FF2FA-B1E4-4987-A5AF-8D37F6385648}"/>
              </a:ext>
            </a:extLst>
          </p:cNvPr>
          <p:cNvGrpSpPr/>
          <p:nvPr/>
        </p:nvGrpSpPr>
        <p:grpSpPr>
          <a:xfrm>
            <a:off x="485954" y="467451"/>
            <a:ext cx="2989547" cy="1107996"/>
            <a:chOff x="1463500" y="335829"/>
            <a:chExt cx="2989547" cy="110799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05AE6C1-4CDC-4584-BC79-02868D67D6CE}"/>
                </a:ext>
              </a:extLst>
            </p:cNvPr>
            <p:cNvSpPr/>
            <p:nvPr/>
          </p:nvSpPr>
          <p:spPr>
            <a:xfrm>
              <a:off x="2319130" y="400106"/>
              <a:ext cx="168507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spc="-150" dirty="0">
                  <a:solidFill>
                    <a:srgbClr val="306E89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결과분석</a:t>
              </a:r>
              <a:endParaRPr lang="ko-KR" altLang="en-US" sz="1000" spc="-15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0816821-80FE-4760-8EE1-4C1D12C6E479}"/>
                </a:ext>
              </a:extLst>
            </p:cNvPr>
            <p:cNvSpPr txBox="1"/>
            <p:nvPr/>
          </p:nvSpPr>
          <p:spPr>
            <a:xfrm>
              <a:off x="2319129" y="973522"/>
              <a:ext cx="2133918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수행결과에 대한 토의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454099-79B3-47D6-8B0C-B1C44F35A192}"/>
                </a:ext>
              </a:extLst>
            </p:cNvPr>
            <p:cNvSpPr txBox="1"/>
            <p:nvPr/>
          </p:nvSpPr>
          <p:spPr>
            <a:xfrm>
              <a:off x="1463500" y="335829"/>
              <a:ext cx="989373" cy="110799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600" dirty="0">
                  <a:solidFill>
                    <a:srgbClr val="306E89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4.</a:t>
              </a:r>
              <a:endParaRPr lang="ko-KR" altLang="en-US" sz="660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AF058F4-BD43-4C26-ADDF-AAD8F2ADD449}"/>
              </a:ext>
            </a:extLst>
          </p:cNvPr>
          <p:cNvGrpSpPr/>
          <p:nvPr/>
        </p:nvGrpSpPr>
        <p:grpSpPr>
          <a:xfrm>
            <a:off x="2835767" y="3989479"/>
            <a:ext cx="679727" cy="638069"/>
            <a:chOff x="2835767" y="3131348"/>
            <a:chExt cx="679727" cy="63806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3FD5553-103C-4E1D-9A74-0BD64EE9D52D}"/>
                </a:ext>
              </a:extLst>
            </p:cNvPr>
            <p:cNvSpPr/>
            <p:nvPr/>
          </p:nvSpPr>
          <p:spPr>
            <a:xfrm>
              <a:off x="2835767" y="3131348"/>
              <a:ext cx="679727" cy="638069"/>
            </a:xfrm>
            <a:prstGeom prst="ellipse">
              <a:avLst/>
            </a:prstGeom>
            <a:solidFill>
              <a:srgbClr val="306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5C32CD-C851-4E93-9B65-3B797A8B95D1}"/>
                </a:ext>
              </a:extLst>
            </p:cNvPr>
            <p:cNvSpPr txBox="1"/>
            <p:nvPr/>
          </p:nvSpPr>
          <p:spPr>
            <a:xfrm>
              <a:off x="3003148" y="3269260"/>
              <a:ext cx="344967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2.</a:t>
              </a:r>
              <a:endParaRPr lang="ko-KR" altLang="en-US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968FE25-D4C2-48BB-BD83-795307BEB6BB}"/>
              </a:ext>
            </a:extLst>
          </p:cNvPr>
          <p:cNvGrpSpPr/>
          <p:nvPr/>
        </p:nvGrpSpPr>
        <p:grpSpPr>
          <a:xfrm>
            <a:off x="2835767" y="4863128"/>
            <a:ext cx="679727" cy="638069"/>
            <a:chOff x="2835767" y="3131348"/>
            <a:chExt cx="679727" cy="63806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201562D-EF07-4FC5-BF98-A29F6BFC7BED}"/>
                </a:ext>
              </a:extLst>
            </p:cNvPr>
            <p:cNvSpPr/>
            <p:nvPr/>
          </p:nvSpPr>
          <p:spPr>
            <a:xfrm>
              <a:off x="2835767" y="3131348"/>
              <a:ext cx="679727" cy="638069"/>
            </a:xfrm>
            <a:prstGeom prst="ellipse">
              <a:avLst/>
            </a:prstGeom>
            <a:solidFill>
              <a:srgbClr val="306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F98937D-8B82-4291-81F8-ED1B6FB61634}"/>
                </a:ext>
              </a:extLst>
            </p:cNvPr>
            <p:cNvSpPr txBox="1"/>
            <p:nvPr/>
          </p:nvSpPr>
          <p:spPr>
            <a:xfrm>
              <a:off x="3000744" y="3269260"/>
              <a:ext cx="349776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3.</a:t>
              </a:r>
              <a:endParaRPr lang="ko-KR" altLang="en-US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2934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TextBox 1023"/>
          <p:cNvSpPr txBox="1"/>
          <p:nvPr/>
        </p:nvSpPr>
        <p:spPr>
          <a:xfrm>
            <a:off x="3971861" y="2561502"/>
            <a:ext cx="4248279" cy="110799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감사합니다</a:t>
            </a:r>
          </a:p>
        </p:txBody>
      </p:sp>
      <p:sp>
        <p:nvSpPr>
          <p:cNvPr id="1025" name="TextBox 1024"/>
          <p:cNvSpPr txBox="1"/>
          <p:nvPr/>
        </p:nvSpPr>
        <p:spPr>
          <a:xfrm>
            <a:off x="4569780" y="3669499"/>
            <a:ext cx="3052438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Thank you -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69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5CBAF12-11D9-4AEB-97F8-5E0EB6A2E135}"/>
              </a:ext>
            </a:extLst>
          </p:cNvPr>
          <p:cNvSpPr txBox="1"/>
          <p:nvPr/>
        </p:nvSpPr>
        <p:spPr>
          <a:xfrm>
            <a:off x="8983622" y="2838021"/>
            <a:ext cx="203022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contents</a:t>
            </a:r>
            <a:endParaRPr lang="ko-KR" altLang="en-US" sz="3800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FAB8F9-521A-4603-95A8-290256C7D5EA}"/>
              </a:ext>
            </a:extLst>
          </p:cNvPr>
          <p:cNvSpPr txBox="1"/>
          <p:nvPr/>
        </p:nvSpPr>
        <p:spPr>
          <a:xfrm>
            <a:off x="6273579" y="4162937"/>
            <a:ext cx="7482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" panose="020B0502040204020203" pitchFamily="34" charset="0"/>
              </a:rPr>
              <a:t>1</a:t>
            </a:r>
            <a:endParaRPr lang="ko-KR" altLang="en-US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ahnschrift Semi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AAA703-EC67-48F5-95D7-75BEB24327E4}"/>
              </a:ext>
            </a:extLst>
          </p:cNvPr>
          <p:cNvSpPr txBox="1"/>
          <p:nvPr/>
        </p:nvSpPr>
        <p:spPr>
          <a:xfrm>
            <a:off x="8611459" y="4162937"/>
            <a:ext cx="7482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" panose="020B0502040204020203" pitchFamily="34" charset="0"/>
              </a:rPr>
              <a:t>2</a:t>
            </a:r>
            <a:endParaRPr lang="ko-KR" altLang="en-US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ahnschrift SemiLigh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7DE0C5-A823-4914-9E30-D4B228A54CCD}"/>
              </a:ext>
            </a:extLst>
          </p:cNvPr>
          <p:cNvSpPr txBox="1"/>
          <p:nvPr/>
        </p:nvSpPr>
        <p:spPr>
          <a:xfrm>
            <a:off x="6216650" y="5109762"/>
            <a:ext cx="7482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" panose="020B0502040204020203" pitchFamily="34" charset="0"/>
              </a:rPr>
              <a:t>3</a:t>
            </a:r>
            <a:endParaRPr lang="ko-KR" altLang="en-US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ahnschrift SemiLigh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A1D50C-C8C7-4C0A-A259-C3D74A96BB57}"/>
              </a:ext>
            </a:extLst>
          </p:cNvPr>
          <p:cNvSpPr txBox="1"/>
          <p:nvPr/>
        </p:nvSpPr>
        <p:spPr>
          <a:xfrm>
            <a:off x="8597942" y="5119498"/>
            <a:ext cx="7482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" panose="020B0502040204020203" pitchFamily="34" charset="0"/>
              </a:rPr>
              <a:t>4</a:t>
            </a:r>
            <a:endParaRPr lang="ko-KR" altLang="en-US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ahnschrift SemiLight" panose="020B0502040204020203" pitchFamily="34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6F5DE91-B216-43AB-9989-11DA6E570055}"/>
              </a:ext>
            </a:extLst>
          </p:cNvPr>
          <p:cNvCxnSpPr>
            <a:cxnSpLocks/>
          </p:cNvCxnSpPr>
          <p:nvPr/>
        </p:nvCxnSpPr>
        <p:spPr>
          <a:xfrm>
            <a:off x="8908264" y="3490822"/>
            <a:ext cx="218094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C630F1-E1EB-425C-B952-AF2FB1AEFBE8}"/>
              </a:ext>
            </a:extLst>
          </p:cNvPr>
          <p:cNvSpPr txBox="1"/>
          <p:nvPr/>
        </p:nvSpPr>
        <p:spPr>
          <a:xfrm>
            <a:off x="6669929" y="4269349"/>
            <a:ext cx="17690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개요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8618EE-5E0F-43CE-9717-25EE9110B6D9}"/>
              </a:ext>
            </a:extLst>
          </p:cNvPr>
          <p:cNvSpPr txBox="1"/>
          <p:nvPr/>
        </p:nvSpPr>
        <p:spPr>
          <a:xfrm>
            <a:off x="6669929" y="5222046"/>
            <a:ext cx="13919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수행 결과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FA9EB7-C712-4295-B017-950A342C68AC}"/>
              </a:ext>
            </a:extLst>
          </p:cNvPr>
          <p:cNvSpPr txBox="1"/>
          <p:nvPr/>
        </p:nvSpPr>
        <p:spPr>
          <a:xfrm>
            <a:off x="9084336" y="5219593"/>
            <a:ext cx="13919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결과 분석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0A640E3-8094-484F-8302-99C70A7C6D5E}"/>
              </a:ext>
            </a:extLst>
          </p:cNvPr>
          <p:cNvSpPr/>
          <p:nvPr/>
        </p:nvSpPr>
        <p:spPr>
          <a:xfrm>
            <a:off x="12273280" y="1066800"/>
            <a:ext cx="538480" cy="568960"/>
          </a:xfrm>
          <a:prstGeom prst="rect">
            <a:avLst/>
          </a:prstGeom>
          <a:solidFill>
            <a:srgbClr val="184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0E5DAF1-DEE3-4B8D-A647-D08889B72625}"/>
              </a:ext>
            </a:extLst>
          </p:cNvPr>
          <p:cNvCxnSpPr>
            <a:cxnSpLocks/>
          </p:cNvCxnSpPr>
          <p:nvPr/>
        </p:nvCxnSpPr>
        <p:spPr>
          <a:xfrm>
            <a:off x="8908264" y="2892916"/>
            <a:ext cx="218094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609EE5C-B99D-4C02-B3EF-75DF2C8A8B9E}"/>
              </a:ext>
            </a:extLst>
          </p:cNvPr>
          <p:cNvSpPr txBox="1"/>
          <p:nvPr/>
        </p:nvSpPr>
        <p:spPr>
          <a:xfrm>
            <a:off x="9094296" y="4244267"/>
            <a:ext cx="2090674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프로그램의 구성</a:t>
            </a:r>
          </a:p>
        </p:txBody>
      </p:sp>
    </p:spTree>
    <p:extLst>
      <p:ext uri="{BB962C8B-B14F-4D97-AF65-F5344CB8AC3E}">
        <p14:creationId xmlns:p14="http://schemas.microsoft.com/office/powerpoint/2010/main" val="27684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D3AF9C1-5BEE-4B60-9665-E6EE7791B5CC}"/>
              </a:ext>
            </a:extLst>
          </p:cNvPr>
          <p:cNvGrpSpPr/>
          <p:nvPr/>
        </p:nvGrpSpPr>
        <p:grpSpPr>
          <a:xfrm>
            <a:off x="602973" y="467451"/>
            <a:ext cx="3257248" cy="1107996"/>
            <a:chOff x="1580519" y="335829"/>
            <a:chExt cx="3257248" cy="1107996"/>
          </a:xfrm>
        </p:grpSpPr>
        <p:sp>
          <p:nvSpPr>
            <p:cNvPr id="3" name="직사각형 2"/>
            <p:cNvSpPr/>
            <p:nvPr/>
          </p:nvSpPr>
          <p:spPr>
            <a:xfrm>
              <a:off x="2319130" y="400106"/>
              <a:ext cx="179728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spc="-150" dirty="0">
                  <a:solidFill>
                    <a:srgbClr val="306E89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과제 개요</a:t>
              </a:r>
              <a:endParaRPr lang="ko-KR" altLang="en-US" sz="1000" spc="-15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319129" y="973522"/>
              <a:ext cx="2518638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설계과제  목적  및  내용  요약 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80519" y="335829"/>
              <a:ext cx="755335" cy="110799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600" dirty="0">
                  <a:solidFill>
                    <a:srgbClr val="306E89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1.</a:t>
              </a:r>
              <a:endParaRPr lang="ko-KR" altLang="en-US" sz="660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FB2C9DB-5062-4506-A986-E924B2568161}"/>
              </a:ext>
            </a:extLst>
          </p:cNvPr>
          <p:cNvGrpSpPr/>
          <p:nvPr/>
        </p:nvGrpSpPr>
        <p:grpSpPr>
          <a:xfrm>
            <a:off x="2242129" y="2017242"/>
            <a:ext cx="7697208" cy="1411758"/>
            <a:chOff x="718128" y="4927546"/>
            <a:chExt cx="7697208" cy="108857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82B7-E470-4CDA-BBA0-EC2EDF85C6B6}"/>
                </a:ext>
              </a:extLst>
            </p:cNvPr>
            <p:cNvSpPr/>
            <p:nvPr/>
          </p:nvSpPr>
          <p:spPr>
            <a:xfrm>
              <a:off x="728662" y="4927546"/>
              <a:ext cx="7686674" cy="1088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04D3267-540A-4D00-A897-C93C0DE93DA2}"/>
                </a:ext>
              </a:extLst>
            </p:cNvPr>
            <p:cNvSpPr txBox="1"/>
            <p:nvPr/>
          </p:nvSpPr>
          <p:spPr>
            <a:xfrm>
              <a:off x="718128" y="5239111"/>
              <a:ext cx="7686676" cy="545834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txt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파일을 읽어와 해당 파일의  영단어들을 색인하고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</a:p>
            <a:p>
              <a:pPr algn="ctr"/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단어를 검색할 수 있는 검색엔진을 주어진 제한요소들을 고려하여 구현</a:t>
              </a:r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1E959A0-A349-4DE5-8974-F3699215B7C9}"/>
              </a:ext>
            </a:extLst>
          </p:cNvPr>
          <p:cNvSpPr txBox="1"/>
          <p:nvPr/>
        </p:nvSpPr>
        <p:spPr>
          <a:xfrm>
            <a:off x="2231597" y="3870795"/>
            <a:ext cx="7697208" cy="230832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문서를 읽어 각 단어들이 어느 문서에 몇 번이나 나타나는지에 대한 정보를 자료구조를 이용하여 저장한다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사용자가 찾고자 하는 단어를 입력하면</a:t>
            </a: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미리 저장해 놓은 자료구조를 활용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단어가 출현하는 문서 찾기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</a:p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문서명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단어 출현 빈도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단어가 출현한 문서 부분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전후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단어씩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9F2BE5-C6B0-450F-8BF8-4E164C327E05}"/>
              </a:ext>
            </a:extLst>
          </p:cNvPr>
          <p:cNvSpPr txBox="1"/>
          <p:nvPr/>
        </p:nvSpPr>
        <p:spPr>
          <a:xfrm>
            <a:off x="2252664" y="3833065"/>
            <a:ext cx="1218603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</a:t>
            </a:r>
            <a:r>
              <a:rPr lang="ko-KR" altLang="en-US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색인 과정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007CF-0A50-468B-BEA6-8271E564CEE9}"/>
              </a:ext>
            </a:extLst>
          </p:cNvPr>
          <p:cNvSpPr txBox="1"/>
          <p:nvPr/>
        </p:nvSpPr>
        <p:spPr>
          <a:xfrm>
            <a:off x="2242129" y="4942221"/>
            <a:ext cx="1261884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</a:t>
            </a:r>
            <a:r>
              <a:rPr lang="ko-KR" altLang="en-US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검색 과정</a:t>
            </a:r>
          </a:p>
        </p:txBody>
      </p:sp>
    </p:spTree>
    <p:extLst>
      <p:ext uri="{BB962C8B-B14F-4D97-AF65-F5344CB8AC3E}">
        <p14:creationId xmlns:p14="http://schemas.microsoft.com/office/powerpoint/2010/main" val="102386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143538376" descr="EMB000014b433b9">
            <a:extLst>
              <a:ext uri="{FF2B5EF4-FFF2-40B4-BE49-F238E27FC236}">
                <a16:creationId xmlns:a16="http://schemas.microsoft.com/office/drawing/2014/main" id="{F300B6BE-EA3F-4154-A78B-0BC307F87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947" y="1470458"/>
            <a:ext cx="5308107" cy="519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B33DF77C-A462-4CA6-A4A1-F5705BCE6BDE}"/>
              </a:ext>
            </a:extLst>
          </p:cNvPr>
          <p:cNvGrpSpPr/>
          <p:nvPr/>
        </p:nvGrpSpPr>
        <p:grpSpPr>
          <a:xfrm>
            <a:off x="525227" y="467451"/>
            <a:ext cx="3873603" cy="1107996"/>
            <a:chOff x="1502773" y="335829"/>
            <a:chExt cx="3873603" cy="110799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51A6DF3-85A3-41B9-B309-51D45050A8F0}"/>
                </a:ext>
              </a:extLst>
            </p:cNvPr>
            <p:cNvSpPr/>
            <p:nvPr/>
          </p:nvSpPr>
          <p:spPr>
            <a:xfrm>
              <a:off x="2319130" y="400106"/>
              <a:ext cx="292259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spc="-150" dirty="0">
                  <a:solidFill>
                    <a:srgbClr val="306E89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프로그램의 구성</a:t>
              </a:r>
              <a:endParaRPr lang="ko-KR" altLang="en-US" sz="1000" spc="-15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C6A450-1900-43F9-B551-EDF9C5490BEF}"/>
                </a:ext>
              </a:extLst>
            </p:cNvPr>
            <p:cNvSpPr txBox="1"/>
            <p:nvPr/>
          </p:nvSpPr>
          <p:spPr>
            <a:xfrm>
              <a:off x="2319129" y="973522"/>
              <a:ext cx="3057247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알고리즘 및 프로그램 세부 구성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012165-F2A3-4F07-B935-001522AB562D}"/>
                </a:ext>
              </a:extLst>
            </p:cNvPr>
            <p:cNvSpPr txBox="1"/>
            <p:nvPr/>
          </p:nvSpPr>
          <p:spPr>
            <a:xfrm>
              <a:off x="1502773" y="335829"/>
              <a:ext cx="910827" cy="110799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600" dirty="0">
                  <a:solidFill>
                    <a:srgbClr val="306E89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2.</a:t>
              </a:r>
              <a:endParaRPr lang="ko-KR" altLang="en-US" sz="660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772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67141F-04C1-49D9-8862-9261D7E54063}"/>
              </a:ext>
            </a:extLst>
          </p:cNvPr>
          <p:cNvSpPr/>
          <p:nvPr/>
        </p:nvSpPr>
        <p:spPr>
          <a:xfrm>
            <a:off x="2165345" y="2549739"/>
            <a:ext cx="7861311" cy="3016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D7459-1147-45D7-90C9-5E9C4012EFDB}"/>
              </a:ext>
            </a:extLst>
          </p:cNvPr>
          <p:cNvSpPr txBox="1"/>
          <p:nvPr/>
        </p:nvSpPr>
        <p:spPr>
          <a:xfrm>
            <a:off x="2247395" y="2876925"/>
            <a:ext cx="7697208" cy="236218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 불러와 파일에 있는 문장들을 한 단어 씩 끊음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해싱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과정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단어의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ASCII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값을 더하고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해시 테이블에 새로운 테이블을 만든다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단어 위치를 기록한 뒤 파일 내에 같은 단어가 있다면 해당 단어는 연속된 노드의 끝에 저장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A1A9B-4DEC-499D-A381-CE84E50C8427}"/>
              </a:ext>
            </a:extLst>
          </p:cNvPr>
          <p:cNvSpPr txBox="1"/>
          <p:nvPr/>
        </p:nvSpPr>
        <p:spPr>
          <a:xfrm>
            <a:off x="1901406" y="1731606"/>
            <a:ext cx="1061509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6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</a:t>
            </a:r>
            <a:r>
              <a:rPr lang="ko-KR" altLang="en-US" sz="26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색인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3E1DA53-7426-4907-B6E5-583E346A28C1}"/>
              </a:ext>
            </a:extLst>
          </p:cNvPr>
          <p:cNvGrpSpPr/>
          <p:nvPr/>
        </p:nvGrpSpPr>
        <p:grpSpPr>
          <a:xfrm>
            <a:off x="525227" y="467451"/>
            <a:ext cx="3873603" cy="1107996"/>
            <a:chOff x="1502773" y="335829"/>
            <a:chExt cx="3873603" cy="110799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D326FED-83DC-4308-A74B-6761E84B2FD0}"/>
                </a:ext>
              </a:extLst>
            </p:cNvPr>
            <p:cNvSpPr/>
            <p:nvPr/>
          </p:nvSpPr>
          <p:spPr>
            <a:xfrm>
              <a:off x="2319130" y="400106"/>
              <a:ext cx="292259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spc="-150" dirty="0">
                  <a:solidFill>
                    <a:srgbClr val="306E89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프로그램의 구성</a:t>
              </a:r>
              <a:endParaRPr lang="ko-KR" altLang="en-US" sz="1000" spc="-15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B5983B-AAB0-4EE3-87F9-45860AC5C199}"/>
                </a:ext>
              </a:extLst>
            </p:cNvPr>
            <p:cNvSpPr txBox="1"/>
            <p:nvPr/>
          </p:nvSpPr>
          <p:spPr>
            <a:xfrm>
              <a:off x="2319129" y="973522"/>
              <a:ext cx="3057247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알고리즘 및 프로그램 세부 구성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3D6D61-F116-4DF9-8112-FCAB28176FA4}"/>
                </a:ext>
              </a:extLst>
            </p:cNvPr>
            <p:cNvSpPr txBox="1"/>
            <p:nvPr/>
          </p:nvSpPr>
          <p:spPr>
            <a:xfrm>
              <a:off x="1502773" y="335829"/>
              <a:ext cx="910827" cy="110799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600" dirty="0">
                  <a:solidFill>
                    <a:srgbClr val="306E89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2.</a:t>
              </a:r>
              <a:endParaRPr lang="ko-KR" altLang="en-US" sz="660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352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3D159AB-1C84-497A-9B4B-40927FEA0A6D}"/>
              </a:ext>
            </a:extLst>
          </p:cNvPr>
          <p:cNvSpPr/>
          <p:nvPr/>
        </p:nvSpPr>
        <p:spPr>
          <a:xfrm>
            <a:off x="2165345" y="2549740"/>
            <a:ext cx="7861311" cy="3016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436C9-DE76-45E7-BD3F-74604E80D02E}"/>
              </a:ext>
            </a:extLst>
          </p:cNvPr>
          <p:cNvSpPr txBox="1"/>
          <p:nvPr/>
        </p:nvSpPr>
        <p:spPr>
          <a:xfrm>
            <a:off x="2247395" y="3107758"/>
            <a:ext cx="7697208" cy="19005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받은 단어를 소문자로 변환한 뒤 단어의 끝에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NULL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 저장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글자 수가 맞는 경우 비교가 이루어지도록 길이가 같을 때까지 링크를 계속 뒤로 밀면서 글자 수가 같은 지 판단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같은 문자열이 있는 경우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노드부터 같은 결과의 노드를 모두 출력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8D4BE6-A9FE-4567-B38B-837280543D11}"/>
              </a:ext>
            </a:extLst>
          </p:cNvPr>
          <p:cNvSpPr txBox="1"/>
          <p:nvPr/>
        </p:nvSpPr>
        <p:spPr>
          <a:xfrm>
            <a:off x="1870949" y="1731606"/>
            <a:ext cx="1122423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6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</a:t>
            </a:r>
            <a:r>
              <a:rPr lang="ko-KR" altLang="en-US" sz="26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검색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49B58A-C02B-4067-BE3B-FCB55F521134}"/>
              </a:ext>
            </a:extLst>
          </p:cNvPr>
          <p:cNvGrpSpPr/>
          <p:nvPr/>
        </p:nvGrpSpPr>
        <p:grpSpPr>
          <a:xfrm>
            <a:off x="525227" y="467451"/>
            <a:ext cx="3873603" cy="1107996"/>
            <a:chOff x="1502773" y="335829"/>
            <a:chExt cx="3873603" cy="110799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DD8CBF3-E0E1-47D9-9859-423E232D92AE}"/>
                </a:ext>
              </a:extLst>
            </p:cNvPr>
            <p:cNvSpPr/>
            <p:nvPr/>
          </p:nvSpPr>
          <p:spPr>
            <a:xfrm>
              <a:off x="2319130" y="400106"/>
              <a:ext cx="292259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spc="-150" dirty="0">
                  <a:solidFill>
                    <a:srgbClr val="306E89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프로그램의 구성</a:t>
              </a:r>
              <a:endParaRPr lang="ko-KR" altLang="en-US" sz="1000" spc="-15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F94859-EB76-443B-ACC1-0742074FA901}"/>
                </a:ext>
              </a:extLst>
            </p:cNvPr>
            <p:cNvSpPr txBox="1"/>
            <p:nvPr/>
          </p:nvSpPr>
          <p:spPr>
            <a:xfrm>
              <a:off x="2319129" y="973522"/>
              <a:ext cx="3057247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알고리즘 및 프로그램 세부 구성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8D5473-25B4-400E-A627-16195D921050}"/>
                </a:ext>
              </a:extLst>
            </p:cNvPr>
            <p:cNvSpPr txBox="1"/>
            <p:nvPr/>
          </p:nvSpPr>
          <p:spPr>
            <a:xfrm>
              <a:off x="1502773" y="335829"/>
              <a:ext cx="910827" cy="110799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600" dirty="0">
                  <a:solidFill>
                    <a:srgbClr val="306E89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2.</a:t>
              </a:r>
              <a:endParaRPr lang="ko-KR" altLang="en-US" sz="660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3535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_x143579216" descr="EMB000014b433c2">
            <a:extLst>
              <a:ext uri="{FF2B5EF4-FFF2-40B4-BE49-F238E27FC236}">
                <a16:creationId xmlns:a16="http://schemas.microsoft.com/office/drawing/2014/main" id="{4D0F29B7-A8E1-4265-A229-6FB886241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962" y="2276423"/>
            <a:ext cx="8100075" cy="391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DDA75766-A6B7-4123-8AE4-EB67DD751658}"/>
              </a:ext>
            </a:extLst>
          </p:cNvPr>
          <p:cNvSpPr txBox="1"/>
          <p:nvPr/>
        </p:nvSpPr>
        <p:spPr>
          <a:xfrm>
            <a:off x="1782981" y="1629228"/>
            <a:ext cx="2053768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6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</a:t>
            </a:r>
            <a:r>
              <a:rPr lang="ko-KR" altLang="en-US" sz="26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소문자 입력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035BF55-9AA1-4615-8C8F-8BA7D78E6B37}"/>
              </a:ext>
            </a:extLst>
          </p:cNvPr>
          <p:cNvGrpSpPr/>
          <p:nvPr/>
        </p:nvGrpSpPr>
        <p:grpSpPr>
          <a:xfrm>
            <a:off x="516410" y="467451"/>
            <a:ext cx="2959091" cy="1107996"/>
            <a:chOff x="1493956" y="335829"/>
            <a:chExt cx="2959091" cy="110799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49F3103-8154-41A0-9FEE-3DE0FBDA5B04}"/>
                </a:ext>
              </a:extLst>
            </p:cNvPr>
            <p:cNvSpPr/>
            <p:nvPr/>
          </p:nvSpPr>
          <p:spPr>
            <a:xfrm>
              <a:off x="2319130" y="400106"/>
              <a:ext cx="168507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spc="-150" dirty="0">
                  <a:solidFill>
                    <a:srgbClr val="306E89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수행결과</a:t>
              </a:r>
              <a:endParaRPr lang="ko-KR" altLang="en-US" sz="1000" spc="-15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6F67DB-37BF-487F-9D33-239052C22320}"/>
                </a:ext>
              </a:extLst>
            </p:cNvPr>
            <p:cNvSpPr txBox="1"/>
            <p:nvPr/>
          </p:nvSpPr>
          <p:spPr>
            <a:xfrm>
              <a:off x="2319129" y="973522"/>
              <a:ext cx="2133918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프로그램 테스트 결과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7D4179-552E-454C-8E4F-378C196C5809}"/>
                </a:ext>
              </a:extLst>
            </p:cNvPr>
            <p:cNvSpPr txBox="1"/>
            <p:nvPr/>
          </p:nvSpPr>
          <p:spPr>
            <a:xfrm>
              <a:off x="1493956" y="335829"/>
              <a:ext cx="928460" cy="110799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600" dirty="0">
                  <a:solidFill>
                    <a:srgbClr val="306E89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3.</a:t>
              </a:r>
              <a:endParaRPr lang="ko-KR" altLang="en-US" sz="660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7077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DDA75766-A6B7-4123-8AE4-EB67DD751658}"/>
              </a:ext>
            </a:extLst>
          </p:cNvPr>
          <p:cNvSpPr txBox="1"/>
          <p:nvPr/>
        </p:nvSpPr>
        <p:spPr>
          <a:xfrm>
            <a:off x="1752524" y="1629228"/>
            <a:ext cx="2114682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6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</a:t>
            </a:r>
            <a:r>
              <a:rPr lang="ko-KR" altLang="en-US" sz="26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대문자 입력</a:t>
            </a:r>
          </a:p>
        </p:txBody>
      </p:sp>
      <p:pic>
        <p:nvPicPr>
          <p:cNvPr id="7169" name="_x206236312" descr="EMB000014b433c8">
            <a:extLst>
              <a:ext uri="{FF2B5EF4-FFF2-40B4-BE49-F238E27FC236}">
                <a16:creationId xmlns:a16="http://schemas.microsoft.com/office/drawing/2014/main" id="{BFC62D49-7F7B-4FD0-A77A-04C017026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018" y="2276423"/>
            <a:ext cx="6569963" cy="416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5DD9E0C-DF1C-4C89-8D65-5DBF25558CF0}"/>
              </a:ext>
            </a:extLst>
          </p:cNvPr>
          <p:cNvGrpSpPr/>
          <p:nvPr/>
        </p:nvGrpSpPr>
        <p:grpSpPr>
          <a:xfrm>
            <a:off x="516410" y="467451"/>
            <a:ext cx="2959091" cy="1107996"/>
            <a:chOff x="1493956" y="335829"/>
            <a:chExt cx="2959091" cy="110799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80DDA01-8407-4992-8C00-3C96C0206B3F}"/>
                </a:ext>
              </a:extLst>
            </p:cNvPr>
            <p:cNvSpPr/>
            <p:nvPr/>
          </p:nvSpPr>
          <p:spPr>
            <a:xfrm>
              <a:off x="2319130" y="400106"/>
              <a:ext cx="168507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spc="-150" dirty="0">
                  <a:solidFill>
                    <a:srgbClr val="306E89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수행결과</a:t>
              </a:r>
              <a:endParaRPr lang="ko-KR" altLang="en-US" sz="1000" spc="-15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73CE18-C563-4834-915C-DF7D954DC8D7}"/>
                </a:ext>
              </a:extLst>
            </p:cNvPr>
            <p:cNvSpPr txBox="1"/>
            <p:nvPr/>
          </p:nvSpPr>
          <p:spPr>
            <a:xfrm>
              <a:off x="2319129" y="973522"/>
              <a:ext cx="2133918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프로그램 테스트 결과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CC9412-23D0-49F9-9FC5-BE85AA2B7499}"/>
                </a:ext>
              </a:extLst>
            </p:cNvPr>
            <p:cNvSpPr txBox="1"/>
            <p:nvPr/>
          </p:nvSpPr>
          <p:spPr>
            <a:xfrm>
              <a:off x="1493956" y="335829"/>
              <a:ext cx="928460" cy="110799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600" dirty="0">
                  <a:solidFill>
                    <a:srgbClr val="306E89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3.</a:t>
              </a:r>
              <a:endParaRPr lang="ko-KR" altLang="en-US" sz="660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8561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DDA75766-A6B7-4123-8AE4-EB67DD751658}"/>
              </a:ext>
            </a:extLst>
          </p:cNvPr>
          <p:cNvSpPr txBox="1"/>
          <p:nvPr/>
        </p:nvSpPr>
        <p:spPr>
          <a:xfrm>
            <a:off x="1752523" y="1629228"/>
            <a:ext cx="427245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6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</a:t>
            </a:r>
            <a:r>
              <a:rPr lang="ko-KR" altLang="en-US" sz="2600" spc="-15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존재하지 않는 단어 입력</a:t>
            </a:r>
          </a:p>
        </p:txBody>
      </p:sp>
      <p:pic>
        <p:nvPicPr>
          <p:cNvPr id="8193" name="_x206624024" descr="EMB000014b433cb">
            <a:extLst>
              <a:ext uri="{FF2B5EF4-FFF2-40B4-BE49-F238E27FC236}">
                <a16:creationId xmlns:a16="http://schemas.microsoft.com/office/drawing/2014/main" id="{68867C03-ADC6-47E1-8BE4-1EE4CADC6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288" y="2826949"/>
            <a:ext cx="9417424" cy="120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0452327E-9534-42EB-9DEC-660734778325}"/>
              </a:ext>
            </a:extLst>
          </p:cNvPr>
          <p:cNvGrpSpPr/>
          <p:nvPr/>
        </p:nvGrpSpPr>
        <p:grpSpPr>
          <a:xfrm>
            <a:off x="516410" y="467451"/>
            <a:ext cx="2959091" cy="1107996"/>
            <a:chOff x="1493956" y="335829"/>
            <a:chExt cx="2959091" cy="110799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C7C2986-7FB7-4569-9728-44330A750310}"/>
                </a:ext>
              </a:extLst>
            </p:cNvPr>
            <p:cNvSpPr/>
            <p:nvPr/>
          </p:nvSpPr>
          <p:spPr>
            <a:xfrm>
              <a:off x="2319130" y="400106"/>
              <a:ext cx="168507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spc="-150" dirty="0">
                  <a:solidFill>
                    <a:srgbClr val="306E89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수행결과</a:t>
              </a:r>
              <a:endParaRPr lang="ko-KR" altLang="en-US" sz="1000" spc="-15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CFA546-ED4C-448C-A261-0FEBBBB699D0}"/>
                </a:ext>
              </a:extLst>
            </p:cNvPr>
            <p:cNvSpPr txBox="1"/>
            <p:nvPr/>
          </p:nvSpPr>
          <p:spPr>
            <a:xfrm>
              <a:off x="2319129" y="973522"/>
              <a:ext cx="2133918" cy="36933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프로그램 테스트 결과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1412E8-54C6-4A32-A87E-4364EFDD2AB4}"/>
                </a:ext>
              </a:extLst>
            </p:cNvPr>
            <p:cNvSpPr txBox="1"/>
            <p:nvPr/>
          </p:nvSpPr>
          <p:spPr>
            <a:xfrm>
              <a:off x="1493956" y="335829"/>
              <a:ext cx="928460" cy="110799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600" dirty="0">
                  <a:solidFill>
                    <a:srgbClr val="306E89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3.</a:t>
              </a:r>
              <a:endParaRPr lang="ko-KR" altLang="en-US" sz="6600" dirty="0">
                <a:solidFill>
                  <a:srgbClr val="306E8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361325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01513"/>
      </a:accent1>
      <a:accent2>
        <a:srgbClr val="ED7D31"/>
      </a:accent2>
      <a:accent3>
        <a:srgbClr val="E6B729"/>
      </a:accent3>
      <a:accent4>
        <a:srgbClr val="6AAC90"/>
      </a:accent4>
      <a:accent5>
        <a:srgbClr val="55859B"/>
      </a:accent5>
      <a:accent6>
        <a:srgbClr val="9E5D9D"/>
      </a:accent6>
      <a:hlink>
        <a:srgbClr val="0563C1"/>
      </a:hlink>
      <a:folHlink>
        <a:srgbClr val="9E5D9D"/>
      </a:folHlink>
    </a:clrScheme>
    <a:fontScheme name="사용자 지정 3">
      <a:majorFont>
        <a:latin typeface="Yoon 윤고딕 540_TT"/>
        <a:ea typeface="-윤고딕330"/>
        <a:cs typeface=""/>
      </a:majorFont>
      <a:minorFont>
        <a:latin typeface="-윤고딕330"/>
        <a:ea typeface="Yoon 윤고딕 540_T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54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scene3d>
          <a:camera prst="obliqueBottomLeft"/>
          <a:lightRig rig="threePt" dir="t"/>
        </a:scene3d>
      </a:spPr>
      <a:bodyPr wrap="none" rtlCol="0">
        <a:spAutoFit/>
      </a:bodyPr>
      <a:lstStyle>
        <a:defPPr algn="ctr">
          <a:defRPr spc="-150" smtClean="0">
            <a:solidFill>
              <a:schemeClr val="tx1">
                <a:lumMod val="85000"/>
                <a:lumOff val="15000"/>
              </a:schemeClr>
            </a:solidFill>
            <a:latin typeface="나눔바른고딕" panose="020B0603020101020101" pitchFamily="50" charset="-127"/>
            <a:ea typeface="나눔바른고딕" panose="020B060302010102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EED6E695-EE77-4F66-8798-0417E43FC76E}" vid="{2ECADE3F-B78A-406C-B761-7E1FC00BFA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229</TotalTime>
  <Words>336</Words>
  <Application>Microsoft Office PowerPoint</Application>
  <PresentationFormat>와이드스크린</PresentationFormat>
  <Paragraphs>73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나눔바른고딕</vt:lpstr>
      <vt:lpstr>Yoon 윤고딕 540_TT</vt:lpstr>
      <vt:lpstr>Arial</vt:lpstr>
      <vt:lpstr>KoPub돋움체 Light</vt:lpstr>
      <vt:lpstr>-윤고딕330</vt:lpstr>
      <vt:lpstr>KoPub돋움체 Medium</vt:lpstr>
      <vt:lpstr>Bahnschrift SemiLight</vt:lpstr>
      <vt:lpstr>배달의민족 도현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supreme_kid@naver.com</dc:creator>
  <cp:lastModifiedBy>정 지연</cp:lastModifiedBy>
  <cp:revision>49</cp:revision>
  <dcterms:created xsi:type="dcterms:W3CDTF">2017-05-01T14:06:27Z</dcterms:created>
  <dcterms:modified xsi:type="dcterms:W3CDTF">2018-06-20T04:37:11Z</dcterms:modified>
</cp:coreProperties>
</file>