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9"/>
  </p:notesMasterIdLst>
  <p:sldIdLst>
    <p:sldId id="256" r:id="rId2"/>
    <p:sldId id="257" r:id="rId3"/>
    <p:sldId id="393" r:id="rId4"/>
    <p:sldId id="407" r:id="rId5"/>
    <p:sldId id="408" r:id="rId6"/>
    <p:sldId id="395" r:id="rId7"/>
    <p:sldId id="399" r:id="rId8"/>
    <p:sldId id="400" r:id="rId9"/>
    <p:sldId id="401" r:id="rId10"/>
    <p:sldId id="409" r:id="rId11"/>
    <p:sldId id="410" r:id="rId12"/>
    <p:sldId id="411" r:id="rId13"/>
    <p:sldId id="412" r:id="rId14"/>
    <p:sldId id="402" r:id="rId15"/>
    <p:sldId id="413" r:id="rId16"/>
    <p:sldId id="414" r:id="rId17"/>
    <p:sldId id="406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1C1C1C"/>
    <a:srgbClr val="5F5F5F"/>
    <a:srgbClr val="C0C0C0"/>
    <a:srgbClr val="808080"/>
    <a:srgbClr val="969696"/>
    <a:srgbClr val="FFFFFF"/>
    <a:srgbClr val="C5CFD7"/>
    <a:srgbClr val="F6F8E4"/>
    <a:srgbClr val="5259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34" autoAdjust="0"/>
  </p:normalViewPr>
  <p:slideViewPr>
    <p:cSldViewPr snapToGrid="0">
      <p:cViewPr varScale="1">
        <p:scale>
          <a:sx n="104" d="100"/>
          <a:sy n="104" d="100"/>
        </p:scale>
        <p:origin x="-18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A344BB-51C1-4F04-84F2-D962282C1244}" type="datetimeFigureOut">
              <a:rPr lang="ko-KR" altLang="en-US" smtClean="0"/>
              <a:pPr/>
              <a:t>2020-02-02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64F78-140C-4D34-9C1B-CA7E7783E7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451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64F78-140C-4D34-9C1B-CA7E7783E7F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760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64F78-140C-4D34-9C1B-CA7E7783E7F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904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169538" y="1896815"/>
            <a:ext cx="6908920" cy="1431807"/>
          </a:xfrm>
        </p:spPr>
        <p:txBody>
          <a:bodyPr anchor="ctr" anchorCtr="0">
            <a:normAutofit/>
          </a:bodyPr>
          <a:lstStyle>
            <a:lvl1pPr algn="l">
              <a:lnSpc>
                <a:spcPct val="120000"/>
              </a:lnSpc>
              <a:defRPr sz="32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3906983" y="4235316"/>
            <a:ext cx="4005220" cy="1357322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5572148" y="6355080"/>
            <a:ext cx="2286000" cy="365760"/>
          </a:xfrm>
        </p:spPr>
        <p:txBody>
          <a:bodyPr/>
          <a:lstStyle>
            <a:lvl1pPr>
              <a:defRPr sz="1050"/>
            </a:lvl1pPr>
          </a:lstStyle>
          <a:p>
            <a:fld id="{02922A9B-43B8-44D5-A125-B0F6516C03A1}" type="datetimeFigureOut">
              <a:rPr lang="ko-KR" altLang="en-US" smtClean="0"/>
              <a:pPr/>
              <a:t>2020-02-02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69996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7858148" y="6355080"/>
            <a:ext cx="1219200" cy="365760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+mn-lt"/>
              </a:defRPr>
            </a:lvl1pPr>
          </a:lstStyle>
          <a:p>
            <a:fld id="{CBE138AF-8397-44D9-AC1C-C7F724DD052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855213" y="1798571"/>
            <a:ext cx="7315200" cy="1611712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33" name="직사각형 32"/>
          <p:cNvSpPr/>
          <p:nvPr/>
        </p:nvSpPr>
        <p:spPr>
          <a:xfrm>
            <a:off x="3816295" y="4154361"/>
            <a:ext cx="4157666" cy="1519232"/>
          </a:xfrm>
          <a:prstGeom prst="rect">
            <a:avLst/>
          </a:prstGeom>
          <a:noFill/>
          <a:ln w="6350" cap="rnd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직사각형 10"/>
          <p:cNvSpPr/>
          <p:nvPr/>
        </p:nvSpPr>
        <p:spPr>
          <a:xfrm>
            <a:off x="855213" y="1798571"/>
            <a:ext cx="228600" cy="1611712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직사각형 11"/>
          <p:cNvSpPr/>
          <p:nvPr/>
        </p:nvSpPr>
        <p:spPr>
          <a:xfrm>
            <a:off x="7972659" y="4154361"/>
            <a:ext cx="228600" cy="1519232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3" name="직사각형 12"/>
          <p:cNvSpPr/>
          <p:nvPr/>
        </p:nvSpPr>
        <p:spPr>
          <a:xfrm>
            <a:off x="855213" y="1798571"/>
            <a:ext cx="228600" cy="1611712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4" name="직사각형 13"/>
          <p:cNvSpPr/>
          <p:nvPr/>
        </p:nvSpPr>
        <p:spPr>
          <a:xfrm>
            <a:off x="7972659" y="4154361"/>
            <a:ext cx="228600" cy="15192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</p:spTree>
    <p:extLst>
      <p:ext uri="{BB962C8B-B14F-4D97-AF65-F5344CB8AC3E}">
        <p14:creationId xmlns:p14="http://schemas.microsoft.com/office/powerpoint/2010/main" val="3465738495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2A9B-43B8-44D5-A125-B0F6516C03A1}" type="datetimeFigureOut">
              <a:rPr lang="ko-KR" altLang="en-US" smtClean="0"/>
              <a:pPr/>
              <a:t>2020-02-02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23777" y="1226288"/>
            <a:ext cx="8063023" cy="4912242"/>
          </a:xfrm>
        </p:spPr>
        <p:txBody>
          <a:bodyPr/>
          <a:lstStyle>
            <a:lvl1pPr>
              <a:defRPr>
                <a:latin typeface="+mn-lt"/>
                <a:ea typeface="+mn-ea"/>
              </a:defRPr>
            </a:lvl1pPr>
            <a:lvl2pPr>
              <a:defRPr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</a:defRPr>
            </a:lvl2pPr>
            <a:lvl3pPr marL="513000" indent="-108000">
              <a:defRPr>
                <a:solidFill>
                  <a:srgbClr val="4D4D4D"/>
                </a:solidFill>
                <a:latin typeface="+mn-lt"/>
                <a:ea typeface="+mn-ea"/>
              </a:defRPr>
            </a:lvl3pPr>
            <a:lvl4pPr marL="729000" indent="-108000">
              <a:defRPr>
                <a:latin typeface="+mn-lt"/>
                <a:ea typeface="+mn-ea"/>
              </a:defRPr>
            </a:lvl4pPr>
            <a:lvl5pPr marL="999000" indent="-135000">
              <a:defRPr>
                <a:latin typeface="+mn-lt"/>
                <a:ea typeface="+mn-ea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33007351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95116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2A9B-43B8-44D5-A125-B0F6516C03A1}" type="datetimeFigureOut">
              <a:rPr lang="ko-KR" altLang="en-US" smtClean="0"/>
              <a:pPr/>
              <a:t>2020-02-02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179719"/>
            <a:ext cx="4041648" cy="5032744"/>
          </a:xfrm>
        </p:spPr>
        <p:txBody>
          <a:bodyPr/>
          <a:lstStyle>
            <a:lvl2pPr>
              <a:defRPr>
                <a:solidFill>
                  <a:schemeClr val="accent2">
                    <a:lumMod val="50000"/>
                  </a:schemeClr>
                </a:solidFill>
              </a:defRPr>
            </a:lvl2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176671"/>
            <a:ext cx="4041648" cy="5032744"/>
          </a:xfrm>
        </p:spPr>
        <p:txBody>
          <a:bodyPr/>
          <a:lstStyle>
            <a:lvl2pPr>
              <a:defRPr>
                <a:solidFill>
                  <a:schemeClr val="accent2">
                    <a:lumMod val="50000"/>
                  </a:schemeClr>
                </a:solidFill>
              </a:defRPr>
            </a:lvl2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55252292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95116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44051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1500" b="1">
                <a:solidFill>
                  <a:schemeClr val="accent2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1" y="1053576"/>
            <a:ext cx="4041775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1500" b="1">
                <a:solidFill>
                  <a:schemeClr val="accent2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2A9B-43B8-44D5-A125-B0F6516C03A1}" type="datetimeFigureOut">
              <a:rPr lang="ko-KR" altLang="en-US" smtClean="0"/>
              <a:pPr/>
              <a:t>2020-02-02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1836358"/>
            <a:ext cx="4038600" cy="445864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1836358"/>
            <a:ext cx="4038600" cy="445864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08661570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2"/>
            <a:ext cx="8229600" cy="587559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2A9B-43B8-44D5-A125-B0F6516C03A1}" type="datetimeFigureOut">
              <a:rPr lang="ko-KR" altLang="en-US" smtClean="0"/>
              <a:pPr/>
              <a:t>2020-02-02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643406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바닥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2A9B-43B8-44D5-A125-B0F6516C03A1}" type="datetimeFigureOut">
              <a:rPr lang="ko-KR" altLang="en-US" smtClean="0"/>
              <a:pPr/>
              <a:t>2020-02-02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직선 연결선 16"/>
          <p:cNvSpPr>
            <a:spLocks noChangeShapeType="1"/>
          </p:cNvSpPr>
          <p:nvPr/>
        </p:nvSpPr>
        <p:spPr bwMode="auto">
          <a:xfrm>
            <a:off x="457200" y="6410022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lvl="0"/>
            <a:endParaRPr kumimoji="0" lang="en-US" sz="1350"/>
          </a:p>
        </p:txBody>
      </p:sp>
      <p:sp>
        <p:nvSpPr>
          <p:cNvPr id="19" name="직사각형 18"/>
          <p:cNvSpPr/>
          <p:nvPr/>
        </p:nvSpPr>
        <p:spPr>
          <a:xfrm>
            <a:off x="8301039" y="6392016"/>
            <a:ext cx="842962" cy="4691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350" dirty="0"/>
          </a:p>
        </p:txBody>
      </p:sp>
      <p:sp>
        <p:nvSpPr>
          <p:cNvPr id="21" name="슬라이드 번호 개체 틀 5"/>
          <p:cNvSpPr txBox="1">
            <a:spLocks/>
          </p:cNvSpPr>
          <p:nvPr/>
        </p:nvSpPr>
        <p:spPr>
          <a:xfrm>
            <a:off x="8430336" y="6459978"/>
            <a:ext cx="649375" cy="319537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</a:lstStyle>
          <a:p>
            <a:pPr marL="0" marR="0" lvl="0" indent="0" algn="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C927EB-6092-4BD1-8E20-B01C34759DEF}" type="slidenum"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6857467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229927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선 연결선 16"/>
          <p:cNvSpPr>
            <a:spLocks noChangeShapeType="1"/>
          </p:cNvSpPr>
          <p:nvPr/>
        </p:nvSpPr>
        <p:spPr bwMode="auto">
          <a:xfrm>
            <a:off x="457200" y="6410022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lvl="0"/>
            <a:endParaRPr kumimoji="0" lang="en-US" sz="1350"/>
          </a:p>
        </p:txBody>
      </p:sp>
      <p:sp>
        <p:nvSpPr>
          <p:cNvPr id="11" name="직사각형 10"/>
          <p:cNvSpPr/>
          <p:nvPr/>
        </p:nvSpPr>
        <p:spPr>
          <a:xfrm>
            <a:off x="8301038" y="6392996"/>
            <a:ext cx="842962" cy="4691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350" dirty="0"/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457200" y="870948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9" name="직사각형 18"/>
          <p:cNvSpPr/>
          <p:nvPr/>
        </p:nvSpPr>
        <p:spPr>
          <a:xfrm>
            <a:off x="445863" y="862013"/>
            <a:ext cx="4716000" cy="831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1"/>
            <a:ext cx="8229600" cy="663759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152000"/>
            <a:ext cx="8229600" cy="511080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460977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fld id="{02922A9B-43B8-44D5-A125-B0F6516C03A1}" type="datetimeFigureOut">
              <a:rPr lang="ko-KR" altLang="en-US" smtClean="0"/>
              <a:pPr/>
              <a:t>2020-02-02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1" name="슬라이드 번호 개체 틀 5"/>
          <p:cNvSpPr txBox="1">
            <a:spLocks/>
          </p:cNvSpPr>
          <p:nvPr/>
        </p:nvSpPr>
        <p:spPr>
          <a:xfrm>
            <a:off x="8430336" y="6459978"/>
            <a:ext cx="649375" cy="319537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</a:lstStyle>
          <a:p>
            <a:pPr marL="0" marR="0" lvl="0" indent="0" algn="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C927EB-6092-4BD1-8E20-B01C34759DEF}" type="slidenum"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779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</p:sldLayoutIdLst>
  <p:transition>
    <p:dissolve/>
  </p:transition>
  <p:txStyles>
    <p:titleStyle>
      <a:lvl1pPr algn="l" rtl="0" eaLnBrk="1" latinLnBrk="1" hangingPunct="1">
        <a:spcBef>
          <a:spcPct val="0"/>
        </a:spcBef>
        <a:buNone/>
        <a:defRPr kumimoji="0" sz="3200" kern="1200" baseline="0">
          <a:solidFill>
            <a:schemeClr val="bg2">
              <a:lumMod val="25000"/>
            </a:schemeClr>
          </a:solidFill>
          <a:latin typeface="+mj-lt"/>
          <a:ea typeface="+mj-ea"/>
          <a:cs typeface="Tahoma" pitchFamily="34" charset="0"/>
        </a:defRPr>
      </a:lvl1pPr>
    </p:titleStyle>
    <p:bodyStyle>
      <a:lvl1pPr marL="205740" indent="-205740" algn="l" rtl="0" eaLnBrk="1" latinLnBrk="1" hangingPunct="1">
        <a:lnSpc>
          <a:spcPct val="120000"/>
        </a:lnSpc>
        <a:spcBef>
          <a:spcPts val="450"/>
        </a:spcBef>
        <a:buClr>
          <a:schemeClr val="tx1"/>
        </a:buClr>
        <a:buSzPct val="76000"/>
        <a:buFont typeface="Wingdings" pitchFamily="2" charset="2"/>
        <a:buChar char="l"/>
        <a:defRPr kumimoji="0" sz="2400" kern="1200" baseline="0">
          <a:solidFill>
            <a:schemeClr val="tx1"/>
          </a:solidFill>
          <a:latin typeface="Tahoma" panose="020B0604030504040204" pitchFamily="34" charset="0"/>
          <a:ea typeface="+mn-ea"/>
          <a:cs typeface="Tahoma" pitchFamily="34" charset="0"/>
        </a:defRPr>
      </a:lvl1pPr>
      <a:lvl2pPr marL="404813" indent="-204788" algn="l" rtl="0" eaLnBrk="1" latinLnBrk="1" hangingPunct="1">
        <a:lnSpc>
          <a:spcPct val="120000"/>
        </a:lnSpc>
        <a:spcBef>
          <a:spcPts val="450"/>
        </a:spcBef>
        <a:buClr>
          <a:schemeClr val="accent5">
            <a:lumMod val="75000"/>
          </a:schemeClr>
        </a:buClr>
        <a:buSzPct val="85000"/>
        <a:buFont typeface="Wingdings" pitchFamily="2" charset="2"/>
        <a:buChar char=""/>
        <a:defRPr kumimoji="0" sz="2000" kern="1200" baseline="0">
          <a:solidFill>
            <a:schemeClr val="bg2">
              <a:lumMod val="25000"/>
            </a:schemeClr>
          </a:solidFill>
          <a:latin typeface="Tahoma" panose="020B0604030504040204" pitchFamily="34" charset="0"/>
          <a:ea typeface="+mn-ea"/>
          <a:cs typeface="Tahoma" pitchFamily="34" charset="0"/>
        </a:defRPr>
      </a:lvl2pPr>
      <a:lvl3pPr marL="606029" indent="-160735" algn="l" rtl="0" eaLnBrk="1" latinLnBrk="1" hangingPunct="1">
        <a:lnSpc>
          <a:spcPct val="120000"/>
        </a:lnSpc>
        <a:spcBef>
          <a:spcPts val="375"/>
        </a:spcBef>
        <a:buClr>
          <a:schemeClr val="bg1">
            <a:shade val="50000"/>
          </a:schemeClr>
        </a:buClr>
        <a:buSzPct val="76000"/>
        <a:buFont typeface="Arial" pitchFamily="34" charset="0"/>
        <a:buChar char="•"/>
        <a:defRPr kumimoji="0" sz="1800" kern="1200" baseline="0">
          <a:solidFill>
            <a:schemeClr val="tx1"/>
          </a:solidFill>
          <a:latin typeface="Tahoma" panose="020B0604030504040204" pitchFamily="34" charset="0"/>
          <a:ea typeface="+mn-ea"/>
          <a:cs typeface="Tahoma" pitchFamily="34" charset="0"/>
        </a:defRPr>
      </a:lvl3pPr>
      <a:lvl4pPr marL="822960" indent="-171450" algn="l" rtl="0" eaLnBrk="1" latinLnBrk="1" hangingPunct="1">
        <a:lnSpc>
          <a:spcPct val="110000"/>
        </a:lnSpc>
        <a:spcBef>
          <a:spcPts val="375"/>
        </a:spcBef>
        <a:buClr>
          <a:schemeClr val="accent2">
            <a:shade val="75000"/>
          </a:schemeClr>
        </a:buClr>
        <a:buSzPct val="70000"/>
        <a:buFont typeface="Wingdings" pitchFamily="2" charset="2"/>
        <a:buChar char="§"/>
        <a:defRPr kumimoji="0" sz="1800" kern="1200" baseline="0">
          <a:solidFill>
            <a:schemeClr val="tx1"/>
          </a:solidFill>
          <a:latin typeface="Tahoma" panose="020B0604030504040204" pitchFamily="34" charset="0"/>
          <a:ea typeface="+mn-ea"/>
          <a:cs typeface="Tahoma" pitchFamily="34" charset="0"/>
        </a:defRPr>
      </a:lvl4pPr>
      <a:lvl5pPr marL="1028700" indent="-171450" algn="l" rtl="0" eaLnBrk="1" latinLnBrk="1" hangingPunct="1">
        <a:spcBef>
          <a:spcPts val="225"/>
        </a:spcBef>
        <a:buClr>
          <a:schemeClr val="accent2"/>
        </a:buClr>
        <a:buSzPct val="70000"/>
        <a:buFont typeface="Wingdings"/>
        <a:buChar char=""/>
        <a:defRPr kumimoji="0" sz="1400" kern="1200" baseline="0">
          <a:solidFill>
            <a:schemeClr val="tx1"/>
          </a:solidFill>
          <a:latin typeface="Tahoma" panose="020B0604030504040204" pitchFamily="34" charset="0"/>
          <a:ea typeface="+mn-ea"/>
          <a:cs typeface="Tahoma" pitchFamily="34" charset="0"/>
        </a:defRPr>
      </a:lvl5pPr>
      <a:lvl6pPr marL="1234440" indent="-137160" algn="l" rtl="0" eaLnBrk="1" latinLnBrk="1" hangingPunct="1">
        <a:spcBef>
          <a:spcPts val="225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37160" algn="l" rtl="0" eaLnBrk="1" latinLnBrk="1" hangingPunct="1">
        <a:spcBef>
          <a:spcPts val="225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37160" algn="l" rtl="0" eaLnBrk="1" latinLnBrk="1" hangingPunct="1">
        <a:spcBef>
          <a:spcPts val="225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645920" indent="-137160" algn="l" rtl="0" eaLnBrk="1" latinLnBrk="1" hangingPunct="1">
        <a:spcBef>
          <a:spcPts val="225"/>
        </a:spcBef>
        <a:buClr>
          <a:srgbClr val="9FB8CD"/>
        </a:buClr>
        <a:buSzPct val="75000"/>
        <a:buFont typeface="Wingdings 3"/>
        <a:buChar char=""/>
        <a:defRPr kumimoji="0" lang="en-US" sz="9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JavaFx</a:t>
            </a:r>
            <a:r>
              <a:rPr lang="en-US" altLang="ko-KR" dirty="0" smtClean="0"/>
              <a:t> </a:t>
            </a:r>
            <a:r>
              <a:rPr lang="en-US" altLang="ko-KR" dirty="0" smtClean="0"/>
              <a:t>CSS </a:t>
            </a:r>
            <a:r>
              <a:rPr lang="ko-KR" altLang="en-US" dirty="0" smtClean="0"/>
              <a:t>스타일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김성영교수</a:t>
            </a:r>
            <a:endParaRPr lang="en-US" altLang="ko-KR" dirty="0"/>
          </a:p>
          <a:p>
            <a:r>
              <a:rPr lang="ko-KR" altLang="en-US" dirty="0"/>
              <a:t>금오공과대학교</a:t>
            </a:r>
            <a:endParaRPr lang="en-US" altLang="ko-KR" dirty="0"/>
          </a:p>
          <a:p>
            <a:r>
              <a:rPr lang="ko-KR" altLang="en-US" dirty="0"/>
              <a:t>컴퓨터공학과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Background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en-US" altLang="ko-KR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23777" y="1226288"/>
            <a:ext cx="8063023" cy="491224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r>
              <a:rPr lang="ko-KR" altLang="en-US" b="1" dirty="0" smtClean="0"/>
              <a:t>선형 </a:t>
            </a:r>
            <a:r>
              <a:rPr lang="ko-KR" altLang="en-US" b="1" dirty="0" err="1" smtClean="0"/>
              <a:t>그라이언트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 smtClean="0"/>
          </a:p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각각의 색은 몇 </a:t>
            </a:r>
            <a:r>
              <a:rPr lang="en-US" altLang="ko-KR" dirty="0" smtClean="0"/>
              <a:t>% </a:t>
            </a:r>
            <a:r>
              <a:rPr lang="ko-KR" altLang="en-US" dirty="0" smtClean="0"/>
              <a:t>정도가 나올지 값으로 지정 가능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끝 색은 </a:t>
            </a:r>
            <a:r>
              <a:rPr lang="en-US" altLang="ko-KR" dirty="0" smtClean="0"/>
              <a:t>%</a:t>
            </a:r>
            <a:r>
              <a:rPr lang="ko-KR" altLang="en-US" dirty="0" smtClean="0"/>
              <a:t>값으로 줄 수 없음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%</a:t>
            </a:r>
            <a:r>
              <a:rPr lang="ko-KR" altLang="en-US" dirty="0" smtClean="0"/>
              <a:t>가 생략되면 균등하게 색상이 출력됨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endParaRPr lang="en-US" altLang="ko-KR" dirty="0" smtClean="0"/>
          </a:p>
          <a:p>
            <a:pPr>
              <a:lnSpc>
                <a:spcPct val="200000"/>
              </a:lnSpc>
            </a:pP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636016" y="2075688"/>
            <a:ext cx="8046720" cy="1280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Linear-gradient(to </a:t>
            </a:r>
            <a:r>
              <a:rPr lang="ko-KR" altLang="en-US" sz="1600" dirty="0" smtClean="0">
                <a:solidFill>
                  <a:schemeClr val="tx1"/>
                </a:solidFill>
              </a:rPr>
              <a:t>진행방향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시작색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S%, </a:t>
            </a:r>
            <a:r>
              <a:rPr lang="ko-KR" altLang="en-US" sz="1600" dirty="0" smtClean="0">
                <a:solidFill>
                  <a:schemeClr val="tx1"/>
                </a:solidFill>
              </a:rPr>
              <a:t>중간색 </a:t>
            </a:r>
            <a:r>
              <a:rPr lang="en-US" altLang="ko-KR" sz="1600" dirty="0" smtClean="0">
                <a:solidFill>
                  <a:schemeClr val="tx1"/>
                </a:solidFill>
              </a:rPr>
              <a:t>M% …,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끝색</a:t>
            </a:r>
            <a:r>
              <a:rPr lang="en-US" altLang="ko-KR" sz="1600" dirty="0" smtClean="0">
                <a:solidFill>
                  <a:schemeClr val="tx1"/>
                </a:solidFill>
              </a:rPr>
              <a:t>);</a:t>
            </a:r>
            <a:endParaRPr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Ex) –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fx</a:t>
            </a:r>
            <a:r>
              <a:rPr lang="en-US" altLang="ko-KR" sz="1600" dirty="0" smtClean="0">
                <a:solidFill>
                  <a:schemeClr val="tx1"/>
                </a:solidFill>
              </a:rPr>
              <a:t>-background-color: linear-gradient(to right, black, white);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771" y="4213859"/>
            <a:ext cx="2119693" cy="1986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1247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Background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en-US" altLang="ko-KR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23777" y="1226288"/>
            <a:ext cx="8063023" cy="491224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r>
              <a:rPr lang="ko-KR" altLang="en-US" b="1" dirty="0" smtClean="0"/>
              <a:t>원형 </a:t>
            </a:r>
            <a:r>
              <a:rPr lang="ko-KR" altLang="en-US" b="1" dirty="0" err="1" smtClean="0"/>
              <a:t>그라이언트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 smtClean="0"/>
          </a:p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X% Y%</a:t>
            </a:r>
            <a:r>
              <a:rPr lang="ko-KR" altLang="en-US" dirty="0" smtClean="0"/>
              <a:t>는 컨테이너 및 컨트롤의 </a:t>
            </a:r>
            <a:r>
              <a:rPr lang="ko-KR" altLang="en-US" dirty="0" err="1" smtClean="0"/>
              <a:t>좌상단을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0% 0%</a:t>
            </a:r>
            <a:r>
              <a:rPr lang="ko-KR" altLang="en-US" dirty="0" smtClean="0"/>
              <a:t>으로 보고 원의 중심점이 위치하는 곳을 지정함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R%</a:t>
            </a:r>
            <a:r>
              <a:rPr lang="ko-KR" altLang="en-US" dirty="0" smtClean="0"/>
              <a:t>는 중심점에서부터 색상변화가 종료되는 위치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끝 색은 </a:t>
            </a:r>
            <a:r>
              <a:rPr lang="en-US" altLang="ko-KR" dirty="0" smtClean="0"/>
              <a:t>%</a:t>
            </a:r>
            <a:r>
              <a:rPr lang="ko-KR" altLang="en-US" dirty="0" smtClean="0"/>
              <a:t>값을 줄 수 없음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endParaRPr lang="en-US" altLang="ko-KR" dirty="0" smtClean="0"/>
          </a:p>
          <a:p>
            <a:pPr>
              <a:lnSpc>
                <a:spcPct val="200000"/>
              </a:lnSpc>
            </a:pP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636016" y="2075688"/>
            <a:ext cx="8160512" cy="1280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radial</a:t>
            </a:r>
            <a:r>
              <a:rPr lang="en-US" altLang="ko-KR" sz="1400" dirty="0" smtClean="0">
                <a:solidFill>
                  <a:schemeClr val="tx1"/>
                </a:solidFill>
              </a:rPr>
              <a:t>-gradient(center X% Y%, radius R%,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시작색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S%, </a:t>
            </a:r>
            <a:r>
              <a:rPr lang="ko-KR" altLang="en-US" sz="1400" dirty="0" smtClean="0">
                <a:solidFill>
                  <a:schemeClr val="tx1"/>
                </a:solidFill>
              </a:rPr>
              <a:t>중간색 </a:t>
            </a:r>
            <a:r>
              <a:rPr lang="en-US" altLang="ko-KR" sz="1400" dirty="0" smtClean="0">
                <a:solidFill>
                  <a:schemeClr val="tx1"/>
                </a:solidFill>
              </a:rPr>
              <a:t>M%,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끝색</a:t>
            </a:r>
            <a:r>
              <a:rPr lang="en-US" altLang="ko-KR" sz="1400" dirty="0" smtClean="0">
                <a:solidFill>
                  <a:schemeClr val="tx1"/>
                </a:solidFill>
              </a:rPr>
              <a:t>);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Ex) –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fx</a:t>
            </a:r>
            <a:r>
              <a:rPr lang="en-US" altLang="ko-KR" sz="1400" dirty="0" smtClean="0">
                <a:solidFill>
                  <a:schemeClr val="tx1"/>
                </a:solidFill>
              </a:rPr>
              <a:t>-background-color: radial-gradient(center 50% 50%, radius 50%, #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ffffff</a:t>
            </a:r>
            <a:r>
              <a:rPr lang="en-US" altLang="ko-KR" sz="1400" dirty="0" smtClean="0">
                <a:solidFill>
                  <a:schemeClr val="tx1"/>
                </a:solidFill>
              </a:rPr>
              <a:t> 10%, #000000);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010" y="4444937"/>
            <a:ext cx="1776222" cy="1891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4328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Background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en-US" altLang="ko-KR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23777" y="1226288"/>
            <a:ext cx="8063023" cy="491224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r>
              <a:rPr lang="en-US" altLang="ko-KR" b="1" dirty="0" smtClean="0"/>
              <a:t>-</a:t>
            </a:r>
            <a:r>
              <a:rPr lang="en-US" altLang="ko-KR" b="1" dirty="0" err="1" smtClean="0"/>
              <a:t>fx</a:t>
            </a:r>
            <a:r>
              <a:rPr lang="en-US" altLang="ko-KR" b="1" dirty="0" smtClean="0"/>
              <a:t>-</a:t>
            </a:r>
            <a:r>
              <a:rPr lang="en-US" altLang="ko-KR" b="1" dirty="0"/>
              <a:t>b</a:t>
            </a:r>
            <a:r>
              <a:rPr lang="en-US" altLang="ko-KR" b="1" dirty="0" smtClean="0"/>
              <a:t>ackground-image</a:t>
            </a:r>
            <a:endParaRPr lang="en-US" altLang="ko-KR" b="1" dirty="0" smtClean="0"/>
          </a:p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X% Y%</a:t>
            </a:r>
            <a:r>
              <a:rPr lang="ko-KR" altLang="en-US" dirty="0" smtClean="0"/>
              <a:t>는 컨테이너 및 컨트롤의 </a:t>
            </a:r>
            <a:r>
              <a:rPr lang="ko-KR" altLang="en-US" dirty="0" err="1" smtClean="0"/>
              <a:t>좌상단을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0% 0%</a:t>
            </a:r>
            <a:r>
              <a:rPr lang="ko-KR" altLang="en-US" dirty="0" smtClean="0"/>
              <a:t>으로 보고 원의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636016" y="2075688"/>
            <a:ext cx="8160512" cy="1280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-</a:t>
            </a:r>
            <a:r>
              <a:rPr lang="en-US" altLang="ko-KR" sz="1400" dirty="0" err="1">
                <a:solidFill>
                  <a:schemeClr val="tx1"/>
                </a:solidFill>
              </a:rPr>
              <a:t>fx</a:t>
            </a:r>
            <a:r>
              <a:rPr lang="en-US" altLang="ko-KR" sz="1400" dirty="0">
                <a:solidFill>
                  <a:schemeClr val="tx1"/>
                </a:solidFill>
              </a:rPr>
              <a:t>-background-image: </a:t>
            </a:r>
            <a:r>
              <a:rPr lang="en-US" altLang="ko-KR" sz="1400" dirty="0" err="1">
                <a:solidFill>
                  <a:schemeClr val="tx1"/>
                </a:solidFill>
              </a:rPr>
              <a:t>url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en-US" altLang="ko-KR" sz="1400" dirty="0">
                <a:solidFill>
                  <a:schemeClr val="tx1"/>
                </a:solidFill>
              </a:rPr>
              <a:t>"</a:t>
            </a:r>
            <a:r>
              <a:rPr lang="ko-KR" altLang="en-US" sz="1400" dirty="0" smtClean="0">
                <a:solidFill>
                  <a:schemeClr val="tx1"/>
                </a:solidFill>
              </a:rPr>
              <a:t>이미지경로</a:t>
            </a:r>
            <a:r>
              <a:rPr lang="en-US" altLang="ko-KR" sz="1400" dirty="0" smtClean="0">
                <a:solidFill>
                  <a:schemeClr val="tx1"/>
                </a:solidFill>
              </a:rPr>
              <a:t>");        //</a:t>
            </a:r>
            <a:r>
              <a:rPr lang="ko-KR" altLang="en-US" sz="1400" dirty="0" smtClean="0">
                <a:solidFill>
                  <a:schemeClr val="tx1"/>
                </a:solidFill>
              </a:rPr>
              <a:t>이미지 파일 지정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-</a:t>
            </a:r>
            <a:r>
              <a:rPr lang="en-US" altLang="ko-KR" sz="1400" dirty="0" err="1">
                <a:solidFill>
                  <a:schemeClr val="tx1"/>
                </a:solidFill>
              </a:rPr>
              <a:t>fx</a:t>
            </a:r>
            <a:r>
              <a:rPr lang="en-US" altLang="ko-KR" sz="1400" dirty="0">
                <a:solidFill>
                  <a:schemeClr val="tx1"/>
                </a:solidFill>
              </a:rPr>
              <a:t>-background-repeat: no-repeat</a:t>
            </a:r>
            <a:r>
              <a:rPr lang="en-US" altLang="ko-KR" sz="1400" dirty="0" smtClean="0">
                <a:solidFill>
                  <a:schemeClr val="tx1"/>
                </a:solidFill>
              </a:rPr>
              <a:t>;                //</a:t>
            </a:r>
            <a:r>
              <a:rPr lang="ko-KR" altLang="en-US" sz="1400" dirty="0" smtClean="0">
                <a:solidFill>
                  <a:schemeClr val="tx1"/>
                </a:solidFill>
              </a:rPr>
              <a:t>한 번만 드로잉 하도록 지정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-</a:t>
            </a:r>
            <a:r>
              <a:rPr lang="en-US" altLang="ko-KR" sz="1400" dirty="0" err="1">
                <a:solidFill>
                  <a:schemeClr val="tx1"/>
                </a:solidFill>
              </a:rPr>
              <a:t>fx</a:t>
            </a:r>
            <a:r>
              <a:rPr lang="en-US" altLang="ko-KR" sz="1400" dirty="0">
                <a:solidFill>
                  <a:schemeClr val="tx1"/>
                </a:solidFill>
              </a:rPr>
              <a:t>-background-position: center</a:t>
            </a:r>
            <a:r>
              <a:rPr lang="en-US" altLang="ko-KR" sz="1400" dirty="0" smtClean="0">
                <a:solidFill>
                  <a:schemeClr val="tx1"/>
                </a:solidFill>
              </a:rPr>
              <a:t>;                   //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정중앙에</a:t>
            </a:r>
            <a:r>
              <a:rPr lang="ko-KR" altLang="en-US" sz="1400" dirty="0" smtClean="0">
                <a:solidFill>
                  <a:schemeClr val="tx1"/>
                </a:solidFill>
              </a:rPr>
              <a:t> 위치하도록 지정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114" y="3773424"/>
            <a:ext cx="5878830" cy="198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5387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en-US" altLang="ko-KR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23777" y="1226288"/>
            <a:ext cx="8063023" cy="491224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r>
              <a:rPr lang="en-US" altLang="ko-KR" b="1" dirty="0" smtClean="0"/>
              <a:t>Font </a:t>
            </a:r>
            <a:r>
              <a:rPr lang="ko-KR" altLang="en-US" b="1" dirty="0" smtClean="0"/>
              <a:t>속성 및 설명</a:t>
            </a:r>
            <a:endParaRPr lang="en-US" altLang="ko-KR" dirty="0" smtClean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65248"/>
            <a:ext cx="7542213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2645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Font </a:t>
            </a:r>
            <a:r>
              <a:rPr lang="ko-KR" altLang="en-US" dirty="0"/>
              <a:t>속성</a:t>
            </a:r>
            <a:endParaRPr lang="en-US" altLang="ko-KR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23777" y="1226288"/>
            <a:ext cx="8063023" cy="491224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r>
              <a:rPr lang="en-US" altLang="ko-KR" b="1" dirty="0" smtClean="0"/>
              <a:t>app.css, </a:t>
            </a:r>
            <a:r>
              <a:rPr lang="en-US" altLang="ko-KR" b="1" dirty="0" err="1" smtClean="0"/>
              <a:t>root.fxml</a:t>
            </a:r>
            <a:endParaRPr lang="en-US" altLang="ko-KR" b="1" dirty="0" smtClean="0"/>
          </a:p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marL="0" indent="0">
              <a:lnSpc>
                <a:spcPct val="200000"/>
              </a:lnSpc>
              <a:buClr>
                <a:schemeClr val="bg2">
                  <a:lumMod val="50000"/>
                </a:schemeClr>
              </a:buClr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endParaRPr lang="en-US" altLang="ko-KR" dirty="0" smtClean="0"/>
          </a:p>
          <a:p>
            <a:pPr>
              <a:lnSpc>
                <a:spcPct val="200000"/>
              </a:lnSpc>
            </a:pP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72008" y="1932432"/>
            <a:ext cx="7758176" cy="23835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>
                <a:solidFill>
                  <a:schemeClr val="tx1"/>
                </a:solidFill>
              </a:rPr>
              <a:t>#root {</a:t>
            </a:r>
          </a:p>
          <a:p>
            <a:r>
              <a:rPr lang="en-US" altLang="ko-KR" sz="1500" dirty="0">
                <a:solidFill>
                  <a:schemeClr val="tx1"/>
                </a:solidFill>
              </a:rPr>
              <a:t>	-</a:t>
            </a:r>
            <a:r>
              <a:rPr lang="en-US" altLang="ko-KR" sz="1500" dirty="0" err="1">
                <a:solidFill>
                  <a:schemeClr val="tx1"/>
                </a:solidFill>
              </a:rPr>
              <a:t>fx</a:t>
            </a:r>
            <a:r>
              <a:rPr lang="en-US" altLang="ko-KR" sz="1500" dirty="0">
                <a:solidFill>
                  <a:schemeClr val="tx1"/>
                </a:solidFill>
              </a:rPr>
              <a:t>-padding: 10;</a:t>
            </a:r>
          </a:p>
          <a:p>
            <a:r>
              <a:rPr lang="en-US" altLang="ko-KR" sz="1500" dirty="0">
                <a:solidFill>
                  <a:schemeClr val="tx1"/>
                </a:solidFill>
              </a:rPr>
              <a:t>}</a:t>
            </a: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#welcome-text {</a:t>
            </a:r>
          </a:p>
          <a:p>
            <a:r>
              <a:rPr lang="en-US" altLang="ko-KR" sz="1500" dirty="0">
                <a:solidFill>
                  <a:schemeClr val="tx1"/>
                </a:solidFill>
              </a:rPr>
              <a:t>   -</a:t>
            </a:r>
            <a:r>
              <a:rPr lang="en-US" altLang="ko-KR" sz="1500" dirty="0" err="1">
                <a:solidFill>
                  <a:schemeClr val="tx1"/>
                </a:solidFill>
              </a:rPr>
              <a:t>fx</a:t>
            </a:r>
            <a:r>
              <a:rPr lang="en-US" altLang="ko-KR" sz="1500" dirty="0">
                <a:solidFill>
                  <a:schemeClr val="tx1"/>
                </a:solidFill>
              </a:rPr>
              <a:t>-font-size: 35;</a:t>
            </a:r>
          </a:p>
          <a:p>
            <a:r>
              <a:rPr lang="en-US" altLang="ko-KR" sz="1500" dirty="0">
                <a:solidFill>
                  <a:schemeClr val="tx1"/>
                </a:solidFill>
              </a:rPr>
              <a:t>   -</a:t>
            </a:r>
            <a:r>
              <a:rPr lang="en-US" altLang="ko-KR" sz="1500" dirty="0" err="1">
                <a:solidFill>
                  <a:schemeClr val="tx1"/>
                </a:solidFill>
              </a:rPr>
              <a:t>fx</a:t>
            </a:r>
            <a:r>
              <a:rPr lang="en-US" altLang="ko-KR" sz="1500" dirty="0">
                <a:solidFill>
                  <a:schemeClr val="tx1"/>
                </a:solidFill>
              </a:rPr>
              <a:t>-font-family: "Arial Black";</a:t>
            </a:r>
          </a:p>
          <a:p>
            <a:r>
              <a:rPr lang="en-US" altLang="ko-KR" sz="1500" dirty="0">
                <a:solidFill>
                  <a:schemeClr val="tx1"/>
                </a:solidFill>
              </a:rPr>
              <a:t>   -</a:t>
            </a:r>
            <a:r>
              <a:rPr lang="en-US" altLang="ko-KR" sz="1500" dirty="0" err="1">
                <a:solidFill>
                  <a:schemeClr val="tx1"/>
                </a:solidFill>
              </a:rPr>
              <a:t>fx</a:t>
            </a:r>
            <a:r>
              <a:rPr lang="en-US" altLang="ko-KR" sz="1500" dirty="0">
                <a:solidFill>
                  <a:schemeClr val="tx1"/>
                </a:solidFill>
              </a:rPr>
              <a:t>-font-weight: bold;</a:t>
            </a:r>
          </a:p>
          <a:p>
            <a:r>
              <a:rPr lang="en-US" altLang="ko-KR" sz="1500" dirty="0">
                <a:solidFill>
                  <a:schemeClr val="tx1"/>
                </a:solidFill>
              </a:rPr>
              <a:t>   -</a:t>
            </a:r>
            <a:r>
              <a:rPr lang="en-US" altLang="ko-KR" sz="1500" dirty="0" err="1">
                <a:solidFill>
                  <a:schemeClr val="tx1"/>
                </a:solidFill>
              </a:rPr>
              <a:t>fx</a:t>
            </a:r>
            <a:r>
              <a:rPr lang="en-US" altLang="ko-KR" sz="1500" dirty="0">
                <a:solidFill>
                  <a:schemeClr val="tx1"/>
                </a:solidFill>
              </a:rPr>
              <a:t>-text-fill: linear-gradient(to bottom, blue, white);</a:t>
            </a: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72008" y="4517136"/>
            <a:ext cx="7723632" cy="16276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nl-NL" altLang="ko-KR" sz="1500" dirty="0">
                <a:solidFill>
                  <a:schemeClr val="tx1"/>
                </a:solidFill>
              </a:rPr>
              <a:t>&lt;VBox id="root" xmlns:fx="http://javafx.com/fxml" &gt;</a:t>
            </a:r>
          </a:p>
          <a:p>
            <a:r>
              <a:rPr lang="en-US" altLang="ko-KR" sz="1500" dirty="0">
                <a:solidFill>
                  <a:schemeClr val="tx1"/>
                </a:solidFill>
              </a:rPr>
              <a:t>   &lt;children&gt;</a:t>
            </a:r>
          </a:p>
          <a:p>
            <a:r>
              <a:rPr lang="en-US" altLang="ko-KR" sz="1500" dirty="0">
                <a:solidFill>
                  <a:schemeClr val="tx1"/>
                </a:solidFill>
              </a:rPr>
              <a:t>      &lt;Label id="welcome-text" text="Welcome" /&gt;   </a:t>
            </a:r>
          </a:p>
          <a:p>
            <a:r>
              <a:rPr lang="en-US" altLang="ko-KR" sz="1500" dirty="0">
                <a:solidFill>
                  <a:schemeClr val="tx1"/>
                </a:solidFill>
              </a:rPr>
              <a:t>   &lt;/children&gt;</a:t>
            </a:r>
          </a:p>
          <a:p>
            <a:r>
              <a:rPr lang="en-US" altLang="ko-KR" sz="1500" dirty="0">
                <a:solidFill>
                  <a:schemeClr val="tx1"/>
                </a:solidFill>
              </a:rPr>
              <a:t>&lt;/</a:t>
            </a:r>
            <a:r>
              <a:rPr lang="en-US" altLang="ko-KR" sz="1500" dirty="0" err="1">
                <a:solidFill>
                  <a:schemeClr val="tx1"/>
                </a:solidFill>
              </a:rPr>
              <a:t>VBox</a:t>
            </a:r>
            <a:r>
              <a:rPr lang="en-US" altLang="ko-KR" sz="1500" dirty="0">
                <a:solidFill>
                  <a:schemeClr val="tx1"/>
                </a:solidFill>
              </a:rPr>
              <a:t>&gt;</a:t>
            </a:r>
          </a:p>
          <a:p>
            <a:endParaRPr lang="en-US" altLang="ko-KR" sz="1500" dirty="0" smtClean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366" y="295466"/>
            <a:ext cx="2699385" cy="143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3198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Shadow </a:t>
            </a:r>
            <a:r>
              <a:rPr lang="ko-KR" altLang="en-US" dirty="0" smtClean="0"/>
              <a:t>효과</a:t>
            </a:r>
            <a:endParaRPr lang="en-US" altLang="ko-KR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23777" y="1226288"/>
            <a:ext cx="8300767" cy="4912242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r>
              <a:rPr lang="en-US" altLang="ko-KR" dirty="0" smtClean="0"/>
              <a:t>shadow </a:t>
            </a:r>
            <a:r>
              <a:rPr lang="ko-KR" altLang="en-US" dirty="0"/>
              <a:t>효과</a:t>
            </a:r>
            <a:r>
              <a:rPr lang="en-US" altLang="ko-KR" dirty="0"/>
              <a:t>(-</a:t>
            </a:r>
            <a:r>
              <a:rPr lang="en-US" altLang="ko-KR" dirty="0" err="1"/>
              <a:t>fx</a:t>
            </a:r>
            <a:r>
              <a:rPr lang="en-US" altLang="ko-KR" dirty="0"/>
              <a:t>-effect</a:t>
            </a:r>
            <a:r>
              <a:rPr lang="en-US" altLang="ko-KR" dirty="0" smtClean="0"/>
              <a:t>)</a:t>
            </a:r>
          </a:p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endParaRPr lang="en-US" altLang="ko-KR" dirty="0" smtClean="0"/>
          </a:p>
          <a:p>
            <a:pPr marL="0" indent="0">
              <a:lnSpc>
                <a:spcPct val="200000"/>
              </a:lnSpc>
              <a:buClr>
                <a:schemeClr val="bg2">
                  <a:lumMod val="50000"/>
                </a:schemeClr>
              </a:buClr>
              <a:buNone/>
            </a:pPr>
            <a:endParaRPr lang="en-US" altLang="ko-KR" dirty="0"/>
          </a:p>
          <a:p>
            <a:pPr marL="0" indent="0">
              <a:lnSpc>
                <a:spcPct val="200000"/>
              </a:lnSpc>
              <a:buClr>
                <a:schemeClr val="bg2">
                  <a:lumMod val="50000"/>
                </a:schemeClr>
              </a:buClr>
              <a:buNone/>
            </a:pPr>
            <a:endParaRPr lang="en-US" altLang="ko-KR" b="1" dirty="0" smtClean="0"/>
          </a:p>
          <a:p>
            <a:pPr lvl="1"/>
            <a:r>
              <a:rPr lang="en-US" altLang="ko-KR" dirty="0" smtClean="0"/>
              <a:t>blur-type : </a:t>
            </a:r>
            <a:r>
              <a:rPr lang="en-US" altLang="ko-KR" dirty="0" err="1"/>
              <a:t>gaussian</a:t>
            </a:r>
            <a:r>
              <a:rPr lang="en-US" altLang="ko-KR" dirty="0"/>
              <a:t>, one-pass-box, three-pass-box, </a:t>
            </a:r>
            <a:r>
              <a:rPr lang="en-US" altLang="ko-KR" dirty="0" smtClean="0"/>
              <a:t>two-pass-box</a:t>
            </a:r>
          </a:p>
          <a:p>
            <a:pPr lvl="1"/>
            <a:r>
              <a:rPr lang="en-US" altLang="ko-KR" dirty="0" smtClean="0"/>
              <a:t>radius</a:t>
            </a:r>
            <a:r>
              <a:rPr lang="en-US" altLang="ko-KR" dirty="0"/>
              <a:t>: blur kernel</a:t>
            </a:r>
            <a:r>
              <a:rPr lang="ko-KR" altLang="en-US" dirty="0"/>
              <a:t>의 반지름</a:t>
            </a:r>
            <a:r>
              <a:rPr lang="en-US" altLang="ko-KR" dirty="0"/>
              <a:t>, 0.0~127.0 </a:t>
            </a:r>
            <a:r>
              <a:rPr lang="ko-KR" altLang="en-US" dirty="0"/>
              <a:t>사의의 값 </a:t>
            </a:r>
            <a:r>
              <a:rPr lang="en-US" altLang="ko-KR" dirty="0"/>
              <a:t>, </a:t>
            </a:r>
            <a:r>
              <a:rPr lang="ko-KR" altLang="en-US" dirty="0"/>
              <a:t>기본값</a:t>
            </a:r>
            <a:r>
              <a:rPr lang="en-US" altLang="ko-KR" dirty="0"/>
              <a:t> 10</a:t>
            </a:r>
          </a:p>
          <a:p>
            <a:pPr lvl="1"/>
            <a:r>
              <a:rPr lang="en-US" altLang="ko-KR" dirty="0"/>
              <a:t>spread, choke: </a:t>
            </a:r>
            <a:r>
              <a:rPr lang="ko-KR" altLang="en-US" dirty="0"/>
              <a:t>그림자의</a:t>
            </a:r>
            <a:r>
              <a:rPr lang="en-US" altLang="ko-KR" dirty="0"/>
              <a:t> spread</a:t>
            </a:r>
            <a:r>
              <a:rPr lang="ko-KR" altLang="en-US" dirty="0"/>
              <a:t>와</a:t>
            </a:r>
            <a:r>
              <a:rPr lang="en-US" altLang="ko-KR" dirty="0"/>
              <a:t> choke, 0.0~1.0 </a:t>
            </a:r>
            <a:r>
              <a:rPr lang="ko-KR" altLang="en-US" dirty="0"/>
              <a:t>사이의 값</a:t>
            </a:r>
            <a:r>
              <a:rPr lang="en-US" altLang="ko-KR" dirty="0"/>
              <a:t>. </a:t>
            </a:r>
            <a:r>
              <a:rPr lang="ko-KR" altLang="en-US" dirty="0"/>
              <a:t>기본값은</a:t>
            </a:r>
            <a:r>
              <a:rPr lang="en-US" altLang="ko-KR" dirty="0"/>
              <a:t> 0.0</a:t>
            </a:r>
          </a:p>
          <a:p>
            <a:pPr lvl="1"/>
            <a:r>
              <a:rPr lang="en-US" altLang="ko-KR" dirty="0" err="1" smtClean="0"/>
              <a:t>offsetX</a:t>
            </a:r>
            <a:r>
              <a:rPr lang="en-US" altLang="ko-KR" dirty="0"/>
              <a:t>, </a:t>
            </a:r>
            <a:r>
              <a:rPr lang="en-US" altLang="ko-KR" dirty="0" err="1"/>
              <a:t>offsetY</a:t>
            </a:r>
            <a:r>
              <a:rPr lang="en-US" altLang="ko-KR" dirty="0"/>
              <a:t>:</a:t>
            </a:r>
            <a:r>
              <a:rPr lang="ko-KR" altLang="en-US" dirty="0"/>
              <a:t> 그림자의 편차</a:t>
            </a:r>
          </a:p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endParaRPr lang="en-US" altLang="ko-KR" dirty="0" smtClean="0"/>
          </a:p>
          <a:p>
            <a:pPr>
              <a:lnSpc>
                <a:spcPct val="200000"/>
              </a:lnSpc>
            </a:pPr>
            <a:endParaRPr lang="en-US" altLang="ko-KR" dirty="0" smtClean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920396" y="898590"/>
            <a:ext cx="3403045" cy="1954058"/>
            <a:chOff x="3030" y="8370"/>
            <a:chExt cx="3780" cy="2325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785" y="9557"/>
              <a:ext cx="1665" cy="81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latinLnBrk="1">
                <a:spcBef>
                  <a:spcPct val="20000"/>
                </a:spcBef>
                <a:spcAft>
                  <a:spcPts val="200"/>
                </a:spcAft>
                <a:buClr>
                  <a:srgbClr val="660033"/>
                </a:buClr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B1AE6B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ADB9AD"/>
                </a:buClr>
                <a:buChar char="•"/>
                <a:defRPr sz="14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itchFamily="34" charset="0"/>
                <a:buChar char="–"/>
                <a:defRPr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itchFamily="34" charset="0"/>
                <a:buChar char="»"/>
                <a:defRPr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471" y="9272"/>
              <a:ext cx="1665" cy="809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E5B8B7"/>
                </a:gs>
              </a:gsLst>
              <a:lin ang="5400000" scaled="1"/>
            </a:gradFill>
            <a:ln w="12700">
              <a:solidFill>
                <a:srgbClr val="D99594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622423">
                  <a:alpha val="50000"/>
                </a:srgbClr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endParaRPr lang="ko-KR" altLang="en-US"/>
            </a:p>
          </p:txBody>
        </p:sp>
        <p:cxnSp>
          <p:nvCxnSpPr>
            <p:cNvPr id="10" name="AutoShape 7"/>
            <p:cNvCxnSpPr>
              <a:cxnSpLocks noChangeShapeType="1"/>
            </p:cNvCxnSpPr>
            <p:nvPr/>
          </p:nvCxnSpPr>
          <p:spPr bwMode="auto">
            <a:xfrm flipV="1">
              <a:off x="6135" y="8370"/>
              <a:ext cx="0" cy="90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AutoShape 8"/>
            <p:cNvCxnSpPr>
              <a:cxnSpLocks noChangeShapeType="1"/>
            </p:cNvCxnSpPr>
            <p:nvPr/>
          </p:nvCxnSpPr>
          <p:spPr bwMode="auto">
            <a:xfrm flipV="1">
              <a:off x="6450" y="8370"/>
              <a:ext cx="0" cy="11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9"/>
            <p:cNvCxnSpPr>
              <a:cxnSpLocks noChangeShapeType="1"/>
            </p:cNvCxnSpPr>
            <p:nvPr/>
          </p:nvCxnSpPr>
          <p:spPr bwMode="auto">
            <a:xfrm flipH="1">
              <a:off x="3646" y="10081"/>
              <a:ext cx="113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10"/>
            <p:cNvCxnSpPr>
              <a:cxnSpLocks noChangeShapeType="1"/>
            </p:cNvCxnSpPr>
            <p:nvPr/>
          </p:nvCxnSpPr>
          <p:spPr bwMode="auto">
            <a:xfrm flipH="1">
              <a:off x="3646" y="10367"/>
              <a:ext cx="113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5190" y="8475"/>
              <a:ext cx="1035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spcAft>
                  <a:spcPts val="200"/>
                </a:spcAft>
                <a:buClr>
                  <a:srgbClr val="660033"/>
                </a:buClr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B1AE6B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ADB9AD"/>
                </a:buClr>
                <a:buChar char="•"/>
                <a:defRPr sz="14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itchFamily="34" charset="0"/>
                <a:buChar char="–"/>
                <a:defRPr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itchFamily="34" charset="0"/>
                <a:buChar char="»"/>
                <a:defRPr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9pPr>
            </a:lstStyle>
            <a:p>
              <a:pPr algn="just" eaLnBrk="1" latinLnBrk="0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000">
                  <a:latin typeface="맑은 고딕" pitchFamily="50" charset="-127"/>
                  <a:ea typeface="굴림" pitchFamily="50" charset="-127"/>
                </a:rPr>
                <a:t>offsetX</a:t>
              </a:r>
              <a:endParaRPr lang="ko-KR" altLang="ko-KR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3030" y="9572"/>
              <a:ext cx="1035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spcAft>
                  <a:spcPts val="200"/>
                </a:spcAft>
                <a:buClr>
                  <a:srgbClr val="660033"/>
                </a:buClr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B1AE6B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ADB9AD"/>
                </a:buClr>
                <a:buChar char="•"/>
                <a:defRPr sz="14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itchFamily="34" charset="0"/>
                <a:buChar char="–"/>
                <a:defRPr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itchFamily="34" charset="0"/>
                <a:buChar char="»"/>
                <a:defRPr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9pPr>
            </a:lstStyle>
            <a:p>
              <a:pPr algn="just" eaLnBrk="1" latinLnBrk="0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000">
                  <a:latin typeface="맑은 고딕" pitchFamily="50" charset="-127"/>
                  <a:ea typeface="굴림" pitchFamily="50" charset="-127"/>
                </a:rPr>
                <a:t>offsetY</a:t>
              </a:r>
              <a:endParaRPr lang="ko-KR" altLang="ko-KR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16" name="AutoShape 13"/>
            <p:cNvCxnSpPr>
              <a:cxnSpLocks noChangeShapeType="1"/>
            </p:cNvCxnSpPr>
            <p:nvPr/>
          </p:nvCxnSpPr>
          <p:spPr bwMode="auto">
            <a:xfrm rot="-5400000">
              <a:off x="3817" y="10231"/>
              <a:ext cx="31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14"/>
            <p:cNvCxnSpPr>
              <a:cxnSpLocks noChangeShapeType="1"/>
            </p:cNvCxnSpPr>
            <p:nvPr/>
          </p:nvCxnSpPr>
          <p:spPr bwMode="auto">
            <a:xfrm flipV="1">
              <a:off x="3975" y="10388"/>
              <a:ext cx="1" cy="30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5"/>
            <p:cNvCxnSpPr>
              <a:cxnSpLocks noChangeShapeType="1"/>
            </p:cNvCxnSpPr>
            <p:nvPr/>
          </p:nvCxnSpPr>
          <p:spPr bwMode="auto">
            <a:xfrm rot="16200000" flipH="1">
              <a:off x="3637" y="9736"/>
              <a:ext cx="67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6"/>
            <p:cNvCxnSpPr>
              <a:cxnSpLocks noChangeShapeType="1"/>
            </p:cNvCxnSpPr>
            <p:nvPr/>
          </p:nvCxnSpPr>
          <p:spPr bwMode="auto">
            <a:xfrm>
              <a:off x="6165" y="8940"/>
              <a:ext cx="31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17"/>
            <p:cNvCxnSpPr>
              <a:cxnSpLocks noChangeShapeType="1"/>
            </p:cNvCxnSpPr>
            <p:nvPr/>
          </p:nvCxnSpPr>
          <p:spPr bwMode="auto">
            <a:xfrm>
              <a:off x="5490" y="8940"/>
              <a:ext cx="67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18"/>
            <p:cNvCxnSpPr>
              <a:cxnSpLocks noChangeShapeType="1"/>
            </p:cNvCxnSpPr>
            <p:nvPr/>
          </p:nvCxnSpPr>
          <p:spPr bwMode="auto">
            <a:xfrm flipH="1">
              <a:off x="6480" y="8940"/>
              <a:ext cx="33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" name="직사각형 21"/>
          <p:cNvSpPr/>
          <p:nvPr/>
        </p:nvSpPr>
        <p:spPr>
          <a:xfrm>
            <a:off x="796741" y="2845518"/>
            <a:ext cx="7723632" cy="9295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-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fx</a:t>
            </a:r>
            <a:r>
              <a:rPr lang="en-US" altLang="ko-KR" sz="1400" dirty="0" smtClean="0">
                <a:solidFill>
                  <a:schemeClr val="tx1"/>
                </a:solidFill>
              </a:rPr>
              <a:t>-effect :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dropshadow</a:t>
            </a:r>
            <a:r>
              <a:rPr lang="en-US" altLang="ko-KR" sz="1400" dirty="0" smtClean="0">
                <a:solidFill>
                  <a:schemeClr val="tx1"/>
                </a:solidFill>
              </a:rPr>
              <a:t>(three-pass-box, </a:t>
            </a:r>
            <a:r>
              <a:rPr lang="ko-KR" altLang="en-US" sz="1400" dirty="0" smtClean="0">
                <a:solidFill>
                  <a:schemeClr val="tx1"/>
                </a:solidFill>
              </a:rPr>
              <a:t>그림자색상</a:t>
            </a:r>
            <a:r>
              <a:rPr lang="en-US" altLang="ko-KR" sz="1400" dirty="0" smtClean="0">
                <a:solidFill>
                  <a:schemeClr val="tx1"/>
                </a:solidFill>
              </a:rPr>
              <a:t>, radius, spread,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offsetX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offsetY</a:t>
            </a:r>
            <a:r>
              <a:rPr lang="en-US" altLang="ko-KR" sz="1400" dirty="0" smtClean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-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fx</a:t>
            </a:r>
            <a:r>
              <a:rPr lang="en-US" altLang="ko-KR" sz="1400" dirty="0" smtClean="0">
                <a:solidFill>
                  <a:schemeClr val="tx1"/>
                </a:solidFill>
              </a:rPr>
              <a:t>-effect :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innershadow</a:t>
            </a:r>
            <a:r>
              <a:rPr lang="en-US" altLang="ko-KR" sz="1400" dirty="0" smtClean="0">
                <a:solidFill>
                  <a:schemeClr val="tx1"/>
                </a:solidFill>
              </a:rPr>
              <a:t>(three-pass-box, </a:t>
            </a:r>
            <a:r>
              <a:rPr lang="ko-KR" altLang="en-US" sz="1400" dirty="0" smtClean="0">
                <a:solidFill>
                  <a:schemeClr val="tx1"/>
                </a:solidFill>
              </a:rPr>
              <a:t>그림자색상</a:t>
            </a:r>
            <a:r>
              <a:rPr lang="en-US" altLang="ko-KR" sz="1400" dirty="0" smtClean="0">
                <a:solidFill>
                  <a:schemeClr val="tx1"/>
                </a:solidFill>
              </a:rPr>
              <a:t>, radius, choke,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offsetX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offsetxY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" y="1976951"/>
            <a:ext cx="32385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6819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Shadow </a:t>
            </a:r>
            <a:r>
              <a:rPr lang="ko-KR" altLang="en-US" dirty="0"/>
              <a:t>효과</a:t>
            </a:r>
            <a:endParaRPr lang="en-US" altLang="ko-KR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23777" y="1226288"/>
            <a:ext cx="8063023" cy="491224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r>
              <a:rPr lang="en-US" altLang="ko-KR" b="1" dirty="0" smtClean="0"/>
              <a:t>app.css, </a:t>
            </a:r>
            <a:r>
              <a:rPr lang="en-US" altLang="ko-KR" b="1" dirty="0" err="1" smtClean="0"/>
              <a:t>root.fxml</a:t>
            </a:r>
            <a:endParaRPr lang="en-US" altLang="ko-KR" b="1" dirty="0" smtClean="0"/>
          </a:p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marL="0" indent="0">
              <a:lnSpc>
                <a:spcPct val="200000"/>
              </a:lnSpc>
              <a:buClr>
                <a:schemeClr val="bg2">
                  <a:lumMod val="50000"/>
                </a:schemeClr>
              </a:buClr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endParaRPr lang="en-US" altLang="ko-KR" dirty="0" smtClean="0"/>
          </a:p>
          <a:p>
            <a:pPr>
              <a:lnSpc>
                <a:spcPct val="200000"/>
              </a:lnSpc>
            </a:pP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72008" y="1932432"/>
            <a:ext cx="7758176" cy="15971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#btn1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	-</a:t>
            </a:r>
            <a:r>
              <a:rPr lang="en-US" altLang="ko-KR" sz="1400" dirty="0" err="1">
                <a:solidFill>
                  <a:schemeClr val="tx1"/>
                </a:solidFill>
              </a:rPr>
              <a:t>fx</a:t>
            </a:r>
            <a:r>
              <a:rPr lang="en-US" altLang="ko-KR" sz="1400" dirty="0">
                <a:solidFill>
                  <a:schemeClr val="tx1"/>
                </a:solidFill>
              </a:rPr>
              <a:t>-effect: </a:t>
            </a:r>
            <a:r>
              <a:rPr lang="en-US" altLang="ko-KR" sz="1400" dirty="0" err="1">
                <a:solidFill>
                  <a:schemeClr val="tx1"/>
                </a:solidFill>
              </a:rPr>
              <a:t>dropshadow</a:t>
            </a:r>
            <a:r>
              <a:rPr lang="en-US" altLang="ko-KR" sz="1400" dirty="0">
                <a:solidFill>
                  <a:schemeClr val="tx1"/>
                </a:solidFill>
              </a:rPr>
              <a:t>(three-pass-box , </a:t>
            </a:r>
            <a:r>
              <a:rPr lang="en-US" altLang="ko-KR" sz="1400" dirty="0" err="1">
                <a:solidFill>
                  <a:schemeClr val="tx1"/>
                </a:solidFill>
              </a:rPr>
              <a:t>rgba</a:t>
            </a:r>
            <a:r>
              <a:rPr lang="en-US" altLang="ko-KR" sz="1400" dirty="0">
                <a:solidFill>
                  <a:schemeClr val="tx1"/>
                </a:solidFill>
              </a:rPr>
              <a:t>(0,0,0,0.7) , 10, 0 , 5 , 5);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}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#btn2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	-</a:t>
            </a:r>
            <a:r>
              <a:rPr lang="en-US" altLang="ko-KR" sz="1400" dirty="0" err="1">
                <a:solidFill>
                  <a:schemeClr val="tx1"/>
                </a:solidFill>
              </a:rPr>
              <a:t>fx</a:t>
            </a:r>
            <a:r>
              <a:rPr lang="en-US" altLang="ko-KR" sz="1400" dirty="0">
                <a:solidFill>
                  <a:schemeClr val="tx1"/>
                </a:solidFill>
              </a:rPr>
              <a:t>-effect: </a:t>
            </a:r>
            <a:r>
              <a:rPr lang="en-US" altLang="ko-KR" sz="1400" dirty="0" err="1">
                <a:solidFill>
                  <a:schemeClr val="tx1"/>
                </a:solidFill>
              </a:rPr>
              <a:t>innershadow</a:t>
            </a:r>
            <a:r>
              <a:rPr lang="en-US" altLang="ko-KR" sz="1400" dirty="0">
                <a:solidFill>
                  <a:schemeClr val="tx1"/>
                </a:solidFill>
              </a:rPr>
              <a:t>(three-pass-box , </a:t>
            </a:r>
            <a:r>
              <a:rPr lang="en-US" altLang="ko-KR" sz="1400" dirty="0" err="1">
                <a:solidFill>
                  <a:schemeClr val="tx1"/>
                </a:solidFill>
              </a:rPr>
              <a:t>rgba</a:t>
            </a:r>
            <a:r>
              <a:rPr lang="en-US" altLang="ko-KR" sz="1400" dirty="0">
                <a:solidFill>
                  <a:schemeClr val="tx1"/>
                </a:solidFill>
              </a:rPr>
              <a:t>(0,0,0,0.7) , 10, 0 , 3, 3);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72008" y="3749040"/>
            <a:ext cx="7723632" cy="23957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&lt;</a:t>
            </a:r>
            <a:r>
              <a:rPr lang="en-US" altLang="ko-KR" sz="1300" dirty="0" err="1">
                <a:solidFill>
                  <a:schemeClr val="tx1"/>
                </a:solidFill>
              </a:rPr>
              <a:t>HBox</a:t>
            </a:r>
            <a:r>
              <a:rPr lang="en-US" altLang="ko-KR" sz="1300" dirty="0">
                <a:solidFill>
                  <a:schemeClr val="tx1"/>
                </a:solidFill>
              </a:rPr>
              <a:t> </a:t>
            </a:r>
            <a:r>
              <a:rPr lang="en-US" altLang="ko-KR" sz="1300" dirty="0" err="1">
                <a:solidFill>
                  <a:schemeClr val="tx1"/>
                </a:solidFill>
              </a:rPr>
              <a:t>prefWidth</a:t>
            </a:r>
            <a:r>
              <a:rPr lang="en-US" altLang="ko-KR" sz="1300" dirty="0">
                <a:solidFill>
                  <a:schemeClr val="tx1"/>
                </a:solidFill>
              </a:rPr>
              <a:t>="300" </a:t>
            </a:r>
            <a:r>
              <a:rPr lang="en-US" altLang="ko-KR" sz="1300" dirty="0" err="1">
                <a:solidFill>
                  <a:schemeClr val="tx1"/>
                </a:solidFill>
              </a:rPr>
              <a:t>prefHeight</a:t>
            </a:r>
            <a:r>
              <a:rPr lang="en-US" altLang="ko-KR" sz="1300" dirty="0">
                <a:solidFill>
                  <a:schemeClr val="tx1"/>
                </a:solidFill>
              </a:rPr>
              <a:t>="150" </a:t>
            </a:r>
            <a:r>
              <a:rPr lang="en-US" altLang="ko-KR" sz="1300" dirty="0" err="1">
                <a:solidFill>
                  <a:schemeClr val="tx1"/>
                </a:solidFill>
              </a:rPr>
              <a:t>xmlns:fx</a:t>
            </a:r>
            <a:r>
              <a:rPr lang="en-US" altLang="ko-KR" sz="1300" dirty="0">
                <a:solidFill>
                  <a:schemeClr val="tx1"/>
                </a:solidFill>
              </a:rPr>
              <a:t>="http://javafx.com/</a:t>
            </a:r>
            <a:r>
              <a:rPr lang="en-US" altLang="ko-KR" sz="1300" dirty="0" err="1">
                <a:solidFill>
                  <a:schemeClr val="tx1"/>
                </a:solidFill>
              </a:rPr>
              <a:t>fxml</a:t>
            </a:r>
            <a:r>
              <a:rPr lang="en-US" altLang="ko-KR" sz="1300" dirty="0">
                <a:solidFill>
                  <a:schemeClr val="tx1"/>
                </a:solidFill>
              </a:rPr>
              <a:t>"  spacing="50" </a:t>
            </a:r>
            <a:r>
              <a:rPr lang="en-US" altLang="ko-KR" sz="1300" dirty="0" err="1">
                <a:solidFill>
                  <a:schemeClr val="tx1"/>
                </a:solidFill>
              </a:rPr>
              <a:t>fillHeight</a:t>
            </a:r>
            <a:r>
              <a:rPr lang="en-US" altLang="ko-KR" sz="1300" dirty="0">
                <a:solidFill>
                  <a:schemeClr val="tx1"/>
                </a:solidFill>
              </a:rPr>
              <a:t>="false" alignment="CENTER"&gt;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&lt;padding&gt;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&lt;Insets </a:t>
            </a:r>
            <a:r>
              <a:rPr lang="en-US" altLang="ko-KR" sz="1300" dirty="0" err="1">
                <a:solidFill>
                  <a:schemeClr val="tx1"/>
                </a:solidFill>
              </a:rPr>
              <a:t>topRightBottomLeft</a:t>
            </a:r>
            <a:r>
              <a:rPr lang="en-US" altLang="ko-KR" sz="1300" dirty="0">
                <a:solidFill>
                  <a:schemeClr val="tx1"/>
                </a:solidFill>
              </a:rPr>
              <a:t>="10"/&gt;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&lt;/padding&gt;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&lt;children&gt;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&lt;Button id="btn1" </a:t>
            </a:r>
            <a:r>
              <a:rPr lang="en-US" altLang="ko-KR" sz="1300" dirty="0" err="1">
                <a:solidFill>
                  <a:schemeClr val="tx1"/>
                </a:solidFill>
              </a:rPr>
              <a:t>prefWidth</a:t>
            </a:r>
            <a:r>
              <a:rPr lang="en-US" altLang="ko-KR" sz="1300" dirty="0">
                <a:solidFill>
                  <a:schemeClr val="tx1"/>
                </a:solidFill>
              </a:rPr>
              <a:t>="100" </a:t>
            </a:r>
            <a:r>
              <a:rPr lang="en-US" altLang="ko-KR" sz="1300" dirty="0" err="1">
                <a:solidFill>
                  <a:schemeClr val="tx1"/>
                </a:solidFill>
              </a:rPr>
              <a:t>prefHeight</a:t>
            </a:r>
            <a:r>
              <a:rPr lang="en-US" altLang="ko-KR" sz="1300" dirty="0">
                <a:solidFill>
                  <a:schemeClr val="tx1"/>
                </a:solidFill>
              </a:rPr>
              <a:t>="50" text="</a:t>
            </a:r>
            <a:r>
              <a:rPr lang="en-US" altLang="ko-KR" sz="1300" dirty="0" err="1">
                <a:solidFill>
                  <a:schemeClr val="tx1"/>
                </a:solidFill>
              </a:rPr>
              <a:t>DropShadow</a:t>
            </a:r>
            <a:r>
              <a:rPr lang="en-US" altLang="ko-KR" sz="1300" dirty="0">
                <a:solidFill>
                  <a:schemeClr val="tx1"/>
                </a:solidFill>
              </a:rPr>
              <a:t>"/&gt;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&lt;Button id="btn2" </a:t>
            </a:r>
            <a:r>
              <a:rPr lang="en-US" altLang="ko-KR" sz="1300" dirty="0" err="1">
                <a:solidFill>
                  <a:schemeClr val="tx1"/>
                </a:solidFill>
              </a:rPr>
              <a:t>prefWidth</a:t>
            </a:r>
            <a:r>
              <a:rPr lang="en-US" altLang="ko-KR" sz="1300" dirty="0">
                <a:solidFill>
                  <a:schemeClr val="tx1"/>
                </a:solidFill>
              </a:rPr>
              <a:t>="100" </a:t>
            </a:r>
            <a:r>
              <a:rPr lang="en-US" altLang="ko-KR" sz="1300" dirty="0" err="1">
                <a:solidFill>
                  <a:schemeClr val="tx1"/>
                </a:solidFill>
              </a:rPr>
              <a:t>prefHeight</a:t>
            </a:r>
            <a:r>
              <a:rPr lang="en-US" altLang="ko-KR" sz="1300" dirty="0">
                <a:solidFill>
                  <a:schemeClr val="tx1"/>
                </a:solidFill>
              </a:rPr>
              <a:t>="50" text="</a:t>
            </a:r>
            <a:r>
              <a:rPr lang="en-US" altLang="ko-KR" sz="1300" dirty="0" err="1">
                <a:solidFill>
                  <a:schemeClr val="tx1"/>
                </a:solidFill>
              </a:rPr>
              <a:t>InnerShadow</a:t>
            </a:r>
            <a:r>
              <a:rPr lang="en-US" altLang="ko-KR" sz="1300" dirty="0">
                <a:solidFill>
                  <a:schemeClr val="tx1"/>
                </a:solidFill>
              </a:rPr>
              <a:t>"/&gt;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&lt;/children&gt;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&lt;/</a:t>
            </a:r>
            <a:r>
              <a:rPr lang="en-US" altLang="ko-KR" sz="1300" dirty="0" err="1">
                <a:solidFill>
                  <a:schemeClr val="tx1"/>
                </a:solidFill>
              </a:rPr>
              <a:t>HBox</a:t>
            </a:r>
            <a:r>
              <a:rPr lang="en-US" altLang="ko-KR" sz="1300" dirty="0">
                <a:solidFill>
                  <a:schemeClr val="tx1"/>
                </a:solidFill>
              </a:rPr>
              <a:t>&gt;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634" y="171450"/>
            <a:ext cx="287655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4875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다음 강의 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JavaFX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동시성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8849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r>
              <a:rPr lang="ko-KR" altLang="en-US" dirty="0" err="1" smtClean="0"/>
              <a:t>인라인</a:t>
            </a:r>
            <a:r>
              <a:rPr lang="en-US" altLang="ko-KR" dirty="0" smtClean="0"/>
              <a:t>(inline) </a:t>
            </a:r>
            <a:r>
              <a:rPr lang="ko-KR" altLang="en-US" dirty="0" smtClean="0"/>
              <a:t>스타일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r>
              <a:rPr lang="ko-KR" altLang="en-US" dirty="0" smtClean="0"/>
              <a:t>외부 </a:t>
            </a:r>
            <a:r>
              <a:rPr lang="en-US" altLang="ko-KR" dirty="0" smtClean="0"/>
              <a:t>CSS </a:t>
            </a:r>
            <a:r>
              <a:rPr lang="ko-KR" altLang="en-US" dirty="0" smtClean="0"/>
              <a:t>스타일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r>
              <a:rPr lang="en-US" altLang="ko-KR" dirty="0" smtClean="0"/>
              <a:t>Border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r>
              <a:rPr lang="en-US" altLang="ko-KR" dirty="0" smtClean="0"/>
              <a:t>Background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r>
              <a:rPr lang="en-US" altLang="ko-KR" dirty="0" smtClean="0"/>
              <a:t>Font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r>
              <a:rPr lang="en-US" altLang="ko-KR" dirty="0" smtClean="0"/>
              <a:t>Shadow </a:t>
            </a:r>
            <a:r>
              <a:rPr lang="ko-KR" altLang="en-US" dirty="0" smtClean="0"/>
              <a:t>효과</a:t>
            </a:r>
            <a:endParaRPr lang="en-US" altLang="ko-KR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409"/>
            <a:ext cx="8229600" cy="663759"/>
          </a:xfrm>
        </p:spPr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</a:pPr>
            <a:r>
              <a:rPr lang="ko-KR" altLang="en-US" dirty="0" err="1"/>
              <a:t>인라인</a:t>
            </a:r>
            <a:r>
              <a:rPr lang="en-US" altLang="ko-KR" dirty="0"/>
              <a:t>(inline) </a:t>
            </a:r>
            <a:r>
              <a:rPr lang="ko-KR" altLang="en-US" dirty="0"/>
              <a:t>스타일</a:t>
            </a:r>
            <a:endParaRPr lang="en-US" altLang="ko-KR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23778" y="1226288"/>
            <a:ext cx="7742982" cy="491224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r>
              <a:rPr lang="ko-KR" altLang="en-US" dirty="0" err="1" smtClean="0"/>
              <a:t>인라인</a:t>
            </a:r>
            <a:r>
              <a:rPr lang="en-US" altLang="ko-KR" dirty="0"/>
              <a:t>(inline) </a:t>
            </a:r>
            <a:r>
              <a:rPr lang="ko-KR" altLang="en-US" dirty="0" smtClean="0"/>
              <a:t>스타일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컨테이너 </a:t>
            </a:r>
            <a:r>
              <a:rPr lang="ko-KR" altLang="en-US" dirty="0"/>
              <a:t>또는 컨트롤의 </a:t>
            </a:r>
            <a:r>
              <a:rPr lang="en-US" altLang="ko-KR" dirty="0"/>
              <a:t>style </a:t>
            </a:r>
            <a:r>
              <a:rPr lang="ko-KR" altLang="en-US" dirty="0"/>
              <a:t>속성값으로 직접 </a:t>
            </a:r>
            <a:r>
              <a:rPr lang="en-US" altLang="ko-KR" dirty="0"/>
              <a:t>CSS</a:t>
            </a:r>
            <a:r>
              <a:rPr lang="ko-KR" altLang="en-US" dirty="0"/>
              <a:t> 정의</a:t>
            </a:r>
            <a:endParaRPr lang="en-US" altLang="ko-KR" dirty="0"/>
          </a:p>
          <a:p>
            <a:pPr lvl="1"/>
            <a:r>
              <a:rPr lang="ko-KR" altLang="en-US" dirty="0"/>
              <a:t>쉽고</a:t>
            </a:r>
            <a:r>
              <a:rPr lang="en-US" altLang="ko-KR" dirty="0"/>
              <a:t>, </a:t>
            </a:r>
            <a:r>
              <a:rPr lang="ko-KR" altLang="en-US" dirty="0"/>
              <a:t>빠르게 모양과 색상 변경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36016" y="3968496"/>
            <a:ext cx="8046720" cy="2093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&lt;</a:t>
            </a:r>
            <a:r>
              <a:rPr lang="en-US" altLang="ko-KR" sz="1100" dirty="0" err="1">
                <a:solidFill>
                  <a:schemeClr val="tx1"/>
                </a:solidFill>
              </a:rPr>
              <a:t>HBox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xmlns:fx</a:t>
            </a:r>
            <a:r>
              <a:rPr lang="en-US" altLang="ko-KR" sz="1100" dirty="0" smtClean="0">
                <a:solidFill>
                  <a:schemeClr val="tx1"/>
                </a:solidFill>
              </a:rPr>
              <a:t>="http</a:t>
            </a:r>
            <a:r>
              <a:rPr lang="en-US" altLang="ko-KR" sz="1100" dirty="0">
                <a:solidFill>
                  <a:schemeClr val="tx1"/>
                </a:solidFill>
              </a:rPr>
              <a:t>://</a:t>
            </a:r>
            <a:r>
              <a:rPr lang="en-US" altLang="ko-KR" sz="1100" dirty="0" smtClean="0">
                <a:solidFill>
                  <a:schemeClr val="tx1"/>
                </a:solidFill>
              </a:rPr>
              <a:t>javafx.com/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fxml</a:t>
            </a:r>
            <a:r>
              <a:rPr lang="en-US" altLang="ko-KR" sz="1100" dirty="0" smtClean="0">
                <a:solidFill>
                  <a:schemeClr val="tx1"/>
                </a:solidFill>
              </a:rPr>
              <a:t>" 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prefHeight</a:t>
            </a:r>
            <a:r>
              <a:rPr lang="en-US" altLang="ko-KR" sz="1100" dirty="0">
                <a:solidFill>
                  <a:schemeClr val="tx1"/>
                </a:solidFill>
              </a:rPr>
              <a:t>="50" </a:t>
            </a:r>
            <a:r>
              <a:rPr lang="en-US" altLang="ko-KR" sz="1100" dirty="0" err="1">
                <a:solidFill>
                  <a:schemeClr val="tx1"/>
                </a:solidFill>
              </a:rPr>
              <a:t>prefWidth</a:t>
            </a:r>
            <a:r>
              <a:rPr lang="en-US" altLang="ko-KR" sz="1100" dirty="0">
                <a:solidFill>
                  <a:schemeClr val="tx1"/>
                </a:solidFill>
              </a:rPr>
              <a:t>="400" alignment="CENTER" spacing="20"&gt;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   &lt;children&gt;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/>
                </a:solidFill>
              </a:rPr>
              <a:t>              &lt;</a:t>
            </a:r>
            <a:r>
              <a:rPr lang="en-US" altLang="ko-KR" sz="1100" dirty="0">
                <a:solidFill>
                  <a:schemeClr val="tx1"/>
                </a:solidFill>
              </a:rPr>
              <a:t>Label text="</a:t>
            </a:r>
            <a:r>
              <a:rPr lang="ko-KR" altLang="en-US" sz="1100" dirty="0">
                <a:solidFill>
                  <a:schemeClr val="tx1"/>
                </a:solidFill>
              </a:rPr>
              <a:t>검정바탕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노란글씨</a:t>
            </a:r>
            <a:r>
              <a:rPr lang="en-US" altLang="ko-KR" sz="1100" dirty="0" smtClean="0">
                <a:solidFill>
                  <a:schemeClr val="tx1"/>
                </a:solidFill>
              </a:rPr>
              <a:t>“ style</a:t>
            </a:r>
            <a:r>
              <a:rPr lang="en-US" altLang="ko-KR" sz="1100" dirty="0">
                <a:solidFill>
                  <a:schemeClr val="tx1"/>
                </a:solidFill>
              </a:rPr>
              <a:t>="-</a:t>
            </a:r>
            <a:r>
              <a:rPr lang="en-US" altLang="ko-KR" sz="1100" dirty="0" err="1">
                <a:solidFill>
                  <a:schemeClr val="tx1"/>
                </a:solidFill>
              </a:rPr>
              <a:t>fx</a:t>
            </a:r>
            <a:r>
              <a:rPr lang="en-US" altLang="ko-KR" sz="1100" dirty="0">
                <a:solidFill>
                  <a:schemeClr val="tx1"/>
                </a:solidFill>
              </a:rPr>
              <a:t>-background-color: black; -</a:t>
            </a:r>
            <a:r>
              <a:rPr lang="en-US" altLang="ko-KR" sz="1100" dirty="0" err="1">
                <a:solidFill>
                  <a:schemeClr val="tx1"/>
                </a:solidFill>
              </a:rPr>
              <a:t>fx</a:t>
            </a:r>
            <a:r>
              <a:rPr lang="en-US" altLang="ko-KR" sz="1100" dirty="0">
                <a:solidFill>
                  <a:schemeClr val="tx1"/>
                </a:solidFill>
              </a:rPr>
              <a:t>-text-fill: yellow; -</a:t>
            </a:r>
            <a:r>
              <a:rPr lang="en-US" altLang="ko-KR" sz="1100" dirty="0" err="1">
                <a:solidFill>
                  <a:schemeClr val="tx1"/>
                </a:solidFill>
              </a:rPr>
              <a:t>fx</a:t>
            </a:r>
            <a:r>
              <a:rPr lang="en-US" altLang="ko-KR" sz="1100" dirty="0">
                <a:solidFill>
                  <a:schemeClr val="tx1"/>
                </a:solidFill>
              </a:rPr>
              <a:t>-padding: 5;"/&gt;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/>
                </a:solidFill>
              </a:rPr>
              <a:t>              &lt;</a:t>
            </a:r>
            <a:r>
              <a:rPr lang="en-US" altLang="ko-KR" sz="1100" dirty="0">
                <a:solidFill>
                  <a:schemeClr val="tx1"/>
                </a:solidFill>
              </a:rPr>
              <a:t>Label text="</a:t>
            </a:r>
            <a:r>
              <a:rPr lang="ko-KR" altLang="en-US" sz="1100" dirty="0">
                <a:solidFill>
                  <a:schemeClr val="tx1"/>
                </a:solidFill>
              </a:rPr>
              <a:t>파란바탕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흰글씨</a:t>
            </a:r>
            <a:r>
              <a:rPr lang="en-US" altLang="ko-KR" sz="1100" dirty="0" smtClean="0">
                <a:solidFill>
                  <a:schemeClr val="tx1"/>
                </a:solidFill>
              </a:rPr>
              <a:t>“ style</a:t>
            </a:r>
            <a:r>
              <a:rPr lang="en-US" altLang="ko-KR" sz="1100" dirty="0">
                <a:solidFill>
                  <a:schemeClr val="tx1"/>
                </a:solidFill>
              </a:rPr>
              <a:t>="-</a:t>
            </a:r>
            <a:r>
              <a:rPr lang="en-US" altLang="ko-KR" sz="1100" dirty="0" err="1">
                <a:solidFill>
                  <a:schemeClr val="tx1"/>
                </a:solidFill>
              </a:rPr>
              <a:t>fx</a:t>
            </a:r>
            <a:r>
              <a:rPr lang="en-US" altLang="ko-KR" sz="1100" dirty="0">
                <a:solidFill>
                  <a:schemeClr val="tx1"/>
                </a:solidFill>
              </a:rPr>
              <a:t>-background-color: blue; -</a:t>
            </a:r>
            <a:r>
              <a:rPr lang="en-US" altLang="ko-KR" sz="1100" dirty="0" err="1">
                <a:solidFill>
                  <a:schemeClr val="tx1"/>
                </a:solidFill>
              </a:rPr>
              <a:t>fx</a:t>
            </a:r>
            <a:r>
              <a:rPr lang="en-US" altLang="ko-KR" sz="1100" dirty="0">
                <a:solidFill>
                  <a:schemeClr val="tx1"/>
                </a:solidFill>
              </a:rPr>
              <a:t>-text-fill: white; -</a:t>
            </a:r>
            <a:r>
              <a:rPr lang="en-US" altLang="ko-KR" sz="1100" dirty="0" err="1">
                <a:solidFill>
                  <a:schemeClr val="tx1"/>
                </a:solidFill>
              </a:rPr>
              <a:t>fx</a:t>
            </a:r>
            <a:r>
              <a:rPr lang="en-US" altLang="ko-KR" sz="1100" dirty="0">
                <a:solidFill>
                  <a:schemeClr val="tx1"/>
                </a:solidFill>
              </a:rPr>
              <a:t>-padding: 5;"/&gt;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/>
                </a:solidFill>
              </a:rPr>
              <a:t>              &lt;</a:t>
            </a:r>
            <a:r>
              <a:rPr lang="en-US" altLang="ko-KR" sz="1100" dirty="0">
                <a:solidFill>
                  <a:schemeClr val="tx1"/>
                </a:solidFill>
              </a:rPr>
              <a:t>Label text="</a:t>
            </a:r>
            <a:r>
              <a:rPr lang="ko-KR" altLang="en-US" sz="1100" dirty="0">
                <a:solidFill>
                  <a:schemeClr val="tx1"/>
                </a:solidFill>
              </a:rPr>
              <a:t>파란바탕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흰글씨</a:t>
            </a:r>
            <a:r>
              <a:rPr lang="en-US" altLang="ko-KR" sz="1100" dirty="0" smtClean="0">
                <a:solidFill>
                  <a:schemeClr val="tx1"/>
                </a:solidFill>
              </a:rPr>
              <a:t>“ style</a:t>
            </a:r>
            <a:r>
              <a:rPr lang="en-US" altLang="ko-KR" sz="1100" dirty="0">
                <a:solidFill>
                  <a:schemeClr val="tx1"/>
                </a:solidFill>
              </a:rPr>
              <a:t>="-</a:t>
            </a:r>
            <a:r>
              <a:rPr lang="en-US" altLang="ko-KR" sz="1100" dirty="0" err="1">
                <a:solidFill>
                  <a:schemeClr val="tx1"/>
                </a:solidFill>
              </a:rPr>
              <a:t>fx</a:t>
            </a:r>
            <a:r>
              <a:rPr lang="en-US" altLang="ko-KR" sz="1100" dirty="0">
                <a:solidFill>
                  <a:schemeClr val="tx1"/>
                </a:solidFill>
              </a:rPr>
              <a:t>-background-color: blue; -</a:t>
            </a:r>
            <a:r>
              <a:rPr lang="en-US" altLang="ko-KR" sz="1100" dirty="0" err="1">
                <a:solidFill>
                  <a:schemeClr val="tx1"/>
                </a:solidFill>
              </a:rPr>
              <a:t>fx</a:t>
            </a:r>
            <a:r>
              <a:rPr lang="en-US" altLang="ko-KR" sz="1100" dirty="0">
                <a:solidFill>
                  <a:schemeClr val="tx1"/>
                </a:solidFill>
              </a:rPr>
              <a:t>-text-fill: white; -</a:t>
            </a:r>
            <a:r>
              <a:rPr lang="en-US" altLang="ko-KR" sz="1100" dirty="0" err="1">
                <a:solidFill>
                  <a:schemeClr val="tx1"/>
                </a:solidFill>
              </a:rPr>
              <a:t>fx</a:t>
            </a:r>
            <a:r>
              <a:rPr lang="en-US" altLang="ko-KR" sz="1100" dirty="0">
                <a:solidFill>
                  <a:schemeClr val="tx1"/>
                </a:solidFill>
              </a:rPr>
              <a:t>-padding: 5;"/&gt;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   &lt;/children&gt;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&lt;/</a:t>
            </a:r>
            <a:r>
              <a:rPr lang="en-US" altLang="ko-KR" sz="1100" dirty="0" err="1">
                <a:solidFill>
                  <a:schemeClr val="tx1"/>
                </a:solidFill>
              </a:rPr>
              <a:t>HBox</a:t>
            </a:r>
            <a:r>
              <a:rPr lang="en-US" altLang="ko-KR" sz="1100" dirty="0">
                <a:solidFill>
                  <a:schemeClr val="tx1"/>
                </a:solidFill>
              </a:rPr>
              <a:t>&gt;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pic>
        <p:nvPicPr>
          <p:cNvPr id="6" name="그림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673" y="2932747"/>
            <a:ext cx="3929063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340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409"/>
            <a:ext cx="8229600" cy="663759"/>
          </a:xfrm>
        </p:spPr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</a:pPr>
            <a:r>
              <a:rPr lang="ko-KR" altLang="en-US" dirty="0"/>
              <a:t>외부 </a:t>
            </a:r>
            <a:r>
              <a:rPr lang="en-US" altLang="ko-KR" dirty="0"/>
              <a:t>CSS </a:t>
            </a:r>
            <a:r>
              <a:rPr lang="ko-KR" altLang="en-US" dirty="0"/>
              <a:t>스타일</a:t>
            </a:r>
            <a:endParaRPr lang="en-US" altLang="ko-KR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23778" y="1226288"/>
            <a:ext cx="7742982" cy="491224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r>
              <a:rPr lang="ko-KR" altLang="en-US" dirty="0"/>
              <a:t>외부 </a:t>
            </a:r>
            <a:r>
              <a:rPr lang="en-US" altLang="ko-KR" dirty="0"/>
              <a:t>CSS </a:t>
            </a:r>
            <a:r>
              <a:rPr lang="ko-KR" altLang="en-US" dirty="0" smtClean="0"/>
              <a:t>파</a:t>
            </a:r>
            <a:r>
              <a:rPr lang="ko-KR" altLang="en-US" dirty="0"/>
              <a:t>일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인라인</a:t>
            </a:r>
            <a:r>
              <a:rPr lang="ko-KR" altLang="en-US" dirty="0" smtClean="0"/>
              <a:t> 스타일 문제점</a:t>
            </a:r>
            <a:endParaRPr lang="en-US" altLang="ko-KR" dirty="0" smtClean="0"/>
          </a:p>
          <a:p>
            <a:pPr lvl="2"/>
            <a:r>
              <a:rPr lang="ko-KR" altLang="en-US" dirty="0" smtClean="0">
                <a:solidFill>
                  <a:schemeClr val="tx1"/>
                </a:solidFill>
              </a:rPr>
              <a:t>동일한 </a:t>
            </a:r>
            <a:r>
              <a:rPr lang="ko-KR" altLang="en-US" dirty="0">
                <a:solidFill>
                  <a:schemeClr val="tx1"/>
                </a:solidFill>
              </a:rPr>
              <a:t>스타일을 적용하는 컨트롤 많을수록 중복 코드가 많이 늘어남</a:t>
            </a:r>
            <a:endParaRPr lang="en-US" altLang="ko-KR" dirty="0">
              <a:solidFill>
                <a:schemeClr val="tx1"/>
              </a:solidFill>
            </a:endParaRPr>
          </a:p>
          <a:p>
            <a:pPr lvl="2"/>
            <a:r>
              <a:rPr lang="en-US" altLang="ko-KR" dirty="0">
                <a:solidFill>
                  <a:schemeClr val="tx1"/>
                </a:solidFill>
              </a:rPr>
              <a:t>FXML</a:t>
            </a:r>
            <a:r>
              <a:rPr lang="ko-KR" altLang="en-US" dirty="0">
                <a:solidFill>
                  <a:schemeClr val="tx1"/>
                </a:solidFill>
              </a:rPr>
              <a:t>과 </a:t>
            </a:r>
            <a:r>
              <a:rPr lang="en-US" altLang="ko-KR" dirty="0">
                <a:solidFill>
                  <a:schemeClr val="tx1"/>
                </a:solidFill>
              </a:rPr>
              <a:t>CSS</a:t>
            </a:r>
            <a:r>
              <a:rPr lang="ko-KR" altLang="en-US" dirty="0">
                <a:solidFill>
                  <a:schemeClr val="tx1"/>
                </a:solidFill>
              </a:rPr>
              <a:t>가 뒤섞여 추후 유지 보수가 어려움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선택자</a:t>
            </a:r>
            <a:r>
              <a:rPr lang="en-US" altLang="ko-KR" dirty="0"/>
              <a:t>:</a:t>
            </a:r>
          </a:p>
          <a:p>
            <a:pPr lvl="2"/>
            <a:r>
              <a:rPr lang="ko-KR" altLang="en-US" dirty="0"/>
              <a:t>외부</a:t>
            </a:r>
            <a:r>
              <a:rPr lang="en-US" altLang="ko-KR" dirty="0"/>
              <a:t> CSS </a:t>
            </a:r>
            <a:r>
              <a:rPr lang="ko-KR" altLang="en-US" dirty="0"/>
              <a:t>파일 </a:t>
            </a:r>
            <a:endParaRPr lang="en-US" altLang="ko-KR" dirty="0"/>
          </a:p>
          <a:p>
            <a:pPr lvl="3"/>
            <a:r>
              <a:rPr lang="ko-KR" altLang="en-US" dirty="0"/>
              <a:t>스타일 적용할 컨테이너와 컨트롤 선택해주는 </a:t>
            </a:r>
            <a:r>
              <a:rPr lang="ko-KR" altLang="en-US" dirty="0" err="1"/>
              <a:t>선택자</a:t>
            </a:r>
            <a:r>
              <a:rPr lang="ko-KR" altLang="en-US" dirty="0"/>
              <a:t> 필요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292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409"/>
            <a:ext cx="8229600" cy="663759"/>
          </a:xfrm>
        </p:spPr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</a:pPr>
            <a:r>
              <a:rPr lang="ko-KR" altLang="en-US" dirty="0"/>
              <a:t>외부 </a:t>
            </a:r>
            <a:r>
              <a:rPr lang="en-US" altLang="ko-KR" dirty="0"/>
              <a:t>CSS </a:t>
            </a:r>
            <a:r>
              <a:rPr lang="ko-KR" altLang="en-US" dirty="0"/>
              <a:t>스타일</a:t>
            </a:r>
            <a:endParaRPr lang="en-US" altLang="ko-KR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23778" y="1226288"/>
            <a:ext cx="7742982" cy="4912242"/>
          </a:xfrm>
        </p:spPr>
        <p:txBody>
          <a:bodyPr>
            <a:normAutofit/>
          </a:bodyPr>
          <a:lstStyle/>
          <a:p>
            <a:pPr lvl="1">
              <a:defRPr/>
            </a:pPr>
            <a:r>
              <a:rPr lang="ko-KR" altLang="en-US" dirty="0"/>
              <a:t>선택자의 종류</a:t>
            </a:r>
            <a:endParaRPr lang="en-US" altLang="ko-KR" dirty="0"/>
          </a:p>
          <a:p>
            <a:pPr lvl="2">
              <a:defRPr/>
            </a:pPr>
            <a:r>
              <a:rPr lang="en-US" altLang="ko-KR" dirty="0">
                <a:solidFill>
                  <a:schemeClr val="tx1"/>
                </a:solidFill>
              </a:rPr>
              <a:t>Type </a:t>
            </a:r>
            <a:r>
              <a:rPr lang="ko-KR" altLang="en-US" dirty="0" err="1">
                <a:solidFill>
                  <a:schemeClr val="tx1"/>
                </a:solidFill>
              </a:rPr>
              <a:t>선택자</a:t>
            </a:r>
            <a:r>
              <a:rPr lang="en-US" altLang="ko-KR" dirty="0">
                <a:solidFill>
                  <a:schemeClr val="tx1"/>
                </a:solidFill>
              </a:rPr>
              <a:t>:   Type { </a:t>
            </a:r>
            <a:r>
              <a:rPr lang="ko-KR" altLang="en-US" dirty="0">
                <a:solidFill>
                  <a:schemeClr val="tx1"/>
                </a:solidFill>
              </a:rPr>
              <a:t>속성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r>
              <a:rPr lang="ko-KR" altLang="en-US" dirty="0">
                <a:solidFill>
                  <a:schemeClr val="tx1"/>
                </a:solidFill>
              </a:rPr>
              <a:t>값</a:t>
            </a:r>
            <a:r>
              <a:rPr lang="en-US" altLang="ko-KR" dirty="0">
                <a:solidFill>
                  <a:schemeClr val="tx1"/>
                </a:solidFill>
              </a:rPr>
              <a:t>; </a:t>
            </a:r>
            <a:r>
              <a:rPr lang="ko-KR" altLang="en-US" dirty="0">
                <a:solidFill>
                  <a:schemeClr val="tx1"/>
                </a:solidFill>
              </a:rPr>
              <a:t>속성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r>
              <a:rPr lang="ko-KR" altLang="en-US" dirty="0">
                <a:solidFill>
                  <a:schemeClr val="tx1"/>
                </a:solidFill>
              </a:rPr>
              <a:t>값</a:t>
            </a:r>
            <a:r>
              <a:rPr lang="en-US" altLang="ko-KR" dirty="0">
                <a:solidFill>
                  <a:schemeClr val="tx1"/>
                </a:solidFill>
              </a:rPr>
              <a:t>; … }</a:t>
            </a:r>
          </a:p>
          <a:p>
            <a:pPr lvl="2">
              <a:defRPr/>
            </a:pPr>
            <a:r>
              <a:rPr lang="en-US" altLang="ko-KR" dirty="0">
                <a:solidFill>
                  <a:schemeClr val="tx1"/>
                </a:solidFill>
              </a:rPr>
              <a:t>id </a:t>
            </a:r>
            <a:r>
              <a:rPr lang="ko-KR" altLang="en-US" dirty="0" err="1">
                <a:solidFill>
                  <a:schemeClr val="tx1"/>
                </a:solidFill>
              </a:rPr>
              <a:t>선택자</a:t>
            </a:r>
            <a:r>
              <a:rPr lang="en-US" altLang="ko-KR" dirty="0">
                <a:solidFill>
                  <a:schemeClr val="tx1"/>
                </a:solidFill>
              </a:rPr>
              <a:t>:  #id { </a:t>
            </a:r>
            <a:r>
              <a:rPr lang="ko-KR" altLang="en-US" dirty="0">
                <a:solidFill>
                  <a:schemeClr val="tx1"/>
                </a:solidFill>
              </a:rPr>
              <a:t>속성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r>
              <a:rPr lang="ko-KR" altLang="en-US" dirty="0">
                <a:solidFill>
                  <a:schemeClr val="tx1"/>
                </a:solidFill>
              </a:rPr>
              <a:t>값</a:t>
            </a:r>
            <a:r>
              <a:rPr lang="en-US" altLang="ko-KR" dirty="0">
                <a:solidFill>
                  <a:schemeClr val="tx1"/>
                </a:solidFill>
              </a:rPr>
              <a:t>; </a:t>
            </a:r>
            <a:r>
              <a:rPr lang="ko-KR" altLang="en-US" dirty="0">
                <a:solidFill>
                  <a:schemeClr val="tx1"/>
                </a:solidFill>
              </a:rPr>
              <a:t>속성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r>
              <a:rPr lang="ko-KR" altLang="en-US" dirty="0">
                <a:solidFill>
                  <a:schemeClr val="tx1"/>
                </a:solidFill>
              </a:rPr>
              <a:t>값</a:t>
            </a:r>
            <a:r>
              <a:rPr lang="en-US" altLang="ko-KR" dirty="0">
                <a:solidFill>
                  <a:schemeClr val="tx1"/>
                </a:solidFill>
              </a:rPr>
              <a:t>; … }</a:t>
            </a:r>
          </a:p>
          <a:p>
            <a:pPr lvl="2">
              <a:defRPr/>
            </a:pPr>
            <a:r>
              <a:rPr lang="en-US" altLang="ko-KR" dirty="0">
                <a:solidFill>
                  <a:schemeClr val="tx1"/>
                </a:solidFill>
              </a:rPr>
              <a:t>class </a:t>
            </a:r>
            <a:r>
              <a:rPr lang="ko-KR" altLang="en-US" dirty="0" err="1">
                <a:solidFill>
                  <a:schemeClr val="tx1"/>
                </a:solidFill>
              </a:rPr>
              <a:t>선택자</a:t>
            </a:r>
            <a:r>
              <a:rPr lang="en-US" altLang="ko-KR" dirty="0">
                <a:solidFill>
                  <a:schemeClr val="tx1"/>
                </a:solidFill>
              </a:rPr>
              <a:t>:  .class { </a:t>
            </a:r>
            <a:r>
              <a:rPr lang="ko-KR" altLang="en-US" dirty="0">
                <a:solidFill>
                  <a:schemeClr val="tx1"/>
                </a:solidFill>
              </a:rPr>
              <a:t>속성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r>
              <a:rPr lang="ko-KR" altLang="en-US" dirty="0">
                <a:solidFill>
                  <a:schemeClr val="tx1"/>
                </a:solidFill>
              </a:rPr>
              <a:t>값</a:t>
            </a:r>
            <a:r>
              <a:rPr lang="en-US" altLang="ko-KR" dirty="0">
                <a:solidFill>
                  <a:schemeClr val="tx1"/>
                </a:solidFill>
              </a:rPr>
              <a:t>; </a:t>
            </a:r>
            <a:r>
              <a:rPr lang="ko-KR" altLang="en-US" dirty="0">
                <a:solidFill>
                  <a:schemeClr val="tx1"/>
                </a:solidFill>
              </a:rPr>
              <a:t>속성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r>
              <a:rPr lang="ko-KR" altLang="en-US" dirty="0">
                <a:solidFill>
                  <a:schemeClr val="tx1"/>
                </a:solidFill>
              </a:rPr>
              <a:t>값</a:t>
            </a:r>
            <a:r>
              <a:rPr lang="en-US" altLang="ko-KR" dirty="0">
                <a:solidFill>
                  <a:schemeClr val="tx1"/>
                </a:solidFill>
              </a:rPr>
              <a:t>; … }</a:t>
            </a:r>
          </a:p>
          <a:p>
            <a:pPr lvl="2">
              <a:defRPr/>
            </a:pPr>
            <a:r>
              <a:rPr lang="en-US" altLang="ko-KR" dirty="0">
                <a:solidFill>
                  <a:schemeClr val="tx1"/>
                </a:solidFill>
              </a:rPr>
              <a:t>Type </a:t>
            </a:r>
            <a:r>
              <a:rPr lang="ko-KR" altLang="en-US" dirty="0" err="1">
                <a:solidFill>
                  <a:schemeClr val="tx1"/>
                </a:solidFill>
              </a:rPr>
              <a:t>선택자와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class </a:t>
            </a:r>
            <a:r>
              <a:rPr lang="ko-KR" altLang="en-US" dirty="0" err="1">
                <a:solidFill>
                  <a:schemeClr val="tx1"/>
                </a:solidFill>
              </a:rPr>
              <a:t>선택자</a:t>
            </a:r>
            <a:r>
              <a:rPr lang="ko-KR" altLang="en-US" dirty="0">
                <a:solidFill>
                  <a:schemeClr val="tx1"/>
                </a:solidFill>
              </a:rPr>
              <a:t> 조합</a:t>
            </a:r>
            <a:endParaRPr lang="en-US" altLang="ko-KR" dirty="0">
              <a:solidFill>
                <a:schemeClr val="tx1"/>
              </a:solidFill>
            </a:endParaRPr>
          </a:p>
          <a:p>
            <a:pPr lvl="2">
              <a:defRPr/>
            </a:pPr>
            <a:r>
              <a:rPr lang="ko-KR" altLang="en-US" dirty="0" err="1">
                <a:solidFill>
                  <a:schemeClr val="tx1"/>
                </a:solidFill>
              </a:rPr>
              <a:t>상태별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선택자</a:t>
            </a:r>
            <a:endParaRPr lang="en-US" altLang="ko-KR" dirty="0">
              <a:solidFill>
                <a:schemeClr val="tx1"/>
              </a:solidFill>
            </a:endParaRPr>
          </a:p>
          <a:p>
            <a:pPr lvl="2">
              <a:defRPr/>
            </a:pPr>
            <a:endParaRPr lang="en-US" altLang="ko-KR" dirty="0"/>
          </a:p>
          <a:p>
            <a:pPr marL="200025" lvl="1" indent="0">
              <a:buNone/>
              <a:defRPr/>
            </a:pPr>
            <a:endParaRPr lang="en-US" altLang="ko-KR" dirty="0"/>
          </a:p>
          <a:p>
            <a:pPr lvl="1">
              <a:defRPr/>
            </a:pPr>
            <a:r>
              <a:rPr lang="en-US" altLang="ko-KR" dirty="0"/>
              <a:t>CSS </a:t>
            </a:r>
            <a:r>
              <a:rPr lang="ko-KR" altLang="en-US" dirty="0"/>
              <a:t>파일 적용</a:t>
            </a:r>
            <a:endParaRPr lang="en-US" altLang="ko-KR" dirty="0"/>
          </a:p>
          <a:p>
            <a:pPr lvl="2">
              <a:defRPr/>
            </a:pPr>
            <a:r>
              <a:rPr lang="en-US" altLang="ko-KR" dirty="0">
                <a:solidFill>
                  <a:schemeClr val="tx1"/>
                </a:solidFill>
              </a:rPr>
              <a:t>Scene</a:t>
            </a:r>
            <a:r>
              <a:rPr lang="ko-KR" altLang="en-US" dirty="0">
                <a:solidFill>
                  <a:schemeClr val="tx1"/>
                </a:solidFill>
              </a:rPr>
              <a:t>에 추가하여</a:t>
            </a:r>
            <a:r>
              <a:rPr lang="en-US" altLang="ko-KR" dirty="0">
                <a:solidFill>
                  <a:schemeClr val="tx1"/>
                </a:solidFill>
              </a:rPr>
              <a:t> Scene </a:t>
            </a:r>
            <a:r>
              <a:rPr lang="ko-KR" altLang="en-US" dirty="0">
                <a:solidFill>
                  <a:schemeClr val="tx1"/>
                </a:solidFill>
              </a:rPr>
              <a:t>내부의 모든 컨테이너와 컨트롤에 적용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8820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외부 </a:t>
            </a:r>
            <a:r>
              <a:rPr lang="en-US" altLang="ko-KR" dirty="0"/>
              <a:t>CSS </a:t>
            </a:r>
            <a:r>
              <a:rPr lang="ko-KR" altLang="en-US" dirty="0"/>
              <a:t>스타일</a:t>
            </a:r>
            <a:endParaRPr lang="en-US" altLang="ko-KR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23777" y="1226288"/>
            <a:ext cx="3865927" cy="491224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r>
              <a:rPr lang="en-US" altLang="ko-KR" b="1" dirty="0" smtClean="0"/>
              <a:t>app.css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 smtClean="0"/>
          </a:p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marL="0" indent="0">
              <a:lnSpc>
                <a:spcPct val="200000"/>
              </a:lnSpc>
              <a:buClr>
                <a:schemeClr val="bg2">
                  <a:lumMod val="50000"/>
                </a:schemeClr>
              </a:buClr>
              <a:buNone/>
            </a:pPr>
            <a:endParaRPr lang="en-US" altLang="ko-KR" b="1" dirty="0"/>
          </a:p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endParaRPr lang="en-US" altLang="ko-KR" dirty="0" smtClean="0"/>
          </a:p>
          <a:p>
            <a:pPr>
              <a:lnSpc>
                <a:spcPct val="200000"/>
              </a:lnSpc>
            </a:pP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72008" y="1932432"/>
            <a:ext cx="3798824" cy="4486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tx1"/>
                </a:solidFill>
              </a:rPr>
              <a:t>/* </a:t>
            </a:r>
            <a:r>
              <a:rPr lang="ko-KR" altLang="en-US" sz="1300" dirty="0">
                <a:solidFill>
                  <a:schemeClr val="tx1"/>
                </a:solidFill>
              </a:rPr>
              <a:t>전체 </a:t>
            </a:r>
            <a:r>
              <a:rPr lang="en-US" altLang="ko-KR" sz="1300" dirty="0">
                <a:solidFill>
                  <a:schemeClr val="tx1"/>
                </a:solidFill>
              </a:rPr>
              <a:t>Label </a:t>
            </a:r>
            <a:r>
              <a:rPr lang="ko-KR" altLang="en-US" sz="1300" dirty="0">
                <a:solidFill>
                  <a:schemeClr val="tx1"/>
                </a:solidFill>
              </a:rPr>
              <a:t>선택 *</a:t>
            </a:r>
            <a:r>
              <a:rPr lang="en-US" altLang="ko-KR" sz="1300" dirty="0">
                <a:solidFill>
                  <a:schemeClr val="tx1"/>
                </a:solidFill>
              </a:rPr>
              <a:t>/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tx1"/>
                </a:solidFill>
              </a:rPr>
              <a:t>Label {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tx1"/>
                </a:solidFill>
              </a:rPr>
              <a:t>	-</a:t>
            </a:r>
            <a:r>
              <a:rPr lang="en-US" altLang="ko-KR" sz="1300" dirty="0" err="1">
                <a:solidFill>
                  <a:schemeClr val="tx1"/>
                </a:solidFill>
              </a:rPr>
              <a:t>fx</a:t>
            </a:r>
            <a:r>
              <a:rPr lang="en-US" altLang="ko-KR" sz="1300" dirty="0">
                <a:solidFill>
                  <a:schemeClr val="tx1"/>
                </a:solidFill>
              </a:rPr>
              <a:t>-padding: 5;</a:t>
            </a:r>
          </a:p>
          <a:p>
            <a:pPr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tx1"/>
                </a:solidFill>
              </a:rPr>
              <a:t>}</a:t>
            </a:r>
            <a:endParaRPr lang="en-US" altLang="ko-KR" sz="13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tx1"/>
                </a:solidFill>
              </a:rPr>
              <a:t>/* id="</a:t>
            </a:r>
            <a:r>
              <a:rPr lang="en-US" altLang="ko-KR" sz="1300" dirty="0" err="1">
                <a:solidFill>
                  <a:schemeClr val="tx1"/>
                </a:solidFill>
              </a:rPr>
              <a:t>lblId</a:t>
            </a:r>
            <a:r>
              <a:rPr lang="en-US" altLang="ko-KR" sz="1300" dirty="0">
                <a:solidFill>
                  <a:schemeClr val="tx1"/>
                </a:solidFill>
              </a:rPr>
              <a:t>" </a:t>
            </a:r>
            <a:r>
              <a:rPr lang="ko-KR" altLang="en-US" sz="1300" dirty="0">
                <a:solidFill>
                  <a:schemeClr val="tx1"/>
                </a:solidFill>
              </a:rPr>
              <a:t>을 가진 컨트롤 선택 *</a:t>
            </a:r>
            <a:r>
              <a:rPr lang="en-US" altLang="ko-KR" sz="1300" dirty="0">
                <a:solidFill>
                  <a:schemeClr val="tx1"/>
                </a:solidFill>
              </a:rPr>
              <a:t>/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tx1"/>
                </a:solidFill>
              </a:rPr>
              <a:t>#</a:t>
            </a:r>
            <a:r>
              <a:rPr lang="en-US" altLang="ko-KR" sz="1300" dirty="0" err="1">
                <a:solidFill>
                  <a:schemeClr val="tx1"/>
                </a:solidFill>
              </a:rPr>
              <a:t>lblId</a:t>
            </a:r>
            <a:r>
              <a:rPr lang="en-US" altLang="ko-KR" sz="1300" dirty="0">
                <a:solidFill>
                  <a:schemeClr val="tx1"/>
                </a:solidFill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tx1"/>
                </a:solidFill>
              </a:rPr>
              <a:t>	-</a:t>
            </a:r>
            <a:r>
              <a:rPr lang="en-US" altLang="ko-KR" sz="1300" dirty="0" err="1">
                <a:solidFill>
                  <a:schemeClr val="tx1"/>
                </a:solidFill>
              </a:rPr>
              <a:t>fx</a:t>
            </a:r>
            <a:r>
              <a:rPr lang="en-US" altLang="ko-KR" sz="1300" dirty="0">
                <a:solidFill>
                  <a:schemeClr val="tx1"/>
                </a:solidFill>
              </a:rPr>
              <a:t>-background-color: black;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tx1"/>
                </a:solidFill>
              </a:rPr>
              <a:t>	-</a:t>
            </a:r>
            <a:r>
              <a:rPr lang="en-US" altLang="ko-KR" sz="1300" dirty="0" err="1">
                <a:solidFill>
                  <a:schemeClr val="tx1"/>
                </a:solidFill>
              </a:rPr>
              <a:t>fx</a:t>
            </a:r>
            <a:r>
              <a:rPr lang="en-US" altLang="ko-KR" sz="1300" dirty="0">
                <a:solidFill>
                  <a:schemeClr val="tx1"/>
                </a:solidFill>
              </a:rPr>
              <a:t>-text-fill: yellow;</a:t>
            </a:r>
          </a:p>
          <a:p>
            <a:pPr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tx1"/>
                </a:solidFill>
              </a:rPr>
              <a:t>}</a:t>
            </a:r>
            <a:endParaRPr lang="en-US" altLang="ko-KR" sz="13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tx1"/>
                </a:solidFill>
              </a:rPr>
              <a:t>/* </a:t>
            </a:r>
            <a:r>
              <a:rPr lang="en-US" altLang="ko-KR" sz="1300" dirty="0" err="1">
                <a:solidFill>
                  <a:schemeClr val="tx1"/>
                </a:solidFill>
              </a:rPr>
              <a:t>styleClass</a:t>
            </a:r>
            <a:r>
              <a:rPr lang="en-US" altLang="ko-KR" sz="1300" dirty="0">
                <a:solidFill>
                  <a:schemeClr val="tx1"/>
                </a:solidFill>
              </a:rPr>
              <a:t>="</a:t>
            </a:r>
            <a:r>
              <a:rPr lang="en-US" altLang="ko-KR" sz="1300" dirty="0" err="1">
                <a:solidFill>
                  <a:schemeClr val="tx1"/>
                </a:solidFill>
              </a:rPr>
              <a:t>lblClass</a:t>
            </a:r>
            <a:r>
              <a:rPr lang="en-US" altLang="ko-KR" sz="1300" dirty="0">
                <a:solidFill>
                  <a:schemeClr val="tx1"/>
                </a:solidFill>
              </a:rPr>
              <a:t>"</a:t>
            </a:r>
            <a:r>
              <a:rPr lang="ko-KR" altLang="en-US" sz="1300" dirty="0">
                <a:solidFill>
                  <a:schemeClr val="tx1"/>
                </a:solidFill>
              </a:rPr>
              <a:t>을 가진 컨트롤 선택 *</a:t>
            </a:r>
            <a:r>
              <a:rPr lang="en-US" altLang="ko-KR" sz="1300" dirty="0">
                <a:solidFill>
                  <a:schemeClr val="tx1"/>
                </a:solidFill>
              </a:rPr>
              <a:t>/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tx1"/>
                </a:solidFill>
              </a:rPr>
              <a:t>.</a:t>
            </a:r>
            <a:r>
              <a:rPr lang="en-US" altLang="ko-KR" sz="1300" dirty="0" err="1">
                <a:solidFill>
                  <a:schemeClr val="tx1"/>
                </a:solidFill>
              </a:rPr>
              <a:t>lblClass</a:t>
            </a:r>
            <a:r>
              <a:rPr lang="en-US" altLang="ko-KR" sz="1300" dirty="0">
                <a:solidFill>
                  <a:schemeClr val="tx1"/>
                </a:solidFill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tx1"/>
                </a:solidFill>
              </a:rPr>
              <a:t>	-</a:t>
            </a:r>
            <a:r>
              <a:rPr lang="en-US" altLang="ko-KR" sz="1300" dirty="0" err="1">
                <a:solidFill>
                  <a:schemeClr val="tx1"/>
                </a:solidFill>
              </a:rPr>
              <a:t>fx</a:t>
            </a:r>
            <a:r>
              <a:rPr lang="en-US" altLang="ko-KR" sz="1300" dirty="0">
                <a:solidFill>
                  <a:schemeClr val="tx1"/>
                </a:solidFill>
              </a:rPr>
              <a:t>-background-color: blue;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tx1"/>
                </a:solidFill>
              </a:rPr>
              <a:t>	-</a:t>
            </a:r>
            <a:r>
              <a:rPr lang="en-US" altLang="ko-KR" sz="1300" dirty="0" err="1">
                <a:solidFill>
                  <a:schemeClr val="tx1"/>
                </a:solidFill>
              </a:rPr>
              <a:t>fx</a:t>
            </a:r>
            <a:r>
              <a:rPr lang="en-US" altLang="ko-KR" sz="1300" dirty="0">
                <a:solidFill>
                  <a:schemeClr val="tx1"/>
                </a:solidFill>
              </a:rPr>
              <a:t>-text-fill: white;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681728" y="1932432"/>
            <a:ext cx="4109720" cy="4486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&lt;</a:t>
            </a:r>
            <a:r>
              <a:rPr lang="en-US" altLang="ko-KR" sz="1100" dirty="0" err="1">
                <a:solidFill>
                  <a:schemeClr val="tx1"/>
                </a:solidFill>
              </a:rPr>
              <a:t>HBox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xmlns:fx</a:t>
            </a:r>
            <a:r>
              <a:rPr lang="en-US" altLang="ko-KR" sz="1100" dirty="0" smtClean="0">
                <a:solidFill>
                  <a:schemeClr val="tx1"/>
                </a:solidFill>
              </a:rPr>
              <a:t>="http</a:t>
            </a:r>
            <a:r>
              <a:rPr lang="en-US" altLang="ko-KR" sz="1100" dirty="0">
                <a:solidFill>
                  <a:schemeClr val="tx1"/>
                </a:solidFill>
              </a:rPr>
              <a:t>://</a:t>
            </a:r>
            <a:r>
              <a:rPr lang="en-US" altLang="ko-KR" sz="1100" dirty="0" smtClean="0">
                <a:solidFill>
                  <a:schemeClr val="tx1"/>
                </a:solidFill>
              </a:rPr>
              <a:t>javafx.com/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fxml</a:t>
            </a:r>
            <a:r>
              <a:rPr lang="en-US" altLang="ko-KR" sz="1100" dirty="0" smtClean="0">
                <a:solidFill>
                  <a:schemeClr val="tx1"/>
                </a:solidFill>
              </a:rPr>
              <a:t>"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prefHeight</a:t>
            </a:r>
            <a:r>
              <a:rPr lang="en-US" altLang="ko-KR" sz="1100" dirty="0">
                <a:solidFill>
                  <a:schemeClr val="tx1"/>
                </a:solidFill>
              </a:rPr>
              <a:t>="50" </a:t>
            </a:r>
            <a:r>
              <a:rPr lang="en-US" altLang="ko-KR" sz="1100" dirty="0" err="1">
                <a:solidFill>
                  <a:schemeClr val="tx1"/>
                </a:solidFill>
              </a:rPr>
              <a:t>prefWidth</a:t>
            </a:r>
            <a:r>
              <a:rPr lang="en-US" altLang="ko-KR" sz="1100" dirty="0">
                <a:solidFill>
                  <a:schemeClr val="tx1"/>
                </a:solidFill>
              </a:rPr>
              <a:t>="400" alignment="CENTER" spacing="20"&gt;</a:t>
            </a:r>
          </a:p>
          <a:p>
            <a:pPr>
              <a:lnSpc>
                <a:spcPct val="20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   &lt;children&gt;</a:t>
            </a:r>
          </a:p>
          <a:p>
            <a:pPr>
              <a:lnSpc>
                <a:spcPct val="200000"/>
              </a:lnSpc>
            </a:pPr>
            <a:r>
              <a:rPr lang="en-US" altLang="ko-KR" sz="1100" dirty="0" smtClean="0">
                <a:solidFill>
                  <a:schemeClr val="tx1"/>
                </a:solidFill>
              </a:rPr>
              <a:t>         &lt;</a:t>
            </a:r>
            <a:r>
              <a:rPr lang="en-US" altLang="ko-KR" sz="1100" dirty="0">
                <a:solidFill>
                  <a:schemeClr val="tx1"/>
                </a:solidFill>
              </a:rPr>
              <a:t>Label id="</a:t>
            </a:r>
            <a:r>
              <a:rPr lang="en-US" altLang="ko-KR" sz="1100" dirty="0" err="1">
                <a:solidFill>
                  <a:schemeClr val="tx1"/>
                </a:solidFill>
              </a:rPr>
              <a:t>lblId</a:t>
            </a:r>
            <a:r>
              <a:rPr lang="en-US" altLang="ko-KR" sz="1100" dirty="0">
                <a:solidFill>
                  <a:schemeClr val="tx1"/>
                </a:solidFill>
              </a:rPr>
              <a:t>" text="</a:t>
            </a:r>
            <a:r>
              <a:rPr lang="ko-KR" altLang="en-US" sz="1100" dirty="0">
                <a:solidFill>
                  <a:schemeClr val="tx1"/>
                </a:solidFill>
              </a:rPr>
              <a:t>검정바탕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  <a:r>
              <a:rPr lang="ko-KR" altLang="en-US" sz="1100" dirty="0" err="1">
                <a:solidFill>
                  <a:schemeClr val="tx1"/>
                </a:solidFill>
              </a:rPr>
              <a:t>노란글씨</a:t>
            </a:r>
            <a:r>
              <a:rPr lang="en-US" altLang="ko-KR" sz="1100" dirty="0">
                <a:solidFill>
                  <a:schemeClr val="tx1"/>
                </a:solidFill>
              </a:rPr>
              <a:t>"/&gt;</a:t>
            </a:r>
          </a:p>
          <a:p>
            <a:pPr>
              <a:lnSpc>
                <a:spcPct val="200000"/>
              </a:lnSpc>
            </a:pPr>
            <a:r>
              <a:rPr lang="en-US" altLang="ko-KR" sz="1100" dirty="0" smtClean="0">
                <a:solidFill>
                  <a:schemeClr val="tx1"/>
                </a:solidFill>
              </a:rPr>
              <a:t>         &lt;</a:t>
            </a:r>
            <a:r>
              <a:rPr lang="en-US" altLang="ko-KR" sz="1100" dirty="0">
                <a:solidFill>
                  <a:schemeClr val="tx1"/>
                </a:solidFill>
              </a:rPr>
              <a:t>Label </a:t>
            </a:r>
            <a:r>
              <a:rPr lang="en-US" altLang="ko-KR" sz="1100" dirty="0" err="1">
                <a:solidFill>
                  <a:schemeClr val="tx1"/>
                </a:solidFill>
              </a:rPr>
              <a:t>styleClass</a:t>
            </a:r>
            <a:r>
              <a:rPr lang="en-US" altLang="ko-KR" sz="1100" dirty="0">
                <a:solidFill>
                  <a:schemeClr val="tx1"/>
                </a:solidFill>
              </a:rPr>
              <a:t>="</a:t>
            </a:r>
            <a:r>
              <a:rPr lang="en-US" altLang="ko-KR" sz="1100" dirty="0" err="1">
                <a:solidFill>
                  <a:schemeClr val="tx1"/>
                </a:solidFill>
              </a:rPr>
              <a:t>lblClass</a:t>
            </a:r>
            <a:r>
              <a:rPr lang="en-US" altLang="ko-KR" sz="1100" dirty="0">
                <a:solidFill>
                  <a:schemeClr val="tx1"/>
                </a:solidFill>
              </a:rPr>
              <a:t>" text="</a:t>
            </a:r>
            <a:r>
              <a:rPr lang="ko-KR" altLang="en-US" sz="1100" dirty="0">
                <a:solidFill>
                  <a:schemeClr val="tx1"/>
                </a:solidFill>
              </a:rPr>
              <a:t>파란바탕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  <a:r>
              <a:rPr lang="ko-KR" altLang="en-US" sz="1100" dirty="0" err="1">
                <a:solidFill>
                  <a:schemeClr val="tx1"/>
                </a:solidFill>
              </a:rPr>
              <a:t>흰글씨</a:t>
            </a:r>
            <a:r>
              <a:rPr lang="en-US" altLang="ko-KR" sz="1100" dirty="0">
                <a:solidFill>
                  <a:schemeClr val="tx1"/>
                </a:solidFill>
              </a:rPr>
              <a:t>"/&gt;</a:t>
            </a:r>
          </a:p>
          <a:p>
            <a:pPr>
              <a:lnSpc>
                <a:spcPct val="200000"/>
              </a:lnSpc>
            </a:pPr>
            <a:r>
              <a:rPr lang="en-US" altLang="ko-KR" sz="1100" dirty="0" smtClean="0">
                <a:solidFill>
                  <a:schemeClr val="tx1"/>
                </a:solidFill>
              </a:rPr>
              <a:t>         &lt;</a:t>
            </a:r>
            <a:r>
              <a:rPr lang="en-US" altLang="ko-KR" sz="1100" dirty="0">
                <a:solidFill>
                  <a:schemeClr val="tx1"/>
                </a:solidFill>
              </a:rPr>
              <a:t>Label </a:t>
            </a:r>
            <a:r>
              <a:rPr lang="en-US" altLang="ko-KR" sz="1100" dirty="0" err="1">
                <a:solidFill>
                  <a:schemeClr val="tx1"/>
                </a:solidFill>
              </a:rPr>
              <a:t>styleClass</a:t>
            </a:r>
            <a:r>
              <a:rPr lang="en-US" altLang="ko-KR" sz="1100" dirty="0">
                <a:solidFill>
                  <a:schemeClr val="tx1"/>
                </a:solidFill>
              </a:rPr>
              <a:t>="</a:t>
            </a:r>
            <a:r>
              <a:rPr lang="en-US" altLang="ko-KR" sz="1100" dirty="0" err="1">
                <a:solidFill>
                  <a:schemeClr val="tx1"/>
                </a:solidFill>
              </a:rPr>
              <a:t>lblClass</a:t>
            </a:r>
            <a:r>
              <a:rPr lang="en-US" altLang="ko-KR" sz="1100" dirty="0">
                <a:solidFill>
                  <a:schemeClr val="tx1"/>
                </a:solidFill>
              </a:rPr>
              <a:t>" text="</a:t>
            </a:r>
            <a:r>
              <a:rPr lang="ko-KR" altLang="en-US" sz="1100" dirty="0">
                <a:solidFill>
                  <a:schemeClr val="tx1"/>
                </a:solidFill>
              </a:rPr>
              <a:t>파란바탕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  <a:r>
              <a:rPr lang="ko-KR" altLang="en-US" sz="1100" dirty="0" err="1">
                <a:solidFill>
                  <a:schemeClr val="tx1"/>
                </a:solidFill>
              </a:rPr>
              <a:t>흰글씨</a:t>
            </a:r>
            <a:r>
              <a:rPr lang="en-US" altLang="ko-KR" sz="1100" dirty="0">
                <a:solidFill>
                  <a:schemeClr val="tx1"/>
                </a:solidFill>
              </a:rPr>
              <a:t>"/&gt;</a:t>
            </a:r>
          </a:p>
          <a:p>
            <a:pPr>
              <a:lnSpc>
                <a:spcPct val="20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   &lt;/children&gt;</a:t>
            </a:r>
          </a:p>
          <a:p>
            <a:pPr>
              <a:lnSpc>
                <a:spcPct val="20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&lt;/</a:t>
            </a:r>
            <a:r>
              <a:rPr lang="en-US" altLang="ko-KR" sz="1100" dirty="0" err="1">
                <a:solidFill>
                  <a:schemeClr val="tx1"/>
                </a:solidFill>
              </a:rPr>
              <a:t>HBox</a:t>
            </a:r>
            <a:r>
              <a:rPr lang="en-US" altLang="ko-KR" sz="110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803624" y="1223240"/>
            <a:ext cx="3865927" cy="491224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05740" indent="-205740" algn="l" rtl="0" eaLnBrk="1" latinLnBrk="1" hangingPunct="1">
              <a:lnSpc>
                <a:spcPct val="120000"/>
              </a:lnSpc>
              <a:spcBef>
                <a:spcPts val="450"/>
              </a:spcBef>
              <a:buClr>
                <a:schemeClr val="tx1"/>
              </a:buClr>
              <a:buSzPct val="76000"/>
              <a:buFont typeface="Wingdings" pitchFamily="2" charset="2"/>
              <a:buChar char="l"/>
              <a:defRPr kumimoji="0" sz="2400" kern="120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04813" indent="-204788" algn="l" rtl="0" eaLnBrk="1" latinLnBrk="1" hangingPunct="1">
              <a:lnSpc>
                <a:spcPct val="120000"/>
              </a:lnSpc>
              <a:spcBef>
                <a:spcPts val="450"/>
              </a:spcBef>
              <a:buClr>
                <a:schemeClr val="accent5">
                  <a:lumMod val="75000"/>
                </a:schemeClr>
              </a:buClr>
              <a:buSzPct val="85000"/>
              <a:buFont typeface="Wingdings" pitchFamily="2" charset="2"/>
              <a:buChar char=""/>
              <a:defRPr kumimoji="0" sz="2000" kern="1200" baseline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Tahoma" pitchFamily="34" charset="0"/>
              </a:defRPr>
            </a:lvl2pPr>
            <a:lvl3pPr marL="513000" indent="-108000" algn="l" rtl="0" eaLnBrk="1" latinLnBrk="1" hangingPunct="1">
              <a:lnSpc>
                <a:spcPct val="120000"/>
              </a:lnSpc>
              <a:spcBef>
                <a:spcPts val="375"/>
              </a:spcBef>
              <a:buClr>
                <a:schemeClr val="bg1">
                  <a:shade val="50000"/>
                </a:schemeClr>
              </a:buClr>
              <a:buSzPct val="76000"/>
              <a:buFont typeface="Arial" pitchFamily="34" charset="0"/>
              <a:buChar char="•"/>
              <a:defRPr kumimoji="0" sz="1800" kern="1200" baseline="0">
                <a:solidFill>
                  <a:srgbClr val="4D4D4D"/>
                </a:solidFill>
                <a:latin typeface="+mn-lt"/>
                <a:ea typeface="+mn-ea"/>
                <a:cs typeface="Tahoma" pitchFamily="34" charset="0"/>
              </a:defRPr>
            </a:lvl3pPr>
            <a:lvl4pPr marL="729000" indent="-108000" algn="l" rtl="0" eaLnBrk="1" latinLnBrk="1" hangingPunct="1">
              <a:lnSpc>
                <a:spcPct val="110000"/>
              </a:lnSpc>
              <a:spcBef>
                <a:spcPts val="375"/>
              </a:spcBef>
              <a:buClr>
                <a:schemeClr val="accent2">
                  <a:shade val="75000"/>
                </a:schemeClr>
              </a:buClr>
              <a:buSzPct val="70000"/>
              <a:buFont typeface="Wingdings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4pPr>
            <a:lvl5pPr marL="999000" indent="-135000" algn="l" rtl="0" eaLnBrk="1" latinLnBrk="1" hangingPunct="1">
              <a:spcBef>
                <a:spcPts val="225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1234440" indent="-137160" algn="l" rtl="0" eaLnBrk="1" latinLnBrk="1" hangingPunct="1">
              <a:spcBef>
                <a:spcPts val="225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71600" indent="-137160" algn="l" rtl="0" eaLnBrk="1" latinLnBrk="1" hangingPunct="1">
              <a:spcBef>
                <a:spcPts val="225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37160" algn="l" rtl="0" eaLnBrk="1" latinLnBrk="1" hangingPunct="1">
              <a:spcBef>
                <a:spcPts val="225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45920" indent="-137160" algn="l" rtl="0" eaLnBrk="1" latinLnBrk="1" hangingPunct="1">
              <a:spcBef>
                <a:spcPts val="225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r>
              <a:rPr lang="en-US" altLang="ko-KR" b="1" dirty="0" err="1"/>
              <a:t>r</a:t>
            </a:r>
            <a:r>
              <a:rPr lang="en-US" altLang="ko-KR" b="1" dirty="0" err="1" smtClean="0"/>
              <a:t>oot.fxml</a:t>
            </a:r>
            <a:endParaRPr lang="en-US" altLang="ko-KR" b="1" dirty="0" smtClean="0"/>
          </a:p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 smtClean="0"/>
          </a:p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 smtClean="0"/>
          </a:p>
          <a:p>
            <a:pPr marL="0" indent="0">
              <a:lnSpc>
                <a:spcPct val="200000"/>
              </a:lnSpc>
              <a:buClr>
                <a:schemeClr val="bg2">
                  <a:lumMod val="50000"/>
                </a:schemeClr>
              </a:buClr>
              <a:buFont typeface="Wingdings" pitchFamily="2" charset="2"/>
              <a:buNone/>
            </a:pPr>
            <a:endParaRPr lang="en-US" altLang="ko-KR" b="1" dirty="0" smtClean="0"/>
          </a:p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endParaRPr lang="en-US" altLang="ko-KR" dirty="0" smtClean="0"/>
          </a:p>
          <a:p>
            <a:pPr>
              <a:lnSpc>
                <a:spcPct val="200000"/>
              </a:lnSpc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44195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Border </a:t>
            </a:r>
            <a:r>
              <a:rPr lang="ko-KR" altLang="en-US" dirty="0" smtClean="0"/>
              <a:t>속성</a:t>
            </a:r>
            <a:endParaRPr lang="en-US" altLang="ko-KR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23777" y="1226288"/>
            <a:ext cx="8300767" cy="491224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r>
              <a:rPr lang="en-US" altLang="ko-KR" b="1" dirty="0" smtClean="0"/>
              <a:t>Border </a:t>
            </a:r>
            <a:r>
              <a:rPr lang="ko-KR" altLang="en-US" b="1" dirty="0" smtClean="0"/>
              <a:t>속성 및 설명</a:t>
            </a:r>
            <a:endParaRPr lang="en-US" altLang="ko-KR" b="1" dirty="0" smtClean="0"/>
          </a:p>
          <a:p>
            <a:pPr marL="0" indent="0">
              <a:lnSpc>
                <a:spcPct val="200000"/>
              </a:lnSpc>
              <a:buClr>
                <a:schemeClr val="bg2">
                  <a:lumMod val="50000"/>
                </a:schemeClr>
              </a:buClr>
              <a:buNone/>
            </a:pPr>
            <a:endParaRPr lang="en-US" altLang="ko-KR" b="1" dirty="0"/>
          </a:p>
          <a:p>
            <a:pPr marL="0" indent="0">
              <a:lnSpc>
                <a:spcPct val="200000"/>
              </a:lnSpc>
              <a:buClr>
                <a:schemeClr val="bg2">
                  <a:lumMod val="50000"/>
                </a:schemeClr>
              </a:buClr>
              <a:buNone/>
            </a:pPr>
            <a:endParaRPr lang="en-US" altLang="ko-KR" b="1" dirty="0"/>
          </a:p>
          <a:p>
            <a:pPr lvl="1"/>
            <a:r>
              <a:rPr lang="en-US" altLang="ko-KR" dirty="0" smtClean="0"/>
              <a:t>-</a:t>
            </a:r>
            <a:r>
              <a:rPr lang="en-US" altLang="ko-KR" dirty="0" err="1" smtClean="0"/>
              <a:t>fx</a:t>
            </a:r>
            <a:r>
              <a:rPr lang="en-US" altLang="ko-KR" dirty="0" smtClean="0"/>
              <a:t>-border-color : red;                  //</a:t>
            </a:r>
            <a:r>
              <a:rPr lang="ko-KR" altLang="en-US" dirty="0" err="1" smtClean="0"/>
              <a:t>색이름</a:t>
            </a:r>
            <a:endParaRPr lang="en-US" altLang="ko-KR" dirty="0" smtClean="0"/>
          </a:p>
          <a:p>
            <a:pPr lvl="1"/>
            <a:r>
              <a:rPr lang="en-US" altLang="ko-KR" dirty="0"/>
              <a:t>-</a:t>
            </a:r>
            <a:r>
              <a:rPr lang="en-US" altLang="ko-KR" dirty="0" err="1"/>
              <a:t>fx</a:t>
            </a:r>
            <a:r>
              <a:rPr lang="en-US" altLang="ko-KR" dirty="0"/>
              <a:t>-border-color : </a:t>
            </a:r>
            <a:r>
              <a:rPr lang="en-US" altLang="ko-KR" dirty="0" smtClean="0"/>
              <a:t>##ff0000;         //#</a:t>
            </a:r>
            <a:r>
              <a:rPr lang="ko-KR" altLang="en-US" dirty="0" smtClean="0"/>
              <a:t>색상번</a:t>
            </a:r>
            <a:r>
              <a:rPr lang="ko-KR" altLang="en-US" dirty="0"/>
              <a:t>호</a:t>
            </a:r>
            <a:endParaRPr lang="en-US" altLang="ko-KR" dirty="0"/>
          </a:p>
          <a:p>
            <a:pPr lvl="1"/>
            <a:r>
              <a:rPr lang="en-US" altLang="ko-KR" dirty="0"/>
              <a:t>-</a:t>
            </a:r>
            <a:r>
              <a:rPr lang="en-US" altLang="ko-KR" dirty="0" err="1"/>
              <a:t>fx</a:t>
            </a:r>
            <a:r>
              <a:rPr lang="en-US" altLang="ko-KR" dirty="0"/>
              <a:t>-border-color : </a:t>
            </a:r>
            <a:r>
              <a:rPr lang="en-US" altLang="ko-KR" dirty="0" err="1" smtClean="0"/>
              <a:t>rgba</a:t>
            </a:r>
            <a:r>
              <a:rPr lang="en-US" altLang="ko-KR" dirty="0" smtClean="0"/>
              <a:t>(255,0,0,0); //</a:t>
            </a:r>
            <a:r>
              <a:rPr lang="en-US" altLang="ko-KR" dirty="0" err="1" smtClean="0"/>
              <a:t>rgba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red,green,blue,alpha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-</a:t>
            </a:r>
            <a:r>
              <a:rPr lang="en-US" altLang="ko-KR" dirty="0" err="1" smtClean="0"/>
              <a:t>fx</a:t>
            </a:r>
            <a:r>
              <a:rPr lang="en-US" altLang="ko-KR" dirty="0" smtClean="0"/>
              <a:t>-border-style 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(solid-</a:t>
            </a:r>
            <a:r>
              <a:rPr lang="ko-KR" altLang="en-US" dirty="0" smtClean="0"/>
              <a:t>실선</a:t>
            </a:r>
            <a:r>
              <a:rPr lang="en-US" altLang="ko-KR" dirty="0" smtClean="0"/>
              <a:t>, dotted-</a:t>
            </a:r>
            <a:r>
              <a:rPr lang="ko-KR" altLang="en-US" dirty="0" smtClean="0"/>
              <a:t>점선</a:t>
            </a:r>
            <a:r>
              <a:rPr lang="en-US" altLang="ko-KR" dirty="0" smtClean="0"/>
              <a:t>, dashed-</a:t>
            </a:r>
            <a:r>
              <a:rPr lang="ko-KR" altLang="en-US" dirty="0"/>
              <a:t>파</a:t>
            </a:r>
            <a:r>
              <a:rPr lang="ko-KR" altLang="en-US" dirty="0" smtClean="0"/>
              <a:t>선</a:t>
            </a:r>
            <a:r>
              <a:rPr lang="en-US" altLang="ko-KR" dirty="0" smtClean="0"/>
              <a:t>)</a:t>
            </a:r>
          </a:p>
          <a:p>
            <a:pPr marL="200025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dashed segments(</a:t>
            </a:r>
            <a:r>
              <a:rPr lang="ko-KR" altLang="en-US" dirty="0" smtClean="0"/>
              <a:t>선의길이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공백길이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선의길이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공백길이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endParaRPr lang="en-US" altLang="ko-KR" dirty="0" smtClean="0"/>
          </a:p>
          <a:p>
            <a:pPr>
              <a:lnSpc>
                <a:spcPct val="200000"/>
              </a:lnSpc>
            </a:pPr>
            <a:endParaRPr lang="en-US" altLang="ko-KR" dirty="0" smtClean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17" y="1898904"/>
            <a:ext cx="7327392" cy="1739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3987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Border </a:t>
            </a:r>
            <a:r>
              <a:rPr lang="ko-KR" altLang="en-US" dirty="0"/>
              <a:t>속성</a:t>
            </a:r>
            <a:endParaRPr lang="en-US" altLang="ko-KR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572008" y="1052552"/>
            <a:ext cx="8063023" cy="491224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r>
              <a:rPr lang="en-US" altLang="ko-KR" b="1" dirty="0"/>
              <a:t>a</a:t>
            </a:r>
            <a:r>
              <a:rPr lang="en-US" altLang="ko-KR" b="1" dirty="0" smtClean="0"/>
              <a:t>pp.css</a:t>
            </a:r>
            <a:endParaRPr lang="en-US" altLang="ko-KR" b="1" dirty="0" smtClean="0"/>
          </a:p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 smtClean="0"/>
          </a:p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marL="0" indent="0">
              <a:lnSpc>
                <a:spcPct val="200000"/>
              </a:lnSpc>
              <a:buClr>
                <a:schemeClr val="bg2">
                  <a:lumMod val="50000"/>
                </a:schemeClr>
              </a:buClr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endParaRPr lang="en-US" altLang="ko-KR" dirty="0" smtClean="0"/>
          </a:p>
          <a:p>
            <a:pPr>
              <a:lnSpc>
                <a:spcPct val="200000"/>
              </a:lnSpc>
            </a:pP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72008" y="1847088"/>
            <a:ext cx="8046720" cy="46908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#vbox1 {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-</a:t>
            </a:r>
            <a:r>
              <a:rPr lang="en-US" altLang="ko-KR" sz="1100" dirty="0" err="1">
                <a:solidFill>
                  <a:schemeClr val="tx1"/>
                </a:solidFill>
              </a:rPr>
              <a:t>fx</a:t>
            </a:r>
            <a:r>
              <a:rPr lang="en-US" altLang="ko-KR" sz="1100" dirty="0">
                <a:solidFill>
                  <a:schemeClr val="tx1"/>
                </a:solidFill>
              </a:rPr>
              <a:t>-border-color: red;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-</a:t>
            </a:r>
            <a:r>
              <a:rPr lang="en-US" altLang="ko-KR" sz="1100" dirty="0" err="1">
                <a:solidFill>
                  <a:schemeClr val="tx1"/>
                </a:solidFill>
              </a:rPr>
              <a:t>fx</a:t>
            </a:r>
            <a:r>
              <a:rPr lang="en-US" altLang="ko-KR" sz="1100" dirty="0">
                <a:solidFill>
                  <a:schemeClr val="tx1"/>
                </a:solidFill>
              </a:rPr>
              <a:t>-border-width: 1;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}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#vbox2 {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-</a:t>
            </a:r>
            <a:r>
              <a:rPr lang="en-US" altLang="ko-KR" sz="1100" dirty="0" err="1">
                <a:solidFill>
                  <a:schemeClr val="tx1"/>
                </a:solidFill>
              </a:rPr>
              <a:t>fx</a:t>
            </a:r>
            <a:r>
              <a:rPr lang="en-US" altLang="ko-KR" sz="1100" dirty="0">
                <a:solidFill>
                  <a:schemeClr val="tx1"/>
                </a:solidFill>
              </a:rPr>
              <a:t>-border-color: red;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-</a:t>
            </a:r>
            <a:r>
              <a:rPr lang="en-US" altLang="ko-KR" sz="1100" dirty="0" err="1">
                <a:solidFill>
                  <a:schemeClr val="tx1"/>
                </a:solidFill>
              </a:rPr>
              <a:t>fx</a:t>
            </a:r>
            <a:r>
              <a:rPr lang="en-US" altLang="ko-KR" sz="1100" dirty="0">
                <a:solidFill>
                  <a:schemeClr val="tx1"/>
                </a:solidFill>
              </a:rPr>
              <a:t>-border-width: 1;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-</a:t>
            </a:r>
            <a:r>
              <a:rPr lang="en-US" altLang="ko-KR" sz="1100" dirty="0" err="1">
                <a:solidFill>
                  <a:schemeClr val="tx1"/>
                </a:solidFill>
              </a:rPr>
              <a:t>fx</a:t>
            </a:r>
            <a:r>
              <a:rPr lang="en-US" altLang="ko-KR" sz="1100" dirty="0">
                <a:solidFill>
                  <a:schemeClr val="tx1"/>
                </a:solidFill>
              </a:rPr>
              <a:t>-border-radius: 20;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}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#vbox3 {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-</a:t>
            </a:r>
            <a:r>
              <a:rPr lang="en-US" altLang="ko-KR" sz="1100" dirty="0" err="1">
                <a:solidFill>
                  <a:schemeClr val="tx1"/>
                </a:solidFill>
              </a:rPr>
              <a:t>fx</a:t>
            </a:r>
            <a:r>
              <a:rPr lang="en-US" altLang="ko-KR" sz="1100" dirty="0">
                <a:solidFill>
                  <a:schemeClr val="tx1"/>
                </a:solidFill>
              </a:rPr>
              <a:t>-border-insets: 0, 10, 20;	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-</a:t>
            </a:r>
            <a:r>
              <a:rPr lang="en-US" altLang="ko-KR" sz="1100" dirty="0" err="1">
                <a:solidFill>
                  <a:schemeClr val="tx1"/>
                </a:solidFill>
              </a:rPr>
              <a:t>fx</a:t>
            </a:r>
            <a:r>
              <a:rPr lang="en-US" altLang="ko-KR" sz="1100" dirty="0">
                <a:solidFill>
                  <a:schemeClr val="tx1"/>
                </a:solidFill>
              </a:rPr>
              <a:t>-border-color: red, green, blue;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-</a:t>
            </a:r>
            <a:r>
              <a:rPr lang="en-US" altLang="ko-KR" sz="1100" dirty="0" err="1">
                <a:solidFill>
                  <a:schemeClr val="tx1"/>
                </a:solidFill>
              </a:rPr>
              <a:t>fx</a:t>
            </a:r>
            <a:r>
              <a:rPr lang="en-US" altLang="ko-KR" sz="1100" dirty="0">
                <a:solidFill>
                  <a:schemeClr val="tx1"/>
                </a:solidFill>
              </a:rPr>
              <a:t>-border-width: 1, 1, 1;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}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#vbox4 {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-</a:t>
            </a:r>
            <a:r>
              <a:rPr lang="en-US" altLang="ko-KR" sz="1100" dirty="0" err="1">
                <a:solidFill>
                  <a:schemeClr val="tx1"/>
                </a:solidFill>
              </a:rPr>
              <a:t>fx</a:t>
            </a:r>
            <a:r>
              <a:rPr lang="en-US" altLang="ko-KR" sz="1100" dirty="0">
                <a:solidFill>
                  <a:schemeClr val="tx1"/>
                </a:solidFill>
              </a:rPr>
              <a:t>-border-insets: 0, 10, 20;	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-</a:t>
            </a:r>
            <a:r>
              <a:rPr lang="en-US" altLang="ko-KR" sz="1100" dirty="0" err="1">
                <a:solidFill>
                  <a:schemeClr val="tx1"/>
                </a:solidFill>
              </a:rPr>
              <a:t>fx</a:t>
            </a:r>
            <a:r>
              <a:rPr lang="en-US" altLang="ko-KR" sz="1100" dirty="0">
                <a:solidFill>
                  <a:schemeClr val="tx1"/>
                </a:solidFill>
              </a:rPr>
              <a:t>-border-color: red, green white green white, blue;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-</a:t>
            </a:r>
            <a:r>
              <a:rPr lang="en-US" altLang="ko-KR" sz="1100" dirty="0" err="1">
                <a:solidFill>
                  <a:schemeClr val="tx1"/>
                </a:solidFill>
              </a:rPr>
              <a:t>fx</a:t>
            </a:r>
            <a:r>
              <a:rPr lang="en-US" altLang="ko-KR" sz="1100" dirty="0">
                <a:solidFill>
                  <a:schemeClr val="tx1"/>
                </a:solidFill>
              </a:rPr>
              <a:t>-border-width: 1, 1, 1 3 3 1;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}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#vbox5 {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-</a:t>
            </a:r>
            <a:r>
              <a:rPr lang="en-US" altLang="ko-KR" sz="1100" dirty="0" err="1">
                <a:solidFill>
                  <a:schemeClr val="tx1"/>
                </a:solidFill>
              </a:rPr>
              <a:t>fx</a:t>
            </a:r>
            <a:r>
              <a:rPr lang="en-US" altLang="ko-KR" sz="1100" dirty="0">
                <a:solidFill>
                  <a:schemeClr val="tx1"/>
                </a:solidFill>
              </a:rPr>
              <a:t>-border-color: red;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-</a:t>
            </a:r>
            <a:r>
              <a:rPr lang="en-US" altLang="ko-KR" sz="1100" dirty="0" err="1">
                <a:solidFill>
                  <a:schemeClr val="tx1"/>
                </a:solidFill>
              </a:rPr>
              <a:t>fx</a:t>
            </a:r>
            <a:r>
              <a:rPr lang="en-US" altLang="ko-KR" sz="1100" dirty="0">
                <a:solidFill>
                  <a:schemeClr val="tx1"/>
                </a:solidFill>
              </a:rPr>
              <a:t>-border-width: 2;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-</a:t>
            </a:r>
            <a:r>
              <a:rPr lang="en-US" altLang="ko-KR" sz="1100" dirty="0" err="1">
                <a:solidFill>
                  <a:schemeClr val="tx1"/>
                </a:solidFill>
              </a:rPr>
              <a:t>fx</a:t>
            </a:r>
            <a:r>
              <a:rPr lang="en-US" altLang="ko-KR" sz="1100" dirty="0">
                <a:solidFill>
                  <a:schemeClr val="tx1"/>
                </a:solidFill>
              </a:rPr>
              <a:t>-border-style: solid dotted dashed segments(3, 2, 8, 2);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}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711" y="291084"/>
            <a:ext cx="57340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7218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Background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en-US" altLang="ko-KR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23777" y="1226288"/>
            <a:ext cx="8063023" cy="491224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r>
              <a:rPr lang="en-US" altLang="ko-KR" b="1" dirty="0" smtClean="0"/>
              <a:t>Background </a:t>
            </a:r>
            <a:r>
              <a:rPr lang="ko-KR" altLang="en-US" b="1" dirty="0" smtClean="0"/>
              <a:t>속성 및 설명</a:t>
            </a:r>
            <a:endParaRPr lang="en-US" altLang="ko-KR" b="1" dirty="0" smtClean="0"/>
          </a:p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 smtClean="0"/>
          </a:p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marL="200025" lvl="1" indent="0">
              <a:buNone/>
            </a:pPr>
            <a:endParaRPr lang="en-US" altLang="ko-KR" b="1" dirty="0"/>
          </a:p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endParaRPr lang="en-US" altLang="ko-KR" dirty="0" smtClean="0"/>
          </a:p>
          <a:p>
            <a:pPr>
              <a:lnSpc>
                <a:spcPct val="200000"/>
              </a:lnSpc>
            </a:pPr>
            <a:endParaRPr lang="en-US" altLang="ko-KR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76856"/>
            <a:ext cx="7551738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9176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ue style">
  <a:themeElements>
    <a:clrScheme name="사용자 지정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사용자 지정 2">
      <a:majorFont>
        <a:latin typeface="KoPubWorld돋움체_Pro Bold"/>
        <a:ea typeface="KoPub돋움체 Bold"/>
        <a:cs typeface=""/>
      </a:majorFont>
      <a:minorFont>
        <a:latin typeface="KoPubWorld돋움체_Pro Medium"/>
        <a:ea typeface="KoPubWorld돋움체_Pro Medium"/>
        <a:cs typeface="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lue style" id="{C967B38B-9DBB-494B-857C-2EA90DA498CD}" vid="{D6C56E88-21C9-4E8A-8BCA-3B29FFE6381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4539</TotalTime>
  <Words>840</Words>
  <Application>Microsoft Office PowerPoint</Application>
  <PresentationFormat>화면 슬라이드 쇼(4:3)</PresentationFormat>
  <Paragraphs>211</Paragraphs>
  <Slides>17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blue style</vt:lpstr>
      <vt:lpstr>JavaFx CSS 스타일</vt:lpstr>
      <vt:lpstr>학습 내용</vt:lpstr>
      <vt:lpstr>인라인(inline) 스타일</vt:lpstr>
      <vt:lpstr>외부 CSS 스타일</vt:lpstr>
      <vt:lpstr>외부 CSS 스타일</vt:lpstr>
      <vt:lpstr>외부 CSS 스타일</vt:lpstr>
      <vt:lpstr>Border 속성</vt:lpstr>
      <vt:lpstr>Border 속성</vt:lpstr>
      <vt:lpstr>Background 속성</vt:lpstr>
      <vt:lpstr>Background 속성</vt:lpstr>
      <vt:lpstr>Background 속성</vt:lpstr>
      <vt:lpstr>Background 속성</vt:lpstr>
      <vt:lpstr>Font 속성</vt:lpstr>
      <vt:lpstr>Font 속성</vt:lpstr>
      <vt:lpstr>Shadow 효과</vt:lpstr>
      <vt:lpstr>Shadow 효과</vt:lpstr>
      <vt:lpstr>다음 강의 주제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에지 검출</dc:title>
  <dc:creator>sykim</dc:creator>
  <cp:lastModifiedBy>Windows 사용자</cp:lastModifiedBy>
  <cp:revision>417</cp:revision>
  <dcterms:created xsi:type="dcterms:W3CDTF">2012-08-05T13:41:45Z</dcterms:created>
  <dcterms:modified xsi:type="dcterms:W3CDTF">2020-02-01T16:31:14Z</dcterms:modified>
</cp:coreProperties>
</file>