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59"/>
  </p:notesMasterIdLst>
  <p:sldIdLst>
    <p:sldId id="256" r:id="rId2"/>
    <p:sldId id="257" r:id="rId3"/>
    <p:sldId id="393" r:id="rId4"/>
    <p:sldId id="395" r:id="rId5"/>
    <p:sldId id="396" r:id="rId6"/>
    <p:sldId id="398" r:id="rId7"/>
    <p:sldId id="397" r:id="rId8"/>
    <p:sldId id="399" r:id="rId9"/>
    <p:sldId id="400" r:id="rId10"/>
    <p:sldId id="401" r:id="rId11"/>
    <p:sldId id="402" r:id="rId12"/>
    <p:sldId id="403" r:id="rId13"/>
    <p:sldId id="404" r:id="rId14"/>
    <p:sldId id="405" r:id="rId15"/>
    <p:sldId id="406" r:id="rId16"/>
    <p:sldId id="407" r:id="rId17"/>
    <p:sldId id="408" r:id="rId18"/>
    <p:sldId id="409" r:id="rId19"/>
    <p:sldId id="410" r:id="rId20"/>
    <p:sldId id="411" r:id="rId21"/>
    <p:sldId id="412" r:id="rId22"/>
    <p:sldId id="413" r:id="rId23"/>
    <p:sldId id="415" r:id="rId24"/>
    <p:sldId id="414" r:id="rId25"/>
    <p:sldId id="416" r:id="rId26"/>
    <p:sldId id="417" r:id="rId27"/>
    <p:sldId id="418" r:id="rId28"/>
    <p:sldId id="419" r:id="rId29"/>
    <p:sldId id="420" r:id="rId30"/>
    <p:sldId id="421" r:id="rId31"/>
    <p:sldId id="422" r:id="rId32"/>
    <p:sldId id="423" r:id="rId33"/>
    <p:sldId id="424" r:id="rId34"/>
    <p:sldId id="425" r:id="rId35"/>
    <p:sldId id="426" r:id="rId36"/>
    <p:sldId id="427" r:id="rId37"/>
    <p:sldId id="428" r:id="rId38"/>
    <p:sldId id="430" r:id="rId39"/>
    <p:sldId id="429" r:id="rId40"/>
    <p:sldId id="431" r:id="rId41"/>
    <p:sldId id="432" r:id="rId42"/>
    <p:sldId id="433" r:id="rId43"/>
    <p:sldId id="434" r:id="rId44"/>
    <p:sldId id="439" r:id="rId45"/>
    <p:sldId id="435" r:id="rId46"/>
    <p:sldId id="436" r:id="rId47"/>
    <p:sldId id="437" r:id="rId48"/>
    <p:sldId id="438" r:id="rId49"/>
    <p:sldId id="440" r:id="rId50"/>
    <p:sldId id="441" r:id="rId51"/>
    <p:sldId id="442" r:id="rId52"/>
    <p:sldId id="443" r:id="rId53"/>
    <p:sldId id="444" r:id="rId54"/>
    <p:sldId id="445" r:id="rId55"/>
    <p:sldId id="446" r:id="rId56"/>
    <p:sldId id="447" r:id="rId57"/>
    <p:sldId id="448" r:id="rId5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1C1C1C"/>
    <a:srgbClr val="5F5F5F"/>
    <a:srgbClr val="C0C0C0"/>
    <a:srgbClr val="808080"/>
    <a:srgbClr val="969696"/>
    <a:srgbClr val="FFFFFF"/>
    <a:srgbClr val="C5CFD7"/>
    <a:srgbClr val="F6F8E4"/>
    <a:srgbClr val="5259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034" autoAdjust="0"/>
  </p:normalViewPr>
  <p:slideViewPr>
    <p:cSldViewPr snapToGrid="0">
      <p:cViewPr varScale="1">
        <p:scale>
          <a:sx n="94" d="100"/>
          <a:sy n="94" d="100"/>
        </p:scale>
        <p:origin x="-151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A344BB-51C1-4F04-84F2-D962282C1244}" type="datetimeFigureOut">
              <a:rPr lang="ko-KR" altLang="en-US" smtClean="0"/>
              <a:pPr/>
              <a:t>2020-02-02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64F78-140C-4D34-9C1B-CA7E7783E7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451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64F78-140C-4D34-9C1B-CA7E7783E7F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760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169538" y="1896815"/>
            <a:ext cx="6908920" cy="1431807"/>
          </a:xfrm>
        </p:spPr>
        <p:txBody>
          <a:bodyPr anchor="ctr" anchorCtr="0">
            <a:normAutofit/>
          </a:bodyPr>
          <a:lstStyle>
            <a:lvl1pPr algn="l">
              <a:lnSpc>
                <a:spcPct val="120000"/>
              </a:lnSpc>
              <a:defRPr sz="320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3906983" y="4235316"/>
            <a:ext cx="4005220" cy="1357322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5572148" y="6355080"/>
            <a:ext cx="2286000" cy="365760"/>
          </a:xfrm>
        </p:spPr>
        <p:txBody>
          <a:bodyPr/>
          <a:lstStyle>
            <a:lvl1pPr>
              <a:defRPr sz="1050"/>
            </a:lvl1pPr>
          </a:lstStyle>
          <a:p>
            <a:fld id="{02922A9B-43B8-44D5-A125-B0F6516C03A1}" type="datetimeFigureOut">
              <a:rPr lang="ko-KR" altLang="en-US" smtClean="0"/>
              <a:pPr/>
              <a:t>2020-02-02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69996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7858148" y="6355080"/>
            <a:ext cx="1219200" cy="365760"/>
          </a:xfrm>
          <a:prstGeom prst="rect">
            <a:avLst/>
          </a:prstGeom>
        </p:spPr>
        <p:txBody>
          <a:bodyPr/>
          <a:lstStyle>
            <a:lvl1pPr>
              <a:defRPr sz="900">
                <a:latin typeface="+mn-lt"/>
              </a:defRPr>
            </a:lvl1pPr>
          </a:lstStyle>
          <a:p>
            <a:fld id="{CBE138AF-8397-44D9-AC1C-C7F724DD052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855213" y="1798571"/>
            <a:ext cx="7315200" cy="1611712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33" name="직사각형 32"/>
          <p:cNvSpPr/>
          <p:nvPr/>
        </p:nvSpPr>
        <p:spPr>
          <a:xfrm>
            <a:off x="3816295" y="4154361"/>
            <a:ext cx="4157666" cy="1519232"/>
          </a:xfrm>
          <a:prstGeom prst="rect">
            <a:avLst/>
          </a:prstGeom>
          <a:noFill/>
          <a:ln w="6350" cap="rnd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1" name="직사각형 10"/>
          <p:cNvSpPr/>
          <p:nvPr/>
        </p:nvSpPr>
        <p:spPr>
          <a:xfrm>
            <a:off x="855213" y="1798571"/>
            <a:ext cx="228600" cy="1611712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직사각형 11"/>
          <p:cNvSpPr/>
          <p:nvPr/>
        </p:nvSpPr>
        <p:spPr>
          <a:xfrm>
            <a:off x="7972659" y="4154361"/>
            <a:ext cx="228600" cy="1519232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3" name="직사각형 12"/>
          <p:cNvSpPr/>
          <p:nvPr/>
        </p:nvSpPr>
        <p:spPr>
          <a:xfrm>
            <a:off x="855213" y="1798571"/>
            <a:ext cx="228600" cy="1611712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4" name="직사각형 13"/>
          <p:cNvSpPr/>
          <p:nvPr/>
        </p:nvSpPr>
        <p:spPr>
          <a:xfrm>
            <a:off x="7972659" y="4154361"/>
            <a:ext cx="228600" cy="15192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</p:spTree>
    <p:extLst>
      <p:ext uri="{BB962C8B-B14F-4D97-AF65-F5344CB8AC3E}">
        <p14:creationId xmlns:p14="http://schemas.microsoft.com/office/powerpoint/2010/main" val="3465738495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2A9B-43B8-44D5-A125-B0F6516C03A1}" type="datetimeFigureOut">
              <a:rPr lang="ko-KR" altLang="en-US" smtClean="0"/>
              <a:pPr/>
              <a:t>2020-02-02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23777" y="1226288"/>
            <a:ext cx="8063023" cy="4912242"/>
          </a:xfrm>
        </p:spPr>
        <p:txBody>
          <a:bodyPr/>
          <a:lstStyle>
            <a:lvl1pPr>
              <a:defRPr>
                <a:latin typeface="+mn-lt"/>
                <a:ea typeface="+mn-ea"/>
              </a:defRPr>
            </a:lvl1pPr>
            <a:lvl2pPr>
              <a:defRPr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</a:defRPr>
            </a:lvl2pPr>
            <a:lvl3pPr marL="513000" indent="-108000">
              <a:defRPr>
                <a:solidFill>
                  <a:srgbClr val="4D4D4D"/>
                </a:solidFill>
                <a:latin typeface="+mn-lt"/>
                <a:ea typeface="+mn-ea"/>
              </a:defRPr>
            </a:lvl3pPr>
            <a:lvl4pPr marL="729000" indent="-108000">
              <a:defRPr>
                <a:latin typeface="+mn-lt"/>
                <a:ea typeface="+mn-ea"/>
              </a:defRPr>
            </a:lvl4pPr>
            <a:lvl5pPr marL="999000" indent="-135000">
              <a:defRPr>
                <a:latin typeface="+mn-lt"/>
                <a:ea typeface="+mn-ea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933007351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95116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2A9B-43B8-44D5-A125-B0F6516C03A1}" type="datetimeFigureOut">
              <a:rPr lang="ko-KR" altLang="en-US" smtClean="0"/>
              <a:pPr/>
              <a:t>2020-02-02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179719"/>
            <a:ext cx="4041648" cy="5032744"/>
          </a:xfrm>
        </p:spPr>
        <p:txBody>
          <a:bodyPr/>
          <a:lstStyle>
            <a:lvl2pPr>
              <a:defRPr>
                <a:solidFill>
                  <a:schemeClr val="accent2">
                    <a:lumMod val="50000"/>
                  </a:schemeClr>
                </a:solidFill>
              </a:defRPr>
            </a:lvl2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176671"/>
            <a:ext cx="4041648" cy="5032744"/>
          </a:xfrm>
        </p:spPr>
        <p:txBody>
          <a:bodyPr/>
          <a:lstStyle>
            <a:lvl2pPr>
              <a:defRPr>
                <a:solidFill>
                  <a:schemeClr val="accent2">
                    <a:lumMod val="50000"/>
                  </a:schemeClr>
                </a:solidFill>
              </a:defRPr>
            </a:lvl2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55252292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95116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44051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1500" b="1">
                <a:solidFill>
                  <a:schemeClr val="accent2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1" y="1053576"/>
            <a:ext cx="4041775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1500" b="1">
                <a:solidFill>
                  <a:schemeClr val="accent2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2A9B-43B8-44D5-A125-B0F6516C03A1}" type="datetimeFigureOut">
              <a:rPr lang="ko-KR" altLang="en-US" smtClean="0"/>
              <a:pPr/>
              <a:t>2020-02-02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1836358"/>
            <a:ext cx="4038600" cy="4458645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9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1836358"/>
            <a:ext cx="4038600" cy="4458645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9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08661570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2"/>
            <a:ext cx="8229600" cy="587559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2A9B-43B8-44D5-A125-B0F6516C03A1}" type="datetimeFigureOut">
              <a:rPr lang="ko-KR" altLang="en-US" smtClean="0"/>
              <a:pPr/>
              <a:t>2020-02-02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643406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바닥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2A9B-43B8-44D5-A125-B0F6516C03A1}" type="datetimeFigureOut">
              <a:rPr lang="ko-KR" altLang="en-US" smtClean="0"/>
              <a:pPr/>
              <a:t>2020-02-02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7" name="직선 연결선 16"/>
          <p:cNvSpPr>
            <a:spLocks noChangeShapeType="1"/>
          </p:cNvSpPr>
          <p:nvPr/>
        </p:nvSpPr>
        <p:spPr bwMode="auto">
          <a:xfrm>
            <a:off x="457200" y="6410022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pPr lvl="0"/>
            <a:endParaRPr kumimoji="0" lang="en-US" sz="1350"/>
          </a:p>
        </p:txBody>
      </p:sp>
      <p:sp>
        <p:nvSpPr>
          <p:cNvPr id="19" name="직사각형 18"/>
          <p:cNvSpPr/>
          <p:nvPr/>
        </p:nvSpPr>
        <p:spPr>
          <a:xfrm>
            <a:off x="8301039" y="6392016"/>
            <a:ext cx="842962" cy="4691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350" dirty="0"/>
          </a:p>
        </p:txBody>
      </p:sp>
      <p:sp>
        <p:nvSpPr>
          <p:cNvPr id="21" name="슬라이드 번호 개체 틀 5"/>
          <p:cNvSpPr txBox="1">
            <a:spLocks/>
          </p:cNvSpPr>
          <p:nvPr/>
        </p:nvSpPr>
        <p:spPr>
          <a:xfrm>
            <a:off x="8430336" y="6459978"/>
            <a:ext cx="649375" cy="319537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</a:lstStyle>
          <a:p>
            <a:pPr marL="0" marR="0" lvl="0" indent="0" algn="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C927EB-6092-4BD1-8E20-B01C34759DEF}" type="slidenum">
              <a:rPr kumimoji="0" lang="en-US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6857467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5229927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선 연결선 16"/>
          <p:cNvSpPr>
            <a:spLocks noChangeShapeType="1"/>
          </p:cNvSpPr>
          <p:nvPr/>
        </p:nvSpPr>
        <p:spPr bwMode="auto">
          <a:xfrm>
            <a:off x="457200" y="6410022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pPr lvl="0"/>
            <a:endParaRPr kumimoji="0" lang="en-US" sz="1350"/>
          </a:p>
        </p:txBody>
      </p:sp>
      <p:sp>
        <p:nvSpPr>
          <p:cNvPr id="11" name="직사각형 10"/>
          <p:cNvSpPr/>
          <p:nvPr/>
        </p:nvSpPr>
        <p:spPr>
          <a:xfrm>
            <a:off x="8301038" y="6392996"/>
            <a:ext cx="842962" cy="4691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350" dirty="0"/>
          </a:p>
        </p:txBody>
      </p:sp>
      <p:sp>
        <p:nvSpPr>
          <p:cNvPr id="12" name="직선 연결선 11"/>
          <p:cNvSpPr>
            <a:spLocks noChangeShapeType="1"/>
          </p:cNvSpPr>
          <p:nvPr/>
        </p:nvSpPr>
        <p:spPr bwMode="auto">
          <a:xfrm>
            <a:off x="457200" y="870948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9" name="직사각형 18"/>
          <p:cNvSpPr/>
          <p:nvPr/>
        </p:nvSpPr>
        <p:spPr>
          <a:xfrm>
            <a:off x="445863" y="862013"/>
            <a:ext cx="4716000" cy="831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1"/>
            <a:ext cx="8229600" cy="663759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152000"/>
            <a:ext cx="8229600" cy="511080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460977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050">
                <a:solidFill>
                  <a:schemeClr val="tx2"/>
                </a:solidFill>
              </a:defRPr>
            </a:lvl1pPr>
          </a:lstStyle>
          <a:p>
            <a:fld id="{02922A9B-43B8-44D5-A125-B0F6516C03A1}" type="datetimeFigureOut">
              <a:rPr lang="ko-KR" altLang="en-US" smtClean="0"/>
              <a:pPr/>
              <a:t>2020-02-02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05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1" name="슬라이드 번호 개체 틀 5"/>
          <p:cNvSpPr txBox="1">
            <a:spLocks/>
          </p:cNvSpPr>
          <p:nvPr/>
        </p:nvSpPr>
        <p:spPr>
          <a:xfrm>
            <a:off x="8430336" y="6459978"/>
            <a:ext cx="649375" cy="319537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</a:lstStyle>
          <a:p>
            <a:pPr marL="0" marR="0" lvl="0" indent="0" algn="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C927EB-6092-4BD1-8E20-B01C34759DEF}" type="slidenum">
              <a:rPr kumimoji="0" lang="en-US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7798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</p:sldLayoutIdLst>
  <p:transition>
    <p:dissolve/>
  </p:transition>
  <p:txStyles>
    <p:titleStyle>
      <a:lvl1pPr algn="l" rtl="0" eaLnBrk="1" latinLnBrk="1" hangingPunct="1">
        <a:spcBef>
          <a:spcPct val="0"/>
        </a:spcBef>
        <a:buNone/>
        <a:defRPr kumimoji="0" sz="3200" kern="1200" baseline="0">
          <a:solidFill>
            <a:schemeClr val="bg2">
              <a:lumMod val="25000"/>
            </a:schemeClr>
          </a:solidFill>
          <a:latin typeface="+mj-lt"/>
          <a:ea typeface="+mj-ea"/>
          <a:cs typeface="Tahoma" pitchFamily="34" charset="0"/>
        </a:defRPr>
      </a:lvl1pPr>
    </p:titleStyle>
    <p:bodyStyle>
      <a:lvl1pPr marL="205740" indent="-205740" algn="l" rtl="0" eaLnBrk="1" latinLnBrk="1" hangingPunct="1">
        <a:lnSpc>
          <a:spcPct val="120000"/>
        </a:lnSpc>
        <a:spcBef>
          <a:spcPts val="450"/>
        </a:spcBef>
        <a:buClr>
          <a:schemeClr val="tx1"/>
        </a:buClr>
        <a:buSzPct val="76000"/>
        <a:buFont typeface="Wingdings" pitchFamily="2" charset="2"/>
        <a:buChar char="l"/>
        <a:defRPr kumimoji="0" sz="2400" kern="1200" baseline="0">
          <a:solidFill>
            <a:schemeClr val="tx1"/>
          </a:solidFill>
          <a:latin typeface="Tahoma" panose="020B0604030504040204" pitchFamily="34" charset="0"/>
          <a:ea typeface="+mn-ea"/>
          <a:cs typeface="Tahoma" pitchFamily="34" charset="0"/>
        </a:defRPr>
      </a:lvl1pPr>
      <a:lvl2pPr marL="404813" indent="-204788" algn="l" rtl="0" eaLnBrk="1" latinLnBrk="1" hangingPunct="1">
        <a:lnSpc>
          <a:spcPct val="120000"/>
        </a:lnSpc>
        <a:spcBef>
          <a:spcPts val="450"/>
        </a:spcBef>
        <a:buClr>
          <a:schemeClr val="accent5">
            <a:lumMod val="75000"/>
          </a:schemeClr>
        </a:buClr>
        <a:buSzPct val="85000"/>
        <a:buFont typeface="Wingdings" pitchFamily="2" charset="2"/>
        <a:buChar char=""/>
        <a:defRPr kumimoji="0" sz="2000" kern="1200" baseline="0">
          <a:solidFill>
            <a:schemeClr val="bg2">
              <a:lumMod val="25000"/>
            </a:schemeClr>
          </a:solidFill>
          <a:latin typeface="Tahoma" panose="020B0604030504040204" pitchFamily="34" charset="0"/>
          <a:ea typeface="+mn-ea"/>
          <a:cs typeface="Tahoma" pitchFamily="34" charset="0"/>
        </a:defRPr>
      </a:lvl2pPr>
      <a:lvl3pPr marL="606029" indent="-160735" algn="l" rtl="0" eaLnBrk="1" latinLnBrk="1" hangingPunct="1">
        <a:lnSpc>
          <a:spcPct val="120000"/>
        </a:lnSpc>
        <a:spcBef>
          <a:spcPts val="375"/>
        </a:spcBef>
        <a:buClr>
          <a:schemeClr val="bg1">
            <a:shade val="50000"/>
          </a:schemeClr>
        </a:buClr>
        <a:buSzPct val="76000"/>
        <a:buFont typeface="Arial" pitchFamily="34" charset="0"/>
        <a:buChar char="•"/>
        <a:defRPr kumimoji="0" sz="1800" kern="1200" baseline="0">
          <a:solidFill>
            <a:schemeClr val="tx1"/>
          </a:solidFill>
          <a:latin typeface="Tahoma" panose="020B0604030504040204" pitchFamily="34" charset="0"/>
          <a:ea typeface="+mn-ea"/>
          <a:cs typeface="Tahoma" pitchFamily="34" charset="0"/>
        </a:defRPr>
      </a:lvl3pPr>
      <a:lvl4pPr marL="822960" indent="-171450" algn="l" rtl="0" eaLnBrk="1" latinLnBrk="1" hangingPunct="1">
        <a:lnSpc>
          <a:spcPct val="110000"/>
        </a:lnSpc>
        <a:spcBef>
          <a:spcPts val="375"/>
        </a:spcBef>
        <a:buClr>
          <a:schemeClr val="accent2">
            <a:shade val="75000"/>
          </a:schemeClr>
        </a:buClr>
        <a:buSzPct val="70000"/>
        <a:buFont typeface="Wingdings" pitchFamily="2" charset="2"/>
        <a:buChar char="§"/>
        <a:defRPr kumimoji="0" sz="1800" kern="1200" baseline="0">
          <a:solidFill>
            <a:schemeClr val="tx1"/>
          </a:solidFill>
          <a:latin typeface="Tahoma" panose="020B0604030504040204" pitchFamily="34" charset="0"/>
          <a:ea typeface="+mn-ea"/>
          <a:cs typeface="Tahoma" pitchFamily="34" charset="0"/>
        </a:defRPr>
      </a:lvl4pPr>
      <a:lvl5pPr marL="1028700" indent="-171450" algn="l" rtl="0" eaLnBrk="1" latinLnBrk="1" hangingPunct="1">
        <a:spcBef>
          <a:spcPts val="225"/>
        </a:spcBef>
        <a:buClr>
          <a:schemeClr val="accent2"/>
        </a:buClr>
        <a:buSzPct val="70000"/>
        <a:buFont typeface="Wingdings"/>
        <a:buChar char=""/>
        <a:defRPr kumimoji="0" sz="1400" kern="1200" baseline="0">
          <a:solidFill>
            <a:schemeClr val="tx1"/>
          </a:solidFill>
          <a:latin typeface="Tahoma" panose="020B0604030504040204" pitchFamily="34" charset="0"/>
          <a:ea typeface="+mn-ea"/>
          <a:cs typeface="Tahoma" pitchFamily="34" charset="0"/>
        </a:defRPr>
      </a:lvl5pPr>
      <a:lvl6pPr marL="1234440" indent="-137160" algn="l" rtl="0" eaLnBrk="1" latinLnBrk="1" hangingPunct="1">
        <a:spcBef>
          <a:spcPts val="225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371600" indent="-137160" algn="l" rtl="0" eaLnBrk="1" latinLnBrk="1" hangingPunct="1">
        <a:spcBef>
          <a:spcPts val="225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37160" algn="l" rtl="0" eaLnBrk="1" latinLnBrk="1" hangingPunct="1">
        <a:spcBef>
          <a:spcPts val="225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1645920" indent="-137160" algn="l" rtl="0" eaLnBrk="1" latinLnBrk="1" hangingPunct="1">
        <a:spcBef>
          <a:spcPts val="225"/>
        </a:spcBef>
        <a:buClr>
          <a:srgbClr val="9FB8CD"/>
        </a:buClr>
        <a:buSzPct val="75000"/>
        <a:buFont typeface="Wingdings 3"/>
        <a:buChar char=""/>
        <a:defRPr kumimoji="0" lang="en-US" sz="9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hyperlink" Target="http://3.bp.blogspot.com/-RG1SbCXVMU0/VBJFFE94JwI/AAAAAAAAAQQ/OJiYjo0EIWY/s1600/b1.p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4.bp.blogspot.com/-6XYw-ulCoB0/VBJ5NSuaTjI/AAAAAAAAAUQ/4kwW3YSaOsU/s1600/cb1.png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://3.bp.blogspot.com/-p2YpyRV1whM/VBJ10u_apFI/AAAAAAAAAS0/0qIhnzUkSZk/s1600/tb0.png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JavaFx</a:t>
            </a:r>
            <a:r>
              <a:rPr lang="en-US" altLang="ko-KR" dirty="0" smtClean="0"/>
              <a:t> </a:t>
            </a:r>
            <a:r>
              <a:rPr lang="ko-KR" altLang="en-US" dirty="0" smtClean="0"/>
              <a:t>컨트롤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김성영교수</a:t>
            </a:r>
            <a:endParaRPr lang="en-US" altLang="ko-KR" dirty="0"/>
          </a:p>
          <a:p>
            <a:r>
              <a:rPr lang="ko-KR" altLang="en-US" dirty="0"/>
              <a:t>금오공과대학교</a:t>
            </a:r>
            <a:endParaRPr lang="en-US" altLang="ko-KR" dirty="0"/>
          </a:p>
          <a:p>
            <a:r>
              <a:rPr lang="ko-KR" altLang="en-US" dirty="0"/>
              <a:t>컴퓨터공학과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버튼 컨트롤</a:t>
            </a:r>
            <a:endParaRPr lang="en-US" altLang="ko-KR" dirty="0"/>
          </a:p>
        </p:txBody>
      </p:sp>
      <p:sp>
        <p:nvSpPr>
          <p:cNvPr id="9" name="내용 개체 틀 2"/>
          <p:cNvSpPr>
            <a:spLocks noGrp="1"/>
          </p:cNvSpPr>
          <p:nvPr>
            <p:ph sz="quarter" idx="1"/>
          </p:nvPr>
        </p:nvSpPr>
        <p:spPr>
          <a:xfrm>
            <a:off x="623777" y="1226288"/>
            <a:ext cx="8063023" cy="4912242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r>
              <a:rPr lang="en-US" altLang="ko-KR" b="1" dirty="0" err="1"/>
              <a:t>r</a:t>
            </a:r>
            <a:r>
              <a:rPr lang="en-US" altLang="ko-KR" b="1" dirty="0" err="1" smtClean="0"/>
              <a:t>oot.fxml</a:t>
            </a:r>
            <a:endParaRPr lang="en-US" altLang="ko-KR" b="1" dirty="0" smtClean="0"/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/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 smtClean="0"/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/>
          </a:p>
          <a:p>
            <a:pPr marL="0" indent="0">
              <a:lnSpc>
                <a:spcPct val="150000"/>
              </a:lnSpc>
              <a:buClr>
                <a:schemeClr val="bg2">
                  <a:lumMod val="50000"/>
                </a:schemeClr>
              </a:buClr>
              <a:buNone/>
            </a:pPr>
            <a:endParaRPr lang="en-US" altLang="ko-KR" b="1" dirty="0"/>
          </a:p>
          <a:p>
            <a:pPr marL="0" indent="0">
              <a:lnSpc>
                <a:spcPct val="150000"/>
              </a:lnSpc>
              <a:buClr>
                <a:schemeClr val="bg2">
                  <a:lumMod val="50000"/>
                </a:schemeClr>
              </a:buClr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 smtClean="0"/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/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438912" y="1868424"/>
            <a:ext cx="8467344" cy="43403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>
                <a:solidFill>
                  <a:schemeClr val="tx1"/>
                </a:solidFill>
              </a:rPr>
              <a:t>&lt;</a:t>
            </a:r>
            <a:r>
              <a:rPr lang="en-US" altLang="ko-KR" sz="1300" dirty="0" err="1">
                <a:solidFill>
                  <a:schemeClr val="tx1"/>
                </a:solidFill>
              </a:rPr>
              <a:t>BorderPane</a:t>
            </a:r>
            <a:r>
              <a:rPr lang="en-US" altLang="ko-KR" sz="1300" dirty="0">
                <a:solidFill>
                  <a:schemeClr val="tx1"/>
                </a:solidFill>
              </a:rPr>
              <a:t> </a:t>
            </a:r>
            <a:r>
              <a:rPr lang="en-US" altLang="ko-KR" sz="1300" dirty="0" err="1">
                <a:solidFill>
                  <a:schemeClr val="tx1"/>
                </a:solidFill>
              </a:rPr>
              <a:t>prefHeight</a:t>
            </a:r>
            <a:r>
              <a:rPr lang="en-US" altLang="ko-KR" sz="1300" dirty="0">
                <a:solidFill>
                  <a:schemeClr val="tx1"/>
                </a:solidFill>
              </a:rPr>
              <a:t>="150.0" </a:t>
            </a:r>
            <a:r>
              <a:rPr lang="en-US" altLang="ko-KR" sz="1300" dirty="0" err="1">
                <a:solidFill>
                  <a:schemeClr val="tx1"/>
                </a:solidFill>
              </a:rPr>
              <a:t>prefWidth</a:t>
            </a:r>
            <a:r>
              <a:rPr lang="en-US" altLang="ko-KR" sz="1300" dirty="0">
                <a:solidFill>
                  <a:schemeClr val="tx1"/>
                </a:solidFill>
              </a:rPr>
              <a:t>="420.0" </a:t>
            </a:r>
            <a:r>
              <a:rPr lang="en-US" altLang="ko-KR" sz="1300" dirty="0" err="1">
                <a:solidFill>
                  <a:schemeClr val="tx1"/>
                </a:solidFill>
              </a:rPr>
              <a:t>xmlns:fx</a:t>
            </a:r>
            <a:r>
              <a:rPr lang="en-US" altLang="ko-KR" sz="1300" dirty="0">
                <a:solidFill>
                  <a:schemeClr val="tx1"/>
                </a:solidFill>
              </a:rPr>
              <a:t>="http://javafx.com/</a:t>
            </a:r>
            <a:r>
              <a:rPr lang="en-US" altLang="ko-KR" sz="1300" dirty="0" err="1">
                <a:solidFill>
                  <a:schemeClr val="tx1"/>
                </a:solidFill>
              </a:rPr>
              <a:t>fxml</a:t>
            </a:r>
            <a:r>
              <a:rPr lang="en-US" altLang="ko-KR" sz="1300" dirty="0">
                <a:solidFill>
                  <a:schemeClr val="tx1"/>
                </a:solidFill>
              </a:rPr>
              <a:t>/1" </a:t>
            </a:r>
            <a:r>
              <a:rPr lang="en-US" altLang="ko-KR" sz="1300" dirty="0" err="1">
                <a:solidFill>
                  <a:schemeClr val="tx1"/>
                </a:solidFill>
              </a:rPr>
              <a:t>xmlns</a:t>
            </a:r>
            <a:r>
              <a:rPr lang="en-US" altLang="ko-KR" sz="1300" dirty="0">
                <a:solidFill>
                  <a:schemeClr val="tx1"/>
                </a:solidFill>
              </a:rPr>
              <a:t>="http://javafx.com/</a:t>
            </a:r>
            <a:r>
              <a:rPr lang="en-US" altLang="ko-KR" sz="1300" dirty="0" err="1">
                <a:solidFill>
                  <a:schemeClr val="tx1"/>
                </a:solidFill>
              </a:rPr>
              <a:t>javafx</a:t>
            </a:r>
            <a:r>
              <a:rPr lang="en-US" altLang="ko-KR" sz="1300" dirty="0">
                <a:solidFill>
                  <a:schemeClr val="tx1"/>
                </a:solidFill>
              </a:rPr>
              <a:t>/8" </a:t>
            </a:r>
            <a:r>
              <a:rPr lang="en-US" altLang="ko-KR" sz="1300" dirty="0" err="1">
                <a:solidFill>
                  <a:schemeClr val="tx1"/>
                </a:solidFill>
              </a:rPr>
              <a:t>fx:controller</a:t>
            </a:r>
            <a:r>
              <a:rPr lang="en-US" altLang="ko-KR" sz="1300" dirty="0">
                <a:solidFill>
                  <a:schemeClr val="tx1"/>
                </a:solidFill>
              </a:rPr>
              <a:t>="sec07.exam01_button.RootController"&gt;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&lt;padding&gt;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 &lt;Insets bottom="10.0" left="10.0" right="10.0" top="10.0" /&gt;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&lt;/padding&gt;	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&lt;center&gt;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 &lt;</a:t>
            </a:r>
            <a:r>
              <a:rPr lang="en-US" altLang="ko-KR" sz="1300" dirty="0" err="1">
                <a:solidFill>
                  <a:schemeClr val="tx1"/>
                </a:solidFill>
              </a:rPr>
              <a:t>HBox</a:t>
            </a:r>
            <a:r>
              <a:rPr lang="en-US" altLang="ko-KR" sz="1300" dirty="0">
                <a:solidFill>
                  <a:schemeClr val="tx1"/>
                </a:solidFill>
              </a:rPr>
              <a:t> alignment="CENTER" </a:t>
            </a:r>
            <a:r>
              <a:rPr lang="en-US" altLang="ko-KR" sz="1300" dirty="0" err="1">
                <a:solidFill>
                  <a:schemeClr val="tx1"/>
                </a:solidFill>
              </a:rPr>
              <a:t>prefHeight</a:t>
            </a:r>
            <a:r>
              <a:rPr lang="en-US" altLang="ko-KR" sz="1300" dirty="0">
                <a:solidFill>
                  <a:schemeClr val="tx1"/>
                </a:solidFill>
              </a:rPr>
              <a:t>="100.0" </a:t>
            </a:r>
            <a:r>
              <a:rPr lang="en-US" altLang="ko-KR" sz="1300" dirty="0" err="1">
                <a:solidFill>
                  <a:schemeClr val="tx1"/>
                </a:solidFill>
              </a:rPr>
              <a:t>prefWidth</a:t>
            </a:r>
            <a:r>
              <a:rPr lang="en-US" altLang="ko-KR" sz="1300" dirty="0">
                <a:solidFill>
                  <a:schemeClr val="tx1"/>
                </a:solidFill>
              </a:rPr>
              <a:t>="400.0" spacing="10"&gt;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    &lt;children&gt;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       &lt;</a:t>
            </a:r>
            <a:r>
              <a:rPr lang="en-US" altLang="ko-KR" sz="1300" dirty="0" err="1">
                <a:solidFill>
                  <a:schemeClr val="tx1"/>
                </a:solidFill>
              </a:rPr>
              <a:t>VBox</a:t>
            </a:r>
            <a:r>
              <a:rPr lang="en-US" altLang="ko-KR" sz="1300" dirty="0">
                <a:solidFill>
                  <a:schemeClr val="tx1"/>
                </a:solidFill>
              </a:rPr>
              <a:t> alignment="CENTER_LEFT" </a:t>
            </a:r>
            <a:r>
              <a:rPr lang="en-US" altLang="ko-KR" sz="1300" dirty="0" err="1">
                <a:solidFill>
                  <a:schemeClr val="tx1"/>
                </a:solidFill>
              </a:rPr>
              <a:t>prefHeight</a:t>
            </a:r>
            <a:r>
              <a:rPr lang="en-US" altLang="ko-KR" sz="1300" dirty="0">
                <a:solidFill>
                  <a:schemeClr val="tx1"/>
                </a:solidFill>
              </a:rPr>
              <a:t>="100.0" </a:t>
            </a:r>
            <a:r>
              <a:rPr lang="en-US" altLang="ko-KR" sz="1300" dirty="0" err="1">
                <a:solidFill>
                  <a:schemeClr val="tx1"/>
                </a:solidFill>
              </a:rPr>
              <a:t>prefWidth</a:t>
            </a:r>
            <a:r>
              <a:rPr lang="en-US" altLang="ko-KR" sz="1300" dirty="0">
                <a:solidFill>
                  <a:schemeClr val="tx1"/>
                </a:solidFill>
              </a:rPr>
              <a:t>="100.0" spacing="20.0"&gt;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          &lt;children&gt;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             &lt;</a:t>
            </a:r>
            <a:r>
              <a:rPr lang="en-US" altLang="ko-KR" sz="1300" dirty="0" err="1">
                <a:solidFill>
                  <a:schemeClr val="tx1"/>
                </a:solidFill>
              </a:rPr>
              <a:t>CheckBox</a:t>
            </a:r>
            <a:r>
              <a:rPr lang="en-US" altLang="ko-KR" sz="1300" dirty="0">
                <a:solidFill>
                  <a:schemeClr val="tx1"/>
                </a:solidFill>
              </a:rPr>
              <a:t> </a:t>
            </a:r>
            <a:r>
              <a:rPr lang="en-US" altLang="ko-KR" sz="1300" dirty="0" err="1">
                <a:solidFill>
                  <a:schemeClr val="tx1"/>
                </a:solidFill>
              </a:rPr>
              <a:t>fx:id</a:t>
            </a:r>
            <a:r>
              <a:rPr lang="en-US" altLang="ko-KR" sz="1300" dirty="0">
                <a:solidFill>
                  <a:schemeClr val="tx1"/>
                </a:solidFill>
              </a:rPr>
              <a:t>="chk1" </a:t>
            </a:r>
            <a:r>
              <a:rPr lang="en-US" altLang="ko-KR" sz="1300" dirty="0" err="1">
                <a:solidFill>
                  <a:schemeClr val="tx1"/>
                </a:solidFill>
              </a:rPr>
              <a:t>onAction</a:t>
            </a:r>
            <a:r>
              <a:rPr lang="en-US" altLang="ko-KR" sz="1300" dirty="0">
                <a:solidFill>
                  <a:schemeClr val="tx1"/>
                </a:solidFill>
              </a:rPr>
              <a:t>="#</a:t>
            </a:r>
            <a:r>
              <a:rPr lang="en-US" altLang="ko-KR" sz="1300" dirty="0" err="1">
                <a:solidFill>
                  <a:schemeClr val="tx1"/>
                </a:solidFill>
              </a:rPr>
              <a:t>handleChkAction</a:t>
            </a:r>
            <a:r>
              <a:rPr lang="en-US" altLang="ko-KR" sz="1300" dirty="0">
                <a:solidFill>
                  <a:schemeClr val="tx1"/>
                </a:solidFill>
              </a:rPr>
              <a:t>" text="</a:t>
            </a:r>
            <a:r>
              <a:rPr lang="ko-KR" altLang="en-US" sz="1300" dirty="0">
                <a:solidFill>
                  <a:schemeClr val="tx1"/>
                </a:solidFill>
              </a:rPr>
              <a:t>안경</a:t>
            </a:r>
            <a:r>
              <a:rPr lang="en-US" altLang="ko-KR" sz="1300" dirty="0">
                <a:solidFill>
                  <a:schemeClr val="tx1"/>
                </a:solidFill>
              </a:rPr>
              <a:t>" /&gt;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             &lt;</a:t>
            </a:r>
            <a:r>
              <a:rPr lang="en-US" altLang="ko-KR" sz="1300" dirty="0" err="1">
                <a:solidFill>
                  <a:schemeClr val="tx1"/>
                </a:solidFill>
              </a:rPr>
              <a:t>CheckBox</a:t>
            </a:r>
            <a:r>
              <a:rPr lang="en-US" altLang="ko-KR" sz="1300" dirty="0">
                <a:solidFill>
                  <a:schemeClr val="tx1"/>
                </a:solidFill>
              </a:rPr>
              <a:t> </a:t>
            </a:r>
            <a:r>
              <a:rPr lang="en-US" altLang="ko-KR" sz="1300" dirty="0" err="1">
                <a:solidFill>
                  <a:schemeClr val="tx1"/>
                </a:solidFill>
              </a:rPr>
              <a:t>fx:id</a:t>
            </a:r>
            <a:r>
              <a:rPr lang="en-US" altLang="ko-KR" sz="1300" dirty="0">
                <a:solidFill>
                  <a:schemeClr val="tx1"/>
                </a:solidFill>
              </a:rPr>
              <a:t>="chk2" </a:t>
            </a:r>
            <a:r>
              <a:rPr lang="en-US" altLang="ko-KR" sz="1300" dirty="0" err="1">
                <a:solidFill>
                  <a:schemeClr val="tx1"/>
                </a:solidFill>
              </a:rPr>
              <a:t>onAction</a:t>
            </a:r>
            <a:r>
              <a:rPr lang="en-US" altLang="ko-KR" sz="1300" dirty="0">
                <a:solidFill>
                  <a:schemeClr val="tx1"/>
                </a:solidFill>
              </a:rPr>
              <a:t>="#</a:t>
            </a:r>
            <a:r>
              <a:rPr lang="en-US" altLang="ko-KR" sz="1300" dirty="0" err="1">
                <a:solidFill>
                  <a:schemeClr val="tx1"/>
                </a:solidFill>
              </a:rPr>
              <a:t>handleChkAction</a:t>
            </a:r>
            <a:r>
              <a:rPr lang="en-US" altLang="ko-KR" sz="1300" dirty="0">
                <a:solidFill>
                  <a:schemeClr val="tx1"/>
                </a:solidFill>
              </a:rPr>
              <a:t>" text="</a:t>
            </a:r>
            <a:r>
              <a:rPr lang="ko-KR" altLang="en-US" sz="1300" dirty="0">
                <a:solidFill>
                  <a:schemeClr val="tx1"/>
                </a:solidFill>
              </a:rPr>
              <a:t>모자</a:t>
            </a:r>
            <a:r>
              <a:rPr lang="en-US" altLang="ko-KR" sz="1300" dirty="0">
                <a:solidFill>
                  <a:schemeClr val="tx1"/>
                </a:solidFill>
              </a:rPr>
              <a:t>" /&gt;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          &lt;/children&gt;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       &lt;/</a:t>
            </a:r>
            <a:r>
              <a:rPr lang="en-US" altLang="ko-KR" sz="1300" dirty="0" err="1">
                <a:solidFill>
                  <a:schemeClr val="tx1"/>
                </a:solidFill>
              </a:rPr>
              <a:t>VBox</a:t>
            </a:r>
            <a:r>
              <a:rPr lang="en-US" altLang="ko-KR" sz="13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       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       &lt;</a:t>
            </a:r>
            <a:r>
              <a:rPr lang="en-US" altLang="ko-KR" sz="1300" dirty="0" err="1">
                <a:solidFill>
                  <a:schemeClr val="tx1"/>
                </a:solidFill>
              </a:rPr>
              <a:t>ImageView</a:t>
            </a:r>
            <a:r>
              <a:rPr lang="en-US" altLang="ko-KR" sz="1300" dirty="0">
                <a:solidFill>
                  <a:schemeClr val="tx1"/>
                </a:solidFill>
              </a:rPr>
              <a:t> </a:t>
            </a:r>
            <a:r>
              <a:rPr lang="en-US" altLang="ko-KR" sz="1300" dirty="0" err="1">
                <a:solidFill>
                  <a:schemeClr val="tx1"/>
                </a:solidFill>
              </a:rPr>
              <a:t>fx:id</a:t>
            </a:r>
            <a:r>
              <a:rPr lang="en-US" altLang="ko-KR" sz="1300" dirty="0">
                <a:solidFill>
                  <a:schemeClr val="tx1"/>
                </a:solidFill>
              </a:rPr>
              <a:t>="</a:t>
            </a:r>
            <a:r>
              <a:rPr lang="en-US" altLang="ko-KR" sz="1300" dirty="0" err="1">
                <a:solidFill>
                  <a:schemeClr val="tx1"/>
                </a:solidFill>
              </a:rPr>
              <a:t>checkImageView</a:t>
            </a:r>
            <a:r>
              <a:rPr lang="en-US" altLang="ko-KR" sz="1300" dirty="0">
                <a:solidFill>
                  <a:schemeClr val="tx1"/>
                </a:solidFill>
              </a:rPr>
              <a:t>" </a:t>
            </a:r>
            <a:r>
              <a:rPr lang="en-US" altLang="ko-KR" sz="1300" dirty="0" err="1">
                <a:solidFill>
                  <a:schemeClr val="tx1"/>
                </a:solidFill>
              </a:rPr>
              <a:t>fitWidth</a:t>
            </a:r>
            <a:r>
              <a:rPr lang="en-US" altLang="ko-KR" sz="1300" dirty="0">
                <a:solidFill>
                  <a:schemeClr val="tx1"/>
                </a:solidFill>
              </a:rPr>
              <a:t>="100.0" </a:t>
            </a:r>
            <a:r>
              <a:rPr lang="en-US" altLang="ko-KR" sz="1300" dirty="0" err="1">
                <a:solidFill>
                  <a:schemeClr val="tx1"/>
                </a:solidFill>
              </a:rPr>
              <a:t>preserveRatio</a:t>
            </a:r>
            <a:r>
              <a:rPr lang="en-US" altLang="ko-KR" sz="1300" dirty="0">
                <a:solidFill>
                  <a:schemeClr val="tx1"/>
                </a:solidFill>
              </a:rPr>
              <a:t>="true"&gt;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          &lt;image&gt;&lt;Image </a:t>
            </a:r>
            <a:r>
              <a:rPr lang="en-US" altLang="ko-KR" sz="1300" dirty="0" err="1">
                <a:solidFill>
                  <a:schemeClr val="tx1"/>
                </a:solidFill>
              </a:rPr>
              <a:t>url</a:t>
            </a:r>
            <a:r>
              <a:rPr lang="en-US" altLang="ko-KR" sz="1300" dirty="0">
                <a:solidFill>
                  <a:schemeClr val="tx1"/>
                </a:solidFill>
              </a:rPr>
              <a:t>="@images/geek.gif" /&gt;&lt;/image&gt;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       &lt;/</a:t>
            </a:r>
            <a:r>
              <a:rPr lang="en-US" altLang="ko-KR" sz="1300" dirty="0" err="1">
                <a:solidFill>
                  <a:schemeClr val="tx1"/>
                </a:solidFill>
              </a:rPr>
              <a:t>ImageView</a:t>
            </a:r>
            <a:r>
              <a:rPr lang="en-US" altLang="ko-KR" sz="1300" dirty="0">
                <a:solidFill>
                  <a:schemeClr val="tx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34431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버튼 컨트롤</a:t>
            </a:r>
            <a:endParaRPr lang="en-US" altLang="ko-KR" dirty="0"/>
          </a:p>
        </p:txBody>
      </p:sp>
      <p:sp>
        <p:nvSpPr>
          <p:cNvPr id="9" name="내용 개체 틀 2"/>
          <p:cNvSpPr>
            <a:spLocks noGrp="1"/>
          </p:cNvSpPr>
          <p:nvPr>
            <p:ph sz="quarter" idx="1"/>
          </p:nvPr>
        </p:nvSpPr>
        <p:spPr>
          <a:xfrm>
            <a:off x="623777" y="1226288"/>
            <a:ext cx="8063023" cy="4912242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r>
              <a:rPr lang="en-US" altLang="ko-KR" b="1" dirty="0" err="1"/>
              <a:t>r</a:t>
            </a:r>
            <a:r>
              <a:rPr lang="en-US" altLang="ko-KR" b="1" dirty="0" err="1" smtClean="0"/>
              <a:t>oot.fxml</a:t>
            </a:r>
            <a:endParaRPr lang="en-US" altLang="ko-KR" b="1" dirty="0" smtClean="0"/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/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 smtClean="0"/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/>
          </a:p>
          <a:p>
            <a:pPr marL="0" indent="0">
              <a:lnSpc>
                <a:spcPct val="150000"/>
              </a:lnSpc>
              <a:buClr>
                <a:schemeClr val="bg2">
                  <a:lumMod val="50000"/>
                </a:schemeClr>
              </a:buClr>
              <a:buNone/>
            </a:pPr>
            <a:endParaRPr lang="en-US" altLang="ko-KR" b="1" dirty="0"/>
          </a:p>
          <a:p>
            <a:pPr marL="0" indent="0">
              <a:lnSpc>
                <a:spcPct val="150000"/>
              </a:lnSpc>
              <a:buClr>
                <a:schemeClr val="bg2">
                  <a:lumMod val="50000"/>
                </a:schemeClr>
              </a:buClr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 smtClean="0"/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/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438912" y="1868424"/>
            <a:ext cx="8467344" cy="47152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>
                <a:solidFill>
                  <a:schemeClr val="tx1"/>
                </a:solidFill>
              </a:rPr>
              <a:t>&lt;Separator orientation="VERTICAL" </a:t>
            </a:r>
            <a:r>
              <a:rPr lang="en-US" altLang="ko-KR" sz="1300" dirty="0" err="1">
                <a:solidFill>
                  <a:schemeClr val="tx1"/>
                </a:solidFill>
              </a:rPr>
              <a:t>prefHeight</a:t>
            </a:r>
            <a:r>
              <a:rPr lang="en-US" altLang="ko-KR" sz="1300" dirty="0">
                <a:solidFill>
                  <a:schemeClr val="tx1"/>
                </a:solidFill>
              </a:rPr>
              <a:t>="100.0" /&gt;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       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       &lt;</a:t>
            </a:r>
            <a:r>
              <a:rPr lang="en-US" altLang="ko-KR" sz="1300" dirty="0" err="1">
                <a:solidFill>
                  <a:schemeClr val="tx1"/>
                </a:solidFill>
              </a:rPr>
              <a:t>VBox</a:t>
            </a:r>
            <a:r>
              <a:rPr lang="en-US" altLang="ko-KR" sz="1300" dirty="0">
                <a:solidFill>
                  <a:schemeClr val="tx1"/>
                </a:solidFill>
              </a:rPr>
              <a:t> alignment="CENTER_LEFT" </a:t>
            </a:r>
            <a:r>
              <a:rPr lang="en-US" altLang="ko-KR" sz="1300" dirty="0" err="1">
                <a:solidFill>
                  <a:schemeClr val="tx1"/>
                </a:solidFill>
              </a:rPr>
              <a:t>prefHeight</a:t>
            </a:r>
            <a:r>
              <a:rPr lang="en-US" altLang="ko-KR" sz="1300" dirty="0">
                <a:solidFill>
                  <a:schemeClr val="tx1"/>
                </a:solidFill>
              </a:rPr>
              <a:t>="100" </a:t>
            </a:r>
            <a:r>
              <a:rPr lang="en-US" altLang="ko-KR" sz="1300" dirty="0" err="1">
                <a:solidFill>
                  <a:schemeClr val="tx1"/>
                </a:solidFill>
              </a:rPr>
              <a:t>prefWidth</a:t>
            </a:r>
            <a:r>
              <a:rPr lang="en-US" altLang="ko-KR" sz="1300" dirty="0">
                <a:solidFill>
                  <a:schemeClr val="tx1"/>
                </a:solidFill>
              </a:rPr>
              <a:t>="150" spacing="20.0"&gt;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      </a:t>
            </a:r>
            <a:r>
              <a:rPr lang="en-US" altLang="ko-KR" sz="1400" dirty="0"/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&lt;</a:t>
            </a:r>
            <a:r>
              <a:rPr lang="en-US" altLang="ko-KR" sz="1400" dirty="0" err="1">
                <a:solidFill>
                  <a:schemeClr val="tx1"/>
                </a:solidFill>
              </a:rPr>
              <a:t>fx:define</a:t>
            </a:r>
            <a:r>
              <a:rPr lang="en-US" altLang="ko-KR" sz="1400" dirty="0">
                <a:solidFill>
                  <a:schemeClr val="tx1"/>
                </a:solidFill>
              </a:rPr>
              <a:t>&gt;&lt;</a:t>
            </a:r>
            <a:r>
              <a:rPr lang="en-US" altLang="ko-KR" sz="1400" dirty="0" err="1">
                <a:solidFill>
                  <a:schemeClr val="tx1"/>
                </a:solidFill>
              </a:rPr>
              <a:t>ToggleGroup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fx:id</a:t>
            </a:r>
            <a:r>
              <a:rPr lang="en-US" altLang="ko-KR" sz="1400" dirty="0">
                <a:solidFill>
                  <a:schemeClr val="tx1"/>
                </a:solidFill>
              </a:rPr>
              <a:t>="group"/&gt;&lt;/</a:t>
            </a:r>
            <a:r>
              <a:rPr lang="en-US" altLang="ko-KR" sz="1400" dirty="0" err="1">
                <a:solidFill>
                  <a:schemeClr val="tx1"/>
                </a:solidFill>
              </a:rPr>
              <a:t>fx:define</a:t>
            </a:r>
            <a:r>
              <a:rPr lang="en-US" altLang="ko-KR" sz="1400" dirty="0">
                <a:solidFill>
                  <a:schemeClr val="tx1"/>
                </a:solidFill>
              </a:rPr>
              <a:t>&gt;</a:t>
            </a:r>
            <a:r>
              <a:rPr lang="en-US" altLang="ko-KR" sz="1300" dirty="0">
                <a:solidFill>
                  <a:schemeClr val="tx1"/>
                </a:solidFill>
              </a:rPr>
              <a:t>	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       	&lt;children&gt;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       	   &lt;</a:t>
            </a:r>
            <a:r>
              <a:rPr lang="en-US" altLang="ko-KR" sz="1300" dirty="0" err="1">
                <a:solidFill>
                  <a:schemeClr val="tx1"/>
                </a:solidFill>
              </a:rPr>
              <a:t>RadioButton</a:t>
            </a:r>
            <a:r>
              <a:rPr lang="en-US" altLang="ko-KR" sz="1300" dirty="0">
                <a:solidFill>
                  <a:schemeClr val="tx1"/>
                </a:solidFill>
              </a:rPr>
              <a:t> </a:t>
            </a:r>
            <a:r>
              <a:rPr lang="en-US" altLang="ko-KR" sz="1300" dirty="0" err="1">
                <a:solidFill>
                  <a:schemeClr val="tx1"/>
                </a:solidFill>
              </a:rPr>
              <a:t>fx:id</a:t>
            </a:r>
            <a:r>
              <a:rPr lang="en-US" altLang="ko-KR" sz="1300" dirty="0">
                <a:solidFill>
                  <a:schemeClr val="tx1"/>
                </a:solidFill>
              </a:rPr>
              <a:t>="rad1" text="</a:t>
            </a:r>
            <a:r>
              <a:rPr lang="en-US" altLang="ko-KR" sz="1300" dirty="0" err="1">
                <a:solidFill>
                  <a:schemeClr val="tx1"/>
                </a:solidFill>
              </a:rPr>
              <a:t>BubbleChart</a:t>
            </a:r>
            <a:r>
              <a:rPr lang="en-US" altLang="ko-KR" sz="1300" dirty="0">
                <a:solidFill>
                  <a:schemeClr val="tx1"/>
                </a:solidFill>
              </a:rPr>
              <a:t>" </a:t>
            </a:r>
            <a:r>
              <a:rPr lang="en-US" altLang="ko-KR" sz="1300" dirty="0" err="1">
                <a:solidFill>
                  <a:schemeClr val="tx1"/>
                </a:solidFill>
              </a:rPr>
              <a:t>userData</a:t>
            </a:r>
            <a:r>
              <a:rPr lang="en-US" altLang="ko-KR" sz="1300" dirty="0">
                <a:solidFill>
                  <a:schemeClr val="tx1"/>
                </a:solidFill>
              </a:rPr>
              <a:t>="</a:t>
            </a:r>
            <a:r>
              <a:rPr lang="en-US" altLang="ko-KR" sz="1300" dirty="0" err="1">
                <a:solidFill>
                  <a:schemeClr val="tx1"/>
                </a:solidFill>
              </a:rPr>
              <a:t>BubbleChart</a:t>
            </a:r>
            <a:r>
              <a:rPr lang="en-US" altLang="ko-KR" sz="1300" dirty="0">
                <a:solidFill>
                  <a:schemeClr val="tx1"/>
                </a:solidFill>
              </a:rPr>
              <a:t>"&gt;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                 &lt;</a:t>
            </a:r>
            <a:r>
              <a:rPr lang="en-US" altLang="ko-KR" sz="1300" dirty="0" err="1">
                <a:solidFill>
                  <a:schemeClr val="tx1"/>
                </a:solidFill>
              </a:rPr>
              <a:t>toggleGroup</a:t>
            </a:r>
            <a:r>
              <a:rPr lang="en-US" altLang="ko-KR" sz="13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                    &lt;</a:t>
            </a:r>
            <a:r>
              <a:rPr lang="en-US" altLang="ko-KR" sz="1300" dirty="0" err="1">
                <a:solidFill>
                  <a:schemeClr val="tx1"/>
                </a:solidFill>
              </a:rPr>
              <a:t>ToggleGroup</a:t>
            </a:r>
            <a:r>
              <a:rPr lang="en-US" altLang="ko-KR" sz="1300" dirty="0">
                <a:solidFill>
                  <a:schemeClr val="tx1"/>
                </a:solidFill>
              </a:rPr>
              <a:t> </a:t>
            </a:r>
            <a:r>
              <a:rPr lang="en-US" altLang="ko-KR" sz="1300" dirty="0" err="1">
                <a:solidFill>
                  <a:schemeClr val="tx1"/>
                </a:solidFill>
              </a:rPr>
              <a:t>fx:id</a:t>
            </a:r>
            <a:r>
              <a:rPr lang="en-US" altLang="ko-KR" sz="1300" dirty="0">
                <a:solidFill>
                  <a:schemeClr val="tx1"/>
                </a:solidFill>
              </a:rPr>
              <a:t>="group" /&gt;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                 &lt;/</a:t>
            </a:r>
            <a:r>
              <a:rPr lang="en-US" altLang="ko-KR" sz="1300" dirty="0" err="1">
                <a:solidFill>
                  <a:schemeClr val="tx1"/>
                </a:solidFill>
              </a:rPr>
              <a:t>toggleGroup</a:t>
            </a:r>
            <a:r>
              <a:rPr lang="en-US" altLang="ko-KR" sz="13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              &lt;/</a:t>
            </a:r>
            <a:r>
              <a:rPr lang="en-US" altLang="ko-KR" sz="1300" dirty="0" err="1">
                <a:solidFill>
                  <a:schemeClr val="tx1"/>
                </a:solidFill>
              </a:rPr>
              <a:t>RadioButton</a:t>
            </a:r>
            <a:r>
              <a:rPr lang="en-US" altLang="ko-KR" sz="13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       	   &lt;</a:t>
            </a:r>
            <a:r>
              <a:rPr lang="en-US" altLang="ko-KR" sz="1300" dirty="0" err="1">
                <a:solidFill>
                  <a:schemeClr val="tx1"/>
                </a:solidFill>
              </a:rPr>
              <a:t>RadioButton</a:t>
            </a:r>
            <a:r>
              <a:rPr lang="en-US" altLang="ko-KR" sz="1300" dirty="0">
                <a:solidFill>
                  <a:schemeClr val="tx1"/>
                </a:solidFill>
              </a:rPr>
              <a:t> </a:t>
            </a:r>
            <a:r>
              <a:rPr lang="en-US" altLang="ko-KR" sz="1300" dirty="0" err="1">
                <a:solidFill>
                  <a:schemeClr val="tx1"/>
                </a:solidFill>
              </a:rPr>
              <a:t>fx:id</a:t>
            </a:r>
            <a:r>
              <a:rPr lang="en-US" altLang="ko-KR" sz="1300" dirty="0">
                <a:solidFill>
                  <a:schemeClr val="tx1"/>
                </a:solidFill>
              </a:rPr>
              <a:t>="rad2" selected="true" text="</a:t>
            </a:r>
            <a:r>
              <a:rPr lang="en-US" altLang="ko-KR" sz="1300" dirty="0" err="1">
                <a:solidFill>
                  <a:schemeClr val="tx1"/>
                </a:solidFill>
              </a:rPr>
              <a:t>BarChart</a:t>
            </a:r>
            <a:r>
              <a:rPr lang="en-US" altLang="ko-KR" sz="1300" dirty="0">
                <a:solidFill>
                  <a:schemeClr val="tx1"/>
                </a:solidFill>
              </a:rPr>
              <a:t>" </a:t>
            </a:r>
            <a:r>
              <a:rPr lang="en-US" altLang="ko-KR" sz="1300" dirty="0" err="1">
                <a:solidFill>
                  <a:schemeClr val="tx1"/>
                </a:solidFill>
              </a:rPr>
              <a:t>toggleGroup</a:t>
            </a:r>
            <a:r>
              <a:rPr lang="en-US" altLang="ko-KR" sz="1300" dirty="0">
                <a:solidFill>
                  <a:schemeClr val="tx1"/>
                </a:solidFill>
              </a:rPr>
              <a:t>="$group" </a:t>
            </a:r>
            <a:r>
              <a:rPr lang="en-US" altLang="ko-KR" sz="1300" dirty="0" err="1">
                <a:solidFill>
                  <a:schemeClr val="tx1"/>
                </a:solidFill>
              </a:rPr>
              <a:t>userData</a:t>
            </a:r>
            <a:r>
              <a:rPr lang="en-US" altLang="ko-KR" sz="1300" dirty="0">
                <a:solidFill>
                  <a:schemeClr val="tx1"/>
                </a:solidFill>
              </a:rPr>
              <a:t>="</a:t>
            </a:r>
            <a:r>
              <a:rPr lang="en-US" altLang="ko-KR" sz="1300" dirty="0" err="1">
                <a:solidFill>
                  <a:schemeClr val="tx1"/>
                </a:solidFill>
              </a:rPr>
              <a:t>BarChart</a:t>
            </a:r>
            <a:r>
              <a:rPr lang="en-US" altLang="ko-KR" sz="1300" dirty="0">
                <a:solidFill>
                  <a:schemeClr val="tx1"/>
                </a:solidFill>
              </a:rPr>
              <a:t>" /&gt;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       	   &lt;</a:t>
            </a:r>
            <a:r>
              <a:rPr lang="en-US" altLang="ko-KR" sz="1300" dirty="0" err="1">
                <a:solidFill>
                  <a:schemeClr val="tx1"/>
                </a:solidFill>
              </a:rPr>
              <a:t>RadioButton</a:t>
            </a:r>
            <a:r>
              <a:rPr lang="en-US" altLang="ko-KR" sz="1300" dirty="0">
                <a:solidFill>
                  <a:schemeClr val="tx1"/>
                </a:solidFill>
              </a:rPr>
              <a:t> </a:t>
            </a:r>
            <a:r>
              <a:rPr lang="en-US" altLang="ko-KR" sz="1300" dirty="0" err="1">
                <a:solidFill>
                  <a:schemeClr val="tx1"/>
                </a:solidFill>
              </a:rPr>
              <a:t>fx:id</a:t>
            </a:r>
            <a:r>
              <a:rPr lang="en-US" altLang="ko-KR" sz="1300" dirty="0">
                <a:solidFill>
                  <a:schemeClr val="tx1"/>
                </a:solidFill>
              </a:rPr>
              <a:t>="rad3" text="</a:t>
            </a:r>
            <a:r>
              <a:rPr lang="en-US" altLang="ko-KR" sz="1300" dirty="0" err="1">
                <a:solidFill>
                  <a:schemeClr val="tx1"/>
                </a:solidFill>
              </a:rPr>
              <a:t>AreaChart</a:t>
            </a:r>
            <a:r>
              <a:rPr lang="en-US" altLang="ko-KR" sz="1300" dirty="0">
                <a:solidFill>
                  <a:schemeClr val="tx1"/>
                </a:solidFill>
              </a:rPr>
              <a:t>" </a:t>
            </a:r>
            <a:r>
              <a:rPr lang="en-US" altLang="ko-KR" sz="1300" dirty="0" err="1">
                <a:solidFill>
                  <a:schemeClr val="tx1"/>
                </a:solidFill>
              </a:rPr>
              <a:t>toggleGroup</a:t>
            </a:r>
            <a:r>
              <a:rPr lang="en-US" altLang="ko-KR" sz="1300" dirty="0">
                <a:solidFill>
                  <a:schemeClr val="tx1"/>
                </a:solidFill>
              </a:rPr>
              <a:t>="$group" </a:t>
            </a:r>
            <a:r>
              <a:rPr lang="en-US" altLang="ko-KR" sz="1300" dirty="0" err="1">
                <a:solidFill>
                  <a:schemeClr val="tx1"/>
                </a:solidFill>
              </a:rPr>
              <a:t>userData</a:t>
            </a:r>
            <a:r>
              <a:rPr lang="en-US" altLang="ko-KR" sz="1300" dirty="0">
                <a:solidFill>
                  <a:schemeClr val="tx1"/>
                </a:solidFill>
              </a:rPr>
              <a:t>="</a:t>
            </a:r>
            <a:r>
              <a:rPr lang="en-US" altLang="ko-KR" sz="1300" dirty="0" err="1">
                <a:solidFill>
                  <a:schemeClr val="tx1"/>
                </a:solidFill>
              </a:rPr>
              <a:t>AreaChart</a:t>
            </a:r>
            <a:r>
              <a:rPr lang="en-US" altLang="ko-KR" sz="1300" dirty="0">
                <a:solidFill>
                  <a:schemeClr val="tx1"/>
                </a:solidFill>
              </a:rPr>
              <a:t>" /&gt;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       	&lt;/children&gt;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       &lt;/</a:t>
            </a:r>
            <a:r>
              <a:rPr lang="en-US" altLang="ko-KR" sz="1300" dirty="0" err="1">
                <a:solidFill>
                  <a:schemeClr val="tx1"/>
                </a:solidFill>
              </a:rPr>
              <a:t>VBox</a:t>
            </a:r>
            <a:r>
              <a:rPr lang="en-US" altLang="ko-KR" sz="13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       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       &lt;</a:t>
            </a:r>
            <a:r>
              <a:rPr lang="en-US" altLang="ko-KR" sz="1300" dirty="0" err="1">
                <a:solidFill>
                  <a:schemeClr val="tx1"/>
                </a:solidFill>
              </a:rPr>
              <a:t>ImageView</a:t>
            </a:r>
            <a:r>
              <a:rPr lang="en-US" altLang="ko-KR" sz="1300" dirty="0">
                <a:solidFill>
                  <a:schemeClr val="tx1"/>
                </a:solidFill>
              </a:rPr>
              <a:t> </a:t>
            </a:r>
            <a:r>
              <a:rPr lang="en-US" altLang="ko-KR" sz="1300" dirty="0" err="1">
                <a:solidFill>
                  <a:schemeClr val="tx1"/>
                </a:solidFill>
              </a:rPr>
              <a:t>fx:id</a:t>
            </a:r>
            <a:r>
              <a:rPr lang="en-US" altLang="ko-KR" sz="1300" dirty="0">
                <a:solidFill>
                  <a:schemeClr val="tx1"/>
                </a:solidFill>
              </a:rPr>
              <a:t>="</a:t>
            </a:r>
            <a:r>
              <a:rPr lang="en-US" altLang="ko-KR" sz="1300" dirty="0" err="1">
                <a:solidFill>
                  <a:schemeClr val="tx1"/>
                </a:solidFill>
              </a:rPr>
              <a:t>radioImageView</a:t>
            </a:r>
            <a:r>
              <a:rPr lang="en-US" altLang="ko-KR" sz="1300" dirty="0">
                <a:solidFill>
                  <a:schemeClr val="tx1"/>
                </a:solidFill>
              </a:rPr>
              <a:t>" </a:t>
            </a:r>
            <a:r>
              <a:rPr lang="en-US" altLang="ko-KR" sz="1300" dirty="0" err="1">
                <a:solidFill>
                  <a:schemeClr val="tx1"/>
                </a:solidFill>
              </a:rPr>
              <a:t>fitWidth</a:t>
            </a:r>
            <a:r>
              <a:rPr lang="en-US" altLang="ko-KR" sz="1300" dirty="0">
                <a:solidFill>
                  <a:schemeClr val="tx1"/>
                </a:solidFill>
              </a:rPr>
              <a:t>="100.0" </a:t>
            </a:r>
            <a:r>
              <a:rPr lang="en-US" altLang="ko-KR" sz="1300" dirty="0" err="1">
                <a:solidFill>
                  <a:schemeClr val="tx1"/>
                </a:solidFill>
              </a:rPr>
              <a:t>preserveRatio</a:t>
            </a:r>
            <a:r>
              <a:rPr lang="en-US" altLang="ko-KR" sz="1300" dirty="0">
                <a:solidFill>
                  <a:schemeClr val="tx1"/>
                </a:solidFill>
              </a:rPr>
              <a:t>="true"&gt;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				&lt;image&gt;&lt;Image </a:t>
            </a:r>
            <a:r>
              <a:rPr lang="en-US" altLang="ko-KR" sz="1300" dirty="0" err="1">
                <a:solidFill>
                  <a:schemeClr val="tx1"/>
                </a:solidFill>
              </a:rPr>
              <a:t>url</a:t>
            </a:r>
            <a:r>
              <a:rPr lang="en-US" altLang="ko-KR" sz="1300" dirty="0">
                <a:solidFill>
                  <a:schemeClr val="tx1"/>
                </a:solidFill>
              </a:rPr>
              <a:t>="@images/BarChart.png" /&gt;&lt;/image&gt;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       &lt;/</a:t>
            </a:r>
            <a:r>
              <a:rPr lang="en-US" altLang="ko-KR" sz="1300" dirty="0" err="1">
                <a:solidFill>
                  <a:schemeClr val="tx1"/>
                </a:solidFill>
              </a:rPr>
              <a:t>ImageView</a:t>
            </a:r>
            <a:r>
              <a:rPr lang="en-US" altLang="ko-KR" sz="13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    &lt;/children&gt;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 &lt;/</a:t>
            </a:r>
            <a:r>
              <a:rPr lang="en-US" altLang="ko-KR" sz="1300" dirty="0" err="1">
                <a:solidFill>
                  <a:schemeClr val="tx1"/>
                </a:solidFill>
              </a:rPr>
              <a:t>HBox</a:t>
            </a:r>
            <a:r>
              <a:rPr lang="en-US" altLang="ko-KR" sz="13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&lt;/center&gt;</a:t>
            </a:r>
          </a:p>
        </p:txBody>
      </p:sp>
    </p:spTree>
    <p:extLst>
      <p:ext uri="{BB962C8B-B14F-4D97-AF65-F5344CB8AC3E}">
        <p14:creationId xmlns:p14="http://schemas.microsoft.com/office/powerpoint/2010/main" val="1357949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버튼 컨트롤</a:t>
            </a:r>
            <a:endParaRPr lang="en-US" altLang="ko-KR" dirty="0"/>
          </a:p>
        </p:txBody>
      </p:sp>
      <p:sp>
        <p:nvSpPr>
          <p:cNvPr id="9" name="내용 개체 틀 2"/>
          <p:cNvSpPr>
            <a:spLocks noGrp="1"/>
          </p:cNvSpPr>
          <p:nvPr>
            <p:ph sz="quarter" idx="1"/>
          </p:nvPr>
        </p:nvSpPr>
        <p:spPr>
          <a:xfrm>
            <a:off x="623777" y="1226288"/>
            <a:ext cx="8063023" cy="4912242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r>
              <a:rPr lang="en-US" altLang="ko-KR" b="1" dirty="0" err="1"/>
              <a:t>r</a:t>
            </a:r>
            <a:r>
              <a:rPr lang="en-US" altLang="ko-KR" b="1" dirty="0" err="1" smtClean="0"/>
              <a:t>oot.fxml</a:t>
            </a:r>
            <a:endParaRPr lang="en-US" altLang="ko-KR" b="1" dirty="0" smtClean="0"/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/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 smtClean="0"/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/>
          </a:p>
          <a:p>
            <a:pPr marL="0" indent="0">
              <a:lnSpc>
                <a:spcPct val="150000"/>
              </a:lnSpc>
              <a:buClr>
                <a:schemeClr val="bg2">
                  <a:lumMod val="50000"/>
                </a:schemeClr>
              </a:buClr>
              <a:buNone/>
            </a:pPr>
            <a:endParaRPr lang="en-US" altLang="ko-KR" b="1" dirty="0"/>
          </a:p>
          <a:p>
            <a:pPr marL="0" indent="0">
              <a:lnSpc>
                <a:spcPct val="150000"/>
              </a:lnSpc>
              <a:buClr>
                <a:schemeClr val="bg2">
                  <a:lumMod val="50000"/>
                </a:schemeClr>
              </a:buClr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 smtClean="0"/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/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438912" y="1868424"/>
            <a:ext cx="8467344" cy="43403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tx1"/>
                </a:solidFill>
              </a:rPr>
              <a:t> &lt;bottom&gt;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tx1"/>
                </a:solidFill>
              </a:rPr>
              <a:t>      &lt;Button </a:t>
            </a:r>
            <a:r>
              <a:rPr lang="en-US" altLang="ko-KR" sz="1300" dirty="0" err="1">
                <a:solidFill>
                  <a:schemeClr val="tx1"/>
                </a:solidFill>
              </a:rPr>
              <a:t>fx:id</a:t>
            </a:r>
            <a:r>
              <a:rPr lang="en-US" altLang="ko-KR" sz="1300" dirty="0">
                <a:solidFill>
                  <a:schemeClr val="tx1"/>
                </a:solidFill>
              </a:rPr>
              <a:t>="</a:t>
            </a:r>
            <a:r>
              <a:rPr lang="en-US" altLang="ko-KR" sz="1300" dirty="0" err="1">
                <a:solidFill>
                  <a:schemeClr val="tx1"/>
                </a:solidFill>
              </a:rPr>
              <a:t>btnExit</a:t>
            </a:r>
            <a:r>
              <a:rPr lang="en-US" altLang="ko-KR" sz="1300" dirty="0">
                <a:solidFill>
                  <a:schemeClr val="tx1"/>
                </a:solidFill>
              </a:rPr>
              <a:t>" </a:t>
            </a:r>
            <a:r>
              <a:rPr lang="en-US" altLang="ko-KR" sz="1300" dirty="0" err="1">
                <a:solidFill>
                  <a:schemeClr val="tx1"/>
                </a:solidFill>
              </a:rPr>
              <a:t>onAction</a:t>
            </a:r>
            <a:r>
              <a:rPr lang="en-US" altLang="ko-KR" sz="1300" dirty="0">
                <a:solidFill>
                  <a:schemeClr val="tx1"/>
                </a:solidFill>
              </a:rPr>
              <a:t>="#</a:t>
            </a:r>
            <a:r>
              <a:rPr lang="en-US" altLang="ko-KR" sz="1300" dirty="0" err="1">
                <a:solidFill>
                  <a:schemeClr val="tx1"/>
                </a:solidFill>
              </a:rPr>
              <a:t>handleBtnExitAction</a:t>
            </a:r>
            <a:r>
              <a:rPr lang="en-US" altLang="ko-KR" sz="1300" dirty="0">
                <a:solidFill>
                  <a:schemeClr val="tx1"/>
                </a:solidFill>
              </a:rPr>
              <a:t>" </a:t>
            </a:r>
            <a:r>
              <a:rPr lang="en-US" altLang="ko-KR" sz="1300" dirty="0" err="1">
                <a:solidFill>
                  <a:schemeClr val="tx1"/>
                </a:solidFill>
              </a:rPr>
              <a:t>BorderPane.alignment</a:t>
            </a:r>
            <a:r>
              <a:rPr lang="en-US" altLang="ko-KR" sz="1300" dirty="0">
                <a:solidFill>
                  <a:schemeClr val="tx1"/>
                </a:solidFill>
              </a:rPr>
              <a:t>="CENTER"&gt;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tx1"/>
                </a:solidFill>
              </a:rPr>
              <a:t>         &lt;graphic&gt;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tx1"/>
                </a:solidFill>
              </a:rPr>
              <a:t>         	&lt;</a:t>
            </a:r>
            <a:r>
              <a:rPr lang="en-US" altLang="ko-KR" sz="1300" dirty="0" err="1">
                <a:solidFill>
                  <a:schemeClr val="tx1"/>
                </a:solidFill>
              </a:rPr>
              <a:t>ImageView</a:t>
            </a:r>
            <a:r>
              <a:rPr lang="en-US" altLang="ko-KR" sz="1300" dirty="0">
                <a:solidFill>
                  <a:schemeClr val="tx1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tx1"/>
                </a:solidFill>
              </a:rPr>
              <a:t>            &lt;image&gt;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tx1"/>
                </a:solidFill>
              </a:rPr>
              <a:t>                  &lt;Image </a:t>
            </a:r>
            <a:r>
              <a:rPr lang="en-US" altLang="ko-KR" sz="1300" dirty="0" err="1">
                <a:solidFill>
                  <a:schemeClr val="tx1"/>
                </a:solidFill>
              </a:rPr>
              <a:t>url</a:t>
            </a:r>
            <a:r>
              <a:rPr lang="en-US" altLang="ko-KR" sz="1300" dirty="0">
                <a:solidFill>
                  <a:schemeClr val="tx1"/>
                </a:solidFill>
              </a:rPr>
              <a:t>="@images/exit.png" /&gt;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tx1"/>
                </a:solidFill>
              </a:rPr>
              <a:t>            &lt;/image&gt;&lt;/</a:t>
            </a:r>
            <a:r>
              <a:rPr lang="en-US" altLang="ko-KR" sz="1300" dirty="0" err="1">
                <a:solidFill>
                  <a:schemeClr val="tx1"/>
                </a:solidFill>
              </a:rPr>
              <a:t>ImageView</a:t>
            </a:r>
            <a:r>
              <a:rPr lang="en-US" altLang="ko-KR" sz="1300" dirty="0">
                <a:solidFill>
                  <a:schemeClr val="tx1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tx1"/>
                </a:solidFill>
              </a:rPr>
              <a:t>         &lt;/graphic&gt;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tx1"/>
                </a:solidFill>
              </a:rPr>
              <a:t>         &lt;</a:t>
            </a:r>
            <a:r>
              <a:rPr lang="en-US" altLang="ko-KR" sz="1300" dirty="0" err="1">
                <a:solidFill>
                  <a:schemeClr val="tx1"/>
                </a:solidFill>
              </a:rPr>
              <a:t>BorderPane.margin</a:t>
            </a:r>
            <a:r>
              <a:rPr lang="en-US" altLang="ko-KR" sz="1300" dirty="0">
                <a:solidFill>
                  <a:schemeClr val="tx1"/>
                </a:solidFill>
              </a:rPr>
              <a:t>&gt;&lt;Insets top="20.0" /&gt;&lt;/</a:t>
            </a:r>
            <a:r>
              <a:rPr lang="en-US" altLang="ko-KR" sz="1300" dirty="0" err="1">
                <a:solidFill>
                  <a:schemeClr val="tx1"/>
                </a:solidFill>
              </a:rPr>
              <a:t>BorderPane.margin</a:t>
            </a:r>
            <a:r>
              <a:rPr lang="en-US" altLang="ko-KR" sz="1300" dirty="0">
                <a:solidFill>
                  <a:schemeClr val="tx1"/>
                </a:solidFill>
              </a:rPr>
              <a:t>&gt;         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tx1"/>
                </a:solidFill>
              </a:rPr>
              <a:t>      &lt;/Button&gt;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tx1"/>
                </a:solidFill>
              </a:rPr>
              <a:t>   &lt;/bottom&gt;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tx1"/>
                </a:solidFill>
              </a:rPr>
              <a:t>&lt;/</a:t>
            </a:r>
            <a:r>
              <a:rPr lang="en-US" altLang="ko-KR" sz="1300" dirty="0" err="1">
                <a:solidFill>
                  <a:schemeClr val="tx1"/>
                </a:solidFill>
              </a:rPr>
              <a:t>BorderPane</a:t>
            </a:r>
            <a:r>
              <a:rPr lang="en-US" altLang="ko-KR" sz="1300" dirty="0">
                <a:solidFill>
                  <a:schemeClr val="tx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79266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버튼 컨트롤</a:t>
            </a:r>
            <a:endParaRPr lang="en-US" altLang="ko-KR" dirty="0"/>
          </a:p>
        </p:txBody>
      </p:sp>
      <p:sp>
        <p:nvSpPr>
          <p:cNvPr id="9" name="내용 개체 틀 2"/>
          <p:cNvSpPr>
            <a:spLocks noGrp="1"/>
          </p:cNvSpPr>
          <p:nvPr>
            <p:ph sz="quarter" idx="1"/>
          </p:nvPr>
        </p:nvSpPr>
        <p:spPr>
          <a:xfrm>
            <a:off x="623777" y="1226288"/>
            <a:ext cx="8063023" cy="4912242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r>
              <a:rPr lang="en-US" altLang="ko-KR" b="1" dirty="0" smtClean="0"/>
              <a:t>RootController.java</a:t>
            </a:r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/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 smtClean="0"/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/>
          </a:p>
          <a:p>
            <a:pPr marL="0" indent="0">
              <a:lnSpc>
                <a:spcPct val="150000"/>
              </a:lnSpc>
              <a:buClr>
                <a:schemeClr val="bg2">
                  <a:lumMod val="50000"/>
                </a:schemeClr>
              </a:buClr>
              <a:buNone/>
            </a:pPr>
            <a:endParaRPr lang="en-US" altLang="ko-KR" b="1" dirty="0"/>
          </a:p>
          <a:p>
            <a:pPr marL="0" indent="0">
              <a:lnSpc>
                <a:spcPct val="150000"/>
              </a:lnSpc>
              <a:buClr>
                <a:schemeClr val="bg2">
                  <a:lumMod val="50000"/>
                </a:schemeClr>
              </a:buClr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 smtClean="0"/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/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438912" y="1868424"/>
            <a:ext cx="8467344" cy="43403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>
                <a:solidFill>
                  <a:schemeClr val="tx1"/>
                </a:solidFill>
              </a:rPr>
              <a:t>public class </a:t>
            </a:r>
            <a:r>
              <a:rPr lang="en-US" altLang="ko-KR" sz="1300" dirty="0" err="1">
                <a:solidFill>
                  <a:schemeClr val="tx1"/>
                </a:solidFill>
              </a:rPr>
              <a:t>RootController</a:t>
            </a:r>
            <a:r>
              <a:rPr lang="en-US" altLang="ko-KR" sz="1300" dirty="0">
                <a:solidFill>
                  <a:schemeClr val="tx1"/>
                </a:solidFill>
              </a:rPr>
              <a:t> implements </a:t>
            </a:r>
            <a:r>
              <a:rPr lang="en-US" altLang="ko-KR" sz="1300" dirty="0" err="1">
                <a:solidFill>
                  <a:schemeClr val="tx1"/>
                </a:solidFill>
              </a:rPr>
              <a:t>Initializable</a:t>
            </a:r>
            <a:r>
              <a:rPr lang="en-US" altLang="ko-KR" sz="1300" dirty="0">
                <a:solidFill>
                  <a:schemeClr val="tx1"/>
                </a:solidFill>
              </a:rPr>
              <a:t> {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	@FXML private </a:t>
            </a:r>
            <a:r>
              <a:rPr lang="en-US" altLang="ko-KR" sz="1300" dirty="0" err="1">
                <a:solidFill>
                  <a:schemeClr val="tx1"/>
                </a:solidFill>
              </a:rPr>
              <a:t>CheckBox</a:t>
            </a:r>
            <a:r>
              <a:rPr lang="en-US" altLang="ko-KR" sz="1300" dirty="0">
                <a:solidFill>
                  <a:schemeClr val="tx1"/>
                </a:solidFill>
              </a:rPr>
              <a:t> chk1;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	@FXML private </a:t>
            </a:r>
            <a:r>
              <a:rPr lang="en-US" altLang="ko-KR" sz="1300" dirty="0" err="1">
                <a:solidFill>
                  <a:schemeClr val="tx1"/>
                </a:solidFill>
              </a:rPr>
              <a:t>CheckBox</a:t>
            </a:r>
            <a:r>
              <a:rPr lang="en-US" altLang="ko-KR" sz="1300" dirty="0">
                <a:solidFill>
                  <a:schemeClr val="tx1"/>
                </a:solidFill>
              </a:rPr>
              <a:t> chk2;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	@FXML private </a:t>
            </a:r>
            <a:r>
              <a:rPr lang="en-US" altLang="ko-KR" sz="1300" dirty="0" err="1">
                <a:solidFill>
                  <a:schemeClr val="tx1"/>
                </a:solidFill>
              </a:rPr>
              <a:t>ImageView</a:t>
            </a:r>
            <a:r>
              <a:rPr lang="en-US" altLang="ko-KR" sz="1300" dirty="0">
                <a:solidFill>
                  <a:schemeClr val="tx1"/>
                </a:solidFill>
              </a:rPr>
              <a:t> </a:t>
            </a:r>
            <a:r>
              <a:rPr lang="en-US" altLang="ko-KR" sz="1300" dirty="0" err="1">
                <a:solidFill>
                  <a:schemeClr val="tx1"/>
                </a:solidFill>
              </a:rPr>
              <a:t>checkImageView</a:t>
            </a:r>
            <a:r>
              <a:rPr lang="en-US" altLang="ko-KR" sz="13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	@FXML private </a:t>
            </a:r>
            <a:r>
              <a:rPr lang="en-US" altLang="ko-KR" sz="1300" dirty="0" err="1">
                <a:solidFill>
                  <a:schemeClr val="tx1"/>
                </a:solidFill>
              </a:rPr>
              <a:t>ToggleGroup</a:t>
            </a:r>
            <a:r>
              <a:rPr lang="en-US" altLang="ko-KR" sz="1300" dirty="0">
                <a:solidFill>
                  <a:schemeClr val="tx1"/>
                </a:solidFill>
              </a:rPr>
              <a:t> group;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	@FXML private </a:t>
            </a:r>
            <a:r>
              <a:rPr lang="en-US" altLang="ko-KR" sz="1300" dirty="0" err="1">
                <a:solidFill>
                  <a:schemeClr val="tx1"/>
                </a:solidFill>
              </a:rPr>
              <a:t>ImageView</a:t>
            </a:r>
            <a:r>
              <a:rPr lang="en-US" altLang="ko-KR" sz="1300" dirty="0">
                <a:solidFill>
                  <a:schemeClr val="tx1"/>
                </a:solidFill>
              </a:rPr>
              <a:t> </a:t>
            </a:r>
            <a:r>
              <a:rPr lang="en-US" altLang="ko-KR" sz="1300" dirty="0" err="1">
                <a:solidFill>
                  <a:schemeClr val="tx1"/>
                </a:solidFill>
              </a:rPr>
              <a:t>radioImageView</a:t>
            </a:r>
            <a:r>
              <a:rPr lang="en-US" altLang="ko-KR" sz="1300" dirty="0">
                <a:solidFill>
                  <a:schemeClr val="tx1"/>
                </a:solidFill>
              </a:rPr>
              <a:t>;	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	@FXML private Button </a:t>
            </a:r>
            <a:r>
              <a:rPr lang="en-US" altLang="ko-KR" sz="1300" dirty="0" err="1">
                <a:solidFill>
                  <a:schemeClr val="tx1"/>
                </a:solidFill>
              </a:rPr>
              <a:t>btnExit</a:t>
            </a:r>
            <a:r>
              <a:rPr lang="en-US" altLang="ko-KR" sz="1300" dirty="0">
                <a:solidFill>
                  <a:schemeClr val="tx1"/>
                </a:solidFill>
              </a:rPr>
              <a:t>;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	@Override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	public void initialize(URL location, </a:t>
            </a:r>
            <a:r>
              <a:rPr lang="en-US" altLang="ko-KR" sz="1300" dirty="0" err="1">
                <a:solidFill>
                  <a:schemeClr val="tx1"/>
                </a:solidFill>
              </a:rPr>
              <a:t>ResourceBundle</a:t>
            </a:r>
            <a:r>
              <a:rPr lang="en-US" altLang="ko-KR" sz="1300" dirty="0">
                <a:solidFill>
                  <a:schemeClr val="tx1"/>
                </a:solidFill>
              </a:rPr>
              <a:t> resources) {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		</a:t>
            </a:r>
            <a:r>
              <a:rPr lang="en-US" altLang="ko-KR" sz="1300" dirty="0" err="1">
                <a:solidFill>
                  <a:schemeClr val="tx1"/>
                </a:solidFill>
              </a:rPr>
              <a:t>group.selectedToggleProperty</a:t>
            </a:r>
            <a:r>
              <a:rPr lang="en-US" altLang="ko-KR" sz="1300" dirty="0">
                <a:solidFill>
                  <a:schemeClr val="tx1"/>
                </a:solidFill>
              </a:rPr>
              <a:t>().</a:t>
            </a:r>
            <a:r>
              <a:rPr lang="en-US" altLang="ko-KR" sz="1300" dirty="0" err="1">
                <a:solidFill>
                  <a:schemeClr val="tx1"/>
                </a:solidFill>
              </a:rPr>
              <a:t>addListener</a:t>
            </a:r>
            <a:r>
              <a:rPr lang="en-US" altLang="ko-KR" sz="1300" dirty="0">
                <a:solidFill>
                  <a:schemeClr val="tx1"/>
                </a:solidFill>
              </a:rPr>
              <a:t>(new </a:t>
            </a:r>
            <a:r>
              <a:rPr lang="en-US" altLang="ko-KR" sz="1300" dirty="0" err="1">
                <a:solidFill>
                  <a:schemeClr val="tx1"/>
                </a:solidFill>
              </a:rPr>
              <a:t>ChangeListener</a:t>
            </a:r>
            <a:r>
              <a:rPr lang="en-US" altLang="ko-KR" sz="1300" dirty="0">
                <a:solidFill>
                  <a:schemeClr val="tx1"/>
                </a:solidFill>
              </a:rPr>
              <a:t>&lt;Toggle&gt;() {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			@Override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			public void changed(</a:t>
            </a:r>
            <a:r>
              <a:rPr lang="en-US" altLang="ko-KR" sz="1300" dirty="0" err="1">
                <a:solidFill>
                  <a:schemeClr val="tx1"/>
                </a:solidFill>
              </a:rPr>
              <a:t>ObservableValue</a:t>
            </a:r>
            <a:r>
              <a:rPr lang="en-US" altLang="ko-KR" sz="1300" dirty="0">
                <a:solidFill>
                  <a:schemeClr val="tx1"/>
                </a:solidFill>
              </a:rPr>
              <a:t>&lt;? extends Toggle&gt; observable, Toggle </a:t>
            </a:r>
            <a:r>
              <a:rPr lang="en-US" altLang="ko-KR" sz="1300" dirty="0" err="1">
                <a:solidFill>
                  <a:schemeClr val="tx1"/>
                </a:solidFill>
              </a:rPr>
              <a:t>oldValue</a:t>
            </a:r>
            <a:r>
              <a:rPr lang="en-US" altLang="ko-KR" sz="1300" dirty="0">
                <a:solidFill>
                  <a:schemeClr val="tx1"/>
                </a:solidFill>
              </a:rPr>
              <a:t>, Toggle </a:t>
            </a:r>
            <a:r>
              <a:rPr lang="en-US" altLang="ko-KR" sz="1300" dirty="0" err="1">
                <a:solidFill>
                  <a:schemeClr val="tx1"/>
                </a:solidFill>
              </a:rPr>
              <a:t>newValue</a:t>
            </a:r>
            <a:r>
              <a:rPr lang="en-US" altLang="ko-KR" sz="1300" dirty="0">
                <a:solidFill>
                  <a:schemeClr val="tx1"/>
                </a:solidFill>
              </a:rPr>
              <a:t>) {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				Image </a:t>
            </a:r>
            <a:r>
              <a:rPr lang="en-US" altLang="ko-KR" sz="1300" dirty="0" err="1">
                <a:solidFill>
                  <a:schemeClr val="tx1"/>
                </a:solidFill>
              </a:rPr>
              <a:t>image</a:t>
            </a:r>
            <a:r>
              <a:rPr lang="en-US" altLang="ko-KR" sz="1300" dirty="0">
                <a:solidFill>
                  <a:schemeClr val="tx1"/>
                </a:solidFill>
              </a:rPr>
              <a:t> = new Image(</a:t>
            </a:r>
            <a:r>
              <a:rPr lang="en-US" altLang="ko-KR" sz="1300" dirty="0" err="1">
                <a:solidFill>
                  <a:schemeClr val="tx1"/>
                </a:solidFill>
              </a:rPr>
              <a:t>getClass</a:t>
            </a:r>
            <a:r>
              <a:rPr lang="en-US" altLang="ko-KR" sz="1300" dirty="0">
                <a:solidFill>
                  <a:schemeClr val="tx1"/>
                </a:solidFill>
              </a:rPr>
              <a:t>().</a:t>
            </a:r>
            <a:r>
              <a:rPr lang="en-US" altLang="ko-KR" sz="1300" dirty="0" err="1">
                <a:solidFill>
                  <a:schemeClr val="tx1"/>
                </a:solidFill>
              </a:rPr>
              <a:t>getResource</a:t>
            </a:r>
            <a:r>
              <a:rPr lang="en-US" altLang="ko-KR" sz="1300" dirty="0">
                <a:solidFill>
                  <a:schemeClr val="tx1"/>
                </a:solidFill>
              </a:rPr>
              <a:t>("images/" + </a:t>
            </a:r>
            <a:r>
              <a:rPr lang="en-US" altLang="ko-KR" sz="1300" dirty="0" err="1">
                <a:solidFill>
                  <a:schemeClr val="tx1"/>
                </a:solidFill>
              </a:rPr>
              <a:t>newValue.getUserData</a:t>
            </a:r>
            <a:r>
              <a:rPr lang="en-US" altLang="ko-KR" sz="1300" dirty="0">
                <a:solidFill>
                  <a:schemeClr val="tx1"/>
                </a:solidFill>
              </a:rPr>
              <a:t>().</a:t>
            </a:r>
            <a:r>
              <a:rPr lang="en-US" altLang="ko-KR" sz="1300" dirty="0" err="1">
                <a:solidFill>
                  <a:schemeClr val="tx1"/>
                </a:solidFill>
              </a:rPr>
              <a:t>toString</a:t>
            </a:r>
            <a:r>
              <a:rPr lang="en-US" altLang="ko-KR" sz="1300" dirty="0">
                <a:solidFill>
                  <a:schemeClr val="tx1"/>
                </a:solidFill>
              </a:rPr>
              <a:t>() + ".</a:t>
            </a:r>
            <a:r>
              <a:rPr lang="en-US" altLang="ko-KR" sz="1300" dirty="0" err="1">
                <a:solidFill>
                  <a:schemeClr val="tx1"/>
                </a:solidFill>
              </a:rPr>
              <a:t>png</a:t>
            </a:r>
            <a:r>
              <a:rPr lang="en-US" altLang="ko-KR" sz="1300" dirty="0">
                <a:solidFill>
                  <a:schemeClr val="tx1"/>
                </a:solidFill>
              </a:rPr>
              <a:t>").</a:t>
            </a:r>
            <a:r>
              <a:rPr lang="en-US" altLang="ko-KR" sz="1300" dirty="0" err="1">
                <a:solidFill>
                  <a:schemeClr val="tx1"/>
                </a:solidFill>
              </a:rPr>
              <a:t>toString</a:t>
            </a:r>
            <a:r>
              <a:rPr lang="en-US" altLang="ko-KR" sz="1300" dirty="0">
                <a:solidFill>
                  <a:schemeClr val="tx1"/>
                </a:solidFill>
              </a:rPr>
              <a:t>());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				</a:t>
            </a:r>
            <a:r>
              <a:rPr lang="en-US" altLang="ko-KR" sz="1300" dirty="0" err="1">
                <a:solidFill>
                  <a:schemeClr val="tx1"/>
                </a:solidFill>
              </a:rPr>
              <a:t>radioImageView.setImage</a:t>
            </a:r>
            <a:r>
              <a:rPr lang="en-US" altLang="ko-KR" sz="1300" dirty="0">
                <a:solidFill>
                  <a:schemeClr val="tx1"/>
                </a:solidFill>
              </a:rPr>
              <a:t>(image);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			}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		});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49798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버튼 컨트롤</a:t>
            </a:r>
            <a:endParaRPr lang="en-US" altLang="ko-KR" dirty="0"/>
          </a:p>
        </p:txBody>
      </p:sp>
      <p:sp>
        <p:nvSpPr>
          <p:cNvPr id="9" name="내용 개체 틀 2"/>
          <p:cNvSpPr>
            <a:spLocks noGrp="1"/>
          </p:cNvSpPr>
          <p:nvPr>
            <p:ph sz="quarter" idx="1"/>
          </p:nvPr>
        </p:nvSpPr>
        <p:spPr>
          <a:xfrm>
            <a:off x="623777" y="1226288"/>
            <a:ext cx="8063023" cy="4912242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r>
              <a:rPr lang="en-US" altLang="ko-KR" b="1" dirty="0" smtClean="0"/>
              <a:t>RootController.java</a:t>
            </a:r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/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 smtClean="0"/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/>
          </a:p>
          <a:p>
            <a:pPr marL="0" indent="0">
              <a:lnSpc>
                <a:spcPct val="150000"/>
              </a:lnSpc>
              <a:buClr>
                <a:schemeClr val="bg2">
                  <a:lumMod val="50000"/>
                </a:schemeClr>
              </a:buClr>
              <a:buNone/>
            </a:pPr>
            <a:endParaRPr lang="en-US" altLang="ko-KR" b="1" dirty="0"/>
          </a:p>
          <a:p>
            <a:pPr marL="0" indent="0">
              <a:lnSpc>
                <a:spcPct val="150000"/>
              </a:lnSpc>
              <a:buClr>
                <a:schemeClr val="bg2">
                  <a:lumMod val="50000"/>
                </a:schemeClr>
              </a:buClr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 smtClean="0"/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/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438912" y="1868424"/>
            <a:ext cx="8467344" cy="43403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public void </a:t>
            </a:r>
            <a:r>
              <a:rPr lang="en-US" altLang="ko-KR" sz="1200" dirty="0" err="1">
                <a:solidFill>
                  <a:schemeClr val="tx1"/>
                </a:solidFill>
              </a:rPr>
              <a:t>handleChkAction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ActionEvent</a:t>
            </a:r>
            <a:r>
              <a:rPr lang="en-US" altLang="ko-KR" sz="1200" dirty="0">
                <a:solidFill>
                  <a:schemeClr val="tx1"/>
                </a:solidFill>
              </a:rPr>
              <a:t> e) {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if(chk1.isSelected</a:t>
            </a:r>
            <a:r>
              <a:rPr lang="en-US" altLang="ko-KR" sz="1200" dirty="0">
                <a:solidFill>
                  <a:schemeClr val="tx1"/>
                </a:solidFill>
              </a:rPr>
              <a:t>() &amp;&amp; chk2.isSelected()) </a:t>
            </a:r>
            <a:r>
              <a:rPr lang="en-US" altLang="ko-KR" sz="12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 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checkImageView.setImage</a:t>
            </a:r>
            <a:r>
              <a:rPr lang="en-US" altLang="ko-KR" sz="1200" dirty="0" smtClean="0">
                <a:solidFill>
                  <a:schemeClr val="tx1"/>
                </a:solidFill>
              </a:rPr>
              <a:t>(new Image(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getClass</a:t>
            </a:r>
            <a:r>
              <a:rPr lang="en-US" altLang="ko-KR" sz="1200" dirty="0" smtClean="0">
                <a:solidFill>
                  <a:schemeClr val="tx1"/>
                </a:solidFill>
              </a:rPr>
              <a:t>().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getResource</a:t>
            </a:r>
            <a:r>
              <a:rPr lang="en-US" altLang="ko-KR" sz="1200" dirty="0" smtClean="0">
                <a:solidFill>
                  <a:schemeClr val="tx1"/>
                </a:solidFill>
              </a:rPr>
              <a:t>("images/geek-glasses-hair.gif").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toString</a:t>
            </a:r>
            <a:r>
              <a:rPr lang="en-US" altLang="ko-KR" sz="1200" dirty="0" smtClean="0">
                <a:solidFill>
                  <a:schemeClr val="tx1"/>
                </a:solidFill>
              </a:rPr>
              <a:t>()));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else if(chk1.isSelected()) 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 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checkImageView.setImage</a:t>
            </a:r>
            <a:r>
              <a:rPr lang="en-US" altLang="ko-KR" sz="1200" dirty="0" smtClean="0">
                <a:solidFill>
                  <a:schemeClr val="tx1"/>
                </a:solidFill>
              </a:rPr>
              <a:t>(new Image(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getClass</a:t>
            </a:r>
            <a:r>
              <a:rPr lang="en-US" altLang="ko-KR" sz="1200" dirty="0" smtClean="0">
                <a:solidFill>
                  <a:schemeClr val="tx1"/>
                </a:solidFill>
              </a:rPr>
              <a:t>().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getResource</a:t>
            </a:r>
            <a:r>
              <a:rPr lang="en-US" altLang="ko-KR" sz="1200" dirty="0" smtClean="0">
                <a:solidFill>
                  <a:schemeClr val="tx1"/>
                </a:solidFill>
              </a:rPr>
              <a:t>("images/geek-glasses.gif").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toString</a:t>
            </a:r>
            <a:r>
              <a:rPr lang="en-US" altLang="ko-KR" sz="1200" dirty="0" smtClean="0">
                <a:solidFill>
                  <a:schemeClr val="tx1"/>
                </a:solidFill>
              </a:rPr>
              <a:t>()));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}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else </a:t>
            </a:r>
            <a:r>
              <a:rPr lang="en-US" altLang="ko-KR" sz="1200" dirty="0">
                <a:solidFill>
                  <a:schemeClr val="tx1"/>
                </a:solidFill>
              </a:rPr>
              <a:t>if(chk2.isSelected()) 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 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checkImageView.setImage</a:t>
            </a:r>
            <a:r>
              <a:rPr lang="en-US" altLang="ko-KR" sz="1200" dirty="0" smtClean="0">
                <a:solidFill>
                  <a:schemeClr val="tx1"/>
                </a:solidFill>
              </a:rPr>
              <a:t>(new </a:t>
            </a:r>
            <a:r>
              <a:rPr lang="en-US" altLang="ko-KR" sz="1200" dirty="0">
                <a:solidFill>
                  <a:schemeClr val="tx1"/>
                </a:solidFill>
              </a:rPr>
              <a:t>Image(</a:t>
            </a:r>
            <a:r>
              <a:rPr lang="en-US" altLang="ko-KR" sz="1200" dirty="0" err="1">
                <a:solidFill>
                  <a:schemeClr val="tx1"/>
                </a:solidFill>
              </a:rPr>
              <a:t>getClass</a:t>
            </a:r>
            <a:r>
              <a:rPr lang="en-US" altLang="ko-KR" sz="1200" dirty="0">
                <a:solidFill>
                  <a:schemeClr val="tx1"/>
                </a:solidFill>
              </a:rPr>
              <a:t>().</a:t>
            </a:r>
            <a:r>
              <a:rPr lang="en-US" altLang="ko-KR" sz="1200" dirty="0" err="1">
                <a:solidFill>
                  <a:schemeClr val="tx1"/>
                </a:solidFill>
              </a:rPr>
              <a:t>getResource</a:t>
            </a:r>
            <a:r>
              <a:rPr lang="en-US" altLang="ko-KR" sz="1200" dirty="0">
                <a:solidFill>
                  <a:schemeClr val="tx1"/>
                </a:solidFill>
              </a:rPr>
              <a:t>("images/geek-hair.gif").</a:t>
            </a:r>
            <a:r>
              <a:rPr lang="en-US" altLang="ko-KR" sz="1200" dirty="0" err="1">
                <a:solidFill>
                  <a:schemeClr val="tx1"/>
                </a:solidFill>
              </a:rPr>
              <a:t>toString</a:t>
            </a:r>
            <a:r>
              <a:rPr lang="en-US" altLang="ko-KR" sz="1200" dirty="0">
                <a:solidFill>
                  <a:schemeClr val="tx1"/>
                </a:solidFill>
              </a:rPr>
              <a:t>()));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}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else </a:t>
            </a:r>
            <a:r>
              <a:rPr lang="en-US" altLang="ko-KR" sz="12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 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checkImageView.setImage</a:t>
            </a:r>
            <a:r>
              <a:rPr lang="en-US" altLang="ko-KR" sz="1200" dirty="0" smtClean="0">
                <a:solidFill>
                  <a:schemeClr val="tx1"/>
                </a:solidFill>
              </a:rPr>
              <a:t>(new </a:t>
            </a:r>
            <a:r>
              <a:rPr lang="en-US" altLang="ko-KR" sz="1200" dirty="0">
                <a:solidFill>
                  <a:schemeClr val="tx1"/>
                </a:solidFill>
              </a:rPr>
              <a:t>Image(</a:t>
            </a:r>
            <a:r>
              <a:rPr lang="en-US" altLang="ko-KR" sz="1200" dirty="0" err="1">
                <a:solidFill>
                  <a:schemeClr val="tx1"/>
                </a:solidFill>
              </a:rPr>
              <a:t>getClass</a:t>
            </a:r>
            <a:r>
              <a:rPr lang="en-US" altLang="ko-KR" sz="1200" dirty="0">
                <a:solidFill>
                  <a:schemeClr val="tx1"/>
                </a:solidFill>
              </a:rPr>
              <a:t>().</a:t>
            </a:r>
            <a:r>
              <a:rPr lang="en-US" altLang="ko-KR" sz="1200" dirty="0" err="1">
                <a:solidFill>
                  <a:schemeClr val="tx1"/>
                </a:solidFill>
              </a:rPr>
              <a:t>getResource</a:t>
            </a:r>
            <a:r>
              <a:rPr lang="en-US" altLang="ko-KR" sz="1200" dirty="0">
                <a:solidFill>
                  <a:schemeClr val="tx1"/>
                </a:solidFill>
              </a:rPr>
              <a:t>("images/geek.gif").</a:t>
            </a:r>
            <a:r>
              <a:rPr lang="en-US" altLang="ko-KR" sz="1200" dirty="0" err="1">
                <a:solidFill>
                  <a:schemeClr val="tx1"/>
                </a:solidFill>
              </a:rPr>
              <a:t>toString</a:t>
            </a:r>
            <a:r>
              <a:rPr lang="en-US" altLang="ko-KR" sz="1200" dirty="0">
                <a:solidFill>
                  <a:schemeClr val="tx1"/>
                </a:solidFill>
              </a:rPr>
              <a:t>()));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}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}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	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public </a:t>
            </a:r>
            <a:r>
              <a:rPr lang="en-US" altLang="ko-KR" sz="1200" dirty="0">
                <a:solidFill>
                  <a:schemeClr val="tx1"/>
                </a:solidFill>
              </a:rPr>
              <a:t>void </a:t>
            </a:r>
            <a:r>
              <a:rPr lang="en-US" altLang="ko-KR" sz="1200" dirty="0" err="1">
                <a:solidFill>
                  <a:schemeClr val="tx1"/>
                </a:solidFill>
              </a:rPr>
              <a:t>handleBtnExitAction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ActionEvent</a:t>
            </a:r>
            <a:r>
              <a:rPr lang="en-US" altLang="ko-KR" sz="1200" dirty="0">
                <a:solidFill>
                  <a:schemeClr val="tx1"/>
                </a:solidFill>
              </a:rPr>
              <a:t> e) {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		</a:t>
            </a:r>
            <a:r>
              <a:rPr lang="en-US" altLang="ko-KR" sz="1200" dirty="0" err="1">
                <a:solidFill>
                  <a:schemeClr val="tx1"/>
                </a:solidFill>
              </a:rPr>
              <a:t>Platform.exit</a:t>
            </a:r>
            <a:r>
              <a:rPr lang="en-US" altLang="ko-KR" sz="12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}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8691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입력 컨트롤</a:t>
            </a:r>
            <a:endParaRPr lang="en-US" altLang="ko-KR" dirty="0"/>
          </a:p>
        </p:txBody>
      </p:sp>
      <p:sp>
        <p:nvSpPr>
          <p:cNvPr id="9" name="내용 개체 틀 2"/>
          <p:cNvSpPr>
            <a:spLocks noGrp="1"/>
          </p:cNvSpPr>
          <p:nvPr>
            <p:ph sz="quarter" idx="1"/>
          </p:nvPr>
        </p:nvSpPr>
        <p:spPr>
          <a:xfrm>
            <a:off x="623778" y="1180568"/>
            <a:ext cx="4097194" cy="4912242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r>
              <a:rPr lang="ko-KR" altLang="en-US" b="1" dirty="0" smtClean="0"/>
              <a:t>버튼 컨트롤의 종류</a:t>
            </a:r>
            <a:endParaRPr lang="en-US" altLang="ko-KR" dirty="0">
              <a:solidFill>
                <a:srgbClr val="0070C0"/>
              </a:solidFill>
            </a:endParaRPr>
          </a:p>
          <a:p>
            <a:pPr marL="742950" lvl="1" indent="-285750">
              <a:lnSpc>
                <a:spcPct val="150000"/>
              </a:lnSpc>
            </a:pPr>
            <a:r>
              <a:rPr lang="en-US" altLang="ko-KR" dirty="0" smtClean="0"/>
              <a:t>Label &amp; </a:t>
            </a:r>
            <a:r>
              <a:rPr lang="en-US" altLang="ko-KR" dirty="0" err="1" smtClean="0"/>
              <a:t>TextField</a:t>
            </a: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</a:pPr>
            <a:r>
              <a:rPr lang="en-US" altLang="ko-KR" dirty="0" err="1" smtClean="0"/>
              <a:t>TextArea</a:t>
            </a: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 smtClean="0"/>
          </a:p>
          <a:p>
            <a:pPr marL="742950" lvl="1" indent="-285750">
              <a:lnSpc>
                <a:spcPct val="150000"/>
              </a:lnSpc>
            </a:pPr>
            <a:r>
              <a:rPr lang="en-US" altLang="ko-KR" dirty="0" err="1" smtClean="0"/>
              <a:t>ColorPicker</a:t>
            </a:r>
            <a:endParaRPr lang="en-US" altLang="ko-KR" dirty="0" smtClean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4543506" y="1131852"/>
            <a:ext cx="4097194" cy="491224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05740" indent="-205740" algn="l" rtl="0" eaLnBrk="1" latinLnBrk="1" hangingPunct="1">
              <a:lnSpc>
                <a:spcPct val="120000"/>
              </a:lnSpc>
              <a:spcBef>
                <a:spcPts val="450"/>
              </a:spcBef>
              <a:buClr>
                <a:schemeClr val="tx1"/>
              </a:buClr>
              <a:buSzPct val="76000"/>
              <a:buFont typeface="Wingdings" pitchFamily="2" charset="2"/>
              <a:buChar char="l"/>
              <a:defRPr kumimoji="0" sz="2400" kern="120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04813" indent="-204788" algn="l" rtl="0" eaLnBrk="1" latinLnBrk="1" hangingPunct="1">
              <a:lnSpc>
                <a:spcPct val="120000"/>
              </a:lnSpc>
              <a:spcBef>
                <a:spcPts val="450"/>
              </a:spcBef>
              <a:buClr>
                <a:schemeClr val="accent5">
                  <a:lumMod val="75000"/>
                </a:schemeClr>
              </a:buClr>
              <a:buSzPct val="85000"/>
              <a:buFont typeface="Wingdings" pitchFamily="2" charset="2"/>
              <a:buChar char=""/>
              <a:defRPr kumimoji="0" sz="2000" kern="1200" baseline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Tahoma" pitchFamily="34" charset="0"/>
              </a:defRPr>
            </a:lvl2pPr>
            <a:lvl3pPr marL="513000" indent="-108000" algn="l" rtl="0" eaLnBrk="1" latinLnBrk="1" hangingPunct="1">
              <a:lnSpc>
                <a:spcPct val="120000"/>
              </a:lnSpc>
              <a:spcBef>
                <a:spcPts val="375"/>
              </a:spcBef>
              <a:buClr>
                <a:schemeClr val="bg1">
                  <a:shade val="50000"/>
                </a:schemeClr>
              </a:buClr>
              <a:buSzPct val="76000"/>
              <a:buFont typeface="Arial" pitchFamily="34" charset="0"/>
              <a:buChar char="•"/>
              <a:defRPr kumimoji="0" sz="1800" kern="1200" baseline="0">
                <a:solidFill>
                  <a:srgbClr val="4D4D4D"/>
                </a:solidFill>
                <a:latin typeface="+mn-lt"/>
                <a:ea typeface="+mn-ea"/>
                <a:cs typeface="Tahoma" pitchFamily="34" charset="0"/>
              </a:defRPr>
            </a:lvl3pPr>
            <a:lvl4pPr marL="729000" indent="-108000" algn="l" rtl="0" eaLnBrk="1" latinLnBrk="1" hangingPunct="1">
              <a:lnSpc>
                <a:spcPct val="110000"/>
              </a:lnSpc>
              <a:spcBef>
                <a:spcPts val="375"/>
              </a:spcBef>
              <a:buClr>
                <a:schemeClr val="accent2">
                  <a:shade val="75000"/>
                </a:schemeClr>
              </a:buClr>
              <a:buSzPct val="70000"/>
              <a:buFont typeface="Wingdings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4pPr>
            <a:lvl5pPr marL="999000" indent="-135000" algn="l" rtl="0" eaLnBrk="1" latinLnBrk="1" hangingPunct="1">
              <a:spcBef>
                <a:spcPts val="225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5pPr>
            <a:lvl6pPr marL="1234440" indent="-137160" algn="l" rtl="0" eaLnBrk="1" latinLnBrk="1" hangingPunct="1">
              <a:spcBef>
                <a:spcPts val="225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71600" indent="-137160" algn="l" rtl="0" eaLnBrk="1" latinLnBrk="1" hangingPunct="1">
              <a:spcBef>
                <a:spcPts val="225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0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37160" algn="l" rtl="0" eaLnBrk="1" latinLnBrk="1" hangingPunct="1">
              <a:spcBef>
                <a:spcPts val="225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0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45920" indent="-137160" algn="l" rtl="0" eaLnBrk="1" latinLnBrk="1" hangingPunct="1">
              <a:spcBef>
                <a:spcPts val="225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9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chemeClr val="bg2">
                  <a:lumMod val="50000"/>
                </a:schemeClr>
              </a:buClr>
              <a:buNone/>
            </a:pPr>
            <a:endParaRPr lang="en-US" altLang="ko-KR" dirty="0" smtClean="0">
              <a:solidFill>
                <a:srgbClr val="0070C0"/>
              </a:solidFill>
            </a:endParaRPr>
          </a:p>
          <a:p>
            <a:pPr marL="742950" lvl="1" indent="-285750">
              <a:lnSpc>
                <a:spcPct val="150000"/>
              </a:lnSpc>
            </a:pPr>
            <a:r>
              <a:rPr lang="en-US" altLang="ko-KR" dirty="0" err="1" smtClean="0"/>
              <a:t>PasswordField</a:t>
            </a: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</a:pPr>
            <a:r>
              <a:rPr lang="en-US" altLang="ko-KR" dirty="0" err="1" smtClean="0"/>
              <a:t>ComboBox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</a:pPr>
            <a:r>
              <a:rPr lang="en-US" altLang="ko-KR" dirty="0" err="1" smtClean="0"/>
              <a:t>DataPicker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</a:pPr>
            <a:endParaRPr lang="en-US" altLang="ko-KR" dirty="0" smtClean="0"/>
          </a:p>
          <a:p>
            <a:pPr marL="457200" lvl="1" indent="0">
              <a:lnSpc>
                <a:spcPct val="150000"/>
              </a:lnSpc>
              <a:buFont typeface="Wingdings" pitchFamily="2" charset="2"/>
              <a:buNone/>
            </a:pPr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5" y="2312480"/>
            <a:ext cx="20383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638" y="2312480"/>
            <a:ext cx="18192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5" y="3459004"/>
            <a:ext cx="26098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5753" y="3358420"/>
            <a:ext cx="127635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5753" y="4815750"/>
            <a:ext cx="178117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484" y="4874424"/>
            <a:ext cx="1533481" cy="1465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116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입력 컨트롤</a:t>
            </a:r>
            <a:endParaRPr lang="en-US" altLang="ko-KR" dirty="0"/>
          </a:p>
        </p:txBody>
      </p:sp>
      <p:sp>
        <p:nvSpPr>
          <p:cNvPr id="9" name="내용 개체 틀 2"/>
          <p:cNvSpPr>
            <a:spLocks noGrp="1"/>
          </p:cNvSpPr>
          <p:nvPr>
            <p:ph sz="quarter" idx="1"/>
          </p:nvPr>
        </p:nvSpPr>
        <p:spPr>
          <a:xfrm>
            <a:off x="623778" y="1180568"/>
            <a:ext cx="3957366" cy="5238520"/>
          </a:xfrm>
        </p:spPr>
        <p:txBody>
          <a:bodyPr>
            <a:normAutofit lnSpcReduction="10000"/>
          </a:bodyPr>
          <a:lstStyle/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r>
              <a:rPr lang="ko-KR" altLang="en-US" b="1" dirty="0" smtClean="0"/>
              <a:t>예제 </a:t>
            </a:r>
            <a:r>
              <a:rPr lang="en-US" altLang="ko-KR" b="1" dirty="0" smtClean="0"/>
              <a:t>17-2-1</a:t>
            </a:r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/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 smtClean="0"/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/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 smtClean="0"/>
          </a:p>
          <a:p>
            <a:pPr marL="0" indent="0">
              <a:lnSpc>
                <a:spcPct val="150000"/>
              </a:lnSpc>
              <a:buClr>
                <a:schemeClr val="bg2">
                  <a:lumMod val="50000"/>
                </a:schemeClr>
              </a:buClr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marL="742950" lvl="1" indent="-285750">
              <a:lnSpc>
                <a:spcPct val="150000"/>
              </a:lnSpc>
            </a:pPr>
            <a:r>
              <a:rPr lang="ko-KR" altLang="en-US" dirty="0" smtClean="0"/>
              <a:t>제목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TextField</a:t>
            </a:r>
            <a:r>
              <a:rPr lang="en-US" altLang="ko-KR" dirty="0" smtClean="0"/>
              <a:t> </a:t>
            </a:r>
          </a:p>
          <a:p>
            <a:pPr marL="742950" lvl="1" indent="-285750">
              <a:lnSpc>
                <a:spcPct val="150000"/>
              </a:lnSpc>
            </a:pPr>
            <a:r>
              <a:rPr lang="ko-KR" altLang="en-US" dirty="0" smtClean="0"/>
              <a:t>비밀번호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PasswordField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</a:pPr>
            <a:r>
              <a:rPr lang="ko-KR" altLang="en-US" dirty="0" smtClean="0"/>
              <a:t>공개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ComboBox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altLang="ko-KR" dirty="0">
              <a:solidFill>
                <a:srgbClr val="0070C0"/>
              </a:solidFill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4360626" y="1131852"/>
            <a:ext cx="4097194" cy="491224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05740" indent="-205740" algn="l" rtl="0" eaLnBrk="1" latinLnBrk="1" hangingPunct="1">
              <a:lnSpc>
                <a:spcPct val="120000"/>
              </a:lnSpc>
              <a:spcBef>
                <a:spcPts val="450"/>
              </a:spcBef>
              <a:buClr>
                <a:schemeClr val="tx1"/>
              </a:buClr>
              <a:buSzPct val="76000"/>
              <a:buFont typeface="Wingdings" pitchFamily="2" charset="2"/>
              <a:buChar char="l"/>
              <a:defRPr kumimoji="0" sz="2400" kern="120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04813" indent="-204788" algn="l" rtl="0" eaLnBrk="1" latinLnBrk="1" hangingPunct="1">
              <a:lnSpc>
                <a:spcPct val="120000"/>
              </a:lnSpc>
              <a:spcBef>
                <a:spcPts val="450"/>
              </a:spcBef>
              <a:buClr>
                <a:schemeClr val="accent5">
                  <a:lumMod val="75000"/>
                </a:schemeClr>
              </a:buClr>
              <a:buSzPct val="85000"/>
              <a:buFont typeface="Wingdings" pitchFamily="2" charset="2"/>
              <a:buChar char=""/>
              <a:defRPr kumimoji="0" sz="2000" kern="1200" baseline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Tahoma" pitchFamily="34" charset="0"/>
              </a:defRPr>
            </a:lvl2pPr>
            <a:lvl3pPr marL="513000" indent="-108000" algn="l" rtl="0" eaLnBrk="1" latinLnBrk="1" hangingPunct="1">
              <a:lnSpc>
                <a:spcPct val="120000"/>
              </a:lnSpc>
              <a:spcBef>
                <a:spcPts val="375"/>
              </a:spcBef>
              <a:buClr>
                <a:schemeClr val="bg1">
                  <a:shade val="50000"/>
                </a:schemeClr>
              </a:buClr>
              <a:buSzPct val="76000"/>
              <a:buFont typeface="Arial" pitchFamily="34" charset="0"/>
              <a:buChar char="•"/>
              <a:defRPr kumimoji="0" sz="1800" kern="1200" baseline="0">
                <a:solidFill>
                  <a:srgbClr val="4D4D4D"/>
                </a:solidFill>
                <a:latin typeface="+mn-lt"/>
                <a:ea typeface="+mn-ea"/>
                <a:cs typeface="Tahoma" pitchFamily="34" charset="0"/>
              </a:defRPr>
            </a:lvl3pPr>
            <a:lvl4pPr marL="729000" indent="-108000" algn="l" rtl="0" eaLnBrk="1" latinLnBrk="1" hangingPunct="1">
              <a:lnSpc>
                <a:spcPct val="110000"/>
              </a:lnSpc>
              <a:spcBef>
                <a:spcPts val="375"/>
              </a:spcBef>
              <a:buClr>
                <a:schemeClr val="accent2">
                  <a:shade val="75000"/>
                </a:schemeClr>
              </a:buClr>
              <a:buSzPct val="70000"/>
              <a:buFont typeface="Wingdings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4pPr>
            <a:lvl5pPr marL="999000" indent="-135000" algn="l" rtl="0" eaLnBrk="1" latinLnBrk="1" hangingPunct="1">
              <a:spcBef>
                <a:spcPts val="225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5pPr>
            <a:lvl6pPr marL="1234440" indent="-137160" algn="l" rtl="0" eaLnBrk="1" latinLnBrk="1" hangingPunct="1">
              <a:spcBef>
                <a:spcPts val="225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71600" indent="-137160" algn="l" rtl="0" eaLnBrk="1" latinLnBrk="1" hangingPunct="1">
              <a:spcBef>
                <a:spcPts val="225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0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37160" algn="l" rtl="0" eaLnBrk="1" latinLnBrk="1" hangingPunct="1">
              <a:spcBef>
                <a:spcPts val="225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0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45920" indent="-137160" algn="l" rtl="0" eaLnBrk="1" latinLnBrk="1" hangingPunct="1">
              <a:spcBef>
                <a:spcPts val="225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9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chemeClr val="bg2">
                  <a:lumMod val="50000"/>
                </a:schemeClr>
              </a:buClr>
              <a:buNone/>
            </a:pPr>
            <a:endParaRPr lang="en-US" altLang="ko-KR" dirty="0" smtClean="0">
              <a:solidFill>
                <a:srgbClr val="0070C0"/>
              </a:solidFill>
            </a:endParaRPr>
          </a:p>
          <a:p>
            <a:pPr marL="742950" lvl="1" indent="-285750">
              <a:lnSpc>
                <a:spcPct val="150000"/>
              </a:lnSpc>
            </a:pPr>
            <a:endParaRPr lang="en-US" altLang="ko-KR" dirty="0" smtClean="0"/>
          </a:p>
          <a:p>
            <a:pPr marL="457200" lvl="1" indent="0">
              <a:lnSpc>
                <a:spcPct val="150000"/>
              </a:lnSpc>
              <a:buFont typeface="Wingdings" pitchFamily="2" charset="2"/>
              <a:buNone/>
            </a:pPr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371" y="1366266"/>
            <a:ext cx="3759036" cy="3180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내용 개체 틀 2"/>
          <p:cNvSpPr txBox="1">
            <a:spLocks/>
          </p:cNvSpPr>
          <p:nvPr/>
        </p:nvSpPr>
        <p:spPr>
          <a:xfrm>
            <a:off x="4328160" y="1140944"/>
            <a:ext cx="3957366" cy="523852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05740" indent="-205740" algn="l" rtl="0" eaLnBrk="1" latinLnBrk="1" hangingPunct="1">
              <a:lnSpc>
                <a:spcPct val="120000"/>
              </a:lnSpc>
              <a:spcBef>
                <a:spcPts val="450"/>
              </a:spcBef>
              <a:buClr>
                <a:schemeClr val="tx1"/>
              </a:buClr>
              <a:buSzPct val="76000"/>
              <a:buFont typeface="Wingdings" pitchFamily="2" charset="2"/>
              <a:buChar char="l"/>
              <a:defRPr kumimoji="0" sz="2400" kern="120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04813" indent="-204788" algn="l" rtl="0" eaLnBrk="1" latinLnBrk="1" hangingPunct="1">
              <a:lnSpc>
                <a:spcPct val="120000"/>
              </a:lnSpc>
              <a:spcBef>
                <a:spcPts val="450"/>
              </a:spcBef>
              <a:buClr>
                <a:schemeClr val="accent5">
                  <a:lumMod val="75000"/>
                </a:schemeClr>
              </a:buClr>
              <a:buSzPct val="85000"/>
              <a:buFont typeface="Wingdings" pitchFamily="2" charset="2"/>
              <a:buChar char=""/>
              <a:defRPr kumimoji="0" sz="2000" kern="1200" baseline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Tahoma" pitchFamily="34" charset="0"/>
              </a:defRPr>
            </a:lvl2pPr>
            <a:lvl3pPr marL="513000" indent="-108000" algn="l" rtl="0" eaLnBrk="1" latinLnBrk="1" hangingPunct="1">
              <a:lnSpc>
                <a:spcPct val="120000"/>
              </a:lnSpc>
              <a:spcBef>
                <a:spcPts val="375"/>
              </a:spcBef>
              <a:buClr>
                <a:schemeClr val="bg1">
                  <a:shade val="50000"/>
                </a:schemeClr>
              </a:buClr>
              <a:buSzPct val="76000"/>
              <a:buFont typeface="Arial" pitchFamily="34" charset="0"/>
              <a:buChar char="•"/>
              <a:defRPr kumimoji="0" sz="1800" kern="1200" baseline="0">
                <a:solidFill>
                  <a:srgbClr val="4D4D4D"/>
                </a:solidFill>
                <a:latin typeface="+mn-lt"/>
                <a:ea typeface="+mn-ea"/>
                <a:cs typeface="Tahoma" pitchFamily="34" charset="0"/>
              </a:defRPr>
            </a:lvl3pPr>
            <a:lvl4pPr marL="729000" indent="-108000" algn="l" rtl="0" eaLnBrk="1" latinLnBrk="1" hangingPunct="1">
              <a:lnSpc>
                <a:spcPct val="110000"/>
              </a:lnSpc>
              <a:spcBef>
                <a:spcPts val="375"/>
              </a:spcBef>
              <a:buClr>
                <a:schemeClr val="accent2">
                  <a:shade val="75000"/>
                </a:schemeClr>
              </a:buClr>
              <a:buSzPct val="70000"/>
              <a:buFont typeface="Wingdings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4pPr>
            <a:lvl5pPr marL="999000" indent="-135000" algn="l" rtl="0" eaLnBrk="1" latinLnBrk="1" hangingPunct="1">
              <a:spcBef>
                <a:spcPts val="225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5pPr>
            <a:lvl6pPr marL="1234440" indent="-137160" algn="l" rtl="0" eaLnBrk="1" latinLnBrk="1" hangingPunct="1">
              <a:spcBef>
                <a:spcPts val="225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71600" indent="-137160" algn="l" rtl="0" eaLnBrk="1" latinLnBrk="1" hangingPunct="1">
              <a:spcBef>
                <a:spcPts val="225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0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37160" algn="l" rtl="0" eaLnBrk="1" latinLnBrk="1" hangingPunct="1">
              <a:spcBef>
                <a:spcPts val="225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0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45920" indent="-137160" algn="l" rtl="0" eaLnBrk="1" latinLnBrk="1" hangingPunct="1">
              <a:spcBef>
                <a:spcPts val="225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9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 smtClean="0"/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 smtClean="0"/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 smtClean="0"/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 smtClean="0"/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 smtClean="0"/>
          </a:p>
          <a:p>
            <a:pPr marL="0" indent="0">
              <a:lnSpc>
                <a:spcPct val="150000"/>
              </a:lnSpc>
              <a:buClr>
                <a:schemeClr val="bg2">
                  <a:lumMod val="50000"/>
                </a:schemeClr>
              </a:buClr>
              <a:buFont typeface="Wingdings" pitchFamily="2" charset="2"/>
              <a:buNone/>
            </a:pPr>
            <a:endParaRPr lang="en-US" altLang="ko-KR" dirty="0" smtClean="0">
              <a:solidFill>
                <a:srgbClr val="0070C0"/>
              </a:solidFill>
            </a:endParaRPr>
          </a:p>
          <a:p>
            <a:pPr marL="742950" lvl="1" indent="-285750">
              <a:lnSpc>
                <a:spcPct val="150000"/>
              </a:lnSpc>
            </a:pPr>
            <a:r>
              <a:rPr lang="ko-KR" altLang="en-US" dirty="0" smtClean="0"/>
              <a:t>게시종료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DatePicker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</a:pPr>
            <a:r>
              <a:rPr lang="ko-KR" altLang="en-US" dirty="0" smtClean="0"/>
              <a:t>내용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TextArea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</a:pPr>
            <a:r>
              <a:rPr lang="ko-KR" altLang="en-US" dirty="0" smtClean="0"/>
              <a:t>하단버튼 </a:t>
            </a:r>
            <a:r>
              <a:rPr lang="en-US" altLang="ko-KR" dirty="0" smtClean="0"/>
              <a:t>: Button</a:t>
            </a:r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altLang="ko-K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72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버튼 컨트롤</a:t>
            </a:r>
            <a:endParaRPr lang="en-US" altLang="ko-KR" dirty="0"/>
          </a:p>
        </p:txBody>
      </p:sp>
      <p:sp>
        <p:nvSpPr>
          <p:cNvPr id="9" name="내용 개체 틀 2"/>
          <p:cNvSpPr>
            <a:spLocks noGrp="1"/>
          </p:cNvSpPr>
          <p:nvPr>
            <p:ph sz="quarter" idx="1"/>
          </p:nvPr>
        </p:nvSpPr>
        <p:spPr>
          <a:xfrm>
            <a:off x="623777" y="1226288"/>
            <a:ext cx="8063023" cy="4912242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r>
              <a:rPr lang="en-US" altLang="ko-KR" b="1" dirty="0" err="1"/>
              <a:t>r</a:t>
            </a:r>
            <a:r>
              <a:rPr lang="en-US" altLang="ko-KR" b="1" dirty="0" err="1" smtClean="0"/>
              <a:t>oot.fxml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 smtClean="0"/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/>
          </a:p>
          <a:p>
            <a:pPr marL="0" indent="0">
              <a:lnSpc>
                <a:spcPct val="150000"/>
              </a:lnSpc>
              <a:buClr>
                <a:schemeClr val="bg2">
                  <a:lumMod val="50000"/>
                </a:schemeClr>
              </a:buClr>
              <a:buNone/>
            </a:pPr>
            <a:endParaRPr lang="en-US" altLang="ko-KR" b="1" dirty="0"/>
          </a:p>
          <a:p>
            <a:pPr marL="0" indent="0">
              <a:lnSpc>
                <a:spcPct val="150000"/>
              </a:lnSpc>
              <a:buClr>
                <a:schemeClr val="bg2">
                  <a:lumMod val="50000"/>
                </a:schemeClr>
              </a:buClr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 smtClean="0"/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/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438912" y="1801368"/>
            <a:ext cx="8467344" cy="48737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&lt;</a:t>
            </a:r>
            <a:r>
              <a:rPr lang="en-US" altLang="ko-KR" sz="1200" dirty="0" err="1">
                <a:solidFill>
                  <a:schemeClr val="tx1"/>
                </a:solidFill>
              </a:rPr>
              <a:t>AnchorPane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</a:rPr>
              <a:t>xmlns:fx</a:t>
            </a:r>
            <a:r>
              <a:rPr lang="en-US" altLang="ko-KR" sz="1200" dirty="0">
                <a:solidFill>
                  <a:schemeClr val="tx1"/>
                </a:solidFill>
              </a:rPr>
              <a:t>="http://javafx.com/</a:t>
            </a:r>
            <a:r>
              <a:rPr lang="en-US" altLang="ko-KR" sz="1200" dirty="0" err="1">
                <a:solidFill>
                  <a:schemeClr val="tx1"/>
                </a:solidFill>
              </a:rPr>
              <a:t>fxml</a:t>
            </a:r>
            <a:r>
              <a:rPr lang="en-US" altLang="ko-KR" sz="1200" dirty="0">
                <a:solidFill>
                  <a:schemeClr val="tx1"/>
                </a:solidFill>
              </a:rPr>
              <a:t>" </a:t>
            </a:r>
            <a:r>
              <a:rPr lang="en-US" altLang="ko-KR" sz="1200" dirty="0" err="1">
                <a:solidFill>
                  <a:schemeClr val="tx1"/>
                </a:solidFill>
              </a:rPr>
              <a:t>fx:controller</a:t>
            </a:r>
            <a:r>
              <a:rPr lang="en-US" altLang="ko-KR" sz="1200" dirty="0">
                <a:solidFill>
                  <a:schemeClr val="tx1"/>
                </a:solidFill>
              </a:rPr>
              <a:t>="sec07.exam02_input.RootController"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en-US" altLang="ko-KR" sz="1200" dirty="0" err="1">
                <a:solidFill>
                  <a:schemeClr val="tx1"/>
                </a:solidFill>
              </a:rPr>
              <a:t>prefHeight</a:t>
            </a:r>
            <a:r>
              <a:rPr lang="en-US" altLang="ko-KR" sz="1200" dirty="0">
                <a:solidFill>
                  <a:schemeClr val="tx1"/>
                </a:solidFill>
              </a:rPr>
              <a:t>="380" </a:t>
            </a:r>
            <a:r>
              <a:rPr lang="en-US" altLang="ko-KR" sz="1200" dirty="0" err="1">
                <a:solidFill>
                  <a:schemeClr val="tx1"/>
                </a:solidFill>
              </a:rPr>
              <a:t>prefWidth</a:t>
            </a:r>
            <a:r>
              <a:rPr lang="en-US" altLang="ko-KR" sz="1200" dirty="0">
                <a:solidFill>
                  <a:schemeClr val="tx1"/>
                </a:solidFill>
              </a:rPr>
              <a:t>="485" 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&lt;children&gt;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&lt;Label </a:t>
            </a:r>
            <a:r>
              <a:rPr lang="en-US" altLang="ko-KR" sz="1200" dirty="0" err="1">
                <a:solidFill>
                  <a:schemeClr val="tx1"/>
                </a:solidFill>
              </a:rPr>
              <a:t>layoutX</a:t>
            </a:r>
            <a:r>
              <a:rPr lang="en-US" altLang="ko-KR" sz="1200" dirty="0">
                <a:solidFill>
                  <a:schemeClr val="tx1"/>
                </a:solidFill>
              </a:rPr>
              <a:t>="22.0" </a:t>
            </a:r>
            <a:r>
              <a:rPr lang="en-US" altLang="ko-KR" sz="1200" dirty="0" err="1">
                <a:solidFill>
                  <a:schemeClr val="tx1"/>
                </a:solidFill>
              </a:rPr>
              <a:t>layoutY</a:t>
            </a:r>
            <a:r>
              <a:rPr lang="en-US" altLang="ko-KR" sz="1200" dirty="0">
                <a:solidFill>
                  <a:schemeClr val="tx1"/>
                </a:solidFill>
              </a:rPr>
              <a:t>="36.0" text="</a:t>
            </a:r>
            <a:r>
              <a:rPr lang="ko-KR" altLang="en-US" sz="1200" dirty="0">
                <a:solidFill>
                  <a:schemeClr val="tx1"/>
                </a:solidFill>
              </a:rPr>
              <a:t>제목</a:t>
            </a:r>
            <a:r>
              <a:rPr lang="en-US" altLang="ko-KR" sz="1200" dirty="0">
                <a:solidFill>
                  <a:schemeClr val="tx1"/>
                </a:solidFill>
              </a:rPr>
              <a:t>" /&gt;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</a:t>
            </a:r>
            <a:r>
              <a:rPr lang="en-US" altLang="ko-KR" sz="1200" dirty="0" err="1">
                <a:solidFill>
                  <a:schemeClr val="tx1"/>
                </a:solidFill>
              </a:rPr>
              <a:t>TextField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</a:rPr>
              <a:t>fx:id</a:t>
            </a:r>
            <a:r>
              <a:rPr lang="en-US" altLang="ko-KR" sz="1200" dirty="0">
                <a:solidFill>
                  <a:schemeClr val="tx1"/>
                </a:solidFill>
              </a:rPr>
              <a:t>="</a:t>
            </a:r>
            <a:r>
              <a:rPr lang="en-US" altLang="ko-KR" sz="1200" dirty="0" err="1">
                <a:solidFill>
                  <a:schemeClr val="tx1"/>
                </a:solidFill>
              </a:rPr>
              <a:t>txtTitle</a:t>
            </a:r>
            <a:r>
              <a:rPr lang="en-US" altLang="ko-KR" sz="1200" dirty="0">
                <a:solidFill>
                  <a:schemeClr val="tx1"/>
                </a:solidFill>
              </a:rPr>
              <a:t>" </a:t>
            </a:r>
            <a:r>
              <a:rPr lang="en-US" altLang="ko-KR" sz="1200" dirty="0" err="1">
                <a:solidFill>
                  <a:schemeClr val="tx1"/>
                </a:solidFill>
              </a:rPr>
              <a:t>layoutX</a:t>
            </a:r>
            <a:r>
              <a:rPr lang="en-US" altLang="ko-KR" sz="1200" dirty="0">
                <a:solidFill>
                  <a:schemeClr val="tx1"/>
                </a:solidFill>
              </a:rPr>
              <a:t>="84.0" </a:t>
            </a:r>
            <a:r>
              <a:rPr lang="en-US" altLang="ko-KR" sz="1200" dirty="0" err="1">
                <a:solidFill>
                  <a:schemeClr val="tx1"/>
                </a:solidFill>
              </a:rPr>
              <a:t>layoutY</a:t>
            </a:r>
            <a:r>
              <a:rPr lang="en-US" altLang="ko-KR" sz="1200" dirty="0">
                <a:solidFill>
                  <a:schemeClr val="tx1"/>
                </a:solidFill>
              </a:rPr>
              <a:t>="32.0" </a:t>
            </a:r>
            <a:r>
              <a:rPr lang="en-US" altLang="ko-KR" sz="1200" dirty="0" err="1">
                <a:solidFill>
                  <a:schemeClr val="tx1"/>
                </a:solidFill>
              </a:rPr>
              <a:t>prefHeight</a:t>
            </a:r>
            <a:r>
              <a:rPr lang="en-US" altLang="ko-KR" sz="1200" dirty="0">
                <a:solidFill>
                  <a:schemeClr val="tx1"/>
                </a:solidFill>
              </a:rPr>
              <a:t>="23.0" </a:t>
            </a:r>
            <a:r>
              <a:rPr lang="en-US" altLang="ko-KR" sz="1200" dirty="0" err="1">
                <a:solidFill>
                  <a:schemeClr val="tx1"/>
                </a:solidFill>
              </a:rPr>
              <a:t>prefWidth</a:t>
            </a:r>
            <a:r>
              <a:rPr lang="en-US" altLang="ko-KR" sz="1200" dirty="0">
                <a:solidFill>
                  <a:schemeClr val="tx1"/>
                </a:solidFill>
              </a:rPr>
              <a:t>="375.0" /&gt;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&lt;Label </a:t>
            </a:r>
            <a:r>
              <a:rPr lang="en-US" altLang="ko-KR" sz="1200" dirty="0" err="1">
                <a:solidFill>
                  <a:schemeClr val="tx1"/>
                </a:solidFill>
              </a:rPr>
              <a:t>layoutX</a:t>
            </a:r>
            <a:r>
              <a:rPr lang="en-US" altLang="ko-KR" sz="1200" dirty="0">
                <a:solidFill>
                  <a:schemeClr val="tx1"/>
                </a:solidFill>
              </a:rPr>
              <a:t>="22.0" </a:t>
            </a:r>
            <a:r>
              <a:rPr lang="en-US" altLang="ko-KR" sz="1200" dirty="0" err="1">
                <a:solidFill>
                  <a:schemeClr val="tx1"/>
                </a:solidFill>
              </a:rPr>
              <a:t>layoutY</a:t>
            </a:r>
            <a:r>
              <a:rPr lang="en-US" altLang="ko-KR" sz="1200" dirty="0">
                <a:solidFill>
                  <a:schemeClr val="tx1"/>
                </a:solidFill>
              </a:rPr>
              <a:t>="69.0" text="</a:t>
            </a:r>
            <a:r>
              <a:rPr lang="ko-KR" altLang="en-US" sz="1200" dirty="0">
                <a:solidFill>
                  <a:schemeClr val="tx1"/>
                </a:solidFill>
              </a:rPr>
              <a:t>비밀번호</a:t>
            </a:r>
            <a:r>
              <a:rPr lang="en-US" altLang="ko-KR" sz="1200" dirty="0">
                <a:solidFill>
                  <a:schemeClr val="tx1"/>
                </a:solidFill>
              </a:rPr>
              <a:t>" /&gt;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</a:t>
            </a:r>
            <a:r>
              <a:rPr lang="en-US" altLang="ko-KR" sz="1200" dirty="0" err="1">
                <a:solidFill>
                  <a:schemeClr val="tx1"/>
                </a:solidFill>
              </a:rPr>
              <a:t>PasswordField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</a:rPr>
              <a:t>fx:id</a:t>
            </a:r>
            <a:r>
              <a:rPr lang="en-US" altLang="ko-KR" sz="1200" dirty="0">
                <a:solidFill>
                  <a:schemeClr val="tx1"/>
                </a:solidFill>
              </a:rPr>
              <a:t>="</a:t>
            </a:r>
            <a:r>
              <a:rPr lang="en-US" altLang="ko-KR" sz="1200" dirty="0" err="1">
                <a:solidFill>
                  <a:schemeClr val="tx1"/>
                </a:solidFill>
              </a:rPr>
              <a:t>txtPassword</a:t>
            </a:r>
            <a:r>
              <a:rPr lang="en-US" altLang="ko-KR" sz="1200" dirty="0">
                <a:solidFill>
                  <a:schemeClr val="tx1"/>
                </a:solidFill>
              </a:rPr>
              <a:t>" </a:t>
            </a:r>
            <a:r>
              <a:rPr lang="en-US" altLang="ko-KR" sz="1200" dirty="0" err="1">
                <a:solidFill>
                  <a:schemeClr val="tx1"/>
                </a:solidFill>
              </a:rPr>
              <a:t>layoutX</a:t>
            </a:r>
            <a:r>
              <a:rPr lang="en-US" altLang="ko-KR" sz="1200" dirty="0">
                <a:solidFill>
                  <a:schemeClr val="tx1"/>
                </a:solidFill>
              </a:rPr>
              <a:t>="86.0" </a:t>
            </a:r>
            <a:r>
              <a:rPr lang="en-US" altLang="ko-KR" sz="1200" dirty="0" err="1">
                <a:solidFill>
                  <a:schemeClr val="tx1"/>
                </a:solidFill>
              </a:rPr>
              <a:t>layoutY</a:t>
            </a:r>
            <a:r>
              <a:rPr lang="en-US" altLang="ko-KR" sz="1200" dirty="0">
                <a:solidFill>
                  <a:schemeClr val="tx1"/>
                </a:solidFill>
              </a:rPr>
              <a:t>="65.0" </a:t>
            </a:r>
            <a:r>
              <a:rPr lang="en-US" altLang="ko-KR" sz="1200" dirty="0" err="1">
                <a:solidFill>
                  <a:schemeClr val="tx1"/>
                </a:solidFill>
              </a:rPr>
              <a:t>prefHeight</a:t>
            </a:r>
            <a:r>
              <a:rPr lang="en-US" altLang="ko-KR" sz="1200" dirty="0">
                <a:solidFill>
                  <a:schemeClr val="tx1"/>
                </a:solidFill>
              </a:rPr>
              <a:t>="23.0" </a:t>
            </a:r>
            <a:r>
              <a:rPr lang="en-US" altLang="ko-KR" sz="1200" dirty="0" err="1">
                <a:solidFill>
                  <a:schemeClr val="tx1"/>
                </a:solidFill>
              </a:rPr>
              <a:t>prefWidth</a:t>
            </a:r>
            <a:r>
              <a:rPr lang="en-US" altLang="ko-KR" sz="1200" dirty="0">
                <a:solidFill>
                  <a:schemeClr val="tx1"/>
                </a:solidFill>
              </a:rPr>
              <a:t>="132.0" /&gt;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&lt;Label </a:t>
            </a:r>
            <a:r>
              <a:rPr lang="en-US" altLang="ko-KR" sz="1200" dirty="0" err="1">
                <a:solidFill>
                  <a:schemeClr val="tx1"/>
                </a:solidFill>
              </a:rPr>
              <a:t>layoutX</a:t>
            </a:r>
            <a:r>
              <a:rPr lang="en-US" altLang="ko-KR" sz="1200" dirty="0">
                <a:solidFill>
                  <a:schemeClr val="tx1"/>
                </a:solidFill>
              </a:rPr>
              <a:t>="22.0" </a:t>
            </a:r>
            <a:r>
              <a:rPr lang="en-US" altLang="ko-KR" sz="1200" dirty="0" err="1">
                <a:solidFill>
                  <a:schemeClr val="tx1"/>
                </a:solidFill>
              </a:rPr>
              <a:t>layoutY</a:t>
            </a:r>
            <a:r>
              <a:rPr lang="en-US" altLang="ko-KR" sz="1200" dirty="0">
                <a:solidFill>
                  <a:schemeClr val="tx1"/>
                </a:solidFill>
              </a:rPr>
              <a:t>="104.0" text="</a:t>
            </a:r>
            <a:r>
              <a:rPr lang="ko-KR" altLang="en-US" sz="1200" dirty="0">
                <a:solidFill>
                  <a:schemeClr val="tx1"/>
                </a:solidFill>
              </a:rPr>
              <a:t>공개</a:t>
            </a:r>
            <a:r>
              <a:rPr lang="en-US" altLang="ko-KR" sz="1200" dirty="0">
                <a:solidFill>
                  <a:schemeClr val="tx1"/>
                </a:solidFill>
              </a:rPr>
              <a:t>" /&gt;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&lt;</a:t>
            </a:r>
            <a:r>
              <a:rPr lang="en-US" altLang="ko-KR" sz="1200" dirty="0" err="1">
                <a:solidFill>
                  <a:schemeClr val="tx1"/>
                </a:solidFill>
              </a:rPr>
              <a:t>ComboBox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</a:rPr>
              <a:t>fx:id</a:t>
            </a:r>
            <a:r>
              <a:rPr lang="en-US" altLang="ko-KR" sz="1200" dirty="0">
                <a:solidFill>
                  <a:schemeClr val="tx1"/>
                </a:solidFill>
              </a:rPr>
              <a:t>="</a:t>
            </a:r>
            <a:r>
              <a:rPr lang="en-US" altLang="ko-KR" sz="1200" dirty="0" err="1">
                <a:solidFill>
                  <a:schemeClr val="tx1"/>
                </a:solidFill>
              </a:rPr>
              <a:t>comboPublic</a:t>
            </a:r>
            <a:r>
              <a:rPr lang="en-US" altLang="ko-KR" sz="1200" dirty="0">
                <a:solidFill>
                  <a:schemeClr val="tx1"/>
                </a:solidFill>
              </a:rPr>
              <a:t>" </a:t>
            </a:r>
            <a:r>
              <a:rPr lang="en-US" altLang="ko-KR" sz="1200" dirty="0" err="1">
                <a:solidFill>
                  <a:schemeClr val="tx1"/>
                </a:solidFill>
              </a:rPr>
              <a:t>layoutX</a:t>
            </a:r>
            <a:r>
              <a:rPr lang="en-US" altLang="ko-KR" sz="1200" dirty="0">
                <a:solidFill>
                  <a:schemeClr val="tx1"/>
                </a:solidFill>
              </a:rPr>
              <a:t>="86.0" </a:t>
            </a:r>
            <a:r>
              <a:rPr lang="en-US" altLang="ko-KR" sz="1200" dirty="0" err="1">
                <a:solidFill>
                  <a:schemeClr val="tx1"/>
                </a:solidFill>
              </a:rPr>
              <a:t>layoutY</a:t>
            </a:r>
            <a:r>
              <a:rPr lang="en-US" altLang="ko-KR" sz="1200" dirty="0">
                <a:solidFill>
                  <a:schemeClr val="tx1"/>
                </a:solidFill>
              </a:rPr>
              <a:t>="100.0" </a:t>
            </a:r>
            <a:r>
              <a:rPr lang="en-US" altLang="ko-KR" sz="1200" dirty="0" err="1">
                <a:solidFill>
                  <a:schemeClr val="tx1"/>
                </a:solidFill>
              </a:rPr>
              <a:t>prefHeight</a:t>
            </a:r>
            <a:r>
              <a:rPr lang="en-US" altLang="ko-KR" sz="1200" dirty="0">
                <a:solidFill>
                  <a:schemeClr val="tx1"/>
                </a:solidFill>
              </a:rPr>
              <a:t>="23.0" </a:t>
            </a:r>
            <a:r>
              <a:rPr lang="en-US" altLang="ko-KR" sz="1200" dirty="0" err="1">
                <a:solidFill>
                  <a:schemeClr val="tx1"/>
                </a:solidFill>
              </a:rPr>
              <a:t>prefWidth</a:t>
            </a:r>
            <a:r>
              <a:rPr lang="en-US" altLang="ko-KR" sz="1200" dirty="0">
                <a:solidFill>
                  <a:schemeClr val="tx1"/>
                </a:solidFill>
              </a:rPr>
              <a:t>="132.0" </a:t>
            </a:r>
            <a:r>
              <a:rPr lang="en-US" altLang="ko-KR" sz="1200" dirty="0" err="1">
                <a:solidFill>
                  <a:schemeClr val="tx1"/>
                </a:solidFill>
              </a:rPr>
              <a:t>promptText</a:t>
            </a:r>
            <a:r>
              <a:rPr lang="en-US" altLang="ko-KR" sz="1200" dirty="0">
                <a:solidFill>
                  <a:schemeClr val="tx1"/>
                </a:solidFill>
              </a:rPr>
              <a:t>="</a:t>
            </a:r>
            <a:r>
              <a:rPr lang="ko-KR" altLang="en-US" sz="1200" dirty="0">
                <a:solidFill>
                  <a:schemeClr val="tx1"/>
                </a:solidFill>
              </a:rPr>
              <a:t>선택하세요</a:t>
            </a:r>
            <a:r>
              <a:rPr lang="en-US" altLang="ko-KR" sz="1200" dirty="0">
                <a:solidFill>
                  <a:schemeClr val="tx1"/>
                </a:solidFill>
              </a:rPr>
              <a:t>" 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en-US" altLang="ko-KR" sz="1200" dirty="0" smtClean="0">
                <a:solidFill>
                  <a:schemeClr val="tx1"/>
                </a:solidFill>
              </a:rPr>
              <a:t>&lt;</a:t>
            </a:r>
            <a:r>
              <a:rPr lang="en-US" altLang="ko-KR" sz="1200" dirty="0">
                <a:solidFill>
                  <a:schemeClr val="tx1"/>
                </a:solidFill>
              </a:rPr>
              <a:t>items&gt;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		</a:t>
            </a:r>
            <a:r>
              <a:rPr lang="en-US" altLang="ko-KR" sz="1200" dirty="0" smtClean="0">
                <a:solidFill>
                  <a:schemeClr val="tx1"/>
                </a:solidFill>
              </a:rPr>
              <a:t>&lt;</a:t>
            </a:r>
            <a:r>
              <a:rPr lang="en-US" altLang="ko-KR" sz="1200" dirty="0" err="1">
                <a:solidFill>
                  <a:schemeClr val="tx1"/>
                </a:solidFill>
              </a:rPr>
              <a:t>FXCollections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</a:rPr>
              <a:t>fx:factory</a:t>
            </a:r>
            <a:r>
              <a:rPr lang="en-US" altLang="ko-KR" sz="1200" dirty="0">
                <a:solidFill>
                  <a:schemeClr val="tx1"/>
                </a:solidFill>
              </a:rPr>
              <a:t>="</a:t>
            </a:r>
            <a:r>
              <a:rPr lang="en-US" altLang="ko-KR" sz="1200" dirty="0" err="1">
                <a:solidFill>
                  <a:schemeClr val="tx1"/>
                </a:solidFill>
              </a:rPr>
              <a:t>observableArrayList</a:t>
            </a:r>
            <a:r>
              <a:rPr lang="en-US" altLang="ko-KR" sz="1200" dirty="0">
                <a:solidFill>
                  <a:schemeClr val="tx1"/>
                </a:solidFill>
              </a:rPr>
              <a:t>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			</a:t>
            </a:r>
            <a:r>
              <a:rPr lang="en-US" altLang="ko-KR" sz="1200" dirty="0" smtClean="0">
                <a:solidFill>
                  <a:schemeClr val="tx1"/>
                </a:solidFill>
              </a:rPr>
              <a:t>&lt;</a:t>
            </a:r>
            <a:r>
              <a:rPr lang="en-US" altLang="ko-KR" sz="1200" dirty="0">
                <a:solidFill>
                  <a:schemeClr val="tx1"/>
                </a:solidFill>
              </a:rPr>
              <a:t>String </a:t>
            </a:r>
            <a:r>
              <a:rPr lang="en-US" altLang="ko-KR" sz="1200" dirty="0" err="1">
                <a:solidFill>
                  <a:schemeClr val="tx1"/>
                </a:solidFill>
              </a:rPr>
              <a:t>fx:value</a:t>
            </a:r>
            <a:r>
              <a:rPr lang="en-US" altLang="ko-KR" sz="1200" dirty="0">
                <a:solidFill>
                  <a:schemeClr val="tx1"/>
                </a:solidFill>
              </a:rPr>
              <a:t>="</a:t>
            </a:r>
            <a:r>
              <a:rPr lang="ko-KR" altLang="en-US" sz="1200" dirty="0">
                <a:solidFill>
                  <a:schemeClr val="tx1"/>
                </a:solidFill>
              </a:rPr>
              <a:t>공개</a:t>
            </a:r>
            <a:r>
              <a:rPr lang="en-US" altLang="ko-KR" sz="1200" dirty="0">
                <a:solidFill>
                  <a:schemeClr val="tx1"/>
                </a:solidFill>
              </a:rPr>
              <a:t>"/&gt;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			</a:t>
            </a:r>
            <a:r>
              <a:rPr lang="en-US" altLang="ko-KR" sz="1200" dirty="0" smtClean="0">
                <a:solidFill>
                  <a:schemeClr val="tx1"/>
                </a:solidFill>
              </a:rPr>
              <a:t>&lt;</a:t>
            </a:r>
            <a:r>
              <a:rPr lang="en-US" altLang="ko-KR" sz="1200" dirty="0">
                <a:solidFill>
                  <a:schemeClr val="tx1"/>
                </a:solidFill>
              </a:rPr>
              <a:t>String </a:t>
            </a:r>
            <a:r>
              <a:rPr lang="en-US" altLang="ko-KR" sz="1200" dirty="0" err="1">
                <a:solidFill>
                  <a:schemeClr val="tx1"/>
                </a:solidFill>
              </a:rPr>
              <a:t>fx:value</a:t>
            </a:r>
            <a:r>
              <a:rPr lang="en-US" altLang="ko-KR" sz="1200" dirty="0">
                <a:solidFill>
                  <a:schemeClr val="tx1"/>
                </a:solidFill>
              </a:rPr>
              <a:t>="</a:t>
            </a:r>
            <a:r>
              <a:rPr lang="ko-KR" altLang="en-US" sz="1200" dirty="0">
                <a:solidFill>
                  <a:schemeClr val="tx1"/>
                </a:solidFill>
              </a:rPr>
              <a:t>비공개</a:t>
            </a:r>
            <a:r>
              <a:rPr lang="en-US" altLang="ko-KR" sz="1200" dirty="0">
                <a:solidFill>
                  <a:schemeClr val="tx1"/>
                </a:solidFill>
              </a:rPr>
              <a:t>"/&gt;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		</a:t>
            </a:r>
            <a:r>
              <a:rPr lang="en-US" altLang="ko-KR" sz="1200" dirty="0" smtClean="0">
                <a:solidFill>
                  <a:schemeClr val="tx1"/>
                </a:solidFill>
              </a:rPr>
              <a:t>&lt;/</a:t>
            </a:r>
            <a:r>
              <a:rPr lang="en-US" altLang="ko-KR" sz="1200" dirty="0" err="1">
                <a:solidFill>
                  <a:schemeClr val="tx1"/>
                </a:solidFill>
              </a:rPr>
              <a:t>FXCollections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en-US" altLang="ko-KR" sz="1200" dirty="0" smtClean="0">
                <a:solidFill>
                  <a:schemeClr val="tx1"/>
                </a:solidFill>
              </a:rPr>
              <a:t>&lt;/</a:t>
            </a:r>
            <a:r>
              <a:rPr lang="en-US" altLang="ko-KR" sz="1200" dirty="0">
                <a:solidFill>
                  <a:schemeClr val="tx1"/>
                </a:solidFill>
              </a:rPr>
              <a:t>items&gt;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&lt;/</a:t>
            </a:r>
            <a:r>
              <a:rPr lang="en-US" altLang="ko-KR" sz="1200" dirty="0" err="1">
                <a:solidFill>
                  <a:schemeClr val="tx1"/>
                </a:solidFill>
              </a:rPr>
              <a:t>ComboBox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&lt;Label </a:t>
            </a:r>
            <a:r>
              <a:rPr lang="en-US" altLang="ko-KR" sz="1200" dirty="0" err="1">
                <a:solidFill>
                  <a:schemeClr val="tx1"/>
                </a:solidFill>
              </a:rPr>
              <a:t>layoutX</a:t>
            </a:r>
            <a:r>
              <a:rPr lang="en-US" altLang="ko-KR" sz="1200" dirty="0">
                <a:solidFill>
                  <a:schemeClr val="tx1"/>
                </a:solidFill>
              </a:rPr>
              <a:t>="240.0" </a:t>
            </a:r>
            <a:r>
              <a:rPr lang="en-US" altLang="ko-KR" sz="1200" dirty="0" err="1">
                <a:solidFill>
                  <a:schemeClr val="tx1"/>
                </a:solidFill>
              </a:rPr>
              <a:t>layoutY</a:t>
            </a:r>
            <a:r>
              <a:rPr lang="en-US" altLang="ko-KR" sz="1200" dirty="0">
                <a:solidFill>
                  <a:schemeClr val="tx1"/>
                </a:solidFill>
              </a:rPr>
              <a:t>="104.0" text="</a:t>
            </a:r>
            <a:r>
              <a:rPr lang="ko-KR" altLang="en-US" sz="1200" dirty="0">
                <a:solidFill>
                  <a:schemeClr val="tx1"/>
                </a:solidFill>
              </a:rPr>
              <a:t>게시종료</a:t>
            </a:r>
            <a:r>
              <a:rPr lang="en-US" altLang="ko-KR" sz="1200" dirty="0">
                <a:solidFill>
                  <a:schemeClr val="tx1"/>
                </a:solidFill>
              </a:rPr>
              <a:t>" /&gt;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</a:t>
            </a:r>
            <a:r>
              <a:rPr lang="en-US" altLang="ko-KR" sz="1200" dirty="0" err="1">
                <a:solidFill>
                  <a:schemeClr val="tx1"/>
                </a:solidFill>
              </a:rPr>
              <a:t>DatePicker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</a:rPr>
              <a:t>fx:id</a:t>
            </a:r>
            <a:r>
              <a:rPr lang="en-US" altLang="ko-KR" sz="1200" dirty="0">
                <a:solidFill>
                  <a:schemeClr val="tx1"/>
                </a:solidFill>
              </a:rPr>
              <a:t>="</a:t>
            </a:r>
            <a:r>
              <a:rPr lang="en-US" altLang="ko-KR" sz="1200" dirty="0" err="1">
                <a:solidFill>
                  <a:schemeClr val="tx1"/>
                </a:solidFill>
              </a:rPr>
              <a:t>dateExit</a:t>
            </a:r>
            <a:r>
              <a:rPr lang="en-US" altLang="ko-KR" sz="1200" dirty="0">
                <a:solidFill>
                  <a:schemeClr val="tx1"/>
                </a:solidFill>
              </a:rPr>
              <a:t>" </a:t>
            </a:r>
            <a:r>
              <a:rPr lang="en-US" altLang="ko-KR" sz="1200" dirty="0" err="1">
                <a:solidFill>
                  <a:schemeClr val="tx1"/>
                </a:solidFill>
              </a:rPr>
              <a:t>layoutX</a:t>
            </a:r>
            <a:r>
              <a:rPr lang="en-US" altLang="ko-KR" sz="1200" dirty="0">
                <a:solidFill>
                  <a:schemeClr val="tx1"/>
                </a:solidFill>
              </a:rPr>
              <a:t>="296.0" </a:t>
            </a:r>
            <a:r>
              <a:rPr lang="en-US" altLang="ko-KR" sz="1200" dirty="0" err="1">
                <a:solidFill>
                  <a:schemeClr val="tx1"/>
                </a:solidFill>
              </a:rPr>
              <a:t>layoutY</a:t>
            </a:r>
            <a:r>
              <a:rPr lang="en-US" altLang="ko-KR" sz="1200" dirty="0">
                <a:solidFill>
                  <a:schemeClr val="tx1"/>
                </a:solidFill>
              </a:rPr>
              <a:t>="100.0" </a:t>
            </a:r>
            <a:r>
              <a:rPr lang="en-US" altLang="ko-KR" sz="1200" dirty="0" err="1">
                <a:solidFill>
                  <a:schemeClr val="tx1"/>
                </a:solidFill>
              </a:rPr>
              <a:t>promptText</a:t>
            </a:r>
            <a:r>
              <a:rPr lang="en-US" altLang="ko-KR" sz="1200" dirty="0">
                <a:solidFill>
                  <a:schemeClr val="tx1"/>
                </a:solidFill>
              </a:rPr>
              <a:t>="</a:t>
            </a:r>
            <a:r>
              <a:rPr lang="ko-KR" altLang="en-US" sz="1200" dirty="0">
                <a:solidFill>
                  <a:schemeClr val="tx1"/>
                </a:solidFill>
              </a:rPr>
              <a:t>날짜를 선택하세요</a:t>
            </a:r>
            <a:r>
              <a:rPr lang="en-US" altLang="ko-KR" sz="1200" dirty="0">
                <a:solidFill>
                  <a:schemeClr val="tx1"/>
                </a:solidFill>
              </a:rPr>
              <a:t>"/&gt;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&lt;Label </a:t>
            </a:r>
            <a:r>
              <a:rPr lang="en-US" altLang="ko-KR" sz="1200" dirty="0" err="1">
                <a:solidFill>
                  <a:schemeClr val="tx1"/>
                </a:solidFill>
              </a:rPr>
              <a:t>layoutX</a:t>
            </a:r>
            <a:r>
              <a:rPr lang="en-US" altLang="ko-KR" sz="1200" dirty="0">
                <a:solidFill>
                  <a:schemeClr val="tx1"/>
                </a:solidFill>
              </a:rPr>
              <a:t>="22.0" </a:t>
            </a:r>
            <a:r>
              <a:rPr lang="en-US" altLang="ko-KR" sz="1200" dirty="0" err="1">
                <a:solidFill>
                  <a:schemeClr val="tx1"/>
                </a:solidFill>
              </a:rPr>
              <a:t>layoutY</a:t>
            </a:r>
            <a:r>
              <a:rPr lang="en-US" altLang="ko-KR" sz="1200" dirty="0">
                <a:solidFill>
                  <a:schemeClr val="tx1"/>
                </a:solidFill>
              </a:rPr>
              <a:t>="135.0" text="</a:t>
            </a:r>
            <a:r>
              <a:rPr lang="ko-KR" altLang="en-US" sz="1200" dirty="0">
                <a:solidFill>
                  <a:schemeClr val="tx1"/>
                </a:solidFill>
              </a:rPr>
              <a:t>내용</a:t>
            </a:r>
            <a:r>
              <a:rPr lang="en-US" altLang="ko-KR" sz="1200" dirty="0">
                <a:solidFill>
                  <a:schemeClr val="tx1"/>
                </a:solidFill>
              </a:rPr>
              <a:t>" /&gt;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</a:t>
            </a:r>
            <a:r>
              <a:rPr lang="en-US" altLang="ko-KR" sz="1200" dirty="0" err="1">
                <a:solidFill>
                  <a:schemeClr val="tx1"/>
                </a:solidFill>
              </a:rPr>
              <a:t>TextArea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</a:rPr>
              <a:t>fx:id</a:t>
            </a:r>
            <a:r>
              <a:rPr lang="en-US" altLang="ko-KR" sz="1200" dirty="0">
                <a:solidFill>
                  <a:schemeClr val="tx1"/>
                </a:solidFill>
              </a:rPr>
              <a:t>="</a:t>
            </a:r>
            <a:r>
              <a:rPr lang="en-US" altLang="ko-KR" sz="1200" dirty="0" err="1">
                <a:solidFill>
                  <a:schemeClr val="tx1"/>
                </a:solidFill>
              </a:rPr>
              <a:t>txtContent</a:t>
            </a:r>
            <a:r>
              <a:rPr lang="en-US" altLang="ko-KR" sz="1200" dirty="0">
                <a:solidFill>
                  <a:schemeClr val="tx1"/>
                </a:solidFill>
              </a:rPr>
              <a:t>" </a:t>
            </a:r>
            <a:r>
              <a:rPr lang="en-US" altLang="ko-KR" sz="1200" dirty="0" err="1">
                <a:solidFill>
                  <a:schemeClr val="tx1"/>
                </a:solidFill>
              </a:rPr>
              <a:t>layoutX</a:t>
            </a:r>
            <a:r>
              <a:rPr lang="en-US" altLang="ko-KR" sz="1200" dirty="0">
                <a:solidFill>
                  <a:schemeClr val="tx1"/>
                </a:solidFill>
              </a:rPr>
              <a:t>="22.0" </a:t>
            </a:r>
            <a:r>
              <a:rPr lang="en-US" altLang="ko-KR" sz="1200" dirty="0" err="1">
                <a:solidFill>
                  <a:schemeClr val="tx1"/>
                </a:solidFill>
              </a:rPr>
              <a:t>layoutY</a:t>
            </a:r>
            <a:r>
              <a:rPr lang="en-US" altLang="ko-KR" sz="1200" dirty="0">
                <a:solidFill>
                  <a:schemeClr val="tx1"/>
                </a:solidFill>
              </a:rPr>
              <a:t>="154.0" </a:t>
            </a:r>
            <a:r>
              <a:rPr lang="en-US" altLang="ko-KR" sz="1200" dirty="0" err="1">
                <a:solidFill>
                  <a:schemeClr val="tx1"/>
                </a:solidFill>
              </a:rPr>
              <a:t>prefHeight</a:t>
            </a:r>
            <a:r>
              <a:rPr lang="en-US" altLang="ko-KR" sz="1200" dirty="0">
                <a:solidFill>
                  <a:schemeClr val="tx1"/>
                </a:solidFill>
              </a:rPr>
              <a:t>="132.0" </a:t>
            </a:r>
            <a:r>
              <a:rPr lang="en-US" altLang="ko-KR" sz="1200" dirty="0" err="1">
                <a:solidFill>
                  <a:schemeClr val="tx1"/>
                </a:solidFill>
              </a:rPr>
              <a:t>prefWidth</a:t>
            </a:r>
            <a:r>
              <a:rPr lang="en-US" altLang="ko-KR" sz="1200" dirty="0">
                <a:solidFill>
                  <a:schemeClr val="tx1"/>
                </a:solidFill>
              </a:rPr>
              <a:t>="440.0"/&gt;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&lt;Separator </a:t>
            </a:r>
            <a:r>
              <a:rPr lang="en-US" altLang="ko-KR" sz="1200" dirty="0" err="1">
                <a:solidFill>
                  <a:schemeClr val="tx1"/>
                </a:solidFill>
              </a:rPr>
              <a:t>layoutX</a:t>
            </a:r>
            <a:r>
              <a:rPr lang="en-US" altLang="ko-KR" sz="1200" dirty="0">
                <a:solidFill>
                  <a:schemeClr val="tx1"/>
                </a:solidFill>
              </a:rPr>
              <a:t>="13.0" </a:t>
            </a:r>
            <a:r>
              <a:rPr lang="en-US" altLang="ko-KR" sz="1200" dirty="0" err="1">
                <a:solidFill>
                  <a:schemeClr val="tx1"/>
                </a:solidFill>
              </a:rPr>
              <a:t>layoutY</a:t>
            </a:r>
            <a:r>
              <a:rPr lang="en-US" altLang="ko-KR" sz="1200" dirty="0">
                <a:solidFill>
                  <a:schemeClr val="tx1"/>
                </a:solidFill>
              </a:rPr>
              <a:t>="320" </a:t>
            </a:r>
            <a:r>
              <a:rPr lang="en-US" altLang="ko-KR" sz="1200" dirty="0" err="1">
                <a:solidFill>
                  <a:schemeClr val="tx1"/>
                </a:solidFill>
              </a:rPr>
              <a:t>prefHeight</a:t>
            </a:r>
            <a:r>
              <a:rPr lang="en-US" altLang="ko-KR" sz="1200" dirty="0">
                <a:solidFill>
                  <a:schemeClr val="tx1"/>
                </a:solidFill>
              </a:rPr>
              <a:t>="0.0" </a:t>
            </a:r>
            <a:r>
              <a:rPr lang="en-US" altLang="ko-KR" sz="1200" dirty="0" err="1">
                <a:solidFill>
                  <a:schemeClr val="tx1"/>
                </a:solidFill>
              </a:rPr>
              <a:t>prefWidth</a:t>
            </a:r>
            <a:r>
              <a:rPr lang="en-US" altLang="ko-KR" sz="1200" dirty="0">
                <a:solidFill>
                  <a:schemeClr val="tx1"/>
                </a:solidFill>
              </a:rPr>
              <a:t>="457.0" /&gt;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&lt;Button </a:t>
            </a:r>
            <a:r>
              <a:rPr lang="en-US" altLang="ko-KR" sz="1200" dirty="0" err="1">
                <a:solidFill>
                  <a:schemeClr val="tx1"/>
                </a:solidFill>
              </a:rPr>
              <a:t>fx:id</a:t>
            </a:r>
            <a:r>
              <a:rPr lang="en-US" altLang="ko-KR" sz="1200" dirty="0">
                <a:solidFill>
                  <a:schemeClr val="tx1"/>
                </a:solidFill>
              </a:rPr>
              <a:t>="</a:t>
            </a:r>
            <a:r>
              <a:rPr lang="en-US" altLang="ko-KR" sz="1200" dirty="0" err="1">
                <a:solidFill>
                  <a:schemeClr val="tx1"/>
                </a:solidFill>
              </a:rPr>
              <a:t>btnReg</a:t>
            </a:r>
            <a:r>
              <a:rPr lang="en-US" altLang="ko-KR" sz="1200" dirty="0">
                <a:solidFill>
                  <a:schemeClr val="tx1"/>
                </a:solidFill>
              </a:rPr>
              <a:t>" </a:t>
            </a:r>
            <a:r>
              <a:rPr lang="en-US" altLang="ko-KR" sz="1200" dirty="0" err="1">
                <a:solidFill>
                  <a:schemeClr val="tx1"/>
                </a:solidFill>
              </a:rPr>
              <a:t>layoutX</a:t>
            </a:r>
            <a:r>
              <a:rPr lang="en-US" altLang="ko-KR" sz="1200" dirty="0">
                <a:solidFill>
                  <a:schemeClr val="tx1"/>
                </a:solidFill>
              </a:rPr>
              <a:t>="189.0" </a:t>
            </a:r>
            <a:r>
              <a:rPr lang="en-US" altLang="ko-KR" sz="1200" dirty="0" err="1">
                <a:solidFill>
                  <a:schemeClr val="tx1"/>
                </a:solidFill>
              </a:rPr>
              <a:t>layoutY</a:t>
            </a:r>
            <a:r>
              <a:rPr lang="en-US" altLang="ko-KR" sz="1200" dirty="0">
                <a:solidFill>
                  <a:schemeClr val="tx1"/>
                </a:solidFill>
              </a:rPr>
              <a:t>="340" text="</a:t>
            </a:r>
            <a:r>
              <a:rPr lang="ko-KR" altLang="en-US" sz="1200" dirty="0">
                <a:solidFill>
                  <a:schemeClr val="tx1"/>
                </a:solidFill>
              </a:rPr>
              <a:t>등록</a:t>
            </a:r>
            <a:r>
              <a:rPr lang="en-US" altLang="ko-KR" sz="1200" dirty="0">
                <a:solidFill>
                  <a:schemeClr val="tx1"/>
                </a:solidFill>
              </a:rPr>
              <a:t>" </a:t>
            </a:r>
            <a:r>
              <a:rPr lang="en-US" altLang="ko-KR" sz="1200" dirty="0" err="1">
                <a:solidFill>
                  <a:schemeClr val="tx1"/>
                </a:solidFill>
              </a:rPr>
              <a:t>onAction</a:t>
            </a:r>
            <a:r>
              <a:rPr lang="en-US" altLang="ko-KR" sz="1200" dirty="0">
                <a:solidFill>
                  <a:schemeClr val="tx1"/>
                </a:solidFill>
              </a:rPr>
              <a:t>="#</a:t>
            </a:r>
            <a:r>
              <a:rPr lang="en-US" altLang="ko-KR" sz="1200" dirty="0" err="1">
                <a:solidFill>
                  <a:schemeClr val="tx1"/>
                </a:solidFill>
              </a:rPr>
              <a:t>handleBtnRegAction</a:t>
            </a:r>
            <a:r>
              <a:rPr lang="en-US" altLang="ko-KR" sz="1200" dirty="0">
                <a:solidFill>
                  <a:schemeClr val="tx1"/>
                </a:solidFill>
              </a:rPr>
              <a:t>"/&gt;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&lt;Button </a:t>
            </a:r>
            <a:r>
              <a:rPr lang="en-US" altLang="ko-KR" sz="1200" dirty="0" err="1">
                <a:solidFill>
                  <a:schemeClr val="tx1"/>
                </a:solidFill>
              </a:rPr>
              <a:t>fx:id</a:t>
            </a:r>
            <a:r>
              <a:rPr lang="en-US" altLang="ko-KR" sz="1200" dirty="0">
                <a:solidFill>
                  <a:schemeClr val="tx1"/>
                </a:solidFill>
              </a:rPr>
              <a:t>="</a:t>
            </a:r>
            <a:r>
              <a:rPr lang="en-US" altLang="ko-KR" sz="1200" dirty="0" err="1">
                <a:solidFill>
                  <a:schemeClr val="tx1"/>
                </a:solidFill>
              </a:rPr>
              <a:t>btnCancel</a:t>
            </a:r>
            <a:r>
              <a:rPr lang="en-US" altLang="ko-KR" sz="1200" dirty="0">
                <a:solidFill>
                  <a:schemeClr val="tx1"/>
                </a:solidFill>
              </a:rPr>
              <a:t>" </a:t>
            </a:r>
            <a:r>
              <a:rPr lang="en-US" altLang="ko-KR" sz="1200" dirty="0" err="1">
                <a:solidFill>
                  <a:schemeClr val="tx1"/>
                </a:solidFill>
              </a:rPr>
              <a:t>layoutX</a:t>
            </a:r>
            <a:r>
              <a:rPr lang="en-US" altLang="ko-KR" sz="1200" dirty="0">
                <a:solidFill>
                  <a:schemeClr val="tx1"/>
                </a:solidFill>
              </a:rPr>
              <a:t>="252.0" </a:t>
            </a:r>
            <a:r>
              <a:rPr lang="en-US" altLang="ko-KR" sz="1200" dirty="0" err="1">
                <a:solidFill>
                  <a:schemeClr val="tx1"/>
                </a:solidFill>
              </a:rPr>
              <a:t>layoutY</a:t>
            </a:r>
            <a:r>
              <a:rPr lang="en-US" altLang="ko-KR" sz="1200" dirty="0">
                <a:solidFill>
                  <a:schemeClr val="tx1"/>
                </a:solidFill>
              </a:rPr>
              <a:t>="340" text="</a:t>
            </a:r>
            <a:r>
              <a:rPr lang="ko-KR" altLang="en-US" sz="1200" dirty="0">
                <a:solidFill>
                  <a:schemeClr val="tx1"/>
                </a:solidFill>
              </a:rPr>
              <a:t>취소</a:t>
            </a:r>
            <a:r>
              <a:rPr lang="en-US" altLang="ko-KR" sz="1200" dirty="0">
                <a:solidFill>
                  <a:schemeClr val="tx1"/>
                </a:solidFill>
              </a:rPr>
              <a:t>" </a:t>
            </a:r>
            <a:r>
              <a:rPr lang="en-US" altLang="ko-KR" sz="1200" dirty="0" err="1">
                <a:solidFill>
                  <a:schemeClr val="tx1"/>
                </a:solidFill>
              </a:rPr>
              <a:t>onAction</a:t>
            </a:r>
            <a:r>
              <a:rPr lang="en-US" altLang="ko-KR" sz="1200" dirty="0">
                <a:solidFill>
                  <a:schemeClr val="tx1"/>
                </a:solidFill>
              </a:rPr>
              <a:t>="#</a:t>
            </a:r>
            <a:r>
              <a:rPr lang="en-US" altLang="ko-KR" sz="1200" dirty="0" err="1">
                <a:solidFill>
                  <a:schemeClr val="tx1"/>
                </a:solidFill>
              </a:rPr>
              <a:t>handleBtnCancelAction</a:t>
            </a:r>
            <a:r>
              <a:rPr lang="en-US" altLang="ko-KR" sz="1200" dirty="0">
                <a:solidFill>
                  <a:schemeClr val="tx1"/>
                </a:solidFill>
              </a:rPr>
              <a:t>"/&gt;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&lt;/children&gt;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&lt;/</a:t>
            </a:r>
            <a:r>
              <a:rPr lang="en-US" altLang="ko-KR" sz="1200" dirty="0" err="1">
                <a:solidFill>
                  <a:schemeClr val="tx1"/>
                </a:solidFill>
              </a:rPr>
              <a:t>AnchorPane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95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버튼 컨트롤</a:t>
            </a:r>
            <a:endParaRPr lang="en-US" altLang="ko-KR" dirty="0"/>
          </a:p>
        </p:txBody>
      </p:sp>
      <p:sp>
        <p:nvSpPr>
          <p:cNvPr id="9" name="내용 개체 틀 2"/>
          <p:cNvSpPr>
            <a:spLocks noGrp="1"/>
          </p:cNvSpPr>
          <p:nvPr>
            <p:ph sz="quarter" idx="1"/>
          </p:nvPr>
        </p:nvSpPr>
        <p:spPr>
          <a:xfrm>
            <a:off x="623777" y="1226288"/>
            <a:ext cx="8063023" cy="4912242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r>
              <a:rPr lang="en-US" altLang="ko-KR" b="1" dirty="0" smtClean="0"/>
              <a:t>RootController.java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 smtClean="0"/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/>
          </a:p>
          <a:p>
            <a:pPr marL="0" indent="0">
              <a:lnSpc>
                <a:spcPct val="150000"/>
              </a:lnSpc>
              <a:buClr>
                <a:schemeClr val="bg2">
                  <a:lumMod val="50000"/>
                </a:schemeClr>
              </a:buClr>
              <a:buNone/>
            </a:pPr>
            <a:endParaRPr lang="en-US" altLang="ko-KR" b="1" dirty="0"/>
          </a:p>
          <a:p>
            <a:pPr marL="0" indent="0">
              <a:lnSpc>
                <a:spcPct val="150000"/>
              </a:lnSpc>
              <a:buClr>
                <a:schemeClr val="bg2">
                  <a:lumMod val="50000"/>
                </a:schemeClr>
              </a:buClr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 smtClean="0"/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/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438912" y="1993392"/>
            <a:ext cx="8467344" cy="3986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public class </a:t>
            </a:r>
            <a:r>
              <a:rPr lang="en-US" altLang="ko-KR" sz="1600" dirty="0" err="1">
                <a:solidFill>
                  <a:schemeClr val="tx1"/>
                </a:solidFill>
              </a:rPr>
              <a:t>RootController</a:t>
            </a:r>
            <a:r>
              <a:rPr lang="en-US" altLang="ko-KR" sz="1600" dirty="0">
                <a:solidFill>
                  <a:schemeClr val="tx1"/>
                </a:solidFill>
              </a:rPr>
              <a:t> implements </a:t>
            </a:r>
            <a:r>
              <a:rPr lang="en-US" altLang="ko-KR" sz="1600" dirty="0" err="1">
                <a:solidFill>
                  <a:schemeClr val="tx1"/>
                </a:solidFill>
              </a:rPr>
              <a:t>Initializable</a:t>
            </a:r>
            <a:r>
              <a:rPr lang="en-US" altLang="ko-KR" sz="1600" dirty="0">
                <a:solidFill>
                  <a:schemeClr val="tx1"/>
                </a:solidFill>
              </a:rPr>
              <a:t>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@FXML private </a:t>
            </a:r>
            <a:r>
              <a:rPr lang="en-US" altLang="ko-KR" sz="1600" dirty="0" err="1">
                <a:solidFill>
                  <a:schemeClr val="tx1"/>
                </a:solidFill>
              </a:rPr>
              <a:t>TextField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txtTitle</a:t>
            </a:r>
            <a:r>
              <a:rPr lang="en-US" altLang="ko-KR" sz="16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@FXML private </a:t>
            </a:r>
            <a:r>
              <a:rPr lang="en-US" altLang="ko-KR" sz="1600" dirty="0" err="1">
                <a:solidFill>
                  <a:schemeClr val="tx1"/>
                </a:solidFill>
              </a:rPr>
              <a:t>PasswordField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txtPassword</a:t>
            </a:r>
            <a:r>
              <a:rPr lang="en-US" altLang="ko-KR" sz="16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@FXML private </a:t>
            </a:r>
            <a:r>
              <a:rPr lang="en-US" altLang="ko-KR" sz="1600" dirty="0" err="1">
                <a:solidFill>
                  <a:schemeClr val="tx1"/>
                </a:solidFill>
              </a:rPr>
              <a:t>ComboBox</a:t>
            </a:r>
            <a:r>
              <a:rPr lang="en-US" altLang="ko-KR" sz="1600" dirty="0">
                <a:solidFill>
                  <a:schemeClr val="tx1"/>
                </a:solidFill>
              </a:rPr>
              <a:t>&lt;String&gt; </a:t>
            </a:r>
            <a:r>
              <a:rPr lang="en-US" altLang="ko-KR" sz="1600" dirty="0" err="1">
                <a:solidFill>
                  <a:schemeClr val="tx1"/>
                </a:solidFill>
              </a:rPr>
              <a:t>comboPublic</a:t>
            </a:r>
            <a:r>
              <a:rPr lang="en-US" altLang="ko-KR" sz="16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@FXML private </a:t>
            </a:r>
            <a:r>
              <a:rPr lang="en-US" altLang="ko-KR" sz="1600" dirty="0" err="1">
                <a:solidFill>
                  <a:schemeClr val="tx1"/>
                </a:solidFill>
              </a:rPr>
              <a:t>DatePicker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dateExit</a:t>
            </a:r>
            <a:r>
              <a:rPr lang="en-US" altLang="ko-KR" sz="16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@FXML private </a:t>
            </a:r>
            <a:r>
              <a:rPr lang="en-US" altLang="ko-KR" sz="1600" dirty="0" err="1">
                <a:solidFill>
                  <a:schemeClr val="tx1"/>
                </a:solidFill>
              </a:rPr>
              <a:t>TextArea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txtContent</a:t>
            </a:r>
            <a:r>
              <a:rPr lang="en-US" altLang="ko-KR" sz="16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@Override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public void initialize(URL location, </a:t>
            </a:r>
            <a:r>
              <a:rPr lang="en-US" altLang="ko-KR" sz="1600" dirty="0" err="1">
                <a:solidFill>
                  <a:schemeClr val="tx1"/>
                </a:solidFill>
              </a:rPr>
              <a:t>ResourceBundle</a:t>
            </a:r>
            <a:r>
              <a:rPr lang="en-US" altLang="ko-KR" sz="1600" dirty="0">
                <a:solidFill>
                  <a:schemeClr val="tx1"/>
                </a:solidFill>
              </a:rPr>
              <a:t> resources) </a:t>
            </a:r>
            <a:r>
              <a:rPr lang="en-US" altLang="ko-KR" sz="1600" dirty="0" smtClean="0">
                <a:solidFill>
                  <a:schemeClr val="tx1"/>
                </a:solidFill>
              </a:rPr>
              <a:t>{}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	public void </a:t>
            </a:r>
            <a:r>
              <a:rPr lang="en-US" altLang="ko-KR" sz="1600" dirty="0" err="1">
                <a:solidFill>
                  <a:schemeClr val="tx1"/>
                </a:solidFill>
              </a:rPr>
              <a:t>handleBtnCancelAction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ActionEvent</a:t>
            </a:r>
            <a:r>
              <a:rPr lang="en-US" altLang="ko-KR" sz="1600" dirty="0">
                <a:solidFill>
                  <a:schemeClr val="tx1"/>
                </a:solidFill>
              </a:rPr>
              <a:t> e)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	</a:t>
            </a:r>
            <a:r>
              <a:rPr lang="en-US" altLang="ko-KR" sz="1600" dirty="0" err="1">
                <a:solidFill>
                  <a:schemeClr val="tx1"/>
                </a:solidFill>
              </a:rPr>
              <a:t>Platform.exit</a:t>
            </a:r>
            <a:r>
              <a:rPr lang="en-US" altLang="ko-KR" sz="16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}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12892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버튼 컨트롤</a:t>
            </a:r>
            <a:endParaRPr lang="en-US" altLang="ko-KR" dirty="0"/>
          </a:p>
        </p:txBody>
      </p:sp>
      <p:sp>
        <p:nvSpPr>
          <p:cNvPr id="9" name="내용 개체 틀 2"/>
          <p:cNvSpPr>
            <a:spLocks noGrp="1"/>
          </p:cNvSpPr>
          <p:nvPr>
            <p:ph sz="quarter" idx="1"/>
          </p:nvPr>
        </p:nvSpPr>
        <p:spPr>
          <a:xfrm>
            <a:off x="623777" y="1226288"/>
            <a:ext cx="8063023" cy="4912242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r>
              <a:rPr lang="en-US" altLang="ko-KR" b="1" dirty="0" smtClean="0"/>
              <a:t>RootController.java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 smtClean="0"/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/>
          </a:p>
          <a:p>
            <a:pPr marL="0" indent="0">
              <a:lnSpc>
                <a:spcPct val="150000"/>
              </a:lnSpc>
              <a:buClr>
                <a:schemeClr val="bg2">
                  <a:lumMod val="50000"/>
                </a:schemeClr>
              </a:buClr>
              <a:buNone/>
            </a:pPr>
            <a:endParaRPr lang="en-US" altLang="ko-KR" b="1" dirty="0"/>
          </a:p>
          <a:p>
            <a:pPr marL="0" indent="0">
              <a:lnSpc>
                <a:spcPct val="150000"/>
              </a:lnSpc>
              <a:buClr>
                <a:schemeClr val="bg2">
                  <a:lumMod val="50000"/>
                </a:schemeClr>
              </a:buClr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 smtClean="0"/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/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438912" y="1728216"/>
            <a:ext cx="8467344" cy="46451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public void </a:t>
            </a:r>
            <a:r>
              <a:rPr lang="en-US" altLang="ko-KR" sz="1600" dirty="0" err="1">
                <a:solidFill>
                  <a:schemeClr val="tx1"/>
                </a:solidFill>
              </a:rPr>
              <a:t>handleBtnRegAction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ActionEvent</a:t>
            </a:r>
            <a:r>
              <a:rPr lang="en-US" altLang="ko-KR" sz="1600" dirty="0">
                <a:solidFill>
                  <a:schemeClr val="tx1"/>
                </a:solidFill>
              </a:rPr>
              <a:t> e)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	String title = </a:t>
            </a:r>
            <a:r>
              <a:rPr lang="en-US" altLang="ko-KR" sz="1600" dirty="0" err="1">
                <a:solidFill>
                  <a:schemeClr val="tx1"/>
                </a:solidFill>
              </a:rPr>
              <a:t>txtTitle.getText</a:t>
            </a:r>
            <a:r>
              <a:rPr lang="en-US" altLang="ko-KR" sz="16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	</a:t>
            </a:r>
            <a:r>
              <a:rPr lang="en-US" altLang="ko-KR" sz="1600" dirty="0" err="1">
                <a:solidFill>
                  <a:schemeClr val="tx1"/>
                </a:solidFill>
              </a:rPr>
              <a:t>System.out.println</a:t>
            </a:r>
            <a:r>
              <a:rPr lang="en-US" altLang="ko-KR" sz="1600" dirty="0">
                <a:solidFill>
                  <a:schemeClr val="tx1"/>
                </a:solidFill>
              </a:rPr>
              <a:t>("title: " + title);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	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	String password = </a:t>
            </a:r>
            <a:r>
              <a:rPr lang="en-US" altLang="ko-KR" sz="1600" dirty="0" err="1">
                <a:solidFill>
                  <a:schemeClr val="tx1"/>
                </a:solidFill>
              </a:rPr>
              <a:t>txtPassword.getText</a:t>
            </a:r>
            <a:r>
              <a:rPr lang="en-US" altLang="ko-KR" sz="16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	</a:t>
            </a:r>
            <a:r>
              <a:rPr lang="en-US" altLang="ko-KR" sz="1600" dirty="0" err="1">
                <a:solidFill>
                  <a:schemeClr val="tx1"/>
                </a:solidFill>
              </a:rPr>
              <a:t>System.out.println</a:t>
            </a:r>
            <a:r>
              <a:rPr lang="en-US" altLang="ko-KR" sz="1600" dirty="0">
                <a:solidFill>
                  <a:schemeClr val="tx1"/>
                </a:solidFill>
              </a:rPr>
              <a:t>("password: " + password);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	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	String </a:t>
            </a:r>
            <a:r>
              <a:rPr lang="en-US" altLang="ko-KR" sz="1600" dirty="0" err="1">
                <a:solidFill>
                  <a:schemeClr val="tx1"/>
                </a:solidFill>
              </a:rPr>
              <a:t>strPublic</a:t>
            </a:r>
            <a:r>
              <a:rPr lang="en-US" altLang="ko-KR" sz="1600" dirty="0">
                <a:solidFill>
                  <a:schemeClr val="tx1"/>
                </a:solidFill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</a:rPr>
              <a:t>comboPublic.getValue</a:t>
            </a:r>
            <a:r>
              <a:rPr lang="en-US" altLang="ko-KR" sz="16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	</a:t>
            </a:r>
            <a:r>
              <a:rPr lang="en-US" altLang="ko-KR" sz="1600" dirty="0" err="1">
                <a:solidFill>
                  <a:schemeClr val="tx1"/>
                </a:solidFill>
              </a:rPr>
              <a:t>System.out.println</a:t>
            </a:r>
            <a:r>
              <a:rPr lang="en-US" altLang="ko-KR" sz="1600" dirty="0">
                <a:solidFill>
                  <a:schemeClr val="tx1"/>
                </a:solidFill>
              </a:rPr>
              <a:t>("public: " + </a:t>
            </a:r>
            <a:r>
              <a:rPr lang="en-US" altLang="ko-KR" sz="1600" dirty="0" err="1">
                <a:solidFill>
                  <a:schemeClr val="tx1"/>
                </a:solidFill>
              </a:rPr>
              <a:t>strPublic</a:t>
            </a:r>
            <a:r>
              <a:rPr lang="en-US" altLang="ko-KR" sz="16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	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	</a:t>
            </a:r>
            <a:r>
              <a:rPr lang="en-US" altLang="ko-KR" sz="1600" dirty="0" err="1">
                <a:solidFill>
                  <a:schemeClr val="tx1"/>
                </a:solidFill>
              </a:rPr>
              <a:t>LocalDate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localDate</a:t>
            </a:r>
            <a:r>
              <a:rPr lang="en-US" altLang="ko-KR" sz="1600" dirty="0">
                <a:solidFill>
                  <a:schemeClr val="tx1"/>
                </a:solidFill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</a:rPr>
              <a:t>dateExit.getValue</a:t>
            </a:r>
            <a:r>
              <a:rPr lang="en-US" altLang="ko-KR" sz="16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	if(</a:t>
            </a:r>
            <a:r>
              <a:rPr lang="en-US" altLang="ko-KR" sz="1600" dirty="0" err="1">
                <a:solidFill>
                  <a:schemeClr val="tx1"/>
                </a:solidFill>
              </a:rPr>
              <a:t>localDate</a:t>
            </a:r>
            <a:r>
              <a:rPr lang="en-US" altLang="ko-KR" sz="1600" dirty="0">
                <a:solidFill>
                  <a:schemeClr val="tx1"/>
                </a:solidFill>
              </a:rPr>
              <a:t> != null)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		</a:t>
            </a:r>
            <a:r>
              <a:rPr lang="en-US" altLang="ko-KR" sz="1600" dirty="0" err="1">
                <a:solidFill>
                  <a:schemeClr val="tx1"/>
                </a:solidFill>
              </a:rPr>
              <a:t>System.out.println</a:t>
            </a:r>
            <a:r>
              <a:rPr lang="en-US" altLang="ko-KR" sz="1600" dirty="0">
                <a:solidFill>
                  <a:schemeClr val="tx1"/>
                </a:solidFill>
              </a:rPr>
              <a:t>("</a:t>
            </a:r>
            <a:r>
              <a:rPr lang="en-US" altLang="ko-KR" sz="1600" dirty="0" err="1">
                <a:solidFill>
                  <a:schemeClr val="tx1"/>
                </a:solidFill>
              </a:rPr>
              <a:t>dateExit</a:t>
            </a:r>
            <a:r>
              <a:rPr lang="en-US" altLang="ko-KR" sz="1600" dirty="0">
                <a:solidFill>
                  <a:schemeClr val="tx1"/>
                </a:solidFill>
              </a:rPr>
              <a:t>: " + </a:t>
            </a:r>
            <a:r>
              <a:rPr lang="en-US" altLang="ko-KR" sz="1600" dirty="0" err="1">
                <a:solidFill>
                  <a:schemeClr val="tx1"/>
                </a:solidFill>
              </a:rPr>
              <a:t>localDate.toString</a:t>
            </a:r>
            <a:r>
              <a:rPr lang="en-US" altLang="ko-KR" sz="1600" dirty="0">
                <a:solidFill>
                  <a:schemeClr val="tx1"/>
                </a:solidFill>
              </a:rPr>
              <a:t>());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	}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	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	String content = </a:t>
            </a:r>
            <a:r>
              <a:rPr lang="en-US" altLang="ko-KR" sz="1600" dirty="0" err="1">
                <a:solidFill>
                  <a:schemeClr val="tx1"/>
                </a:solidFill>
              </a:rPr>
              <a:t>txtContent.getText</a:t>
            </a:r>
            <a:r>
              <a:rPr lang="en-US" altLang="ko-KR" sz="16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	</a:t>
            </a:r>
            <a:r>
              <a:rPr lang="en-US" altLang="ko-KR" sz="1600" dirty="0" err="1">
                <a:solidFill>
                  <a:schemeClr val="tx1"/>
                </a:solidFill>
              </a:rPr>
              <a:t>System.out.println</a:t>
            </a:r>
            <a:r>
              <a:rPr lang="en-US" altLang="ko-KR" sz="1600" dirty="0">
                <a:solidFill>
                  <a:schemeClr val="tx1"/>
                </a:solidFill>
              </a:rPr>
              <a:t>("content: " + content);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}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0859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r>
              <a:rPr lang="ko-KR" altLang="en-US" dirty="0" smtClean="0"/>
              <a:t>버튼 컨트롤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r>
              <a:rPr lang="ko-KR" altLang="en-US" dirty="0" smtClean="0"/>
              <a:t>입력 컨트롤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r>
              <a:rPr lang="ko-KR" altLang="en-US" dirty="0" err="1" smtClean="0"/>
              <a:t>뷰</a:t>
            </a:r>
            <a:r>
              <a:rPr lang="ko-KR" altLang="en-US" dirty="0" smtClean="0"/>
              <a:t> 컨트롤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r>
              <a:rPr lang="ko-KR" altLang="en-US" dirty="0" smtClean="0"/>
              <a:t>미디어 컨트롤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r>
              <a:rPr lang="ko-KR" altLang="en-US" dirty="0" smtClean="0"/>
              <a:t>차트 컨트롤</a:t>
            </a:r>
            <a:endParaRPr lang="en-US" altLang="ko-K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뷰</a:t>
            </a:r>
            <a:r>
              <a:rPr lang="ko-KR" altLang="en-US" dirty="0" smtClean="0"/>
              <a:t> 컨트롤</a:t>
            </a:r>
            <a:endParaRPr lang="en-US" altLang="ko-KR" dirty="0"/>
          </a:p>
        </p:txBody>
      </p:sp>
      <p:sp>
        <p:nvSpPr>
          <p:cNvPr id="9" name="내용 개체 틀 2"/>
          <p:cNvSpPr>
            <a:spLocks noGrp="1"/>
          </p:cNvSpPr>
          <p:nvPr>
            <p:ph sz="quarter" idx="1"/>
          </p:nvPr>
        </p:nvSpPr>
        <p:spPr>
          <a:xfrm>
            <a:off x="623778" y="1180568"/>
            <a:ext cx="4097194" cy="4912242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r>
              <a:rPr lang="ko-KR" altLang="en-US" b="1" dirty="0" err="1" smtClean="0"/>
              <a:t>뷰</a:t>
            </a:r>
            <a:r>
              <a:rPr lang="ko-KR" altLang="en-US" b="1" dirty="0" smtClean="0"/>
              <a:t> 컨트롤의 종류</a:t>
            </a:r>
            <a:endParaRPr lang="en-US" altLang="ko-KR" dirty="0">
              <a:solidFill>
                <a:srgbClr val="0070C0"/>
              </a:solidFill>
            </a:endParaRPr>
          </a:p>
          <a:p>
            <a:pPr marL="742950" lvl="1" indent="-285750">
              <a:lnSpc>
                <a:spcPct val="150000"/>
              </a:lnSpc>
            </a:pPr>
            <a:r>
              <a:rPr lang="en-US" altLang="ko-KR" dirty="0" err="1" smtClean="0"/>
              <a:t>ListView</a:t>
            </a: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</a:pPr>
            <a:r>
              <a:rPr lang="en-US" altLang="ko-KR" dirty="0" err="1" smtClean="0"/>
              <a:t>ImageView</a:t>
            </a: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 smtClean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4543506" y="1131852"/>
            <a:ext cx="4097194" cy="491224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05740" indent="-205740" algn="l" rtl="0" eaLnBrk="1" latinLnBrk="1" hangingPunct="1">
              <a:lnSpc>
                <a:spcPct val="120000"/>
              </a:lnSpc>
              <a:spcBef>
                <a:spcPts val="450"/>
              </a:spcBef>
              <a:buClr>
                <a:schemeClr val="tx1"/>
              </a:buClr>
              <a:buSzPct val="76000"/>
              <a:buFont typeface="Wingdings" pitchFamily="2" charset="2"/>
              <a:buChar char="l"/>
              <a:defRPr kumimoji="0" sz="2400" kern="120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04813" indent="-204788" algn="l" rtl="0" eaLnBrk="1" latinLnBrk="1" hangingPunct="1">
              <a:lnSpc>
                <a:spcPct val="120000"/>
              </a:lnSpc>
              <a:spcBef>
                <a:spcPts val="450"/>
              </a:spcBef>
              <a:buClr>
                <a:schemeClr val="accent5">
                  <a:lumMod val="75000"/>
                </a:schemeClr>
              </a:buClr>
              <a:buSzPct val="85000"/>
              <a:buFont typeface="Wingdings" pitchFamily="2" charset="2"/>
              <a:buChar char=""/>
              <a:defRPr kumimoji="0" sz="2000" kern="1200" baseline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Tahoma" pitchFamily="34" charset="0"/>
              </a:defRPr>
            </a:lvl2pPr>
            <a:lvl3pPr marL="513000" indent="-108000" algn="l" rtl="0" eaLnBrk="1" latinLnBrk="1" hangingPunct="1">
              <a:lnSpc>
                <a:spcPct val="120000"/>
              </a:lnSpc>
              <a:spcBef>
                <a:spcPts val="375"/>
              </a:spcBef>
              <a:buClr>
                <a:schemeClr val="bg1">
                  <a:shade val="50000"/>
                </a:schemeClr>
              </a:buClr>
              <a:buSzPct val="76000"/>
              <a:buFont typeface="Arial" pitchFamily="34" charset="0"/>
              <a:buChar char="•"/>
              <a:defRPr kumimoji="0" sz="1800" kern="1200" baseline="0">
                <a:solidFill>
                  <a:srgbClr val="4D4D4D"/>
                </a:solidFill>
                <a:latin typeface="+mn-lt"/>
                <a:ea typeface="+mn-ea"/>
                <a:cs typeface="Tahoma" pitchFamily="34" charset="0"/>
              </a:defRPr>
            </a:lvl3pPr>
            <a:lvl4pPr marL="729000" indent="-108000" algn="l" rtl="0" eaLnBrk="1" latinLnBrk="1" hangingPunct="1">
              <a:lnSpc>
                <a:spcPct val="110000"/>
              </a:lnSpc>
              <a:spcBef>
                <a:spcPts val="375"/>
              </a:spcBef>
              <a:buClr>
                <a:schemeClr val="accent2">
                  <a:shade val="75000"/>
                </a:schemeClr>
              </a:buClr>
              <a:buSzPct val="70000"/>
              <a:buFont typeface="Wingdings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4pPr>
            <a:lvl5pPr marL="999000" indent="-135000" algn="l" rtl="0" eaLnBrk="1" latinLnBrk="1" hangingPunct="1">
              <a:spcBef>
                <a:spcPts val="225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5pPr>
            <a:lvl6pPr marL="1234440" indent="-137160" algn="l" rtl="0" eaLnBrk="1" latinLnBrk="1" hangingPunct="1">
              <a:spcBef>
                <a:spcPts val="225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71600" indent="-137160" algn="l" rtl="0" eaLnBrk="1" latinLnBrk="1" hangingPunct="1">
              <a:spcBef>
                <a:spcPts val="225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0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37160" algn="l" rtl="0" eaLnBrk="1" latinLnBrk="1" hangingPunct="1">
              <a:spcBef>
                <a:spcPts val="225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0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45920" indent="-137160" algn="l" rtl="0" eaLnBrk="1" latinLnBrk="1" hangingPunct="1">
              <a:spcBef>
                <a:spcPts val="225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9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chemeClr val="bg2">
                  <a:lumMod val="50000"/>
                </a:schemeClr>
              </a:buClr>
              <a:buNone/>
            </a:pPr>
            <a:endParaRPr lang="en-US" altLang="ko-KR" dirty="0" smtClean="0">
              <a:solidFill>
                <a:srgbClr val="0070C0"/>
              </a:solidFill>
            </a:endParaRPr>
          </a:p>
          <a:p>
            <a:pPr marL="742950" lvl="1" indent="-285750">
              <a:lnSpc>
                <a:spcPct val="150000"/>
              </a:lnSpc>
            </a:pPr>
            <a:r>
              <a:rPr lang="en-US" altLang="ko-KR" dirty="0" err="1" smtClean="0"/>
              <a:t>TableView</a:t>
            </a: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 smtClean="0"/>
          </a:p>
          <a:p>
            <a:pPr marL="457200" lvl="1" indent="0">
              <a:lnSpc>
                <a:spcPct val="150000"/>
              </a:lnSpc>
              <a:buFont typeface="Wingdings" pitchFamily="2" charset="2"/>
              <a:buNone/>
            </a:pPr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362" y="2262378"/>
            <a:ext cx="2295525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840" y="2262378"/>
            <a:ext cx="2676525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912" y="4378833"/>
            <a:ext cx="2085975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3182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뷰</a:t>
            </a:r>
            <a:r>
              <a:rPr lang="ko-KR" altLang="en-US" dirty="0"/>
              <a:t> 컨트롤</a:t>
            </a:r>
            <a:endParaRPr lang="en-US" altLang="ko-KR" dirty="0"/>
          </a:p>
        </p:txBody>
      </p:sp>
      <p:sp>
        <p:nvSpPr>
          <p:cNvPr id="9" name="내용 개체 틀 2"/>
          <p:cNvSpPr>
            <a:spLocks noGrp="1"/>
          </p:cNvSpPr>
          <p:nvPr>
            <p:ph sz="quarter" idx="1"/>
          </p:nvPr>
        </p:nvSpPr>
        <p:spPr>
          <a:xfrm>
            <a:off x="623777" y="1226288"/>
            <a:ext cx="8291623" cy="4912242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r>
              <a:rPr lang="en-US" altLang="ko-KR" b="1" dirty="0" err="1" smtClean="0"/>
              <a:t>ImageView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컨트</a:t>
            </a:r>
            <a:r>
              <a:rPr lang="ko-KR" altLang="en-US" b="1" dirty="0"/>
              <a:t>롤</a:t>
            </a:r>
            <a:endParaRPr lang="en-US" altLang="ko-KR" b="1" dirty="0"/>
          </a:p>
          <a:p>
            <a:pPr marL="0" indent="0">
              <a:lnSpc>
                <a:spcPct val="150000"/>
              </a:lnSpc>
              <a:buClr>
                <a:schemeClr val="bg2">
                  <a:lumMod val="50000"/>
                </a:schemeClr>
              </a:buClr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marL="742950" lvl="1" indent="-285750">
              <a:lnSpc>
                <a:spcPct val="150000"/>
              </a:lnSpc>
            </a:pPr>
            <a:r>
              <a:rPr lang="en-US" altLang="ko-KR" dirty="0" err="1" smtClean="0"/>
              <a:t>fitWidth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폭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</a:pPr>
            <a:r>
              <a:rPr lang="en-US" altLang="ko-KR" dirty="0" err="1" smtClean="0"/>
              <a:t>fitHeight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높이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</a:pPr>
            <a:r>
              <a:rPr lang="en-US" altLang="ko-KR" dirty="0" err="1" smtClean="0"/>
              <a:t>preserveRatio</a:t>
            </a:r>
            <a:r>
              <a:rPr lang="en-US" altLang="ko-KR" dirty="0" smtClean="0"/>
              <a:t>: true</a:t>
            </a:r>
            <a:r>
              <a:rPr lang="ko-KR" altLang="en-US" dirty="0" smtClean="0"/>
              <a:t>인 경우 </a:t>
            </a:r>
            <a:r>
              <a:rPr lang="ko-KR" altLang="en-US" dirty="0" err="1" smtClean="0"/>
              <a:t>종횡비</a:t>
            </a:r>
            <a:r>
              <a:rPr lang="ko-KR" altLang="en-US" dirty="0" smtClean="0"/>
              <a:t> 유지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ImageView</a:t>
            </a:r>
            <a:r>
              <a:rPr lang="en-US" altLang="ko-KR" dirty="0" smtClean="0"/>
              <a:t> </a:t>
            </a:r>
            <a:r>
              <a:rPr lang="ko-KR" altLang="en-US" dirty="0" smtClean="0"/>
              <a:t>크기 변화</a:t>
            </a:r>
            <a:r>
              <a:rPr lang="en-US" altLang="ko-KR" dirty="0" smtClean="0"/>
              <a:t>),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          false</a:t>
            </a:r>
            <a:r>
              <a:rPr lang="ko-KR" altLang="en-US" dirty="0" smtClean="0"/>
              <a:t>인 경우 </a:t>
            </a:r>
            <a:r>
              <a:rPr lang="ko-KR" altLang="en-US" dirty="0" err="1" smtClean="0"/>
              <a:t>종횡비</a:t>
            </a:r>
            <a:r>
              <a:rPr lang="ko-KR" altLang="en-US" dirty="0" smtClean="0"/>
              <a:t> 무시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ImageView</a:t>
            </a:r>
            <a:r>
              <a:rPr lang="en-US" altLang="ko-KR" dirty="0" smtClean="0"/>
              <a:t> </a:t>
            </a:r>
            <a:r>
              <a:rPr lang="ko-KR" altLang="en-US" dirty="0" smtClean="0"/>
              <a:t>크기 고정</a:t>
            </a:r>
            <a:r>
              <a:rPr lang="en-US" altLang="ko-KR" dirty="0" smtClean="0"/>
              <a:t>)</a:t>
            </a:r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 smtClean="0"/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/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72008" y="1868424"/>
            <a:ext cx="8224520" cy="4282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</a:rPr>
              <a:t>&lt;</a:t>
            </a:r>
            <a:r>
              <a:rPr lang="en-US" altLang="ko-KR" sz="1500" dirty="0" err="1">
                <a:solidFill>
                  <a:schemeClr val="tx1"/>
                </a:solidFill>
              </a:rPr>
              <a:t>ImageView</a:t>
            </a:r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en-US" altLang="ko-KR" sz="1500" dirty="0" err="1">
                <a:solidFill>
                  <a:schemeClr val="tx1"/>
                </a:solidFill>
              </a:rPr>
              <a:t>fitWidth</a:t>
            </a:r>
            <a:r>
              <a:rPr lang="en-US" altLang="ko-KR" sz="1500" dirty="0" smtClean="0">
                <a:solidFill>
                  <a:schemeClr val="tx1"/>
                </a:solidFill>
              </a:rPr>
              <a:t>=“100.0" </a:t>
            </a:r>
            <a:r>
              <a:rPr lang="en-US" altLang="ko-KR" sz="1500" dirty="0" err="1">
                <a:solidFill>
                  <a:schemeClr val="tx1"/>
                </a:solidFill>
              </a:rPr>
              <a:t>fitHeight</a:t>
            </a:r>
            <a:r>
              <a:rPr lang="en-US" altLang="ko-KR" sz="1500" dirty="0" smtClean="0">
                <a:solidFill>
                  <a:schemeClr val="tx1"/>
                </a:solidFill>
              </a:rPr>
              <a:t>=“60.0" </a:t>
            </a:r>
            <a:r>
              <a:rPr lang="en-US" altLang="ko-KR" sz="1500" dirty="0" err="1">
                <a:solidFill>
                  <a:schemeClr val="tx1"/>
                </a:solidFill>
              </a:rPr>
              <a:t>preserveRatio</a:t>
            </a:r>
            <a:r>
              <a:rPr lang="en-US" altLang="ko-KR" sz="1500" dirty="0">
                <a:solidFill>
                  <a:schemeClr val="tx1"/>
                </a:solidFill>
              </a:rPr>
              <a:t>="true"/&gt;</a:t>
            </a:r>
          </a:p>
        </p:txBody>
      </p:sp>
    </p:spTree>
    <p:extLst>
      <p:ext uri="{BB962C8B-B14F-4D97-AF65-F5344CB8AC3E}">
        <p14:creationId xmlns:p14="http://schemas.microsoft.com/office/powerpoint/2010/main" val="182650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뷰</a:t>
            </a:r>
            <a:r>
              <a:rPr lang="ko-KR" altLang="en-US" dirty="0"/>
              <a:t> 컨트롤</a:t>
            </a:r>
            <a:endParaRPr lang="en-US" altLang="ko-KR" dirty="0"/>
          </a:p>
        </p:txBody>
      </p:sp>
      <p:sp>
        <p:nvSpPr>
          <p:cNvPr id="9" name="내용 개체 틀 2"/>
          <p:cNvSpPr>
            <a:spLocks noGrp="1"/>
          </p:cNvSpPr>
          <p:nvPr>
            <p:ph sz="quarter" idx="1"/>
          </p:nvPr>
        </p:nvSpPr>
        <p:spPr>
          <a:xfrm>
            <a:off x="623777" y="1226288"/>
            <a:ext cx="8291623" cy="5201944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r>
              <a:rPr lang="en-US" altLang="ko-KR" sz="2600" b="1" dirty="0" err="1" smtClean="0"/>
              <a:t>ImageView</a:t>
            </a:r>
            <a:r>
              <a:rPr lang="en-US" altLang="ko-KR" sz="2600" b="1" dirty="0" smtClean="0"/>
              <a:t> </a:t>
            </a:r>
            <a:r>
              <a:rPr lang="ko-KR" altLang="en-US" sz="2600" b="1" dirty="0" smtClean="0"/>
              <a:t>컨트롤</a:t>
            </a:r>
            <a:endParaRPr lang="en-US" altLang="ko-KR" sz="2600" b="1" dirty="0" smtClean="0"/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 smtClean="0"/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/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 smtClean="0"/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/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 smtClean="0"/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/>
          </a:p>
          <a:p>
            <a:pPr marL="0" indent="0">
              <a:lnSpc>
                <a:spcPct val="150000"/>
              </a:lnSpc>
              <a:buClr>
                <a:schemeClr val="bg2">
                  <a:lumMod val="50000"/>
                </a:schemeClr>
              </a:buClr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marL="742950" lvl="1" indent="-285750">
              <a:lnSpc>
                <a:spcPct val="150000"/>
              </a:lnSpc>
            </a:pPr>
            <a:r>
              <a:rPr lang="en-US" altLang="ko-KR" dirty="0" smtClean="0"/>
              <a:t>(1) </a:t>
            </a:r>
            <a:r>
              <a:rPr lang="en-US" altLang="ko-KR" dirty="0" err="1" smtClean="0"/>
              <a:t>ImageView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매개값으로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Image</a:t>
            </a:r>
            <a:r>
              <a:rPr lang="ko-KR" altLang="en-US" dirty="0" smtClean="0"/>
              <a:t>객체 설정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</a:pPr>
            <a:r>
              <a:rPr lang="en-US" altLang="ko-KR" dirty="0" smtClean="0"/>
              <a:t>(2) </a:t>
            </a:r>
            <a:r>
              <a:rPr lang="en-US" altLang="ko-KR" dirty="0" err="1" smtClean="0"/>
              <a:t>ImageView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setImage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설정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 smtClean="0"/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/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 smtClean="0"/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 smtClean="0"/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 smtClean="0"/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/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626872" y="1749552"/>
            <a:ext cx="8224520" cy="33802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tx1"/>
                </a:solidFill>
              </a:rPr>
              <a:t>(1)</a:t>
            </a:r>
          </a:p>
          <a:p>
            <a:pPr>
              <a:lnSpc>
                <a:spcPct val="150000"/>
              </a:lnSpc>
            </a:pPr>
            <a:r>
              <a:rPr lang="en-US" altLang="ko-KR" sz="1300" dirty="0" smtClean="0">
                <a:solidFill>
                  <a:schemeClr val="tx1"/>
                </a:solidFill>
              </a:rPr>
              <a:t>&lt;</a:t>
            </a:r>
            <a:r>
              <a:rPr lang="en-US" altLang="ko-KR" sz="1300" dirty="0" err="1">
                <a:solidFill>
                  <a:schemeClr val="tx1"/>
                </a:solidFill>
              </a:rPr>
              <a:t>ImageView</a:t>
            </a:r>
            <a:r>
              <a:rPr lang="en-US" altLang="ko-KR" sz="1300" dirty="0">
                <a:solidFill>
                  <a:schemeClr val="tx1"/>
                </a:solidFill>
              </a:rPr>
              <a:t> </a:t>
            </a:r>
            <a:r>
              <a:rPr lang="en-US" altLang="ko-KR" sz="1300" dirty="0" err="1">
                <a:solidFill>
                  <a:schemeClr val="tx1"/>
                </a:solidFill>
              </a:rPr>
              <a:t>preserverRatio</a:t>
            </a:r>
            <a:r>
              <a:rPr lang="en-US" altLang="ko-KR" sz="1300" dirty="0">
                <a:solidFill>
                  <a:schemeClr val="tx1"/>
                </a:solidFill>
              </a:rPr>
              <a:t>="true"&gt;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tx1"/>
                </a:solidFill>
              </a:rPr>
              <a:t>	&lt;Image </a:t>
            </a:r>
            <a:r>
              <a:rPr lang="en-US" altLang="ko-KR" sz="1300" dirty="0" err="1">
                <a:solidFill>
                  <a:schemeClr val="tx1"/>
                </a:solidFill>
              </a:rPr>
              <a:t>url</a:t>
            </a:r>
            <a:r>
              <a:rPr lang="en-US" altLang="ko-KR" sz="1300" dirty="0">
                <a:solidFill>
                  <a:schemeClr val="tx1"/>
                </a:solidFill>
              </a:rPr>
              <a:t>="@images/flower.png"&gt;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tx1"/>
                </a:solidFill>
              </a:rPr>
              <a:t>&lt;/</a:t>
            </a:r>
            <a:r>
              <a:rPr lang="en-US" altLang="ko-KR" sz="1300" dirty="0" err="1">
                <a:solidFill>
                  <a:schemeClr val="tx1"/>
                </a:solidFill>
              </a:rPr>
              <a:t>ImageView</a:t>
            </a:r>
            <a:r>
              <a:rPr lang="en-US" altLang="ko-KR" sz="1300" dirty="0">
                <a:solidFill>
                  <a:schemeClr val="tx1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endParaRPr lang="en-US" altLang="ko-KR" sz="13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tx1"/>
                </a:solidFill>
              </a:rPr>
              <a:t>(2)</a:t>
            </a:r>
            <a:endParaRPr lang="en-US" altLang="ko-KR" sz="13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tx1"/>
                </a:solidFill>
              </a:rPr>
              <a:t>&lt;</a:t>
            </a:r>
            <a:r>
              <a:rPr lang="en-US" altLang="ko-KR" sz="1300" dirty="0" err="1">
                <a:solidFill>
                  <a:schemeClr val="tx1"/>
                </a:solidFill>
              </a:rPr>
              <a:t>ImageView</a:t>
            </a:r>
            <a:r>
              <a:rPr lang="en-US" altLang="ko-KR" sz="1300" dirty="0">
                <a:solidFill>
                  <a:schemeClr val="tx1"/>
                </a:solidFill>
              </a:rPr>
              <a:t> </a:t>
            </a:r>
            <a:r>
              <a:rPr lang="en-US" altLang="ko-KR" sz="1300" dirty="0" err="1">
                <a:solidFill>
                  <a:schemeClr val="tx1"/>
                </a:solidFill>
              </a:rPr>
              <a:t>fitWidth</a:t>
            </a:r>
            <a:r>
              <a:rPr lang="en-US" altLang="ko-KR" sz="1300" dirty="0">
                <a:solidFill>
                  <a:schemeClr val="tx1"/>
                </a:solidFill>
              </a:rPr>
              <a:t>="200" </a:t>
            </a:r>
            <a:r>
              <a:rPr lang="en-US" altLang="ko-KR" sz="1300" dirty="0" err="1">
                <a:solidFill>
                  <a:schemeClr val="tx1"/>
                </a:solidFill>
              </a:rPr>
              <a:t>fitHeight</a:t>
            </a:r>
            <a:r>
              <a:rPr lang="en-US" altLang="ko-KR" sz="1300" dirty="0">
                <a:solidFill>
                  <a:schemeClr val="tx1"/>
                </a:solidFill>
              </a:rPr>
              <a:t>="150" </a:t>
            </a:r>
            <a:r>
              <a:rPr lang="en-US" altLang="ko-KR" sz="1300" dirty="0" err="1">
                <a:solidFill>
                  <a:schemeClr val="tx1"/>
                </a:solidFill>
              </a:rPr>
              <a:t>preserverRatio</a:t>
            </a:r>
            <a:r>
              <a:rPr lang="en-US" altLang="ko-KR" sz="1300" dirty="0">
                <a:solidFill>
                  <a:schemeClr val="tx1"/>
                </a:solidFill>
              </a:rPr>
              <a:t>="true"&gt;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tx1"/>
                </a:solidFill>
              </a:rPr>
              <a:t>	&lt;Image&gt;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tx1"/>
                </a:solidFill>
              </a:rPr>
              <a:t>		&lt;Image </a:t>
            </a:r>
            <a:r>
              <a:rPr lang="en-US" altLang="ko-KR" sz="1300" dirty="0" err="1">
                <a:solidFill>
                  <a:schemeClr val="tx1"/>
                </a:solidFill>
              </a:rPr>
              <a:t>url</a:t>
            </a:r>
            <a:r>
              <a:rPr lang="en-US" altLang="ko-KR" sz="1300" dirty="0">
                <a:solidFill>
                  <a:schemeClr val="tx1"/>
                </a:solidFill>
              </a:rPr>
              <a:t>="@images/flower.png"&gt;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tx1"/>
                </a:solidFill>
              </a:rPr>
              <a:t>	&lt;/Image&gt;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tx1"/>
                </a:solidFill>
              </a:rPr>
              <a:t>&lt;/</a:t>
            </a:r>
            <a:r>
              <a:rPr lang="en-US" altLang="ko-KR" sz="1300" dirty="0" err="1">
                <a:solidFill>
                  <a:schemeClr val="tx1"/>
                </a:solidFill>
              </a:rPr>
              <a:t>ImageView</a:t>
            </a:r>
            <a:r>
              <a:rPr lang="en-US" altLang="ko-KR" sz="1300" dirty="0">
                <a:solidFill>
                  <a:schemeClr val="tx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52713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뷰</a:t>
            </a:r>
            <a:r>
              <a:rPr lang="ko-KR" altLang="en-US" dirty="0"/>
              <a:t> 컨트롤</a:t>
            </a:r>
            <a:endParaRPr lang="en-US" altLang="ko-KR" dirty="0"/>
          </a:p>
        </p:txBody>
      </p:sp>
      <p:sp>
        <p:nvSpPr>
          <p:cNvPr id="9" name="내용 개체 틀 2"/>
          <p:cNvSpPr>
            <a:spLocks noGrp="1"/>
          </p:cNvSpPr>
          <p:nvPr>
            <p:ph sz="quarter" idx="1"/>
          </p:nvPr>
        </p:nvSpPr>
        <p:spPr>
          <a:xfrm>
            <a:off x="623777" y="1226288"/>
            <a:ext cx="8291623" cy="4912242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r>
              <a:rPr lang="en-US" altLang="ko-KR" b="1" dirty="0" err="1" smtClean="0"/>
              <a:t>ListView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컨트</a:t>
            </a:r>
            <a:r>
              <a:rPr lang="ko-KR" altLang="en-US" b="1" dirty="0"/>
              <a:t>롤</a:t>
            </a:r>
            <a:endParaRPr lang="en-US" altLang="ko-KR" b="1" dirty="0"/>
          </a:p>
          <a:p>
            <a:pPr marL="0" indent="0">
              <a:lnSpc>
                <a:spcPct val="150000"/>
              </a:lnSpc>
              <a:buClr>
                <a:schemeClr val="bg2">
                  <a:lumMod val="50000"/>
                </a:schemeClr>
              </a:buClr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marL="742950" lvl="1" indent="-285750">
              <a:lnSpc>
                <a:spcPct val="150000"/>
              </a:lnSpc>
            </a:pPr>
            <a:r>
              <a:rPr lang="en-US" altLang="ko-KR" dirty="0" err="1" smtClean="0"/>
              <a:t>preWidth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폭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</a:pPr>
            <a:r>
              <a:rPr lang="en-US" altLang="ko-KR" dirty="0" err="1" smtClean="0"/>
              <a:t>preHeight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높이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</a:pPr>
            <a:endParaRPr lang="en-US" altLang="ko-KR" dirty="0" smtClean="0"/>
          </a:p>
          <a:p>
            <a:pPr marL="742950" lvl="1" indent="-285750">
              <a:lnSpc>
                <a:spcPct val="150000"/>
              </a:lnSpc>
            </a:pPr>
            <a:r>
              <a:rPr lang="ko-KR" altLang="en-US" dirty="0" smtClean="0"/>
              <a:t>항목 </a:t>
            </a:r>
            <a:r>
              <a:rPr lang="ko-KR" altLang="en-US" dirty="0" err="1" smtClean="0"/>
              <a:t>추가시에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setItems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ObservableList</a:t>
            </a:r>
            <a:r>
              <a:rPr lang="en-US" altLang="ko-KR" dirty="0" smtClean="0"/>
              <a:t>&lt;T&gt; value)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 smtClean="0"/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/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72008" y="1868424"/>
            <a:ext cx="8224520" cy="4282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/>
                </a:solidFill>
              </a:rPr>
              <a:t>&lt;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ListView</a:t>
            </a:r>
            <a:r>
              <a:rPr lang="en-US" altLang="ko-KR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preWidth</a:t>
            </a:r>
            <a:r>
              <a:rPr lang="en-US" altLang="ko-KR" sz="1500" dirty="0" smtClean="0">
                <a:solidFill>
                  <a:schemeClr val="tx1"/>
                </a:solidFill>
              </a:rPr>
              <a:t>="100.0"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preHeight</a:t>
            </a:r>
            <a:r>
              <a:rPr lang="en-US" altLang="ko-KR" sz="1500" dirty="0" smtClean="0">
                <a:solidFill>
                  <a:schemeClr val="tx1"/>
                </a:solidFill>
              </a:rPr>
              <a:t>="60.0" /&gt;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72008" y="3785616"/>
            <a:ext cx="8224520" cy="4282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500" dirty="0" err="1" smtClean="0">
                <a:solidFill>
                  <a:schemeClr val="tx1"/>
                </a:solidFill>
              </a:rPr>
              <a:t>listView.setItems</a:t>
            </a:r>
            <a:r>
              <a:rPr lang="en-US" altLang="ko-KR" sz="1500" dirty="0" smtClean="0">
                <a:solidFill>
                  <a:schemeClr val="tx1"/>
                </a:solidFill>
              </a:rPr>
              <a:t>(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FXCollections.observableArrayList</a:t>
            </a:r>
            <a:r>
              <a:rPr lang="en-US" altLang="ko-KR" sz="1500" dirty="0" smtClean="0">
                <a:solidFill>
                  <a:schemeClr val="tx1"/>
                </a:solidFill>
              </a:rPr>
              <a:t>(“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Swing”,JavaFX</a:t>
            </a:r>
            <a:r>
              <a:rPr lang="en-US" altLang="ko-KR" sz="1500" dirty="0" smtClean="0">
                <a:solidFill>
                  <a:schemeClr val="tx1"/>
                </a:solidFill>
              </a:rPr>
              <a:t>”));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98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뷰</a:t>
            </a:r>
            <a:r>
              <a:rPr lang="ko-KR" altLang="en-US" dirty="0"/>
              <a:t> 컨트롤</a:t>
            </a:r>
            <a:endParaRPr lang="en-US" altLang="ko-KR" dirty="0"/>
          </a:p>
        </p:txBody>
      </p:sp>
      <p:sp>
        <p:nvSpPr>
          <p:cNvPr id="9" name="내용 개체 틀 2"/>
          <p:cNvSpPr>
            <a:spLocks noGrp="1"/>
          </p:cNvSpPr>
          <p:nvPr>
            <p:ph sz="quarter" idx="1"/>
          </p:nvPr>
        </p:nvSpPr>
        <p:spPr>
          <a:xfrm>
            <a:off x="623777" y="1226288"/>
            <a:ext cx="8291623" cy="5201944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r>
              <a:rPr lang="en-US" altLang="ko-KR" sz="2600" b="1" dirty="0" err="1" smtClean="0"/>
              <a:t>ListView</a:t>
            </a:r>
            <a:r>
              <a:rPr lang="en-US" altLang="ko-KR" sz="2600" b="1" dirty="0" smtClean="0"/>
              <a:t> </a:t>
            </a:r>
            <a:r>
              <a:rPr lang="ko-KR" altLang="en-US" sz="2600" b="1" dirty="0" smtClean="0"/>
              <a:t>컨트롤</a:t>
            </a:r>
            <a:endParaRPr lang="en-US" altLang="ko-KR" sz="2600" b="1" dirty="0" smtClean="0"/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 smtClean="0"/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/>
          </a:p>
          <a:p>
            <a:pPr marL="0" indent="0">
              <a:lnSpc>
                <a:spcPct val="150000"/>
              </a:lnSpc>
              <a:buClr>
                <a:schemeClr val="bg2">
                  <a:lumMod val="50000"/>
                </a:schemeClr>
              </a:buClr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marL="742950" lvl="1" indent="-285750">
              <a:lnSpc>
                <a:spcPct val="150000"/>
              </a:lnSpc>
            </a:pPr>
            <a:endParaRPr lang="en-US" altLang="ko-KR" dirty="0" smtClean="0"/>
          </a:p>
          <a:p>
            <a:pPr marL="742950" lvl="1" indent="-285750">
              <a:lnSpc>
                <a:spcPct val="150000"/>
              </a:lnSpc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</a:pPr>
            <a:endParaRPr lang="en-US" altLang="ko-KR" dirty="0" smtClean="0"/>
          </a:p>
          <a:p>
            <a:pPr marL="742950" lvl="1" indent="-285750">
              <a:lnSpc>
                <a:spcPct val="150000"/>
              </a:lnSpc>
            </a:pPr>
            <a:r>
              <a:rPr lang="ko-KR" altLang="en-US" dirty="0" smtClean="0"/>
              <a:t>고정항목일 경우 </a:t>
            </a:r>
            <a:r>
              <a:rPr lang="en-US" altLang="ko-KR" dirty="0" smtClean="0"/>
              <a:t>FXML </a:t>
            </a:r>
            <a:r>
              <a:rPr lang="ko-KR" altLang="en-US" dirty="0" smtClean="0"/>
              <a:t>파일에서 선언하는 방법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 smtClean="0"/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/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 smtClean="0"/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 smtClean="0"/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 smtClean="0"/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/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626872" y="1840992"/>
            <a:ext cx="8224520" cy="31973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&lt;</a:t>
            </a:r>
            <a:r>
              <a:rPr lang="en-US" altLang="ko-KR" sz="1600" dirty="0" err="1">
                <a:solidFill>
                  <a:schemeClr val="tx1"/>
                </a:solidFill>
              </a:rPr>
              <a:t>ListView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fx:id</a:t>
            </a:r>
            <a:r>
              <a:rPr lang="en-US" altLang="ko-KR" sz="1600" dirty="0">
                <a:solidFill>
                  <a:schemeClr val="tx1"/>
                </a:solidFill>
              </a:rPr>
              <a:t>="</a:t>
            </a:r>
            <a:r>
              <a:rPr lang="en-US" altLang="ko-KR" sz="1600" dirty="0" err="1">
                <a:solidFill>
                  <a:schemeClr val="tx1"/>
                </a:solidFill>
              </a:rPr>
              <a:t>listView</a:t>
            </a:r>
            <a:r>
              <a:rPr lang="en-US" altLang="ko-KR" sz="1600" dirty="0">
                <a:solidFill>
                  <a:schemeClr val="tx1"/>
                </a:solidFill>
              </a:rPr>
              <a:t>" </a:t>
            </a:r>
            <a:r>
              <a:rPr lang="en-US" altLang="ko-KR" sz="1600" dirty="0" err="1">
                <a:solidFill>
                  <a:schemeClr val="tx1"/>
                </a:solidFill>
              </a:rPr>
              <a:t>preHeight</a:t>
            </a:r>
            <a:r>
              <a:rPr lang="en-US" altLang="ko-KR" sz="1600" dirty="0">
                <a:solidFill>
                  <a:schemeClr val="tx1"/>
                </a:solidFill>
              </a:rPr>
              <a:t>="100.0" </a:t>
            </a:r>
            <a:r>
              <a:rPr lang="en-US" altLang="ko-KR" sz="1600" dirty="0" err="1">
                <a:solidFill>
                  <a:schemeClr val="tx1"/>
                </a:solidFill>
              </a:rPr>
              <a:t>preWidth</a:t>
            </a:r>
            <a:r>
              <a:rPr lang="en-US" altLang="ko-KR" sz="1600" dirty="0">
                <a:solidFill>
                  <a:schemeClr val="tx1"/>
                </a:solidFill>
              </a:rPr>
              <a:t>="290.0"&gt;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 &lt;</a:t>
            </a:r>
            <a:r>
              <a:rPr lang="en-US" altLang="ko-KR" sz="1600" dirty="0">
                <a:solidFill>
                  <a:schemeClr val="tx1"/>
                </a:solidFill>
              </a:rPr>
              <a:t>items&gt;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       &lt;</a:t>
            </a:r>
            <a:r>
              <a:rPr lang="en-US" altLang="ko-KR" sz="1600" dirty="0" err="1">
                <a:solidFill>
                  <a:schemeClr val="tx1"/>
                </a:solidFill>
              </a:rPr>
              <a:t>FXCollections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fx:factory</a:t>
            </a:r>
            <a:r>
              <a:rPr lang="en-US" altLang="ko-KR" sz="1600" dirty="0">
                <a:solidFill>
                  <a:schemeClr val="tx1"/>
                </a:solidFill>
              </a:rPr>
              <a:t>="</a:t>
            </a:r>
            <a:r>
              <a:rPr lang="en-US" altLang="ko-KR" sz="1600" dirty="0" err="1">
                <a:solidFill>
                  <a:schemeClr val="tx1"/>
                </a:solidFill>
              </a:rPr>
              <a:t>observableArrayList</a:t>
            </a:r>
            <a:r>
              <a:rPr lang="en-US" altLang="ko-KR" sz="1600" dirty="0">
                <a:solidFill>
                  <a:schemeClr val="tx1"/>
                </a:solidFill>
              </a:rPr>
              <a:t>"&gt;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&lt;</a:t>
            </a:r>
            <a:r>
              <a:rPr lang="en-US" altLang="ko-KR" sz="1600" dirty="0">
                <a:solidFill>
                  <a:schemeClr val="tx1"/>
                </a:solidFill>
              </a:rPr>
              <a:t>String </a:t>
            </a:r>
            <a:r>
              <a:rPr lang="en-US" altLang="ko-KR" sz="1600" dirty="0" err="1">
                <a:solidFill>
                  <a:schemeClr val="tx1"/>
                </a:solidFill>
              </a:rPr>
              <a:t>fx:value</a:t>
            </a:r>
            <a:r>
              <a:rPr lang="en-US" altLang="ko-KR" sz="1600" dirty="0">
                <a:solidFill>
                  <a:schemeClr val="tx1"/>
                </a:solidFill>
              </a:rPr>
              <a:t>="Swing"/&gt;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&lt;</a:t>
            </a:r>
            <a:r>
              <a:rPr lang="en-US" altLang="ko-KR" sz="1600" dirty="0">
                <a:solidFill>
                  <a:schemeClr val="tx1"/>
                </a:solidFill>
              </a:rPr>
              <a:t>String </a:t>
            </a:r>
            <a:r>
              <a:rPr lang="en-US" altLang="ko-KR" sz="1600" dirty="0" err="1">
                <a:solidFill>
                  <a:schemeClr val="tx1"/>
                </a:solidFill>
              </a:rPr>
              <a:t>fx:value</a:t>
            </a:r>
            <a:r>
              <a:rPr lang="en-US" altLang="ko-KR" sz="1600" dirty="0">
                <a:solidFill>
                  <a:schemeClr val="tx1"/>
                </a:solidFill>
              </a:rPr>
              <a:t>-"JavaFX"/&gt;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       &lt;/</a:t>
            </a:r>
            <a:r>
              <a:rPr lang="en-US" altLang="ko-KR" sz="1600" dirty="0" err="1">
                <a:solidFill>
                  <a:schemeClr val="tx1"/>
                </a:solidFill>
              </a:rPr>
              <a:t>FXCollections</a:t>
            </a:r>
            <a:r>
              <a:rPr lang="en-US" altLang="ko-KR" sz="1600" dirty="0">
                <a:solidFill>
                  <a:schemeClr val="tx1"/>
                </a:solidFill>
              </a:rPr>
              <a:t>&gt;	         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&lt;/items&gt;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&lt;/</a:t>
            </a:r>
            <a:r>
              <a:rPr lang="en-US" altLang="ko-KR" sz="1600" dirty="0" err="1">
                <a:solidFill>
                  <a:schemeClr val="tx1"/>
                </a:solidFill>
              </a:rPr>
              <a:t>ListView</a:t>
            </a:r>
            <a:r>
              <a:rPr lang="en-US" altLang="ko-KR" sz="1600" dirty="0">
                <a:solidFill>
                  <a:schemeClr val="tx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1711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뷰</a:t>
            </a:r>
            <a:r>
              <a:rPr lang="ko-KR" altLang="en-US" dirty="0"/>
              <a:t> 컨트롤</a:t>
            </a:r>
            <a:endParaRPr lang="en-US" altLang="ko-KR" dirty="0"/>
          </a:p>
        </p:txBody>
      </p:sp>
      <p:sp>
        <p:nvSpPr>
          <p:cNvPr id="9" name="내용 개체 틀 2"/>
          <p:cNvSpPr>
            <a:spLocks noGrp="1"/>
          </p:cNvSpPr>
          <p:nvPr>
            <p:ph sz="quarter" idx="1"/>
          </p:nvPr>
        </p:nvSpPr>
        <p:spPr>
          <a:xfrm>
            <a:off x="623777" y="1226288"/>
            <a:ext cx="8291623" cy="5201944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r>
              <a:rPr lang="en-US" altLang="ko-KR" sz="2600" b="1" dirty="0" err="1" smtClean="0"/>
              <a:t>ListView</a:t>
            </a:r>
            <a:r>
              <a:rPr lang="en-US" altLang="ko-KR" sz="2600" b="1" dirty="0" smtClean="0"/>
              <a:t> </a:t>
            </a:r>
            <a:r>
              <a:rPr lang="ko-KR" altLang="en-US" sz="2600" b="1" dirty="0" smtClean="0"/>
              <a:t>컨트롤</a:t>
            </a:r>
            <a:endParaRPr lang="en-US" altLang="ko-KR" sz="2600" b="1" dirty="0" smtClean="0"/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 smtClean="0"/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/>
          </a:p>
          <a:p>
            <a:pPr marL="0" indent="0">
              <a:lnSpc>
                <a:spcPct val="150000"/>
              </a:lnSpc>
              <a:buClr>
                <a:schemeClr val="bg2">
                  <a:lumMod val="50000"/>
                </a:schemeClr>
              </a:buClr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 smtClean="0"/>
          </a:p>
          <a:p>
            <a:pPr marL="742950" lvl="1" indent="-285750">
              <a:lnSpc>
                <a:spcPct val="150000"/>
              </a:lnSpc>
            </a:pPr>
            <a:r>
              <a:rPr lang="ko-KR" altLang="en-US" dirty="0" smtClean="0"/>
              <a:t>선택된 인덱스와 항목을 얻을 경우 사용하는 속성 감시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</a:pPr>
            <a:r>
              <a:rPr lang="en-US" altLang="ko-KR" dirty="0" err="1"/>
              <a:t>selectedItemProperty</a:t>
            </a:r>
            <a:r>
              <a:rPr lang="en-US" altLang="ko-KR" dirty="0" smtClean="0"/>
              <a:t>() : </a:t>
            </a:r>
            <a:r>
              <a:rPr lang="ko-KR" altLang="en-US" dirty="0" smtClean="0"/>
              <a:t>선택된 항목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</a:pPr>
            <a:r>
              <a:rPr lang="en-US" altLang="ko-KR" dirty="0" err="1" smtClean="0"/>
              <a:t>selectedIndexProperty</a:t>
            </a:r>
            <a:r>
              <a:rPr lang="en-US" altLang="ko-KR" dirty="0" smtClean="0"/>
              <a:t>() : </a:t>
            </a:r>
            <a:r>
              <a:rPr lang="ko-KR" altLang="en-US" dirty="0" smtClean="0"/>
              <a:t>선택된 인덱스</a:t>
            </a:r>
            <a:endParaRPr lang="en-US" altLang="ko-KR" b="1" dirty="0" smtClean="0"/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/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 smtClean="0"/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 smtClean="0"/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 smtClean="0"/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/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626872" y="1840992"/>
            <a:ext cx="8224520" cy="21823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>
                <a:solidFill>
                  <a:schemeClr val="tx1"/>
                </a:solidFill>
              </a:rPr>
              <a:t>listView.getselectioinModel</a:t>
            </a:r>
            <a:r>
              <a:rPr lang="en-US" altLang="ko-KR" sz="1400" dirty="0">
                <a:solidFill>
                  <a:schemeClr val="tx1"/>
                </a:solidFill>
              </a:rPr>
              <a:t>().</a:t>
            </a:r>
            <a:r>
              <a:rPr lang="en-US" altLang="ko-KR" sz="1400" dirty="0" err="1">
                <a:solidFill>
                  <a:schemeClr val="tx1"/>
                </a:solidFill>
              </a:rPr>
              <a:t>selectedItemProperty</a:t>
            </a:r>
            <a:r>
              <a:rPr lang="en-US" altLang="ko-KR" sz="1400" dirty="0">
                <a:solidFill>
                  <a:schemeClr val="tx1"/>
                </a:solidFill>
              </a:rPr>
              <a:t>().</a:t>
            </a:r>
            <a:r>
              <a:rPr lang="en-US" altLang="ko-KR" sz="1400" dirty="0" err="1">
                <a:solidFill>
                  <a:schemeClr val="tx1"/>
                </a:solidFill>
              </a:rPr>
              <a:t>addListener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   new </a:t>
            </a:r>
            <a:r>
              <a:rPr lang="en-US" altLang="ko-KR" sz="1400" dirty="0" err="1">
                <a:solidFill>
                  <a:schemeClr val="tx1"/>
                </a:solidFill>
              </a:rPr>
              <a:t>ChangeListener</a:t>
            </a:r>
            <a:r>
              <a:rPr lang="en-US" altLang="ko-KR" sz="1400" dirty="0">
                <a:solidFill>
                  <a:schemeClr val="tx1"/>
                </a:solidFill>
              </a:rPr>
              <a:t>&lt;String&gt;() {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   @</a:t>
            </a:r>
            <a:r>
              <a:rPr lang="en-US" altLang="ko-KR" sz="1400" dirty="0">
                <a:solidFill>
                  <a:schemeClr val="tx1"/>
                </a:solidFill>
              </a:rPr>
              <a:t>Override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        public </a:t>
            </a:r>
            <a:r>
              <a:rPr lang="en-US" altLang="ko-KR" sz="1400" dirty="0">
                <a:solidFill>
                  <a:schemeClr val="tx1"/>
                </a:solidFill>
              </a:rPr>
              <a:t>void Changed(</a:t>
            </a:r>
            <a:r>
              <a:rPr lang="en-US" altLang="ko-KR" sz="1400" dirty="0" err="1">
                <a:solidFill>
                  <a:schemeClr val="tx1"/>
                </a:solidFill>
              </a:rPr>
              <a:t>ObserableValue</a:t>
            </a:r>
            <a:r>
              <a:rPr lang="en-US" altLang="ko-KR" sz="1400" dirty="0">
                <a:solidFill>
                  <a:schemeClr val="tx1"/>
                </a:solidFill>
              </a:rPr>
              <a:t>&lt;? extends String&gt; </a:t>
            </a:r>
            <a:r>
              <a:rPr lang="en-US" altLang="ko-KR" sz="1400" dirty="0" smtClean="0">
                <a:solidFill>
                  <a:schemeClr val="tx1"/>
                </a:solidFill>
              </a:rPr>
              <a:t>observable</a:t>
            </a:r>
            <a:r>
              <a:rPr lang="en-US" altLang="ko-KR" sz="1400" dirty="0">
                <a:solidFill>
                  <a:schemeClr val="tx1"/>
                </a:solidFill>
              </a:rPr>
              <a:t>, String </a:t>
            </a:r>
            <a:r>
              <a:rPr lang="en-US" altLang="ko-KR" sz="1400" dirty="0" err="1">
                <a:solidFill>
                  <a:schemeClr val="tx1"/>
                </a:solidFill>
              </a:rPr>
              <a:t>oldValue</a:t>
            </a:r>
            <a:r>
              <a:rPr lang="en-US" altLang="ko-KR" sz="1400" dirty="0">
                <a:solidFill>
                  <a:schemeClr val="tx1"/>
                </a:solidFill>
              </a:rPr>
              <a:t>, String </a:t>
            </a:r>
            <a:r>
              <a:rPr lang="en-US" altLang="ko-KR" sz="1400" dirty="0" err="1">
                <a:solidFill>
                  <a:schemeClr val="tx1"/>
                </a:solidFill>
              </a:rPr>
              <a:t>newValue</a:t>
            </a:r>
            <a:r>
              <a:rPr lang="en-US" altLang="ko-KR" sz="1400" dirty="0">
                <a:solidFill>
                  <a:schemeClr val="tx1"/>
                </a:solidFill>
              </a:rPr>
              <a:t>) { ...}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		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   }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13377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뷰</a:t>
            </a:r>
            <a:r>
              <a:rPr lang="ko-KR" altLang="en-US" dirty="0"/>
              <a:t> 컨트롤</a:t>
            </a:r>
            <a:endParaRPr lang="en-US" altLang="ko-KR" dirty="0"/>
          </a:p>
        </p:txBody>
      </p:sp>
      <p:sp>
        <p:nvSpPr>
          <p:cNvPr id="9" name="내용 개체 틀 2"/>
          <p:cNvSpPr>
            <a:spLocks noGrp="1"/>
          </p:cNvSpPr>
          <p:nvPr>
            <p:ph sz="quarter" idx="1"/>
          </p:nvPr>
        </p:nvSpPr>
        <p:spPr>
          <a:xfrm>
            <a:off x="623777" y="1226288"/>
            <a:ext cx="8291623" cy="4912242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r>
              <a:rPr lang="en-US" altLang="ko-KR" b="1" dirty="0" err="1" smtClean="0"/>
              <a:t>TableView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컨트롤</a:t>
            </a:r>
            <a:endParaRPr lang="en-US" altLang="ko-KR" b="1" dirty="0"/>
          </a:p>
          <a:p>
            <a:pPr marL="0" indent="0">
              <a:lnSpc>
                <a:spcPct val="150000"/>
              </a:lnSpc>
              <a:buClr>
                <a:schemeClr val="bg2">
                  <a:lumMod val="50000"/>
                </a:schemeClr>
              </a:buClr>
              <a:buNone/>
            </a:pPr>
            <a:endParaRPr lang="en-US" altLang="ko-KR" dirty="0" smtClean="0">
              <a:solidFill>
                <a:srgbClr val="0070C0"/>
              </a:solidFill>
            </a:endParaRPr>
          </a:p>
          <a:p>
            <a:pPr marL="0" indent="0">
              <a:lnSpc>
                <a:spcPct val="150000"/>
              </a:lnSpc>
              <a:buClr>
                <a:schemeClr val="bg2">
                  <a:lumMod val="50000"/>
                </a:schemeClr>
              </a:buClr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marL="0" indent="0">
              <a:lnSpc>
                <a:spcPct val="150000"/>
              </a:lnSpc>
              <a:buClr>
                <a:schemeClr val="bg2">
                  <a:lumMod val="50000"/>
                </a:schemeClr>
              </a:buClr>
              <a:buNone/>
            </a:pPr>
            <a:endParaRPr lang="en-US" altLang="ko-KR" dirty="0" smtClean="0">
              <a:solidFill>
                <a:srgbClr val="0070C0"/>
              </a:solidFill>
            </a:endParaRPr>
          </a:p>
          <a:p>
            <a:pPr marL="0" indent="0">
              <a:lnSpc>
                <a:spcPct val="150000"/>
              </a:lnSpc>
              <a:buClr>
                <a:schemeClr val="bg2">
                  <a:lumMod val="50000"/>
                </a:schemeClr>
              </a:buClr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marL="742950" lvl="1" indent="-285750">
              <a:lnSpc>
                <a:spcPct val="150000"/>
              </a:lnSpc>
            </a:pPr>
            <a:r>
              <a:rPr lang="en-US" altLang="ko-KR" dirty="0" err="1" smtClean="0"/>
              <a:t>TableView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FXML</a:t>
            </a:r>
            <a:r>
              <a:rPr lang="ko-KR" altLang="en-US" dirty="0" smtClean="0"/>
              <a:t>로 선언하는 방법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 smtClean="0"/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/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72008" y="1868424"/>
            <a:ext cx="8224520" cy="22738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</a:rPr>
              <a:t>&lt;</a:t>
            </a:r>
            <a:r>
              <a:rPr lang="en-US" altLang="ko-KR" sz="1500" dirty="0" err="1">
                <a:solidFill>
                  <a:schemeClr val="tx1"/>
                </a:solidFill>
              </a:rPr>
              <a:t>TableView</a:t>
            </a:r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en-US" altLang="ko-KR" sz="1500" dirty="0" err="1">
                <a:solidFill>
                  <a:schemeClr val="tx1"/>
                </a:solidFill>
              </a:rPr>
              <a:t>fx:id</a:t>
            </a:r>
            <a:r>
              <a:rPr lang="en-US" altLang="ko-KR" sz="1500" dirty="0">
                <a:solidFill>
                  <a:schemeClr val="tx1"/>
                </a:solidFill>
              </a:rPr>
              <a:t>="</a:t>
            </a:r>
            <a:r>
              <a:rPr lang="en-US" altLang="ko-KR" sz="1500" dirty="0" err="1">
                <a:solidFill>
                  <a:schemeClr val="tx1"/>
                </a:solidFill>
              </a:rPr>
              <a:t>tableView</a:t>
            </a:r>
            <a:r>
              <a:rPr lang="en-US" altLang="ko-KR" sz="1500" dirty="0">
                <a:solidFill>
                  <a:schemeClr val="tx1"/>
                </a:solidFill>
              </a:rPr>
              <a:t>" </a:t>
            </a:r>
            <a:r>
              <a:rPr lang="en-US" altLang="ko-KR" sz="1500" dirty="0" err="1">
                <a:solidFill>
                  <a:schemeClr val="tx1"/>
                </a:solidFill>
              </a:rPr>
              <a:t>prefHeight</a:t>
            </a:r>
            <a:r>
              <a:rPr lang="en-US" altLang="ko-KR" sz="1500" dirty="0">
                <a:solidFill>
                  <a:schemeClr val="tx1"/>
                </a:solidFill>
              </a:rPr>
              <a:t>="100.0" </a:t>
            </a:r>
            <a:r>
              <a:rPr lang="en-US" altLang="ko-KR" sz="1500" dirty="0" err="1">
                <a:solidFill>
                  <a:schemeClr val="tx1"/>
                </a:solidFill>
              </a:rPr>
              <a:t>prefWidth</a:t>
            </a:r>
            <a:r>
              <a:rPr lang="en-US" altLang="ko-KR" sz="1500" dirty="0">
                <a:solidFill>
                  <a:schemeClr val="tx1"/>
                </a:solidFill>
              </a:rPr>
              <a:t>="290.0"&gt;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</a:rPr>
              <a:t>        &lt;columns&gt;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</a:rPr>
              <a:t>          &lt;</a:t>
            </a:r>
            <a:r>
              <a:rPr lang="en-US" altLang="ko-KR" sz="1500" dirty="0" err="1">
                <a:solidFill>
                  <a:schemeClr val="tx1"/>
                </a:solidFill>
              </a:rPr>
              <a:t>TableColumn</a:t>
            </a:r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en-US" altLang="ko-KR" sz="1500" dirty="0" err="1">
                <a:solidFill>
                  <a:schemeClr val="tx1"/>
                </a:solidFill>
              </a:rPr>
              <a:t>prefWidth</a:t>
            </a:r>
            <a:r>
              <a:rPr lang="en-US" altLang="ko-KR" sz="1500" dirty="0">
                <a:solidFill>
                  <a:schemeClr val="tx1"/>
                </a:solidFill>
              </a:rPr>
              <a:t>="100.0" text="</a:t>
            </a:r>
            <a:r>
              <a:rPr lang="ko-KR" altLang="en-US" sz="1500" dirty="0" err="1">
                <a:solidFill>
                  <a:schemeClr val="tx1"/>
                </a:solidFill>
              </a:rPr>
              <a:t>스마트폰</a:t>
            </a:r>
            <a:r>
              <a:rPr lang="en-US" altLang="ko-KR" sz="1500" dirty="0">
                <a:solidFill>
                  <a:schemeClr val="tx1"/>
                </a:solidFill>
              </a:rPr>
              <a:t>" /&gt;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</a:rPr>
              <a:t>          &lt;</a:t>
            </a:r>
            <a:r>
              <a:rPr lang="en-US" altLang="ko-KR" sz="1500" dirty="0" err="1">
                <a:solidFill>
                  <a:schemeClr val="tx1"/>
                </a:solidFill>
              </a:rPr>
              <a:t>TableColumn</a:t>
            </a:r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en-US" altLang="ko-KR" sz="1500" dirty="0" err="1">
                <a:solidFill>
                  <a:schemeClr val="tx1"/>
                </a:solidFill>
              </a:rPr>
              <a:t>prefWidth</a:t>
            </a:r>
            <a:r>
              <a:rPr lang="en-US" altLang="ko-KR" sz="1500" dirty="0">
                <a:solidFill>
                  <a:schemeClr val="tx1"/>
                </a:solidFill>
              </a:rPr>
              <a:t>="100.0" text="</a:t>
            </a:r>
            <a:r>
              <a:rPr lang="ko-KR" altLang="en-US" sz="1500" dirty="0">
                <a:solidFill>
                  <a:schemeClr val="tx1"/>
                </a:solidFill>
              </a:rPr>
              <a:t>이미지</a:t>
            </a:r>
            <a:r>
              <a:rPr lang="en-US" altLang="ko-KR" sz="1500" dirty="0">
                <a:solidFill>
                  <a:schemeClr val="tx1"/>
                </a:solidFill>
              </a:rPr>
              <a:t>" /&gt;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</a:rPr>
              <a:t>        &lt;/</a:t>
            </a:r>
            <a:r>
              <a:rPr lang="en-US" altLang="ko-KR" sz="1500" dirty="0" smtClean="0">
                <a:solidFill>
                  <a:schemeClr val="tx1"/>
                </a:solidFill>
              </a:rPr>
              <a:t>columns</a:t>
            </a:r>
            <a:r>
              <a:rPr lang="en-US" altLang="ko-KR" sz="1500" dirty="0">
                <a:solidFill>
                  <a:schemeClr val="tx1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</a:rPr>
              <a:t>&lt;/</a:t>
            </a:r>
            <a:r>
              <a:rPr lang="en-US" altLang="ko-KR" sz="1500" dirty="0" err="1">
                <a:solidFill>
                  <a:schemeClr val="tx1"/>
                </a:solidFill>
              </a:rPr>
              <a:t>TableView</a:t>
            </a:r>
            <a:r>
              <a:rPr lang="en-US" altLang="ko-KR" sz="1500" dirty="0">
                <a:solidFill>
                  <a:schemeClr val="tx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51104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뷰</a:t>
            </a:r>
            <a:r>
              <a:rPr lang="ko-KR" altLang="en-US" dirty="0"/>
              <a:t> 컨트롤</a:t>
            </a:r>
            <a:endParaRPr lang="en-US" altLang="ko-KR" dirty="0"/>
          </a:p>
        </p:txBody>
      </p:sp>
      <p:sp>
        <p:nvSpPr>
          <p:cNvPr id="9" name="내용 개체 틀 2"/>
          <p:cNvSpPr>
            <a:spLocks noGrp="1"/>
          </p:cNvSpPr>
          <p:nvPr>
            <p:ph sz="quarter" idx="1"/>
          </p:nvPr>
        </p:nvSpPr>
        <p:spPr>
          <a:xfrm>
            <a:off x="623777" y="1226288"/>
            <a:ext cx="8291623" cy="4912242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r>
              <a:rPr lang="en-US" altLang="ko-KR" b="1" dirty="0" err="1" smtClean="0"/>
              <a:t>TableView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컨트롤</a:t>
            </a:r>
            <a:endParaRPr lang="en-US" altLang="ko-KR" b="1" dirty="0"/>
          </a:p>
          <a:p>
            <a:pPr marL="0" indent="0">
              <a:lnSpc>
                <a:spcPct val="150000"/>
              </a:lnSpc>
              <a:buClr>
                <a:schemeClr val="bg2">
                  <a:lumMod val="50000"/>
                </a:schemeClr>
              </a:buClr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marL="742950" lvl="1" indent="-285750">
              <a:lnSpc>
                <a:spcPct val="150000"/>
              </a:lnSpc>
            </a:pPr>
            <a:r>
              <a:rPr lang="en-US" altLang="ko-KR" dirty="0" err="1" smtClean="0"/>
              <a:t>getColumns</a:t>
            </a:r>
            <a:r>
              <a:rPr lang="en-US" altLang="ko-KR" dirty="0" smtClean="0"/>
              <a:t>().get(</a:t>
            </a:r>
            <a:r>
              <a:rPr lang="ko-KR" altLang="en-US" dirty="0" smtClean="0"/>
              <a:t>인덱스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</a:pPr>
            <a:r>
              <a:rPr lang="en-US" altLang="ko-KR" dirty="0" err="1"/>
              <a:t>PropertyValueFactory</a:t>
            </a:r>
            <a:r>
              <a:rPr lang="en-US" altLang="ko-KR" dirty="0" smtClean="0"/>
              <a:t>("</a:t>
            </a:r>
            <a:r>
              <a:rPr lang="ko-KR" altLang="en-US" dirty="0" err="1" smtClean="0"/>
              <a:t>모델속성명</a:t>
            </a:r>
            <a:r>
              <a:rPr lang="en-US" altLang="ko-KR" dirty="0" smtClean="0"/>
              <a:t>")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: </a:t>
            </a:r>
            <a:r>
              <a:rPr lang="ko-KR" altLang="en-US" dirty="0" smtClean="0"/>
              <a:t>모델 속성값을 </a:t>
            </a:r>
            <a:r>
              <a:rPr lang="en-US" altLang="ko-KR" dirty="0" err="1" smtClean="0"/>
              <a:t>TableColumn</a:t>
            </a:r>
            <a:r>
              <a:rPr lang="ko-KR" altLang="en-US" dirty="0" smtClean="0"/>
              <a:t>값으로 </a:t>
            </a:r>
            <a:r>
              <a:rPr lang="ko-KR" altLang="en-US" dirty="0" err="1" smtClean="0"/>
              <a:t>세팅</a:t>
            </a: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</a:pPr>
            <a:r>
              <a:rPr lang="en-US" altLang="ko-KR" dirty="0" err="1" smtClean="0"/>
              <a:t>TableColumn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setStyle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CSS </a:t>
            </a:r>
            <a:r>
              <a:rPr lang="ko-KR" altLang="en-US" dirty="0" smtClean="0"/>
              <a:t>적용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b="1" dirty="0"/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72008" y="1868424"/>
            <a:ext cx="8224520" cy="6736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TableColumn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tcSmartPhone</a:t>
            </a:r>
            <a:r>
              <a:rPr lang="en-US" altLang="ko-KR" sz="1600" dirty="0">
                <a:solidFill>
                  <a:schemeClr val="tx1"/>
                </a:solidFill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</a:rPr>
              <a:t>tableView.getColumns</a:t>
            </a:r>
            <a:r>
              <a:rPr lang="en-US" altLang="ko-KR" sz="1600" dirty="0">
                <a:solidFill>
                  <a:schemeClr val="tx1"/>
                </a:solidFill>
              </a:rPr>
              <a:t>().get(0);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 smtClean="0">
                <a:solidFill>
                  <a:schemeClr val="tx1"/>
                </a:solidFill>
              </a:rPr>
              <a:t>tcSmartPhone.setCellValueFactory</a:t>
            </a:r>
            <a:r>
              <a:rPr lang="en-US" altLang="ko-KR" sz="1600" dirty="0" smtClean="0">
                <a:solidFill>
                  <a:schemeClr val="tx1"/>
                </a:solidFill>
              </a:rPr>
              <a:t>(new </a:t>
            </a:r>
            <a:r>
              <a:rPr lang="en-US" altLang="ko-KR" sz="1600" dirty="0" err="1">
                <a:solidFill>
                  <a:schemeClr val="tx1"/>
                </a:solidFill>
              </a:rPr>
              <a:t>PropertyValueFactory</a:t>
            </a:r>
            <a:r>
              <a:rPr lang="en-US" altLang="ko-KR" sz="1600" dirty="0">
                <a:solidFill>
                  <a:schemeClr val="tx1"/>
                </a:solidFill>
              </a:rPr>
              <a:t>("</a:t>
            </a:r>
            <a:r>
              <a:rPr lang="en-US" altLang="ko-KR" sz="1600" dirty="0" err="1">
                <a:solidFill>
                  <a:schemeClr val="tx1"/>
                </a:solidFill>
              </a:rPr>
              <a:t>smartPhone</a:t>
            </a:r>
            <a:r>
              <a:rPr lang="en-US" altLang="ko-KR" sz="1600" dirty="0" smtClean="0">
                <a:solidFill>
                  <a:schemeClr val="tx1"/>
                </a:solidFill>
              </a:rPr>
              <a:t>"));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72008" y="4133088"/>
            <a:ext cx="8224520" cy="539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 err="1" smtClean="0">
                <a:solidFill>
                  <a:schemeClr val="tx1"/>
                </a:solidFill>
              </a:rPr>
              <a:t>tcSmartPhone.setStyle</a:t>
            </a:r>
            <a:r>
              <a:rPr lang="en-US" altLang="ko-KR" sz="1500" dirty="0" smtClean="0">
                <a:solidFill>
                  <a:schemeClr val="tx1"/>
                </a:solidFill>
              </a:rPr>
              <a:t>(</a:t>
            </a:r>
            <a:r>
              <a:rPr lang="en-US" altLang="ko-KR" sz="1400" dirty="0">
                <a:solidFill>
                  <a:schemeClr val="tx1"/>
                </a:solidFill>
              </a:rPr>
              <a:t>"</a:t>
            </a:r>
            <a:r>
              <a:rPr lang="en-US" altLang="ko-KR" sz="1500" dirty="0" smtClean="0">
                <a:solidFill>
                  <a:schemeClr val="tx1"/>
                </a:solidFill>
              </a:rPr>
              <a:t>-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fx-aligment:CENTER</a:t>
            </a:r>
            <a:r>
              <a:rPr lang="en-US" altLang="ko-KR" sz="1500" dirty="0" smtClean="0">
                <a:solidFill>
                  <a:schemeClr val="tx1"/>
                </a:solidFill>
              </a:rPr>
              <a:t>;</a:t>
            </a:r>
            <a:r>
              <a:rPr lang="en-US" altLang="ko-KR" sz="1400" dirty="0" smtClean="0">
                <a:solidFill>
                  <a:schemeClr val="tx1"/>
                </a:solidFill>
              </a:rPr>
              <a:t>"</a:t>
            </a:r>
            <a:r>
              <a:rPr lang="en-US" altLang="ko-KR" sz="1500" dirty="0" smtClean="0">
                <a:solidFill>
                  <a:schemeClr val="tx1"/>
                </a:solidFill>
              </a:rPr>
              <a:t>);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731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입력 컨트롤</a:t>
            </a:r>
            <a:endParaRPr lang="en-US" altLang="ko-KR" dirty="0"/>
          </a:p>
        </p:txBody>
      </p:sp>
      <p:sp>
        <p:nvSpPr>
          <p:cNvPr id="9" name="내용 개체 틀 2"/>
          <p:cNvSpPr>
            <a:spLocks noGrp="1"/>
          </p:cNvSpPr>
          <p:nvPr>
            <p:ph sz="quarter" idx="1"/>
          </p:nvPr>
        </p:nvSpPr>
        <p:spPr>
          <a:xfrm>
            <a:off x="623778" y="1180568"/>
            <a:ext cx="8410494" cy="5238520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r>
              <a:rPr lang="ko-KR" altLang="en-US" b="1" dirty="0" smtClean="0"/>
              <a:t>예제 </a:t>
            </a:r>
            <a:r>
              <a:rPr lang="en-US" altLang="ko-KR" b="1" dirty="0" smtClean="0"/>
              <a:t>17-3-1</a:t>
            </a:r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/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 smtClean="0"/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/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 smtClean="0"/>
          </a:p>
          <a:p>
            <a:pPr marL="0" indent="0">
              <a:lnSpc>
                <a:spcPct val="150000"/>
              </a:lnSpc>
              <a:buClr>
                <a:schemeClr val="bg2">
                  <a:lumMod val="50000"/>
                </a:schemeClr>
              </a:buClr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marL="742950" lvl="1" indent="-285750">
              <a:lnSpc>
                <a:spcPct val="150000"/>
              </a:lnSpc>
            </a:pPr>
            <a:r>
              <a:rPr lang="en-US" altLang="ko-KR" dirty="0" err="1" smtClean="0"/>
              <a:t>ListView</a:t>
            </a:r>
            <a:r>
              <a:rPr lang="en-US" altLang="ko-KR" dirty="0" smtClean="0"/>
              <a:t> </a:t>
            </a:r>
            <a:r>
              <a:rPr lang="ko-KR" altLang="en-US" dirty="0" smtClean="0"/>
              <a:t>항목 </a:t>
            </a:r>
            <a:r>
              <a:rPr lang="ko-KR" altLang="en-US" dirty="0" err="1" smtClean="0"/>
              <a:t>선택시</a:t>
            </a:r>
            <a:r>
              <a:rPr lang="ko-KR" altLang="en-US" dirty="0" smtClean="0"/>
              <a:t> 같은 인덱스의 </a:t>
            </a:r>
            <a:r>
              <a:rPr lang="en-US" altLang="ko-KR" dirty="0" err="1" smtClean="0"/>
              <a:t>TableView</a:t>
            </a:r>
            <a:r>
              <a:rPr lang="ko-KR" altLang="en-US" dirty="0" smtClean="0"/>
              <a:t>의 행이 자동선택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</a:pPr>
            <a:r>
              <a:rPr lang="en-US" altLang="ko-KR" dirty="0" err="1" smtClean="0"/>
              <a:t>TableView</a:t>
            </a:r>
            <a:r>
              <a:rPr lang="ko-KR" altLang="en-US" dirty="0" smtClean="0"/>
              <a:t>에서 행이 선택되면 </a:t>
            </a:r>
            <a:r>
              <a:rPr lang="en-US" altLang="ko-KR" dirty="0" err="1" smtClean="0"/>
              <a:t>ImageView</a:t>
            </a:r>
            <a:r>
              <a:rPr lang="ko-KR" altLang="en-US" dirty="0" smtClean="0"/>
              <a:t>에 이미지 출력</a:t>
            </a:r>
            <a:endParaRPr lang="en-US" altLang="ko-KR" dirty="0" smtClean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4360626" y="1131852"/>
            <a:ext cx="4097194" cy="491224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05740" indent="-205740" algn="l" rtl="0" eaLnBrk="1" latinLnBrk="1" hangingPunct="1">
              <a:lnSpc>
                <a:spcPct val="120000"/>
              </a:lnSpc>
              <a:spcBef>
                <a:spcPts val="450"/>
              </a:spcBef>
              <a:buClr>
                <a:schemeClr val="tx1"/>
              </a:buClr>
              <a:buSzPct val="76000"/>
              <a:buFont typeface="Wingdings" pitchFamily="2" charset="2"/>
              <a:buChar char="l"/>
              <a:defRPr kumimoji="0" sz="2400" kern="120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04813" indent="-204788" algn="l" rtl="0" eaLnBrk="1" latinLnBrk="1" hangingPunct="1">
              <a:lnSpc>
                <a:spcPct val="120000"/>
              </a:lnSpc>
              <a:spcBef>
                <a:spcPts val="450"/>
              </a:spcBef>
              <a:buClr>
                <a:schemeClr val="accent5">
                  <a:lumMod val="75000"/>
                </a:schemeClr>
              </a:buClr>
              <a:buSzPct val="85000"/>
              <a:buFont typeface="Wingdings" pitchFamily="2" charset="2"/>
              <a:buChar char=""/>
              <a:defRPr kumimoji="0" sz="2000" kern="1200" baseline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Tahoma" pitchFamily="34" charset="0"/>
              </a:defRPr>
            </a:lvl2pPr>
            <a:lvl3pPr marL="513000" indent="-108000" algn="l" rtl="0" eaLnBrk="1" latinLnBrk="1" hangingPunct="1">
              <a:lnSpc>
                <a:spcPct val="120000"/>
              </a:lnSpc>
              <a:spcBef>
                <a:spcPts val="375"/>
              </a:spcBef>
              <a:buClr>
                <a:schemeClr val="bg1">
                  <a:shade val="50000"/>
                </a:schemeClr>
              </a:buClr>
              <a:buSzPct val="76000"/>
              <a:buFont typeface="Arial" pitchFamily="34" charset="0"/>
              <a:buChar char="•"/>
              <a:defRPr kumimoji="0" sz="1800" kern="1200" baseline="0">
                <a:solidFill>
                  <a:srgbClr val="4D4D4D"/>
                </a:solidFill>
                <a:latin typeface="+mn-lt"/>
                <a:ea typeface="+mn-ea"/>
                <a:cs typeface="Tahoma" pitchFamily="34" charset="0"/>
              </a:defRPr>
            </a:lvl3pPr>
            <a:lvl4pPr marL="729000" indent="-108000" algn="l" rtl="0" eaLnBrk="1" latinLnBrk="1" hangingPunct="1">
              <a:lnSpc>
                <a:spcPct val="110000"/>
              </a:lnSpc>
              <a:spcBef>
                <a:spcPts val="375"/>
              </a:spcBef>
              <a:buClr>
                <a:schemeClr val="accent2">
                  <a:shade val="75000"/>
                </a:schemeClr>
              </a:buClr>
              <a:buSzPct val="70000"/>
              <a:buFont typeface="Wingdings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4pPr>
            <a:lvl5pPr marL="999000" indent="-135000" algn="l" rtl="0" eaLnBrk="1" latinLnBrk="1" hangingPunct="1">
              <a:spcBef>
                <a:spcPts val="225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5pPr>
            <a:lvl6pPr marL="1234440" indent="-137160" algn="l" rtl="0" eaLnBrk="1" latinLnBrk="1" hangingPunct="1">
              <a:spcBef>
                <a:spcPts val="225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71600" indent="-137160" algn="l" rtl="0" eaLnBrk="1" latinLnBrk="1" hangingPunct="1">
              <a:spcBef>
                <a:spcPts val="225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0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37160" algn="l" rtl="0" eaLnBrk="1" latinLnBrk="1" hangingPunct="1">
              <a:spcBef>
                <a:spcPts val="225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0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45920" indent="-137160" algn="l" rtl="0" eaLnBrk="1" latinLnBrk="1" hangingPunct="1">
              <a:spcBef>
                <a:spcPts val="225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9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chemeClr val="bg2">
                  <a:lumMod val="50000"/>
                </a:schemeClr>
              </a:buClr>
              <a:buNone/>
            </a:pPr>
            <a:endParaRPr lang="en-US" altLang="ko-KR" dirty="0" smtClean="0">
              <a:solidFill>
                <a:srgbClr val="0070C0"/>
              </a:solidFill>
            </a:endParaRPr>
          </a:p>
          <a:p>
            <a:pPr marL="742950" lvl="1" indent="-285750">
              <a:lnSpc>
                <a:spcPct val="150000"/>
              </a:lnSpc>
            </a:pPr>
            <a:endParaRPr lang="en-US" altLang="ko-KR" dirty="0" smtClean="0"/>
          </a:p>
          <a:p>
            <a:pPr marL="457200" lvl="1" indent="0">
              <a:lnSpc>
                <a:spcPct val="150000"/>
              </a:lnSpc>
              <a:buFont typeface="Wingdings" pitchFamily="2" charset="2"/>
              <a:buNone/>
            </a:pPr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5" y="2126742"/>
            <a:ext cx="478155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791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뷰</a:t>
            </a:r>
            <a:r>
              <a:rPr lang="ko-KR" altLang="en-US" dirty="0"/>
              <a:t> 컨트롤</a:t>
            </a:r>
            <a:endParaRPr lang="en-US" altLang="ko-KR" dirty="0"/>
          </a:p>
        </p:txBody>
      </p:sp>
      <p:sp>
        <p:nvSpPr>
          <p:cNvPr id="9" name="내용 개체 틀 2"/>
          <p:cNvSpPr>
            <a:spLocks noGrp="1"/>
          </p:cNvSpPr>
          <p:nvPr>
            <p:ph sz="quarter" idx="1"/>
          </p:nvPr>
        </p:nvSpPr>
        <p:spPr>
          <a:xfrm>
            <a:off x="623777" y="1226288"/>
            <a:ext cx="8291623" cy="4912242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r>
              <a:rPr lang="en-US" altLang="ko-KR" b="1" dirty="0" smtClean="0"/>
              <a:t>Phone.java</a:t>
            </a:r>
            <a:endParaRPr lang="en-US" altLang="ko-KR" b="1" dirty="0"/>
          </a:p>
          <a:p>
            <a:pPr marL="0" indent="0">
              <a:lnSpc>
                <a:spcPct val="150000"/>
              </a:lnSpc>
              <a:buClr>
                <a:schemeClr val="bg2">
                  <a:lumMod val="50000"/>
                </a:schemeClr>
              </a:buClr>
              <a:buNone/>
            </a:pPr>
            <a:endParaRPr lang="en-US" altLang="ko-KR" dirty="0" smtClean="0">
              <a:solidFill>
                <a:srgbClr val="0070C0"/>
              </a:solidFill>
            </a:endParaRPr>
          </a:p>
          <a:p>
            <a:pPr marL="0" indent="0">
              <a:lnSpc>
                <a:spcPct val="150000"/>
              </a:lnSpc>
              <a:buClr>
                <a:schemeClr val="bg2">
                  <a:lumMod val="50000"/>
                </a:schemeClr>
              </a:buClr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marL="0" indent="0">
              <a:lnSpc>
                <a:spcPct val="150000"/>
              </a:lnSpc>
              <a:buClr>
                <a:schemeClr val="bg2">
                  <a:lumMod val="50000"/>
                </a:schemeClr>
              </a:buClr>
              <a:buNone/>
            </a:pPr>
            <a:endParaRPr lang="en-US" altLang="ko-KR" dirty="0" smtClean="0">
              <a:solidFill>
                <a:srgbClr val="0070C0"/>
              </a:solidFill>
            </a:endParaRPr>
          </a:p>
          <a:p>
            <a:pPr marL="0" indent="0">
              <a:lnSpc>
                <a:spcPct val="150000"/>
              </a:lnSpc>
              <a:buClr>
                <a:schemeClr val="bg2">
                  <a:lumMod val="50000"/>
                </a:schemeClr>
              </a:buClr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marL="0" indent="0">
              <a:lnSpc>
                <a:spcPct val="150000"/>
              </a:lnSpc>
              <a:buClr>
                <a:schemeClr val="bg2">
                  <a:lumMod val="50000"/>
                </a:schemeClr>
              </a:buClr>
              <a:buNone/>
            </a:pPr>
            <a:endParaRPr lang="en-US" altLang="ko-KR" b="1" dirty="0" smtClean="0"/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/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72008" y="1868424"/>
            <a:ext cx="8224520" cy="46238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public class Phone {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private </a:t>
            </a:r>
            <a:r>
              <a:rPr lang="en-US" altLang="ko-KR" sz="1100" dirty="0" err="1">
                <a:solidFill>
                  <a:schemeClr val="tx1"/>
                </a:solidFill>
              </a:rPr>
              <a:t>SimpleStringProperty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err="1">
                <a:solidFill>
                  <a:schemeClr val="tx1"/>
                </a:solidFill>
              </a:rPr>
              <a:t>smartPhone</a:t>
            </a:r>
            <a:r>
              <a:rPr lang="en-US" altLang="ko-KR" sz="11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private </a:t>
            </a:r>
            <a:r>
              <a:rPr lang="en-US" altLang="ko-KR" sz="1100" dirty="0" err="1">
                <a:solidFill>
                  <a:schemeClr val="tx1"/>
                </a:solidFill>
              </a:rPr>
              <a:t>SimpleStringProperty</a:t>
            </a:r>
            <a:r>
              <a:rPr lang="en-US" altLang="ko-KR" sz="1100" dirty="0">
                <a:solidFill>
                  <a:schemeClr val="tx1"/>
                </a:solidFill>
              </a:rPr>
              <a:t> image;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public Phone() {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	</a:t>
            </a:r>
            <a:r>
              <a:rPr lang="en-US" altLang="ko-KR" sz="1100" dirty="0" err="1">
                <a:solidFill>
                  <a:schemeClr val="tx1"/>
                </a:solidFill>
              </a:rPr>
              <a:t>this.smartPhone</a:t>
            </a:r>
            <a:r>
              <a:rPr lang="en-US" altLang="ko-KR" sz="1100" dirty="0">
                <a:solidFill>
                  <a:schemeClr val="tx1"/>
                </a:solidFill>
              </a:rPr>
              <a:t> = new </a:t>
            </a:r>
            <a:r>
              <a:rPr lang="en-US" altLang="ko-KR" sz="1100" dirty="0" err="1">
                <a:solidFill>
                  <a:schemeClr val="tx1"/>
                </a:solidFill>
              </a:rPr>
              <a:t>SimpleStringProperty</a:t>
            </a:r>
            <a:r>
              <a:rPr lang="en-US" altLang="ko-KR" sz="11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	</a:t>
            </a:r>
            <a:r>
              <a:rPr lang="en-US" altLang="ko-KR" sz="1100" dirty="0" err="1">
                <a:solidFill>
                  <a:schemeClr val="tx1"/>
                </a:solidFill>
              </a:rPr>
              <a:t>this.image</a:t>
            </a:r>
            <a:r>
              <a:rPr lang="en-US" altLang="ko-KR" sz="1100" dirty="0">
                <a:solidFill>
                  <a:schemeClr val="tx1"/>
                </a:solidFill>
              </a:rPr>
              <a:t> = new </a:t>
            </a:r>
            <a:r>
              <a:rPr lang="en-US" altLang="ko-KR" sz="1100" dirty="0" err="1">
                <a:solidFill>
                  <a:schemeClr val="tx1"/>
                </a:solidFill>
              </a:rPr>
              <a:t>SimpleStringProperty</a:t>
            </a:r>
            <a:r>
              <a:rPr lang="en-US" altLang="ko-KR" sz="11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}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public Phone(String </a:t>
            </a:r>
            <a:r>
              <a:rPr lang="en-US" altLang="ko-KR" sz="1100" dirty="0" err="1">
                <a:solidFill>
                  <a:schemeClr val="tx1"/>
                </a:solidFill>
              </a:rPr>
              <a:t>smartPhone</a:t>
            </a:r>
            <a:r>
              <a:rPr lang="en-US" altLang="ko-KR" sz="1100" dirty="0">
                <a:solidFill>
                  <a:schemeClr val="tx1"/>
                </a:solidFill>
              </a:rPr>
              <a:t>, String image) {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	</a:t>
            </a:r>
            <a:r>
              <a:rPr lang="en-US" altLang="ko-KR" sz="1100" dirty="0" err="1">
                <a:solidFill>
                  <a:schemeClr val="tx1"/>
                </a:solidFill>
              </a:rPr>
              <a:t>this.smartPhone</a:t>
            </a:r>
            <a:r>
              <a:rPr lang="en-US" altLang="ko-KR" sz="1100" dirty="0">
                <a:solidFill>
                  <a:schemeClr val="tx1"/>
                </a:solidFill>
              </a:rPr>
              <a:t> = new </a:t>
            </a:r>
            <a:r>
              <a:rPr lang="en-US" altLang="ko-KR" sz="1100" dirty="0" err="1">
                <a:solidFill>
                  <a:schemeClr val="tx1"/>
                </a:solidFill>
              </a:rPr>
              <a:t>SimpleStringProperty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en-US" altLang="ko-KR" sz="1100" dirty="0" err="1">
                <a:solidFill>
                  <a:schemeClr val="tx1"/>
                </a:solidFill>
              </a:rPr>
              <a:t>smartPhone</a:t>
            </a:r>
            <a:r>
              <a:rPr lang="en-US" altLang="ko-KR" sz="11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	</a:t>
            </a:r>
            <a:r>
              <a:rPr lang="en-US" altLang="ko-KR" sz="1100" dirty="0" err="1">
                <a:solidFill>
                  <a:schemeClr val="tx1"/>
                </a:solidFill>
              </a:rPr>
              <a:t>this.image</a:t>
            </a:r>
            <a:r>
              <a:rPr lang="en-US" altLang="ko-KR" sz="1100" dirty="0">
                <a:solidFill>
                  <a:schemeClr val="tx1"/>
                </a:solidFill>
              </a:rPr>
              <a:t> = new </a:t>
            </a:r>
            <a:r>
              <a:rPr lang="en-US" altLang="ko-KR" sz="1100" dirty="0" err="1">
                <a:solidFill>
                  <a:schemeClr val="tx1"/>
                </a:solidFill>
              </a:rPr>
              <a:t>SimpleStringProperty</a:t>
            </a:r>
            <a:r>
              <a:rPr lang="en-US" altLang="ko-KR" sz="1100" dirty="0">
                <a:solidFill>
                  <a:schemeClr val="tx1"/>
                </a:solidFill>
              </a:rPr>
              <a:t>(image);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}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public String </a:t>
            </a:r>
            <a:r>
              <a:rPr lang="en-US" altLang="ko-KR" sz="1100" dirty="0" err="1">
                <a:solidFill>
                  <a:schemeClr val="tx1"/>
                </a:solidFill>
              </a:rPr>
              <a:t>getSmartPhone</a:t>
            </a:r>
            <a:r>
              <a:rPr lang="en-US" altLang="ko-KR" sz="1100" dirty="0">
                <a:solidFill>
                  <a:schemeClr val="tx1"/>
                </a:solidFill>
              </a:rPr>
              <a:t>() {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	return </a:t>
            </a:r>
            <a:r>
              <a:rPr lang="en-US" altLang="ko-KR" sz="1100" dirty="0" err="1">
                <a:solidFill>
                  <a:schemeClr val="tx1"/>
                </a:solidFill>
              </a:rPr>
              <a:t>smartPhone.get</a:t>
            </a:r>
            <a:r>
              <a:rPr lang="en-US" altLang="ko-KR" sz="11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}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public void </a:t>
            </a:r>
            <a:r>
              <a:rPr lang="en-US" altLang="ko-KR" sz="1100" dirty="0" err="1">
                <a:solidFill>
                  <a:schemeClr val="tx1"/>
                </a:solidFill>
              </a:rPr>
              <a:t>setSmartPhone</a:t>
            </a:r>
            <a:r>
              <a:rPr lang="en-US" altLang="ko-KR" sz="1100" dirty="0">
                <a:solidFill>
                  <a:schemeClr val="tx1"/>
                </a:solidFill>
              </a:rPr>
              <a:t>(String </a:t>
            </a:r>
            <a:r>
              <a:rPr lang="en-US" altLang="ko-KR" sz="1100" dirty="0" err="1">
                <a:solidFill>
                  <a:schemeClr val="tx1"/>
                </a:solidFill>
              </a:rPr>
              <a:t>smartPhone</a:t>
            </a:r>
            <a:r>
              <a:rPr lang="en-US" altLang="ko-KR" sz="1100" dirty="0">
                <a:solidFill>
                  <a:schemeClr val="tx1"/>
                </a:solidFill>
              </a:rPr>
              <a:t>) {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	</a:t>
            </a:r>
            <a:r>
              <a:rPr lang="en-US" altLang="ko-KR" sz="1100" dirty="0" err="1">
                <a:solidFill>
                  <a:schemeClr val="tx1"/>
                </a:solidFill>
              </a:rPr>
              <a:t>this.smartPhone.set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en-US" altLang="ko-KR" sz="1100" dirty="0" err="1">
                <a:solidFill>
                  <a:schemeClr val="tx1"/>
                </a:solidFill>
              </a:rPr>
              <a:t>smartPhone</a:t>
            </a:r>
            <a:r>
              <a:rPr lang="en-US" altLang="ko-KR" sz="1100" dirty="0">
                <a:solidFill>
                  <a:schemeClr val="tx1"/>
                </a:solidFill>
              </a:rPr>
              <a:t>);;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}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public String </a:t>
            </a:r>
            <a:r>
              <a:rPr lang="en-US" altLang="ko-KR" sz="1100" dirty="0" err="1">
                <a:solidFill>
                  <a:schemeClr val="tx1"/>
                </a:solidFill>
              </a:rPr>
              <a:t>getImage</a:t>
            </a:r>
            <a:r>
              <a:rPr lang="en-US" altLang="ko-KR" sz="1100" dirty="0">
                <a:solidFill>
                  <a:schemeClr val="tx1"/>
                </a:solidFill>
              </a:rPr>
              <a:t>() {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	return </a:t>
            </a:r>
            <a:r>
              <a:rPr lang="en-US" altLang="ko-KR" sz="1100" dirty="0" err="1">
                <a:solidFill>
                  <a:schemeClr val="tx1"/>
                </a:solidFill>
              </a:rPr>
              <a:t>image.get</a:t>
            </a:r>
            <a:r>
              <a:rPr lang="en-US" altLang="ko-KR" sz="11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}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public void </a:t>
            </a:r>
            <a:r>
              <a:rPr lang="en-US" altLang="ko-KR" sz="1100" dirty="0" err="1">
                <a:solidFill>
                  <a:schemeClr val="tx1"/>
                </a:solidFill>
              </a:rPr>
              <a:t>setImage</a:t>
            </a:r>
            <a:r>
              <a:rPr lang="en-US" altLang="ko-KR" sz="1100" dirty="0">
                <a:solidFill>
                  <a:schemeClr val="tx1"/>
                </a:solidFill>
              </a:rPr>
              <a:t>(String image) {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	</a:t>
            </a:r>
            <a:r>
              <a:rPr lang="en-US" altLang="ko-KR" sz="1100" dirty="0" err="1">
                <a:solidFill>
                  <a:schemeClr val="tx1"/>
                </a:solidFill>
              </a:rPr>
              <a:t>this.image.set</a:t>
            </a:r>
            <a:r>
              <a:rPr lang="en-US" altLang="ko-KR" sz="1100" dirty="0">
                <a:solidFill>
                  <a:schemeClr val="tx1"/>
                </a:solidFill>
              </a:rPr>
              <a:t>(image);;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}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6691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버튼 컨트롤</a:t>
            </a:r>
            <a:endParaRPr lang="en-US" altLang="ko-KR" dirty="0"/>
          </a:p>
        </p:txBody>
      </p:sp>
      <p:sp>
        <p:nvSpPr>
          <p:cNvPr id="9" name="내용 개체 틀 2"/>
          <p:cNvSpPr>
            <a:spLocks noGrp="1"/>
          </p:cNvSpPr>
          <p:nvPr>
            <p:ph sz="quarter" idx="1"/>
          </p:nvPr>
        </p:nvSpPr>
        <p:spPr>
          <a:xfrm>
            <a:off x="623778" y="1226288"/>
            <a:ext cx="4097194" cy="4912242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r>
              <a:rPr lang="ko-KR" altLang="en-US" b="1" dirty="0" smtClean="0"/>
              <a:t>버튼 컨트롤의 종류</a:t>
            </a:r>
            <a:endParaRPr lang="en-US" altLang="ko-KR" dirty="0">
              <a:solidFill>
                <a:srgbClr val="0070C0"/>
              </a:solidFill>
            </a:endParaRPr>
          </a:p>
          <a:p>
            <a:pPr marL="742950" lvl="1" indent="-285750">
              <a:lnSpc>
                <a:spcPct val="150000"/>
              </a:lnSpc>
            </a:pPr>
            <a:r>
              <a:rPr lang="en-US" altLang="ko-KR" dirty="0" smtClean="0"/>
              <a:t>Button</a:t>
            </a:r>
          </a:p>
          <a:p>
            <a:pPr marL="742950" lvl="1" indent="-285750">
              <a:lnSpc>
                <a:spcPct val="150000"/>
              </a:lnSpc>
            </a:pPr>
            <a:endParaRPr lang="en-US" altLang="ko-KR" dirty="0" smtClean="0"/>
          </a:p>
          <a:p>
            <a:pPr marL="742950" lvl="1" indent="-285750">
              <a:lnSpc>
                <a:spcPct val="150000"/>
              </a:lnSpc>
            </a:pP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 smtClean="0"/>
          </a:p>
          <a:p>
            <a:pPr marL="742950" lvl="1" indent="-285750">
              <a:lnSpc>
                <a:spcPct val="150000"/>
              </a:lnSpc>
            </a:pPr>
            <a:r>
              <a:rPr lang="en-US" altLang="ko-KR" dirty="0" err="1" smtClean="0"/>
              <a:t>RadioButton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3" name="Picture 2" descr="http://3.bp.blogspot.com/-RG1SbCXVMU0/VBJFFE94JwI/AAAAAAAAAQQ/OJiYjo0EIWY/s1600/b1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029" y="2325115"/>
            <a:ext cx="2107748" cy="1374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3.bp.blogspot.com/-p2YpyRV1whM/VBJ10u_apFI/AAAAAAAAAS0/0qIhnzUkSZk/s1600/tb0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297" y="4507112"/>
            <a:ext cx="2035071" cy="141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4.bp.blogspot.com/-6XYw-ulCoB0/VBJ5NSuaTjI/AAAAAAAAAUQ/4kwW3YSaOsU/s1600/cb1.png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480" y="4516256"/>
            <a:ext cx="2204846" cy="1409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내용 개체 틀 2"/>
          <p:cNvSpPr txBox="1">
            <a:spLocks/>
          </p:cNvSpPr>
          <p:nvPr/>
        </p:nvSpPr>
        <p:spPr>
          <a:xfrm>
            <a:off x="4543506" y="1177572"/>
            <a:ext cx="4097194" cy="491224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05740" indent="-205740" algn="l" rtl="0" eaLnBrk="1" latinLnBrk="1" hangingPunct="1">
              <a:lnSpc>
                <a:spcPct val="120000"/>
              </a:lnSpc>
              <a:spcBef>
                <a:spcPts val="450"/>
              </a:spcBef>
              <a:buClr>
                <a:schemeClr val="tx1"/>
              </a:buClr>
              <a:buSzPct val="76000"/>
              <a:buFont typeface="Wingdings" pitchFamily="2" charset="2"/>
              <a:buChar char="l"/>
              <a:defRPr kumimoji="0" sz="2400" kern="120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04813" indent="-204788" algn="l" rtl="0" eaLnBrk="1" latinLnBrk="1" hangingPunct="1">
              <a:lnSpc>
                <a:spcPct val="120000"/>
              </a:lnSpc>
              <a:spcBef>
                <a:spcPts val="450"/>
              </a:spcBef>
              <a:buClr>
                <a:schemeClr val="accent5">
                  <a:lumMod val="75000"/>
                </a:schemeClr>
              </a:buClr>
              <a:buSzPct val="85000"/>
              <a:buFont typeface="Wingdings" pitchFamily="2" charset="2"/>
              <a:buChar char=""/>
              <a:defRPr kumimoji="0" sz="2000" kern="1200" baseline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Tahoma" pitchFamily="34" charset="0"/>
              </a:defRPr>
            </a:lvl2pPr>
            <a:lvl3pPr marL="513000" indent="-108000" algn="l" rtl="0" eaLnBrk="1" latinLnBrk="1" hangingPunct="1">
              <a:lnSpc>
                <a:spcPct val="120000"/>
              </a:lnSpc>
              <a:spcBef>
                <a:spcPts val="375"/>
              </a:spcBef>
              <a:buClr>
                <a:schemeClr val="bg1">
                  <a:shade val="50000"/>
                </a:schemeClr>
              </a:buClr>
              <a:buSzPct val="76000"/>
              <a:buFont typeface="Arial" pitchFamily="34" charset="0"/>
              <a:buChar char="•"/>
              <a:defRPr kumimoji="0" sz="1800" kern="1200" baseline="0">
                <a:solidFill>
                  <a:srgbClr val="4D4D4D"/>
                </a:solidFill>
                <a:latin typeface="+mn-lt"/>
                <a:ea typeface="+mn-ea"/>
                <a:cs typeface="Tahoma" pitchFamily="34" charset="0"/>
              </a:defRPr>
            </a:lvl3pPr>
            <a:lvl4pPr marL="729000" indent="-108000" algn="l" rtl="0" eaLnBrk="1" latinLnBrk="1" hangingPunct="1">
              <a:lnSpc>
                <a:spcPct val="110000"/>
              </a:lnSpc>
              <a:spcBef>
                <a:spcPts val="375"/>
              </a:spcBef>
              <a:buClr>
                <a:schemeClr val="accent2">
                  <a:shade val="75000"/>
                </a:schemeClr>
              </a:buClr>
              <a:buSzPct val="70000"/>
              <a:buFont typeface="Wingdings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4pPr>
            <a:lvl5pPr marL="999000" indent="-135000" algn="l" rtl="0" eaLnBrk="1" latinLnBrk="1" hangingPunct="1">
              <a:spcBef>
                <a:spcPts val="225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5pPr>
            <a:lvl6pPr marL="1234440" indent="-137160" algn="l" rtl="0" eaLnBrk="1" latinLnBrk="1" hangingPunct="1">
              <a:spcBef>
                <a:spcPts val="225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71600" indent="-137160" algn="l" rtl="0" eaLnBrk="1" latinLnBrk="1" hangingPunct="1">
              <a:spcBef>
                <a:spcPts val="225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0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37160" algn="l" rtl="0" eaLnBrk="1" latinLnBrk="1" hangingPunct="1">
              <a:spcBef>
                <a:spcPts val="225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0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45920" indent="-137160" algn="l" rtl="0" eaLnBrk="1" latinLnBrk="1" hangingPunct="1">
              <a:spcBef>
                <a:spcPts val="225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9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chemeClr val="bg2">
                  <a:lumMod val="50000"/>
                </a:schemeClr>
              </a:buClr>
              <a:buNone/>
            </a:pPr>
            <a:endParaRPr lang="en-US" altLang="ko-KR" dirty="0" smtClean="0">
              <a:solidFill>
                <a:srgbClr val="0070C0"/>
              </a:solidFill>
            </a:endParaRPr>
          </a:p>
          <a:p>
            <a:pPr marL="742950" lvl="1" indent="-285750">
              <a:lnSpc>
                <a:spcPct val="150000"/>
              </a:lnSpc>
            </a:pPr>
            <a:r>
              <a:rPr lang="en-US" altLang="ko-KR" dirty="0" err="1"/>
              <a:t>CheckBox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</a:pPr>
            <a:endParaRPr lang="en-US" altLang="ko-KR" dirty="0" smtClean="0"/>
          </a:p>
          <a:p>
            <a:pPr marL="742950" lvl="1" indent="-285750">
              <a:lnSpc>
                <a:spcPct val="150000"/>
              </a:lnSpc>
            </a:pP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 smtClean="0"/>
          </a:p>
          <a:p>
            <a:pPr marL="742950" lvl="1" indent="-285750">
              <a:lnSpc>
                <a:spcPct val="150000"/>
              </a:lnSpc>
            </a:pPr>
            <a:r>
              <a:rPr lang="en-US" altLang="ko-KR" dirty="0" err="1"/>
              <a:t>ToggleButton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Font typeface="Wingdings" pitchFamily="2" charset="2"/>
              <a:buNone/>
            </a:pPr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297" y="2325115"/>
            <a:ext cx="2170878" cy="1308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340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뷰</a:t>
            </a:r>
            <a:r>
              <a:rPr lang="ko-KR" altLang="en-US" dirty="0"/>
              <a:t> 컨트롤</a:t>
            </a:r>
            <a:endParaRPr lang="en-US" altLang="ko-KR" dirty="0"/>
          </a:p>
        </p:txBody>
      </p:sp>
      <p:sp>
        <p:nvSpPr>
          <p:cNvPr id="9" name="내용 개체 틀 2"/>
          <p:cNvSpPr>
            <a:spLocks noGrp="1"/>
          </p:cNvSpPr>
          <p:nvPr>
            <p:ph sz="quarter" idx="1"/>
          </p:nvPr>
        </p:nvSpPr>
        <p:spPr>
          <a:xfrm>
            <a:off x="623777" y="1226288"/>
            <a:ext cx="8291623" cy="4912242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r>
              <a:rPr lang="en-US" altLang="ko-KR" b="1" dirty="0" err="1"/>
              <a:t>r</a:t>
            </a:r>
            <a:r>
              <a:rPr lang="en-US" altLang="ko-KR" b="1" dirty="0" err="1" smtClean="0"/>
              <a:t>oot.fxml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72008" y="1868424"/>
            <a:ext cx="8325104" cy="46238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</a:rPr>
              <a:t>&lt;</a:t>
            </a:r>
            <a:r>
              <a:rPr lang="en-US" altLang="ko-KR" sz="1100" dirty="0" err="1">
                <a:solidFill>
                  <a:schemeClr val="tx1"/>
                </a:solidFill>
              </a:rPr>
              <a:t>AnchorPane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err="1">
                <a:solidFill>
                  <a:schemeClr val="tx1"/>
                </a:solidFill>
              </a:rPr>
              <a:t>xmlns:fx</a:t>
            </a:r>
            <a:r>
              <a:rPr lang="en-US" altLang="ko-KR" sz="1100" dirty="0">
                <a:solidFill>
                  <a:schemeClr val="tx1"/>
                </a:solidFill>
              </a:rPr>
              <a:t>="http://javafx.com/</a:t>
            </a:r>
            <a:r>
              <a:rPr lang="en-US" altLang="ko-KR" sz="1100" dirty="0" err="1">
                <a:solidFill>
                  <a:schemeClr val="tx1"/>
                </a:solidFill>
              </a:rPr>
              <a:t>fxml</a:t>
            </a:r>
            <a:r>
              <a:rPr lang="en-US" altLang="ko-KR" sz="1100" dirty="0">
                <a:solidFill>
                  <a:schemeClr val="tx1"/>
                </a:solidFill>
              </a:rPr>
              <a:t>" </a:t>
            </a:r>
            <a:r>
              <a:rPr lang="en-US" altLang="ko-KR" sz="1100" dirty="0" err="1">
                <a:solidFill>
                  <a:schemeClr val="tx1"/>
                </a:solidFill>
              </a:rPr>
              <a:t>fx:controller</a:t>
            </a:r>
            <a:r>
              <a:rPr lang="en-US" altLang="ko-KR" sz="1100" dirty="0">
                <a:solidFill>
                  <a:schemeClr val="tx1"/>
                </a:solidFill>
              </a:rPr>
              <a:t>="sec07.exam03_view.RootController"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</a:rPr>
              <a:t>	</a:t>
            </a:r>
            <a:r>
              <a:rPr lang="en-US" altLang="ko-KR" sz="1100" dirty="0" err="1">
                <a:solidFill>
                  <a:schemeClr val="tx1"/>
                </a:solidFill>
              </a:rPr>
              <a:t>prefHeight</a:t>
            </a:r>
            <a:r>
              <a:rPr lang="en-US" altLang="ko-KR" sz="1100" dirty="0">
                <a:solidFill>
                  <a:schemeClr val="tx1"/>
                </a:solidFill>
              </a:rPr>
              <a:t>="180.0" </a:t>
            </a:r>
            <a:r>
              <a:rPr lang="en-US" altLang="ko-KR" sz="1100" dirty="0" err="1">
                <a:solidFill>
                  <a:schemeClr val="tx1"/>
                </a:solidFill>
              </a:rPr>
              <a:t>prefWidth</a:t>
            </a:r>
            <a:r>
              <a:rPr lang="en-US" altLang="ko-KR" sz="1100" dirty="0">
                <a:solidFill>
                  <a:schemeClr val="tx1"/>
                </a:solidFill>
              </a:rPr>
              <a:t>="500.0" &gt;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</a:rPr>
              <a:t>   &lt;children&gt;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</a:rPr>
              <a:t>      &lt;Label </a:t>
            </a:r>
            <a:r>
              <a:rPr lang="en-US" altLang="ko-KR" sz="1100" dirty="0" err="1">
                <a:solidFill>
                  <a:schemeClr val="tx1"/>
                </a:solidFill>
              </a:rPr>
              <a:t>layoutX</a:t>
            </a:r>
            <a:r>
              <a:rPr lang="en-US" altLang="ko-KR" sz="1100" dirty="0">
                <a:solidFill>
                  <a:schemeClr val="tx1"/>
                </a:solidFill>
              </a:rPr>
              <a:t>="11.0" </a:t>
            </a:r>
            <a:r>
              <a:rPr lang="en-US" altLang="ko-KR" sz="1100" dirty="0" err="1">
                <a:solidFill>
                  <a:schemeClr val="tx1"/>
                </a:solidFill>
              </a:rPr>
              <a:t>layoutY</a:t>
            </a:r>
            <a:r>
              <a:rPr lang="en-US" altLang="ko-KR" sz="1100" dirty="0">
                <a:solidFill>
                  <a:schemeClr val="tx1"/>
                </a:solidFill>
              </a:rPr>
              <a:t>="9.0" text="</a:t>
            </a:r>
            <a:r>
              <a:rPr lang="en-US" altLang="ko-KR" sz="1100" dirty="0" err="1">
                <a:solidFill>
                  <a:schemeClr val="tx1"/>
                </a:solidFill>
              </a:rPr>
              <a:t>ListView</a:t>
            </a:r>
            <a:r>
              <a:rPr lang="en-US" altLang="ko-KR" sz="1100" dirty="0">
                <a:solidFill>
                  <a:schemeClr val="tx1"/>
                </a:solidFill>
              </a:rPr>
              <a:t>" /&gt;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</a:rPr>
              <a:t>      &lt;</a:t>
            </a:r>
            <a:r>
              <a:rPr lang="en-US" altLang="ko-KR" sz="1100" dirty="0" err="1">
                <a:solidFill>
                  <a:schemeClr val="tx1"/>
                </a:solidFill>
              </a:rPr>
              <a:t>ListView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err="1">
                <a:solidFill>
                  <a:schemeClr val="tx1"/>
                </a:solidFill>
              </a:rPr>
              <a:t>fx:id</a:t>
            </a:r>
            <a:r>
              <a:rPr lang="en-US" altLang="ko-KR" sz="1100" dirty="0">
                <a:solidFill>
                  <a:schemeClr val="tx1"/>
                </a:solidFill>
              </a:rPr>
              <a:t>="</a:t>
            </a:r>
            <a:r>
              <a:rPr lang="en-US" altLang="ko-KR" sz="1100" dirty="0" err="1">
                <a:solidFill>
                  <a:schemeClr val="tx1"/>
                </a:solidFill>
              </a:rPr>
              <a:t>listView</a:t>
            </a:r>
            <a:r>
              <a:rPr lang="en-US" altLang="ko-KR" sz="1100" dirty="0">
                <a:solidFill>
                  <a:schemeClr val="tx1"/>
                </a:solidFill>
              </a:rPr>
              <a:t>" </a:t>
            </a:r>
            <a:r>
              <a:rPr lang="en-US" altLang="ko-KR" sz="1100" dirty="0" err="1">
                <a:solidFill>
                  <a:schemeClr val="tx1"/>
                </a:solidFill>
              </a:rPr>
              <a:t>layoutX</a:t>
            </a:r>
            <a:r>
              <a:rPr lang="en-US" altLang="ko-KR" sz="1100" dirty="0">
                <a:solidFill>
                  <a:schemeClr val="tx1"/>
                </a:solidFill>
              </a:rPr>
              <a:t>="10.0" </a:t>
            </a:r>
            <a:r>
              <a:rPr lang="en-US" altLang="ko-KR" sz="1100" dirty="0" err="1">
                <a:solidFill>
                  <a:schemeClr val="tx1"/>
                </a:solidFill>
              </a:rPr>
              <a:t>layoutY</a:t>
            </a:r>
            <a:r>
              <a:rPr lang="en-US" altLang="ko-KR" sz="1100" dirty="0">
                <a:solidFill>
                  <a:schemeClr val="tx1"/>
                </a:solidFill>
              </a:rPr>
              <a:t>="30.0" </a:t>
            </a:r>
            <a:r>
              <a:rPr lang="en-US" altLang="ko-KR" sz="1100" dirty="0" err="1">
                <a:solidFill>
                  <a:schemeClr val="tx1"/>
                </a:solidFill>
              </a:rPr>
              <a:t>prefHeight</a:t>
            </a:r>
            <a:r>
              <a:rPr lang="en-US" altLang="ko-KR" sz="1100" dirty="0">
                <a:solidFill>
                  <a:schemeClr val="tx1"/>
                </a:solidFill>
              </a:rPr>
              <a:t>="100.0" </a:t>
            </a:r>
            <a:r>
              <a:rPr lang="en-US" altLang="ko-KR" sz="1100" dirty="0" err="1">
                <a:solidFill>
                  <a:schemeClr val="tx1"/>
                </a:solidFill>
              </a:rPr>
              <a:t>prefWidth</a:t>
            </a:r>
            <a:r>
              <a:rPr lang="en-US" altLang="ko-KR" sz="1100" dirty="0">
                <a:solidFill>
                  <a:schemeClr val="tx1"/>
                </a:solidFill>
              </a:rPr>
              <a:t>="100.0" /&gt;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</a:rPr>
              <a:t>      &lt;Label </a:t>
            </a:r>
            <a:r>
              <a:rPr lang="en-US" altLang="ko-KR" sz="1100" dirty="0" err="1">
                <a:solidFill>
                  <a:schemeClr val="tx1"/>
                </a:solidFill>
              </a:rPr>
              <a:t>layoutX</a:t>
            </a:r>
            <a:r>
              <a:rPr lang="en-US" altLang="ko-KR" sz="1100" dirty="0">
                <a:solidFill>
                  <a:schemeClr val="tx1"/>
                </a:solidFill>
              </a:rPr>
              <a:t>="125.0" </a:t>
            </a:r>
            <a:r>
              <a:rPr lang="en-US" altLang="ko-KR" sz="1100" dirty="0" err="1">
                <a:solidFill>
                  <a:schemeClr val="tx1"/>
                </a:solidFill>
              </a:rPr>
              <a:t>layoutY</a:t>
            </a:r>
            <a:r>
              <a:rPr lang="en-US" altLang="ko-KR" sz="1100" dirty="0">
                <a:solidFill>
                  <a:schemeClr val="tx1"/>
                </a:solidFill>
              </a:rPr>
              <a:t>="9.0" text="</a:t>
            </a:r>
            <a:r>
              <a:rPr lang="en-US" altLang="ko-KR" sz="1100" dirty="0" err="1">
                <a:solidFill>
                  <a:schemeClr val="tx1"/>
                </a:solidFill>
              </a:rPr>
              <a:t>TableView</a:t>
            </a:r>
            <a:r>
              <a:rPr lang="en-US" altLang="ko-KR" sz="1100" dirty="0">
                <a:solidFill>
                  <a:schemeClr val="tx1"/>
                </a:solidFill>
              </a:rPr>
              <a:t>" /&gt;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</a:rPr>
              <a:t>      &lt;</a:t>
            </a:r>
            <a:r>
              <a:rPr lang="en-US" altLang="ko-KR" sz="1100" dirty="0" err="1">
                <a:solidFill>
                  <a:schemeClr val="tx1"/>
                </a:solidFill>
              </a:rPr>
              <a:t>TableView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err="1">
                <a:solidFill>
                  <a:schemeClr val="tx1"/>
                </a:solidFill>
              </a:rPr>
              <a:t>fx:id</a:t>
            </a:r>
            <a:r>
              <a:rPr lang="en-US" altLang="ko-KR" sz="1100" dirty="0">
                <a:solidFill>
                  <a:schemeClr val="tx1"/>
                </a:solidFill>
              </a:rPr>
              <a:t>="</a:t>
            </a:r>
            <a:r>
              <a:rPr lang="en-US" altLang="ko-KR" sz="1100" dirty="0" err="1">
                <a:solidFill>
                  <a:schemeClr val="tx1"/>
                </a:solidFill>
              </a:rPr>
              <a:t>tableView</a:t>
            </a:r>
            <a:r>
              <a:rPr lang="en-US" altLang="ko-KR" sz="1100" dirty="0">
                <a:solidFill>
                  <a:schemeClr val="tx1"/>
                </a:solidFill>
              </a:rPr>
              <a:t>" </a:t>
            </a:r>
            <a:r>
              <a:rPr lang="en-US" altLang="ko-KR" sz="1100" dirty="0" err="1">
                <a:solidFill>
                  <a:schemeClr val="tx1"/>
                </a:solidFill>
              </a:rPr>
              <a:t>layoutX</a:t>
            </a:r>
            <a:r>
              <a:rPr lang="en-US" altLang="ko-KR" sz="1100" dirty="0">
                <a:solidFill>
                  <a:schemeClr val="tx1"/>
                </a:solidFill>
              </a:rPr>
              <a:t>="120.0" </a:t>
            </a:r>
            <a:r>
              <a:rPr lang="en-US" altLang="ko-KR" sz="1100" dirty="0" err="1">
                <a:solidFill>
                  <a:schemeClr val="tx1"/>
                </a:solidFill>
              </a:rPr>
              <a:t>layoutY</a:t>
            </a:r>
            <a:r>
              <a:rPr lang="en-US" altLang="ko-KR" sz="1100" dirty="0">
                <a:solidFill>
                  <a:schemeClr val="tx1"/>
                </a:solidFill>
              </a:rPr>
              <a:t>="30.0" </a:t>
            </a:r>
            <a:r>
              <a:rPr lang="en-US" altLang="ko-KR" sz="1100" dirty="0" err="1">
                <a:solidFill>
                  <a:schemeClr val="tx1"/>
                </a:solidFill>
              </a:rPr>
              <a:t>prefHeight</a:t>
            </a:r>
            <a:r>
              <a:rPr lang="en-US" altLang="ko-KR" sz="1100" dirty="0">
                <a:solidFill>
                  <a:schemeClr val="tx1"/>
                </a:solidFill>
              </a:rPr>
              <a:t>="100.0" </a:t>
            </a:r>
            <a:r>
              <a:rPr lang="en-US" altLang="ko-KR" sz="1100" dirty="0" err="1">
                <a:solidFill>
                  <a:schemeClr val="tx1"/>
                </a:solidFill>
              </a:rPr>
              <a:t>prefWidth</a:t>
            </a:r>
            <a:r>
              <a:rPr lang="en-US" altLang="ko-KR" sz="1100" dirty="0">
                <a:solidFill>
                  <a:schemeClr val="tx1"/>
                </a:solidFill>
              </a:rPr>
              <a:t>="290.0"&gt;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</a:rPr>
              <a:t>        &lt;columns&gt;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</a:rPr>
              <a:t>          &lt;</a:t>
            </a:r>
            <a:r>
              <a:rPr lang="en-US" altLang="ko-KR" sz="1100" dirty="0" err="1">
                <a:solidFill>
                  <a:schemeClr val="tx1"/>
                </a:solidFill>
              </a:rPr>
              <a:t>TableColumn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err="1">
                <a:solidFill>
                  <a:schemeClr val="tx1"/>
                </a:solidFill>
              </a:rPr>
              <a:t>prefWidth</a:t>
            </a:r>
            <a:r>
              <a:rPr lang="en-US" altLang="ko-KR" sz="1100" dirty="0">
                <a:solidFill>
                  <a:schemeClr val="tx1"/>
                </a:solidFill>
              </a:rPr>
              <a:t>="100.0" text="</a:t>
            </a:r>
            <a:r>
              <a:rPr lang="ko-KR" altLang="en-US" sz="1100" dirty="0" err="1">
                <a:solidFill>
                  <a:schemeClr val="tx1"/>
                </a:solidFill>
              </a:rPr>
              <a:t>스마트폰</a:t>
            </a:r>
            <a:r>
              <a:rPr lang="en-US" altLang="ko-KR" sz="1100" dirty="0">
                <a:solidFill>
                  <a:schemeClr val="tx1"/>
                </a:solidFill>
              </a:rPr>
              <a:t>" /&gt;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</a:rPr>
              <a:t>          &lt;</a:t>
            </a:r>
            <a:r>
              <a:rPr lang="en-US" altLang="ko-KR" sz="1100" dirty="0" err="1">
                <a:solidFill>
                  <a:schemeClr val="tx1"/>
                </a:solidFill>
              </a:rPr>
              <a:t>TableColumn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err="1">
                <a:solidFill>
                  <a:schemeClr val="tx1"/>
                </a:solidFill>
              </a:rPr>
              <a:t>prefWidth</a:t>
            </a:r>
            <a:r>
              <a:rPr lang="en-US" altLang="ko-KR" sz="1100" dirty="0">
                <a:solidFill>
                  <a:schemeClr val="tx1"/>
                </a:solidFill>
              </a:rPr>
              <a:t>="100.0" text="</a:t>
            </a:r>
            <a:r>
              <a:rPr lang="ko-KR" altLang="en-US" sz="1100" dirty="0">
                <a:solidFill>
                  <a:schemeClr val="tx1"/>
                </a:solidFill>
              </a:rPr>
              <a:t>이미지</a:t>
            </a:r>
            <a:r>
              <a:rPr lang="en-US" altLang="ko-KR" sz="1100" dirty="0">
                <a:solidFill>
                  <a:schemeClr val="tx1"/>
                </a:solidFill>
              </a:rPr>
              <a:t>" /&gt;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</a:rPr>
              <a:t>        &lt;/columns&gt;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</a:rPr>
              <a:t>      &lt;/</a:t>
            </a:r>
            <a:r>
              <a:rPr lang="en-US" altLang="ko-KR" sz="1100" dirty="0" err="1">
                <a:solidFill>
                  <a:schemeClr val="tx1"/>
                </a:solidFill>
              </a:rPr>
              <a:t>TableView</a:t>
            </a:r>
            <a:r>
              <a:rPr lang="en-US" altLang="ko-KR" sz="1100" dirty="0">
                <a:solidFill>
                  <a:schemeClr val="tx1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</a:rPr>
              <a:t>      &lt;Label </a:t>
            </a:r>
            <a:r>
              <a:rPr lang="en-US" altLang="ko-KR" sz="1100" dirty="0" err="1">
                <a:solidFill>
                  <a:schemeClr val="tx1"/>
                </a:solidFill>
              </a:rPr>
              <a:t>layoutX</a:t>
            </a:r>
            <a:r>
              <a:rPr lang="en-US" altLang="ko-KR" sz="1100" dirty="0">
                <a:solidFill>
                  <a:schemeClr val="tx1"/>
                </a:solidFill>
              </a:rPr>
              <a:t>="425.0" </a:t>
            </a:r>
            <a:r>
              <a:rPr lang="en-US" altLang="ko-KR" sz="1100" dirty="0" err="1">
                <a:solidFill>
                  <a:schemeClr val="tx1"/>
                </a:solidFill>
              </a:rPr>
              <a:t>layoutY</a:t>
            </a:r>
            <a:r>
              <a:rPr lang="en-US" altLang="ko-KR" sz="1100" dirty="0">
                <a:solidFill>
                  <a:schemeClr val="tx1"/>
                </a:solidFill>
              </a:rPr>
              <a:t>="9.0" text="</a:t>
            </a:r>
            <a:r>
              <a:rPr lang="en-US" altLang="ko-KR" sz="1100" dirty="0" err="1">
                <a:solidFill>
                  <a:schemeClr val="tx1"/>
                </a:solidFill>
              </a:rPr>
              <a:t>ImageView</a:t>
            </a:r>
            <a:r>
              <a:rPr lang="en-US" altLang="ko-KR" sz="1100" dirty="0">
                <a:solidFill>
                  <a:schemeClr val="tx1"/>
                </a:solidFill>
              </a:rPr>
              <a:t>" /&gt;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</a:rPr>
              <a:t>      &lt;</a:t>
            </a:r>
            <a:r>
              <a:rPr lang="en-US" altLang="ko-KR" sz="1100" dirty="0" err="1">
                <a:solidFill>
                  <a:schemeClr val="tx1"/>
                </a:solidFill>
              </a:rPr>
              <a:t>ImageView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err="1">
                <a:solidFill>
                  <a:schemeClr val="tx1"/>
                </a:solidFill>
              </a:rPr>
              <a:t>fx:id</a:t>
            </a:r>
            <a:r>
              <a:rPr lang="en-US" altLang="ko-KR" sz="1100" dirty="0">
                <a:solidFill>
                  <a:schemeClr val="tx1"/>
                </a:solidFill>
              </a:rPr>
              <a:t>="</a:t>
            </a:r>
            <a:r>
              <a:rPr lang="en-US" altLang="ko-KR" sz="1100" dirty="0" err="1">
                <a:solidFill>
                  <a:schemeClr val="tx1"/>
                </a:solidFill>
              </a:rPr>
              <a:t>imageView</a:t>
            </a:r>
            <a:r>
              <a:rPr lang="en-US" altLang="ko-KR" sz="1100" dirty="0">
                <a:solidFill>
                  <a:schemeClr val="tx1"/>
                </a:solidFill>
              </a:rPr>
              <a:t>" </a:t>
            </a:r>
            <a:r>
              <a:rPr lang="en-US" altLang="ko-KR" sz="1100" dirty="0" err="1">
                <a:solidFill>
                  <a:schemeClr val="tx1"/>
                </a:solidFill>
              </a:rPr>
              <a:t>fitHeight</a:t>
            </a:r>
            <a:r>
              <a:rPr lang="en-US" altLang="ko-KR" sz="1100" dirty="0">
                <a:solidFill>
                  <a:schemeClr val="tx1"/>
                </a:solidFill>
              </a:rPr>
              <a:t>="100.0" </a:t>
            </a:r>
            <a:r>
              <a:rPr lang="en-US" altLang="ko-KR" sz="1100" dirty="0" err="1">
                <a:solidFill>
                  <a:schemeClr val="tx1"/>
                </a:solidFill>
              </a:rPr>
              <a:t>fitWidth</a:t>
            </a:r>
            <a:r>
              <a:rPr lang="en-US" altLang="ko-KR" sz="1100" dirty="0">
                <a:solidFill>
                  <a:schemeClr val="tx1"/>
                </a:solidFill>
              </a:rPr>
              <a:t>="60.0" </a:t>
            </a:r>
            <a:r>
              <a:rPr lang="en-US" altLang="ko-KR" sz="1100" dirty="0" err="1">
                <a:solidFill>
                  <a:schemeClr val="tx1"/>
                </a:solidFill>
              </a:rPr>
              <a:t>layoutX</a:t>
            </a:r>
            <a:r>
              <a:rPr lang="en-US" altLang="ko-KR" sz="1100" dirty="0">
                <a:solidFill>
                  <a:schemeClr val="tx1"/>
                </a:solidFill>
              </a:rPr>
              <a:t>="430.0" </a:t>
            </a:r>
            <a:r>
              <a:rPr lang="en-US" altLang="ko-KR" sz="1100" dirty="0" err="1">
                <a:solidFill>
                  <a:schemeClr val="tx1"/>
                </a:solidFill>
              </a:rPr>
              <a:t>layoutY</a:t>
            </a:r>
            <a:r>
              <a:rPr lang="en-US" altLang="ko-KR" sz="1100" dirty="0">
                <a:solidFill>
                  <a:schemeClr val="tx1"/>
                </a:solidFill>
              </a:rPr>
              <a:t>="30.0" </a:t>
            </a:r>
            <a:r>
              <a:rPr lang="en-US" altLang="ko-KR" sz="1100" dirty="0" err="1">
                <a:solidFill>
                  <a:schemeClr val="tx1"/>
                </a:solidFill>
              </a:rPr>
              <a:t>preserveRatio</a:t>
            </a:r>
            <a:r>
              <a:rPr lang="en-US" altLang="ko-KR" sz="1100" dirty="0">
                <a:solidFill>
                  <a:schemeClr val="tx1"/>
                </a:solidFill>
              </a:rPr>
              <a:t>="true" /&gt;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</a:rPr>
              <a:t>      &lt;Button </a:t>
            </a:r>
            <a:r>
              <a:rPr lang="en-US" altLang="ko-KR" sz="1100" dirty="0" err="1">
                <a:solidFill>
                  <a:schemeClr val="tx1"/>
                </a:solidFill>
              </a:rPr>
              <a:t>layoutX</a:t>
            </a:r>
            <a:r>
              <a:rPr lang="en-US" altLang="ko-KR" sz="1100" dirty="0">
                <a:solidFill>
                  <a:schemeClr val="tx1"/>
                </a:solidFill>
              </a:rPr>
              <a:t>="190.0" </a:t>
            </a:r>
            <a:r>
              <a:rPr lang="en-US" altLang="ko-KR" sz="1100" dirty="0" err="1">
                <a:solidFill>
                  <a:schemeClr val="tx1"/>
                </a:solidFill>
              </a:rPr>
              <a:t>layoutY</a:t>
            </a:r>
            <a:r>
              <a:rPr lang="en-US" altLang="ko-KR" sz="1100" dirty="0">
                <a:solidFill>
                  <a:schemeClr val="tx1"/>
                </a:solidFill>
              </a:rPr>
              <a:t>="145.0" </a:t>
            </a:r>
            <a:r>
              <a:rPr lang="en-US" altLang="ko-KR" sz="1100" dirty="0" err="1">
                <a:solidFill>
                  <a:schemeClr val="tx1"/>
                </a:solidFill>
              </a:rPr>
              <a:t>onAction</a:t>
            </a:r>
            <a:r>
              <a:rPr lang="en-US" altLang="ko-KR" sz="1100" dirty="0">
                <a:solidFill>
                  <a:schemeClr val="tx1"/>
                </a:solidFill>
              </a:rPr>
              <a:t>="#</a:t>
            </a:r>
            <a:r>
              <a:rPr lang="en-US" altLang="ko-KR" sz="1100" dirty="0" err="1">
                <a:solidFill>
                  <a:schemeClr val="tx1"/>
                </a:solidFill>
              </a:rPr>
              <a:t>handleBtnOkAction</a:t>
            </a:r>
            <a:r>
              <a:rPr lang="en-US" altLang="ko-KR" sz="1100" dirty="0">
                <a:solidFill>
                  <a:schemeClr val="tx1"/>
                </a:solidFill>
              </a:rPr>
              <a:t>" text="</a:t>
            </a:r>
            <a:r>
              <a:rPr lang="ko-KR" altLang="en-US" sz="1100" dirty="0">
                <a:solidFill>
                  <a:schemeClr val="tx1"/>
                </a:solidFill>
              </a:rPr>
              <a:t>확인</a:t>
            </a:r>
            <a:r>
              <a:rPr lang="en-US" altLang="ko-KR" sz="1100" dirty="0">
                <a:solidFill>
                  <a:schemeClr val="tx1"/>
                </a:solidFill>
              </a:rPr>
              <a:t>" /&gt;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</a:rPr>
              <a:t>      &lt;Button </a:t>
            </a:r>
            <a:r>
              <a:rPr lang="en-US" altLang="ko-KR" sz="1100" dirty="0" err="1">
                <a:solidFill>
                  <a:schemeClr val="tx1"/>
                </a:solidFill>
              </a:rPr>
              <a:t>layoutX</a:t>
            </a:r>
            <a:r>
              <a:rPr lang="en-US" altLang="ko-KR" sz="1100" dirty="0">
                <a:solidFill>
                  <a:schemeClr val="tx1"/>
                </a:solidFill>
              </a:rPr>
              <a:t>="260.0" </a:t>
            </a:r>
            <a:r>
              <a:rPr lang="en-US" altLang="ko-KR" sz="1100" dirty="0" err="1">
                <a:solidFill>
                  <a:schemeClr val="tx1"/>
                </a:solidFill>
              </a:rPr>
              <a:t>layoutY</a:t>
            </a:r>
            <a:r>
              <a:rPr lang="en-US" altLang="ko-KR" sz="1100" dirty="0">
                <a:solidFill>
                  <a:schemeClr val="tx1"/>
                </a:solidFill>
              </a:rPr>
              <a:t>="145.0" </a:t>
            </a:r>
            <a:r>
              <a:rPr lang="en-US" altLang="ko-KR" sz="1100" dirty="0" err="1">
                <a:solidFill>
                  <a:schemeClr val="tx1"/>
                </a:solidFill>
              </a:rPr>
              <a:t>onAction</a:t>
            </a:r>
            <a:r>
              <a:rPr lang="en-US" altLang="ko-KR" sz="1100" dirty="0">
                <a:solidFill>
                  <a:schemeClr val="tx1"/>
                </a:solidFill>
              </a:rPr>
              <a:t>="#</a:t>
            </a:r>
            <a:r>
              <a:rPr lang="en-US" altLang="ko-KR" sz="1100" dirty="0" err="1">
                <a:solidFill>
                  <a:schemeClr val="tx1"/>
                </a:solidFill>
              </a:rPr>
              <a:t>handleBtnCancelAction</a:t>
            </a:r>
            <a:r>
              <a:rPr lang="en-US" altLang="ko-KR" sz="1100" dirty="0">
                <a:solidFill>
                  <a:schemeClr val="tx1"/>
                </a:solidFill>
              </a:rPr>
              <a:t>" text="</a:t>
            </a:r>
            <a:r>
              <a:rPr lang="ko-KR" altLang="en-US" sz="1100" dirty="0">
                <a:solidFill>
                  <a:schemeClr val="tx1"/>
                </a:solidFill>
              </a:rPr>
              <a:t>취소</a:t>
            </a:r>
            <a:r>
              <a:rPr lang="en-US" altLang="ko-KR" sz="1100" dirty="0">
                <a:solidFill>
                  <a:schemeClr val="tx1"/>
                </a:solidFill>
              </a:rPr>
              <a:t>" /&gt;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</a:rPr>
              <a:t>   &lt;/children&gt;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</a:rPr>
              <a:t>&lt;/</a:t>
            </a:r>
            <a:r>
              <a:rPr lang="en-US" altLang="ko-KR" sz="1100" dirty="0" err="1">
                <a:solidFill>
                  <a:schemeClr val="tx1"/>
                </a:solidFill>
              </a:rPr>
              <a:t>AnchorPane</a:t>
            </a:r>
            <a:r>
              <a:rPr lang="en-US" altLang="ko-KR" sz="1100" dirty="0">
                <a:solidFill>
                  <a:schemeClr val="tx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2774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뷰</a:t>
            </a:r>
            <a:r>
              <a:rPr lang="ko-KR" altLang="en-US" dirty="0"/>
              <a:t> 컨트롤</a:t>
            </a:r>
            <a:endParaRPr lang="en-US" altLang="ko-KR" dirty="0"/>
          </a:p>
        </p:txBody>
      </p:sp>
      <p:sp>
        <p:nvSpPr>
          <p:cNvPr id="9" name="내용 개체 틀 2"/>
          <p:cNvSpPr>
            <a:spLocks noGrp="1"/>
          </p:cNvSpPr>
          <p:nvPr>
            <p:ph sz="quarter" idx="1"/>
          </p:nvPr>
        </p:nvSpPr>
        <p:spPr>
          <a:xfrm>
            <a:off x="623777" y="1226288"/>
            <a:ext cx="8291623" cy="4912242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r>
              <a:rPr lang="en-US" altLang="ko-KR" b="1" dirty="0" smtClean="0"/>
              <a:t>RootController.java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228600" y="1755648"/>
            <a:ext cx="8668512" cy="48371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public class </a:t>
            </a:r>
            <a:r>
              <a:rPr lang="en-US" altLang="ko-KR" sz="1100" dirty="0" err="1">
                <a:solidFill>
                  <a:schemeClr val="tx1"/>
                </a:solidFill>
              </a:rPr>
              <a:t>RootController</a:t>
            </a:r>
            <a:r>
              <a:rPr lang="en-US" altLang="ko-KR" sz="1100" dirty="0">
                <a:solidFill>
                  <a:schemeClr val="tx1"/>
                </a:solidFill>
              </a:rPr>
              <a:t> implements </a:t>
            </a:r>
            <a:r>
              <a:rPr lang="en-US" altLang="ko-KR" sz="1100" dirty="0" err="1">
                <a:solidFill>
                  <a:schemeClr val="tx1"/>
                </a:solidFill>
              </a:rPr>
              <a:t>Initializable</a:t>
            </a:r>
            <a:r>
              <a:rPr lang="en-US" altLang="ko-KR" sz="1100" dirty="0">
                <a:solidFill>
                  <a:schemeClr val="tx1"/>
                </a:solidFill>
              </a:rPr>
              <a:t> {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@FXML private </a:t>
            </a:r>
            <a:r>
              <a:rPr lang="en-US" altLang="ko-KR" sz="1100" dirty="0" err="1">
                <a:solidFill>
                  <a:schemeClr val="tx1"/>
                </a:solidFill>
              </a:rPr>
              <a:t>ListView</a:t>
            </a:r>
            <a:r>
              <a:rPr lang="en-US" altLang="ko-KR" sz="1100" dirty="0">
                <a:solidFill>
                  <a:schemeClr val="tx1"/>
                </a:solidFill>
              </a:rPr>
              <a:t>&lt;String&gt; </a:t>
            </a:r>
            <a:r>
              <a:rPr lang="en-US" altLang="ko-KR" sz="1100" dirty="0" err="1">
                <a:solidFill>
                  <a:schemeClr val="tx1"/>
                </a:solidFill>
              </a:rPr>
              <a:t>listView</a:t>
            </a:r>
            <a:r>
              <a:rPr lang="en-US" altLang="ko-KR" sz="11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@FXML private </a:t>
            </a:r>
            <a:r>
              <a:rPr lang="en-US" altLang="ko-KR" sz="1100" dirty="0" err="1">
                <a:solidFill>
                  <a:schemeClr val="tx1"/>
                </a:solidFill>
              </a:rPr>
              <a:t>TableView</a:t>
            </a:r>
            <a:r>
              <a:rPr lang="en-US" altLang="ko-KR" sz="1100" dirty="0">
                <a:solidFill>
                  <a:schemeClr val="tx1"/>
                </a:solidFill>
              </a:rPr>
              <a:t>&lt;Phone&gt; </a:t>
            </a:r>
            <a:r>
              <a:rPr lang="en-US" altLang="ko-KR" sz="1100" dirty="0" err="1">
                <a:solidFill>
                  <a:schemeClr val="tx1"/>
                </a:solidFill>
              </a:rPr>
              <a:t>tableView</a:t>
            </a:r>
            <a:r>
              <a:rPr lang="en-US" altLang="ko-KR" sz="1100" dirty="0">
                <a:solidFill>
                  <a:schemeClr val="tx1"/>
                </a:solidFill>
              </a:rPr>
              <a:t>;	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@FXML private </a:t>
            </a:r>
            <a:r>
              <a:rPr lang="en-US" altLang="ko-KR" sz="1100" dirty="0" err="1">
                <a:solidFill>
                  <a:schemeClr val="tx1"/>
                </a:solidFill>
              </a:rPr>
              <a:t>ImageView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err="1">
                <a:solidFill>
                  <a:schemeClr val="tx1"/>
                </a:solidFill>
              </a:rPr>
              <a:t>imageView</a:t>
            </a:r>
            <a:r>
              <a:rPr lang="en-US" altLang="ko-KR" sz="11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@Override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public void initialize(URL location, </a:t>
            </a:r>
            <a:r>
              <a:rPr lang="en-US" altLang="ko-KR" sz="1100" dirty="0" err="1">
                <a:solidFill>
                  <a:schemeClr val="tx1"/>
                </a:solidFill>
              </a:rPr>
              <a:t>ResourceBundle</a:t>
            </a:r>
            <a:r>
              <a:rPr lang="en-US" altLang="ko-KR" sz="1100" dirty="0">
                <a:solidFill>
                  <a:schemeClr val="tx1"/>
                </a:solidFill>
              </a:rPr>
              <a:t> resources) {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	</a:t>
            </a:r>
            <a:r>
              <a:rPr lang="en-US" altLang="ko-KR" sz="1100" dirty="0" err="1">
                <a:solidFill>
                  <a:schemeClr val="tx1"/>
                </a:solidFill>
              </a:rPr>
              <a:t>listView.setItems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en-US" altLang="ko-KR" sz="1100" dirty="0" err="1">
                <a:solidFill>
                  <a:schemeClr val="tx1"/>
                </a:solidFill>
              </a:rPr>
              <a:t>FXCollections.observableArrayList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		"</a:t>
            </a:r>
            <a:r>
              <a:rPr lang="ko-KR" altLang="en-US" sz="1100" dirty="0" err="1">
                <a:solidFill>
                  <a:schemeClr val="tx1"/>
                </a:solidFill>
              </a:rPr>
              <a:t>갤럭시</a:t>
            </a:r>
            <a:r>
              <a:rPr lang="en-US" altLang="ko-KR" sz="1100" dirty="0">
                <a:solidFill>
                  <a:schemeClr val="tx1"/>
                </a:solidFill>
              </a:rPr>
              <a:t>S1", "</a:t>
            </a:r>
            <a:r>
              <a:rPr lang="ko-KR" altLang="en-US" sz="1100" dirty="0" err="1">
                <a:solidFill>
                  <a:schemeClr val="tx1"/>
                </a:solidFill>
              </a:rPr>
              <a:t>갤럭시</a:t>
            </a:r>
            <a:r>
              <a:rPr lang="en-US" altLang="ko-KR" sz="1100" dirty="0">
                <a:solidFill>
                  <a:schemeClr val="tx1"/>
                </a:solidFill>
              </a:rPr>
              <a:t>S2", "</a:t>
            </a:r>
            <a:r>
              <a:rPr lang="ko-KR" altLang="en-US" sz="1100" dirty="0" err="1">
                <a:solidFill>
                  <a:schemeClr val="tx1"/>
                </a:solidFill>
              </a:rPr>
              <a:t>갤럭시</a:t>
            </a:r>
            <a:r>
              <a:rPr lang="en-US" altLang="ko-KR" sz="1100" dirty="0">
                <a:solidFill>
                  <a:schemeClr val="tx1"/>
                </a:solidFill>
              </a:rPr>
              <a:t>S3", "</a:t>
            </a:r>
            <a:r>
              <a:rPr lang="ko-KR" altLang="en-US" sz="1100" dirty="0" err="1">
                <a:solidFill>
                  <a:schemeClr val="tx1"/>
                </a:solidFill>
              </a:rPr>
              <a:t>갤럭시</a:t>
            </a:r>
            <a:r>
              <a:rPr lang="en-US" altLang="ko-KR" sz="1100" dirty="0">
                <a:solidFill>
                  <a:schemeClr val="tx1"/>
                </a:solidFill>
              </a:rPr>
              <a:t>S4", "</a:t>
            </a:r>
            <a:r>
              <a:rPr lang="ko-KR" altLang="en-US" sz="1100" dirty="0" err="1">
                <a:solidFill>
                  <a:schemeClr val="tx1"/>
                </a:solidFill>
              </a:rPr>
              <a:t>갤럭시</a:t>
            </a:r>
            <a:r>
              <a:rPr lang="en-US" altLang="ko-KR" sz="1100" dirty="0">
                <a:solidFill>
                  <a:schemeClr val="tx1"/>
                </a:solidFill>
              </a:rPr>
              <a:t>S5", "</a:t>
            </a:r>
            <a:r>
              <a:rPr lang="ko-KR" altLang="en-US" sz="1100" dirty="0" err="1">
                <a:solidFill>
                  <a:schemeClr val="tx1"/>
                </a:solidFill>
              </a:rPr>
              <a:t>갤럭시</a:t>
            </a:r>
            <a:r>
              <a:rPr lang="en-US" altLang="ko-KR" sz="1100" dirty="0">
                <a:solidFill>
                  <a:schemeClr val="tx1"/>
                </a:solidFill>
              </a:rPr>
              <a:t>S6", "</a:t>
            </a:r>
            <a:r>
              <a:rPr lang="ko-KR" altLang="en-US" sz="1100" dirty="0" err="1">
                <a:solidFill>
                  <a:schemeClr val="tx1"/>
                </a:solidFill>
              </a:rPr>
              <a:t>갤럭시</a:t>
            </a:r>
            <a:r>
              <a:rPr lang="en-US" altLang="ko-KR" sz="1100" dirty="0">
                <a:solidFill>
                  <a:schemeClr val="tx1"/>
                </a:solidFill>
              </a:rPr>
              <a:t>S7"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	));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	</a:t>
            </a:r>
            <a:r>
              <a:rPr lang="en-US" altLang="ko-KR" sz="1100" dirty="0" err="1">
                <a:solidFill>
                  <a:schemeClr val="tx1"/>
                </a:solidFill>
              </a:rPr>
              <a:t>listView.getSelectionModel</a:t>
            </a:r>
            <a:r>
              <a:rPr lang="en-US" altLang="ko-KR" sz="1100" dirty="0">
                <a:solidFill>
                  <a:schemeClr val="tx1"/>
                </a:solidFill>
              </a:rPr>
              <a:t>().</a:t>
            </a:r>
            <a:r>
              <a:rPr lang="en-US" altLang="ko-KR" sz="1100" dirty="0" err="1">
                <a:solidFill>
                  <a:schemeClr val="tx1"/>
                </a:solidFill>
              </a:rPr>
              <a:t>selectedIndexProperty</a:t>
            </a:r>
            <a:r>
              <a:rPr lang="en-US" altLang="ko-KR" sz="1100" dirty="0">
                <a:solidFill>
                  <a:schemeClr val="tx1"/>
                </a:solidFill>
              </a:rPr>
              <a:t>().</a:t>
            </a:r>
            <a:r>
              <a:rPr lang="en-US" altLang="ko-KR" sz="1100" dirty="0" err="1">
                <a:solidFill>
                  <a:schemeClr val="tx1"/>
                </a:solidFill>
              </a:rPr>
              <a:t>addListener</a:t>
            </a:r>
            <a:r>
              <a:rPr lang="en-US" altLang="ko-KR" sz="1100" dirty="0">
                <a:solidFill>
                  <a:schemeClr val="tx1"/>
                </a:solidFill>
              </a:rPr>
              <a:t>(new </a:t>
            </a:r>
            <a:r>
              <a:rPr lang="en-US" altLang="ko-KR" sz="1100" dirty="0" err="1">
                <a:solidFill>
                  <a:schemeClr val="tx1"/>
                </a:solidFill>
              </a:rPr>
              <a:t>ChangeListener</a:t>
            </a:r>
            <a:r>
              <a:rPr lang="en-US" altLang="ko-KR" sz="1100" dirty="0">
                <a:solidFill>
                  <a:schemeClr val="tx1"/>
                </a:solidFill>
              </a:rPr>
              <a:t>&lt;Number&gt;() {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		@Override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		public void changed(</a:t>
            </a:r>
            <a:r>
              <a:rPr lang="en-US" altLang="ko-KR" sz="1100" dirty="0" err="1">
                <a:solidFill>
                  <a:schemeClr val="tx1"/>
                </a:solidFill>
              </a:rPr>
              <a:t>ObservableValue</a:t>
            </a:r>
            <a:r>
              <a:rPr lang="en-US" altLang="ko-KR" sz="1100" dirty="0">
                <a:solidFill>
                  <a:schemeClr val="tx1"/>
                </a:solidFill>
              </a:rPr>
              <a:t>&lt;? extends Number&gt; observable, Number </a:t>
            </a:r>
            <a:r>
              <a:rPr lang="en-US" altLang="ko-KR" sz="1100" dirty="0" err="1">
                <a:solidFill>
                  <a:schemeClr val="tx1"/>
                </a:solidFill>
              </a:rPr>
              <a:t>oldValue</a:t>
            </a:r>
            <a:r>
              <a:rPr lang="en-US" altLang="ko-KR" sz="1100" dirty="0">
                <a:solidFill>
                  <a:schemeClr val="tx1"/>
                </a:solidFill>
              </a:rPr>
              <a:t>, Number </a:t>
            </a:r>
            <a:r>
              <a:rPr lang="en-US" altLang="ko-KR" sz="1100" dirty="0" err="1">
                <a:solidFill>
                  <a:schemeClr val="tx1"/>
                </a:solidFill>
              </a:rPr>
              <a:t>newValue</a:t>
            </a:r>
            <a:r>
              <a:rPr lang="en-US" altLang="ko-KR" sz="1100" dirty="0">
                <a:solidFill>
                  <a:schemeClr val="tx1"/>
                </a:solidFill>
              </a:rPr>
              <a:t>) {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			</a:t>
            </a:r>
            <a:r>
              <a:rPr lang="en-US" altLang="ko-KR" sz="1100" dirty="0" err="1">
                <a:solidFill>
                  <a:schemeClr val="tx1"/>
                </a:solidFill>
              </a:rPr>
              <a:t>tableView.getSelectionModel</a:t>
            </a:r>
            <a:r>
              <a:rPr lang="en-US" altLang="ko-KR" sz="1100" dirty="0">
                <a:solidFill>
                  <a:schemeClr val="tx1"/>
                </a:solidFill>
              </a:rPr>
              <a:t>().select(</a:t>
            </a:r>
            <a:r>
              <a:rPr lang="en-US" altLang="ko-KR" sz="1100" dirty="0" err="1">
                <a:solidFill>
                  <a:schemeClr val="tx1"/>
                </a:solidFill>
              </a:rPr>
              <a:t>newValue.intValue</a:t>
            </a:r>
            <a:r>
              <a:rPr lang="en-US" altLang="ko-KR" sz="1100" dirty="0">
                <a:solidFill>
                  <a:schemeClr val="tx1"/>
                </a:solidFill>
              </a:rPr>
              <a:t>());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			</a:t>
            </a:r>
            <a:r>
              <a:rPr lang="en-US" altLang="ko-KR" sz="1100" dirty="0" err="1">
                <a:solidFill>
                  <a:schemeClr val="tx1"/>
                </a:solidFill>
              </a:rPr>
              <a:t>tableView.scrollTo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en-US" altLang="ko-KR" sz="1100" dirty="0" err="1">
                <a:solidFill>
                  <a:schemeClr val="tx1"/>
                </a:solidFill>
              </a:rPr>
              <a:t>newValue.intValue</a:t>
            </a:r>
            <a:r>
              <a:rPr lang="en-US" altLang="ko-KR" sz="1100" dirty="0">
                <a:solidFill>
                  <a:schemeClr val="tx1"/>
                </a:solidFill>
              </a:rPr>
              <a:t>());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		}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	});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	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	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ObservableList</a:t>
            </a:r>
            <a:r>
              <a:rPr lang="en-US" altLang="ko-KR" sz="1100" dirty="0" smtClean="0">
                <a:solidFill>
                  <a:schemeClr val="tx1"/>
                </a:solidFill>
              </a:rPr>
              <a:t> 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phoneList</a:t>
            </a:r>
            <a:r>
              <a:rPr lang="en-US" altLang="ko-KR" sz="1100" dirty="0" smtClean="0">
                <a:solidFill>
                  <a:schemeClr val="tx1"/>
                </a:solidFill>
              </a:rPr>
              <a:t> = 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FXCollections.observableArrayList</a:t>
            </a:r>
            <a:r>
              <a:rPr lang="en-US" altLang="ko-KR" sz="1100" dirty="0" smtClean="0">
                <a:solidFill>
                  <a:schemeClr val="tx1"/>
                </a:solidFill>
              </a:rPr>
              <a:t>(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		    new Phone("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갤럭시</a:t>
            </a:r>
            <a:r>
              <a:rPr lang="en-US" altLang="ko-KR" sz="1100" dirty="0" smtClean="0">
                <a:solidFill>
                  <a:schemeClr val="tx1"/>
                </a:solidFill>
              </a:rPr>
              <a:t>S1", "phone01.png"),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		    new Phone("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갤럭시</a:t>
            </a:r>
            <a:r>
              <a:rPr lang="en-US" altLang="ko-KR" sz="1100" dirty="0" smtClean="0">
                <a:solidFill>
                  <a:schemeClr val="tx1"/>
                </a:solidFill>
              </a:rPr>
              <a:t>S2", "phone02.png"),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		    new Phone("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갤럭시</a:t>
            </a:r>
            <a:r>
              <a:rPr lang="en-US" altLang="ko-KR" sz="1100" dirty="0" smtClean="0">
                <a:solidFill>
                  <a:schemeClr val="tx1"/>
                </a:solidFill>
              </a:rPr>
              <a:t>S3", "phone03.png"),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		    new Phone("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갤럭시</a:t>
            </a:r>
            <a:r>
              <a:rPr lang="en-US" altLang="ko-KR" sz="1100" dirty="0" smtClean="0">
                <a:solidFill>
                  <a:schemeClr val="tx1"/>
                </a:solidFill>
              </a:rPr>
              <a:t>S4", "phone04.png"),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		    new Phone("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갤럭시</a:t>
            </a:r>
            <a:r>
              <a:rPr lang="en-US" altLang="ko-KR" sz="1100" dirty="0" smtClean="0">
                <a:solidFill>
                  <a:schemeClr val="tx1"/>
                </a:solidFill>
              </a:rPr>
              <a:t>S5", "phone05.png"),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		    new Phone("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갤럭시</a:t>
            </a:r>
            <a:r>
              <a:rPr lang="en-US" altLang="ko-KR" sz="1100" dirty="0" smtClean="0">
                <a:solidFill>
                  <a:schemeClr val="tx1"/>
                </a:solidFill>
              </a:rPr>
              <a:t>S6", "phone06.png"),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		    new Phone("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갤럭시</a:t>
            </a:r>
            <a:r>
              <a:rPr lang="en-US" altLang="ko-KR" sz="1100" dirty="0" smtClean="0">
                <a:solidFill>
                  <a:schemeClr val="tx1"/>
                </a:solidFill>
              </a:rPr>
              <a:t>S7", "phone07.png")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		);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8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뷰</a:t>
            </a:r>
            <a:r>
              <a:rPr lang="ko-KR" altLang="en-US" dirty="0"/>
              <a:t> 컨트롤</a:t>
            </a:r>
            <a:endParaRPr lang="en-US" altLang="ko-KR" dirty="0"/>
          </a:p>
        </p:txBody>
      </p:sp>
      <p:sp>
        <p:nvSpPr>
          <p:cNvPr id="9" name="내용 개체 틀 2"/>
          <p:cNvSpPr>
            <a:spLocks noGrp="1"/>
          </p:cNvSpPr>
          <p:nvPr>
            <p:ph sz="quarter" idx="1"/>
          </p:nvPr>
        </p:nvSpPr>
        <p:spPr>
          <a:xfrm>
            <a:off x="623777" y="1226288"/>
            <a:ext cx="8291623" cy="4912242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r>
              <a:rPr lang="en-US" altLang="ko-KR" b="1" dirty="0" smtClean="0"/>
              <a:t>RootController.java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329184" y="1868424"/>
            <a:ext cx="8567928" cy="46238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		</a:t>
            </a:r>
            <a:r>
              <a:rPr lang="en-US" altLang="ko-KR" sz="1100" dirty="0" err="1">
                <a:solidFill>
                  <a:schemeClr val="tx1"/>
                </a:solidFill>
              </a:rPr>
              <a:t>TableColumn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err="1">
                <a:solidFill>
                  <a:schemeClr val="tx1"/>
                </a:solidFill>
              </a:rPr>
              <a:t>tcSmartPhone</a:t>
            </a:r>
            <a:r>
              <a:rPr lang="en-US" altLang="ko-KR" sz="1100" dirty="0">
                <a:solidFill>
                  <a:schemeClr val="tx1"/>
                </a:solidFill>
              </a:rPr>
              <a:t> = </a:t>
            </a:r>
            <a:r>
              <a:rPr lang="en-US" altLang="ko-KR" sz="1100" dirty="0" err="1">
                <a:solidFill>
                  <a:schemeClr val="tx1"/>
                </a:solidFill>
              </a:rPr>
              <a:t>tableView.getColumns</a:t>
            </a:r>
            <a:r>
              <a:rPr lang="en-US" altLang="ko-KR" sz="1100" dirty="0">
                <a:solidFill>
                  <a:schemeClr val="tx1"/>
                </a:solidFill>
              </a:rPr>
              <a:t>().get(0);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	</a:t>
            </a:r>
            <a:r>
              <a:rPr lang="en-US" altLang="ko-KR" sz="1100" dirty="0" err="1">
                <a:solidFill>
                  <a:schemeClr val="tx1"/>
                </a:solidFill>
              </a:rPr>
              <a:t>tcSmartPhone.setCellValueFactory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		new </a:t>
            </a:r>
            <a:r>
              <a:rPr lang="en-US" altLang="ko-KR" sz="1100" dirty="0" err="1">
                <a:solidFill>
                  <a:schemeClr val="tx1"/>
                </a:solidFill>
              </a:rPr>
              <a:t>PropertyValueFactory</a:t>
            </a:r>
            <a:r>
              <a:rPr lang="en-US" altLang="ko-KR" sz="1100" dirty="0">
                <a:solidFill>
                  <a:schemeClr val="tx1"/>
                </a:solidFill>
              </a:rPr>
              <a:t>("</a:t>
            </a:r>
            <a:r>
              <a:rPr lang="en-US" altLang="ko-KR" sz="1100" dirty="0" err="1">
                <a:solidFill>
                  <a:schemeClr val="tx1"/>
                </a:solidFill>
              </a:rPr>
              <a:t>smartPhone</a:t>
            </a:r>
            <a:r>
              <a:rPr lang="en-US" altLang="ko-KR" sz="1100" dirty="0">
                <a:solidFill>
                  <a:schemeClr val="tx1"/>
                </a:solidFill>
              </a:rPr>
              <a:t>")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	);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	</a:t>
            </a:r>
            <a:r>
              <a:rPr lang="en-US" altLang="ko-KR" sz="1100" dirty="0" err="1">
                <a:solidFill>
                  <a:schemeClr val="tx1"/>
                </a:solidFill>
              </a:rPr>
              <a:t>tcSmartPhone.setStyle</a:t>
            </a:r>
            <a:r>
              <a:rPr lang="en-US" altLang="ko-KR" sz="1100" dirty="0">
                <a:solidFill>
                  <a:schemeClr val="tx1"/>
                </a:solidFill>
              </a:rPr>
              <a:t>("-</a:t>
            </a:r>
            <a:r>
              <a:rPr lang="en-US" altLang="ko-KR" sz="1100" dirty="0" err="1">
                <a:solidFill>
                  <a:schemeClr val="tx1"/>
                </a:solidFill>
              </a:rPr>
              <a:t>fx</a:t>
            </a:r>
            <a:r>
              <a:rPr lang="en-US" altLang="ko-KR" sz="1100" dirty="0">
                <a:solidFill>
                  <a:schemeClr val="tx1"/>
                </a:solidFill>
              </a:rPr>
              <a:t>-alignment: CENTER;");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	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	</a:t>
            </a:r>
            <a:r>
              <a:rPr lang="en-US" altLang="ko-KR" sz="1100" dirty="0" err="1">
                <a:solidFill>
                  <a:schemeClr val="tx1"/>
                </a:solidFill>
              </a:rPr>
              <a:t>TableColumn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err="1">
                <a:solidFill>
                  <a:schemeClr val="tx1"/>
                </a:solidFill>
              </a:rPr>
              <a:t>tcImage</a:t>
            </a:r>
            <a:r>
              <a:rPr lang="en-US" altLang="ko-KR" sz="1100" dirty="0">
                <a:solidFill>
                  <a:schemeClr val="tx1"/>
                </a:solidFill>
              </a:rPr>
              <a:t> = </a:t>
            </a:r>
            <a:r>
              <a:rPr lang="en-US" altLang="ko-KR" sz="1100" dirty="0" err="1">
                <a:solidFill>
                  <a:schemeClr val="tx1"/>
                </a:solidFill>
              </a:rPr>
              <a:t>tableView.getColumns</a:t>
            </a:r>
            <a:r>
              <a:rPr lang="en-US" altLang="ko-KR" sz="1100" dirty="0">
                <a:solidFill>
                  <a:schemeClr val="tx1"/>
                </a:solidFill>
              </a:rPr>
              <a:t>().get(1);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	</a:t>
            </a:r>
            <a:r>
              <a:rPr lang="en-US" altLang="ko-KR" sz="1100" dirty="0" err="1">
                <a:solidFill>
                  <a:schemeClr val="tx1"/>
                </a:solidFill>
              </a:rPr>
              <a:t>tcImage.setCellValueFactory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		new </a:t>
            </a:r>
            <a:r>
              <a:rPr lang="en-US" altLang="ko-KR" sz="1100" dirty="0" err="1">
                <a:solidFill>
                  <a:schemeClr val="tx1"/>
                </a:solidFill>
              </a:rPr>
              <a:t>PropertyValueFactory</a:t>
            </a:r>
            <a:r>
              <a:rPr lang="en-US" altLang="ko-KR" sz="1100" dirty="0">
                <a:solidFill>
                  <a:schemeClr val="tx1"/>
                </a:solidFill>
              </a:rPr>
              <a:t>("image")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    );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	</a:t>
            </a:r>
            <a:r>
              <a:rPr lang="en-US" altLang="ko-KR" sz="1100" dirty="0" err="1">
                <a:solidFill>
                  <a:schemeClr val="tx1"/>
                </a:solidFill>
              </a:rPr>
              <a:t>tcImage.setStyle</a:t>
            </a:r>
            <a:r>
              <a:rPr lang="en-US" altLang="ko-KR" sz="1100" dirty="0">
                <a:solidFill>
                  <a:schemeClr val="tx1"/>
                </a:solidFill>
              </a:rPr>
              <a:t>("-</a:t>
            </a:r>
            <a:r>
              <a:rPr lang="en-US" altLang="ko-KR" sz="1100" dirty="0" err="1">
                <a:solidFill>
                  <a:schemeClr val="tx1"/>
                </a:solidFill>
              </a:rPr>
              <a:t>fx</a:t>
            </a:r>
            <a:r>
              <a:rPr lang="en-US" altLang="ko-KR" sz="1100" dirty="0">
                <a:solidFill>
                  <a:schemeClr val="tx1"/>
                </a:solidFill>
              </a:rPr>
              <a:t>-alignment: CENTER;");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	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	</a:t>
            </a:r>
            <a:r>
              <a:rPr lang="en-US" altLang="ko-KR" sz="1100" dirty="0" err="1">
                <a:solidFill>
                  <a:schemeClr val="tx1"/>
                </a:solidFill>
              </a:rPr>
              <a:t>tableView.setItems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en-US" altLang="ko-KR" sz="1100" dirty="0" err="1">
                <a:solidFill>
                  <a:schemeClr val="tx1"/>
                </a:solidFill>
              </a:rPr>
              <a:t>phoneList</a:t>
            </a:r>
            <a:r>
              <a:rPr lang="en-US" altLang="ko-KR" sz="11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	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	</a:t>
            </a:r>
            <a:r>
              <a:rPr lang="en-US" altLang="ko-KR" sz="1100" dirty="0" err="1">
                <a:solidFill>
                  <a:schemeClr val="tx1"/>
                </a:solidFill>
              </a:rPr>
              <a:t>tableView.getSelectionModel</a:t>
            </a:r>
            <a:r>
              <a:rPr lang="en-US" altLang="ko-KR" sz="1100" dirty="0">
                <a:solidFill>
                  <a:schemeClr val="tx1"/>
                </a:solidFill>
              </a:rPr>
              <a:t>().</a:t>
            </a:r>
            <a:r>
              <a:rPr lang="en-US" altLang="ko-KR" sz="1100" dirty="0" err="1">
                <a:solidFill>
                  <a:schemeClr val="tx1"/>
                </a:solidFill>
              </a:rPr>
              <a:t>selectedItemProperty</a:t>
            </a:r>
            <a:r>
              <a:rPr lang="en-US" altLang="ko-KR" sz="1100" dirty="0">
                <a:solidFill>
                  <a:schemeClr val="tx1"/>
                </a:solidFill>
              </a:rPr>
              <a:t>().</a:t>
            </a:r>
            <a:r>
              <a:rPr lang="en-US" altLang="ko-KR" sz="1100" dirty="0" err="1">
                <a:solidFill>
                  <a:schemeClr val="tx1"/>
                </a:solidFill>
              </a:rPr>
              <a:t>addListener</a:t>
            </a:r>
            <a:r>
              <a:rPr lang="en-US" altLang="ko-KR" sz="1100" dirty="0">
                <a:solidFill>
                  <a:schemeClr val="tx1"/>
                </a:solidFill>
              </a:rPr>
              <a:t>(new </a:t>
            </a:r>
            <a:r>
              <a:rPr lang="en-US" altLang="ko-KR" sz="1100" dirty="0" err="1">
                <a:solidFill>
                  <a:schemeClr val="tx1"/>
                </a:solidFill>
              </a:rPr>
              <a:t>ChangeListener</a:t>
            </a:r>
            <a:r>
              <a:rPr lang="en-US" altLang="ko-KR" sz="1100" dirty="0">
                <a:solidFill>
                  <a:schemeClr val="tx1"/>
                </a:solidFill>
              </a:rPr>
              <a:t>&lt;Phone&gt;() {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	</a:t>
            </a:r>
            <a:r>
              <a:rPr lang="en-US" altLang="ko-KR" sz="1100" dirty="0" smtClean="0">
                <a:solidFill>
                  <a:schemeClr val="tx1"/>
                </a:solidFill>
              </a:rPr>
              <a:t>@</a:t>
            </a:r>
            <a:r>
              <a:rPr lang="en-US" altLang="ko-KR" sz="1100" dirty="0">
                <a:solidFill>
                  <a:schemeClr val="tx1"/>
                </a:solidFill>
              </a:rPr>
              <a:t>Override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	</a:t>
            </a:r>
            <a:r>
              <a:rPr lang="en-US" altLang="ko-KR" sz="1100" dirty="0" smtClean="0">
                <a:solidFill>
                  <a:schemeClr val="tx1"/>
                </a:solidFill>
              </a:rPr>
              <a:t>public </a:t>
            </a:r>
            <a:r>
              <a:rPr lang="en-US" altLang="ko-KR" sz="1100" dirty="0">
                <a:solidFill>
                  <a:schemeClr val="tx1"/>
                </a:solidFill>
              </a:rPr>
              <a:t>void changed(</a:t>
            </a:r>
            <a:r>
              <a:rPr lang="en-US" altLang="ko-KR" sz="1100" dirty="0" err="1">
                <a:solidFill>
                  <a:schemeClr val="tx1"/>
                </a:solidFill>
              </a:rPr>
              <a:t>ObservableValue</a:t>
            </a:r>
            <a:r>
              <a:rPr lang="en-US" altLang="ko-KR" sz="1100" dirty="0">
                <a:solidFill>
                  <a:schemeClr val="tx1"/>
                </a:solidFill>
              </a:rPr>
              <a:t>&lt;? extends Phone&gt; observable, Phone </a:t>
            </a:r>
            <a:r>
              <a:rPr lang="en-US" altLang="ko-KR" sz="1100" dirty="0" err="1">
                <a:solidFill>
                  <a:schemeClr val="tx1"/>
                </a:solidFill>
              </a:rPr>
              <a:t>oldValue</a:t>
            </a:r>
            <a:r>
              <a:rPr lang="en-US" altLang="ko-KR" sz="1100" dirty="0">
                <a:solidFill>
                  <a:schemeClr val="tx1"/>
                </a:solidFill>
              </a:rPr>
              <a:t>, Phone </a:t>
            </a:r>
            <a:r>
              <a:rPr lang="en-US" altLang="ko-KR" sz="1100" dirty="0" err="1">
                <a:solidFill>
                  <a:schemeClr val="tx1"/>
                </a:solidFill>
              </a:rPr>
              <a:t>newValue</a:t>
            </a:r>
            <a:r>
              <a:rPr lang="en-US" altLang="ko-KR" sz="1100" dirty="0">
                <a:solidFill>
                  <a:schemeClr val="tx1"/>
                </a:solidFill>
              </a:rPr>
              <a:t>) {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	</a:t>
            </a:r>
            <a:r>
              <a:rPr lang="en-US" altLang="ko-KR" sz="1100" dirty="0" smtClean="0">
                <a:solidFill>
                  <a:schemeClr val="tx1"/>
                </a:solidFill>
              </a:rPr>
              <a:t>       if(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newValue</a:t>
            </a:r>
            <a:r>
              <a:rPr lang="en-US" altLang="ko-KR" sz="1100" dirty="0" smtClean="0">
                <a:solidFill>
                  <a:schemeClr val="tx1"/>
                </a:solidFill>
              </a:rPr>
              <a:t>!=null) {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		               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imageView.setImage</a:t>
            </a:r>
            <a:r>
              <a:rPr lang="en-US" altLang="ko-KR" sz="1100" dirty="0" smtClean="0">
                <a:solidFill>
                  <a:schemeClr val="tx1"/>
                </a:solidFill>
              </a:rPr>
              <a:t>(new Image(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getClass</a:t>
            </a:r>
            <a:r>
              <a:rPr lang="en-US" altLang="ko-KR" sz="1100" dirty="0" smtClean="0">
                <a:solidFill>
                  <a:schemeClr val="tx1"/>
                </a:solidFill>
              </a:rPr>
              <a:t>().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getResource</a:t>
            </a:r>
            <a:r>
              <a:rPr lang="en-US" altLang="ko-KR" sz="1100" dirty="0" smtClean="0">
                <a:solidFill>
                  <a:schemeClr val="tx1"/>
                </a:solidFill>
              </a:rPr>
              <a:t>("images/" + 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newValue.getImage</a:t>
            </a:r>
            <a:r>
              <a:rPr lang="en-US" altLang="ko-KR" sz="1100" dirty="0" smtClean="0">
                <a:solidFill>
                  <a:schemeClr val="tx1"/>
                </a:solidFill>
              </a:rPr>
              <a:t>()).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toString</a:t>
            </a:r>
            <a:r>
              <a:rPr lang="en-US" altLang="ko-KR" sz="1100" dirty="0" smtClean="0">
                <a:solidFill>
                  <a:schemeClr val="tx1"/>
                </a:solidFill>
              </a:rPr>
              <a:t>()));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	</a:t>
            </a:r>
            <a:r>
              <a:rPr lang="en-US" altLang="ko-KR" sz="1100" dirty="0" smtClean="0">
                <a:solidFill>
                  <a:schemeClr val="tx1"/>
                </a:solidFill>
              </a:rPr>
              <a:t>        }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		 </a:t>
            </a:r>
            <a:r>
              <a:rPr lang="en-US" altLang="ko-KR" sz="1100" dirty="0" smtClean="0">
                <a:solidFill>
                  <a:schemeClr val="tx1"/>
                </a:solidFill>
              </a:rPr>
              <a:t>    }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		});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79558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미디</a:t>
            </a:r>
            <a:r>
              <a:rPr lang="ko-KR" altLang="en-US" dirty="0"/>
              <a:t>어</a:t>
            </a:r>
            <a:r>
              <a:rPr lang="ko-KR" altLang="en-US" dirty="0" smtClean="0"/>
              <a:t> 컨트롤</a:t>
            </a:r>
            <a:endParaRPr lang="en-US" altLang="ko-KR" dirty="0"/>
          </a:p>
        </p:txBody>
      </p:sp>
      <p:sp>
        <p:nvSpPr>
          <p:cNvPr id="9" name="내용 개체 틀 2"/>
          <p:cNvSpPr>
            <a:spLocks noGrp="1"/>
          </p:cNvSpPr>
          <p:nvPr>
            <p:ph sz="quarter" idx="1"/>
          </p:nvPr>
        </p:nvSpPr>
        <p:spPr>
          <a:xfrm>
            <a:off x="623778" y="1180568"/>
            <a:ext cx="8016922" cy="4912242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r>
              <a:rPr lang="ko-KR" altLang="en-US" b="1" dirty="0" smtClean="0"/>
              <a:t>미디</a:t>
            </a:r>
            <a:r>
              <a:rPr lang="ko-KR" altLang="en-US" b="1" dirty="0"/>
              <a:t>어</a:t>
            </a:r>
            <a:r>
              <a:rPr lang="ko-KR" altLang="en-US" b="1" dirty="0" smtClean="0"/>
              <a:t> 컨트롤의 종류</a:t>
            </a:r>
            <a:endParaRPr lang="en-US" altLang="ko-KR" dirty="0">
              <a:solidFill>
                <a:srgbClr val="0070C0"/>
              </a:solidFill>
            </a:endParaRPr>
          </a:p>
          <a:p>
            <a:pPr marL="742950" lvl="1" indent="-285750">
              <a:lnSpc>
                <a:spcPct val="150000"/>
              </a:lnSpc>
            </a:pPr>
            <a:r>
              <a:rPr lang="en-US" altLang="ko-KR" dirty="0" smtClean="0"/>
              <a:t>MediaView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</a:pPr>
            <a:r>
              <a:rPr lang="en-US" altLang="ko-KR" dirty="0" err="1"/>
              <a:t>ProgressVar</a:t>
            </a:r>
            <a:r>
              <a:rPr lang="en-US" altLang="ko-KR" dirty="0"/>
              <a:t> </a:t>
            </a:r>
            <a:r>
              <a:rPr lang="en-US" altLang="ko-KR" dirty="0" smtClean="0"/>
              <a:t>&amp; </a:t>
            </a:r>
            <a:r>
              <a:rPr lang="en-US" altLang="ko-KR" dirty="0" err="1" smtClean="0"/>
              <a:t>ProgressIndicator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 smtClean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4543506" y="1131852"/>
            <a:ext cx="4097194" cy="491224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05740" indent="-205740" algn="l" rtl="0" eaLnBrk="1" latinLnBrk="1" hangingPunct="1">
              <a:lnSpc>
                <a:spcPct val="120000"/>
              </a:lnSpc>
              <a:spcBef>
                <a:spcPts val="450"/>
              </a:spcBef>
              <a:buClr>
                <a:schemeClr val="tx1"/>
              </a:buClr>
              <a:buSzPct val="76000"/>
              <a:buFont typeface="Wingdings" pitchFamily="2" charset="2"/>
              <a:buChar char="l"/>
              <a:defRPr kumimoji="0" sz="2400" kern="120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04813" indent="-204788" algn="l" rtl="0" eaLnBrk="1" latinLnBrk="1" hangingPunct="1">
              <a:lnSpc>
                <a:spcPct val="120000"/>
              </a:lnSpc>
              <a:spcBef>
                <a:spcPts val="450"/>
              </a:spcBef>
              <a:buClr>
                <a:schemeClr val="accent5">
                  <a:lumMod val="75000"/>
                </a:schemeClr>
              </a:buClr>
              <a:buSzPct val="85000"/>
              <a:buFont typeface="Wingdings" pitchFamily="2" charset="2"/>
              <a:buChar char=""/>
              <a:defRPr kumimoji="0" sz="2000" kern="1200" baseline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Tahoma" pitchFamily="34" charset="0"/>
              </a:defRPr>
            </a:lvl2pPr>
            <a:lvl3pPr marL="513000" indent="-108000" algn="l" rtl="0" eaLnBrk="1" latinLnBrk="1" hangingPunct="1">
              <a:lnSpc>
                <a:spcPct val="120000"/>
              </a:lnSpc>
              <a:spcBef>
                <a:spcPts val="375"/>
              </a:spcBef>
              <a:buClr>
                <a:schemeClr val="bg1">
                  <a:shade val="50000"/>
                </a:schemeClr>
              </a:buClr>
              <a:buSzPct val="76000"/>
              <a:buFont typeface="Arial" pitchFamily="34" charset="0"/>
              <a:buChar char="•"/>
              <a:defRPr kumimoji="0" sz="1800" kern="1200" baseline="0">
                <a:solidFill>
                  <a:srgbClr val="4D4D4D"/>
                </a:solidFill>
                <a:latin typeface="+mn-lt"/>
                <a:ea typeface="+mn-ea"/>
                <a:cs typeface="Tahoma" pitchFamily="34" charset="0"/>
              </a:defRPr>
            </a:lvl3pPr>
            <a:lvl4pPr marL="729000" indent="-108000" algn="l" rtl="0" eaLnBrk="1" latinLnBrk="1" hangingPunct="1">
              <a:lnSpc>
                <a:spcPct val="110000"/>
              </a:lnSpc>
              <a:spcBef>
                <a:spcPts val="375"/>
              </a:spcBef>
              <a:buClr>
                <a:schemeClr val="accent2">
                  <a:shade val="75000"/>
                </a:schemeClr>
              </a:buClr>
              <a:buSzPct val="70000"/>
              <a:buFont typeface="Wingdings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4pPr>
            <a:lvl5pPr marL="999000" indent="-135000" algn="l" rtl="0" eaLnBrk="1" latinLnBrk="1" hangingPunct="1">
              <a:spcBef>
                <a:spcPts val="225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5pPr>
            <a:lvl6pPr marL="1234440" indent="-137160" algn="l" rtl="0" eaLnBrk="1" latinLnBrk="1" hangingPunct="1">
              <a:spcBef>
                <a:spcPts val="225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71600" indent="-137160" algn="l" rtl="0" eaLnBrk="1" latinLnBrk="1" hangingPunct="1">
              <a:spcBef>
                <a:spcPts val="225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0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37160" algn="l" rtl="0" eaLnBrk="1" latinLnBrk="1" hangingPunct="1">
              <a:spcBef>
                <a:spcPts val="225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0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45920" indent="-137160" algn="l" rtl="0" eaLnBrk="1" latinLnBrk="1" hangingPunct="1">
              <a:spcBef>
                <a:spcPts val="225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9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chemeClr val="bg2">
                  <a:lumMod val="50000"/>
                </a:schemeClr>
              </a:buClr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marL="742950" lvl="1" indent="-285750">
              <a:lnSpc>
                <a:spcPct val="150000"/>
              </a:lnSpc>
            </a:pPr>
            <a:r>
              <a:rPr lang="en-US" altLang="ko-KR" dirty="0" smtClean="0"/>
              <a:t>Slider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 smtClean="0"/>
          </a:p>
          <a:p>
            <a:pPr marL="457200" lvl="1" indent="0">
              <a:lnSpc>
                <a:spcPct val="150000"/>
              </a:lnSpc>
              <a:buFont typeface="Wingdings" pitchFamily="2" charset="2"/>
              <a:buNone/>
            </a:pPr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271" y="2267522"/>
            <a:ext cx="2838450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129" y="2348484"/>
            <a:ext cx="307657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839" y="4496568"/>
            <a:ext cx="253365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803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미디어 컨트롤</a:t>
            </a:r>
            <a:endParaRPr lang="en-US" altLang="ko-KR" dirty="0"/>
          </a:p>
        </p:txBody>
      </p:sp>
      <p:sp>
        <p:nvSpPr>
          <p:cNvPr id="9" name="내용 개체 틀 2"/>
          <p:cNvSpPr>
            <a:spLocks noGrp="1"/>
          </p:cNvSpPr>
          <p:nvPr>
            <p:ph sz="quarter" idx="1"/>
          </p:nvPr>
        </p:nvSpPr>
        <p:spPr>
          <a:xfrm>
            <a:off x="623777" y="1226288"/>
            <a:ext cx="8291623" cy="4912242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r>
              <a:rPr lang="en-US" altLang="ko-KR" b="1" dirty="0" err="1" smtClean="0"/>
              <a:t>MediaPlayer</a:t>
            </a:r>
            <a:r>
              <a:rPr lang="en-US" altLang="ko-KR" b="1" dirty="0" smtClean="0"/>
              <a:t> &amp; MediaView </a:t>
            </a:r>
            <a:endParaRPr lang="en-US" altLang="ko-KR" b="1" dirty="0"/>
          </a:p>
          <a:p>
            <a:pPr marL="0" indent="0">
              <a:lnSpc>
                <a:spcPct val="150000"/>
              </a:lnSpc>
              <a:buClr>
                <a:schemeClr val="bg2">
                  <a:lumMod val="50000"/>
                </a:schemeClr>
              </a:buClr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marL="742950" lvl="1" indent="-285750">
              <a:lnSpc>
                <a:spcPct val="150000"/>
              </a:lnSpc>
            </a:pPr>
            <a:r>
              <a:rPr lang="en-US" altLang="ko-KR" dirty="0" err="1"/>
              <a:t>fitWidth</a:t>
            </a:r>
            <a:r>
              <a:rPr lang="en-US" altLang="ko-KR" dirty="0"/>
              <a:t> : </a:t>
            </a:r>
            <a:r>
              <a:rPr lang="ko-KR" altLang="en-US" dirty="0"/>
              <a:t>폭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</a:pPr>
            <a:r>
              <a:rPr lang="en-US" altLang="ko-KR" dirty="0" err="1"/>
              <a:t>fitHeight</a:t>
            </a:r>
            <a:r>
              <a:rPr lang="en-US" altLang="ko-KR" dirty="0"/>
              <a:t> : </a:t>
            </a:r>
            <a:r>
              <a:rPr lang="ko-KR" altLang="en-US" dirty="0"/>
              <a:t>높이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</a:pPr>
            <a:r>
              <a:rPr lang="en-US" altLang="ko-KR" dirty="0" err="1"/>
              <a:t>preserveRatio</a:t>
            </a:r>
            <a:r>
              <a:rPr lang="en-US" altLang="ko-KR" dirty="0"/>
              <a:t>: true</a:t>
            </a:r>
            <a:r>
              <a:rPr lang="ko-KR" altLang="en-US" dirty="0"/>
              <a:t>인 경우 </a:t>
            </a:r>
            <a:r>
              <a:rPr lang="ko-KR" altLang="en-US" dirty="0" err="1"/>
              <a:t>종횡비</a:t>
            </a:r>
            <a:r>
              <a:rPr lang="ko-KR" altLang="en-US" dirty="0"/>
              <a:t> 유지 </a:t>
            </a:r>
            <a:r>
              <a:rPr lang="en-US" altLang="ko-KR" dirty="0" smtClean="0"/>
              <a:t>(</a:t>
            </a:r>
            <a:r>
              <a:rPr lang="en-US" altLang="ko-KR" dirty="0"/>
              <a:t>MediaView </a:t>
            </a:r>
            <a:r>
              <a:rPr lang="ko-KR" altLang="en-US" dirty="0" smtClean="0"/>
              <a:t>크기 </a:t>
            </a:r>
            <a:r>
              <a:rPr lang="ko-KR" altLang="en-US" dirty="0"/>
              <a:t>변화</a:t>
            </a:r>
            <a:r>
              <a:rPr lang="en-US" altLang="ko-KR" dirty="0"/>
              <a:t>),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                         false</a:t>
            </a:r>
            <a:r>
              <a:rPr lang="ko-KR" altLang="en-US" dirty="0"/>
              <a:t>인 경우 </a:t>
            </a:r>
            <a:r>
              <a:rPr lang="ko-KR" altLang="en-US" dirty="0" err="1"/>
              <a:t>종횡비</a:t>
            </a:r>
            <a:r>
              <a:rPr lang="ko-KR" altLang="en-US" dirty="0"/>
              <a:t> 무시 </a:t>
            </a:r>
            <a:r>
              <a:rPr lang="en-US" altLang="ko-KR" dirty="0" smtClean="0"/>
              <a:t>(</a:t>
            </a:r>
            <a:r>
              <a:rPr lang="en-US" altLang="ko-KR" dirty="0"/>
              <a:t>MediaView</a:t>
            </a:r>
            <a:r>
              <a:rPr lang="en-US" altLang="ko-KR" dirty="0" smtClean="0"/>
              <a:t> </a:t>
            </a:r>
            <a:r>
              <a:rPr lang="ko-KR" altLang="en-US" dirty="0"/>
              <a:t>크기 고정</a:t>
            </a:r>
            <a:r>
              <a:rPr lang="en-US" altLang="ko-KR" dirty="0"/>
              <a:t>)</a:t>
            </a:r>
          </a:p>
          <a:p>
            <a:pPr marL="742950" lvl="1" indent="-285750">
              <a:lnSpc>
                <a:spcPct val="150000"/>
              </a:lnSpc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</a:pPr>
            <a:endParaRPr lang="en-US" altLang="ko-KR" dirty="0" smtClean="0"/>
          </a:p>
          <a:p>
            <a:pPr marL="742950" lvl="1" indent="-285750">
              <a:lnSpc>
                <a:spcPct val="150000"/>
              </a:lnSpc>
            </a:pPr>
            <a:r>
              <a:rPr lang="ko-KR" altLang="en-US" dirty="0" smtClean="0"/>
              <a:t>미디어 소스 경로를 객체 형태로 전달하여 생성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 smtClean="0"/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/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72008" y="1868424"/>
            <a:ext cx="8224520" cy="4282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</a:rPr>
              <a:t>&lt;MediaView </a:t>
            </a:r>
            <a:r>
              <a:rPr lang="en-US" altLang="ko-KR" sz="1500" dirty="0" err="1">
                <a:solidFill>
                  <a:schemeClr val="tx1"/>
                </a:solidFill>
              </a:rPr>
              <a:t>fitHeight</a:t>
            </a:r>
            <a:r>
              <a:rPr lang="en-US" altLang="ko-KR" sz="1500" dirty="0">
                <a:solidFill>
                  <a:schemeClr val="tx1"/>
                </a:solidFill>
              </a:rPr>
              <a:t>="200.0" </a:t>
            </a:r>
            <a:r>
              <a:rPr lang="en-US" altLang="ko-KR" sz="1500" dirty="0" err="1">
                <a:solidFill>
                  <a:schemeClr val="tx1"/>
                </a:solidFill>
              </a:rPr>
              <a:t>fitWidth</a:t>
            </a:r>
            <a:r>
              <a:rPr lang="en-US" altLang="ko-KR" sz="1500" dirty="0">
                <a:solidFill>
                  <a:schemeClr val="tx1"/>
                </a:solidFill>
              </a:rPr>
              <a:t>="300.0" </a:t>
            </a:r>
            <a:r>
              <a:rPr lang="en-US" altLang="ko-KR" sz="1500" dirty="0" err="1">
                <a:solidFill>
                  <a:schemeClr val="tx1"/>
                </a:solidFill>
              </a:rPr>
              <a:t>preserveRatio</a:t>
            </a:r>
            <a:r>
              <a:rPr lang="en-US" altLang="ko-KR" sz="1500" dirty="0">
                <a:solidFill>
                  <a:schemeClr val="tx1"/>
                </a:solidFill>
              </a:rPr>
              <a:t>="false"/&gt;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53720" y="4672584"/>
            <a:ext cx="8224520" cy="9235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</a:rPr>
              <a:t>Media </a:t>
            </a:r>
            <a:r>
              <a:rPr lang="en-US" altLang="ko-KR" sz="1500" dirty="0" err="1">
                <a:solidFill>
                  <a:schemeClr val="tx1"/>
                </a:solidFill>
              </a:rPr>
              <a:t>media</a:t>
            </a:r>
            <a:r>
              <a:rPr lang="en-US" altLang="ko-KR" sz="1500" dirty="0">
                <a:solidFill>
                  <a:schemeClr val="tx1"/>
                </a:solidFill>
              </a:rPr>
              <a:t> = new Media("</a:t>
            </a:r>
            <a:r>
              <a:rPr lang="ko-KR" altLang="en-US" sz="1500" dirty="0">
                <a:solidFill>
                  <a:schemeClr val="tx1"/>
                </a:solidFill>
              </a:rPr>
              <a:t>미디어 소스 경로</a:t>
            </a:r>
            <a:r>
              <a:rPr lang="en-US" altLang="ko-KR" sz="1500" dirty="0">
                <a:solidFill>
                  <a:schemeClr val="tx1"/>
                </a:solidFill>
              </a:rPr>
              <a:t>");</a:t>
            </a:r>
          </a:p>
          <a:p>
            <a:pPr>
              <a:lnSpc>
                <a:spcPct val="150000"/>
              </a:lnSpc>
            </a:pPr>
            <a:r>
              <a:rPr lang="en-US" altLang="ko-KR" sz="1500" dirty="0" err="1">
                <a:solidFill>
                  <a:schemeClr val="tx1"/>
                </a:solidFill>
              </a:rPr>
              <a:t>MediaPlayer</a:t>
            </a:r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en-US" altLang="ko-KR" sz="1500" dirty="0" err="1">
                <a:solidFill>
                  <a:schemeClr val="tx1"/>
                </a:solidFill>
              </a:rPr>
              <a:t>mediaPlayer</a:t>
            </a:r>
            <a:r>
              <a:rPr lang="en-US" altLang="ko-KR" sz="1500" dirty="0">
                <a:solidFill>
                  <a:schemeClr val="tx1"/>
                </a:solidFill>
              </a:rPr>
              <a:t> = new </a:t>
            </a:r>
            <a:r>
              <a:rPr lang="en-US" altLang="ko-KR" sz="1500" dirty="0" err="1">
                <a:solidFill>
                  <a:schemeClr val="tx1"/>
                </a:solidFill>
              </a:rPr>
              <a:t>MediaPlayer</a:t>
            </a:r>
            <a:r>
              <a:rPr lang="en-US" altLang="ko-KR" sz="1500" dirty="0">
                <a:solidFill>
                  <a:schemeClr val="tx1"/>
                </a:solidFill>
              </a:rPr>
              <a:t>(media);</a:t>
            </a:r>
          </a:p>
        </p:txBody>
      </p:sp>
    </p:spTree>
    <p:extLst>
      <p:ext uri="{BB962C8B-B14F-4D97-AF65-F5344CB8AC3E}">
        <p14:creationId xmlns:p14="http://schemas.microsoft.com/office/powerpoint/2010/main" val="232253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미디어 컨트롤</a:t>
            </a:r>
            <a:endParaRPr lang="en-US" altLang="ko-KR" dirty="0"/>
          </a:p>
        </p:txBody>
      </p:sp>
      <p:sp>
        <p:nvSpPr>
          <p:cNvPr id="9" name="내용 개체 틀 2"/>
          <p:cNvSpPr>
            <a:spLocks noGrp="1"/>
          </p:cNvSpPr>
          <p:nvPr>
            <p:ph sz="quarter" idx="1"/>
          </p:nvPr>
        </p:nvSpPr>
        <p:spPr>
          <a:xfrm>
            <a:off x="623777" y="1226288"/>
            <a:ext cx="8291623" cy="4912242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r>
              <a:rPr lang="en-US" altLang="ko-KR" b="1" dirty="0" err="1" smtClean="0"/>
              <a:t>MediaPlayer</a:t>
            </a:r>
            <a:r>
              <a:rPr lang="en-US" altLang="ko-KR" b="1" dirty="0" smtClean="0"/>
              <a:t> &amp; MediaView </a:t>
            </a:r>
          </a:p>
          <a:p>
            <a:pPr marL="0" indent="0">
              <a:lnSpc>
                <a:spcPct val="150000"/>
              </a:lnSpc>
              <a:buClr>
                <a:schemeClr val="bg2">
                  <a:lumMod val="50000"/>
                </a:schemeClr>
              </a:buClr>
              <a:buNone/>
            </a:pPr>
            <a:endParaRPr lang="en-US" altLang="ko-KR" dirty="0" smtClean="0">
              <a:solidFill>
                <a:srgbClr val="0070C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 smtClean="0"/>
          </a:p>
          <a:p>
            <a:pPr marL="742950" lvl="1" indent="-285750">
              <a:lnSpc>
                <a:spcPct val="150000"/>
              </a:lnSpc>
            </a:pPr>
            <a:r>
              <a:rPr lang="ko-KR" altLang="en-US" dirty="0" smtClean="0"/>
              <a:t>상대경로를 객체 형태로 전달하여 생성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</a:pPr>
            <a:endParaRPr lang="en-US" altLang="ko-KR" dirty="0" smtClean="0"/>
          </a:p>
          <a:p>
            <a:pPr marL="742950" lvl="1" indent="-285750">
              <a:lnSpc>
                <a:spcPct val="150000"/>
              </a:lnSpc>
            </a:pPr>
            <a:r>
              <a:rPr lang="ko-KR" altLang="en-US" dirty="0" smtClean="0"/>
              <a:t>미디어 소스가 비디오일 때 </a:t>
            </a:r>
            <a:r>
              <a:rPr lang="en-US" altLang="ko-KR" dirty="0" err="1" smtClean="0"/>
              <a:t>setMediaPlayer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MediaPlayer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 등록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오디도일 때 필요 없음</a:t>
            </a:r>
            <a:r>
              <a:rPr lang="en-US" altLang="ko-KR" dirty="0" smtClean="0"/>
              <a:t>)</a:t>
            </a:r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 smtClean="0"/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 smtClean="0"/>
          </a:p>
          <a:p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553720" y="1965960"/>
            <a:ext cx="8224520" cy="9235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Media </a:t>
            </a:r>
            <a:r>
              <a:rPr lang="en-US" altLang="ko-KR" sz="1600" dirty="0" err="1">
                <a:solidFill>
                  <a:schemeClr val="tx1"/>
                </a:solidFill>
              </a:rPr>
              <a:t>media</a:t>
            </a:r>
            <a:r>
              <a:rPr lang="en-US" altLang="ko-KR" sz="1600" dirty="0">
                <a:solidFill>
                  <a:schemeClr val="tx1"/>
                </a:solidFill>
              </a:rPr>
              <a:t> = new Media(</a:t>
            </a:r>
            <a:r>
              <a:rPr lang="en-US" altLang="ko-KR" sz="1600" dirty="0" err="1">
                <a:solidFill>
                  <a:schemeClr val="tx1"/>
                </a:solidFill>
              </a:rPr>
              <a:t>getClass</a:t>
            </a:r>
            <a:r>
              <a:rPr lang="en-US" altLang="ko-KR" sz="1600" dirty="0">
                <a:solidFill>
                  <a:schemeClr val="tx1"/>
                </a:solidFill>
              </a:rPr>
              <a:t>().</a:t>
            </a:r>
            <a:r>
              <a:rPr lang="en-US" altLang="ko-KR" sz="1600" dirty="0" err="1">
                <a:solidFill>
                  <a:schemeClr val="tx1"/>
                </a:solidFill>
              </a:rPr>
              <a:t>getResource</a:t>
            </a:r>
            <a:r>
              <a:rPr lang="en-US" altLang="ko-KR" sz="1600" dirty="0">
                <a:solidFill>
                  <a:schemeClr val="tx1"/>
                </a:solidFill>
              </a:rPr>
              <a:t>("media/video.m4v").</a:t>
            </a:r>
            <a:r>
              <a:rPr lang="en-US" altLang="ko-KR" sz="1600" dirty="0" err="1">
                <a:solidFill>
                  <a:schemeClr val="tx1"/>
                </a:solidFill>
              </a:rPr>
              <a:t>toString</a:t>
            </a:r>
            <a:r>
              <a:rPr lang="en-US" altLang="ko-KR" sz="1600" dirty="0" smtClean="0">
                <a:solidFill>
                  <a:schemeClr val="tx1"/>
                </a:solidFill>
              </a:rPr>
              <a:t>());</a:t>
            </a:r>
          </a:p>
          <a:p>
            <a:pPr>
              <a:lnSpc>
                <a:spcPct val="150000"/>
              </a:lnSpc>
            </a:pPr>
            <a:r>
              <a:rPr lang="en-US" altLang="ko-KR" sz="1500" dirty="0" err="1" smtClean="0">
                <a:solidFill>
                  <a:schemeClr val="tx1"/>
                </a:solidFill>
              </a:rPr>
              <a:t>MediaPlayer</a:t>
            </a:r>
            <a:r>
              <a:rPr lang="en-US" altLang="ko-KR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err="1">
                <a:solidFill>
                  <a:schemeClr val="tx1"/>
                </a:solidFill>
              </a:rPr>
              <a:t>mediaPlayer</a:t>
            </a:r>
            <a:r>
              <a:rPr lang="en-US" altLang="ko-KR" sz="1500" dirty="0">
                <a:solidFill>
                  <a:schemeClr val="tx1"/>
                </a:solidFill>
              </a:rPr>
              <a:t> = new </a:t>
            </a:r>
            <a:r>
              <a:rPr lang="en-US" altLang="ko-KR" sz="1500" dirty="0" err="1">
                <a:solidFill>
                  <a:schemeClr val="tx1"/>
                </a:solidFill>
              </a:rPr>
              <a:t>MediaPlayer</a:t>
            </a:r>
            <a:r>
              <a:rPr lang="en-US" altLang="ko-KR" sz="1500" dirty="0">
                <a:solidFill>
                  <a:schemeClr val="tx1"/>
                </a:solidFill>
              </a:rPr>
              <a:t>(media);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72008" y="3806952"/>
            <a:ext cx="8224520" cy="4282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r>
              <a:rPr lang="en-US" altLang="ko-KR" sz="1600" dirty="0" err="1">
                <a:solidFill>
                  <a:schemeClr val="tx1"/>
                </a:solidFill>
              </a:rPr>
              <a:t>mediaView.setMediaPlayer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mediaPlayer</a:t>
            </a:r>
            <a:r>
              <a:rPr lang="en-US" altLang="ko-KR" sz="1600" dirty="0">
                <a:solidFill>
                  <a:schemeClr val="tx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2479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미디어 컨트롤</a:t>
            </a:r>
            <a:endParaRPr lang="en-US" altLang="ko-KR" dirty="0"/>
          </a:p>
        </p:txBody>
      </p:sp>
      <p:sp>
        <p:nvSpPr>
          <p:cNvPr id="9" name="내용 개체 틀 2"/>
          <p:cNvSpPr>
            <a:spLocks noGrp="1"/>
          </p:cNvSpPr>
          <p:nvPr>
            <p:ph sz="quarter" idx="1"/>
          </p:nvPr>
        </p:nvSpPr>
        <p:spPr>
          <a:xfrm>
            <a:off x="440897" y="1244576"/>
            <a:ext cx="8291623" cy="491224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Clr>
                <a:schemeClr val="bg2">
                  <a:lumMod val="50000"/>
                </a:schemeClr>
              </a:buClr>
              <a:buNone/>
            </a:pPr>
            <a:endParaRPr lang="en-US" altLang="ko-KR" dirty="0" smtClean="0">
              <a:solidFill>
                <a:srgbClr val="0070C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 smtClean="0"/>
          </a:p>
          <a:p>
            <a:pPr marL="742950" lvl="1" indent="-285750">
              <a:lnSpc>
                <a:spcPct val="150000"/>
              </a:lnSpc>
            </a:pPr>
            <a:r>
              <a:rPr lang="en-US" altLang="ko-KR" dirty="0" smtClean="0"/>
              <a:t>Unknown : </a:t>
            </a:r>
            <a:r>
              <a:rPr lang="en-US" altLang="ko-KR" dirty="0" err="1" smtClean="0"/>
              <a:t>Mediaplayer</a:t>
            </a:r>
            <a:r>
              <a:rPr lang="ko-KR" altLang="en-US" dirty="0" smtClean="0"/>
              <a:t>가 생성된 직후 상태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</a:pPr>
            <a:r>
              <a:rPr lang="en-US" altLang="ko-KR" dirty="0" smtClean="0"/>
              <a:t>Ready : </a:t>
            </a:r>
            <a:r>
              <a:rPr lang="ko-KR" altLang="en-US" dirty="0" smtClean="0"/>
              <a:t>미디어 소스를 재생할 준비가 되면 자동 변경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</a:pPr>
            <a:r>
              <a:rPr lang="en-US" altLang="ko-KR" dirty="0" smtClean="0"/>
              <a:t>Playing : Ready</a:t>
            </a:r>
            <a:r>
              <a:rPr lang="ko-KR" altLang="en-US" dirty="0" smtClean="0"/>
              <a:t>상태에서 </a:t>
            </a:r>
            <a:r>
              <a:rPr lang="en-US" altLang="ko-KR" dirty="0" err="1" smtClean="0"/>
              <a:t>setAutoPlay</a:t>
            </a:r>
            <a:r>
              <a:rPr lang="en-US" altLang="ko-KR" dirty="0" smtClean="0"/>
              <a:t>(true)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play()</a:t>
            </a:r>
            <a:r>
              <a:rPr lang="ko-KR" altLang="en-US" dirty="0" smtClean="0"/>
              <a:t>호출 시</a:t>
            </a:r>
            <a:endParaRPr lang="en-US" altLang="ko-KR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368" y="1055180"/>
            <a:ext cx="4194048" cy="3186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3657600" y="3822192"/>
            <a:ext cx="146304" cy="4194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97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미디어 컨트롤</a:t>
            </a:r>
            <a:endParaRPr lang="en-US" altLang="ko-KR" dirty="0"/>
          </a:p>
        </p:txBody>
      </p:sp>
      <p:sp>
        <p:nvSpPr>
          <p:cNvPr id="9" name="내용 개체 틀 2"/>
          <p:cNvSpPr>
            <a:spLocks noGrp="1"/>
          </p:cNvSpPr>
          <p:nvPr>
            <p:ph sz="quarter" idx="1"/>
          </p:nvPr>
        </p:nvSpPr>
        <p:spPr>
          <a:xfrm>
            <a:off x="349457" y="1226288"/>
            <a:ext cx="8520223" cy="563171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Clr>
                <a:schemeClr val="bg2">
                  <a:lumMod val="50000"/>
                </a:schemeClr>
              </a:buClr>
              <a:buNone/>
            </a:pPr>
            <a:endParaRPr lang="en-US" altLang="ko-KR" dirty="0" smtClean="0">
              <a:solidFill>
                <a:srgbClr val="0070C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 smtClean="0"/>
          </a:p>
          <a:p>
            <a:pPr marL="742950" lvl="1" indent="-285750">
              <a:lnSpc>
                <a:spcPct val="150000"/>
              </a:lnSpc>
            </a:pPr>
            <a:r>
              <a:rPr lang="en-US" altLang="ko-KR" dirty="0" smtClean="0"/>
              <a:t>Paused : Playing </a:t>
            </a:r>
            <a:r>
              <a:rPr lang="ko-KR" altLang="en-US" dirty="0" smtClean="0"/>
              <a:t>상태에서 </a:t>
            </a:r>
            <a:r>
              <a:rPr lang="en-US" altLang="ko-KR" dirty="0" smtClean="0"/>
              <a:t>pause() </a:t>
            </a:r>
            <a:r>
              <a:rPr lang="ko-KR" altLang="en-US" dirty="0" smtClean="0"/>
              <a:t>호출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</a:pPr>
            <a:r>
              <a:rPr lang="en-US" altLang="ko-KR" dirty="0" smtClean="0"/>
              <a:t>Stopped : Playing </a:t>
            </a:r>
            <a:r>
              <a:rPr lang="ko-KR" altLang="en-US" dirty="0" smtClean="0"/>
              <a:t>상태에서 </a:t>
            </a:r>
            <a:r>
              <a:rPr lang="en-US" altLang="ko-KR" dirty="0" smtClean="0"/>
              <a:t>stop() </a:t>
            </a:r>
            <a:r>
              <a:rPr lang="ko-KR" altLang="en-US" dirty="0" smtClean="0"/>
              <a:t>호출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</a:pPr>
            <a:r>
              <a:rPr lang="en-US" altLang="ko-KR" dirty="0" smtClean="0"/>
              <a:t>Stalled : Playing </a:t>
            </a:r>
            <a:r>
              <a:rPr lang="ko-KR" altLang="en-US" dirty="0" smtClean="0"/>
              <a:t>상태에서 재생 버퍼에 충분한 데이터가 없을 경우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</a:pPr>
            <a:r>
              <a:rPr lang="en-US" altLang="ko-KR" dirty="0" err="1" smtClean="0"/>
              <a:t>Endofmedia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미디어 소스를 모두 재생했을 때</a:t>
            </a:r>
            <a:endParaRPr lang="en-US" altLang="ko-KR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368" y="1055180"/>
            <a:ext cx="4194048" cy="3186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657600" y="3822192"/>
            <a:ext cx="146304" cy="4194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52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미디어 컨트롤</a:t>
            </a:r>
            <a:endParaRPr lang="en-US" altLang="ko-KR" dirty="0"/>
          </a:p>
        </p:txBody>
      </p:sp>
      <p:sp>
        <p:nvSpPr>
          <p:cNvPr id="9" name="내용 개체 틀 2"/>
          <p:cNvSpPr>
            <a:spLocks noGrp="1"/>
          </p:cNvSpPr>
          <p:nvPr>
            <p:ph sz="quarter" idx="1"/>
          </p:nvPr>
        </p:nvSpPr>
        <p:spPr>
          <a:xfrm>
            <a:off x="623778" y="1180568"/>
            <a:ext cx="8410494" cy="5238520"/>
          </a:xfrm>
        </p:spPr>
        <p:txBody>
          <a:bodyPr>
            <a:normAutofit lnSpcReduction="10000"/>
          </a:bodyPr>
          <a:lstStyle/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r>
              <a:rPr lang="ko-KR" altLang="en-US" b="1" dirty="0" smtClean="0"/>
              <a:t>예제 </a:t>
            </a:r>
            <a:r>
              <a:rPr lang="en-US" altLang="ko-KR" b="1" dirty="0" smtClean="0"/>
              <a:t>17-4-1</a:t>
            </a:r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/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 smtClean="0"/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/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 smtClean="0"/>
          </a:p>
          <a:p>
            <a:pPr marL="0" indent="0">
              <a:lnSpc>
                <a:spcPct val="150000"/>
              </a:lnSpc>
              <a:buClr>
                <a:schemeClr val="bg2">
                  <a:lumMod val="50000"/>
                </a:schemeClr>
              </a:buClr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marL="742950" lvl="1" indent="-285750">
              <a:lnSpc>
                <a:spcPct val="150000"/>
              </a:lnSpc>
            </a:pPr>
            <a:r>
              <a:rPr lang="ko-KR" altLang="en-US" dirty="0" smtClean="0"/>
              <a:t>재생 버튼을 누르면 미디어</a:t>
            </a:r>
            <a:r>
              <a:rPr lang="en-US" altLang="ko-KR" dirty="0" smtClean="0"/>
              <a:t>(</a:t>
            </a:r>
            <a:r>
              <a:rPr lang="ko-KR" altLang="en-US" dirty="0" smtClean="0"/>
              <a:t>오디오</a:t>
            </a:r>
            <a:r>
              <a:rPr lang="en-US" altLang="ko-KR" dirty="0" smtClean="0"/>
              <a:t>)</a:t>
            </a:r>
            <a:r>
              <a:rPr lang="ko-KR" altLang="en-US" dirty="0" smtClean="0"/>
              <a:t> 재생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</a:pPr>
            <a:r>
              <a:rPr lang="ko-KR" altLang="en-US" dirty="0" smtClean="0"/>
              <a:t>멈춤 버튼 누르면 미디어</a:t>
            </a:r>
            <a:r>
              <a:rPr lang="en-US" altLang="ko-KR" dirty="0" smtClean="0"/>
              <a:t>(</a:t>
            </a:r>
            <a:r>
              <a:rPr lang="ko-KR" altLang="en-US" dirty="0" smtClean="0"/>
              <a:t>오디오</a:t>
            </a:r>
            <a:r>
              <a:rPr lang="en-US" altLang="ko-KR" dirty="0" smtClean="0"/>
              <a:t>)</a:t>
            </a:r>
            <a:r>
              <a:rPr lang="ko-KR" altLang="en-US" dirty="0" smtClean="0"/>
              <a:t> 멈춤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</a:pPr>
            <a:r>
              <a:rPr lang="ko-KR" altLang="en-US" dirty="0" smtClean="0"/>
              <a:t>중지 버튼 누르면 미디어</a:t>
            </a:r>
            <a:r>
              <a:rPr lang="en-US" altLang="ko-KR" dirty="0" smtClean="0"/>
              <a:t>(</a:t>
            </a:r>
            <a:r>
              <a:rPr lang="ko-KR" altLang="en-US" dirty="0" smtClean="0"/>
              <a:t>오디오</a:t>
            </a:r>
            <a:r>
              <a:rPr lang="en-US" altLang="ko-KR" dirty="0" smtClean="0"/>
              <a:t>)</a:t>
            </a:r>
            <a:r>
              <a:rPr lang="ko-KR" altLang="en-US" dirty="0" smtClean="0"/>
              <a:t> 처음으로 돌아가기</a:t>
            </a:r>
            <a:endParaRPr lang="en-US" altLang="ko-KR" dirty="0" smtClean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4360626" y="1131852"/>
            <a:ext cx="4097194" cy="491224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05740" indent="-205740" algn="l" rtl="0" eaLnBrk="1" latinLnBrk="1" hangingPunct="1">
              <a:lnSpc>
                <a:spcPct val="120000"/>
              </a:lnSpc>
              <a:spcBef>
                <a:spcPts val="450"/>
              </a:spcBef>
              <a:buClr>
                <a:schemeClr val="tx1"/>
              </a:buClr>
              <a:buSzPct val="76000"/>
              <a:buFont typeface="Wingdings" pitchFamily="2" charset="2"/>
              <a:buChar char="l"/>
              <a:defRPr kumimoji="0" sz="2400" kern="120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04813" indent="-204788" algn="l" rtl="0" eaLnBrk="1" latinLnBrk="1" hangingPunct="1">
              <a:lnSpc>
                <a:spcPct val="120000"/>
              </a:lnSpc>
              <a:spcBef>
                <a:spcPts val="450"/>
              </a:spcBef>
              <a:buClr>
                <a:schemeClr val="accent5">
                  <a:lumMod val="75000"/>
                </a:schemeClr>
              </a:buClr>
              <a:buSzPct val="85000"/>
              <a:buFont typeface="Wingdings" pitchFamily="2" charset="2"/>
              <a:buChar char=""/>
              <a:defRPr kumimoji="0" sz="2000" kern="1200" baseline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Tahoma" pitchFamily="34" charset="0"/>
              </a:defRPr>
            </a:lvl2pPr>
            <a:lvl3pPr marL="513000" indent="-108000" algn="l" rtl="0" eaLnBrk="1" latinLnBrk="1" hangingPunct="1">
              <a:lnSpc>
                <a:spcPct val="120000"/>
              </a:lnSpc>
              <a:spcBef>
                <a:spcPts val="375"/>
              </a:spcBef>
              <a:buClr>
                <a:schemeClr val="bg1">
                  <a:shade val="50000"/>
                </a:schemeClr>
              </a:buClr>
              <a:buSzPct val="76000"/>
              <a:buFont typeface="Arial" pitchFamily="34" charset="0"/>
              <a:buChar char="•"/>
              <a:defRPr kumimoji="0" sz="1800" kern="1200" baseline="0">
                <a:solidFill>
                  <a:srgbClr val="4D4D4D"/>
                </a:solidFill>
                <a:latin typeface="+mn-lt"/>
                <a:ea typeface="+mn-ea"/>
                <a:cs typeface="Tahoma" pitchFamily="34" charset="0"/>
              </a:defRPr>
            </a:lvl3pPr>
            <a:lvl4pPr marL="729000" indent="-108000" algn="l" rtl="0" eaLnBrk="1" latinLnBrk="1" hangingPunct="1">
              <a:lnSpc>
                <a:spcPct val="110000"/>
              </a:lnSpc>
              <a:spcBef>
                <a:spcPts val="375"/>
              </a:spcBef>
              <a:buClr>
                <a:schemeClr val="accent2">
                  <a:shade val="75000"/>
                </a:schemeClr>
              </a:buClr>
              <a:buSzPct val="70000"/>
              <a:buFont typeface="Wingdings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4pPr>
            <a:lvl5pPr marL="999000" indent="-135000" algn="l" rtl="0" eaLnBrk="1" latinLnBrk="1" hangingPunct="1">
              <a:spcBef>
                <a:spcPts val="225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5pPr>
            <a:lvl6pPr marL="1234440" indent="-137160" algn="l" rtl="0" eaLnBrk="1" latinLnBrk="1" hangingPunct="1">
              <a:spcBef>
                <a:spcPts val="225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71600" indent="-137160" algn="l" rtl="0" eaLnBrk="1" latinLnBrk="1" hangingPunct="1">
              <a:spcBef>
                <a:spcPts val="225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0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37160" algn="l" rtl="0" eaLnBrk="1" latinLnBrk="1" hangingPunct="1">
              <a:spcBef>
                <a:spcPts val="225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0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45920" indent="-137160" algn="l" rtl="0" eaLnBrk="1" latinLnBrk="1" hangingPunct="1">
              <a:spcBef>
                <a:spcPts val="225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9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chemeClr val="bg2">
                  <a:lumMod val="50000"/>
                </a:schemeClr>
              </a:buClr>
              <a:buNone/>
            </a:pPr>
            <a:endParaRPr lang="en-US" altLang="ko-KR" dirty="0" smtClean="0">
              <a:solidFill>
                <a:srgbClr val="0070C0"/>
              </a:solidFill>
            </a:endParaRPr>
          </a:p>
          <a:p>
            <a:pPr marL="742950" lvl="1" indent="-285750">
              <a:lnSpc>
                <a:spcPct val="150000"/>
              </a:lnSpc>
            </a:pPr>
            <a:endParaRPr lang="en-US" altLang="ko-KR" dirty="0" smtClean="0"/>
          </a:p>
          <a:p>
            <a:pPr marL="457200" lvl="1" indent="0">
              <a:lnSpc>
                <a:spcPct val="150000"/>
              </a:lnSpc>
              <a:buFont typeface="Wingdings" pitchFamily="2" charset="2"/>
              <a:buNone/>
            </a:pPr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918" y="2320290"/>
            <a:ext cx="3614674" cy="1712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114" y="2320290"/>
            <a:ext cx="3614674" cy="1712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237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미디어 컨트롤</a:t>
            </a:r>
            <a:endParaRPr lang="en-US" altLang="ko-KR" dirty="0"/>
          </a:p>
        </p:txBody>
      </p:sp>
      <p:sp>
        <p:nvSpPr>
          <p:cNvPr id="9" name="내용 개체 틀 2"/>
          <p:cNvSpPr>
            <a:spLocks noGrp="1"/>
          </p:cNvSpPr>
          <p:nvPr>
            <p:ph sz="quarter" idx="1"/>
          </p:nvPr>
        </p:nvSpPr>
        <p:spPr>
          <a:xfrm>
            <a:off x="623777" y="1226288"/>
            <a:ext cx="8291623" cy="4912242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r>
              <a:rPr lang="en-US" altLang="ko-KR" dirty="0" err="1"/>
              <a:t>r</a:t>
            </a:r>
            <a:r>
              <a:rPr lang="en-US" altLang="ko-KR" dirty="0" err="1" smtClean="0"/>
              <a:t>oot.fxml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329184" y="1868424"/>
            <a:ext cx="8567928" cy="42306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tx1"/>
                </a:solidFill>
              </a:rPr>
              <a:t>&lt;</a:t>
            </a:r>
            <a:r>
              <a:rPr lang="en-US" altLang="ko-KR" sz="1100" dirty="0" err="1">
                <a:solidFill>
                  <a:schemeClr val="tx1"/>
                </a:solidFill>
              </a:rPr>
              <a:t>AnchorPane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err="1">
                <a:solidFill>
                  <a:schemeClr val="tx1"/>
                </a:solidFill>
              </a:rPr>
              <a:t>xmlns:fx</a:t>
            </a:r>
            <a:r>
              <a:rPr lang="en-US" altLang="ko-KR" sz="1100" dirty="0">
                <a:solidFill>
                  <a:schemeClr val="tx1"/>
                </a:solidFill>
              </a:rPr>
              <a:t>="http://javafx.com/</a:t>
            </a:r>
            <a:r>
              <a:rPr lang="en-US" altLang="ko-KR" sz="1100" dirty="0" err="1">
                <a:solidFill>
                  <a:schemeClr val="tx1"/>
                </a:solidFill>
              </a:rPr>
              <a:t>fxml</a:t>
            </a:r>
            <a:r>
              <a:rPr lang="en-US" altLang="ko-KR" sz="1100" dirty="0">
                <a:solidFill>
                  <a:schemeClr val="tx1"/>
                </a:solidFill>
              </a:rPr>
              <a:t>" </a:t>
            </a:r>
            <a:r>
              <a:rPr lang="en-US" altLang="ko-KR" sz="1100" dirty="0" err="1">
                <a:solidFill>
                  <a:schemeClr val="tx1"/>
                </a:solidFill>
              </a:rPr>
              <a:t>fx:controller</a:t>
            </a:r>
            <a:r>
              <a:rPr lang="en-US" altLang="ko-KR" sz="1100" dirty="0">
                <a:solidFill>
                  <a:schemeClr val="tx1"/>
                </a:solidFill>
              </a:rPr>
              <a:t>="sec07.exam04_mediaview.RootController"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</a:rPr>
              <a:t>	</a:t>
            </a:r>
            <a:r>
              <a:rPr lang="en-US" altLang="ko-KR" sz="1100" dirty="0" err="1">
                <a:solidFill>
                  <a:schemeClr val="tx1"/>
                </a:solidFill>
              </a:rPr>
              <a:t>prefHeight</a:t>
            </a:r>
            <a:r>
              <a:rPr lang="en-US" altLang="ko-KR" sz="1100" dirty="0">
                <a:solidFill>
                  <a:schemeClr val="tx1"/>
                </a:solidFill>
              </a:rPr>
              <a:t>="220.0" </a:t>
            </a:r>
            <a:r>
              <a:rPr lang="en-US" altLang="ko-KR" sz="1100" dirty="0" err="1">
                <a:solidFill>
                  <a:schemeClr val="tx1"/>
                </a:solidFill>
              </a:rPr>
              <a:t>prefWidth</a:t>
            </a:r>
            <a:r>
              <a:rPr lang="en-US" altLang="ko-KR" sz="1100" dirty="0">
                <a:solidFill>
                  <a:schemeClr val="tx1"/>
                </a:solidFill>
              </a:rPr>
              <a:t>="530.0" &gt;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</a:rPr>
              <a:t>	&lt;children&gt;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</a:rPr>
              <a:t>	</a:t>
            </a:r>
            <a:r>
              <a:rPr lang="en-US" altLang="ko-KR" sz="1100" dirty="0" smtClean="0">
                <a:solidFill>
                  <a:schemeClr val="tx1"/>
                </a:solidFill>
              </a:rPr>
              <a:t>     &lt;</a:t>
            </a:r>
            <a:r>
              <a:rPr lang="en-US" altLang="ko-KR" sz="1100" dirty="0" err="1">
                <a:solidFill>
                  <a:schemeClr val="tx1"/>
                </a:solidFill>
              </a:rPr>
              <a:t>StackPane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err="1">
                <a:solidFill>
                  <a:schemeClr val="tx1"/>
                </a:solidFill>
              </a:rPr>
              <a:t>layoutX</a:t>
            </a:r>
            <a:r>
              <a:rPr lang="en-US" altLang="ko-KR" sz="1100" dirty="0">
                <a:solidFill>
                  <a:schemeClr val="tx1"/>
                </a:solidFill>
              </a:rPr>
              <a:t>="10.0" </a:t>
            </a:r>
            <a:r>
              <a:rPr lang="en-US" altLang="ko-KR" sz="1100" dirty="0" err="1">
                <a:solidFill>
                  <a:schemeClr val="tx1"/>
                </a:solidFill>
              </a:rPr>
              <a:t>layoutY</a:t>
            </a:r>
            <a:r>
              <a:rPr lang="en-US" altLang="ko-KR" sz="1100" dirty="0">
                <a:solidFill>
                  <a:schemeClr val="tx1"/>
                </a:solidFill>
              </a:rPr>
              <a:t>="10.0"&gt;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</a:rPr>
              <a:t>		</a:t>
            </a:r>
            <a:r>
              <a:rPr lang="en-US" altLang="ko-KR" sz="1100" dirty="0" smtClean="0">
                <a:solidFill>
                  <a:schemeClr val="tx1"/>
                </a:solidFill>
              </a:rPr>
              <a:t>&lt;</a:t>
            </a:r>
            <a:r>
              <a:rPr lang="en-US" altLang="ko-KR" sz="1100" dirty="0">
                <a:solidFill>
                  <a:schemeClr val="tx1"/>
                </a:solidFill>
              </a:rPr>
              <a:t>children&gt;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</a:rPr>
              <a:t>		     </a:t>
            </a:r>
            <a:r>
              <a:rPr lang="en-US" altLang="ko-KR" sz="1100" dirty="0" smtClean="0">
                <a:solidFill>
                  <a:schemeClr val="tx1"/>
                </a:solidFill>
              </a:rPr>
              <a:t>&lt;</a:t>
            </a:r>
            <a:r>
              <a:rPr lang="en-US" altLang="ko-KR" sz="1100" dirty="0" err="1">
                <a:solidFill>
                  <a:schemeClr val="tx1"/>
                </a:solidFill>
              </a:rPr>
              <a:t>ImageView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err="1">
                <a:solidFill>
                  <a:schemeClr val="tx1"/>
                </a:solidFill>
              </a:rPr>
              <a:t>fx:id</a:t>
            </a:r>
            <a:r>
              <a:rPr lang="en-US" altLang="ko-KR" sz="1100" dirty="0">
                <a:solidFill>
                  <a:schemeClr val="tx1"/>
                </a:solidFill>
              </a:rPr>
              <a:t>="</a:t>
            </a:r>
            <a:r>
              <a:rPr lang="en-US" altLang="ko-KR" sz="1100" dirty="0" err="1">
                <a:solidFill>
                  <a:schemeClr val="tx1"/>
                </a:solidFill>
              </a:rPr>
              <a:t>imageView</a:t>
            </a:r>
            <a:r>
              <a:rPr lang="en-US" altLang="ko-KR" sz="1100" dirty="0">
                <a:solidFill>
                  <a:schemeClr val="tx1"/>
                </a:solidFill>
              </a:rPr>
              <a:t>" </a:t>
            </a:r>
            <a:r>
              <a:rPr lang="en-US" altLang="ko-KR" sz="1100" dirty="0" err="1">
                <a:solidFill>
                  <a:schemeClr val="tx1"/>
                </a:solidFill>
              </a:rPr>
              <a:t>fitHeight</a:t>
            </a:r>
            <a:r>
              <a:rPr lang="en-US" altLang="ko-KR" sz="1100" dirty="0">
                <a:solidFill>
                  <a:schemeClr val="tx1"/>
                </a:solidFill>
              </a:rPr>
              <a:t>="200.0" </a:t>
            </a:r>
            <a:r>
              <a:rPr lang="en-US" altLang="ko-KR" sz="1100" dirty="0" err="1">
                <a:solidFill>
                  <a:schemeClr val="tx1"/>
                </a:solidFill>
              </a:rPr>
              <a:t>fitWidth</a:t>
            </a:r>
            <a:r>
              <a:rPr lang="en-US" altLang="ko-KR" sz="1100" dirty="0">
                <a:solidFill>
                  <a:schemeClr val="tx1"/>
                </a:solidFill>
              </a:rPr>
              <a:t>="360.0"  </a:t>
            </a:r>
            <a:r>
              <a:rPr lang="en-US" altLang="ko-KR" sz="1100" dirty="0" err="1">
                <a:solidFill>
                  <a:schemeClr val="tx1"/>
                </a:solidFill>
              </a:rPr>
              <a:t>preserveRatio</a:t>
            </a:r>
            <a:r>
              <a:rPr lang="en-US" altLang="ko-KR" sz="1100" dirty="0">
                <a:solidFill>
                  <a:schemeClr val="tx1"/>
                </a:solidFill>
              </a:rPr>
              <a:t>="false"&gt;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</a:rPr>
              <a:t>		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  </a:t>
            </a:r>
            <a:r>
              <a:rPr lang="en-US" altLang="ko-KR" sz="1100" dirty="0">
                <a:solidFill>
                  <a:schemeClr val="tx1"/>
                </a:solidFill>
              </a:rPr>
              <a:t>&lt;image&gt;&lt;Image </a:t>
            </a:r>
            <a:r>
              <a:rPr lang="en-US" altLang="ko-KR" sz="1100" dirty="0" err="1">
                <a:solidFill>
                  <a:schemeClr val="tx1"/>
                </a:solidFill>
              </a:rPr>
              <a:t>url</a:t>
            </a:r>
            <a:r>
              <a:rPr lang="en-US" altLang="ko-KR" sz="1100" dirty="0">
                <a:solidFill>
                  <a:schemeClr val="tx1"/>
                </a:solidFill>
              </a:rPr>
              <a:t>="@media/audio.png" /&gt;&lt;/image&gt;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</a:rPr>
              <a:t>		     </a:t>
            </a:r>
            <a:r>
              <a:rPr lang="en-US" altLang="ko-KR" sz="1100" dirty="0" smtClean="0">
                <a:solidFill>
                  <a:schemeClr val="tx1"/>
                </a:solidFill>
              </a:rPr>
              <a:t>&lt;/</a:t>
            </a:r>
            <a:r>
              <a:rPr lang="en-US" altLang="ko-KR" sz="1100" dirty="0" err="1">
                <a:solidFill>
                  <a:schemeClr val="tx1"/>
                </a:solidFill>
              </a:rPr>
              <a:t>ImageView</a:t>
            </a:r>
            <a:r>
              <a:rPr lang="en-US" altLang="ko-KR" sz="1100" dirty="0">
                <a:solidFill>
                  <a:schemeClr val="tx1"/>
                </a:solidFill>
              </a:rPr>
              <a:t>&gt;  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</a:rPr>
              <a:t>		    </a:t>
            </a:r>
            <a:r>
              <a:rPr lang="en-US" altLang="ko-KR" sz="1100" dirty="0" smtClean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&lt;MediaView </a:t>
            </a:r>
            <a:r>
              <a:rPr lang="en-US" altLang="ko-KR" sz="1100" dirty="0" err="1">
                <a:solidFill>
                  <a:schemeClr val="tx1"/>
                </a:solidFill>
              </a:rPr>
              <a:t>fx:id</a:t>
            </a:r>
            <a:r>
              <a:rPr lang="en-US" altLang="ko-KR" sz="1100" dirty="0">
                <a:solidFill>
                  <a:schemeClr val="tx1"/>
                </a:solidFill>
              </a:rPr>
              <a:t>="</a:t>
            </a:r>
            <a:r>
              <a:rPr lang="en-US" altLang="ko-KR" sz="1100" dirty="0" err="1">
                <a:solidFill>
                  <a:schemeClr val="tx1"/>
                </a:solidFill>
              </a:rPr>
              <a:t>mediaView</a:t>
            </a:r>
            <a:r>
              <a:rPr lang="en-US" altLang="ko-KR" sz="1100" dirty="0">
                <a:solidFill>
                  <a:schemeClr val="tx1"/>
                </a:solidFill>
              </a:rPr>
              <a:t>" </a:t>
            </a:r>
            <a:r>
              <a:rPr lang="en-US" altLang="ko-KR" sz="1100" dirty="0" err="1">
                <a:solidFill>
                  <a:schemeClr val="tx1"/>
                </a:solidFill>
              </a:rPr>
              <a:t>fitHeight</a:t>
            </a:r>
            <a:r>
              <a:rPr lang="en-US" altLang="ko-KR" sz="1100" dirty="0">
                <a:solidFill>
                  <a:schemeClr val="tx1"/>
                </a:solidFill>
              </a:rPr>
              <a:t>="200.0" </a:t>
            </a:r>
            <a:r>
              <a:rPr lang="en-US" altLang="ko-KR" sz="1100" dirty="0" err="1">
                <a:solidFill>
                  <a:schemeClr val="tx1"/>
                </a:solidFill>
              </a:rPr>
              <a:t>fitWidth</a:t>
            </a:r>
            <a:r>
              <a:rPr lang="en-US" altLang="ko-KR" sz="1100" dirty="0">
                <a:solidFill>
                  <a:schemeClr val="tx1"/>
                </a:solidFill>
              </a:rPr>
              <a:t>="360.0" </a:t>
            </a:r>
            <a:r>
              <a:rPr lang="en-US" altLang="ko-KR" sz="1100" dirty="0" err="1">
                <a:solidFill>
                  <a:schemeClr val="tx1"/>
                </a:solidFill>
              </a:rPr>
              <a:t>preserveRatio</a:t>
            </a:r>
            <a:r>
              <a:rPr lang="en-US" altLang="ko-KR" sz="1100" dirty="0">
                <a:solidFill>
                  <a:schemeClr val="tx1"/>
                </a:solidFill>
              </a:rPr>
              <a:t>="false" /&gt;    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</a:rPr>
              <a:t>		  </a:t>
            </a:r>
            <a:r>
              <a:rPr lang="en-US" altLang="ko-KR" sz="1100" dirty="0" smtClean="0">
                <a:solidFill>
                  <a:schemeClr val="tx1"/>
                </a:solidFill>
              </a:rPr>
              <a:t>&lt;/</a:t>
            </a:r>
            <a:r>
              <a:rPr lang="en-US" altLang="ko-KR" sz="1100" dirty="0">
                <a:solidFill>
                  <a:schemeClr val="tx1"/>
                </a:solidFill>
              </a:rPr>
              <a:t>children&gt;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</a:rPr>
              <a:t>	</a:t>
            </a:r>
            <a:r>
              <a:rPr lang="en-US" altLang="ko-KR" sz="1100" dirty="0" smtClean="0">
                <a:solidFill>
                  <a:schemeClr val="tx1"/>
                </a:solidFill>
              </a:rPr>
              <a:t>    &lt;/</a:t>
            </a:r>
            <a:r>
              <a:rPr lang="en-US" altLang="ko-KR" sz="1100" dirty="0" err="1">
                <a:solidFill>
                  <a:schemeClr val="tx1"/>
                </a:solidFill>
              </a:rPr>
              <a:t>StackPane</a:t>
            </a:r>
            <a:r>
              <a:rPr lang="en-US" altLang="ko-KR" sz="1100" dirty="0">
                <a:solidFill>
                  <a:schemeClr val="tx1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</a:rPr>
              <a:t>	</a:t>
            </a:r>
            <a:r>
              <a:rPr lang="en-US" altLang="ko-KR" sz="1100" dirty="0" smtClean="0">
                <a:solidFill>
                  <a:schemeClr val="tx1"/>
                </a:solidFill>
              </a:rPr>
              <a:t>    &lt;</a:t>
            </a:r>
            <a:r>
              <a:rPr lang="en-US" altLang="ko-KR" sz="1100" dirty="0">
                <a:solidFill>
                  <a:schemeClr val="tx1"/>
                </a:solidFill>
              </a:rPr>
              <a:t>Button </a:t>
            </a:r>
            <a:r>
              <a:rPr lang="en-US" altLang="ko-KR" sz="1100" dirty="0" err="1">
                <a:solidFill>
                  <a:schemeClr val="tx1"/>
                </a:solidFill>
              </a:rPr>
              <a:t>fx:id</a:t>
            </a:r>
            <a:r>
              <a:rPr lang="en-US" altLang="ko-KR" sz="1100" dirty="0">
                <a:solidFill>
                  <a:schemeClr val="tx1"/>
                </a:solidFill>
              </a:rPr>
              <a:t>="</a:t>
            </a:r>
            <a:r>
              <a:rPr lang="en-US" altLang="ko-KR" sz="1100" dirty="0" err="1">
                <a:solidFill>
                  <a:schemeClr val="tx1"/>
                </a:solidFill>
              </a:rPr>
              <a:t>btnPlay</a:t>
            </a:r>
            <a:r>
              <a:rPr lang="en-US" altLang="ko-KR" sz="1100" dirty="0">
                <a:solidFill>
                  <a:schemeClr val="tx1"/>
                </a:solidFill>
              </a:rPr>
              <a:t>" </a:t>
            </a:r>
            <a:r>
              <a:rPr lang="en-US" altLang="ko-KR" sz="1100" dirty="0" err="1">
                <a:solidFill>
                  <a:schemeClr val="tx1"/>
                </a:solidFill>
              </a:rPr>
              <a:t>layoutX</a:t>
            </a:r>
            <a:r>
              <a:rPr lang="en-US" altLang="ko-KR" sz="1100" dirty="0">
                <a:solidFill>
                  <a:schemeClr val="tx1"/>
                </a:solidFill>
              </a:rPr>
              <a:t>="385.0" </a:t>
            </a:r>
            <a:r>
              <a:rPr lang="en-US" altLang="ko-KR" sz="1100" dirty="0" err="1">
                <a:solidFill>
                  <a:schemeClr val="tx1"/>
                </a:solidFill>
              </a:rPr>
              <a:t>layoutY</a:t>
            </a:r>
            <a:r>
              <a:rPr lang="en-US" altLang="ko-KR" sz="1100" dirty="0">
                <a:solidFill>
                  <a:schemeClr val="tx1"/>
                </a:solidFill>
              </a:rPr>
              <a:t>="15.0" </a:t>
            </a:r>
            <a:r>
              <a:rPr lang="en-US" altLang="ko-KR" sz="1100" dirty="0" err="1">
                <a:solidFill>
                  <a:schemeClr val="tx1"/>
                </a:solidFill>
              </a:rPr>
              <a:t>prefHeight</a:t>
            </a:r>
            <a:r>
              <a:rPr lang="en-US" altLang="ko-KR" sz="1100" dirty="0">
                <a:solidFill>
                  <a:schemeClr val="tx1"/>
                </a:solidFill>
              </a:rPr>
              <a:t>="23.0" </a:t>
            </a:r>
            <a:r>
              <a:rPr lang="en-US" altLang="ko-KR" sz="1100" dirty="0" err="1">
                <a:solidFill>
                  <a:schemeClr val="tx1"/>
                </a:solidFill>
              </a:rPr>
              <a:t>prefWidth</a:t>
            </a:r>
            <a:r>
              <a:rPr lang="en-US" altLang="ko-KR" sz="1100" dirty="0">
                <a:solidFill>
                  <a:schemeClr val="tx1"/>
                </a:solidFill>
              </a:rPr>
              <a:t>="131.0" text="</a:t>
            </a:r>
            <a:r>
              <a:rPr lang="ko-KR" altLang="en-US" sz="1100" dirty="0">
                <a:solidFill>
                  <a:schemeClr val="tx1"/>
                </a:solidFill>
              </a:rPr>
              <a:t>재생</a:t>
            </a:r>
            <a:r>
              <a:rPr lang="en-US" altLang="ko-KR" sz="1100" dirty="0">
                <a:solidFill>
                  <a:schemeClr val="tx1"/>
                </a:solidFill>
              </a:rPr>
              <a:t>" /&gt;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</a:rPr>
              <a:t>	</a:t>
            </a:r>
            <a:r>
              <a:rPr lang="en-US" altLang="ko-KR" sz="1100" dirty="0" smtClean="0">
                <a:solidFill>
                  <a:schemeClr val="tx1"/>
                </a:solidFill>
              </a:rPr>
              <a:t>    &lt;</a:t>
            </a:r>
            <a:r>
              <a:rPr lang="en-US" altLang="ko-KR" sz="1100" dirty="0">
                <a:solidFill>
                  <a:schemeClr val="tx1"/>
                </a:solidFill>
              </a:rPr>
              <a:t>Button </a:t>
            </a:r>
            <a:r>
              <a:rPr lang="en-US" altLang="ko-KR" sz="1100" dirty="0" err="1">
                <a:solidFill>
                  <a:schemeClr val="tx1"/>
                </a:solidFill>
              </a:rPr>
              <a:t>fx:id</a:t>
            </a:r>
            <a:r>
              <a:rPr lang="en-US" altLang="ko-KR" sz="1100" dirty="0">
                <a:solidFill>
                  <a:schemeClr val="tx1"/>
                </a:solidFill>
              </a:rPr>
              <a:t>="</a:t>
            </a:r>
            <a:r>
              <a:rPr lang="en-US" altLang="ko-KR" sz="1100" dirty="0" err="1">
                <a:solidFill>
                  <a:schemeClr val="tx1"/>
                </a:solidFill>
              </a:rPr>
              <a:t>btnPause</a:t>
            </a:r>
            <a:r>
              <a:rPr lang="en-US" altLang="ko-KR" sz="1100" dirty="0">
                <a:solidFill>
                  <a:schemeClr val="tx1"/>
                </a:solidFill>
              </a:rPr>
              <a:t>" </a:t>
            </a:r>
            <a:r>
              <a:rPr lang="en-US" altLang="ko-KR" sz="1100" dirty="0" err="1">
                <a:solidFill>
                  <a:schemeClr val="tx1"/>
                </a:solidFill>
              </a:rPr>
              <a:t>layoutX</a:t>
            </a:r>
            <a:r>
              <a:rPr lang="en-US" altLang="ko-KR" sz="1100" dirty="0">
                <a:solidFill>
                  <a:schemeClr val="tx1"/>
                </a:solidFill>
              </a:rPr>
              <a:t>="385.0" </a:t>
            </a:r>
            <a:r>
              <a:rPr lang="en-US" altLang="ko-KR" sz="1100" dirty="0" err="1">
                <a:solidFill>
                  <a:schemeClr val="tx1"/>
                </a:solidFill>
              </a:rPr>
              <a:t>layoutY</a:t>
            </a:r>
            <a:r>
              <a:rPr lang="en-US" altLang="ko-KR" sz="1100" dirty="0">
                <a:solidFill>
                  <a:schemeClr val="tx1"/>
                </a:solidFill>
              </a:rPr>
              <a:t>="39.0" </a:t>
            </a:r>
            <a:r>
              <a:rPr lang="en-US" altLang="ko-KR" sz="1100" dirty="0" err="1">
                <a:solidFill>
                  <a:schemeClr val="tx1"/>
                </a:solidFill>
              </a:rPr>
              <a:t>prefHeight</a:t>
            </a:r>
            <a:r>
              <a:rPr lang="en-US" altLang="ko-KR" sz="1100" dirty="0">
                <a:solidFill>
                  <a:schemeClr val="tx1"/>
                </a:solidFill>
              </a:rPr>
              <a:t>="23.0" </a:t>
            </a:r>
            <a:r>
              <a:rPr lang="en-US" altLang="ko-KR" sz="1100" dirty="0" err="1">
                <a:solidFill>
                  <a:schemeClr val="tx1"/>
                </a:solidFill>
              </a:rPr>
              <a:t>prefWidth</a:t>
            </a:r>
            <a:r>
              <a:rPr lang="en-US" altLang="ko-KR" sz="1100" dirty="0">
                <a:solidFill>
                  <a:schemeClr val="tx1"/>
                </a:solidFill>
              </a:rPr>
              <a:t>="131.0" text="</a:t>
            </a:r>
            <a:r>
              <a:rPr lang="ko-KR" altLang="en-US" sz="1100" dirty="0">
                <a:solidFill>
                  <a:schemeClr val="tx1"/>
                </a:solidFill>
              </a:rPr>
              <a:t>멈춤</a:t>
            </a:r>
            <a:r>
              <a:rPr lang="en-US" altLang="ko-KR" sz="1100" dirty="0">
                <a:solidFill>
                  <a:schemeClr val="tx1"/>
                </a:solidFill>
              </a:rPr>
              <a:t>"/&gt;      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</a:rPr>
              <a:t>	</a:t>
            </a:r>
            <a:r>
              <a:rPr lang="en-US" altLang="ko-KR" sz="1100" dirty="0" smtClean="0">
                <a:solidFill>
                  <a:schemeClr val="tx1"/>
                </a:solidFill>
              </a:rPr>
              <a:t>    &lt;</a:t>
            </a:r>
            <a:r>
              <a:rPr lang="en-US" altLang="ko-KR" sz="1100" dirty="0">
                <a:solidFill>
                  <a:schemeClr val="tx1"/>
                </a:solidFill>
              </a:rPr>
              <a:t>Button </a:t>
            </a:r>
            <a:r>
              <a:rPr lang="en-US" altLang="ko-KR" sz="1100" dirty="0" err="1">
                <a:solidFill>
                  <a:schemeClr val="tx1"/>
                </a:solidFill>
              </a:rPr>
              <a:t>fx:id</a:t>
            </a:r>
            <a:r>
              <a:rPr lang="en-US" altLang="ko-KR" sz="1100" dirty="0">
                <a:solidFill>
                  <a:schemeClr val="tx1"/>
                </a:solidFill>
              </a:rPr>
              <a:t>="</a:t>
            </a:r>
            <a:r>
              <a:rPr lang="en-US" altLang="ko-KR" sz="1100" dirty="0" err="1">
                <a:solidFill>
                  <a:schemeClr val="tx1"/>
                </a:solidFill>
              </a:rPr>
              <a:t>btnStop</a:t>
            </a:r>
            <a:r>
              <a:rPr lang="en-US" altLang="ko-KR" sz="1100" dirty="0">
                <a:solidFill>
                  <a:schemeClr val="tx1"/>
                </a:solidFill>
              </a:rPr>
              <a:t>" </a:t>
            </a:r>
            <a:r>
              <a:rPr lang="en-US" altLang="ko-KR" sz="1100" dirty="0" err="1">
                <a:solidFill>
                  <a:schemeClr val="tx1"/>
                </a:solidFill>
              </a:rPr>
              <a:t>layoutX</a:t>
            </a:r>
            <a:r>
              <a:rPr lang="en-US" altLang="ko-KR" sz="1100" dirty="0">
                <a:solidFill>
                  <a:schemeClr val="tx1"/>
                </a:solidFill>
              </a:rPr>
              <a:t>="385.0" </a:t>
            </a:r>
            <a:r>
              <a:rPr lang="en-US" altLang="ko-KR" sz="1100" dirty="0" err="1">
                <a:solidFill>
                  <a:schemeClr val="tx1"/>
                </a:solidFill>
              </a:rPr>
              <a:t>layoutY</a:t>
            </a:r>
            <a:r>
              <a:rPr lang="en-US" altLang="ko-KR" sz="1100" dirty="0">
                <a:solidFill>
                  <a:schemeClr val="tx1"/>
                </a:solidFill>
              </a:rPr>
              <a:t>="63.0" </a:t>
            </a:r>
            <a:r>
              <a:rPr lang="en-US" altLang="ko-KR" sz="1100" dirty="0" err="1">
                <a:solidFill>
                  <a:schemeClr val="tx1"/>
                </a:solidFill>
              </a:rPr>
              <a:t>prefHeight</a:t>
            </a:r>
            <a:r>
              <a:rPr lang="en-US" altLang="ko-KR" sz="1100" dirty="0">
                <a:solidFill>
                  <a:schemeClr val="tx1"/>
                </a:solidFill>
              </a:rPr>
              <a:t>="23.0" </a:t>
            </a:r>
            <a:r>
              <a:rPr lang="en-US" altLang="ko-KR" sz="1100" dirty="0" err="1">
                <a:solidFill>
                  <a:schemeClr val="tx1"/>
                </a:solidFill>
              </a:rPr>
              <a:t>prefWidth</a:t>
            </a:r>
            <a:r>
              <a:rPr lang="en-US" altLang="ko-KR" sz="1100" dirty="0">
                <a:solidFill>
                  <a:schemeClr val="tx1"/>
                </a:solidFill>
              </a:rPr>
              <a:t>="131.0" text="</a:t>
            </a:r>
            <a:r>
              <a:rPr lang="ko-KR" altLang="en-US" sz="1100" dirty="0">
                <a:solidFill>
                  <a:schemeClr val="tx1"/>
                </a:solidFill>
              </a:rPr>
              <a:t>정지</a:t>
            </a:r>
            <a:r>
              <a:rPr lang="en-US" altLang="ko-KR" sz="1100" dirty="0">
                <a:solidFill>
                  <a:schemeClr val="tx1"/>
                </a:solidFill>
              </a:rPr>
              <a:t>"/&gt;	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</a:rPr>
              <a:t>	&lt;/children&gt;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</a:rPr>
              <a:t>&lt;/</a:t>
            </a:r>
            <a:r>
              <a:rPr lang="en-US" altLang="ko-KR" sz="1100" dirty="0" err="1">
                <a:solidFill>
                  <a:schemeClr val="tx1"/>
                </a:solidFill>
              </a:rPr>
              <a:t>AnchorPane</a:t>
            </a:r>
            <a:r>
              <a:rPr lang="en-US" altLang="ko-KR" sz="1100" dirty="0">
                <a:solidFill>
                  <a:schemeClr val="tx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893448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버튼 컨트롤</a:t>
            </a:r>
            <a:endParaRPr lang="en-US" altLang="ko-KR" dirty="0"/>
          </a:p>
        </p:txBody>
      </p:sp>
      <p:sp>
        <p:nvSpPr>
          <p:cNvPr id="9" name="내용 개체 틀 2"/>
          <p:cNvSpPr>
            <a:spLocks noGrp="1"/>
          </p:cNvSpPr>
          <p:nvPr>
            <p:ph sz="quarter" idx="1"/>
          </p:nvPr>
        </p:nvSpPr>
        <p:spPr>
          <a:xfrm>
            <a:off x="623777" y="1226288"/>
            <a:ext cx="8063023" cy="4912242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lnSpc>
                <a:spcPct val="200000"/>
              </a:lnSpc>
              <a:buClr>
                <a:schemeClr val="bg2">
                  <a:lumMod val="50000"/>
                </a:schemeClr>
              </a:buClr>
            </a:pPr>
            <a:r>
              <a:rPr lang="en-US" altLang="ko-KR" b="1" dirty="0" smtClean="0"/>
              <a:t>Button</a:t>
            </a:r>
          </a:p>
          <a:p>
            <a:pPr marL="285750" indent="-285750">
              <a:lnSpc>
                <a:spcPct val="20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/>
          </a:p>
          <a:p>
            <a:pPr marL="285750" indent="-285750">
              <a:lnSpc>
                <a:spcPct val="20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 smtClean="0"/>
          </a:p>
          <a:p>
            <a:pPr marL="285750" indent="-285750">
              <a:lnSpc>
                <a:spcPct val="20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/>
          </a:p>
          <a:p>
            <a:pPr marL="0" indent="0">
              <a:lnSpc>
                <a:spcPct val="200000"/>
              </a:lnSpc>
              <a:buClr>
                <a:schemeClr val="bg2">
                  <a:lumMod val="50000"/>
                </a:schemeClr>
              </a:buClr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marL="742950" lvl="1" indent="-285750">
              <a:lnSpc>
                <a:spcPct val="200000"/>
              </a:lnSpc>
            </a:pPr>
            <a:r>
              <a:rPr lang="en-US" altLang="ko-KR" dirty="0"/>
              <a:t>text : </a:t>
            </a:r>
            <a:r>
              <a:rPr lang="ko-KR" altLang="en-US" dirty="0"/>
              <a:t>사용자에게 보여주는 </a:t>
            </a:r>
            <a:r>
              <a:rPr lang="ko-KR" altLang="en-US" dirty="0" smtClean="0"/>
              <a:t>문자열</a:t>
            </a:r>
            <a:endParaRPr lang="en-US" altLang="ko-KR" dirty="0" smtClean="0"/>
          </a:p>
          <a:p>
            <a:pPr marL="742950" lvl="1" indent="-285750">
              <a:lnSpc>
                <a:spcPct val="200000"/>
              </a:lnSpc>
            </a:pPr>
            <a:r>
              <a:rPr lang="en-US" altLang="ko-KR" dirty="0" err="1" smtClean="0"/>
              <a:t>ImageView</a:t>
            </a:r>
            <a:r>
              <a:rPr lang="ko-KR" altLang="en-US" dirty="0" smtClean="0"/>
              <a:t>를 사용하여 버튼에 아이콘 추가</a:t>
            </a:r>
            <a:endParaRPr lang="en-US" altLang="ko-KR" dirty="0"/>
          </a:p>
          <a:p>
            <a:pPr marL="0" indent="0">
              <a:lnSpc>
                <a:spcPct val="200000"/>
              </a:lnSpc>
              <a:buClr>
                <a:schemeClr val="bg2">
                  <a:lumMod val="50000"/>
                </a:schemeClr>
              </a:buClr>
              <a:buNone/>
            </a:pPr>
            <a:endParaRPr lang="en-US" altLang="ko-KR" b="1" dirty="0" smtClean="0"/>
          </a:p>
          <a:p>
            <a:pPr marL="285750" indent="-285750">
              <a:lnSpc>
                <a:spcPct val="20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/>
          </a:p>
          <a:p>
            <a:pPr marL="285750" indent="-285750">
              <a:lnSpc>
                <a:spcPct val="200000"/>
              </a:lnSpc>
              <a:buClr>
                <a:schemeClr val="bg2">
                  <a:lumMod val="50000"/>
                </a:schemeClr>
              </a:buClr>
            </a:pPr>
            <a:endParaRPr lang="en-US" altLang="ko-KR" dirty="0" smtClean="0"/>
          </a:p>
          <a:p>
            <a:pPr>
              <a:lnSpc>
                <a:spcPct val="200000"/>
              </a:lnSpc>
            </a:pP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72008" y="1932432"/>
            <a:ext cx="8046720" cy="24749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&lt;Button text = "</a:t>
            </a:r>
            <a:r>
              <a:rPr lang="ko-KR" altLang="en-US" sz="1600" dirty="0">
                <a:solidFill>
                  <a:schemeClr val="tx1"/>
                </a:solidFill>
              </a:rPr>
              <a:t>아이콘버튼</a:t>
            </a:r>
            <a:r>
              <a:rPr lang="en-US" altLang="ko-KR" sz="1600" dirty="0">
                <a:solidFill>
                  <a:schemeClr val="tx1"/>
                </a:solidFill>
              </a:rPr>
              <a:t>"&gt;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	&lt;graphic&gt;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		&lt;</a:t>
            </a:r>
            <a:r>
              <a:rPr lang="en-US" altLang="ko-KR" sz="1600" dirty="0" err="1">
                <a:solidFill>
                  <a:schemeClr val="tx1"/>
                </a:solidFill>
              </a:rPr>
              <a:t>ImageView</a:t>
            </a:r>
            <a:r>
              <a:rPr lang="en-US" altLang="ko-KR" sz="1600" dirty="0">
                <a:solidFill>
                  <a:schemeClr val="tx1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			&lt;Image </a:t>
            </a:r>
            <a:r>
              <a:rPr lang="en-US" altLang="ko-KR" sz="1600" dirty="0" err="1">
                <a:solidFill>
                  <a:schemeClr val="tx1"/>
                </a:solidFill>
              </a:rPr>
              <a:t>url</a:t>
            </a:r>
            <a:r>
              <a:rPr lang="en-US" altLang="ko-KR" sz="1600" dirty="0">
                <a:solidFill>
                  <a:schemeClr val="tx1"/>
                </a:solidFill>
              </a:rPr>
              <a:t>="@images/history_view.gif/&gt;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		&lt;/</a:t>
            </a:r>
            <a:r>
              <a:rPr lang="en-US" altLang="ko-KR" sz="1600" dirty="0" err="1">
                <a:solidFill>
                  <a:schemeClr val="tx1"/>
                </a:solidFill>
              </a:rPr>
              <a:t>ImageView</a:t>
            </a:r>
            <a:r>
              <a:rPr lang="en-US" altLang="ko-KR" sz="1600" dirty="0">
                <a:solidFill>
                  <a:schemeClr val="tx1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	&lt;/graphic&gt;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&lt;/Button&gt;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195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미디어 컨트롤</a:t>
            </a:r>
            <a:endParaRPr lang="en-US" altLang="ko-KR" dirty="0"/>
          </a:p>
        </p:txBody>
      </p:sp>
      <p:sp>
        <p:nvSpPr>
          <p:cNvPr id="9" name="내용 개체 틀 2"/>
          <p:cNvSpPr>
            <a:spLocks noGrp="1"/>
          </p:cNvSpPr>
          <p:nvPr>
            <p:ph sz="quarter" idx="1"/>
          </p:nvPr>
        </p:nvSpPr>
        <p:spPr>
          <a:xfrm>
            <a:off x="623777" y="1226288"/>
            <a:ext cx="8291623" cy="4912242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r>
              <a:rPr lang="en-US" altLang="ko-KR" dirty="0" smtClean="0"/>
              <a:t>RootController.java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29184" y="1868424"/>
            <a:ext cx="8567928" cy="4678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public </a:t>
            </a:r>
            <a:r>
              <a:rPr lang="en-US" altLang="ko-KR" sz="1100" dirty="0">
                <a:solidFill>
                  <a:schemeClr val="tx1"/>
                </a:solidFill>
              </a:rPr>
              <a:t>class </a:t>
            </a:r>
            <a:r>
              <a:rPr lang="en-US" altLang="ko-KR" sz="1100" dirty="0" err="1">
                <a:solidFill>
                  <a:schemeClr val="tx1"/>
                </a:solidFill>
              </a:rPr>
              <a:t>RootController</a:t>
            </a:r>
            <a:r>
              <a:rPr lang="en-US" altLang="ko-KR" sz="1100" dirty="0">
                <a:solidFill>
                  <a:schemeClr val="tx1"/>
                </a:solidFill>
              </a:rPr>
              <a:t> implements </a:t>
            </a:r>
            <a:r>
              <a:rPr lang="en-US" altLang="ko-KR" sz="1100" dirty="0" err="1">
                <a:solidFill>
                  <a:schemeClr val="tx1"/>
                </a:solidFill>
              </a:rPr>
              <a:t>Initializable</a:t>
            </a:r>
            <a:r>
              <a:rPr lang="en-US" altLang="ko-KR" sz="1100" dirty="0">
                <a:solidFill>
                  <a:schemeClr val="tx1"/>
                </a:solidFill>
              </a:rPr>
              <a:t> {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@FXML private MediaView </a:t>
            </a:r>
            <a:r>
              <a:rPr lang="en-US" altLang="ko-KR" sz="1100" dirty="0" err="1">
                <a:solidFill>
                  <a:schemeClr val="tx1"/>
                </a:solidFill>
              </a:rPr>
              <a:t>mediaView</a:t>
            </a:r>
            <a:r>
              <a:rPr lang="en-US" altLang="ko-KR" sz="11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@FXML private </a:t>
            </a:r>
            <a:r>
              <a:rPr lang="en-US" altLang="ko-KR" sz="1100" dirty="0" err="1">
                <a:solidFill>
                  <a:schemeClr val="tx1"/>
                </a:solidFill>
              </a:rPr>
              <a:t>ImageView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err="1">
                <a:solidFill>
                  <a:schemeClr val="tx1"/>
                </a:solidFill>
              </a:rPr>
              <a:t>imageView</a:t>
            </a:r>
            <a:r>
              <a:rPr lang="en-US" altLang="ko-KR" sz="11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@FXML private Button </a:t>
            </a:r>
            <a:r>
              <a:rPr lang="en-US" altLang="ko-KR" sz="1100" dirty="0" err="1">
                <a:solidFill>
                  <a:schemeClr val="tx1"/>
                </a:solidFill>
              </a:rPr>
              <a:t>btnPlay</a:t>
            </a:r>
            <a:r>
              <a:rPr lang="en-US" altLang="ko-KR" sz="11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@FXML private Button </a:t>
            </a:r>
            <a:r>
              <a:rPr lang="en-US" altLang="ko-KR" sz="1100" dirty="0" err="1">
                <a:solidFill>
                  <a:schemeClr val="tx1"/>
                </a:solidFill>
              </a:rPr>
              <a:t>btnPause</a:t>
            </a:r>
            <a:r>
              <a:rPr lang="en-US" altLang="ko-KR" sz="11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@FXML private Button </a:t>
            </a:r>
            <a:r>
              <a:rPr lang="en-US" altLang="ko-KR" sz="1100" dirty="0" err="1">
                <a:solidFill>
                  <a:schemeClr val="tx1"/>
                </a:solidFill>
              </a:rPr>
              <a:t>btnStop</a:t>
            </a:r>
            <a:r>
              <a:rPr lang="en-US" altLang="ko-KR" sz="1100" dirty="0" smtClean="0">
                <a:solidFill>
                  <a:schemeClr val="tx1"/>
                </a:solidFill>
              </a:rPr>
              <a:t>;</a:t>
            </a:r>
            <a:r>
              <a:rPr lang="en-US" altLang="ko-KR" sz="1100" dirty="0">
                <a:solidFill>
                  <a:schemeClr val="tx1"/>
                </a:solidFill>
              </a:rPr>
              <a:t>	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private </a:t>
            </a:r>
            <a:r>
              <a:rPr lang="en-US" altLang="ko-KR" sz="1100" dirty="0" err="1">
                <a:solidFill>
                  <a:schemeClr val="tx1"/>
                </a:solidFill>
              </a:rPr>
              <a:t>boolean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err="1">
                <a:solidFill>
                  <a:schemeClr val="tx1"/>
                </a:solidFill>
              </a:rPr>
              <a:t>endOfMedia</a:t>
            </a:r>
            <a:r>
              <a:rPr lang="en-US" altLang="ko-KR" sz="11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@Override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public void initialize(URL location, </a:t>
            </a:r>
            <a:r>
              <a:rPr lang="en-US" altLang="ko-KR" sz="1100" dirty="0" err="1">
                <a:solidFill>
                  <a:schemeClr val="tx1"/>
                </a:solidFill>
              </a:rPr>
              <a:t>ResourceBundle</a:t>
            </a:r>
            <a:r>
              <a:rPr lang="en-US" altLang="ko-KR" sz="1100" dirty="0">
                <a:solidFill>
                  <a:schemeClr val="tx1"/>
                </a:solidFill>
              </a:rPr>
              <a:t> resources) {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	//</a:t>
            </a:r>
            <a:r>
              <a:rPr lang="ko-KR" altLang="en-US" sz="1100" dirty="0">
                <a:solidFill>
                  <a:schemeClr val="tx1"/>
                </a:solidFill>
              </a:rPr>
              <a:t>미디어 객체 생성</a:t>
            </a:r>
          </a:p>
          <a:p>
            <a:r>
              <a:rPr lang="ko-KR" altLang="en-US" sz="1100" dirty="0">
                <a:solidFill>
                  <a:schemeClr val="tx1"/>
                </a:solidFill>
              </a:rPr>
              <a:t>		</a:t>
            </a:r>
            <a:r>
              <a:rPr lang="en-US" altLang="ko-KR" sz="1100" dirty="0">
                <a:solidFill>
                  <a:schemeClr val="tx1"/>
                </a:solidFill>
              </a:rPr>
              <a:t>Media </a:t>
            </a:r>
            <a:r>
              <a:rPr lang="en-US" altLang="ko-KR" sz="1100" dirty="0" err="1">
                <a:solidFill>
                  <a:schemeClr val="tx1"/>
                </a:solidFill>
              </a:rPr>
              <a:t>media</a:t>
            </a:r>
            <a:r>
              <a:rPr lang="en-US" altLang="ko-KR" sz="1100" dirty="0">
                <a:solidFill>
                  <a:schemeClr val="tx1"/>
                </a:solidFill>
              </a:rPr>
              <a:t> = new Media(</a:t>
            </a:r>
            <a:r>
              <a:rPr lang="en-US" altLang="ko-KR" sz="1100" dirty="0" err="1">
                <a:solidFill>
                  <a:schemeClr val="tx1"/>
                </a:solidFill>
              </a:rPr>
              <a:t>getClass</a:t>
            </a:r>
            <a:r>
              <a:rPr lang="en-US" altLang="ko-KR" sz="1100" dirty="0">
                <a:solidFill>
                  <a:schemeClr val="tx1"/>
                </a:solidFill>
              </a:rPr>
              <a:t>().</a:t>
            </a:r>
            <a:r>
              <a:rPr lang="en-US" altLang="ko-KR" sz="1100" dirty="0" err="1">
                <a:solidFill>
                  <a:schemeClr val="tx1"/>
                </a:solidFill>
              </a:rPr>
              <a:t>getResource</a:t>
            </a:r>
            <a:r>
              <a:rPr lang="en-US" altLang="ko-KR" sz="1100" dirty="0">
                <a:solidFill>
                  <a:schemeClr val="tx1"/>
                </a:solidFill>
              </a:rPr>
              <a:t>("media/video.m4v").</a:t>
            </a:r>
            <a:r>
              <a:rPr lang="en-US" altLang="ko-KR" sz="1100" dirty="0" err="1">
                <a:solidFill>
                  <a:schemeClr val="tx1"/>
                </a:solidFill>
              </a:rPr>
              <a:t>toString</a:t>
            </a:r>
            <a:r>
              <a:rPr lang="en-US" altLang="ko-KR" sz="1100" dirty="0">
                <a:solidFill>
                  <a:schemeClr val="tx1"/>
                </a:solidFill>
              </a:rPr>
              <a:t>());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	//Media </a:t>
            </a:r>
            <a:r>
              <a:rPr lang="en-US" altLang="ko-KR" sz="1100" dirty="0" err="1">
                <a:solidFill>
                  <a:schemeClr val="tx1"/>
                </a:solidFill>
              </a:rPr>
              <a:t>media</a:t>
            </a:r>
            <a:r>
              <a:rPr lang="en-US" altLang="ko-KR" sz="1100" dirty="0">
                <a:solidFill>
                  <a:schemeClr val="tx1"/>
                </a:solidFill>
              </a:rPr>
              <a:t> = new Media(</a:t>
            </a:r>
            <a:r>
              <a:rPr lang="en-US" altLang="ko-KR" sz="1100" dirty="0" err="1">
                <a:solidFill>
                  <a:schemeClr val="tx1"/>
                </a:solidFill>
              </a:rPr>
              <a:t>getClass</a:t>
            </a:r>
            <a:r>
              <a:rPr lang="en-US" altLang="ko-KR" sz="1100" dirty="0">
                <a:solidFill>
                  <a:schemeClr val="tx1"/>
                </a:solidFill>
              </a:rPr>
              <a:t>().</a:t>
            </a:r>
            <a:r>
              <a:rPr lang="en-US" altLang="ko-KR" sz="1100" dirty="0" err="1">
                <a:solidFill>
                  <a:schemeClr val="tx1"/>
                </a:solidFill>
              </a:rPr>
              <a:t>getResource</a:t>
            </a:r>
            <a:r>
              <a:rPr lang="en-US" altLang="ko-KR" sz="1100" dirty="0">
                <a:solidFill>
                  <a:schemeClr val="tx1"/>
                </a:solidFill>
              </a:rPr>
              <a:t>("media/audio.wav").</a:t>
            </a:r>
            <a:r>
              <a:rPr lang="en-US" altLang="ko-KR" sz="1100" dirty="0" err="1">
                <a:solidFill>
                  <a:schemeClr val="tx1"/>
                </a:solidFill>
              </a:rPr>
              <a:t>toString</a:t>
            </a:r>
            <a:r>
              <a:rPr lang="en-US" altLang="ko-KR" sz="1100" dirty="0">
                <a:solidFill>
                  <a:schemeClr val="tx1"/>
                </a:solidFill>
              </a:rPr>
              <a:t>());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	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	//</a:t>
            </a:r>
            <a:r>
              <a:rPr lang="ko-KR" altLang="en-US" sz="1100" dirty="0">
                <a:solidFill>
                  <a:schemeClr val="tx1"/>
                </a:solidFill>
              </a:rPr>
              <a:t>미디어 플레이어 생성 및 미디어 </a:t>
            </a:r>
            <a:r>
              <a:rPr lang="ko-KR" altLang="en-US" sz="1100" dirty="0" err="1">
                <a:solidFill>
                  <a:schemeClr val="tx1"/>
                </a:solidFill>
              </a:rPr>
              <a:t>뷰에</a:t>
            </a:r>
            <a:r>
              <a:rPr lang="ko-KR" altLang="en-US" sz="1100" dirty="0">
                <a:solidFill>
                  <a:schemeClr val="tx1"/>
                </a:solidFill>
              </a:rPr>
              <a:t> 설정</a:t>
            </a:r>
          </a:p>
          <a:p>
            <a:r>
              <a:rPr lang="ko-KR" altLang="en-US" sz="1100" dirty="0">
                <a:solidFill>
                  <a:schemeClr val="tx1"/>
                </a:solidFill>
              </a:rPr>
              <a:t>		</a:t>
            </a:r>
            <a:r>
              <a:rPr lang="en-US" altLang="ko-KR" sz="1100" dirty="0" err="1">
                <a:solidFill>
                  <a:schemeClr val="tx1"/>
                </a:solidFill>
              </a:rPr>
              <a:t>MediaPlayer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err="1">
                <a:solidFill>
                  <a:schemeClr val="tx1"/>
                </a:solidFill>
              </a:rPr>
              <a:t>mediaPlayer</a:t>
            </a:r>
            <a:r>
              <a:rPr lang="en-US" altLang="ko-KR" sz="1100" dirty="0">
                <a:solidFill>
                  <a:schemeClr val="tx1"/>
                </a:solidFill>
              </a:rPr>
              <a:t> = new </a:t>
            </a:r>
            <a:r>
              <a:rPr lang="en-US" altLang="ko-KR" sz="1100" dirty="0" err="1">
                <a:solidFill>
                  <a:schemeClr val="tx1"/>
                </a:solidFill>
              </a:rPr>
              <a:t>MediaPlayer</a:t>
            </a:r>
            <a:r>
              <a:rPr lang="en-US" altLang="ko-KR" sz="1100" dirty="0">
                <a:solidFill>
                  <a:schemeClr val="tx1"/>
                </a:solidFill>
              </a:rPr>
              <a:t>(media);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	</a:t>
            </a:r>
            <a:r>
              <a:rPr lang="en-US" altLang="ko-KR" sz="1100" dirty="0" err="1">
                <a:solidFill>
                  <a:schemeClr val="tx1"/>
                </a:solidFill>
              </a:rPr>
              <a:t>mediaView.setMediaPlayer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en-US" altLang="ko-KR" sz="1100" dirty="0" err="1">
                <a:solidFill>
                  <a:schemeClr val="tx1"/>
                </a:solidFill>
              </a:rPr>
              <a:t>mediaPlayer</a:t>
            </a:r>
            <a:r>
              <a:rPr lang="en-US" altLang="ko-KR" sz="11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	//</a:t>
            </a:r>
            <a:r>
              <a:rPr lang="ko-KR" altLang="en-US" sz="1100" dirty="0">
                <a:solidFill>
                  <a:schemeClr val="tx1"/>
                </a:solidFill>
              </a:rPr>
              <a:t>해당 상태가 되면 실행할 </a:t>
            </a:r>
            <a:r>
              <a:rPr lang="en-US" altLang="ko-KR" sz="1100" dirty="0">
                <a:solidFill>
                  <a:schemeClr val="tx1"/>
                </a:solidFill>
              </a:rPr>
              <a:t>Runnable </a:t>
            </a:r>
            <a:r>
              <a:rPr lang="ko-KR" altLang="en-US" sz="1100" dirty="0">
                <a:solidFill>
                  <a:schemeClr val="tx1"/>
                </a:solidFill>
              </a:rPr>
              <a:t>설정</a:t>
            </a:r>
          </a:p>
          <a:p>
            <a:r>
              <a:rPr lang="ko-KR" altLang="en-US" sz="1100" dirty="0">
                <a:solidFill>
                  <a:schemeClr val="tx1"/>
                </a:solidFill>
              </a:rPr>
              <a:t>		</a:t>
            </a:r>
            <a:r>
              <a:rPr lang="en-US" altLang="ko-KR" sz="1100" dirty="0" err="1">
                <a:solidFill>
                  <a:schemeClr val="tx1"/>
                </a:solidFill>
              </a:rPr>
              <a:t>mediaPlayer.setOnReady</a:t>
            </a:r>
            <a:r>
              <a:rPr lang="en-US" altLang="ko-KR" sz="1100" dirty="0">
                <a:solidFill>
                  <a:schemeClr val="tx1"/>
                </a:solidFill>
              </a:rPr>
              <a:t>(new Runnable() {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		@Override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		public void run() {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			</a:t>
            </a:r>
            <a:r>
              <a:rPr lang="en-US" altLang="ko-KR" sz="1100" dirty="0" err="1">
                <a:solidFill>
                  <a:schemeClr val="tx1"/>
                </a:solidFill>
              </a:rPr>
              <a:t>btnPlay.setDisable</a:t>
            </a:r>
            <a:r>
              <a:rPr lang="en-US" altLang="ko-KR" sz="1100" dirty="0">
                <a:solidFill>
                  <a:schemeClr val="tx1"/>
                </a:solidFill>
              </a:rPr>
              <a:t>(false); </a:t>
            </a:r>
            <a:r>
              <a:rPr lang="en-US" altLang="ko-KR" sz="1100" dirty="0" err="1">
                <a:solidFill>
                  <a:schemeClr val="tx1"/>
                </a:solidFill>
              </a:rPr>
              <a:t>btnPause.setDisable</a:t>
            </a:r>
            <a:r>
              <a:rPr lang="en-US" altLang="ko-KR" sz="1100" dirty="0">
                <a:solidFill>
                  <a:schemeClr val="tx1"/>
                </a:solidFill>
              </a:rPr>
              <a:t>(true); </a:t>
            </a:r>
            <a:r>
              <a:rPr lang="en-US" altLang="ko-KR" sz="1100" dirty="0" err="1">
                <a:solidFill>
                  <a:schemeClr val="tx1"/>
                </a:solidFill>
              </a:rPr>
              <a:t>btnStop.setDisable</a:t>
            </a:r>
            <a:r>
              <a:rPr lang="en-US" altLang="ko-KR" sz="1100" dirty="0">
                <a:solidFill>
                  <a:schemeClr val="tx1"/>
                </a:solidFill>
              </a:rPr>
              <a:t>(true);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			if(</a:t>
            </a:r>
            <a:r>
              <a:rPr lang="en-US" altLang="ko-KR" sz="1100" dirty="0" err="1">
                <a:solidFill>
                  <a:schemeClr val="tx1"/>
                </a:solidFill>
              </a:rPr>
              <a:t>mediaPlayer.isAutoPlay</a:t>
            </a:r>
            <a:r>
              <a:rPr lang="en-US" altLang="ko-KR" sz="1100" dirty="0">
                <a:solidFill>
                  <a:schemeClr val="tx1"/>
                </a:solidFill>
              </a:rPr>
              <a:t>()) {</a:t>
            </a:r>
            <a:r>
              <a:rPr lang="en-US" altLang="ko-KR" sz="1100" dirty="0" err="1">
                <a:solidFill>
                  <a:schemeClr val="tx1"/>
                </a:solidFill>
              </a:rPr>
              <a:t>mediaView.setVisible</a:t>
            </a:r>
            <a:r>
              <a:rPr lang="en-US" altLang="ko-KR" sz="1100" dirty="0">
                <a:solidFill>
                  <a:schemeClr val="tx1"/>
                </a:solidFill>
              </a:rPr>
              <a:t>(false);}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		}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	});</a:t>
            </a:r>
          </a:p>
        </p:txBody>
      </p:sp>
    </p:spTree>
    <p:extLst>
      <p:ext uri="{BB962C8B-B14F-4D97-AF65-F5344CB8AC3E}">
        <p14:creationId xmlns:p14="http://schemas.microsoft.com/office/powerpoint/2010/main" val="64830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미디어 컨트롤</a:t>
            </a:r>
            <a:endParaRPr lang="en-US" altLang="ko-KR" dirty="0"/>
          </a:p>
        </p:txBody>
      </p:sp>
      <p:sp>
        <p:nvSpPr>
          <p:cNvPr id="9" name="내용 개체 틀 2"/>
          <p:cNvSpPr>
            <a:spLocks noGrp="1"/>
          </p:cNvSpPr>
          <p:nvPr>
            <p:ph sz="quarter" idx="1"/>
          </p:nvPr>
        </p:nvSpPr>
        <p:spPr>
          <a:xfrm>
            <a:off x="623777" y="1226288"/>
            <a:ext cx="8291623" cy="4912242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r>
              <a:rPr lang="en-US" altLang="ko-KR" dirty="0" smtClean="0"/>
              <a:t>RootController.java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29184" y="1755648"/>
            <a:ext cx="8567928" cy="46360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		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mediaPlayer.setOnPlaying</a:t>
            </a:r>
            <a:r>
              <a:rPr lang="en-US" altLang="ko-KR" sz="1100" dirty="0">
                <a:solidFill>
                  <a:schemeClr val="tx1"/>
                </a:solidFill>
              </a:rPr>
              <a:t>(()-&gt;{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		</a:t>
            </a:r>
            <a:r>
              <a:rPr lang="en-US" altLang="ko-KR" sz="1100" dirty="0" err="1">
                <a:solidFill>
                  <a:schemeClr val="tx1"/>
                </a:solidFill>
              </a:rPr>
              <a:t>btnPlay.setDisable</a:t>
            </a:r>
            <a:r>
              <a:rPr lang="en-US" altLang="ko-KR" sz="1100" dirty="0">
                <a:solidFill>
                  <a:schemeClr val="tx1"/>
                </a:solidFill>
              </a:rPr>
              <a:t>(true); </a:t>
            </a:r>
            <a:r>
              <a:rPr lang="en-US" altLang="ko-KR" sz="1100" dirty="0" err="1">
                <a:solidFill>
                  <a:schemeClr val="tx1"/>
                </a:solidFill>
              </a:rPr>
              <a:t>btnPause.setDisable</a:t>
            </a:r>
            <a:r>
              <a:rPr lang="en-US" altLang="ko-KR" sz="1100" dirty="0">
                <a:solidFill>
                  <a:schemeClr val="tx1"/>
                </a:solidFill>
              </a:rPr>
              <a:t>(false); </a:t>
            </a:r>
            <a:r>
              <a:rPr lang="en-US" altLang="ko-KR" sz="1100" dirty="0" err="1">
                <a:solidFill>
                  <a:schemeClr val="tx1"/>
                </a:solidFill>
              </a:rPr>
              <a:t>btnStop.setDisable</a:t>
            </a:r>
            <a:r>
              <a:rPr lang="en-US" altLang="ko-KR" sz="1100" dirty="0">
                <a:solidFill>
                  <a:schemeClr val="tx1"/>
                </a:solidFill>
              </a:rPr>
              <a:t>(false);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	});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	</a:t>
            </a:r>
            <a:r>
              <a:rPr lang="en-US" altLang="ko-KR" sz="1100" dirty="0" err="1">
                <a:solidFill>
                  <a:schemeClr val="tx1"/>
                </a:solidFill>
              </a:rPr>
              <a:t>mediaPlayer.setOnPaused</a:t>
            </a:r>
            <a:r>
              <a:rPr lang="en-US" altLang="ko-KR" sz="1100" dirty="0">
                <a:solidFill>
                  <a:schemeClr val="tx1"/>
                </a:solidFill>
              </a:rPr>
              <a:t>(()-&gt;{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		</a:t>
            </a:r>
            <a:r>
              <a:rPr lang="en-US" altLang="ko-KR" sz="1100" dirty="0" err="1">
                <a:solidFill>
                  <a:schemeClr val="tx1"/>
                </a:solidFill>
              </a:rPr>
              <a:t>btnPlay.setDisable</a:t>
            </a:r>
            <a:r>
              <a:rPr lang="en-US" altLang="ko-KR" sz="1100" dirty="0">
                <a:solidFill>
                  <a:schemeClr val="tx1"/>
                </a:solidFill>
              </a:rPr>
              <a:t>(false); </a:t>
            </a:r>
            <a:r>
              <a:rPr lang="en-US" altLang="ko-KR" sz="1100" dirty="0" err="1">
                <a:solidFill>
                  <a:schemeClr val="tx1"/>
                </a:solidFill>
              </a:rPr>
              <a:t>btnPause.setDisable</a:t>
            </a:r>
            <a:r>
              <a:rPr lang="en-US" altLang="ko-KR" sz="1100" dirty="0">
                <a:solidFill>
                  <a:schemeClr val="tx1"/>
                </a:solidFill>
              </a:rPr>
              <a:t>(true); </a:t>
            </a:r>
            <a:r>
              <a:rPr lang="en-US" altLang="ko-KR" sz="1100" dirty="0" err="1">
                <a:solidFill>
                  <a:schemeClr val="tx1"/>
                </a:solidFill>
              </a:rPr>
              <a:t>btnStop.setDisable</a:t>
            </a:r>
            <a:r>
              <a:rPr lang="en-US" altLang="ko-KR" sz="1100" dirty="0">
                <a:solidFill>
                  <a:schemeClr val="tx1"/>
                </a:solidFill>
              </a:rPr>
              <a:t>(false);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	});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	</a:t>
            </a:r>
            <a:r>
              <a:rPr lang="en-US" altLang="ko-KR" sz="1100" dirty="0" err="1">
                <a:solidFill>
                  <a:schemeClr val="tx1"/>
                </a:solidFill>
              </a:rPr>
              <a:t>mediaPlayer.setOnEndOfMedia</a:t>
            </a:r>
            <a:r>
              <a:rPr lang="en-US" altLang="ko-KR" sz="1100" dirty="0">
                <a:solidFill>
                  <a:schemeClr val="tx1"/>
                </a:solidFill>
              </a:rPr>
              <a:t>(()-&gt;{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		</a:t>
            </a:r>
            <a:r>
              <a:rPr lang="en-US" altLang="ko-KR" sz="1100" dirty="0" err="1">
                <a:solidFill>
                  <a:schemeClr val="tx1"/>
                </a:solidFill>
              </a:rPr>
              <a:t>endOfMedia</a:t>
            </a:r>
            <a:r>
              <a:rPr lang="en-US" altLang="ko-KR" sz="1100" dirty="0">
                <a:solidFill>
                  <a:schemeClr val="tx1"/>
                </a:solidFill>
              </a:rPr>
              <a:t> = true;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		</a:t>
            </a:r>
            <a:r>
              <a:rPr lang="en-US" altLang="ko-KR" sz="1100" dirty="0" err="1">
                <a:solidFill>
                  <a:schemeClr val="tx1"/>
                </a:solidFill>
              </a:rPr>
              <a:t>btnPlay.setDisable</a:t>
            </a:r>
            <a:r>
              <a:rPr lang="en-US" altLang="ko-KR" sz="1100" dirty="0">
                <a:solidFill>
                  <a:schemeClr val="tx1"/>
                </a:solidFill>
              </a:rPr>
              <a:t>(false); </a:t>
            </a:r>
            <a:r>
              <a:rPr lang="en-US" altLang="ko-KR" sz="1100" dirty="0" err="1">
                <a:solidFill>
                  <a:schemeClr val="tx1"/>
                </a:solidFill>
              </a:rPr>
              <a:t>btnPause.setDisable</a:t>
            </a:r>
            <a:r>
              <a:rPr lang="en-US" altLang="ko-KR" sz="1100" dirty="0">
                <a:solidFill>
                  <a:schemeClr val="tx1"/>
                </a:solidFill>
              </a:rPr>
              <a:t>(true); </a:t>
            </a:r>
            <a:r>
              <a:rPr lang="en-US" altLang="ko-KR" sz="1100" dirty="0" err="1">
                <a:solidFill>
                  <a:schemeClr val="tx1"/>
                </a:solidFill>
              </a:rPr>
              <a:t>btnStop.setDisable</a:t>
            </a:r>
            <a:r>
              <a:rPr lang="en-US" altLang="ko-KR" sz="1100" dirty="0">
                <a:solidFill>
                  <a:schemeClr val="tx1"/>
                </a:solidFill>
              </a:rPr>
              <a:t>(true);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	});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	</a:t>
            </a:r>
            <a:r>
              <a:rPr lang="en-US" altLang="ko-KR" sz="1100" dirty="0" err="1">
                <a:solidFill>
                  <a:schemeClr val="tx1"/>
                </a:solidFill>
              </a:rPr>
              <a:t>mediaPlayer.setOnStopped</a:t>
            </a:r>
            <a:r>
              <a:rPr lang="en-US" altLang="ko-KR" sz="1100" dirty="0">
                <a:solidFill>
                  <a:schemeClr val="tx1"/>
                </a:solidFill>
              </a:rPr>
              <a:t>(()-&gt;{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		</a:t>
            </a:r>
            <a:r>
              <a:rPr lang="en-US" altLang="ko-KR" sz="1100" dirty="0" err="1">
                <a:solidFill>
                  <a:schemeClr val="tx1"/>
                </a:solidFill>
              </a:rPr>
              <a:t>mediaPlayer.seek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en-US" altLang="ko-KR" sz="1100" dirty="0" err="1">
                <a:solidFill>
                  <a:schemeClr val="tx1"/>
                </a:solidFill>
              </a:rPr>
              <a:t>mediaPlayer.getStartTime</a:t>
            </a:r>
            <a:r>
              <a:rPr lang="en-US" altLang="ko-KR" sz="1100" dirty="0">
                <a:solidFill>
                  <a:schemeClr val="tx1"/>
                </a:solidFill>
              </a:rPr>
              <a:t>());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		</a:t>
            </a:r>
            <a:r>
              <a:rPr lang="en-US" altLang="ko-KR" sz="1100" dirty="0" err="1">
                <a:solidFill>
                  <a:schemeClr val="tx1"/>
                </a:solidFill>
              </a:rPr>
              <a:t>btnPlay.setDisable</a:t>
            </a:r>
            <a:r>
              <a:rPr lang="en-US" altLang="ko-KR" sz="1100" dirty="0">
                <a:solidFill>
                  <a:schemeClr val="tx1"/>
                </a:solidFill>
              </a:rPr>
              <a:t>(false); </a:t>
            </a:r>
            <a:r>
              <a:rPr lang="en-US" altLang="ko-KR" sz="1100" dirty="0" err="1">
                <a:solidFill>
                  <a:schemeClr val="tx1"/>
                </a:solidFill>
              </a:rPr>
              <a:t>btnPause.setDisable</a:t>
            </a:r>
            <a:r>
              <a:rPr lang="en-US" altLang="ko-KR" sz="1100" dirty="0">
                <a:solidFill>
                  <a:schemeClr val="tx1"/>
                </a:solidFill>
              </a:rPr>
              <a:t>(true); </a:t>
            </a:r>
            <a:r>
              <a:rPr lang="en-US" altLang="ko-KR" sz="1100" dirty="0" err="1">
                <a:solidFill>
                  <a:schemeClr val="tx1"/>
                </a:solidFill>
              </a:rPr>
              <a:t>btnStop.setDisable</a:t>
            </a:r>
            <a:r>
              <a:rPr lang="en-US" altLang="ko-KR" sz="1100" dirty="0">
                <a:solidFill>
                  <a:schemeClr val="tx1"/>
                </a:solidFill>
              </a:rPr>
              <a:t>(true);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	</a:t>
            </a:r>
            <a:r>
              <a:rPr lang="en-US" altLang="ko-KR" sz="1100" dirty="0" smtClean="0">
                <a:solidFill>
                  <a:schemeClr val="tx1"/>
                </a:solidFill>
              </a:rPr>
              <a:t>});</a:t>
            </a:r>
            <a:r>
              <a:rPr lang="en-US" altLang="ko-KR" sz="1100" dirty="0">
                <a:solidFill>
                  <a:schemeClr val="tx1"/>
                </a:solidFill>
              </a:rPr>
              <a:t>	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	//</a:t>
            </a:r>
            <a:r>
              <a:rPr lang="ko-KR" altLang="en-US" sz="1100" dirty="0">
                <a:solidFill>
                  <a:schemeClr val="tx1"/>
                </a:solidFill>
              </a:rPr>
              <a:t>버튼 </a:t>
            </a:r>
            <a:r>
              <a:rPr lang="en-US" altLang="ko-KR" sz="1100" dirty="0" err="1">
                <a:solidFill>
                  <a:schemeClr val="tx1"/>
                </a:solidFill>
              </a:rPr>
              <a:t>ActionEvent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처리</a:t>
            </a:r>
          </a:p>
          <a:p>
            <a:r>
              <a:rPr lang="ko-KR" altLang="en-US" sz="1100" dirty="0">
                <a:solidFill>
                  <a:schemeClr val="tx1"/>
                </a:solidFill>
              </a:rPr>
              <a:t>		</a:t>
            </a:r>
            <a:r>
              <a:rPr lang="en-US" altLang="ko-KR" sz="1100" dirty="0" err="1">
                <a:solidFill>
                  <a:schemeClr val="tx1"/>
                </a:solidFill>
              </a:rPr>
              <a:t>btnPlay.setOnAction</a:t>
            </a:r>
            <a:r>
              <a:rPr lang="en-US" altLang="ko-KR" sz="1100" dirty="0">
                <a:solidFill>
                  <a:schemeClr val="tx1"/>
                </a:solidFill>
              </a:rPr>
              <a:t>(event-&gt;{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		if(</a:t>
            </a:r>
            <a:r>
              <a:rPr lang="en-US" altLang="ko-KR" sz="1100" dirty="0" err="1">
                <a:solidFill>
                  <a:schemeClr val="tx1"/>
                </a:solidFill>
              </a:rPr>
              <a:t>endOfMedia</a:t>
            </a:r>
            <a:r>
              <a:rPr lang="en-US" altLang="ko-KR" sz="1100" dirty="0">
                <a:solidFill>
                  <a:schemeClr val="tx1"/>
                </a:solidFill>
              </a:rPr>
              <a:t>) { 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			</a:t>
            </a:r>
            <a:r>
              <a:rPr lang="en-US" altLang="ko-KR" sz="1100" dirty="0" err="1">
                <a:solidFill>
                  <a:schemeClr val="tx1"/>
                </a:solidFill>
              </a:rPr>
              <a:t>mediaPlayer.stop</a:t>
            </a:r>
            <a:r>
              <a:rPr lang="en-US" altLang="ko-KR" sz="1100" dirty="0">
                <a:solidFill>
                  <a:schemeClr val="tx1"/>
                </a:solidFill>
              </a:rPr>
              <a:t>(); 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			</a:t>
            </a:r>
            <a:r>
              <a:rPr lang="en-US" altLang="ko-KR" sz="1100" dirty="0" err="1">
                <a:solidFill>
                  <a:schemeClr val="tx1"/>
                </a:solidFill>
              </a:rPr>
              <a:t>mediaPlayer.seek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en-US" altLang="ko-KR" sz="1100" dirty="0" err="1">
                <a:solidFill>
                  <a:schemeClr val="tx1"/>
                </a:solidFill>
              </a:rPr>
              <a:t>mediaPlayer.getStartTime</a:t>
            </a:r>
            <a:r>
              <a:rPr lang="en-US" altLang="ko-KR" sz="1100" dirty="0">
                <a:solidFill>
                  <a:schemeClr val="tx1"/>
                </a:solidFill>
              </a:rPr>
              <a:t>());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		}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		</a:t>
            </a:r>
            <a:r>
              <a:rPr lang="en-US" altLang="ko-KR" sz="1100" dirty="0" err="1">
                <a:solidFill>
                  <a:schemeClr val="tx1"/>
                </a:solidFill>
              </a:rPr>
              <a:t>mediaPlayer.play</a:t>
            </a:r>
            <a:r>
              <a:rPr lang="en-US" altLang="ko-KR" sz="11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		</a:t>
            </a:r>
            <a:r>
              <a:rPr lang="en-US" altLang="ko-KR" sz="1100" dirty="0" err="1">
                <a:solidFill>
                  <a:schemeClr val="tx1"/>
                </a:solidFill>
              </a:rPr>
              <a:t>endOfMedia</a:t>
            </a:r>
            <a:r>
              <a:rPr lang="en-US" altLang="ko-KR" sz="1100" dirty="0">
                <a:solidFill>
                  <a:schemeClr val="tx1"/>
                </a:solidFill>
              </a:rPr>
              <a:t> = false;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	});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	</a:t>
            </a:r>
            <a:r>
              <a:rPr lang="en-US" altLang="ko-KR" sz="1100" dirty="0" err="1">
                <a:solidFill>
                  <a:schemeClr val="tx1"/>
                </a:solidFill>
              </a:rPr>
              <a:t>btnPause.setOnAction</a:t>
            </a:r>
            <a:r>
              <a:rPr lang="en-US" altLang="ko-KR" sz="1100" dirty="0">
                <a:solidFill>
                  <a:schemeClr val="tx1"/>
                </a:solidFill>
              </a:rPr>
              <a:t>(event-&gt;</a:t>
            </a:r>
            <a:r>
              <a:rPr lang="en-US" altLang="ko-KR" sz="1100" dirty="0" err="1">
                <a:solidFill>
                  <a:schemeClr val="tx1"/>
                </a:solidFill>
              </a:rPr>
              <a:t>mediaPlayer.pause</a:t>
            </a:r>
            <a:r>
              <a:rPr lang="en-US" altLang="ko-KR" sz="1100" dirty="0">
                <a:solidFill>
                  <a:schemeClr val="tx1"/>
                </a:solidFill>
              </a:rPr>
              <a:t>());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	</a:t>
            </a:r>
            <a:r>
              <a:rPr lang="en-US" altLang="ko-KR" sz="1100" dirty="0" err="1">
                <a:solidFill>
                  <a:schemeClr val="tx1"/>
                </a:solidFill>
              </a:rPr>
              <a:t>btnStop.setOnAction</a:t>
            </a:r>
            <a:r>
              <a:rPr lang="en-US" altLang="ko-KR" sz="1100" dirty="0">
                <a:solidFill>
                  <a:schemeClr val="tx1"/>
                </a:solidFill>
              </a:rPr>
              <a:t>(event-&gt;</a:t>
            </a:r>
            <a:r>
              <a:rPr lang="en-US" altLang="ko-KR" sz="1100" dirty="0" err="1">
                <a:solidFill>
                  <a:schemeClr val="tx1"/>
                </a:solidFill>
              </a:rPr>
              <a:t>mediaPlayer.stop</a:t>
            </a:r>
            <a:r>
              <a:rPr lang="en-US" altLang="ko-KR" sz="1100" dirty="0">
                <a:solidFill>
                  <a:schemeClr val="tx1"/>
                </a:solidFill>
              </a:rPr>
              <a:t>());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}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8385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미디어 컨트롤</a:t>
            </a:r>
            <a:endParaRPr lang="en-US" altLang="ko-KR" dirty="0"/>
          </a:p>
        </p:txBody>
      </p:sp>
      <p:sp>
        <p:nvSpPr>
          <p:cNvPr id="9" name="내용 개체 틀 2"/>
          <p:cNvSpPr>
            <a:spLocks noGrp="1"/>
          </p:cNvSpPr>
          <p:nvPr>
            <p:ph sz="quarter" idx="1"/>
          </p:nvPr>
        </p:nvSpPr>
        <p:spPr>
          <a:xfrm>
            <a:off x="623777" y="1226288"/>
            <a:ext cx="8291623" cy="4912242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r>
              <a:rPr lang="en-US" altLang="ko-KR" b="1" dirty="0" smtClean="0"/>
              <a:t>Slider </a:t>
            </a:r>
            <a:r>
              <a:rPr lang="ko-KR" altLang="en-US" b="1" dirty="0" smtClean="0"/>
              <a:t>컨트롤</a:t>
            </a:r>
            <a:endParaRPr lang="en-US" altLang="ko-KR" b="1" dirty="0"/>
          </a:p>
          <a:p>
            <a:pPr marL="0" indent="0">
              <a:lnSpc>
                <a:spcPct val="150000"/>
              </a:lnSpc>
              <a:buClr>
                <a:schemeClr val="bg2">
                  <a:lumMod val="50000"/>
                </a:schemeClr>
              </a:buClr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marL="742950" lvl="1" indent="-285750">
              <a:lnSpc>
                <a:spcPct val="150000"/>
              </a:lnSpc>
            </a:pP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 smtClean="0"/>
          </a:p>
          <a:p>
            <a:pPr marL="742950" lvl="1" indent="-285750">
              <a:lnSpc>
                <a:spcPct val="150000"/>
              </a:lnSpc>
            </a:pPr>
            <a:endParaRPr lang="en-US" altLang="ko-KR" dirty="0" smtClean="0"/>
          </a:p>
          <a:p>
            <a:pPr marL="742950" lvl="1" indent="-285750">
              <a:lnSpc>
                <a:spcPct val="150000"/>
              </a:lnSpc>
            </a:pPr>
            <a:r>
              <a:rPr lang="en-US" altLang="ko-KR" dirty="0" smtClean="0"/>
              <a:t>Slider value</a:t>
            </a:r>
            <a:r>
              <a:rPr lang="ko-KR" altLang="en-US" dirty="0" smtClean="0"/>
              <a:t>의 범위 </a:t>
            </a:r>
            <a:r>
              <a:rPr lang="en-US" altLang="ko-KR" dirty="0" smtClean="0"/>
              <a:t>[0.0~100.0]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ko-KR" dirty="0" err="1" smtClean="0"/>
              <a:t>MediaPlayer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volume </a:t>
            </a:r>
            <a:r>
              <a:rPr lang="ko-KR" altLang="en-US" dirty="0" smtClean="0"/>
              <a:t>속성은 </a:t>
            </a:r>
            <a:r>
              <a:rPr lang="en-US" altLang="ko-KR" b="1" dirty="0" smtClean="0"/>
              <a:t>[0.0~1.0]</a:t>
            </a:r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/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72008" y="1868424"/>
            <a:ext cx="8434832" cy="4282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</a:rPr>
              <a:t>&lt;Slider </a:t>
            </a:r>
            <a:r>
              <a:rPr lang="en-US" altLang="ko-KR" sz="1500" dirty="0" err="1">
                <a:solidFill>
                  <a:schemeClr val="tx1"/>
                </a:solidFill>
              </a:rPr>
              <a:t>prefHeight</a:t>
            </a:r>
            <a:r>
              <a:rPr lang="en-US" altLang="ko-KR" sz="1500" dirty="0">
                <a:solidFill>
                  <a:schemeClr val="tx1"/>
                </a:solidFill>
              </a:rPr>
              <a:t>="100.0" </a:t>
            </a:r>
            <a:r>
              <a:rPr lang="en-US" altLang="ko-KR" sz="1500" dirty="0" err="1">
                <a:solidFill>
                  <a:schemeClr val="tx1"/>
                </a:solidFill>
              </a:rPr>
              <a:t>prefWidth</a:t>
            </a:r>
            <a:r>
              <a:rPr lang="en-US" altLang="ko-KR" sz="1500" dirty="0">
                <a:solidFill>
                  <a:schemeClr val="tx1"/>
                </a:solidFill>
              </a:rPr>
              <a:t>="60.0" </a:t>
            </a:r>
            <a:r>
              <a:rPr lang="en-US" altLang="ko-KR" sz="1500" dirty="0" err="1">
                <a:solidFill>
                  <a:schemeClr val="tx1"/>
                </a:solidFill>
              </a:rPr>
              <a:t>showTickLabels</a:t>
            </a:r>
            <a:r>
              <a:rPr lang="en-US" altLang="ko-KR" sz="1500" dirty="0">
                <a:solidFill>
                  <a:schemeClr val="tx1"/>
                </a:solidFill>
              </a:rPr>
              <a:t>="true" </a:t>
            </a:r>
            <a:r>
              <a:rPr lang="en-US" altLang="ko-KR" sz="1500" dirty="0" err="1">
                <a:solidFill>
                  <a:schemeClr val="tx1"/>
                </a:solidFill>
              </a:rPr>
              <a:t>showTickMarks</a:t>
            </a:r>
            <a:r>
              <a:rPr lang="en-US" altLang="ko-KR" sz="1500" dirty="0">
                <a:solidFill>
                  <a:schemeClr val="tx1"/>
                </a:solidFill>
              </a:rPr>
              <a:t>="true"/&gt;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72008" y="2478024"/>
            <a:ext cx="8434832" cy="16459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 err="1">
                <a:solidFill>
                  <a:schemeClr val="tx1"/>
                </a:solidFill>
              </a:rPr>
              <a:t>sliderVolume.valueProperty</a:t>
            </a:r>
            <a:r>
              <a:rPr lang="en-US" altLang="ko-KR" sz="1500" dirty="0">
                <a:solidFill>
                  <a:schemeClr val="tx1"/>
                </a:solidFill>
              </a:rPr>
              <a:t>().</a:t>
            </a:r>
            <a:r>
              <a:rPr lang="en-US" altLang="ko-KR" sz="1500" dirty="0" err="1">
                <a:solidFill>
                  <a:schemeClr val="tx1"/>
                </a:solidFill>
              </a:rPr>
              <a:t>addListener</a:t>
            </a:r>
            <a:r>
              <a:rPr lang="en-US" altLang="ko-KR" sz="1500" dirty="0">
                <a:solidFill>
                  <a:schemeClr val="tx1"/>
                </a:solidFill>
              </a:rPr>
              <a:t>(new </a:t>
            </a:r>
            <a:r>
              <a:rPr lang="en-US" altLang="ko-KR" sz="1500" dirty="0" err="1">
                <a:solidFill>
                  <a:schemeClr val="tx1"/>
                </a:solidFill>
              </a:rPr>
              <a:t>ChangeListener</a:t>
            </a:r>
            <a:r>
              <a:rPr lang="en-US" altLang="ko-KR" sz="1500" dirty="0">
                <a:solidFill>
                  <a:schemeClr val="tx1"/>
                </a:solidFill>
              </a:rPr>
              <a:t>&lt;Number&gt;() {</a:t>
            </a:r>
          </a:p>
          <a:p>
            <a:r>
              <a:rPr lang="en-US" altLang="ko-KR" sz="1500" dirty="0">
                <a:solidFill>
                  <a:schemeClr val="tx1"/>
                </a:solidFill>
              </a:rPr>
              <a:t>	</a:t>
            </a:r>
            <a:r>
              <a:rPr lang="en-US" altLang="ko-KR" sz="1500" dirty="0" smtClean="0">
                <a:solidFill>
                  <a:schemeClr val="tx1"/>
                </a:solidFill>
              </a:rPr>
              <a:t>@</a:t>
            </a:r>
            <a:r>
              <a:rPr lang="en-US" altLang="ko-KR" sz="1500" dirty="0">
                <a:solidFill>
                  <a:schemeClr val="tx1"/>
                </a:solidFill>
              </a:rPr>
              <a:t>Override</a:t>
            </a:r>
          </a:p>
          <a:p>
            <a:r>
              <a:rPr lang="en-US" altLang="ko-KR" sz="1500" dirty="0">
                <a:solidFill>
                  <a:schemeClr val="tx1"/>
                </a:solidFill>
              </a:rPr>
              <a:t>	</a:t>
            </a:r>
            <a:r>
              <a:rPr lang="en-US" altLang="ko-KR" sz="1500" dirty="0" smtClean="0">
                <a:solidFill>
                  <a:schemeClr val="tx1"/>
                </a:solidFill>
              </a:rPr>
              <a:t>public </a:t>
            </a:r>
            <a:r>
              <a:rPr lang="en-US" altLang="ko-KR" sz="1500" dirty="0">
                <a:solidFill>
                  <a:schemeClr val="tx1"/>
                </a:solidFill>
              </a:rPr>
              <a:t>void changed(</a:t>
            </a:r>
            <a:r>
              <a:rPr lang="en-US" altLang="ko-KR" sz="1500" dirty="0" err="1">
                <a:solidFill>
                  <a:schemeClr val="tx1"/>
                </a:solidFill>
              </a:rPr>
              <a:t>ObservableValue</a:t>
            </a:r>
            <a:r>
              <a:rPr lang="en-US" altLang="ko-KR" sz="1500" dirty="0">
                <a:solidFill>
                  <a:schemeClr val="tx1"/>
                </a:solidFill>
              </a:rPr>
              <a:t>&lt;? extends Number&gt; observable, Number </a:t>
            </a:r>
            <a:r>
              <a:rPr lang="en-US" altLang="ko-KR" sz="1500" dirty="0" err="1">
                <a:solidFill>
                  <a:schemeClr val="tx1"/>
                </a:solidFill>
              </a:rPr>
              <a:t>oldValue</a:t>
            </a:r>
            <a:r>
              <a:rPr lang="en-US" altLang="ko-KR" sz="1500" dirty="0">
                <a:solidFill>
                  <a:schemeClr val="tx1"/>
                </a:solidFill>
              </a:rPr>
              <a:t>, Number </a:t>
            </a:r>
            <a:r>
              <a:rPr lang="en-US" altLang="ko-KR" sz="1500" dirty="0" err="1">
                <a:solidFill>
                  <a:schemeClr val="tx1"/>
                </a:solidFill>
              </a:rPr>
              <a:t>newValue</a:t>
            </a:r>
            <a:r>
              <a:rPr lang="en-US" altLang="ko-KR" sz="1500" dirty="0">
                <a:solidFill>
                  <a:schemeClr val="tx1"/>
                </a:solidFill>
              </a:rPr>
              <a:t>) {</a:t>
            </a:r>
          </a:p>
          <a:p>
            <a:r>
              <a:rPr lang="en-US" altLang="ko-KR" sz="1500" dirty="0">
                <a:solidFill>
                  <a:schemeClr val="tx1"/>
                </a:solidFill>
              </a:rPr>
              <a:t>		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mediaPlayer.setVolume</a:t>
            </a:r>
            <a:r>
              <a:rPr lang="en-US" altLang="ko-KR" sz="1500" dirty="0" smtClean="0">
                <a:solidFill>
                  <a:schemeClr val="tx1"/>
                </a:solidFill>
              </a:rPr>
              <a:t>(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sliderVolume.getValue</a:t>
            </a:r>
            <a:r>
              <a:rPr lang="en-US" altLang="ko-KR" sz="1500" dirty="0">
                <a:solidFill>
                  <a:schemeClr val="tx1"/>
                </a:solidFill>
              </a:rPr>
              <a:t>() / 100.0);</a:t>
            </a:r>
          </a:p>
          <a:p>
            <a:r>
              <a:rPr lang="en-US" altLang="ko-KR" sz="1500" dirty="0">
                <a:solidFill>
                  <a:schemeClr val="tx1"/>
                </a:solidFill>
              </a:rPr>
              <a:t>	</a:t>
            </a:r>
            <a:r>
              <a:rPr lang="en-US" altLang="ko-KR" sz="1500" dirty="0" smtClean="0">
                <a:solidFill>
                  <a:schemeClr val="tx1"/>
                </a:solidFill>
              </a:rPr>
              <a:t>}</a:t>
            </a:r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</a:rPr>
              <a:t>});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889" y="227076"/>
            <a:ext cx="307657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766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미디어 컨트롤</a:t>
            </a:r>
            <a:endParaRPr lang="en-US" altLang="ko-KR" dirty="0"/>
          </a:p>
        </p:txBody>
      </p:sp>
      <p:sp>
        <p:nvSpPr>
          <p:cNvPr id="9" name="내용 개체 틀 2"/>
          <p:cNvSpPr>
            <a:spLocks noGrp="1"/>
          </p:cNvSpPr>
          <p:nvPr>
            <p:ph sz="quarter" idx="1"/>
          </p:nvPr>
        </p:nvSpPr>
        <p:spPr>
          <a:xfrm>
            <a:off x="623777" y="1226288"/>
            <a:ext cx="8291623" cy="4912242"/>
          </a:xfrm>
        </p:spPr>
        <p:txBody>
          <a:bodyPr>
            <a:normAutofit/>
          </a:bodyPr>
          <a:lstStyle/>
          <a:p>
            <a:pPr marL="285750" lvl="1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76000"/>
              <a:buFont typeface="Wingdings" pitchFamily="2" charset="2"/>
              <a:buChar char="l"/>
            </a:pPr>
            <a:r>
              <a:rPr lang="en-US" altLang="ko-KR" sz="2400" b="1" dirty="0" err="1" smtClean="0">
                <a:solidFill>
                  <a:schemeClr val="tx1"/>
                </a:solidFill>
              </a:rPr>
              <a:t>ProgressVar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400" b="1" dirty="0">
                <a:solidFill>
                  <a:schemeClr val="tx1"/>
                </a:solidFill>
              </a:rPr>
              <a:t>&amp; </a:t>
            </a:r>
            <a:r>
              <a:rPr lang="en-US" altLang="ko-KR" sz="2400" b="1" dirty="0" err="1">
                <a:solidFill>
                  <a:schemeClr val="tx1"/>
                </a:solidFill>
              </a:rPr>
              <a:t>ProgressIndicator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 smtClean="0"/>
          </a:p>
          <a:p>
            <a:pPr marL="0" indent="0">
              <a:lnSpc>
                <a:spcPct val="150000"/>
              </a:lnSpc>
              <a:buClr>
                <a:schemeClr val="bg2">
                  <a:lumMod val="50000"/>
                </a:schemeClr>
              </a:buClr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marL="742950" lvl="1" indent="-285750">
              <a:lnSpc>
                <a:spcPct val="150000"/>
              </a:lnSpc>
            </a:pP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 smtClean="0"/>
          </a:p>
          <a:p>
            <a:pPr marL="742950" lvl="1" indent="-285750">
              <a:lnSpc>
                <a:spcPct val="150000"/>
              </a:lnSpc>
            </a:pPr>
            <a:endParaRPr lang="en-US" altLang="ko-KR" dirty="0" smtClean="0"/>
          </a:p>
          <a:p>
            <a:pPr marL="742950" lvl="1" indent="-285750">
              <a:lnSpc>
                <a:spcPct val="150000"/>
              </a:lnSpc>
            </a:pPr>
            <a:r>
              <a:rPr lang="en-US" altLang="ko-KR" dirty="0" err="1" smtClean="0"/>
              <a:t>MediaPlayer</a:t>
            </a:r>
            <a:r>
              <a:rPr lang="ko-KR" altLang="en-US" dirty="0" smtClean="0"/>
              <a:t>의 재생시간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현재 재생시간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전체 재생시간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/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92024" y="1868424"/>
            <a:ext cx="8814816" cy="10576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ko-KR" sz="1100" dirty="0">
                <a:solidFill>
                  <a:schemeClr val="tx1"/>
                </a:solidFill>
              </a:rPr>
              <a:t>&lt;</a:t>
            </a:r>
            <a:r>
              <a:rPr lang="en-US" altLang="ko-KR" sz="1100" dirty="0" err="1">
                <a:solidFill>
                  <a:schemeClr val="tx1"/>
                </a:solidFill>
              </a:rPr>
              <a:t>ProgressBar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err="1">
                <a:solidFill>
                  <a:schemeClr val="tx1"/>
                </a:solidFill>
              </a:rPr>
              <a:t>fx:id</a:t>
            </a:r>
            <a:r>
              <a:rPr lang="en-US" altLang="ko-KR" sz="1100" dirty="0">
                <a:solidFill>
                  <a:schemeClr val="tx1"/>
                </a:solidFill>
              </a:rPr>
              <a:t>="</a:t>
            </a:r>
            <a:r>
              <a:rPr lang="en-US" altLang="ko-KR" sz="1100" dirty="0" err="1">
                <a:solidFill>
                  <a:schemeClr val="tx1"/>
                </a:solidFill>
              </a:rPr>
              <a:t>progressBar</a:t>
            </a:r>
            <a:r>
              <a:rPr lang="en-US" altLang="ko-KR" sz="1100" dirty="0">
                <a:solidFill>
                  <a:schemeClr val="tx1"/>
                </a:solidFill>
              </a:rPr>
              <a:t>" </a:t>
            </a:r>
            <a:r>
              <a:rPr lang="en-US" altLang="ko-KR" sz="1100" dirty="0" err="1">
                <a:solidFill>
                  <a:schemeClr val="tx1"/>
                </a:solidFill>
              </a:rPr>
              <a:t>layoutX</a:t>
            </a:r>
            <a:r>
              <a:rPr lang="en-US" altLang="ko-KR" sz="1100" dirty="0">
                <a:solidFill>
                  <a:schemeClr val="tx1"/>
                </a:solidFill>
              </a:rPr>
              <a:t>="385.0" </a:t>
            </a:r>
            <a:r>
              <a:rPr lang="en-US" altLang="ko-KR" sz="1100" dirty="0" err="1">
                <a:solidFill>
                  <a:schemeClr val="tx1"/>
                </a:solidFill>
              </a:rPr>
              <a:t>layoutY</a:t>
            </a:r>
            <a:r>
              <a:rPr lang="en-US" altLang="ko-KR" sz="1100" dirty="0">
                <a:solidFill>
                  <a:schemeClr val="tx1"/>
                </a:solidFill>
              </a:rPr>
              <a:t>="121.0" </a:t>
            </a:r>
            <a:r>
              <a:rPr lang="en-US" altLang="ko-KR" sz="1100" dirty="0" err="1">
                <a:solidFill>
                  <a:schemeClr val="tx1"/>
                </a:solidFill>
              </a:rPr>
              <a:t>prefHeight</a:t>
            </a:r>
            <a:r>
              <a:rPr lang="en-US" altLang="ko-KR" sz="1100" dirty="0">
                <a:solidFill>
                  <a:schemeClr val="tx1"/>
                </a:solidFill>
              </a:rPr>
              <a:t>="18.0" </a:t>
            </a:r>
            <a:r>
              <a:rPr lang="en-US" altLang="ko-KR" sz="1100" dirty="0" err="1">
                <a:solidFill>
                  <a:schemeClr val="tx1"/>
                </a:solidFill>
              </a:rPr>
              <a:t>prefWidth</a:t>
            </a:r>
            <a:r>
              <a:rPr lang="en-US" altLang="ko-KR" sz="1100" dirty="0">
                <a:solidFill>
                  <a:schemeClr val="tx1"/>
                </a:solidFill>
              </a:rPr>
              <a:t>="98.0" progress="0.0" /&gt;</a:t>
            </a:r>
          </a:p>
          <a:p>
            <a:pPr>
              <a:lnSpc>
                <a:spcPct val="200000"/>
              </a:lnSpc>
            </a:pPr>
            <a:r>
              <a:rPr lang="en-US" altLang="ko-KR" sz="1100" dirty="0" smtClean="0">
                <a:solidFill>
                  <a:schemeClr val="tx1"/>
                </a:solidFill>
              </a:rPr>
              <a:t>&lt;</a:t>
            </a:r>
            <a:r>
              <a:rPr lang="en-US" altLang="ko-KR" sz="1100" dirty="0" err="1">
                <a:solidFill>
                  <a:schemeClr val="tx1"/>
                </a:solidFill>
              </a:rPr>
              <a:t>ProgressIndicator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err="1">
                <a:solidFill>
                  <a:schemeClr val="tx1"/>
                </a:solidFill>
              </a:rPr>
              <a:t>fx:id</a:t>
            </a:r>
            <a:r>
              <a:rPr lang="en-US" altLang="ko-KR" sz="1100" dirty="0">
                <a:solidFill>
                  <a:schemeClr val="tx1"/>
                </a:solidFill>
              </a:rPr>
              <a:t>="</a:t>
            </a:r>
            <a:r>
              <a:rPr lang="en-US" altLang="ko-KR" sz="1100" dirty="0" err="1">
                <a:solidFill>
                  <a:schemeClr val="tx1"/>
                </a:solidFill>
              </a:rPr>
              <a:t>progressIndicator</a:t>
            </a:r>
            <a:r>
              <a:rPr lang="en-US" altLang="ko-KR" sz="1100" dirty="0">
                <a:solidFill>
                  <a:schemeClr val="tx1"/>
                </a:solidFill>
              </a:rPr>
              <a:t>" </a:t>
            </a:r>
            <a:r>
              <a:rPr lang="en-US" altLang="ko-KR" sz="1100" dirty="0" err="1">
                <a:solidFill>
                  <a:schemeClr val="tx1"/>
                </a:solidFill>
              </a:rPr>
              <a:t>layoutX</a:t>
            </a:r>
            <a:r>
              <a:rPr lang="en-US" altLang="ko-KR" sz="1100" dirty="0">
                <a:solidFill>
                  <a:schemeClr val="tx1"/>
                </a:solidFill>
              </a:rPr>
              <a:t>="489.0" </a:t>
            </a:r>
            <a:r>
              <a:rPr lang="en-US" altLang="ko-KR" sz="1100" dirty="0" err="1">
                <a:solidFill>
                  <a:schemeClr val="tx1"/>
                </a:solidFill>
              </a:rPr>
              <a:t>layoutY</a:t>
            </a:r>
            <a:r>
              <a:rPr lang="en-US" altLang="ko-KR" sz="1100" dirty="0">
                <a:solidFill>
                  <a:schemeClr val="tx1"/>
                </a:solidFill>
              </a:rPr>
              <a:t>="112.0" </a:t>
            </a:r>
            <a:r>
              <a:rPr lang="en-US" altLang="ko-KR" sz="1100" dirty="0" err="1">
                <a:solidFill>
                  <a:schemeClr val="tx1"/>
                </a:solidFill>
              </a:rPr>
              <a:t>prefHeight</a:t>
            </a:r>
            <a:r>
              <a:rPr lang="en-US" altLang="ko-KR" sz="1100" dirty="0">
                <a:solidFill>
                  <a:schemeClr val="tx1"/>
                </a:solidFill>
              </a:rPr>
              <a:t>="47.0" </a:t>
            </a:r>
            <a:r>
              <a:rPr lang="en-US" altLang="ko-KR" sz="1100" dirty="0" err="1">
                <a:solidFill>
                  <a:schemeClr val="tx1"/>
                </a:solidFill>
              </a:rPr>
              <a:t>prefWidth</a:t>
            </a:r>
            <a:r>
              <a:rPr lang="en-US" altLang="ko-KR" sz="1100" dirty="0">
                <a:solidFill>
                  <a:schemeClr val="tx1"/>
                </a:solidFill>
              </a:rPr>
              <a:t>="31.0" progress="0.0" /&gt;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92024" y="3282696"/>
            <a:ext cx="8814816" cy="1728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ko-KR" sz="1300" dirty="0">
                <a:solidFill>
                  <a:schemeClr val="tx1"/>
                </a:solidFill>
              </a:rPr>
              <a:t>double progress = </a:t>
            </a:r>
            <a:r>
              <a:rPr lang="en-US" altLang="ko-KR" sz="1300" dirty="0" err="1">
                <a:solidFill>
                  <a:schemeClr val="tx1"/>
                </a:solidFill>
              </a:rPr>
              <a:t>mediaPlayer.getCurrentTime</a:t>
            </a:r>
            <a:r>
              <a:rPr lang="en-US" altLang="ko-KR" sz="1300" dirty="0">
                <a:solidFill>
                  <a:schemeClr val="tx1"/>
                </a:solidFill>
              </a:rPr>
              <a:t>().</a:t>
            </a:r>
            <a:r>
              <a:rPr lang="en-US" altLang="ko-KR" sz="1300" dirty="0" err="1">
                <a:solidFill>
                  <a:schemeClr val="tx1"/>
                </a:solidFill>
              </a:rPr>
              <a:t>toSeconds</a:t>
            </a:r>
            <a:r>
              <a:rPr lang="en-US" altLang="ko-KR" sz="1300" dirty="0">
                <a:solidFill>
                  <a:schemeClr val="tx1"/>
                </a:solidFill>
              </a:rPr>
              <a:t>() </a:t>
            </a:r>
            <a:r>
              <a:rPr lang="en-US" altLang="ko-KR" sz="1300" dirty="0" smtClean="0">
                <a:solidFill>
                  <a:schemeClr val="tx1"/>
                </a:solidFill>
              </a:rPr>
              <a:t>/ </a:t>
            </a:r>
            <a:r>
              <a:rPr lang="en-US" altLang="ko-KR" sz="1300" dirty="0" err="1" smtClean="0">
                <a:solidFill>
                  <a:schemeClr val="tx1"/>
                </a:solidFill>
              </a:rPr>
              <a:t>mediaPlayer.getTotalDuration</a:t>
            </a:r>
            <a:r>
              <a:rPr lang="en-US" altLang="ko-KR" sz="1300" dirty="0">
                <a:solidFill>
                  <a:schemeClr val="tx1"/>
                </a:solidFill>
              </a:rPr>
              <a:t>().</a:t>
            </a:r>
            <a:r>
              <a:rPr lang="en-US" altLang="ko-KR" sz="1300" dirty="0" err="1">
                <a:solidFill>
                  <a:schemeClr val="tx1"/>
                </a:solidFill>
              </a:rPr>
              <a:t>toSeconds</a:t>
            </a:r>
            <a:r>
              <a:rPr lang="en-US" altLang="ko-KR" sz="1300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200000"/>
              </a:lnSpc>
            </a:pPr>
            <a:r>
              <a:rPr lang="en-US" altLang="ko-KR" sz="1300" dirty="0" err="1">
                <a:solidFill>
                  <a:schemeClr val="tx1"/>
                </a:solidFill>
              </a:rPr>
              <a:t>progressBar.setProgress</a:t>
            </a:r>
            <a:r>
              <a:rPr lang="en-US" altLang="ko-KR" sz="1300" dirty="0">
                <a:solidFill>
                  <a:schemeClr val="tx1"/>
                </a:solidFill>
              </a:rPr>
              <a:t>(progress);</a:t>
            </a:r>
          </a:p>
          <a:p>
            <a:pPr>
              <a:lnSpc>
                <a:spcPct val="200000"/>
              </a:lnSpc>
            </a:pPr>
            <a:r>
              <a:rPr lang="en-US" altLang="ko-KR" sz="1300" dirty="0" err="1">
                <a:solidFill>
                  <a:schemeClr val="tx1"/>
                </a:solidFill>
              </a:rPr>
              <a:t>progressIndicator.setProgress</a:t>
            </a:r>
            <a:r>
              <a:rPr lang="en-US" altLang="ko-KR" sz="1300" dirty="0">
                <a:solidFill>
                  <a:schemeClr val="tx1"/>
                </a:solidFill>
              </a:rPr>
              <a:t>(progress);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959" y="171456"/>
            <a:ext cx="253365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0303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미디어 컨트롤</a:t>
            </a:r>
            <a:endParaRPr lang="en-US" altLang="ko-KR" dirty="0"/>
          </a:p>
        </p:txBody>
      </p:sp>
      <p:sp>
        <p:nvSpPr>
          <p:cNvPr id="9" name="내용 개체 틀 2"/>
          <p:cNvSpPr>
            <a:spLocks noGrp="1"/>
          </p:cNvSpPr>
          <p:nvPr>
            <p:ph sz="quarter" idx="1"/>
          </p:nvPr>
        </p:nvSpPr>
        <p:spPr>
          <a:xfrm>
            <a:off x="623778" y="1180568"/>
            <a:ext cx="8410494" cy="5238520"/>
          </a:xfrm>
        </p:spPr>
        <p:txBody>
          <a:bodyPr>
            <a:normAutofit lnSpcReduction="10000"/>
          </a:bodyPr>
          <a:lstStyle/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r>
              <a:rPr lang="ko-KR" altLang="en-US" b="1" dirty="0" smtClean="0"/>
              <a:t>예제 </a:t>
            </a:r>
            <a:r>
              <a:rPr lang="en-US" altLang="ko-KR" b="1" dirty="0" smtClean="0"/>
              <a:t>17-4-2</a:t>
            </a:r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/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 smtClean="0"/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/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 smtClean="0"/>
          </a:p>
          <a:p>
            <a:pPr marL="0" indent="0">
              <a:lnSpc>
                <a:spcPct val="150000"/>
              </a:lnSpc>
              <a:buClr>
                <a:schemeClr val="bg2">
                  <a:lumMod val="50000"/>
                </a:schemeClr>
              </a:buClr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marL="742950" lvl="1" indent="-285750">
              <a:lnSpc>
                <a:spcPct val="150000"/>
              </a:lnSpc>
            </a:pPr>
            <a:r>
              <a:rPr lang="ko-KR" altLang="en-US" dirty="0" smtClean="0"/>
              <a:t>예제 </a:t>
            </a:r>
            <a:r>
              <a:rPr lang="en-US" altLang="ko-KR" dirty="0" smtClean="0"/>
              <a:t>17-4-1</a:t>
            </a:r>
            <a:r>
              <a:rPr lang="ko-KR" altLang="en-US" dirty="0" smtClean="0"/>
              <a:t>를 개선하시오</a:t>
            </a:r>
            <a:r>
              <a:rPr lang="en-US" altLang="ko-KR" dirty="0" smtClean="0"/>
              <a:t>.</a:t>
            </a:r>
          </a:p>
          <a:p>
            <a:pPr marL="742950" lvl="1" indent="-285750">
              <a:lnSpc>
                <a:spcPct val="150000"/>
              </a:lnSpc>
            </a:pPr>
            <a:r>
              <a:rPr lang="ko-KR" altLang="en-US" dirty="0" smtClean="0"/>
              <a:t>재생 시간을 표시하도록 </a:t>
            </a:r>
            <a:r>
              <a:rPr lang="en-US" altLang="ko-KR" dirty="0" err="1" smtClean="0"/>
              <a:t>ProgressBar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ProgressIndicator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</a:pPr>
            <a:r>
              <a:rPr lang="ko-KR" altLang="en-US" dirty="0" smtClean="0"/>
              <a:t>볼륨 조정할 수 있도록 </a:t>
            </a:r>
            <a:r>
              <a:rPr lang="en-US" altLang="ko-KR" dirty="0" smtClean="0"/>
              <a:t>Slider </a:t>
            </a:r>
            <a:r>
              <a:rPr lang="ko-KR" altLang="en-US" dirty="0" smtClean="0"/>
              <a:t>컨트롤 추가</a:t>
            </a:r>
            <a:endParaRPr lang="en-US" altLang="ko-KR" dirty="0" smtClean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4360626" y="1131852"/>
            <a:ext cx="4097194" cy="491224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05740" indent="-205740" algn="l" rtl="0" eaLnBrk="1" latinLnBrk="1" hangingPunct="1">
              <a:lnSpc>
                <a:spcPct val="120000"/>
              </a:lnSpc>
              <a:spcBef>
                <a:spcPts val="450"/>
              </a:spcBef>
              <a:buClr>
                <a:schemeClr val="tx1"/>
              </a:buClr>
              <a:buSzPct val="76000"/>
              <a:buFont typeface="Wingdings" pitchFamily="2" charset="2"/>
              <a:buChar char="l"/>
              <a:defRPr kumimoji="0" sz="2400" kern="120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04813" indent="-204788" algn="l" rtl="0" eaLnBrk="1" latinLnBrk="1" hangingPunct="1">
              <a:lnSpc>
                <a:spcPct val="120000"/>
              </a:lnSpc>
              <a:spcBef>
                <a:spcPts val="450"/>
              </a:spcBef>
              <a:buClr>
                <a:schemeClr val="accent5">
                  <a:lumMod val="75000"/>
                </a:schemeClr>
              </a:buClr>
              <a:buSzPct val="85000"/>
              <a:buFont typeface="Wingdings" pitchFamily="2" charset="2"/>
              <a:buChar char=""/>
              <a:defRPr kumimoji="0" sz="2000" kern="1200" baseline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Tahoma" pitchFamily="34" charset="0"/>
              </a:defRPr>
            </a:lvl2pPr>
            <a:lvl3pPr marL="513000" indent="-108000" algn="l" rtl="0" eaLnBrk="1" latinLnBrk="1" hangingPunct="1">
              <a:lnSpc>
                <a:spcPct val="120000"/>
              </a:lnSpc>
              <a:spcBef>
                <a:spcPts val="375"/>
              </a:spcBef>
              <a:buClr>
                <a:schemeClr val="bg1">
                  <a:shade val="50000"/>
                </a:schemeClr>
              </a:buClr>
              <a:buSzPct val="76000"/>
              <a:buFont typeface="Arial" pitchFamily="34" charset="0"/>
              <a:buChar char="•"/>
              <a:defRPr kumimoji="0" sz="1800" kern="1200" baseline="0">
                <a:solidFill>
                  <a:srgbClr val="4D4D4D"/>
                </a:solidFill>
                <a:latin typeface="+mn-lt"/>
                <a:ea typeface="+mn-ea"/>
                <a:cs typeface="Tahoma" pitchFamily="34" charset="0"/>
              </a:defRPr>
            </a:lvl3pPr>
            <a:lvl4pPr marL="729000" indent="-108000" algn="l" rtl="0" eaLnBrk="1" latinLnBrk="1" hangingPunct="1">
              <a:lnSpc>
                <a:spcPct val="110000"/>
              </a:lnSpc>
              <a:spcBef>
                <a:spcPts val="375"/>
              </a:spcBef>
              <a:buClr>
                <a:schemeClr val="accent2">
                  <a:shade val="75000"/>
                </a:schemeClr>
              </a:buClr>
              <a:buSzPct val="70000"/>
              <a:buFont typeface="Wingdings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4pPr>
            <a:lvl5pPr marL="999000" indent="-135000" algn="l" rtl="0" eaLnBrk="1" latinLnBrk="1" hangingPunct="1">
              <a:spcBef>
                <a:spcPts val="225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5pPr>
            <a:lvl6pPr marL="1234440" indent="-137160" algn="l" rtl="0" eaLnBrk="1" latinLnBrk="1" hangingPunct="1">
              <a:spcBef>
                <a:spcPts val="225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71600" indent="-137160" algn="l" rtl="0" eaLnBrk="1" latinLnBrk="1" hangingPunct="1">
              <a:spcBef>
                <a:spcPts val="225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0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37160" algn="l" rtl="0" eaLnBrk="1" latinLnBrk="1" hangingPunct="1">
              <a:spcBef>
                <a:spcPts val="225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0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45920" indent="-137160" algn="l" rtl="0" eaLnBrk="1" latinLnBrk="1" hangingPunct="1">
              <a:spcBef>
                <a:spcPts val="225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9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chemeClr val="bg2">
                  <a:lumMod val="50000"/>
                </a:schemeClr>
              </a:buClr>
              <a:buNone/>
            </a:pPr>
            <a:endParaRPr lang="en-US" altLang="ko-KR" dirty="0" smtClean="0">
              <a:solidFill>
                <a:srgbClr val="0070C0"/>
              </a:solidFill>
            </a:endParaRPr>
          </a:p>
          <a:p>
            <a:pPr marL="742950" lvl="1" indent="-285750">
              <a:lnSpc>
                <a:spcPct val="150000"/>
              </a:lnSpc>
            </a:pPr>
            <a:endParaRPr lang="en-US" altLang="ko-KR" dirty="0" smtClean="0"/>
          </a:p>
          <a:p>
            <a:pPr marL="457200" lvl="1" indent="0">
              <a:lnSpc>
                <a:spcPct val="150000"/>
              </a:lnSpc>
              <a:buFont typeface="Wingdings" pitchFamily="2" charset="2"/>
              <a:buNone/>
            </a:pPr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0" y="2027682"/>
            <a:ext cx="50673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300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미디어 컨트롤</a:t>
            </a:r>
            <a:endParaRPr lang="en-US" altLang="ko-KR" dirty="0"/>
          </a:p>
        </p:txBody>
      </p:sp>
      <p:sp>
        <p:nvSpPr>
          <p:cNvPr id="9" name="내용 개체 틀 2"/>
          <p:cNvSpPr>
            <a:spLocks noGrp="1"/>
          </p:cNvSpPr>
          <p:nvPr>
            <p:ph sz="quarter" idx="1"/>
          </p:nvPr>
        </p:nvSpPr>
        <p:spPr>
          <a:xfrm>
            <a:off x="623777" y="1226288"/>
            <a:ext cx="8291623" cy="4912242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r>
              <a:rPr lang="en-US" altLang="ko-KR" b="1" dirty="0" err="1"/>
              <a:t>r</a:t>
            </a:r>
            <a:r>
              <a:rPr lang="en-US" altLang="ko-KR" b="1" dirty="0" err="1" smtClean="0"/>
              <a:t>oot.fxml</a:t>
            </a:r>
            <a:endParaRPr lang="en-US" altLang="ko-KR" b="1" dirty="0" smtClean="0"/>
          </a:p>
          <a:p>
            <a:pPr marL="0" indent="0">
              <a:lnSpc>
                <a:spcPct val="150000"/>
              </a:lnSpc>
              <a:buClr>
                <a:schemeClr val="bg2">
                  <a:lumMod val="50000"/>
                </a:schemeClr>
              </a:buClr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marL="742950" lvl="1" indent="-285750">
              <a:lnSpc>
                <a:spcPct val="150000"/>
              </a:lnSpc>
            </a:pP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 smtClean="0"/>
          </a:p>
          <a:p>
            <a:pPr marL="742950" lvl="1" indent="-285750">
              <a:lnSpc>
                <a:spcPct val="150000"/>
              </a:lnSpc>
            </a:pP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521208" y="1847088"/>
            <a:ext cx="8211312" cy="434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&lt;</a:t>
            </a:r>
            <a:r>
              <a:rPr lang="en-US" altLang="ko-KR" sz="1300" dirty="0" err="1">
                <a:solidFill>
                  <a:schemeClr val="tx1"/>
                </a:solidFill>
              </a:rPr>
              <a:t>AnchorPane</a:t>
            </a:r>
            <a:r>
              <a:rPr lang="en-US" altLang="ko-KR" sz="1300" dirty="0">
                <a:solidFill>
                  <a:schemeClr val="tx1"/>
                </a:solidFill>
              </a:rPr>
              <a:t> </a:t>
            </a:r>
            <a:r>
              <a:rPr lang="en-US" altLang="ko-KR" sz="1300" dirty="0" err="1" smtClean="0">
                <a:solidFill>
                  <a:schemeClr val="tx1"/>
                </a:solidFill>
              </a:rPr>
              <a:t>xmlns:fx</a:t>
            </a:r>
            <a:r>
              <a:rPr lang="en-US" altLang="ko-KR" sz="1300" dirty="0" smtClean="0">
                <a:solidFill>
                  <a:schemeClr val="tx1"/>
                </a:solidFill>
              </a:rPr>
              <a:t>="http</a:t>
            </a:r>
            <a:r>
              <a:rPr lang="en-US" altLang="ko-KR" sz="1300" dirty="0">
                <a:solidFill>
                  <a:schemeClr val="tx1"/>
                </a:solidFill>
              </a:rPr>
              <a:t>://</a:t>
            </a:r>
            <a:r>
              <a:rPr lang="en-US" altLang="ko-KR" sz="1300" dirty="0" smtClean="0">
                <a:solidFill>
                  <a:schemeClr val="tx1"/>
                </a:solidFill>
              </a:rPr>
              <a:t>javafx.com/</a:t>
            </a:r>
            <a:r>
              <a:rPr lang="en-US" altLang="ko-KR" sz="1300" dirty="0" err="1" smtClean="0">
                <a:solidFill>
                  <a:schemeClr val="tx1"/>
                </a:solidFill>
              </a:rPr>
              <a:t>fxml</a:t>
            </a:r>
            <a:r>
              <a:rPr lang="en-US" altLang="ko-KR" sz="1300" dirty="0" smtClean="0">
                <a:solidFill>
                  <a:schemeClr val="tx1"/>
                </a:solidFill>
              </a:rPr>
              <a:t>" </a:t>
            </a:r>
            <a:r>
              <a:rPr lang="en-US" altLang="ko-KR" sz="1300" dirty="0" err="1" smtClean="0">
                <a:solidFill>
                  <a:schemeClr val="tx1"/>
                </a:solidFill>
              </a:rPr>
              <a:t>fx:controller</a:t>
            </a:r>
            <a:r>
              <a:rPr lang="en-US" altLang="ko-KR" sz="1300" dirty="0">
                <a:solidFill>
                  <a:schemeClr val="tx1"/>
                </a:solidFill>
              </a:rPr>
              <a:t>="</a:t>
            </a:r>
            <a:r>
              <a:rPr lang="en-US" altLang="ko-KR" sz="1300" dirty="0" smtClean="0">
                <a:solidFill>
                  <a:schemeClr val="tx1"/>
                </a:solidFill>
              </a:rPr>
              <a:t>sec07.exam05_slider_progressbar.RootController“ </a:t>
            </a:r>
            <a:r>
              <a:rPr lang="en-US" altLang="ko-KR" sz="1300" dirty="0" err="1" smtClean="0">
                <a:solidFill>
                  <a:schemeClr val="tx1"/>
                </a:solidFill>
              </a:rPr>
              <a:t>prefHeight</a:t>
            </a:r>
            <a:r>
              <a:rPr lang="en-US" altLang="ko-KR" sz="1300" dirty="0">
                <a:solidFill>
                  <a:schemeClr val="tx1"/>
                </a:solidFill>
              </a:rPr>
              <a:t>="</a:t>
            </a:r>
            <a:r>
              <a:rPr lang="en-US" altLang="ko-KR" sz="1300" dirty="0" smtClean="0">
                <a:solidFill>
                  <a:schemeClr val="tx1"/>
                </a:solidFill>
              </a:rPr>
              <a:t>220.0“ </a:t>
            </a:r>
            <a:r>
              <a:rPr lang="en-US" altLang="ko-KR" sz="1300" dirty="0" err="1" smtClean="0">
                <a:solidFill>
                  <a:schemeClr val="tx1"/>
                </a:solidFill>
              </a:rPr>
              <a:t>prefWidth</a:t>
            </a:r>
            <a:r>
              <a:rPr lang="en-US" altLang="ko-KR" sz="1300" dirty="0">
                <a:solidFill>
                  <a:schemeClr val="tx1"/>
                </a:solidFill>
              </a:rPr>
              <a:t>="530.0" &gt;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&lt;children&gt;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	</a:t>
            </a:r>
            <a:r>
              <a:rPr lang="en-US" altLang="ko-KR" sz="1300" dirty="0" smtClean="0">
                <a:solidFill>
                  <a:schemeClr val="tx1"/>
                </a:solidFill>
              </a:rPr>
              <a:t>// </a:t>
            </a:r>
            <a:r>
              <a:rPr lang="en-US" altLang="ko-KR" sz="1300" dirty="0">
                <a:solidFill>
                  <a:schemeClr val="tx1"/>
                </a:solidFill>
              </a:rPr>
              <a:t>(</a:t>
            </a:r>
            <a:r>
              <a:rPr lang="ko-KR" altLang="en-US" sz="1300" dirty="0">
                <a:solidFill>
                  <a:schemeClr val="tx1"/>
                </a:solidFill>
              </a:rPr>
              <a:t>생략</a:t>
            </a:r>
            <a:r>
              <a:rPr lang="en-US" altLang="ko-KR" sz="13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	</a:t>
            </a:r>
            <a:r>
              <a:rPr lang="en-US" altLang="ko-KR" sz="1300" dirty="0" smtClean="0">
                <a:solidFill>
                  <a:schemeClr val="tx1"/>
                </a:solidFill>
              </a:rPr>
              <a:t>&lt;</a:t>
            </a:r>
            <a:r>
              <a:rPr lang="en-US" altLang="ko-KR" sz="1300" dirty="0">
                <a:solidFill>
                  <a:schemeClr val="tx1"/>
                </a:solidFill>
              </a:rPr>
              <a:t>Label </a:t>
            </a:r>
            <a:r>
              <a:rPr lang="en-US" altLang="ko-KR" sz="1300" dirty="0" err="1">
                <a:solidFill>
                  <a:schemeClr val="tx1"/>
                </a:solidFill>
              </a:rPr>
              <a:t>layoutX</a:t>
            </a:r>
            <a:r>
              <a:rPr lang="en-US" altLang="ko-KR" sz="1300" dirty="0">
                <a:solidFill>
                  <a:schemeClr val="tx1"/>
                </a:solidFill>
              </a:rPr>
              <a:t>="387.0" </a:t>
            </a:r>
            <a:r>
              <a:rPr lang="en-US" altLang="ko-KR" sz="1300" dirty="0" err="1">
                <a:solidFill>
                  <a:schemeClr val="tx1"/>
                </a:solidFill>
              </a:rPr>
              <a:t>layoutY</a:t>
            </a:r>
            <a:r>
              <a:rPr lang="en-US" altLang="ko-KR" sz="1300" dirty="0">
                <a:solidFill>
                  <a:schemeClr val="tx1"/>
                </a:solidFill>
              </a:rPr>
              <a:t>="101.0" text="</a:t>
            </a:r>
            <a:r>
              <a:rPr lang="ko-KR" altLang="en-US" sz="1300" dirty="0">
                <a:solidFill>
                  <a:schemeClr val="tx1"/>
                </a:solidFill>
              </a:rPr>
              <a:t>시간</a:t>
            </a:r>
            <a:r>
              <a:rPr lang="en-US" altLang="ko-KR" sz="1300" dirty="0">
                <a:solidFill>
                  <a:schemeClr val="tx1"/>
                </a:solidFill>
              </a:rPr>
              <a:t>" /&gt;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	</a:t>
            </a:r>
            <a:r>
              <a:rPr lang="en-US" altLang="ko-KR" sz="1300" dirty="0" smtClean="0">
                <a:solidFill>
                  <a:schemeClr val="tx1"/>
                </a:solidFill>
              </a:rPr>
              <a:t>&lt;</a:t>
            </a:r>
            <a:r>
              <a:rPr lang="en-US" altLang="ko-KR" sz="1300" dirty="0" err="1">
                <a:solidFill>
                  <a:schemeClr val="tx1"/>
                </a:solidFill>
              </a:rPr>
              <a:t>ProgressBar</a:t>
            </a:r>
            <a:r>
              <a:rPr lang="en-US" altLang="ko-KR" sz="1300" dirty="0">
                <a:solidFill>
                  <a:schemeClr val="tx1"/>
                </a:solidFill>
              </a:rPr>
              <a:t> </a:t>
            </a:r>
            <a:r>
              <a:rPr lang="en-US" altLang="ko-KR" sz="1300" dirty="0" err="1">
                <a:solidFill>
                  <a:schemeClr val="tx1"/>
                </a:solidFill>
              </a:rPr>
              <a:t>fx:id</a:t>
            </a:r>
            <a:r>
              <a:rPr lang="en-US" altLang="ko-KR" sz="1300" dirty="0">
                <a:solidFill>
                  <a:schemeClr val="tx1"/>
                </a:solidFill>
              </a:rPr>
              <a:t>="</a:t>
            </a:r>
            <a:r>
              <a:rPr lang="en-US" altLang="ko-KR" sz="1300" dirty="0" err="1">
                <a:solidFill>
                  <a:schemeClr val="tx1"/>
                </a:solidFill>
              </a:rPr>
              <a:t>progressBar</a:t>
            </a:r>
            <a:r>
              <a:rPr lang="en-US" altLang="ko-KR" sz="1300" dirty="0">
                <a:solidFill>
                  <a:schemeClr val="tx1"/>
                </a:solidFill>
              </a:rPr>
              <a:t>" </a:t>
            </a:r>
            <a:r>
              <a:rPr lang="en-US" altLang="ko-KR" sz="1300" dirty="0" err="1">
                <a:solidFill>
                  <a:schemeClr val="tx1"/>
                </a:solidFill>
              </a:rPr>
              <a:t>layoutX</a:t>
            </a:r>
            <a:r>
              <a:rPr lang="en-US" altLang="ko-KR" sz="1300" dirty="0">
                <a:solidFill>
                  <a:schemeClr val="tx1"/>
                </a:solidFill>
              </a:rPr>
              <a:t>="385.0" </a:t>
            </a:r>
            <a:r>
              <a:rPr lang="en-US" altLang="ko-KR" sz="1300" dirty="0" err="1">
                <a:solidFill>
                  <a:schemeClr val="tx1"/>
                </a:solidFill>
              </a:rPr>
              <a:t>layoutY</a:t>
            </a:r>
            <a:r>
              <a:rPr lang="en-US" altLang="ko-KR" sz="1300" dirty="0">
                <a:solidFill>
                  <a:schemeClr val="tx1"/>
                </a:solidFill>
              </a:rPr>
              <a:t>="121.0" </a:t>
            </a:r>
            <a:r>
              <a:rPr lang="en-US" altLang="ko-KR" sz="1300" dirty="0" err="1">
                <a:solidFill>
                  <a:schemeClr val="tx1"/>
                </a:solidFill>
              </a:rPr>
              <a:t>prefHeight</a:t>
            </a:r>
            <a:r>
              <a:rPr lang="en-US" altLang="ko-KR" sz="1300" dirty="0">
                <a:solidFill>
                  <a:schemeClr val="tx1"/>
                </a:solidFill>
              </a:rPr>
              <a:t>="18.0" </a:t>
            </a:r>
            <a:r>
              <a:rPr lang="en-US" altLang="ko-KR" sz="1300" dirty="0" err="1">
                <a:solidFill>
                  <a:schemeClr val="tx1"/>
                </a:solidFill>
              </a:rPr>
              <a:t>prefWidth</a:t>
            </a:r>
            <a:r>
              <a:rPr lang="en-US" altLang="ko-KR" sz="1300" dirty="0">
                <a:solidFill>
                  <a:schemeClr val="tx1"/>
                </a:solidFill>
              </a:rPr>
              <a:t>="98.0" progress="0.0" /&gt;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	</a:t>
            </a:r>
            <a:r>
              <a:rPr lang="en-US" altLang="ko-KR" sz="1300" dirty="0" smtClean="0">
                <a:solidFill>
                  <a:schemeClr val="tx1"/>
                </a:solidFill>
              </a:rPr>
              <a:t>&lt;</a:t>
            </a:r>
            <a:r>
              <a:rPr lang="en-US" altLang="ko-KR" sz="1300" dirty="0" err="1">
                <a:solidFill>
                  <a:schemeClr val="tx1"/>
                </a:solidFill>
              </a:rPr>
              <a:t>ProgressIndicator</a:t>
            </a:r>
            <a:r>
              <a:rPr lang="en-US" altLang="ko-KR" sz="1300" dirty="0">
                <a:solidFill>
                  <a:schemeClr val="tx1"/>
                </a:solidFill>
              </a:rPr>
              <a:t> </a:t>
            </a:r>
            <a:r>
              <a:rPr lang="en-US" altLang="ko-KR" sz="1300" dirty="0" err="1">
                <a:solidFill>
                  <a:schemeClr val="tx1"/>
                </a:solidFill>
              </a:rPr>
              <a:t>fx:id</a:t>
            </a:r>
            <a:r>
              <a:rPr lang="en-US" altLang="ko-KR" sz="1300" dirty="0">
                <a:solidFill>
                  <a:schemeClr val="tx1"/>
                </a:solidFill>
              </a:rPr>
              <a:t>="</a:t>
            </a:r>
            <a:r>
              <a:rPr lang="en-US" altLang="ko-KR" sz="1300" dirty="0" err="1">
                <a:solidFill>
                  <a:schemeClr val="tx1"/>
                </a:solidFill>
              </a:rPr>
              <a:t>progressIndicator</a:t>
            </a:r>
            <a:r>
              <a:rPr lang="en-US" altLang="ko-KR" sz="1300" dirty="0">
                <a:solidFill>
                  <a:schemeClr val="tx1"/>
                </a:solidFill>
              </a:rPr>
              <a:t>" </a:t>
            </a:r>
            <a:r>
              <a:rPr lang="en-US" altLang="ko-KR" sz="1300" dirty="0" err="1">
                <a:solidFill>
                  <a:schemeClr val="tx1"/>
                </a:solidFill>
              </a:rPr>
              <a:t>layoutX</a:t>
            </a:r>
            <a:r>
              <a:rPr lang="en-US" altLang="ko-KR" sz="1300" dirty="0">
                <a:solidFill>
                  <a:schemeClr val="tx1"/>
                </a:solidFill>
              </a:rPr>
              <a:t>="489.0" </a:t>
            </a:r>
            <a:r>
              <a:rPr lang="en-US" altLang="ko-KR" sz="1300" dirty="0" err="1">
                <a:solidFill>
                  <a:schemeClr val="tx1"/>
                </a:solidFill>
              </a:rPr>
              <a:t>layoutY</a:t>
            </a:r>
            <a:r>
              <a:rPr lang="en-US" altLang="ko-KR" sz="1300" dirty="0">
                <a:solidFill>
                  <a:schemeClr val="tx1"/>
                </a:solidFill>
              </a:rPr>
              <a:t>="112.0" </a:t>
            </a:r>
            <a:r>
              <a:rPr lang="en-US" altLang="ko-KR" sz="1300" dirty="0" err="1">
                <a:solidFill>
                  <a:schemeClr val="tx1"/>
                </a:solidFill>
              </a:rPr>
              <a:t>prefHeight</a:t>
            </a:r>
            <a:r>
              <a:rPr lang="en-US" altLang="ko-KR" sz="1300" dirty="0">
                <a:solidFill>
                  <a:schemeClr val="tx1"/>
                </a:solidFill>
              </a:rPr>
              <a:t>="47.0" </a:t>
            </a:r>
            <a:r>
              <a:rPr lang="en-US" altLang="ko-KR" sz="1300" dirty="0" err="1">
                <a:solidFill>
                  <a:schemeClr val="tx1"/>
                </a:solidFill>
              </a:rPr>
              <a:t>prefWidth</a:t>
            </a:r>
            <a:r>
              <a:rPr lang="en-US" altLang="ko-KR" sz="1300" dirty="0">
                <a:solidFill>
                  <a:schemeClr val="tx1"/>
                </a:solidFill>
              </a:rPr>
              <a:t>="31.0" progress="0.0" /&gt;      	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	</a:t>
            </a:r>
            <a:r>
              <a:rPr lang="en-US" altLang="ko-KR" sz="1300" dirty="0" smtClean="0">
                <a:solidFill>
                  <a:schemeClr val="tx1"/>
                </a:solidFill>
              </a:rPr>
              <a:t>&lt;</a:t>
            </a:r>
            <a:r>
              <a:rPr lang="en-US" altLang="ko-KR" sz="1300" dirty="0">
                <a:solidFill>
                  <a:schemeClr val="tx1"/>
                </a:solidFill>
              </a:rPr>
              <a:t>Label </a:t>
            </a:r>
            <a:r>
              <a:rPr lang="en-US" altLang="ko-KR" sz="1300" dirty="0" err="1">
                <a:solidFill>
                  <a:schemeClr val="tx1"/>
                </a:solidFill>
              </a:rPr>
              <a:t>fx:id</a:t>
            </a:r>
            <a:r>
              <a:rPr lang="en-US" altLang="ko-KR" sz="1300" dirty="0">
                <a:solidFill>
                  <a:schemeClr val="tx1"/>
                </a:solidFill>
              </a:rPr>
              <a:t>="</a:t>
            </a:r>
            <a:r>
              <a:rPr lang="en-US" altLang="ko-KR" sz="1300" dirty="0" err="1">
                <a:solidFill>
                  <a:schemeClr val="tx1"/>
                </a:solidFill>
              </a:rPr>
              <a:t>labelTime</a:t>
            </a:r>
            <a:r>
              <a:rPr lang="en-US" altLang="ko-KR" sz="1300" dirty="0">
                <a:solidFill>
                  <a:schemeClr val="tx1"/>
                </a:solidFill>
              </a:rPr>
              <a:t>" alignment="CENTER" </a:t>
            </a:r>
            <a:r>
              <a:rPr lang="en-US" altLang="ko-KR" sz="1300" dirty="0" err="1">
                <a:solidFill>
                  <a:schemeClr val="tx1"/>
                </a:solidFill>
              </a:rPr>
              <a:t>layoutX</a:t>
            </a:r>
            <a:r>
              <a:rPr lang="en-US" altLang="ko-KR" sz="1300" dirty="0">
                <a:solidFill>
                  <a:schemeClr val="tx1"/>
                </a:solidFill>
              </a:rPr>
              <a:t>="386.0" </a:t>
            </a:r>
            <a:r>
              <a:rPr lang="en-US" altLang="ko-KR" sz="1300" dirty="0" err="1">
                <a:solidFill>
                  <a:schemeClr val="tx1"/>
                </a:solidFill>
              </a:rPr>
              <a:t>layoutY</a:t>
            </a:r>
            <a:r>
              <a:rPr lang="en-US" altLang="ko-KR" sz="1300" dirty="0">
                <a:solidFill>
                  <a:schemeClr val="tx1"/>
                </a:solidFill>
              </a:rPr>
              <a:t>="142.0" </a:t>
            </a:r>
            <a:r>
              <a:rPr lang="en-US" altLang="ko-KR" sz="1300" dirty="0" err="1">
                <a:solidFill>
                  <a:schemeClr val="tx1"/>
                </a:solidFill>
              </a:rPr>
              <a:t>prefHeight</a:t>
            </a:r>
            <a:r>
              <a:rPr lang="en-US" altLang="ko-KR" sz="1300" dirty="0">
                <a:solidFill>
                  <a:schemeClr val="tx1"/>
                </a:solidFill>
              </a:rPr>
              <a:t>="18.0" </a:t>
            </a:r>
            <a:r>
              <a:rPr lang="en-US" altLang="ko-KR" sz="1300" dirty="0" err="1">
                <a:solidFill>
                  <a:schemeClr val="tx1"/>
                </a:solidFill>
              </a:rPr>
              <a:t>prefWidth</a:t>
            </a:r>
            <a:r>
              <a:rPr lang="en-US" altLang="ko-KR" sz="1300" dirty="0">
                <a:solidFill>
                  <a:schemeClr val="tx1"/>
                </a:solidFill>
              </a:rPr>
              <a:t>="98.0" text="0/0 sec" /&gt;     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		 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	</a:t>
            </a:r>
            <a:r>
              <a:rPr lang="en-US" altLang="ko-KR" sz="1300" dirty="0" smtClean="0">
                <a:solidFill>
                  <a:schemeClr val="tx1"/>
                </a:solidFill>
              </a:rPr>
              <a:t>&lt;</a:t>
            </a:r>
            <a:r>
              <a:rPr lang="en-US" altLang="ko-KR" sz="1300" dirty="0">
                <a:solidFill>
                  <a:schemeClr val="tx1"/>
                </a:solidFill>
              </a:rPr>
              <a:t>Label </a:t>
            </a:r>
            <a:r>
              <a:rPr lang="en-US" altLang="ko-KR" sz="1300" dirty="0" err="1">
                <a:solidFill>
                  <a:schemeClr val="tx1"/>
                </a:solidFill>
              </a:rPr>
              <a:t>layoutX</a:t>
            </a:r>
            <a:r>
              <a:rPr lang="en-US" altLang="ko-KR" sz="1300" dirty="0">
                <a:solidFill>
                  <a:schemeClr val="tx1"/>
                </a:solidFill>
              </a:rPr>
              <a:t>="385.0" </a:t>
            </a:r>
            <a:r>
              <a:rPr lang="en-US" altLang="ko-KR" sz="1300" dirty="0" err="1">
                <a:solidFill>
                  <a:schemeClr val="tx1"/>
                </a:solidFill>
              </a:rPr>
              <a:t>layoutY</a:t>
            </a:r>
            <a:r>
              <a:rPr lang="en-US" altLang="ko-KR" sz="1300" dirty="0">
                <a:solidFill>
                  <a:schemeClr val="tx1"/>
                </a:solidFill>
              </a:rPr>
              <a:t>="169.0" text="</a:t>
            </a:r>
            <a:r>
              <a:rPr lang="ko-KR" altLang="en-US" sz="1300" dirty="0">
                <a:solidFill>
                  <a:schemeClr val="tx1"/>
                </a:solidFill>
              </a:rPr>
              <a:t>소리</a:t>
            </a:r>
            <a:r>
              <a:rPr lang="en-US" altLang="ko-KR" sz="1300" dirty="0">
                <a:solidFill>
                  <a:schemeClr val="tx1"/>
                </a:solidFill>
              </a:rPr>
              <a:t>" /&gt;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	</a:t>
            </a:r>
            <a:r>
              <a:rPr lang="en-US" altLang="ko-KR" sz="1300" dirty="0" smtClean="0">
                <a:solidFill>
                  <a:schemeClr val="tx1"/>
                </a:solidFill>
              </a:rPr>
              <a:t>&lt;</a:t>
            </a:r>
            <a:r>
              <a:rPr lang="en-US" altLang="ko-KR" sz="1300" dirty="0">
                <a:solidFill>
                  <a:schemeClr val="tx1"/>
                </a:solidFill>
              </a:rPr>
              <a:t>Slider </a:t>
            </a:r>
            <a:r>
              <a:rPr lang="en-US" altLang="ko-KR" sz="1300" dirty="0" err="1">
                <a:solidFill>
                  <a:schemeClr val="tx1"/>
                </a:solidFill>
              </a:rPr>
              <a:t>fx:id</a:t>
            </a:r>
            <a:r>
              <a:rPr lang="en-US" altLang="ko-KR" sz="1300" dirty="0">
                <a:solidFill>
                  <a:schemeClr val="tx1"/>
                </a:solidFill>
              </a:rPr>
              <a:t>="</a:t>
            </a:r>
            <a:r>
              <a:rPr lang="en-US" altLang="ko-KR" sz="1300" dirty="0" err="1">
                <a:solidFill>
                  <a:schemeClr val="tx1"/>
                </a:solidFill>
              </a:rPr>
              <a:t>sliderVolume</a:t>
            </a:r>
            <a:r>
              <a:rPr lang="en-US" altLang="ko-KR" sz="1300" dirty="0">
                <a:solidFill>
                  <a:schemeClr val="tx1"/>
                </a:solidFill>
              </a:rPr>
              <a:t>" </a:t>
            </a:r>
            <a:r>
              <a:rPr lang="en-US" altLang="ko-KR" sz="1300" dirty="0" err="1">
                <a:solidFill>
                  <a:schemeClr val="tx1"/>
                </a:solidFill>
              </a:rPr>
              <a:t>layoutX</a:t>
            </a:r>
            <a:r>
              <a:rPr lang="en-US" altLang="ko-KR" sz="1300" dirty="0">
                <a:solidFill>
                  <a:schemeClr val="tx1"/>
                </a:solidFill>
              </a:rPr>
              <a:t>="385.0" </a:t>
            </a:r>
            <a:r>
              <a:rPr lang="en-US" altLang="ko-KR" sz="1300" dirty="0" err="1">
                <a:solidFill>
                  <a:schemeClr val="tx1"/>
                </a:solidFill>
              </a:rPr>
              <a:t>layoutY</a:t>
            </a:r>
            <a:r>
              <a:rPr lang="en-US" altLang="ko-KR" sz="1300" dirty="0">
                <a:solidFill>
                  <a:schemeClr val="tx1"/>
                </a:solidFill>
              </a:rPr>
              <a:t>="187.0" </a:t>
            </a:r>
            <a:r>
              <a:rPr lang="en-US" altLang="ko-KR" sz="1300" dirty="0" err="1">
                <a:solidFill>
                  <a:schemeClr val="tx1"/>
                </a:solidFill>
              </a:rPr>
              <a:t>prefHeight</a:t>
            </a:r>
            <a:r>
              <a:rPr lang="en-US" altLang="ko-KR" sz="1300" dirty="0">
                <a:solidFill>
                  <a:schemeClr val="tx1"/>
                </a:solidFill>
              </a:rPr>
              <a:t>="14.0" </a:t>
            </a:r>
            <a:r>
              <a:rPr lang="en-US" altLang="ko-KR" sz="1300" dirty="0" err="1">
                <a:solidFill>
                  <a:schemeClr val="tx1"/>
                </a:solidFill>
              </a:rPr>
              <a:t>prefWidth</a:t>
            </a:r>
            <a:r>
              <a:rPr lang="en-US" altLang="ko-KR" sz="1300" dirty="0">
                <a:solidFill>
                  <a:schemeClr val="tx1"/>
                </a:solidFill>
              </a:rPr>
              <a:t>="131.0"  </a:t>
            </a:r>
            <a:r>
              <a:rPr lang="en-US" altLang="ko-KR" sz="1300" dirty="0" err="1">
                <a:solidFill>
                  <a:schemeClr val="tx1"/>
                </a:solidFill>
              </a:rPr>
              <a:t>showTickMarks</a:t>
            </a:r>
            <a:r>
              <a:rPr lang="en-US" altLang="ko-KR" sz="1300" dirty="0">
                <a:solidFill>
                  <a:schemeClr val="tx1"/>
                </a:solidFill>
              </a:rPr>
              <a:t>="true"/&gt;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&lt;/children&gt;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&lt;/</a:t>
            </a:r>
            <a:r>
              <a:rPr lang="en-US" altLang="ko-KR" sz="1300" dirty="0" err="1">
                <a:solidFill>
                  <a:schemeClr val="tx1"/>
                </a:solidFill>
              </a:rPr>
              <a:t>AnchorPane</a:t>
            </a:r>
            <a:r>
              <a:rPr lang="en-US" altLang="ko-KR" sz="1300" dirty="0">
                <a:solidFill>
                  <a:schemeClr val="tx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80300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미디어 컨트롤</a:t>
            </a:r>
            <a:endParaRPr lang="en-US" altLang="ko-KR" dirty="0"/>
          </a:p>
        </p:txBody>
      </p:sp>
      <p:sp>
        <p:nvSpPr>
          <p:cNvPr id="9" name="내용 개체 틀 2"/>
          <p:cNvSpPr>
            <a:spLocks noGrp="1"/>
          </p:cNvSpPr>
          <p:nvPr>
            <p:ph sz="quarter" idx="1"/>
          </p:nvPr>
        </p:nvSpPr>
        <p:spPr>
          <a:xfrm>
            <a:off x="623777" y="1226288"/>
            <a:ext cx="8291623" cy="4912242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r>
              <a:rPr lang="en-US" altLang="ko-KR" b="1" dirty="0" smtClean="0"/>
              <a:t>RootController.java</a:t>
            </a:r>
          </a:p>
          <a:p>
            <a:pPr marL="0" indent="0">
              <a:lnSpc>
                <a:spcPct val="150000"/>
              </a:lnSpc>
              <a:buClr>
                <a:schemeClr val="bg2">
                  <a:lumMod val="50000"/>
                </a:schemeClr>
              </a:buClr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marL="742950" lvl="1" indent="-285750">
              <a:lnSpc>
                <a:spcPct val="150000"/>
              </a:lnSpc>
            </a:pP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 smtClean="0"/>
          </a:p>
          <a:p>
            <a:pPr marL="742950" lvl="1" indent="-285750">
              <a:lnSpc>
                <a:spcPct val="150000"/>
              </a:lnSpc>
            </a:pP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521208" y="1847088"/>
            <a:ext cx="8211312" cy="434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dirty="0" err="1">
                <a:solidFill>
                  <a:schemeClr val="tx1"/>
                </a:solidFill>
              </a:rPr>
              <a:t>mediaPlayer.setOnReady</a:t>
            </a:r>
            <a:r>
              <a:rPr lang="en-US" altLang="ko-KR" sz="1200" dirty="0">
                <a:solidFill>
                  <a:schemeClr val="tx1"/>
                </a:solidFill>
              </a:rPr>
              <a:t>(new Runnable() {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</a:rPr>
              <a:t>     @</a:t>
            </a:r>
            <a:r>
              <a:rPr lang="en-US" altLang="ko-KR" sz="1200" dirty="0">
                <a:solidFill>
                  <a:schemeClr val="tx1"/>
                </a:solidFill>
              </a:rPr>
              <a:t>Override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</a:rPr>
              <a:t>     public </a:t>
            </a:r>
            <a:r>
              <a:rPr lang="en-US" altLang="ko-KR" sz="1200" dirty="0">
                <a:solidFill>
                  <a:schemeClr val="tx1"/>
                </a:solidFill>
              </a:rPr>
              <a:t>void run() {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</a:rPr>
              <a:t>         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mediaPlayer.currentTimeProperty</a:t>
            </a:r>
            <a:r>
              <a:rPr lang="en-US" altLang="ko-KR" sz="1200" dirty="0">
                <a:solidFill>
                  <a:schemeClr val="tx1"/>
                </a:solidFill>
              </a:rPr>
              <a:t>().</a:t>
            </a:r>
            <a:r>
              <a:rPr lang="en-US" altLang="ko-KR" sz="1200" dirty="0" err="1">
                <a:solidFill>
                  <a:schemeClr val="tx1"/>
                </a:solidFill>
              </a:rPr>
              <a:t>addListener</a:t>
            </a:r>
            <a:r>
              <a:rPr lang="en-US" altLang="ko-KR" sz="1200" dirty="0">
                <a:solidFill>
                  <a:schemeClr val="tx1"/>
                </a:solidFill>
              </a:rPr>
              <a:t>(new </a:t>
            </a:r>
            <a:r>
              <a:rPr lang="en-US" altLang="ko-KR" sz="1200" dirty="0" err="1">
                <a:solidFill>
                  <a:schemeClr val="tx1"/>
                </a:solidFill>
              </a:rPr>
              <a:t>ChangeListener</a:t>
            </a:r>
            <a:r>
              <a:rPr lang="en-US" altLang="ko-KR" sz="1200" dirty="0">
                <a:solidFill>
                  <a:schemeClr val="tx1"/>
                </a:solidFill>
              </a:rPr>
              <a:t>&lt;Duration&gt;() {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</a:rPr>
              <a:t>          @</a:t>
            </a:r>
            <a:r>
              <a:rPr lang="en-US" altLang="ko-KR" sz="1200" dirty="0">
                <a:solidFill>
                  <a:schemeClr val="tx1"/>
                </a:solidFill>
              </a:rPr>
              <a:t>Override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</a:rPr>
              <a:t>          public </a:t>
            </a:r>
            <a:r>
              <a:rPr lang="en-US" altLang="ko-KR" sz="1200" dirty="0">
                <a:solidFill>
                  <a:schemeClr val="tx1"/>
                </a:solidFill>
              </a:rPr>
              <a:t>void changed(</a:t>
            </a:r>
            <a:r>
              <a:rPr lang="en-US" altLang="ko-KR" sz="1200" dirty="0" err="1">
                <a:solidFill>
                  <a:schemeClr val="tx1"/>
                </a:solidFill>
              </a:rPr>
              <a:t>ObservableValue</a:t>
            </a:r>
            <a:r>
              <a:rPr lang="en-US" altLang="ko-KR" sz="1200" dirty="0">
                <a:solidFill>
                  <a:schemeClr val="tx1"/>
                </a:solidFill>
              </a:rPr>
              <a:t>&lt;? extends Duration&gt; observable, Duration </a:t>
            </a:r>
            <a:r>
              <a:rPr lang="en-US" altLang="ko-KR" sz="1200" dirty="0" err="1">
                <a:solidFill>
                  <a:schemeClr val="tx1"/>
                </a:solidFill>
              </a:rPr>
              <a:t>oldValue</a:t>
            </a:r>
            <a:r>
              <a:rPr lang="en-US" altLang="ko-KR" sz="1200" dirty="0">
                <a:solidFill>
                  <a:schemeClr val="tx1"/>
                </a:solidFill>
              </a:rPr>
              <a:t>, Duration </a:t>
            </a:r>
            <a:r>
              <a:rPr lang="en-US" altLang="ko-KR" sz="1200" dirty="0" err="1">
                <a:solidFill>
                  <a:schemeClr val="tx1"/>
                </a:solidFill>
              </a:rPr>
              <a:t>newValue</a:t>
            </a:r>
            <a:r>
              <a:rPr lang="en-US" altLang="ko-KR" sz="1200" dirty="0">
                <a:solidFill>
                  <a:schemeClr val="tx1"/>
                </a:solidFill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en-US" altLang="ko-KR" sz="1200" dirty="0" smtClean="0">
                <a:solidFill>
                  <a:schemeClr val="tx1"/>
                </a:solidFill>
              </a:rPr>
              <a:t>double </a:t>
            </a:r>
            <a:r>
              <a:rPr lang="en-US" altLang="ko-KR" sz="1200" dirty="0">
                <a:solidFill>
                  <a:schemeClr val="tx1"/>
                </a:solidFill>
              </a:rPr>
              <a:t>progress = </a:t>
            </a:r>
            <a:r>
              <a:rPr lang="en-US" altLang="ko-KR" sz="1200" dirty="0" err="1">
                <a:solidFill>
                  <a:schemeClr val="tx1"/>
                </a:solidFill>
              </a:rPr>
              <a:t>mediaPlayer.getCurrentTime</a:t>
            </a:r>
            <a:r>
              <a:rPr lang="en-US" altLang="ko-KR" sz="1200" dirty="0">
                <a:solidFill>
                  <a:schemeClr val="tx1"/>
                </a:solidFill>
              </a:rPr>
              <a:t>().</a:t>
            </a:r>
            <a:r>
              <a:rPr lang="en-US" altLang="ko-KR" sz="1200" dirty="0" err="1">
                <a:solidFill>
                  <a:schemeClr val="tx1"/>
                </a:solidFill>
              </a:rPr>
              <a:t>toSeconds</a:t>
            </a:r>
            <a:r>
              <a:rPr lang="en-US" altLang="ko-KR" sz="1200" dirty="0">
                <a:solidFill>
                  <a:schemeClr val="tx1"/>
                </a:solidFill>
              </a:rPr>
              <a:t>() / </a:t>
            </a:r>
            <a:r>
              <a:rPr lang="en-US" altLang="ko-KR" sz="1200" dirty="0" err="1">
                <a:solidFill>
                  <a:schemeClr val="tx1"/>
                </a:solidFill>
              </a:rPr>
              <a:t>mediaPlayer.getTotalDuration</a:t>
            </a:r>
            <a:r>
              <a:rPr lang="en-US" altLang="ko-KR" sz="1200" dirty="0">
                <a:solidFill>
                  <a:schemeClr val="tx1"/>
                </a:solidFill>
              </a:rPr>
              <a:t>().</a:t>
            </a:r>
            <a:r>
              <a:rPr lang="en-US" altLang="ko-KR" sz="1200" dirty="0" err="1">
                <a:solidFill>
                  <a:schemeClr val="tx1"/>
                </a:solidFill>
              </a:rPr>
              <a:t>toSeconds</a:t>
            </a:r>
            <a:r>
              <a:rPr lang="en-US" altLang="ko-KR" sz="1200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progressBar.setProgress</a:t>
            </a:r>
            <a:r>
              <a:rPr lang="en-US" altLang="ko-KR" sz="1200" dirty="0" smtClean="0">
                <a:solidFill>
                  <a:schemeClr val="tx1"/>
                </a:solidFill>
              </a:rPr>
              <a:t>(progress</a:t>
            </a:r>
            <a:r>
              <a:rPr lang="en-US" altLang="ko-KR" sz="1200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</a:rPr>
              <a:t>                   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progressIndicator.setProgress</a:t>
            </a:r>
            <a:r>
              <a:rPr lang="en-US" altLang="ko-KR" sz="1200" dirty="0" smtClean="0">
                <a:solidFill>
                  <a:schemeClr val="tx1"/>
                </a:solidFill>
              </a:rPr>
              <a:t>(progress</a:t>
            </a:r>
            <a:r>
              <a:rPr lang="en-US" altLang="ko-KR" sz="1200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labelTime.setText</a:t>
            </a:r>
            <a:r>
              <a:rPr lang="en-US" altLang="ko-KR" sz="1200" dirty="0" smtClean="0">
                <a:solidFill>
                  <a:schemeClr val="tx1"/>
                </a:solidFill>
              </a:rPr>
              <a:t>( (</a:t>
            </a:r>
            <a:r>
              <a:rPr lang="en-US" altLang="ko-KR" sz="1200" dirty="0" err="1">
                <a:solidFill>
                  <a:schemeClr val="tx1"/>
                </a:solidFill>
              </a:rPr>
              <a:t>int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en-US" altLang="ko-KR" sz="1200" dirty="0" err="1">
                <a:solidFill>
                  <a:schemeClr val="tx1"/>
                </a:solidFill>
              </a:rPr>
              <a:t>mediaPlayer.getCurrentTime</a:t>
            </a:r>
            <a:r>
              <a:rPr lang="en-US" altLang="ko-KR" sz="1200" dirty="0">
                <a:solidFill>
                  <a:schemeClr val="tx1"/>
                </a:solidFill>
              </a:rPr>
              <a:t>().</a:t>
            </a:r>
            <a:r>
              <a:rPr lang="en-US" altLang="ko-KR" sz="1200" dirty="0" err="1">
                <a:solidFill>
                  <a:schemeClr val="tx1"/>
                </a:solidFill>
              </a:rPr>
              <a:t>toSeconds</a:t>
            </a:r>
            <a:r>
              <a:rPr lang="en-US" altLang="ko-KR" sz="1200" dirty="0" smtClean="0">
                <a:solidFill>
                  <a:schemeClr val="tx1"/>
                </a:solidFill>
              </a:rPr>
              <a:t>()+"/"+ (</a:t>
            </a:r>
            <a:r>
              <a:rPr lang="en-US" altLang="ko-KR" sz="1200" dirty="0" err="1">
                <a:solidFill>
                  <a:schemeClr val="tx1"/>
                </a:solidFill>
              </a:rPr>
              <a:t>int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en-US" altLang="ko-KR" sz="1200" dirty="0" err="1">
                <a:solidFill>
                  <a:schemeClr val="tx1"/>
                </a:solidFill>
              </a:rPr>
              <a:t>mediaPlayer.getTotalDuration</a:t>
            </a:r>
            <a:r>
              <a:rPr lang="en-US" altLang="ko-KR" sz="1200" dirty="0">
                <a:solidFill>
                  <a:schemeClr val="tx1"/>
                </a:solidFill>
              </a:rPr>
              <a:t>().</a:t>
            </a:r>
            <a:r>
              <a:rPr lang="en-US" altLang="ko-KR" sz="1200" dirty="0" err="1">
                <a:solidFill>
                  <a:schemeClr val="tx1"/>
                </a:solidFill>
              </a:rPr>
              <a:t>toSeconds</a:t>
            </a:r>
            <a:r>
              <a:rPr lang="en-US" altLang="ko-KR" sz="1200" dirty="0">
                <a:solidFill>
                  <a:schemeClr val="tx1"/>
                </a:solidFill>
              </a:rPr>
              <a:t>()+" sec");	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</a:rPr>
              <a:t>                   }</a:t>
            </a:r>
            <a:endParaRPr lang="en-US" altLang="ko-KR" sz="1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</a:rPr>
              <a:t>           });</a:t>
            </a:r>
            <a:endParaRPr lang="en-US" altLang="ko-KR" sz="1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</a:rPr>
              <a:t>        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9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미디어 컨트롤</a:t>
            </a:r>
            <a:endParaRPr lang="en-US" altLang="ko-KR" dirty="0"/>
          </a:p>
        </p:txBody>
      </p:sp>
      <p:sp>
        <p:nvSpPr>
          <p:cNvPr id="9" name="내용 개체 틀 2"/>
          <p:cNvSpPr>
            <a:spLocks noGrp="1"/>
          </p:cNvSpPr>
          <p:nvPr>
            <p:ph sz="quarter" idx="1"/>
          </p:nvPr>
        </p:nvSpPr>
        <p:spPr>
          <a:xfrm>
            <a:off x="623777" y="1226288"/>
            <a:ext cx="8291623" cy="4912242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r>
              <a:rPr lang="en-US" altLang="ko-KR" b="1" dirty="0" smtClean="0"/>
              <a:t>RootController.java</a:t>
            </a:r>
          </a:p>
          <a:p>
            <a:pPr marL="0" indent="0">
              <a:lnSpc>
                <a:spcPct val="150000"/>
              </a:lnSpc>
              <a:buClr>
                <a:schemeClr val="bg2">
                  <a:lumMod val="50000"/>
                </a:schemeClr>
              </a:buClr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marL="742950" lvl="1" indent="-285750">
              <a:lnSpc>
                <a:spcPct val="150000"/>
              </a:lnSpc>
            </a:pP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 smtClean="0"/>
          </a:p>
          <a:p>
            <a:pPr marL="742950" lvl="1" indent="-285750">
              <a:lnSpc>
                <a:spcPct val="150000"/>
              </a:lnSpc>
            </a:pP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521208" y="1847088"/>
            <a:ext cx="8211312" cy="434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dirty="0" err="1">
                <a:solidFill>
                  <a:schemeClr val="tx1"/>
                </a:solidFill>
              </a:rPr>
              <a:t>mediaPlayer.setOnReady</a:t>
            </a:r>
            <a:r>
              <a:rPr lang="en-US" altLang="ko-KR" sz="1200" dirty="0">
                <a:solidFill>
                  <a:schemeClr val="tx1"/>
                </a:solidFill>
              </a:rPr>
              <a:t>(new Runnable() {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</a:rPr>
              <a:t>     @</a:t>
            </a:r>
            <a:r>
              <a:rPr lang="en-US" altLang="ko-KR" sz="1200" dirty="0">
                <a:solidFill>
                  <a:schemeClr val="tx1"/>
                </a:solidFill>
              </a:rPr>
              <a:t>Override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</a:rPr>
              <a:t>     public </a:t>
            </a:r>
            <a:r>
              <a:rPr lang="en-US" altLang="ko-KR" sz="1200" dirty="0">
                <a:solidFill>
                  <a:schemeClr val="tx1"/>
                </a:solidFill>
              </a:rPr>
              <a:t>void run() {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</a:rPr>
              <a:t>         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mediaPlayer.currentTimeProperty</a:t>
            </a:r>
            <a:r>
              <a:rPr lang="en-US" altLang="ko-KR" sz="1200" dirty="0">
                <a:solidFill>
                  <a:schemeClr val="tx1"/>
                </a:solidFill>
              </a:rPr>
              <a:t>().</a:t>
            </a:r>
            <a:r>
              <a:rPr lang="en-US" altLang="ko-KR" sz="1200" dirty="0" err="1">
                <a:solidFill>
                  <a:schemeClr val="tx1"/>
                </a:solidFill>
              </a:rPr>
              <a:t>addListener</a:t>
            </a:r>
            <a:r>
              <a:rPr lang="en-US" altLang="ko-KR" sz="1200" dirty="0">
                <a:solidFill>
                  <a:schemeClr val="tx1"/>
                </a:solidFill>
              </a:rPr>
              <a:t>(new </a:t>
            </a:r>
            <a:r>
              <a:rPr lang="en-US" altLang="ko-KR" sz="1200" dirty="0" err="1">
                <a:solidFill>
                  <a:schemeClr val="tx1"/>
                </a:solidFill>
              </a:rPr>
              <a:t>ChangeListener</a:t>
            </a:r>
            <a:r>
              <a:rPr lang="en-US" altLang="ko-KR" sz="1200" dirty="0">
                <a:solidFill>
                  <a:schemeClr val="tx1"/>
                </a:solidFill>
              </a:rPr>
              <a:t>&lt;Duration&gt;() {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</a:rPr>
              <a:t>          @</a:t>
            </a:r>
            <a:r>
              <a:rPr lang="en-US" altLang="ko-KR" sz="1200" dirty="0">
                <a:solidFill>
                  <a:schemeClr val="tx1"/>
                </a:solidFill>
              </a:rPr>
              <a:t>Override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</a:rPr>
              <a:t>          public </a:t>
            </a:r>
            <a:r>
              <a:rPr lang="en-US" altLang="ko-KR" sz="1200" dirty="0">
                <a:solidFill>
                  <a:schemeClr val="tx1"/>
                </a:solidFill>
              </a:rPr>
              <a:t>void changed(</a:t>
            </a:r>
            <a:r>
              <a:rPr lang="en-US" altLang="ko-KR" sz="1200" dirty="0" err="1">
                <a:solidFill>
                  <a:schemeClr val="tx1"/>
                </a:solidFill>
              </a:rPr>
              <a:t>ObservableValue</a:t>
            </a:r>
            <a:r>
              <a:rPr lang="en-US" altLang="ko-KR" sz="1200" dirty="0">
                <a:solidFill>
                  <a:schemeClr val="tx1"/>
                </a:solidFill>
              </a:rPr>
              <a:t>&lt;? extends Duration&gt; observable, Duration </a:t>
            </a:r>
            <a:r>
              <a:rPr lang="en-US" altLang="ko-KR" sz="1200" dirty="0" err="1">
                <a:solidFill>
                  <a:schemeClr val="tx1"/>
                </a:solidFill>
              </a:rPr>
              <a:t>oldValue</a:t>
            </a:r>
            <a:r>
              <a:rPr lang="en-US" altLang="ko-KR" sz="1200" dirty="0">
                <a:solidFill>
                  <a:schemeClr val="tx1"/>
                </a:solidFill>
              </a:rPr>
              <a:t>, Duration </a:t>
            </a:r>
            <a:r>
              <a:rPr lang="en-US" altLang="ko-KR" sz="1200" dirty="0" err="1">
                <a:solidFill>
                  <a:schemeClr val="tx1"/>
                </a:solidFill>
              </a:rPr>
              <a:t>newValue</a:t>
            </a:r>
            <a:r>
              <a:rPr lang="en-US" altLang="ko-KR" sz="1200" dirty="0">
                <a:solidFill>
                  <a:schemeClr val="tx1"/>
                </a:solidFill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en-US" altLang="ko-KR" sz="1200" dirty="0" smtClean="0">
                <a:solidFill>
                  <a:schemeClr val="tx1"/>
                </a:solidFill>
              </a:rPr>
              <a:t>double </a:t>
            </a:r>
            <a:r>
              <a:rPr lang="en-US" altLang="ko-KR" sz="1200" dirty="0">
                <a:solidFill>
                  <a:schemeClr val="tx1"/>
                </a:solidFill>
              </a:rPr>
              <a:t>progress = </a:t>
            </a:r>
            <a:r>
              <a:rPr lang="en-US" altLang="ko-KR" sz="1200" dirty="0" err="1">
                <a:solidFill>
                  <a:schemeClr val="tx1"/>
                </a:solidFill>
              </a:rPr>
              <a:t>mediaPlayer.getCurrentTime</a:t>
            </a:r>
            <a:r>
              <a:rPr lang="en-US" altLang="ko-KR" sz="1200" dirty="0">
                <a:solidFill>
                  <a:schemeClr val="tx1"/>
                </a:solidFill>
              </a:rPr>
              <a:t>().</a:t>
            </a:r>
            <a:r>
              <a:rPr lang="en-US" altLang="ko-KR" sz="1200" dirty="0" err="1">
                <a:solidFill>
                  <a:schemeClr val="tx1"/>
                </a:solidFill>
              </a:rPr>
              <a:t>toSeconds</a:t>
            </a:r>
            <a:r>
              <a:rPr lang="en-US" altLang="ko-KR" sz="1200" dirty="0">
                <a:solidFill>
                  <a:schemeClr val="tx1"/>
                </a:solidFill>
              </a:rPr>
              <a:t>() / </a:t>
            </a:r>
            <a:r>
              <a:rPr lang="en-US" altLang="ko-KR" sz="1200" dirty="0" err="1">
                <a:solidFill>
                  <a:schemeClr val="tx1"/>
                </a:solidFill>
              </a:rPr>
              <a:t>mediaPlayer.getTotalDuration</a:t>
            </a:r>
            <a:r>
              <a:rPr lang="en-US" altLang="ko-KR" sz="1200" dirty="0">
                <a:solidFill>
                  <a:schemeClr val="tx1"/>
                </a:solidFill>
              </a:rPr>
              <a:t>().</a:t>
            </a:r>
            <a:r>
              <a:rPr lang="en-US" altLang="ko-KR" sz="1200" dirty="0" err="1">
                <a:solidFill>
                  <a:schemeClr val="tx1"/>
                </a:solidFill>
              </a:rPr>
              <a:t>toSeconds</a:t>
            </a:r>
            <a:r>
              <a:rPr lang="en-US" altLang="ko-KR" sz="1200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progressBar.setProgress</a:t>
            </a:r>
            <a:r>
              <a:rPr lang="en-US" altLang="ko-KR" sz="1200" dirty="0" smtClean="0">
                <a:solidFill>
                  <a:schemeClr val="tx1"/>
                </a:solidFill>
              </a:rPr>
              <a:t>(progress</a:t>
            </a:r>
            <a:r>
              <a:rPr lang="en-US" altLang="ko-KR" sz="1200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</a:rPr>
              <a:t>                   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progressIndicator.setProgress</a:t>
            </a:r>
            <a:r>
              <a:rPr lang="en-US" altLang="ko-KR" sz="1200" dirty="0" smtClean="0">
                <a:solidFill>
                  <a:schemeClr val="tx1"/>
                </a:solidFill>
              </a:rPr>
              <a:t>(progress</a:t>
            </a:r>
            <a:r>
              <a:rPr lang="en-US" altLang="ko-KR" sz="1200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labelTime.setText</a:t>
            </a:r>
            <a:r>
              <a:rPr lang="en-US" altLang="ko-KR" sz="1200" dirty="0" smtClean="0">
                <a:solidFill>
                  <a:schemeClr val="tx1"/>
                </a:solidFill>
              </a:rPr>
              <a:t>( (</a:t>
            </a:r>
            <a:r>
              <a:rPr lang="en-US" altLang="ko-KR" sz="1200" dirty="0" err="1">
                <a:solidFill>
                  <a:schemeClr val="tx1"/>
                </a:solidFill>
              </a:rPr>
              <a:t>int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en-US" altLang="ko-KR" sz="1200" dirty="0" err="1">
                <a:solidFill>
                  <a:schemeClr val="tx1"/>
                </a:solidFill>
              </a:rPr>
              <a:t>mediaPlayer.getCurrentTime</a:t>
            </a:r>
            <a:r>
              <a:rPr lang="en-US" altLang="ko-KR" sz="1200" dirty="0">
                <a:solidFill>
                  <a:schemeClr val="tx1"/>
                </a:solidFill>
              </a:rPr>
              <a:t>().</a:t>
            </a:r>
            <a:r>
              <a:rPr lang="en-US" altLang="ko-KR" sz="1200" dirty="0" err="1">
                <a:solidFill>
                  <a:schemeClr val="tx1"/>
                </a:solidFill>
              </a:rPr>
              <a:t>toSeconds</a:t>
            </a:r>
            <a:r>
              <a:rPr lang="en-US" altLang="ko-KR" sz="1200" dirty="0" smtClean="0">
                <a:solidFill>
                  <a:schemeClr val="tx1"/>
                </a:solidFill>
              </a:rPr>
              <a:t>()+"/"+ (</a:t>
            </a:r>
            <a:r>
              <a:rPr lang="en-US" altLang="ko-KR" sz="1200" dirty="0" err="1">
                <a:solidFill>
                  <a:schemeClr val="tx1"/>
                </a:solidFill>
              </a:rPr>
              <a:t>int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en-US" altLang="ko-KR" sz="1200" dirty="0" err="1">
                <a:solidFill>
                  <a:schemeClr val="tx1"/>
                </a:solidFill>
              </a:rPr>
              <a:t>mediaPlayer.getTotalDuration</a:t>
            </a:r>
            <a:r>
              <a:rPr lang="en-US" altLang="ko-KR" sz="1200" dirty="0">
                <a:solidFill>
                  <a:schemeClr val="tx1"/>
                </a:solidFill>
              </a:rPr>
              <a:t>().</a:t>
            </a:r>
            <a:r>
              <a:rPr lang="en-US" altLang="ko-KR" sz="1200" dirty="0" err="1">
                <a:solidFill>
                  <a:schemeClr val="tx1"/>
                </a:solidFill>
              </a:rPr>
              <a:t>toSeconds</a:t>
            </a:r>
            <a:r>
              <a:rPr lang="en-US" altLang="ko-KR" sz="1200" dirty="0">
                <a:solidFill>
                  <a:schemeClr val="tx1"/>
                </a:solidFill>
              </a:rPr>
              <a:t>()+" sec");	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</a:rPr>
              <a:t>                   }</a:t>
            </a:r>
            <a:endParaRPr lang="en-US" altLang="ko-KR" sz="1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</a:rPr>
              <a:t>           });</a:t>
            </a:r>
            <a:endParaRPr lang="en-US" altLang="ko-KR" sz="1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</a:rPr>
              <a:t>        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93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미디어 컨트롤</a:t>
            </a:r>
            <a:endParaRPr lang="en-US" altLang="ko-KR" dirty="0"/>
          </a:p>
        </p:txBody>
      </p:sp>
      <p:sp>
        <p:nvSpPr>
          <p:cNvPr id="9" name="내용 개체 틀 2"/>
          <p:cNvSpPr>
            <a:spLocks noGrp="1"/>
          </p:cNvSpPr>
          <p:nvPr>
            <p:ph sz="quarter" idx="1"/>
          </p:nvPr>
        </p:nvSpPr>
        <p:spPr>
          <a:xfrm>
            <a:off x="623777" y="1226288"/>
            <a:ext cx="8291623" cy="4912242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r>
              <a:rPr lang="en-US" altLang="ko-KR" b="1" dirty="0" smtClean="0"/>
              <a:t>RootController.java</a:t>
            </a:r>
          </a:p>
          <a:p>
            <a:pPr marL="0" indent="0">
              <a:lnSpc>
                <a:spcPct val="150000"/>
              </a:lnSpc>
              <a:buClr>
                <a:schemeClr val="bg2">
                  <a:lumMod val="50000"/>
                </a:schemeClr>
              </a:buClr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marL="742950" lvl="1" indent="-285750">
              <a:lnSpc>
                <a:spcPct val="150000"/>
              </a:lnSpc>
            </a:pP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 smtClean="0"/>
          </a:p>
          <a:p>
            <a:pPr marL="742950" lvl="1" indent="-285750">
              <a:lnSpc>
                <a:spcPct val="150000"/>
              </a:lnSpc>
            </a:pP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521208" y="1847088"/>
            <a:ext cx="8211312" cy="434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		//(</a:t>
            </a:r>
            <a:r>
              <a:rPr lang="ko-KR" altLang="en-US" sz="1200" dirty="0" smtClean="0">
                <a:solidFill>
                  <a:schemeClr val="tx1"/>
                </a:solidFill>
              </a:rPr>
              <a:t>생략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		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mediaPlayer.setOnEndOfMedia</a:t>
            </a:r>
            <a:r>
              <a:rPr lang="en-US" altLang="ko-KR" sz="1200" dirty="0">
                <a:solidFill>
                  <a:schemeClr val="tx1"/>
                </a:solidFill>
              </a:rPr>
              <a:t>(()-&gt;{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			</a:t>
            </a:r>
            <a:r>
              <a:rPr lang="en-US" altLang="ko-KR" sz="1200" dirty="0" err="1">
                <a:solidFill>
                  <a:schemeClr val="tx1"/>
                </a:solidFill>
              </a:rPr>
              <a:t>progressBar.setProgress</a:t>
            </a:r>
            <a:r>
              <a:rPr lang="en-US" altLang="ko-KR" sz="1200" dirty="0">
                <a:solidFill>
                  <a:schemeClr val="tx1"/>
                </a:solidFill>
              </a:rPr>
              <a:t>(1.0);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			</a:t>
            </a:r>
            <a:r>
              <a:rPr lang="en-US" altLang="ko-KR" sz="1200" dirty="0" err="1">
                <a:solidFill>
                  <a:schemeClr val="tx1"/>
                </a:solidFill>
              </a:rPr>
              <a:t>progressIndicator.setProgress</a:t>
            </a:r>
            <a:r>
              <a:rPr lang="en-US" altLang="ko-KR" sz="1200" dirty="0">
                <a:solidFill>
                  <a:schemeClr val="tx1"/>
                </a:solidFill>
              </a:rPr>
              <a:t>(1.0);			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			</a:t>
            </a:r>
            <a:r>
              <a:rPr lang="en-US" altLang="ko-KR" sz="1200" dirty="0" err="1">
                <a:solidFill>
                  <a:schemeClr val="tx1"/>
                </a:solidFill>
              </a:rPr>
              <a:t>endOfMedia</a:t>
            </a:r>
            <a:r>
              <a:rPr lang="en-US" altLang="ko-KR" sz="1200" dirty="0">
                <a:solidFill>
                  <a:schemeClr val="tx1"/>
                </a:solidFill>
              </a:rPr>
              <a:t> = true;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			</a:t>
            </a:r>
            <a:r>
              <a:rPr lang="en-US" altLang="ko-KR" sz="1200" dirty="0" err="1">
                <a:solidFill>
                  <a:schemeClr val="tx1"/>
                </a:solidFill>
              </a:rPr>
              <a:t>btnPlay.setDisable</a:t>
            </a:r>
            <a:r>
              <a:rPr lang="en-US" altLang="ko-KR" sz="1200" dirty="0">
                <a:solidFill>
                  <a:schemeClr val="tx1"/>
                </a:solidFill>
              </a:rPr>
              <a:t>(false);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			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btnPause.setDisable</a:t>
            </a:r>
            <a:r>
              <a:rPr lang="en-US" altLang="ko-KR" sz="1200" dirty="0" smtClean="0">
                <a:solidFill>
                  <a:schemeClr val="tx1"/>
                </a:solidFill>
              </a:rPr>
              <a:t>(true</a:t>
            </a:r>
            <a:r>
              <a:rPr lang="en-US" altLang="ko-KR" sz="1200" dirty="0">
                <a:solidFill>
                  <a:schemeClr val="tx1"/>
                </a:solidFill>
              </a:rPr>
              <a:t>); </a:t>
            </a:r>
            <a:r>
              <a:rPr lang="en-US" altLang="ko-KR" sz="1200" dirty="0" err="1">
                <a:solidFill>
                  <a:schemeClr val="tx1"/>
                </a:solidFill>
              </a:rPr>
              <a:t>btnStop.setDisable</a:t>
            </a:r>
            <a:r>
              <a:rPr lang="en-US" altLang="ko-KR" sz="1200" dirty="0">
                <a:solidFill>
                  <a:schemeClr val="tx1"/>
                </a:solidFill>
              </a:rPr>
              <a:t>(true);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		</a:t>
            </a:r>
            <a:r>
              <a:rPr lang="en-US" altLang="ko-KR" sz="1200" dirty="0" smtClean="0">
                <a:solidFill>
                  <a:schemeClr val="tx1"/>
                </a:solidFill>
              </a:rPr>
              <a:t>});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		//(</a:t>
            </a:r>
            <a:r>
              <a:rPr lang="ko-KR" altLang="en-US" sz="1200" dirty="0">
                <a:solidFill>
                  <a:schemeClr val="tx1"/>
                </a:solidFill>
              </a:rPr>
              <a:t>생략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r>
              <a:rPr lang="en-US" altLang="ko-KR" sz="1200" dirty="0">
                <a:solidFill>
                  <a:schemeClr val="tx1"/>
                </a:solidFill>
              </a:rPr>
              <a:t>		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		//</a:t>
            </a:r>
            <a:r>
              <a:rPr lang="ko-KR" altLang="en-US" sz="1200" dirty="0">
                <a:solidFill>
                  <a:schemeClr val="tx1"/>
                </a:solidFill>
              </a:rPr>
              <a:t>볼륨설정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		</a:t>
            </a:r>
            <a:r>
              <a:rPr lang="en-US" altLang="ko-KR" sz="1200" dirty="0" err="1">
                <a:solidFill>
                  <a:schemeClr val="tx1"/>
                </a:solidFill>
              </a:rPr>
              <a:t>sliderVolume.valueProperty</a:t>
            </a:r>
            <a:r>
              <a:rPr lang="en-US" altLang="ko-KR" sz="1200" dirty="0">
                <a:solidFill>
                  <a:schemeClr val="tx1"/>
                </a:solidFill>
              </a:rPr>
              <a:t>().</a:t>
            </a:r>
            <a:r>
              <a:rPr lang="en-US" altLang="ko-KR" sz="1200" dirty="0" err="1">
                <a:solidFill>
                  <a:schemeClr val="tx1"/>
                </a:solidFill>
              </a:rPr>
              <a:t>addListener</a:t>
            </a:r>
            <a:r>
              <a:rPr lang="en-US" altLang="ko-KR" sz="1200" dirty="0">
                <a:solidFill>
                  <a:schemeClr val="tx1"/>
                </a:solidFill>
              </a:rPr>
              <a:t>(new </a:t>
            </a:r>
            <a:r>
              <a:rPr lang="en-US" altLang="ko-KR" sz="1200" dirty="0" err="1">
                <a:solidFill>
                  <a:schemeClr val="tx1"/>
                </a:solidFill>
              </a:rPr>
              <a:t>ChangeListener</a:t>
            </a:r>
            <a:r>
              <a:rPr lang="en-US" altLang="ko-KR" sz="1200" dirty="0">
                <a:solidFill>
                  <a:schemeClr val="tx1"/>
                </a:solidFill>
              </a:rPr>
              <a:t>&lt;Number&gt;() {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		</a:t>
            </a:r>
            <a:r>
              <a:rPr lang="en-US" altLang="ko-KR" sz="1200" dirty="0" smtClean="0">
                <a:solidFill>
                  <a:schemeClr val="tx1"/>
                </a:solidFill>
              </a:rPr>
              <a:t>	@</a:t>
            </a:r>
            <a:r>
              <a:rPr lang="en-US" altLang="ko-KR" sz="1200" dirty="0">
                <a:solidFill>
                  <a:schemeClr val="tx1"/>
                </a:solidFill>
              </a:rPr>
              <a:t>Override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		</a:t>
            </a:r>
            <a:r>
              <a:rPr lang="en-US" altLang="ko-KR" sz="1200" dirty="0" smtClean="0">
                <a:solidFill>
                  <a:schemeClr val="tx1"/>
                </a:solidFill>
              </a:rPr>
              <a:t>	public </a:t>
            </a:r>
            <a:r>
              <a:rPr lang="en-US" altLang="ko-KR" sz="1200" dirty="0">
                <a:solidFill>
                  <a:schemeClr val="tx1"/>
                </a:solidFill>
              </a:rPr>
              <a:t>void changed(</a:t>
            </a:r>
            <a:r>
              <a:rPr lang="en-US" altLang="ko-KR" sz="1200" dirty="0" err="1">
                <a:solidFill>
                  <a:schemeClr val="tx1"/>
                </a:solidFill>
              </a:rPr>
              <a:t>ObservableValue</a:t>
            </a:r>
            <a:r>
              <a:rPr lang="en-US" altLang="ko-KR" sz="1200" dirty="0">
                <a:solidFill>
                  <a:schemeClr val="tx1"/>
                </a:solidFill>
              </a:rPr>
              <a:t>&lt;? extends Number&gt; observable, Number </a:t>
            </a:r>
            <a:r>
              <a:rPr lang="en-US" altLang="ko-KR" sz="1200" dirty="0" err="1">
                <a:solidFill>
                  <a:schemeClr val="tx1"/>
                </a:solidFill>
              </a:rPr>
              <a:t>oldValue</a:t>
            </a:r>
            <a:r>
              <a:rPr lang="en-US" altLang="ko-KR" sz="1200" dirty="0">
                <a:solidFill>
                  <a:schemeClr val="tx1"/>
                </a:solidFill>
              </a:rPr>
              <a:t>, Number </a:t>
            </a:r>
            <a:r>
              <a:rPr lang="en-US" altLang="ko-KR" sz="1200" dirty="0" err="1">
                <a:solidFill>
                  <a:schemeClr val="tx1"/>
                </a:solidFill>
              </a:rPr>
              <a:t>newValue</a:t>
            </a:r>
            <a:r>
              <a:rPr lang="en-US" altLang="ko-KR" sz="1200" dirty="0">
                <a:solidFill>
                  <a:schemeClr val="tx1"/>
                </a:solidFill>
              </a:rPr>
              <a:t>) {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				</a:t>
            </a:r>
            <a:r>
              <a:rPr lang="en-US" altLang="ko-KR" sz="1200" dirty="0" err="1">
                <a:solidFill>
                  <a:schemeClr val="tx1"/>
                </a:solidFill>
              </a:rPr>
              <a:t>mediaPlayer.setVolume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sliderVolume.getValue</a:t>
            </a:r>
            <a:r>
              <a:rPr lang="en-US" altLang="ko-KR" sz="1200" dirty="0">
                <a:solidFill>
                  <a:schemeClr val="tx1"/>
                </a:solidFill>
              </a:rPr>
              <a:t>() / 100.0);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			}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		});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		</a:t>
            </a:r>
            <a:r>
              <a:rPr lang="en-US" altLang="ko-KR" sz="1200" dirty="0" err="1">
                <a:solidFill>
                  <a:schemeClr val="tx1"/>
                </a:solidFill>
              </a:rPr>
              <a:t>sliderVolume.setValue</a:t>
            </a:r>
            <a:r>
              <a:rPr lang="en-US" altLang="ko-KR" sz="1200" dirty="0">
                <a:solidFill>
                  <a:schemeClr val="tx1"/>
                </a:solidFill>
              </a:rPr>
              <a:t>(50.0);</a:t>
            </a:r>
          </a:p>
        </p:txBody>
      </p:sp>
    </p:spTree>
    <p:extLst>
      <p:ext uri="{BB962C8B-B14F-4D97-AF65-F5344CB8AC3E}">
        <p14:creationId xmlns:p14="http://schemas.microsoft.com/office/powerpoint/2010/main" val="3746005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차트 컨트롤</a:t>
            </a:r>
            <a:endParaRPr lang="en-US" altLang="ko-KR" dirty="0"/>
          </a:p>
        </p:txBody>
      </p:sp>
      <p:sp>
        <p:nvSpPr>
          <p:cNvPr id="9" name="내용 개체 틀 2"/>
          <p:cNvSpPr>
            <a:spLocks noGrp="1"/>
          </p:cNvSpPr>
          <p:nvPr>
            <p:ph sz="quarter" idx="1"/>
          </p:nvPr>
        </p:nvSpPr>
        <p:spPr>
          <a:xfrm>
            <a:off x="623778" y="1180568"/>
            <a:ext cx="4097194" cy="4912242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r>
              <a:rPr lang="ko-KR" altLang="en-US" b="1" dirty="0" smtClean="0"/>
              <a:t>차트 컨트롤의 종류</a:t>
            </a:r>
            <a:endParaRPr lang="en-US" altLang="ko-KR" dirty="0">
              <a:solidFill>
                <a:srgbClr val="0070C0"/>
              </a:solidFill>
            </a:endParaRPr>
          </a:p>
          <a:p>
            <a:pPr marL="742950" lvl="1" indent="-285750">
              <a:lnSpc>
                <a:spcPct val="150000"/>
              </a:lnSpc>
            </a:pPr>
            <a:r>
              <a:rPr lang="en-US" altLang="ko-KR" dirty="0" err="1" smtClean="0"/>
              <a:t>PieChart</a:t>
            </a: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</a:pPr>
            <a:endParaRPr lang="en-US" altLang="ko-KR" dirty="0" smtClean="0"/>
          </a:p>
          <a:p>
            <a:pPr marL="742950" lvl="1" indent="-285750">
              <a:lnSpc>
                <a:spcPct val="150000"/>
              </a:lnSpc>
            </a:pPr>
            <a:r>
              <a:rPr lang="en-US" altLang="ko-KR" dirty="0" err="1" smtClean="0"/>
              <a:t>BarChart</a:t>
            </a: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 smtClean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3289635" y="1131852"/>
            <a:ext cx="4097194" cy="491224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05740" indent="-205740" algn="l" rtl="0" eaLnBrk="1" latinLnBrk="1" hangingPunct="1">
              <a:lnSpc>
                <a:spcPct val="120000"/>
              </a:lnSpc>
              <a:spcBef>
                <a:spcPts val="450"/>
              </a:spcBef>
              <a:buClr>
                <a:schemeClr val="tx1"/>
              </a:buClr>
              <a:buSzPct val="76000"/>
              <a:buFont typeface="Wingdings" pitchFamily="2" charset="2"/>
              <a:buChar char="l"/>
              <a:defRPr kumimoji="0" sz="2400" kern="120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04813" indent="-204788" algn="l" rtl="0" eaLnBrk="1" latinLnBrk="1" hangingPunct="1">
              <a:lnSpc>
                <a:spcPct val="120000"/>
              </a:lnSpc>
              <a:spcBef>
                <a:spcPts val="450"/>
              </a:spcBef>
              <a:buClr>
                <a:schemeClr val="accent5">
                  <a:lumMod val="75000"/>
                </a:schemeClr>
              </a:buClr>
              <a:buSzPct val="85000"/>
              <a:buFont typeface="Wingdings" pitchFamily="2" charset="2"/>
              <a:buChar char=""/>
              <a:defRPr kumimoji="0" sz="2000" kern="1200" baseline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Tahoma" pitchFamily="34" charset="0"/>
              </a:defRPr>
            </a:lvl2pPr>
            <a:lvl3pPr marL="513000" indent="-108000" algn="l" rtl="0" eaLnBrk="1" latinLnBrk="1" hangingPunct="1">
              <a:lnSpc>
                <a:spcPct val="120000"/>
              </a:lnSpc>
              <a:spcBef>
                <a:spcPts val="375"/>
              </a:spcBef>
              <a:buClr>
                <a:schemeClr val="bg1">
                  <a:shade val="50000"/>
                </a:schemeClr>
              </a:buClr>
              <a:buSzPct val="76000"/>
              <a:buFont typeface="Arial" pitchFamily="34" charset="0"/>
              <a:buChar char="•"/>
              <a:defRPr kumimoji="0" sz="1800" kern="1200" baseline="0">
                <a:solidFill>
                  <a:srgbClr val="4D4D4D"/>
                </a:solidFill>
                <a:latin typeface="+mn-lt"/>
                <a:ea typeface="+mn-ea"/>
                <a:cs typeface="Tahoma" pitchFamily="34" charset="0"/>
              </a:defRPr>
            </a:lvl3pPr>
            <a:lvl4pPr marL="729000" indent="-108000" algn="l" rtl="0" eaLnBrk="1" latinLnBrk="1" hangingPunct="1">
              <a:lnSpc>
                <a:spcPct val="110000"/>
              </a:lnSpc>
              <a:spcBef>
                <a:spcPts val="375"/>
              </a:spcBef>
              <a:buClr>
                <a:schemeClr val="accent2">
                  <a:shade val="75000"/>
                </a:schemeClr>
              </a:buClr>
              <a:buSzPct val="70000"/>
              <a:buFont typeface="Wingdings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4pPr>
            <a:lvl5pPr marL="999000" indent="-135000" algn="l" rtl="0" eaLnBrk="1" latinLnBrk="1" hangingPunct="1">
              <a:spcBef>
                <a:spcPts val="225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5pPr>
            <a:lvl6pPr marL="1234440" indent="-137160" algn="l" rtl="0" eaLnBrk="1" latinLnBrk="1" hangingPunct="1">
              <a:spcBef>
                <a:spcPts val="225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71600" indent="-137160" algn="l" rtl="0" eaLnBrk="1" latinLnBrk="1" hangingPunct="1">
              <a:spcBef>
                <a:spcPts val="225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0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37160" algn="l" rtl="0" eaLnBrk="1" latinLnBrk="1" hangingPunct="1">
              <a:spcBef>
                <a:spcPts val="225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0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45920" indent="-137160" algn="l" rtl="0" eaLnBrk="1" latinLnBrk="1" hangingPunct="1">
              <a:spcBef>
                <a:spcPts val="225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9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chemeClr val="bg2">
                  <a:lumMod val="50000"/>
                </a:schemeClr>
              </a:buClr>
              <a:buNone/>
            </a:pPr>
            <a:endParaRPr lang="en-US" altLang="ko-KR" dirty="0" smtClean="0">
              <a:solidFill>
                <a:srgbClr val="0070C0"/>
              </a:solidFill>
            </a:endParaRPr>
          </a:p>
          <a:p>
            <a:pPr marL="742950" lvl="1" indent="-285750">
              <a:lnSpc>
                <a:spcPct val="150000"/>
              </a:lnSpc>
            </a:pPr>
            <a:r>
              <a:rPr lang="en-US" altLang="ko-KR" dirty="0" err="1" smtClean="0"/>
              <a:t>LineChart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</a:pPr>
            <a:endParaRPr lang="en-US" altLang="ko-KR" dirty="0" smtClean="0"/>
          </a:p>
          <a:p>
            <a:pPr marL="742950" lvl="1" indent="-285750">
              <a:lnSpc>
                <a:spcPct val="150000"/>
              </a:lnSpc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</a:pPr>
            <a:endParaRPr lang="en-US" altLang="ko-KR" dirty="0" smtClean="0"/>
          </a:p>
          <a:p>
            <a:pPr marL="742950" lvl="1" indent="-285750">
              <a:lnSpc>
                <a:spcPct val="150000"/>
              </a:lnSpc>
            </a:pPr>
            <a:r>
              <a:rPr lang="en-US" altLang="ko-KR" dirty="0" err="1" smtClean="0"/>
              <a:t>BubbleChart</a:t>
            </a: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 smtClean="0"/>
          </a:p>
          <a:p>
            <a:pPr marL="457200" lvl="1" indent="0">
              <a:lnSpc>
                <a:spcPct val="150000"/>
              </a:lnSpc>
              <a:buFont typeface="Wingdings" pitchFamily="2" charset="2"/>
              <a:buNone/>
            </a:pPr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257" y="2371917"/>
            <a:ext cx="1831277" cy="1541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128" y="2333907"/>
            <a:ext cx="1942909" cy="1617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763" y="2330206"/>
            <a:ext cx="2173414" cy="1667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내용 개체 틀 2"/>
          <p:cNvSpPr txBox="1">
            <a:spLocks/>
          </p:cNvSpPr>
          <p:nvPr/>
        </p:nvSpPr>
        <p:spPr>
          <a:xfrm>
            <a:off x="5813720" y="1123752"/>
            <a:ext cx="4097194" cy="491224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05740" indent="-205740" algn="l" rtl="0" eaLnBrk="1" latinLnBrk="1" hangingPunct="1">
              <a:lnSpc>
                <a:spcPct val="120000"/>
              </a:lnSpc>
              <a:spcBef>
                <a:spcPts val="450"/>
              </a:spcBef>
              <a:buClr>
                <a:schemeClr val="tx1"/>
              </a:buClr>
              <a:buSzPct val="76000"/>
              <a:buFont typeface="Wingdings" pitchFamily="2" charset="2"/>
              <a:buChar char="l"/>
              <a:defRPr kumimoji="0" sz="2400" kern="120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04813" indent="-204788" algn="l" rtl="0" eaLnBrk="1" latinLnBrk="1" hangingPunct="1">
              <a:lnSpc>
                <a:spcPct val="120000"/>
              </a:lnSpc>
              <a:spcBef>
                <a:spcPts val="450"/>
              </a:spcBef>
              <a:buClr>
                <a:schemeClr val="accent5">
                  <a:lumMod val="75000"/>
                </a:schemeClr>
              </a:buClr>
              <a:buSzPct val="85000"/>
              <a:buFont typeface="Wingdings" pitchFamily="2" charset="2"/>
              <a:buChar char=""/>
              <a:defRPr kumimoji="0" sz="2000" kern="1200" baseline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Tahoma" pitchFamily="34" charset="0"/>
              </a:defRPr>
            </a:lvl2pPr>
            <a:lvl3pPr marL="513000" indent="-108000" algn="l" rtl="0" eaLnBrk="1" latinLnBrk="1" hangingPunct="1">
              <a:lnSpc>
                <a:spcPct val="120000"/>
              </a:lnSpc>
              <a:spcBef>
                <a:spcPts val="375"/>
              </a:spcBef>
              <a:buClr>
                <a:schemeClr val="bg1">
                  <a:shade val="50000"/>
                </a:schemeClr>
              </a:buClr>
              <a:buSzPct val="76000"/>
              <a:buFont typeface="Arial" pitchFamily="34" charset="0"/>
              <a:buChar char="•"/>
              <a:defRPr kumimoji="0" sz="1800" kern="1200" baseline="0">
                <a:solidFill>
                  <a:srgbClr val="4D4D4D"/>
                </a:solidFill>
                <a:latin typeface="+mn-lt"/>
                <a:ea typeface="+mn-ea"/>
                <a:cs typeface="Tahoma" pitchFamily="34" charset="0"/>
              </a:defRPr>
            </a:lvl3pPr>
            <a:lvl4pPr marL="729000" indent="-108000" algn="l" rtl="0" eaLnBrk="1" latinLnBrk="1" hangingPunct="1">
              <a:lnSpc>
                <a:spcPct val="110000"/>
              </a:lnSpc>
              <a:spcBef>
                <a:spcPts val="375"/>
              </a:spcBef>
              <a:buClr>
                <a:schemeClr val="accent2">
                  <a:shade val="75000"/>
                </a:schemeClr>
              </a:buClr>
              <a:buSzPct val="70000"/>
              <a:buFont typeface="Wingdings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4pPr>
            <a:lvl5pPr marL="999000" indent="-135000" algn="l" rtl="0" eaLnBrk="1" latinLnBrk="1" hangingPunct="1">
              <a:spcBef>
                <a:spcPts val="225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5pPr>
            <a:lvl6pPr marL="1234440" indent="-137160" algn="l" rtl="0" eaLnBrk="1" latinLnBrk="1" hangingPunct="1">
              <a:spcBef>
                <a:spcPts val="225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71600" indent="-137160" algn="l" rtl="0" eaLnBrk="1" latinLnBrk="1" hangingPunct="1">
              <a:spcBef>
                <a:spcPts val="225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0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37160" algn="l" rtl="0" eaLnBrk="1" latinLnBrk="1" hangingPunct="1">
              <a:spcBef>
                <a:spcPts val="225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0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45920" indent="-137160" algn="l" rtl="0" eaLnBrk="1" latinLnBrk="1" hangingPunct="1">
              <a:spcBef>
                <a:spcPts val="225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9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chemeClr val="bg2">
                  <a:lumMod val="50000"/>
                </a:schemeClr>
              </a:buClr>
              <a:buNone/>
            </a:pPr>
            <a:endParaRPr lang="en-US" altLang="ko-KR" dirty="0" smtClean="0">
              <a:solidFill>
                <a:srgbClr val="0070C0"/>
              </a:solidFill>
            </a:endParaRPr>
          </a:p>
          <a:p>
            <a:pPr marL="742950" lvl="1" indent="-285750">
              <a:lnSpc>
                <a:spcPct val="150000"/>
              </a:lnSpc>
            </a:pPr>
            <a:r>
              <a:rPr lang="en-US" altLang="ko-KR" dirty="0" err="1" smtClean="0"/>
              <a:t>AreaChart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</a:pPr>
            <a:endParaRPr lang="en-US" altLang="ko-KR" dirty="0" smtClean="0"/>
          </a:p>
          <a:p>
            <a:pPr marL="742950" lvl="1" indent="-285750">
              <a:lnSpc>
                <a:spcPct val="150000"/>
              </a:lnSpc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</a:pPr>
            <a:endParaRPr lang="en-US" altLang="ko-KR" dirty="0" smtClean="0"/>
          </a:p>
          <a:p>
            <a:pPr marL="742950" lvl="1" indent="-285750">
              <a:lnSpc>
                <a:spcPct val="150000"/>
              </a:lnSpc>
            </a:pPr>
            <a:r>
              <a:rPr lang="en-US" altLang="ko-KR" dirty="0" err="1" smtClean="0"/>
              <a:t>ScatterChart</a:t>
            </a: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 smtClean="0"/>
          </a:p>
          <a:p>
            <a:pPr marL="457200" lvl="1" indent="0">
              <a:lnSpc>
                <a:spcPct val="150000"/>
              </a:lnSpc>
              <a:buFont typeface="Wingdings" pitchFamily="2" charset="2"/>
              <a:buNone/>
            </a:pPr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257" y="4476750"/>
            <a:ext cx="1808199" cy="1639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351" y="4471099"/>
            <a:ext cx="1832461" cy="164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540" y="4463486"/>
            <a:ext cx="1844611" cy="1715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921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버튼 컨트롤</a:t>
            </a:r>
            <a:endParaRPr lang="en-US" altLang="ko-KR" dirty="0"/>
          </a:p>
        </p:txBody>
      </p:sp>
      <p:sp>
        <p:nvSpPr>
          <p:cNvPr id="9" name="내용 개체 틀 2"/>
          <p:cNvSpPr>
            <a:spLocks noGrp="1"/>
          </p:cNvSpPr>
          <p:nvPr>
            <p:ph sz="quarter" idx="1"/>
          </p:nvPr>
        </p:nvSpPr>
        <p:spPr>
          <a:xfrm>
            <a:off x="623777" y="1226288"/>
            <a:ext cx="8063023" cy="4912242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r>
              <a:rPr lang="en-US" altLang="ko-KR" b="1" dirty="0" err="1" smtClean="0"/>
              <a:t>CheckBox</a:t>
            </a:r>
            <a:endParaRPr lang="en-US" altLang="ko-KR" b="1" dirty="0" smtClean="0"/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/>
          </a:p>
          <a:p>
            <a:pPr marL="0" indent="0">
              <a:lnSpc>
                <a:spcPct val="150000"/>
              </a:lnSpc>
              <a:buClr>
                <a:schemeClr val="bg2">
                  <a:lumMod val="50000"/>
                </a:schemeClr>
              </a:buClr>
              <a:buNone/>
            </a:pPr>
            <a:endParaRPr lang="en-US" altLang="ko-KR" b="1" dirty="0"/>
          </a:p>
          <a:p>
            <a:pPr marL="0" indent="0">
              <a:lnSpc>
                <a:spcPct val="150000"/>
              </a:lnSpc>
              <a:buClr>
                <a:schemeClr val="bg2">
                  <a:lumMod val="50000"/>
                </a:schemeClr>
              </a:buClr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marL="742950" lvl="1" indent="-285750">
              <a:lnSpc>
                <a:spcPct val="150000"/>
              </a:lnSpc>
            </a:pPr>
            <a:r>
              <a:rPr lang="en-US" altLang="ko-KR" dirty="0" smtClean="0"/>
              <a:t>text : </a:t>
            </a:r>
            <a:r>
              <a:rPr lang="ko-KR" altLang="en-US" dirty="0" smtClean="0"/>
              <a:t>사용자에게 보여주는 문자열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</a:pPr>
            <a:r>
              <a:rPr lang="en-US" altLang="ko-KR" dirty="0" err="1"/>
              <a:t>u</a:t>
            </a:r>
            <a:r>
              <a:rPr lang="en-US" altLang="ko-KR" dirty="0" err="1" smtClean="0"/>
              <a:t>serdata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프로그램에서 처리하는 데이터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</a:pPr>
            <a:r>
              <a:rPr lang="en-US" altLang="ko-KR" dirty="0" smtClean="0"/>
              <a:t>selected: true</a:t>
            </a:r>
            <a:r>
              <a:rPr lang="ko-KR" altLang="en-US" dirty="0" smtClean="0"/>
              <a:t>인 경우</a:t>
            </a:r>
            <a:r>
              <a:rPr lang="en-US" altLang="ko-KR" dirty="0" smtClean="0"/>
              <a:t> 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, false</a:t>
            </a:r>
            <a:r>
              <a:rPr lang="ko-KR" altLang="en-US" dirty="0" smtClean="0"/>
              <a:t>인 경우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미선택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 smtClean="0"/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 smtClean="0"/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/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72008" y="1932432"/>
            <a:ext cx="8046720" cy="12374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&lt;</a:t>
            </a:r>
            <a:r>
              <a:rPr lang="en-US" altLang="ko-KR" sz="1600" dirty="0" err="1">
                <a:solidFill>
                  <a:schemeClr val="tx1"/>
                </a:solidFill>
              </a:rPr>
              <a:t>CheckBox</a:t>
            </a:r>
            <a:r>
              <a:rPr lang="en-US" altLang="ko-KR" sz="1600" dirty="0">
                <a:solidFill>
                  <a:schemeClr val="tx1"/>
                </a:solidFill>
              </a:rPr>
              <a:t> text="</a:t>
            </a:r>
            <a:r>
              <a:rPr lang="ko-KR" altLang="en-US" sz="1600" dirty="0">
                <a:solidFill>
                  <a:schemeClr val="tx1"/>
                </a:solidFill>
              </a:rPr>
              <a:t>라벨</a:t>
            </a:r>
            <a:r>
              <a:rPr lang="en-US" altLang="ko-KR" sz="1600" dirty="0">
                <a:solidFill>
                  <a:schemeClr val="tx1"/>
                </a:solidFill>
              </a:rPr>
              <a:t>1" </a:t>
            </a:r>
            <a:r>
              <a:rPr lang="en-US" altLang="ko-KR" sz="1600" dirty="0" err="1">
                <a:solidFill>
                  <a:schemeClr val="tx1"/>
                </a:solidFill>
              </a:rPr>
              <a:t>userData</a:t>
            </a:r>
            <a:r>
              <a:rPr lang="en-US" altLang="ko-KR" sz="1600" dirty="0">
                <a:solidFill>
                  <a:schemeClr val="tx1"/>
                </a:solidFill>
              </a:rPr>
              <a:t>="</a:t>
            </a:r>
            <a:r>
              <a:rPr lang="ko-KR" altLang="en-US" sz="1600" dirty="0">
                <a:solidFill>
                  <a:schemeClr val="tx1"/>
                </a:solidFill>
              </a:rPr>
              <a:t>값</a:t>
            </a:r>
            <a:r>
              <a:rPr lang="en-US" altLang="ko-KR" sz="1600" dirty="0">
                <a:solidFill>
                  <a:schemeClr val="tx1"/>
                </a:solidFill>
              </a:rPr>
              <a:t>1"/&gt;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&lt;</a:t>
            </a:r>
            <a:r>
              <a:rPr lang="en-US" altLang="ko-KR" sz="1600" dirty="0" err="1">
                <a:solidFill>
                  <a:schemeClr val="tx1"/>
                </a:solidFill>
              </a:rPr>
              <a:t>CheckBox</a:t>
            </a:r>
            <a:r>
              <a:rPr lang="en-US" altLang="ko-KR" sz="1600" dirty="0">
                <a:solidFill>
                  <a:schemeClr val="tx1"/>
                </a:solidFill>
              </a:rPr>
              <a:t> text="</a:t>
            </a:r>
            <a:r>
              <a:rPr lang="ko-KR" altLang="en-US" sz="1600" dirty="0">
                <a:solidFill>
                  <a:schemeClr val="tx1"/>
                </a:solidFill>
              </a:rPr>
              <a:t>라벨</a:t>
            </a:r>
            <a:r>
              <a:rPr lang="en-US" altLang="ko-KR" sz="1600" dirty="0">
                <a:solidFill>
                  <a:schemeClr val="tx1"/>
                </a:solidFill>
              </a:rPr>
              <a:t>2" </a:t>
            </a:r>
            <a:r>
              <a:rPr lang="en-US" altLang="ko-KR" sz="1600" dirty="0" err="1">
                <a:solidFill>
                  <a:schemeClr val="tx1"/>
                </a:solidFill>
              </a:rPr>
              <a:t>userData</a:t>
            </a:r>
            <a:r>
              <a:rPr lang="en-US" altLang="ko-KR" sz="1600" dirty="0">
                <a:solidFill>
                  <a:schemeClr val="tx1"/>
                </a:solidFill>
              </a:rPr>
              <a:t>="</a:t>
            </a:r>
            <a:r>
              <a:rPr lang="ko-KR" altLang="en-US" sz="1600" dirty="0">
                <a:solidFill>
                  <a:schemeClr val="tx1"/>
                </a:solidFill>
              </a:rPr>
              <a:t>값</a:t>
            </a:r>
            <a:r>
              <a:rPr lang="en-US" altLang="ko-KR" sz="1600" dirty="0">
                <a:solidFill>
                  <a:schemeClr val="tx1"/>
                </a:solidFill>
              </a:rPr>
              <a:t>2", selected="true</a:t>
            </a:r>
            <a:r>
              <a:rPr lang="en-US" altLang="ko-KR" sz="1600" dirty="0" smtClean="0">
                <a:solidFill>
                  <a:schemeClr val="tx1"/>
                </a:solidFill>
              </a:rPr>
              <a:t>"/&gt;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97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차트 컨트롤</a:t>
            </a:r>
            <a:endParaRPr lang="en-US" altLang="ko-KR" dirty="0"/>
          </a:p>
        </p:txBody>
      </p:sp>
      <p:sp>
        <p:nvSpPr>
          <p:cNvPr id="9" name="내용 개체 틀 2"/>
          <p:cNvSpPr>
            <a:spLocks noGrp="1"/>
          </p:cNvSpPr>
          <p:nvPr>
            <p:ph sz="quarter" idx="1"/>
          </p:nvPr>
        </p:nvSpPr>
        <p:spPr>
          <a:xfrm>
            <a:off x="623777" y="1226288"/>
            <a:ext cx="8291623" cy="5165368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r>
              <a:rPr lang="en-US" altLang="ko-KR" b="1" dirty="0" smtClean="0"/>
              <a:t>Chart</a:t>
            </a:r>
          </a:p>
          <a:p>
            <a:pPr marL="0" indent="0">
              <a:lnSpc>
                <a:spcPct val="150000"/>
              </a:lnSpc>
              <a:buClr>
                <a:schemeClr val="bg2">
                  <a:lumMod val="50000"/>
                </a:schemeClr>
              </a:buClr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marL="742950" lvl="1" indent="-285750">
              <a:lnSpc>
                <a:spcPct val="150000"/>
              </a:lnSpc>
            </a:pPr>
            <a:r>
              <a:rPr lang="en-US" altLang="ko-KR" dirty="0" err="1" smtClean="0"/>
              <a:t>PieChart</a:t>
            </a:r>
            <a:r>
              <a:rPr lang="ko-KR" altLang="en-US" dirty="0" smtClean="0"/>
              <a:t>의 경우 </a:t>
            </a:r>
            <a:r>
              <a:rPr lang="en-US" altLang="ko-KR" dirty="0" smtClean="0"/>
              <a:t>X, Y</a:t>
            </a:r>
            <a:r>
              <a:rPr lang="ko-KR" altLang="en-US" dirty="0" smtClean="0"/>
              <a:t>축이 없으므로 </a:t>
            </a:r>
            <a:r>
              <a:rPr lang="en-US" altLang="ko-KR" dirty="0" smtClean="0"/>
              <a:t>FXML </a:t>
            </a:r>
            <a:r>
              <a:rPr lang="ko-KR" altLang="en-US" dirty="0" err="1" smtClean="0"/>
              <a:t>배치시</a:t>
            </a:r>
            <a:r>
              <a:rPr lang="ko-KR" altLang="en-US" dirty="0" smtClean="0"/>
              <a:t> 쉬움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</a:pP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 smtClean="0"/>
          </a:p>
          <a:p>
            <a:pPr marL="742950" lvl="1" indent="-285750">
              <a:lnSpc>
                <a:spcPct val="150000"/>
              </a:lnSpc>
            </a:pPr>
            <a:r>
              <a:rPr lang="en-US" altLang="ko-KR" dirty="0" err="1" smtClean="0"/>
              <a:t>xAxis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yAxis</a:t>
            </a:r>
            <a:r>
              <a:rPr lang="en-US" altLang="ko-KR" dirty="0" smtClean="0"/>
              <a:t> : x</a:t>
            </a:r>
            <a:r>
              <a:rPr lang="ko-KR" altLang="en-US" dirty="0" smtClean="0"/>
              <a:t>축</a:t>
            </a:r>
            <a:r>
              <a:rPr lang="en-US" altLang="ko-KR" dirty="0" smtClean="0"/>
              <a:t>, y</a:t>
            </a:r>
            <a:r>
              <a:rPr lang="ko-KR" altLang="en-US" dirty="0" smtClean="0"/>
              <a:t>축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</a:pPr>
            <a:r>
              <a:rPr lang="en-US" altLang="ko-KR" dirty="0" err="1" smtClean="0"/>
              <a:t>CategoryAxis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분류 눈금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</a:pPr>
            <a:r>
              <a:rPr lang="en-US" altLang="ko-KR" dirty="0" err="1" smtClean="0"/>
              <a:t>NumberAxis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숫자 눈금</a:t>
            </a: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 smtClean="0"/>
          </a:p>
          <a:p>
            <a:pPr marL="742950" lvl="1" indent="-285750">
              <a:lnSpc>
                <a:spcPct val="150000"/>
              </a:lnSpc>
            </a:pP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521208" y="1847088"/>
            <a:ext cx="8211312" cy="5029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&lt;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PieChart</a:t>
            </a:r>
            <a:r>
              <a:rPr lang="en-US" altLang="ko-KR" sz="1600" dirty="0" smtClean="0">
                <a:solidFill>
                  <a:schemeClr val="tx1"/>
                </a:solidFill>
              </a:rPr>
              <a:t>/&gt;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21208" y="3142488"/>
            <a:ext cx="8211312" cy="1447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&lt;</a:t>
            </a:r>
            <a:r>
              <a:rPr lang="en-US" altLang="ko-KR" sz="1200" dirty="0" err="1">
                <a:solidFill>
                  <a:schemeClr val="tx1"/>
                </a:solidFill>
              </a:rPr>
              <a:t>BarChart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	&lt;</a:t>
            </a:r>
            <a:r>
              <a:rPr lang="en-US" altLang="ko-KR" sz="1200" dirty="0" err="1">
                <a:solidFill>
                  <a:schemeClr val="tx1"/>
                </a:solidFill>
              </a:rPr>
              <a:t>xAxis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		&lt;</a:t>
            </a:r>
            <a:r>
              <a:rPr lang="en-US" altLang="ko-KR" sz="1200" dirty="0" err="1">
                <a:solidFill>
                  <a:schemeClr val="tx1"/>
                </a:solidFill>
              </a:rPr>
              <a:t>CategoryAxis</a:t>
            </a:r>
            <a:r>
              <a:rPr lang="en-US" altLang="ko-KR" sz="1200" dirty="0">
                <a:solidFill>
                  <a:schemeClr val="tx1"/>
                </a:solidFill>
              </a:rPr>
              <a:t> side="BOTTOM" /&gt;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	&lt;/</a:t>
            </a:r>
            <a:r>
              <a:rPr lang="en-US" altLang="ko-KR" sz="1200" dirty="0" err="1">
                <a:solidFill>
                  <a:schemeClr val="tx1"/>
                </a:solidFill>
              </a:rPr>
              <a:t>xAxis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	&lt;</a:t>
            </a:r>
            <a:r>
              <a:rPr lang="en-US" altLang="ko-KR" sz="1200" dirty="0" err="1">
                <a:solidFill>
                  <a:schemeClr val="tx1"/>
                </a:solidFill>
              </a:rPr>
              <a:t>yAxis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		&lt;</a:t>
            </a:r>
            <a:r>
              <a:rPr lang="en-US" altLang="ko-KR" sz="1200" dirty="0" err="1">
                <a:solidFill>
                  <a:schemeClr val="tx1"/>
                </a:solidFill>
              </a:rPr>
              <a:t>NumberAxis</a:t>
            </a:r>
            <a:r>
              <a:rPr lang="en-US" altLang="ko-KR" sz="1200" dirty="0">
                <a:solidFill>
                  <a:schemeClr val="tx1"/>
                </a:solidFill>
              </a:rPr>
              <a:t> side="LEFT" /&gt;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	&lt;/</a:t>
            </a:r>
            <a:r>
              <a:rPr lang="en-US" altLang="ko-KR" sz="1200" dirty="0" err="1">
                <a:solidFill>
                  <a:schemeClr val="tx1"/>
                </a:solidFill>
              </a:rPr>
              <a:t>yAxis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&lt;/</a:t>
            </a:r>
            <a:r>
              <a:rPr lang="en-US" altLang="ko-KR" sz="1200" dirty="0" err="1">
                <a:solidFill>
                  <a:schemeClr val="tx1"/>
                </a:solidFill>
              </a:rPr>
              <a:t>BarChart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5057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차트 컨트롤</a:t>
            </a:r>
            <a:endParaRPr lang="en-US" altLang="ko-KR" dirty="0"/>
          </a:p>
        </p:txBody>
      </p:sp>
      <p:sp>
        <p:nvSpPr>
          <p:cNvPr id="9" name="내용 개체 틀 2"/>
          <p:cNvSpPr>
            <a:spLocks noGrp="1"/>
          </p:cNvSpPr>
          <p:nvPr>
            <p:ph sz="quarter" idx="1"/>
          </p:nvPr>
        </p:nvSpPr>
        <p:spPr>
          <a:xfrm>
            <a:off x="623777" y="1226288"/>
            <a:ext cx="8291623" cy="5165368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r>
              <a:rPr lang="en-US" altLang="ko-KR" b="1" dirty="0" smtClean="0"/>
              <a:t>XY</a:t>
            </a:r>
            <a:r>
              <a:rPr lang="ko-KR" altLang="en-US" b="1" dirty="0" smtClean="0"/>
              <a:t>축이 필요 없는 경우</a:t>
            </a:r>
            <a:endParaRPr lang="en-US" altLang="ko-KR" b="1" dirty="0" smtClean="0"/>
          </a:p>
          <a:p>
            <a:pPr marL="0" indent="0">
              <a:lnSpc>
                <a:spcPct val="150000"/>
              </a:lnSpc>
              <a:buClr>
                <a:schemeClr val="bg2">
                  <a:lumMod val="50000"/>
                </a:schemeClr>
              </a:buClr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marL="742950" lvl="1" indent="-285750">
              <a:lnSpc>
                <a:spcPct val="150000"/>
              </a:lnSpc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</a:pP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 smtClean="0"/>
          </a:p>
          <a:p>
            <a:pPr marL="742950" lvl="1" indent="-285750">
              <a:lnSpc>
                <a:spcPct val="150000"/>
              </a:lnSpc>
            </a:pP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521208" y="1847088"/>
            <a:ext cx="8211312" cy="27706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 err="1" smtClean="0">
                <a:solidFill>
                  <a:schemeClr val="tx1"/>
                </a:solidFill>
              </a:rPr>
              <a:t>pieChart.setData</a:t>
            </a: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FXCollections.observableArrayList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		</a:t>
            </a:r>
            <a:r>
              <a:rPr lang="en-US" altLang="ko-KR" sz="1600" dirty="0" smtClean="0">
                <a:solidFill>
                  <a:schemeClr val="tx1"/>
                </a:solidFill>
              </a:rPr>
              <a:t>new </a:t>
            </a:r>
            <a:r>
              <a:rPr lang="en-US" altLang="ko-KR" sz="1600" dirty="0" err="1">
                <a:solidFill>
                  <a:schemeClr val="tx1"/>
                </a:solidFill>
              </a:rPr>
              <a:t>PieChart.Data</a:t>
            </a:r>
            <a:r>
              <a:rPr lang="en-US" altLang="ko-KR" sz="1600" dirty="0">
                <a:solidFill>
                  <a:schemeClr val="tx1"/>
                </a:solidFill>
              </a:rPr>
              <a:t>("AWT", 10),	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		new </a:t>
            </a:r>
            <a:r>
              <a:rPr lang="en-US" altLang="ko-KR" sz="1600" dirty="0" err="1">
                <a:solidFill>
                  <a:schemeClr val="tx1"/>
                </a:solidFill>
              </a:rPr>
              <a:t>PieChart.Data</a:t>
            </a:r>
            <a:r>
              <a:rPr lang="en-US" altLang="ko-KR" sz="1600" dirty="0">
                <a:solidFill>
                  <a:schemeClr val="tx1"/>
                </a:solidFill>
              </a:rPr>
              <a:t>("Swing", 30),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		</a:t>
            </a:r>
            <a:r>
              <a:rPr lang="en-US" altLang="ko-KR" sz="1600" dirty="0" smtClean="0">
                <a:solidFill>
                  <a:schemeClr val="tx1"/>
                </a:solidFill>
              </a:rPr>
              <a:t>new </a:t>
            </a:r>
            <a:r>
              <a:rPr lang="en-US" altLang="ko-KR" sz="1600" dirty="0" err="1">
                <a:solidFill>
                  <a:schemeClr val="tx1"/>
                </a:solidFill>
              </a:rPr>
              <a:t>PieChart.Data</a:t>
            </a:r>
            <a:r>
              <a:rPr lang="en-US" altLang="ko-KR" sz="1600" dirty="0">
                <a:solidFill>
                  <a:schemeClr val="tx1"/>
                </a:solidFill>
              </a:rPr>
              <a:t>("SWT", 25),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		new </a:t>
            </a:r>
            <a:r>
              <a:rPr lang="en-US" altLang="ko-KR" sz="1600" dirty="0" err="1">
                <a:solidFill>
                  <a:schemeClr val="tx1"/>
                </a:solidFill>
              </a:rPr>
              <a:t>PieChart.Data</a:t>
            </a:r>
            <a:r>
              <a:rPr lang="en-US" altLang="ko-KR" sz="1600" dirty="0">
                <a:solidFill>
                  <a:schemeClr val="tx1"/>
                </a:solidFill>
              </a:rPr>
              <a:t>("JavaFX", 35)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</a:rPr>
              <a:t>));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61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차트 컨트롤</a:t>
            </a:r>
            <a:endParaRPr lang="en-US" altLang="ko-KR" dirty="0"/>
          </a:p>
        </p:txBody>
      </p:sp>
      <p:sp>
        <p:nvSpPr>
          <p:cNvPr id="9" name="내용 개체 틀 2"/>
          <p:cNvSpPr>
            <a:spLocks noGrp="1"/>
          </p:cNvSpPr>
          <p:nvPr>
            <p:ph sz="quarter" idx="1"/>
          </p:nvPr>
        </p:nvSpPr>
        <p:spPr>
          <a:xfrm>
            <a:off x="623777" y="1226288"/>
            <a:ext cx="8291623" cy="5165368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r>
              <a:rPr lang="en-US" altLang="ko-KR" b="1" dirty="0" smtClean="0"/>
              <a:t>XY</a:t>
            </a:r>
            <a:r>
              <a:rPr lang="ko-KR" altLang="en-US" b="1" dirty="0" smtClean="0"/>
              <a:t>축이 필요 있는 경우</a:t>
            </a:r>
            <a:endParaRPr lang="en-US" altLang="ko-KR" b="1" dirty="0" smtClean="0"/>
          </a:p>
          <a:p>
            <a:pPr marL="0" indent="0">
              <a:lnSpc>
                <a:spcPct val="150000"/>
              </a:lnSpc>
              <a:buClr>
                <a:schemeClr val="bg2">
                  <a:lumMod val="50000"/>
                </a:schemeClr>
              </a:buClr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marL="742950" lvl="1" indent="-285750">
              <a:lnSpc>
                <a:spcPct val="150000"/>
              </a:lnSpc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</a:pP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 smtClean="0"/>
          </a:p>
          <a:p>
            <a:pPr marL="742950" lvl="1" indent="-285750">
              <a:lnSpc>
                <a:spcPct val="150000"/>
              </a:lnSpc>
            </a:pP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521208" y="1847088"/>
            <a:ext cx="8211312" cy="33741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 err="1">
                <a:solidFill>
                  <a:schemeClr val="tx1"/>
                </a:solidFill>
              </a:rPr>
              <a:t>XYChart.Series</a:t>
            </a:r>
            <a:r>
              <a:rPr lang="en-US" altLang="ko-KR" sz="1600" dirty="0">
                <a:solidFill>
                  <a:schemeClr val="tx1"/>
                </a:solidFill>
              </a:rPr>
              <a:t> series1 = new </a:t>
            </a:r>
            <a:r>
              <a:rPr lang="en-US" altLang="ko-KR" sz="1600" dirty="0" err="1">
                <a:solidFill>
                  <a:schemeClr val="tx1"/>
                </a:solidFill>
              </a:rPr>
              <a:t>XYChart.Series</a:t>
            </a:r>
            <a:r>
              <a:rPr lang="en-US" altLang="ko-KR" sz="1600" dirty="0" smtClean="0">
                <a:solidFill>
                  <a:schemeClr val="tx1"/>
                </a:solidFill>
              </a:rPr>
              <a:t>();            // </a:t>
            </a:r>
            <a:r>
              <a:rPr lang="ko-KR" altLang="en-US" sz="1600" dirty="0" smtClean="0">
                <a:solidFill>
                  <a:schemeClr val="tx1"/>
                </a:solidFill>
              </a:rPr>
              <a:t>시리즈 생성</a:t>
            </a:r>
            <a:endParaRPr lang="en-US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</a:rPr>
              <a:t>series1.setName</a:t>
            </a:r>
            <a:r>
              <a:rPr lang="en-US" altLang="ko-KR" sz="1600" dirty="0">
                <a:solidFill>
                  <a:schemeClr val="tx1"/>
                </a:solidFill>
              </a:rPr>
              <a:t>("</a:t>
            </a:r>
            <a:r>
              <a:rPr lang="ko-KR" altLang="en-US" sz="1600" dirty="0">
                <a:solidFill>
                  <a:schemeClr val="tx1"/>
                </a:solidFill>
              </a:rPr>
              <a:t>남자</a:t>
            </a:r>
            <a:r>
              <a:rPr lang="en-US" altLang="ko-KR" sz="1600" dirty="0">
                <a:solidFill>
                  <a:schemeClr val="tx1"/>
                </a:solidFill>
              </a:rPr>
              <a:t>");       </a:t>
            </a:r>
            <a:r>
              <a:rPr lang="en-US" altLang="ko-KR" sz="1600" dirty="0" smtClean="0">
                <a:solidFill>
                  <a:schemeClr val="tx1"/>
                </a:solidFill>
              </a:rPr>
              <a:t>                                     // </a:t>
            </a:r>
            <a:r>
              <a:rPr lang="ko-KR" altLang="en-US" sz="1600" dirty="0" smtClean="0">
                <a:solidFill>
                  <a:schemeClr val="tx1"/>
                </a:solidFill>
              </a:rPr>
              <a:t>시리즈 이름 생성</a:t>
            </a:r>
            <a:endParaRPr lang="en-US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</a:rPr>
              <a:t>series1.setData(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FXCollections.observableArrayList</a:t>
            </a:r>
            <a:r>
              <a:rPr lang="en-US" altLang="ko-KR" sz="1600" dirty="0" smtClean="0">
                <a:solidFill>
                  <a:schemeClr val="tx1"/>
                </a:solidFill>
              </a:rPr>
              <a:t>(       // </a:t>
            </a:r>
            <a:r>
              <a:rPr lang="ko-KR" altLang="en-US" sz="1600" dirty="0" smtClean="0">
                <a:solidFill>
                  <a:schemeClr val="tx1"/>
                </a:solidFill>
              </a:rPr>
              <a:t>시리즈 데이터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세팅</a:t>
            </a:r>
            <a:endParaRPr lang="en-US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new </a:t>
            </a:r>
            <a:r>
              <a:rPr lang="en-US" altLang="ko-KR" sz="1600" dirty="0" err="1">
                <a:solidFill>
                  <a:schemeClr val="tx1"/>
                </a:solidFill>
              </a:rPr>
              <a:t>XYChart.Data</a:t>
            </a:r>
            <a:r>
              <a:rPr lang="en-US" altLang="ko-KR" sz="1600" dirty="0">
                <a:solidFill>
                  <a:schemeClr val="tx1"/>
                </a:solidFill>
              </a:rPr>
              <a:t>("2015", 70),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	new </a:t>
            </a:r>
            <a:r>
              <a:rPr lang="en-US" altLang="ko-KR" sz="1600" dirty="0" err="1">
                <a:solidFill>
                  <a:schemeClr val="tx1"/>
                </a:solidFill>
              </a:rPr>
              <a:t>XYChart.Data</a:t>
            </a:r>
            <a:r>
              <a:rPr lang="en-US" altLang="ko-KR" sz="1600" dirty="0">
                <a:solidFill>
                  <a:schemeClr val="tx1"/>
                </a:solidFill>
              </a:rPr>
              <a:t>("2016", 40),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	new </a:t>
            </a:r>
            <a:r>
              <a:rPr lang="en-US" altLang="ko-KR" sz="1600" dirty="0" err="1">
                <a:solidFill>
                  <a:schemeClr val="tx1"/>
                </a:solidFill>
              </a:rPr>
              <a:t>XYChart.Data</a:t>
            </a:r>
            <a:r>
              <a:rPr lang="en-US" altLang="ko-KR" sz="1600" dirty="0">
                <a:solidFill>
                  <a:schemeClr val="tx1"/>
                </a:solidFill>
              </a:rPr>
              <a:t>("2017", 50),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	new </a:t>
            </a:r>
            <a:r>
              <a:rPr lang="en-US" altLang="ko-KR" sz="1600" dirty="0" err="1">
                <a:solidFill>
                  <a:schemeClr val="tx1"/>
                </a:solidFill>
              </a:rPr>
              <a:t>XYChart.Data</a:t>
            </a:r>
            <a:r>
              <a:rPr lang="en-US" altLang="ko-KR" sz="1600" dirty="0">
                <a:solidFill>
                  <a:schemeClr val="tx1"/>
                </a:solidFill>
              </a:rPr>
              <a:t>("2018", 30)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</a:rPr>
              <a:t>)); 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 smtClean="0">
                <a:solidFill>
                  <a:schemeClr val="tx1"/>
                </a:solidFill>
              </a:rPr>
              <a:t>barChart.getData</a:t>
            </a:r>
            <a:r>
              <a:rPr lang="en-US" altLang="ko-KR" sz="1600" dirty="0">
                <a:solidFill>
                  <a:schemeClr val="tx1"/>
                </a:solidFill>
              </a:rPr>
              <a:t>().add(series1</a:t>
            </a:r>
            <a:r>
              <a:rPr lang="en-US" altLang="ko-KR" sz="1600" dirty="0" smtClean="0">
                <a:solidFill>
                  <a:schemeClr val="tx1"/>
                </a:solidFill>
              </a:rPr>
              <a:t>)                                  // </a:t>
            </a:r>
            <a:r>
              <a:rPr lang="ko-KR" altLang="en-US" sz="1600" dirty="0" smtClean="0">
                <a:solidFill>
                  <a:schemeClr val="tx1"/>
                </a:solidFill>
              </a:rPr>
              <a:t>차트에 시리즈 추가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42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차트 컨트롤</a:t>
            </a:r>
            <a:endParaRPr lang="en-US" altLang="ko-KR" dirty="0"/>
          </a:p>
        </p:txBody>
      </p:sp>
      <p:sp>
        <p:nvSpPr>
          <p:cNvPr id="9" name="내용 개체 틀 2"/>
          <p:cNvSpPr>
            <a:spLocks noGrp="1"/>
          </p:cNvSpPr>
          <p:nvPr>
            <p:ph sz="quarter" idx="1"/>
          </p:nvPr>
        </p:nvSpPr>
        <p:spPr>
          <a:xfrm>
            <a:off x="623778" y="1180568"/>
            <a:ext cx="8410494" cy="5238520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r>
              <a:rPr lang="ko-KR" altLang="en-US" b="1" dirty="0" smtClean="0"/>
              <a:t>예제 </a:t>
            </a:r>
            <a:r>
              <a:rPr lang="en-US" altLang="ko-KR" b="1" dirty="0" smtClean="0"/>
              <a:t>17-5-1</a:t>
            </a:r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/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 smtClean="0"/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/>
          </a:p>
          <a:p>
            <a:pPr marL="0" indent="0">
              <a:lnSpc>
                <a:spcPct val="150000"/>
              </a:lnSpc>
              <a:buClr>
                <a:schemeClr val="bg2">
                  <a:lumMod val="50000"/>
                </a:schemeClr>
              </a:buClr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marL="742950" lvl="1" indent="-285750">
              <a:lnSpc>
                <a:spcPct val="150000"/>
              </a:lnSpc>
            </a:pPr>
            <a:r>
              <a:rPr lang="ko-KR" altLang="en-US" dirty="0" smtClean="0"/>
              <a:t>임의의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가지 분류에 대하여 </a:t>
            </a:r>
            <a:r>
              <a:rPr lang="en-US" altLang="ko-KR" dirty="0" err="1" smtClean="0"/>
              <a:t>pieChart</a:t>
            </a:r>
            <a:r>
              <a:rPr lang="ko-KR" altLang="en-US" dirty="0" smtClean="0"/>
              <a:t>를 작성하시오</a:t>
            </a:r>
            <a:r>
              <a:rPr lang="en-US" altLang="ko-KR" dirty="0" smtClean="0"/>
              <a:t>.</a:t>
            </a:r>
          </a:p>
          <a:p>
            <a:pPr marL="742950" lvl="1" indent="-285750">
              <a:lnSpc>
                <a:spcPct val="150000"/>
              </a:lnSpc>
            </a:pPr>
            <a:r>
              <a:rPr lang="ko-KR" altLang="en-US" dirty="0" smtClean="0"/>
              <a:t>임의의 값에 대하여 남녀에 대한 </a:t>
            </a:r>
            <a:r>
              <a:rPr lang="en-US" altLang="ko-KR" dirty="0" err="1" smtClean="0"/>
              <a:t>BarChart</a:t>
            </a:r>
            <a:r>
              <a:rPr lang="ko-KR" altLang="en-US" dirty="0" smtClean="0"/>
              <a:t>를 작성하시오</a:t>
            </a:r>
            <a:r>
              <a:rPr lang="en-US" altLang="ko-KR" dirty="0" smtClean="0"/>
              <a:t>.</a:t>
            </a:r>
          </a:p>
          <a:p>
            <a:pPr marL="742950" lvl="1" indent="-285750">
              <a:lnSpc>
                <a:spcPct val="150000"/>
              </a:lnSpc>
            </a:pPr>
            <a:r>
              <a:rPr lang="ko-KR" altLang="en-US" dirty="0" smtClean="0"/>
              <a:t>임의의 값에 대하여 평균온도에 대한 </a:t>
            </a:r>
            <a:r>
              <a:rPr lang="en-US" altLang="ko-KR" dirty="0" err="1" smtClean="0"/>
              <a:t>AreaChart</a:t>
            </a:r>
            <a:r>
              <a:rPr lang="ko-KR" altLang="en-US" dirty="0" smtClean="0"/>
              <a:t>를 작성하시오</a:t>
            </a:r>
            <a:r>
              <a:rPr lang="en-US" altLang="ko-KR" dirty="0" smtClean="0"/>
              <a:t>.</a:t>
            </a: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4360626" y="1131852"/>
            <a:ext cx="4097194" cy="491224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05740" indent="-205740" algn="l" rtl="0" eaLnBrk="1" latinLnBrk="1" hangingPunct="1">
              <a:lnSpc>
                <a:spcPct val="120000"/>
              </a:lnSpc>
              <a:spcBef>
                <a:spcPts val="450"/>
              </a:spcBef>
              <a:buClr>
                <a:schemeClr val="tx1"/>
              </a:buClr>
              <a:buSzPct val="76000"/>
              <a:buFont typeface="Wingdings" pitchFamily="2" charset="2"/>
              <a:buChar char="l"/>
              <a:defRPr kumimoji="0" sz="2400" kern="120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04813" indent="-204788" algn="l" rtl="0" eaLnBrk="1" latinLnBrk="1" hangingPunct="1">
              <a:lnSpc>
                <a:spcPct val="120000"/>
              </a:lnSpc>
              <a:spcBef>
                <a:spcPts val="450"/>
              </a:spcBef>
              <a:buClr>
                <a:schemeClr val="accent5">
                  <a:lumMod val="75000"/>
                </a:schemeClr>
              </a:buClr>
              <a:buSzPct val="85000"/>
              <a:buFont typeface="Wingdings" pitchFamily="2" charset="2"/>
              <a:buChar char=""/>
              <a:defRPr kumimoji="0" sz="2000" kern="1200" baseline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Tahoma" pitchFamily="34" charset="0"/>
              </a:defRPr>
            </a:lvl2pPr>
            <a:lvl3pPr marL="513000" indent="-108000" algn="l" rtl="0" eaLnBrk="1" latinLnBrk="1" hangingPunct="1">
              <a:lnSpc>
                <a:spcPct val="120000"/>
              </a:lnSpc>
              <a:spcBef>
                <a:spcPts val="375"/>
              </a:spcBef>
              <a:buClr>
                <a:schemeClr val="bg1">
                  <a:shade val="50000"/>
                </a:schemeClr>
              </a:buClr>
              <a:buSzPct val="76000"/>
              <a:buFont typeface="Arial" pitchFamily="34" charset="0"/>
              <a:buChar char="•"/>
              <a:defRPr kumimoji="0" sz="1800" kern="1200" baseline="0">
                <a:solidFill>
                  <a:srgbClr val="4D4D4D"/>
                </a:solidFill>
                <a:latin typeface="+mn-lt"/>
                <a:ea typeface="+mn-ea"/>
                <a:cs typeface="Tahoma" pitchFamily="34" charset="0"/>
              </a:defRPr>
            </a:lvl3pPr>
            <a:lvl4pPr marL="729000" indent="-108000" algn="l" rtl="0" eaLnBrk="1" latinLnBrk="1" hangingPunct="1">
              <a:lnSpc>
                <a:spcPct val="110000"/>
              </a:lnSpc>
              <a:spcBef>
                <a:spcPts val="375"/>
              </a:spcBef>
              <a:buClr>
                <a:schemeClr val="accent2">
                  <a:shade val="75000"/>
                </a:schemeClr>
              </a:buClr>
              <a:buSzPct val="70000"/>
              <a:buFont typeface="Wingdings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4pPr>
            <a:lvl5pPr marL="999000" indent="-135000" algn="l" rtl="0" eaLnBrk="1" latinLnBrk="1" hangingPunct="1">
              <a:spcBef>
                <a:spcPts val="225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5pPr>
            <a:lvl6pPr marL="1234440" indent="-137160" algn="l" rtl="0" eaLnBrk="1" latinLnBrk="1" hangingPunct="1">
              <a:spcBef>
                <a:spcPts val="225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71600" indent="-137160" algn="l" rtl="0" eaLnBrk="1" latinLnBrk="1" hangingPunct="1">
              <a:spcBef>
                <a:spcPts val="225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0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37160" algn="l" rtl="0" eaLnBrk="1" latinLnBrk="1" hangingPunct="1">
              <a:spcBef>
                <a:spcPts val="225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0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45920" indent="-137160" algn="l" rtl="0" eaLnBrk="1" latinLnBrk="1" hangingPunct="1">
              <a:spcBef>
                <a:spcPts val="225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9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chemeClr val="bg2">
                  <a:lumMod val="50000"/>
                </a:schemeClr>
              </a:buClr>
              <a:buNone/>
            </a:pPr>
            <a:endParaRPr lang="en-US" altLang="ko-KR" dirty="0" smtClean="0">
              <a:solidFill>
                <a:srgbClr val="0070C0"/>
              </a:solidFill>
            </a:endParaRPr>
          </a:p>
          <a:p>
            <a:pPr marL="742950" lvl="1" indent="-285750">
              <a:lnSpc>
                <a:spcPct val="150000"/>
              </a:lnSpc>
            </a:pPr>
            <a:endParaRPr lang="en-US" altLang="ko-KR" dirty="0" smtClean="0"/>
          </a:p>
          <a:p>
            <a:pPr marL="457200" lvl="1" indent="0">
              <a:lnSpc>
                <a:spcPct val="150000"/>
              </a:lnSpc>
              <a:buFont typeface="Wingdings" pitchFamily="2" charset="2"/>
              <a:buNone/>
            </a:pPr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853" y="1875662"/>
            <a:ext cx="7096571" cy="2348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094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차트 컨트롤</a:t>
            </a:r>
            <a:endParaRPr lang="en-US" altLang="ko-KR" dirty="0"/>
          </a:p>
        </p:txBody>
      </p:sp>
      <p:sp>
        <p:nvSpPr>
          <p:cNvPr id="9" name="내용 개체 틀 2"/>
          <p:cNvSpPr>
            <a:spLocks noGrp="1"/>
          </p:cNvSpPr>
          <p:nvPr>
            <p:ph sz="quarter" idx="1"/>
          </p:nvPr>
        </p:nvSpPr>
        <p:spPr>
          <a:xfrm>
            <a:off x="623777" y="1226288"/>
            <a:ext cx="8291623" cy="4912242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r>
              <a:rPr lang="en-US" altLang="ko-KR" b="1" dirty="0" err="1"/>
              <a:t>r</a:t>
            </a:r>
            <a:r>
              <a:rPr lang="en-US" altLang="ko-KR" b="1" dirty="0" err="1" smtClean="0"/>
              <a:t>oot.fxml</a:t>
            </a:r>
            <a:endParaRPr lang="en-US" altLang="ko-KR" b="1" dirty="0" smtClean="0"/>
          </a:p>
          <a:p>
            <a:pPr marL="0" indent="0">
              <a:lnSpc>
                <a:spcPct val="150000"/>
              </a:lnSpc>
              <a:buClr>
                <a:schemeClr val="bg2">
                  <a:lumMod val="50000"/>
                </a:schemeClr>
              </a:buClr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marL="742950" lvl="1" indent="-285750">
              <a:lnSpc>
                <a:spcPct val="150000"/>
              </a:lnSpc>
            </a:pP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 smtClean="0"/>
          </a:p>
          <a:p>
            <a:pPr marL="742950" lvl="1" indent="-285750">
              <a:lnSpc>
                <a:spcPct val="150000"/>
              </a:lnSpc>
            </a:pP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521208" y="1847088"/>
            <a:ext cx="8211312" cy="434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>
                <a:solidFill>
                  <a:schemeClr val="tx1"/>
                </a:solidFill>
              </a:rPr>
              <a:t>&lt;</a:t>
            </a:r>
            <a:r>
              <a:rPr lang="en-US" altLang="ko-KR" sz="1300" dirty="0" err="1">
                <a:solidFill>
                  <a:schemeClr val="tx1"/>
                </a:solidFill>
              </a:rPr>
              <a:t>HBox</a:t>
            </a:r>
            <a:r>
              <a:rPr lang="en-US" altLang="ko-KR" sz="1300" dirty="0">
                <a:solidFill>
                  <a:schemeClr val="tx1"/>
                </a:solidFill>
              </a:rPr>
              <a:t> </a:t>
            </a:r>
            <a:r>
              <a:rPr lang="en-US" altLang="ko-KR" sz="1300" dirty="0" err="1">
                <a:solidFill>
                  <a:schemeClr val="tx1"/>
                </a:solidFill>
              </a:rPr>
              <a:t>xmlns:fx</a:t>
            </a:r>
            <a:r>
              <a:rPr lang="en-US" altLang="ko-KR" sz="1300" dirty="0">
                <a:solidFill>
                  <a:schemeClr val="tx1"/>
                </a:solidFill>
              </a:rPr>
              <a:t>="http://javafx.com/</a:t>
            </a:r>
            <a:r>
              <a:rPr lang="en-US" altLang="ko-KR" sz="1300" dirty="0" err="1">
                <a:solidFill>
                  <a:schemeClr val="tx1"/>
                </a:solidFill>
              </a:rPr>
              <a:t>fxml</a:t>
            </a:r>
            <a:r>
              <a:rPr lang="en-US" altLang="ko-KR" sz="1300" dirty="0">
                <a:solidFill>
                  <a:schemeClr val="tx1"/>
                </a:solidFill>
              </a:rPr>
              <a:t>" </a:t>
            </a:r>
            <a:r>
              <a:rPr lang="en-US" altLang="ko-KR" sz="1300" dirty="0" err="1">
                <a:solidFill>
                  <a:schemeClr val="tx1"/>
                </a:solidFill>
              </a:rPr>
              <a:t>fx:controller</a:t>
            </a:r>
            <a:r>
              <a:rPr lang="en-US" altLang="ko-KR" sz="1300" dirty="0">
                <a:solidFill>
                  <a:schemeClr val="tx1"/>
                </a:solidFill>
              </a:rPr>
              <a:t>="sec07.exam06_chart.RootController"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	</a:t>
            </a:r>
            <a:r>
              <a:rPr lang="en-US" altLang="ko-KR" sz="1300" dirty="0" err="1">
                <a:solidFill>
                  <a:schemeClr val="tx1"/>
                </a:solidFill>
              </a:rPr>
              <a:t>prefHeight</a:t>
            </a:r>
            <a:r>
              <a:rPr lang="en-US" altLang="ko-KR" sz="1300" dirty="0">
                <a:solidFill>
                  <a:schemeClr val="tx1"/>
                </a:solidFill>
              </a:rPr>
              <a:t>="250" </a:t>
            </a:r>
            <a:r>
              <a:rPr lang="en-US" altLang="ko-KR" sz="1300" dirty="0" err="1">
                <a:solidFill>
                  <a:schemeClr val="tx1"/>
                </a:solidFill>
              </a:rPr>
              <a:t>prefWidth</a:t>
            </a:r>
            <a:r>
              <a:rPr lang="en-US" altLang="ko-KR" sz="1300" dirty="0">
                <a:solidFill>
                  <a:schemeClr val="tx1"/>
                </a:solidFill>
              </a:rPr>
              <a:t>="850" &gt;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&lt;children&gt;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 &lt;</a:t>
            </a:r>
            <a:r>
              <a:rPr lang="en-US" altLang="ko-KR" sz="1300" dirty="0" err="1">
                <a:solidFill>
                  <a:schemeClr val="tx1"/>
                </a:solidFill>
              </a:rPr>
              <a:t>PieChart</a:t>
            </a:r>
            <a:r>
              <a:rPr lang="en-US" altLang="ko-KR" sz="1300" dirty="0">
                <a:solidFill>
                  <a:schemeClr val="tx1"/>
                </a:solidFill>
              </a:rPr>
              <a:t> </a:t>
            </a:r>
            <a:r>
              <a:rPr lang="en-US" altLang="ko-KR" sz="1300" dirty="0" err="1">
                <a:solidFill>
                  <a:schemeClr val="tx1"/>
                </a:solidFill>
              </a:rPr>
              <a:t>fx:id</a:t>
            </a:r>
            <a:r>
              <a:rPr lang="en-US" altLang="ko-KR" sz="1300" dirty="0">
                <a:solidFill>
                  <a:schemeClr val="tx1"/>
                </a:solidFill>
              </a:rPr>
              <a:t>="</a:t>
            </a:r>
            <a:r>
              <a:rPr lang="en-US" altLang="ko-KR" sz="1300" dirty="0" err="1">
                <a:solidFill>
                  <a:schemeClr val="tx1"/>
                </a:solidFill>
              </a:rPr>
              <a:t>pieChart</a:t>
            </a:r>
            <a:r>
              <a:rPr lang="en-US" altLang="ko-KR" sz="1300" dirty="0">
                <a:solidFill>
                  <a:schemeClr val="tx1"/>
                </a:solidFill>
              </a:rPr>
              <a:t>" /&gt;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 &lt;</a:t>
            </a:r>
            <a:r>
              <a:rPr lang="en-US" altLang="ko-KR" sz="1300" dirty="0" err="1">
                <a:solidFill>
                  <a:schemeClr val="tx1"/>
                </a:solidFill>
              </a:rPr>
              <a:t>BarChart</a:t>
            </a:r>
            <a:r>
              <a:rPr lang="en-US" altLang="ko-KR" sz="1300" dirty="0">
                <a:solidFill>
                  <a:schemeClr val="tx1"/>
                </a:solidFill>
              </a:rPr>
              <a:t> </a:t>
            </a:r>
            <a:r>
              <a:rPr lang="en-US" altLang="ko-KR" sz="1300" dirty="0" err="1">
                <a:solidFill>
                  <a:schemeClr val="tx1"/>
                </a:solidFill>
              </a:rPr>
              <a:t>fx:id</a:t>
            </a:r>
            <a:r>
              <a:rPr lang="en-US" altLang="ko-KR" sz="1300" dirty="0">
                <a:solidFill>
                  <a:schemeClr val="tx1"/>
                </a:solidFill>
              </a:rPr>
              <a:t>="</a:t>
            </a:r>
            <a:r>
              <a:rPr lang="en-US" altLang="ko-KR" sz="1300" dirty="0" err="1">
                <a:solidFill>
                  <a:schemeClr val="tx1"/>
                </a:solidFill>
              </a:rPr>
              <a:t>barChart</a:t>
            </a:r>
            <a:r>
              <a:rPr lang="en-US" altLang="ko-KR" sz="1300" dirty="0">
                <a:solidFill>
                  <a:schemeClr val="tx1"/>
                </a:solidFill>
              </a:rPr>
              <a:t>"&gt;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   &lt;</a:t>
            </a:r>
            <a:r>
              <a:rPr lang="en-US" altLang="ko-KR" sz="1300" dirty="0" err="1">
                <a:solidFill>
                  <a:schemeClr val="tx1"/>
                </a:solidFill>
              </a:rPr>
              <a:t>xAxis</a:t>
            </a:r>
            <a:r>
              <a:rPr lang="en-US" altLang="ko-KR" sz="13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     &lt;</a:t>
            </a:r>
            <a:r>
              <a:rPr lang="en-US" altLang="ko-KR" sz="1300" dirty="0" err="1">
                <a:solidFill>
                  <a:schemeClr val="tx1"/>
                </a:solidFill>
              </a:rPr>
              <a:t>CategoryAxis</a:t>
            </a:r>
            <a:r>
              <a:rPr lang="en-US" altLang="ko-KR" sz="1300" dirty="0">
                <a:solidFill>
                  <a:schemeClr val="tx1"/>
                </a:solidFill>
              </a:rPr>
              <a:t> side="BOTTOM" /&gt;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   &lt;/</a:t>
            </a:r>
            <a:r>
              <a:rPr lang="en-US" altLang="ko-KR" sz="1300" dirty="0" err="1">
                <a:solidFill>
                  <a:schemeClr val="tx1"/>
                </a:solidFill>
              </a:rPr>
              <a:t>xAxis</a:t>
            </a:r>
            <a:r>
              <a:rPr lang="en-US" altLang="ko-KR" sz="13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   &lt;</a:t>
            </a:r>
            <a:r>
              <a:rPr lang="en-US" altLang="ko-KR" sz="1300" dirty="0" err="1">
                <a:solidFill>
                  <a:schemeClr val="tx1"/>
                </a:solidFill>
              </a:rPr>
              <a:t>yAxis</a:t>
            </a:r>
            <a:r>
              <a:rPr lang="en-US" altLang="ko-KR" sz="13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     &lt;</a:t>
            </a:r>
            <a:r>
              <a:rPr lang="en-US" altLang="ko-KR" sz="1300" dirty="0" err="1">
                <a:solidFill>
                  <a:schemeClr val="tx1"/>
                </a:solidFill>
              </a:rPr>
              <a:t>NumberAxis</a:t>
            </a:r>
            <a:r>
              <a:rPr lang="en-US" altLang="ko-KR" sz="1300" dirty="0">
                <a:solidFill>
                  <a:schemeClr val="tx1"/>
                </a:solidFill>
              </a:rPr>
              <a:t> side="LEFT" /&gt;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   &lt;/</a:t>
            </a:r>
            <a:r>
              <a:rPr lang="en-US" altLang="ko-KR" sz="1300" dirty="0" err="1">
                <a:solidFill>
                  <a:schemeClr val="tx1"/>
                </a:solidFill>
              </a:rPr>
              <a:t>yAxis</a:t>
            </a:r>
            <a:r>
              <a:rPr lang="en-US" altLang="ko-KR" sz="13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 &lt;/</a:t>
            </a:r>
            <a:r>
              <a:rPr lang="en-US" altLang="ko-KR" sz="1300" dirty="0" err="1">
                <a:solidFill>
                  <a:schemeClr val="tx1"/>
                </a:solidFill>
              </a:rPr>
              <a:t>BarChart</a:t>
            </a:r>
            <a:r>
              <a:rPr lang="en-US" altLang="ko-KR" sz="13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 &lt;</a:t>
            </a:r>
            <a:r>
              <a:rPr lang="en-US" altLang="ko-KR" sz="1300" dirty="0" err="1">
                <a:solidFill>
                  <a:schemeClr val="tx1"/>
                </a:solidFill>
              </a:rPr>
              <a:t>AreaChart</a:t>
            </a:r>
            <a:r>
              <a:rPr lang="en-US" altLang="ko-KR" sz="1300" dirty="0">
                <a:solidFill>
                  <a:schemeClr val="tx1"/>
                </a:solidFill>
              </a:rPr>
              <a:t> </a:t>
            </a:r>
            <a:r>
              <a:rPr lang="en-US" altLang="ko-KR" sz="1300" dirty="0" err="1">
                <a:solidFill>
                  <a:schemeClr val="tx1"/>
                </a:solidFill>
              </a:rPr>
              <a:t>fx:id</a:t>
            </a:r>
            <a:r>
              <a:rPr lang="en-US" altLang="ko-KR" sz="1300" dirty="0">
                <a:solidFill>
                  <a:schemeClr val="tx1"/>
                </a:solidFill>
              </a:rPr>
              <a:t>="</a:t>
            </a:r>
            <a:r>
              <a:rPr lang="en-US" altLang="ko-KR" sz="1300" dirty="0" err="1">
                <a:solidFill>
                  <a:schemeClr val="tx1"/>
                </a:solidFill>
              </a:rPr>
              <a:t>areaChart</a:t>
            </a:r>
            <a:r>
              <a:rPr lang="en-US" altLang="ko-KR" sz="1300" dirty="0">
                <a:solidFill>
                  <a:schemeClr val="tx1"/>
                </a:solidFill>
              </a:rPr>
              <a:t>"&gt;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   &lt;</a:t>
            </a:r>
            <a:r>
              <a:rPr lang="en-US" altLang="ko-KR" sz="1300" dirty="0" err="1">
                <a:solidFill>
                  <a:schemeClr val="tx1"/>
                </a:solidFill>
              </a:rPr>
              <a:t>xAxis</a:t>
            </a:r>
            <a:r>
              <a:rPr lang="en-US" altLang="ko-KR" sz="13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     &lt;</a:t>
            </a:r>
            <a:r>
              <a:rPr lang="en-US" altLang="ko-KR" sz="1300" dirty="0" err="1">
                <a:solidFill>
                  <a:schemeClr val="tx1"/>
                </a:solidFill>
              </a:rPr>
              <a:t>CategoryAxis</a:t>
            </a:r>
            <a:r>
              <a:rPr lang="en-US" altLang="ko-KR" sz="1300" dirty="0">
                <a:solidFill>
                  <a:schemeClr val="tx1"/>
                </a:solidFill>
              </a:rPr>
              <a:t> side="BOTTOM" /&gt;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   &lt;/</a:t>
            </a:r>
            <a:r>
              <a:rPr lang="en-US" altLang="ko-KR" sz="1300" dirty="0" err="1">
                <a:solidFill>
                  <a:schemeClr val="tx1"/>
                </a:solidFill>
              </a:rPr>
              <a:t>xAxis</a:t>
            </a:r>
            <a:r>
              <a:rPr lang="en-US" altLang="ko-KR" sz="13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   &lt;</a:t>
            </a:r>
            <a:r>
              <a:rPr lang="en-US" altLang="ko-KR" sz="1300" dirty="0" err="1">
                <a:solidFill>
                  <a:schemeClr val="tx1"/>
                </a:solidFill>
              </a:rPr>
              <a:t>yAxis</a:t>
            </a:r>
            <a:r>
              <a:rPr lang="en-US" altLang="ko-KR" sz="13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     &lt;</a:t>
            </a:r>
            <a:r>
              <a:rPr lang="en-US" altLang="ko-KR" sz="1300" dirty="0" err="1">
                <a:solidFill>
                  <a:schemeClr val="tx1"/>
                </a:solidFill>
              </a:rPr>
              <a:t>NumberAxis</a:t>
            </a:r>
            <a:r>
              <a:rPr lang="en-US" altLang="ko-KR" sz="1300" dirty="0">
                <a:solidFill>
                  <a:schemeClr val="tx1"/>
                </a:solidFill>
              </a:rPr>
              <a:t> side="LEFT" /&gt;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   &lt;/</a:t>
            </a:r>
            <a:r>
              <a:rPr lang="en-US" altLang="ko-KR" sz="1300" dirty="0" err="1">
                <a:solidFill>
                  <a:schemeClr val="tx1"/>
                </a:solidFill>
              </a:rPr>
              <a:t>yAxis</a:t>
            </a:r>
            <a:r>
              <a:rPr lang="en-US" altLang="ko-KR" sz="13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 &lt;/</a:t>
            </a:r>
            <a:r>
              <a:rPr lang="en-US" altLang="ko-KR" sz="1300" dirty="0" err="1">
                <a:solidFill>
                  <a:schemeClr val="tx1"/>
                </a:solidFill>
              </a:rPr>
              <a:t>AreaChart</a:t>
            </a:r>
            <a:r>
              <a:rPr lang="en-US" altLang="ko-KR" sz="13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&lt;/children&gt;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&lt;/</a:t>
            </a:r>
            <a:r>
              <a:rPr lang="en-US" altLang="ko-KR" sz="1300" dirty="0" err="1">
                <a:solidFill>
                  <a:schemeClr val="tx1"/>
                </a:solidFill>
              </a:rPr>
              <a:t>HBox</a:t>
            </a:r>
            <a:r>
              <a:rPr lang="en-US" altLang="ko-KR" sz="1300" dirty="0">
                <a:solidFill>
                  <a:schemeClr val="tx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420106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차트 컨트롤</a:t>
            </a:r>
            <a:endParaRPr lang="en-US" altLang="ko-KR" dirty="0"/>
          </a:p>
        </p:txBody>
      </p:sp>
      <p:sp>
        <p:nvSpPr>
          <p:cNvPr id="9" name="내용 개체 틀 2"/>
          <p:cNvSpPr>
            <a:spLocks noGrp="1"/>
          </p:cNvSpPr>
          <p:nvPr>
            <p:ph sz="quarter" idx="1"/>
          </p:nvPr>
        </p:nvSpPr>
        <p:spPr>
          <a:xfrm>
            <a:off x="623777" y="1226288"/>
            <a:ext cx="8291623" cy="4912242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r>
              <a:rPr lang="en-US" altLang="ko-KR" b="1" dirty="0"/>
              <a:t>RootController.java</a:t>
            </a:r>
          </a:p>
          <a:p>
            <a:pPr marL="0" indent="0">
              <a:lnSpc>
                <a:spcPct val="150000"/>
              </a:lnSpc>
              <a:buClr>
                <a:schemeClr val="bg2">
                  <a:lumMod val="50000"/>
                </a:schemeClr>
              </a:buClr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marL="742950" lvl="1" indent="-285750">
              <a:lnSpc>
                <a:spcPct val="150000"/>
              </a:lnSpc>
            </a:pP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</a:pPr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521208" y="1847088"/>
            <a:ext cx="8211312" cy="434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>
                <a:solidFill>
                  <a:schemeClr val="tx1"/>
                </a:solidFill>
              </a:rPr>
              <a:t>public class </a:t>
            </a:r>
            <a:r>
              <a:rPr lang="en-US" altLang="ko-KR" sz="1300" dirty="0" err="1">
                <a:solidFill>
                  <a:schemeClr val="tx1"/>
                </a:solidFill>
              </a:rPr>
              <a:t>RootController</a:t>
            </a:r>
            <a:r>
              <a:rPr lang="en-US" altLang="ko-KR" sz="1300" dirty="0">
                <a:solidFill>
                  <a:schemeClr val="tx1"/>
                </a:solidFill>
              </a:rPr>
              <a:t> implements </a:t>
            </a:r>
            <a:r>
              <a:rPr lang="en-US" altLang="ko-KR" sz="1300" dirty="0" err="1">
                <a:solidFill>
                  <a:schemeClr val="tx1"/>
                </a:solidFill>
              </a:rPr>
              <a:t>Initializable</a:t>
            </a:r>
            <a:r>
              <a:rPr lang="en-US" altLang="ko-KR" sz="1300" dirty="0">
                <a:solidFill>
                  <a:schemeClr val="tx1"/>
                </a:solidFill>
              </a:rPr>
              <a:t> {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	@FXML private </a:t>
            </a:r>
            <a:r>
              <a:rPr lang="en-US" altLang="ko-KR" sz="1300" dirty="0" err="1">
                <a:solidFill>
                  <a:schemeClr val="tx1"/>
                </a:solidFill>
              </a:rPr>
              <a:t>PieChart</a:t>
            </a:r>
            <a:r>
              <a:rPr lang="en-US" altLang="ko-KR" sz="1300" dirty="0">
                <a:solidFill>
                  <a:schemeClr val="tx1"/>
                </a:solidFill>
              </a:rPr>
              <a:t> </a:t>
            </a:r>
            <a:r>
              <a:rPr lang="en-US" altLang="ko-KR" sz="1300" dirty="0" err="1">
                <a:solidFill>
                  <a:schemeClr val="tx1"/>
                </a:solidFill>
              </a:rPr>
              <a:t>pieChart</a:t>
            </a:r>
            <a:r>
              <a:rPr lang="en-US" altLang="ko-KR" sz="13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	@FXML private </a:t>
            </a:r>
            <a:r>
              <a:rPr lang="en-US" altLang="ko-KR" sz="1300" dirty="0" err="1">
                <a:solidFill>
                  <a:schemeClr val="tx1"/>
                </a:solidFill>
              </a:rPr>
              <a:t>BarChart</a:t>
            </a:r>
            <a:r>
              <a:rPr lang="en-US" altLang="ko-KR" sz="1300" dirty="0">
                <a:solidFill>
                  <a:schemeClr val="tx1"/>
                </a:solidFill>
              </a:rPr>
              <a:t> </a:t>
            </a:r>
            <a:r>
              <a:rPr lang="en-US" altLang="ko-KR" sz="1300" dirty="0" err="1">
                <a:solidFill>
                  <a:schemeClr val="tx1"/>
                </a:solidFill>
              </a:rPr>
              <a:t>barChart</a:t>
            </a:r>
            <a:r>
              <a:rPr lang="en-US" altLang="ko-KR" sz="13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	@FXML private </a:t>
            </a:r>
            <a:r>
              <a:rPr lang="en-US" altLang="ko-KR" sz="1300" dirty="0" err="1">
                <a:solidFill>
                  <a:schemeClr val="tx1"/>
                </a:solidFill>
              </a:rPr>
              <a:t>AreaChart</a:t>
            </a:r>
            <a:r>
              <a:rPr lang="en-US" altLang="ko-KR" sz="1300" dirty="0">
                <a:solidFill>
                  <a:schemeClr val="tx1"/>
                </a:solidFill>
              </a:rPr>
              <a:t> </a:t>
            </a:r>
            <a:r>
              <a:rPr lang="en-US" altLang="ko-KR" sz="1300" dirty="0" err="1">
                <a:solidFill>
                  <a:schemeClr val="tx1"/>
                </a:solidFill>
              </a:rPr>
              <a:t>areaChart</a:t>
            </a:r>
            <a:r>
              <a:rPr lang="en-US" altLang="ko-KR" sz="13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	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	@Override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	public void initialize(URL location, </a:t>
            </a:r>
            <a:r>
              <a:rPr lang="en-US" altLang="ko-KR" sz="1300" dirty="0" err="1">
                <a:solidFill>
                  <a:schemeClr val="tx1"/>
                </a:solidFill>
              </a:rPr>
              <a:t>ResourceBundle</a:t>
            </a:r>
            <a:r>
              <a:rPr lang="en-US" altLang="ko-KR" sz="1300" dirty="0">
                <a:solidFill>
                  <a:schemeClr val="tx1"/>
                </a:solidFill>
              </a:rPr>
              <a:t> resources) {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		</a:t>
            </a:r>
            <a:r>
              <a:rPr lang="en-US" altLang="ko-KR" sz="1300" dirty="0" err="1">
                <a:solidFill>
                  <a:schemeClr val="tx1"/>
                </a:solidFill>
              </a:rPr>
              <a:t>pieChart.setData</a:t>
            </a:r>
            <a:r>
              <a:rPr lang="en-US" altLang="ko-KR" sz="1300" dirty="0">
                <a:solidFill>
                  <a:schemeClr val="tx1"/>
                </a:solidFill>
              </a:rPr>
              <a:t>(</a:t>
            </a:r>
            <a:r>
              <a:rPr lang="en-US" altLang="ko-KR" sz="1300" dirty="0" err="1">
                <a:solidFill>
                  <a:schemeClr val="tx1"/>
                </a:solidFill>
              </a:rPr>
              <a:t>FXCollections.observableArrayList</a:t>
            </a:r>
            <a:r>
              <a:rPr lang="en-US" altLang="ko-KR" sz="1300" dirty="0">
                <a:solidFill>
                  <a:schemeClr val="tx1"/>
                </a:solidFill>
              </a:rPr>
              <a:t>(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				new </a:t>
            </a:r>
            <a:r>
              <a:rPr lang="en-US" altLang="ko-KR" sz="1300" dirty="0" err="1">
                <a:solidFill>
                  <a:schemeClr val="tx1"/>
                </a:solidFill>
              </a:rPr>
              <a:t>PieChart.Data</a:t>
            </a:r>
            <a:r>
              <a:rPr lang="en-US" altLang="ko-KR" sz="1300" dirty="0">
                <a:solidFill>
                  <a:schemeClr val="tx1"/>
                </a:solidFill>
              </a:rPr>
              <a:t>("AWT", 10),		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				new </a:t>
            </a:r>
            <a:r>
              <a:rPr lang="en-US" altLang="ko-KR" sz="1300" dirty="0" err="1">
                <a:solidFill>
                  <a:schemeClr val="tx1"/>
                </a:solidFill>
              </a:rPr>
              <a:t>PieChart.Data</a:t>
            </a:r>
            <a:r>
              <a:rPr lang="en-US" altLang="ko-KR" sz="1300" dirty="0">
                <a:solidFill>
                  <a:schemeClr val="tx1"/>
                </a:solidFill>
              </a:rPr>
              <a:t>("Swing", 30),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				new </a:t>
            </a:r>
            <a:r>
              <a:rPr lang="en-US" altLang="ko-KR" sz="1300" dirty="0" err="1">
                <a:solidFill>
                  <a:schemeClr val="tx1"/>
                </a:solidFill>
              </a:rPr>
              <a:t>PieChart.Data</a:t>
            </a:r>
            <a:r>
              <a:rPr lang="en-US" altLang="ko-KR" sz="1300" dirty="0">
                <a:solidFill>
                  <a:schemeClr val="tx1"/>
                </a:solidFill>
              </a:rPr>
              <a:t>("SWT", 25),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				new </a:t>
            </a:r>
            <a:r>
              <a:rPr lang="en-US" altLang="ko-KR" sz="1300" dirty="0" err="1">
                <a:solidFill>
                  <a:schemeClr val="tx1"/>
                </a:solidFill>
              </a:rPr>
              <a:t>PieChart.Data</a:t>
            </a:r>
            <a:r>
              <a:rPr lang="en-US" altLang="ko-KR" sz="1300" dirty="0">
                <a:solidFill>
                  <a:schemeClr val="tx1"/>
                </a:solidFill>
              </a:rPr>
              <a:t>("JavaFX", 35)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		));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		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		</a:t>
            </a:r>
            <a:r>
              <a:rPr lang="en-US" altLang="ko-KR" sz="1300" dirty="0" err="1">
                <a:solidFill>
                  <a:schemeClr val="tx1"/>
                </a:solidFill>
              </a:rPr>
              <a:t>XYChart.Series</a:t>
            </a:r>
            <a:r>
              <a:rPr lang="en-US" altLang="ko-KR" sz="1300" dirty="0">
                <a:solidFill>
                  <a:schemeClr val="tx1"/>
                </a:solidFill>
              </a:rPr>
              <a:t> series1 = new </a:t>
            </a:r>
            <a:r>
              <a:rPr lang="en-US" altLang="ko-KR" sz="1300" dirty="0" err="1">
                <a:solidFill>
                  <a:schemeClr val="tx1"/>
                </a:solidFill>
              </a:rPr>
              <a:t>XYChart.Series</a:t>
            </a:r>
            <a:r>
              <a:rPr lang="en-US" altLang="ko-KR" sz="13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		series1.setName("</a:t>
            </a:r>
            <a:r>
              <a:rPr lang="ko-KR" altLang="en-US" sz="1300" dirty="0">
                <a:solidFill>
                  <a:schemeClr val="tx1"/>
                </a:solidFill>
              </a:rPr>
              <a:t>남자</a:t>
            </a:r>
            <a:r>
              <a:rPr lang="en-US" altLang="ko-KR" sz="1300" dirty="0">
                <a:solidFill>
                  <a:schemeClr val="tx1"/>
                </a:solidFill>
              </a:rPr>
              <a:t>");       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		series1.setData(</a:t>
            </a:r>
            <a:r>
              <a:rPr lang="en-US" altLang="ko-KR" sz="1300" dirty="0" err="1">
                <a:solidFill>
                  <a:schemeClr val="tx1"/>
                </a:solidFill>
              </a:rPr>
              <a:t>FXCollections.observableArrayList</a:t>
            </a:r>
            <a:r>
              <a:rPr lang="en-US" altLang="ko-KR" sz="1300" dirty="0">
                <a:solidFill>
                  <a:schemeClr val="tx1"/>
                </a:solidFill>
              </a:rPr>
              <a:t>(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			new </a:t>
            </a:r>
            <a:r>
              <a:rPr lang="en-US" altLang="ko-KR" sz="1300" dirty="0" err="1">
                <a:solidFill>
                  <a:schemeClr val="tx1"/>
                </a:solidFill>
              </a:rPr>
              <a:t>XYChart.Data</a:t>
            </a:r>
            <a:r>
              <a:rPr lang="en-US" altLang="ko-KR" sz="1300" dirty="0">
                <a:solidFill>
                  <a:schemeClr val="tx1"/>
                </a:solidFill>
              </a:rPr>
              <a:t>("2015", 70),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			new </a:t>
            </a:r>
            <a:r>
              <a:rPr lang="en-US" altLang="ko-KR" sz="1300" dirty="0" err="1">
                <a:solidFill>
                  <a:schemeClr val="tx1"/>
                </a:solidFill>
              </a:rPr>
              <a:t>XYChart.Data</a:t>
            </a:r>
            <a:r>
              <a:rPr lang="en-US" altLang="ko-KR" sz="1300" dirty="0">
                <a:solidFill>
                  <a:schemeClr val="tx1"/>
                </a:solidFill>
              </a:rPr>
              <a:t>("2016", 40),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			new </a:t>
            </a:r>
            <a:r>
              <a:rPr lang="en-US" altLang="ko-KR" sz="1300" dirty="0" err="1">
                <a:solidFill>
                  <a:schemeClr val="tx1"/>
                </a:solidFill>
              </a:rPr>
              <a:t>XYChart.Data</a:t>
            </a:r>
            <a:r>
              <a:rPr lang="en-US" altLang="ko-KR" sz="1300" dirty="0">
                <a:solidFill>
                  <a:schemeClr val="tx1"/>
                </a:solidFill>
              </a:rPr>
              <a:t>("2017", 50),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			new </a:t>
            </a:r>
            <a:r>
              <a:rPr lang="en-US" altLang="ko-KR" sz="1300" dirty="0" err="1">
                <a:solidFill>
                  <a:schemeClr val="tx1"/>
                </a:solidFill>
              </a:rPr>
              <a:t>XYChart.Data</a:t>
            </a:r>
            <a:r>
              <a:rPr lang="en-US" altLang="ko-KR" sz="1300" dirty="0">
                <a:solidFill>
                  <a:schemeClr val="tx1"/>
                </a:solidFill>
              </a:rPr>
              <a:t>("2018", 30)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		)); </a:t>
            </a:r>
          </a:p>
        </p:txBody>
      </p:sp>
    </p:spTree>
    <p:extLst>
      <p:ext uri="{BB962C8B-B14F-4D97-AF65-F5344CB8AC3E}">
        <p14:creationId xmlns:p14="http://schemas.microsoft.com/office/powerpoint/2010/main" val="13716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차트 컨트롤</a:t>
            </a:r>
            <a:endParaRPr lang="en-US" altLang="ko-KR" dirty="0"/>
          </a:p>
        </p:txBody>
      </p:sp>
      <p:sp>
        <p:nvSpPr>
          <p:cNvPr id="9" name="내용 개체 틀 2"/>
          <p:cNvSpPr>
            <a:spLocks noGrp="1"/>
          </p:cNvSpPr>
          <p:nvPr>
            <p:ph sz="quarter" idx="1"/>
          </p:nvPr>
        </p:nvSpPr>
        <p:spPr>
          <a:xfrm>
            <a:off x="623777" y="1226288"/>
            <a:ext cx="8291623" cy="4912242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r>
              <a:rPr lang="en-US" altLang="ko-KR" b="1" dirty="0"/>
              <a:t>RootController.java</a:t>
            </a:r>
          </a:p>
          <a:p>
            <a:pPr marL="0" indent="0">
              <a:lnSpc>
                <a:spcPct val="150000"/>
              </a:lnSpc>
              <a:buClr>
                <a:schemeClr val="bg2">
                  <a:lumMod val="50000"/>
                </a:schemeClr>
              </a:buClr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marL="742950" lvl="1" indent="-285750">
              <a:lnSpc>
                <a:spcPct val="150000"/>
              </a:lnSpc>
            </a:pP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</a:pPr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521208" y="1847088"/>
            <a:ext cx="8211312" cy="434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>
                <a:solidFill>
                  <a:schemeClr val="tx1"/>
                </a:solidFill>
              </a:rPr>
              <a:t>	</a:t>
            </a:r>
            <a:r>
              <a:rPr lang="en-US" altLang="ko-KR" sz="1300" dirty="0" err="1">
                <a:solidFill>
                  <a:schemeClr val="tx1"/>
                </a:solidFill>
              </a:rPr>
              <a:t>XYChart.Series</a:t>
            </a:r>
            <a:r>
              <a:rPr lang="en-US" altLang="ko-KR" sz="1300" dirty="0">
                <a:solidFill>
                  <a:schemeClr val="tx1"/>
                </a:solidFill>
              </a:rPr>
              <a:t> series2 = new </a:t>
            </a:r>
            <a:r>
              <a:rPr lang="en-US" altLang="ko-KR" sz="1300" dirty="0" err="1">
                <a:solidFill>
                  <a:schemeClr val="tx1"/>
                </a:solidFill>
              </a:rPr>
              <a:t>XYChart.Series</a:t>
            </a:r>
            <a:r>
              <a:rPr lang="en-US" altLang="ko-KR" sz="13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		series2.setName("</a:t>
            </a:r>
            <a:r>
              <a:rPr lang="ko-KR" altLang="en-US" sz="1300" dirty="0">
                <a:solidFill>
                  <a:schemeClr val="tx1"/>
                </a:solidFill>
              </a:rPr>
              <a:t>여자</a:t>
            </a:r>
            <a:r>
              <a:rPr lang="en-US" altLang="ko-KR" sz="1300" dirty="0">
                <a:solidFill>
                  <a:schemeClr val="tx1"/>
                </a:solidFill>
              </a:rPr>
              <a:t>");       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		series2.setData(</a:t>
            </a:r>
            <a:r>
              <a:rPr lang="en-US" altLang="ko-KR" sz="1300" dirty="0" err="1">
                <a:solidFill>
                  <a:schemeClr val="tx1"/>
                </a:solidFill>
              </a:rPr>
              <a:t>FXCollections.observableArrayList</a:t>
            </a:r>
            <a:r>
              <a:rPr lang="en-US" altLang="ko-KR" sz="1300" dirty="0">
                <a:solidFill>
                  <a:schemeClr val="tx1"/>
                </a:solidFill>
              </a:rPr>
              <a:t>(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			new </a:t>
            </a:r>
            <a:r>
              <a:rPr lang="en-US" altLang="ko-KR" sz="1300" dirty="0" err="1">
                <a:solidFill>
                  <a:schemeClr val="tx1"/>
                </a:solidFill>
              </a:rPr>
              <a:t>XYChart.Data</a:t>
            </a:r>
            <a:r>
              <a:rPr lang="en-US" altLang="ko-KR" sz="1300" dirty="0">
                <a:solidFill>
                  <a:schemeClr val="tx1"/>
                </a:solidFill>
              </a:rPr>
              <a:t>("2015", 30),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			new </a:t>
            </a:r>
            <a:r>
              <a:rPr lang="en-US" altLang="ko-KR" sz="1300" dirty="0" err="1">
                <a:solidFill>
                  <a:schemeClr val="tx1"/>
                </a:solidFill>
              </a:rPr>
              <a:t>XYChart.Data</a:t>
            </a:r>
            <a:r>
              <a:rPr lang="en-US" altLang="ko-KR" sz="1300" dirty="0">
                <a:solidFill>
                  <a:schemeClr val="tx1"/>
                </a:solidFill>
              </a:rPr>
              <a:t>("2016", 60),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			new </a:t>
            </a:r>
            <a:r>
              <a:rPr lang="en-US" altLang="ko-KR" sz="1300" dirty="0" err="1">
                <a:solidFill>
                  <a:schemeClr val="tx1"/>
                </a:solidFill>
              </a:rPr>
              <a:t>XYChart.Data</a:t>
            </a:r>
            <a:r>
              <a:rPr lang="en-US" altLang="ko-KR" sz="1300" dirty="0">
                <a:solidFill>
                  <a:schemeClr val="tx1"/>
                </a:solidFill>
              </a:rPr>
              <a:t>("2017", 50),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			new </a:t>
            </a:r>
            <a:r>
              <a:rPr lang="en-US" altLang="ko-KR" sz="1300" dirty="0" err="1">
                <a:solidFill>
                  <a:schemeClr val="tx1"/>
                </a:solidFill>
              </a:rPr>
              <a:t>XYChart.Data</a:t>
            </a:r>
            <a:r>
              <a:rPr lang="en-US" altLang="ko-KR" sz="1300" dirty="0">
                <a:solidFill>
                  <a:schemeClr val="tx1"/>
                </a:solidFill>
              </a:rPr>
              <a:t>("2018", 60)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		));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		</a:t>
            </a:r>
            <a:r>
              <a:rPr lang="en-US" altLang="ko-KR" sz="1300" dirty="0" err="1">
                <a:solidFill>
                  <a:schemeClr val="tx1"/>
                </a:solidFill>
              </a:rPr>
              <a:t>barChart.getData</a:t>
            </a:r>
            <a:r>
              <a:rPr lang="en-US" altLang="ko-KR" sz="1300" dirty="0">
                <a:solidFill>
                  <a:schemeClr val="tx1"/>
                </a:solidFill>
              </a:rPr>
              <a:t>().add(series1);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		</a:t>
            </a:r>
            <a:r>
              <a:rPr lang="en-US" altLang="ko-KR" sz="1300" dirty="0" err="1">
                <a:solidFill>
                  <a:schemeClr val="tx1"/>
                </a:solidFill>
              </a:rPr>
              <a:t>barChart.getData</a:t>
            </a:r>
            <a:r>
              <a:rPr lang="en-US" altLang="ko-KR" sz="1300" dirty="0">
                <a:solidFill>
                  <a:schemeClr val="tx1"/>
                </a:solidFill>
              </a:rPr>
              <a:t>().add(series2);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		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		</a:t>
            </a:r>
            <a:r>
              <a:rPr lang="en-US" altLang="ko-KR" sz="1300" dirty="0" err="1">
                <a:solidFill>
                  <a:schemeClr val="tx1"/>
                </a:solidFill>
              </a:rPr>
              <a:t>XYChart.Series</a:t>
            </a:r>
            <a:r>
              <a:rPr lang="en-US" altLang="ko-KR" sz="1300" dirty="0">
                <a:solidFill>
                  <a:schemeClr val="tx1"/>
                </a:solidFill>
              </a:rPr>
              <a:t> series3 = new </a:t>
            </a:r>
            <a:r>
              <a:rPr lang="en-US" altLang="ko-KR" sz="1300" dirty="0" err="1">
                <a:solidFill>
                  <a:schemeClr val="tx1"/>
                </a:solidFill>
              </a:rPr>
              <a:t>XYChart.Series</a:t>
            </a:r>
            <a:r>
              <a:rPr lang="en-US" altLang="ko-KR" sz="13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		series3.setName("</a:t>
            </a:r>
            <a:r>
              <a:rPr lang="ko-KR" altLang="en-US" sz="1300" dirty="0">
                <a:solidFill>
                  <a:schemeClr val="tx1"/>
                </a:solidFill>
              </a:rPr>
              <a:t>평균온도</a:t>
            </a:r>
            <a:r>
              <a:rPr lang="en-US" altLang="ko-KR" sz="1300" dirty="0">
                <a:solidFill>
                  <a:schemeClr val="tx1"/>
                </a:solidFill>
              </a:rPr>
              <a:t>");       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		series3.setData(</a:t>
            </a:r>
            <a:r>
              <a:rPr lang="en-US" altLang="ko-KR" sz="1300" dirty="0" err="1">
                <a:solidFill>
                  <a:schemeClr val="tx1"/>
                </a:solidFill>
              </a:rPr>
              <a:t>FXCollections.observableArrayList</a:t>
            </a:r>
            <a:r>
              <a:rPr lang="en-US" altLang="ko-KR" sz="1300" dirty="0">
                <a:solidFill>
                  <a:schemeClr val="tx1"/>
                </a:solidFill>
              </a:rPr>
              <a:t>(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			new </a:t>
            </a:r>
            <a:r>
              <a:rPr lang="en-US" altLang="ko-KR" sz="1300" dirty="0" err="1">
                <a:solidFill>
                  <a:schemeClr val="tx1"/>
                </a:solidFill>
              </a:rPr>
              <a:t>XYChart.Data</a:t>
            </a:r>
            <a:r>
              <a:rPr lang="en-US" altLang="ko-KR" sz="1300" dirty="0">
                <a:solidFill>
                  <a:schemeClr val="tx1"/>
                </a:solidFill>
              </a:rPr>
              <a:t>("2015", 13),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			new </a:t>
            </a:r>
            <a:r>
              <a:rPr lang="en-US" altLang="ko-KR" sz="1300" dirty="0" err="1">
                <a:solidFill>
                  <a:schemeClr val="tx1"/>
                </a:solidFill>
              </a:rPr>
              <a:t>XYChart.Data</a:t>
            </a:r>
            <a:r>
              <a:rPr lang="en-US" altLang="ko-KR" sz="1300" dirty="0">
                <a:solidFill>
                  <a:schemeClr val="tx1"/>
                </a:solidFill>
              </a:rPr>
              <a:t>("2016", 6),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			new </a:t>
            </a:r>
            <a:r>
              <a:rPr lang="en-US" altLang="ko-KR" sz="1300" dirty="0" err="1">
                <a:solidFill>
                  <a:schemeClr val="tx1"/>
                </a:solidFill>
              </a:rPr>
              <a:t>XYChart.Data</a:t>
            </a:r>
            <a:r>
              <a:rPr lang="en-US" altLang="ko-KR" sz="1300" dirty="0">
                <a:solidFill>
                  <a:schemeClr val="tx1"/>
                </a:solidFill>
              </a:rPr>
              <a:t>("2017", 22),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			new </a:t>
            </a:r>
            <a:r>
              <a:rPr lang="en-US" altLang="ko-KR" sz="1300" dirty="0" err="1">
                <a:solidFill>
                  <a:schemeClr val="tx1"/>
                </a:solidFill>
              </a:rPr>
              <a:t>XYChart.Data</a:t>
            </a:r>
            <a:r>
              <a:rPr lang="en-US" altLang="ko-KR" sz="1300" dirty="0">
                <a:solidFill>
                  <a:schemeClr val="tx1"/>
                </a:solidFill>
              </a:rPr>
              <a:t>("2018", 19)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		));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		</a:t>
            </a:r>
            <a:r>
              <a:rPr lang="en-US" altLang="ko-KR" sz="1300" dirty="0" err="1">
                <a:solidFill>
                  <a:schemeClr val="tx1"/>
                </a:solidFill>
              </a:rPr>
              <a:t>areaChart.getData</a:t>
            </a:r>
            <a:r>
              <a:rPr lang="en-US" altLang="ko-KR" sz="1300" dirty="0">
                <a:solidFill>
                  <a:schemeClr val="tx1"/>
                </a:solidFill>
              </a:rPr>
              <a:t>().add(series3);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	}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6571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다음 강의 주제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JavaFX </a:t>
            </a:r>
            <a:r>
              <a:rPr lang="ko-KR" altLang="en-US" dirty="0" err="1" smtClean="0"/>
              <a:t>메뉴바와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툴바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575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버튼 컨트롤</a:t>
            </a:r>
            <a:endParaRPr lang="en-US" altLang="ko-KR" dirty="0"/>
          </a:p>
        </p:txBody>
      </p:sp>
      <p:sp>
        <p:nvSpPr>
          <p:cNvPr id="9" name="내용 개체 틀 2"/>
          <p:cNvSpPr>
            <a:spLocks noGrp="1"/>
          </p:cNvSpPr>
          <p:nvPr>
            <p:ph sz="quarter" idx="1"/>
          </p:nvPr>
        </p:nvSpPr>
        <p:spPr>
          <a:xfrm>
            <a:off x="623777" y="1226288"/>
            <a:ext cx="8063023" cy="4912242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r>
              <a:rPr lang="en-US" altLang="ko-KR" b="1" dirty="0" err="1" smtClean="0"/>
              <a:t>ToggleGroup</a:t>
            </a:r>
            <a:endParaRPr lang="en-US" altLang="ko-KR" b="1" dirty="0"/>
          </a:p>
          <a:p>
            <a:pPr marL="0" indent="0">
              <a:lnSpc>
                <a:spcPct val="150000"/>
              </a:lnSpc>
              <a:buClr>
                <a:schemeClr val="bg2">
                  <a:lumMod val="50000"/>
                </a:schemeClr>
              </a:buClr>
              <a:buNone/>
            </a:pPr>
            <a:endParaRPr lang="en-US" altLang="ko-KR" b="1" dirty="0"/>
          </a:p>
          <a:p>
            <a:pPr marL="0" indent="0">
              <a:lnSpc>
                <a:spcPct val="150000"/>
              </a:lnSpc>
              <a:buClr>
                <a:schemeClr val="bg2">
                  <a:lumMod val="50000"/>
                </a:schemeClr>
              </a:buClr>
              <a:buNone/>
            </a:pPr>
            <a:endParaRPr lang="en-US" altLang="ko-KR" dirty="0" smtClean="0">
              <a:solidFill>
                <a:srgbClr val="0070C0"/>
              </a:solidFill>
            </a:endParaRPr>
          </a:p>
          <a:p>
            <a:pPr marL="0" indent="0">
              <a:lnSpc>
                <a:spcPct val="150000"/>
              </a:lnSpc>
              <a:buClr>
                <a:schemeClr val="bg2">
                  <a:lumMod val="50000"/>
                </a:schemeClr>
              </a:buClr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marL="0" indent="0">
              <a:lnSpc>
                <a:spcPct val="150000"/>
              </a:lnSpc>
              <a:buClr>
                <a:schemeClr val="bg2">
                  <a:lumMod val="50000"/>
                </a:schemeClr>
              </a:buClr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marL="742950" lvl="1" indent="-285750">
              <a:lnSpc>
                <a:spcPct val="150000"/>
              </a:lnSpc>
            </a:pPr>
            <a:r>
              <a:rPr lang="en-US" altLang="ko-KR" dirty="0" err="1" smtClean="0"/>
              <a:t>ToggleGroup</a:t>
            </a:r>
            <a:r>
              <a:rPr lang="ko-KR" altLang="en-US" dirty="0" smtClean="0"/>
              <a:t>을 참조할 경우 하나의 그룹으로 묶음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</a:pPr>
            <a:r>
              <a:rPr lang="en-US" altLang="ko-KR" dirty="0" smtClean="0"/>
              <a:t>&lt;</a:t>
            </a:r>
            <a:r>
              <a:rPr lang="en-US" altLang="ko-KR" dirty="0" err="1" smtClean="0"/>
              <a:t>fx:define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태그 사용해</a:t>
            </a:r>
            <a:r>
              <a:rPr lang="ko-KR" altLang="en-US" dirty="0"/>
              <a:t>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RadioButton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toggleGroup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속성에 동일한 </a:t>
            </a:r>
            <a:r>
              <a:rPr lang="en-US" altLang="ko-KR" dirty="0" smtClean="0"/>
              <a:t>id</a:t>
            </a:r>
            <a:r>
              <a:rPr lang="ko-KR" altLang="en-US" dirty="0" smtClean="0"/>
              <a:t> 참조하여 그룹으로 묶음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 smtClean="0"/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 smtClean="0"/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/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72008" y="1868424"/>
            <a:ext cx="8224520" cy="2465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</a:rPr>
              <a:t>&lt;</a:t>
            </a:r>
            <a:r>
              <a:rPr lang="en-US" altLang="ko-KR" sz="1500" dirty="0" err="1">
                <a:solidFill>
                  <a:schemeClr val="tx1"/>
                </a:solidFill>
              </a:rPr>
              <a:t>fx:define</a:t>
            </a:r>
            <a:r>
              <a:rPr lang="en-US" altLang="ko-KR" sz="1500" dirty="0">
                <a:solidFill>
                  <a:schemeClr val="tx1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</a:rPr>
              <a:t>	&lt;</a:t>
            </a:r>
            <a:r>
              <a:rPr lang="en-US" altLang="ko-KR" sz="1500" dirty="0" err="1">
                <a:solidFill>
                  <a:schemeClr val="tx1"/>
                </a:solidFill>
              </a:rPr>
              <a:t>ToggleFroup</a:t>
            </a:r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en-US" altLang="ko-KR" sz="1500" dirty="0" err="1">
                <a:solidFill>
                  <a:schemeClr val="tx1"/>
                </a:solidFill>
              </a:rPr>
              <a:t>fx:id</a:t>
            </a:r>
            <a:r>
              <a:rPr lang="en-US" altLang="ko-KR" sz="1500" dirty="0">
                <a:solidFill>
                  <a:schemeClr val="tx1"/>
                </a:solidFill>
              </a:rPr>
              <a:t>="</a:t>
            </a:r>
            <a:r>
              <a:rPr lang="en-US" altLang="ko-KR" sz="1500" dirty="0" err="1">
                <a:solidFill>
                  <a:schemeClr val="tx1"/>
                </a:solidFill>
              </a:rPr>
              <a:t>groupname</a:t>
            </a:r>
            <a:r>
              <a:rPr lang="en-US" altLang="ko-KR" sz="1500" dirty="0">
                <a:solidFill>
                  <a:schemeClr val="tx1"/>
                </a:solidFill>
              </a:rPr>
              <a:t>"/&gt;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</a:rPr>
              <a:t>&lt;/</a:t>
            </a:r>
            <a:r>
              <a:rPr lang="en-US" altLang="ko-KR" sz="1500" dirty="0" err="1">
                <a:solidFill>
                  <a:schemeClr val="tx1"/>
                </a:solidFill>
              </a:rPr>
              <a:t>fx:define</a:t>
            </a:r>
            <a:r>
              <a:rPr lang="en-US" altLang="ko-KR" sz="1500" dirty="0">
                <a:solidFill>
                  <a:schemeClr val="tx1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</a:rPr>
              <a:t>&lt;</a:t>
            </a:r>
            <a:r>
              <a:rPr lang="en-US" altLang="ko-KR" sz="1500" dirty="0" err="1">
                <a:solidFill>
                  <a:schemeClr val="tx1"/>
                </a:solidFill>
              </a:rPr>
              <a:t>RadioButton</a:t>
            </a:r>
            <a:r>
              <a:rPr lang="en-US" altLang="ko-KR" sz="1500" dirty="0">
                <a:solidFill>
                  <a:schemeClr val="tx1"/>
                </a:solidFill>
              </a:rPr>
              <a:t> text="</a:t>
            </a:r>
            <a:r>
              <a:rPr lang="ko-KR" altLang="en-US" sz="1500" dirty="0">
                <a:solidFill>
                  <a:schemeClr val="tx1"/>
                </a:solidFill>
              </a:rPr>
              <a:t>라벨</a:t>
            </a:r>
            <a:r>
              <a:rPr lang="en-US" altLang="ko-KR" sz="1500" dirty="0">
                <a:solidFill>
                  <a:schemeClr val="tx1"/>
                </a:solidFill>
              </a:rPr>
              <a:t>1" </a:t>
            </a:r>
            <a:r>
              <a:rPr lang="en-US" altLang="ko-KR" sz="1500" dirty="0" err="1">
                <a:solidFill>
                  <a:schemeClr val="tx1"/>
                </a:solidFill>
              </a:rPr>
              <a:t>userData</a:t>
            </a:r>
            <a:r>
              <a:rPr lang="en-US" altLang="ko-KR" sz="1500" dirty="0">
                <a:solidFill>
                  <a:schemeClr val="tx1"/>
                </a:solidFill>
              </a:rPr>
              <a:t>="</a:t>
            </a:r>
            <a:r>
              <a:rPr lang="ko-KR" altLang="en-US" sz="1500" dirty="0">
                <a:solidFill>
                  <a:schemeClr val="tx1"/>
                </a:solidFill>
              </a:rPr>
              <a:t>값</a:t>
            </a:r>
            <a:r>
              <a:rPr lang="en-US" altLang="ko-KR" sz="1500" dirty="0">
                <a:solidFill>
                  <a:schemeClr val="tx1"/>
                </a:solidFill>
              </a:rPr>
              <a:t>1" </a:t>
            </a:r>
            <a:r>
              <a:rPr lang="en-US" altLang="ko-KR" sz="1500" dirty="0" err="1">
                <a:solidFill>
                  <a:schemeClr val="tx1"/>
                </a:solidFill>
              </a:rPr>
              <a:t>toggleGroup</a:t>
            </a:r>
            <a:r>
              <a:rPr lang="en-US" altLang="ko-KR" sz="1500" dirty="0">
                <a:solidFill>
                  <a:schemeClr val="tx1"/>
                </a:solidFill>
              </a:rPr>
              <a:t>=$</a:t>
            </a:r>
            <a:r>
              <a:rPr lang="en-US" altLang="ko-KR" sz="1500" dirty="0" err="1">
                <a:solidFill>
                  <a:schemeClr val="tx1"/>
                </a:solidFill>
              </a:rPr>
              <a:t>groupName</a:t>
            </a:r>
            <a:r>
              <a:rPr lang="en-US" altLang="ko-KR" sz="1500" dirty="0">
                <a:solidFill>
                  <a:schemeClr val="tx1"/>
                </a:solidFill>
              </a:rPr>
              <a:t>/&gt;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</a:rPr>
              <a:t>&lt;</a:t>
            </a:r>
            <a:r>
              <a:rPr lang="en-US" altLang="ko-KR" sz="1500" dirty="0" err="1">
                <a:solidFill>
                  <a:schemeClr val="tx1"/>
                </a:solidFill>
              </a:rPr>
              <a:t>RadioButton</a:t>
            </a:r>
            <a:r>
              <a:rPr lang="en-US" altLang="ko-KR" sz="1500" dirty="0">
                <a:solidFill>
                  <a:schemeClr val="tx1"/>
                </a:solidFill>
              </a:rPr>
              <a:t> text="</a:t>
            </a:r>
            <a:r>
              <a:rPr lang="ko-KR" altLang="en-US" sz="1500" dirty="0">
                <a:solidFill>
                  <a:schemeClr val="tx1"/>
                </a:solidFill>
              </a:rPr>
              <a:t>라벨</a:t>
            </a:r>
            <a:r>
              <a:rPr lang="en-US" altLang="ko-KR" sz="1500" dirty="0">
                <a:solidFill>
                  <a:schemeClr val="tx1"/>
                </a:solidFill>
              </a:rPr>
              <a:t>2" </a:t>
            </a:r>
            <a:r>
              <a:rPr lang="en-US" altLang="ko-KR" sz="1500" dirty="0" err="1">
                <a:solidFill>
                  <a:schemeClr val="tx1"/>
                </a:solidFill>
              </a:rPr>
              <a:t>userData</a:t>
            </a:r>
            <a:r>
              <a:rPr lang="en-US" altLang="ko-KR" sz="1500" dirty="0">
                <a:solidFill>
                  <a:schemeClr val="tx1"/>
                </a:solidFill>
              </a:rPr>
              <a:t>="</a:t>
            </a:r>
            <a:r>
              <a:rPr lang="ko-KR" altLang="en-US" sz="1500" dirty="0">
                <a:solidFill>
                  <a:schemeClr val="tx1"/>
                </a:solidFill>
              </a:rPr>
              <a:t>값</a:t>
            </a:r>
            <a:r>
              <a:rPr lang="en-US" altLang="ko-KR" sz="1500" dirty="0">
                <a:solidFill>
                  <a:schemeClr val="tx1"/>
                </a:solidFill>
              </a:rPr>
              <a:t>2",toggleGroup=$</a:t>
            </a:r>
            <a:r>
              <a:rPr lang="en-US" altLang="ko-KR" sz="1500" dirty="0" err="1">
                <a:solidFill>
                  <a:schemeClr val="tx1"/>
                </a:solidFill>
              </a:rPr>
              <a:t>groupName</a:t>
            </a:r>
            <a:r>
              <a:rPr lang="en-US" altLang="ko-KR" sz="1500" dirty="0">
                <a:solidFill>
                  <a:schemeClr val="tx1"/>
                </a:solidFill>
              </a:rPr>
              <a:t> selected="true"/&gt;</a:t>
            </a:r>
          </a:p>
        </p:txBody>
      </p:sp>
    </p:spTree>
    <p:extLst>
      <p:ext uri="{BB962C8B-B14F-4D97-AF65-F5344CB8AC3E}">
        <p14:creationId xmlns:p14="http://schemas.microsoft.com/office/powerpoint/2010/main" val="3916128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버튼 컨트롤</a:t>
            </a:r>
            <a:endParaRPr lang="en-US" altLang="ko-KR" dirty="0"/>
          </a:p>
        </p:txBody>
      </p:sp>
      <p:sp>
        <p:nvSpPr>
          <p:cNvPr id="9" name="내용 개체 틀 2"/>
          <p:cNvSpPr>
            <a:spLocks noGrp="1"/>
          </p:cNvSpPr>
          <p:nvPr>
            <p:ph sz="quarter" idx="1"/>
          </p:nvPr>
        </p:nvSpPr>
        <p:spPr>
          <a:xfrm>
            <a:off x="623777" y="1226288"/>
            <a:ext cx="8063023" cy="4912242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r>
              <a:rPr lang="en-US" altLang="ko-KR" b="1" dirty="0" err="1" smtClean="0"/>
              <a:t>EventHandler</a:t>
            </a:r>
            <a:endParaRPr lang="en-US" altLang="ko-KR" b="1" dirty="0"/>
          </a:p>
          <a:p>
            <a:pPr marL="0" indent="0">
              <a:lnSpc>
                <a:spcPct val="150000"/>
              </a:lnSpc>
              <a:buClr>
                <a:schemeClr val="bg2">
                  <a:lumMod val="50000"/>
                </a:schemeClr>
              </a:buClr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marL="742950" lvl="1" indent="-285750">
              <a:lnSpc>
                <a:spcPct val="150000"/>
              </a:lnSpc>
            </a:pPr>
            <a:r>
              <a:rPr lang="en-US" altLang="ko-KR" dirty="0" err="1" smtClean="0"/>
              <a:t>CheckBox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RadioButton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ToggleButton</a:t>
            </a:r>
            <a:r>
              <a:rPr lang="ko-KR" altLang="en-US" dirty="0" smtClean="0"/>
              <a:t>의 경우 사용자가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ActionEvent</a:t>
            </a:r>
            <a:r>
              <a:rPr lang="ko-KR" altLang="en-US" dirty="0" smtClean="0"/>
              <a:t>가 발생하여 </a:t>
            </a:r>
            <a:r>
              <a:rPr lang="en-US" altLang="ko-KR" dirty="0" err="1" smtClean="0"/>
              <a:t>EventHandler</a:t>
            </a:r>
            <a:r>
              <a:rPr lang="ko-KR" altLang="en-US" dirty="0" smtClean="0"/>
              <a:t>로 처리 가능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</a:pPr>
            <a:r>
              <a:rPr lang="en-US" altLang="ko-KR" dirty="0" err="1" smtClean="0"/>
              <a:t>onActio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속성을 작성하여 이벤트 처리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연결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 smtClean="0"/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/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72008" y="1868424"/>
            <a:ext cx="8224520" cy="4282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</a:rPr>
              <a:t>&lt;</a:t>
            </a:r>
            <a:r>
              <a:rPr lang="en-US" altLang="ko-KR" sz="1500" dirty="0" err="1">
                <a:solidFill>
                  <a:schemeClr val="tx1"/>
                </a:solidFill>
              </a:rPr>
              <a:t>CheckBox</a:t>
            </a:r>
            <a:r>
              <a:rPr lang="en-US" altLang="ko-KR" sz="1500" dirty="0">
                <a:solidFill>
                  <a:schemeClr val="tx1"/>
                </a:solidFill>
              </a:rPr>
              <a:t> ... </a:t>
            </a:r>
            <a:r>
              <a:rPr lang="en-US" altLang="ko-KR" sz="1500" dirty="0" err="1">
                <a:solidFill>
                  <a:schemeClr val="tx1"/>
                </a:solidFill>
              </a:rPr>
              <a:t>onAction</a:t>
            </a:r>
            <a:r>
              <a:rPr lang="en-US" altLang="ko-KR" sz="1500" dirty="0">
                <a:solidFill>
                  <a:schemeClr val="tx1"/>
                </a:solidFill>
              </a:rPr>
              <a:t>="#</a:t>
            </a:r>
            <a:r>
              <a:rPr lang="en-US" altLang="ko-KR" sz="1500" dirty="0" err="1">
                <a:solidFill>
                  <a:schemeClr val="tx1"/>
                </a:solidFill>
              </a:rPr>
              <a:t>handleChkAction</a:t>
            </a:r>
            <a:r>
              <a:rPr lang="en-US" altLang="ko-KR" sz="1500" dirty="0">
                <a:solidFill>
                  <a:schemeClr val="tx1"/>
                </a:solidFill>
              </a:rPr>
              <a:t>"/&gt;</a:t>
            </a:r>
          </a:p>
        </p:txBody>
      </p:sp>
    </p:spTree>
    <p:extLst>
      <p:ext uri="{BB962C8B-B14F-4D97-AF65-F5344CB8AC3E}">
        <p14:creationId xmlns:p14="http://schemas.microsoft.com/office/powerpoint/2010/main" val="1843003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버튼 컨트롤</a:t>
            </a:r>
            <a:endParaRPr lang="en-US" altLang="ko-KR" dirty="0"/>
          </a:p>
        </p:txBody>
      </p:sp>
      <p:sp>
        <p:nvSpPr>
          <p:cNvPr id="9" name="내용 개체 틀 2"/>
          <p:cNvSpPr>
            <a:spLocks noGrp="1"/>
          </p:cNvSpPr>
          <p:nvPr>
            <p:ph sz="quarter" idx="1"/>
          </p:nvPr>
        </p:nvSpPr>
        <p:spPr>
          <a:xfrm>
            <a:off x="623777" y="1226288"/>
            <a:ext cx="8063023" cy="4912242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r>
              <a:rPr lang="en-US" altLang="ko-KR" b="1" dirty="0" err="1"/>
              <a:t>S</a:t>
            </a:r>
            <a:r>
              <a:rPr lang="en-US" altLang="ko-KR" b="1" dirty="0" err="1" smtClean="0"/>
              <a:t>electedToggle</a:t>
            </a:r>
            <a:endParaRPr lang="en-US" altLang="ko-KR" b="1" dirty="0" smtClean="0"/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/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 smtClean="0"/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/>
          </a:p>
          <a:p>
            <a:pPr marL="0" indent="0">
              <a:lnSpc>
                <a:spcPct val="150000"/>
              </a:lnSpc>
              <a:buClr>
                <a:schemeClr val="bg2">
                  <a:lumMod val="50000"/>
                </a:schemeClr>
              </a:buClr>
              <a:buNone/>
            </a:pPr>
            <a:endParaRPr lang="en-US" altLang="ko-KR" b="1" dirty="0"/>
          </a:p>
          <a:p>
            <a:pPr marL="0" indent="0">
              <a:lnSpc>
                <a:spcPct val="150000"/>
              </a:lnSpc>
              <a:buClr>
                <a:schemeClr val="bg2">
                  <a:lumMod val="50000"/>
                </a:schemeClr>
              </a:buClr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marL="742950" lvl="1" indent="-285750">
              <a:lnSpc>
                <a:spcPct val="150000"/>
              </a:lnSpc>
            </a:pPr>
            <a:r>
              <a:rPr lang="ko-KR" altLang="en-US" dirty="0" smtClean="0"/>
              <a:t>그룹 내에서 선택 변경을 감시하고 싶을 때 사용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</a:pPr>
            <a:r>
              <a:rPr lang="ko-KR" altLang="en-US" dirty="0" smtClean="0"/>
              <a:t>선택이 변경되면 </a:t>
            </a:r>
            <a:r>
              <a:rPr lang="en-US" altLang="ko-KR" dirty="0" smtClean="0"/>
              <a:t>changed()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실행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</a:pPr>
            <a:r>
              <a:rPr lang="en-US" altLang="ko-KR" dirty="0" err="1" smtClean="0"/>
              <a:t>newValue</a:t>
            </a:r>
            <a:r>
              <a:rPr lang="ko-KR" altLang="en-US" dirty="0" smtClean="0"/>
              <a:t>에는 마지막으로 선택된 컨트롤 대입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 smtClean="0"/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/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438912" y="1868424"/>
            <a:ext cx="8467344" cy="23743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500" dirty="0" err="1">
                <a:solidFill>
                  <a:schemeClr val="tx1"/>
                </a:solidFill>
              </a:rPr>
              <a:t>group.selectedToggleProperty</a:t>
            </a:r>
            <a:r>
              <a:rPr lang="en-US" altLang="ko-KR" sz="1500" dirty="0">
                <a:solidFill>
                  <a:schemeClr val="tx1"/>
                </a:solidFill>
              </a:rPr>
              <a:t>().</a:t>
            </a:r>
            <a:r>
              <a:rPr lang="en-US" altLang="ko-KR" sz="1500" dirty="0" err="1">
                <a:solidFill>
                  <a:schemeClr val="tx1"/>
                </a:solidFill>
              </a:rPr>
              <a:t>addListener</a:t>
            </a:r>
            <a:r>
              <a:rPr lang="en-US" altLang="ko-KR" sz="1500" dirty="0">
                <a:solidFill>
                  <a:schemeClr val="tx1"/>
                </a:solidFill>
              </a:rPr>
              <a:t>(new </a:t>
            </a:r>
            <a:r>
              <a:rPr lang="en-US" altLang="ko-KR" sz="1500" dirty="0" err="1">
                <a:solidFill>
                  <a:schemeClr val="tx1"/>
                </a:solidFill>
              </a:rPr>
              <a:t>ChangeListener</a:t>
            </a:r>
            <a:r>
              <a:rPr lang="en-US" altLang="ko-KR" sz="1500" dirty="0">
                <a:solidFill>
                  <a:schemeClr val="tx1"/>
                </a:solidFill>
              </a:rPr>
              <a:t>&lt;Toggle&gt;() {</a:t>
            </a:r>
          </a:p>
          <a:p>
            <a:pPr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/>
                </a:solidFill>
              </a:rPr>
              <a:t>      @</a:t>
            </a:r>
            <a:r>
              <a:rPr lang="en-US" altLang="ko-KR" sz="1500" dirty="0">
                <a:solidFill>
                  <a:schemeClr val="tx1"/>
                </a:solidFill>
              </a:rPr>
              <a:t>Override</a:t>
            </a:r>
          </a:p>
          <a:p>
            <a:pPr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/>
                </a:solidFill>
              </a:rPr>
              <a:t>      public </a:t>
            </a:r>
            <a:r>
              <a:rPr lang="en-US" altLang="ko-KR" sz="1500" dirty="0">
                <a:solidFill>
                  <a:schemeClr val="tx1"/>
                </a:solidFill>
              </a:rPr>
              <a:t>void changed(</a:t>
            </a:r>
            <a:r>
              <a:rPr lang="en-US" altLang="ko-KR" sz="1500" dirty="0" err="1">
                <a:solidFill>
                  <a:schemeClr val="tx1"/>
                </a:solidFill>
              </a:rPr>
              <a:t>ObservableValue</a:t>
            </a:r>
            <a:r>
              <a:rPr lang="en-US" altLang="ko-KR" sz="1500" dirty="0">
                <a:solidFill>
                  <a:schemeClr val="tx1"/>
                </a:solidFill>
              </a:rPr>
              <a:t>&lt;? extends Toggle&gt; observable, Toggle </a:t>
            </a:r>
            <a:r>
              <a:rPr lang="en-US" altLang="ko-KR" sz="1500" dirty="0" err="1">
                <a:solidFill>
                  <a:schemeClr val="tx1"/>
                </a:solidFill>
              </a:rPr>
              <a:t>oldValue</a:t>
            </a:r>
            <a:r>
              <a:rPr lang="en-US" altLang="ko-KR" sz="1500" dirty="0">
                <a:solidFill>
                  <a:schemeClr val="tx1"/>
                </a:solidFill>
              </a:rPr>
              <a:t>, Toggle </a:t>
            </a:r>
            <a:r>
              <a:rPr lang="en-US" altLang="ko-KR" sz="1500" dirty="0" err="1">
                <a:solidFill>
                  <a:schemeClr val="tx1"/>
                </a:solidFill>
              </a:rPr>
              <a:t>newValue</a:t>
            </a:r>
            <a:r>
              <a:rPr lang="en-US" altLang="ko-KR" sz="1500" dirty="0">
                <a:solidFill>
                  <a:schemeClr val="tx1"/>
                </a:solidFill>
              </a:rPr>
              <a:t>) </a:t>
            </a:r>
            <a:r>
              <a:rPr lang="en-US" altLang="ko-KR" sz="1500" dirty="0" smtClean="0">
                <a:solidFill>
                  <a:schemeClr val="tx1"/>
                </a:solidFill>
              </a:rPr>
              <a:t>{</a:t>
            </a:r>
            <a:r>
              <a:rPr lang="en-US" altLang="ko-KR" sz="1500" dirty="0">
                <a:solidFill>
                  <a:schemeClr val="tx1"/>
                </a:solidFill>
              </a:rPr>
              <a:t>	</a:t>
            </a:r>
            <a:r>
              <a:rPr lang="en-US" altLang="ko-KR" sz="1500" dirty="0" smtClean="0">
                <a:solidFill>
                  <a:schemeClr val="tx1"/>
                </a:solidFill>
              </a:rPr>
              <a:t>…}</a:t>
            </a:r>
            <a:endParaRPr lang="en-US" altLang="ko-KR" sz="15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/>
                </a:solidFill>
              </a:rPr>
              <a:t>});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763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버튼 컨트롤</a:t>
            </a:r>
            <a:endParaRPr lang="en-US" altLang="ko-KR" dirty="0"/>
          </a:p>
        </p:txBody>
      </p:sp>
      <p:sp>
        <p:nvSpPr>
          <p:cNvPr id="9" name="내용 개체 틀 2"/>
          <p:cNvSpPr>
            <a:spLocks noGrp="1"/>
          </p:cNvSpPr>
          <p:nvPr>
            <p:ph sz="quarter" idx="1"/>
          </p:nvPr>
        </p:nvSpPr>
        <p:spPr>
          <a:xfrm>
            <a:off x="623777" y="1226288"/>
            <a:ext cx="8063023" cy="803680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r>
              <a:rPr lang="ko-KR" altLang="en-US" b="1" dirty="0" smtClean="0"/>
              <a:t>예제 </a:t>
            </a:r>
            <a:r>
              <a:rPr lang="en-US" altLang="ko-KR" b="1" dirty="0" smtClean="0"/>
              <a:t>17-1-1</a:t>
            </a:r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/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 smtClean="0"/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/>
          </a:p>
          <a:p>
            <a:pPr marL="0" indent="0">
              <a:lnSpc>
                <a:spcPct val="150000"/>
              </a:lnSpc>
              <a:buClr>
                <a:schemeClr val="bg2">
                  <a:lumMod val="50000"/>
                </a:schemeClr>
              </a:buClr>
              <a:buNone/>
            </a:pPr>
            <a:endParaRPr lang="en-US" altLang="ko-KR" b="1" dirty="0"/>
          </a:p>
          <a:p>
            <a:pPr marL="0" indent="0">
              <a:lnSpc>
                <a:spcPct val="150000"/>
              </a:lnSpc>
              <a:buClr>
                <a:schemeClr val="bg2">
                  <a:lumMod val="50000"/>
                </a:schemeClr>
              </a:buClr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 smtClean="0"/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altLang="ko-KR" b="1" dirty="0"/>
          </a:p>
          <a:p>
            <a:pPr marL="285750" indent="-285750"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89" y="2090166"/>
            <a:ext cx="401955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89" y="4284726"/>
            <a:ext cx="401955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065" y="4284726"/>
            <a:ext cx="401955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872" y="2090166"/>
            <a:ext cx="401955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464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ue style">
  <a:themeElements>
    <a:clrScheme name="사용자 지정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사용자 지정 2">
      <a:majorFont>
        <a:latin typeface="KoPubWorld돋움체_Pro Bold"/>
        <a:ea typeface="KoPub돋움체 Bold"/>
        <a:cs typeface=""/>
      </a:majorFont>
      <a:minorFont>
        <a:latin typeface="KoPubWorld돋움체_Pro Medium"/>
        <a:ea typeface="KoPubWorld돋움체_Pro Medium"/>
        <a:cs typeface="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lue style" id="{C967B38B-9DBB-494B-857C-2EA90DA498CD}" vid="{D6C56E88-21C9-4E8A-8BCA-3B29FFE6381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4429</TotalTime>
  <Words>1528</Words>
  <Application>Microsoft Office PowerPoint</Application>
  <PresentationFormat>화면 슬라이드 쇼(4:3)</PresentationFormat>
  <Paragraphs>1061</Paragraphs>
  <Slides>57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57</vt:i4>
      </vt:variant>
    </vt:vector>
  </HeadingPairs>
  <TitlesOfParts>
    <vt:vector size="58" baseType="lpstr">
      <vt:lpstr>blue style</vt:lpstr>
      <vt:lpstr>JavaFx 컨트롤</vt:lpstr>
      <vt:lpstr>학습 내용</vt:lpstr>
      <vt:lpstr>버튼 컨트롤</vt:lpstr>
      <vt:lpstr>버튼 컨트롤</vt:lpstr>
      <vt:lpstr>버튼 컨트롤</vt:lpstr>
      <vt:lpstr>버튼 컨트롤</vt:lpstr>
      <vt:lpstr>버튼 컨트롤</vt:lpstr>
      <vt:lpstr>버튼 컨트롤</vt:lpstr>
      <vt:lpstr>버튼 컨트롤</vt:lpstr>
      <vt:lpstr>버튼 컨트롤</vt:lpstr>
      <vt:lpstr>버튼 컨트롤</vt:lpstr>
      <vt:lpstr>버튼 컨트롤</vt:lpstr>
      <vt:lpstr>버튼 컨트롤</vt:lpstr>
      <vt:lpstr>버튼 컨트롤</vt:lpstr>
      <vt:lpstr>입력 컨트롤</vt:lpstr>
      <vt:lpstr>입력 컨트롤</vt:lpstr>
      <vt:lpstr>버튼 컨트롤</vt:lpstr>
      <vt:lpstr>버튼 컨트롤</vt:lpstr>
      <vt:lpstr>버튼 컨트롤</vt:lpstr>
      <vt:lpstr>뷰 컨트롤</vt:lpstr>
      <vt:lpstr>뷰 컨트롤</vt:lpstr>
      <vt:lpstr>뷰 컨트롤</vt:lpstr>
      <vt:lpstr>뷰 컨트롤</vt:lpstr>
      <vt:lpstr>뷰 컨트롤</vt:lpstr>
      <vt:lpstr>뷰 컨트롤</vt:lpstr>
      <vt:lpstr>뷰 컨트롤</vt:lpstr>
      <vt:lpstr>뷰 컨트롤</vt:lpstr>
      <vt:lpstr>입력 컨트롤</vt:lpstr>
      <vt:lpstr>뷰 컨트롤</vt:lpstr>
      <vt:lpstr>뷰 컨트롤</vt:lpstr>
      <vt:lpstr>뷰 컨트롤</vt:lpstr>
      <vt:lpstr>뷰 컨트롤</vt:lpstr>
      <vt:lpstr>미디어 컨트롤</vt:lpstr>
      <vt:lpstr>미디어 컨트롤</vt:lpstr>
      <vt:lpstr>미디어 컨트롤</vt:lpstr>
      <vt:lpstr>미디어 컨트롤</vt:lpstr>
      <vt:lpstr>미디어 컨트롤</vt:lpstr>
      <vt:lpstr>미디어 컨트롤</vt:lpstr>
      <vt:lpstr>미디어 컨트롤</vt:lpstr>
      <vt:lpstr>미디어 컨트롤</vt:lpstr>
      <vt:lpstr>미디어 컨트롤</vt:lpstr>
      <vt:lpstr>미디어 컨트롤</vt:lpstr>
      <vt:lpstr>미디어 컨트롤</vt:lpstr>
      <vt:lpstr>미디어 컨트롤</vt:lpstr>
      <vt:lpstr>미디어 컨트롤</vt:lpstr>
      <vt:lpstr>미디어 컨트롤</vt:lpstr>
      <vt:lpstr>미디어 컨트롤</vt:lpstr>
      <vt:lpstr>미디어 컨트롤</vt:lpstr>
      <vt:lpstr>차트 컨트롤</vt:lpstr>
      <vt:lpstr>차트 컨트롤</vt:lpstr>
      <vt:lpstr>차트 컨트롤</vt:lpstr>
      <vt:lpstr>차트 컨트롤</vt:lpstr>
      <vt:lpstr>차트 컨트롤</vt:lpstr>
      <vt:lpstr>차트 컨트롤</vt:lpstr>
      <vt:lpstr>차트 컨트롤</vt:lpstr>
      <vt:lpstr>차트 컨트롤</vt:lpstr>
      <vt:lpstr>다음 강의 주제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에지 검출</dc:title>
  <dc:creator>sykim</dc:creator>
  <cp:lastModifiedBy>Windows 사용자</cp:lastModifiedBy>
  <cp:revision>408</cp:revision>
  <dcterms:created xsi:type="dcterms:W3CDTF">2012-08-05T13:41:45Z</dcterms:created>
  <dcterms:modified xsi:type="dcterms:W3CDTF">2020-02-02T04:12:52Z</dcterms:modified>
</cp:coreProperties>
</file>