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91" r:id="rId20"/>
    <p:sldId id="290" r:id="rId21"/>
    <p:sldId id="292" r:id="rId22"/>
    <p:sldId id="294" r:id="rId23"/>
    <p:sldId id="295" r:id="rId24"/>
    <p:sldId id="296" r:id="rId25"/>
    <p:sldId id="297" r:id="rId26"/>
    <p:sldId id="299" r:id="rId27"/>
    <p:sldId id="298" r:id="rId28"/>
    <p:sldId id="300" r:id="rId29"/>
    <p:sldId id="302" r:id="rId30"/>
    <p:sldId id="304" r:id="rId31"/>
    <p:sldId id="306" r:id="rId32"/>
    <p:sldId id="305" r:id="rId33"/>
    <p:sldId id="307" r:id="rId34"/>
    <p:sldId id="311" r:id="rId35"/>
    <p:sldId id="312" r:id="rId36"/>
    <p:sldId id="313" r:id="rId37"/>
    <p:sldId id="314" r:id="rId38"/>
    <p:sldId id="315" r:id="rId39"/>
    <p:sldId id="317" r:id="rId40"/>
    <p:sldId id="318" r:id="rId41"/>
    <p:sldId id="319" r:id="rId42"/>
    <p:sldId id="320" r:id="rId43"/>
    <p:sldId id="321" r:id="rId44"/>
    <p:sldId id="26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LEARNING </a:t>
            </a:r>
          </a:p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FOR COMPUTER VISION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B0035-C5C6-4CDF-8D97-0999EAAF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4" y="1909540"/>
            <a:ext cx="6015991" cy="3409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46B568-6C38-49AD-8E51-1C5A2A1AD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02" y="5471160"/>
            <a:ext cx="2490396" cy="6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Leaky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1F64FC-E798-4ECA-9276-8D0659D3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2487273"/>
            <a:ext cx="6433468" cy="332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F7049F-BEBF-4166-877A-144AEFDF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0" y="3429000"/>
            <a:ext cx="4098541" cy="12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0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ELU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7238B-2136-460F-8BB5-C8A48EBD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53" y="2627099"/>
            <a:ext cx="6318552" cy="31445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4EA2F-C26A-4203-B4D7-F2DAC50F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5" y="3429000"/>
            <a:ext cx="475494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Feedforward Network Architectures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8736A6-4251-41F7-8AA6-92F6DD3A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608327"/>
            <a:ext cx="717332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Feedforward Network Architectures :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장점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A8147-F168-4548-8ECB-E31C1D260231}"/>
              </a:ext>
            </a:extLst>
          </p:cNvPr>
          <p:cNvSpPr txBox="1"/>
          <p:nvPr/>
        </p:nvSpPr>
        <p:spPr>
          <a:xfrm>
            <a:off x="1003738" y="2154768"/>
            <a:ext cx="1018452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첫 번째 레이어는 입력을 받고 마지막 레이어는 출력 생성 중간 레이어는 외부 세계와 단절되어 있으므로 숨겨진 레이어임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한 계층의 각 </a:t>
            </a:r>
            <a:r>
              <a:rPr lang="ko-KR" altLang="en-US" b="1" dirty="0" err="1"/>
              <a:t>퍼셉트론은</a:t>
            </a:r>
            <a:r>
              <a:rPr lang="ko-KR" altLang="en-US" b="1" dirty="0"/>
              <a:t> 다음 계층의 모든 </a:t>
            </a:r>
            <a:r>
              <a:rPr lang="ko-KR" altLang="en-US" b="1" dirty="0" err="1"/>
              <a:t>퍼셉트론에</a:t>
            </a:r>
            <a:r>
              <a:rPr lang="ko-KR" altLang="en-US" b="1" dirty="0"/>
              <a:t> 연결됨</a:t>
            </a:r>
            <a:r>
              <a:rPr lang="en-US" altLang="ko-KR" b="1" dirty="0"/>
              <a:t>. </a:t>
            </a:r>
            <a:r>
              <a:rPr lang="ko-KR" altLang="en-US" b="1" dirty="0"/>
              <a:t>따라서 정보는 한 계층에서 다음 계층으로 지속적으로 전달됨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동일한 계층에서 </a:t>
            </a:r>
            <a:r>
              <a:rPr lang="ko-KR" altLang="en-US" b="1" dirty="0" err="1"/>
              <a:t>퍼셉트론</a:t>
            </a:r>
            <a:r>
              <a:rPr lang="ko-KR" altLang="en-US" b="1" dirty="0"/>
              <a:t> 간의 연결이 없음</a:t>
            </a:r>
          </a:p>
        </p:txBody>
      </p:sp>
    </p:spTree>
    <p:extLst>
      <p:ext uri="{BB962C8B-B14F-4D97-AF65-F5344CB8AC3E}">
        <p14:creationId xmlns:p14="http://schemas.microsoft.com/office/powerpoint/2010/main" val="32957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are Neural Networks Used For?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746B4-8FE1-4DE1-BA75-81BEBB22559F}"/>
              </a:ext>
            </a:extLst>
          </p:cNvPr>
          <p:cNvSpPr txBox="1"/>
          <p:nvPr/>
        </p:nvSpPr>
        <p:spPr>
          <a:xfrm>
            <a:off x="914400" y="2840140"/>
            <a:ext cx="10363200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NN can be used in both Supervised, Unsupervised, and Semi-supervised learning tasks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NN include classification, regression ,clustering, vector quantization, pattern association, and function approximation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462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AND, OR, and XOR Datasets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1A3D93-88F5-41D6-A536-28E764CB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9" y="4729145"/>
            <a:ext cx="7259063" cy="1838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53B08-E7CA-4EE3-8B66-29258201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07" y="1729266"/>
            <a:ext cx="8225986" cy="28471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ED288B-6E67-4895-8A50-96C0EC6FE1EE}"/>
              </a:ext>
            </a:extLst>
          </p:cNvPr>
          <p:cNvSpPr/>
          <p:nvPr/>
        </p:nvSpPr>
        <p:spPr>
          <a:xfrm>
            <a:off x="7370306" y="1729266"/>
            <a:ext cx="2497016" cy="27820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Perceptron Architecture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FBA99-63B3-43FF-85A0-73E526D5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927184"/>
            <a:ext cx="605874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98372-4B1A-4A4E-80B0-499677A865DB}"/>
              </a:ext>
            </a:extLst>
          </p:cNvPr>
          <p:cNvSpPr txBox="1"/>
          <p:nvPr/>
        </p:nvSpPr>
        <p:spPr>
          <a:xfrm>
            <a:off x="732692" y="3833446"/>
            <a:ext cx="10726615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입력 네트워크 및 출력 예측을 통해 전달되는 </a:t>
            </a:r>
            <a:r>
              <a:rPr lang="en-US" altLang="ko-KR" b="1" dirty="0"/>
              <a:t>forward pass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b="1" dirty="0"/>
              <a:t>네트워크 </a:t>
            </a:r>
            <a:r>
              <a:rPr lang="en-US" altLang="ko-KR" b="1" dirty="0"/>
              <a:t>final layer</a:t>
            </a:r>
            <a:r>
              <a:rPr lang="ko-KR" altLang="en-US" b="1" dirty="0"/>
              <a:t>에서 손실 함수의 </a:t>
            </a:r>
            <a:r>
              <a:rPr lang="en-US" altLang="ko-KR" b="1" dirty="0"/>
              <a:t>gradient</a:t>
            </a:r>
            <a:r>
              <a:rPr lang="ko-KR" altLang="en-US" b="1" dirty="0"/>
              <a:t>를 계산하고 이 </a:t>
            </a:r>
            <a:r>
              <a:rPr lang="en-US" altLang="ko-KR" b="1" dirty="0"/>
              <a:t>gradient</a:t>
            </a:r>
            <a:r>
              <a:rPr lang="ko-KR" altLang="en-US" b="1" dirty="0"/>
              <a:t>를 이용해 체인 규칙을 재귀적으로 사용해 네트워크의 가중치를 업데이트하는 </a:t>
            </a:r>
            <a:r>
              <a:rPr lang="en-US" altLang="ko-KR" b="1" dirty="0"/>
              <a:t>backward pass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2648EF-4B10-44D3-98D0-5381A1E13584}"/>
              </a:ext>
            </a:extLst>
          </p:cNvPr>
          <p:cNvSpPr/>
          <p:nvPr/>
        </p:nvSpPr>
        <p:spPr>
          <a:xfrm>
            <a:off x="4947429" y="1684605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50" b="1" dirty="0"/>
              <a:t>Algorithm</a:t>
            </a:r>
            <a:endParaRPr lang="ko-KR" altLang="en-US" sz="2350" b="1" dirty="0"/>
          </a:p>
        </p:txBody>
      </p:sp>
    </p:spTree>
    <p:extLst>
      <p:ext uri="{BB962C8B-B14F-4D97-AF65-F5344CB8AC3E}">
        <p14:creationId xmlns:p14="http://schemas.microsoft.com/office/powerpoint/2010/main" val="347227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Forward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A165DA-F0A6-457B-896F-CB655E60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25" y="3147111"/>
            <a:ext cx="3591426" cy="18100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0B28AF-27FC-4D68-807F-5DD0D837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21" y="1608327"/>
            <a:ext cx="5066934" cy="48875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3350E47-3FA8-4C84-926C-B49C90991CF1}"/>
              </a:ext>
            </a:extLst>
          </p:cNvPr>
          <p:cNvSpPr/>
          <p:nvPr/>
        </p:nvSpPr>
        <p:spPr>
          <a:xfrm>
            <a:off x="10040983" y="3138401"/>
            <a:ext cx="571196" cy="181000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5E5E3-55BA-4A1C-AF90-0FD4F64BDFD4}"/>
              </a:ext>
            </a:extLst>
          </p:cNvPr>
          <p:cNvSpPr/>
          <p:nvPr/>
        </p:nvSpPr>
        <p:spPr>
          <a:xfrm rot="5400000">
            <a:off x="3521888" y="4905859"/>
            <a:ext cx="571196" cy="26088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4CFF46-609F-4F59-AC08-B2818787FDB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326581" y="2473234"/>
            <a:ext cx="0" cy="6651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7B9E4A-9B27-417A-B041-CF0DB78F7FFF}"/>
              </a:ext>
            </a:extLst>
          </p:cNvPr>
          <p:cNvSpPr txBox="1"/>
          <p:nvPr/>
        </p:nvSpPr>
        <p:spPr>
          <a:xfrm>
            <a:off x="9464825" y="2103902"/>
            <a:ext cx="172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 vector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629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6781" y="2967335"/>
            <a:ext cx="975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66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Forward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DA9A7E-4921-4A99-9402-B166692C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" y="1780990"/>
            <a:ext cx="5937775" cy="47350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45BD54-53C5-4AFA-8A4D-4C167334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91" y="2773325"/>
            <a:ext cx="4817826" cy="27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F4029-E18C-41C2-91FA-8A7C6D2F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090" y="3046031"/>
            <a:ext cx="4817827" cy="50489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A48A92-1F4C-4384-AD29-C41CCF138F64}"/>
              </a:ext>
            </a:extLst>
          </p:cNvPr>
          <p:cNvCxnSpPr/>
          <p:nvPr/>
        </p:nvCxnSpPr>
        <p:spPr>
          <a:xfrm>
            <a:off x="9135291" y="3814360"/>
            <a:ext cx="0" cy="600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A305749-63EB-4B59-9D10-7A9CCB672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361" y="4737277"/>
            <a:ext cx="5386730" cy="35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C62C2-57A7-4C99-94DB-1D6BABE73703}"/>
                  </a:ext>
                </a:extLst>
              </p:cNvPr>
              <p:cNvSpPr txBox="1"/>
              <p:nvPr/>
            </p:nvSpPr>
            <p:spPr>
              <a:xfrm>
                <a:off x="7949394" y="1954886"/>
                <a:ext cx="1797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1/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C62C2-57A7-4C99-94DB-1D6BABE7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394" y="1954886"/>
                <a:ext cx="1797030" cy="276999"/>
              </a:xfrm>
              <a:prstGeom prst="rect">
                <a:avLst/>
              </a:prstGeom>
              <a:blipFill>
                <a:blip r:embed="rId6"/>
                <a:stretch>
                  <a:fillRect l="-3390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BDFC27-EEA4-4CEE-AB6F-B4C62E88473C}"/>
              </a:ext>
            </a:extLst>
          </p:cNvPr>
          <p:cNvSpPr/>
          <p:nvPr/>
        </p:nvSpPr>
        <p:spPr>
          <a:xfrm>
            <a:off x="7080069" y="2773325"/>
            <a:ext cx="3535680" cy="2727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A29AAA-E7F4-46B3-97D0-64C4E8FC5778}"/>
              </a:ext>
            </a:extLst>
          </p:cNvPr>
          <p:cNvCxnSpPr/>
          <p:nvPr/>
        </p:nvCxnSpPr>
        <p:spPr>
          <a:xfrm flipV="1">
            <a:off x="8595360" y="2314356"/>
            <a:ext cx="0" cy="4568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4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Backpropagation : The Backward Pass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9790-9328-41E2-8543-16D23181674C}"/>
              </a:ext>
            </a:extLst>
          </p:cNvPr>
          <p:cNvSpPr txBox="1"/>
          <p:nvPr/>
        </p:nvSpPr>
        <p:spPr>
          <a:xfrm>
            <a:off x="1136467" y="4712285"/>
            <a:ext cx="991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예상 출력과 관련하여 출력 오류를 계산 한 다음 네트워크로 되돌아 가서 </a:t>
            </a:r>
            <a:r>
              <a:rPr lang="en-US" altLang="ko-KR" b="1" dirty="0"/>
              <a:t>GD</a:t>
            </a:r>
            <a:r>
              <a:rPr lang="ko-KR" altLang="en-US" b="1" dirty="0"/>
              <a:t>를 사용하여 가중치를 업데이트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6D70A6-09BE-4FA2-9E86-5F4F1E183BDB}"/>
              </a:ext>
            </a:extLst>
          </p:cNvPr>
          <p:cNvSpPr/>
          <p:nvPr/>
        </p:nvSpPr>
        <p:spPr>
          <a:xfrm>
            <a:off x="4947430" y="2154768"/>
            <a:ext cx="2297139" cy="21488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Backward Pass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447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967335"/>
            <a:ext cx="986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2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Understanding Convolutions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2AC628-78F6-4CB4-90CF-5CB238B8DC9F}"/>
              </a:ext>
            </a:extLst>
          </p:cNvPr>
          <p:cNvSpPr/>
          <p:nvPr/>
        </p:nvSpPr>
        <p:spPr>
          <a:xfrm>
            <a:off x="4967632" y="2250566"/>
            <a:ext cx="2256736" cy="21908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/>
              <a:t>Convolution</a:t>
            </a:r>
            <a:endParaRPr lang="ko-KR" altLang="en-US" sz="19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AAFFE-7467-4E0C-8A3E-5AF9E276DE3D}"/>
              </a:ext>
            </a:extLst>
          </p:cNvPr>
          <p:cNvSpPr txBox="1"/>
          <p:nvPr/>
        </p:nvSpPr>
        <p:spPr>
          <a:xfrm>
            <a:off x="2642987" y="4803150"/>
            <a:ext cx="690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 신호를 합쳐서 새로운 신호</a:t>
            </a:r>
            <a:r>
              <a:rPr lang="en-US" altLang="ko-KR" b="1" dirty="0"/>
              <a:t>(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  <a:r>
              <a:rPr lang="ko-KR" altLang="en-US" b="1" dirty="0"/>
              <a:t>를 만들어내는 수학적인 방법</a:t>
            </a:r>
          </a:p>
        </p:txBody>
      </p:sp>
    </p:spTree>
    <p:extLst>
      <p:ext uri="{BB962C8B-B14F-4D97-AF65-F5344CB8AC3E}">
        <p14:creationId xmlns:p14="http://schemas.microsoft.com/office/powerpoint/2010/main" val="1233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Convolutions versus Cross-correlation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9225BA-0D4B-498B-A709-DB7C5C6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6" y="2610650"/>
            <a:ext cx="6611273" cy="771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F36C84-0725-446A-8922-E0B13580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67" y="4818395"/>
            <a:ext cx="6516009" cy="695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84C96-01BC-4DBA-BF3C-6E8E8EF02A0C}"/>
              </a:ext>
            </a:extLst>
          </p:cNvPr>
          <p:cNvSpPr txBox="1"/>
          <p:nvPr/>
        </p:nvSpPr>
        <p:spPr>
          <a:xfrm>
            <a:off x="1568500" y="2699168"/>
            <a:ext cx="151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Convolution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11361-62A5-4BE6-AFBC-179925D2F7F5}"/>
              </a:ext>
            </a:extLst>
          </p:cNvPr>
          <p:cNvSpPr txBox="1"/>
          <p:nvPr/>
        </p:nvSpPr>
        <p:spPr>
          <a:xfrm>
            <a:off x="1366378" y="4838257"/>
            <a:ext cx="20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Cross-correlation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474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Convolutions versus Cross-correlation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69E282-770D-4CEB-B476-009822E5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13" y="4044626"/>
            <a:ext cx="6516009" cy="69542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6A4DF3-A4BE-427E-9C0F-9B97D084B939}"/>
              </a:ext>
            </a:extLst>
          </p:cNvPr>
          <p:cNvCxnSpPr/>
          <p:nvPr/>
        </p:nvCxnSpPr>
        <p:spPr>
          <a:xfrm>
            <a:off x="6966858" y="4372998"/>
            <a:ext cx="2002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01E6A-129E-4077-BB3B-7EC12326C722}"/>
              </a:ext>
            </a:extLst>
          </p:cNvPr>
          <p:cNvCxnSpPr/>
          <p:nvPr/>
        </p:nvCxnSpPr>
        <p:spPr>
          <a:xfrm>
            <a:off x="7789818" y="4370566"/>
            <a:ext cx="2002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F2AF8D-8B6F-4444-8FDA-8F69DE710CE6}"/>
              </a:ext>
            </a:extLst>
          </p:cNvPr>
          <p:cNvSpPr txBox="1"/>
          <p:nvPr/>
        </p:nvSpPr>
        <p:spPr>
          <a:xfrm>
            <a:off x="4517571" y="3136612"/>
            <a:ext cx="3191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CONVOLUTION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293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Kernels : Small Matrix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CC5BEC-F125-4EC5-AFD0-2747DE38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22" y="3204164"/>
            <a:ext cx="1790950" cy="10669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D50078-7BB4-452E-B11A-E7CA3415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969" y="1514476"/>
            <a:ext cx="4514151" cy="44463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2C3F56-947B-4FF8-B7E0-C5E9C0C42BC3}"/>
              </a:ext>
            </a:extLst>
          </p:cNvPr>
          <p:cNvSpPr/>
          <p:nvPr/>
        </p:nvSpPr>
        <p:spPr>
          <a:xfrm>
            <a:off x="5701562" y="2244413"/>
            <a:ext cx="2330824" cy="22520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4A3CCFB-4925-4281-AEF8-927062F545EB}"/>
              </a:ext>
            </a:extLst>
          </p:cNvPr>
          <p:cNvCxnSpPr/>
          <p:nvPr/>
        </p:nvCxnSpPr>
        <p:spPr>
          <a:xfrm rot="10800000" flipV="1">
            <a:off x="4446504" y="3007396"/>
            <a:ext cx="1255059" cy="730242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6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Kernels : Small Matrix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EF7A3F-B72D-4FA8-B5DD-09562598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16" y="2154768"/>
            <a:ext cx="5702768" cy="31305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EBCF0F-209D-4140-BE27-6CCC1823A7F6}"/>
              </a:ext>
            </a:extLst>
          </p:cNvPr>
          <p:cNvSpPr/>
          <p:nvPr/>
        </p:nvSpPr>
        <p:spPr>
          <a:xfrm>
            <a:off x="4454554" y="3263317"/>
            <a:ext cx="889233" cy="8925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1A927-CDA7-4CEE-AE12-BFB1B347C586}"/>
              </a:ext>
            </a:extLst>
          </p:cNvPr>
          <p:cNvSpPr/>
          <p:nvPr/>
        </p:nvSpPr>
        <p:spPr>
          <a:xfrm>
            <a:off x="7392099" y="3238150"/>
            <a:ext cx="889233" cy="8925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A10B85-8A49-4DEA-B4B9-85F282AF2243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4899170" y="2063692"/>
            <a:ext cx="1" cy="1199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ABD16B-894C-4EBD-811D-AFAE87D47674}"/>
              </a:ext>
            </a:extLst>
          </p:cNvPr>
          <p:cNvCxnSpPr/>
          <p:nvPr/>
        </p:nvCxnSpPr>
        <p:spPr>
          <a:xfrm flipH="1" flipV="1">
            <a:off x="7836714" y="2083582"/>
            <a:ext cx="1" cy="1199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EB4368-DCE9-459E-A557-17EB3A065AB5}"/>
              </a:ext>
            </a:extLst>
          </p:cNvPr>
          <p:cNvSpPr txBox="1"/>
          <p:nvPr/>
        </p:nvSpPr>
        <p:spPr>
          <a:xfrm>
            <a:off x="4543333" y="1605806"/>
            <a:ext cx="7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(1, 1)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965F0-1D03-4BF8-AC1D-0B98205AEC73}"/>
              </a:ext>
            </a:extLst>
          </p:cNvPr>
          <p:cNvSpPr txBox="1"/>
          <p:nvPr/>
        </p:nvSpPr>
        <p:spPr>
          <a:xfrm>
            <a:off x="7271164" y="1678657"/>
            <a:ext cx="113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(0.5, 0.5)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8354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 process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5E716-5DB3-4BB0-896C-4F1CAC5A45F5}"/>
              </a:ext>
            </a:extLst>
          </p:cNvPr>
          <p:cNvSpPr txBox="1"/>
          <p:nvPr/>
        </p:nvSpPr>
        <p:spPr>
          <a:xfrm>
            <a:off x="1392573" y="2390862"/>
            <a:ext cx="7290034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/>
              <a:t>원본 이미지에서 </a:t>
            </a:r>
            <a:r>
              <a:rPr lang="en-US" altLang="ko-KR" sz="2000" b="1" dirty="0"/>
              <a:t>(x, y) </a:t>
            </a:r>
            <a:r>
              <a:rPr lang="ko-KR" altLang="en-US" sz="2000" b="1" dirty="0"/>
              <a:t>좌표 선택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/>
              <a:t>커널의 중앙을 </a:t>
            </a:r>
            <a:r>
              <a:rPr lang="en-US" altLang="ko-KR" sz="2000" b="1" dirty="0"/>
              <a:t>(x, y)</a:t>
            </a:r>
            <a:r>
              <a:rPr lang="ko-KR" altLang="en-US" sz="2000" b="1" dirty="0"/>
              <a:t>쪽으로 배치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/>
              <a:t>입력 이미지 영역과 커널을 곱해준 후 단일 값으로 합산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b="1" dirty="0"/>
              <a:t>커널 출력을 출력 이미지와 동일한 </a:t>
            </a:r>
            <a:r>
              <a:rPr lang="en-US" altLang="ko-KR" sz="2000" b="1" dirty="0"/>
              <a:t>(x, y) </a:t>
            </a:r>
            <a:r>
              <a:rPr lang="ko-KR" altLang="en-US" sz="2000" b="1" dirty="0"/>
              <a:t>위치에 저장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683523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 process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92AE2-7705-4C0B-93F6-87E4BA4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2" y="2672715"/>
            <a:ext cx="7943054" cy="1184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50D230-5719-464D-BCE6-BC0D86FA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26" y="3958047"/>
            <a:ext cx="3982006" cy="1152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FE37E1-A780-4C1A-9C84-3E82A12D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793" y="2775183"/>
            <a:ext cx="2163310" cy="2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Basics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E000C-8281-4F97-B9EA-8A156F325206}"/>
              </a:ext>
            </a:extLst>
          </p:cNvPr>
          <p:cNvSpPr txBox="1"/>
          <p:nvPr/>
        </p:nvSpPr>
        <p:spPr>
          <a:xfrm>
            <a:off x="830580" y="2154768"/>
            <a:ext cx="10530839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Artificial Neural Networks and their relation to biology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The seminal Perceptron algorithm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The backpropagation algorithm and how it can be used to train multi-layer neural networks efficiently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1062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Layer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A54D-1AC5-4D92-B741-575A65001BB3}"/>
              </a:ext>
            </a:extLst>
          </p:cNvPr>
          <p:cNvSpPr txBox="1"/>
          <p:nvPr/>
        </p:nvSpPr>
        <p:spPr>
          <a:xfrm>
            <a:off x="4454434" y="2154768"/>
            <a:ext cx="3283131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Convolutional (CONV)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Activation (Act or 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Pooling (POOL)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Fully-connected (FC)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Batch </a:t>
            </a:r>
            <a:r>
              <a:rPr lang="en-US" altLang="ko-KR" b="1" dirty="0" err="1"/>
              <a:t>normalizaion</a:t>
            </a:r>
            <a:r>
              <a:rPr lang="en-US" altLang="ko-KR" b="1" dirty="0"/>
              <a:t> (BN)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Dropout (DO)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8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Layer Types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34F3A3-FC62-49F6-BB40-79EB2E4AF17E}"/>
              </a:ext>
            </a:extLst>
          </p:cNvPr>
          <p:cNvSpPr/>
          <p:nvPr/>
        </p:nvSpPr>
        <p:spPr>
          <a:xfrm>
            <a:off x="4967632" y="2440144"/>
            <a:ext cx="2256736" cy="21908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CNN architectures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6A3F5-BCE3-46DC-9784-FCC1B537AE86}"/>
              </a:ext>
            </a:extLst>
          </p:cNvPr>
          <p:cNvSpPr txBox="1"/>
          <p:nvPr/>
        </p:nvSpPr>
        <p:spPr>
          <a:xfrm>
            <a:off x="695419" y="49337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F6BE7E-E04E-4423-8797-019D0543FE93}"/>
              </a:ext>
            </a:extLst>
          </p:cNvPr>
          <p:cNvCxnSpPr/>
          <p:nvPr/>
        </p:nvCxnSpPr>
        <p:spPr>
          <a:xfrm>
            <a:off x="1715590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462874-CC1E-472D-B0BC-148E9745ED41}"/>
              </a:ext>
            </a:extLst>
          </p:cNvPr>
          <p:cNvSpPr txBox="1"/>
          <p:nvPr/>
        </p:nvSpPr>
        <p:spPr>
          <a:xfrm>
            <a:off x="2214519" y="49337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67733F-FA5B-43ED-8406-A0E18CAD0168}"/>
              </a:ext>
            </a:extLst>
          </p:cNvPr>
          <p:cNvCxnSpPr/>
          <p:nvPr/>
        </p:nvCxnSpPr>
        <p:spPr>
          <a:xfrm>
            <a:off x="3213948" y="5118453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C312DF-ED16-4F22-87BC-2E2CEBEB8CC4}"/>
              </a:ext>
            </a:extLst>
          </p:cNvPr>
          <p:cNvSpPr txBox="1"/>
          <p:nvPr/>
        </p:nvSpPr>
        <p:spPr>
          <a:xfrm>
            <a:off x="3784602" y="4933786"/>
            <a:ext cx="74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RELU</a:t>
            </a:r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8FE718-300C-4244-8A5D-69A540D72298}"/>
              </a:ext>
            </a:extLst>
          </p:cNvPr>
          <p:cNvCxnSpPr/>
          <p:nvPr/>
        </p:nvCxnSpPr>
        <p:spPr>
          <a:xfrm>
            <a:off x="4808100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0A8D35-580A-4B1C-A1E2-C6A68C7EF2A4}"/>
              </a:ext>
            </a:extLst>
          </p:cNvPr>
          <p:cNvSpPr txBox="1"/>
          <p:nvPr/>
        </p:nvSpPr>
        <p:spPr>
          <a:xfrm>
            <a:off x="5341200" y="4933786"/>
            <a:ext cx="8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</a:t>
            </a:r>
            <a:endParaRPr lang="ko-KR" altLang="en-US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1BBEAC-6E1E-476D-BACD-DCBF34F00F86}"/>
              </a:ext>
            </a:extLst>
          </p:cNvPr>
          <p:cNvCxnSpPr/>
          <p:nvPr/>
        </p:nvCxnSpPr>
        <p:spPr>
          <a:xfrm>
            <a:off x="6327200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668878-A949-4AD8-B3FF-57E78CE3BA90}"/>
              </a:ext>
            </a:extLst>
          </p:cNvPr>
          <p:cNvSpPr txBox="1"/>
          <p:nvPr/>
        </p:nvSpPr>
        <p:spPr>
          <a:xfrm>
            <a:off x="6839677" y="4921098"/>
            <a:ext cx="8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CONV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79FB00-BAC6-481F-ADBA-D82B047F2B36}"/>
              </a:ext>
            </a:extLst>
          </p:cNvPr>
          <p:cNvSpPr txBox="1"/>
          <p:nvPr/>
        </p:nvSpPr>
        <p:spPr>
          <a:xfrm>
            <a:off x="8239580" y="49337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RELU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EE58777-6E28-492C-9AB8-05170FC931B4}"/>
              </a:ext>
            </a:extLst>
          </p:cNvPr>
          <p:cNvCxnSpPr/>
          <p:nvPr/>
        </p:nvCxnSpPr>
        <p:spPr>
          <a:xfrm>
            <a:off x="7864142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0F24AB-BE64-49EF-9E25-2657048EFA09}"/>
              </a:ext>
            </a:extLst>
          </p:cNvPr>
          <p:cNvSpPr txBox="1"/>
          <p:nvPr/>
        </p:nvSpPr>
        <p:spPr>
          <a:xfrm>
            <a:off x="9611180" y="49337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POOL</a:t>
            </a:r>
            <a:endParaRPr lang="ko-KR" altLang="en-US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14C916-8A0A-4B49-8197-D6E2A80B2945}"/>
              </a:ext>
            </a:extLst>
          </p:cNvPr>
          <p:cNvCxnSpPr/>
          <p:nvPr/>
        </p:nvCxnSpPr>
        <p:spPr>
          <a:xfrm>
            <a:off x="9153980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D4B7E4-1A22-4CD8-9A38-401B60A50CAA}"/>
              </a:ext>
            </a:extLst>
          </p:cNvPr>
          <p:cNvCxnSpPr/>
          <p:nvPr/>
        </p:nvCxnSpPr>
        <p:spPr>
          <a:xfrm>
            <a:off x="10483941" y="5118452"/>
            <a:ext cx="2873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ED081A-4B9D-4086-A88F-017FDE85D55F}"/>
              </a:ext>
            </a:extLst>
          </p:cNvPr>
          <p:cNvSpPr txBox="1"/>
          <p:nvPr/>
        </p:nvSpPr>
        <p:spPr>
          <a:xfrm>
            <a:off x="11004310" y="4933786"/>
            <a:ext cx="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086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Layers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240E35-7B9C-4C80-9359-E25350A4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02" y="2246811"/>
            <a:ext cx="9757996" cy="3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Layers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DE159-81F4-4991-8A44-53800AE6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1956566"/>
            <a:ext cx="864990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5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Layers : Output Volume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D0DD1A-EBA9-4DF9-A16A-EBDBC158DD77}"/>
              </a:ext>
            </a:extLst>
          </p:cNvPr>
          <p:cNvGrpSpPr/>
          <p:nvPr/>
        </p:nvGrpSpPr>
        <p:grpSpPr>
          <a:xfrm>
            <a:off x="-448975" y="2324819"/>
            <a:ext cx="11256480" cy="3296709"/>
            <a:chOff x="1050924" y="2311400"/>
            <a:chExt cx="11256480" cy="32967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88DC89-0DEB-4A87-AA0A-1CF6C319D3AC}"/>
                </a:ext>
              </a:extLst>
            </p:cNvPr>
            <p:cNvGrpSpPr/>
            <p:nvPr/>
          </p:nvGrpSpPr>
          <p:grpSpPr>
            <a:xfrm>
              <a:off x="371051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2E223F6-224D-4374-B26B-3261955ACABC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2961D71-02DB-46CA-B23B-32A33C8DAF20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870B28-80E6-447D-AE4B-390E935B0C2C}"/>
                </a:ext>
              </a:extLst>
            </p:cNvPr>
            <p:cNvGrpSpPr/>
            <p:nvPr/>
          </p:nvGrpSpPr>
          <p:grpSpPr>
            <a:xfrm>
              <a:off x="637010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8447549-6917-457F-8A0C-61EF824620A1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C9FF3DDC-4ABC-4F18-9B58-01EF3D35E1DE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06FC1B8-5D80-43F9-AB28-D325E96B9704}"/>
                </a:ext>
              </a:extLst>
            </p:cNvPr>
            <p:cNvGrpSpPr/>
            <p:nvPr/>
          </p:nvGrpSpPr>
          <p:grpSpPr>
            <a:xfrm>
              <a:off x="9029694" y="2311400"/>
              <a:ext cx="2209800" cy="2971800"/>
              <a:chOff x="2755900" y="1905000"/>
              <a:chExt cx="6299200" cy="2971800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C5E3157-E9A3-4CAB-BCDE-3D574FF68DEA}"/>
                  </a:ext>
                </a:extLst>
              </p:cNvPr>
              <p:cNvCxnSpPr/>
              <p:nvPr/>
            </p:nvCxnSpPr>
            <p:spPr>
              <a:xfrm>
                <a:off x="2755900" y="19050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1572194-7CF7-4528-9709-D7DB3599E121}"/>
                  </a:ext>
                </a:extLst>
              </p:cNvPr>
              <p:cNvCxnSpPr/>
              <p:nvPr/>
            </p:nvCxnSpPr>
            <p:spPr>
              <a:xfrm>
                <a:off x="2755900" y="4876800"/>
                <a:ext cx="6299200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844DE5-B46C-4973-BD8D-8456A7110D91}"/>
                </a:ext>
              </a:extLst>
            </p:cNvPr>
            <p:cNvGrpSpPr/>
            <p:nvPr/>
          </p:nvGrpSpPr>
          <p:grpSpPr>
            <a:xfrm>
              <a:off x="2642604" y="2413337"/>
              <a:ext cx="4345620" cy="3194772"/>
              <a:chOff x="0" y="2413337"/>
              <a:chExt cx="4345620" cy="319477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C15779-08A2-47BE-8442-0A8CDDACA3D4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D1142F-4766-4682-B6E6-F55EDCF78418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3EAC853-FDB6-4A0F-AA9B-3D8DAB9D1CE3}"/>
                </a:ext>
              </a:extLst>
            </p:cNvPr>
            <p:cNvGrpSpPr/>
            <p:nvPr/>
          </p:nvGrpSpPr>
          <p:grpSpPr>
            <a:xfrm>
              <a:off x="5302194" y="2413337"/>
              <a:ext cx="4345620" cy="3194772"/>
              <a:chOff x="0" y="2413337"/>
              <a:chExt cx="4345620" cy="319477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B63911-CBDA-4FAD-871E-409E811AB9FF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96D4D8-17B6-46E0-AE14-F798828BB703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3E07566-18EC-4415-B4A3-5B715C328A5B}"/>
                </a:ext>
              </a:extLst>
            </p:cNvPr>
            <p:cNvGrpSpPr/>
            <p:nvPr/>
          </p:nvGrpSpPr>
          <p:grpSpPr>
            <a:xfrm>
              <a:off x="7961784" y="2413337"/>
              <a:ext cx="4345620" cy="3194772"/>
              <a:chOff x="0" y="2413337"/>
              <a:chExt cx="4345620" cy="319477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EE57D-CCE2-4D46-AC54-DEDBAD7F6CE5}"/>
                  </a:ext>
                </a:extLst>
              </p:cNvPr>
              <p:cNvSpPr txBox="1"/>
              <p:nvPr/>
            </p:nvSpPr>
            <p:spPr>
              <a:xfrm>
                <a:off x="0" y="2413337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“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AD05D7-D5F9-4A05-B253-21FFD39741B0}"/>
                  </a:ext>
                </a:extLst>
              </p:cNvPr>
              <p:cNvSpPr txBox="1"/>
              <p:nvPr/>
            </p:nvSpPr>
            <p:spPr>
              <a:xfrm>
                <a:off x="400049" y="4592446"/>
                <a:ext cx="394557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”</a:t>
                </a:r>
                <a:endParaRPr lang="en-US" altLang="ko-KR" sz="6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7B3784-8342-4E52-B3D4-7244482AAD91}"/>
                </a:ext>
              </a:extLst>
            </p:cNvPr>
            <p:cNvSpPr txBox="1"/>
            <p:nvPr/>
          </p:nvSpPr>
          <p:spPr>
            <a:xfrm>
              <a:off x="1050924" y="3175000"/>
              <a:ext cx="2505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BC6FAF-D1E6-4AE1-B73E-62FD5D9C4688}"/>
                </a:ext>
              </a:extLst>
            </p:cNvPr>
            <p:cNvSpPr txBox="1"/>
            <p:nvPr/>
          </p:nvSpPr>
          <p:spPr>
            <a:xfrm>
              <a:off x="3616215" y="3410257"/>
              <a:ext cx="2398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CONV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레이어 </a:t>
              </a:r>
              <a:r>
                <a:rPr lang="ko-KR" altLang="en-US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뉴런중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동일한 영역과 연결된 뉴런 개수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Depth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7DA2BA-EFB2-4311-91D0-DFB6AC59163C}"/>
                </a:ext>
              </a:extLst>
            </p:cNvPr>
            <p:cNvSpPr txBox="1"/>
            <p:nvPr/>
          </p:nvSpPr>
          <p:spPr>
            <a:xfrm>
              <a:off x="6367773" y="3429000"/>
              <a:ext cx="2398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간격으로 깊이 칼럼을 할당할지 의미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Stride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D52E80-416A-458E-AE6A-281DCD2BF27F}"/>
                </a:ext>
              </a:extLst>
            </p:cNvPr>
            <p:cNvSpPr txBox="1"/>
            <p:nvPr/>
          </p:nvSpPr>
          <p:spPr>
            <a:xfrm>
              <a:off x="8840148" y="3430433"/>
              <a:ext cx="258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가장자리를 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0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으로 </a:t>
              </a:r>
              <a:r>
                <a:rPr lang="ko-KR" altLang="en-US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패딩하는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것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20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Zero-padding</a:t>
              </a:r>
              <a:endParaRPr lang="en-US" altLang="ko-KR" sz="9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1FB64E-C39D-4DA8-9F3F-CB5EACAA507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71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Output Volume : Stride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2B3018-808E-4F7E-BA37-8AFA7375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3" y="3010056"/>
            <a:ext cx="4740701" cy="172323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F8CE64E-72F3-4636-9F49-934DA9AFBCDB}"/>
              </a:ext>
            </a:extLst>
          </p:cNvPr>
          <p:cNvSpPr/>
          <p:nvPr/>
        </p:nvSpPr>
        <p:spPr>
          <a:xfrm>
            <a:off x="6156960" y="3678459"/>
            <a:ext cx="687977" cy="3331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E7D7B-5FC9-46D1-B45F-4448A4808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44" y="3248443"/>
            <a:ext cx="3492968" cy="130625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B1A660-EF5A-4221-9F73-237A2B29331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36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Output Volume : Zero-padding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E1F21F-B9E0-44CF-9860-760A483F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8" y="1988718"/>
            <a:ext cx="6676369" cy="41541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B847A9-B8F0-49C6-BE92-1EA9B2C0E0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4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2" y="931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 construct a valid CONV layer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98D123-AA73-45CB-98C4-4A145D7C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48" y="3727680"/>
            <a:ext cx="4162590" cy="87036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C3B2791-21D9-4C4A-82B0-6C4E7C890793}"/>
              </a:ext>
            </a:extLst>
          </p:cNvPr>
          <p:cNvCxnSpPr>
            <a:cxnSpLocks/>
          </p:cNvCxnSpPr>
          <p:nvPr/>
        </p:nvCxnSpPr>
        <p:spPr>
          <a:xfrm>
            <a:off x="4680855" y="2789162"/>
            <a:ext cx="2882537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472DF1-1A28-4C18-B287-F5E53CE7A22C}"/>
              </a:ext>
            </a:extLst>
          </p:cNvPr>
          <p:cNvCxnSpPr>
            <a:cxnSpLocks/>
          </p:cNvCxnSpPr>
          <p:nvPr/>
        </p:nvCxnSpPr>
        <p:spPr>
          <a:xfrm>
            <a:off x="4628604" y="3516328"/>
            <a:ext cx="293478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4BD88D-6B58-4E1B-ACD7-72A43CFBC221}"/>
              </a:ext>
            </a:extLst>
          </p:cNvPr>
          <p:cNvSpPr txBox="1"/>
          <p:nvPr/>
        </p:nvSpPr>
        <p:spPr>
          <a:xfrm>
            <a:off x="4598124" y="2952690"/>
            <a:ext cx="299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출력 볼륨의 공간적 크기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99AAC4-5083-4505-BFB2-3AAC1984B476}"/>
                  </a:ext>
                </a:extLst>
              </p:cNvPr>
              <p:cNvSpPr txBox="1"/>
              <p:nvPr/>
            </p:nvSpPr>
            <p:spPr>
              <a:xfrm>
                <a:off x="2954114" y="4679678"/>
                <a:ext cx="6283772" cy="639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ko-KR" b="1" dirty="0"/>
                  <a:t>: </a:t>
                </a:r>
                <a:r>
                  <a:rPr lang="ko-KR" altLang="en-US" b="1" dirty="0"/>
                  <a:t>입력 볼륨 크기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𝐂𝐎𝐍𝐕</m:t>
                    </m:r>
                  </m:oMath>
                </a14:m>
                <a:r>
                  <a:rPr lang="ko-KR" altLang="en-US" b="1" dirty="0"/>
                  <a:t> 레이어의 수용가능한 필드 크기</a:t>
                </a:r>
                <a:endParaRPr lang="en-US" altLang="ko-KR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b="1" dirty="0"/>
                  <a:t> 제로 패딩의 사이즈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𝐬𝐭𝐫𝐢𝐝𝐞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99AAC4-5083-4505-BFB2-3AAC1984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14" y="4679678"/>
                <a:ext cx="6283772" cy="639727"/>
              </a:xfrm>
              <a:prstGeom prst="rect">
                <a:avLst/>
              </a:prstGeom>
              <a:blipFill>
                <a:blip r:embed="rId3"/>
                <a:stretch>
                  <a:fillRect l="-971" t="-12381" r="-1845" b="-2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39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AlexNet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architecture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6BC989-FF16-4B3C-BA0C-9528612C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3" y="1764520"/>
            <a:ext cx="10371909" cy="3488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7C740B-24E8-4DC0-BBF4-ABE78279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20" y="5252761"/>
            <a:ext cx="4505954" cy="523948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52061D35-E9D2-493C-A54B-B3DC23B922B2}"/>
              </a:ext>
            </a:extLst>
          </p:cNvPr>
          <p:cNvSpPr/>
          <p:nvPr/>
        </p:nvSpPr>
        <p:spPr>
          <a:xfrm>
            <a:off x="5246911" y="4809341"/>
            <a:ext cx="1698171" cy="141078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C56A2-E76C-4739-B664-5FF24EBE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020" y="5252761"/>
            <a:ext cx="4729094" cy="6239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Input and output of the CONV layer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55E00D-EF61-459F-8B3C-6CB65D9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5" y="3443542"/>
            <a:ext cx="2943636" cy="457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E20E2F-5B53-4136-9CFE-71782F45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21" y="3954720"/>
            <a:ext cx="1326282" cy="254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4AB3D-CB5F-4121-B1DD-F0DF5CED1588}"/>
              </a:ext>
            </a:extLst>
          </p:cNvPr>
          <p:cNvSpPr txBox="1"/>
          <p:nvPr/>
        </p:nvSpPr>
        <p:spPr>
          <a:xfrm>
            <a:off x="1869230" y="3888614"/>
            <a:ext cx="18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                  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33EC93-FD1B-4C53-97EC-62C6F1B6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59" y="3283692"/>
            <a:ext cx="4686954" cy="120984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7A12FAE-7987-426F-A194-0CFC3BFD8809}"/>
              </a:ext>
            </a:extLst>
          </p:cNvPr>
          <p:cNvSpPr/>
          <p:nvPr/>
        </p:nvSpPr>
        <p:spPr>
          <a:xfrm>
            <a:off x="5073644" y="3703086"/>
            <a:ext cx="539337" cy="251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What are Neural Networks?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BA000-6188-4286-A0E3-A06F033AB00A}"/>
              </a:ext>
            </a:extLst>
          </p:cNvPr>
          <p:cNvSpPr txBox="1"/>
          <p:nvPr/>
        </p:nvSpPr>
        <p:spPr>
          <a:xfrm>
            <a:off x="2045970" y="4945887"/>
            <a:ext cx="810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관측한 데이터로부터 컴퓨터가 학습을 하게하는 프로그램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53F354D-B151-41CC-B832-07ED7B44DE3A}"/>
              </a:ext>
            </a:extLst>
          </p:cNvPr>
          <p:cNvSpPr/>
          <p:nvPr/>
        </p:nvSpPr>
        <p:spPr>
          <a:xfrm>
            <a:off x="4930140" y="2202687"/>
            <a:ext cx="2331720" cy="2148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Neural Network?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3019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Activation Layers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1ADB8-3808-43E4-B578-841DC80BB1E3}"/>
              </a:ext>
            </a:extLst>
          </p:cNvPr>
          <p:cNvSpPr txBox="1"/>
          <p:nvPr/>
        </p:nvSpPr>
        <p:spPr>
          <a:xfrm>
            <a:off x="1410788" y="2029097"/>
            <a:ext cx="9370423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CONV </a:t>
            </a:r>
            <a:r>
              <a:rPr lang="ko-KR" altLang="en-US" sz="2000" b="1" dirty="0"/>
              <a:t>이후 </a:t>
            </a:r>
            <a:r>
              <a:rPr lang="en-US" altLang="ko-KR" sz="2000" b="1" dirty="0"/>
              <a:t>Activation </a:t>
            </a:r>
            <a:r>
              <a:rPr lang="ko-KR" altLang="en-US" sz="2000" b="1" dirty="0"/>
              <a:t>기능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다이어그램을 간결화 하기 위해 </a:t>
            </a:r>
            <a:r>
              <a:rPr lang="en-US" altLang="ko-KR" sz="2000" b="1" dirty="0" err="1"/>
              <a:t>ReLU</a:t>
            </a:r>
            <a:r>
              <a:rPr lang="ko-KR" altLang="en-US" sz="2000" b="1" dirty="0"/>
              <a:t>를 빼는 경우가 있음</a:t>
            </a:r>
            <a:endParaRPr lang="en-US" altLang="ko-KR" sz="2000" b="1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Activation</a:t>
            </a:r>
            <a:r>
              <a:rPr lang="ko-KR" altLang="en-US" sz="2000" b="1" dirty="0"/>
              <a:t> 기능을 명확히 하기위해 명시적으로 포함하는 것이 좋음</a:t>
            </a:r>
            <a:r>
              <a:rPr lang="en-US" altLang="ko-KR" sz="2000" b="1" dirty="0"/>
              <a:t>\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Activation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Layers</a:t>
            </a:r>
            <a:r>
              <a:rPr lang="ko-KR" altLang="en-US" sz="2000" b="1" dirty="0"/>
              <a:t>는 입력 및 출력이 같음</a:t>
            </a:r>
          </a:p>
        </p:txBody>
      </p:sp>
    </p:spTree>
    <p:extLst>
      <p:ext uri="{BB962C8B-B14F-4D97-AF65-F5344CB8AC3E}">
        <p14:creationId xmlns:p14="http://schemas.microsoft.com/office/powerpoint/2010/main" val="785779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Activation Layers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5DA09-4345-4FFF-AC37-152A77DD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841189"/>
            <a:ext cx="736385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93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Pooling Layers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133AC2-BF02-4238-A048-7B3F10031D19}"/>
              </a:ext>
            </a:extLst>
          </p:cNvPr>
          <p:cNvSpPr/>
          <p:nvPr/>
        </p:nvSpPr>
        <p:spPr>
          <a:xfrm>
            <a:off x="4967632" y="2407324"/>
            <a:ext cx="2256736" cy="21908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Pool Layer</a:t>
            </a:r>
          </a:p>
          <a:p>
            <a:pPr algn="ctr"/>
            <a:r>
              <a:rPr lang="en-US" altLang="ko-KR" sz="2200" b="1" dirty="0"/>
              <a:t>Function</a:t>
            </a:r>
            <a:endParaRPr lang="ko-KR" altLang="en-US" sz="2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99724-3085-465F-AAC2-00088B805BA9}"/>
              </a:ext>
            </a:extLst>
          </p:cNvPr>
          <p:cNvSpPr txBox="1"/>
          <p:nvPr/>
        </p:nvSpPr>
        <p:spPr>
          <a:xfrm>
            <a:off x="3386394" y="4967514"/>
            <a:ext cx="541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 volume size</a:t>
            </a:r>
            <a:r>
              <a:rPr lang="ko-KR" altLang="en-US" sz="2000" b="1" dirty="0"/>
              <a:t>를 점진적으로 줄이는 역할</a:t>
            </a:r>
          </a:p>
        </p:txBody>
      </p:sp>
    </p:spTree>
    <p:extLst>
      <p:ext uri="{BB962C8B-B14F-4D97-AF65-F5344CB8AC3E}">
        <p14:creationId xmlns:p14="http://schemas.microsoft.com/office/powerpoint/2010/main" val="2475621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951" y="715097"/>
            <a:ext cx="81629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Convolutional Neural Networks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Pooling Layers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59B4BC-F0BD-4BA2-B003-A861A7AAD81D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54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Relation to Biology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4B0350-D6A1-431A-9E3F-70D9DA3A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43" y="1783080"/>
            <a:ext cx="5759113" cy="44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Artificial Models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3BC14-56DF-4DA8-8B56-DB3D1DE1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74" y="1967859"/>
            <a:ext cx="5860168" cy="41743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11613-EDB6-4BFB-88D0-4141DE88B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30" y="3267543"/>
            <a:ext cx="3537996" cy="3229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A8566A-005C-49F0-85A8-09962B7ED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391" y="4319267"/>
            <a:ext cx="1490287" cy="3893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688F8E-E1B7-4988-A478-674A731BE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692" y="4331564"/>
            <a:ext cx="919200" cy="364762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E4E227C3-B45B-4B31-99A4-0FF5121E7551}"/>
              </a:ext>
            </a:extLst>
          </p:cNvPr>
          <p:cNvSpPr/>
          <p:nvPr/>
        </p:nvSpPr>
        <p:spPr>
          <a:xfrm>
            <a:off x="9284228" y="4393058"/>
            <a:ext cx="530464" cy="266365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Step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7D572C-C873-4BB7-B2BF-DE1E038C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31" y="2892079"/>
            <a:ext cx="4505413" cy="2044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2FF3C5-7B6A-4353-949A-652478F2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97" y="2261448"/>
            <a:ext cx="6152473" cy="33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Sigmond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F6C3C5-67A2-4B40-9E0C-869FF59A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12" y="2154768"/>
            <a:ext cx="6370318" cy="3474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98AC6F-AE27-4051-8B0B-6048EA27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1" y="2968771"/>
            <a:ext cx="1447874" cy="917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6BFF43-A60D-482B-8838-BECCD19F5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61" y="4114445"/>
            <a:ext cx="3310955" cy="6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0159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Neural Network Fundamentals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Activation Functions : tanh Function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3C06D6-55AE-42D7-9506-502CC11FB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70" y="1850140"/>
            <a:ext cx="6668588" cy="3377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76902F-E6E9-4146-BDFB-7728AE4C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2" y="5458294"/>
            <a:ext cx="4648196" cy="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652</Words>
  <Application>Microsoft Office PowerPoint</Application>
  <PresentationFormat>와이드스크린</PresentationFormat>
  <Paragraphs>153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-윤고딕310</vt:lpstr>
      <vt:lpstr>-윤고딕330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Jeong Jiyeon</cp:lastModifiedBy>
  <cp:revision>226</cp:revision>
  <dcterms:created xsi:type="dcterms:W3CDTF">2016-03-30T05:53:39Z</dcterms:created>
  <dcterms:modified xsi:type="dcterms:W3CDTF">2020-03-23T15:20:11Z</dcterms:modified>
</cp:coreProperties>
</file>