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323" r:id="rId3"/>
    <p:sldId id="347" r:id="rId4"/>
    <p:sldId id="331" r:id="rId5"/>
    <p:sldId id="332" r:id="rId6"/>
    <p:sldId id="333" r:id="rId7"/>
    <p:sldId id="334" r:id="rId8"/>
    <p:sldId id="335" r:id="rId9"/>
    <p:sldId id="337" r:id="rId10"/>
    <p:sldId id="338" r:id="rId11"/>
    <p:sldId id="339" r:id="rId12"/>
    <p:sldId id="340" r:id="rId13"/>
    <p:sldId id="330" r:id="rId14"/>
    <p:sldId id="342" r:id="rId15"/>
    <p:sldId id="343" r:id="rId16"/>
    <p:sldId id="344" r:id="rId17"/>
    <p:sldId id="345" r:id="rId18"/>
    <p:sldId id="346" r:id="rId19"/>
    <p:sldId id="348" r:id="rId20"/>
    <p:sldId id="349" r:id="rId21"/>
    <p:sldId id="350" r:id="rId22"/>
    <p:sldId id="351" r:id="rId23"/>
    <p:sldId id="352" r:id="rId24"/>
    <p:sldId id="354" r:id="rId25"/>
    <p:sldId id="26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Jiyeon" initials="JJ" lastIdx="1" clrIdx="0">
    <p:extLst>
      <p:ext uri="{19B8F6BF-5375-455C-9EA6-DF929625EA0E}">
        <p15:presenceInfo xmlns:p15="http://schemas.microsoft.com/office/powerpoint/2012/main" userId="35eeadd06e3c07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1" autoAdjust="0"/>
    <p:restoredTop sz="88235" autoAdjust="0"/>
  </p:normalViewPr>
  <p:slideViewPr>
    <p:cSldViewPr snapToGrid="0">
      <p:cViewPr varScale="1">
        <p:scale>
          <a:sx n="100" d="100"/>
          <a:sy n="100" d="100"/>
        </p:scale>
        <p:origin x="732" y="90"/>
      </p:cViewPr>
      <p:guideLst/>
    </p:cSldViewPr>
  </p:slideViewPr>
  <p:outlineViewPr>
    <p:cViewPr>
      <p:scale>
        <a:sx n="33" d="100"/>
        <a:sy n="33" d="100"/>
      </p:scale>
      <p:origin x="0" y="-12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D5320-D67F-4046-8CC8-9CC30099ADBF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0404B-5E0C-4046-8991-078DEE866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3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마지막으로 어떤 값을 출력할지 결정해야한다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출력값은</a:t>
            </a:r>
            <a:r>
              <a:rPr lang="ko-KR" altLang="en-US" dirty="0"/>
              <a:t> 셀 </a:t>
            </a:r>
            <a:r>
              <a:rPr lang="ko-KR" altLang="en-US" dirty="0" err="1"/>
              <a:t>스테이트의</a:t>
            </a:r>
            <a:r>
              <a:rPr lang="ko-KR" altLang="en-US" dirty="0"/>
              <a:t> </a:t>
            </a:r>
            <a:r>
              <a:rPr lang="ko-KR" altLang="en-US" dirty="0" err="1"/>
              <a:t>필터링된</a:t>
            </a:r>
            <a:r>
              <a:rPr lang="ko-KR" altLang="en-US" dirty="0"/>
              <a:t> 버전이다</a:t>
            </a:r>
            <a:r>
              <a:rPr lang="en-US" altLang="ko-KR" dirty="0"/>
              <a:t>. </a:t>
            </a:r>
            <a:r>
              <a:rPr lang="ko-KR" altLang="en-US" dirty="0"/>
              <a:t>우선 </a:t>
            </a:r>
            <a:r>
              <a:rPr lang="en-US" altLang="ko-KR" dirty="0"/>
              <a:t>tanh</a:t>
            </a:r>
            <a:r>
              <a:rPr lang="ko-KR" altLang="en-US" dirty="0"/>
              <a:t>을 거쳐 </a:t>
            </a:r>
            <a:r>
              <a:rPr lang="en-US" altLang="ko-KR" dirty="0"/>
              <a:t>-1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값을 뽑아내고 이를 </a:t>
            </a:r>
            <a:r>
              <a:rPr lang="ko-KR" altLang="en-US" dirty="0" err="1"/>
              <a:t>시그모이드</a:t>
            </a:r>
            <a:r>
              <a:rPr lang="ko-KR" altLang="en-US" dirty="0"/>
              <a:t> 게이트의 </a:t>
            </a:r>
            <a:r>
              <a:rPr lang="ko-KR" altLang="en-US" dirty="0" err="1"/>
              <a:t>출력값과</a:t>
            </a:r>
            <a:r>
              <a:rPr lang="ko-KR" altLang="en-US" dirty="0"/>
              <a:t> 곱할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우리는 원하는 값만 결과값으로 반영할 수 있게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덧셈 연산 후에 ​는 복사되어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gate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​함수로 전달되어 단기 상태 ​와 셀의 출력인 ​를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위에서 설명한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forget, input, output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(gate)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어떻게 작동하는지에 대해 알아보도록 하자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2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전에 설명했던 </a:t>
            </a:r>
            <a:r>
              <a:rPr lang="en-US" altLang="ko-KR" dirty="0"/>
              <a:t>LSTM</a:t>
            </a:r>
            <a:r>
              <a:rPr lang="ko-KR" altLang="en-US" dirty="0"/>
              <a:t>은 평범한 </a:t>
            </a:r>
            <a:r>
              <a:rPr lang="en-US" altLang="ko-KR" dirty="0"/>
              <a:t>LSTM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ko-KR" altLang="en-US" dirty="0" err="1"/>
              <a:t>변형되서</a:t>
            </a:r>
            <a:r>
              <a:rPr lang="ko-KR" altLang="en-US" dirty="0"/>
              <a:t> 많이 사용된다</a:t>
            </a:r>
            <a:r>
              <a:rPr lang="en-US" altLang="ko-KR" dirty="0"/>
              <a:t>. </a:t>
            </a:r>
            <a:r>
              <a:rPr lang="ko-KR" altLang="en-US" dirty="0"/>
              <a:t>그 중 하나는 </a:t>
            </a:r>
            <a:r>
              <a:rPr lang="ko-KR" altLang="en-US" dirty="0" err="1"/>
              <a:t>핍홀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이는 게이트가 셀 </a:t>
            </a:r>
            <a:r>
              <a:rPr lang="ko-KR" altLang="en-US" dirty="0" err="1"/>
              <a:t>스테이트</a:t>
            </a:r>
            <a:r>
              <a:rPr lang="ko-KR" altLang="en-US" dirty="0"/>
              <a:t> 자체</a:t>
            </a:r>
            <a:r>
              <a:rPr lang="en-US" altLang="ko-KR" dirty="0"/>
              <a:t>(</a:t>
            </a:r>
            <a:r>
              <a:rPr lang="ko-KR" altLang="en-US" dirty="0"/>
              <a:t>타임 스텝의 장기상태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입력값으로</a:t>
            </a:r>
            <a:r>
              <a:rPr lang="ko-KR" altLang="en-US" dirty="0"/>
              <a:t> 받는 형식이다</a:t>
            </a:r>
            <a:r>
              <a:rPr lang="en-US" altLang="ko-KR" dirty="0"/>
              <a:t>. </a:t>
            </a:r>
            <a:r>
              <a:rPr lang="ko-KR" altLang="en-US" dirty="0"/>
              <a:t>그래서 여기 보면 선들이 이렇게 </a:t>
            </a:r>
            <a:r>
              <a:rPr lang="ko-KR" altLang="en-US" dirty="0" err="1"/>
              <a:t>입력이되고</a:t>
            </a:r>
            <a:r>
              <a:rPr lang="ko-KR" altLang="en-US" dirty="0"/>
              <a:t> 식에도 셀 </a:t>
            </a:r>
            <a:r>
              <a:rPr lang="ko-KR" altLang="en-US" dirty="0" err="1"/>
              <a:t>스테이트가</a:t>
            </a:r>
            <a:r>
              <a:rPr lang="ko-KR" altLang="en-US" dirty="0"/>
              <a:t> </a:t>
            </a:r>
            <a:r>
              <a:rPr lang="ko-KR" altLang="en-US" dirty="0" err="1"/>
              <a:t>들어가져있다</a:t>
            </a:r>
            <a:r>
              <a:rPr lang="en-US" altLang="ko-KR" dirty="0"/>
              <a:t>. </a:t>
            </a:r>
            <a:r>
              <a:rPr lang="ko-KR" altLang="en-US" dirty="0"/>
              <a:t>이는 좀더 많은 </a:t>
            </a:r>
            <a:r>
              <a:rPr lang="en-US" altLang="ko-KR" dirty="0" err="1"/>
              <a:t>contex</a:t>
            </a:r>
            <a:r>
              <a:rPr lang="ko-KR" altLang="en-US" dirty="0"/>
              <a:t>를 인식할 수 있다고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7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/>
              <a:t>GRU</a:t>
            </a:r>
            <a:r>
              <a:rPr lang="ko-KR" altLang="en-US" dirty="0"/>
              <a:t>도 </a:t>
            </a:r>
            <a:r>
              <a:rPr lang="en-US" altLang="ko-KR" dirty="0"/>
              <a:t>LSTM</a:t>
            </a:r>
            <a:r>
              <a:rPr lang="ko-KR" altLang="en-US" dirty="0"/>
              <a:t>의 변형이다</a:t>
            </a:r>
            <a:r>
              <a:rPr lang="en-US" altLang="ko-KR" dirty="0"/>
              <a:t>. </a:t>
            </a:r>
            <a:r>
              <a:rPr lang="ko-KR" altLang="en-US" dirty="0"/>
              <a:t>아무래도 조금씩 바뀌는게 아니라 좀 극적으로 변해서 </a:t>
            </a:r>
            <a:r>
              <a:rPr lang="en-US" altLang="ko-KR" dirty="0"/>
              <a:t>GRU</a:t>
            </a:r>
            <a:r>
              <a:rPr lang="ko-KR" altLang="en-US" dirty="0"/>
              <a:t>라는 이름으로 불리우고 있다</a:t>
            </a:r>
            <a:r>
              <a:rPr lang="en-US" altLang="ko-KR" dirty="0"/>
              <a:t>. GRU</a:t>
            </a:r>
            <a:r>
              <a:rPr lang="ko-KR" altLang="en-US" dirty="0"/>
              <a:t>는 나온 지 정말 얼마 안됐는데 </a:t>
            </a:r>
            <a:r>
              <a:rPr lang="en-US" altLang="ko-KR" dirty="0"/>
              <a:t>(2014</a:t>
            </a:r>
            <a:r>
              <a:rPr lang="ko-KR" altLang="en-US" dirty="0"/>
              <a:t>년에 나옴</a:t>
            </a:r>
            <a:r>
              <a:rPr lang="en-US" altLang="ko-KR" dirty="0"/>
              <a:t>) </a:t>
            </a:r>
            <a:r>
              <a:rPr lang="ko-KR" altLang="en-US" dirty="0"/>
              <a:t>이는 </a:t>
            </a:r>
            <a:r>
              <a:rPr lang="en-US" altLang="ko-KR" dirty="0"/>
              <a:t>forget gate</a:t>
            </a:r>
            <a:r>
              <a:rPr lang="ko-KR" altLang="en-US" dirty="0"/>
              <a:t>와 </a:t>
            </a:r>
            <a:r>
              <a:rPr lang="en-US" altLang="ko-KR" dirty="0"/>
              <a:t>input gate</a:t>
            </a:r>
            <a:r>
              <a:rPr lang="ko-KR" altLang="en-US" dirty="0"/>
              <a:t>를 하나의 </a:t>
            </a:r>
            <a:r>
              <a:rPr lang="en-US" altLang="ko-KR" dirty="0"/>
              <a:t>Update gate</a:t>
            </a:r>
            <a:r>
              <a:rPr lang="ko-KR" altLang="en-US" dirty="0"/>
              <a:t>로 통일 시켰다</a:t>
            </a:r>
            <a:r>
              <a:rPr lang="en-US" altLang="ko-KR" dirty="0"/>
              <a:t>. </a:t>
            </a:r>
            <a:r>
              <a:rPr lang="ko-KR" altLang="en-US" dirty="0"/>
              <a:t>그리고 셀 </a:t>
            </a:r>
            <a:r>
              <a:rPr lang="ko-KR" altLang="en-US" dirty="0" err="1"/>
              <a:t>스테이트와</a:t>
            </a:r>
            <a:r>
              <a:rPr lang="ko-KR" altLang="en-US" dirty="0"/>
              <a:t> </a:t>
            </a:r>
            <a:r>
              <a:rPr lang="en-US" altLang="ko-KR" dirty="0"/>
              <a:t>hidden </a:t>
            </a:r>
            <a:r>
              <a:rPr lang="ko-KR" altLang="en-US" dirty="0" err="1"/>
              <a:t>스테이트를</a:t>
            </a:r>
            <a:r>
              <a:rPr lang="ko-KR" altLang="en-US" dirty="0"/>
              <a:t> 합쳤다</a:t>
            </a:r>
            <a:r>
              <a:rPr lang="en-US" altLang="ko-KR" dirty="0"/>
              <a:t>. </a:t>
            </a:r>
            <a:r>
              <a:rPr lang="ko-KR" altLang="en-US" dirty="0"/>
              <a:t>결과적으로 보통 </a:t>
            </a:r>
            <a:r>
              <a:rPr lang="en-US" altLang="ko-KR" dirty="0"/>
              <a:t>LSTM</a:t>
            </a:r>
            <a:r>
              <a:rPr lang="ko-KR" altLang="en-US" dirty="0"/>
              <a:t>모델보다는 </a:t>
            </a:r>
            <a:r>
              <a:rPr lang="ko-KR" altLang="en-US" dirty="0" err="1"/>
              <a:t>단순해졌다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이 모델은 갈수록 인기를 얻고있다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GRU </a:t>
            </a:r>
            <a:r>
              <a:rPr lang="ko-KR" altLang="en-US" dirty="0"/>
              <a:t>자료는 자세하게 나와있는게 </a:t>
            </a:r>
            <a:r>
              <a:rPr lang="ko-KR" altLang="en-US" dirty="0" err="1"/>
              <a:t>별로없어서</a:t>
            </a:r>
            <a:r>
              <a:rPr lang="ko-KR" altLang="en-US" dirty="0"/>
              <a:t> 앞에 기존 </a:t>
            </a:r>
            <a:r>
              <a:rPr lang="en-US" altLang="ko-KR" dirty="0"/>
              <a:t>LSTM</a:t>
            </a:r>
            <a:r>
              <a:rPr lang="ko-KR" altLang="en-US" dirty="0" err="1"/>
              <a:t>할떄와</a:t>
            </a:r>
            <a:r>
              <a:rPr lang="ko-KR" altLang="en-US" dirty="0"/>
              <a:t> 기호가 조금 다를 수 있다</a:t>
            </a:r>
            <a:r>
              <a:rPr lang="en-US" altLang="ko-KR" dirty="0"/>
              <a:t>. </a:t>
            </a:r>
            <a:r>
              <a:rPr lang="ko-KR" altLang="en-US" dirty="0"/>
              <a:t>곱셈이나 활성화 함수 </a:t>
            </a:r>
            <a:r>
              <a:rPr lang="ko-KR" altLang="en-US" dirty="0" err="1"/>
              <a:t>쓰는건</a:t>
            </a:r>
            <a:r>
              <a:rPr lang="ko-KR" altLang="en-US" dirty="0"/>
              <a:t> 비슷하니 주의 바란다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26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맨 처음은 </a:t>
            </a:r>
            <a:r>
              <a:rPr lang="en-US" altLang="ko-KR" dirty="0"/>
              <a:t>Reset </a:t>
            </a:r>
            <a:r>
              <a:rPr lang="ko-KR" altLang="en-US" dirty="0"/>
              <a:t>단계이다</a:t>
            </a:r>
            <a:r>
              <a:rPr lang="en-US" altLang="ko-KR" dirty="0"/>
              <a:t>. </a:t>
            </a:r>
            <a:r>
              <a:rPr lang="ko-KR" altLang="en-US" dirty="0"/>
              <a:t>말그대로 과거의 정보를 적당히 리셋 시키는게 목적으로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출력으로 이용해 이전 은닉층에 곱해준다</a:t>
            </a:r>
            <a:r>
              <a:rPr lang="en-US" altLang="ko-KR" dirty="0"/>
              <a:t>. </a:t>
            </a:r>
            <a:r>
              <a:rPr lang="ko-KR" altLang="en-US" dirty="0"/>
              <a:t>직전 시점의 </a:t>
            </a:r>
            <a:r>
              <a:rPr lang="ko-KR" altLang="en-US" dirty="0" err="1"/>
              <a:t>은닉층</a:t>
            </a:r>
            <a:r>
              <a:rPr lang="ko-KR" altLang="en-US" dirty="0"/>
              <a:t> 값과 현시점 정보에 가중치를 곱하여 얻을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98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Update gate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LSTM</a:t>
            </a:r>
            <a:r>
              <a:rPr lang="ko-KR" altLang="en-US" dirty="0"/>
              <a:t>의 </a:t>
            </a:r>
            <a:r>
              <a:rPr lang="en-US" altLang="ko-KR" dirty="0"/>
              <a:t>forge</a:t>
            </a:r>
            <a:r>
              <a:rPr lang="ko-KR" altLang="en-US" dirty="0"/>
              <a:t>과 </a:t>
            </a:r>
            <a:r>
              <a:rPr lang="en-US" altLang="ko-KR" dirty="0"/>
              <a:t>input</a:t>
            </a:r>
            <a:r>
              <a:rPr lang="ko-KR" altLang="en-US" dirty="0"/>
              <a:t>을 합쳐 놓은 느낌으로 과거와 현재의 정보의 최신화 비율을 결정한다</a:t>
            </a:r>
            <a:r>
              <a:rPr lang="en-US" altLang="ko-KR" dirty="0"/>
              <a:t>. </a:t>
            </a:r>
            <a:r>
              <a:rPr lang="ko-KR" altLang="en-US" dirty="0" err="1"/>
              <a:t>시그모이드로</a:t>
            </a:r>
            <a:r>
              <a:rPr lang="ko-KR" altLang="en-US" dirty="0"/>
              <a:t> 출력된 결과</a:t>
            </a:r>
            <a:r>
              <a:rPr lang="en-US" altLang="ko-KR" dirty="0"/>
              <a:t>(</a:t>
            </a:r>
            <a:r>
              <a:rPr lang="en-US" altLang="ko-KR" dirty="0" err="1"/>
              <a:t>u_t</a:t>
            </a:r>
            <a:r>
              <a:rPr lang="en-US" altLang="ko-KR" dirty="0"/>
              <a:t>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현시점 정보의 양을 결정하고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ko-KR" altLang="en-US" dirty="0" err="1"/>
              <a:t>뺸값은</a:t>
            </a:r>
            <a:r>
              <a:rPr lang="ko-KR" altLang="en-US" dirty="0"/>
              <a:t> 직전 시점의 은닉층의 정보에 곱해준다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33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Candidate(</a:t>
            </a:r>
            <a:r>
              <a:rPr lang="ko-KR" altLang="en-US" dirty="0"/>
              <a:t>후보</a:t>
            </a:r>
            <a:r>
              <a:rPr lang="en-US" altLang="ko-KR" dirty="0"/>
              <a:t>) </a:t>
            </a:r>
            <a:r>
              <a:rPr lang="ko-KR" altLang="en-US" dirty="0"/>
              <a:t>단계이고</a:t>
            </a:r>
            <a:r>
              <a:rPr lang="en-US" altLang="ko-KR" dirty="0"/>
              <a:t>, </a:t>
            </a:r>
            <a:r>
              <a:rPr lang="ko-KR" altLang="en-US" dirty="0"/>
              <a:t>현 시점의 정보 후보군을 계산하는 단계이다</a:t>
            </a:r>
            <a:r>
              <a:rPr lang="en-US" altLang="ko-KR" dirty="0"/>
              <a:t>. </a:t>
            </a:r>
            <a:r>
              <a:rPr lang="ko-KR" altLang="en-US" dirty="0"/>
              <a:t>핵심은 과거 </a:t>
            </a:r>
            <a:r>
              <a:rPr lang="ko-KR" altLang="en-US" dirty="0" err="1"/>
              <a:t>은닉층</a:t>
            </a:r>
            <a:r>
              <a:rPr lang="ko-KR" altLang="en-US" dirty="0"/>
              <a:t> 정보를 이용하지 않고 리셋 게이트의 결과를 곱하여 이용한다</a:t>
            </a:r>
            <a:r>
              <a:rPr lang="en-US" altLang="ko-KR" dirty="0"/>
              <a:t>. </a:t>
            </a:r>
            <a:r>
              <a:rPr lang="ko-KR" altLang="en-US" dirty="0" err="1"/>
              <a:t>타우는</a:t>
            </a:r>
            <a:r>
              <a:rPr lang="ko-KR" altLang="en-US" dirty="0"/>
              <a:t> </a:t>
            </a:r>
            <a:r>
              <a:rPr lang="ko-KR" altLang="en-US" dirty="0" err="1"/>
              <a:t>하이퍼볼릭</a:t>
            </a:r>
            <a:r>
              <a:rPr lang="ko-KR" altLang="en-US" dirty="0"/>
              <a:t> 탄젠트를 나타내고 </a:t>
            </a:r>
            <a:r>
              <a:rPr lang="en-US" altLang="ko-KR" dirty="0"/>
              <a:t>*</a:t>
            </a:r>
            <a:r>
              <a:rPr lang="ko-KR" altLang="en-US" dirty="0"/>
              <a:t>은 </a:t>
            </a:r>
            <a:r>
              <a:rPr lang="en-US" altLang="ko-KR" dirty="0"/>
              <a:t>pointwise operation, </a:t>
            </a:r>
            <a:r>
              <a:rPr lang="ko-KR" altLang="en-US" dirty="0"/>
              <a:t>앞에 했던 것처럼 그냥 곱해주는 거로 생각하면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81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update gate</a:t>
            </a:r>
            <a:r>
              <a:rPr lang="ko-KR" altLang="en-US" dirty="0" err="1"/>
              <a:t>결고와</a:t>
            </a:r>
            <a:r>
              <a:rPr lang="ko-KR" altLang="en-US" dirty="0"/>
              <a:t> </a:t>
            </a:r>
            <a:r>
              <a:rPr lang="en-US" altLang="ko-KR" dirty="0"/>
              <a:t>candidate </a:t>
            </a:r>
            <a:r>
              <a:rPr lang="ko-KR" altLang="en-US" dirty="0"/>
              <a:t>결과를 결합하여 현시점의 은닉층을 계산하는 단계이다</a:t>
            </a:r>
            <a:r>
              <a:rPr lang="en-US" altLang="ko-KR" dirty="0"/>
              <a:t>. </a:t>
            </a:r>
            <a:r>
              <a:rPr lang="ko-KR" altLang="en-US" dirty="0"/>
              <a:t>앞서 말했다 </a:t>
            </a:r>
            <a:r>
              <a:rPr lang="ko-KR" altLang="en-US" dirty="0" err="1"/>
              <a:t>시피</a:t>
            </a:r>
            <a:r>
              <a:rPr lang="ko-KR" altLang="en-US" dirty="0"/>
              <a:t>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 결과는 현시점 결과의 정보 양을 결정하고 </a:t>
            </a:r>
            <a:r>
              <a:rPr lang="en-US" altLang="ko-KR" dirty="0"/>
              <a:t>1-</a:t>
            </a:r>
            <a:r>
              <a:rPr lang="ko-KR" altLang="en-US" dirty="0" err="1"/>
              <a:t>시그모이드는</a:t>
            </a:r>
            <a:r>
              <a:rPr lang="ko-KR" altLang="en-US" dirty="0"/>
              <a:t> 과거 시점의 정보양을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60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과 구조상 큰 차이도 없고 분석결과도 큰 차이가 없다</a:t>
            </a:r>
            <a:r>
              <a:rPr lang="en-US" altLang="ko-KR" dirty="0"/>
              <a:t>. </a:t>
            </a:r>
            <a:r>
              <a:rPr lang="ko-KR" altLang="en-US" dirty="0"/>
              <a:t>분석 결과가 큰 차이가 없다는 것은 같은 목적에서 성능상의 큰 차이가 없다는 의미가 아니라 주제별로 </a:t>
            </a:r>
            <a:r>
              <a:rPr lang="en-US" altLang="ko-KR" dirty="0"/>
              <a:t>LSTM</a:t>
            </a:r>
            <a:r>
              <a:rPr lang="ko-KR" altLang="en-US" dirty="0"/>
              <a:t>이 좋기도</a:t>
            </a:r>
            <a:r>
              <a:rPr lang="en-US" altLang="ko-KR" dirty="0"/>
              <a:t>, GRU</a:t>
            </a:r>
            <a:r>
              <a:rPr lang="ko-KR" altLang="en-US" dirty="0"/>
              <a:t>가 </a:t>
            </a:r>
            <a:r>
              <a:rPr lang="ko-KR" altLang="en-US" dirty="0" err="1"/>
              <a:t>좋기도하다는</a:t>
            </a:r>
            <a:r>
              <a:rPr lang="ko-KR" altLang="en-US" dirty="0"/>
              <a:t> 의미이다</a:t>
            </a:r>
            <a:r>
              <a:rPr lang="en-US" altLang="ko-KR" dirty="0"/>
              <a:t>. </a:t>
            </a:r>
            <a:r>
              <a:rPr lang="ko-KR" altLang="en-US" dirty="0"/>
              <a:t>다만 </a:t>
            </a:r>
            <a:r>
              <a:rPr lang="en-US" altLang="ko-KR" dirty="0"/>
              <a:t>GRU</a:t>
            </a:r>
            <a:r>
              <a:rPr lang="ko-KR" altLang="en-US" dirty="0"/>
              <a:t>가 학습할 가중치가 적다는 것은 확실한 이점이다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17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변형된 </a:t>
            </a:r>
            <a:r>
              <a:rPr lang="en-US" altLang="ko-KR" dirty="0"/>
              <a:t>RNN</a:t>
            </a:r>
            <a:r>
              <a:rPr lang="ko-KR" altLang="en-US" dirty="0"/>
              <a:t>을 공부해왔으면</a:t>
            </a:r>
            <a:r>
              <a:rPr lang="en-US" altLang="ko-KR" dirty="0"/>
              <a:t>, </a:t>
            </a:r>
            <a:r>
              <a:rPr lang="ko-KR" altLang="en-US" dirty="0"/>
              <a:t>이제 그에 대한 예시를 하나 들겠다</a:t>
            </a:r>
            <a:r>
              <a:rPr lang="en-US" altLang="ko-KR" dirty="0"/>
              <a:t>. </a:t>
            </a:r>
            <a:r>
              <a:rPr lang="ko-KR" altLang="en-US" dirty="0"/>
              <a:t>기계 번역을 예제로 시퀀스 투 시퀀스 모델을 설명한다</a:t>
            </a:r>
            <a:r>
              <a:rPr lang="en-US" altLang="ko-KR" dirty="0"/>
              <a:t>. </a:t>
            </a:r>
            <a:r>
              <a:rPr lang="ko-KR" altLang="en-US" dirty="0"/>
              <a:t>간단하게 구조만 살펴본다</a:t>
            </a:r>
            <a:r>
              <a:rPr lang="en-US" altLang="ko-KR" dirty="0"/>
              <a:t>. </a:t>
            </a:r>
            <a:r>
              <a:rPr lang="ko-KR" altLang="en-US" dirty="0"/>
              <a:t>아무래도 이는 번역기에서 대표적으로 사용하는 모델인데</a:t>
            </a:r>
            <a:r>
              <a:rPr lang="en-US" altLang="ko-KR" dirty="0"/>
              <a:t>, </a:t>
            </a:r>
            <a:r>
              <a:rPr lang="ko-KR" altLang="en-US" dirty="0"/>
              <a:t>이의 내부구성을 살펴보겠다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025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시퀀스 투 시퀀스는 두개로 구성된 아키텍처로 구성되는데</a:t>
            </a:r>
            <a:r>
              <a:rPr lang="en-US" altLang="ko-KR" dirty="0"/>
              <a:t>, </a:t>
            </a:r>
            <a:r>
              <a:rPr lang="ko-KR" altLang="en-US" dirty="0"/>
              <a:t>바로 인코더와 </a:t>
            </a:r>
            <a:r>
              <a:rPr lang="ko-KR" altLang="en-US" dirty="0" err="1"/>
              <a:t>디코더이다</a:t>
            </a:r>
            <a:r>
              <a:rPr lang="en-US" altLang="ko-KR" dirty="0"/>
              <a:t>. </a:t>
            </a:r>
            <a:r>
              <a:rPr lang="ko-KR" altLang="en-US" dirty="0"/>
              <a:t>인코더는 입력 문장의 모든 단어들을 순차적으로 </a:t>
            </a:r>
            <a:r>
              <a:rPr lang="ko-KR" altLang="en-US" dirty="0" err="1"/>
              <a:t>입력받은</a:t>
            </a:r>
            <a:r>
              <a:rPr lang="ko-KR" altLang="en-US" dirty="0"/>
              <a:t> 뒤 마지막에 이 모든 단어 정보들을 압축해서 하나의 벡터로 만드는데 이를 컨텍스트 벡터라고 한다</a:t>
            </a:r>
            <a:r>
              <a:rPr lang="en-US" altLang="ko-KR" dirty="0"/>
              <a:t>. </a:t>
            </a:r>
            <a:r>
              <a:rPr lang="ko-KR" altLang="en-US" dirty="0"/>
              <a:t>입력 문장의 정보가 하나의 컨텍스트 벡터로 압축되면 인코더는 컨텍스트 벡터를 </a:t>
            </a:r>
            <a:r>
              <a:rPr lang="ko-KR" altLang="en-US" dirty="0" err="1"/>
              <a:t>디코더로</a:t>
            </a:r>
            <a:r>
              <a:rPr lang="ko-KR" altLang="en-US" dirty="0"/>
              <a:t> 전송한다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en-US" dirty="0" err="1"/>
              <a:t>디코더는</a:t>
            </a:r>
            <a:r>
              <a:rPr lang="ko-KR" altLang="en-US" dirty="0"/>
              <a:t> 컨텍스트 벡터를 받아서 번역된 단어를 </a:t>
            </a:r>
            <a:r>
              <a:rPr lang="ko-KR" altLang="en-US" dirty="0" err="1"/>
              <a:t>한개씩</a:t>
            </a:r>
            <a:r>
              <a:rPr lang="ko-KR" altLang="en-US" dirty="0"/>
              <a:t> 출력한다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8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기본구조를 다시 </a:t>
            </a:r>
            <a:r>
              <a:rPr lang="ko-KR" altLang="en-US" dirty="0" err="1"/>
              <a:t>되살펴보면</a:t>
            </a:r>
            <a:r>
              <a:rPr lang="en-US" altLang="ko-KR" dirty="0"/>
              <a:t>, </a:t>
            </a:r>
            <a:r>
              <a:rPr lang="ko-KR" altLang="en-US" dirty="0"/>
              <a:t>일단 녹색은 </a:t>
            </a:r>
            <a:r>
              <a:rPr lang="ko-KR" altLang="en-US" dirty="0" err="1"/>
              <a:t>히든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빨간색은 </a:t>
            </a:r>
            <a:r>
              <a:rPr lang="en-US" altLang="ko-KR" dirty="0"/>
              <a:t>input, </a:t>
            </a:r>
            <a:r>
              <a:rPr lang="ko-KR" altLang="en-US" dirty="0"/>
              <a:t>파란색은 </a:t>
            </a:r>
            <a:r>
              <a:rPr lang="en-US" altLang="ko-KR" dirty="0"/>
              <a:t>output</a:t>
            </a:r>
            <a:r>
              <a:rPr lang="ko-KR" altLang="en-US" dirty="0"/>
              <a:t>이라고 생각하면 된다</a:t>
            </a:r>
            <a:r>
              <a:rPr lang="en-US" altLang="ko-KR" dirty="0"/>
              <a:t>. </a:t>
            </a:r>
            <a:r>
              <a:rPr lang="ko-KR" altLang="en-US" dirty="0"/>
              <a:t>현재 상태의 </a:t>
            </a:r>
            <a:r>
              <a:rPr lang="en-US" altLang="ko-KR" dirty="0" err="1"/>
              <a:t>h_t</a:t>
            </a:r>
            <a:r>
              <a:rPr lang="ko-KR" altLang="en-US" dirty="0"/>
              <a:t>는 직전 </a:t>
            </a:r>
            <a:r>
              <a:rPr lang="en-US" altLang="ko-KR" dirty="0"/>
              <a:t>h_t-1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받아 갱신된다</a:t>
            </a:r>
            <a:r>
              <a:rPr lang="en-US" altLang="ko-KR" dirty="0"/>
              <a:t>. </a:t>
            </a:r>
            <a:r>
              <a:rPr lang="en-US" altLang="ko-KR" dirty="0" err="1"/>
              <a:t>y_t</a:t>
            </a:r>
            <a:r>
              <a:rPr lang="ko-KR" altLang="en-US" dirty="0"/>
              <a:t>는 </a:t>
            </a:r>
            <a:r>
              <a:rPr lang="en-US" altLang="ko-KR" dirty="0" err="1"/>
              <a:t>h_t</a:t>
            </a:r>
            <a:r>
              <a:rPr lang="ko-KR" altLang="en-US" dirty="0"/>
              <a:t>를 전달 받아 갱신되는 구조이다</a:t>
            </a:r>
            <a:r>
              <a:rPr lang="en-US" altLang="ko-KR" dirty="0"/>
              <a:t>. </a:t>
            </a:r>
            <a:r>
              <a:rPr lang="ko-KR" altLang="en-US" dirty="0"/>
              <a:t>앞서 설명했든 </a:t>
            </a:r>
            <a:r>
              <a:rPr lang="en-US" altLang="ko-KR" dirty="0"/>
              <a:t>W</a:t>
            </a:r>
            <a:r>
              <a:rPr lang="ko-KR" altLang="en-US" dirty="0"/>
              <a:t>는 모두 가중치이고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bias</a:t>
            </a:r>
            <a:r>
              <a:rPr lang="ko-KR" altLang="en-US" dirty="0"/>
              <a:t>값이다</a:t>
            </a:r>
            <a:r>
              <a:rPr lang="en-US" altLang="ko-KR" dirty="0"/>
              <a:t>. </a:t>
            </a:r>
            <a:r>
              <a:rPr lang="ko-KR" altLang="en-US" dirty="0"/>
              <a:t>그리고 여기서 </a:t>
            </a:r>
            <a:r>
              <a:rPr lang="ko-KR" altLang="en-US" dirty="0" err="1"/>
              <a:t>하이퍼볼릭</a:t>
            </a:r>
            <a:r>
              <a:rPr lang="ko-KR" altLang="en-US" dirty="0"/>
              <a:t> 탄젠트 활성화 함수를 썼는데</a:t>
            </a:r>
            <a:r>
              <a:rPr lang="en-US" altLang="ko-KR" dirty="0"/>
              <a:t>, </a:t>
            </a:r>
            <a:r>
              <a:rPr lang="ko-KR" altLang="en-US" dirty="0"/>
              <a:t>이는 비선형 함수이다</a:t>
            </a:r>
            <a:r>
              <a:rPr lang="en-US" altLang="ko-KR" dirty="0"/>
              <a:t>. </a:t>
            </a:r>
            <a:r>
              <a:rPr lang="ko-KR" altLang="en-US" dirty="0"/>
              <a:t>아무래도 </a:t>
            </a:r>
            <a:r>
              <a:rPr lang="en-US" altLang="ko-KR" dirty="0"/>
              <a:t>CNN</a:t>
            </a:r>
            <a:r>
              <a:rPr lang="ko-KR" altLang="en-US" dirty="0"/>
              <a:t>에서도 살펴봤듯이 </a:t>
            </a:r>
            <a:r>
              <a:rPr lang="en-US" altLang="ko-KR" dirty="0"/>
              <a:t>RNN</a:t>
            </a:r>
            <a:r>
              <a:rPr lang="ko-KR" altLang="en-US" dirty="0"/>
              <a:t>도 </a:t>
            </a:r>
            <a:r>
              <a:rPr lang="en-US" altLang="ko-KR" dirty="0"/>
              <a:t>backward pass</a:t>
            </a:r>
            <a:r>
              <a:rPr lang="ko-KR" altLang="en-US" dirty="0"/>
              <a:t>를 하면 </a:t>
            </a:r>
            <a:r>
              <a:rPr lang="en-US" altLang="ko-KR" dirty="0"/>
              <a:t>gradient </a:t>
            </a:r>
            <a:r>
              <a:rPr lang="ko-KR" altLang="en-US" dirty="0"/>
              <a:t>값이 소실되는 문제가 발생하기 때문에 </a:t>
            </a:r>
            <a:r>
              <a:rPr lang="en-US" altLang="ko-KR" dirty="0"/>
              <a:t>tanh</a:t>
            </a:r>
            <a:r>
              <a:rPr lang="ko-KR" altLang="en-US" dirty="0"/>
              <a:t>를 사용했다고 한다</a:t>
            </a:r>
            <a:r>
              <a:rPr lang="en-US" altLang="ko-KR" dirty="0"/>
              <a:t>. (</a:t>
            </a:r>
            <a:r>
              <a:rPr lang="ko-KR" altLang="en-US" dirty="0"/>
              <a:t>다른 활성화 함수보다 더 기울기를 유지할 수 있기 때문에 </a:t>
            </a:r>
            <a:r>
              <a:rPr lang="en-US" altLang="ko-KR" dirty="0"/>
              <a:t>tanh</a:t>
            </a:r>
            <a:r>
              <a:rPr lang="ko-KR" altLang="en-US" dirty="0"/>
              <a:t>사용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00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내부 구조는 모두 이렇게 되어있는데</a:t>
            </a:r>
            <a:r>
              <a:rPr lang="en-US" altLang="ko-KR" dirty="0"/>
              <a:t>, </a:t>
            </a:r>
            <a:r>
              <a:rPr lang="ko-KR" altLang="en-US" dirty="0"/>
              <a:t>내부는 단순한 </a:t>
            </a:r>
            <a:r>
              <a:rPr lang="en-US" altLang="ko-KR" dirty="0"/>
              <a:t>RNN</a:t>
            </a:r>
            <a:r>
              <a:rPr lang="ko-KR" altLang="en-US" dirty="0"/>
              <a:t>이 아니라</a:t>
            </a:r>
            <a:r>
              <a:rPr lang="en-US" altLang="ko-KR" dirty="0"/>
              <a:t>, </a:t>
            </a:r>
            <a:r>
              <a:rPr lang="ko-KR" altLang="en-US" dirty="0"/>
              <a:t>그림에서는 </a:t>
            </a:r>
            <a:r>
              <a:rPr lang="en-US" altLang="ko-KR" dirty="0"/>
              <a:t>LSTM</a:t>
            </a:r>
            <a:r>
              <a:rPr lang="ko-KR" altLang="en-US" dirty="0"/>
              <a:t>으로 예를 들었지만 </a:t>
            </a:r>
            <a:r>
              <a:rPr lang="en-US" altLang="ko-KR" dirty="0"/>
              <a:t>LSTM</a:t>
            </a:r>
            <a:r>
              <a:rPr lang="ko-KR" altLang="en-US" dirty="0"/>
              <a:t>이나 </a:t>
            </a:r>
            <a:r>
              <a:rPr lang="en-US" altLang="ko-KR" dirty="0"/>
              <a:t>GRU</a:t>
            </a:r>
            <a:r>
              <a:rPr lang="ko-KR" altLang="en-US" dirty="0"/>
              <a:t>셀들로 구성이 된다</a:t>
            </a:r>
            <a:r>
              <a:rPr lang="en-US" altLang="ko-KR" dirty="0"/>
              <a:t>. </a:t>
            </a:r>
            <a:r>
              <a:rPr lang="ko-KR" altLang="en-US" dirty="0"/>
              <a:t>이는 목적에 따라 선택하면 될 것이고</a:t>
            </a:r>
            <a:r>
              <a:rPr lang="en-US" altLang="ko-KR" dirty="0"/>
              <a:t>, </a:t>
            </a:r>
            <a:r>
              <a:rPr lang="ko-KR" altLang="en-US" dirty="0"/>
              <a:t>우선 </a:t>
            </a:r>
            <a:r>
              <a:rPr lang="en-US" altLang="ko-KR" dirty="0"/>
              <a:t>LSTM</a:t>
            </a:r>
            <a:r>
              <a:rPr lang="ko-KR" altLang="en-US" dirty="0"/>
              <a:t>으로 예시를 들었다</a:t>
            </a:r>
            <a:r>
              <a:rPr lang="en-US" altLang="ko-KR" dirty="0"/>
              <a:t>. </a:t>
            </a:r>
            <a:r>
              <a:rPr lang="ko-KR" altLang="en-US" dirty="0"/>
              <a:t>인코더를 먼저 자세히 보면 각 단어를 쪼개고 각 지점에서 입력된다</a:t>
            </a:r>
            <a:r>
              <a:rPr lang="en-US" altLang="ko-KR" dirty="0"/>
              <a:t>. </a:t>
            </a:r>
            <a:r>
              <a:rPr lang="ko-KR" altLang="en-US" dirty="0"/>
              <a:t>그리고 인코더에서 모두 입력 받고 </a:t>
            </a:r>
            <a:r>
              <a:rPr lang="ko-KR" altLang="en-US" dirty="0" err="1"/>
              <a:t>콘텍스트</a:t>
            </a:r>
            <a:r>
              <a:rPr lang="ko-KR" altLang="en-US" dirty="0"/>
              <a:t> 벡터에서 은닉 상태로 존재하게 된다</a:t>
            </a:r>
            <a:r>
              <a:rPr lang="en-US" altLang="ko-KR" dirty="0"/>
              <a:t>. </a:t>
            </a:r>
            <a:r>
              <a:rPr lang="ko-KR" altLang="en-US" dirty="0"/>
              <a:t>그리고 이를 </a:t>
            </a:r>
            <a:r>
              <a:rPr lang="ko-KR" altLang="en-US" dirty="0" err="1"/>
              <a:t>디코더</a:t>
            </a:r>
            <a:r>
              <a:rPr lang="ko-KR" altLang="en-US" dirty="0"/>
              <a:t> 셀로 넘겨준다</a:t>
            </a:r>
            <a:r>
              <a:rPr lang="en-US" altLang="ko-KR" dirty="0"/>
              <a:t>. </a:t>
            </a:r>
            <a:r>
              <a:rPr lang="ko-KR" altLang="en-US" dirty="0" err="1"/>
              <a:t>디코더는</a:t>
            </a:r>
            <a:r>
              <a:rPr lang="ko-KR" altLang="en-US" dirty="0"/>
              <a:t> </a:t>
            </a:r>
            <a:r>
              <a:rPr lang="en-US" altLang="ko-KR" dirty="0" err="1"/>
              <a:t>RNNLangeage</a:t>
            </a:r>
            <a:r>
              <a:rPr lang="en-US" altLang="ko-KR" dirty="0"/>
              <a:t> Model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초기 입력으로 문장을 시작하는 심볼 </a:t>
            </a:r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  <a:r>
              <a:rPr lang="ko-KR" altLang="en-US" dirty="0"/>
              <a:t>가 들어가게 되고 이 심볼이 입력되면 다음에 등장할 확률 높은 단어를 예측한다</a:t>
            </a:r>
            <a:r>
              <a:rPr lang="en-US" altLang="ko-KR" dirty="0"/>
              <a:t>. </a:t>
            </a:r>
            <a:r>
              <a:rPr lang="ko-KR" altLang="en-US" dirty="0"/>
              <a:t> 첫번째 시점</a:t>
            </a:r>
            <a:r>
              <a:rPr lang="en-US" altLang="ko-KR" dirty="0"/>
              <a:t>(time step)</a:t>
            </a:r>
            <a:r>
              <a:rPr lang="ko-KR" altLang="en-US" dirty="0"/>
              <a:t>의 </a:t>
            </a:r>
            <a:r>
              <a:rPr lang="ko-KR" altLang="en-US" dirty="0" err="1"/>
              <a:t>디코더</a:t>
            </a:r>
            <a:r>
              <a:rPr lang="ko-KR" altLang="en-US" dirty="0"/>
              <a:t> 셀은 다음에 등장할 단어로 </a:t>
            </a:r>
            <a:r>
              <a:rPr lang="en-US" altLang="ko-KR" dirty="0"/>
              <a:t>je </a:t>
            </a:r>
            <a:r>
              <a:rPr lang="ko-KR" altLang="en-US" dirty="0"/>
              <a:t>를 예측한 것이다</a:t>
            </a:r>
            <a:r>
              <a:rPr lang="en-US" altLang="ko-KR" dirty="0"/>
              <a:t>. </a:t>
            </a:r>
            <a:r>
              <a:rPr lang="ko-KR" altLang="en-US" dirty="0"/>
              <a:t>그 다음은 </a:t>
            </a:r>
            <a:r>
              <a:rPr lang="en-US" altLang="ko-KR" dirty="0"/>
              <a:t>je </a:t>
            </a:r>
            <a:r>
              <a:rPr lang="ko-KR" altLang="en-US" dirty="0"/>
              <a:t>를 입력으로 </a:t>
            </a:r>
            <a:r>
              <a:rPr lang="ko-KR" altLang="en-US" dirty="0" err="1"/>
              <a:t>이런식으로</a:t>
            </a:r>
            <a:r>
              <a:rPr lang="ko-KR" altLang="en-US" dirty="0"/>
              <a:t> 출력을 또 하고 문장의 끝인 </a:t>
            </a:r>
            <a:r>
              <a:rPr lang="en-US" altLang="ko-KR" dirty="0"/>
              <a:t>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  <a:r>
              <a:rPr lang="ko-KR" altLang="en-US" dirty="0"/>
              <a:t>가 다음 단어로 </a:t>
            </a:r>
            <a:r>
              <a:rPr lang="ko-KR" altLang="en-US" dirty="0" err="1"/>
              <a:t>예측될때까지</a:t>
            </a:r>
            <a:r>
              <a:rPr lang="ko-KR" altLang="en-US" dirty="0"/>
              <a:t> 이를 반복한다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0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아무래도 기계는 텍스트보다 숫자를 잘 처리한다</a:t>
            </a:r>
            <a:r>
              <a:rPr lang="en-US" altLang="ko-KR" dirty="0"/>
              <a:t>. </a:t>
            </a:r>
            <a:r>
              <a:rPr lang="ko-KR" altLang="en-US" dirty="0"/>
              <a:t>그리고 자연어 처리에서 텍스트를 벡터로 바꾸는 방법을 워드 </a:t>
            </a:r>
            <a:r>
              <a:rPr lang="ko-KR" altLang="en-US" dirty="0" err="1"/>
              <a:t>임베딩이라고하는데</a:t>
            </a:r>
            <a:r>
              <a:rPr lang="ko-KR" altLang="en-US" dirty="0"/>
              <a:t> </a:t>
            </a:r>
            <a:r>
              <a:rPr lang="ko-KR" altLang="en-US" dirty="0" err="1"/>
              <a:t>임베딩이</a:t>
            </a:r>
            <a:r>
              <a:rPr lang="ko-KR" altLang="en-US" dirty="0"/>
              <a:t> 사용된다</a:t>
            </a:r>
            <a:r>
              <a:rPr lang="en-US" altLang="ko-KR" dirty="0"/>
              <a:t>. </a:t>
            </a:r>
            <a:r>
              <a:rPr lang="ko-KR" altLang="en-US" dirty="0" err="1"/>
              <a:t>임베딩</a:t>
            </a:r>
            <a:r>
              <a:rPr lang="ko-KR" altLang="en-US" dirty="0"/>
              <a:t> 과정을 거치면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Embedding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중에서도 특히 자연어처리에서 필수적으로 알아야할 개념이다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Word Embedding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매핑시켜주는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42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ko-KR" altLang="en-US" dirty="0" err="1"/>
              <a:t>임베딩</a:t>
            </a:r>
            <a:r>
              <a:rPr lang="ko-KR" altLang="en-US" dirty="0"/>
              <a:t> 벡터를 갖게 되는데</a:t>
            </a:r>
            <a:r>
              <a:rPr lang="en-US" altLang="ko-KR" dirty="0"/>
              <a:t>, </a:t>
            </a:r>
            <a:r>
              <a:rPr lang="ko-KR" altLang="en-US" dirty="0"/>
              <a:t>아무래도 그림으로 표현하고자 사이즈를 </a:t>
            </a:r>
            <a:r>
              <a:rPr lang="en-US" altLang="ko-KR" dirty="0"/>
              <a:t>4</a:t>
            </a:r>
            <a:r>
              <a:rPr lang="ko-KR" altLang="en-US" dirty="0"/>
              <a:t>로 표현하였지만 실제 </a:t>
            </a:r>
            <a:r>
              <a:rPr lang="ko-KR" altLang="en-US" dirty="0" err="1"/>
              <a:t>임베딩</a:t>
            </a:r>
            <a:r>
              <a:rPr lang="ko-KR" altLang="en-US" dirty="0"/>
              <a:t> 벡터는 수백개의 차원을 가질 수 있다고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01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디코더가</a:t>
            </a:r>
            <a:r>
              <a:rPr lang="ko-KR" altLang="en-US" dirty="0"/>
              <a:t> 다음에 등장할 단어를 예측하는 부분을 자세히 풀어놓으면 이 그림과 같다</a:t>
            </a:r>
            <a:r>
              <a:rPr lang="en-US" altLang="ko-KR" dirty="0"/>
              <a:t>. </a:t>
            </a:r>
            <a:r>
              <a:rPr lang="ko-KR" altLang="en-US" dirty="0"/>
              <a:t>아무래도 모든 단어로부터 하나의 단어를 골라서 예측을 </a:t>
            </a:r>
            <a:r>
              <a:rPr lang="ko-KR" altLang="en-US" dirty="0" err="1"/>
              <a:t>해야한다</a:t>
            </a:r>
            <a:r>
              <a:rPr lang="en-US" altLang="ko-KR" dirty="0"/>
              <a:t>. </a:t>
            </a:r>
            <a:r>
              <a:rPr lang="ko-KR" altLang="en-US" dirty="0"/>
              <a:t>예측을 하기 위해서는 </a:t>
            </a:r>
            <a:r>
              <a:rPr lang="en-US" altLang="ko-KR" dirty="0" err="1"/>
              <a:t>softmax</a:t>
            </a:r>
            <a:r>
              <a:rPr lang="ko-KR" altLang="en-US" dirty="0"/>
              <a:t> 함수가 쓰인다</a:t>
            </a:r>
            <a:r>
              <a:rPr lang="en-US" altLang="ko-KR" dirty="0"/>
              <a:t>. </a:t>
            </a:r>
            <a:r>
              <a:rPr lang="ko-KR" altLang="en-US" dirty="0" err="1"/>
              <a:t>디코더에서</a:t>
            </a:r>
            <a:r>
              <a:rPr lang="ko-KR" altLang="en-US" dirty="0"/>
              <a:t> 각 시점에서 </a:t>
            </a:r>
            <a:r>
              <a:rPr lang="en-US" altLang="ko-KR" dirty="0"/>
              <a:t>RNN </a:t>
            </a:r>
            <a:r>
              <a:rPr lang="ko-KR" altLang="en-US" dirty="0"/>
              <a:t>셀에서 출력 벡터가 나오면 해당 벡터는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함수를 통해 출력 시퀀스의 각 </a:t>
            </a:r>
            <a:r>
              <a:rPr lang="ko-KR" altLang="en-US" dirty="0" err="1"/>
              <a:t>단어별</a:t>
            </a:r>
            <a:r>
              <a:rPr lang="ko-KR" altLang="en-US" dirty="0"/>
              <a:t> </a:t>
            </a:r>
            <a:r>
              <a:rPr lang="ko-KR" altLang="en-US" dirty="0" err="1"/>
              <a:t>확률값을</a:t>
            </a:r>
            <a:r>
              <a:rPr lang="ko-KR" altLang="en-US" dirty="0"/>
              <a:t> 반환하고 </a:t>
            </a:r>
            <a:r>
              <a:rPr lang="ko-KR" altLang="en-US" dirty="0" err="1"/>
              <a:t>디코더는</a:t>
            </a:r>
            <a:r>
              <a:rPr lang="ko-KR" altLang="en-US" dirty="0"/>
              <a:t> 출력 단어를 결정하게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(dense</a:t>
            </a:r>
            <a:r>
              <a:rPr lang="ko-KR" altLang="en-US" dirty="0"/>
              <a:t>는 입력과 출력을 연결해주는 곳</a:t>
            </a:r>
            <a:r>
              <a:rPr lang="en-US" altLang="ko-KR" dirty="0"/>
              <a:t>(</a:t>
            </a:r>
            <a:r>
              <a:rPr lang="ko-KR" altLang="en-US" dirty="0"/>
              <a:t>연결선</a:t>
            </a:r>
            <a:r>
              <a:rPr lang="en-US" altLang="ko-KR" dirty="0"/>
              <a:t>?))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54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</a:t>
            </a:r>
            <a:r>
              <a:rPr lang="ko-KR" altLang="en-US" dirty="0"/>
              <a:t>를 설명하려고 한다</a:t>
            </a:r>
            <a:r>
              <a:rPr lang="en-US" altLang="ko-KR" dirty="0"/>
              <a:t>. </a:t>
            </a:r>
            <a:r>
              <a:rPr lang="ko-KR" altLang="en-US" dirty="0"/>
              <a:t>우선 </a:t>
            </a:r>
            <a:r>
              <a:rPr lang="en-US" altLang="ko-KR" dirty="0"/>
              <a:t>RNN</a:t>
            </a:r>
            <a:r>
              <a:rPr lang="ko-KR" altLang="en-US" dirty="0"/>
              <a:t>에서 문제점은 장기 의존성의 문제점이 있다</a:t>
            </a:r>
            <a:r>
              <a:rPr lang="en-US" altLang="ko-KR" dirty="0"/>
              <a:t>. </a:t>
            </a:r>
            <a:r>
              <a:rPr lang="ko-KR" altLang="en-US" dirty="0"/>
              <a:t>아무래도 </a:t>
            </a:r>
            <a:r>
              <a:rPr lang="en-US" altLang="ko-KR" dirty="0"/>
              <a:t>RNN</a:t>
            </a:r>
            <a:r>
              <a:rPr lang="ko-KR" altLang="en-US" dirty="0"/>
              <a:t>의 장점은 이전의 정보를 현재의 문제 해결에 활용할 수 있다는 점인데</a:t>
            </a:r>
            <a:r>
              <a:rPr lang="en-US" altLang="ko-KR" dirty="0"/>
              <a:t>, </a:t>
            </a:r>
            <a:r>
              <a:rPr lang="ko-KR" altLang="en-US" dirty="0"/>
              <a:t>예시를 먼저 들어보자면 단어 선택을 활용하여 다음에 입력될 단어를 예측하는 언어모델이 있다고 한다</a:t>
            </a:r>
            <a:r>
              <a:rPr lang="en-US" altLang="ko-KR" dirty="0"/>
              <a:t>. “The Clouds are in the sky”</a:t>
            </a:r>
            <a:r>
              <a:rPr lang="ko-KR" altLang="en-US" dirty="0"/>
              <a:t>라는 문장에서 </a:t>
            </a:r>
            <a:r>
              <a:rPr lang="en-US" altLang="ko-KR" dirty="0"/>
              <a:t>“the clouds are in the”</a:t>
            </a:r>
            <a:r>
              <a:rPr lang="ko-KR" altLang="en-US" dirty="0"/>
              <a:t>라는 값을 입력 받고 마지막을 예측을 </a:t>
            </a:r>
            <a:r>
              <a:rPr lang="ko-KR" altLang="en-US" dirty="0" err="1"/>
              <a:t>해야한다면</a:t>
            </a:r>
            <a:r>
              <a:rPr lang="en-US" altLang="ko-KR" dirty="0"/>
              <a:t>, </a:t>
            </a:r>
            <a:r>
              <a:rPr lang="ko-KR" altLang="en-US" dirty="0"/>
              <a:t>다음에 입력될 단어는 </a:t>
            </a:r>
            <a:r>
              <a:rPr lang="en-US" altLang="ko-KR" dirty="0"/>
              <a:t>“sky”</a:t>
            </a:r>
            <a:r>
              <a:rPr lang="ko-KR" altLang="en-US" dirty="0"/>
              <a:t>일 확률이 높다</a:t>
            </a:r>
            <a:r>
              <a:rPr lang="en-US" altLang="ko-KR" dirty="0"/>
              <a:t>. </a:t>
            </a:r>
            <a:r>
              <a:rPr lang="ko-KR" altLang="en-US" dirty="0"/>
              <a:t>이러한 경우 제공된 데이터와 배워야 할 정보의 입력 위치 차이가 크지 않다면 </a:t>
            </a:r>
            <a:r>
              <a:rPr lang="en-US" altLang="ko-KR" dirty="0"/>
              <a:t>(gap</a:t>
            </a:r>
            <a:r>
              <a:rPr lang="ko-KR" altLang="en-US" dirty="0"/>
              <a:t>이 크지 않다면</a:t>
            </a:r>
            <a:r>
              <a:rPr lang="en-US" altLang="ko-KR" dirty="0"/>
              <a:t>) RNN</a:t>
            </a:r>
            <a:r>
              <a:rPr lang="ko-KR" altLang="en-US" dirty="0"/>
              <a:t>은 과거의 데이터를 기반으로 학습을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9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앞의 예시는 단순한 문맥이므로 쉽게 되었지만</a:t>
            </a:r>
            <a:r>
              <a:rPr lang="en-US" altLang="ko-KR" dirty="0"/>
              <a:t>, </a:t>
            </a:r>
            <a:r>
              <a:rPr lang="ko-KR" altLang="en-US" dirty="0"/>
              <a:t>만약에 더 많은 문맥이 </a:t>
            </a:r>
            <a:r>
              <a:rPr lang="ko-KR" altLang="en-US" dirty="0" err="1"/>
              <a:t>필요할때</a:t>
            </a:r>
            <a:r>
              <a:rPr lang="en-US" altLang="ko-KR" dirty="0"/>
              <a:t>, </a:t>
            </a:r>
            <a:r>
              <a:rPr lang="ko-KR" altLang="en-US" dirty="0"/>
              <a:t>또 똑같이 예시를 들겠다</a:t>
            </a:r>
            <a:r>
              <a:rPr lang="en-US" altLang="ko-KR" dirty="0"/>
              <a:t>. “I grew up in France… and my age is 22. I speak fluent French”</a:t>
            </a:r>
            <a:r>
              <a:rPr lang="ko-KR" altLang="en-US" dirty="0"/>
              <a:t>라는 문장에서 마지막 단어를 </a:t>
            </a:r>
            <a:r>
              <a:rPr lang="en-US" altLang="ko-KR" dirty="0"/>
              <a:t>French</a:t>
            </a:r>
            <a:r>
              <a:rPr lang="ko-KR" altLang="en-US" dirty="0"/>
              <a:t>를 예측하는 문제를 생각해보겠다</a:t>
            </a:r>
            <a:r>
              <a:rPr lang="en-US" altLang="ko-KR" dirty="0"/>
              <a:t>. </a:t>
            </a:r>
            <a:r>
              <a:rPr lang="ko-KR" altLang="en-US" dirty="0"/>
              <a:t>아무래도 최근 정보를 기반으로 한 예측 모델은 다음 단어가 언어의 한 종류라고 예측할 것이다</a:t>
            </a:r>
            <a:r>
              <a:rPr lang="en-US" altLang="ko-KR" dirty="0"/>
              <a:t>. </a:t>
            </a:r>
            <a:r>
              <a:rPr lang="ko-KR" altLang="en-US" dirty="0"/>
              <a:t>이 두개가 </a:t>
            </a:r>
            <a:r>
              <a:rPr lang="ko-KR" altLang="en-US" dirty="0" err="1"/>
              <a:t>붙어있다면</a:t>
            </a:r>
            <a:r>
              <a:rPr lang="ko-KR" altLang="en-US" dirty="0"/>
              <a:t> 예측하기는 쉽지만</a:t>
            </a:r>
            <a:r>
              <a:rPr lang="en-US" altLang="ko-KR" dirty="0"/>
              <a:t>, </a:t>
            </a:r>
            <a:r>
              <a:rPr lang="ko-KR" altLang="en-US" dirty="0"/>
              <a:t>점점 멀어진다면 </a:t>
            </a:r>
            <a:r>
              <a:rPr lang="en-US" altLang="ko-KR" dirty="0"/>
              <a:t>French</a:t>
            </a:r>
            <a:r>
              <a:rPr lang="ko-KR" altLang="en-US" dirty="0"/>
              <a:t>라는 단어를 예측하기 더 어려워진다고 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문장 표현의 순서상 갭이 커질수록 </a:t>
            </a:r>
            <a:r>
              <a:rPr lang="en-US" altLang="ko-KR" dirty="0"/>
              <a:t>RNN</a:t>
            </a:r>
            <a:r>
              <a:rPr lang="ko-KR" altLang="en-US" dirty="0"/>
              <a:t>은 두 정보의 문맥을 연결하기 힘들어진다</a:t>
            </a:r>
            <a:r>
              <a:rPr lang="en-US" altLang="ko-KR" dirty="0"/>
              <a:t>. </a:t>
            </a:r>
            <a:r>
              <a:rPr lang="ko-KR" altLang="en-US" dirty="0"/>
              <a:t>그래서 고안한 것이 </a:t>
            </a:r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ko-KR" altLang="en-US" dirty="0" err="1"/>
              <a:t>이라고한다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데이터가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거치면서 특정 연산을 통해 데이터가 변환되어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 정보는 타임 스텝마다 사라지기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이러한 문제를 해결하기 위해 장기간의 메모리를 가질 수 있는 여러 종류의 셀이 만들어졌는데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중에서 대표적인 셀들이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LSTM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셀에 대해 알아보도록 하자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87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소개를 했지만</a:t>
            </a:r>
            <a:r>
              <a:rPr lang="en-US" altLang="ko-KR" dirty="0"/>
              <a:t>, LSTM</a:t>
            </a:r>
            <a:r>
              <a:rPr lang="ko-KR" altLang="en-US" dirty="0"/>
              <a:t>은 장기  단기 메모리 네트워크의 </a:t>
            </a:r>
            <a:r>
              <a:rPr lang="ko-KR" altLang="en-US" dirty="0" err="1"/>
              <a:t>줄임말이고</a:t>
            </a:r>
            <a:r>
              <a:rPr lang="en-US" altLang="ko-KR" dirty="0"/>
              <a:t>, </a:t>
            </a:r>
            <a:r>
              <a:rPr lang="ko-KR" altLang="en-US" dirty="0"/>
              <a:t>장기적인 종속성을 학습할 수 있는 특수한 종류의 </a:t>
            </a:r>
            <a:r>
              <a:rPr lang="en-US" altLang="ko-KR" dirty="0"/>
              <a:t>RNN</a:t>
            </a:r>
            <a:r>
              <a:rPr lang="ko-KR" altLang="en-US" dirty="0"/>
              <a:t>이다</a:t>
            </a:r>
            <a:r>
              <a:rPr lang="en-US" altLang="ko-KR" dirty="0"/>
              <a:t>.  </a:t>
            </a:r>
            <a:r>
              <a:rPr lang="ko-KR" altLang="en-US" dirty="0" err="1"/>
              <a:t>말그래도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en-US" altLang="ko-KR" dirty="0"/>
              <a:t>Long-term dependency </a:t>
            </a:r>
            <a:r>
              <a:rPr lang="ko-KR" altLang="en-US" dirty="0"/>
              <a:t>문제점을 피하기위해 명시적으로 설계되었다</a:t>
            </a:r>
            <a:r>
              <a:rPr lang="en-US" altLang="ko-KR" dirty="0"/>
              <a:t>. RNN</a:t>
            </a:r>
            <a:r>
              <a:rPr lang="ko-KR" altLang="en-US" dirty="0"/>
              <a:t>은 </a:t>
            </a:r>
            <a:r>
              <a:rPr lang="ko-KR" altLang="en-US" dirty="0" err="1"/>
              <a:t>뉴럴</a:t>
            </a:r>
            <a:r>
              <a:rPr lang="ko-KR" altLang="en-US" dirty="0"/>
              <a:t> 네트워크의 반복되는 체인으로 </a:t>
            </a:r>
            <a:r>
              <a:rPr lang="ko-KR" altLang="en-US" dirty="0" err="1"/>
              <a:t>구성되어있다</a:t>
            </a:r>
            <a:r>
              <a:rPr lang="en-US" altLang="ko-KR" dirty="0"/>
              <a:t>. </a:t>
            </a:r>
            <a:r>
              <a:rPr lang="ko-KR" altLang="en-US" dirty="0"/>
              <a:t>표준 </a:t>
            </a:r>
            <a:r>
              <a:rPr lang="en-US" altLang="ko-KR" dirty="0"/>
              <a:t>RNN</a:t>
            </a:r>
            <a:r>
              <a:rPr lang="ko-KR" altLang="en-US" dirty="0"/>
              <a:t>에서 이러한 반복되는 모듈은 위의 그림처럼 단순한 구조를 가지고있다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49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도 마찬가지로 체인 구조를 가지고 있다</a:t>
            </a:r>
            <a:r>
              <a:rPr lang="en-US" altLang="ko-KR" dirty="0"/>
              <a:t>. </a:t>
            </a:r>
            <a:r>
              <a:rPr lang="ko-KR" altLang="en-US" dirty="0"/>
              <a:t>하지만 반복되는 모듈은 다른 구조를 가지고 있다</a:t>
            </a:r>
            <a:r>
              <a:rPr lang="en-US" altLang="ko-KR" dirty="0"/>
              <a:t>. </a:t>
            </a:r>
            <a:r>
              <a:rPr lang="ko-KR" altLang="en-US" dirty="0"/>
              <a:t>단일 </a:t>
            </a:r>
            <a:r>
              <a:rPr lang="ko-KR" altLang="en-US" dirty="0" err="1"/>
              <a:t>뉴럴</a:t>
            </a:r>
            <a:r>
              <a:rPr lang="ko-KR" altLang="en-US" dirty="0"/>
              <a:t> 네트워크 레이어를 가지는 것 대신에</a:t>
            </a:r>
            <a:r>
              <a:rPr lang="en-US" altLang="ko-KR" dirty="0"/>
              <a:t>, 4</a:t>
            </a:r>
            <a:r>
              <a:rPr lang="ko-KR" altLang="en-US" dirty="0"/>
              <a:t>개의 상호작용 가능한 특별한 방식의 구조를 가지고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밑의 다이어그램에서 각 라인은 온전한 </a:t>
            </a:r>
            <a:r>
              <a:rPr lang="en-US" altLang="ko-KR" dirty="0"/>
              <a:t>vector</a:t>
            </a:r>
            <a:r>
              <a:rPr lang="ko-KR" altLang="en-US" dirty="0"/>
              <a:t>를 포함한다</a:t>
            </a:r>
            <a:r>
              <a:rPr lang="en-US" altLang="ko-KR" dirty="0"/>
              <a:t>. </a:t>
            </a:r>
            <a:r>
              <a:rPr lang="ko-KR" altLang="en-US" dirty="0"/>
              <a:t>각 </a:t>
            </a:r>
            <a:r>
              <a:rPr lang="ko-KR" altLang="en-US" dirty="0" err="1"/>
              <a:t>출력값은</a:t>
            </a:r>
            <a:r>
              <a:rPr lang="ko-KR" altLang="en-US" dirty="0"/>
              <a:t> 다른 노드의 </a:t>
            </a:r>
            <a:r>
              <a:rPr lang="ko-KR" altLang="en-US" dirty="0" err="1"/>
              <a:t>입력값이된다</a:t>
            </a:r>
            <a:r>
              <a:rPr lang="en-US" altLang="ko-KR" dirty="0"/>
              <a:t>. </a:t>
            </a:r>
            <a:r>
              <a:rPr lang="ko-KR" altLang="en-US" dirty="0" err="1"/>
              <a:t>분혹색</a:t>
            </a:r>
            <a:r>
              <a:rPr lang="ko-KR" altLang="en-US" dirty="0"/>
              <a:t> 원은 점 단위의 연산을 표현</a:t>
            </a:r>
            <a:r>
              <a:rPr lang="en-US" altLang="ko-KR" dirty="0"/>
              <a:t>. </a:t>
            </a:r>
            <a:r>
              <a:rPr lang="ko-KR" altLang="en-US" dirty="0"/>
              <a:t>그리고 노란색 박스는 </a:t>
            </a:r>
            <a:r>
              <a:rPr lang="ko-KR" altLang="en-US" dirty="0" err="1"/>
              <a:t>뉴럴</a:t>
            </a:r>
            <a:r>
              <a:rPr lang="ko-KR" altLang="en-US" dirty="0"/>
              <a:t> 네트워크 레이어이다</a:t>
            </a:r>
            <a:r>
              <a:rPr lang="en-US" altLang="ko-KR" dirty="0"/>
              <a:t>. 4</a:t>
            </a:r>
            <a:r>
              <a:rPr lang="ko-KR" altLang="en-US" dirty="0"/>
              <a:t>번째는 하나로 합쳐지고</a:t>
            </a:r>
            <a:r>
              <a:rPr lang="en-US" altLang="ko-KR" dirty="0"/>
              <a:t>, 5</a:t>
            </a:r>
            <a:r>
              <a:rPr lang="ko-KR" altLang="en-US" dirty="0"/>
              <a:t>번째는 복사하는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LSTM</a:t>
            </a:r>
            <a:r>
              <a:rPr lang="ko-KR" altLang="en-US" dirty="0"/>
              <a:t>에는 </a:t>
            </a:r>
            <a:r>
              <a:rPr lang="en-US" altLang="ko-KR" dirty="0"/>
              <a:t>cell-state</a:t>
            </a:r>
            <a:r>
              <a:rPr lang="ko-KR" altLang="en-US" dirty="0"/>
              <a:t>가 추가되었다</a:t>
            </a:r>
            <a:r>
              <a:rPr lang="en-US" altLang="ko-KR" dirty="0"/>
              <a:t>. (c_t-1 ~ </a:t>
            </a:r>
            <a:r>
              <a:rPr lang="en-US" altLang="ko-KR" dirty="0" err="1"/>
              <a:t>c_t</a:t>
            </a:r>
            <a:r>
              <a:rPr lang="en-US" altLang="ko-KR" dirty="0"/>
              <a:t> </a:t>
            </a:r>
            <a:r>
              <a:rPr lang="ko-KR" altLang="en-US" dirty="0"/>
              <a:t>이어지는 선 </a:t>
            </a:r>
            <a:r>
              <a:rPr lang="en-US" altLang="ko-KR" dirty="0"/>
              <a:t>) </a:t>
            </a:r>
            <a:r>
              <a:rPr lang="ko-KR" altLang="en-US" dirty="0"/>
              <a:t>이를 컨트롤 하기위해 세가지 게이트들로 구성이 되었다</a:t>
            </a:r>
            <a:r>
              <a:rPr lang="en-US" altLang="ko-KR" dirty="0"/>
              <a:t>. Input gate(</a:t>
            </a:r>
            <a:r>
              <a:rPr lang="ko-KR" altLang="en-US" dirty="0"/>
              <a:t>무엇을 쓰고</a:t>
            </a:r>
            <a:r>
              <a:rPr lang="en-US" altLang="ko-KR" dirty="0"/>
              <a:t>) output gate (</a:t>
            </a:r>
            <a:r>
              <a:rPr lang="ko-KR" altLang="en-US" dirty="0"/>
              <a:t>무엇을 읽고</a:t>
            </a:r>
            <a:r>
              <a:rPr lang="en-US" altLang="ko-KR" dirty="0"/>
              <a:t>) forget gate(</a:t>
            </a:r>
            <a:r>
              <a:rPr lang="ko-KR" altLang="en-US" dirty="0"/>
              <a:t>무엇을 잊을 것인가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1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이 부분은 </a:t>
            </a:r>
            <a:r>
              <a:rPr lang="en-US" altLang="ko-KR" dirty="0"/>
              <a:t>forget gate layer</a:t>
            </a:r>
            <a:r>
              <a:rPr lang="ko-KR" altLang="en-US" dirty="0"/>
              <a:t>라고 불린다</a:t>
            </a:r>
            <a:r>
              <a:rPr lang="en-US" altLang="ko-KR" dirty="0"/>
              <a:t>. </a:t>
            </a:r>
            <a:r>
              <a:rPr lang="ko-KR" altLang="en-US" dirty="0" err="1"/>
              <a:t>시그모이드</a:t>
            </a:r>
            <a:r>
              <a:rPr lang="ko-KR" altLang="en-US" dirty="0"/>
              <a:t> 레이어로 만들어지는데 아무래도 </a:t>
            </a:r>
            <a:r>
              <a:rPr lang="ko-KR" altLang="en-US" dirty="0" err="1"/>
              <a:t>시그모이드는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인데 </a:t>
            </a:r>
            <a:r>
              <a:rPr lang="en-US" altLang="ko-KR" dirty="0"/>
              <a:t>1</a:t>
            </a:r>
            <a:r>
              <a:rPr lang="ko-KR" altLang="en-US" dirty="0"/>
              <a:t>이 나오면 이 값을 유지해라라는 뜻이고 </a:t>
            </a:r>
            <a:r>
              <a:rPr lang="en-US" altLang="ko-KR" dirty="0"/>
              <a:t>0</a:t>
            </a:r>
            <a:r>
              <a:rPr lang="ko-KR" altLang="en-US" dirty="0"/>
              <a:t>이 나오면 이 값을 </a:t>
            </a:r>
            <a:r>
              <a:rPr lang="ko-KR" altLang="en-US" dirty="0" err="1"/>
              <a:t>버려라라는</a:t>
            </a:r>
            <a:r>
              <a:rPr lang="ko-KR" altLang="en-US" dirty="0"/>
              <a:t> 뜻이다</a:t>
            </a:r>
            <a:r>
              <a:rPr lang="en-US" altLang="ko-KR" dirty="0"/>
              <a:t>. </a:t>
            </a:r>
            <a:r>
              <a:rPr lang="ko-KR" altLang="en-US" dirty="0"/>
              <a:t>예를 들자면 남자를 지칭하는 표현이 나왔을 때</a:t>
            </a:r>
            <a:r>
              <a:rPr lang="en-US" altLang="ko-KR" dirty="0"/>
              <a:t>, </a:t>
            </a:r>
            <a:r>
              <a:rPr lang="ko-KR" altLang="en-US" dirty="0"/>
              <a:t>그것을 가져가다가</a:t>
            </a:r>
            <a:r>
              <a:rPr lang="en-US" altLang="ko-KR" dirty="0"/>
              <a:t>( </a:t>
            </a:r>
            <a:r>
              <a:rPr lang="ko-KR" altLang="en-US" dirty="0"/>
              <a:t>출력 </a:t>
            </a:r>
            <a:r>
              <a:rPr lang="en-US" altLang="ko-KR" dirty="0"/>
              <a:t>1) </a:t>
            </a:r>
            <a:r>
              <a:rPr lang="ko-KR" altLang="en-US" dirty="0"/>
              <a:t>나중에 새로운 주어가 나오면 잊혀져야만 한다</a:t>
            </a:r>
            <a:r>
              <a:rPr lang="en-US" altLang="ko-KR" dirty="0"/>
              <a:t>(</a:t>
            </a:r>
            <a:r>
              <a:rPr lang="ko-KR" altLang="en-US" dirty="0"/>
              <a:t>출력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1</a:t>
            </a:r>
            <a:r>
              <a:rPr lang="ko-KR" altLang="en-US" dirty="0"/>
              <a:t>에 가까울수록 반영을 많이 하고 </a:t>
            </a:r>
            <a:r>
              <a:rPr lang="en-US" altLang="ko-KR" dirty="0"/>
              <a:t>0</a:t>
            </a:r>
            <a:r>
              <a:rPr lang="ko-KR" altLang="en-US" dirty="0"/>
              <a:t>에 가까울수록 반영을 </a:t>
            </a:r>
            <a:r>
              <a:rPr lang="ko-KR" altLang="en-US" dirty="0" err="1"/>
              <a:t>적게한다는</a:t>
            </a:r>
            <a:r>
              <a:rPr lang="ko-KR" altLang="en-US" dirty="0"/>
              <a:t> 의미이다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W</a:t>
            </a:r>
            <a:r>
              <a:rPr lang="ko-KR" altLang="en-US" dirty="0"/>
              <a:t>는 가중치</a:t>
            </a:r>
            <a:r>
              <a:rPr lang="en-US" altLang="ko-KR" dirty="0"/>
              <a:t>, b</a:t>
            </a:r>
            <a:r>
              <a:rPr lang="ko-KR" altLang="en-US" dirty="0"/>
              <a:t>는 바이어스를 의미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셀의 왼쪽에서 오른쪽으로 통과하게 되는데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 gate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지나면서 일부를 기억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잃고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6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input gate layer</a:t>
            </a:r>
            <a:r>
              <a:rPr lang="ko-KR" altLang="en-US" dirty="0"/>
              <a:t>이다 두 단계로 이루어지는데 처음에 </a:t>
            </a:r>
            <a:r>
              <a:rPr lang="ko-KR" altLang="en-US" dirty="0" err="1"/>
              <a:t>시그모이드</a:t>
            </a:r>
            <a:r>
              <a:rPr lang="ko-KR" altLang="en-US" dirty="0"/>
              <a:t> 레이어는 </a:t>
            </a:r>
            <a:r>
              <a:rPr lang="ko-KR" altLang="en-US" dirty="0" err="1"/>
              <a:t>어떤값을</a:t>
            </a:r>
            <a:r>
              <a:rPr lang="ko-KR" altLang="en-US" dirty="0"/>
              <a:t> 우리가 업데이트 할 지를 결정하는 역할</a:t>
            </a:r>
            <a:r>
              <a:rPr lang="en-US" altLang="ko-KR" dirty="0"/>
              <a:t>. </a:t>
            </a:r>
            <a:r>
              <a:rPr lang="ko-KR" altLang="en-US" dirty="0"/>
              <a:t>다음 </a:t>
            </a:r>
            <a:r>
              <a:rPr lang="en-US" altLang="ko-KR" dirty="0"/>
              <a:t>tanh </a:t>
            </a:r>
            <a:r>
              <a:rPr lang="ko-KR" altLang="en-US" dirty="0"/>
              <a:t>레이어는 </a:t>
            </a:r>
            <a:r>
              <a:rPr lang="en-US" altLang="ko-KR" dirty="0" err="1"/>
              <a:t>C_t</a:t>
            </a:r>
            <a:r>
              <a:rPr lang="en-US" altLang="ko-KR" dirty="0"/>
              <a:t>(</a:t>
            </a:r>
            <a:r>
              <a:rPr lang="ko-KR" altLang="en-US" dirty="0" err="1"/>
              <a:t>셀스테이트</a:t>
            </a:r>
            <a:r>
              <a:rPr lang="en-US" altLang="ko-KR" dirty="0"/>
              <a:t>), </a:t>
            </a:r>
            <a:r>
              <a:rPr lang="ko-KR" altLang="en-US" dirty="0"/>
              <a:t>그러니까 이 셀 </a:t>
            </a:r>
            <a:r>
              <a:rPr lang="ko-KR" altLang="en-US" dirty="0" err="1"/>
              <a:t>스테이트에</a:t>
            </a:r>
            <a:r>
              <a:rPr lang="ko-KR" altLang="en-US" dirty="0"/>
              <a:t> 더해질 수 있는 새로운 </a:t>
            </a:r>
            <a:r>
              <a:rPr lang="ko-KR" altLang="en-US" dirty="0" err="1"/>
              <a:t>후보값을</a:t>
            </a:r>
            <a:r>
              <a:rPr lang="ko-KR" altLang="en-US" dirty="0"/>
              <a:t> </a:t>
            </a:r>
            <a:r>
              <a:rPr lang="ko-KR" altLang="en-US" dirty="0" err="1"/>
              <a:t>만들어냄</a:t>
            </a:r>
            <a:r>
              <a:rPr lang="en-US" altLang="ko-KR" dirty="0"/>
              <a:t>. </a:t>
            </a:r>
            <a:r>
              <a:rPr lang="ko-KR" altLang="en-US" dirty="0"/>
              <a:t>우리는 이 두 </a:t>
            </a:r>
            <a:r>
              <a:rPr lang="ko-KR" altLang="en-US" dirty="0" err="1"/>
              <a:t>가지값을</a:t>
            </a:r>
            <a:r>
              <a:rPr lang="ko-KR" altLang="en-US" dirty="0"/>
              <a:t> 합쳐서 다음 </a:t>
            </a:r>
            <a:r>
              <a:rPr lang="ko-KR" altLang="en-US" dirty="0" err="1"/>
              <a:t>스테이트에</a:t>
            </a:r>
            <a:r>
              <a:rPr lang="ko-KR" altLang="en-US" dirty="0"/>
              <a:t> 영향을 </a:t>
            </a:r>
            <a:r>
              <a:rPr lang="ko-KR" altLang="en-US" dirty="0" err="1"/>
              <a:t>주게됨</a:t>
            </a:r>
            <a:r>
              <a:rPr lang="en-US" altLang="ko-KR" dirty="0"/>
              <a:t>. 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33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이제 이전 셀 </a:t>
            </a:r>
            <a:r>
              <a:rPr lang="ko-KR" altLang="en-US" dirty="0" err="1"/>
              <a:t>스테이트를</a:t>
            </a:r>
            <a:r>
              <a:rPr lang="ko-KR" altLang="en-US" dirty="0"/>
              <a:t> 새로운 셀 </a:t>
            </a:r>
            <a:r>
              <a:rPr lang="ko-KR" altLang="en-US" dirty="0" err="1"/>
              <a:t>스테이트로</a:t>
            </a:r>
            <a:r>
              <a:rPr lang="ko-KR" altLang="en-US" dirty="0"/>
              <a:t> 업데이트 </a:t>
            </a:r>
            <a:r>
              <a:rPr lang="ko-KR" altLang="en-US" dirty="0" err="1"/>
              <a:t>해야한다</a:t>
            </a:r>
            <a:r>
              <a:rPr lang="en-US" altLang="ko-KR" dirty="0"/>
              <a:t>. </a:t>
            </a:r>
            <a:r>
              <a:rPr lang="ko-KR" altLang="en-US" dirty="0"/>
              <a:t>앞서 봤던 전 단계에서 우리는 무엇을 할지 모두 정했고</a:t>
            </a:r>
            <a:r>
              <a:rPr lang="en-US" altLang="ko-KR" dirty="0"/>
              <a:t>, </a:t>
            </a:r>
            <a:r>
              <a:rPr lang="ko-KR" altLang="en-US" dirty="0"/>
              <a:t>이제  이 연산을 수행만 하면 된다</a:t>
            </a:r>
            <a:r>
              <a:rPr lang="en-US" altLang="ko-KR" dirty="0"/>
              <a:t>. </a:t>
            </a:r>
            <a:r>
              <a:rPr lang="ko-KR" altLang="en-US" dirty="0"/>
              <a:t>우선 오래된 </a:t>
            </a:r>
            <a:r>
              <a:rPr lang="ko-KR" altLang="en-US" dirty="0" err="1"/>
              <a:t>스테이트를</a:t>
            </a:r>
            <a:r>
              <a:rPr lang="ko-KR" altLang="en-US" dirty="0"/>
              <a:t> </a:t>
            </a:r>
            <a:r>
              <a:rPr lang="en-US" altLang="ko-KR" dirty="0" err="1"/>
              <a:t>f_t</a:t>
            </a:r>
            <a:r>
              <a:rPr lang="ko-KR" altLang="en-US" dirty="0"/>
              <a:t>에 먼저 곱하고 아까 봤던 </a:t>
            </a:r>
            <a:r>
              <a:rPr lang="ko-KR" altLang="en-US" dirty="0" err="1"/>
              <a:t>시그모이드</a:t>
            </a:r>
            <a:r>
              <a:rPr lang="ko-KR" altLang="en-US" dirty="0"/>
              <a:t> 값이 반영이 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기억을 얼마나 잃을지 얼마나 유지할지 결정된다는 것이다</a:t>
            </a:r>
            <a:r>
              <a:rPr lang="en-US" altLang="ko-KR" dirty="0"/>
              <a:t>. </a:t>
            </a:r>
            <a:r>
              <a:rPr lang="ko-KR" altLang="en-US" dirty="0"/>
              <a:t>그리고 아까 계산했던 이 값을 더한다</a:t>
            </a:r>
            <a:r>
              <a:rPr lang="en-US" altLang="ko-KR" dirty="0"/>
              <a:t>. </a:t>
            </a:r>
            <a:r>
              <a:rPr lang="ko-KR" altLang="en-US" dirty="0"/>
              <a:t>그럼 다음으로 넘어갈 새로운 후보 값이 기존 값에 영향을 주는 방법이다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아까 예를 들었던 언어 모델에서는 주어의 성별을 버리고 새로운 주어의 성별을 기억하는 방식이다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덧셈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(+)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연산으로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gate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부터 새로운 기억 일부를 추가한다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만들어진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별도의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추가연산없이 바로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5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00DA-C52D-49E8-92A5-5526542B3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9DABAF-1729-446F-ABFF-784FDE3FD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1A5AF-E0A1-480A-98DE-D584F586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FBA44-5BC8-4B74-9984-74A0C815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C49E0-B759-44A8-9080-5FCC39E1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4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B3940-2F25-4349-B37F-E25FEA92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103EE-4F22-4FAB-B70D-B0D16968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35613-27DF-4DD7-BDA0-E7A1A8F3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BE727-B6F0-4932-BB0B-72AE2C53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88729-6A3E-4B86-AA9E-82551C21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4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A514FA-8FCC-4B16-A842-34827A4EF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6F6AD-55ED-4D59-AF14-8E17CFCDF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C63B0-789B-4953-BE8E-F840EB52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EF899-B59A-4775-9653-0FB5C774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48187-E41F-4364-8E3C-BB78318D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8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F94EB-53F2-4E9D-8B12-EA0C2FF1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6168F-C8F3-4FC5-93C2-4B7FF216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938CE-F9EF-47BC-AB3D-02BAF32F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A3BF5-7215-48FB-AC4A-2D4AA45C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B37D3-9F18-4E9F-BDB7-5695A022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2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A6927-7A10-4AF1-AB98-4104F636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3CCBC-1621-4F98-BFA2-DF58FB00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54FAD-109B-47DF-951F-D3130DEC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103CF-169C-4748-8CC9-E532D31D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0F947-10C0-45BC-8CB2-45EC47A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A6F0A-2F08-46C8-802F-2831FC9B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423C2-6BA5-4D0F-8856-290BDDED1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A3BCE-2F40-4885-843B-F5E187155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EB6A0-0E10-4560-82AA-1C4032C5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22B2B-1DCE-439B-B11C-1F3DF8D4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F71C2-46B4-458A-8E59-5ACAFA7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6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93BFB-9E59-4873-AFF2-FD007C00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9EB21F-5C48-4F82-9FD7-3613D550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E642F3-9CA9-40E3-B380-56B6FD876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DA3088-709C-47D0-B25E-08D10DB4C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FB49D2-965F-4EB0-B958-3B13B4EEE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747321-C9D9-4D52-B14A-AE77AF66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27BAB8-F001-4B74-81F1-D51DC95D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C708AF-CF7C-48F5-90D3-E858A87A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69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5150E-BE11-47F7-8C37-C2A415D1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9B8732-A205-4B5B-8695-4014E540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9DE15-0232-428E-B633-8322D0A6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BF100-DCFA-401F-873C-025E712B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8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2CA213-D74B-4EE0-91FC-7A4A7529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CDC10C-2312-4FB9-9230-7F3983B3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B3A96-FC88-4DE1-8633-18973CE5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4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8D8FD-5E63-4786-BE90-F916B8F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8148F-58FC-4902-A087-AA6A4F7C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F71457-31B4-4414-A17F-9D6DDBC44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E52A4-24EB-450F-9EB1-A816F918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51F2E-DDF0-4A2F-A48A-9F88EDC6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376A0-4A17-425B-89AA-0A87CB06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90FA4-CF25-430C-877C-30A9DA2B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E13EBA-AAAF-44D7-A52B-8A288A009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A3238-6F5A-43E9-9FF5-FD707C9E9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8A0F2-86ED-47B6-82B6-5D122C38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02E05-55A4-44E9-8662-B86A6E66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C34E9-2321-4DDE-A2EA-8568F14C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D51D5C-3A9E-4C20-8DF1-7C4DDA8F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7117E-904C-48FF-A2BD-4673E5F6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19E07-49F1-4409-9C37-E9E575468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DB92-8834-47C4-9253-BE8FD7529450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0D800-012D-4AC9-ACC9-7114CB2F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6A2BD-E7DF-4049-93E1-5664737AE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828835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LEARNING </a:t>
            </a:r>
          </a:p>
          <a:p>
            <a:pPr algn="ctr"/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IN PRACTICE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176713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20181105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정지연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LSTM : Long Short-Term Memory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420D65-78D5-4E0C-924D-8BCC1B9B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03" y="2516799"/>
            <a:ext cx="8444303" cy="28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8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LSTM : Long Short-Term Memory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439FD8-496C-42AA-B9C1-874EBD8C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39" y="2277861"/>
            <a:ext cx="9449722" cy="33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0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LSTM : Long Short-Term Memory – Peephole connections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41FD2D-A663-40C7-AD3B-472E27C16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05" y="2366248"/>
            <a:ext cx="9821650" cy="31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GRU : Gated Recurrent Units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FA39A9-8D18-4103-B5B9-EF60FA45B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2634439"/>
            <a:ext cx="11447585" cy="29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7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GRU : Gated Recurrent Units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56FAE2-DB36-45E9-B747-CCA5961B7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90" y="2047157"/>
            <a:ext cx="6620799" cy="40582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375F90-4BA7-4AEA-B9BC-E14597A41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593" y="3701869"/>
            <a:ext cx="330563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4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GRU : Gated Recurrent Units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56FAE2-DB36-45E9-B747-CCA5961B7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90" y="2047157"/>
            <a:ext cx="6620799" cy="40582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2454C2D-23DB-4DED-80C4-A497F1826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299" y="2011987"/>
            <a:ext cx="6992326" cy="40486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53E95F-04A1-4538-8357-8C25E281C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923" y="3762680"/>
            <a:ext cx="385816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GRU : Gated Recurrent Units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AC2A61-1055-43DA-ACB6-B63219F14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66" y="1977031"/>
            <a:ext cx="6744641" cy="40772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07D306-4439-4132-85CE-2513B9006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895" y="3700759"/>
            <a:ext cx="408679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GRU : Gated Recurrent Units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20365F5-3F6C-48CC-8CBE-7DB58E72F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42" y="2028467"/>
            <a:ext cx="6677957" cy="4058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86F4BB-A31B-40DB-85DD-FAC36778F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738" y="3827537"/>
            <a:ext cx="396295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GRU : Gated Recurrent Units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BD0E58-34E3-4BE0-8C61-94C9241E8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16" y="1974244"/>
            <a:ext cx="6468378" cy="40772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55F2BF-8C17-4238-BAEB-C7633D39A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542" y="3019627"/>
            <a:ext cx="4172532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23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Sequence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to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Sequence Model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87A5DA4-68A5-40ED-AC5D-DFF9F44D6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521" y="2219415"/>
            <a:ext cx="685895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4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1385" y="2967335"/>
            <a:ext cx="986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  <a:endParaRPr lang="ko-KR" altLang="en-US" sz="5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980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Sequence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to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Sequence Model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A543F8-BC0E-4D2A-ACFB-D74456EDA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311" y="2154768"/>
            <a:ext cx="6649378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9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Sequence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to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Sequence Model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4788FE3-16C9-4183-A65A-97E9FE6D0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38" y="2497394"/>
            <a:ext cx="10979923" cy="29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50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Sequence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to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Sequence Model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F59172-B38D-40C3-956B-D9F53B2BD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78" y="2298275"/>
            <a:ext cx="10753643" cy="33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55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Sequence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to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Sequence Model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7A87EB5-FB34-467D-82C2-7654B3D62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851" y="2901660"/>
            <a:ext cx="8940298" cy="179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50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Sequence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to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Sequence Model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16D2B46-8C8E-442B-B7C3-1AE472F17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795" y="1890161"/>
            <a:ext cx="4646409" cy="42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72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THANK YOU!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3444390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Simple RNN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ABE6B0-3385-4378-8BC3-7064D54C7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590" y="1683903"/>
            <a:ext cx="705901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Long-Term Dependency Problem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5171AE3-A6C9-4A0D-83DF-7D905A00A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430" y="2314320"/>
            <a:ext cx="7141139" cy="332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8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Long-Term Dependency Problem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3F67D4-1D21-4B8E-94E3-E7E7576AF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671" y="2566022"/>
            <a:ext cx="8984658" cy="29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9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LSTM : Long Short-Term Memory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28F2-F706-4378-BFE5-4CF4A9D8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11" y="5748289"/>
            <a:ext cx="1857634" cy="8859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0C2CFF9-A5C3-41FA-B857-F672A1E37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852" y="2612418"/>
            <a:ext cx="8466296" cy="307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4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LSTM : Long Short-Term Memory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150E55-7573-4475-A9C3-5816D8901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410" y="2061717"/>
            <a:ext cx="8049180" cy="30326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C4B140-4780-408D-93CD-82DF3BD26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28" y="5113381"/>
            <a:ext cx="497274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LSTM : Long Short-Term Memory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841AD2-8EE4-4DAF-8293-2ABABA6D6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26" y="2344467"/>
            <a:ext cx="9253748" cy="30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LSTM : Long Short-Term Memory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0A3EDD-A55E-49A2-B2A3-BE800F291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18" y="2396862"/>
            <a:ext cx="9774164" cy="29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3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1783</Words>
  <Application>Microsoft Office PowerPoint</Application>
  <PresentationFormat>와이드스크린</PresentationFormat>
  <Paragraphs>121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Jiyeon</dc:creator>
  <cp:lastModifiedBy>Jeong Jiyeon</cp:lastModifiedBy>
  <cp:revision>158</cp:revision>
  <dcterms:created xsi:type="dcterms:W3CDTF">2020-03-23T07:40:48Z</dcterms:created>
  <dcterms:modified xsi:type="dcterms:W3CDTF">2020-04-01T08:10:34Z</dcterms:modified>
</cp:coreProperties>
</file>