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23" r:id="rId3"/>
    <p:sldId id="347" r:id="rId4"/>
    <p:sldId id="348" r:id="rId5"/>
    <p:sldId id="349" r:id="rId6"/>
    <p:sldId id="351" r:id="rId7"/>
    <p:sldId id="350" r:id="rId8"/>
    <p:sldId id="354" r:id="rId9"/>
    <p:sldId id="352" r:id="rId10"/>
    <p:sldId id="356" r:id="rId11"/>
    <p:sldId id="353" r:id="rId12"/>
    <p:sldId id="357" r:id="rId13"/>
    <p:sldId id="359" r:id="rId14"/>
    <p:sldId id="358" r:id="rId15"/>
    <p:sldId id="360" r:id="rId16"/>
    <p:sldId id="361" r:id="rId17"/>
    <p:sldId id="363" r:id="rId18"/>
    <p:sldId id="364" r:id="rId19"/>
    <p:sldId id="365" r:id="rId20"/>
    <p:sldId id="362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Jiyeon" initials="JJ" lastIdx="1" clrIdx="0">
    <p:extLst>
      <p:ext uri="{19B8F6BF-5375-455C-9EA6-DF929625EA0E}">
        <p15:presenceInfo xmlns:p15="http://schemas.microsoft.com/office/powerpoint/2012/main" userId="35eeadd06e3c07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80425" autoAdjust="0"/>
  </p:normalViewPr>
  <p:slideViewPr>
    <p:cSldViewPr snapToGrid="0">
      <p:cViewPr varScale="1">
        <p:scale>
          <a:sx n="64" d="100"/>
          <a:sy n="64" d="100"/>
        </p:scale>
        <p:origin x="66" y="102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D5320-D67F-4046-8CC8-9CC30099ADBF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404B-5E0C-4046-8991-078DEE866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3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5%84%EB%A7%88%EC%A1%B4_%EB%8B%B7%EC%BB%B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t</a:t>
            </a:r>
            <a:r>
              <a:rPr lang="ko-KR" altLang="en-US" dirty="0"/>
              <a:t>는 제일 마지막으로 클릭한 문서의 시간이다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ko-KR" altLang="en-US" dirty="0" err="1"/>
              <a:t>히든</a:t>
            </a:r>
            <a:r>
              <a:rPr lang="ko-KR" altLang="en-US" dirty="0"/>
              <a:t> </a:t>
            </a:r>
            <a:r>
              <a:rPr lang="ko-KR" altLang="en-US" dirty="0" err="1"/>
              <a:t>스태이트에</a:t>
            </a:r>
            <a:r>
              <a:rPr lang="ko-KR" altLang="en-US" dirty="0"/>
              <a:t> 가중치를 곱하고 </a:t>
            </a:r>
            <a:r>
              <a:rPr lang="en-US" altLang="ko-KR" dirty="0"/>
              <a:t>b</a:t>
            </a:r>
            <a:r>
              <a:rPr lang="ko-KR" altLang="en-US" dirty="0"/>
              <a:t>는 바이어스 값으로 추정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BPTT</a:t>
            </a:r>
            <a:r>
              <a:rPr lang="ko-KR" altLang="en-US" dirty="0"/>
              <a:t>를 이용하므로 </a:t>
            </a:r>
            <a:r>
              <a:rPr lang="en-US" altLang="ko-KR" dirty="0"/>
              <a:t>SGD</a:t>
            </a:r>
            <a:r>
              <a:rPr lang="ko-KR" altLang="en-US" dirty="0"/>
              <a:t>로 </a:t>
            </a:r>
            <a:r>
              <a:rPr lang="ko-KR" altLang="en-US" dirty="0" err="1"/>
              <a:t>그라디언트</a:t>
            </a:r>
            <a:r>
              <a:rPr lang="ko-KR" altLang="en-US" dirty="0"/>
              <a:t> 소멸 문제를 최소화 하였음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60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뉴스 주제의 스펙트럼이 넓고 사용자마다 관심사가 다르기때문에 개인화는 필수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14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을 기반으로 범주 분류기를 교육</a:t>
            </a:r>
            <a:r>
              <a:rPr lang="en-US" altLang="ko-KR" dirty="0"/>
              <a:t>,  </a:t>
            </a:r>
            <a:r>
              <a:rPr lang="ko-KR" altLang="en-US" dirty="0"/>
              <a:t>텍스트 분류 문제에서 우수한 성능을 발휘하는 것으로 입증 네트워크는 워드 </a:t>
            </a:r>
            <a:r>
              <a:rPr lang="ko-KR" altLang="en-US" dirty="0" err="1"/>
              <a:t>임베딩</a:t>
            </a:r>
            <a:r>
              <a:rPr lang="ko-KR" altLang="en-US" dirty="0"/>
              <a:t> 레이어</a:t>
            </a:r>
            <a:r>
              <a:rPr lang="en-US" altLang="ko-KR" dirty="0"/>
              <a:t>,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</a:t>
            </a:r>
            <a:r>
              <a:rPr lang="en-US" altLang="ko-KR" dirty="0"/>
              <a:t>, </a:t>
            </a:r>
            <a:r>
              <a:rPr lang="ko-KR" altLang="en-US" dirty="0" err="1"/>
              <a:t>풀링</a:t>
            </a:r>
            <a:r>
              <a:rPr lang="ko-KR" altLang="en-US" dirty="0"/>
              <a:t> 레이어</a:t>
            </a:r>
            <a:r>
              <a:rPr lang="en-US" altLang="ko-KR" dirty="0"/>
              <a:t>, </a:t>
            </a:r>
            <a:r>
              <a:rPr lang="ko-KR" altLang="en-US" dirty="0" err="1"/>
              <a:t>드롭아웃과</a:t>
            </a:r>
            <a:r>
              <a:rPr lang="ko-KR" altLang="en-US" dirty="0"/>
              <a:t> 완전히 연결된 레이어 등 </a:t>
            </a:r>
            <a:r>
              <a:rPr lang="en-US" altLang="ko-KR" dirty="0"/>
              <a:t>4</a:t>
            </a:r>
            <a:r>
              <a:rPr lang="ko-KR" altLang="en-US" dirty="0"/>
              <a:t>개의 레이어로 구성</a:t>
            </a:r>
            <a:r>
              <a:rPr lang="en-US" altLang="ko-KR" dirty="0"/>
              <a:t>(</a:t>
            </a:r>
            <a:r>
              <a:rPr lang="ko-KR" altLang="en-US" dirty="0"/>
              <a:t>그림 참고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우리는 </a:t>
            </a:r>
            <a:r>
              <a:rPr lang="en-US" altLang="ko-KR" dirty="0"/>
              <a:t>2</a:t>
            </a:r>
            <a:r>
              <a:rPr lang="ko-KR" altLang="en-US" dirty="0"/>
              <a:t>개의 심층 카테고리를 가지고 있기 때문에 각 심층마다 </a:t>
            </a:r>
            <a:r>
              <a:rPr lang="en-US" altLang="ko-KR" dirty="0"/>
              <a:t>CNN</a:t>
            </a:r>
            <a:r>
              <a:rPr lang="ko-KR" altLang="en-US" dirty="0"/>
              <a:t>을 따로 훈련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8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 </a:t>
            </a:r>
            <a:r>
              <a:rPr lang="en-US" altLang="ko-KR" dirty="0"/>
              <a:t>1</a:t>
            </a:r>
            <a:r>
              <a:rPr lang="ko-KR" altLang="en-US" dirty="0"/>
              <a:t>은 데이터 통계량을 사용하여 각 깊이에 대한 분류기의 정확도를 보여줍니다</a:t>
            </a:r>
            <a:r>
              <a:rPr lang="en-US" altLang="ko-KR" dirty="0"/>
              <a:t>. </a:t>
            </a:r>
            <a:r>
              <a:rPr lang="ko-KR" altLang="en-US" dirty="0"/>
              <a:t>우리는 두 가지 범주를 모두 갖춘 무작위 샘플 뉴스 기사로 훈련하고 테스트했습니다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420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20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뉴스 클릭 시마다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암호화된 로그인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타임스탬프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 쿼리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뉴스 기사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ID}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13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네이버는 해당 논문을 통해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(History-based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Session-based)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모델과 이를 실험하는 과정을 설명하는데요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※History-based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이용자의 장기간 관심사를 기반으로 콘텐츠 추천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※Session-based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이용자의 단기간 관심사에 따라 콘텐츠를 추천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(Session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뉴스와 다음 뉴스를 클릭하는 시각의 차이가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 이내면 하나의 세션으로 판단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 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추천후보에서 가장 인기있는 기사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추천하는 모델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 : K-nearest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이전 기사의 유사한 기사를 추천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네이버가 자체 구축한 방대한 시퀀스 데이터를 기반으로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실험했고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뉴스의 경우 관심사가 실시간으로 변하기 때문에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Session-based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더욱 적합하다는 것을 증명하고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relevant(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문서 중 검색된 비율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 후보를 잘 찾는가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 : Precision –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relevant(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문서의 비율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추천후보를 잘 찾는가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Reciprocal Rank –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역순위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평균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상단에 잘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랭킹하는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11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69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네이버 공식 블로그의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뉴스 확대 공지 글에는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적용에 불만을 제기하는 이용자의 댓글이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여개가 넘게 달리고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이용자의 주 불만은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추천 뉴스가 오히려 관심 없는 콘텐츠만 보여 준다는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뉴스 소비의 다양성을 죽이고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가독성이 떨어진다는 게 여론이다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추천 뉴스 화면의 설정조차 끌 수 없어 불편하다는 비판이 일고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현재는 끌 수 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관심없는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콘텐츠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- 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아무리 같은 장르라도 너무 내용이 천차만별이라 그런 듯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9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00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적힌 분야 뿐 아니라 간단한 자연어 처리를 이용해 번역해주는 기계</a:t>
            </a:r>
            <a:r>
              <a:rPr lang="en-US" altLang="ko-KR" dirty="0"/>
              <a:t>(</a:t>
            </a:r>
            <a:r>
              <a:rPr lang="ko-KR" altLang="en-US" dirty="0"/>
              <a:t>앞 전에 소개함</a:t>
            </a:r>
            <a:r>
              <a:rPr lang="en-US" altLang="ko-KR" dirty="0"/>
              <a:t>)</a:t>
            </a:r>
            <a:r>
              <a:rPr lang="ko-KR" altLang="en-US" dirty="0"/>
              <a:t>랑 사람이 할 행동을 예측하는</a:t>
            </a:r>
            <a:r>
              <a:rPr lang="en-US" altLang="ko-KR" dirty="0"/>
              <a:t>(</a:t>
            </a:r>
            <a:r>
              <a:rPr lang="ko-KR" altLang="en-US" dirty="0"/>
              <a:t>이것은 스켈레톤 벡터를 알고 사용할 줄 알아야함</a:t>
            </a:r>
            <a:r>
              <a:rPr lang="en-US" altLang="ko-KR" dirty="0"/>
              <a:t>) </a:t>
            </a:r>
            <a:r>
              <a:rPr lang="ko-KR" altLang="en-US" dirty="0"/>
              <a:t>시스템도 있었다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77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20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6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적용된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기술은 이용자와 비슷한 관심사를 가진 사용자 네트워크를 구축해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구성원들이 많이 소비한 콘텐츠를 랭킹화해 추천합니다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기술은 이전에 사용자들이 클릭한 콘텐츠를 기반으로 추천하기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뉴스를 추천할 경우 방금 전 생성된 최신 뉴스를 추천하기 어렵다는 한계점이 있는데요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기술은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이용자의 콘텐츠 소비 ‘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패턴’을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함으로써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아무도 클릭하지 않은 최신 뉴스도 추천할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뉴스도 관심있는 주제별로 소비하는 일련의 시퀀스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(Sequence,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있다고 판단한 것인데요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이용자가 하나의 뉴스를 소비한 후 다음 뉴스를 읽는 데까지의 시간이 수 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(mins)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이내였다면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비슷한 관심사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맥락으로 판단하고 그 다음의 뉴스를 추천하는 방식입니다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새롭게 인입되는 뉴스도 이용자가 다음에 소비할 뉴스라고 판단하면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빠른 시간 안에 추천할 수 있는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3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협업 필터링은 보통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단계로 운영된다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어느 정도 예측이 가능한 고객들과 비슷한 패턴을 가진 고객들을 찾는다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고객들의 행동을 예측하기 위해 첫 번째 단계에서 찾은 비슷하다고 생각된 고객들의 행동을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수치화하여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아니면 그 대신에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아마존 닷컴"/>
              </a:rPr>
              <a:t>아마존 닷컴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유명해진 아이템 기반의 협력 필터링은 말 그대로 아이템 중심의 방법으로 아래와 같이 운영되기도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 간의 상관관계를 결정하는 아이템 매트릭스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(item-item matrix)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매트릭스를 사용하여 최신 사용자의 데이터를 기반으로 그 사용자의 기호를 유추한다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64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12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f(x)</a:t>
            </a:r>
            <a:r>
              <a:rPr lang="ko-KR" altLang="en-US" dirty="0"/>
              <a:t>는</a:t>
            </a:r>
            <a:r>
              <a:rPr lang="en-US" altLang="ko-KR" dirty="0"/>
              <a:t> tanh </a:t>
            </a:r>
            <a:r>
              <a:rPr lang="ko-KR" altLang="en-US" dirty="0"/>
              <a:t>활성화 함수이고</a:t>
            </a:r>
            <a:r>
              <a:rPr lang="en-US" altLang="ko-KR" dirty="0"/>
              <a:t>, I(t)</a:t>
            </a:r>
            <a:r>
              <a:rPr lang="ko-KR" altLang="en-US" dirty="0"/>
              <a:t>는 사용자가 눌렀던 문서라 함</a:t>
            </a:r>
            <a:r>
              <a:rPr lang="en-US" altLang="ko-KR" dirty="0"/>
              <a:t>. t</a:t>
            </a:r>
            <a:r>
              <a:rPr lang="ko-KR" altLang="en-US" dirty="0"/>
              <a:t>는 알다시피 시간이고 </a:t>
            </a:r>
            <a:r>
              <a:rPr lang="en-US" altLang="ko-KR" dirty="0"/>
              <a:t>R</a:t>
            </a:r>
            <a:r>
              <a:rPr lang="ko-KR" altLang="en-US" dirty="0"/>
              <a:t>는 연속으로 클릭한 </a:t>
            </a:r>
            <a:r>
              <a:rPr lang="ko-KR" altLang="en-US" dirty="0" err="1"/>
              <a:t>문서간의</a:t>
            </a:r>
            <a:r>
              <a:rPr lang="ko-KR" altLang="en-US" dirty="0"/>
              <a:t> 순차적 종속성을 인코딩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한다고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4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00DA-C52D-49E8-92A5-5526542B3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DABAF-1729-446F-ABFF-784FDE3FD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1A5AF-E0A1-480A-98DE-D584F586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FBA44-5BC8-4B74-9984-74A0C815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C49E0-B759-44A8-9080-5FCC39E1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4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B3940-2F25-4349-B37F-E25FEA92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103EE-4F22-4FAB-B70D-B0D16968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35613-27DF-4DD7-BDA0-E7A1A8F3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BE727-B6F0-4932-BB0B-72AE2C53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88729-6A3E-4B86-AA9E-82551C21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4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A514FA-8FCC-4B16-A842-34827A4EF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6F6AD-55ED-4D59-AF14-8E17CFCDF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C63B0-789B-4953-BE8E-F840EB52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EF899-B59A-4775-9653-0FB5C774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48187-E41F-4364-8E3C-BB78318D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8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F94EB-53F2-4E9D-8B12-EA0C2FF1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6168F-C8F3-4FC5-93C2-4B7FF216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938CE-F9EF-47BC-AB3D-02BAF32F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A3BF5-7215-48FB-AC4A-2D4AA45C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B37D3-9F18-4E9F-BDB7-5695A022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2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A6927-7A10-4AF1-AB98-4104F636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3CCBC-1621-4F98-BFA2-DF58FB00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54FAD-109B-47DF-951F-D3130DEC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103CF-169C-4748-8CC9-E532D31D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0F947-10C0-45BC-8CB2-45EC47A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A6F0A-2F08-46C8-802F-2831FC9B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423C2-6BA5-4D0F-8856-290BDDED1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A3BCE-2F40-4885-843B-F5E187155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EB6A0-0E10-4560-82AA-1C4032C5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22B2B-1DCE-439B-B11C-1F3DF8D4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F71C2-46B4-458A-8E59-5ACAFA7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6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93BFB-9E59-4873-AFF2-FD007C00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9EB21F-5C48-4F82-9FD7-3613D550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E642F3-9CA9-40E3-B380-56B6FD876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DA3088-709C-47D0-B25E-08D10DB4C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FB49D2-965F-4EB0-B958-3B13B4EEE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747321-C9D9-4D52-B14A-AE77AF66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27BAB8-F001-4B74-81F1-D51DC95D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C708AF-CF7C-48F5-90D3-E858A87A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69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5150E-BE11-47F7-8C37-C2A415D1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9B8732-A205-4B5B-8695-4014E540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9DE15-0232-428E-B633-8322D0A6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BF100-DCFA-401F-873C-025E712B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8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2CA213-D74B-4EE0-91FC-7A4A7529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CDC10C-2312-4FB9-9230-7F3983B3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B3A96-FC88-4DE1-8633-18973CE5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4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8D8FD-5E63-4786-BE90-F916B8F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8148F-58FC-4902-A087-AA6A4F7C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F71457-31B4-4414-A17F-9D6DDBC44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E52A4-24EB-450F-9EB1-A816F918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51F2E-DDF0-4A2F-A48A-9F88EDC6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376A0-4A17-425B-89AA-0A87CB06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90FA4-CF25-430C-877C-30A9DA2B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E13EBA-AAAF-44D7-A52B-8A288A009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A3238-6F5A-43E9-9FF5-FD707C9E9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8A0F2-86ED-47B6-82B6-5D122C38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02E05-55A4-44E9-8662-B86A6E66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C34E9-2321-4DDE-A2EA-8568F14C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D51D5C-3A9E-4C20-8DF1-7C4DDA8F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7117E-904C-48FF-A2BD-4673E5F6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19E07-49F1-4409-9C37-E9E575468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DB92-8834-47C4-9253-BE8FD7529450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0D800-012D-4AC9-ACC9-7114CB2F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6A2BD-E7DF-4049-93E1-5664737AE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image/407856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arch.coolclips.com/media/?D=ente0009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edugrad.com/stock-price-prediction-using-machine-learning-deep-learning-techniques-with-python-code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how-to-build-from-scratch-a-content-based-movie-recommender-with-natural-language-processing-25ad400eb243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klientboost.com/cro/chatbo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828835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Networks for News Recommendations</a:t>
            </a:r>
            <a:endParaRPr lang="ko-KR" altLang="en-US" sz="3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176713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20181105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정지연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100241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Networks for News Recommendations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MODEL : RNN for Recommendation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87F9F-D648-42E2-B6C3-7AE4E24E472C}"/>
              </a:ext>
            </a:extLst>
          </p:cNvPr>
          <p:cNvSpPr txBox="1"/>
          <p:nvPr/>
        </p:nvSpPr>
        <p:spPr>
          <a:xfrm>
            <a:off x="1497873" y="3948442"/>
            <a:ext cx="3526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PV-DBOW Model (doc2vec)</a:t>
            </a:r>
            <a:endParaRPr lang="ko-KR" altLang="en-US" sz="20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1868FB0-7EFF-41C1-AFD5-D401F73EDB60}"/>
              </a:ext>
            </a:extLst>
          </p:cNvPr>
          <p:cNvCxnSpPr/>
          <p:nvPr/>
        </p:nvCxnSpPr>
        <p:spPr>
          <a:xfrm>
            <a:off x="5315131" y="4148497"/>
            <a:ext cx="17852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5CFE0B-2CB9-4F2F-B4DA-69ACC7E53870}"/>
              </a:ext>
            </a:extLst>
          </p:cNvPr>
          <p:cNvSpPr txBox="1"/>
          <p:nvPr/>
        </p:nvSpPr>
        <p:spPr>
          <a:xfrm>
            <a:off x="7390676" y="3948442"/>
            <a:ext cx="3033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Document embedding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9779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100241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Networks for News Recommendations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MODEL : RNN for Recommendation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0C54B1-327A-4693-AF10-B7FE5F51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09" y="4967514"/>
            <a:ext cx="5917287" cy="89255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D3468E9-AAF4-484C-9A41-4953C54EF535}"/>
              </a:ext>
            </a:extLst>
          </p:cNvPr>
          <p:cNvSpPr/>
          <p:nvPr/>
        </p:nvSpPr>
        <p:spPr>
          <a:xfrm>
            <a:off x="4520054" y="2163277"/>
            <a:ext cx="2589196" cy="253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RNN hidden state calculate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055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100241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Networks for News Recommendations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MODEL : RNN for Recommendation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D3468E9-AAF4-484C-9A41-4953C54EF535}"/>
              </a:ext>
            </a:extLst>
          </p:cNvPr>
          <p:cNvSpPr/>
          <p:nvPr/>
        </p:nvSpPr>
        <p:spPr>
          <a:xfrm>
            <a:off x="4520054" y="2163277"/>
            <a:ext cx="2589196" cy="253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Predicted embedding</a:t>
            </a:r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4A81AD-9317-49DE-9C54-6988385EF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754" y="5001059"/>
            <a:ext cx="354379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2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100241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Networks for News Recommendations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MODEL : Personalization</a:t>
            </a:r>
          </a:p>
        </p:txBody>
      </p:sp>
      <p:pic>
        <p:nvPicPr>
          <p:cNvPr id="3" name="그래픽 2" descr="고객 리뷰">
            <a:extLst>
              <a:ext uri="{FF2B5EF4-FFF2-40B4-BE49-F238E27FC236}">
                <a16:creationId xmlns:a16="http://schemas.microsoft.com/office/drawing/2014/main" id="{C435A790-BE98-4008-A11B-6B67D2EAE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6263" y="2659619"/>
            <a:ext cx="2906110" cy="2906110"/>
          </a:xfrm>
          <a:prstGeom prst="rect">
            <a:avLst/>
          </a:prstGeo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5C82F7D1-28E5-437B-AED3-E2F366718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8273" y="3770620"/>
            <a:ext cx="1513952" cy="1513952"/>
          </a:xfrm>
          <a:prstGeom prst="rect">
            <a:avLst/>
          </a:prstGeom>
        </p:spPr>
      </p:pic>
      <p:pic>
        <p:nvPicPr>
          <p:cNvPr id="12" name="그래픽 11" descr="자막 RTL">
            <a:extLst>
              <a:ext uri="{FF2B5EF4-FFF2-40B4-BE49-F238E27FC236}">
                <a16:creationId xmlns:a16="http://schemas.microsoft.com/office/drawing/2014/main" id="{B5EA206F-CC57-41F0-BAC9-39554B4E5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5323" y="2812377"/>
            <a:ext cx="1268945" cy="1268945"/>
          </a:xfrm>
          <a:prstGeom prst="rect">
            <a:avLst/>
          </a:prstGeom>
        </p:spPr>
      </p:pic>
      <p:pic>
        <p:nvPicPr>
          <p:cNvPr id="14" name="그래픽 13" descr="자막">
            <a:extLst>
              <a:ext uri="{FF2B5EF4-FFF2-40B4-BE49-F238E27FC236}">
                <a16:creationId xmlns:a16="http://schemas.microsoft.com/office/drawing/2014/main" id="{36C7F2C0-053A-438B-8442-5D69EF3754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3868" y="2813775"/>
            <a:ext cx="1268945" cy="1268945"/>
          </a:xfrm>
          <a:prstGeom prst="rect">
            <a:avLst/>
          </a:prstGeom>
        </p:spPr>
      </p:pic>
      <p:pic>
        <p:nvPicPr>
          <p:cNvPr id="15" name="그래픽 14" descr="사용자">
            <a:extLst>
              <a:ext uri="{FF2B5EF4-FFF2-40B4-BE49-F238E27FC236}">
                <a16:creationId xmlns:a16="http://schemas.microsoft.com/office/drawing/2014/main" id="{0C2BD24F-8620-4FED-BB7A-6AA1FB09D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8916" y="3768614"/>
            <a:ext cx="1513952" cy="1513952"/>
          </a:xfrm>
          <a:prstGeom prst="rect">
            <a:avLst/>
          </a:prstGeom>
        </p:spPr>
      </p:pic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086C6BDF-F428-4A18-964E-0106C73E2719}"/>
              </a:ext>
            </a:extLst>
          </p:cNvPr>
          <p:cNvSpPr/>
          <p:nvPr/>
        </p:nvSpPr>
        <p:spPr>
          <a:xfrm>
            <a:off x="2381464" y="2213469"/>
            <a:ext cx="3041977" cy="3870056"/>
          </a:xfrm>
          <a:prstGeom prst="mathMultiply">
            <a:avLst/>
          </a:prstGeom>
          <a:solidFill>
            <a:srgbClr val="C00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1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100241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Networks for News Recommendations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MODEL : Personalization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71D421-4515-45F9-AF93-B54C4626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836" y="2062231"/>
            <a:ext cx="7716327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9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100241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Networks for News Recommendations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MODEL : Personalization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40D9E0-CBC8-4061-B858-48B86A8A3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8" y="2518787"/>
            <a:ext cx="11403016" cy="2210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356C5C-A953-4F73-ADAB-7233B5DD0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39" y="5058249"/>
            <a:ext cx="445832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2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100241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Networks for News Recommendations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MODEL : Personalization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E1BF5-7992-4AC2-B718-403579D13F09}"/>
              </a:ext>
            </a:extLst>
          </p:cNvPr>
          <p:cNvSpPr txBox="1"/>
          <p:nvPr/>
        </p:nvSpPr>
        <p:spPr>
          <a:xfrm>
            <a:off x="864433" y="2086233"/>
            <a:ext cx="10463134" cy="412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b="1" dirty="0"/>
              <a:t>세션 기반 </a:t>
            </a:r>
            <a:r>
              <a:rPr lang="en-US" altLang="ko-KR" b="1" dirty="0"/>
              <a:t>RNN</a:t>
            </a:r>
            <a:r>
              <a:rPr lang="ko-KR" altLang="en-US" b="1" dirty="0"/>
              <a:t>은 사용자의 현재 세션을 네트워크에 공급하여 사용자의 즉각적인 이익과 관련이 있는 새로 게시된 기사를 검색</a:t>
            </a:r>
            <a:endParaRPr lang="en-US" altLang="ko-KR" b="1" dirty="0"/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b="1" dirty="0"/>
              <a:t>기록 기반 </a:t>
            </a:r>
            <a:r>
              <a:rPr lang="en-US" altLang="ko-KR" b="1" dirty="0"/>
              <a:t>RNN</a:t>
            </a:r>
            <a:r>
              <a:rPr lang="ko-KR" altLang="en-US" b="1" dirty="0"/>
              <a:t>은 사용자의 과거 기록을 입력하여 사용자의 단기적 이익과 관련된 새로운 기사를 검색</a:t>
            </a:r>
            <a:r>
              <a:rPr lang="en-US" altLang="ko-KR" b="1" dirty="0"/>
              <a:t>. </a:t>
            </a:r>
            <a:r>
              <a:rPr lang="ko-KR" altLang="en-US" b="1" dirty="0"/>
              <a:t>네트워크</a:t>
            </a:r>
            <a:r>
              <a:rPr lang="en-US" altLang="ko-KR" b="1" dirty="0"/>
              <a:t>(</a:t>
            </a:r>
            <a:r>
              <a:rPr lang="ko-KR" altLang="en-US" b="1" dirty="0"/>
              <a:t>사용 가능한 경우</a:t>
            </a:r>
            <a:r>
              <a:rPr lang="en-US" altLang="ko-KR" b="1" dirty="0"/>
              <a:t>)</a:t>
            </a:r>
            <a:r>
              <a:rPr lang="ko-KR" altLang="en-US" b="1" dirty="0"/>
              <a:t>로 이동</a:t>
            </a:r>
            <a:endParaRPr lang="en-US" altLang="ko-KR" b="1" dirty="0"/>
          </a:p>
          <a:p>
            <a:pPr marL="400050" indent="-400050">
              <a:lnSpc>
                <a:spcPct val="250000"/>
              </a:lnSpc>
              <a:buFont typeface="+mj-lt"/>
              <a:buAutoNum type="romanUcPeriod"/>
            </a:pPr>
            <a:r>
              <a:rPr lang="ko-KR" altLang="en-US" b="1" dirty="0"/>
              <a:t>장기 사용자 선호도와 후보 범주 간의 유사성을 통합하여 </a:t>
            </a:r>
            <a:r>
              <a:rPr lang="en-US" altLang="ko-KR" b="1" dirty="0"/>
              <a:t>RNN</a:t>
            </a:r>
            <a:r>
              <a:rPr lang="ko-KR" altLang="en-US" b="1" dirty="0"/>
              <a:t>에서 검색된 기사 순위를 다시 정함</a:t>
            </a:r>
            <a:r>
              <a:rPr lang="en-US" altLang="ko-KR" b="1" dirty="0"/>
              <a:t>. </a:t>
            </a:r>
            <a:r>
              <a:rPr lang="ko-KR" altLang="en-US" b="1" dirty="0"/>
              <a:t>뉴스 카테고리가 제공되지 않을 경우 </a:t>
            </a:r>
            <a:r>
              <a:rPr lang="en-US" altLang="ko-KR" b="1" dirty="0"/>
              <a:t>CNN </a:t>
            </a:r>
            <a:r>
              <a:rPr lang="ko-KR" altLang="en-US" b="1" dirty="0" err="1"/>
              <a:t>분류기별</a:t>
            </a:r>
            <a:r>
              <a:rPr lang="ko-KR" altLang="en-US" b="1" dirty="0"/>
              <a:t> 예측 카테고리를 사용</a:t>
            </a:r>
          </a:p>
        </p:txBody>
      </p:sp>
    </p:spTree>
    <p:extLst>
      <p:ext uri="{BB962C8B-B14F-4D97-AF65-F5344CB8AC3E}">
        <p14:creationId xmlns:p14="http://schemas.microsoft.com/office/powerpoint/2010/main" val="383202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100241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Networks for News Recommendations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EXPERIMENTS : Dataset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33F8E8-9283-4133-9942-E0AC1D5F2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62" y="2895674"/>
            <a:ext cx="8240275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0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100241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Networks for News Recommendations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EXPERIMENTS : Evaluation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4363E0-F5EF-48EB-B624-7CF4F6AC0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00" y="2154768"/>
            <a:ext cx="698279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100241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Networks for News Recommendations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Result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DAEDE6-8A79-4637-BDA4-C95ECF901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05" y="2076070"/>
            <a:ext cx="799259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9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1385" y="2551837"/>
            <a:ext cx="9869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 Examples</a:t>
            </a:r>
            <a:endParaRPr lang="ko-KR" altLang="en-US" sz="5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980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100241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Networks for News Recommendations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Result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53D1BC-1C0C-4154-A136-3D1B322B5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10257" y="2079891"/>
            <a:ext cx="5371485" cy="40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36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THANK YOU!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3444390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 Examples 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Many RNN examples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21A97-FA61-4FED-BA16-F01F79E1AF35}"/>
              </a:ext>
            </a:extLst>
          </p:cNvPr>
          <p:cNvSpPr txBox="1"/>
          <p:nvPr/>
        </p:nvSpPr>
        <p:spPr>
          <a:xfrm>
            <a:off x="1434261" y="3822949"/>
            <a:ext cx="325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이전 </a:t>
            </a:r>
            <a:r>
              <a:rPr lang="en-US" altLang="ko-KR" sz="2000" b="1" dirty="0" err="1"/>
              <a:t>Sequance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사용 가능 </a:t>
            </a:r>
          </a:p>
        </p:txBody>
      </p:sp>
      <p:pic>
        <p:nvPicPr>
          <p:cNvPr id="9" name="그림 8" descr="방, 그래피티이(가) 표시된 사진&#10;&#10;자동 생성된 설명">
            <a:extLst>
              <a:ext uri="{FF2B5EF4-FFF2-40B4-BE49-F238E27FC236}">
                <a16:creationId xmlns:a16="http://schemas.microsoft.com/office/drawing/2014/main" id="{FB7B7945-6A8B-49CB-9710-7B0701FD6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91173" y="2154768"/>
            <a:ext cx="2679460" cy="339351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542EB0-78D9-451B-B395-B78F7F83998F}"/>
              </a:ext>
            </a:extLst>
          </p:cNvPr>
          <p:cNvCxnSpPr>
            <a:cxnSpLocks/>
          </p:cNvCxnSpPr>
          <p:nvPr/>
        </p:nvCxnSpPr>
        <p:spPr>
          <a:xfrm flipV="1">
            <a:off x="5325453" y="4023004"/>
            <a:ext cx="1271587" cy="1"/>
          </a:xfrm>
          <a:prstGeom prst="straightConnector1">
            <a:avLst/>
          </a:prstGeom>
          <a:ln w="139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 Examples 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Many RNN examples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AAC41C-2D45-42E0-A771-CEA5A94D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0048" y="2471477"/>
            <a:ext cx="3573782" cy="2800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973A56-D0E8-4B38-876A-54E193A08446}"/>
              </a:ext>
            </a:extLst>
          </p:cNvPr>
          <p:cNvSpPr txBox="1"/>
          <p:nvPr/>
        </p:nvSpPr>
        <p:spPr>
          <a:xfrm>
            <a:off x="1511164" y="5288050"/>
            <a:ext cx="1463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ChatBot</a:t>
            </a:r>
            <a:endParaRPr lang="ko-KR" altLang="en-US" sz="2400" b="1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FBC8DB9-A0A9-4E35-8764-0B80C0297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04020" y="2412801"/>
            <a:ext cx="2983960" cy="28596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8452C0-C85C-4854-A894-80C54FA8BD74}"/>
              </a:ext>
            </a:extLst>
          </p:cNvPr>
          <p:cNvSpPr txBox="1"/>
          <p:nvPr/>
        </p:nvSpPr>
        <p:spPr>
          <a:xfrm>
            <a:off x="4104602" y="5288050"/>
            <a:ext cx="3982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Recommendation System</a:t>
            </a:r>
            <a:endParaRPr lang="ko-KR" altLang="en-US" sz="3200" b="1" dirty="0"/>
          </a:p>
        </p:txBody>
      </p:sp>
      <p:pic>
        <p:nvPicPr>
          <p:cNvPr id="17" name="그림 16" descr="전자기기, 회로, 앉아있는, 파란색이(가) 표시된 사진&#10;&#10;자동 생성된 설명">
            <a:extLst>
              <a:ext uri="{FF2B5EF4-FFF2-40B4-BE49-F238E27FC236}">
                <a16:creationId xmlns:a16="http://schemas.microsoft.com/office/drawing/2014/main" id="{D936CA94-DFD0-406F-8D2E-3C2738C03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08516" y="2814158"/>
            <a:ext cx="3290916" cy="21155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4B469E-3E73-43EC-B1F4-19EB5707E308}"/>
              </a:ext>
            </a:extLst>
          </p:cNvPr>
          <p:cNvSpPr txBox="1"/>
          <p:nvPr/>
        </p:nvSpPr>
        <p:spPr>
          <a:xfrm>
            <a:off x="8773229" y="5288050"/>
            <a:ext cx="272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Stock Prediction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942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 Examples 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Example :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Naver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AiRS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4C1ED15-2FA9-4561-B01A-EE131671E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295" y="1815459"/>
            <a:ext cx="3955984" cy="46831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CF80DB9-040A-44A9-960F-40E765015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284" y="1781834"/>
            <a:ext cx="3949389" cy="46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1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 Examples 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Example :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Naver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AiRS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AEEFC08-EFBD-46B6-B7CE-A7D5B800F54D}"/>
              </a:ext>
            </a:extLst>
          </p:cNvPr>
          <p:cNvSpPr/>
          <p:nvPr/>
        </p:nvSpPr>
        <p:spPr>
          <a:xfrm>
            <a:off x="1097280" y="2882775"/>
            <a:ext cx="2589196" cy="25314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Collaborative Filtering</a:t>
            </a:r>
            <a:endParaRPr lang="ko-KR" altLang="en-US" sz="20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890EE86-CBE7-43F8-B276-9E6CCCA9F539}"/>
              </a:ext>
            </a:extLst>
          </p:cNvPr>
          <p:cNvSpPr/>
          <p:nvPr/>
        </p:nvSpPr>
        <p:spPr>
          <a:xfrm>
            <a:off x="5138286" y="2882774"/>
            <a:ext cx="2589196" cy="25314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Recurrent Neural Network </a:t>
            </a:r>
            <a:endParaRPr lang="ko-KR" altLang="en-US" sz="2000" b="1" dirty="0"/>
          </a:p>
        </p:txBody>
      </p:sp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CB73B77D-5B71-443A-B26C-AE5AC8F0C930}"/>
              </a:ext>
            </a:extLst>
          </p:cNvPr>
          <p:cNvSpPr/>
          <p:nvPr/>
        </p:nvSpPr>
        <p:spPr>
          <a:xfrm>
            <a:off x="3883794" y="3686493"/>
            <a:ext cx="1057174" cy="1029903"/>
          </a:xfrm>
          <a:prstGeom prst="mathPlu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같음 기호 9">
            <a:extLst>
              <a:ext uri="{FF2B5EF4-FFF2-40B4-BE49-F238E27FC236}">
                <a16:creationId xmlns:a16="http://schemas.microsoft.com/office/drawing/2014/main" id="{010823E8-25E3-40B9-81FB-A00246C2F165}"/>
              </a:ext>
            </a:extLst>
          </p:cNvPr>
          <p:cNvSpPr/>
          <p:nvPr/>
        </p:nvSpPr>
        <p:spPr>
          <a:xfrm>
            <a:off x="8123722" y="3686493"/>
            <a:ext cx="1203158" cy="1010653"/>
          </a:xfrm>
          <a:prstGeom prst="mathEqual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F5C443-2471-4C05-93F5-A4C82E42020E}"/>
              </a:ext>
            </a:extLst>
          </p:cNvPr>
          <p:cNvSpPr txBox="1"/>
          <p:nvPr/>
        </p:nvSpPr>
        <p:spPr>
          <a:xfrm>
            <a:off x="9723120" y="3794553"/>
            <a:ext cx="1356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/>
              <a:t>AiRS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3448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 Examples 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Example :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Naver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AiRS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7EC8CA-9595-41AF-82B8-0DF6ED26C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437" y="1705316"/>
            <a:ext cx="3756243" cy="48863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5B6FFC-8399-4A54-AE78-D0090603E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138" y="1705316"/>
            <a:ext cx="3954785" cy="48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4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84359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Recurrent Neural Network Examples 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Collaborative Filtering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5421D-73F1-4E41-8BDA-AAE535478ED0}"/>
              </a:ext>
            </a:extLst>
          </p:cNvPr>
          <p:cNvSpPr txBox="1"/>
          <p:nvPr/>
        </p:nvSpPr>
        <p:spPr>
          <a:xfrm>
            <a:off x="751489" y="2522483"/>
            <a:ext cx="10689021" cy="268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000" b="1" dirty="0"/>
              <a:t>기존의 어느 정도 예측이 가능한 고객들과 비슷한 패턴을 가진 고객을 찾음</a:t>
            </a:r>
            <a:endParaRPr lang="en-US" altLang="ko-KR" sz="2000" b="1" dirty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000" b="1" dirty="0"/>
              <a:t>기존 고객들의 행동을 예측하기 위해 첫 번째 단계에서 찾은 비슷하다고 생각된 고객들의 행동을 </a:t>
            </a:r>
            <a:r>
              <a:rPr lang="ko-KR" altLang="en-US" sz="2000" b="1" dirty="0" err="1"/>
              <a:t>수치화하여</a:t>
            </a:r>
            <a:r>
              <a:rPr lang="ko-KR" altLang="en-US" sz="2000" b="1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036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1385" y="2551837"/>
            <a:ext cx="9869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Deep Neural Networks for News Recommendations</a:t>
            </a:r>
            <a:endParaRPr lang="ko-KR" altLang="en-US" sz="5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76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986</Words>
  <Application>Microsoft Office PowerPoint</Application>
  <PresentationFormat>와이드스크린</PresentationFormat>
  <Paragraphs>101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Jiyeon</dc:creator>
  <cp:lastModifiedBy>Jeong Jiyeon</cp:lastModifiedBy>
  <cp:revision>187</cp:revision>
  <dcterms:created xsi:type="dcterms:W3CDTF">2020-03-23T07:40:48Z</dcterms:created>
  <dcterms:modified xsi:type="dcterms:W3CDTF">2020-04-16T01:17:19Z</dcterms:modified>
</cp:coreProperties>
</file>