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56" r:id="rId4"/>
    <p:sldId id="264" r:id="rId5"/>
    <p:sldId id="301" r:id="rId6"/>
    <p:sldId id="302" r:id="rId7"/>
    <p:sldId id="303" r:id="rId8"/>
    <p:sldId id="304" r:id="rId9"/>
    <p:sldId id="306" r:id="rId10"/>
    <p:sldId id="307" r:id="rId11"/>
    <p:sldId id="305" r:id="rId12"/>
    <p:sldId id="308" r:id="rId13"/>
    <p:sldId id="309" r:id="rId14"/>
    <p:sldId id="310" r:id="rId15"/>
    <p:sldId id="311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4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언더피팅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오버피팅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감지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2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17.1: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모델 용량과 손실 사이의 관계 수직 보라색 라인은 최적 용량과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언더피팅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왼쪽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오버피팅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오른쪽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을 구분한다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우리가 일반화 격차를 줄일 때는 유지된다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최적의 용량은 훈련 및 일반화 수준 손실이 모두 발생할 때 발생한다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일반화 손실이 증가할 때 우리는 과잉충족이다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참고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: Goodfellow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등으로부터 영감을 받은 그림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112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페이지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[10].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6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다양한 학습 속도의 영향을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시각화하는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플롯이 손실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Karpathy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등으로부터 크게 영감을 받아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에 영향을 미칠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[98]).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매우 높은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학습율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빨간색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은 처음에는 손실을 감소시키지만 곧이어 급격히 증가할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낮은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학습률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파란색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은 시간이 지남에 따라 손실이 대략 선형인 반면 높은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학습률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보라색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은 빠르게 감소하지만 수평이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마지막으로 좋은 학습 속도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녹색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선형보다 빠른 속도로 감소하지만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낮은 지수에서 감소하여 손실 지형을 탐색할 수 있게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0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정규화 기법을 적용하고 있는가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?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너의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학습률이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너무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높니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?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네트워크가 너무 깊으십니까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3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즉시 사용 가능한 분류용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3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Keras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라이브러리는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ImageNet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데이터셋에서 사전 교육을 받은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과 함께 제공됨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25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5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훈련하는 것은 고통스러울 정도로 느리다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다행히도 우리는 이 장에서 입력 이미지만 시험하고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).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네트워크 가중치 자체는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디스크 공간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대역폭 측면에서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상당히 크다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깊이와 완전 연결 노드 수 때문에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VGG16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용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/>
              </a:rPr>
              <a:t>직렬화된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 중량 파일은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533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개임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MB, VGG19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574MB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7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06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2918646"/>
            <a:ext cx="5220072" cy="1080120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DEEP LEARNING FOR COMPUTER VISION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VGG16 AND VGG19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29F97C-897B-4FC9-9245-CD0E1D37B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09" l="1865" r="97859">
                        <a14:foregroundMark x1="6285" y1="46437" x2="6285" y2="46437"/>
                        <a14:foregroundMark x1="15815" y1="17813" x2="5249" y2="25553"/>
                        <a14:foregroundMark x1="5249" y1="25553" x2="760" y2="46683"/>
                        <a14:foregroundMark x1="893" y1="91523" x2="898" y2="93120"/>
                        <a14:foregroundMark x1="760" y1="46683" x2="893" y2="91523"/>
                        <a14:foregroundMark x1="8746" y1="96789" x2="11671" y2="98157"/>
                        <a14:foregroundMark x1="898" y1="93120" x2="3623" y2="94394"/>
                        <a14:foregroundMark x1="11671" y1="98157" x2="39019" y2="89681"/>
                        <a14:foregroundMark x1="39019" y1="89681" x2="69890" y2="73833"/>
                        <a14:foregroundMark x1="69890" y1="73833" x2="82044" y2="73833"/>
                        <a14:foregroundMark x1="82044" y1="73833" x2="93232" y2="74324"/>
                        <a14:foregroundMark x1="93232" y1="74324" x2="99793" y2="58108"/>
                        <a14:foregroundMark x1="99793" y1="58108" x2="93992" y2="40418"/>
                        <a14:foregroundMark x1="93992" y1="40418" x2="33633" y2="8600"/>
                        <a14:foregroundMark x1="33633" y1="8600" x2="26865" y2="860"/>
                        <a14:foregroundMark x1="17127" y1="30467" x2="1312" y2="32187"/>
                        <a14:foregroundMark x1="1312" y1="32187" x2="1588" y2="13882"/>
                        <a14:foregroundMark x1="1588" y1="13882" x2="9254" y2="0"/>
                        <a14:foregroundMark x1="9254" y1="0" x2="16713" y2="16462"/>
                        <a14:foregroundMark x1="16713" y1="16462" x2="16713" y2="16830"/>
                        <a14:foregroundMark x1="97928" y1="98157" x2="38122" y2="90541"/>
                        <a14:foregroundMark x1="38122" y1="90541" x2="7942" y2="78010"/>
                        <a14:foregroundMark x1="7942" y1="78010" x2="2210" y2="44840"/>
                        <a14:foregroundMark x1="2210" y1="44840" x2="8564" y2="9337"/>
                        <a14:foregroundMark x1="8564" y1="9337" x2="23481" y2="2088"/>
                        <a14:foregroundMark x1="23481" y1="2088" x2="66367" y2="12654"/>
                        <a14:foregroundMark x1="66367" y1="12654" x2="82666" y2="11916"/>
                        <a14:foregroundMark x1="82666" y1="11916" x2="94959" y2="2826"/>
                        <a14:foregroundMark x1="94959" y1="2826" x2="98066" y2="61179"/>
                        <a14:foregroundMark x1="98066" y1="61179" x2="95925" y2="98894"/>
                        <a14:foregroundMark x1="19475" y1="95823" x2="3108" y2="86241"/>
                        <a14:foregroundMark x1="3108" y1="86241" x2="1174" y2="4054"/>
                        <a14:foregroundMark x1="1174" y1="4054" x2="15539" y2="1720"/>
                        <a14:foregroundMark x1="15539" y1="1720" x2="22099" y2="28747"/>
                        <a14:foregroundMark x1="22099" y1="28747" x2="22169" y2="59337"/>
                        <a14:foregroundMark x1="22169" y1="59337" x2="18301" y2="80590"/>
                        <a14:foregroundMark x1="18301" y1="80590" x2="9047" y2="99509"/>
                        <a14:foregroundMark x1="44820" y1="60811" x2="36533" y2="48280"/>
                        <a14:foregroundMark x1="36533" y1="48280" x2="48757" y2="46806"/>
                        <a14:foregroundMark x1="48757" y1="46806" x2="45028" y2="65602"/>
                        <a14:foregroundMark x1="45028" y1="65602" x2="44199" y2="65725"/>
                        <a14:foregroundMark x1="9738" y1="92260" x2="483" y2="68182"/>
                        <a14:foregroundMark x1="483" y1="68182" x2="5249" y2="21007"/>
                        <a14:foregroundMark x1="5249" y1="21007" x2="14365" y2="47543"/>
                        <a14:foregroundMark x1="14365" y1="47543" x2="10635" y2="90172"/>
                        <a14:foregroundMark x1="10635" y1="90172" x2="9461" y2="95823"/>
                        <a14:foregroundMark x1="46064" y1="61794" x2="43715" y2="42506"/>
                        <a14:foregroundMark x1="43715" y1="42506" x2="50967" y2="56020"/>
                        <a14:foregroundMark x1="50967" y1="56020" x2="44890" y2="75799"/>
                        <a14:foregroundMark x1="44890" y1="75799" x2="43646" y2="76536"/>
                        <a14:foregroundMark x1="23343" y1="38452" x2="8494" y2="37715"/>
                        <a14:foregroundMark x1="8494" y1="37715" x2="1036" y2="22482"/>
                        <a14:foregroundMark x1="1036" y1="22482" x2="1865" y2="2088"/>
                        <a14:foregroundMark x1="1865" y1="2088" x2="13881" y2="2457"/>
                        <a14:foregroundMark x1="13881" y1="2457" x2="24171" y2="15602"/>
                        <a14:foregroundMark x1="24171" y1="15602" x2="23757" y2="44226"/>
                        <a14:foregroundMark x1="23757" y1="44226" x2="12914" y2="64373"/>
                        <a14:foregroundMark x1="12914" y1="64373" x2="8564" y2="66708"/>
                        <a14:foregroundMark x1="29558" y1="90172" x2="16920" y2="66953"/>
                        <a14:foregroundMark x1="16920" y1="66953" x2="18094" y2="42015"/>
                        <a14:foregroundMark x1="18094" y1="42015" x2="29558" y2="63882"/>
                        <a14:foregroundMark x1="29558" y1="63882" x2="26036" y2="83415"/>
                        <a14:foregroundMark x1="26036" y1="83415" x2="19337" y2="93489"/>
                        <a14:backgroundMark x1="3660" y1="97420" x2="3660" y2="97420"/>
                        <a14:backgroundMark x1="1934" y1="98894" x2="7597" y2="99754"/>
                        <a14:backgroundMark x1="760" y1="98403" x2="760" y2="98403"/>
                        <a14:backgroundMark x1="1036" y1="91523" x2="1036" y2="91523"/>
                        <a14:backgroundMark x1="3108" y1="95577" x2="8149" y2="981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9996" y="1491630"/>
            <a:ext cx="4644008" cy="26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8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DRAWBACKS WITH VGG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7FBDD-505E-4CC6-B3F7-CC1F7DA57350}"/>
              </a:ext>
            </a:extLst>
          </p:cNvPr>
          <p:cNvSpPr txBox="1"/>
          <p:nvPr/>
        </p:nvSpPr>
        <p:spPr>
          <a:xfrm>
            <a:off x="611560" y="1894481"/>
            <a:ext cx="7632848" cy="135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Very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slow to train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network weights themselves are quite large.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9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ResNet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98432E-A4ED-4E6D-A2D1-2B519A589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203598"/>
            <a:ext cx="2880320" cy="3130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7D84E-E432-47AB-8C2D-E57AF1DE33BC}"/>
              </a:ext>
            </a:extLst>
          </p:cNvPr>
          <p:cNvSpPr txBox="1"/>
          <p:nvPr/>
        </p:nvSpPr>
        <p:spPr>
          <a:xfrm>
            <a:off x="3203848" y="434559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305CE-D59A-4254-85E1-6C46E830105E}"/>
              </a:ext>
            </a:extLst>
          </p:cNvPr>
          <p:cNvSpPr txBox="1"/>
          <p:nvPr/>
        </p:nvSpPr>
        <p:spPr>
          <a:xfrm>
            <a:off x="4499992" y="434559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9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9F062EC-757E-48E3-B4C2-F68AFC1A0D6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460077" y="3635104"/>
            <a:ext cx="3227775" cy="4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F7F9EC6-E2A3-4A77-9858-CF5F5BC21A2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51684" y="3635104"/>
            <a:ext cx="1732384" cy="40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9F6CF2-39AA-4097-A9CD-F6058DEA6632}"/>
              </a:ext>
            </a:extLst>
          </p:cNvPr>
          <p:cNvCxnSpPr>
            <a:cxnSpLocks/>
          </p:cNvCxnSpPr>
          <p:nvPr/>
        </p:nvCxnSpPr>
        <p:spPr>
          <a:xfrm flipV="1">
            <a:off x="3491880" y="3635103"/>
            <a:ext cx="0" cy="41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84EAB1D-16CC-4E3F-AE4E-E11CA7259FDC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1799692" y="1663267"/>
            <a:ext cx="172819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7CD43F-DC2B-4EFA-A3E5-08D3E043AADE}"/>
              </a:ext>
            </a:extLst>
          </p:cNvPr>
          <p:cNvCxnSpPr>
            <a:stCxn id="20" idx="0"/>
            <a:endCxn id="3" idx="2"/>
          </p:cNvCxnSpPr>
          <p:nvPr/>
        </p:nvCxnSpPr>
        <p:spPr>
          <a:xfrm flipH="1" flipV="1">
            <a:off x="3527884" y="1663267"/>
            <a:ext cx="152400" cy="40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CD89DD1-6B69-4F35-9648-4E6BD17EF5A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527884" y="1663268"/>
            <a:ext cx="3159968" cy="40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134EE1-1943-44A6-86A5-AF1C2B1BA1C3}"/>
              </a:ext>
            </a:extLst>
          </p:cNvPr>
          <p:cNvCxnSpPr>
            <a:cxnSpLocks/>
            <a:stCxn id="18" idx="0"/>
            <a:endCxn id="3" idx="2"/>
          </p:cNvCxnSpPr>
          <p:nvPr/>
        </p:nvCxnSpPr>
        <p:spPr>
          <a:xfrm flipH="1" flipV="1">
            <a:off x="3527884" y="1663267"/>
            <a:ext cx="1656184" cy="40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Inception V3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E743EA-5BE7-45AA-95CF-98413DAC244E}"/>
              </a:ext>
            </a:extLst>
          </p:cNvPr>
          <p:cNvSpPr/>
          <p:nvPr/>
        </p:nvSpPr>
        <p:spPr>
          <a:xfrm>
            <a:off x="2987824" y="1159211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Filter concatenation</a:t>
            </a:r>
            <a:endParaRPr lang="ko-KR" altLang="en-US" sz="9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B2765F-906E-4029-95B5-8A5DC3550C01}"/>
              </a:ext>
            </a:extLst>
          </p:cNvPr>
          <p:cNvSpPr/>
          <p:nvPr/>
        </p:nvSpPr>
        <p:spPr>
          <a:xfrm>
            <a:off x="1259632" y="2455355"/>
            <a:ext cx="108012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1x1 convolutions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CCF2F6-7CE9-4036-A16E-3B63A3E78FE2}"/>
              </a:ext>
            </a:extLst>
          </p:cNvPr>
          <p:cNvSpPr/>
          <p:nvPr/>
        </p:nvSpPr>
        <p:spPr>
          <a:xfrm>
            <a:off x="6147792" y="3131048"/>
            <a:ext cx="108012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3x3 max pooling</a:t>
            </a:r>
            <a:endParaRPr lang="ko-KR" altLang="en-US" sz="9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E288C7-2BD4-46F5-8199-7FF9BBE3250F}"/>
              </a:ext>
            </a:extLst>
          </p:cNvPr>
          <p:cNvSpPr/>
          <p:nvPr/>
        </p:nvSpPr>
        <p:spPr>
          <a:xfrm>
            <a:off x="4644008" y="3131048"/>
            <a:ext cx="108012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1x1 convolutions</a:t>
            </a:r>
            <a:endParaRPr lang="ko-KR" altLang="en-US" sz="9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764C61-1CF0-40B1-BA94-79CE2E0A1888}"/>
              </a:ext>
            </a:extLst>
          </p:cNvPr>
          <p:cNvSpPr/>
          <p:nvPr/>
        </p:nvSpPr>
        <p:spPr>
          <a:xfrm>
            <a:off x="3140224" y="3131048"/>
            <a:ext cx="108012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1x1 convolutions</a:t>
            </a:r>
            <a:endParaRPr lang="ko-KR" altLang="en-US" sz="9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7FFED5-E763-44BF-9ECA-938654CE2C1A}"/>
              </a:ext>
            </a:extLst>
          </p:cNvPr>
          <p:cNvSpPr/>
          <p:nvPr/>
        </p:nvSpPr>
        <p:spPr>
          <a:xfrm>
            <a:off x="6147792" y="2067694"/>
            <a:ext cx="108012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1x1 convolutions</a:t>
            </a:r>
            <a:endParaRPr lang="ko-KR" altLang="en-US" sz="9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AC5453-F4F4-456F-82F1-5BEC4BF94CF1}"/>
              </a:ext>
            </a:extLst>
          </p:cNvPr>
          <p:cNvSpPr/>
          <p:nvPr/>
        </p:nvSpPr>
        <p:spPr>
          <a:xfrm>
            <a:off x="4644008" y="2067694"/>
            <a:ext cx="1080120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5x5 convolutions</a:t>
            </a:r>
            <a:endParaRPr lang="ko-KR" altLang="en-US" sz="9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DFD5AD-DD37-4A90-A637-F2E071A9E85B}"/>
              </a:ext>
            </a:extLst>
          </p:cNvPr>
          <p:cNvSpPr/>
          <p:nvPr/>
        </p:nvSpPr>
        <p:spPr>
          <a:xfrm>
            <a:off x="3140224" y="2067694"/>
            <a:ext cx="1080120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3x3 convolutions</a:t>
            </a:r>
            <a:endParaRPr lang="ko-KR" altLang="en-US" sz="900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47D1157-663C-4111-A73E-F96CAB81485D}"/>
              </a:ext>
            </a:extLst>
          </p:cNvPr>
          <p:cNvCxnSpPr>
            <a:stCxn id="14" idx="0"/>
            <a:endCxn id="20" idx="2"/>
          </p:cNvCxnSpPr>
          <p:nvPr/>
        </p:nvCxnSpPr>
        <p:spPr>
          <a:xfrm flipV="1">
            <a:off x="3680284" y="2571750"/>
            <a:ext cx="0" cy="55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F6D8C79-6979-4210-B229-1A89A8E41A2D}"/>
              </a:ext>
            </a:extLst>
          </p:cNvPr>
          <p:cNvCxnSpPr/>
          <p:nvPr/>
        </p:nvCxnSpPr>
        <p:spPr>
          <a:xfrm flipV="1">
            <a:off x="5184068" y="2571750"/>
            <a:ext cx="0" cy="55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7D0F7D2-1197-43E4-8F6E-0394C2326E3B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H="1" flipV="1">
            <a:off x="1799692" y="2959411"/>
            <a:ext cx="1728192" cy="109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C6FC17-132B-41DE-BB50-1B8243880057}"/>
              </a:ext>
            </a:extLst>
          </p:cNvPr>
          <p:cNvSpPr/>
          <p:nvPr/>
        </p:nvSpPr>
        <p:spPr>
          <a:xfrm>
            <a:off x="2987824" y="4051171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Previous layer</a:t>
            </a:r>
            <a:endParaRPr lang="ko-KR" altLang="en-US" sz="9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FA709E9-FFCE-46A8-BFA4-A2356EE96953}"/>
              </a:ext>
            </a:extLst>
          </p:cNvPr>
          <p:cNvCxnSpPr/>
          <p:nvPr/>
        </p:nvCxnSpPr>
        <p:spPr>
          <a:xfrm flipV="1">
            <a:off x="6687852" y="2571750"/>
            <a:ext cx="0" cy="55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9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2348792"/>
            <a:ext cx="4930200" cy="473576"/>
          </a:xfrm>
        </p:spPr>
        <p:txBody>
          <a:bodyPr/>
          <a:lstStyle/>
          <a:p>
            <a:r>
              <a:rPr lang="en-US" altLang="ko-KR" sz="2800" dirty="0"/>
              <a:t>Spotting Underfitting and Overfitting</a:t>
            </a:r>
            <a:endParaRPr lang="ko-KR" altLang="en-US" sz="2800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DC52960E-8985-44B6-B799-4CAD5B0F277D}"/>
              </a:ext>
            </a:extLst>
          </p:cNvPr>
          <p:cNvSpPr/>
          <p:nvPr/>
        </p:nvSpPr>
        <p:spPr>
          <a:xfrm>
            <a:off x="1979712" y="2334137"/>
            <a:ext cx="864096" cy="61096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/>
              <a:t>GOAL WHEN TRAINING A MACHINE LEARNING MODEL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4B67A9-3E29-49A9-BD51-F9A138059931}"/>
              </a:ext>
            </a:extLst>
          </p:cNvPr>
          <p:cNvSpPr txBox="1"/>
          <p:nvPr/>
        </p:nvSpPr>
        <p:spPr>
          <a:xfrm>
            <a:off x="287524" y="2067694"/>
            <a:ext cx="8568952" cy="143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 the training loss as much as possible.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ensuring the gap between the training and testing loss is reasonably small.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1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</a:t>
            </a:r>
            <a:r>
              <a:rPr lang="en-US" altLang="ko-KR" sz="2600" b="1" dirty="0"/>
              <a:t>ITTING &amp; UNDERFITTING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B5F7A-AC36-444B-A8BD-82F27B7A058B}"/>
              </a:ext>
            </a:extLst>
          </p:cNvPr>
          <p:cNvSpPr txBox="1"/>
          <p:nvPr/>
        </p:nvSpPr>
        <p:spPr>
          <a:xfrm>
            <a:off x="2267744" y="1802384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에서는 높은 성능이지만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에서는 정확도가 떨어지는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BB683-259C-4DCA-80AF-09B809C81474}"/>
              </a:ext>
            </a:extLst>
          </p:cNvPr>
          <p:cNvSpPr txBox="1"/>
          <p:nvPr/>
        </p:nvSpPr>
        <p:spPr>
          <a:xfrm>
            <a:off x="395536" y="379588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충분히 못해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&amp; training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성능이 낮은 문제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DA4616-DCF4-4A43-877D-34DEAF55B6A4}"/>
              </a:ext>
            </a:extLst>
          </p:cNvPr>
          <p:cNvSpPr/>
          <p:nvPr/>
        </p:nvSpPr>
        <p:spPr>
          <a:xfrm>
            <a:off x="539552" y="1331075"/>
            <a:ext cx="1440160" cy="14410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OVERFITTING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B944E80-197F-42B9-B923-814C05B3DCB6}"/>
              </a:ext>
            </a:extLst>
          </p:cNvPr>
          <p:cNvSpPr/>
          <p:nvPr/>
        </p:nvSpPr>
        <p:spPr>
          <a:xfrm>
            <a:off x="6804248" y="3221563"/>
            <a:ext cx="1512168" cy="1440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UNDERFITTING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5010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</a:t>
            </a:r>
            <a:r>
              <a:rPr lang="en-US" altLang="ko-KR" sz="2600" b="1" dirty="0"/>
              <a:t>ITTING &amp; UNDERFITTING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62A23C-D69E-4214-A912-F00DB060B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927" l="92" r="99817">
                        <a14:foregroundMark x1="51740" y1="27751" x2="51740" y2="27751"/>
                        <a14:foregroundMark x1="46062" y1="25997" x2="46062" y2="25997"/>
                        <a14:foregroundMark x1="45879" y1="25678" x2="45879" y2="25678"/>
                        <a14:foregroundMark x1="43498" y1="24721" x2="30403" y2="29506"/>
                        <a14:foregroundMark x1="21703" y1="26794" x2="68864" y2="48644"/>
                        <a14:foregroundMark x1="68864" y1="48644" x2="86722" y2="49920"/>
                        <a14:foregroundMark x1="41209" y1="21691" x2="27289" y2="19298"/>
                        <a14:foregroundMark x1="27289" y1="19298" x2="84890" y2="47528"/>
                        <a14:foregroundMark x1="38645" y1="638" x2="39652" y2="83254"/>
                        <a14:foregroundMark x1="39652" y1="83254" x2="41850" y2="97927"/>
                        <a14:foregroundMark x1="16366" y1="76874" x2="17766" y2="79585"/>
                        <a14:foregroundMark x1="16119" y1="76396" x2="16366" y2="76874"/>
                        <a14:foregroundMark x1="15707" y1="75598" x2="16119" y2="76396"/>
                        <a14:foregroundMark x1="15460" y1="75120" x2="15707" y2="75598"/>
                        <a14:foregroundMark x1="15048" y1="74322" x2="15460" y2="75120"/>
                        <a14:foregroundMark x1="1374" y1="47847" x2="15048" y2="74322"/>
                        <a14:foregroundMark x1="17766" y1="79585" x2="39194" y2="99043"/>
                        <a14:foregroundMark x1="39194" y1="99043" x2="90201" y2="81340"/>
                        <a14:foregroundMark x1="90201" y1="81340" x2="99267" y2="73684"/>
                        <a14:foregroundMark x1="99267" y1="73684" x2="98260" y2="54864"/>
                        <a14:foregroundMark x1="98260" y1="54864" x2="81593" y2="7974"/>
                        <a14:foregroundMark x1="81593" y1="7974" x2="72985" y2="478"/>
                        <a14:foregroundMark x1="72985" y1="478" x2="13095" y2="3509"/>
                        <a14:foregroundMark x1="13095" y1="3509" x2="6960" y2="22169"/>
                        <a14:foregroundMark x1="6960" y1="22169" x2="3846" y2="44498"/>
                        <a14:foregroundMark x1="3846" y1="44498" x2="7143" y2="56140"/>
                        <a14:foregroundMark x1="15659" y1="38437" x2="23260" y2="67624"/>
                        <a14:foregroundMark x1="23260" y1="67624" x2="30311" y2="82456"/>
                        <a14:foregroundMark x1="30311" y1="82456" x2="30311" y2="82456"/>
                        <a14:foregroundMark x1="15110" y1="23445" x2="24634" y2="35885"/>
                        <a14:foregroundMark x1="24634" y1="35885" x2="30037" y2="49601"/>
                        <a14:foregroundMark x1="30037" y1="49601" x2="31136" y2="69537"/>
                        <a14:foregroundMark x1="31136" y1="69537" x2="29579" y2="73206"/>
                        <a14:foregroundMark x1="16209" y1="59809" x2="12093" y2="73731"/>
                        <a14:foregroundMark x1="1007" y1="2073" x2="1199" y2="69008"/>
                        <a14:foregroundMark x1="12286" y1="99311" x2="17766" y2="99841"/>
                        <a14:foregroundMark x1="17766" y1="99841" x2="95879" y2="97289"/>
                        <a14:foregroundMark x1="95879" y1="97289" x2="98352" y2="77352"/>
                        <a14:foregroundMark x1="98352" y1="77352" x2="96337" y2="3509"/>
                        <a14:foregroundMark x1="96337" y1="3509" x2="183" y2="638"/>
                        <a14:foregroundMark x1="183" y1="638" x2="183" y2="638"/>
                        <a14:foregroundMark x1="20330" y1="7018" x2="20330" y2="7018"/>
                        <a14:foregroundMark x1="19689" y1="6858" x2="19689" y2="6858"/>
                        <a14:foregroundMark x1="15934" y1="8293" x2="15934" y2="8293"/>
                        <a14:foregroundMark x1="13919" y1="7018" x2="13919" y2="7018"/>
                        <a14:foregroundMark x1="18407" y1="5742" x2="26190" y2="10686"/>
                        <a14:foregroundMark x1="26190" y1="10686" x2="13095" y2="23285"/>
                        <a14:foregroundMark x1="13095" y1="23285" x2="4212" y2="24880"/>
                        <a14:foregroundMark x1="4212" y1="24880" x2="4121" y2="7815"/>
                        <a14:foregroundMark x1="4121" y1="7815" x2="11538" y2="0"/>
                        <a14:foregroundMark x1="11538" y1="0" x2="44139" y2="2871"/>
                        <a14:foregroundMark x1="44139" y1="2871" x2="51190" y2="14514"/>
                        <a14:foregroundMark x1="51190" y1="14514" x2="49267" y2="33493"/>
                        <a14:foregroundMark x1="49267" y1="33493" x2="36996" y2="41946"/>
                        <a14:foregroundMark x1="36996" y1="41946" x2="14652" y2="43222"/>
                        <a14:foregroundMark x1="14652" y1="43222" x2="2656" y2="39394"/>
                        <a14:foregroundMark x1="2656" y1="39394" x2="10348" y2="16746"/>
                        <a14:foregroundMark x1="10348" y1="16746" x2="10714" y2="1116"/>
                        <a14:foregroundMark x1="10714" y1="1116" x2="10714" y2="1116"/>
                        <a14:foregroundMark x1="10714" y1="5742" x2="19872" y2="5423"/>
                        <a14:foregroundMark x1="19872" y1="5423" x2="84799" y2="27432"/>
                        <a14:foregroundMark x1="84799" y1="27432" x2="93315" y2="31419"/>
                        <a14:foregroundMark x1="93315" y1="31419" x2="99817" y2="42743"/>
                        <a14:foregroundMark x1="99817" y1="42743" x2="53297" y2="86124"/>
                        <a14:foregroundMark x1="53297" y1="86124" x2="34249" y2="90112"/>
                        <a14:foregroundMark x1="34249" y1="90112" x2="27656" y2="81180"/>
                        <a14:foregroundMark x1="27656" y1="81180" x2="15385" y2="32057"/>
                        <a14:foregroundMark x1="15385" y1="32057" x2="12912" y2="1435"/>
                        <a14:foregroundMark x1="7679" y1="70186" x2="3846" y2="61085"/>
                        <a14:foregroundMark x1="12554" y1="80490" x2="12912" y2="82456"/>
                        <a14:foregroundMark x1="12052" y1="77730" x2="12448" y2="79904"/>
                        <a14:foregroundMark x1="11172" y1="72887" x2="11970" y2="77275"/>
                        <a14:foregroundMark x1="10256" y1="70813" x2="9773" y2="71234"/>
                        <a14:foregroundMark x1="13053" y1="80857" x2="13278" y2="80861"/>
                        <a14:foregroundMark x1="4396" y1="80702" x2="12965" y2="80855"/>
                        <a14:foregroundMark x1="12454" y1="81659" x2="13278" y2="81978"/>
                        <a14:foregroundMark x1="13004" y1="81818" x2="18132" y2="81021"/>
                        <a14:backgroundMark x1="0" y1="78150" x2="8700" y2="99522"/>
                        <a14:backgroundMark x1="0" y1="72887" x2="2473" y2="87241"/>
                        <a14:backgroundMark x1="2473" y1="87241" x2="2473" y2="91707"/>
                        <a14:backgroundMark x1="0" y1="92823" x2="3022" y2="99841"/>
                        <a14:backgroundMark x1="3480" y1="97927" x2="9707" y2="99522"/>
                        <a14:backgroundMark x1="10989" y1="95215" x2="11538" y2="99841"/>
                        <a14:backgroundMark x1="8791" y1="99522" x2="8791" y2="99522"/>
                        <a14:backgroundMark x1="10806" y1="97448" x2="10714" y2="99522"/>
                        <a14:backgroundMark x1="0" y1="71611" x2="6121" y2="78434"/>
                        <a14:backgroundMark x1="8528" y1="71055" x2="8797" y2="71074"/>
                        <a14:backgroundMark x1="641" y1="70494" x2="7530" y2="70984"/>
                        <a14:backgroundMark x1="8541" y1="73385" x2="6135" y2="78434"/>
                        <a14:backgroundMark x1="9237" y1="71924" x2="9055" y2="72306"/>
                        <a14:backgroundMark x1="7692" y1="70175" x2="10217" y2="78507"/>
                        <a14:backgroundMark x1="12729" y1="76236" x2="12912" y2="76555"/>
                        <a14:backgroundMark x1="13462" y1="76236" x2="13004" y2="76555"/>
                        <a14:backgroundMark x1="13004" y1="77512" x2="13004" y2="77512"/>
                        <a14:backgroundMark x1="12821" y1="80064" x2="12821" y2="79585"/>
                        <a14:backgroundMark x1="12546" y1="79904" x2="12546" y2="79904"/>
                        <a14:backgroundMark x1="15476" y1="78469" x2="15476" y2="78469"/>
                        <a14:backgroundMark x1="14927" y1="76396" x2="14927" y2="76396"/>
                        <a14:backgroundMark x1="14652" y1="75120" x2="14652" y2="75120"/>
                        <a14:backgroundMark x1="16300" y1="74322" x2="16300" y2="74322"/>
                        <a14:backgroundMark x1="17674" y1="76077" x2="17674" y2="76077"/>
                        <a14:backgroundMark x1="15385" y1="76874" x2="15385" y2="76874"/>
                        <a14:backgroundMark x1="16575" y1="75598" x2="16575" y2="75598"/>
                        <a14:backgroundMark x1="2289" y1="98565" x2="2289" y2="98565"/>
                        <a14:backgroundMark x1="1374" y1="97927" x2="3571" y2="97289"/>
                        <a14:backgroundMark x1="12821" y1="80064" x2="12821" y2="80064"/>
                        <a14:backgroundMark x1="12546" y1="80223" x2="12546" y2="802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5696" y="1347614"/>
            <a:ext cx="5616624" cy="32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6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</a:t>
            </a:r>
            <a:r>
              <a:rPr lang="en-US" altLang="ko-KR" sz="2600" b="1" dirty="0"/>
              <a:t>ITTING &amp; UNDERFITTING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920805-00E5-4D1E-B35D-982CB570B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28" l="3717" r="99735">
                        <a14:foregroundMark x1="3363" y1="11035" x2="20708" y2="7493"/>
                        <a14:foregroundMark x1="20708" y1="7493" x2="66726" y2="13488"/>
                        <a14:foregroundMark x1="66726" y1="13488" x2="77345" y2="20572"/>
                        <a14:foregroundMark x1="77345" y1="20572" x2="92301" y2="42916"/>
                        <a14:foregroundMark x1="92301" y1="42916" x2="93451" y2="59264"/>
                        <a14:foregroundMark x1="93451" y1="59264" x2="90619" y2="81880"/>
                        <a14:foregroundMark x1="90619" y1="81880" x2="77965" y2="97275"/>
                        <a14:foregroundMark x1="77965" y1="97275" x2="20973" y2="79428"/>
                        <a14:foregroundMark x1="20973" y1="79428" x2="11681" y2="70436"/>
                        <a14:foregroundMark x1="11681" y1="70436" x2="5398" y2="48229"/>
                        <a14:foregroundMark x1="5398" y1="48229" x2="4336" y2="26294"/>
                        <a14:foregroundMark x1="4336" y1="26294" x2="18053" y2="0"/>
                        <a14:foregroundMark x1="44071" y1="25613" x2="60796" y2="26839"/>
                        <a14:foregroundMark x1="60796" y1="26839" x2="74513" y2="42234"/>
                        <a14:foregroundMark x1="74513" y1="42234" x2="73717" y2="53134"/>
                        <a14:foregroundMark x1="26283" y1="39237" x2="34336" y2="51635"/>
                        <a14:foregroundMark x1="10973" y1="31199" x2="30708" y2="59264"/>
                        <a14:foregroundMark x1="30708" y1="59264" x2="47965" y2="73161"/>
                        <a14:foregroundMark x1="47965" y1="73161" x2="59027" y2="76022"/>
                        <a14:foregroundMark x1="59027" y1="76022" x2="97168" y2="66757"/>
                        <a14:foregroundMark x1="99912" y1="78202" x2="30442" y2="6812"/>
                        <a14:foregroundMark x1="30442" y1="6812" x2="14071" y2="1090"/>
                        <a14:foregroundMark x1="14071" y1="1090" x2="2920" y2="2861"/>
                        <a14:foregroundMark x1="2920" y1="2861" x2="1301" y2="67099"/>
                        <a14:foregroundMark x1="10003" y1="89738" x2="17965" y2="98229"/>
                        <a14:foregroundMark x1="17965" y1="98229" x2="67965" y2="99591"/>
                        <a14:foregroundMark x1="67965" y1="99591" x2="95133" y2="95640"/>
                        <a14:foregroundMark x1="95133" y1="95640" x2="99823" y2="91417"/>
                        <a14:foregroundMark x1="11858" y1="97003" x2="10332" y2="94856"/>
                        <a14:foregroundMark x1="2475" y1="66827" x2="88" y2="28338"/>
                        <a14:foregroundMark x1="88" y1="28338" x2="7611" y2="3270"/>
                        <a14:foregroundMark x1="7611" y1="3270" x2="14071" y2="20708"/>
                        <a14:foregroundMark x1="14071" y1="20708" x2="15398" y2="40191"/>
                        <a14:foregroundMark x1="15398" y1="40191" x2="9269" y2="77009"/>
                        <a14:foregroundMark x1="35044" y1="70436" x2="46726" y2="66213"/>
                        <a14:foregroundMark x1="46726" y1="66213" x2="60973" y2="75341"/>
                        <a14:foregroundMark x1="60973" y1="75341" x2="68230" y2="90054"/>
                        <a14:foregroundMark x1="68230" y1="90054" x2="58230" y2="96049"/>
                        <a14:foregroundMark x1="58230" y1="96049" x2="47080" y2="94959"/>
                        <a14:foregroundMark x1="47080" y1="94959" x2="37080" y2="99183"/>
                        <a14:foregroundMark x1="37080" y1="99183" x2="25398" y2="93324"/>
                        <a14:foregroundMark x1="25398" y1="93324" x2="31327" y2="76022"/>
                        <a14:foregroundMark x1="31327" y1="76022" x2="40177" y2="68529"/>
                        <a14:foregroundMark x1="40177" y1="68529" x2="41416" y2="68937"/>
                        <a14:foregroundMark x1="34336" y1="92916" x2="42124" y2="97003"/>
                        <a14:foregroundMark x1="3717" y1="85286" x2="10265" y2="85422"/>
                        <a14:foregroundMark x1="9735" y1="85286" x2="42124" y2="84332"/>
                        <a14:foregroundMark x1="42124" y1="84332" x2="54159" y2="84741"/>
                        <a14:foregroundMark x1="54159" y1="84741" x2="64425" y2="84060"/>
                        <a14:foregroundMark x1="64425" y1="84060" x2="66283" y2="84741"/>
                        <a14:foregroundMark x1="40354" y1="85422" x2="65221" y2="84741"/>
                        <a14:foregroundMark x1="65221" y1="84741" x2="65752" y2="84741"/>
                        <a14:foregroundMark x1="10354" y1="85559" x2="10442" y2="96730"/>
                        <a14:foregroundMark x1="10265" y1="85695" x2="10265" y2="95504"/>
                        <a14:foregroundMark x1="10088" y1="72343" x2="9823" y2="77793"/>
                        <a14:foregroundMark x1="10354" y1="75749" x2="9381" y2="77793"/>
                        <a14:foregroundMark x1="10265" y1="76839" x2="9912" y2="78474"/>
                        <a14:foregroundMark x1="10265" y1="78202" x2="10531" y2="85286"/>
                        <a14:foregroundMark x1="10265" y1="79019" x2="10442" y2="85559"/>
                        <a14:foregroundMark x1="10177" y1="77520" x2="10619" y2="86512"/>
                        <a14:foregroundMark x1="10265" y1="79700" x2="10442" y2="87057"/>
                        <a14:foregroundMark x1="10000" y1="81063" x2="10000" y2="84605"/>
                        <a14:backgroundMark x1="1150" y1="88011" x2="9204" y2="99046"/>
                        <a14:backgroundMark x1="4711" y1="87274" x2="8928" y2="95655"/>
                        <a14:backgroundMark x1="2389" y1="69210" x2="8811" y2="79608"/>
                        <a14:backgroundMark x1="8841" y1="80419" x2="2389" y2="83515"/>
                        <a14:backgroundMark x1="8760" y1="95516" x2="8930" y2="95848"/>
                        <a14:backgroundMark x1="4541" y1="87270" x2="8754" y2="95504"/>
                        <a14:backgroundMark x1="6991" y1="89646" x2="8628" y2="87355"/>
                        <a14:backgroundMark x1="8374" y1="87350" x2="8673" y2="93324"/>
                        <a14:backgroundMark x1="8142" y1="82698" x2="8178" y2="83412"/>
                        <a14:backgroundMark x1="3717" y1="87253" x2="1681" y2="91553"/>
                        <a14:backgroundMark x1="5044" y1="98910" x2="3363" y2="97820"/>
                        <a14:backgroundMark x1="5221" y1="97548" x2="7257" y2="98229"/>
                        <a14:backgroundMark x1="6283" y1="78338" x2="1681" y2="78202"/>
                        <a14:backgroundMark x1="1858" y1="82153" x2="2832" y2="71526"/>
                        <a14:backgroundMark x1="1150" y1="82425" x2="2389" y2="71117"/>
                        <a14:backgroundMark x1="1150" y1="79700" x2="5221" y2="74932"/>
                        <a14:backgroundMark x1="2301" y1="81744" x2="1062" y2="80245"/>
                        <a14:backgroundMark x1="3628" y1="80654" x2="885" y2="80654"/>
                        <a14:backgroundMark x1="4513" y1="74523" x2="1150" y2="74523"/>
                        <a14:backgroundMark x1="3540" y1="77112" x2="1150" y2="77112"/>
                        <a14:backgroundMark x1="1062" y1="80654" x2="2035" y2="73025"/>
                        <a14:backgroundMark x1="3009" y1="67302" x2="1681" y2="70436"/>
                        <a14:backgroundMark x1="1681" y1="71253" x2="1681" y2="71253"/>
                        <a14:backgroundMark x1="885" y1="73842" x2="1062" y2="70708"/>
                        <a14:backgroundMark x1="1416" y1="71935" x2="1858" y2="78747"/>
                        <a14:backgroundMark x1="1327" y1="78202" x2="2566" y2="69346"/>
                        <a14:backgroundMark x1="1858" y1="72343" x2="354" y2="71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955" y="1419622"/>
            <a:ext cx="4846089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9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 MODEL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7DD10-2773-4266-8119-1D42575D1B16}"/>
              </a:ext>
            </a:extLst>
          </p:cNvPr>
          <p:cNvSpPr txBox="1"/>
          <p:nvPr/>
        </p:nvSpPr>
        <p:spPr>
          <a:xfrm>
            <a:off x="431540" y="1563638"/>
            <a:ext cx="8280920" cy="24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you applying any regularization techniques?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your learning rate too high?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your network too deep?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1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2348792"/>
            <a:ext cx="4930200" cy="473576"/>
          </a:xfrm>
        </p:spPr>
        <p:txBody>
          <a:bodyPr/>
          <a:lstStyle/>
          <a:p>
            <a:r>
              <a:rPr lang="en-US" altLang="ko-KR" sz="2800" dirty="0"/>
              <a:t>Out of the box CNNs for Classification</a:t>
            </a:r>
            <a:endParaRPr lang="ko-KR" altLang="en-US" sz="2800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DC52960E-8985-44B6-B799-4CAD5B0F277D}"/>
              </a:ext>
            </a:extLst>
          </p:cNvPr>
          <p:cNvSpPr/>
          <p:nvPr/>
        </p:nvSpPr>
        <p:spPr>
          <a:xfrm>
            <a:off x="1979712" y="2334137"/>
            <a:ext cx="864096" cy="61096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73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FIVE PRE-TRAINED CNN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BD15-F166-408B-A8C6-467203E16960}"/>
              </a:ext>
            </a:extLst>
          </p:cNvPr>
          <p:cNvSpPr txBox="1"/>
          <p:nvPr/>
        </p:nvSpPr>
        <p:spPr>
          <a:xfrm>
            <a:off x="3563888" y="1131590"/>
            <a:ext cx="2016224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VGG16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VGG19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ResNet50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Inception V3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Xception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6448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404</Words>
  <Application>Microsoft Office PowerPoint</Application>
  <PresentationFormat>화면 슬라이드 쇼(16:9)</PresentationFormat>
  <Paragraphs>59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Noto Sans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Jeong Jiyeon</cp:lastModifiedBy>
  <cp:revision>102</cp:revision>
  <dcterms:created xsi:type="dcterms:W3CDTF">2016-12-05T23:26:54Z</dcterms:created>
  <dcterms:modified xsi:type="dcterms:W3CDTF">2020-08-13T06:47:24Z</dcterms:modified>
</cp:coreProperties>
</file>