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4" r:id="rId5"/>
    <p:sldId id="321" r:id="rId6"/>
    <p:sldId id="322" r:id="rId7"/>
    <p:sldId id="323" r:id="rId8"/>
    <p:sldId id="309" r:id="rId9"/>
    <p:sldId id="324" r:id="rId10"/>
    <p:sldId id="307" r:id="rId11"/>
    <p:sldId id="326" r:id="rId12"/>
    <p:sldId id="327" r:id="rId13"/>
    <p:sldId id="329" r:id="rId14"/>
    <p:sldId id="331" r:id="rId15"/>
    <p:sldId id="328" r:id="rId16"/>
    <p:sldId id="332" r:id="rId17"/>
    <p:sldId id="325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41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AD3E9"/>
    <a:srgbClr val="A4B4EA"/>
    <a:srgbClr val="98DFBB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8" autoAdjust="0"/>
    <p:restoredTop sz="86107" autoAdjust="0"/>
  </p:normalViewPr>
  <p:slideViewPr>
    <p:cSldViewPr>
      <p:cViewPr varScale="1">
        <p:scale>
          <a:sx n="129" d="100"/>
          <a:sy n="129" d="100"/>
        </p:scale>
        <p:origin x="906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100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회 반복하여 전회의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backward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메서드로 계산된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경사값을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초기화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선형 모델로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y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예측값을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계산함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MSE 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에 의한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미분율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계산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(mean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전체 평균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경사를 갱신하고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그대로 대입해서 갱신하면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다른텐서가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돼서 계산 그래프가 망가진다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따라서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data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만 갱신한다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그리고 수렴확인을 위한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기록한다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loss.item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은 로스의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스칼라값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6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아까 선형 회귀  모델을 모듈을 사용하여 작성하였음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Linear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층을 작성하였다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절편이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회구귀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계수에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포함되므로 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차원을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3,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절편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(bias)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false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로 하였음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SGD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의 최적화기상에서 정의한 네트워크의 파라미터를 전달해서 초기화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MSE loss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클래스 생성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반복문에서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회의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backward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메서드로 계산된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경사값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초기화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으로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chrllghk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선형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모델으로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y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예측값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계산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view_as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y_pred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같은크기로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MSE loss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계산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그라디언트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갱신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0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MNIST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데이터셋을 가져와 실행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6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Torch.max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집계축을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지정하면 최댓값 뿐만 아니라 그 위치도 반환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l"/>
            <a:r>
              <a:rPr lang="en-US" altLang="ko-KR" sz="2800" b="1" i="0" dirty="0" err="1">
                <a:solidFill>
                  <a:srgbClr val="836C68"/>
                </a:solidFill>
                <a:effectLst/>
                <a:latin typeface="a12Gothic"/>
              </a:rPr>
              <a:t>torch.max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 함수는 주어진 </a:t>
            </a:r>
            <a:r>
              <a:rPr lang="ko-KR" altLang="en-US" sz="2800" b="0" i="0" dirty="0" err="1">
                <a:solidFill>
                  <a:srgbClr val="836C68"/>
                </a:solidFill>
                <a:effectLst/>
                <a:latin typeface="a12Gothic"/>
              </a:rPr>
              <a:t>텐서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 배열의 최대 값이 들어있는 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index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를 </a:t>
            </a:r>
            <a:r>
              <a:rPr lang="ko-KR" altLang="en-US" sz="2800" b="0" i="0" dirty="0" err="1">
                <a:solidFill>
                  <a:srgbClr val="836C68"/>
                </a:solidFill>
                <a:effectLst/>
                <a:latin typeface="a12Gothic"/>
              </a:rPr>
              <a:t>리턴하는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 함수입니다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.</a:t>
            </a:r>
          </a:p>
          <a:p>
            <a:pPr algn="l"/>
            <a:endParaRPr lang="en-US" altLang="ko-KR" sz="2800" b="0" i="0" dirty="0">
              <a:solidFill>
                <a:srgbClr val="836C68"/>
              </a:solidFill>
              <a:effectLst/>
              <a:latin typeface="a12Gothic"/>
            </a:endParaRPr>
          </a:p>
          <a:p>
            <a:pPr algn="l"/>
            <a:r>
              <a:rPr lang="en-US" altLang="ko-KR" sz="2800" b="0" i="0" dirty="0" err="1">
                <a:solidFill>
                  <a:srgbClr val="836C68"/>
                </a:solidFill>
                <a:effectLst/>
                <a:latin typeface="a12Gothic"/>
              </a:rPr>
              <a:t>Y_pred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 = [ [0.3,0.2,0.9,0.1] ] 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의 경우 </a:t>
            </a:r>
            <a:r>
              <a:rPr lang="en-US" altLang="ko-KR" sz="2800" b="0" i="0" dirty="0" err="1">
                <a:solidFill>
                  <a:srgbClr val="836C68"/>
                </a:solidFill>
                <a:effectLst/>
                <a:latin typeface="a12Gothic"/>
              </a:rPr>
              <a:t>torch.max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(</a:t>
            </a:r>
            <a:r>
              <a:rPr lang="en-US" altLang="ko-KR" sz="2800" b="0" i="0" dirty="0" err="1">
                <a:solidFill>
                  <a:srgbClr val="836C68"/>
                </a:solidFill>
                <a:effectLst/>
                <a:latin typeface="a12Gothic"/>
              </a:rPr>
              <a:t>Y_pred.data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 , 1 ) 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의 결과는 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0.9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의 인덱스인 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2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가 됩니다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0" i="0" dirty="0" err="1">
                <a:solidFill>
                  <a:srgbClr val="836C68"/>
                </a:solidFill>
                <a:effectLst/>
                <a:latin typeface="a12Gothic"/>
              </a:rPr>
              <a:t>torch.max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(</a:t>
            </a:r>
            <a:r>
              <a:rPr lang="en-US" altLang="ko-KR" sz="2800" b="0" i="0" dirty="0" err="1">
                <a:solidFill>
                  <a:srgbClr val="836C68"/>
                </a:solidFill>
                <a:effectLst/>
                <a:latin typeface="a12Gothic"/>
              </a:rPr>
              <a:t>Y_pred.data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 , </a:t>
            </a:r>
            <a:r>
              <a:rPr lang="en-US" altLang="ko-KR" sz="2800" b="1" i="0" dirty="0">
                <a:solidFill>
                  <a:srgbClr val="836C68"/>
                </a:solidFill>
                <a:effectLst/>
                <a:latin typeface="a12Gothic"/>
              </a:rPr>
              <a:t>1 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) 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뒤에 들어가는 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1 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은 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dimension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에 대한 것인데요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, 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우리는 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64 * 10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개의 </a:t>
            </a:r>
            <a:r>
              <a:rPr lang="en-US" altLang="ko-KR" sz="2800" b="0" i="0" dirty="0" err="1">
                <a:solidFill>
                  <a:srgbClr val="836C68"/>
                </a:solidFill>
                <a:effectLst/>
                <a:latin typeface="a12Gothic"/>
              </a:rPr>
              <a:t>Y_pred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 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값을 한번에 넣어주고  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64</a:t>
            </a:r>
            <a:r>
              <a:rPr lang="ko-KR" altLang="en-US" sz="2800" b="0" i="0" dirty="0">
                <a:solidFill>
                  <a:srgbClr val="836C68"/>
                </a:solidFill>
                <a:effectLst/>
                <a:latin typeface="a12Gothic"/>
              </a:rPr>
              <a:t>개의 예측한 값을 받아와야 합니다</a:t>
            </a:r>
            <a:r>
              <a:rPr lang="en-US" altLang="ko-KR" sz="2800" b="0" i="0" dirty="0">
                <a:solidFill>
                  <a:srgbClr val="836C68"/>
                </a:solidFill>
                <a:effectLst/>
                <a:latin typeface="a12Gothic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맨밑은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정답률을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77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3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선형 계층을 연결한 것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출력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은닉층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존재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단순히 선형 계층만 연결하면 전체가 선형함수가 되어버리므로 각 층 출력에는 활성화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(activation)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함수를 적용해 비선형 함수가 되도록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1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Sequential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module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층을 차례로 쌓아서 신경망을 구축할 때 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일직선으로 쌓인 형태의 신경망을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피드포워드형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46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텐서플로우에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존재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0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6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25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03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4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2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Torch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메인 네임스페이스로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등 다양한 수학함수가 이 패키지에 포함되어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Numpy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와 같은 구조를 가진다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Autograd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자동 미분을 위한 함수가 포함되어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자동 미분의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on/off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제어하는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콘텍스트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매니저나 자체 미분 가능 함수를 정의할 때 사용하는 기반 클래스인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Function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 포함되어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Nn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신경망을 구축하기 위한 다양한 데이터 구조나 레이어 등이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정의돼있다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컨볼루션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LSTM,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ReLU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활성화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MSELoss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손실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Optim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SGD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중심으로 한 파라미터 최적화 알고리즘이 구현되어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Onnx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open neural network exchange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포맷으로 모델을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엑스포트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할때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ONNX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는 서로 다른 딥러닝 프레임 워크간 모델을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공류할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사용하는 포맷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다음 세미나때 발표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9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기본적인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Gpu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버전으로 사용할 때 디바이스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cuda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입력해서 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3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i="1" dirty="0" err="1">
                <a:solidFill>
                  <a:srgbClr val="408080"/>
                </a:solidFill>
                <a:effectLst/>
              </a:rPr>
              <a:t>Numpy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로 옮길 때 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GPU 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버전일 시 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CPU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로 바꾸어야 함 </a:t>
            </a:r>
            <a:endParaRPr lang="en-US" altLang="ko-KR" sz="2800" i="1" dirty="0">
              <a:solidFill>
                <a:srgbClr val="408080"/>
              </a:solidFill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i="1" dirty="0">
                <a:solidFill>
                  <a:srgbClr val="408080"/>
                </a:solidFill>
                <a:effectLst/>
              </a:rPr>
              <a:t>GPU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상의 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Tensor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는 </a:t>
            </a:r>
            <a:r>
              <a:rPr lang="en-US" altLang="ko-KR" sz="2800" i="1" dirty="0" err="1">
                <a:solidFill>
                  <a:srgbClr val="408080"/>
                </a:solidFill>
                <a:effectLst/>
              </a:rPr>
              <a:t>cpu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메서드로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,</a:t>
            </a:r>
            <a:r>
              <a:rPr lang="ko-KR" altLang="en-US" sz="2800" dirty="0"/>
              <a:t> 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# CPU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의 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Tensor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로 이동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(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변환</a:t>
            </a:r>
            <a:r>
              <a:rPr lang="en-US" altLang="ko-KR" sz="2800" i="1" dirty="0">
                <a:solidFill>
                  <a:srgbClr val="408080"/>
                </a:solidFill>
                <a:effectLst/>
              </a:rPr>
              <a:t>)</a:t>
            </a:r>
            <a:r>
              <a:rPr lang="ko-KR" altLang="en-US" sz="2800" i="1" dirty="0">
                <a:solidFill>
                  <a:srgbClr val="408080"/>
                </a:solidFill>
                <a:effectLst/>
              </a:rPr>
              <a:t>할 필요가 있다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인덱스 조작은 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개가 존재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마스크 배열이란 원 배열과 크기는 같으면서 각 요소가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True/False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설정돼있는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배열을 가리킴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위의 예시를 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t &gt; 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[false, false, false],[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true,true,true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라는 마스크 배열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자동 미분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Backward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호출하여 모든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그라디언트를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자동으로 계산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그리고 이 변화도는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grad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속성에 누적됨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텐서플로우에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존재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4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최대우도측정과</a:t>
            </a:r>
            <a:r>
              <a:rPr lang="ko-KR" altLang="en-US" dirty="0"/>
              <a:t> 선형모델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위의 식을 기반으로 한 선형 회귀 모델을 직접 만들어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내었다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데이터를 준비하고 절편을 회귀 계수에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포함키기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의 최초 차원에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을 추가 및 그리고 두번째 세번째는 랜덤으로 하여 합쳤다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는 참의 계수와 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의 내적을 행렬과 벡터의 곱으로 모아서 계산한다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(mv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배열과 벡터의 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기울기 하강을 최적화 하기위해 파라미터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Tensor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난수로 초기화 해서 생성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-&gt; 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Gamma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학습률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손실함수의 로그 작성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Randn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erif KR"/>
              </a:rPr>
              <a:t>평균이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Noto Serif KR"/>
              </a:rPr>
              <a:t>0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erif KR"/>
              </a:rPr>
              <a:t>이고 표준편차가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Noto Serif KR"/>
              </a:rPr>
              <a:t>1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erif KR"/>
              </a:rPr>
              <a:t>인 </a:t>
            </a:r>
            <a:r>
              <a:rPr lang="ko-KR" altLang="en-US" sz="2800" b="0" i="0" dirty="0" err="1">
                <a:solidFill>
                  <a:srgbClr val="333333"/>
                </a:solidFill>
                <a:effectLst/>
                <a:latin typeface="Noto Serif KR"/>
              </a:rPr>
              <a:t>가우시안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Noto Serif KR"/>
              </a:rPr>
              <a:t> 정규분포를 이용해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6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0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918646"/>
            <a:ext cx="5220072" cy="1080120"/>
          </a:xfrm>
        </p:spPr>
        <p:txBody>
          <a:bodyPr/>
          <a:lstStyle/>
          <a:p>
            <a:pPr lvl="0"/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en-US" altLang="ko-KR" dirty="0" err="1"/>
              <a:t>Firststep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600" b="1" dirty="0"/>
              <a:t>e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gression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/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1FAFE4-1517-4DAF-B308-C0B019404F2A}"/>
              </a:ext>
            </a:extLst>
          </p:cNvPr>
          <p:cNvSpPr txBox="1"/>
          <p:nvPr/>
        </p:nvSpPr>
        <p:spPr>
          <a:xfrm>
            <a:off x="450176" y="1628133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for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epoc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 in range(100):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w.grad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 = None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y_pred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 = torch.mv(X, w)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loss =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torch.mean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((y -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y_pred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)**2)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loss.backward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()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w.data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 =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w.data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 - gamma *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w.grad.data</a:t>
            </a:r>
            <a:endParaRPr lang="en-US" altLang="ko-KR" b="1" dirty="0">
              <a:solidFill>
                <a:srgbClr val="404040"/>
              </a:solidFill>
              <a:effectLst/>
            </a:endParaRP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losses.append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loss.item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())</a:t>
            </a:r>
          </a:p>
          <a:p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8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600" b="1" dirty="0"/>
              <a:t>e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gression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/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1424700-8F42-431B-8A37-2529076D9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36" y="2211710"/>
            <a:ext cx="3170028" cy="2068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5C9F78-70CF-4544-A43E-6F32528B25E4}"/>
              </a:ext>
            </a:extLst>
          </p:cNvPr>
          <p:cNvSpPr txBox="1"/>
          <p:nvPr/>
        </p:nvSpPr>
        <p:spPr>
          <a:xfrm>
            <a:off x="2232855" y="268986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w </a:t>
            </a:r>
            <a:r>
              <a:rPr lang="ko-KR" altLang="en-US" b="1" dirty="0">
                <a:solidFill>
                  <a:srgbClr val="404040"/>
                </a:solidFill>
              </a:rPr>
              <a:t>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6B6C4A-F996-42E3-B2BE-3943F2986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245855"/>
            <a:ext cx="461074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600" b="1" dirty="0"/>
              <a:t>e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gression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/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1FAFE4-1517-4DAF-B308-C0B019404F2A}"/>
              </a:ext>
            </a:extLst>
          </p:cNvPr>
          <p:cNvSpPr txBox="1"/>
          <p:nvPr/>
        </p:nvSpPr>
        <p:spPr>
          <a:xfrm>
            <a:off x="467544" y="1510789"/>
            <a:ext cx="58510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net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in_features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=3,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out_features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=1, bias=False)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optimizer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optim.SGD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net.parameters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lr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=0.1)</a:t>
            </a:r>
          </a:p>
          <a:p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loss_fn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nn.MSELoss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</a:t>
            </a:r>
          </a:p>
          <a:p>
            <a:b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losses = []</a:t>
            </a:r>
          </a:p>
          <a:p>
            <a:b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for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epoc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in range(100):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optimizer.zero_grad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y_pred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= net(X)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loss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loss_fn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y_pred.view_as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(y), y)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loss.backward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optimizer.step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 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losses.append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loss.item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539B9-8E4D-4A83-9768-05CB86ED7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431" y="2900182"/>
            <a:ext cx="498227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</a:t>
            </a:r>
            <a:r>
              <a:rPr lang="en-US" altLang="ko-KR" sz="2600" b="1" dirty="0"/>
              <a:t>gistic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600" b="1" dirty="0"/>
              <a:t>e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gression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AB1D4-9A03-4818-880E-BF938802FBCF}"/>
              </a:ext>
            </a:extLst>
          </p:cNvPr>
          <p:cNvSpPr txBox="1"/>
          <p:nvPr/>
        </p:nvSpPr>
        <p:spPr>
          <a:xfrm>
            <a:off x="611560" y="1563638"/>
            <a:ext cx="813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digits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load_digits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</a:t>
            </a:r>
          </a:p>
          <a:p>
            <a:br>
              <a:rPr lang="en-US" altLang="ko-KR" sz="1600" b="1" dirty="0">
                <a:solidFill>
                  <a:srgbClr val="404040"/>
                </a:solidFill>
                <a:effectLst/>
              </a:rPr>
            </a:br>
            <a:r>
              <a:rPr lang="en-US" altLang="ko-KR" sz="1600" b="1" dirty="0">
                <a:solidFill>
                  <a:srgbClr val="404040"/>
                </a:solidFill>
                <a:effectLst/>
              </a:rPr>
              <a:t>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digits.data</a:t>
            </a:r>
            <a:endParaRPr lang="en-US" altLang="ko-KR" sz="1600" b="1" dirty="0">
              <a:solidFill>
                <a:srgbClr val="404040"/>
              </a:solidFill>
              <a:effectLst/>
            </a:endParaRP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y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digits.target</a:t>
            </a:r>
            <a:endParaRPr lang="en-US" altLang="ko-KR" sz="1600" b="1" dirty="0">
              <a:solidFill>
                <a:srgbClr val="404040"/>
              </a:solidFill>
              <a:effectLst/>
            </a:endParaRPr>
          </a:p>
          <a:p>
            <a:br>
              <a:rPr lang="en-US" altLang="ko-KR" sz="1600" b="1" dirty="0">
                <a:solidFill>
                  <a:srgbClr val="404040"/>
                </a:solidFill>
                <a:effectLst/>
              </a:rPr>
            </a:br>
            <a:r>
              <a:rPr lang="en-US" altLang="ko-KR" sz="1600" b="1" dirty="0">
                <a:solidFill>
                  <a:srgbClr val="404040"/>
                </a:solidFill>
                <a:effectLst/>
              </a:rPr>
              <a:t>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torch.tensor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(X,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dtype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=torch.float32)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y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torch.tensor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(y,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dtype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=torch.int64)</a:t>
            </a:r>
          </a:p>
          <a:p>
            <a:br>
              <a:rPr lang="en-US" altLang="ko-KR" sz="1600" b="1" dirty="0">
                <a:solidFill>
                  <a:srgbClr val="404040"/>
                </a:solidFill>
                <a:effectLst/>
              </a:rPr>
            </a:br>
            <a:r>
              <a:rPr lang="en-US" altLang="ko-KR" sz="1600" b="1" dirty="0">
                <a:solidFill>
                  <a:srgbClr val="404040"/>
                </a:solidFill>
                <a:effectLst/>
              </a:rPr>
              <a:t>net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nn.Linear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X.size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()[1], 10)</a:t>
            </a:r>
          </a:p>
          <a:p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loss_fn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nn.CrossEntropyLoss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optimizer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optim.SGD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net.parameters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lr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=0.01)</a:t>
            </a:r>
          </a:p>
        </p:txBody>
      </p:sp>
    </p:spTree>
    <p:extLst>
      <p:ext uri="{BB962C8B-B14F-4D97-AF65-F5344CB8AC3E}">
        <p14:creationId xmlns:p14="http://schemas.microsoft.com/office/powerpoint/2010/main" val="129831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</a:t>
            </a:r>
            <a:r>
              <a:rPr lang="en-US" altLang="ko-KR" sz="2600" b="1" dirty="0"/>
              <a:t>gistic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600" b="1" dirty="0"/>
              <a:t>e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gression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AB1D4-9A03-4818-880E-BF938802FBCF}"/>
              </a:ext>
            </a:extLst>
          </p:cNvPr>
          <p:cNvSpPr txBox="1"/>
          <p:nvPr/>
        </p:nvSpPr>
        <p:spPr>
          <a:xfrm>
            <a:off x="611560" y="915566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losses = []</a:t>
            </a:r>
          </a:p>
          <a:p>
            <a:br>
              <a:rPr lang="en-US" altLang="ko-KR" sz="1600" b="1" dirty="0">
                <a:solidFill>
                  <a:srgbClr val="404040"/>
                </a:solidFill>
                <a:effectLst/>
              </a:rPr>
            </a:br>
            <a:r>
              <a:rPr lang="en-US" altLang="ko-KR" sz="1600" b="1" dirty="0">
                <a:solidFill>
                  <a:srgbClr val="404040"/>
                </a:solidFill>
                <a:effectLst/>
              </a:rPr>
              <a:t>for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epoc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 in range(100):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optimizer.zero_grad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y_pred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 = net(X)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loss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loss_fn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y_pred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, y)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loss.backward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optimizer.step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losses.append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loss.item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())</a:t>
            </a:r>
          </a:p>
          <a:p>
            <a:endParaRPr lang="en-US" altLang="ko-KR" sz="1600" b="1" dirty="0">
              <a:solidFill>
                <a:srgbClr val="404040"/>
              </a:solidFill>
              <a:effectLst/>
            </a:endParaRPr>
          </a:p>
          <a:p>
            <a:r>
              <a:rPr lang="es-ES" altLang="ko-KR" sz="1600" b="1" dirty="0">
                <a:solidFill>
                  <a:srgbClr val="404040"/>
                </a:solidFill>
                <a:effectLst/>
              </a:rPr>
              <a:t>_, y_pred = torch.max(net(X),1)</a:t>
            </a:r>
          </a:p>
          <a:p>
            <a:r>
              <a:rPr lang="es-ES" altLang="ko-KR" sz="1600" b="1" dirty="0">
                <a:solidFill>
                  <a:srgbClr val="404040"/>
                </a:solidFill>
                <a:effectLst/>
              </a:rPr>
              <a:t>(y_pred == y).sum().item() / len(y)</a:t>
            </a:r>
          </a:p>
          <a:p>
            <a:endParaRPr lang="en-US" altLang="ko-KR" sz="1600" b="1" dirty="0">
              <a:solidFill>
                <a:srgbClr val="404040"/>
              </a:solidFill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8352D-F11D-4A4B-83C2-57F3ABC9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961542"/>
            <a:ext cx="1705213" cy="276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FA48E1-0AB2-4C26-A23A-86C79C10534F}"/>
              </a:ext>
            </a:extLst>
          </p:cNvPr>
          <p:cNvSpPr txBox="1"/>
          <p:nvPr/>
        </p:nvSpPr>
        <p:spPr>
          <a:xfrm>
            <a:off x="6540730" y="26408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04040"/>
                </a:solidFill>
              </a:rPr>
              <a:t>결과</a:t>
            </a:r>
            <a:endParaRPr lang="en-US" altLang="ko-KR" sz="1600" b="1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186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Multi-Layer</a:t>
            </a:r>
            <a:r>
              <a:rPr lang="ko-KR" altLang="en-US" sz="2800" dirty="0"/>
              <a:t> </a:t>
            </a:r>
            <a:r>
              <a:rPr lang="en-US" altLang="ko-KR" sz="2800" dirty="0"/>
              <a:t>Perceptron</a:t>
            </a:r>
            <a:endParaRPr lang="ko-KR" altLang="en-US" sz="2800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0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Multi-Layer Perceptron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1527B0-217D-4982-9487-D0D7A15D10DB}"/>
              </a:ext>
            </a:extLst>
          </p:cNvPr>
          <p:cNvSpPr/>
          <p:nvPr/>
        </p:nvSpPr>
        <p:spPr>
          <a:xfrm>
            <a:off x="1983824" y="1787620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6FAA5A8-9BFD-4597-8557-2C97669840B9}"/>
              </a:ext>
            </a:extLst>
          </p:cNvPr>
          <p:cNvSpPr/>
          <p:nvPr/>
        </p:nvSpPr>
        <p:spPr>
          <a:xfrm>
            <a:off x="1985267" y="2399688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DC51FF-EDF6-4EAC-B7CC-E0B1B6124586}"/>
              </a:ext>
            </a:extLst>
          </p:cNvPr>
          <p:cNvSpPr/>
          <p:nvPr/>
        </p:nvSpPr>
        <p:spPr>
          <a:xfrm>
            <a:off x="1982381" y="3011756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FFE4C4-AA72-411C-8E70-AA64DFE18F0C}"/>
              </a:ext>
            </a:extLst>
          </p:cNvPr>
          <p:cNvSpPr/>
          <p:nvPr/>
        </p:nvSpPr>
        <p:spPr>
          <a:xfrm>
            <a:off x="1983824" y="3623824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D2467D-3ED6-4342-B04F-C9FBDFADF5BF}"/>
              </a:ext>
            </a:extLst>
          </p:cNvPr>
          <p:cNvSpPr/>
          <p:nvPr/>
        </p:nvSpPr>
        <p:spPr>
          <a:xfrm>
            <a:off x="3631254" y="2383496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8C678F-0722-488F-A831-D3D70DBAF2FC}"/>
              </a:ext>
            </a:extLst>
          </p:cNvPr>
          <p:cNvSpPr/>
          <p:nvPr/>
        </p:nvSpPr>
        <p:spPr>
          <a:xfrm>
            <a:off x="3632697" y="2995564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DA1685-3F0F-4C29-BCB8-814A57D5E02F}"/>
              </a:ext>
            </a:extLst>
          </p:cNvPr>
          <p:cNvSpPr/>
          <p:nvPr/>
        </p:nvSpPr>
        <p:spPr>
          <a:xfrm>
            <a:off x="5143578" y="2383496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2AE36C-F68D-4557-9035-365FDB9E9362}"/>
              </a:ext>
            </a:extLst>
          </p:cNvPr>
          <p:cNvSpPr/>
          <p:nvPr/>
        </p:nvSpPr>
        <p:spPr>
          <a:xfrm>
            <a:off x="5145021" y="2995564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615FBC-4F23-4956-B324-FFAE332A775F}"/>
              </a:ext>
            </a:extLst>
          </p:cNvPr>
          <p:cNvSpPr/>
          <p:nvPr/>
        </p:nvSpPr>
        <p:spPr>
          <a:xfrm>
            <a:off x="6651260" y="2075928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A9AD64-D6D9-486F-932A-57EB0DCE6C3F}"/>
              </a:ext>
            </a:extLst>
          </p:cNvPr>
          <p:cNvSpPr/>
          <p:nvPr/>
        </p:nvSpPr>
        <p:spPr>
          <a:xfrm>
            <a:off x="6660232" y="2715766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D4A94DF-1055-47BE-B4E2-C8CE76DB0C38}"/>
              </a:ext>
            </a:extLst>
          </p:cNvPr>
          <p:cNvSpPr/>
          <p:nvPr/>
        </p:nvSpPr>
        <p:spPr>
          <a:xfrm>
            <a:off x="6658789" y="3355604"/>
            <a:ext cx="360040" cy="360040"/>
          </a:xfrm>
          <a:prstGeom prst="ellipse">
            <a:avLst/>
          </a:prstGeom>
          <a:ln>
            <a:solidFill>
              <a:srgbClr val="4040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DB5D83-7E90-4CA7-AF92-13A928BA9926}"/>
              </a:ext>
            </a:extLst>
          </p:cNvPr>
          <p:cNvCxnSpPr>
            <a:stCxn id="3" idx="6"/>
            <a:endCxn id="14" idx="2"/>
          </p:cNvCxnSpPr>
          <p:nvPr/>
        </p:nvCxnSpPr>
        <p:spPr>
          <a:xfrm>
            <a:off x="2343864" y="1967640"/>
            <a:ext cx="1287390" cy="595876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F0F735-B42A-49BB-8269-6ECE8D7463A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42678" y="1947828"/>
            <a:ext cx="1290019" cy="1227756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0BE7E37-0BEE-4CB3-96EE-EE6EDC4CC13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347936" y="2563516"/>
            <a:ext cx="1283318" cy="3238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892CC0-0A28-441B-A14D-C3A4854DE101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2345307" y="2579708"/>
            <a:ext cx="1287390" cy="595876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81DF86-7C97-4D8E-8E37-7787BDF6D31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2342421" y="2563516"/>
            <a:ext cx="1288833" cy="62826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CCBFB8-211D-4CFE-8FA2-06E428F0D5D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343864" y="2563516"/>
            <a:ext cx="1287390" cy="124032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5354700-5AF2-4973-A60E-F7542C446486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2342421" y="3175584"/>
            <a:ext cx="1290276" cy="16192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5F08C3-052B-438D-B5F0-D9A609FC840E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2343864" y="3175584"/>
            <a:ext cx="1288833" cy="62826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13ADBA5-E076-4650-9FB5-9CA490DCB7C7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991294" y="2561706"/>
            <a:ext cx="1152284" cy="181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285A206-6A6A-4B01-8856-FC8E124D5A1E}"/>
              </a:ext>
            </a:extLst>
          </p:cNvPr>
          <p:cNvCxnSpPr>
            <a:cxnSpLocks/>
          </p:cNvCxnSpPr>
          <p:nvPr/>
        </p:nvCxnSpPr>
        <p:spPr>
          <a:xfrm>
            <a:off x="3995936" y="3199929"/>
            <a:ext cx="1152284" cy="181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8B9AB23-2429-47DA-869F-49047CB62D9F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91294" y="2563516"/>
            <a:ext cx="1153727" cy="61206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2FD318A-3165-4771-A8FB-487FD249354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995936" y="2563516"/>
            <a:ext cx="1147642" cy="63641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C09A32B-0D49-4F56-BE78-2A34B872CA5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506505" y="2255948"/>
            <a:ext cx="1144755" cy="31720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64D1DDE-4E41-4306-8AE4-9EF2A0406D1B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5503618" y="2563516"/>
            <a:ext cx="1156614" cy="33227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496B3A0-6D36-4CE1-A2AF-F9CF401211FB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508104" y="2557314"/>
            <a:ext cx="1150685" cy="97831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55D83B5-9A08-4A39-B3AA-C3DD497651C8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500575" y="2255948"/>
            <a:ext cx="1150685" cy="905752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9BCCF70-D329-4096-993B-5ED8B5FDF4D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513311" y="2895786"/>
            <a:ext cx="1146921" cy="26591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D9A5771-F929-45AB-9D45-18542711C5D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518518" y="3163813"/>
            <a:ext cx="1140271" cy="371811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6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Multi-Layer Perceptron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28174-91BA-4B58-9B5F-630368E2465A}"/>
              </a:ext>
            </a:extLst>
          </p:cNvPr>
          <p:cNvSpPr txBox="1"/>
          <p:nvPr/>
        </p:nvSpPr>
        <p:spPr>
          <a:xfrm>
            <a:off x="539552" y="1635646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</a:b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import torch from torch import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 </a:t>
            </a:r>
          </a:p>
          <a:p>
            <a:endParaRPr lang="en-US" altLang="ko-KR" sz="1600" b="1" i="0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net =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nn.Sequential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(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nn.Linear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(64, 32),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nn.ReLU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(),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nn.Linear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(32, 16),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nn.ReLU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(), </a:t>
            </a:r>
            <a:r>
              <a:rPr lang="en-US" altLang="ko-KR" sz="1600" b="1" i="0" dirty="0" err="1">
                <a:solidFill>
                  <a:srgbClr val="404040"/>
                </a:solidFill>
                <a:effectLst/>
                <a:latin typeface="+mj-lt"/>
              </a:rPr>
              <a:t>nn.Linear</a:t>
            </a:r>
            <a:r>
              <a:rPr lang="en-US" altLang="ko-KR" sz="1600" b="1" i="0" dirty="0">
                <a:solidFill>
                  <a:srgbClr val="404040"/>
                </a:solidFill>
                <a:effectLst/>
                <a:latin typeface="+mj-lt"/>
              </a:rPr>
              <a:t>(16, 10) )</a:t>
            </a:r>
            <a:endParaRPr lang="en-US" altLang="ko-KR" sz="1600" b="1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2C2355-8C65-4BB4-B6A7-BC1537F9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99" y="3141333"/>
            <a:ext cx="473458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&amp;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28174-91BA-4B58-9B5F-630368E2465A}"/>
              </a:ext>
            </a:extLst>
          </p:cNvPr>
          <p:cNvSpPr txBox="1"/>
          <p:nvPr/>
        </p:nvSpPr>
        <p:spPr>
          <a:xfrm>
            <a:off x="3167844" y="1680506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04040"/>
                </a:solidFill>
                <a:effectLst/>
              </a:rPr>
              <a:t>학습 데이터와 </a:t>
            </a:r>
            <a:r>
              <a:rPr lang="en-US" altLang="ko-KR" sz="1600" b="1" dirty="0">
                <a:solidFill>
                  <a:srgbClr val="404040"/>
                </a:solidFill>
                <a:effectLst/>
              </a:rPr>
              <a:t>Label</a:t>
            </a:r>
            <a:r>
              <a:rPr lang="ko-KR" altLang="en-US" sz="1600" b="1" dirty="0">
                <a:solidFill>
                  <a:srgbClr val="404040"/>
                </a:solidFill>
                <a:effectLst/>
              </a:rPr>
              <a:t>을 묶어 놓은 컨테이너</a:t>
            </a:r>
            <a:endParaRPr lang="en-US" altLang="ko-KR" sz="1600" b="1" dirty="0">
              <a:solidFill>
                <a:srgbClr val="404040"/>
              </a:solidFill>
              <a:effectLst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C8B392-0709-4A10-9BD2-B1DA2F69FF8B}"/>
              </a:ext>
            </a:extLst>
          </p:cNvPr>
          <p:cNvSpPr/>
          <p:nvPr/>
        </p:nvSpPr>
        <p:spPr>
          <a:xfrm>
            <a:off x="863588" y="1059582"/>
            <a:ext cx="1656184" cy="1584176"/>
          </a:xfrm>
          <a:prstGeom prst="ellipse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Tensor</a:t>
            </a:r>
          </a:p>
          <a:p>
            <a:pPr algn="ctr"/>
            <a:r>
              <a:rPr lang="en-US" altLang="ko-KR" b="1" dirty="0"/>
              <a:t>Dataset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6022547-D120-404D-B245-94FBEB52CE5B}"/>
              </a:ext>
            </a:extLst>
          </p:cNvPr>
          <p:cNvSpPr/>
          <p:nvPr/>
        </p:nvSpPr>
        <p:spPr>
          <a:xfrm>
            <a:off x="6516216" y="3122554"/>
            <a:ext cx="1656184" cy="1584176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</a:t>
            </a:r>
          </a:p>
          <a:p>
            <a:pPr algn="ctr"/>
            <a:r>
              <a:rPr lang="en-US" altLang="ko-KR" b="1" dirty="0"/>
              <a:t>Loader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5203C-0EA5-4AA4-AE09-50BB51EE86D6}"/>
              </a:ext>
            </a:extLst>
          </p:cNvPr>
          <p:cNvSpPr txBox="1"/>
          <p:nvPr/>
        </p:nvSpPr>
        <p:spPr>
          <a:xfrm>
            <a:off x="1043608" y="3767680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404040"/>
                </a:solidFill>
                <a:effectLst/>
              </a:rPr>
              <a:t>TensorDataset</a:t>
            </a:r>
            <a:r>
              <a:rPr lang="ko-KR" altLang="en-US" sz="1600" b="1" dirty="0">
                <a:solidFill>
                  <a:srgbClr val="404040"/>
                </a:solidFill>
                <a:effectLst/>
              </a:rPr>
              <a:t>을 받아 일부만 간단히 추출하는 함수</a:t>
            </a:r>
            <a:endParaRPr lang="en-US" altLang="ko-KR" sz="1600" b="1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354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&amp;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DF13-2289-47F3-B329-F418ED0DC2FF}"/>
              </a:ext>
            </a:extLst>
          </p:cNvPr>
          <p:cNvSpPr txBox="1"/>
          <p:nvPr/>
        </p:nvSpPr>
        <p:spPr>
          <a:xfrm>
            <a:off x="683568" y="1131590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iris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load_iris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iris.data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[:100]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y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iris.target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[:100]</a:t>
            </a:r>
          </a:p>
          <a:p>
            <a:endParaRPr lang="en-US" altLang="ko-KR" sz="1600" b="1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torch.tensor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(X,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dtype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=torch.float32)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y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torch.tensor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(y,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dtype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=torch.float32)</a:t>
            </a:r>
          </a:p>
          <a:p>
            <a:endParaRPr lang="en-US" altLang="ko-KR" sz="1600" b="1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ds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TensorDataset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(X, y)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loader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DataLoader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(ds,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batch_size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=10, shuffle=True)</a:t>
            </a:r>
          </a:p>
          <a:p>
            <a:endParaRPr lang="en-US" altLang="ko-KR" sz="1600" b="1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net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nn.Linear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(4, 1)</a:t>
            </a:r>
          </a:p>
          <a:p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loss_fn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nn.BCEWithLogitsLoss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optimizer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optim.SGD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net.parameters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=0.25)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losses = []</a:t>
            </a:r>
          </a:p>
        </p:txBody>
      </p:sp>
    </p:spTree>
    <p:extLst>
      <p:ext uri="{BB962C8B-B14F-4D97-AF65-F5344CB8AC3E}">
        <p14:creationId xmlns:p14="http://schemas.microsoft.com/office/powerpoint/2010/main" val="425403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Tensor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&amp;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DF13-2289-47F3-B329-F418ED0DC2FF}"/>
              </a:ext>
            </a:extLst>
          </p:cNvPr>
          <p:cNvSpPr txBox="1"/>
          <p:nvPr/>
        </p:nvSpPr>
        <p:spPr>
          <a:xfrm>
            <a:off x="683568" y="1635646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for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epoc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in range(100):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batch_loss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= 0.0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for xx,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yy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in loader: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optimizer.zero_grad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y_pred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= net(xx)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    loss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loss_fn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y_pred.view_as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yy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),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yy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loss.backward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optimizer.step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batch_loss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+=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loss.item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losses.append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j-lt"/>
              </a:rPr>
              <a:t>batch_loss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04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&amp; </a:t>
            </a:r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239CD-E694-486E-BE17-060CE13D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635645"/>
            <a:ext cx="3312368" cy="2174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6C0386-1706-40AE-8951-662EB779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611364"/>
            <a:ext cx="3384376" cy="22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Modularization Of Neural Network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66D6F-25FC-4D8D-8B59-9220363B676A}"/>
              </a:ext>
            </a:extLst>
          </p:cNvPr>
          <p:cNvSpPr txBox="1"/>
          <p:nvPr/>
        </p:nvSpPr>
        <p:spPr>
          <a:xfrm>
            <a:off x="394756" y="1480017"/>
            <a:ext cx="4176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class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CustomLinear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nn.Module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):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def __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init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__(self,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in_features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  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out_features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          bias=True, p=0.5):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super().__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init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__()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self.linear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in_features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                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out_features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                        bias)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self.relu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nn.ReLU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self.drop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nn.Dropout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6E90C-3275-47FB-9897-F8543D46070E}"/>
              </a:ext>
            </a:extLst>
          </p:cNvPr>
          <p:cNvSpPr txBox="1"/>
          <p:nvPr/>
        </p:nvSpPr>
        <p:spPr>
          <a:xfrm>
            <a:off x="4860032" y="1347614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def forward(self, x):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self.linear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(x)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self.relu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(x)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x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self.drop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(x)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  return x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  </a:t>
            </a:r>
          </a:p>
          <a:p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mlp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=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nn.Sequential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CustomLinear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(64, 200),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CustomLinear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(200, 200),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CustomLinear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(200, 200),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    </a:t>
            </a:r>
            <a:r>
              <a:rPr lang="en-US" altLang="ko-KR" sz="1600" b="1" dirty="0" err="1">
                <a:solidFill>
                  <a:srgbClr val="404040"/>
                </a:solidFill>
                <a:effectLst/>
                <a:latin typeface="+mn-ea"/>
              </a:rPr>
              <a:t>nn.Linear</a:t>
            </a:r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(200, 10)</a:t>
            </a:r>
          </a:p>
          <a:p>
            <a:r>
              <a:rPr lang="en-US" altLang="ko-KR" sz="1600" b="1" dirty="0">
                <a:solidFill>
                  <a:srgbClr val="404040"/>
                </a:solidFill>
                <a:effectLst/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563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Modularization Of Neural Network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66D6F-25FC-4D8D-8B59-9220363B676A}"/>
              </a:ext>
            </a:extLst>
          </p:cNvPr>
          <p:cNvSpPr txBox="1"/>
          <p:nvPr/>
        </p:nvSpPr>
        <p:spPr>
          <a:xfrm>
            <a:off x="503158" y="1049124"/>
            <a:ext cx="81376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class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MyMLP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nn.Module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):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def __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init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__(self,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in_features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,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         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out_features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):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super().__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init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__()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self.ln1 =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CustomLinear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(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in_features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, 200)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self.ln2 =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CustomLinear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(200, 200)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self.ln3 =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CustomLinear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(200, 200)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self.ln4 =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CustomLinear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(200, 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out_features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def forward(self, x):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x = self.ln1(x)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x = self.ln2(x)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x = self.ln3(x)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x = self.ln4(x)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  return x</a:t>
            </a:r>
          </a:p>
          <a:p>
            <a:r>
              <a:rPr lang="en-US" altLang="ko-KR" sz="1400" b="1" dirty="0">
                <a:solidFill>
                  <a:srgbClr val="404040"/>
                </a:solidFill>
                <a:effectLst/>
              </a:rPr>
              <a:t>      </a:t>
            </a:r>
          </a:p>
          <a:p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mlp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 = </a:t>
            </a:r>
            <a:r>
              <a:rPr lang="en-US" altLang="ko-KR" sz="1400" b="1" dirty="0" err="1">
                <a:solidFill>
                  <a:srgbClr val="404040"/>
                </a:solidFill>
                <a:effectLst/>
              </a:rPr>
              <a:t>MyMLP</a:t>
            </a:r>
            <a:r>
              <a:rPr lang="en-US" altLang="ko-KR" sz="1400" b="1" dirty="0">
                <a:solidFill>
                  <a:srgbClr val="404040"/>
                </a:solidFill>
                <a:effectLst/>
              </a:rPr>
              <a:t>(64, 10)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9F361F-216E-4735-8E92-F5E2B7B2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502109"/>
            <a:ext cx="3607079" cy="28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4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0A6EFA5-A3FB-4FC1-811F-0AC263D9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26534"/>
              </p:ext>
            </p:extLst>
          </p:nvPr>
        </p:nvGraphicFramePr>
        <p:xfrm>
          <a:off x="683568" y="1491630"/>
          <a:ext cx="8050113" cy="302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787">
                  <a:extLst>
                    <a:ext uri="{9D8B030D-6E8A-4147-A177-3AD203B41FA5}">
                      <a16:colId xmlns:a16="http://schemas.microsoft.com/office/drawing/2014/main" val="1442184751"/>
                    </a:ext>
                  </a:extLst>
                </a:gridCol>
                <a:gridCol w="6378326">
                  <a:extLst>
                    <a:ext uri="{9D8B030D-6E8A-4147-A177-3AD203B41FA5}">
                      <a16:colId xmlns:a16="http://schemas.microsoft.com/office/drawing/2014/main" val="22654712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torch</a:t>
                      </a:r>
                      <a:endParaRPr lang="ko-KR" altLang="en-US" sz="1600" b="1" dirty="0">
                        <a:solidFill>
                          <a:srgbClr val="40404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텐서</a:t>
                      </a:r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 등 다양한 수학 함수가 포함된 메인 패키지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2491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torch.autograd</a:t>
                      </a:r>
                      <a:endParaRPr lang="ko-KR" altLang="en-US" sz="1600" b="1" dirty="0">
                        <a:solidFill>
                          <a:srgbClr val="40404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자동 미분을 위한 함수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5444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torch.nn</a:t>
                      </a:r>
                      <a:endParaRPr lang="ko-KR" altLang="en-US" sz="1600" b="1" dirty="0">
                        <a:solidFill>
                          <a:srgbClr val="40404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신경망을 구축하기 위한 레이어</a:t>
                      </a:r>
                      <a:r>
                        <a:rPr lang="en-US" altLang="ko-KR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데이터 구조 등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075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torch.optim</a:t>
                      </a:r>
                      <a:endParaRPr lang="ko-KR" altLang="en-US" sz="1600" b="1" dirty="0">
                        <a:solidFill>
                          <a:srgbClr val="40404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파라미터 최적화 알고리즘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1151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torch.utils.data</a:t>
                      </a:r>
                      <a:endParaRPr lang="ko-KR" altLang="en-US" sz="1600" b="1" dirty="0">
                        <a:solidFill>
                          <a:srgbClr val="40404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SGD</a:t>
                      </a:r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의 반복 연산을 실행할 때 사용하는 미니 배치용 </a:t>
                      </a:r>
                      <a:r>
                        <a:rPr lang="ko-KR" altLang="en-US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유틸</a:t>
                      </a:r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890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dirty="0" err="1">
                          <a:solidFill>
                            <a:srgbClr val="404040"/>
                          </a:solidFill>
                          <a:latin typeface="+mj-lt"/>
                        </a:rPr>
                        <a:t>torch.onnx</a:t>
                      </a:r>
                      <a:endParaRPr lang="ko-KR" altLang="en-US" sz="1600" b="1" dirty="0">
                        <a:solidFill>
                          <a:srgbClr val="40404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ONNX </a:t>
                      </a:r>
                      <a:r>
                        <a:rPr lang="ko-KR" altLang="en-US" sz="1600" b="1" dirty="0">
                          <a:solidFill>
                            <a:srgbClr val="404040"/>
                          </a:solidFill>
                          <a:latin typeface="+mj-lt"/>
                        </a:rPr>
                        <a:t>포맷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4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8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/>
              <a:t>Tensor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043AC-7627-49F1-9212-85CF4D7FCEB1}"/>
              </a:ext>
            </a:extLst>
          </p:cNvPr>
          <p:cNvSpPr txBox="1"/>
          <p:nvPr/>
        </p:nvSpPr>
        <p:spPr>
          <a:xfrm>
            <a:off x="1799692" y="1357795"/>
            <a:ext cx="5544616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t = </a:t>
            </a:r>
            <a:r>
              <a:rPr lang="en-US" altLang="ko-KR" b="1" dirty="0" err="1">
                <a:solidFill>
                  <a:srgbClr val="404040"/>
                </a:solidFill>
              </a:rPr>
              <a:t>torch.tensor</a:t>
            </a:r>
            <a:r>
              <a:rPr lang="en-US" altLang="ko-KR" b="1" dirty="0">
                <a:solidFill>
                  <a:srgbClr val="404040"/>
                </a:solidFill>
              </a:rPr>
              <a:t>([[1,2],[3,4]])</a:t>
            </a:r>
          </a:p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t = </a:t>
            </a:r>
            <a:r>
              <a:rPr lang="en-US" altLang="ko-KR" b="1" dirty="0" err="1">
                <a:solidFill>
                  <a:srgbClr val="404040"/>
                </a:solidFill>
              </a:rPr>
              <a:t>torch.tensor</a:t>
            </a:r>
            <a:r>
              <a:rPr lang="en-US" altLang="ko-KR" b="1" dirty="0">
                <a:solidFill>
                  <a:srgbClr val="404040"/>
                </a:solidFill>
              </a:rPr>
              <a:t>([[1,2],[3,4]], device=“cuda:0”)</a:t>
            </a:r>
          </a:p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t = </a:t>
            </a:r>
            <a:r>
              <a:rPr lang="en-US" altLang="ko-KR" b="1" dirty="0" err="1">
                <a:solidFill>
                  <a:srgbClr val="404040"/>
                </a:solidFill>
              </a:rPr>
              <a:t>torch.zeros</a:t>
            </a:r>
            <a:r>
              <a:rPr lang="en-US" altLang="ko-KR" b="1" dirty="0">
                <a:solidFill>
                  <a:srgbClr val="404040"/>
                </a:solidFill>
              </a:rPr>
              <a:t>(100,10).to(“cuda:0”)</a:t>
            </a:r>
          </a:p>
        </p:txBody>
      </p:sp>
    </p:spTree>
    <p:extLst>
      <p:ext uri="{BB962C8B-B14F-4D97-AF65-F5344CB8AC3E}">
        <p14:creationId xmlns:p14="http://schemas.microsoft.com/office/powerpoint/2010/main" val="333197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/>
              <a:t>Tensor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043AC-7627-49F1-9212-85CF4D7FCEB1}"/>
              </a:ext>
            </a:extLst>
          </p:cNvPr>
          <p:cNvSpPr txBox="1"/>
          <p:nvPr/>
        </p:nvSpPr>
        <p:spPr>
          <a:xfrm>
            <a:off x="1799692" y="1773294"/>
            <a:ext cx="5544616" cy="159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t = </a:t>
            </a:r>
            <a:r>
              <a:rPr lang="en-US" altLang="ko-KR" b="1" dirty="0" err="1">
                <a:solidFill>
                  <a:srgbClr val="404040"/>
                </a:solidFill>
              </a:rPr>
              <a:t>torch.tensor</a:t>
            </a:r>
            <a:r>
              <a:rPr lang="en-US" altLang="ko-KR" b="1" dirty="0">
                <a:solidFill>
                  <a:srgbClr val="404040"/>
                </a:solidFill>
              </a:rPr>
              <a:t>([[1,2],[3,4]], device=“cuda:0”)</a:t>
            </a:r>
          </a:p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x = t.to(“</a:t>
            </a:r>
            <a:r>
              <a:rPr lang="en-US" altLang="ko-KR" b="1" dirty="0" err="1">
                <a:solidFill>
                  <a:srgbClr val="404040"/>
                </a:solidFill>
              </a:rPr>
              <a:t>cpu</a:t>
            </a:r>
            <a:r>
              <a:rPr lang="en-US" altLang="ko-KR" b="1" dirty="0">
                <a:solidFill>
                  <a:srgbClr val="404040"/>
                </a:solidFill>
              </a:rPr>
              <a:t>”).</a:t>
            </a:r>
            <a:r>
              <a:rPr lang="en-US" altLang="ko-KR" b="1" dirty="0" err="1">
                <a:solidFill>
                  <a:srgbClr val="404040"/>
                </a:solidFill>
              </a:rPr>
              <a:t>numpy</a:t>
            </a:r>
            <a:r>
              <a:rPr lang="en-US" altLang="ko-KR" b="1" dirty="0">
                <a:solidFill>
                  <a:srgbClr val="40404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67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 Index Manipulation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043AC-7627-49F1-9212-85CF4D7FCEB1}"/>
              </a:ext>
            </a:extLst>
          </p:cNvPr>
          <p:cNvSpPr txBox="1"/>
          <p:nvPr/>
        </p:nvSpPr>
        <p:spPr>
          <a:xfrm>
            <a:off x="1018456" y="915566"/>
            <a:ext cx="3528392" cy="36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4040"/>
                </a:solidFill>
              </a:rPr>
              <a:t>스칼라 첨자 지정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4040"/>
                </a:solidFill>
              </a:rPr>
              <a:t>슬라이스 지정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4040"/>
                </a:solidFill>
              </a:rPr>
              <a:t>리스트 지정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4040"/>
                </a:solidFill>
              </a:rPr>
              <a:t>마스크 배열 사용</a:t>
            </a:r>
            <a:endParaRPr lang="en-US" altLang="ko-KR" sz="2000" b="1" dirty="0">
              <a:solidFill>
                <a:srgbClr val="40404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0BDBA-4F06-448A-890D-45A547B0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9662"/>
            <a:ext cx="321989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 err="1"/>
              <a:t>Autograd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639A7-801E-4755-9543-D463858701E5}"/>
              </a:ext>
            </a:extLst>
          </p:cNvPr>
          <p:cNvSpPr txBox="1"/>
          <p:nvPr/>
        </p:nvSpPr>
        <p:spPr>
          <a:xfrm>
            <a:off x="841689" y="1760989"/>
            <a:ext cx="54006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+mj-lt"/>
              </a:rPr>
              <a:t>w = </a:t>
            </a:r>
            <a:r>
              <a:rPr lang="en-US" altLang="ko-KR" b="1" dirty="0" err="1">
                <a:solidFill>
                  <a:srgbClr val="404040"/>
                </a:solidFill>
                <a:latin typeface="+mj-lt"/>
              </a:rPr>
              <a:t>torch.tensor</a:t>
            </a:r>
            <a:r>
              <a:rPr lang="en-US" altLang="ko-KR" b="1" dirty="0">
                <a:solidFill>
                  <a:srgbClr val="404040"/>
                </a:solidFill>
                <a:latin typeface="+mj-lt"/>
              </a:rPr>
              <a:t>(2.0, </a:t>
            </a:r>
            <a:r>
              <a:rPr lang="en-US" altLang="ko-KR" b="1" dirty="0" err="1">
                <a:solidFill>
                  <a:srgbClr val="404040"/>
                </a:solidFill>
                <a:latin typeface="+mj-lt"/>
              </a:rPr>
              <a:t>requires_grad</a:t>
            </a:r>
            <a:r>
              <a:rPr lang="en-US" altLang="ko-KR" b="1" dirty="0">
                <a:solidFill>
                  <a:srgbClr val="404040"/>
                </a:solidFill>
                <a:latin typeface="+mj-lt"/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+mj-lt"/>
              </a:rPr>
              <a:t>y = w ** 2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+mj-lt"/>
              </a:rPr>
              <a:t>z = 2 * y + 5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404040"/>
                </a:solidFill>
                <a:latin typeface="+mj-lt"/>
              </a:rPr>
              <a:t>z.backward</a:t>
            </a:r>
            <a:r>
              <a:rPr lang="en-US" altLang="ko-KR" b="1" dirty="0">
                <a:solidFill>
                  <a:srgbClr val="404040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404040"/>
                </a:solidFill>
                <a:latin typeface="+mj-lt"/>
              </a:rPr>
              <a:t>w.grad</a:t>
            </a:r>
            <a:endParaRPr lang="ko-KR" altLang="en-US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F2F05A6-2D80-4901-819F-3E1574AF4DFD}"/>
              </a:ext>
            </a:extLst>
          </p:cNvPr>
          <p:cNvSpPr/>
          <p:nvPr/>
        </p:nvSpPr>
        <p:spPr>
          <a:xfrm>
            <a:off x="5872677" y="2603107"/>
            <a:ext cx="739224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4B12-AB46-466B-BD2D-57864199B150}"/>
              </a:ext>
            </a:extLst>
          </p:cNvPr>
          <p:cNvSpPr txBox="1"/>
          <p:nvPr/>
        </p:nvSpPr>
        <p:spPr>
          <a:xfrm>
            <a:off x="6925199" y="2634465"/>
            <a:ext cx="13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tensor(8.)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Maximum likelihood measurement and linear model</a:t>
            </a:r>
            <a:endParaRPr lang="ko-KR" altLang="en-US" sz="2800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2600" b="1" dirty="0"/>
              <a:t>e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gression</a:t>
            </a:r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/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94B12-AB46-466B-BD2D-5786419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102829"/>
                <a:ext cx="6696744" cy="374526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1FAFE4-1517-4DAF-B308-C0B019404F2A}"/>
              </a:ext>
            </a:extLst>
          </p:cNvPr>
          <p:cNvSpPr txBox="1"/>
          <p:nvPr/>
        </p:nvSpPr>
        <p:spPr>
          <a:xfrm>
            <a:off x="611560" y="177966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404040"/>
                </a:solidFill>
                <a:effectLst/>
              </a:rPr>
              <a:t>w_true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 =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torch.Tensor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([1, 2, 3])</a:t>
            </a:r>
          </a:p>
          <a:p>
            <a:br>
              <a:rPr lang="en-US" altLang="ko-KR" b="1" dirty="0">
                <a:solidFill>
                  <a:srgbClr val="404040"/>
                </a:solidFill>
                <a:effectLst/>
              </a:rPr>
            </a:br>
            <a:r>
              <a:rPr lang="en-US" altLang="ko-KR" b="1" dirty="0">
                <a:solidFill>
                  <a:srgbClr val="404040"/>
                </a:solidFill>
                <a:effectLst/>
              </a:rPr>
              <a:t>X = torch.cat([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torch.ones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(100, 1),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torch.randn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(100, 2)], 1)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y = torch.mv(X,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w_true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) +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torch.randn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(100) * 0.5</a:t>
            </a:r>
          </a:p>
          <a:p>
            <a:br>
              <a:rPr lang="en-US" altLang="ko-KR" b="1" dirty="0">
                <a:solidFill>
                  <a:srgbClr val="404040"/>
                </a:solidFill>
                <a:effectLst/>
              </a:rPr>
            </a:br>
            <a:r>
              <a:rPr lang="en-US" altLang="ko-KR" b="1" dirty="0">
                <a:solidFill>
                  <a:srgbClr val="404040"/>
                </a:solidFill>
                <a:effectLst/>
              </a:rPr>
              <a:t>w =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torch.randn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(3, </a:t>
            </a:r>
            <a:r>
              <a:rPr lang="en-US" altLang="ko-KR" b="1" dirty="0" err="1">
                <a:solidFill>
                  <a:srgbClr val="404040"/>
                </a:solidFill>
                <a:effectLst/>
              </a:rPr>
              <a:t>requires_grad</a:t>
            </a:r>
            <a:r>
              <a:rPr lang="en-US" altLang="ko-KR" b="1" dirty="0">
                <a:solidFill>
                  <a:srgbClr val="404040"/>
                </a:solidFill>
                <a:effectLst/>
              </a:rPr>
              <a:t>=True)</a:t>
            </a:r>
          </a:p>
          <a:p>
            <a:br>
              <a:rPr lang="en-US" altLang="ko-KR" b="1" dirty="0">
                <a:solidFill>
                  <a:srgbClr val="404040"/>
                </a:solidFill>
                <a:effectLst/>
              </a:rPr>
            </a:br>
            <a:r>
              <a:rPr lang="en-US" altLang="ko-KR" b="1" dirty="0">
                <a:solidFill>
                  <a:srgbClr val="404040"/>
                </a:solidFill>
                <a:effectLst/>
              </a:rPr>
              <a:t>gamma = 0.1</a:t>
            </a:r>
          </a:p>
          <a:p>
            <a:r>
              <a:rPr lang="en-US" altLang="ko-KR" b="1" dirty="0">
                <a:solidFill>
                  <a:srgbClr val="404040"/>
                </a:solidFill>
                <a:effectLst/>
              </a:rPr>
              <a:t>losses = []</a:t>
            </a:r>
          </a:p>
          <a:p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201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2280</Words>
  <Application>Microsoft Office PowerPoint</Application>
  <PresentationFormat>화면 슬라이드 쇼(16:9)</PresentationFormat>
  <Paragraphs>259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a12Gothic</vt:lpstr>
      <vt:lpstr>Noto Serif KR</vt:lpstr>
      <vt:lpstr>맑은 고딕</vt:lpstr>
      <vt:lpstr>함초롬바탕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Jeong Jiyeon</cp:lastModifiedBy>
  <cp:revision>167</cp:revision>
  <dcterms:created xsi:type="dcterms:W3CDTF">2016-12-05T23:26:54Z</dcterms:created>
  <dcterms:modified xsi:type="dcterms:W3CDTF">2020-09-09T06:50:20Z</dcterms:modified>
</cp:coreProperties>
</file>