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4"/>
  </p:notesMasterIdLst>
  <p:sldIdLst>
    <p:sldId id="256" r:id="rId4"/>
    <p:sldId id="264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1" r:id="rId15"/>
    <p:sldId id="310" r:id="rId16"/>
    <p:sldId id="312" r:id="rId17"/>
    <p:sldId id="313" r:id="rId18"/>
    <p:sldId id="314" r:id="rId19"/>
    <p:sldId id="315" r:id="rId20"/>
    <p:sldId id="316" r:id="rId21"/>
    <p:sldId id="317" r:id="rId22"/>
    <p:sldId id="262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2A3"/>
    <a:srgbClr val="98DFBB"/>
    <a:srgbClr val="9AD3E9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81647" autoAdjust="0"/>
  </p:normalViewPr>
  <p:slideViewPr>
    <p:cSldViewPr>
      <p:cViewPr varScale="1">
        <p:scale>
          <a:sx n="123" d="100"/>
          <a:sy n="123" d="100"/>
        </p:scale>
        <p:origin x="1128" y="9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학습에 사용할 만한 양질의 데이터가 충분히 확보되지 못하면 좋은 성능이 나오지 않기 때문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075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170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ImageFolder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함수를 사용해서 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Dataset 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</a:p>
          <a:p>
            <a:r>
              <a:rPr lang="en-US" altLang="ko-KR" dirty="0" err="1"/>
              <a:t>Randomcrop</a:t>
            </a:r>
            <a:r>
              <a:rPr lang="ko-KR" altLang="en-US" dirty="0"/>
              <a:t>은 임의로 잘라내는 것 </a:t>
            </a:r>
            <a:r>
              <a:rPr lang="en-US" altLang="ko-KR" dirty="0"/>
              <a:t>224by224</a:t>
            </a:r>
            <a:r>
              <a:rPr lang="ko-KR" altLang="en-US" dirty="0"/>
              <a:t>로 </a:t>
            </a:r>
            <a:r>
              <a:rPr lang="en-US" altLang="ko-KR" dirty="0"/>
              <a:t>-&gt; train data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Centercrop</a:t>
            </a:r>
            <a:r>
              <a:rPr lang="ko-KR" altLang="en-US" dirty="0"/>
              <a:t>은 중심부로 </a:t>
            </a:r>
            <a:r>
              <a:rPr lang="ko-KR" altLang="en-US" dirty="0" err="1"/>
              <a:t>잘라냄</a:t>
            </a:r>
            <a:r>
              <a:rPr lang="ko-KR" altLang="en-US" dirty="0"/>
              <a:t> </a:t>
            </a:r>
            <a:r>
              <a:rPr lang="en-US" altLang="ko-KR" dirty="0"/>
              <a:t>-&gt; test data</a:t>
            </a:r>
          </a:p>
          <a:p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folder</a:t>
            </a:r>
            <a:r>
              <a:rPr lang="ko-KR" altLang="en-US" dirty="0"/>
              <a:t>를 사용하면 지정한 디렉터리의 하위 디렉터리명을 분류명으로 사용하고 그 디렉터리에 있는 이미지와 분류 인덱스의 </a:t>
            </a:r>
            <a:r>
              <a:rPr lang="ko-KR" altLang="en-US" dirty="0" err="1"/>
              <a:t>튜플을</a:t>
            </a:r>
            <a:r>
              <a:rPr lang="ko-KR" altLang="en-US" dirty="0"/>
              <a:t> 반환하는 </a:t>
            </a:r>
            <a:r>
              <a:rPr lang="en-US" altLang="ko-KR" dirty="0"/>
              <a:t>dataset</a:t>
            </a:r>
            <a:r>
              <a:rPr lang="ko-KR" altLang="en-US" dirty="0"/>
              <a:t>을 작성할 수 있음 인덱스와 분류명의 관계는 프린트로 </a:t>
            </a:r>
            <a:r>
              <a:rPr lang="ko-KR" altLang="en-US" dirty="0" err="1"/>
              <a:t>찍어보았음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198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 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사전 학습이 완료된 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resnet18 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불러오기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 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모든 파라미터를 미분 대상에서 제외한다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Fc_input.dim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# 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마지막 선형 계층을 변경한다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378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맨처음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    # Dropout 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및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BatchNorm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을 무효화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For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# to 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메서드로 계산을 실행할 디바이스로 전송</a:t>
            </a:r>
          </a:p>
          <a:p>
            <a:endParaRPr lang="en-US" altLang="ko-KR" dirty="0"/>
          </a:p>
          <a:p>
            <a:r>
              <a:rPr lang="en-US" altLang="ko-KR" dirty="0"/>
              <a:t>With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        # 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확률이 가장 큰 클래스를 예측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리스트 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2.1 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참조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여기선 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forward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（추론） 계산이 전부이므로 자동 미분에</a:t>
            </a: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필요한 처리는 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off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로 설정해서 불필요한 계산을 제한다</a:t>
            </a:r>
          </a:p>
          <a:p>
            <a:r>
              <a:rPr lang="en-US" altLang="ko-KR" dirty="0"/>
              <a:t>Torch.cat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미니 배치 단위의 예측 결과 등을 하나로 묶는다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    # 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예측 정확도 계산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885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en-US" altLang="ko-KR" dirty="0" err="1"/>
              <a:t>only_fc</a:t>
            </a:r>
            <a:r>
              <a:rPr lang="en-US" altLang="ko-KR" dirty="0"/>
              <a:t> </a:t>
            </a:r>
            <a:r>
              <a:rPr lang="en-US" altLang="ko-KR" sz="12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sz="1200" b="1" dirty="0">
                <a:solidFill>
                  <a:srgbClr val="008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 </a:t>
            </a:r>
            <a:r>
              <a:rPr lang="ko-KR" altLang="en-US" sz="1200" b="1" dirty="0">
                <a:solidFill>
                  <a:srgbClr val="008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마지막 선형 계층의 파라미터만 </a:t>
            </a:r>
            <a:r>
              <a:rPr lang="en-US" altLang="ko-KR" sz="1200" b="1" dirty="0">
                <a:solidFill>
                  <a:srgbClr val="008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optimizer</a:t>
            </a:r>
            <a:r>
              <a:rPr lang="ko-KR" altLang="en-US" sz="1200" b="1" dirty="0">
                <a:solidFill>
                  <a:srgbClr val="008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 전달</a:t>
            </a:r>
            <a:endParaRPr lang="en-US" altLang="ko-KR" sz="1200" b="1" dirty="0">
              <a:solidFill>
                <a:srgbClr val="008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b="1" dirty="0">
              <a:solidFill>
                <a:srgbClr val="008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sz="1200" b="1" dirty="0">
                <a:solidFill>
                  <a:srgbClr val="008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 </a:t>
            </a:r>
            <a:r>
              <a:rPr lang="ko-KR" altLang="en-US" sz="1200" b="1" dirty="0">
                <a:solidFill>
                  <a:srgbClr val="008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시간이 많이 걸리므로 </a:t>
            </a:r>
            <a:r>
              <a:rPr lang="en-US" altLang="ko-KR" sz="1200" b="1" dirty="0" err="1">
                <a:solidFill>
                  <a:srgbClr val="008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tqdm</a:t>
            </a:r>
            <a:r>
              <a:rPr lang="ko-KR" altLang="en-US" sz="1200" b="1" dirty="0">
                <a:solidFill>
                  <a:srgbClr val="008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 사용해서 진행바를 표시</a:t>
            </a:r>
            <a:endParaRPr lang="ko-KR" altLang="en-US" sz="1200" b="1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b="1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2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sz="1200" b="1" dirty="0">
                <a:solidFill>
                  <a:srgbClr val="008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 </a:t>
            </a:r>
            <a:r>
              <a:rPr lang="ko-KR" altLang="en-US" sz="1200" b="1" dirty="0">
                <a:solidFill>
                  <a:srgbClr val="008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시간이 많이 걸리므로 </a:t>
            </a:r>
            <a:r>
              <a:rPr lang="en-US" altLang="ko-KR" sz="1200" b="1" dirty="0" err="1">
                <a:solidFill>
                  <a:srgbClr val="008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tqdm</a:t>
            </a:r>
            <a:r>
              <a:rPr lang="ko-KR" altLang="en-US" sz="1200" b="1" dirty="0">
                <a:solidFill>
                  <a:srgbClr val="008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 사용해서 진행바를 표시</a:t>
            </a:r>
            <a:endParaRPr lang="ko-KR" altLang="en-US" sz="1200" b="1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b="1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Train_acc.appen</a:t>
            </a:r>
            <a:r>
              <a:rPr lang="en-US" altLang="ko-KR" dirty="0"/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# 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훈련 데이터의 예측 정확도</a:t>
            </a:r>
          </a:p>
          <a:p>
            <a:endParaRPr lang="en-US" altLang="ko-KR" dirty="0"/>
          </a:p>
          <a:p>
            <a:r>
              <a:rPr lang="en-US" altLang="ko-KR" dirty="0" err="1"/>
              <a:t>Val_acc.append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 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검증 데이터의 예측 정확도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print# epoch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 결과 표시</a:t>
            </a:r>
          </a:p>
          <a:p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974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39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PULLOVER : </a:t>
            </a:r>
            <a:r>
              <a:rPr lang="ko-KR" altLang="en-US" dirty="0"/>
              <a:t>스웨터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11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# </a:t>
            </a:r>
            <a:r>
              <a:rPr lang="ko-KR" altLang="en-US" sz="1200" b="1" dirty="0"/>
              <a:t>훈련용 데이터 가져오기</a:t>
            </a:r>
          </a:p>
          <a:p>
            <a:r>
              <a:rPr lang="en-US" altLang="ko-KR" sz="1200" b="1" dirty="0"/>
              <a:t># </a:t>
            </a:r>
            <a:r>
              <a:rPr lang="ko-KR" altLang="en-US" sz="1200" b="1" dirty="0"/>
              <a:t>초기 상태에선 </a:t>
            </a:r>
            <a:r>
              <a:rPr lang="en-US" altLang="ko-KR" sz="1200" b="1" dirty="0"/>
              <a:t>PIL</a:t>
            </a:r>
            <a:r>
              <a:rPr lang="ko-KR" altLang="en-US" sz="1200" b="1" dirty="0"/>
              <a:t>（</a:t>
            </a:r>
            <a:r>
              <a:rPr lang="en-US" altLang="ko-KR" sz="1200" b="1" dirty="0"/>
              <a:t>Python Imaging Library) </a:t>
            </a:r>
            <a:r>
              <a:rPr lang="ko-KR" altLang="en-US" sz="1200" b="1" dirty="0"/>
              <a:t>이미지 형식으로 </a:t>
            </a:r>
            <a:r>
              <a:rPr lang="en-US" altLang="ko-KR" sz="1200" b="1" dirty="0"/>
              <a:t>Dataset</a:t>
            </a:r>
            <a:r>
              <a:rPr lang="ko-KR" altLang="en-US" sz="1200" b="1" dirty="0"/>
              <a:t>를 만들어 버린다</a:t>
            </a:r>
            <a:r>
              <a:rPr lang="en-US" altLang="ko-KR" sz="1200" b="1" dirty="0"/>
              <a:t>.</a:t>
            </a:r>
            <a:endParaRPr lang="ko-KR" altLang="en-US" sz="1200" b="1" dirty="0"/>
          </a:p>
          <a:p>
            <a:r>
              <a:rPr lang="en-US" altLang="ko-KR" sz="1200" b="1" dirty="0"/>
              <a:t># </a:t>
            </a:r>
            <a:r>
              <a:rPr lang="ko-KR" altLang="en-US" sz="1200" b="1" dirty="0"/>
              <a:t>따라서 </a:t>
            </a:r>
            <a:r>
              <a:rPr lang="en-US" altLang="ko-KR" sz="1200" b="1" dirty="0" err="1"/>
              <a:t>transforms.ToTensor</a:t>
            </a:r>
            <a:r>
              <a:rPr lang="ko-KR" altLang="en-US" sz="1200" b="1" dirty="0"/>
              <a:t>를 사용해 </a:t>
            </a:r>
            <a:r>
              <a:rPr lang="en-US" altLang="ko-KR" sz="1200" b="1" dirty="0"/>
              <a:t>Tensor</a:t>
            </a:r>
            <a:r>
              <a:rPr lang="ko-KR" altLang="en-US" sz="1200" b="1" dirty="0"/>
              <a:t>로 변환한다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/>
              <a:t># </a:t>
            </a:r>
            <a:r>
              <a:rPr lang="ko-KR" altLang="en-US" sz="1200" b="1" dirty="0"/>
              <a:t>검증용 데이터 가져오기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배치 크기가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DataLoader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각각 작성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1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70757A"/>
                </a:solidFill>
                <a:effectLst/>
                <a:latin typeface="Apple SD Gothic Neo"/>
              </a:rPr>
              <a:t> </a:t>
            </a:r>
            <a:r>
              <a:rPr lang="en-US" altLang="ko-KR" b="1" i="0" dirty="0">
                <a:solidFill>
                  <a:srgbClr val="5F6368"/>
                </a:solidFill>
                <a:effectLst/>
                <a:latin typeface="Apple SD Gothic Neo"/>
              </a:rPr>
              <a:t>N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: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이미지 개수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(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입력 데이터의 개수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). </a:t>
            </a:r>
            <a:r>
              <a:rPr lang="en-US" altLang="ko-KR" b="1" i="0" dirty="0">
                <a:solidFill>
                  <a:srgbClr val="5F6368"/>
                </a:solidFill>
                <a:effectLst/>
                <a:latin typeface="Apple SD Gothic Neo"/>
              </a:rPr>
              <a:t>C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: channel. </a:t>
            </a:r>
            <a:r>
              <a:rPr lang="en-US" altLang="ko-KR" b="1" i="0" dirty="0">
                <a:solidFill>
                  <a:srgbClr val="5F6368"/>
                </a:solidFill>
                <a:effectLst/>
                <a:latin typeface="Apple SD Gothic Neo"/>
              </a:rPr>
              <a:t>H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: height. </a:t>
            </a:r>
            <a:r>
              <a:rPr lang="en-US" altLang="ko-KR" b="1" i="0" dirty="0">
                <a:solidFill>
                  <a:srgbClr val="5F6368"/>
                </a:solidFill>
                <a:effectLst/>
                <a:latin typeface="Apple SD Gothic Neo"/>
              </a:rPr>
              <a:t>W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: width</a:t>
            </a:r>
            <a:endParaRPr lang="en-US" altLang="ko-KR" sz="1200" dirty="0"/>
          </a:p>
          <a:p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(N, C, H, W)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형의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Tensor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를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(N, C*H*W)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로 늘리는 계층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합성곱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출력을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MLP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에 전달할 때 필요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# 5×5</a:t>
            </a:r>
            <a:r>
              <a:rPr lang="ko-KR" altLang="en-US" sz="1200" dirty="0"/>
              <a:t>의 커널을 사용해서 처음에 </a:t>
            </a:r>
            <a:r>
              <a:rPr lang="en-US" altLang="ko-KR" sz="1200" dirty="0"/>
              <a:t>32</a:t>
            </a:r>
            <a:r>
              <a:rPr lang="ko-KR" altLang="en-US" sz="1200" dirty="0"/>
              <a:t>개</a:t>
            </a:r>
            <a:r>
              <a:rPr lang="en-US" altLang="ko-KR" sz="1200" dirty="0"/>
              <a:t>, </a:t>
            </a:r>
            <a:r>
              <a:rPr lang="ko-KR" altLang="en-US" sz="1200" dirty="0"/>
              <a:t>다음에 </a:t>
            </a:r>
            <a:r>
              <a:rPr lang="en-US" altLang="ko-KR" sz="1200" dirty="0"/>
              <a:t>64</a:t>
            </a:r>
            <a:r>
              <a:rPr lang="ko-KR" altLang="en-US" sz="1200" dirty="0"/>
              <a:t>개의 채널 작성</a:t>
            </a:r>
          </a:p>
          <a:p>
            <a:r>
              <a:rPr lang="en-US" altLang="ko-KR" sz="1200" dirty="0"/>
              <a:t># BatchNorm2d</a:t>
            </a:r>
            <a:r>
              <a:rPr lang="ko-KR" altLang="en-US" sz="1200" dirty="0"/>
              <a:t>는 이미지용 </a:t>
            </a:r>
            <a:r>
              <a:rPr lang="en-US" altLang="ko-KR" sz="1200" dirty="0"/>
              <a:t>Batch Normalization</a:t>
            </a:r>
          </a:p>
          <a:p>
            <a:r>
              <a:rPr lang="en-US" altLang="ko-KR" sz="1200" dirty="0"/>
              <a:t># Dropout2d</a:t>
            </a:r>
            <a:r>
              <a:rPr lang="ko-KR" altLang="en-US" sz="1200" dirty="0"/>
              <a:t>는 이미지용 </a:t>
            </a:r>
            <a:r>
              <a:rPr lang="en-US" altLang="ko-KR" sz="1200" dirty="0"/>
              <a:t>Dropout</a:t>
            </a:r>
          </a:p>
          <a:p>
            <a:r>
              <a:rPr lang="en-US" altLang="ko-KR" sz="1200" dirty="0"/>
              <a:t># </a:t>
            </a:r>
            <a:r>
              <a:rPr lang="ko-KR" altLang="en-US" sz="1200" dirty="0"/>
              <a:t>마지막으로 </a:t>
            </a:r>
            <a:r>
              <a:rPr lang="en-US" altLang="ko-KR" sz="1200" dirty="0" err="1"/>
              <a:t>FlattenLayer</a:t>
            </a:r>
            <a:r>
              <a:rPr lang="en-US" altLang="ko-KR" sz="1200" dirty="0"/>
              <a:t> </a:t>
            </a:r>
            <a:r>
              <a:rPr lang="ko-KR" altLang="en-US" sz="1200" dirty="0"/>
              <a:t>적용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# </a:t>
            </a:r>
            <a:r>
              <a:rPr lang="ko-KR" altLang="en-US" sz="1200" b="1" dirty="0" err="1"/>
              <a:t>합성곱에</a:t>
            </a:r>
            <a:r>
              <a:rPr lang="ko-KR" altLang="en-US" sz="1200" b="1" dirty="0"/>
              <a:t> 의해 최종적으로 이미지 크기가 </a:t>
            </a:r>
            <a:r>
              <a:rPr lang="ko-KR" altLang="en-US" sz="1200" b="1" dirty="0" err="1"/>
              <a:t>어떤지를</a:t>
            </a:r>
            <a:endParaRPr lang="ko-KR" altLang="en-US" sz="1200" b="1" dirty="0"/>
          </a:p>
          <a:p>
            <a:r>
              <a:rPr lang="en-US" altLang="ko-KR" sz="1200" b="1" dirty="0"/>
              <a:t># </a:t>
            </a:r>
            <a:r>
              <a:rPr lang="ko-KR" altLang="en-US" sz="1200" b="1" dirty="0"/>
              <a:t>더미 데이터를 넣어서 확인한다</a:t>
            </a:r>
          </a:p>
          <a:p>
            <a:br>
              <a:rPr lang="ko-KR" altLang="en-US" sz="1200" b="1" dirty="0"/>
            </a:b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24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# Dropout </a:t>
            </a:r>
            <a:r>
              <a:rPr lang="ko-KR" altLang="en-US" sz="1200" dirty="0"/>
              <a:t>및 </a:t>
            </a:r>
            <a:r>
              <a:rPr lang="en-US" altLang="ko-KR" sz="1200" dirty="0" err="1"/>
              <a:t>BatchNorm</a:t>
            </a:r>
            <a:r>
              <a:rPr lang="ko-KR" altLang="en-US" sz="1200" dirty="0"/>
              <a:t>을 무효화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맨처음</a:t>
            </a:r>
            <a:r>
              <a:rPr lang="en-US" altLang="ko-KR" sz="1200" dirty="0"/>
              <a:t>)-&gt; </a:t>
            </a:r>
            <a:r>
              <a:rPr lang="ko-KR" altLang="en-US" sz="1200" dirty="0" err="1"/>
              <a:t>드롭아웃</a:t>
            </a:r>
            <a:r>
              <a:rPr lang="ko-KR" altLang="en-US" sz="1200" dirty="0"/>
              <a:t> 및 배치 정규화를 평가모드로 설정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r>
              <a:rPr lang="en-US" altLang="ko-KR" sz="1200" dirty="0"/>
              <a:t>To </a:t>
            </a:r>
            <a:r>
              <a:rPr lang="ko-KR" altLang="en-US" sz="1200" dirty="0"/>
              <a:t>부분</a:t>
            </a:r>
            <a:endParaRPr lang="en-US" altLang="ko-KR" sz="1200" dirty="0"/>
          </a:p>
          <a:p>
            <a:r>
              <a:rPr lang="en-US" altLang="ko-KR" sz="1200" dirty="0"/>
              <a:t># to </a:t>
            </a:r>
            <a:r>
              <a:rPr lang="ko-KR" altLang="en-US" sz="1200" dirty="0"/>
              <a:t>메서드로 계산을 실행할 디바이스로 전송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With </a:t>
            </a:r>
            <a:r>
              <a:rPr lang="en-US" altLang="ko-KR" sz="1200" dirty="0" err="1"/>
              <a:t>torch.nograd</a:t>
            </a:r>
            <a:r>
              <a:rPr lang="en-US" altLang="ko-KR" sz="1200" dirty="0"/>
              <a:t> </a:t>
            </a:r>
            <a:r>
              <a:rPr lang="ko-KR" altLang="en-US" sz="1200" dirty="0"/>
              <a:t>부분</a:t>
            </a:r>
            <a:r>
              <a:rPr lang="en-US" altLang="ko-KR" sz="1200" dirty="0"/>
              <a:t>-&gt;</a:t>
            </a:r>
            <a:r>
              <a:rPr lang="ko-KR" altLang="en-US" sz="1200" dirty="0"/>
              <a:t>기록을 추적하는 것을 방지하기 위해 </a:t>
            </a:r>
            <a:r>
              <a:rPr lang="en-US" altLang="ko-KR" sz="1200" dirty="0"/>
              <a:t>with </a:t>
            </a:r>
            <a:r>
              <a:rPr lang="en-US" altLang="ko-KR" sz="1200" dirty="0" err="1"/>
              <a:t>no_grad</a:t>
            </a:r>
            <a:r>
              <a:rPr lang="ko-KR" altLang="en-US" sz="1200" dirty="0"/>
              <a:t>로 감쌀 수 있다</a:t>
            </a:r>
            <a:r>
              <a:rPr lang="en-US" altLang="ko-KR" sz="1200" dirty="0"/>
              <a:t>. (</a:t>
            </a:r>
            <a:r>
              <a:rPr lang="ko-KR" altLang="en-US" sz="1200" dirty="0"/>
              <a:t>즉 </a:t>
            </a:r>
            <a:r>
              <a:rPr lang="en-US" altLang="ko-KR" sz="1200" dirty="0"/>
              <a:t>, </a:t>
            </a:r>
            <a:r>
              <a:rPr lang="ko-KR" altLang="en-US" sz="1200" dirty="0"/>
              <a:t>초기화를 매번 하는 느낌</a:t>
            </a:r>
            <a:r>
              <a:rPr lang="en-US" altLang="ko-KR" sz="1200" dirty="0"/>
              <a:t>?)- &gt;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with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torch.no_grad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()"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래퍼는 일시적으로 모든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require_grad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플래그를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false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로 설정합니다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 </a:t>
            </a:r>
            <a:endParaRPr lang="en-US" altLang="ko-KR" sz="1200" dirty="0"/>
          </a:p>
          <a:p>
            <a:r>
              <a:rPr lang="en-US" altLang="ko-KR" sz="1200" dirty="0"/>
              <a:t># </a:t>
            </a:r>
            <a:r>
              <a:rPr lang="ko-KR" altLang="en-US" sz="1200" dirty="0"/>
              <a:t>확률이 가장 큰 클래스를 예측</a:t>
            </a:r>
            <a:r>
              <a:rPr lang="en-US" altLang="ko-KR" sz="1200" dirty="0"/>
              <a:t>(</a:t>
            </a:r>
            <a:r>
              <a:rPr lang="ko-KR" altLang="en-US" sz="1200" dirty="0"/>
              <a:t>리스트 </a:t>
            </a:r>
            <a:r>
              <a:rPr lang="en-US" altLang="ko-KR" sz="1200" dirty="0"/>
              <a:t>2.1 </a:t>
            </a:r>
            <a:r>
              <a:rPr lang="ko-KR" altLang="en-US" sz="1200" dirty="0"/>
              <a:t>참조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r>
              <a:rPr lang="ko-KR" altLang="en-US" sz="1200" dirty="0"/>
              <a:t>        </a:t>
            </a:r>
            <a:r>
              <a:rPr lang="en-US" altLang="ko-KR" sz="1200" dirty="0"/>
              <a:t># </a:t>
            </a:r>
            <a:r>
              <a:rPr lang="ko-KR" altLang="en-US" sz="1200" dirty="0"/>
              <a:t>여기선 </a:t>
            </a:r>
            <a:r>
              <a:rPr lang="en-US" altLang="ko-KR" sz="1200" dirty="0"/>
              <a:t>forward</a:t>
            </a:r>
            <a:r>
              <a:rPr lang="ko-KR" altLang="en-US" sz="1200" dirty="0"/>
              <a:t>（추론） 계산이 전부이므로 자동 미분에</a:t>
            </a:r>
          </a:p>
          <a:p>
            <a:r>
              <a:rPr lang="ko-KR" altLang="en-US" sz="1200" dirty="0"/>
              <a:t>        </a:t>
            </a:r>
            <a:r>
              <a:rPr lang="en-US" altLang="ko-KR" sz="1200" dirty="0"/>
              <a:t># </a:t>
            </a:r>
            <a:r>
              <a:rPr lang="ko-KR" altLang="en-US" sz="1200" dirty="0"/>
              <a:t>필요한 처리는 </a:t>
            </a:r>
            <a:r>
              <a:rPr lang="en-US" altLang="ko-KR" sz="1200" dirty="0"/>
              <a:t>off</a:t>
            </a:r>
            <a:r>
              <a:rPr lang="ko-KR" altLang="en-US" sz="1200" dirty="0"/>
              <a:t>로 설정해서 불필요한 계산을 제한다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Torch cat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    # </a:t>
            </a:r>
            <a:r>
              <a:rPr lang="ko-KR" altLang="en-US" sz="1200" dirty="0"/>
              <a:t>미니 배치 단위의 예측 결과 등을 하나로 묶는다</a:t>
            </a:r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918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신경망모드 훈련모드로 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73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# </a:t>
            </a:r>
            <a:r>
              <a:rPr lang="ko-KR" altLang="en-US" sz="1200" b="1" dirty="0"/>
              <a:t>훈련 데이터의 예측 정확도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train_acc.append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/>
              <a:t>#</a:t>
            </a:r>
            <a:r>
              <a:rPr lang="ko-KR" altLang="en-US" sz="1200" b="1" dirty="0"/>
              <a:t>검증 데이터의 예측 정확도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val_acc.append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/>
              <a:t>#epoch </a:t>
            </a:r>
            <a:r>
              <a:rPr lang="ko-KR" altLang="en-US" sz="1200" b="1" dirty="0"/>
              <a:t>결과 표시 </a:t>
            </a:r>
            <a:r>
              <a:rPr lang="en-US" altLang="ko-KR" sz="1200" b="1" dirty="0"/>
              <a:t>(print)</a:t>
            </a:r>
            <a:endParaRPr lang="ko-KR" altLang="en-US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216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22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즉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다른 분야의 풍부한 데이터를 바탕으로 한 좋은 성능의 모델에서 일부 계층을 재활용하여 모델을 구축하는 방법을 고려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,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 학습 데이터가 부족한 분야의 모델 구축을 위해 데이터가 풍부한 분야에서 훈련된 모델을 재사용하는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"/>
              </a:rPr>
              <a:t>머신러닝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 학습 기법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571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932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1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42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8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istockphoto.com/illustrations/chicken-wrap" TargetMode="External"/><Relationship Id="rId5" Type="http://schemas.openxmlformats.org/officeDocument/2006/relationships/image" Target="../media/image24.jpeg"/><Relationship Id="rId4" Type="http://schemas.openxmlformats.org/officeDocument/2006/relationships/hyperlink" Target="https://pixabay.com/ko/%ED%83%80%EC%BD%94-%EB%A9%95%EC%8B%9C%EC%BD%94%EC%9D%98-%EC%B9%B4-%EB%A5%B4%EB%84%A4-%EC%95%84%EC%82%AC-%EB%8B%A4-%EC%9D%8C%EC%8B%9D-%ED%94%8C%EB%A0%88%EC%9D%B4%ED%8A%B8-%EC%8B%9D%EC%82%AC-%EC%9A%94%EB%A6%AC-245241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928" y="2918646"/>
            <a:ext cx="5220072" cy="1080120"/>
          </a:xfrm>
        </p:spPr>
        <p:txBody>
          <a:bodyPr/>
          <a:lstStyle/>
          <a:p>
            <a:pPr lvl="0"/>
            <a:r>
              <a:rPr lang="en-US" altLang="ko-KR" sz="3200" dirty="0" err="1"/>
              <a:t>PyTorch</a:t>
            </a:r>
            <a:r>
              <a:rPr lang="en-US" altLang="ko-KR" sz="3200" dirty="0"/>
              <a:t> </a:t>
            </a:r>
            <a:r>
              <a:rPr lang="en-US" altLang="ko-KR" sz="3200" dirty="0" err="1"/>
              <a:t>Firststep</a:t>
            </a:r>
            <a:endParaRPr lang="en-US" altLang="ko-KR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2400" b="1" dirty="0">
                <a:ea typeface="나눔바른고딕" panose="020B0603020101020101"/>
              </a:rPr>
              <a:t>Image Classification using CNN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F8E94-8575-43E5-8F36-576160F7A357}"/>
              </a:ext>
            </a:extLst>
          </p:cNvPr>
          <p:cNvSpPr txBox="1"/>
          <p:nvPr/>
        </p:nvSpPr>
        <p:spPr>
          <a:xfrm>
            <a:off x="683568" y="224891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net.to("cuda:0")</a:t>
            </a:r>
          </a:p>
          <a:p>
            <a:r>
              <a:rPr lang="en-US" altLang="ko-KR" sz="1200" b="1" dirty="0" err="1"/>
              <a:t>train_net</a:t>
            </a:r>
            <a:r>
              <a:rPr lang="en-US" altLang="ko-KR" sz="1200" b="1" dirty="0"/>
              <a:t>(net, </a:t>
            </a:r>
            <a:r>
              <a:rPr lang="en-US" altLang="ko-KR" sz="1200" b="1" dirty="0" err="1"/>
              <a:t>train_loader</a:t>
            </a:r>
            <a:r>
              <a:rPr lang="en-US" altLang="ko-KR" sz="1200" b="1" dirty="0"/>
              <a:t>, </a:t>
            </a:r>
          </a:p>
          <a:p>
            <a:r>
              <a:rPr lang="en-US" altLang="ko-KR" sz="1200" b="1" dirty="0" err="1"/>
              <a:t>test_loader</a:t>
            </a:r>
            <a:r>
              <a:rPr lang="en-US" altLang="ko-KR" sz="1200" b="1" dirty="0"/>
              <a:t>, </a:t>
            </a:r>
            <a:r>
              <a:rPr lang="en-US" altLang="ko-KR" sz="1200" b="1" dirty="0" err="1"/>
              <a:t>n_iter</a:t>
            </a:r>
            <a:r>
              <a:rPr lang="en-US" altLang="ko-KR" sz="1200" b="1" dirty="0"/>
              <a:t>=20, device="cuda:0")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F2F393-ED4E-4A2E-A1DC-FA892AD3A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892788"/>
            <a:ext cx="4032448" cy="40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2400" b="1" dirty="0">
                <a:ea typeface="나눔바른고딕" panose="020B0603020101020101"/>
              </a:rPr>
              <a:t>Transfer Learning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6CC3B9A-70C9-42C6-96CA-C89D4B0C0BA6}"/>
              </a:ext>
            </a:extLst>
          </p:cNvPr>
          <p:cNvSpPr/>
          <p:nvPr/>
        </p:nvSpPr>
        <p:spPr>
          <a:xfrm>
            <a:off x="3707904" y="1575549"/>
            <a:ext cx="1728192" cy="1656184"/>
          </a:xfrm>
          <a:prstGeom prst="ellipse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Transfer</a:t>
            </a:r>
          </a:p>
          <a:p>
            <a:pPr algn="ctr"/>
            <a:r>
              <a:rPr lang="en-US" altLang="ko-KR" b="1" dirty="0"/>
              <a:t>Learning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5FC05-4B3F-40CE-BC12-4CBE76B51D5F}"/>
              </a:ext>
            </a:extLst>
          </p:cNvPr>
          <p:cNvSpPr txBox="1"/>
          <p:nvPr/>
        </p:nvSpPr>
        <p:spPr>
          <a:xfrm>
            <a:off x="359532" y="357986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태스크에서 얻은 모델을 다른 태스크에 적용하는 기술</a:t>
            </a:r>
          </a:p>
        </p:txBody>
      </p:sp>
    </p:spTree>
    <p:extLst>
      <p:ext uri="{BB962C8B-B14F-4D97-AF65-F5344CB8AC3E}">
        <p14:creationId xmlns:p14="http://schemas.microsoft.com/office/powerpoint/2010/main" val="115172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2400" b="1" dirty="0">
                <a:ea typeface="나눔바른고딕" panose="020B0603020101020101"/>
              </a:rPr>
              <a:t>Transfer Learning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6CC3B9A-70C9-42C6-96CA-C89D4B0C0BA6}"/>
              </a:ext>
            </a:extLst>
          </p:cNvPr>
          <p:cNvSpPr/>
          <p:nvPr/>
        </p:nvSpPr>
        <p:spPr>
          <a:xfrm>
            <a:off x="3707904" y="1563638"/>
            <a:ext cx="1728192" cy="1656184"/>
          </a:xfrm>
          <a:prstGeom prst="ellipse">
            <a:avLst/>
          </a:prstGeom>
          <a:solidFill>
            <a:srgbClr val="F8B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WHY?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5FC05-4B3F-40CE-BC12-4CBE76B51D5F}"/>
              </a:ext>
            </a:extLst>
          </p:cNvPr>
          <p:cNvSpPr txBox="1"/>
          <p:nvPr/>
        </p:nvSpPr>
        <p:spPr>
          <a:xfrm>
            <a:off x="359532" y="3291830"/>
            <a:ext cx="842493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모델을 훈련할 때 많은 수고가 따르고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데이터 자체를 수집하기 어려운 경우도 있기 때문</a:t>
            </a:r>
          </a:p>
        </p:txBody>
      </p:sp>
    </p:spTree>
    <p:extLst>
      <p:ext uri="{BB962C8B-B14F-4D97-AF65-F5344CB8AC3E}">
        <p14:creationId xmlns:p14="http://schemas.microsoft.com/office/powerpoint/2010/main" val="3268728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2400" b="1" dirty="0">
                <a:ea typeface="나눔바른고딕" panose="020B0603020101020101"/>
              </a:rPr>
              <a:t>Transfer Learning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96792-6CB0-49DF-8813-97D3933C3CB2}"/>
              </a:ext>
            </a:extLst>
          </p:cNvPr>
          <p:cNvSpPr txBox="1"/>
          <p:nvPr/>
        </p:nvSpPr>
        <p:spPr>
          <a:xfrm>
            <a:off x="1547664" y="3563312"/>
            <a:ext cx="6048672" cy="731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전이학습을 이용한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타코와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브리또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분류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 각각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정도 준비</a:t>
            </a:r>
          </a:p>
        </p:txBody>
      </p:sp>
      <p:pic>
        <p:nvPicPr>
          <p:cNvPr id="10" name="그림 9" descr="우산이(가) 표시된 사진&#10;&#10;자동 생성된 설명">
            <a:extLst>
              <a:ext uri="{FF2B5EF4-FFF2-40B4-BE49-F238E27FC236}">
                <a16:creationId xmlns:a16="http://schemas.microsoft.com/office/drawing/2014/main" id="{EF303A7F-906B-46F4-B0EA-71C13EF1D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39752" y="1570484"/>
            <a:ext cx="1943100" cy="1714500"/>
          </a:xfrm>
          <a:prstGeom prst="rect">
            <a:avLst/>
          </a:prstGeom>
        </p:spPr>
      </p:pic>
      <p:pic>
        <p:nvPicPr>
          <p:cNvPr id="11" name="그림 10" descr="음식이(가) 표시된 사진&#10;&#10;자동 생성된 설명">
            <a:extLst>
              <a:ext uri="{FF2B5EF4-FFF2-40B4-BE49-F238E27FC236}">
                <a16:creationId xmlns:a16="http://schemas.microsoft.com/office/drawing/2014/main" id="{F675A5F3-BFB2-482F-B593-F4BA953637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004048" y="1930524"/>
            <a:ext cx="1865376" cy="127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8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2400" b="1" dirty="0">
                <a:ea typeface="나눔바른고딕" panose="020B0603020101020101"/>
              </a:rPr>
              <a:t>Transfer Learning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905724-8DAB-4C0E-9A14-66F2870F7180}"/>
              </a:ext>
            </a:extLst>
          </p:cNvPr>
          <p:cNvSpPr txBox="1"/>
          <p:nvPr/>
        </p:nvSpPr>
        <p:spPr>
          <a:xfrm>
            <a:off x="683568" y="1347614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from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torchvision.datasets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import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ImageFolder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from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torchvision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import transforms</a:t>
            </a:r>
          </a:p>
          <a:p>
            <a:b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train_imgs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=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ImageFolder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("/content/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taco_and_burrito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/train/",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transform=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transforms.Compose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([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transforms.RandomCrop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(224),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transforms.ToTensor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()]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</a:p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test_imgs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=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ImageFolder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("/content/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taco_and_burrito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/test/",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transform=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transforms.Compose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([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transforms.CenterCrop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(224),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transforms.ToTensor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()]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</a:p>
          <a:p>
            <a:b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train_loader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=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DataLoader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train_imgs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batch_size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=32, shuffle=True)</a:t>
            </a:r>
          </a:p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test_loader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=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DataLoader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test_imgs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batch_size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=32, shuffle=False)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1F0427-578D-4F7F-8AE1-95E0F1E97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203598"/>
            <a:ext cx="2581777" cy="1731553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DDF16D4-80EF-492D-9C63-42AFDDBE70D3}"/>
              </a:ext>
            </a:extLst>
          </p:cNvPr>
          <p:cNvCxnSpPr/>
          <p:nvPr/>
        </p:nvCxnSpPr>
        <p:spPr>
          <a:xfrm>
            <a:off x="7092281" y="1783023"/>
            <a:ext cx="36004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3EBDDAC5-6448-479E-B2BD-40AD9EFCF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1" y="1386979"/>
            <a:ext cx="1315672" cy="7920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569A589-4EAC-4042-A073-5B0C42D83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052" y="3077938"/>
            <a:ext cx="2295845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77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2400" b="1" dirty="0">
                <a:ea typeface="나눔바른고딕" panose="020B0603020101020101"/>
              </a:rPr>
              <a:t>Transfer Learning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4FB52-7FA5-47CA-9375-4AC8E64E62E7}"/>
              </a:ext>
            </a:extLst>
          </p:cNvPr>
          <p:cNvSpPr txBox="1"/>
          <p:nvPr/>
        </p:nvSpPr>
        <p:spPr>
          <a:xfrm>
            <a:off x="683567" y="2494085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from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torchvision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import models</a:t>
            </a:r>
          </a:p>
          <a:p>
            <a:b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net = models.resnet18(pretrained=True)</a:t>
            </a:r>
          </a:p>
          <a:p>
            <a:b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for p in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net.parameters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():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p.requires_grad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=False</a:t>
            </a:r>
          </a:p>
          <a:p>
            <a:b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fc_input_dim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=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net.fc.in_features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net.fc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=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nn.Linear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fc_input_dim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2)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03ABF4-ED51-4B12-8767-2DE7DECC7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9" y="1635646"/>
            <a:ext cx="9002381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0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2400" b="1" dirty="0">
                <a:ea typeface="나눔바른고딕" panose="020B0603020101020101"/>
              </a:rPr>
              <a:t>Transfer Learning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146BED-8555-4622-BE3F-D8A16A4D4E3B}"/>
              </a:ext>
            </a:extLst>
          </p:cNvPr>
          <p:cNvSpPr txBox="1"/>
          <p:nvPr/>
        </p:nvSpPr>
        <p:spPr>
          <a:xfrm>
            <a:off x="683568" y="1347614"/>
            <a:ext cx="77768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eval_net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(net,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data_loader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device="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"):</a:t>
            </a: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net.eval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= []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ypreds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= []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for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x, y in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data_loader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 = x.to(device)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y = y.to(device)</a:t>
            </a: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with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torch.no_grad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():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_,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y_pred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= net(x).max(1)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ys.append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(y)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ypreds.append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y_pred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= torch.cat(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ypreds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= torch.cat(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ypreds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acc = (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==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ypreds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).float().sum() /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len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return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acc.item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10577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2400" b="1" dirty="0">
                <a:ea typeface="나눔바른고딕" panose="020B0603020101020101"/>
              </a:rPr>
              <a:t>Transfer Learning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146BED-8555-4622-BE3F-D8A16A4D4E3B}"/>
              </a:ext>
            </a:extLst>
          </p:cNvPr>
          <p:cNvSpPr txBox="1"/>
          <p:nvPr/>
        </p:nvSpPr>
        <p:spPr>
          <a:xfrm>
            <a:off x="683568" y="1491630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def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train_net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(net,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train_loader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test_loader,only_fc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=True,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optimizer_cls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optim.Adam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loss_fn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nn.CrossEntropyLoss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n_iter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=10, device="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"):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train_losses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= []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train_acc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= []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val_acc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= []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if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only_fc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optimizer =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optimizer_cls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net.fc.parameters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())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else: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optimizer =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optimizer_cls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net.parameters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())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for epoch in range(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n_iter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):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running_loss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= 0.0</a:t>
            </a: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net.train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n = 0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n_acc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= 0</a:t>
            </a:r>
          </a:p>
        </p:txBody>
      </p:sp>
    </p:spTree>
    <p:extLst>
      <p:ext uri="{BB962C8B-B14F-4D97-AF65-F5344CB8AC3E}">
        <p14:creationId xmlns:p14="http://schemas.microsoft.com/office/powerpoint/2010/main" val="3155057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2400" b="1" dirty="0">
                <a:ea typeface="나눔바른고딕" panose="020B0603020101020101"/>
              </a:rPr>
              <a:t>Transfer Learning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146BED-8555-4622-BE3F-D8A16A4D4E3B}"/>
              </a:ext>
            </a:extLst>
          </p:cNvPr>
          <p:cNvSpPr txBox="1"/>
          <p:nvPr/>
        </p:nvSpPr>
        <p:spPr>
          <a:xfrm>
            <a:off x="683568" y="1203598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for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(xx,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yy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 in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tqdm.tqdm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(enumerate(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train_loader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total=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len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train_loader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)):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xx = xx.to(device)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yy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= yy.to(device)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h = net(xx)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loss =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loss_fn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(h,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yy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optimizer.zero_grad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loss.backward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optimizer.step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running_loss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+=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loss.item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n +=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len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(xx)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_,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y_pred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=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h.max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n_acc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+= (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yy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==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y_pred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).float().sum().item()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train_losses.append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running_loss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/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train_acc.append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n_acc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/ n)</a:t>
            </a:r>
          </a:p>
          <a:p>
            <a:b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val_acc.append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eval_net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(net,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test_loader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device))</a:t>
            </a: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print(epoch,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train_losses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[-1],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train_acc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[-1],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val_acc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[-1], flush=True)</a:t>
            </a:r>
          </a:p>
        </p:txBody>
      </p:sp>
    </p:spTree>
    <p:extLst>
      <p:ext uri="{BB962C8B-B14F-4D97-AF65-F5344CB8AC3E}">
        <p14:creationId xmlns:p14="http://schemas.microsoft.com/office/powerpoint/2010/main" val="2034840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2400" b="1" dirty="0">
                <a:ea typeface="나눔바른고딕" panose="020B0603020101020101"/>
              </a:rPr>
              <a:t>Transfer Learning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146BED-8555-4622-BE3F-D8A16A4D4E3B}"/>
              </a:ext>
            </a:extLst>
          </p:cNvPr>
          <p:cNvSpPr txBox="1"/>
          <p:nvPr/>
        </p:nvSpPr>
        <p:spPr>
          <a:xfrm>
            <a:off x="179512" y="2571750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net.to("cuda:0") </a:t>
            </a:r>
          </a:p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train_net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(net,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train_loader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test_loader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n_iter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=20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device="cuda:0")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4E55D9-61BE-4DA6-815B-057425D4E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936104"/>
            <a:ext cx="4276976" cy="39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1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13800" y="2334962"/>
            <a:ext cx="4930200" cy="473576"/>
          </a:xfrm>
        </p:spPr>
        <p:txBody>
          <a:bodyPr/>
          <a:lstStyle/>
          <a:p>
            <a:r>
              <a:rPr lang="en-US" altLang="ko-KR" dirty="0"/>
              <a:t>Image Processing and CNN</a:t>
            </a:r>
            <a:endParaRPr lang="ko-KR" altLang="en-US" dirty="0"/>
          </a:p>
        </p:txBody>
      </p:sp>
      <p:pic>
        <p:nvPicPr>
          <p:cNvPr id="6" name="그래픽 5" descr="모니터">
            <a:extLst>
              <a:ext uri="{FF2B5EF4-FFF2-40B4-BE49-F238E27FC236}">
                <a16:creationId xmlns:a16="http://schemas.microsoft.com/office/drawing/2014/main" id="{8ABDDA5A-7AB8-4A5B-B327-14EA0703E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704" y="2139702"/>
            <a:ext cx="100811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83718"/>
            <a:ext cx="2736303" cy="576063"/>
          </a:xfrm>
        </p:spPr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2400" b="1" dirty="0">
                <a:ea typeface="나눔바른고딕" panose="020B0603020101020101"/>
              </a:rPr>
              <a:t>Image Classification using CNN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212438-911C-431C-A610-61613259D913}"/>
              </a:ext>
            </a:extLst>
          </p:cNvPr>
          <p:cNvSpPr/>
          <p:nvPr/>
        </p:nvSpPr>
        <p:spPr>
          <a:xfrm>
            <a:off x="3276000" y="1398136"/>
            <a:ext cx="25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3AAD6-9741-4710-996D-3A5A96E712D1}"/>
              </a:ext>
            </a:extLst>
          </p:cNvPr>
          <p:cNvSpPr txBox="1"/>
          <p:nvPr/>
        </p:nvSpPr>
        <p:spPr>
          <a:xfrm>
            <a:off x="3276000" y="1045010"/>
            <a:ext cx="25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Fashion-MNIST Dataset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DB3575-4801-4A73-8F9A-0EB927B4A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585016"/>
            <a:ext cx="2859782" cy="28597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A14D19-0D1A-4738-8B16-8DBB29C5EED6}"/>
              </a:ext>
            </a:extLst>
          </p:cNvPr>
          <p:cNvSpPr txBox="1"/>
          <p:nvPr/>
        </p:nvSpPr>
        <p:spPr>
          <a:xfrm>
            <a:off x="1331640" y="4476973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60,000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개의 학습 데이터와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10,000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개의 테스트 데이터 존재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6E17A698-4E96-4F07-8AEA-279257F44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054020"/>
              </p:ext>
            </p:extLst>
          </p:nvPr>
        </p:nvGraphicFramePr>
        <p:xfrm>
          <a:off x="2195736" y="1673787"/>
          <a:ext cx="1440160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720">
                  <a:extLst>
                    <a:ext uri="{9D8B030D-6E8A-4147-A177-3AD203B41FA5}">
                      <a16:colId xmlns:a16="http://schemas.microsoft.com/office/drawing/2014/main" val="223183426"/>
                    </a:ext>
                  </a:extLst>
                </a:gridCol>
                <a:gridCol w="886440">
                  <a:extLst>
                    <a:ext uri="{9D8B030D-6E8A-4147-A177-3AD203B41FA5}">
                      <a16:colId xmlns:a16="http://schemas.microsoft.com/office/drawing/2014/main" val="263370935"/>
                    </a:ext>
                  </a:extLst>
                </a:gridCol>
              </a:tblGrid>
              <a:tr h="236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Label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392804"/>
                  </a:ext>
                </a:extLst>
              </a:tr>
              <a:tr h="236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T-shirt/top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94863"/>
                  </a:ext>
                </a:extLst>
              </a:tr>
              <a:tr h="236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Trouser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0862155"/>
                  </a:ext>
                </a:extLst>
              </a:tr>
              <a:tr h="236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Pullover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0434823"/>
                  </a:ext>
                </a:extLst>
              </a:tr>
              <a:tr h="236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Dress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2166220"/>
                  </a:ext>
                </a:extLst>
              </a:tr>
              <a:tr h="236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Coat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9828570"/>
                  </a:ext>
                </a:extLst>
              </a:tr>
              <a:tr h="236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Sandal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8679750"/>
                  </a:ext>
                </a:extLst>
              </a:tr>
              <a:tr h="236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Shirt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388202"/>
                  </a:ext>
                </a:extLst>
              </a:tr>
              <a:tr h="236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7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Sneaker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957358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8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Bag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9567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9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Ankle boot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910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14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2400" b="1" dirty="0">
                <a:ea typeface="나눔바른고딕" panose="020B0603020101020101"/>
              </a:rPr>
              <a:t>Image Classification using CNN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AF6C3F-EDA5-459E-B232-1FD5011CE311}"/>
              </a:ext>
            </a:extLst>
          </p:cNvPr>
          <p:cNvSpPr txBox="1"/>
          <p:nvPr/>
        </p:nvSpPr>
        <p:spPr>
          <a:xfrm>
            <a:off x="413792" y="1203598"/>
            <a:ext cx="8316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 torch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 torch import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optim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torch.utils.data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import (Dataset,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DataLoader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TensorDataset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tqdm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b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torchvision.datasets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import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FashionMNIST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torchvision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import transforms</a:t>
            </a:r>
          </a:p>
          <a:p>
            <a:b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fashion_mnist_train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=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FashionMNIST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(“/content/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FashionMNIST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”,train=True, download=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True,transform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transforms.ToTensor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())</a:t>
            </a:r>
          </a:p>
          <a:p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fashion_mnist_test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=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FashionMNIST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(“/content/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FashionMNIST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”,train=False, download=True, transform=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transforms.ToTensor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())</a:t>
            </a:r>
          </a:p>
          <a:p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batch_size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=128</a:t>
            </a:r>
          </a:p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train_loader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=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DataLoader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fashion_mnist_train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batch_size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batch_size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 shuffle=True)</a:t>
            </a:r>
          </a:p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test_loader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= 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DataLoader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fashion_mnist_test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batch_size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batch_size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 shuffle=False)</a:t>
            </a:r>
          </a:p>
          <a:p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04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2400" b="1" dirty="0">
                <a:ea typeface="나눔바른고딕" panose="020B0603020101020101"/>
              </a:rPr>
              <a:t>Image Classification using CNN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018E81-FDD0-4C25-A8F4-F75CEA7CE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16" y="1995686"/>
            <a:ext cx="7884368" cy="213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1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2400" b="1" dirty="0">
                <a:ea typeface="나눔바른고딕" panose="020B0603020101020101"/>
              </a:rPr>
              <a:t>Image Classification using CNN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F8E94-8575-43E5-8F36-576160F7A357}"/>
              </a:ext>
            </a:extLst>
          </p:cNvPr>
          <p:cNvSpPr txBox="1"/>
          <p:nvPr/>
        </p:nvSpPr>
        <p:spPr>
          <a:xfrm>
            <a:off x="611560" y="1203598"/>
            <a:ext cx="2736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class </a:t>
            </a:r>
            <a:r>
              <a:rPr lang="en-US" altLang="ko-KR" sz="1200" b="1" dirty="0" err="1"/>
              <a:t>FlattenLayer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nn.Module</a:t>
            </a:r>
            <a:r>
              <a:rPr lang="en-US" altLang="ko-KR" sz="1200" b="1" dirty="0"/>
              <a:t>):</a:t>
            </a:r>
          </a:p>
          <a:p>
            <a:r>
              <a:rPr lang="en-US" altLang="ko-KR" sz="1200" b="1" dirty="0"/>
              <a:t>    def forward(self, x):</a:t>
            </a:r>
          </a:p>
          <a:p>
            <a:r>
              <a:rPr lang="en-US" altLang="ko-KR" sz="1200" b="1" dirty="0"/>
              <a:t>        sizes = </a:t>
            </a:r>
            <a:r>
              <a:rPr lang="en-US" altLang="ko-KR" sz="1200" b="1" dirty="0" err="1"/>
              <a:t>x.size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        return </a:t>
            </a:r>
            <a:r>
              <a:rPr lang="en-US" altLang="ko-KR" sz="1200" b="1" dirty="0" err="1"/>
              <a:t>x.view</a:t>
            </a:r>
            <a:r>
              <a:rPr lang="en-US" altLang="ko-KR" sz="1200" b="1" dirty="0"/>
              <a:t>(sizes[0], -1)</a:t>
            </a:r>
          </a:p>
          <a:p>
            <a:br>
              <a:rPr lang="en-US" altLang="ko-KR" sz="1200" b="1" dirty="0"/>
            </a:br>
            <a:r>
              <a:rPr lang="en-US" altLang="ko-KR" sz="1200" b="1" dirty="0" err="1"/>
              <a:t>conv_net</a:t>
            </a:r>
            <a:r>
              <a:rPr lang="en-US" altLang="ko-KR" sz="1200" b="1" dirty="0"/>
              <a:t> = </a:t>
            </a:r>
            <a:r>
              <a:rPr lang="en-US" altLang="ko-KR" sz="1200" b="1" dirty="0" err="1"/>
              <a:t>nn.Sequential</a:t>
            </a:r>
            <a:r>
              <a:rPr lang="en-US" altLang="ko-KR" sz="1200" b="1" dirty="0"/>
              <a:t>(</a:t>
            </a:r>
          </a:p>
          <a:p>
            <a:r>
              <a:rPr lang="en-US" altLang="ko-KR" sz="1200" b="1" dirty="0"/>
              <a:t>    nn.Conv2d(1, 32, 5),</a:t>
            </a:r>
          </a:p>
          <a:p>
            <a:r>
              <a:rPr lang="en-US" altLang="ko-KR" sz="1200" b="1" dirty="0"/>
              <a:t>    nn.MaxPool2d(2),</a:t>
            </a:r>
          </a:p>
          <a:p>
            <a:r>
              <a:rPr lang="en-US" altLang="ko-KR" sz="1200" b="1" dirty="0"/>
              <a:t>    </a:t>
            </a:r>
            <a:r>
              <a:rPr lang="en-US" altLang="ko-KR" sz="1200" b="1" dirty="0" err="1"/>
              <a:t>nn.ReLU</a:t>
            </a:r>
            <a:r>
              <a:rPr lang="en-US" altLang="ko-KR" sz="1200" b="1" dirty="0"/>
              <a:t>(),</a:t>
            </a:r>
          </a:p>
          <a:p>
            <a:r>
              <a:rPr lang="en-US" altLang="ko-KR" sz="1200" b="1" dirty="0"/>
              <a:t>    nn.BatchNorm2d(32),</a:t>
            </a:r>
          </a:p>
          <a:p>
            <a:r>
              <a:rPr lang="en-US" altLang="ko-KR" sz="1200" b="1" dirty="0"/>
              <a:t>    nn.Dropout2d(0.25),</a:t>
            </a:r>
          </a:p>
          <a:p>
            <a:r>
              <a:rPr lang="en-US" altLang="ko-KR" sz="1200" b="1" dirty="0"/>
              <a:t>    nn.Conv2d(32, 64, 5),</a:t>
            </a:r>
          </a:p>
          <a:p>
            <a:r>
              <a:rPr lang="en-US" altLang="ko-KR" sz="1200" b="1" dirty="0"/>
              <a:t>    nn.MaxPool2d(2),</a:t>
            </a:r>
          </a:p>
          <a:p>
            <a:r>
              <a:rPr lang="en-US" altLang="ko-KR" sz="1200" b="1" dirty="0"/>
              <a:t>    </a:t>
            </a:r>
            <a:r>
              <a:rPr lang="en-US" altLang="ko-KR" sz="1200" b="1" dirty="0" err="1"/>
              <a:t>nn.ReLU</a:t>
            </a:r>
            <a:r>
              <a:rPr lang="en-US" altLang="ko-KR" sz="1200" b="1" dirty="0"/>
              <a:t>(),</a:t>
            </a:r>
          </a:p>
          <a:p>
            <a:r>
              <a:rPr lang="en-US" altLang="ko-KR" sz="1200" b="1" dirty="0"/>
              <a:t>    nn.BatchNorm2d(64),</a:t>
            </a:r>
          </a:p>
          <a:p>
            <a:r>
              <a:rPr lang="en-US" altLang="ko-KR" sz="1200" b="1" dirty="0"/>
              <a:t>    nn.Dropout2d(0.25),</a:t>
            </a:r>
          </a:p>
          <a:p>
            <a:r>
              <a:rPr lang="en-US" altLang="ko-KR" sz="1200" b="1" dirty="0"/>
              <a:t>    </a:t>
            </a:r>
            <a:r>
              <a:rPr lang="en-US" altLang="ko-KR" sz="1200" b="1" dirty="0" err="1"/>
              <a:t>FlattenLayer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3FC38-635D-42F3-95A5-A87C9FFEADC3}"/>
              </a:ext>
            </a:extLst>
          </p:cNvPr>
          <p:cNvSpPr txBox="1"/>
          <p:nvPr/>
        </p:nvSpPr>
        <p:spPr>
          <a:xfrm>
            <a:off x="4572000" y="1388264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test_input</a:t>
            </a:r>
            <a:r>
              <a:rPr lang="en-US" altLang="ko-KR" sz="1200" b="1" dirty="0"/>
              <a:t> = </a:t>
            </a:r>
            <a:r>
              <a:rPr lang="en-US" altLang="ko-KR" sz="1200" b="1" dirty="0" err="1"/>
              <a:t>torch.ones</a:t>
            </a:r>
            <a:r>
              <a:rPr lang="en-US" altLang="ko-KR" sz="1200" b="1" dirty="0"/>
              <a:t>(1, 1, 28, 28)</a:t>
            </a:r>
          </a:p>
          <a:p>
            <a:r>
              <a:rPr lang="en-US" altLang="ko-KR" sz="1200" b="1" dirty="0" err="1"/>
              <a:t>conv_output_size</a:t>
            </a:r>
            <a:r>
              <a:rPr lang="en-US" altLang="ko-KR" sz="1200" b="1" dirty="0"/>
              <a:t> = </a:t>
            </a:r>
            <a:r>
              <a:rPr lang="en-US" altLang="ko-KR" sz="1200" b="1" dirty="0" err="1"/>
              <a:t>conv_net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test_input</a:t>
            </a:r>
            <a:r>
              <a:rPr lang="en-US" altLang="ko-KR" sz="1200" b="1" dirty="0"/>
              <a:t>).size()[-1]</a:t>
            </a:r>
          </a:p>
          <a:p>
            <a:br>
              <a:rPr lang="en-US" altLang="ko-KR" sz="1200" b="1" dirty="0"/>
            </a:br>
            <a:r>
              <a:rPr lang="en-US" altLang="ko-KR" sz="1200" b="1" dirty="0"/>
              <a:t># 2</a:t>
            </a:r>
            <a:r>
              <a:rPr lang="ko-KR" altLang="en-US" sz="1200" b="1" dirty="0"/>
              <a:t>층 </a:t>
            </a:r>
            <a:r>
              <a:rPr lang="en-US" altLang="ko-KR" sz="1200" b="1" dirty="0"/>
              <a:t>MLP</a:t>
            </a:r>
          </a:p>
          <a:p>
            <a:r>
              <a:rPr lang="en-US" altLang="ko-KR" sz="1200" b="1" dirty="0" err="1"/>
              <a:t>mlp</a:t>
            </a:r>
            <a:r>
              <a:rPr lang="en-US" altLang="ko-KR" sz="1200" b="1" dirty="0"/>
              <a:t> = </a:t>
            </a:r>
            <a:r>
              <a:rPr lang="en-US" altLang="ko-KR" sz="1200" b="1" dirty="0" err="1"/>
              <a:t>nn.Sequential</a:t>
            </a:r>
            <a:r>
              <a:rPr lang="en-US" altLang="ko-KR" sz="1200" b="1" dirty="0"/>
              <a:t>(</a:t>
            </a:r>
          </a:p>
          <a:p>
            <a:r>
              <a:rPr lang="en-US" altLang="ko-KR" sz="1200" b="1" dirty="0"/>
              <a:t>    </a:t>
            </a:r>
            <a:r>
              <a:rPr lang="en-US" altLang="ko-KR" sz="1200" b="1" dirty="0" err="1"/>
              <a:t>nn.Linear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conv_output_size</a:t>
            </a:r>
            <a:r>
              <a:rPr lang="en-US" altLang="ko-KR" sz="1200" b="1" dirty="0"/>
              <a:t>, 200),</a:t>
            </a:r>
          </a:p>
          <a:p>
            <a:r>
              <a:rPr lang="en-US" altLang="ko-KR" sz="1200" b="1" dirty="0"/>
              <a:t>    </a:t>
            </a:r>
            <a:r>
              <a:rPr lang="en-US" altLang="ko-KR" sz="1200" b="1" dirty="0" err="1"/>
              <a:t>nn.ReLU</a:t>
            </a:r>
            <a:r>
              <a:rPr lang="en-US" altLang="ko-KR" sz="1200" b="1" dirty="0"/>
              <a:t>(),</a:t>
            </a:r>
          </a:p>
          <a:p>
            <a:r>
              <a:rPr lang="en-US" altLang="ko-KR" sz="1200" b="1" dirty="0"/>
              <a:t>    nn.BatchNorm1d(200),</a:t>
            </a:r>
          </a:p>
          <a:p>
            <a:r>
              <a:rPr lang="en-US" altLang="ko-KR" sz="1200" b="1" dirty="0"/>
              <a:t>    </a:t>
            </a:r>
            <a:r>
              <a:rPr lang="en-US" altLang="ko-KR" sz="1200" b="1" dirty="0" err="1"/>
              <a:t>nn.Dropout</a:t>
            </a:r>
            <a:r>
              <a:rPr lang="en-US" altLang="ko-KR" sz="1200" b="1" dirty="0"/>
              <a:t>(0.25),</a:t>
            </a:r>
          </a:p>
          <a:p>
            <a:r>
              <a:rPr lang="en-US" altLang="ko-KR" sz="1200" b="1" dirty="0"/>
              <a:t>    </a:t>
            </a:r>
            <a:r>
              <a:rPr lang="en-US" altLang="ko-KR" sz="1200" b="1" dirty="0" err="1"/>
              <a:t>nn.Linear</a:t>
            </a:r>
            <a:r>
              <a:rPr lang="en-US" altLang="ko-KR" sz="1200" b="1" dirty="0"/>
              <a:t>(200, 10)</a:t>
            </a:r>
          </a:p>
          <a:p>
            <a:r>
              <a:rPr lang="en-US" altLang="ko-KR" sz="1200" b="1" dirty="0"/>
              <a:t>)</a:t>
            </a:r>
          </a:p>
          <a:p>
            <a:r>
              <a:rPr lang="en-US" altLang="ko-KR" sz="1200" b="1" dirty="0"/>
              <a:t># </a:t>
            </a:r>
            <a:r>
              <a:rPr lang="ko-KR" altLang="en-US" sz="1200" b="1" dirty="0"/>
              <a:t>최종 </a:t>
            </a:r>
            <a:r>
              <a:rPr lang="en-US" altLang="ko-KR" sz="1200" b="1" dirty="0"/>
              <a:t>CNN</a:t>
            </a:r>
          </a:p>
          <a:p>
            <a:r>
              <a:rPr lang="en-US" altLang="ko-KR" sz="1200" b="1" dirty="0"/>
              <a:t>net = </a:t>
            </a:r>
            <a:r>
              <a:rPr lang="en-US" altLang="ko-KR" sz="1200" b="1" dirty="0" err="1"/>
              <a:t>nn.Sequential</a:t>
            </a:r>
            <a:r>
              <a:rPr lang="en-US" altLang="ko-KR" sz="1200" b="1" dirty="0"/>
              <a:t>(</a:t>
            </a:r>
          </a:p>
          <a:p>
            <a:r>
              <a:rPr lang="en-US" altLang="ko-KR" sz="1200" b="1" dirty="0"/>
              <a:t>    </a:t>
            </a:r>
            <a:r>
              <a:rPr lang="en-US" altLang="ko-KR" sz="1200" b="1" dirty="0" err="1"/>
              <a:t>conv_net</a:t>
            </a:r>
            <a:r>
              <a:rPr lang="en-US" altLang="ko-KR" sz="1200" b="1" dirty="0"/>
              <a:t>,</a:t>
            </a:r>
          </a:p>
          <a:p>
            <a:r>
              <a:rPr lang="en-US" altLang="ko-KR" sz="1200" b="1" dirty="0"/>
              <a:t>    </a:t>
            </a:r>
            <a:r>
              <a:rPr lang="en-US" altLang="ko-KR" sz="1200" b="1" dirty="0" err="1"/>
              <a:t>mlp</a:t>
            </a:r>
            <a:endParaRPr lang="en-US" altLang="ko-KR" sz="1200" b="1" dirty="0"/>
          </a:p>
          <a:p>
            <a:r>
              <a:rPr lang="en-US" altLang="ko-KR" sz="12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662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2400" b="1" dirty="0">
                <a:ea typeface="나눔바른고딕" panose="020B0603020101020101"/>
              </a:rPr>
              <a:t>Image Classification using CNN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F8E94-8575-43E5-8F36-576160F7A357}"/>
              </a:ext>
            </a:extLst>
          </p:cNvPr>
          <p:cNvSpPr txBox="1"/>
          <p:nvPr/>
        </p:nvSpPr>
        <p:spPr>
          <a:xfrm>
            <a:off x="683568" y="1275606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def</a:t>
            </a:r>
            <a:r>
              <a:rPr lang="ko-KR" altLang="en-US" sz="1200" b="1" dirty="0"/>
              <a:t> </a:t>
            </a:r>
            <a:r>
              <a:rPr lang="en-US" altLang="ko-KR" sz="1200" b="1" dirty="0" err="1"/>
              <a:t>eval_net</a:t>
            </a:r>
            <a:r>
              <a:rPr lang="en-US" altLang="ko-KR" sz="1200" b="1" dirty="0"/>
              <a:t>(net, </a:t>
            </a:r>
            <a:r>
              <a:rPr lang="en-US" altLang="ko-KR" sz="1200" b="1" dirty="0" err="1"/>
              <a:t>data_loader</a:t>
            </a:r>
            <a:r>
              <a:rPr lang="en-US" altLang="ko-KR" sz="1200" b="1" dirty="0"/>
              <a:t>, device="</a:t>
            </a:r>
            <a:r>
              <a:rPr lang="en-US" altLang="ko-KR" sz="1200" b="1" dirty="0" err="1"/>
              <a:t>cpu</a:t>
            </a:r>
            <a:r>
              <a:rPr lang="en-US" altLang="ko-KR" sz="1200" b="1" dirty="0"/>
              <a:t>"):</a:t>
            </a:r>
          </a:p>
          <a:p>
            <a:r>
              <a:rPr lang="ko-KR" altLang="en-US" sz="1200" b="1" dirty="0"/>
              <a:t>    </a:t>
            </a:r>
            <a:r>
              <a:rPr lang="en-US" altLang="ko-KR" sz="1200" b="1" dirty="0" err="1"/>
              <a:t>net.eval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    </a:t>
            </a:r>
            <a:r>
              <a:rPr lang="en-US" altLang="ko-KR" sz="1200" b="1" dirty="0" err="1"/>
              <a:t>ys</a:t>
            </a:r>
            <a:r>
              <a:rPr lang="en-US" altLang="ko-KR" sz="1200" b="1" dirty="0"/>
              <a:t> = []</a:t>
            </a:r>
          </a:p>
          <a:p>
            <a:r>
              <a:rPr lang="en-US" altLang="ko-KR" sz="1200" b="1" dirty="0"/>
              <a:t>    </a:t>
            </a:r>
            <a:r>
              <a:rPr lang="en-US" altLang="ko-KR" sz="1200" b="1" dirty="0" err="1"/>
              <a:t>ypreds</a:t>
            </a:r>
            <a:r>
              <a:rPr lang="en-US" altLang="ko-KR" sz="1200" b="1" dirty="0"/>
              <a:t> = []</a:t>
            </a:r>
          </a:p>
          <a:p>
            <a:r>
              <a:rPr lang="en-US" altLang="ko-KR" sz="1200" b="1" dirty="0"/>
              <a:t>    for</a:t>
            </a:r>
            <a:r>
              <a:rPr lang="ko-KR" altLang="en-US" sz="1200" b="1" dirty="0"/>
              <a:t> </a:t>
            </a:r>
            <a:r>
              <a:rPr lang="en-US" altLang="ko-KR" sz="1200" b="1" dirty="0"/>
              <a:t>x, y in</a:t>
            </a:r>
            <a:r>
              <a:rPr lang="ko-KR" altLang="en-US" sz="1200" b="1" dirty="0"/>
              <a:t> </a:t>
            </a:r>
            <a:r>
              <a:rPr lang="en-US" altLang="ko-KR" sz="1200" b="1" dirty="0" err="1"/>
              <a:t>data_loader</a:t>
            </a:r>
            <a:r>
              <a:rPr lang="en-US" altLang="ko-KR" sz="1200" b="1" dirty="0"/>
              <a:t>:</a:t>
            </a:r>
            <a:endParaRPr lang="ko-KR" altLang="en-US" sz="1200" b="1" dirty="0"/>
          </a:p>
          <a:p>
            <a:r>
              <a:rPr lang="ko-KR" altLang="en-US" sz="1200" b="1" dirty="0"/>
              <a:t>        </a:t>
            </a:r>
            <a:r>
              <a:rPr lang="en-US" altLang="ko-KR" sz="1200" b="1" dirty="0"/>
              <a:t>x = x.to(device)</a:t>
            </a:r>
          </a:p>
          <a:p>
            <a:r>
              <a:rPr lang="en-US" altLang="ko-KR" sz="1200" b="1" dirty="0"/>
              <a:t>        y = y.to(device)</a:t>
            </a:r>
          </a:p>
          <a:p>
            <a:r>
              <a:rPr lang="ko-KR" altLang="en-US" sz="1200" b="1" dirty="0"/>
              <a:t>        </a:t>
            </a:r>
            <a:r>
              <a:rPr lang="en-US" altLang="ko-KR" sz="1200" b="1" dirty="0"/>
              <a:t>with</a:t>
            </a:r>
            <a:r>
              <a:rPr lang="ko-KR" altLang="en-US" sz="1200" b="1" dirty="0"/>
              <a:t> </a:t>
            </a:r>
            <a:r>
              <a:rPr lang="en-US" altLang="ko-KR" sz="1200" b="1" dirty="0" err="1"/>
              <a:t>torch.no_grad</a:t>
            </a:r>
            <a:r>
              <a:rPr lang="en-US" altLang="ko-KR" sz="1200" b="1" dirty="0"/>
              <a:t>():</a:t>
            </a:r>
          </a:p>
          <a:p>
            <a:r>
              <a:rPr lang="en-US" altLang="ko-KR" sz="1200" b="1" dirty="0"/>
              <a:t>            _, </a:t>
            </a:r>
            <a:r>
              <a:rPr lang="en-US" altLang="ko-KR" sz="1200" b="1" dirty="0" err="1"/>
              <a:t>y_pred</a:t>
            </a:r>
            <a:r>
              <a:rPr lang="en-US" altLang="ko-KR" sz="1200" b="1" dirty="0"/>
              <a:t> = net(x).max(1)</a:t>
            </a:r>
          </a:p>
          <a:p>
            <a:r>
              <a:rPr lang="en-US" altLang="ko-KR" sz="1200" b="1" dirty="0"/>
              <a:t>        </a:t>
            </a:r>
            <a:r>
              <a:rPr lang="en-US" altLang="ko-KR" sz="1200" b="1" dirty="0" err="1"/>
              <a:t>ys.append</a:t>
            </a:r>
            <a:r>
              <a:rPr lang="en-US" altLang="ko-KR" sz="1200" b="1" dirty="0"/>
              <a:t>(y)</a:t>
            </a:r>
          </a:p>
          <a:p>
            <a:r>
              <a:rPr lang="en-US" altLang="ko-KR" sz="1200" b="1" dirty="0"/>
              <a:t>        </a:t>
            </a:r>
            <a:r>
              <a:rPr lang="en-US" altLang="ko-KR" sz="1200" b="1" dirty="0" err="1"/>
              <a:t>ypreds.append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y_pred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/>
              <a:t>    </a:t>
            </a:r>
          </a:p>
          <a:p>
            <a:r>
              <a:rPr lang="ko-KR" altLang="en-US" sz="1200" b="1" dirty="0"/>
              <a:t>    </a:t>
            </a:r>
            <a:r>
              <a:rPr lang="en-US" altLang="ko-KR" sz="1200" b="1" dirty="0" err="1"/>
              <a:t>ys</a:t>
            </a:r>
            <a:r>
              <a:rPr lang="en-US" altLang="ko-KR" sz="1200" b="1" dirty="0"/>
              <a:t> = torch.cat(</a:t>
            </a:r>
            <a:r>
              <a:rPr lang="en-US" altLang="ko-KR" sz="1200" b="1" dirty="0" err="1"/>
              <a:t>ys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/>
              <a:t>    </a:t>
            </a:r>
            <a:r>
              <a:rPr lang="en-US" altLang="ko-KR" sz="1200" b="1" dirty="0" err="1"/>
              <a:t>ypreds</a:t>
            </a:r>
            <a:r>
              <a:rPr lang="en-US" altLang="ko-KR" sz="1200" b="1" dirty="0"/>
              <a:t> = torch.cat(</a:t>
            </a:r>
            <a:r>
              <a:rPr lang="en-US" altLang="ko-KR" sz="1200" b="1" dirty="0" err="1"/>
              <a:t>ypreds</a:t>
            </a:r>
            <a:r>
              <a:rPr lang="en-US" altLang="ko-KR" sz="1200" b="1" dirty="0"/>
              <a:t>) </a:t>
            </a:r>
          </a:p>
          <a:p>
            <a:r>
              <a:rPr lang="ko-KR" altLang="en-US" sz="1200" b="1" dirty="0"/>
              <a:t>    </a:t>
            </a:r>
            <a:r>
              <a:rPr lang="en-US" altLang="ko-KR" sz="1200" b="1" dirty="0"/>
              <a:t>acc = (</a:t>
            </a:r>
            <a:r>
              <a:rPr lang="en-US" altLang="ko-KR" sz="1200" b="1" dirty="0" err="1"/>
              <a:t>ys</a:t>
            </a:r>
            <a:r>
              <a:rPr lang="en-US" altLang="ko-KR" sz="1200" b="1" dirty="0"/>
              <a:t> == </a:t>
            </a:r>
            <a:r>
              <a:rPr lang="en-US" altLang="ko-KR" sz="1200" b="1" dirty="0" err="1"/>
              <a:t>ypreds</a:t>
            </a:r>
            <a:r>
              <a:rPr lang="en-US" altLang="ko-KR" sz="1200" b="1" dirty="0"/>
              <a:t>).float().sum() / </a:t>
            </a:r>
            <a:r>
              <a:rPr lang="en-US" altLang="ko-KR" sz="1200" b="1" dirty="0" err="1"/>
              <a:t>len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ys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/>
              <a:t>    return</a:t>
            </a:r>
            <a:r>
              <a:rPr lang="ko-KR" altLang="en-US" sz="1200" b="1" dirty="0"/>
              <a:t> </a:t>
            </a:r>
            <a:r>
              <a:rPr lang="en-US" altLang="ko-KR" sz="1200" b="1" dirty="0" err="1"/>
              <a:t>acc.item</a:t>
            </a:r>
            <a:r>
              <a:rPr lang="en-US" altLang="ko-KR" sz="12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0426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2400" b="1" dirty="0">
                <a:ea typeface="나눔바른고딕" panose="020B0603020101020101"/>
              </a:rPr>
              <a:t>Image Classification using CNN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F8E94-8575-43E5-8F36-576160F7A357}"/>
              </a:ext>
            </a:extLst>
          </p:cNvPr>
          <p:cNvSpPr txBox="1"/>
          <p:nvPr/>
        </p:nvSpPr>
        <p:spPr>
          <a:xfrm>
            <a:off x="683568" y="1779662"/>
            <a:ext cx="77768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def </a:t>
            </a:r>
            <a:r>
              <a:rPr lang="en-US" altLang="ko-KR" sz="1200" b="1" dirty="0" err="1"/>
              <a:t>train_net</a:t>
            </a:r>
            <a:r>
              <a:rPr lang="en-US" altLang="ko-KR" sz="1200" b="1" dirty="0"/>
              <a:t>(net, </a:t>
            </a:r>
            <a:r>
              <a:rPr lang="en-US" altLang="ko-KR" sz="1200" b="1" dirty="0" err="1"/>
              <a:t>train_loader</a:t>
            </a:r>
            <a:r>
              <a:rPr lang="en-US" altLang="ko-KR" sz="1200" b="1" dirty="0"/>
              <a:t>, </a:t>
            </a:r>
            <a:r>
              <a:rPr lang="en-US" altLang="ko-KR" sz="1200" b="1" dirty="0" err="1"/>
              <a:t>test_loader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optimizer_cls</a:t>
            </a:r>
            <a:r>
              <a:rPr lang="en-US" altLang="ko-KR" sz="1200" b="1" dirty="0"/>
              <a:t>=</a:t>
            </a:r>
            <a:r>
              <a:rPr lang="en-US" altLang="ko-KR" sz="1200" b="1" dirty="0" err="1"/>
              <a:t>optim.Adam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loss_fn</a:t>
            </a:r>
            <a:r>
              <a:rPr lang="en-US" altLang="ko-KR" sz="1200" b="1" dirty="0"/>
              <a:t>=</a:t>
            </a:r>
            <a:r>
              <a:rPr lang="en-US" altLang="ko-KR" sz="1200" b="1" dirty="0" err="1"/>
              <a:t>nn.CrossEntropyLoss</a:t>
            </a:r>
            <a:r>
              <a:rPr lang="en-US" altLang="ko-KR" sz="1200" b="1" dirty="0"/>
              <a:t>(), </a:t>
            </a:r>
            <a:r>
              <a:rPr lang="en-US" altLang="ko-KR" sz="1200" b="1" dirty="0" err="1"/>
              <a:t>n_iter</a:t>
            </a:r>
            <a:r>
              <a:rPr lang="en-US" altLang="ko-KR" sz="1200" b="1" dirty="0"/>
              <a:t>=10, device="</a:t>
            </a:r>
            <a:r>
              <a:rPr lang="en-US" altLang="ko-KR" sz="1200" b="1" dirty="0" err="1"/>
              <a:t>cpu</a:t>
            </a:r>
            <a:r>
              <a:rPr lang="en-US" altLang="ko-KR" sz="1200" b="1" dirty="0"/>
              <a:t>"):</a:t>
            </a:r>
          </a:p>
          <a:p>
            <a:r>
              <a:rPr lang="en-US" altLang="ko-KR" sz="1200" b="1" dirty="0"/>
              <a:t>    </a:t>
            </a:r>
            <a:r>
              <a:rPr lang="en-US" altLang="ko-KR" sz="1200" b="1" dirty="0" err="1"/>
              <a:t>train_losses</a:t>
            </a:r>
            <a:r>
              <a:rPr lang="en-US" altLang="ko-KR" sz="1200" b="1" dirty="0"/>
              <a:t> = []</a:t>
            </a:r>
          </a:p>
          <a:p>
            <a:r>
              <a:rPr lang="en-US" altLang="ko-KR" sz="1200" b="1" dirty="0"/>
              <a:t>    </a:t>
            </a:r>
            <a:r>
              <a:rPr lang="en-US" altLang="ko-KR" sz="1200" b="1" dirty="0" err="1"/>
              <a:t>train_acc</a:t>
            </a:r>
            <a:r>
              <a:rPr lang="en-US" altLang="ko-KR" sz="1200" b="1" dirty="0"/>
              <a:t> = []</a:t>
            </a:r>
          </a:p>
          <a:p>
            <a:r>
              <a:rPr lang="en-US" altLang="ko-KR" sz="1200" b="1" dirty="0"/>
              <a:t>    </a:t>
            </a:r>
            <a:r>
              <a:rPr lang="en-US" altLang="ko-KR" sz="1200" b="1" dirty="0" err="1"/>
              <a:t>val_acc</a:t>
            </a:r>
            <a:r>
              <a:rPr lang="en-US" altLang="ko-KR" sz="1200" b="1" dirty="0"/>
              <a:t> = []</a:t>
            </a:r>
          </a:p>
          <a:p>
            <a:r>
              <a:rPr lang="en-US" altLang="ko-KR" sz="1200" b="1" dirty="0"/>
              <a:t>    optimizer = </a:t>
            </a:r>
            <a:r>
              <a:rPr lang="en-US" altLang="ko-KR" sz="1200" b="1" dirty="0" err="1"/>
              <a:t>optimizer_cls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net.parameters</a:t>
            </a:r>
            <a:r>
              <a:rPr lang="en-US" altLang="ko-KR" sz="1200" b="1" dirty="0"/>
              <a:t>())</a:t>
            </a:r>
          </a:p>
          <a:p>
            <a:r>
              <a:rPr lang="en-US" altLang="ko-KR" sz="1200" b="1" dirty="0"/>
              <a:t>    for epoch in range(</a:t>
            </a:r>
            <a:r>
              <a:rPr lang="en-US" altLang="ko-KR" sz="1200" b="1" dirty="0" err="1"/>
              <a:t>n_iter</a:t>
            </a:r>
            <a:r>
              <a:rPr lang="en-US" altLang="ko-KR" sz="1200" b="1" dirty="0"/>
              <a:t>):</a:t>
            </a:r>
          </a:p>
          <a:p>
            <a:r>
              <a:rPr lang="en-US" altLang="ko-KR" sz="1200" b="1" dirty="0"/>
              <a:t>        </a:t>
            </a:r>
            <a:r>
              <a:rPr lang="en-US" altLang="ko-KR" sz="1200" b="1" dirty="0" err="1"/>
              <a:t>running_loss</a:t>
            </a:r>
            <a:r>
              <a:rPr lang="en-US" altLang="ko-KR" sz="1200" b="1" dirty="0"/>
              <a:t> = 0.0</a:t>
            </a:r>
            <a:endParaRPr lang="ko-KR" altLang="en-US" sz="1200" b="1" dirty="0"/>
          </a:p>
          <a:p>
            <a:r>
              <a:rPr lang="ko-KR" altLang="en-US" sz="1200" b="1" dirty="0"/>
              <a:t>        </a:t>
            </a:r>
            <a:r>
              <a:rPr lang="en-US" altLang="ko-KR" sz="1200" b="1" dirty="0" err="1"/>
              <a:t>net.train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        n = 0</a:t>
            </a:r>
          </a:p>
          <a:p>
            <a:r>
              <a:rPr lang="en-US" altLang="ko-KR" sz="1200" b="1" dirty="0"/>
              <a:t>        </a:t>
            </a:r>
            <a:r>
              <a:rPr lang="en-US" altLang="ko-KR" sz="1200" b="1" dirty="0" err="1"/>
              <a:t>n_acc</a:t>
            </a:r>
            <a:r>
              <a:rPr lang="en-US" altLang="ko-KR" sz="1200" b="1" dirty="0"/>
              <a:t> = 0</a:t>
            </a:r>
          </a:p>
        </p:txBody>
      </p:sp>
    </p:spTree>
    <p:extLst>
      <p:ext uri="{BB962C8B-B14F-4D97-AF65-F5344CB8AC3E}">
        <p14:creationId xmlns:p14="http://schemas.microsoft.com/office/powerpoint/2010/main" val="178378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2400" b="1" dirty="0">
                <a:ea typeface="나눔바른고딕" panose="020B0603020101020101"/>
              </a:rPr>
              <a:t>Image Classification using CNN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F8E94-8575-43E5-8F36-576160F7A357}"/>
              </a:ext>
            </a:extLst>
          </p:cNvPr>
          <p:cNvSpPr txBox="1"/>
          <p:nvPr/>
        </p:nvSpPr>
        <p:spPr>
          <a:xfrm>
            <a:off x="683568" y="1203598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        for 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, (xx, </a:t>
            </a:r>
            <a:r>
              <a:rPr lang="en-US" altLang="ko-KR" sz="1200" b="1" dirty="0" err="1"/>
              <a:t>yy</a:t>
            </a:r>
            <a:r>
              <a:rPr lang="en-US" altLang="ko-KR" sz="1200" b="1" dirty="0"/>
              <a:t>) in </a:t>
            </a:r>
            <a:r>
              <a:rPr lang="en-US" altLang="ko-KR" sz="1200" b="1" dirty="0" err="1"/>
              <a:t>tqdm.tqdm</a:t>
            </a:r>
            <a:r>
              <a:rPr lang="en-US" altLang="ko-KR" sz="1200" b="1" dirty="0"/>
              <a:t>(enumerate(</a:t>
            </a:r>
            <a:r>
              <a:rPr lang="en-US" altLang="ko-KR" sz="1200" b="1" dirty="0" err="1"/>
              <a:t>train_loader</a:t>
            </a:r>
            <a:r>
              <a:rPr lang="en-US" altLang="ko-KR" sz="1200" b="1" dirty="0"/>
              <a:t>), total=</a:t>
            </a:r>
            <a:r>
              <a:rPr lang="en-US" altLang="ko-KR" sz="1200" b="1" dirty="0" err="1"/>
              <a:t>len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train_loader</a:t>
            </a:r>
            <a:r>
              <a:rPr lang="en-US" altLang="ko-KR" sz="1200" b="1" dirty="0"/>
              <a:t>)):</a:t>
            </a:r>
          </a:p>
          <a:p>
            <a:r>
              <a:rPr lang="en-US" altLang="ko-KR" sz="1200" b="1" dirty="0"/>
              <a:t>            xx = xx.to(device)</a:t>
            </a:r>
          </a:p>
          <a:p>
            <a:r>
              <a:rPr lang="en-US" altLang="ko-KR" sz="1200" b="1" dirty="0"/>
              <a:t>            </a:t>
            </a:r>
            <a:r>
              <a:rPr lang="en-US" altLang="ko-KR" sz="1200" b="1" dirty="0" err="1"/>
              <a:t>yy</a:t>
            </a:r>
            <a:r>
              <a:rPr lang="en-US" altLang="ko-KR" sz="1200" b="1" dirty="0"/>
              <a:t> = yy.to(device)</a:t>
            </a:r>
          </a:p>
          <a:p>
            <a:r>
              <a:rPr lang="en-US" altLang="ko-KR" sz="1200" b="1" dirty="0"/>
              <a:t>            h = net(xx)</a:t>
            </a:r>
          </a:p>
          <a:p>
            <a:r>
              <a:rPr lang="en-US" altLang="ko-KR" sz="1200" b="1" dirty="0"/>
              <a:t>            loss = </a:t>
            </a:r>
            <a:r>
              <a:rPr lang="en-US" altLang="ko-KR" sz="1200" b="1" dirty="0" err="1"/>
              <a:t>loss_fn</a:t>
            </a:r>
            <a:r>
              <a:rPr lang="en-US" altLang="ko-KR" sz="1200" b="1" dirty="0"/>
              <a:t>(h, </a:t>
            </a:r>
            <a:r>
              <a:rPr lang="en-US" altLang="ko-KR" sz="1200" b="1" dirty="0" err="1"/>
              <a:t>yy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/>
              <a:t>            </a:t>
            </a:r>
            <a:r>
              <a:rPr lang="en-US" altLang="ko-KR" sz="1200" b="1" dirty="0" err="1"/>
              <a:t>optimizer.zero_grad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            </a:t>
            </a:r>
            <a:r>
              <a:rPr lang="en-US" altLang="ko-KR" sz="1200" b="1" dirty="0" err="1"/>
              <a:t>loss.backward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            </a:t>
            </a:r>
            <a:r>
              <a:rPr lang="en-US" altLang="ko-KR" sz="1200" b="1" dirty="0" err="1"/>
              <a:t>optimizer.step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            </a:t>
            </a:r>
            <a:r>
              <a:rPr lang="en-US" altLang="ko-KR" sz="1200" b="1" dirty="0" err="1"/>
              <a:t>running_loss</a:t>
            </a:r>
            <a:r>
              <a:rPr lang="en-US" altLang="ko-KR" sz="1200" b="1" dirty="0"/>
              <a:t> += </a:t>
            </a:r>
            <a:r>
              <a:rPr lang="en-US" altLang="ko-KR" sz="1200" b="1" dirty="0" err="1"/>
              <a:t>loss.item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            n += </a:t>
            </a:r>
            <a:r>
              <a:rPr lang="en-US" altLang="ko-KR" sz="1200" b="1" dirty="0" err="1"/>
              <a:t>len</a:t>
            </a:r>
            <a:r>
              <a:rPr lang="en-US" altLang="ko-KR" sz="1200" b="1" dirty="0"/>
              <a:t>(xx)</a:t>
            </a:r>
          </a:p>
          <a:p>
            <a:r>
              <a:rPr lang="en-US" altLang="ko-KR" sz="1200" b="1" dirty="0"/>
              <a:t>            _, </a:t>
            </a:r>
            <a:r>
              <a:rPr lang="en-US" altLang="ko-KR" sz="1200" b="1" dirty="0" err="1"/>
              <a:t>y_pred</a:t>
            </a:r>
            <a:r>
              <a:rPr lang="en-US" altLang="ko-KR" sz="1200" b="1" dirty="0"/>
              <a:t> = </a:t>
            </a:r>
            <a:r>
              <a:rPr lang="en-US" altLang="ko-KR" sz="1200" b="1" dirty="0" err="1"/>
              <a:t>h.max</a:t>
            </a:r>
            <a:r>
              <a:rPr lang="en-US" altLang="ko-KR" sz="1200" b="1" dirty="0"/>
              <a:t>(1)</a:t>
            </a:r>
          </a:p>
          <a:p>
            <a:r>
              <a:rPr lang="en-US" altLang="ko-KR" sz="1200" b="1" dirty="0"/>
              <a:t>            </a:t>
            </a:r>
            <a:r>
              <a:rPr lang="en-US" altLang="ko-KR" sz="1200" b="1" dirty="0" err="1"/>
              <a:t>n_acc</a:t>
            </a:r>
            <a:r>
              <a:rPr lang="en-US" altLang="ko-KR" sz="1200" b="1" dirty="0"/>
              <a:t> += (</a:t>
            </a:r>
            <a:r>
              <a:rPr lang="en-US" altLang="ko-KR" sz="1200" b="1" dirty="0" err="1"/>
              <a:t>yy</a:t>
            </a:r>
            <a:r>
              <a:rPr lang="en-US" altLang="ko-KR" sz="1200" b="1" dirty="0"/>
              <a:t> == </a:t>
            </a:r>
            <a:r>
              <a:rPr lang="en-US" altLang="ko-KR" sz="1200" b="1" dirty="0" err="1"/>
              <a:t>y_pred</a:t>
            </a:r>
            <a:r>
              <a:rPr lang="en-US" altLang="ko-KR" sz="1200" b="1" dirty="0"/>
              <a:t>).float().sum().item()</a:t>
            </a:r>
          </a:p>
          <a:p>
            <a:r>
              <a:rPr lang="en-US" altLang="ko-KR" sz="1200" b="1" dirty="0"/>
              <a:t>        </a:t>
            </a:r>
            <a:r>
              <a:rPr lang="en-US" altLang="ko-KR" sz="1200" b="1" dirty="0" err="1"/>
              <a:t>train_losses.append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running_loss</a:t>
            </a:r>
            <a:r>
              <a:rPr lang="en-US" altLang="ko-KR" sz="1200" b="1" dirty="0"/>
              <a:t> / 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</a:t>
            </a:r>
          </a:p>
          <a:p>
            <a:r>
              <a:rPr lang="ko-KR" altLang="en-US" sz="1200" b="1" dirty="0"/>
              <a:t>        </a:t>
            </a:r>
            <a:r>
              <a:rPr lang="en-US" altLang="ko-KR" sz="1200" b="1" dirty="0" err="1"/>
              <a:t>train_acc.append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n_acc</a:t>
            </a:r>
            <a:r>
              <a:rPr lang="en-US" altLang="ko-KR" sz="1200" b="1" dirty="0"/>
              <a:t> / n)</a:t>
            </a:r>
          </a:p>
          <a:p>
            <a:br>
              <a:rPr lang="en-US" altLang="ko-KR" sz="1200" b="1" dirty="0"/>
            </a:br>
            <a:r>
              <a:rPr lang="ko-KR" altLang="en-US" sz="1200" b="1" dirty="0"/>
              <a:t>        </a:t>
            </a:r>
            <a:r>
              <a:rPr lang="en-US" altLang="ko-KR" sz="1200" b="1" dirty="0" err="1"/>
              <a:t>val_acc.append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eval_net</a:t>
            </a:r>
            <a:r>
              <a:rPr lang="en-US" altLang="ko-KR" sz="1200" b="1" dirty="0"/>
              <a:t>(net, </a:t>
            </a:r>
            <a:r>
              <a:rPr lang="en-US" altLang="ko-KR" sz="1200" b="1" dirty="0" err="1"/>
              <a:t>test_loader</a:t>
            </a:r>
            <a:r>
              <a:rPr lang="en-US" altLang="ko-KR" sz="1200" b="1" dirty="0"/>
              <a:t>, device))</a:t>
            </a:r>
          </a:p>
          <a:p>
            <a:r>
              <a:rPr lang="ko-KR" altLang="en-US" sz="1200" b="1" dirty="0"/>
              <a:t>        </a:t>
            </a:r>
            <a:r>
              <a:rPr lang="en-US" altLang="ko-KR" sz="1200" b="1" dirty="0"/>
              <a:t>print(epoch, </a:t>
            </a:r>
            <a:r>
              <a:rPr lang="en-US" altLang="ko-KR" sz="1200" b="1" dirty="0" err="1"/>
              <a:t>train_losses</a:t>
            </a:r>
            <a:r>
              <a:rPr lang="en-US" altLang="ko-KR" sz="1200" b="1" dirty="0"/>
              <a:t>[-1], </a:t>
            </a:r>
            <a:r>
              <a:rPr lang="en-US" altLang="ko-KR" sz="1200" b="1" dirty="0" err="1"/>
              <a:t>train_acc</a:t>
            </a:r>
            <a:r>
              <a:rPr lang="en-US" altLang="ko-KR" sz="1200" b="1" dirty="0"/>
              <a:t>[-1],</a:t>
            </a:r>
          </a:p>
          <a:p>
            <a:r>
              <a:rPr lang="en-US" altLang="ko-KR" sz="1200" b="1" dirty="0"/>
              <a:t>            </a:t>
            </a:r>
            <a:r>
              <a:rPr lang="en-US" altLang="ko-KR" sz="1200" b="1" dirty="0" err="1"/>
              <a:t>val_acc</a:t>
            </a:r>
            <a:r>
              <a:rPr lang="en-US" altLang="ko-KR" sz="1200" b="1" dirty="0"/>
              <a:t>[-1], flush=True)</a:t>
            </a:r>
          </a:p>
        </p:txBody>
      </p:sp>
    </p:spTree>
    <p:extLst>
      <p:ext uri="{BB962C8B-B14F-4D97-AF65-F5344CB8AC3E}">
        <p14:creationId xmlns:p14="http://schemas.microsoft.com/office/powerpoint/2010/main" val="111961115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7200</TotalTime>
  <Words>2950</Words>
  <Application>Microsoft Office PowerPoint</Application>
  <PresentationFormat>화면 슬라이드 쇼(16:9)</PresentationFormat>
  <Paragraphs>298</Paragraphs>
  <Slides>20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Apple SD Gothic Neo</vt:lpstr>
      <vt:lpstr>-apple-system</vt:lpstr>
      <vt:lpstr>Noto Sans</vt:lpstr>
      <vt:lpstr>나눔바른고딕</vt:lpstr>
      <vt:lpstr>맑은 고딕</vt:lpstr>
      <vt:lpstr>Arial</vt:lpstr>
      <vt:lpstr>Courier New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정지연</cp:lastModifiedBy>
  <cp:revision>228</cp:revision>
  <dcterms:created xsi:type="dcterms:W3CDTF">2016-12-05T23:26:54Z</dcterms:created>
  <dcterms:modified xsi:type="dcterms:W3CDTF">2020-09-25T06:06:57Z</dcterms:modified>
</cp:coreProperties>
</file>