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4" r:id="rId5"/>
    <p:sldId id="355" r:id="rId6"/>
    <p:sldId id="356" r:id="rId7"/>
    <p:sldId id="326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597"/>
    <a:srgbClr val="F8B2A3"/>
    <a:srgbClr val="F5DDCB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5412" autoAdjust="0"/>
  </p:normalViewPr>
  <p:slideViewPr>
    <p:cSldViewPr>
      <p:cViewPr varScale="1">
        <p:scale>
          <a:sx n="128" d="100"/>
          <a:sy n="128" d="100"/>
        </p:scale>
        <p:origin x="1008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0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3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47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0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6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4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1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9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300000"/>
              </a:lnSpc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Contents-based Filtering (CBF) Approach :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 기반 필터링 방식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300000"/>
              </a:lnSpc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 (CF) Approach :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필터링 방식</a:t>
            </a:r>
          </a:p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들자면 영화 프로필은 장르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, </a:t>
            </a:r>
            <a:r>
              <a:rPr lang="ko-KR" altLang="en-US" dirty="0"/>
              <a:t>흥행성 등 속성을 포함할 수 있고 유저 프로필은 적절한 설문지로 제공받은 답변 또는 인구 통계의 정보를 포함할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프로필들은 프로그램이 유저와 이에 어울리는 상품을 </a:t>
            </a:r>
            <a:r>
              <a:rPr lang="ko-KR" altLang="en-US" dirty="0" err="1"/>
              <a:t>연관지어준다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그렇기 때문에 쉽게 수집하지 못하는 외부 정보가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명시적인 프로필을 작성할 필요 없이 과거유저의 행동</a:t>
            </a:r>
            <a:r>
              <a:rPr lang="en-US" altLang="ko-KR" dirty="0"/>
              <a:t>(</a:t>
            </a:r>
            <a:r>
              <a:rPr lang="ko-KR" altLang="en-US" dirty="0"/>
              <a:t>예를 들어 이전 거래 또는 제품 등급</a:t>
            </a:r>
            <a:r>
              <a:rPr lang="en-US" altLang="ko-KR" dirty="0"/>
              <a:t>)</a:t>
            </a:r>
            <a:r>
              <a:rPr lang="ko-KR" altLang="en-US" dirty="0"/>
              <a:t>에만 의존하게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도메인이 자유로우며 이해하기 어렵거나 </a:t>
            </a:r>
            <a:r>
              <a:rPr lang="en-US" altLang="ko-KR" dirty="0"/>
              <a:t>CBF</a:t>
            </a:r>
            <a:r>
              <a:rPr lang="ko-KR" altLang="en-US" dirty="0"/>
              <a:t>를 사용해 프로파일링 하기 어려운 데이터를 다룰 수 있음</a:t>
            </a:r>
            <a:endParaRPr lang="en-US" altLang="ko-KR" dirty="0"/>
          </a:p>
          <a:p>
            <a:r>
              <a:rPr lang="en-US" altLang="ko-KR" dirty="0"/>
              <a:t>Cold Start</a:t>
            </a:r>
            <a:r>
              <a:rPr lang="ko-KR" altLang="en-US" dirty="0"/>
              <a:t>는 시스템이 새로운 제품과 유저를 다루지 못하는 문제임</a:t>
            </a:r>
            <a:r>
              <a:rPr lang="en-US" altLang="ko-KR" dirty="0"/>
              <a:t>-&gt; </a:t>
            </a:r>
            <a:r>
              <a:rPr lang="ko-KR" altLang="en-US" dirty="0"/>
              <a:t>쉽게 설명하면 새로운 사용자에게 추천 시스템을 실행할 수 없다 </a:t>
            </a:r>
            <a:r>
              <a:rPr lang="en-US" altLang="ko-KR" dirty="0"/>
              <a:t>(</a:t>
            </a:r>
            <a:r>
              <a:rPr lang="ko-KR" altLang="en-US" dirty="0"/>
              <a:t>데이터가 없기 </a:t>
            </a:r>
            <a:r>
              <a:rPr lang="ko-KR" altLang="en-US" dirty="0" err="1"/>
              <a:t>떄문에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0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CF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모델에는 여러가지 방법이 존재한다 그 중 모델 기반 방법인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Latent Factor Model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을 설명한다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 </a:t>
            </a:r>
          </a:p>
          <a:p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LF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모델은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사용자와 아이템을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잠재적인 차원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(Factor)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들을 사용해 나타낼 수 있다고 보는 모델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영화의 경우로 예를 들자면 발견되는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Factor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코미디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vs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드라마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앵션의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양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아이들의 성향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(orientation)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과 같은 분명한 차원 또는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Character Development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깊이 또는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기묘함같은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잘 정의되지 않는 차원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또는 완전히 해석할 수 없는 차원을 측정할 수 있음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유저의 경우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각 요인은 유저가 해당되는 영화 요인에서 높은 점수를 받은 영화를 얼마나 좋아하는 지를 측정함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위의 그림을 예로 들자면 여성 지향적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vs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남성 지향적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serious vs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escapist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로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특정지어지는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가상의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차원이다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일부 유명한 영화들과 가상 유저들이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차원에서 어디에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위치해있는지를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보여주는 것이며 이 모델의 경우 영화의 평균 등급과 비교하여 영화에 대한 유저의 예상등급은 그래프에서 영화와 유저 위치의 내적과 동일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5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여기서 </a:t>
            </a:r>
            <a:r>
              <a:rPr lang="en-US" altLang="ko-KR" b="0" dirty="0"/>
              <a:t>MF</a:t>
            </a:r>
            <a:r>
              <a:rPr lang="ko-KR" altLang="en-US" b="0" dirty="0"/>
              <a:t>는 </a:t>
            </a:r>
            <a:r>
              <a:rPr lang="en-US" altLang="ko-KR" b="0" dirty="0"/>
              <a:t>LF</a:t>
            </a:r>
            <a:r>
              <a:rPr lang="ko-KR" altLang="en-US" b="0" dirty="0"/>
              <a:t>모델을 구현하는 방법 중 하나이다</a:t>
            </a:r>
            <a:r>
              <a:rPr lang="en-US" altLang="ko-KR" b="0" dirty="0"/>
              <a:t>. </a:t>
            </a:r>
            <a:r>
              <a:rPr lang="ko-KR" altLang="en-US" b="0" dirty="0"/>
              <a:t>행렬 인수분해는 특정한 구조를 가진 다른 행렬의 곱으로 나타내는 것을 의미한다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 열이 상품이고 행이 사용자</a:t>
            </a:r>
            <a:r>
              <a:rPr lang="en-US" altLang="ko-KR" b="0" dirty="0"/>
              <a:t>, </a:t>
            </a:r>
            <a:r>
              <a:rPr lang="ko-KR" altLang="en-US" b="0" dirty="0"/>
              <a:t>그리고 해당 사용자가 해당 상품을 구입한 횟수나 평가치 등의 구매 이력이 값이 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즉</a:t>
            </a:r>
            <a:r>
              <a:rPr lang="en-US" altLang="ko-KR" b="0" dirty="0"/>
              <a:t>, M</a:t>
            </a:r>
            <a:r>
              <a:rPr lang="ko-KR" altLang="en-US" b="0" dirty="0"/>
              <a:t>은 </a:t>
            </a:r>
            <a:r>
              <a:rPr lang="ko-KR" altLang="en-US" b="0" dirty="0" err="1"/>
              <a:t>상품수</a:t>
            </a:r>
            <a:r>
              <a:rPr lang="en-US" altLang="ko-KR" b="0" dirty="0"/>
              <a:t>, N</a:t>
            </a:r>
            <a:r>
              <a:rPr lang="ko-KR" altLang="en-US" b="0" dirty="0"/>
              <a:t>을 사용자수로 보면 </a:t>
            </a:r>
            <a:r>
              <a:rPr lang="en-US" altLang="ko-KR" b="0" dirty="0"/>
              <a:t>NXM</a:t>
            </a:r>
            <a:r>
              <a:rPr lang="ko-KR" altLang="en-US" b="0" dirty="0"/>
              <a:t>인 행렬 </a:t>
            </a:r>
            <a:r>
              <a:rPr lang="en-US" altLang="ko-KR" b="0" dirty="0"/>
              <a:t>A</a:t>
            </a:r>
            <a:r>
              <a:rPr lang="ko-KR" altLang="en-US" b="0" dirty="0"/>
              <a:t>가 되며 이는 희소 행렬</a:t>
            </a:r>
            <a:r>
              <a:rPr lang="en-US" altLang="ko-KR" b="0" dirty="0"/>
              <a:t>(</a:t>
            </a:r>
            <a:r>
              <a:rPr lang="ko-KR" altLang="en-US" b="0" dirty="0"/>
              <a:t>왜냐하면 어떤 단일 유저도 모든 아이템이 아닌 아이템 일부에만 등급을 매겼을 거기 때문</a:t>
            </a:r>
            <a:r>
              <a:rPr lang="en-US" altLang="ko-KR" b="0" dirty="0"/>
              <a:t>)</a:t>
            </a:r>
            <a:r>
              <a:rPr lang="ko-KR" altLang="en-US" b="0" dirty="0"/>
              <a:t>로 이루어져 있다</a:t>
            </a:r>
            <a:r>
              <a:rPr lang="en-US" altLang="ko-KR" b="0" dirty="0"/>
              <a:t>. </a:t>
            </a:r>
            <a:r>
              <a:rPr lang="ko-KR" altLang="en-US" b="0" dirty="0"/>
              <a:t>이를 </a:t>
            </a:r>
            <a:r>
              <a:rPr lang="en-US" altLang="ko-KR" b="0" dirty="0"/>
              <a:t>N </a:t>
            </a:r>
            <a:r>
              <a:rPr lang="ko-KR" altLang="en-US" b="0" dirty="0"/>
              <a:t>또는 </a:t>
            </a:r>
            <a:r>
              <a:rPr lang="en-US" altLang="ko-KR" b="0" dirty="0"/>
              <a:t>M</a:t>
            </a:r>
            <a:r>
              <a:rPr lang="ko-KR" altLang="en-US" b="0" dirty="0"/>
              <a:t>보다 훨씬 작은 </a:t>
            </a:r>
            <a:r>
              <a:rPr lang="en-US" altLang="ko-KR" b="0" dirty="0"/>
              <a:t>K</a:t>
            </a:r>
            <a:r>
              <a:rPr lang="ko-KR" altLang="en-US" b="0" dirty="0"/>
              <a:t>를 정하고 위의 그림처럼 </a:t>
            </a:r>
            <a:r>
              <a:rPr lang="en-US" altLang="ko-KR" b="0" dirty="0"/>
              <a:t>V</a:t>
            </a:r>
            <a:r>
              <a:rPr lang="ko-KR" altLang="en-US" b="0" dirty="0"/>
              <a:t>와 </a:t>
            </a:r>
            <a:r>
              <a:rPr lang="en-US" altLang="ko-KR" b="0" dirty="0"/>
              <a:t>U</a:t>
            </a:r>
            <a:r>
              <a:rPr lang="ko-KR" altLang="en-US" b="0" dirty="0"/>
              <a:t>의 곱을 통해 근사할 수 있는 것이 행렬 인수분해의 기본 개념이다</a:t>
            </a:r>
            <a:r>
              <a:rPr lang="en-US" altLang="ko-KR" b="0" dirty="0"/>
              <a:t>. </a:t>
            </a:r>
          </a:p>
          <a:p>
            <a:r>
              <a:rPr lang="en-US" altLang="ko-KR" b="0" dirty="0"/>
              <a:t>U</a:t>
            </a:r>
            <a:r>
              <a:rPr lang="ko-KR" altLang="en-US" b="0" dirty="0"/>
              <a:t>와 </a:t>
            </a:r>
            <a:r>
              <a:rPr lang="en-US" altLang="ko-KR" b="0" dirty="0"/>
              <a:t>V</a:t>
            </a:r>
            <a:r>
              <a:rPr lang="ko-KR" altLang="en-US" b="0" dirty="0"/>
              <a:t>를 계산하면 </a:t>
            </a:r>
            <a:r>
              <a:rPr lang="en-US" altLang="ko-KR" b="0" dirty="0"/>
              <a:t>A</a:t>
            </a:r>
            <a:r>
              <a:rPr lang="ko-KR" altLang="en-US" b="0" dirty="0"/>
              <a:t>와 유사한 </a:t>
            </a:r>
            <a:r>
              <a:rPr lang="en-US" altLang="ko-KR" b="0" dirty="0"/>
              <a:t>A’</a:t>
            </a:r>
            <a:r>
              <a:rPr lang="ko-KR" altLang="en-US" b="0" dirty="0"/>
              <a:t>가 존재하게 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6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예를 들자면 각 사용자와 아이템을 같은 차원의 벡터들의 집합으로 표현</a:t>
            </a:r>
            <a:endParaRPr lang="en-US" altLang="ko-KR" b="0" dirty="0"/>
          </a:p>
          <a:p>
            <a:r>
              <a:rPr lang="ko-KR" altLang="en-US" b="0" dirty="0"/>
              <a:t>각 차원은 무엇을 의미하는지 모르지만 차원의 크기는 정할 수 있음</a:t>
            </a:r>
            <a:endParaRPr lang="en-US" altLang="ko-KR" b="0" dirty="0"/>
          </a:p>
          <a:p>
            <a:r>
              <a:rPr lang="ko-KR" altLang="en-US" b="0" dirty="0"/>
              <a:t>위 그림에서 사용자와 아이템을 </a:t>
            </a:r>
            <a:r>
              <a:rPr lang="en-US" altLang="ko-KR" b="0" dirty="0"/>
              <a:t>3</a:t>
            </a:r>
            <a:r>
              <a:rPr lang="ko-KR" altLang="en-US" b="0" dirty="0"/>
              <a:t>차원 벡터들의 집합으로 표현</a:t>
            </a:r>
            <a:endParaRPr lang="en-US" altLang="ko-KR" b="0" dirty="0"/>
          </a:p>
          <a:p>
            <a:r>
              <a:rPr lang="ko-KR" altLang="en-US" b="0" dirty="0"/>
              <a:t>처음엔 </a:t>
            </a:r>
            <a:r>
              <a:rPr lang="ko-KR" altLang="en-US" b="0" dirty="0" err="1"/>
              <a:t>행렬값을</a:t>
            </a:r>
            <a:r>
              <a:rPr lang="ko-KR" altLang="en-US" b="0" dirty="0"/>
              <a:t> 랜덤으로 </a:t>
            </a:r>
            <a:r>
              <a:rPr lang="ko-KR" altLang="en-US" b="0" dirty="0" err="1"/>
              <a:t>채워넣고</a:t>
            </a:r>
            <a:r>
              <a:rPr lang="ko-KR" altLang="en-US" b="0" dirty="0"/>
              <a:t> 이를 </a:t>
            </a:r>
            <a:r>
              <a:rPr lang="ko-KR" altLang="en-US" b="0" dirty="0" err="1"/>
              <a:t>내적하여</a:t>
            </a:r>
            <a:r>
              <a:rPr lang="ko-KR" altLang="en-US" b="0" dirty="0"/>
              <a:t> 벡터의 </a:t>
            </a:r>
            <a:r>
              <a:rPr lang="ko-KR" altLang="en-US" b="0" dirty="0" err="1"/>
              <a:t>내적값과</a:t>
            </a:r>
            <a:r>
              <a:rPr lang="ko-KR" altLang="en-US" b="0" dirty="0"/>
              <a:t> 실제 </a:t>
            </a:r>
            <a:r>
              <a:rPr lang="ko-KR" altLang="en-US" b="0" dirty="0" err="1"/>
              <a:t>평점값이</a:t>
            </a:r>
            <a:r>
              <a:rPr lang="ko-KR" altLang="en-US" b="0" dirty="0"/>
              <a:t> 유사해지도록 두개의 행렬을 학습시키면 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2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Facebook-reversed.svg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ewiki.kr/w/%EB%84%B7%ED%94%8C%EB%A6%AD%EC%8A%A4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commons.wikimedia.org/wiki/File:Amazon_logo_plai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918646"/>
            <a:ext cx="5220072" cy="1080120"/>
          </a:xfrm>
        </p:spPr>
        <p:txBody>
          <a:bodyPr/>
          <a:lstStyle/>
          <a:p>
            <a:pPr lvl="0"/>
            <a:r>
              <a:rPr lang="en-US" altLang="ko-KR" sz="3200" dirty="0" err="1"/>
              <a:t>PyTorch</a:t>
            </a:r>
            <a:r>
              <a:rPr lang="en-US" altLang="ko-KR" sz="3200" dirty="0"/>
              <a:t> </a:t>
            </a:r>
            <a:r>
              <a:rPr lang="en-US" altLang="ko-KR" sz="3200" dirty="0" err="1"/>
              <a:t>Firststep</a:t>
            </a:r>
            <a:endParaRPr lang="en-US" altLang="ko-KR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CC495DA-F899-46EA-8DE3-683E4FA0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10531"/>
            <a:ext cx="40862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B10ECE-DE1C-4EA5-8329-728E2684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6" y="870371"/>
            <a:ext cx="4173544" cy="21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5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>
                <a:ea typeface="맑은 고딕" panose="020B0503020000020004" pitchFamily="50" charset="-127"/>
              </a:rPr>
              <a:t>MovieLens</a:t>
            </a:r>
            <a:r>
              <a:rPr lang="en-US" altLang="ko-KR" sz="2400" b="1" dirty="0">
                <a:ea typeface="맑은 고딕" panose="020B0503020000020004" pitchFamily="50" charset="-127"/>
              </a:rPr>
              <a:t> Dataset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3D4295-28CD-4B05-B034-084DCC2A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49" y="1107845"/>
            <a:ext cx="4575101" cy="31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C8D9B-CE35-4DB9-AD68-75BF63F98EDB}"/>
              </a:ext>
            </a:extLst>
          </p:cNvPr>
          <p:cNvSpPr txBox="1"/>
          <p:nvPr/>
        </p:nvSpPr>
        <p:spPr>
          <a:xfrm>
            <a:off x="0" y="445280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7,000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 편의 영화에 대한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 이상의 리뷰 데이터로 구성된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16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>
                <a:ea typeface="맑은 고딕" panose="020B0503020000020004" pitchFamily="50" charset="-127"/>
              </a:rPr>
              <a:t>MovieLens</a:t>
            </a:r>
            <a:r>
              <a:rPr lang="en-US" altLang="ko-KR" sz="2400" b="1" dirty="0">
                <a:ea typeface="맑은 고딕" panose="020B0503020000020004" pitchFamily="50" charset="-127"/>
              </a:rPr>
              <a:t> Dataset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2B3B1-2C56-4838-9D18-FB263A8F4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"/>
          <a:stretch/>
        </p:blipFill>
        <p:spPr>
          <a:xfrm>
            <a:off x="539552" y="1059582"/>
            <a:ext cx="2720032" cy="3658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BFCF47-A5D6-4DC8-845E-1291124D5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617" y="1995686"/>
            <a:ext cx="5184576" cy="16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 Code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3F7BF-30AC-4384-8F8F-999D5225B5D2}"/>
              </a:ext>
            </a:extLst>
          </p:cNvPr>
          <p:cNvSpPr txBox="1"/>
          <p:nvPr/>
        </p:nvSpPr>
        <p:spPr>
          <a:xfrm>
            <a:off x="0" y="113159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torch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torch import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torch.utils.data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(Dataset,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tqdm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sklearn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model_selection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pd.read_csv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("/content/ml-20m/ratings.csv")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df[["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movieId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"]].values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df[["rating"]].values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model_selection.train_test_split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 Y,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test_size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=0.1)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torch.tensor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dtype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=torch.int64),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torch.tensor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dtype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=torch.float32))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torch.tensor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dtype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=torch.int64),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torch.tensor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dtype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=torch.float32))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=1024,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num_workers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=4, shuffle=True)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test_dataset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=1024,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num_workers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=4)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3E47C-1108-40FE-8360-18813776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771550"/>
            <a:ext cx="1390683" cy="2396153"/>
          </a:xfrm>
          <a:prstGeom prst="rect">
            <a:avLst/>
          </a:prstGeom>
        </p:spPr>
      </p:pic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3AC8A6ED-5BDF-45F5-9A4B-D903D4EB7978}"/>
              </a:ext>
            </a:extLst>
          </p:cNvPr>
          <p:cNvSpPr/>
          <p:nvPr/>
        </p:nvSpPr>
        <p:spPr>
          <a:xfrm>
            <a:off x="2915816" y="3003798"/>
            <a:ext cx="72008" cy="288032"/>
          </a:xfrm>
          <a:prstGeom prst="rightBrac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0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 Code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3F7BF-30AC-4384-8F8F-999D5225B5D2}"/>
              </a:ext>
            </a:extLst>
          </p:cNvPr>
          <p:cNvSpPr txBox="1"/>
          <p:nvPr/>
        </p:nvSpPr>
        <p:spPr>
          <a:xfrm>
            <a:off x="0" y="987574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MatrixFactorization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nn.Module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def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__(self,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max_user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k=20):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super().__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self.max_user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max_user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self.max_item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max_item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self.user_emb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nn.Embedding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max_user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k, 0)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self.item_emb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nn.Embedding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k, 0)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def forward(self, x):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user_idx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x[:, 0]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item_idx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x[:, 1]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user_feature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self.user_emb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user_idx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item_feature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self.item_emb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item_idx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torch.sum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user_feature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item_feature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out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nn.functional.sigmoid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(out) * 5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out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 Code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3F7BF-30AC-4384-8F8F-999D5225B5D2}"/>
              </a:ext>
            </a:extLst>
          </p:cNvPr>
          <p:cNvSpPr txBox="1"/>
          <p:nvPr/>
        </p:nvSpPr>
        <p:spPr>
          <a:xfrm>
            <a:off x="0" y="98757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max_user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max_user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max_user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MatrixFactorization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(max_user+1, max_item+1)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eval_net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(net, loader,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score_fn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=nn.functional.1_loss, device="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ypreds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x, y in loader: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x = x.to(device)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ys.append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with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torch.no_grad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ypred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net(x).to("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").view(-1)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ypreds.append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ypred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score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score_fn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(torch.cat(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).squeeze(), torch.cat(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ypreds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score.item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632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 Code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3F7BF-30AC-4384-8F8F-999D5225B5D2}"/>
              </a:ext>
            </a:extLst>
          </p:cNvPr>
          <p:cNvSpPr txBox="1"/>
          <p:nvPr/>
        </p:nvSpPr>
        <p:spPr>
          <a:xfrm>
            <a:off x="0" y="84355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statistics import mean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net.to("cuda:0")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optim.Adam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net.parameters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=0.01)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loss_f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nn.MSELoss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epoch in range(5):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loss_log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x, y in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tqdm.tqdm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x = x.to("cuda:0")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y = y.to("cuda:0")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o = net(x)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loss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loss_f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y.view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(-1))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net.zero_grad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loss.backward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opt.step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loss_log.append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loss.item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test_score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eval_net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(net,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test_loader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device="cuda:0")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print(epoch, mean(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loss_log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test_score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flush=True)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6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 Code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3F7BF-30AC-4384-8F8F-999D5225B5D2}"/>
              </a:ext>
            </a:extLst>
          </p:cNvPr>
          <p:cNvSpPr txBox="1"/>
          <p:nvPr/>
        </p:nvSpPr>
        <p:spPr>
          <a:xfrm>
            <a:off x="13600" y="222585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net.to("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(1, 10)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torch.tensor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(query,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dtype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=torch.int64).view(1, -1)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net(query)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D5495-74D0-485F-9DB3-E497C39F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60" y="3003798"/>
            <a:ext cx="426779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6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334962"/>
            <a:ext cx="4930200" cy="473576"/>
          </a:xfrm>
        </p:spPr>
        <p:txBody>
          <a:bodyPr/>
          <a:lstStyle/>
          <a:p>
            <a:r>
              <a:rPr lang="en-US" altLang="ko-KR" sz="2800" dirty="0"/>
              <a:t>Recommender System and Matrix Factorization</a:t>
            </a:r>
            <a:endParaRPr lang="ko-KR" altLang="en-US" sz="2800" dirty="0"/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8ABDDA5A-7AB8-4A5B-B327-14EA0703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704" y="213970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Recommender System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 descr="서비스 개인화의 정수 – 넷플릭스 추천 시스템 (Netflix) – ONLINEMANK">
            <a:extLst>
              <a:ext uri="{FF2B5EF4-FFF2-40B4-BE49-F238E27FC236}">
                <a16:creationId xmlns:a16="http://schemas.microsoft.com/office/drawing/2014/main" id="{FE94CCF6-49F0-4713-A186-2D4C5709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77" y="1100174"/>
            <a:ext cx="6253245" cy="29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C782F-7646-4E85-B9F1-F2A236B61B1D}"/>
              </a:ext>
            </a:extLst>
          </p:cNvPr>
          <p:cNvSpPr txBox="1"/>
          <p:nvPr/>
        </p:nvSpPr>
        <p:spPr>
          <a:xfrm>
            <a:off x="-1" y="42999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대상자가 좋아할 만한 무언가를 추천하는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9529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Recommender System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860E06F4-E90C-417A-9704-B2A06234D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6197" y="1914192"/>
            <a:ext cx="2655764" cy="801574"/>
          </a:xfrm>
          <a:prstGeom prst="rect">
            <a:avLst/>
          </a:prstGeom>
        </p:spPr>
      </p:pic>
      <p:pic>
        <p:nvPicPr>
          <p:cNvPr id="7" name="그림 6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DB9C0A79-8775-45B2-9AF5-AA6E7D3C41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32041" y="1914192"/>
            <a:ext cx="2676877" cy="7200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72FCC9-DF23-41B6-AF6F-18BFE46FAE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26193" y="3291830"/>
            <a:ext cx="2891613" cy="5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Recommender System Strategies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1019-7C80-4C24-94DA-BB6FD32735A0}"/>
              </a:ext>
            </a:extLst>
          </p:cNvPr>
          <p:cNvSpPr txBox="1"/>
          <p:nvPr/>
        </p:nvSpPr>
        <p:spPr>
          <a:xfrm>
            <a:off x="0" y="1773294"/>
            <a:ext cx="9144000" cy="159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Contents-based Filtering (CBF) Approach</a:t>
            </a:r>
          </a:p>
          <a:p>
            <a:pPr algn="ctr">
              <a:lnSpc>
                <a:spcPct val="3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 (CF) Approach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53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Contents-based Filtering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1019-7C80-4C24-94DA-BB6FD32735A0}"/>
              </a:ext>
            </a:extLst>
          </p:cNvPr>
          <p:cNvSpPr txBox="1"/>
          <p:nvPr/>
        </p:nvSpPr>
        <p:spPr>
          <a:xfrm>
            <a:off x="0" y="1773294"/>
            <a:ext cx="9144000" cy="159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유저 또는 제품에 대한 프로필 생성하여 속성 특징화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쉽게 수집하지 못하는 외부 정보가 필요</a:t>
            </a:r>
          </a:p>
        </p:txBody>
      </p:sp>
    </p:spTree>
    <p:extLst>
      <p:ext uri="{BB962C8B-B14F-4D97-AF65-F5344CB8AC3E}">
        <p14:creationId xmlns:p14="http://schemas.microsoft.com/office/powerpoint/2010/main" val="405865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>
                <a:ea typeface="맑은 고딕" panose="020B0503020000020004" pitchFamily="50" charset="-127"/>
              </a:rPr>
              <a:t>Collaborative Filtering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1019-7C80-4C24-94DA-BB6FD32735A0}"/>
              </a:ext>
            </a:extLst>
          </p:cNvPr>
          <p:cNvSpPr txBox="1"/>
          <p:nvPr/>
        </p:nvSpPr>
        <p:spPr>
          <a:xfrm>
            <a:off x="0" y="1357795"/>
            <a:ext cx="9144000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간의 관계와 상품 간의 상호 의존적 분석 및 새로운 유저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연관성 식별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도메인이 자유로움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CBF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정확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 Cold Start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01358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Latent Factor Model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D5D83-5CFC-466C-8143-0E3D303F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" b="99778" l="0" r="98853">
                        <a14:foregroundMark x1="16820" y1="30155" x2="16820" y2="30155"/>
                        <a14:foregroundMark x1="17202" y1="11308" x2="34021" y2="8647"/>
                        <a14:foregroundMark x1="34021" y1="8647" x2="87768" y2="21064"/>
                        <a14:foregroundMark x1="87768" y1="21064" x2="97936" y2="26608"/>
                        <a14:foregroundMark x1="97936" y1="26608" x2="97783" y2="77273"/>
                        <a14:foregroundMark x1="97783" y1="77273" x2="91284" y2="91463"/>
                        <a14:foregroundMark x1="91284" y1="91463" x2="24924" y2="84812"/>
                        <a14:foregroundMark x1="24924" y1="84812" x2="11927" y2="77384"/>
                        <a14:foregroundMark x1="11927" y1="77384" x2="6498" y2="64302"/>
                        <a14:foregroundMark x1="6498" y1="64302" x2="0" y2="24501"/>
                        <a14:foregroundMark x1="2294" y1="5765" x2="23165" y2="111"/>
                        <a14:foregroundMark x1="23165" y1="111" x2="90979" y2="2550"/>
                        <a14:foregroundMark x1="90979" y1="2550" x2="98853" y2="12417"/>
                        <a14:foregroundMark x1="98853" y1="12417" x2="99159" y2="90909"/>
                        <a14:foregroundMark x1="99159" y1="90909" x2="81193" y2="98891"/>
                        <a14:foregroundMark x1="81193" y1="98891" x2="43425" y2="95233"/>
                        <a14:foregroundMark x1="43425" y1="95233" x2="27676" y2="99889"/>
                        <a14:foregroundMark x1="765" y1="3104" x2="765" y2="75165"/>
                        <a14:foregroundMark x1="3596" y1="94516" x2="13073" y2="95455"/>
                        <a14:foregroundMark x1="13073" y1="95455" x2="22171" y2="94346"/>
                        <a14:foregroundMark x1="22171" y1="94346" x2="75306" y2="99778"/>
                        <a14:foregroundMark x1="75306" y1="99778" x2="93578" y2="99446"/>
                        <a14:foregroundMark x1="93578" y1="99446" x2="98853" y2="10310"/>
                        <a14:foregroundMark x1="98853" y1="10310" x2="88685" y2="111"/>
                        <a14:foregroundMark x1="88685" y1="111" x2="459" y2="554"/>
                        <a14:foregroundMark x1="459" y1="554" x2="229" y2="4435"/>
                        <a14:foregroundMark x1="26911" y1="5100" x2="22936" y2="19290"/>
                        <a14:foregroundMark x1="22936" y1="19290" x2="31728" y2="42350"/>
                        <a14:foregroundMark x1="31728" y1="42350" x2="42508" y2="56874"/>
                        <a14:foregroundMark x1="42508" y1="56874" x2="82034" y2="76829"/>
                        <a14:foregroundMark x1="82034" y1="76829" x2="94190" y2="67738"/>
                        <a14:foregroundMark x1="94190" y1="67738" x2="99847" y2="51885"/>
                        <a14:foregroundMark x1="99847" y1="51885" x2="98471" y2="24723"/>
                        <a14:foregroundMark x1="98471" y1="24723" x2="89144" y2="10310"/>
                        <a14:foregroundMark x1="89144" y1="10310" x2="56651" y2="1774"/>
                        <a14:foregroundMark x1="56651" y1="1774" x2="43884" y2="1663"/>
                        <a14:foregroundMark x1="13532" y1="4102" x2="10627" y2="19069"/>
                        <a14:foregroundMark x1="10627" y1="19069" x2="12997" y2="34035"/>
                        <a14:foregroundMark x1="12997" y1="34035" x2="18884" y2="44013"/>
                        <a14:foregroundMark x1="18884" y1="44013" x2="29281" y2="53104"/>
                        <a14:foregroundMark x1="29281" y1="53104" x2="71254" y2="69623"/>
                        <a14:foregroundMark x1="71254" y1="69623" x2="80505" y2="67295"/>
                        <a14:foregroundMark x1="80505" y1="67295" x2="91743" y2="51663"/>
                        <a14:foregroundMark x1="91743" y1="51663" x2="91514" y2="37472"/>
                        <a14:foregroundMark x1="91514" y1="37472" x2="53058" y2="998"/>
                        <a14:foregroundMark x1="53058" y1="998" x2="53058" y2="998"/>
                        <a14:foregroundMark x1="24159" y1="22395" x2="30963" y2="60532"/>
                        <a14:foregroundMark x1="30963" y1="60532" x2="38914" y2="69290"/>
                        <a14:foregroundMark x1="38914" y1="69290" x2="69648" y2="60532"/>
                        <a14:foregroundMark x1="69648" y1="60532" x2="79511" y2="50111"/>
                        <a14:foregroundMark x1="79511" y1="50111" x2="82492" y2="33592"/>
                        <a14:foregroundMark x1="82492" y1="33592" x2="73700" y2="25277"/>
                        <a14:foregroundMark x1="73700" y1="25277" x2="37844" y2="21840"/>
                        <a14:foregroundMark x1="37844" y1="21840" x2="28364" y2="25499"/>
                        <a14:foregroundMark x1="28364" y1="25499" x2="27446" y2="26386"/>
                        <a14:foregroundMark x1="9786" y1="15188" x2="3670" y2="31264"/>
                        <a14:foregroundMark x1="3670" y1="31264" x2="917" y2="60754"/>
                        <a14:foregroundMark x1="917" y1="60754" x2="6728" y2="75942"/>
                        <a14:foregroundMark x1="6728" y1="75942" x2="44266" y2="91907"/>
                        <a14:foregroundMark x1="44266" y1="91907" x2="73394" y2="93016"/>
                        <a14:foregroundMark x1="73394" y1="93016" x2="92966" y2="92905"/>
                        <a14:foregroundMark x1="92966" y1="92905" x2="92813" y2="51774"/>
                        <a14:foregroundMark x1="92813" y1="51774" x2="49847" y2="6430"/>
                        <a14:foregroundMark x1="49847" y1="6430" x2="8028" y2="17849"/>
                        <a14:foregroundMark x1="8028" y1="17849" x2="11162" y2="9978"/>
                        <a14:foregroundMark x1="21254" y1="7539" x2="7187" y2="35477"/>
                        <a14:foregroundMark x1="7187" y1="35477" x2="21024" y2="31264"/>
                        <a14:foregroundMark x1="21024" y1="31264" x2="25459" y2="18182"/>
                        <a14:foregroundMark x1="25459" y1="18182" x2="20719" y2="9202"/>
                        <a14:foregroundMark x1="18502" y1="19512" x2="6269" y2="39911"/>
                        <a14:foregroundMark x1="6269" y1="39911" x2="6498" y2="55654"/>
                        <a14:foregroundMark x1="6498" y1="55654" x2="23394" y2="91574"/>
                        <a14:foregroundMark x1="23394" y1="91574" x2="63914" y2="99889"/>
                        <a14:foregroundMark x1="63914" y1="99889" x2="89067" y2="98559"/>
                        <a14:foregroundMark x1="89067" y1="98559" x2="95795" y2="87029"/>
                        <a14:foregroundMark x1="95795" y1="87029" x2="99618" y2="70067"/>
                        <a14:foregroundMark x1="99618" y1="70067" x2="97783" y2="27384"/>
                        <a14:foregroundMark x1="97783" y1="27384" x2="92278" y2="14191"/>
                        <a14:foregroundMark x1="92278" y1="14191" x2="66590" y2="1885"/>
                        <a14:foregroundMark x1="66590" y1="1885" x2="15443" y2="1885"/>
                        <a14:foregroundMark x1="15443" y1="1885" x2="5505" y2="5543"/>
                        <a14:foregroundMark x1="5505" y1="5543" x2="76" y2="28271"/>
                        <a14:foregroundMark x1="76" y1="28271" x2="841" y2="54545"/>
                        <a14:foregroundMark x1="841" y1="54545" x2="8486" y2="79823"/>
                        <a14:foregroundMark x1="8486" y1="79823" x2="15596" y2="91020"/>
                        <a14:foregroundMark x1="15596" y1="91020" x2="36850" y2="99889"/>
                        <a14:foregroundMark x1="87462" y1="6984" x2="14755" y2="12639"/>
                        <a14:foregroundMark x1="14755" y1="12639" x2="3899" y2="18625"/>
                        <a14:foregroundMark x1="3899" y1="18625" x2="917" y2="32816"/>
                        <a14:foregroundMark x1="917" y1="32816" x2="2676" y2="64634"/>
                        <a14:foregroundMark x1="2676" y1="64634" x2="8486" y2="78049"/>
                        <a14:foregroundMark x1="8486" y1="78049" x2="10245" y2="90909"/>
                        <a14:foregroundMark x1="10245" y1="90909" x2="47936" y2="99778"/>
                        <a14:foregroundMark x1="47936" y1="99778" x2="73700" y2="99224"/>
                        <a14:foregroundMark x1="73700" y1="99224" x2="82875" y2="94457"/>
                        <a14:foregroundMark x1="82875" y1="94457" x2="87615" y2="80488"/>
                        <a14:foregroundMark x1="87615" y1="80488" x2="86239" y2="15078"/>
                        <a14:foregroundMark x1="86239" y1="15078" x2="84862" y2="7761"/>
                        <a14:foregroundMark x1="84862" y1="7761" x2="29511" y2="7982"/>
                        <a14:foregroundMark x1="29511" y1="7982" x2="21330" y2="13636"/>
                        <a14:foregroundMark x1="21330" y1="13636" x2="15443" y2="26164"/>
                        <a14:foregroundMark x1="15443" y1="26164" x2="53899" y2="50000"/>
                        <a14:foregroundMark x1="53899" y1="50000" x2="82034" y2="58093"/>
                        <a14:foregroundMark x1="82034" y1="58093" x2="92966" y2="54656"/>
                        <a14:foregroundMark x1="92966" y1="54656" x2="98242" y2="40244"/>
                        <a14:foregroundMark x1="98242" y1="40244" x2="98853" y2="25277"/>
                        <a14:foregroundMark x1="98853" y1="25277" x2="85780" y2="16075"/>
                        <a14:foregroundMark x1="85780" y1="16075" x2="76529" y2="13636"/>
                        <a14:foregroundMark x1="73012" y1="10200" x2="48700" y2="40798"/>
                        <a14:foregroundMark x1="48700" y1="40798" x2="58486" y2="60310"/>
                        <a14:foregroundMark x1="58486" y1="60310" x2="69954" y2="65854"/>
                        <a14:foregroundMark x1="69954" y1="65854" x2="81040" y2="56763"/>
                        <a14:foregroundMark x1="81040" y1="56763" x2="91667" y2="34922"/>
                        <a14:foregroundMark x1="91667" y1="34922" x2="92737" y2="18071"/>
                        <a14:foregroundMark x1="92737" y1="18071" x2="86391" y2="7428"/>
                        <a14:foregroundMark x1="86391" y1="7428" x2="86162" y2="7095"/>
                        <a14:foregroundMark x1="76147" y1="11530" x2="54969" y2="29823"/>
                        <a14:foregroundMark x1="54969" y1="29823" x2="52676" y2="48780"/>
                        <a14:foregroundMark x1="52676" y1="48780" x2="60092" y2="61530"/>
                        <a14:foregroundMark x1="60092" y1="61530" x2="74159" y2="56652"/>
                        <a14:foregroundMark x1="74159" y1="56652" x2="81422" y2="48448"/>
                        <a14:foregroundMark x1="81422" y1="48448" x2="85856" y2="35477"/>
                        <a14:foregroundMark x1="85856" y1="35477" x2="81728" y2="18182"/>
                        <a14:foregroundMark x1="81728" y1="18182" x2="74159" y2="9867"/>
                        <a14:foregroundMark x1="74159" y1="9867" x2="71330" y2="10976"/>
                        <a14:foregroundMark x1="58716" y1="31929" x2="73242" y2="53326"/>
                        <a14:foregroundMark x1="73242" y1="53326" x2="73394" y2="53437"/>
                        <a14:foregroundMark x1="20031" y1="36696" x2="23242" y2="51774"/>
                        <a14:foregroundMark x1="23242" y1="51774" x2="24388" y2="54435"/>
                        <a14:foregroundMark x1="16284" y1="56319" x2="26453" y2="73947"/>
                        <a14:foregroundMark x1="26453" y1="73947" x2="42508" y2="84257"/>
                        <a14:foregroundMark x1="51223" y1="53991" x2="69725" y2="87694"/>
                        <a14:foregroundMark x1="69725" y1="87694" x2="70795" y2="88692"/>
                        <a14:foregroundMark x1="18196" y1="62749" x2="37920" y2="75721"/>
                        <a14:foregroundMark x1="37920" y1="75721" x2="50000" y2="79157"/>
                        <a14:foregroundMark x1="50000" y1="79157" x2="58333" y2="76829"/>
                        <a14:foregroundMark x1="55428" y1="80488" x2="64679" y2="87805"/>
                        <a14:foregroundMark x1="64679" y1="87805" x2="67202" y2="87916"/>
                        <a14:foregroundMark x1="75000" y1="79490" x2="82187" y2="91574"/>
                        <a14:foregroundMark x1="82187" y1="91574" x2="82569" y2="91907"/>
                        <a14:foregroundMark x1="41743" y1="26718" x2="48700" y2="40909"/>
                        <a14:foregroundMark x1="33486" y1="17406" x2="45872" y2="23503"/>
                        <a14:foregroundMark x1="45872" y1="23503" x2="55275" y2="24058"/>
                        <a14:foregroundMark x1="55275" y1="24058" x2="63073" y2="14523"/>
                        <a14:foregroundMark x1="63073" y1="14523" x2="63303" y2="13969"/>
                        <a14:foregroundMark x1="47630" y1="15188" x2="40826" y2="15188"/>
                        <a14:foregroundMark x1="32798" y1="17849" x2="29817" y2="24279"/>
                        <a14:foregroundMark x1="38073" y1="32816" x2="33333" y2="44457"/>
                        <a14:foregroundMark x1="33333" y1="44457" x2="33333" y2="45676"/>
                        <a14:foregroundMark x1="27676" y1="62417" x2="17813" y2="68625"/>
                        <a14:foregroundMark x1="25688" y1="57982" x2="19495" y2="69180"/>
                        <a14:foregroundMark x1="19495" y1="69180" x2="19648" y2="72062"/>
                        <a14:foregroundMark x1="82339" y1="70732" x2="80734" y2="91574"/>
                        <a14:foregroundMark x1="80122" y1="80266" x2="76682" y2="88248"/>
                        <a14:foregroundMark x1="80505" y1="74058" x2="78670" y2="86031"/>
                        <a14:foregroundMark x1="79281" y1="76053" x2="77599" y2="85588"/>
                        <a14:backgroundMark x1="765" y1="75166" x2="6881" y2="85477"/>
                        <a14:backgroundMark x1="6881" y1="85477" x2="2217" y2="94013"/>
                        <a14:backgroundMark x1="229" y1="78049" x2="0" y2="95344"/>
                        <a14:backgroundMark x1="2599" y1="94013" x2="76" y2="987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95696"/>
            <a:ext cx="5313214" cy="36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Matrix Factorization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777919-E036-48C1-A8FD-99D968EBF96E}"/>
              </a:ext>
            </a:extLst>
          </p:cNvPr>
          <p:cNvSpPr/>
          <p:nvPr/>
        </p:nvSpPr>
        <p:spPr>
          <a:xfrm>
            <a:off x="3779912" y="2283718"/>
            <a:ext cx="2304256" cy="20882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A27FF-2E2D-4253-A3E3-A4FDB1EDFFB8}"/>
              </a:ext>
            </a:extLst>
          </p:cNvPr>
          <p:cNvSpPr/>
          <p:nvPr/>
        </p:nvSpPr>
        <p:spPr>
          <a:xfrm>
            <a:off x="3779912" y="1491630"/>
            <a:ext cx="2304256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C01A42-D634-4D1F-8FA9-34636E433CE5}"/>
              </a:ext>
            </a:extLst>
          </p:cNvPr>
          <p:cNvSpPr/>
          <p:nvPr/>
        </p:nvSpPr>
        <p:spPr>
          <a:xfrm>
            <a:off x="2915816" y="2283718"/>
            <a:ext cx="639688" cy="20882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98850-9F09-42D6-BC6D-BBBB9368140B}"/>
              </a:ext>
            </a:extLst>
          </p:cNvPr>
          <p:cNvSpPr txBox="1"/>
          <p:nvPr/>
        </p:nvSpPr>
        <p:spPr>
          <a:xfrm>
            <a:off x="3779912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01EB4-A64A-4A67-A037-346A48C72DA6}"/>
              </a:ext>
            </a:extLst>
          </p:cNvPr>
          <p:cNvSpPr txBox="1"/>
          <p:nvPr/>
        </p:nvSpPr>
        <p:spPr>
          <a:xfrm>
            <a:off x="2999538" y="1883028"/>
            <a:ext cx="47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D97F-1A68-4AF2-AA7A-2D3A1F0A6793}"/>
              </a:ext>
            </a:extLst>
          </p:cNvPr>
          <p:cNvSpPr txBox="1"/>
          <p:nvPr/>
        </p:nvSpPr>
        <p:spPr>
          <a:xfrm>
            <a:off x="6156176" y="1594996"/>
            <a:ext cx="47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DA9A7-CC25-4BD8-BE04-8BB9B4593B43}"/>
              </a:ext>
            </a:extLst>
          </p:cNvPr>
          <p:cNvSpPr txBox="1"/>
          <p:nvPr/>
        </p:nvSpPr>
        <p:spPr>
          <a:xfrm>
            <a:off x="2411760" y="3143168"/>
            <a:ext cx="47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167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9616</TotalTime>
  <Words>1348</Words>
  <Application>Microsoft Office PowerPoint</Application>
  <PresentationFormat>화면 슬라이드 쇼(16:9)</PresentationFormat>
  <Paragraphs>146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Spoqa Han Sans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정지연</cp:lastModifiedBy>
  <cp:revision>308</cp:revision>
  <dcterms:created xsi:type="dcterms:W3CDTF">2016-12-05T23:26:54Z</dcterms:created>
  <dcterms:modified xsi:type="dcterms:W3CDTF">2021-01-07T08:45:43Z</dcterms:modified>
</cp:coreProperties>
</file>