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3"/>
  </p:notesMasterIdLst>
  <p:sldIdLst>
    <p:sldId id="256" r:id="rId4"/>
    <p:sldId id="355" r:id="rId5"/>
    <p:sldId id="367" r:id="rId6"/>
    <p:sldId id="368" r:id="rId7"/>
    <p:sldId id="362" r:id="rId8"/>
    <p:sldId id="369" r:id="rId9"/>
    <p:sldId id="370" r:id="rId10"/>
    <p:sldId id="371" r:id="rId11"/>
    <p:sldId id="364" r:id="rId12"/>
    <p:sldId id="377" r:id="rId13"/>
    <p:sldId id="378" r:id="rId14"/>
    <p:sldId id="373" r:id="rId15"/>
    <p:sldId id="379" r:id="rId16"/>
    <p:sldId id="374" r:id="rId17"/>
    <p:sldId id="380" r:id="rId18"/>
    <p:sldId id="375" r:id="rId19"/>
    <p:sldId id="381" r:id="rId20"/>
    <p:sldId id="382" r:id="rId21"/>
    <p:sldId id="376" r:id="rId22"/>
    <p:sldId id="365" r:id="rId23"/>
    <p:sldId id="384" r:id="rId24"/>
    <p:sldId id="385" r:id="rId25"/>
    <p:sldId id="383" r:id="rId26"/>
    <p:sldId id="386" r:id="rId27"/>
    <p:sldId id="387" r:id="rId28"/>
    <p:sldId id="388" r:id="rId29"/>
    <p:sldId id="390" r:id="rId30"/>
    <p:sldId id="366" r:id="rId31"/>
    <p:sldId id="262" r:id="rId3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3E9"/>
    <a:srgbClr val="A4B4EA"/>
    <a:srgbClr val="98DFBB"/>
    <a:srgbClr val="F8B2A3"/>
    <a:srgbClr val="F5DDCB"/>
    <a:srgbClr val="F7D597"/>
    <a:srgbClr val="F9B4A1"/>
    <a:srgbClr val="FDB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85412" autoAdjust="0"/>
  </p:normalViewPr>
  <p:slideViewPr>
    <p:cSldViewPr>
      <p:cViewPr varScale="1">
        <p:scale>
          <a:sx n="128" d="100"/>
          <a:sy n="128" d="100"/>
        </p:scale>
        <p:origin x="1314" y="12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406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041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704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dirty="0"/>
              <a:t>임계속도 </a:t>
            </a:r>
            <a:r>
              <a:rPr lang="en-US" altLang="ko-KR" b="0" dirty="0"/>
              <a:t>v</a:t>
            </a:r>
            <a:r>
              <a:rPr lang="ko-KR" altLang="en-US" b="0" dirty="0"/>
              <a:t>는 </a:t>
            </a:r>
            <a:r>
              <a:rPr lang="en-US" altLang="ko-KR" b="0" dirty="0"/>
              <a:t>0.009m/s</a:t>
            </a:r>
            <a:r>
              <a:rPr lang="ko-KR" altLang="en-US" b="0" dirty="0"/>
              <a:t>로 지정</a:t>
            </a:r>
            <a:endParaRPr lang="en-US" altLang="ko-KR" b="0" dirty="0"/>
          </a:p>
          <a:p>
            <a:pPr algn="l"/>
            <a:r>
              <a:rPr lang="en-US" altLang="ko-KR" b="0" dirty="0"/>
              <a:t>V</a:t>
            </a:r>
            <a:r>
              <a:rPr lang="ko-KR" altLang="en-US" b="0" dirty="0"/>
              <a:t>보다 임계속도 </a:t>
            </a:r>
            <a:r>
              <a:rPr lang="en-US" altLang="ko-KR" b="0" dirty="0"/>
              <a:t>v</a:t>
            </a:r>
            <a:r>
              <a:rPr lang="ko-KR" altLang="en-US" b="0" dirty="0"/>
              <a:t>가 크면 </a:t>
            </a:r>
            <a:r>
              <a:rPr lang="en-US" altLang="ko-KR" b="0" dirty="0"/>
              <a:t>1</a:t>
            </a:r>
            <a:r>
              <a:rPr lang="ko-KR" altLang="en-US" b="0" dirty="0"/>
              <a:t>로 인정 </a:t>
            </a:r>
            <a:r>
              <a:rPr lang="en-US" altLang="ko-KR" b="0" dirty="0"/>
              <a:t>-&gt; </a:t>
            </a:r>
            <a:r>
              <a:rPr lang="ko-KR" altLang="en-US" b="0" dirty="0"/>
              <a:t>넘어짐 인정</a:t>
            </a:r>
            <a:endParaRPr lang="en-US" altLang="ko-KR" b="0" dirty="0"/>
          </a:p>
          <a:p>
            <a:pPr algn="l"/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550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dirty="0"/>
              <a:t>Theta zero</a:t>
            </a:r>
            <a:r>
              <a:rPr lang="ko-KR" altLang="en-US" b="0" dirty="0"/>
              <a:t>는 </a:t>
            </a:r>
            <a:r>
              <a:rPr lang="en-US" altLang="ko-KR" b="0" dirty="0"/>
              <a:t>45</a:t>
            </a:r>
            <a:r>
              <a:rPr lang="ko-KR" altLang="en-US" b="0" dirty="0"/>
              <a:t>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13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639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43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514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76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51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15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dirty="0"/>
              <a:t>Squat : </a:t>
            </a:r>
            <a:r>
              <a:rPr lang="ko-KR" altLang="en-US" b="0" dirty="0"/>
              <a:t>쪼그리고 앉다 </a:t>
            </a:r>
            <a:endParaRPr lang="en-US" altLang="ko-KR" b="0" dirty="0"/>
          </a:p>
          <a:p>
            <a:pPr algn="l"/>
            <a:r>
              <a:rPr lang="en-US" altLang="ko-KR" b="0" dirty="0"/>
              <a:t>Stoop : </a:t>
            </a:r>
            <a:r>
              <a:rPr lang="ko-KR" altLang="en-US" b="0" dirty="0"/>
              <a:t>몸을 굽히다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18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721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dirty="0"/>
              <a:t>Sensitivity == recall</a:t>
            </a:r>
          </a:p>
          <a:p>
            <a:pPr algn="l"/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130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3589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74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612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497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483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826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566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124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dirty="0"/>
              <a:t>Top down : </a:t>
            </a:r>
            <a:r>
              <a:rPr lang="ko-KR" altLang="en-US" b="0" dirty="0"/>
              <a:t>영상에서 사람을 </a:t>
            </a:r>
            <a:r>
              <a:rPr lang="en-US" altLang="ko-KR" b="0" dirty="0"/>
              <a:t>detection </a:t>
            </a:r>
            <a:r>
              <a:rPr lang="ko-KR" altLang="en-US" b="0" dirty="0"/>
              <a:t>하고 </a:t>
            </a:r>
            <a:r>
              <a:rPr lang="en-US" altLang="ko-KR" b="0" dirty="0"/>
              <a:t>bounding box </a:t>
            </a:r>
            <a:r>
              <a:rPr lang="ko-KR" altLang="en-US" b="0" dirty="0"/>
              <a:t>내부에서 </a:t>
            </a:r>
            <a:r>
              <a:rPr lang="en-US" altLang="ko-KR" b="0" dirty="0"/>
              <a:t>pose</a:t>
            </a:r>
            <a:r>
              <a:rPr lang="ko-KR" altLang="en-US" b="0" dirty="0"/>
              <a:t>를 추정하는 방식 </a:t>
            </a:r>
            <a:r>
              <a:rPr lang="en-US" altLang="ko-KR" b="0" dirty="0"/>
              <a:t>-&gt; bottom up </a:t>
            </a:r>
            <a:r>
              <a:rPr lang="ko-KR" altLang="en-US" b="0" dirty="0"/>
              <a:t>방식에 비해 정확도가 높음 다만 속도가 느림</a:t>
            </a:r>
            <a:endParaRPr lang="en-US" altLang="ko-KR" b="0" dirty="0"/>
          </a:p>
          <a:p>
            <a:pPr algn="l"/>
            <a:r>
              <a:rPr lang="en-US" altLang="ko-KR" b="0" dirty="0"/>
              <a:t>Bottom up : </a:t>
            </a:r>
            <a:r>
              <a:rPr lang="ko-KR" altLang="en-US" b="0" dirty="0"/>
              <a:t>영상에 포함된 사람의 키포인트를 모두 추정하고 </a:t>
            </a:r>
            <a:r>
              <a:rPr lang="ko-KR" altLang="en-US" b="0" dirty="0" err="1"/>
              <a:t>키포인트간의</a:t>
            </a:r>
            <a:r>
              <a:rPr lang="ko-KR" altLang="en-US" b="0" dirty="0"/>
              <a:t> 상관관계를 분석하여 </a:t>
            </a:r>
            <a:r>
              <a:rPr lang="en-US" altLang="ko-KR" b="0" dirty="0"/>
              <a:t>pose </a:t>
            </a:r>
            <a:r>
              <a:rPr lang="ko-KR" altLang="en-US" b="0" dirty="0"/>
              <a:t>추정하는 방식 </a:t>
            </a:r>
            <a:r>
              <a:rPr lang="en-US" altLang="ko-KR" b="0" dirty="0"/>
              <a:t>-&gt; </a:t>
            </a:r>
            <a:r>
              <a:rPr lang="ko-KR" altLang="en-US" b="0" dirty="0"/>
              <a:t>정확도는 떨어지나</a:t>
            </a:r>
            <a:r>
              <a:rPr lang="en-US" altLang="ko-KR" b="0" dirty="0"/>
              <a:t>, detection</a:t>
            </a:r>
            <a:r>
              <a:rPr lang="ko-KR" altLang="en-US" b="0" dirty="0"/>
              <a:t>을 거치지 않으므로 빨라서 </a:t>
            </a:r>
            <a:r>
              <a:rPr lang="en-US" altLang="ko-KR" b="0" dirty="0"/>
              <a:t>real-time</a:t>
            </a:r>
            <a:r>
              <a:rPr lang="ko-KR" altLang="en-US" b="0" dirty="0"/>
              <a:t>에 적용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47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226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dirty="0"/>
              <a:t>Ambient based detection : </a:t>
            </a:r>
            <a:r>
              <a:rPr lang="ko-KR" altLang="en-US" b="0" dirty="0"/>
              <a:t>센서를 사용해 진동</a:t>
            </a:r>
            <a:r>
              <a:rPr lang="en-US" altLang="ko-KR" b="0" dirty="0"/>
              <a:t>, </a:t>
            </a:r>
            <a:r>
              <a:rPr lang="ko-KR" altLang="en-US" b="0" dirty="0"/>
              <a:t>음향</a:t>
            </a:r>
            <a:r>
              <a:rPr lang="en-US" altLang="ko-KR" b="0" dirty="0"/>
              <a:t>, </a:t>
            </a:r>
            <a:r>
              <a:rPr lang="ko-KR" altLang="en-US" b="0" dirty="0"/>
              <a:t>압력 신호를 수집해 인체를 추적</a:t>
            </a:r>
            <a:endParaRPr lang="en-US" altLang="ko-KR" b="0" dirty="0"/>
          </a:p>
          <a:p>
            <a:pPr algn="l"/>
            <a:r>
              <a:rPr lang="en-US" altLang="ko-KR" b="0" dirty="0"/>
              <a:t>Vision based : </a:t>
            </a:r>
            <a:r>
              <a:rPr lang="ko-KR" altLang="en-US" b="0" dirty="0"/>
              <a:t>신체</a:t>
            </a:r>
            <a:r>
              <a:rPr lang="en-US" altLang="ko-KR" b="0" dirty="0"/>
              <a:t> </a:t>
            </a:r>
            <a:r>
              <a:rPr lang="ko-KR" altLang="en-US" b="0" dirty="0"/>
              <a:t>자세를 모니터링 하여 인체를 추적</a:t>
            </a:r>
            <a:r>
              <a:rPr lang="en-US" altLang="ko-KR" b="0" dirty="0"/>
              <a:t>(</a:t>
            </a:r>
            <a:r>
              <a:rPr lang="ko-KR" altLang="en-US" b="0" dirty="0"/>
              <a:t>편리하고 정확</a:t>
            </a:r>
            <a:r>
              <a:rPr lang="en-US" altLang="ko-KR" b="0" dirty="0"/>
              <a:t>, </a:t>
            </a:r>
            <a:r>
              <a:rPr lang="ko-KR" altLang="en-US" b="0" dirty="0"/>
              <a:t>논문에 제안된 것임</a:t>
            </a:r>
            <a:r>
              <a:rPr lang="en-US" altLang="ko-KR" b="0" dirty="0"/>
              <a:t>, </a:t>
            </a:r>
            <a:r>
              <a:rPr lang="ko-KR" altLang="en-US" b="0" dirty="0"/>
              <a:t>높은 정확도와 저렴한 비용으로 구현하기 쉽다</a:t>
            </a:r>
            <a:r>
              <a:rPr lang="en-US" altLang="ko-KR" b="0" dirty="0"/>
              <a:t>, </a:t>
            </a:r>
            <a:r>
              <a:rPr lang="ko-KR" altLang="en-US" b="0" dirty="0"/>
              <a:t>그리고 </a:t>
            </a:r>
            <a:r>
              <a:rPr lang="ko-KR" altLang="en-US" b="0" dirty="0" err="1"/>
              <a:t>우리주변에서</a:t>
            </a:r>
            <a:r>
              <a:rPr lang="ko-KR" altLang="en-US" b="0" dirty="0"/>
              <a:t> 흔히 사용할 수 있는 카메라로 활용</a:t>
            </a:r>
            <a:r>
              <a:rPr lang="en-US" altLang="ko-KR" b="0" dirty="0"/>
              <a:t>)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309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109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90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932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1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88432" y="2918646"/>
            <a:ext cx="5220072" cy="1080120"/>
          </a:xfrm>
        </p:spPr>
        <p:txBody>
          <a:bodyPr/>
          <a:lstStyle/>
          <a:p>
            <a:pPr lvl="0"/>
            <a:r>
              <a:rPr lang="en-US" altLang="ko-KR" sz="2800" dirty="0"/>
              <a:t>Fall Detection Based on Key Points of Human-Skeleton Using </a:t>
            </a:r>
            <a:r>
              <a:rPr lang="en-US" altLang="ko-KR" sz="2800" dirty="0" err="1"/>
              <a:t>OpenPose</a:t>
            </a:r>
            <a:endParaRPr lang="en-US" altLang="ko-KR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Methods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FB8029A-7625-456F-8D0A-38DBEB7D52F4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err="1">
                <a:ea typeface="맑은 고딕" panose="020B0503020000020004" pitchFamily="50" charset="-127"/>
              </a:rPr>
              <a:t>OpenPose</a:t>
            </a:r>
            <a:r>
              <a:rPr lang="en-US" altLang="ko-KR" sz="1600" b="1" dirty="0">
                <a:ea typeface="맑은 고딕" panose="020B0503020000020004" pitchFamily="50" charset="-127"/>
              </a:rPr>
              <a:t> Gets the Skeleton Information of the Human Body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BEFBA9D7-8FD7-4E41-9A90-5951A601B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516572"/>
              </p:ext>
            </p:extLst>
          </p:nvPr>
        </p:nvGraphicFramePr>
        <p:xfrm>
          <a:off x="2327920" y="1275606"/>
          <a:ext cx="4488160" cy="3660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2040">
                  <a:extLst>
                    <a:ext uri="{9D8B030D-6E8A-4147-A177-3AD203B41FA5}">
                      <a16:colId xmlns:a16="http://schemas.microsoft.com/office/drawing/2014/main" val="131948824"/>
                    </a:ext>
                  </a:extLst>
                </a:gridCol>
                <a:gridCol w="1122040">
                  <a:extLst>
                    <a:ext uri="{9D8B030D-6E8A-4147-A177-3AD203B41FA5}">
                      <a16:colId xmlns:a16="http://schemas.microsoft.com/office/drawing/2014/main" val="3411248153"/>
                    </a:ext>
                  </a:extLst>
                </a:gridCol>
                <a:gridCol w="1122040">
                  <a:extLst>
                    <a:ext uri="{9D8B030D-6E8A-4147-A177-3AD203B41FA5}">
                      <a16:colId xmlns:a16="http://schemas.microsoft.com/office/drawing/2014/main" val="377791941"/>
                    </a:ext>
                  </a:extLst>
                </a:gridCol>
                <a:gridCol w="1122040">
                  <a:extLst>
                    <a:ext uri="{9D8B030D-6E8A-4147-A177-3AD203B41FA5}">
                      <a16:colId xmlns:a16="http://schemas.microsoft.com/office/drawing/2014/main" val="3903391192"/>
                    </a:ext>
                  </a:extLst>
                </a:gridCol>
              </a:tblGrid>
              <a:tr h="264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Joint Number</a:t>
                      </a:r>
                      <a:endParaRPr lang="ko-KR" alt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Accuracy</a:t>
                      </a:r>
                      <a:endParaRPr lang="ko-KR" alt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X-Coordinate</a:t>
                      </a:r>
                      <a:endParaRPr lang="ko-KR" alt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Y-Coordinate</a:t>
                      </a:r>
                      <a:endParaRPr lang="ko-KR" alt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85966"/>
                  </a:ext>
                </a:extLst>
              </a:tr>
              <a:tr h="264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0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0.9752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333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93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22231"/>
                  </a:ext>
                </a:extLst>
              </a:tr>
              <a:tr h="264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0.8676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355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113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965633"/>
                  </a:ext>
                </a:extLst>
              </a:tr>
              <a:tr h="264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0.8655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351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113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495963"/>
                  </a:ext>
                </a:extLst>
              </a:tr>
              <a:tr h="264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0.7017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343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154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417166"/>
                  </a:ext>
                </a:extLst>
              </a:tr>
              <a:tr h="264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0.8955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331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184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9500"/>
                  </a:ext>
                </a:extLst>
              </a:tr>
              <a:tr h="264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0.9283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360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112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24343"/>
                  </a:ext>
                </a:extLst>
              </a:tr>
              <a:tr h="264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6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0.9106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372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148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817396"/>
                  </a:ext>
                </a:extLst>
              </a:tr>
              <a:tr h="264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7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0.9545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376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180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37112"/>
                  </a:ext>
                </a:extLst>
              </a:tr>
              <a:tr h="264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8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0.7397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355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190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019433"/>
                  </a:ext>
                </a:extLst>
              </a:tr>
              <a:tr h="264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9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0.9046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377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238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621497"/>
                  </a:ext>
                </a:extLst>
              </a:tr>
              <a:tr h="264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10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0.9271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398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284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4631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11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0.8089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355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189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6069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12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0.9212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337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239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65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79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Methods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FB8029A-7625-456F-8D0A-38DBEB7D52F4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err="1">
                <a:ea typeface="맑은 고딕" panose="020B0503020000020004" pitchFamily="50" charset="-127"/>
              </a:rPr>
              <a:t>OpenPose</a:t>
            </a:r>
            <a:r>
              <a:rPr lang="en-US" altLang="ko-KR" sz="1600" b="1" dirty="0">
                <a:ea typeface="맑은 고딕" panose="020B0503020000020004" pitchFamily="50" charset="-127"/>
              </a:rPr>
              <a:t> Gets the Skeleton Information of the Human Body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417C4D-B048-4C8A-AC03-AF4095A6F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347614"/>
            <a:ext cx="2407571" cy="3219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49CCB4-A68F-4AA2-BE75-D27A9A51F1C4}"/>
                  </a:ext>
                </a:extLst>
              </p:cNvPr>
              <p:cNvSpPr txBox="1"/>
              <p:nvPr/>
            </p:nvSpPr>
            <p:spPr>
              <a:xfrm>
                <a:off x="1907704" y="2433250"/>
                <a:ext cx="1857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49CCB4-A68F-4AA2-BE75-D27A9A51F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433250"/>
                <a:ext cx="1857047" cy="276999"/>
              </a:xfrm>
              <a:prstGeom prst="rect">
                <a:avLst/>
              </a:prstGeom>
              <a:blipFill>
                <a:blip r:embed="rId4"/>
                <a:stretch>
                  <a:fillRect l="-2295" r="-3934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2EC759-0C60-440C-B4BF-3E44F9D3656E}"/>
                  </a:ext>
                </a:extLst>
              </p:cNvPr>
              <p:cNvSpPr txBox="1"/>
              <p:nvPr/>
            </p:nvSpPr>
            <p:spPr>
              <a:xfrm>
                <a:off x="1115616" y="2957525"/>
                <a:ext cx="3639201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𝑡𝑗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2EC759-0C60-440C-B4BF-3E44F9D36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957525"/>
                <a:ext cx="3639201" cy="319062"/>
              </a:xfrm>
              <a:prstGeom prst="rect">
                <a:avLst/>
              </a:prstGeom>
              <a:blipFill>
                <a:blip r:embed="rId5"/>
                <a:stretch>
                  <a:fillRect l="-335" r="-670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26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Methods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FB8029A-7625-456F-8D0A-38DBEB7D52F4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Decision Condition One : the Speed of Descent at the Center of the Hip Joint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98E5D5-6905-44BE-8CA6-4071F0770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68" y="2067694"/>
            <a:ext cx="6991264" cy="189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7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Methods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FB8029A-7625-456F-8D0A-38DBEB7D52F4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Decision Condition One : the Speed of Descent at the Center of the Hip Joint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B0C434-F499-4FF3-9FAF-5970CCAE7880}"/>
                  </a:ext>
                </a:extLst>
              </p:cNvPr>
              <p:cNvSpPr txBox="1"/>
              <p:nvPr/>
            </p:nvSpPr>
            <p:spPr>
              <a:xfrm>
                <a:off x="2460396" y="1698211"/>
                <a:ext cx="42232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B0C434-F499-4FF3-9FAF-5970CCAE7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396" y="1698211"/>
                <a:ext cx="4223207" cy="276999"/>
              </a:xfrm>
              <a:prstGeom prst="rect">
                <a:avLst/>
              </a:prstGeom>
              <a:blipFill>
                <a:blip r:embed="rId3"/>
                <a:stretch>
                  <a:fillRect l="-145" b="-2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1207C419-6EDB-4A29-A13C-42DAFBCB3828}"/>
              </a:ext>
            </a:extLst>
          </p:cNvPr>
          <p:cNvGrpSpPr/>
          <p:nvPr/>
        </p:nvGrpSpPr>
        <p:grpSpPr>
          <a:xfrm>
            <a:off x="1851876" y="2268759"/>
            <a:ext cx="5440247" cy="521874"/>
            <a:chOff x="1979712" y="2686977"/>
            <a:chExt cx="5440247" cy="5218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51F5085-9E3C-4AC0-A200-BBFC471453E3}"/>
                    </a:ext>
                  </a:extLst>
                </p:cNvPr>
                <p:cNvSpPr txBox="1"/>
                <p:nvPr/>
              </p:nvSpPr>
              <p:spPr>
                <a:xfrm>
                  <a:off x="1979712" y="2686977"/>
                  <a:ext cx="1879554" cy="510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51F5085-9E3C-4AC0-A200-BBFC471453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712" y="2686977"/>
                  <a:ext cx="1879554" cy="5107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FC98C5C-B3A9-4763-B504-3978BDB8B540}"/>
                    </a:ext>
                  </a:extLst>
                </p:cNvPr>
                <p:cNvSpPr txBox="1"/>
                <p:nvPr/>
              </p:nvSpPr>
              <p:spPr>
                <a:xfrm>
                  <a:off x="5495522" y="2686977"/>
                  <a:ext cx="1924437" cy="5218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FC98C5C-B3A9-4763-B504-3978BDB8B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522" y="2686977"/>
                  <a:ext cx="1924437" cy="52187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AAC975A-2E51-49EE-A9D6-E6EAE71F8210}"/>
              </a:ext>
            </a:extLst>
          </p:cNvPr>
          <p:cNvGrpSpPr/>
          <p:nvPr/>
        </p:nvGrpSpPr>
        <p:grpSpPr>
          <a:xfrm>
            <a:off x="2807752" y="3028613"/>
            <a:ext cx="3528494" cy="588751"/>
            <a:chOff x="2795172" y="3423951"/>
            <a:chExt cx="3528494" cy="5887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39772BD-EA23-4F42-954C-726B5B8DA26E}"/>
                    </a:ext>
                  </a:extLst>
                </p:cNvPr>
                <p:cNvSpPr txBox="1"/>
                <p:nvPr/>
              </p:nvSpPr>
              <p:spPr>
                <a:xfrm>
                  <a:off x="2795172" y="3610332"/>
                  <a:ext cx="14152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39772BD-EA23-4F42-954C-726B5B8DA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172" y="3610332"/>
                  <a:ext cx="141525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448" r="-431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9B9EF63-0C70-46FC-B839-B05FDC9710AA}"/>
                    </a:ext>
                  </a:extLst>
                </p:cNvPr>
                <p:cNvSpPr txBox="1"/>
                <p:nvPr/>
              </p:nvSpPr>
              <p:spPr>
                <a:xfrm>
                  <a:off x="4667379" y="3423951"/>
                  <a:ext cx="1656287" cy="5887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9B9EF63-0C70-46FC-B839-B05FDC971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379" y="3423951"/>
                  <a:ext cx="1656287" cy="58875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BDE87F-CA07-4BC5-89AB-9792BD1C08DB}"/>
                  </a:ext>
                </a:extLst>
              </p:cNvPr>
              <p:cNvSpPr txBox="1"/>
              <p:nvPr/>
            </p:nvSpPr>
            <p:spPr>
              <a:xfrm>
                <a:off x="3496288" y="3743887"/>
                <a:ext cx="215142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0;   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1;   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BDE87F-CA07-4BC5-89AB-9792BD1C0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88" y="3743887"/>
                <a:ext cx="2151423" cy="6178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8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Methods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FB8029A-7625-456F-8D0A-38DBEB7D52F4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Decision Condition Two : the Angle between the Centerline of the Human and the Ground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F80008F-DCE7-46D3-825A-2BD835004684}"/>
                  </a:ext>
                </a:extLst>
              </p:cNvPr>
              <p:cNvSpPr txBox="1"/>
              <p:nvPr/>
            </p:nvSpPr>
            <p:spPr>
              <a:xfrm>
                <a:off x="1640236" y="1851670"/>
                <a:ext cx="5863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F80008F-DCE7-46D3-825A-2BD835004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36" y="1851670"/>
                <a:ext cx="5863528" cy="276999"/>
              </a:xfrm>
              <a:prstGeom prst="rect">
                <a:avLst/>
              </a:prstGeom>
              <a:blipFill>
                <a:blip r:embed="rId3"/>
                <a:stretch>
                  <a:fillRect b="-2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49BE7E-8338-4858-9FB6-228FD5C03317}"/>
                  </a:ext>
                </a:extLst>
              </p:cNvPr>
              <p:cNvSpPr txBox="1"/>
              <p:nvPr/>
            </p:nvSpPr>
            <p:spPr>
              <a:xfrm>
                <a:off x="3079638" y="2298764"/>
                <a:ext cx="2984727" cy="5013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̅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̅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49BE7E-8338-4858-9FB6-228FD5C03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638" y="2298764"/>
                <a:ext cx="2984727" cy="5013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AA8752-4899-4523-9D85-C40C84FDC6E1}"/>
                  </a:ext>
                </a:extLst>
              </p:cNvPr>
              <p:cNvSpPr txBox="1"/>
              <p:nvPr/>
            </p:nvSpPr>
            <p:spPr>
              <a:xfrm>
                <a:off x="3428675" y="2933116"/>
                <a:ext cx="2286652" cy="616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arctan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AA8752-4899-4523-9D85-C40C84FDC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675" y="2933116"/>
                <a:ext cx="2286652" cy="616259"/>
              </a:xfrm>
              <a:prstGeom prst="rect">
                <a:avLst/>
              </a:prstGeom>
              <a:blipFill>
                <a:blip r:embed="rId5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4A9BA3-A32C-4CFC-BE95-06DADC0B1727}"/>
                  </a:ext>
                </a:extLst>
              </p:cNvPr>
              <p:cNvSpPr txBox="1"/>
              <p:nvPr/>
            </p:nvSpPr>
            <p:spPr>
              <a:xfrm>
                <a:off x="3482504" y="3682371"/>
                <a:ext cx="217899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1;        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0;        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4A9BA3-A32C-4CFC-BE95-06DADC0B1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504" y="3682371"/>
                <a:ext cx="2178993" cy="617861"/>
              </a:xfrm>
              <a:prstGeom prst="rect">
                <a:avLst/>
              </a:prstGeom>
              <a:blipFill>
                <a:blip r:embed="rId6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10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Methods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FB8029A-7625-456F-8D0A-38DBEB7D52F4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Decision Condition Two : the Angle between the Centerline of the Human and the Ground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487675-4BCE-4CA3-8B8F-CAE3B35A2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6" b="99576" l="9366" r="99725">
                        <a14:foregroundMark x1="18044" y1="40254" x2="18044" y2="40254"/>
                        <a14:foregroundMark x1="80579" y1="47246" x2="99311" y2="75000"/>
                        <a14:foregroundMark x1="99311" y1="75000" x2="87328" y2="83686"/>
                        <a14:foregroundMark x1="87328" y1="83686" x2="43939" y2="75212"/>
                        <a14:foregroundMark x1="43939" y1="75212" x2="27273" y2="49788"/>
                        <a14:foregroundMark x1="27273" y1="49788" x2="11433" y2="2754"/>
                        <a14:foregroundMark x1="11433" y1="2754" x2="11433" y2="2754"/>
                        <a14:foregroundMark x1="64876" y1="11017" x2="76860" y2="15042"/>
                        <a14:foregroundMark x1="76860" y1="15042" x2="81680" y2="32415"/>
                        <a14:foregroundMark x1="81680" y1="32415" x2="76997" y2="52966"/>
                        <a14:foregroundMark x1="76997" y1="52966" x2="57163" y2="69915"/>
                        <a14:foregroundMark x1="57163" y1="69915" x2="28512" y2="67797"/>
                        <a14:foregroundMark x1="28512" y1="67797" x2="12672" y2="55297"/>
                        <a14:foregroundMark x1="12672" y1="55297" x2="6612" y2="12288"/>
                        <a14:foregroundMark x1="6612" y1="12288" x2="74793" y2="13771"/>
                        <a14:foregroundMark x1="74793" y1="13771" x2="99449" y2="35381"/>
                        <a14:foregroundMark x1="85262" y1="3602" x2="98072" y2="12924"/>
                        <a14:foregroundMark x1="98072" y1="12924" x2="84298" y2="7627"/>
                        <a14:foregroundMark x1="84298" y1="7627" x2="78099" y2="847"/>
                        <a14:foregroundMark x1="7576" y1="98729" x2="17769" y2="86441"/>
                        <a14:foregroundMark x1="17769" y1="86441" x2="61846" y2="97034"/>
                        <a14:foregroundMark x1="61846" y1="97034" x2="72452" y2="94703"/>
                        <a14:foregroundMark x1="72452" y1="94703" x2="82231" y2="86017"/>
                        <a14:foregroundMark x1="82231" y1="86017" x2="93113" y2="91102"/>
                        <a14:foregroundMark x1="93113" y1="91102" x2="99725" y2="97669"/>
                        <a14:foregroundMark x1="11157" y1="1059" x2="8678" y2="16525"/>
                        <a14:foregroundMark x1="8678" y1="16525" x2="13912" y2="51271"/>
                        <a14:foregroundMark x1="13912" y1="51271" x2="12810" y2="99788"/>
                        <a14:foregroundMark x1="15289" y1="8475" x2="88843" y2="16949"/>
                        <a14:foregroundMark x1="88843" y1="16949" x2="89118" y2="17585"/>
                        <a14:foregroundMark x1="62121" y1="6992" x2="49311" y2="16102"/>
                        <a14:foregroundMark x1="58264" y1="39195" x2="56336" y2="58263"/>
                        <a14:foregroundMark x1="56336" y1="58263" x2="56061" y2="58686"/>
                        <a14:foregroundMark x1="57713" y1="76483" x2="54132" y2="86229"/>
                        <a14:foregroundMark x1="40909" y1="33898" x2="34160" y2="48305"/>
                        <a14:foregroundMark x1="34160" y1="48305" x2="23554" y2="59746"/>
                        <a14:foregroundMark x1="25482" y1="5085" x2="84711" y2="41102"/>
                        <a14:foregroundMark x1="84711" y1="41102" x2="81129" y2="56992"/>
                        <a14:foregroundMark x1="81129" y1="56992" x2="68733" y2="65890"/>
                        <a14:foregroundMark x1="68733" y1="65890" x2="52204" y2="66949"/>
                        <a14:foregroundMark x1="52204" y1="66949" x2="28375" y2="23941"/>
                        <a14:foregroundMark x1="28375" y1="23941" x2="25895" y2="11229"/>
                        <a14:foregroundMark x1="31267" y1="16737" x2="44766" y2="16314"/>
                        <a14:foregroundMark x1="44766" y1="16314" x2="56474" y2="27119"/>
                        <a14:foregroundMark x1="56474" y1="27119" x2="42011" y2="45551"/>
                        <a14:foregroundMark x1="42011" y1="45551" x2="28788" y2="22881"/>
                        <a14:foregroundMark x1="28788" y1="22881" x2="29339" y2="12288"/>
                        <a14:foregroundMark x1="74931" y1="88347" x2="65014" y2="99153"/>
                        <a14:foregroundMark x1="65014" y1="99153" x2="42837" y2="92373"/>
                        <a14:foregroundMark x1="42837" y1="92373" x2="30716" y2="76059"/>
                        <a14:foregroundMark x1="30716" y1="76059" x2="46143" y2="75000"/>
                        <a14:foregroundMark x1="46143" y1="75000" x2="70523" y2="86229"/>
                        <a14:foregroundMark x1="70523" y1="86229" x2="70799" y2="87288"/>
                        <a14:foregroundMark x1="38705" y1="84110" x2="33747" y2="98729"/>
                        <a14:foregroundMark x1="33747" y1="98729" x2="22176" y2="87500"/>
                        <a14:foregroundMark x1="22176" y1="87500" x2="30165" y2="82203"/>
                        <a14:foregroundMark x1="83884" y1="95127" x2="73829" y2="98941"/>
                        <a14:foregroundMark x1="73829" y1="98941" x2="63636" y2="92797"/>
                        <a14:foregroundMark x1="63636" y1="92797" x2="76309" y2="86653"/>
                        <a14:foregroundMark x1="76309" y1="86653" x2="86777" y2="91525"/>
                        <a14:foregroundMark x1="86777" y1="91525" x2="87466" y2="92373"/>
                        <a14:foregroundMark x1="24242" y1="89831" x2="13912" y2="91102"/>
                        <a14:foregroundMark x1="13912" y1="91102" x2="11019" y2="97458"/>
                        <a14:foregroundMark x1="21212" y1="90254" x2="10331" y2="87712"/>
                        <a14:foregroundMark x1="10331" y1="87712" x2="9366" y2="993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66907" y="1518710"/>
            <a:ext cx="4610186" cy="299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8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Methods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FB8029A-7625-456F-8D0A-38DBEB7D52F4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dirty="0">
                <a:ea typeface="맑은 고딕" panose="020B0503020000020004" pitchFamily="50" charset="-127"/>
              </a:rPr>
              <a:t>Decision Condition Three : the Width to Height Ratio of the Human Body External Rectangular</a:t>
            </a:r>
            <a:endParaRPr lang="ko-KR" altLang="en-US" sz="1500" b="1" dirty="0"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A739BD-E00C-412F-AF60-00A607D341AC}"/>
                  </a:ext>
                </a:extLst>
              </p:cNvPr>
              <p:cNvSpPr txBox="1"/>
              <p:nvPr/>
            </p:nvSpPr>
            <p:spPr>
              <a:xfrm>
                <a:off x="3347864" y="2324823"/>
                <a:ext cx="2130327" cy="4938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1;    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0;    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eqAr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A739BD-E00C-412F-AF60-00A607D34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324823"/>
                <a:ext cx="2130327" cy="493853"/>
              </a:xfrm>
              <a:prstGeom prst="rect">
                <a:avLst/>
              </a:prstGeom>
              <a:blipFill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562B9-EBD9-42BB-AEF3-A68DC35F8CE9}"/>
                  </a:ext>
                </a:extLst>
              </p:cNvPr>
              <p:cNvSpPr txBox="1"/>
              <p:nvPr/>
            </p:nvSpPr>
            <p:spPr>
              <a:xfrm>
                <a:off x="2806132" y="2931790"/>
                <a:ext cx="3531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𝑊𝑖𝑑𝑡h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562B9-EBD9-42BB-AEF3-A68DC35F8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132" y="2931790"/>
                <a:ext cx="3531736" cy="276999"/>
              </a:xfrm>
              <a:prstGeom prst="rect">
                <a:avLst/>
              </a:prstGeom>
              <a:blipFill>
                <a:blip r:embed="rId4"/>
                <a:stretch>
                  <a:fillRect l="-862" r="-1552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520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Methods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FB8029A-7625-456F-8D0A-38DBEB7D52F4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dirty="0">
                <a:ea typeface="맑은 고딕" panose="020B0503020000020004" pitchFamily="50" charset="-127"/>
              </a:rPr>
              <a:t>Decision Condition Three : the Width to Height Ratio of the Human Body External Rectangular</a:t>
            </a:r>
            <a:endParaRPr lang="ko-KR" altLang="en-US" sz="1500" b="1" dirty="0"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648144-E409-4042-98B3-9DA084844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04874"/>
            <a:ext cx="2376264" cy="20311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0587E3-43AB-4D56-9F76-4341E6A1F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2" y="1895472"/>
            <a:ext cx="2160240" cy="20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42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Methods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FB8029A-7625-456F-8D0A-38DBEB7D52F4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dirty="0">
                <a:ea typeface="맑은 고딕" panose="020B0503020000020004" pitchFamily="50" charset="-127"/>
              </a:rPr>
              <a:t>Decision Condition Three : the Width to Height Ratio of the Human Body External Rectangular</a:t>
            </a:r>
            <a:endParaRPr lang="ko-KR" altLang="en-US" sz="1500" b="1" dirty="0"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E5537B-4D0C-4604-A1F8-2260E3D23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808519"/>
            <a:ext cx="3024336" cy="263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40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Methods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FB8029A-7625-456F-8D0A-38DBEB7D52F4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Determine Whether a Person Can Stand after a Fall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15AF9F-DA30-45CA-B9A8-7782B635A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04" y="2211710"/>
            <a:ext cx="8173591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5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Introduction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AF329-51C6-4261-92B7-BFFA2B55D313}"/>
              </a:ext>
            </a:extLst>
          </p:cNvPr>
          <p:cNvSpPr txBox="1"/>
          <p:nvPr/>
        </p:nvSpPr>
        <p:spPr>
          <a:xfrm>
            <a:off x="0" y="1635646"/>
            <a:ext cx="9144000" cy="204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출생률 감소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수명 연장으로 인한 고령화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2050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년도 노인 비율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28%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도달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노화          인간 기능 저하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낙하 위험 증가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1DB6924-E7F1-49A3-B2DA-3381A6117FC3}"/>
              </a:ext>
            </a:extLst>
          </p:cNvPr>
          <p:cNvCxnSpPr>
            <a:cxnSpLocks/>
          </p:cNvCxnSpPr>
          <p:nvPr/>
        </p:nvCxnSpPr>
        <p:spPr>
          <a:xfrm>
            <a:off x="2627784" y="3507854"/>
            <a:ext cx="5760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96B49A0-9644-479A-972D-0E721A990E55}"/>
              </a:ext>
            </a:extLst>
          </p:cNvPr>
          <p:cNvCxnSpPr>
            <a:cxnSpLocks/>
          </p:cNvCxnSpPr>
          <p:nvPr/>
        </p:nvCxnSpPr>
        <p:spPr>
          <a:xfrm>
            <a:off x="4932040" y="3507854"/>
            <a:ext cx="5760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958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Experimental Results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FB8029A-7625-456F-8D0A-38DBEB7D52F4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Experiment Data and Test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8110983-45D2-4072-85C4-E8AA95866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24566"/>
              </p:ext>
            </p:extLst>
          </p:nvPr>
        </p:nvGraphicFramePr>
        <p:xfrm>
          <a:off x="1524000" y="1995686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765438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444280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247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Action</a:t>
                      </a:r>
                      <a:endParaRPr lang="ko-KR" altLang="en-US" sz="14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Action Description</a:t>
                      </a:r>
                      <a:endParaRPr lang="ko-KR" altLang="en-US" sz="14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Sample Size</a:t>
                      </a:r>
                      <a:endParaRPr lang="ko-KR" altLang="en-US" sz="14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31880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Fall actions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Fall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365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Stand up after a fall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92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Similar falling actions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Squat/Stoop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80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Daily actions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Walk/Sit down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835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667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Experimental Results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FB8029A-7625-456F-8D0A-38DBEB7D52F4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Experiment Data and Test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25CEF6-885E-42D4-BBAA-F1E7E57FA205}"/>
              </a:ext>
            </a:extLst>
          </p:cNvPr>
          <p:cNvSpPr txBox="1"/>
          <p:nvPr/>
        </p:nvSpPr>
        <p:spPr>
          <a:xfrm>
            <a:off x="971600" y="1557556"/>
            <a:ext cx="7200800" cy="273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 Positive :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추락 발생 후 장치 감지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Positive :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추락 발생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장치가 추락을 발표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 Negative :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정상적 움직임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장치 무반응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Negative :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추락 발생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장치 무반응</a:t>
            </a:r>
          </a:p>
        </p:txBody>
      </p:sp>
    </p:spTree>
    <p:extLst>
      <p:ext uri="{BB962C8B-B14F-4D97-AF65-F5344CB8AC3E}">
        <p14:creationId xmlns:p14="http://schemas.microsoft.com/office/powerpoint/2010/main" val="3646294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Experimental Results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FB8029A-7625-456F-8D0A-38DBEB7D52F4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Experiment Data and Test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25772-3A77-462C-8D63-90712AE095DF}"/>
              </a:ext>
            </a:extLst>
          </p:cNvPr>
          <p:cNvSpPr txBox="1"/>
          <p:nvPr/>
        </p:nvSpPr>
        <p:spPr>
          <a:xfrm>
            <a:off x="4095750" y="23028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B80193-4DA5-4DF7-B4DF-3F237E8313B9}"/>
                  </a:ext>
                </a:extLst>
              </p:cNvPr>
              <p:cNvSpPr txBox="1"/>
              <p:nvPr/>
            </p:nvSpPr>
            <p:spPr>
              <a:xfrm>
                <a:off x="3362919" y="1779662"/>
                <a:ext cx="2418162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𝑠𝑒𝑛𝑠𝑖𝑡𝑖𝑣𝑖𝑡𝑦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B80193-4DA5-4DF7-B4DF-3F237E83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919" y="1779662"/>
                <a:ext cx="2418162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4E8F34-FD98-421E-8B05-B4F144F2A7E6}"/>
                  </a:ext>
                </a:extLst>
              </p:cNvPr>
              <p:cNvSpPr txBox="1"/>
              <p:nvPr/>
            </p:nvSpPr>
            <p:spPr>
              <a:xfrm>
                <a:off x="3334319" y="2633846"/>
                <a:ext cx="2427781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𝑠𝑝𝑒𝑐𝑖𝑓𝑖𝑐𝑖𝑡𝑦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4E8F34-FD98-421E-8B05-B4F144F2A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319" y="2633846"/>
                <a:ext cx="2427781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FF116-D900-4875-AD76-B9894A7EDF5C}"/>
                  </a:ext>
                </a:extLst>
              </p:cNvPr>
              <p:cNvSpPr txBox="1"/>
              <p:nvPr/>
            </p:nvSpPr>
            <p:spPr>
              <a:xfrm>
                <a:off x="2873971" y="3488030"/>
                <a:ext cx="339605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FF116-D900-4875-AD76-B9894A7E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971" y="3488030"/>
                <a:ext cx="3396058" cy="523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283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Experimental Results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FB8029A-7625-456F-8D0A-38DBEB7D52F4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Analysis of the Experimental Results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F35D6D-ED4F-4968-993C-1C162AB87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513" y="1563638"/>
            <a:ext cx="3902973" cy="298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03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Experimental Results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FB8029A-7625-456F-8D0A-38DBEB7D52F4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Analysis of the Experimental Results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A04FDF-6095-4198-BBC7-4AE7DE129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07654"/>
            <a:ext cx="3091293" cy="25340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ECC182-B285-4270-9D5B-1E327CAE0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1707654"/>
            <a:ext cx="3145244" cy="264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91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Experimental Results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FB8029A-7625-456F-8D0A-38DBEB7D52F4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Analysis of the Experimental Results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9B9DD4-AE63-4AD6-A72C-4F960CF67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563638"/>
            <a:ext cx="6804248" cy="270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42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Experimental Results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FB8029A-7625-456F-8D0A-38DBEB7D52F4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Analysis of the Experimental Results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387646A-DE58-4408-AEC6-23DC2F99A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179480"/>
              </p:ext>
            </p:extLst>
          </p:nvPr>
        </p:nvGraphicFramePr>
        <p:xfrm>
          <a:off x="683568" y="1203598"/>
          <a:ext cx="7704854" cy="3681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1550545404"/>
                    </a:ext>
                  </a:extLst>
                </a:gridCol>
                <a:gridCol w="657073">
                  <a:extLst>
                    <a:ext uri="{9D8B030D-6E8A-4147-A177-3AD203B41FA5}">
                      <a16:colId xmlns:a16="http://schemas.microsoft.com/office/drawing/2014/main" val="90701757"/>
                    </a:ext>
                  </a:extLst>
                </a:gridCol>
                <a:gridCol w="657073">
                  <a:extLst>
                    <a:ext uri="{9D8B030D-6E8A-4147-A177-3AD203B41FA5}">
                      <a16:colId xmlns:a16="http://schemas.microsoft.com/office/drawing/2014/main" val="331221563"/>
                    </a:ext>
                  </a:extLst>
                </a:gridCol>
                <a:gridCol w="657073">
                  <a:extLst>
                    <a:ext uri="{9D8B030D-6E8A-4147-A177-3AD203B41FA5}">
                      <a16:colId xmlns:a16="http://schemas.microsoft.com/office/drawing/2014/main" val="1691310349"/>
                    </a:ext>
                  </a:extLst>
                </a:gridCol>
                <a:gridCol w="657073">
                  <a:extLst>
                    <a:ext uri="{9D8B030D-6E8A-4147-A177-3AD203B41FA5}">
                      <a16:colId xmlns:a16="http://schemas.microsoft.com/office/drawing/2014/main" val="2513351096"/>
                    </a:ext>
                  </a:extLst>
                </a:gridCol>
                <a:gridCol w="657073">
                  <a:extLst>
                    <a:ext uri="{9D8B030D-6E8A-4147-A177-3AD203B41FA5}">
                      <a16:colId xmlns:a16="http://schemas.microsoft.com/office/drawing/2014/main" val="729816645"/>
                    </a:ext>
                  </a:extLst>
                </a:gridCol>
                <a:gridCol w="657073">
                  <a:extLst>
                    <a:ext uri="{9D8B030D-6E8A-4147-A177-3AD203B41FA5}">
                      <a16:colId xmlns:a16="http://schemas.microsoft.com/office/drawing/2014/main" val="787501339"/>
                    </a:ext>
                  </a:extLst>
                </a:gridCol>
                <a:gridCol w="657073">
                  <a:extLst>
                    <a:ext uri="{9D8B030D-6E8A-4147-A177-3AD203B41FA5}">
                      <a16:colId xmlns:a16="http://schemas.microsoft.com/office/drawing/2014/main" val="1238763711"/>
                    </a:ext>
                  </a:extLst>
                </a:gridCol>
                <a:gridCol w="657073">
                  <a:extLst>
                    <a:ext uri="{9D8B030D-6E8A-4147-A177-3AD203B41FA5}">
                      <a16:colId xmlns:a16="http://schemas.microsoft.com/office/drawing/2014/main" val="4128451291"/>
                    </a:ext>
                  </a:extLst>
                </a:gridCol>
                <a:gridCol w="900099">
                  <a:extLst>
                    <a:ext uri="{9D8B030D-6E8A-4147-A177-3AD203B41FA5}">
                      <a16:colId xmlns:a16="http://schemas.microsoft.com/office/drawing/2014/main" val="3209876058"/>
                    </a:ext>
                  </a:extLst>
                </a:gridCol>
                <a:gridCol w="900099">
                  <a:extLst>
                    <a:ext uri="{9D8B030D-6E8A-4147-A177-3AD203B41FA5}">
                      <a16:colId xmlns:a16="http://schemas.microsoft.com/office/drawing/2014/main" val="2193732039"/>
                    </a:ext>
                  </a:extLst>
                </a:gridCol>
              </a:tblGrid>
              <a:tr h="300033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7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6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50" b="1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ko-KR" altLang="en-US" sz="9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ko-KR" altLang="en-US" sz="9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681790"/>
                  </a:ext>
                </a:extLst>
              </a:tr>
              <a:tr h="300033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50" b="1" dirty="0">
                          <a:solidFill>
                            <a:schemeClr val="bg1"/>
                          </a:solidFill>
                        </a:rPr>
                        <a:t>Stoop</a:t>
                      </a:r>
                      <a:endParaRPr lang="ko-KR" altLang="en-US" sz="9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50" b="1" dirty="0">
                          <a:solidFill>
                            <a:schemeClr val="bg1"/>
                          </a:solidFill>
                        </a:rPr>
                        <a:t>Squat</a:t>
                      </a:r>
                      <a:endParaRPr lang="ko-KR" altLang="en-US" sz="9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50" b="1" dirty="0">
                          <a:solidFill>
                            <a:schemeClr val="bg1"/>
                          </a:solidFill>
                        </a:rPr>
                        <a:t>Walk</a:t>
                      </a:r>
                      <a:endParaRPr lang="ko-KR" altLang="en-US" sz="9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chemeClr val="bg1"/>
                          </a:solidFill>
                        </a:rPr>
                        <a:t>Sit Down</a:t>
                      </a:r>
                      <a:endParaRPr lang="ko-KR" altLang="en-US" sz="9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50" b="1" dirty="0">
                          <a:solidFill>
                            <a:schemeClr val="bg1"/>
                          </a:solidFill>
                        </a:rPr>
                        <a:t>Fall</a:t>
                      </a:r>
                      <a:endParaRPr lang="ko-KR" altLang="en-US" sz="9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50" b="1" dirty="0">
                          <a:solidFill>
                            <a:schemeClr val="bg1"/>
                          </a:solidFill>
                        </a:rPr>
                        <a:t>Fall1</a:t>
                      </a:r>
                      <a:endParaRPr lang="ko-KR" altLang="en-US" sz="9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50" b="1" dirty="0">
                          <a:solidFill>
                            <a:schemeClr val="bg1"/>
                          </a:solidFill>
                        </a:rPr>
                        <a:t>Fall2</a:t>
                      </a:r>
                      <a:endParaRPr lang="ko-KR" altLang="en-US" sz="9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50" b="1" dirty="0">
                          <a:solidFill>
                            <a:schemeClr val="bg1"/>
                          </a:solidFill>
                        </a:rPr>
                        <a:t>Fall3</a:t>
                      </a:r>
                      <a:endParaRPr lang="ko-KR" altLang="en-US" sz="9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chemeClr val="bg1"/>
                          </a:solidFill>
                        </a:rPr>
                        <a:t>Stand up after a Fall1</a:t>
                      </a:r>
                      <a:endParaRPr lang="ko-KR" altLang="en-US" sz="9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chemeClr val="bg1"/>
                          </a:solidFill>
                        </a:rPr>
                        <a:t>Stand up after a Fall2</a:t>
                      </a:r>
                      <a:endParaRPr lang="ko-KR" altLang="en-US" sz="9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157867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243873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357394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21797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76309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18335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427152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23425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98314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40019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61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628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Experimental Results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FB8029A-7625-456F-8D0A-38DBEB7D52F4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Analysis of the Experimental Results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9596776-7FDA-4BE4-BD2F-89642C9A6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490353"/>
              </p:ext>
            </p:extLst>
          </p:nvPr>
        </p:nvGraphicFramePr>
        <p:xfrm>
          <a:off x="1403648" y="2427734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8011552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5748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2964101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23432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Sensitivity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Specificity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17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98.3%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902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756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Conclusions and Future Work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FB8029A-7625-456F-8D0A-38DBEB7D52F4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Conclusions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34D8B-B417-4B14-AAD9-6B9B765F1478}"/>
              </a:ext>
            </a:extLst>
          </p:cNvPr>
          <p:cNvSpPr txBox="1"/>
          <p:nvPr/>
        </p:nvSpPr>
        <p:spPr>
          <a:xfrm>
            <a:off x="0" y="1995686"/>
            <a:ext cx="9144000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정확도는 매우 높으나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낙상을 모방한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Dataset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실제 추락과 다름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논문에서 제시한 방법은 외부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Noise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취약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OpenPose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사용해 적은 비용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편리함 그리고 정확한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Skeleton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획득 가능</a:t>
            </a:r>
          </a:p>
        </p:txBody>
      </p:sp>
    </p:spTree>
    <p:extLst>
      <p:ext uri="{BB962C8B-B14F-4D97-AF65-F5344CB8AC3E}">
        <p14:creationId xmlns:p14="http://schemas.microsoft.com/office/powerpoint/2010/main" val="523628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83718"/>
            <a:ext cx="2736303" cy="576063"/>
          </a:xfrm>
        </p:spPr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Introduction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pic>
        <p:nvPicPr>
          <p:cNvPr id="1026" name="Picture 2" descr="노인 낙상 이미지 검색결과">
            <a:extLst>
              <a:ext uri="{FF2B5EF4-FFF2-40B4-BE49-F238E27FC236}">
                <a16:creationId xmlns:a16="http://schemas.microsoft.com/office/drawing/2014/main" id="{DE524840-542E-4202-BF0A-0C8CF1DB5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880" y="1347614"/>
            <a:ext cx="4140240" cy="295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67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Introduction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EAC5E8-C003-45EF-AADD-DF4978A78989}"/>
              </a:ext>
            </a:extLst>
          </p:cNvPr>
          <p:cNvSpPr txBox="1"/>
          <p:nvPr/>
        </p:nvSpPr>
        <p:spPr>
          <a:xfrm>
            <a:off x="0" y="1995686"/>
            <a:ext cx="9144000" cy="1354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OpenPose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Skeleton Extraction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이용해 골격 데이터 저장 후 고관절 중심에서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하강 속도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지면이 있는 인체 중심각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 비율에 따라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Fall Detection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32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Related Work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FB8029A-7625-456F-8D0A-38DBEB7D52F4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Skeleton Estimation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85F4F-62C5-4573-A4C4-62EBEC8783ED}"/>
              </a:ext>
            </a:extLst>
          </p:cNvPr>
          <p:cNvSpPr txBox="1"/>
          <p:nvPr/>
        </p:nvSpPr>
        <p:spPr>
          <a:xfrm>
            <a:off x="0" y="1995686"/>
            <a:ext cx="9144000" cy="1354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                Skeleton Estimation</a:t>
            </a:r>
          </a:p>
          <a:p>
            <a:pPr algn="ctr">
              <a:lnSpc>
                <a:spcPct val="2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Bottom-up Detection Method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001E326-0478-4208-B9C6-44F7D58BD791}"/>
              </a:ext>
            </a:extLst>
          </p:cNvPr>
          <p:cNvCxnSpPr>
            <a:cxnSpLocks/>
          </p:cNvCxnSpPr>
          <p:nvPr/>
        </p:nvCxnSpPr>
        <p:spPr>
          <a:xfrm>
            <a:off x="3851920" y="2499742"/>
            <a:ext cx="5760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91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Related Work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FB8029A-7625-456F-8D0A-38DBEB7D52F4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Fall</a:t>
            </a:r>
            <a:r>
              <a:rPr lang="ko-KR" altLang="en-US" sz="1600" b="1" dirty="0"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ea typeface="맑은 고딕" panose="020B0503020000020004" pitchFamily="50" charset="-127"/>
              </a:rPr>
              <a:t>Detection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5FCF7BE-DCF2-4727-86C5-5B2B8386F345}"/>
              </a:ext>
            </a:extLst>
          </p:cNvPr>
          <p:cNvSpPr/>
          <p:nvPr/>
        </p:nvSpPr>
        <p:spPr>
          <a:xfrm>
            <a:off x="1183900" y="2347294"/>
            <a:ext cx="1368152" cy="12961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Inertial sensor based</a:t>
            </a:r>
            <a:endParaRPr lang="ko-KR" altLang="en-US" sz="16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58585A5-0D84-4FE5-BA3E-25FAA11EAA8E}"/>
              </a:ext>
            </a:extLst>
          </p:cNvPr>
          <p:cNvSpPr/>
          <p:nvPr/>
        </p:nvSpPr>
        <p:spPr>
          <a:xfrm>
            <a:off x="2984100" y="2347294"/>
            <a:ext cx="1368152" cy="1296144"/>
          </a:xfrm>
          <a:prstGeom prst="ellipse">
            <a:avLst/>
          </a:prstGeom>
          <a:solidFill>
            <a:srgbClr val="98D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Context based</a:t>
            </a:r>
            <a:endParaRPr lang="ko-KR" altLang="en-US" sz="16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2DAD07F-AAE3-4DEC-9FBE-440AA47ACE3A}"/>
              </a:ext>
            </a:extLst>
          </p:cNvPr>
          <p:cNvSpPr/>
          <p:nvPr/>
        </p:nvSpPr>
        <p:spPr>
          <a:xfrm>
            <a:off x="4788024" y="2355726"/>
            <a:ext cx="1368152" cy="1296144"/>
          </a:xfrm>
          <a:prstGeom prst="ellipse">
            <a:avLst/>
          </a:prstGeom>
          <a:solidFill>
            <a:srgbClr val="A4B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RF</a:t>
            </a:r>
          </a:p>
          <a:p>
            <a:pPr algn="ctr"/>
            <a:r>
              <a:rPr lang="en-US" altLang="ko-KR" sz="1600" b="1" dirty="0"/>
              <a:t>based</a:t>
            </a:r>
            <a:endParaRPr lang="ko-KR" altLang="en-US" sz="16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66E772-C199-4A6C-BED5-E649E82E954B}"/>
              </a:ext>
            </a:extLst>
          </p:cNvPr>
          <p:cNvSpPr/>
          <p:nvPr/>
        </p:nvSpPr>
        <p:spPr>
          <a:xfrm>
            <a:off x="6588224" y="2355726"/>
            <a:ext cx="1368152" cy="1296144"/>
          </a:xfrm>
          <a:prstGeom prst="ellipse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Sensor Fusion based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8691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Related Work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FB8029A-7625-456F-8D0A-38DBEB7D52F4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ea typeface="맑은 고딕" panose="020B0503020000020004" pitchFamily="50" charset="-127"/>
              </a:rPr>
              <a:t>Context-Based Fall</a:t>
            </a:r>
            <a:r>
              <a:rPr lang="ko-KR" altLang="en-US" sz="1600" b="1" dirty="0"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ea typeface="맑은 고딕" panose="020B0503020000020004" pitchFamily="50" charset="-127"/>
              </a:rPr>
              <a:t>Detection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530E3-8551-4325-9A12-E4E1D02F8990}"/>
              </a:ext>
            </a:extLst>
          </p:cNvPr>
          <p:cNvSpPr txBox="1"/>
          <p:nvPr/>
        </p:nvSpPr>
        <p:spPr>
          <a:xfrm>
            <a:off x="0" y="2195584"/>
            <a:ext cx="91440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인간의 행동을 추적하기 위해 외부 환경 정보를 감지해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Fall Detection</a:t>
            </a:r>
          </a:p>
          <a:p>
            <a:pPr algn="ctr">
              <a:lnSpc>
                <a:spcPct val="20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Ambient-based Detection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Vision-based Detection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나뉨</a:t>
            </a:r>
          </a:p>
        </p:txBody>
      </p:sp>
    </p:spTree>
    <p:extLst>
      <p:ext uri="{BB962C8B-B14F-4D97-AF65-F5344CB8AC3E}">
        <p14:creationId xmlns:p14="http://schemas.microsoft.com/office/powerpoint/2010/main" val="47910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Methods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C583D92-45D0-416B-B1DE-7C56C65B0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681" y="862152"/>
            <a:ext cx="3456638" cy="385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8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A546EDB-229C-4B7A-A354-85DC19F8D54E}"/>
              </a:ext>
            </a:extLst>
          </p:cNvPr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ea typeface="맑은 고딕" panose="020B0503020000020004" pitchFamily="50" charset="-127"/>
              </a:rPr>
              <a:t>Methods</a:t>
            </a:r>
            <a:endParaRPr lang="ko-KR" altLang="en-US" sz="2400" b="1" dirty="0">
              <a:ea typeface="맑은 고딕" panose="020B0503020000020004" pitchFamily="50" charset="-127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FB8029A-7625-456F-8D0A-38DBEB7D52F4}"/>
              </a:ext>
            </a:extLst>
          </p:cNvPr>
          <p:cNvSpPr txBox="1">
            <a:spLocks/>
          </p:cNvSpPr>
          <p:nvPr/>
        </p:nvSpPr>
        <p:spPr>
          <a:xfrm>
            <a:off x="0" y="69954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err="1">
                <a:ea typeface="맑은 고딕" panose="020B0503020000020004" pitchFamily="50" charset="-127"/>
              </a:rPr>
              <a:t>OpenPose</a:t>
            </a:r>
            <a:r>
              <a:rPr lang="en-US" altLang="ko-KR" sz="1600" b="1" dirty="0">
                <a:ea typeface="맑은 고딕" panose="020B0503020000020004" pitchFamily="50" charset="-127"/>
              </a:rPr>
              <a:t> Gets the Skeleton Information of the Human Body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CB94F5-1660-46D1-864B-B5540F981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258" y="2062944"/>
            <a:ext cx="1438668" cy="17281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CB3912-0040-43ED-886E-4DBFA72B0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2067694"/>
            <a:ext cx="1438668" cy="1718692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FFFD0A9-D10F-497F-81B0-8C21E7D04311}"/>
              </a:ext>
            </a:extLst>
          </p:cNvPr>
          <p:cNvSpPr/>
          <p:nvPr/>
        </p:nvSpPr>
        <p:spPr>
          <a:xfrm>
            <a:off x="4138458" y="2783024"/>
            <a:ext cx="936104" cy="432048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81BC0-26C8-4075-B1DF-06F443EF67EA}"/>
              </a:ext>
            </a:extLst>
          </p:cNvPr>
          <p:cNvSpPr txBox="1"/>
          <p:nvPr/>
        </p:nvSpPr>
        <p:spPr>
          <a:xfrm>
            <a:off x="2302254" y="3859324"/>
            <a:ext cx="1510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frame in video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24D510-5869-4E64-A193-35E9C8F48F0A}"/>
              </a:ext>
            </a:extLst>
          </p:cNvPr>
          <p:cNvSpPr txBox="1"/>
          <p:nvPr/>
        </p:nvSpPr>
        <p:spPr>
          <a:xfrm>
            <a:off x="5202071" y="3859324"/>
            <a:ext cx="1762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processed image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30885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11662</TotalTime>
  <Words>893</Words>
  <Application>Microsoft Office PowerPoint</Application>
  <PresentationFormat>화면 슬라이드 쇼(16:9)</PresentationFormat>
  <Paragraphs>339</Paragraphs>
  <Slides>29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Arial</vt:lpstr>
      <vt:lpstr>Cambria Math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정지연</cp:lastModifiedBy>
  <cp:revision>363</cp:revision>
  <dcterms:created xsi:type="dcterms:W3CDTF">2016-12-05T23:26:54Z</dcterms:created>
  <dcterms:modified xsi:type="dcterms:W3CDTF">2021-02-16T06:46:17Z</dcterms:modified>
</cp:coreProperties>
</file>