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25"/>
  </p:notesMasterIdLst>
  <p:sldIdLst>
    <p:sldId id="256" r:id="rId4"/>
    <p:sldId id="355" r:id="rId5"/>
    <p:sldId id="392" r:id="rId6"/>
    <p:sldId id="393" r:id="rId7"/>
    <p:sldId id="394" r:id="rId8"/>
    <p:sldId id="391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262" r:id="rId2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KoPubWorld돋움체 Light" panose="00000300000000000000" pitchFamily="2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함초롬바탕" panose="02030604000101010101" pitchFamily="18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B4EA"/>
    <a:srgbClr val="9AD3E9"/>
    <a:srgbClr val="98DFBB"/>
    <a:srgbClr val="F8B2A3"/>
    <a:srgbClr val="F5DDCB"/>
    <a:srgbClr val="F7D597"/>
    <a:srgbClr val="F9B4A1"/>
    <a:srgbClr val="FDB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18" autoAdjust="0"/>
    <p:restoredTop sz="84118" autoAdjust="0"/>
  </p:normalViewPr>
  <p:slideViewPr>
    <p:cSldViewPr>
      <p:cViewPr varScale="1">
        <p:scale>
          <a:sx n="126" d="100"/>
          <a:sy n="126" d="100"/>
        </p:scale>
        <p:origin x="1818" y="120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1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3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72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733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:endParaRPr lang="en-US" altLang="ko-KR" b="0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:r>
                  <a:rPr lang="ko-KR" altLang="en-US" b="0" i="0">
                    <a:latin typeface="Cambria Math" panose="02040503050406030204" pitchFamily="18" charset="0"/>
                  </a:rPr>
                  <a:t>𝜑</a:t>
                </a:r>
                <a:r>
                  <a:rPr lang="en-US" altLang="ko-KR" b="0" dirty="0"/>
                  <a:t> : </a:t>
                </a:r>
                <a:r>
                  <a:rPr lang="ko-KR" altLang="en-US" b="0" dirty="0"/>
                  <a:t>화이</a:t>
                </a:r>
                <a:endParaRPr lang="en-US" altLang="ko-KR" b="0" dirty="0"/>
              </a:p>
              <a:p>
                <a:pPr algn="l"/>
                <a:r>
                  <a:rPr lang="ko-KR" altLang="en-US" b="0" i="0">
                    <a:latin typeface="Cambria Math" panose="02040503050406030204" pitchFamily="18" charset="0"/>
                  </a:rPr>
                  <a:t>𝜌</a:t>
                </a:r>
                <a:r>
                  <a:rPr lang="en-US" altLang="ko-KR" b="0" dirty="0"/>
                  <a:t> : </a:t>
                </a:r>
                <a:r>
                  <a:rPr lang="ko-KR" altLang="en-US" b="0" dirty="0"/>
                  <a:t>로</a:t>
                </a:r>
                <a:endParaRPr lang="en-US" altLang="ko-KR" b="0" dirty="0"/>
              </a:p>
              <a:p>
                <a:pPr algn="l"/>
                <a:endParaRPr lang="en-US" altLang="ko-KR" b="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195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311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090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000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88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669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04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459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157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850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547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194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414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388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83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49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419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751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932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19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1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88432" y="2918646"/>
            <a:ext cx="5220072" cy="1080120"/>
          </a:xfrm>
        </p:spPr>
        <p:txBody>
          <a:bodyPr/>
          <a:lstStyle/>
          <a:p>
            <a:pPr lvl="0"/>
            <a:r>
              <a:rPr lang="en-US" altLang="ko-KR" sz="2400" dirty="0"/>
              <a:t>Fall Detection and Recognition based on GCN and 2D Pose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The implementation of our work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5E81F8-FE59-47EE-BB30-A1EE9638F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059582"/>
            <a:ext cx="4892346" cy="365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42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The implementation of our work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3739EFC-5999-4613-B7C2-D7DD2543513A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2D pose Estimation using </a:t>
            </a:r>
            <a:r>
              <a:rPr lang="en-US" altLang="ko-KR" sz="1600" b="1" dirty="0" err="1">
                <a:ea typeface="맑은 고딕" panose="020B0503020000020004" pitchFamily="50" charset="-127"/>
              </a:rPr>
              <a:t>OpenPose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grpSp>
        <p:nvGrpSpPr>
          <p:cNvPr id="6" name="object 2">
            <a:extLst>
              <a:ext uri="{FF2B5EF4-FFF2-40B4-BE49-F238E27FC236}">
                <a16:creationId xmlns:a16="http://schemas.microsoft.com/office/drawing/2014/main" id="{B97276E3-3405-451D-81A3-3DA520C36816}"/>
              </a:ext>
            </a:extLst>
          </p:cNvPr>
          <p:cNvGrpSpPr/>
          <p:nvPr/>
        </p:nvGrpSpPr>
        <p:grpSpPr>
          <a:xfrm>
            <a:off x="3174585" y="1995686"/>
            <a:ext cx="2794830" cy="2404520"/>
            <a:chOff x="1207008" y="699198"/>
            <a:chExt cx="1911350" cy="1828800"/>
          </a:xfrm>
        </p:grpSpPr>
        <p:pic>
          <p:nvPicPr>
            <p:cNvPr id="7" name="object 3">
              <a:extLst>
                <a:ext uri="{FF2B5EF4-FFF2-40B4-BE49-F238E27FC236}">
                  <a16:creationId xmlns:a16="http://schemas.microsoft.com/office/drawing/2014/main" id="{8D16D2E4-5723-4404-B3FE-4EAF4D5A0AE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4352" y="700608"/>
              <a:ext cx="1063752" cy="1826844"/>
            </a:xfrm>
            <a:prstGeom prst="rect">
              <a:avLst/>
            </a:prstGeom>
          </p:spPr>
        </p:pic>
        <p:pic>
          <p:nvPicPr>
            <p:cNvPr id="8" name="object 4">
              <a:extLst>
                <a:ext uri="{FF2B5EF4-FFF2-40B4-BE49-F238E27FC236}">
                  <a16:creationId xmlns:a16="http://schemas.microsoft.com/office/drawing/2014/main" id="{60703CBB-73B8-4BCC-ACF3-FF69C80A8F1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7008" y="699198"/>
              <a:ext cx="842772" cy="18268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7286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The implementation of our work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3739EFC-5999-4613-B7C2-D7DD2543513A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2D pose Estimation using </a:t>
            </a:r>
            <a:r>
              <a:rPr lang="en-US" altLang="ko-KR" sz="1600" b="1" dirty="0" err="1">
                <a:ea typeface="맑은 고딕" panose="020B0503020000020004" pitchFamily="50" charset="-127"/>
              </a:rPr>
              <a:t>OpenPose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0C4502-CC8D-4129-AB62-B09B64EE6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419622"/>
            <a:ext cx="4574041" cy="24310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E4534D-A202-41ED-B243-DE00F2BB9DF3}"/>
                  </a:ext>
                </a:extLst>
              </p:cNvPr>
              <p:cNvSpPr txBox="1"/>
              <p:nvPr/>
            </p:nvSpPr>
            <p:spPr>
              <a:xfrm>
                <a:off x="2250509" y="4166959"/>
                <a:ext cx="389401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≥2</m:t>
                      </m:r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≥2</m:t>
                      </m:r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E4534D-A202-41ED-B243-DE00F2BB9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509" y="4166959"/>
                <a:ext cx="3894015" cy="553998"/>
              </a:xfrm>
              <a:prstGeom prst="rect">
                <a:avLst/>
              </a:prstGeom>
              <a:blipFill>
                <a:blip r:embed="rId4"/>
                <a:stretch>
                  <a:fillRect l="-782" t="-1111" r="-939" b="-1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25E68AEE-D3BE-4BDC-8162-0E5D780CA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566" y="1059582"/>
            <a:ext cx="1865479" cy="179290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8A09192-7633-4331-92A3-E7B1AFDA9175}"/>
              </a:ext>
            </a:extLst>
          </p:cNvPr>
          <p:cNvSpPr/>
          <p:nvPr/>
        </p:nvSpPr>
        <p:spPr>
          <a:xfrm>
            <a:off x="2394525" y="1779662"/>
            <a:ext cx="3749999" cy="93610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E1A1E2-9966-49BE-A996-68F3BC95956A}"/>
              </a:ext>
            </a:extLst>
          </p:cNvPr>
          <p:cNvSpPr/>
          <p:nvPr/>
        </p:nvSpPr>
        <p:spPr>
          <a:xfrm>
            <a:off x="2394525" y="2815162"/>
            <a:ext cx="3749999" cy="93610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7292D81-7BA6-4577-9D88-0327848905D9}"/>
              </a:ext>
            </a:extLst>
          </p:cNvPr>
          <p:cNvCxnSpPr>
            <a:cxnSpLocks/>
          </p:cNvCxnSpPr>
          <p:nvPr/>
        </p:nvCxnSpPr>
        <p:spPr>
          <a:xfrm flipV="1">
            <a:off x="6144524" y="1491630"/>
            <a:ext cx="824042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EE8D28D-356E-4A3E-99AF-6263D4857C97}"/>
              </a:ext>
            </a:extLst>
          </p:cNvPr>
          <p:cNvCxnSpPr>
            <a:cxnSpLocks/>
          </p:cNvCxnSpPr>
          <p:nvPr/>
        </p:nvCxnSpPr>
        <p:spPr>
          <a:xfrm flipV="1">
            <a:off x="6144524" y="2328338"/>
            <a:ext cx="824042" cy="6235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467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The implementation of our work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3739EFC-5999-4613-B7C2-D7DD2543513A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Feature Extraction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06E455-EAC7-42B4-9C69-8C589321E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330" y="1779662"/>
            <a:ext cx="2769339" cy="219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0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The implementation of our work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3739EFC-5999-4613-B7C2-D7DD2543513A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Feature Extraction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76061BB-1C92-402C-83A6-672A8D12E161}"/>
                  </a:ext>
                </a:extLst>
              </p:cNvPr>
              <p:cNvSpPr txBox="1"/>
              <p:nvPr/>
            </p:nvSpPr>
            <p:spPr>
              <a:xfrm>
                <a:off x="1684607" y="2048846"/>
                <a:ext cx="6011133" cy="558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𝑠h𝑜𝑢𝑙𝑑𝑒𝑟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h𝑖𝑝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=[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𝑠h𝑜𝑢𝑙𝑑𝑒𝑟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𝑠h𝑜𝑢𝑙𝑑𝑒𝑟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h𝑖𝑝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h𝑖𝑝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76061BB-1C92-402C-83A6-672A8D12E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607" y="2048846"/>
                <a:ext cx="6011133" cy="5587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68BED6-61ED-435D-BDEB-3DFBB5F1F25E}"/>
                  </a:ext>
                </a:extLst>
              </p:cNvPr>
              <p:cNvSpPr txBox="1"/>
              <p:nvPr/>
            </p:nvSpPr>
            <p:spPr>
              <a:xfrm>
                <a:off x="3128816" y="3075806"/>
                <a:ext cx="2951769" cy="530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=[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𝑠h𝑜𝑢𝑙𝑑𝑒𝑟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h𝑖𝑝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68BED6-61ED-435D-BDEB-3DFBB5F1F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816" y="3075806"/>
                <a:ext cx="2951769" cy="530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47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The implementation of our work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3739EFC-5999-4613-B7C2-D7DD2543513A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Fall detection based on skeleton features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E89A02-A2AA-4B00-A2C8-2B8FEA9D7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528" y="1779662"/>
            <a:ext cx="5288944" cy="199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28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The implementation of our work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3739EFC-5999-4613-B7C2-D7DD2543513A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Fall detection based on skeleton features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D21DB1-CCF2-411A-84E7-1960FB73B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948" y="1851670"/>
            <a:ext cx="4846104" cy="3682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0613CB-9C1F-4CEB-811E-D3B89A5FE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785" y="2701865"/>
            <a:ext cx="6306430" cy="6001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DF05465-63F4-4A86-8DFF-B8DC31495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7970" y="3748537"/>
            <a:ext cx="5268060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71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Experimental date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E51303-EE97-4588-A383-73023E8CE531}"/>
              </a:ext>
            </a:extLst>
          </p:cNvPr>
          <p:cNvSpPr txBox="1"/>
          <p:nvPr/>
        </p:nvSpPr>
        <p:spPr>
          <a:xfrm>
            <a:off x="0" y="1779662"/>
            <a:ext cx="9144000" cy="206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NTU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RGB+D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Dataset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기반 여섯 가지 범주 데이터 추출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>
              <a:lnSpc>
                <a:spcPct val="2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Fall , no-fall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비율은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1:1</a:t>
            </a:r>
          </a:p>
          <a:p>
            <a:pPr algn="ctr">
              <a:lnSpc>
                <a:spcPct val="250000"/>
              </a:lnSpc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Pytorch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사용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7521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Experimental date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270BA0-BF77-4DA6-ADB8-AA4AFBF79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901" y="2139702"/>
            <a:ext cx="3002197" cy="128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215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Experimental date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AF68B2-AB0D-418A-AA52-4FAF3A3A7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816" y="1995686"/>
            <a:ext cx="3412367" cy="202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3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Introduction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EAE3C-2AD5-4A22-9ADB-B84B7A06FD20}"/>
              </a:ext>
            </a:extLst>
          </p:cNvPr>
          <p:cNvSpPr txBox="1"/>
          <p:nvPr/>
        </p:nvSpPr>
        <p:spPr>
          <a:xfrm>
            <a:off x="0" y="1779662"/>
            <a:ext cx="9144000" cy="206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카메라는 사람과 환경에 대한 많은 정보 수집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및 제공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일상에서 모니터링은 중요해지고 있음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>
              <a:lnSpc>
                <a:spcPct val="2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Vision System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기반으로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Fall Detection System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은 향후 높은 가치를 가질 수 있음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2958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Conclusion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E18C6-3749-476E-9C9C-C6DF20B6FAB1}"/>
              </a:ext>
            </a:extLst>
          </p:cNvPr>
          <p:cNvSpPr txBox="1"/>
          <p:nvPr/>
        </p:nvSpPr>
        <p:spPr>
          <a:xfrm>
            <a:off x="0" y="1491630"/>
            <a:ext cx="9144000" cy="2758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Input Video or Human posture estimation</a:t>
            </a:r>
          </a:p>
          <a:p>
            <a:pPr algn="ctr">
              <a:lnSpc>
                <a:spcPct val="2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Human posture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키포인트는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Feature Extraction</a:t>
            </a:r>
          </a:p>
          <a:p>
            <a:pPr algn="ctr">
              <a:lnSpc>
                <a:spcPct val="2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추출된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Feature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ST-GCN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입력됨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>
              <a:lnSpc>
                <a:spcPct val="2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Fall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여부를 확인하기 위해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Classification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수행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4193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283718"/>
            <a:ext cx="2736303" cy="576063"/>
          </a:xfrm>
        </p:spPr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Introduction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EAE3C-2AD5-4A22-9ADB-B84B7A06FD20}"/>
              </a:ext>
            </a:extLst>
          </p:cNvPr>
          <p:cNvSpPr txBox="1"/>
          <p:nvPr/>
        </p:nvSpPr>
        <p:spPr>
          <a:xfrm>
            <a:off x="0" y="2067694"/>
            <a:ext cx="9144000" cy="1373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Skeleton Extract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2D Skeleton, 3D Skeleton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으로 나뉨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>
              <a:lnSpc>
                <a:spcPct val="2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Kinect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와 같은 카메라에서 얻을 수 있고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RGB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카메라에서 획득 가능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612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Introduction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EAE3C-2AD5-4A22-9ADB-B84B7A06FD20}"/>
              </a:ext>
            </a:extLst>
          </p:cNvPr>
          <p:cNvSpPr txBox="1"/>
          <p:nvPr/>
        </p:nvSpPr>
        <p:spPr>
          <a:xfrm>
            <a:off x="0" y="2139702"/>
            <a:ext cx="9144000" cy="1373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본 논문에서는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Openpose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통해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Skeleton Data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추출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>
              <a:lnSpc>
                <a:spcPct val="2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Human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중심점을 설정해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ST-GCN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통해 진행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Classification, Detection</a:t>
            </a:r>
          </a:p>
        </p:txBody>
      </p:sp>
    </p:spTree>
    <p:extLst>
      <p:ext uri="{BB962C8B-B14F-4D97-AF65-F5344CB8AC3E}">
        <p14:creationId xmlns:p14="http://schemas.microsoft.com/office/powerpoint/2010/main" val="342328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Introduction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EAE3C-2AD5-4A22-9ADB-B84B7A06FD20}"/>
              </a:ext>
            </a:extLst>
          </p:cNvPr>
          <p:cNvSpPr txBox="1"/>
          <p:nvPr/>
        </p:nvSpPr>
        <p:spPr>
          <a:xfrm>
            <a:off x="0" y="2139702"/>
            <a:ext cx="9144000" cy="1373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동일한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RGB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데이터셋에 동일한 방법으로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2D, 3D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방법 정확도 비교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>
              <a:lnSpc>
                <a:spcPct val="2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2D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및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3D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정확도는 차이가 거의 없고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 배포에 더 적절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548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Related</a:t>
            </a:r>
            <a:r>
              <a:rPr lang="ko-KR" altLang="en-US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work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3739EFC-5999-4613-B7C2-D7DD2543513A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Traditional computer vision method for fall detection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97575D-691D-4A53-B194-9184BD56B11F}"/>
              </a:ext>
            </a:extLst>
          </p:cNvPr>
          <p:cNvSpPr txBox="1"/>
          <p:nvPr/>
        </p:nvSpPr>
        <p:spPr>
          <a:xfrm>
            <a:off x="0" y="2211710"/>
            <a:ext cx="9144000" cy="1373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Computer visual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방식의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Fall Detection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Video Frame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중점을 둠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>
              <a:lnSpc>
                <a:spcPct val="2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Computer Vision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기술을 이용해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Frame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에서 테두리를 추출해 시각 알고리즘을 통해 검출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8832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Related</a:t>
            </a:r>
            <a:r>
              <a:rPr lang="ko-KR" altLang="en-US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work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3739EFC-5999-4613-B7C2-D7DD2543513A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Traditional computer vision method for fall detection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97575D-691D-4A53-B194-9184BD56B11F}"/>
              </a:ext>
            </a:extLst>
          </p:cNvPr>
          <p:cNvSpPr txBox="1"/>
          <p:nvPr/>
        </p:nvSpPr>
        <p:spPr>
          <a:xfrm>
            <a:off x="0" y="2283718"/>
            <a:ext cx="9144000" cy="1373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Gaussian Mixture Model, Code book background subtraction, the improved  background subtraction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예시들이 존재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183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Related</a:t>
            </a:r>
            <a:r>
              <a:rPr lang="ko-KR" altLang="en-US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work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3739EFC-5999-4613-B7C2-D7DD2543513A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Fall</a:t>
            </a:r>
            <a:r>
              <a:rPr lang="ko-KR" altLang="en-US" sz="1600" b="1" dirty="0"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ea typeface="맑은 고딕" panose="020B0503020000020004" pitchFamily="50" charset="-127"/>
              </a:rPr>
              <a:t>detection</a:t>
            </a:r>
            <a:r>
              <a:rPr lang="ko-KR" altLang="en-US" sz="1600" b="1" dirty="0"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ea typeface="맑은 고딕" panose="020B0503020000020004" pitchFamily="50" charset="-127"/>
              </a:rPr>
              <a:t>based</a:t>
            </a:r>
            <a:r>
              <a:rPr lang="ko-KR" altLang="en-US" sz="1600" b="1" dirty="0"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ea typeface="맑은 고딕" panose="020B0503020000020004" pitchFamily="50" charset="-127"/>
              </a:rPr>
              <a:t>on</a:t>
            </a:r>
            <a:r>
              <a:rPr lang="ko-KR" altLang="en-US" sz="1600" b="1" dirty="0"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ea typeface="맑은 고딕" panose="020B0503020000020004" pitchFamily="50" charset="-127"/>
              </a:rPr>
              <a:t>deep</a:t>
            </a:r>
            <a:r>
              <a:rPr lang="ko-KR" altLang="en-US" sz="1600" b="1" dirty="0"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ea typeface="맑은 고딕" panose="020B0503020000020004" pitchFamily="50" charset="-127"/>
              </a:rPr>
              <a:t>learning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97575D-691D-4A53-B194-9184BD56B11F}"/>
              </a:ext>
            </a:extLst>
          </p:cNvPr>
          <p:cNvSpPr txBox="1"/>
          <p:nvPr/>
        </p:nvSpPr>
        <p:spPr>
          <a:xfrm>
            <a:off x="0" y="2211710"/>
            <a:ext cx="9144000" cy="1373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Vision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포함한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심층 신경망을 응용하여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Fall Detection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하는 것이 증가하고 있는 추세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시스템 배치 관련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보다는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 훨씬 편하고 저렴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0663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Related</a:t>
            </a:r>
            <a:r>
              <a:rPr lang="ko-KR" altLang="en-US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400" b="1" dirty="0">
                <a:ea typeface="맑은 고딕" panose="020B0503020000020004" pitchFamily="50" charset="-127"/>
                <a:cs typeface="KoPubWorld돋움체 Bold" panose="00000800000000000000" pitchFamily="2" charset="-127"/>
              </a:rPr>
              <a:t>work</a:t>
            </a:r>
            <a:endParaRPr lang="ko-KR" altLang="en-US" sz="2400" b="1" dirty="0">
              <a:ea typeface="맑은 고딕" panose="020B0503020000020004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3739EFC-5999-4613-B7C2-D7DD2543513A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Fall</a:t>
            </a:r>
            <a:r>
              <a:rPr lang="ko-KR" altLang="en-US" sz="1600" b="1" dirty="0"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ea typeface="맑은 고딕" panose="020B0503020000020004" pitchFamily="50" charset="-127"/>
              </a:rPr>
              <a:t>detection</a:t>
            </a:r>
            <a:r>
              <a:rPr lang="ko-KR" altLang="en-US" sz="1600" b="1" dirty="0"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ea typeface="맑은 고딕" panose="020B0503020000020004" pitchFamily="50" charset="-127"/>
              </a:rPr>
              <a:t>based</a:t>
            </a:r>
            <a:r>
              <a:rPr lang="ko-KR" altLang="en-US" sz="1600" b="1" dirty="0"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ea typeface="맑은 고딕" panose="020B0503020000020004" pitchFamily="50" charset="-127"/>
              </a:rPr>
              <a:t>on</a:t>
            </a:r>
            <a:r>
              <a:rPr lang="ko-KR" altLang="en-US" sz="1600" b="1" dirty="0"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ea typeface="맑은 고딕" panose="020B0503020000020004" pitchFamily="50" charset="-127"/>
              </a:rPr>
              <a:t>deep</a:t>
            </a:r>
            <a:r>
              <a:rPr lang="ko-KR" altLang="en-US" sz="1600" b="1" dirty="0"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ea typeface="맑은 고딕" panose="020B0503020000020004" pitchFamily="50" charset="-127"/>
              </a:rPr>
              <a:t>learning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97575D-691D-4A53-B194-9184BD56B11F}"/>
              </a:ext>
            </a:extLst>
          </p:cNvPr>
          <p:cNvSpPr txBox="1"/>
          <p:nvPr/>
        </p:nvSpPr>
        <p:spPr>
          <a:xfrm>
            <a:off x="0" y="2211710"/>
            <a:ext cx="9144000" cy="1373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Fall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Detection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할 때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LSTM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자주 사용하지만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본 논문에서는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LSTM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보다 더 성능이 좋음을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확인할 수 있음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59009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16010</TotalTime>
  <Words>388</Words>
  <Application>Microsoft Office PowerPoint</Application>
  <PresentationFormat>화면 슬라이드 쇼(16:9)</PresentationFormat>
  <Paragraphs>79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맑은 고딕</vt:lpstr>
      <vt:lpstr>Cambria Math</vt:lpstr>
      <vt:lpstr>Arial</vt:lpstr>
      <vt:lpstr>KoPubWorld돋움체 Light</vt:lpstr>
      <vt:lpstr>함초롬바탕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정지연</cp:lastModifiedBy>
  <cp:revision>510</cp:revision>
  <dcterms:created xsi:type="dcterms:W3CDTF">2016-12-05T23:26:54Z</dcterms:created>
  <dcterms:modified xsi:type="dcterms:W3CDTF">2021-08-20T10:10:48Z</dcterms:modified>
</cp:coreProperties>
</file>