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1"/>
  </p:notesMasterIdLst>
  <p:sldIdLst>
    <p:sldId id="256" r:id="rId2"/>
    <p:sldId id="257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4" r:id="rId13"/>
    <p:sldId id="403" r:id="rId14"/>
    <p:sldId id="406" r:id="rId15"/>
    <p:sldId id="409" r:id="rId16"/>
    <p:sldId id="402" r:id="rId17"/>
    <p:sldId id="407" r:id="rId18"/>
    <p:sldId id="408" r:id="rId19"/>
    <p:sldId id="40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5F5F5F"/>
    <a:srgbClr val="C0C0C0"/>
    <a:srgbClr val="808080"/>
    <a:srgbClr val="0000FF"/>
    <a:srgbClr val="969696"/>
    <a:srgbClr val="FFFFFF"/>
    <a:srgbClr val="C5CFD7"/>
    <a:srgbClr val="F6F8E4"/>
    <a:srgbClr val="525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4" autoAdjust="0"/>
  </p:normalViewPr>
  <p:slideViewPr>
    <p:cSldViewPr snapToGrid="0"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44BB-51C1-4F04-84F2-D962282C1244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64F78-140C-4D34-9C1B-CA7E7783E7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64F78-140C-4D34-9C1B-CA7E7783E7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76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169538" y="1896815"/>
            <a:ext cx="6908920" cy="1431807"/>
          </a:xfrm>
        </p:spPr>
        <p:txBody>
          <a:bodyPr anchor="ctr" anchorCtr="0">
            <a:normAutofit/>
          </a:bodyPr>
          <a:lstStyle>
            <a:lvl1pPr algn="l">
              <a:lnSpc>
                <a:spcPct val="120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3906983" y="4235316"/>
            <a:ext cx="4005220" cy="135732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5572148" y="6355080"/>
            <a:ext cx="2286000" cy="365760"/>
          </a:xfrm>
        </p:spPr>
        <p:txBody>
          <a:bodyPr/>
          <a:lstStyle>
            <a:lvl1pPr>
              <a:defRPr sz="1050"/>
            </a:lvl1pPr>
          </a:lstStyle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69996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58148" y="6355080"/>
            <a:ext cx="1219200" cy="36576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fld id="{CBE138AF-8397-44D9-AC1C-C7F724DD0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55213" y="1798571"/>
            <a:ext cx="7315200" cy="161171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33" name="직사각형 32"/>
          <p:cNvSpPr/>
          <p:nvPr/>
        </p:nvSpPr>
        <p:spPr>
          <a:xfrm>
            <a:off x="3816295" y="4154361"/>
            <a:ext cx="4157666" cy="1519232"/>
          </a:xfrm>
          <a:prstGeom prst="rect">
            <a:avLst/>
          </a:prstGeom>
          <a:noFill/>
          <a:ln w="6350" cap="rnd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직사각형 12"/>
          <p:cNvSpPr/>
          <p:nvPr/>
        </p:nvSpPr>
        <p:spPr>
          <a:xfrm>
            <a:off x="855213" y="1798571"/>
            <a:ext cx="228600" cy="161171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7972659" y="4154361"/>
            <a:ext cx="228600" cy="15192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</p:spTree>
    <p:extLst>
      <p:ext uri="{BB962C8B-B14F-4D97-AF65-F5344CB8AC3E}">
        <p14:creationId xmlns:p14="http://schemas.microsoft.com/office/powerpoint/2010/main" val="346573849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</a:defRPr>
            </a:lvl2pPr>
            <a:lvl3pPr marL="513000" indent="-108000">
              <a:defRPr>
                <a:solidFill>
                  <a:srgbClr val="4D4D4D"/>
                </a:solidFill>
                <a:latin typeface="+mn-lt"/>
                <a:ea typeface="+mn-ea"/>
              </a:defRPr>
            </a:lvl3pPr>
            <a:lvl4pPr marL="729000" indent="-108000">
              <a:defRPr>
                <a:latin typeface="+mn-lt"/>
                <a:ea typeface="+mn-ea"/>
              </a:defRPr>
            </a:lvl4pPr>
            <a:lvl5pPr marL="999000" indent="-135000">
              <a:defRPr>
                <a:latin typeface="+mn-lt"/>
                <a:ea typeface="+mn-ea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3300735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179719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176671"/>
            <a:ext cx="4041648" cy="5032744"/>
          </a:xfrm>
        </p:spPr>
        <p:txBody>
          <a:bodyPr/>
          <a:lstStyle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5252292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511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44051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1053576"/>
            <a:ext cx="4041775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500" b="1">
                <a:solidFill>
                  <a:schemeClr val="accent2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836358"/>
            <a:ext cx="4038600" cy="445864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0866157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2"/>
            <a:ext cx="8229600" cy="587559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43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바닥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8301039" y="639201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8574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22992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457200" y="6410022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pPr lvl="0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301038" y="6392996"/>
            <a:ext cx="842962" cy="469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457200" y="870948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445863" y="862013"/>
            <a:ext cx="4716000" cy="831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663759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152000"/>
            <a:ext cx="8229600" cy="5110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60977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02922A9B-43B8-44D5-A125-B0F6516C03A1}" type="datetimeFigureOut">
              <a:rPr lang="ko-KR" altLang="en-US" smtClean="0"/>
              <a:pPr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슬라이드 번호 개체 틀 5"/>
          <p:cNvSpPr txBox="1">
            <a:spLocks/>
          </p:cNvSpPr>
          <p:nvPr/>
        </p:nvSpPr>
        <p:spPr>
          <a:xfrm>
            <a:off x="8430336" y="6459978"/>
            <a:ext cx="649375" cy="3195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927EB-6092-4BD1-8E20-B01C34759DEF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79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dissolve/>
  </p:transition>
  <p:txStyles>
    <p:titleStyle>
      <a:lvl1pPr algn="l" rtl="0" eaLnBrk="1" latinLnBrk="1" hangingPunct="1">
        <a:spcBef>
          <a:spcPct val="0"/>
        </a:spcBef>
        <a:buNone/>
        <a:defRPr kumimoji="0" sz="32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Tahoma" pitchFamily="34" charset="0"/>
        </a:defRPr>
      </a:lvl1pPr>
    </p:titleStyle>
    <p:bodyStyle>
      <a:lvl1pPr marL="205740" indent="-205740" algn="l" rtl="0" eaLnBrk="1" latinLnBrk="1" hangingPunct="1">
        <a:lnSpc>
          <a:spcPct val="120000"/>
        </a:lnSpc>
        <a:spcBef>
          <a:spcPts val="450"/>
        </a:spcBef>
        <a:buClr>
          <a:schemeClr val="tx1"/>
        </a:buClr>
        <a:buSzPct val="76000"/>
        <a:buFont typeface="Wingdings" pitchFamily="2" charset="2"/>
        <a:buChar char="l"/>
        <a:defRPr kumimoji="0"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1pPr>
      <a:lvl2pPr marL="404813" indent="-204788" algn="l" rtl="0" eaLnBrk="1" latinLnBrk="1" hangingPunct="1">
        <a:lnSpc>
          <a:spcPct val="120000"/>
        </a:lnSpc>
        <a:spcBef>
          <a:spcPts val="450"/>
        </a:spcBef>
        <a:buClr>
          <a:schemeClr val="accent5">
            <a:lumMod val="75000"/>
          </a:schemeClr>
        </a:buClr>
        <a:buSzPct val="85000"/>
        <a:buFont typeface="Wingdings" pitchFamily="2" charset="2"/>
        <a:buChar char=""/>
        <a:defRPr kumimoji="0" sz="2000" kern="1200" baseline="0">
          <a:solidFill>
            <a:schemeClr val="bg2">
              <a:lumMod val="25000"/>
            </a:schemeClr>
          </a:solidFill>
          <a:latin typeface="Tahoma" panose="020B0604030504040204" pitchFamily="34" charset="0"/>
          <a:ea typeface="+mn-ea"/>
          <a:cs typeface="Tahoma" pitchFamily="34" charset="0"/>
        </a:defRPr>
      </a:lvl2pPr>
      <a:lvl3pPr marL="606029" indent="-160735" algn="l" rtl="0" eaLnBrk="1" latinLnBrk="1" hangingPunct="1">
        <a:lnSpc>
          <a:spcPct val="120000"/>
        </a:lnSpc>
        <a:spcBef>
          <a:spcPts val="375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3pPr>
      <a:lvl4pPr marL="822960" indent="-171450" algn="l" rtl="0" eaLnBrk="1" latinLnBrk="1" hangingPunct="1">
        <a:lnSpc>
          <a:spcPct val="110000"/>
        </a:lnSpc>
        <a:spcBef>
          <a:spcPts val="375"/>
        </a:spcBef>
        <a:buClr>
          <a:schemeClr val="accent2">
            <a:shade val="75000"/>
          </a:schemeClr>
        </a:buClr>
        <a:buSzPct val="70000"/>
        <a:buFont typeface="Wingdings" pitchFamily="2" charset="2"/>
        <a:buChar char="§"/>
        <a:defRPr kumimoji="0"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4pPr>
      <a:lvl5pPr marL="1028700" indent="-171450" algn="l" rtl="0" eaLnBrk="1" latinLnBrk="1" hangingPunct="1">
        <a:spcBef>
          <a:spcPts val="225"/>
        </a:spcBef>
        <a:buClr>
          <a:schemeClr val="accent2"/>
        </a:buClr>
        <a:buSzPct val="70000"/>
        <a:buFont typeface="Wingdings"/>
        <a:buChar char=""/>
        <a:defRPr kumimoji="0" sz="1400" kern="1200" baseline="0">
          <a:solidFill>
            <a:schemeClr val="tx1"/>
          </a:solidFill>
          <a:latin typeface="Tahoma" panose="020B0604030504040204" pitchFamily="34" charset="0"/>
          <a:ea typeface="+mn-ea"/>
          <a:cs typeface="Tahoma" pitchFamily="34" charset="0"/>
        </a:defRPr>
      </a:lvl5pPr>
      <a:lvl6pPr marL="1234440" indent="-137160" algn="l" rtl="0" eaLnBrk="1" latinLnBrk="1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1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1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FXML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김성영교수</a:t>
            </a:r>
            <a:endParaRPr lang="en-US" altLang="ko-KR" dirty="0"/>
          </a:p>
          <a:p>
            <a:r>
              <a:rPr lang="ko-KR" altLang="en-US" dirty="0"/>
              <a:t>금오공과대학교</a:t>
            </a:r>
            <a:endParaRPr lang="en-US" altLang="ko-KR" dirty="0"/>
          </a:p>
          <a:p>
            <a:r>
              <a:rPr lang="ko-KR" altLang="en-US" dirty="0"/>
              <a:t>컴퓨터공학과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r>
              <a:rPr lang="en-US" altLang="ko-KR" dirty="0"/>
              <a:t>, </a:t>
            </a:r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Controller.java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8584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public class Controller implements </a:t>
            </a:r>
            <a:r>
              <a:rPr lang="en-US" altLang="ko-KR" sz="13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3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ListView</a:t>
            </a:r>
            <a:r>
              <a:rPr lang="en-US" altLang="ko-KR" sz="1300" dirty="0">
                <a:solidFill>
                  <a:schemeClr val="tx1"/>
                </a:solidFill>
              </a:rPr>
              <a:t>&lt;String&gt; </a:t>
            </a:r>
            <a:r>
              <a:rPr lang="en-US" altLang="ko-KR" sz="1300" dirty="0" err="1">
                <a:solidFill>
                  <a:schemeClr val="tx1"/>
                </a:solidFill>
              </a:rPr>
              <a:t>listView</a:t>
            </a:r>
            <a:r>
              <a:rPr lang="en-US" altLang="ko-KR" sz="1300" dirty="0">
                <a:solidFill>
                  <a:schemeClr val="tx1"/>
                </a:solidFill>
              </a:rPr>
              <a:t>;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@FXML private 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@Override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public void initialize(URL location, </a:t>
            </a:r>
            <a:r>
              <a:rPr lang="en-US" altLang="ko-KR" sz="13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3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  <a:r>
              <a:rPr lang="en-US" altLang="ko-KR" sz="1300" dirty="0" err="1">
                <a:solidFill>
                  <a:schemeClr val="tx1"/>
                </a:solidFill>
              </a:rPr>
              <a:t>listView.setItems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"</a:t>
            </a:r>
            <a:r>
              <a:rPr lang="ko-KR" altLang="en-US" sz="1300" dirty="0" err="1">
                <a:solidFill>
                  <a:schemeClr val="tx1"/>
                </a:solidFill>
              </a:rPr>
              <a:t>갤럭시</a:t>
            </a:r>
            <a:r>
              <a:rPr lang="en-US" altLang="ko-KR" sz="1300" dirty="0">
                <a:solidFill>
                  <a:schemeClr val="tx1"/>
                </a:solidFill>
              </a:rPr>
              <a:t>S8", "</a:t>
            </a:r>
            <a:r>
              <a:rPr lang="ko-KR" altLang="en-US" sz="1300" dirty="0" err="1">
                <a:solidFill>
                  <a:schemeClr val="tx1"/>
                </a:solidFill>
              </a:rPr>
              <a:t>갤럭시</a:t>
            </a:r>
            <a:r>
              <a:rPr lang="en-US" altLang="ko-KR" sz="1300" dirty="0">
                <a:solidFill>
                  <a:schemeClr val="tx1"/>
                </a:solidFill>
              </a:rPr>
              <a:t>S9", "</a:t>
            </a:r>
            <a:r>
              <a:rPr lang="ko-KR" altLang="en-US" sz="1300" dirty="0" err="1">
                <a:solidFill>
                  <a:schemeClr val="tx1"/>
                </a:solidFill>
              </a:rPr>
              <a:t>갤럭시</a:t>
            </a:r>
            <a:r>
              <a:rPr lang="en-US" altLang="ko-KR" sz="1300" dirty="0">
                <a:solidFill>
                  <a:schemeClr val="tx1"/>
                </a:solidFill>
              </a:rPr>
              <a:t>S10", "</a:t>
            </a:r>
            <a:r>
              <a:rPr lang="ko-KR" altLang="en-US" sz="1300" dirty="0" err="1">
                <a:solidFill>
                  <a:schemeClr val="tx1"/>
                </a:solidFill>
              </a:rPr>
              <a:t>아이폰</a:t>
            </a:r>
            <a:r>
              <a:rPr lang="en-US" altLang="ko-KR" sz="1300" dirty="0">
                <a:solidFill>
                  <a:schemeClr val="tx1"/>
                </a:solidFill>
              </a:rPr>
              <a:t>10", "</a:t>
            </a:r>
            <a:r>
              <a:rPr lang="ko-KR" altLang="en-US" sz="1300" dirty="0" err="1">
                <a:solidFill>
                  <a:schemeClr val="tx1"/>
                </a:solidFill>
              </a:rPr>
              <a:t>아이폰</a:t>
            </a:r>
            <a:r>
              <a:rPr lang="en-US" altLang="ko-KR" sz="1300" dirty="0">
                <a:solidFill>
                  <a:schemeClr val="tx1"/>
                </a:solidFill>
              </a:rPr>
              <a:t>11", "</a:t>
            </a:r>
            <a:r>
              <a:rPr lang="ko-KR" altLang="en-US" sz="1300" dirty="0" err="1">
                <a:solidFill>
                  <a:schemeClr val="tx1"/>
                </a:solidFill>
              </a:rPr>
              <a:t>햅틱</a:t>
            </a:r>
            <a:r>
              <a:rPr lang="en-US" altLang="ko-KR" sz="1300" dirty="0">
                <a:solidFill>
                  <a:schemeClr val="tx1"/>
                </a:solidFill>
              </a:rPr>
              <a:t>", "</a:t>
            </a:r>
            <a:r>
              <a:rPr lang="ko-KR" altLang="en-US" sz="1300" dirty="0" err="1">
                <a:solidFill>
                  <a:schemeClr val="tx1"/>
                </a:solidFill>
              </a:rPr>
              <a:t>매직홀</a:t>
            </a:r>
            <a:r>
              <a:rPr lang="en-US" altLang="ko-KR" sz="1300" dirty="0">
                <a:solidFill>
                  <a:schemeClr val="tx1"/>
                </a:solidFill>
              </a:rPr>
              <a:t>", "</a:t>
            </a:r>
            <a:r>
              <a:rPr lang="ko-KR" altLang="en-US" sz="1300" dirty="0" err="1">
                <a:solidFill>
                  <a:schemeClr val="tx1"/>
                </a:solidFill>
              </a:rPr>
              <a:t>코비</a:t>
            </a:r>
            <a:r>
              <a:rPr lang="en-US" altLang="ko-KR" sz="1300" dirty="0">
                <a:solidFill>
                  <a:schemeClr val="tx1"/>
                </a:solidFill>
              </a:rPr>
              <a:t>",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           "</a:t>
            </a:r>
            <a:r>
              <a:rPr lang="ko-KR" altLang="en-US" sz="1300" dirty="0">
                <a:solidFill>
                  <a:schemeClr val="tx1"/>
                </a:solidFill>
              </a:rPr>
              <a:t>가로본능</a:t>
            </a:r>
            <a:r>
              <a:rPr lang="en-US" altLang="ko-KR" sz="1300" dirty="0">
                <a:solidFill>
                  <a:schemeClr val="tx1"/>
                </a:solidFill>
              </a:rPr>
              <a:t>", "</a:t>
            </a:r>
            <a:r>
              <a:rPr lang="ko-KR" altLang="en-US" sz="1300" dirty="0" err="1">
                <a:solidFill>
                  <a:schemeClr val="tx1"/>
                </a:solidFill>
              </a:rPr>
              <a:t>다이나텍</a:t>
            </a:r>
            <a:r>
              <a:rPr lang="en-US" altLang="ko-KR" sz="1300" dirty="0">
                <a:solidFill>
                  <a:schemeClr val="tx1"/>
                </a:solidFill>
              </a:rPr>
              <a:t>", "</a:t>
            </a:r>
            <a:r>
              <a:rPr lang="ko-KR" altLang="en-US" sz="1300" dirty="0">
                <a:solidFill>
                  <a:schemeClr val="tx1"/>
                </a:solidFill>
              </a:rPr>
              <a:t>삐삐</a:t>
            </a:r>
            <a:r>
              <a:rPr lang="en-US" altLang="ko-KR" sz="13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));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  <a:r>
              <a:rPr lang="en-US" altLang="ko-KR" sz="1300" dirty="0" err="1">
                <a:solidFill>
                  <a:schemeClr val="tx1"/>
                </a:solidFill>
              </a:rPr>
              <a:t>listView.getSelectionModel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selectedIndexProperty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addListener</a:t>
            </a:r>
            <a:r>
              <a:rPr lang="en-US" altLang="ko-KR" sz="1300" dirty="0">
                <a:solidFill>
                  <a:schemeClr val="tx1"/>
                </a:solidFill>
              </a:rPr>
              <a:t>(new </a:t>
            </a:r>
            <a:r>
              <a:rPr lang="en-US" altLang="ko-KR" sz="1300" dirty="0" err="1">
                <a:solidFill>
                  <a:schemeClr val="tx1"/>
                </a:solidFill>
              </a:rPr>
              <a:t>ChangeListener</a:t>
            </a:r>
            <a:r>
              <a:rPr lang="en-US" altLang="ko-KR" sz="13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@Override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public void changed(</a:t>
            </a:r>
            <a:r>
              <a:rPr lang="en-US" altLang="ko-KR" sz="1300" dirty="0" err="1">
                <a:solidFill>
                  <a:schemeClr val="tx1"/>
                </a:solidFill>
              </a:rPr>
              <a:t>ObservableValue</a:t>
            </a:r>
            <a:r>
              <a:rPr lang="en-US" altLang="ko-KR" sz="1300" dirty="0">
                <a:solidFill>
                  <a:schemeClr val="tx1"/>
                </a:solidFill>
              </a:rPr>
              <a:t> observable, Object </a:t>
            </a:r>
            <a:r>
              <a:rPr lang="en-US" altLang="ko-KR" sz="1300" dirty="0" err="1">
                <a:solidFill>
                  <a:schemeClr val="tx1"/>
                </a:solidFill>
              </a:rPr>
              <a:t>oldValue</a:t>
            </a:r>
            <a:r>
              <a:rPr lang="en-US" altLang="ko-KR" sz="1300" dirty="0">
                <a:solidFill>
                  <a:schemeClr val="tx1"/>
                </a:solidFill>
              </a:rPr>
              <a:t>, Object </a:t>
            </a:r>
            <a:r>
              <a:rPr lang="en-US" altLang="ko-KR" sz="1300" dirty="0" err="1">
                <a:solidFill>
                  <a:schemeClr val="tx1"/>
                </a:solidFill>
              </a:rPr>
              <a:t>newValue</a:t>
            </a:r>
            <a:r>
              <a:rPr lang="en-US" altLang="ko-KR" sz="13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	if(</a:t>
            </a:r>
            <a:r>
              <a:rPr lang="en-US" altLang="ko-KR" sz="1300" dirty="0" err="1">
                <a:solidFill>
                  <a:schemeClr val="tx1"/>
                </a:solidFill>
              </a:rPr>
              <a:t>newValue</a:t>
            </a:r>
            <a:r>
              <a:rPr lang="en-US" altLang="ko-KR" sz="1300" dirty="0">
                <a:solidFill>
                  <a:schemeClr val="tx1"/>
                </a:solidFill>
              </a:rPr>
              <a:t>!=null) {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</a:t>
            </a:r>
            <a:r>
              <a:rPr lang="en-US" altLang="ko-KR" sz="1300" dirty="0" err="1">
                <a:solidFill>
                  <a:schemeClr val="tx1"/>
                </a:solidFill>
              </a:rPr>
              <a:t>imageView.setImage</a:t>
            </a:r>
            <a:r>
              <a:rPr lang="en-US" altLang="ko-KR" sz="1300" dirty="0">
                <a:solidFill>
                  <a:schemeClr val="tx1"/>
                </a:solidFill>
              </a:rPr>
              <a:t>(new Image(</a:t>
            </a:r>
            <a:r>
              <a:rPr lang="en-US" altLang="ko-KR" sz="1300" dirty="0" err="1">
                <a:solidFill>
                  <a:schemeClr val="tx1"/>
                </a:solidFill>
              </a:rPr>
              <a:t>getClass</a:t>
            </a:r>
            <a:r>
              <a:rPr lang="en-US" altLang="ko-KR" sz="1300" dirty="0">
                <a:solidFill>
                  <a:schemeClr val="tx1"/>
                </a:solidFill>
              </a:rPr>
              <a:t>().</a:t>
            </a:r>
            <a:r>
              <a:rPr lang="en-US" altLang="ko-KR" sz="1300" dirty="0" err="1">
                <a:solidFill>
                  <a:schemeClr val="tx1"/>
                </a:solidFill>
              </a:rPr>
              <a:t>getResource</a:t>
            </a:r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</a:rPr>
              <a:t>listView.getItems</a:t>
            </a:r>
            <a:r>
              <a:rPr lang="en-US" altLang="ko-KR" sz="1300" dirty="0">
                <a:solidFill>
                  <a:schemeClr val="tx1"/>
                </a:solidFill>
              </a:rPr>
              <a:t>().get((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) (</a:t>
            </a:r>
            <a:r>
              <a:rPr lang="en-US" altLang="ko-KR" sz="1300" dirty="0" err="1">
                <a:solidFill>
                  <a:schemeClr val="tx1"/>
                </a:solidFill>
              </a:rPr>
              <a:t>newValue</a:t>
            </a:r>
            <a:r>
              <a:rPr lang="en-US" altLang="ko-KR" sz="1300" dirty="0">
                <a:solidFill>
                  <a:schemeClr val="tx1"/>
                </a:solidFill>
              </a:rPr>
              <a:t>))+ ".</a:t>
            </a:r>
            <a:r>
              <a:rPr lang="en-US" altLang="ko-KR" sz="1300" dirty="0" err="1">
                <a:solidFill>
                  <a:schemeClr val="tx1"/>
                </a:solidFill>
              </a:rPr>
              <a:t>png</a:t>
            </a:r>
            <a:r>
              <a:rPr lang="en-US" altLang="ko-KR" sz="1300" dirty="0">
                <a:solidFill>
                  <a:schemeClr val="tx1"/>
                </a:solidFill>
              </a:rPr>
              <a:t>").</a:t>
            </a:r>
            <a:r>
              <a:rPr lang="en-US" altLang="ko-KR" sz="1300" dirty="0" err="1">
                <a:solidFill>
                  <a:schemeClr val="tx1"/>
                </a:solidFill>
              </a:rPr>
              <a:t>toString</a:t>
            </a:r>
            <a:r>
              <a:rPr lang="en-US" altLang="ko-KR" sz="1300" dirty="0">
                <a:solidFill>
                  <a:schemeClr val="tx1"/>
                </a:solidFill>
              </a:rPr>
              <a:t>()));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  <a:r>
              <a:rPr lang="en-US" altLang="ko-KR" sz="1300" dirty="0" smtClean="0">
                <a:solidFill>
                  <a:schemeClr val="tx1"/>
                </a:solidFill>
              </a:rPr>
              <a:t>});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}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1591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 smtClean="0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TextField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ComboBox</a:t>
            </a:r>
            <a:r>
              <a:rPr lang="ko-KR" altLang="en-US" sz="2000" dirty="0" smtClean="0"/>
              <a:t>에 값을 입력하거나 선택한 후 추가 버튼을 누르면 </a:t>
            </a:r>
            <a:r>
              <a:rPr lang="en-US" altLang="ko-KR" sz="2000" dirty="0" err="1" smtClean="0"/>
              <a:t>TableView</a:t>
            </a:r>
            <a:r>
              <a:rPr lang="ko-KR" altLang="en-US" sz="2000" dirty="0" smtClean="0"/>
              <a:t>에 새로운 행이 추가되는 프로그램 소스코드를 작성하시오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lang="en-US" altLang="ko-KR" sz="20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39" y="2492502"/>
            <a:ext cx="6074473" cy="361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43" y="2419350"/>
            <a:ext cx="6467665" cy="385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03735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Main.java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5432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Main extends Application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@</a:t>
            </a:r>
            <a:r>
              <a:rPr lang="en-US" altLang="ko-KR" sz="16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public </a:t>
            </a:r>
            <a:r>
              <a:rPr lang="en-US" altLang="ko-KR" sz="1600" dirty="0">
                <a:solidFill>
                  <a:schemeClr val="tx1"/>
                </a:solidFill>
              </a:rPr>
              <a:t>void start(Stage stage)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try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Parent </a:t>
            </a:r>
            <a:r>
              <a:rPr lang="en-US" altLang="ko-KR" sz="1600" dirty="0">
                <a:solidFill>
                  <a:schemeClr val="tx1"/>
                </a:solidFill>
              </a:rPr>
              <a:t>root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FXMLLoader.load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getClass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getResource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table.fxml</a:t>
            </a:r>
            <a:r>
              <a:rPr lang="en-US" altLang="ko-KR" sz="1600" dirty="0">
                <a:solidFill>
                  <a:schemeClr val="tx1"/>
                </a:solidFill>
              </a:rPr>
              <a:t>"));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Scene </a:t>
            </a:r>
            <a:r>
              <a:rPr lang="en-US" altLang="ko-KR" sz="1600" dirty="0" err="1">
                <a:solidFill>
                  <a:schemeClr val="tx1"/>
                </a:solidFill>
              </a:rPr>
              <a:t>scene</a:t>
            </a:r>
            <a:r>
              <a:rPr lang="en-US" altLang="ko-KR" sz="1600" dirty="0">
                <a:solidFill>
                  <a:schemeClr val="tx1"/>
                </a:solidFill>
              </a:rPr>
              <a:t> = new Scene(root);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stage.setTitle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tableView</a:t>
            </a:r>
            <a:r>
              <a:rPr lang="en-US" altLang="ko-KR" sz="1600" dirty="0" smtClean="0">
                <a:solidFill>
                  <a:schemeClr val="tx1"/>
                </a:solidFill>
              </a:rPr>
              <a:t> test</a:t>
            </a:r>
            <a:r>
              <a:rPr lang="en-US" altLang="ko-KR" sz="16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stage.setScene</a:t>
            </a:r>
            <a:r>
              <a:rPr lang="en-US" altLang="ko-KR" sz="1600" dirty="0" smtClean="0">
                <a:solidFill>
                  <a:schemeClr val="tx1"/>
                </a:solidFill>
              </a:rPr>
              <a:t>(scene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stage.show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} </a:t>
            </a:r>
            <a:r>
              <a:rPr lang="en-US" altLang="ko-KR" sz="1600" dirty="0">
                <a:solidFill>
                  <a:schemeClr val="tx1"/>
                </a:solidFill>
              </a:rPr>
              <a:t>catch(Exception 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e.printStackTrace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public </a:t>
            </a:r>
            <a:r>
              <a:rPr lang="en-US" altLang="ko-KR" sz="1600" dirty="0">
                <a:solidFill>
                  <a:schemeClr val="tx1"/>
                </a:solidFill>
              </a:rPr>
              <a:t>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launch(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2349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err="1" smtClean="0"/>
              <a:t>Table.fxml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90296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HBox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200" dirty="0">
                <a:solidFill>
                  <a:schemeClr val="tx1"/>
                </a:solidFill>
              </a:rPr>
              <a:t>="chapter13.Controller"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  <a:r>
              <a:rPr lang="en-US" altLang="ko-KR" sz="1200" dirty="0" err="1">
                <a:solidFill>
                  <a:schemeClr val="tx1"/>
                </a:solidFill>
              </a:rPr>
              <a:t>xmlns:fx</a:t>
            </a:r>
            <a:r>
              <a:rPr lang="en-US" altLang="ko-KR" sz="12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200" dirty="0" err="1">
                <a:solidFill>
                  <a:schemeClr val="tx1"/>
                </a:solidFill>
              </a:rPr>
              <a:t>fxml</a:t>
            </a:r>
            <a:r>
              <a:rPr lang="en-US" altLang="ko-KR" sz="1200" dirty="0">
                <a:solidFill>
                  <a:schemeClr val="tx1"/>
                </a:solidFill>
              </a:rPr>
              <a:t>" alignment="center"&gt;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&lt;padding&gt;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&lt;Insets top="10" right="10" bottom="10" left="10"/&gt;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&lt;/padding&gt;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VBox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200" dirty="0">
                <a:solidFill>
                  <a:schemeClr val="tx1"/>
                </a:solidFill>
              </a:rPr>
              <a:t>Label text="</a:t>
            </a:r>
            <a:r>
              <a:rPr lang="en-US" altLang="ko-KR" sz="1200" dirty="0" err="1">
                <a:solidFill>
                  <a:schemeClr val="tx1"/>
                </a:solidFill>
              </a:rPr>
              <a:t>Studentnum</a:t>
            </a:r>
            <a:r>
              <a:rPr lang="en-US" altLang="ko-KR" sz="1200" dirty="0">
                <a:solidFill>
                  <a:schemeClr val="tx1"/>
                </a:solidFill>
              </a:rPr>
              <a:t>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	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TextField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promptText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Studentnum</a:t>
            </a:r>
            <a:r>
              <a:rPr lang="en-US" altLang="ko-KR" sz="1200" dirty="0">
                <a:solidFill>
                  <a:schemeClr val="tx1"/>
                </a:solidFill>
              </a:rPr>
              <a:t>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="140"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studentnumField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VBox.margin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&lt;Insets bottom="35" right="15"/&gt;  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VBox.margin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&lt;/</a:t>
            </a:r>
            <a:r>
              <a:rPr lang="en-US" altLang="ko-KR" sz="1200" dirty="0" err="1">
                <a:solidFill>
                  <a:schemeClr val="tx1"/>
                </a:solidFill>
              </a:rPr>
              <a:t>TextField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>
                <a:solidFill>
                  <a:schemeClr val="tx1"/>
                </a:solidFill>
              </a:rPr>
              <a:t>&lt;Label text="Name" /&gt;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TextField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promptText</a:t>
            </a:r>
            <a:r>
              <a:rPr lang="en-US" altLang="ko-KR" sz="1200" dirty="0">
                <a:solidFill>
                  <a:schemeClr val="tx1"/>
                </a:solidFill>
              </a:rPr>
              <a:t>="Name" </a:t>
            </a:r>
            <a:r>
              <a:rPr lang="en-US" altLang="ko-KR" sz="1200" dirty="0" err="1">
                <a:solidFill>
                  <a:schemeClr val="tx1"/>
                </a:solidFill>
              </a:rPr>
              <a:t>prefWidth</a:t>
            </a:r>
            <a:r>
              <a:rPr lang="en-US" altLang="ko-KR" sz="1200" dirty="0">
                <a:solidFill>
                  <a:schemeClr val="tx1"/>
                </a:solidFill>
              </a:rPr>
              <a:t>="140" </a:t>
            </a:r>
            <a:r>
              <a:rPr lang="en-US" altLang="ko-KR" sz="1200" dirty="0" err="1">
                <a:solidFill>
                  <a:schemeClr val="tx1"/>
                </a:solidFill>
              </a:rPr>
              <a:t>fx:id</a:t>
            </a:r>
            <a:r>
              <a:rPr lang="en-US" altLang="ko-KR" sz="1200" dirty="0">
                <a:solidFill>
                  <a:schemeClr val="tx1"/>
                </a:solidFill>
              </a:rPr>
              <a:t>="</a:t>
            </a:r>
            <a:r>
              <a:rPr lang="en-US" altLang="ko-KR" sz="1200" dirty="0" err="1">
                <a:solidFill>
                  <a:schemeClr val="tx1"/>
                </a:solidFill>
              </a:rPr>
              <a:t>nameField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</a:t>
            </a:r>
            <a:r>
              <a:rPr lang="en-US" altLang="ko-KR" sz="1200" dirty="0" err="1">
                <a:solidFill>
                  <a:schemeClr val="tx1"/>
                </a:solidFill>
              </a:rPr>
              <a:t>VBox.margin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&lt;Insets bottom="35" right="15"/&gt;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VBox.margin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&lt;/</a:t>
            </a:r>
            <a:r>
              <a:rPr lang="en-US" altLang="ko-KR" sz="1200" dirty="0" err="1">
                <a:solidFill>
                  <a:schemeClr val="tx1"/>
                </a:solidFill>
              </a:rPr>
              <a:t>TextField</a:t>
            </a:r>
            <a:r>
              <a:rPr lang="en-US" altLang="ko-KR" sz="1200" dirty="0" smtClean="0">
                <a:solidFill>
                  <a:schemeClr val="tx1"/>
                </a:solidFill>
              </a:rPr>
              <a:t>&gt;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61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err="1" smtClean="0"/>
              <a:t>Table.fxml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90296" y="1767840"/>
            <a:ext cx="8046720" cy="4879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ComboBox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promptText</a:t>
            </a:r>
            <a:r>
              <a:rPr lang="en-US" altLang="ko-KR" sz="1300" dirty="0">
                <a:solidFill>
                  <a:schemeClr val="tx1"/>
                </a:solidFill>
              </a:rPr>
              <a:t>="Gender"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="140"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genderField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  <a:r>
              <a:rPr lang="en-US" altLang="ko-KR" sz="1300" dirty="0" smtClean="0">
                <a:solidFill>
                  <a:schemeClr val="tx1"/>
                </a:solidFill>
              </a:rPr>
              <a:t>    &lt;</a:t>
            </a:r>
            <a:r>
              <a:rPr lang="en-US" altLang="ko-KR" sz="1300" dirty="0">
                <a:solidFill>
                  <a:schemeClr val="tx1"/>
                </a:solidFill>
              </a:rPr>
              <a:t>items&gt;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fx:factory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observableArrayList</a:t>
            </a:r>
            <a:r>
              <a:rPr lang="en-US" altLang="ko-KR" sz="1300" dirty="0">
                <a:solidFill>
                  <a:schemeClr val="tx1"/>
                </a:solidFill>
              </a:rPr>
              <a:t>"  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                &lt;String </a:t>
            </a:r>
            <a:r>
              <a:rPr lang="en-US" altLang="ko-KR" sz="1300" dirty="0" err="1">
                <a:solidFill>
                  <a:schemeClr val="tx1"/>
                </a:solidFill>
              </a:rPr>
              <a:t>fx:value</a:t>
            </a:r>
            <a:r>
              <a:rPr lang="en-US" altLang="ko-KR" sz="1300" dirty="0" smtClean="0">
                <a:solidFill>
                  <a:schemeClr val="tx1"/>
                </a:solidFill>
              </a:rPr>
              <a:t>=“male" </a:t>
            </a:r>
            <a:r>
              <a:rPr lang="en-US" altLang="ko-KR" sz="13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                &lt;String </a:t>
            </a:r>
            <a:r>
              <a:rPr lang="en-US" altLang="ko-KR" sz="1300" dirty="0" err="1">
                <a:solidFill>
                  <a:schemeClr val="tx1"/>
                </a:solidFill>
              </a:rPr>
              <a:t>fx:value</a:t>
            </a:r>
            <a:r>
              <a:rPr lang="en-US" altLang="ko-KR" sz="1300" dirty="0" smtClean="0">
                <a:solidFill>
                  <a:schemeClr val="tx1"/>
                </a:solidFill>
              </a:rPr>
              <a:t>=“female" </a:t>
            </a:r>
            <a:r>
              <a:rPr lang="en-US" altLang="ko-KR" sz="13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   </a:t>
            </a:r>
            <a:r>
              <a:rPr lang="en-US" altLang="ko-KR" sz="1300" dirty="0" smtClean="0">
                <a:solidFill>
                  <a:schemeClr val="tx1"/>
                </a:solidFill>
              </a:rPr>
              <a:t>  </a:t>
            </a:r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FXCollections</a:t>
            </a:r>
            <a:r>
              <a:rPr lang="en-US" altLang="ko-KR" sz="1300" dirty="0">
                <a:solidFill>
                  <a:schemeClr val="tx1"/>
                </a:solidFill>
              </a:rPr>
              <a:t>&gt; 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&lt;/items&gt; </a:t>
            </a:r>
            <a:endParaRPr lang="en-US" altLang="ko-KR" sz="1300" dirty="0" smtClean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VBox.margin</a:t>
            </a:r>
            <a:r>
              <a:rPr lang="en-US" altLang="ko-KR" sz="1300" dirty="0" smtClean="0">
                <a:solidFill>
                  <a:schemeClr val="tx1"/>
                </a:solidFill>
              </a:rPr>
              <a:t>&gt;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&lt;Insets bottom="35" right="15"/&gt;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VBox.margin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ComboBox</a:t>
            </a:r>
            <a:r>
              <a:rPr lang="en-US" altLang="ko-KR" sz="1300" dirty="0" smtClean="0">
                <a:solidFill>
                  <a:schemeClr val="tx1"/>
                </a:solidFill>
              </a:rPr>
              <a:t>&gt;</a:t>
            </a:r>
          </a:p>
          <a:p>
            <a:endParaRPr lang="en-US" altLang="ko-KR" sz="1300" dirty="0" smtClean="0">
              <a:solidFill>
                <a:schemeClr val="tx1"/>
              </a:solidFill>
            </a:endParaRPr>
          </a:p>
          <a:p>
            <a:r>
              <a:rPr lang="en-US" altLang="ko-KR" sz="13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300" dirty="0">
                <a:solidFill>
                  <a:schemeClr val="tx1"/>
                </a:solidFill>
              </a:rPr>
              <a:t>Label text="</a:t>
            </a:r>
            <a:r>
              <a:rPr lang="en-US" altLang="ko-KR" sz="1300" dirty="0" err="1">
                <a:solidFill>
                  <a:schemeClr val="tx1"/>
                </a:solidFill>
              </a:rPr>
              <a:t>Phonenumber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smtClean="0">
                <a:solidFill>
                  <a:schemeClr val="tx1"/>
                </a:solidFill>
              </a:rPr>
              <a:t>/&gt;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TextField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promptText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Phonenumber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="140"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phonenumberField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VBox.margin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&lt;Insets bottom="35" right="15"/&gt;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VBox.margin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TextField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</a:t>
            </a:r>
            <a:endParaRPr lang="en-US" altLang="ko-KR" sz="13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339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err="1" smtClean="0"/>
              <a:t>Table.fxml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90296" y="1767840"/>
            <a:ext cx="8046720" cy="4879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        &lt;</a:t>
            </a:r>
            <a:r>
              <a:rPr lang="en-US" altLang="ko-KR" sz="1300" dirty="0">
                <a:solidFill>
                  <a:schemeClr val="tx1"/>
                </a:solidFill>
              </a:rPr>
              <a:t>Button text="Insert"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="140"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="30"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addButton</a:t>
            </a:r>
            <a:r>
              <a:rPr lang="en-US" altLang="ko-KR" sz="1300" dirty="0">
                <a:solidFill>
                  <a:schemeClr val="tx1"/>
                </a:solidFill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VBox.margin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  &lt;Insets bottom="35" right="15"/&gt;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VBox.margin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</a:t>
            </a:r>
            <a:r>
              <a:rPr lang="en-US" altLang="ko-KR" sz="1300" dirty="0" smtClean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13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   &lt;</a:t>
            </a:r>
            <a:r>
              <a:rPr lang="en-US" altLang="ko-KR" sz="1300" dirty="0" err="1">
                <a:solidFill>
                  <a:schemeClr val="tx1"/>
                </a:solidFill>
              </a:rPr>
              <a:t>TableView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tableView</a:t>
            </a:r>
            <a:r>
              <a:rPr lang="en-US" altLang="ko-KR" sz="1300" dirty="0">
                <a:solidFill>
                  <a:schemeClr val="tx1"/>
                </a:solidFill>
              </a:rPr>
              <a:t>" 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&lt;columns&gt;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TableColumn</a:t>
            </a:r>
            <a:r>
              <a:rPr lang="en-US" altLang="ko-KR" sz="1300" dirty="0">
                <a:solidFill>
                  <a:schemeClr val="tx1"/>
                </a:solidFill>
              </a:rPr>
              <a:t> text="</a:t>
            </a:r>
            <a:r>
              <a:rPr lang="en-US" altLang="ko-KR" sz="1300" dirty="0" err="1">
                <a:solidFill>
                  <a:schemeClr val="tx1"/>
                </a:solidFill>
              </a:rPr>
              <a:t>Studnetnum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studentnumColumn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="80" 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TableColumn</a:t>
            </a:r>
            <a:r>
              <a:rPr lang="en-US" altLang="ko-KR" sz="1300" dirty="0">
                <a:solidFill>
                  <a:schemeClr val="tx1"/>
                </a:solidFill>
              </a:rPr>
              <a:t> text="Name"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nameColumn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="170"/&gt;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TableColumn</a:t>
            </a:r>
            <a:r>
              <a:rPr lang="en-US" altLang="ko-KR" sz="1300" dirty="0">
                <a:solidFill>
                  <a:schemeClr val="tx1"/>
                </a:solidFill>
              </a:rPr>
              <a:t> text="Gender"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genderColumn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="140"/&gt;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TableColumn</a:t>
            </a:r>
            <a:r>
              <a:rPr lang="en-US" altLang="ko-KR" sz="1300" dirty="0">
                <a:solidFill>
                  <a:schemeClr val="tx1"/>
                </a:solidFill>
              </a:rPr>
              <a:t> text="</a:t>
            </a:r>
            <a:r>
              <a:rPr lang="en-US" altLang="ko-KR" sz="1300" dirty="0" err="1">
                <a:solidFill>
                  <a:schemeClr val="tx1"/>
                </a:solidFill>
              </a:rPr>
              <a:t>Phonenumber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phonenumberColumn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="190"/&gt;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  &lt;/columns&gt;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&lt;/</a:t>
            </a:r>
            <a:r>
              <a:rPr lang="en-US" altLang="ko-KR" sz="1300" dirty="0" err="1">
                <a:solidFill>
                  <a:schemeClr val="tx1"/>
                </a:solidFill>
              </a:rPr>
              <a:t>TableView</a:t>
            </a:r>
            <a:r>
              <a:rPr lang="en-US" altLang="ko-KR" sz="13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HBox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26728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TableViewModel.java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2024" y="1691640"/>
            <a:ext cx="8833104" cy="4690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100" dirty="0">
                <a:solidFill>
                  <a:schemeClr val="tx1"/>
                </a:solidFill>
              </a:rPr>
              <a:t>class </a:t>
            </a:r>
            <a:r>
              <a:rPr lang="en-US" altLang="ko-KR" sz="11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1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private </a:t>
            </a:r>
            <a:r>
              <a:rPr lang="en-US" altLang="ko-KR" sz="1100" dirty="0" err="1">
                <a:solidFill>
                  <a:schemeClr val="tx1"/>
                </a:solidFill>
              </a:rPr>
              <a:t>IntegerProperty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studentnum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private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name;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private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gender;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private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phonenumber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public </a:t>
            </a:r>
            <a:r>
              <a:rPr lang="en-US" altLang="ko-KR" sz="11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IntegerProperty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studentnum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name,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gender,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phonenumber</a:t>
            </a:r>
            <a:r>
              <a:rPr lang="en-US" altLang="ko-KR" sz="11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this.studentnum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= </a:t>
            </a:r>
            <a:r>
              <a:rPr lang="en-US" altLang="ko-KR" sz="1100" dirty="0" err="1">
                <a:solidFill>
                  <a:schemeClr val="tx1"/>
                </a:solidFill>
              </a:rPr>
              <a:t>studentnum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this.name = name;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</a:rPr>
              <a:t>this.gender</a:t>
            </a:r>
            <a:r>
              <a:rPr lang="en-US" altLang="ko-KR" sz="1100" dirty="0">
                <a:solidFill>
                  <a:schemeClr val="tx1"/>
                </a:solidFill>
              </a:rPr>
              <a:t> = gender;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</a:t>
            </a:r>
            <a:r>
              <a:rPr lang="en-US" altLang="ko-KR" sz="1100" dirty="0" err="1">
                <a:solidFill>
                  <a:schemeClr val="tx1"/>
                </a:solidFill>
              </a:rPr>
              <a:t>this.phonenumber</a:t>
            </a:r>
            <a:r>
              <a:rPr lang="en-US" altLang="ko-KR" sz="1100" dirty="0">
                <a:solidFill>
                  <a:schemeClr val="tx1"/>
                </a:solidFill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</a:rPr>
              <a:t>phonenumber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public </a:t>
            </a:r>
            <a:r>
              <a:rPr lang="en-US" altLang="ko-KR" sz="1100" dirty="0" err="1">
                <a:solidFill>
                  <a:schemeClr val="tx1"/>
                </a:solidFill>
              </a:rPr>
              <a:t>IntegerProperty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getstudentnum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return </a:t>
            </a:r>
            <a:r>
              <a:rPr lang="en-US" altLang="ko-KR" sz="1100" dirty="0" err="1">
                <a:solidFill>
                  <a:schemeClr val="tx1"/>
                </a:solidFill>
              </a:rPr>
              <a:t>studentnum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public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getname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return name;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public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getgender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return gender;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public </a:t>
            </a:r>
            <a:r>
              <a:rPr lang="en-US" altLang="ko-KR" sz="1100" dirty="0" err="1">
                <a:solidFill>
                  <a:schemeClr val="tx1"/>
                </a:solidFill>
              </a:rPr>
              <a:t>StringProperty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getphonenumber</a:t>
            </a:r>
            <a:r>
              <a:rPr lang="en-US" altLang="ko-KR" sz="11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return </a:t>
            </a:r>
            <a:r>
              <a:rPr lang="en-US" altLang="ko-KR" sz="1100" dirty="0" err="1">
                <a:solidFill>
                  <a:schemeClr val="tx1"/>
                </a:solidFill>
              </a:rPr>
              <a:t>phonenumber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smtClean="0">
                <a:solidFill>
                  <a:schemeClr val="tx1"/>
                </a:solidFill>
              </a:rPr>
              <a:t>} 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}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1101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Controller.java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2008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public class Controller implements </a:t>
            </a:r>
            <a:r>
              <a:rPr lang="en-US" altLang="ko-KR" sz="16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  <a:r>
              <a:rPr lang="en-US" altLang="ko-KR" sz="1600" dirty="0" err="1">
                <a:solidFill>
                  <a:schemeClr val="tx1"/>
                </a:solidFill>
              </a:rPr>
              <a:t>tableView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TableColumn</a:t>
            </a:r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600" dirty="0">
                <a:solidFill>
                  <a:schemeClr val="tx1"/>
                </a:solidFill>
              </a:rPr>
              <a:t>, Integer&gt; </a:t>
            </a:r>
            <a:r>
              <a:rPr lang="en-US" altLang="ko-KR" sz="1600" dirty="0" err="1">
                <a:solidFill>
                  <a:schemeClr val="tx1"/>
                </a:solidFill>
              </a:rPr>
              <a:t>studentnumColumn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TableColumn</a:t>
            </a:r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600" dirty="0">
                <a:solidFill>
                  <a:schemeClr val="tx1"/>
                </a:solidFill>
              </a:rPr>
              <a:t>, 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nameColumn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TableColumn</a:t>
            </a:r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TableViewModel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genderColumn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TableColumn</a:t>
            </a:r>
            <a:r>
              <a:rPr lang="en-US" altLang="ko-KR" sz="1600" dirty="0" smtClean="0">
                <a:solidFill>
                  <a:schemeClr val="tx1"/>
                </a:solidFill>
              </a:rPr>
              <a:t>&lt;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TableViewModel</a:t>
            </a:r>
            <a:r>
              <a:rPr lang="en-US" altLang="ko-KR" sz="1600" dirty="0" smtClean="0">
                <a:solidFill>
                  <a:schemeClr val="tx1"/>
                </a:solidFill>
              </a:rPr>
              <a:t>, String&gt;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phonenumberColumn</a:t>
            </a:r>
            <a:r>
              <a:rPr lang="en-US" altLang="ko-KR" sz="1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TextField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studentnumField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@FXML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TextField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nameField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</a:rPr>
              <a:t>@</a:t>
            </a:r>
            <a:r>
              <a:rPr lang="en-US" altLang="ko-KR" sz="1600" dirty="0">
                <a:solidFill>
                  <a:schemeClr val="tx1"/>
                </a:solidFill>
              </a:rPr>
              <a:t>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ComboBox</a:t>
            </a:r>
            <a:r>
              <a:rPr lang="en-US" altLang="ko-KR" sz="1600" dirty="0">
                <a:solidFill>
                  <a:schemeClr val="tx1"/>
                </a:solidFill>
              </a:rPr>
              <a:t>&lt;String&gt; </a:t>
            </a:r>
            <a:r>
              <a:rPr lang="en-US" altLang="ko-KR" sz="1600" dirty="0" err="1">
                <a:solidFill>
                  <a:schemeClr val="tx1"/>
                </a:solidFill>
              </a:rPr>
              <a:t>genderField</a:t>
            </a:r>
            <a:r>
              <a:rPr lang="en-US" altLang="ko-KR" sz="1600" dirty="0">
                <a:solidFill>
                  <a:schemeClr val="tx1"/>
                </a:solidFill>
              </a:rPr>
              <a:t>;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@</a:t>
            </a:r>
            <a:r>
              <a:rPr lang="en-US" altLang="ko-KR" sz="1600" dirty="0">
                <a:solidFill>
                  <a:schemeClr val="tx1"/>
                </a:solidFill>
              </a:rPr>
              <a:t>FXML private </a:t>
            </a:r>
            <a:r>
              <a:rPr lang="en-US" altLang="ko-KR" sz="1600" dirty="0" err="1">
                <a:solidFill>
                  <a:schemeClr val="tx1"/>
                </a:solidFill>
              </a:rPr>
              <a:t>TextField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phonenumberField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@FXML private Button </a:t>
            </a:r>
            <a:r>
              <a:rPr lang="en-US" altLang="ko-KR" sz="1600" dirty="0" err="1">
                <a:solidFill>
                  <a:schemeClr val="tx1"/>
                </a:solidFill>
              </a:rPr>
              <a:t>addButton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6745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Controller.java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4048" y="1767840"/>
            <a:ext cx="8394192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ObservableList</a:t>
            </a: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&gt; list = </a:t>
            </a:r>
            <a:r>
              <a:rPr lang="en-US" altLang="ko-KR" sz="1200" dirty="0" err="1">
                <a:solidFill>
                  <a:schemeClr val="tx1"/>
                </a:solidFill>
              </a:rPr>
              <a:t>FXCollections.observableArrayList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SimpleIntegerProperty</a:t>
            </a:r>
            <a:r>
              <a:rPr lang="en-US" altLang="ko-KR" sz="1200" dirty="0">
                <a:solidFill>
                  <a:schemeClr val="tx1"/>
                </a:solidFill>
              </a:rPr>
              <a:t>(15),new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ko-KR" altLang="en-US" sz="1200" dirty="0">
                <a:solidFill>
                  <a:schemeClr val="tx1"/>
                </a:solidFill>
              </a:rPr>
              <a:t>시종욱</a:t>
            </a:r>
            <a:r>
              <a:rPr lang="en-US" altLang="ko-KR" sz="1200" dirty="0">
                <a:solidFill>
                  <a:schemeClr val="tx1"/>
                </a:solidFill>
              </a:rPr>
              <a:t>"), 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 smtClean="0">
                <a:solidFill>
                  <a:schemeClr val="tx1"/>
                </a:solidFill>
              </a:rPr>
              <a:t>(“male"), </a:t>
            </a:r>
            <a:r>
              <a:rPr lang="en-US" altLang="ko-KR" sz="1200" dirty="0">
                <a:solidFill>
                  <a:schemeClr val="tx1"/>
                </a:solidFill>
              </a:rPr>
              <a:t>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("01012345678")),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SimpleIntegerProperty</a:t>
            </a:r>
            <a:r>
              <a:rPr lang="en-US" altLang="ko-KR" sz="1200" dirty="0">
                <a:solidFill>
                  <a:schemeClr val="tx1"/>
                </a:solidFill>
              </a:rPr>
              <a:t>(14),new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ko-KR" altLang="en-US" sz="1200" dirty="0">
                <a:solidFill>
                  <a:schemeClr val="tx1"/>
                </a:solidFill>
              </a:rPr>
              <a:t>손현철</a:t>
            </a:r>
            <a:r>
              <a:rPr lang="en-US" altLang="ko-KR" sz="1200" dirty="0">
                <a:solidFill>
                  <a:schemeClr val="tx1"/>
                </a:solidFill>
              </a:rPr>
              <a:t>"), 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 smtClean="0">
                <a:solidFill>
                  <a:schemeClr val="tx1"/>
                </a:solidFill>
              </a:rPr>
              <a:t>("male"), </a:t>
            </a:r>
            <a:r>
              <a:rPr lang="en-US" altLang="ko-KR" sz="1200" dirty="0">
                <a:solidFill>
                  <a:schemeClr val="tx1"/>
                </a:solidFill>
              </a:rPr>
              <a:t>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("01023456789")),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SimpleIntegerProperty</a:t>
            </a:r>
            <a:r>
              <a:rPr lang="en-US" altLang="ko-KR" sz="1200" dirty="0">
                <a:solidFill>
                  <a:schemeClr val="tx1"/>
                </a:solidFill>
              </a:rPr>
              <a:t>(15),new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ko-KR" altLang="en-US" sz="1200" dirty="0" err="1">
                <a:solidFill>
                  <a:schemeClr val="tx1"/>
                </a:solidFill>
              </a:rPr>
              <a:t>김문년</a:t>
            </a:r>
            <a:r>
              <a:rPr lang="en-US" altLang="ko-KR" sz="1200" dirty="0">
                <a:solidFill>
                  <a:schemeClr val="tx1"/>
                </a:solidFill>
              </a:rPr>
              <a:t>"), 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 smtClean="0">
                <a:solidFill>
                  <a:schemeClr val="tx1"/>
                </a:solidFill>
              </a:rPr>
              <a:t>("male"), </a:t>
            </a:r>
            <a:r>
              <a:rPr lang="en-US" altLang="ko-KR" sz="1200" dirty="0">
                <a:solidFill>
                  <a:schemeClr val="tx1"/>
                </a:solidFill>
              </a:rPr>
              <a:t>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("01034567890")),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SimpleIntegerProperty</a:t>
            </a:r>
            <a:r>
              <a:rPr lang="en-US" altLang="ko-KR" sz="1200" dirty="0">
                <a:solidFill>
                  <a:schemeClr val="tx1"/>
                </a:solidFill>
              </a:rPr>
              <a:t>(16),new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ko-KR" altLang="en-US" sz="1200" dirty="0" err="1">
                <a:solidFill>
                  <a:schemeClr val="tx1"/>
                </a:solidFill>
              </a:rPr>
              <a:t>김다슬</a:t>
            </a:r>
            <a:r>
              <a:rPr lang="en-US" altLang="ko-KR" sz="1200" dirty="0">
                <a:solidFill>
                  <a:schemeClr val="tx1"/>
                </a:solidFill>
              </a:rPr>
              <a:t>"),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 smtClean="0">
                <a:solidFill>
                  <a:schemeClr val="tx1"/>
                </a:solidFill>
              </a:rPr>
              <a:t>(“female"), </a:t>
            </a:r>
            <a:r>
              <a:rPr lang="en-US" altLang="ko-KR" sz="1200" dirty="0">
                <a:solidFill>
                  <a:schemeClr val="tx1"/>
                </a:solidFill>
              </a:rPr>
              <a:t>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("01045678901")),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new 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(new </a:t>
            </a:r>
            <a:r>
              <a:rPr lang="en-US" altLang="ko-KR" sz="1200" dirty="0" err="1">
                <a:solidFill>
                  <a:schemeClr val="tx1"/>
                </a:solidFill>
              </a:rPr>
              <a:t>SimpleIntegerProperty</a:t>
            </a:r>
            <a:r>
              <a:rPr lang="en-US" altLang="ko-KR" sz="1200" dirty="0">
                <a:solidFill>
                  <a:schemeClr val="tx1"/>
                </a:solidFill>
              </a:rPr>
              <a:t>(18),new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ko-KR" altLang="en-US" sz="1200" dirty="0">
                <a:solidFill>
                  <a:schemeClr val="tx1"/>
                </a:solidFill>
              </a:rPr>
              <a:t>정지연</a:t>
            </a:r>
            <a:r>
              <a:rPr lang="en-US" altLang="ko-KR" sz="1200" dirty="0">
                <a:solidFill>
                  <a:schemeClr val="tx1"/>
                </a:solidFill>
              </a:rPr>
              <a:t>"), 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 smtClean="0">
                <a:solidFill>
                  <a:schemeClr val="tx1"/>
                </a:solidFill>
              </a:rPr>
              <a:t>(“female"), </a:t>
            </a:r>
            <a:r>
              <a:rPr lang="en-US" altLang="ko-KR" sz="1200" dirty="0">
                <a:solidFill>
                  <a:schemeClr val="tx1"/>
                </a:solidFill>
              </a:rPr>
              <a:t>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("01056789012</a:t>
            </a:r>
            <a:r>
              <a:rPr lang="en-US" altLang="ko-KR" sz="1200" dirty="0" smtClean="0">
                <a:solidFill>
                  <a:schemeClr val="tx1"/>
                </a:solidFill>
              </a:rPr>
              <a:t>")));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public void initialize(URL location, </a:t>
            </a:r>
            <a:r>
              <a:rPr lang="en-US" altLang="ko-KR" sz="12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200" dirty="0">
                <a:solidFill>
                  <a:schemeClr val="tx1"/>
                </a:solidFill>
              </a:rPr>
              <a:t> resources)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studentnumColumn.setCellValueFactory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cellData</a:t>
            </a:r>
            <a:r>
              <a:rPr lang="en-US" altLang="ko-KR" sz="1200" dirty="0" smtClean="0">
                <a:solidFill>
                  <a:schemeClr val="tx1"/>
                </a:solidFill>
              </a:rPr>
              <a:t> -&gt;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cellData.getValue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getstudentnum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asObject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nameColumn.setCellValueFactory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cellData</a:t>
            </a:r>
            <a:r>
              <a:rPr lang="en-US" altLang="ko-KR" sz="1200" dirty="0">
                <a:solidFill>
                  <a:schemeClr val="tx1"/>
                </a:solidFill>
              </a:rPr>
              <a:t> -&gt; </a:t>
            </a:r>
            <a:r>
              <a:rPr lang="en-US" altLang="ko-KR" sz="1200" dirty="0" err="1">
                <a:solidFill>
                  <a:schemeClr val="tx1"/>
                </a:solidFill>
              </a:rPr>
              <a:t>cellData.getValue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getname</a:t>
            </a:r>
            <a:r>
              <a:rPr lang="en-US" altLang="ko-KR" sz="1200" dirty="0">
                <a:solidFill>
                  <a:schemeClr val="tx1"/>
                </a:solidFill>
              </a:rPr>
              <a:t>()); 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genderColumn.setCellValueFactory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cellData</a:t>
            </a:r>
            <a:r>
              <a:rPr lang="en-US" altLang="ko-KR" sz="1200" dirty="0">
                <a:solidFill>
                  <a:schemeClr val="tx1"/>
                </a:solidFill>
              </a:rPr>
              <a:t> -&gt; </a:t>
            </a:r>
            <a:r>
              <a:rPr lang="en-US" altLang="ko-KR" sz="1200" dirty="0" err="1">
                <a:solidFill>
                  <a:schemeClr val="tx1"/>
                </a:solidFill>
              </a:rPr>
              <a:t>cellData.getValue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getgender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phonenumberColumn.setCellValueFactory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cellData</a:t>
            </a:r>
            <a:r>
              <a:rPr lang="en-US" altLang="ko-KR" sz="1200" dirty="0">
                <a:solidFill>
                  <a:schemeClr val="tx1"/>
                </a:solidFill>
              </a:rPr>
              <a:t> -&gt; </a:t>
            </a:r>
            <a:r>
              <a:rPr lang="en-US" altLang="ko-KR" sz="1200" dirty="0" err="1">
                <a:solidFill>
                  <a:schemeClr val="tx1"/>
                </a:solidFill>
              </a:rPr>
              <a:t>cellData.getValue</a:t>
            </a:r>
            <a:r>
              <a:rPr lang="en-US" altLang="ko-KR" sz="1200" dirty="0">
                <a:solidFill>
                  <a:schemeClr val="tx1"/>
                </a:solidFill>
              </a:rPr>
              <a:t>().</a:t>
            </a:r>
            <a:r>
              <a:rPr lang="en-US" altLang="ko-KR" sz="1200" dirty="0" err="1">
                <a:solidFill>
                  <a:schemeClr val="tx1"/>
                </a:solidFill>
              </a:rPr>
              <a:t>getphonenumber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</a:t>
            </a:r>
            <a:r>
              <a:rPr lang="en-US" altLang="ko-KR" sz="1200" dirty="0" err="1">
                <a:solidFill>
                  <a:schemeClr val="tx1"/>
                </a:solidFill>
              </a:rPr>
              <a:t>tableView.setItems</a:t>
            </a:r>
            <a:r>
              <a:rPr lang="en-US" altLang="ko-KR" sz="1200" dirty="0">
                <a:solidFill>
                  <a:schemeClr val="tx1"/>
                </a:solidFill>
              </a:rPr>
              <a:t>(list);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156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TableView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Controller.java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6344" y="1682496"/>
            <a:ext cx="8202168" cy="4690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addButton.addEventHandler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MouseEvent.MOUSE_CLICKED</a:t>
            </a:r>
            <a:r>
              <a:rPr lang="en-US" altLang="ko-KR" sz="1200" dirty="0" smtClean="0">
                <a:solidFill>
                  <a:schemeClr val="tx1"/>
                </a:solidFill>
              </a:rPr>
              <a:t>, new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EventHandler</a:t>
            </a:r>
            <a:r>
              <a:rPr lang="en-US" altLang="ko-KR" sz="1200" dirty="0" smtClean="0">
                <a:solidFill>
                  <a:schemeClr val="tx1"/>
                </a:solidFill>
              </a:rPr>
              <a:t>&lt;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MouseEvent</a:t>
            </a:r>
            <a:r>
              <a:rPr lang="en-US" altLang="ko-KR" sz="1200" dirty="0" smtClean="0">
                <a:solidFill>
                  <a:schemeClr val="tx1"/>
                </a:solidFill>
              </a:rPr>
              <a:t>&gt;() {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200" dirty="0">
                <a:solidFill>
                  <a:schemeClr val="tx1"/>
                </a:solidFill>
              </a:rPr>
              <a:t>@Override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public void handle(</a:t>
            </a:r>
            <a:r>
              <a:rPr lang="en-US" altLang="ko-KR" sz="1200" dirty="0" err="1">
                <a:solidFill>
                  <a:schemeClr val="tx1"/>
                </a:solidFill>
              </a:rPr>
              <a:t>MouseEvent</a:t>
            </a:r>
            <a:r>
              <a:rPr lang="en-US" altLang="ko-KR" sz="1200" dirty="0">
                <a:solidFill>
                  <a:schemeClr val="tx1"/>
                </a:solidFill>
              </a:rPr>
              <a:t> event) {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try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</a:t>
            </a:r>
            <a:r>
              <a:rPr lang="en-US" altLang="ko-KR" sz="1200" dirty="0" smtClean="0">
                <a:solidFill>
                  <a:schemeClr val="tx1"/>
                </a:solidFill>
              </a:rPr>
              <a:t>	if(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nameField.getText</a:t>
            </a:r>
            <a:r>
              <a:rPr lang="en-US" altLang="ko-KR" sz="1200" dirty="0">
                <a:solidFill>
                  <a:schemeClr val="tx1"/>
                </a:solidFill>
              </a:rPr>
              <a:t>().equals("")||</a:t>
            </a:r>
            <a:r>
              <a:rPr lang="en-US" altLang="ko-KR" sz="1200" dirty="0" err="1">
                <a:solidFill>
                  <a:schemeClr val="tx1"/>
                </a:solidFill>
              </a:rPr>
              <a:t>phonenumberField.getText</a:t>
            </a:r>
            <a:r>
              <a:rPr lang="en-US" altLang="ko-KR" sz="1200" dirty="0">
                <a:solidFill>
                  <a:schemeClr val="tx1"/>
                </a:solidFill>
              </a:rPr>
              <a:t>().equals(""))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	return;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  <a:r>
              <a:rPr lang="en-US" altLang="ko-KR" sz="1200" dirty="0" err="1">
                <a:solidFill>
                  <a:schemeClr val="tx1"/>
                </a:solidFill>
              </a:rPr>
              <a:t>tableView.getItems</a:t>
            </a:r>
            <a:r>
              <a:rPr lang="en-US" altLang="ko-KR" sz="1200" dirty="0">
                <a:solidFill>
                  <a:schemeClr val="tx1"/>
                </a:solidFill>
              </a:rPr>
              <a:t>().add(new </a:t>
            </a:r>
            <a:r>
              <a:rPr lang="en-US" altLang="ko-KR" sz="1200" dirty="0" err="1">
                <a:solidFill>
                  <a:schemeClr val="tx1"/>
                </a:solidFill>
              </a:rPr>
              <a:t>TableViewModel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	</a:t>
            </a:r>
            <a:r>
              <a:rPr lang="en-US" altLang="ko-KR" sz="1200" dirty="0" smtClean="0">
                <a:solidFill>
                  <a:schemeClr val="tx1"/>
                </a:solidFill>
              </a:rPr>
              <a:t>	new </a:t>
            </a:r>
            <a:r>
              <a:rPr lang="en-US" altLang="ko-KR" sz="1200" dirty="0" err="1">
                <a:solidFill>
                  <a:schemeClr val="tx1"/>
                </a:solidFill>
              </a:rPr>
              <a:t>SimpleIntegerProperty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Integer.parseInt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studentnumField.getText</a:t>
            </a:r>
            <a:r>
              <a:rPr lang="en-US" altLang="ko-KR" sz="1200" dirty="0">
                <a:solidFill>
                  <a:schemeClr val="tx1"/>
                </a:solidFill>
              </a:rPr>
              <a:t>())),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	</a:t>
            </a:r>
            <a:r>
              <a:rPr lang="en-US" altLang="ko-KR" sz="1200" dirty="0" smtClean="0">
                <a:solidFill>
                  <a:schemeClr val="tx1"/>
                </a:solidFill>
              </a:rPr>
              <a:t>	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nameField.getText</a:t>
            </a:r>
            <a:r>
              <a:rPr lang="en-US" altLang="ko-KR" sz="1200" dirty="0">
                <a:solidFill>
                  <a:schemeClr val="tx1"/>
                </a:solidFill>
              </a:rPr>
              <a:t>()),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		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genderField.getValue</a:t>
            </a:r>
            <a:r>
              <a:rPr lang="en-US" altLang="ko-KR" sz="1200" dirty="0">
                <a:solidFill>
                  <a:schemeClr val="tx1"/>
                </a:solidFill>
              </a:rPr>
              <a:t>()),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		new </a:t>
            </a:r>
            <a:r>
              <a:rPr lang="en-US" altLang="ko-KR" sz="1200" dirty="0" err="1">
                <a:solidFill>
                  <a:schemeClr val="tx1"/>
                </a:solidFill>
              </a:rPr>
              <a:t>SimpleStringProperty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phonenumberField.getText</a:t>
            </a:r>
            <a:r>
              <a:rPr lang="en-US" altLang="ko-KR" sz="1200" dirty="0">
                <a:solidFill>
                  <a:schemeClr val="tx1"/>
                </a:solidFill>
              </a:rPr>
              <a:t>())));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  <a:r>
              <a:rPr lang="en-US" altLang="ko-KR" sz="1200" dirty="0" err="1">
                <a:solidFill>
                  <a:schemeClr val="tx1"/>
                </a:solidFill>
              </a:rPr>
              <a:t>studentnumField.setText</a:t>
            </a:r>
            <a:r>
              <a:rPr lang="en-US" altLang="ko-KR" sz="1200" dirty="0">
                <a:solidFill>
                  <a:schemeClr val="tx1"/>
                </a:solidFill>
              </a:rPr>
              <a:t>("");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  <a:r>
              <a:rPr lang="en-US" altLang="ko-KR" sz="1200" dirty="0" err="1">
                <a:solidFill>
                  <a:schemeClr val="tx1"/>
                </a:solidFill>
              </a:rPr>
              <a:t>nameField.setText</a:t>
            </a:r>
            <a:r>
              <a:rPr lang="en-US" altLang="ko-KR" sz="1200" dirty="0">
                <a:solidFill>
                  <a:schemeClr val="tx1"/>
                </a:solidFill>
              </a:rPr>
              <a:t>("");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  <a:r>
              <a:rPr lang="en-US" altLang="ko-KR" sz="1200" dirty="0" err="1">
                <a:solidFill>
                  <a:schemeClr val="tx1"/>
                </a:solidFill>
              </a:rPr>
              <a:t>genderField.setValue</a:t>
            </a:r>
            <a:r>
              <a:rPr lang="en-US" altLang="ko-KR" sz="1200" dirty="0">
                <a:solidFill>
                  <a:schemeClr val="tx1"/>
                </a:solidFill>
              </a:rPr>
              <a:t>(null);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	</a:t>
            </a:r>
            <a:r>
              <a:rPr lang="en-US" altLang="ko-KR" sz="1200" dirty="0" err="1">
                <a:solidFill>
                  <a:schemeClr val="tx1"/>
                </a:solidFill>
              </a:rPr>
              <a:t>phonenumberField.setText</a:t>
            </a:r>
            <a:r>
              <a:rPr lang="en-US" altLang="ko-KR" sz="1200" dirty="0">
                <a:solidFill>
                  <a:schemeClr val="tx1"/>
                </a:solidFill>
              </a:rPr>
              <a:t>("");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     </a:t>
            </a:r>
            <a:r>
              <a:rPr lang="en-US" altLang="ko-KR" sz="1200" dirty="0">
                <a:solidFill>
                  <a:schemeClr val="tx1"/>
                </a:solidFill>
              </a:rPr>
              <a:t>	}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	catch (</a:t>
            </a:r>
            <a:r>
              <a:rPr lang="en-US" altLang="ko-KR" sz="1200" dirty="0" err="1">
                <a:solidFill>
                  <a:schemeClr val="tx1"/>
                </a:solidFill>
              </a:rPr>
              <a:t>NumberFormatException</a:t>
            </a:r>
            <a:r>
              <a:rPr lang="en-US" altLang="ko-KR" sz="1200" dirty="0">
                <a:solidFill>
                  <a:schemeClr val="tx1"/>
                </a:solidFill>
              </a:rPr>
              <a:t> e){}	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});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1378070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Toolbar, </a:t>
            </a:r>
            <a:r>
              <a:rPr lang="en-US" altLang="ko-KR" dirty="0" err="1"/>
              <a:t>ColorPicker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r>
              <a:rPr lang="en-US" altLang="ko-KR" dirty="0" err="1" smtClean="0"/>
              <a:t>ListView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r>
              <a:rPr lang="en-US" altLang="ko-KR" dirty="0" err="1"/>
              <a:t>TextField</a:t>
            </a:r>
            <a:r>
              <a:rPr lang="en-US" altLang="ko-KR" dirty="0"/>
              <a:t>, </a:t>
            </a:r>
            <a:r>
              <a:rPr lang="en-US" altLang="ko-KR" dirty="0" err="1"/>
              <a:t>ComboBox,TableView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Toolbar, </a:t>
            </a:r>
            <a:r>
              <a:rPr lang="en-US" altLang="ko-KR" dirty="0" err="1"/>
              <a:t>ColorPicker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" y="2682240"/>
            <a:ext cx="3067838" cy="322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30" y="3012440"/>
            <a:ext cx="2476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78" y="2636520"/>
            <a:ext cx="313316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r>
              <a:rPr lang="en-US" altLang="ko-KR" dirty="0" smtClean="0"/>
              <a:t>Toolbar</a:t>
            </a:r>
            <a:r>
              <a:rPr lang="ko-KR" altLang="en-US" dirty="0" smtClean="0"/>
              <a:t>를 사용하여 배경색을 바꾸는 프로그램 코드를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색은 </a:t>
            </a:r>
            <a:r>
              <a:rPr lang="en-US" altLang="ko-KR" dirty="0" err="1" smtClean="0"/>
              <a:t>ColorPicker</a:t>
            </a:r>
            <a:r>
              <a:rPr lang="ko-KR" altLang="en-US" dirty="0" smtClean="0"/>
              <a:t>를 사용하여 선택함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407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Toolbar, </a:t>
            </a:r>
            <a:r>
              <a:rPr lang="en-US" altLang="ko-KR" dirty="0" err="1"/>
              <a:t>ColorPicker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Main.java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2008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Main extends Application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@</a:t>
            </a:r>
            <a:r>
              <a:rPr lang="en-US" altLang="ko-KR" sz="16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public </a:t>
            </a:r>
            <a:r>
              <a:rPr lang="en-US" altLang="ko-KR" sz="1600" dirty="0">
                <a:solidFill>
                  <a:schemeClr val="tx1"/>
                </a:solidFill>
              </a:rPr>
              <a:t>void start(Stage stage)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try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Parent </a:t>
            </a:r>
            <a:r>
              <a:rPr lang="en-US" altLang="ko-KR" sz="1600" dirty="0">
                <a:solidFill>
                  <a:schemeClr val="tx1"/>
                </a:solidFill>
              </a:rPr>
              <a:t>root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FXMLLoader.load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getClass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getResource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</a:rPr>
              <a:t>color.fxml</a:t>
            </a:r>
            <a:r>
              <a:rPr lang="en-US" altLang="ko-KR" sz="1600" dirty="0">
                <a:solidFill>
                  <a:schemeClr val="tx1"/>
                </a:solidFill>
              </a:rPr>
              <a:t>"));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Scene </a:t>
            </a:r>
            <a:r>
              <a:rPr lang="en-US" altLang="ko-KR" sz="1600" dirty="0" err="1">
                <a:solidFill>
                  <a:schemeClr val="tx1"/>
                </a:solidFill>
              </a:rPr>
              <a:t>scene</a:t>
            </a:r>
            <a:r>
              <a:rPr lang="en-US" altLang="ko-KR" sz="1600" dirty="0">
                <a:solidFill>
                  <a:schemeClr val="tx1"/>
                </a:solidFill>
              </a:rPr>
              <a:t> = new Scene(root);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stage.setTitle</a:t>
            </a:r>
            <a:r>
              <a:rPr lang="en-US" altLang="ko-KR" sz="1600" dirty="0">
                <a:solidFill>
                  <a:schemeClr val="tx1"/>
                </a:solidFill>
              </a:rPr>
              <a:t>("background color test");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stage.setScene</a:t>
            </a:r>
            <a:r>
              <a:rPr lang="en-US" altLang="ko-KR" sz="1600" dirty="0" smtClean="0">
                <a:solidFill>
                  <a:schemeClr val="tx1"/>
                </a:solidFill>
              </a:rPr>
              <a:t>(scene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stage.show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} </a:t>
            </a:r>
            <a:r>
              <a:rPr lang="en-US" altLang="ko-KR" sz="1600" dirty="0">
                <a:solidFill>
                  <a:schemeClr val="tx1"/>
                </a:solidFill>
              </a:rPr>
              <a:t>catch(Exception 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e.printStackTrace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public </a:t>
            </a:r>
            <a:r>
              <a:rPr lang="en-US" altLang="ko-KR" sz="1600" dirty="0">
                <a:solidFill>
                  <a:schemeClr val="tx1"/>
                </a:solidFill>
              </a:rPr>
              <a:t>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launch(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498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Toolbar, </a:t>
            </a:r>
            <a:r>
              <a:rPr lang="en-US" altLang="ko-KR" dirty="0" err="1"/>
              <a:t>ColorPicker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err="1" smtClean="0"/>
              <a:t>Color.fxml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35432" y="1767840"/>
            <a:ext cx="8046720" cy="494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BorderPane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xmlns:fx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fxml</a:t>
            </a:r>
            <a:r>
              <a:rPr lang="en-US" altLang="ko-KR" sz="1300" dirty="0">
                <a:solidFill>
                  <a:schemeClr val="tx1"/>
                </a:solidFill>
              </a:rPr>
              <a:t>/1"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err="1">
                <a:solidFill>
                  <a:schemeClr val="tx1"/>
                </a:solidFill>
              </a:rPr>
              <a:t>xmlns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javafx</a:t>
            </a:r>
            <a:r>
              <a:rPr lang="en-US" altLang="ko-KR" sz="1300" dirty="0">
                <a:solidFill>
                  <a:schemeClr val="tx1"/>
                </a:solidFill>
              </a:rPr>
              <a:t>/8"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="600.0"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="600.0"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300" dirty="0">
                <a:solidFill>
                  <a:schemeClr val="tx1"/>
                </a:solidFill>
              </a:rPr>
              <a:t>="chapter12.Controller"&gt;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&lt;top&gt;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ToolBar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&lt;items&gt;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ColorPicker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colorPicker</a:t>
            </a:r>
            <a:r>
              <a:rPr lang="en-US" altLang="ko-KR" sz="13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		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</a:rPr>
              <a:t>value&gt;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			</a:t>
            </a: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>
                <a:solidFill>
                  <a:schemeClr val="tx1"/>
                </a:solidFill>
              </a:rPr>
              <a:t>Color blue="1.0" green="1.0" red="1.0" 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			</a:t>
            </a:r>
            <a:r>
              <a:rPr lang="en-US" altLang="ko-KR" sz="1300" dirty="0" smtClean="0">
                <a:solidFill>
                  <a:schemeClr val="tx1"/>
                </a:solidFill>
              </a:rPr>
              <a:t>&lt;/</a:t>
            </a:r>
            <a:r>
              <a:rPr lang="en-US" altLang="ko-KR" sz="1300" dirty="0">
                <a:solidFill>
                  <a:schemeClr val="tx1"/>
                </a:solidFill>
              </a:rPr>
              <a:t>value&gt;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</a:rPr>
              <a:t>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ColorPicker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    &lt;/items&gt;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ToolBar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   &lt;/children&gt;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&lt;/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&lt;/top&gt;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&lt;center&gt;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&lt;</a:t>
            </a:r>
            <a:r>
              <a:rPr lang="en-US" altLang="ko-KR" sz="1300" dirty="0" err="1">
                <a:solidFill>
                  <a:schemeClr val="tx1"/>
                </a:solidFill>
              </a:rPr>
              <a:t>VBox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="box"/&gt;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&lt;/center&gt;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BorderPane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8143510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Toolbar, </a:t>
            </a:r>
            <a:r>
              <a:rPr lang="en-US" altLang="ko-KR" dirty="0" err="1"/>
              <a:t>ColorPicker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Controller.java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8000" y="1767840"/>
            <a:ext cx="8046720" cy="4943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public class Controller implements </a:t>
            </a:r>
            <a:r>
              <a:rPr lang="en-US" altLang="ko-KR" sz="1100" dirty="0" err="1">
                <a:solidFill>
                  <a:schemeClr val="tx1"/>
                </a:solidFill>
              </a:rPr>
              <a:t>Initializable</a:t>
            </a:r>
            <a:r>
              <a:rPr lang="en-US" altLang="ko-KR" sz="1100" dirty="0" smtClean="0">
                <a:solidFill>
                  <a:schemeClr val="tx1"/>
                </a:solidFill>
              </a:rPr>
              <a:t>{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</a:t>
            </a:r>
            <a:r>
              <a:rPr lang="en-US" altLang="ko-KR" sz="1100" dirty="0" err="1">
                <a:solidFill>
                  <a:schemeClr val="tx1"/>
                </a:solidFill>
              </a:rPr>
              <a:t>ColorPicker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colorPicker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@FXML private </a:t>
            </a:r>
            <a:r>
              <a:rPr lang="en-US" altLang="ko-KR" sz="1100" dirty="0" err="1">
                <a:solidFill>
                  <a:schemeClr val="tx1"/>
                </a:solidFill>
              </a:rPr>
              <a:t>VBox</a:t>
            </a:r>
            <a:r>
              <a:rPr lang="en-US" altLang="ko-KR" sz="1100" dirty="0">
                <a:solidFill>
                  <a:schemeClr val="tx1"/>
                </a:solidFill>
              </a:rPr>
              <a:t> box;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Color </a:t>
            </a:r>
            <a:r>
              <a:rPr lang="en-US" altLang="ko-KR" sz="1100" dirty="0" err="1">
                <a:solidFill>
                  <a:schemeClr val="tx1"/>
                </a:solidFill>
              </a:rPr>
              <a:t>pickColor</a:t>
            </a:r>
            <a:r>
              <a:rPr lang="en-US" altLang="ko-KR" sz="11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@Override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public void initialize(URL location, </a:t>
            </a:r>
            <a:r>
              <a:rPr lang="en-US" altLang="ko-KR" sz="1100" dirty="0" err="1">
                <a:solidFill>
                  <a:schemeClr val="tx1"/>
                </a:solidFill>
              </a:rPr>
              <a:t>ResourceBundle</a:t>
            </a:r>
            <a:r>
              <a:rPr lang="en-US" altLang="ko-KR" sz="1100" dirty="0">
                <a:solidFill>
                  <a:schemeClr val="tx1"/>
                </a:solidFill>
              </a:rPr>
              <a:t> resources){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</a:t>
            </a:r>
            <a:r>
              <a:rPr lang="en-US" altLang="ko-KR" sz="1100" dirty="0" err="1">
                <a:solidFill>
                  <a:schemeClr val="tx1"/>
                </a:solidFill>
              </a:rPr>
              <a:t>colorPicker.setOnAction</a:t>
            </a:r>
            <a:r>
              <a:rPr lang="en-US" altLang="ko-KR" sz="1100" dirty="0">
                <a:solidFill>
                  <a:schemeClr val="tx1"/>
                </a:solidFill>
              </a:rPr>
              <a:t>(e -&gt;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pickColor</a:t>
            </a:r>
            <a:r>
              <a:rPr lang="en-US" altLang="ko-KR" sz="1100" dirty="0">
                <a:solidFill>
                  <a:schemeClr val="tx1"/>
                </a:solidFill>
              </a:rPr>
              <a:t> = </a:t>
            </a:r>
            <a:r>
              <a:rPr lang="en-US" altLang="ko-KR" sz="1100" dirty="0" err="1">
                <a:solidFill>
                  <a:schemeClr val="tx1"/>
                </a:solidFill>
              </a:rPr>
              <a:t>colorPicker.getValue</a:t>
            </a:r>
            <a:r>
              <a:rPr lang="en-US" altLang="ko-KR" sz="11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	</a:t>
            </a:r>
            <a:r>
              <a:rPr lang="en-US" altLang="ko-KR" sz="1100" dirty="0" err="1">
                <a:solidFill>
                  <a:schemeClr val="tx1"/>
                </a:solidFill>
              </a:rPr>
              <a:t>box.setStyle</a:t>
            </a:r>
            <a:r>
              <a:rPr lang="en-US" altLang="ko-KR" sz="1100" dirty="0" smtClean="0">
                <a:solidFill>
                  <a:schemeClr val="tx1"/>
                </a:solidFill>
              </a:rPr>
              <a:t>("-</a:t>
            </a:r>
            <a:r>
              <a:rPr lang="en-US" altLang="ko-KR" sz="1100" dirty="0" err="1">
                <a:solidFill>
                  <a:schemeClr val="tx1"/>
                </a:solidFill>
              </a:rPr>
              <a:t>fx</a:t>
            </a:r>
            <a:r>
              <a:rPr lang="en-US" altLang="ko-KR" sz="1100" dirty="0">
                <a:solidFill>
                  <a:schemeClr val="tx1"/>
                </a:solidFill>
              </a:rPr>
              <a:t>-background-color: " + </a:t>
            </a:r>
            <a:r>
              <a:rPr lang="en-US" altLang="ko-KR" sz="1100" dirty="0" err="1">
                <a:solidFill>
                  <a:schemeClr val="tx1"/>
                </a:solidFill>
              </a:rPr>
              <a:t>toRgbString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pickColor</a:t>
            </a:r>
            <a:r>
              <a:rPr lang="en-US" altLang="ko-KR" sz="1100" dirty="0">
                <a:solidFill>
                  <a:schemeClr val="tx1"/>
                </a:solidFill>
              </a:rPr>
              <a:t>) + ";"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            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	});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	</a:t>
            </a:r>
            <a:r>
              <a:rPr lang="en-US" altLang="ko-KR" sz="11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private String </a:t>
            </a:r>
            <a:r>
              <a:rPr lang="en-US" altLang="ko-KR" sz="1100" dirty="0" err="1" smtClean="0">
                <a:solidFill>
                  <a:schemeClr val="tx1"/>
                </a:solidFill>
              </a:rPr>
              <a:t>toRgbString</a:t>
            </a:r>
            <a:r>
              <a:rPr lang="en-US" altLang="ko-KR" sz="1100" dirty="0" smtClean="0">
                <a:solidFill>
                  <a:schemeClr val="tx1"/>
                </a:solidFill>
              </a:rPr>
              <a:t>(Color c)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</a:rPr>
              <a:t>return "</a:t>
            </a:r>
            <a:r>
              <a:rPr lang="en-US" altLang="ko-KR" sz="1100" dirty="0" err="1">
                <a:solidFill>
                  <a:schemeClr val="tx1"/>
                </a:solidFill>
              </a:rPr>
              <a:t>rgb</a:t>
            </a:r>
            <a:r>
              <a:rPr lang="en-US" altLang="ko-KR" sz="1100" dirty="0">
                <a:solidFill>
                  <a:schemeClr val="tx1"/>
                </a:solidFill>
              </a:rPr>
              <a:t>("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          + to255Int(</a:t>
            </a:r>
            <a:r>
              <a:rPr lang="en-US" altLang="ko-KR" sz="1100" dirty="0" err="1">
                <a:solidFill>
                  <a:schemeClr val="tx1"/>
                </a:solidFill>
              </a:rPr>
              <a:t>c.getRed</a:t>
            </a:r>
            <a:r>
              <a:rPr lang="en-US" altLang="ko-KR" sz="1100" dirty="0">
                <a:solidFill>
                  <a:schemeClr val="tx1"/>
                </a:solidFill>
              </a:rPr>
              <a:t>())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    + "," + to255Int(</a:t>
            </a:r>
            <a:r>
              <a:rPr lang="en-US" altLang="ko-KR" sz="1100" dirty="0" err="1">
                <a:solidFill>
                  <a:schemeClr val="tx1"/>
                </a:solidFill>
              </a:rPr>
              <a:t>c.getGreen</a:t>
            </a:r>
            <a:r>
              <a:rPr lang="en-US" altLang="ko-KR" sz="1100" dirty="0">
                <a:solidFill>
                  <a:schemeClr val="tx1"/>
                </a:solidFill>
              </a:rPr>
              <a:t>())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    + "," + to255Int(</a:t>
            </a:r>
            <a:r>
              <a:rPr lang="en-US" altLang="ko-KR" sz="1100" dirty="0" err="1">
                <a:solidFill>
                  <a:schemeClr val="tx1"/>
                </a:solidFill>
              </a:rPr>
              <a:t>c.getBlue</a:t>
            </a:r>
            <a:r>
              <a:rPr lang="en-US" altLang="ko-KR" sz="1100" dirty="0">
                <a:solidFill>
                  <a:schemeClr val="tx1"/>
                </a:solidFill>
              </a:rPr>
              <a:t>())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+ ")";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private 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 to255Int(double d) {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return (</a:t>
            </a:r>
            <a:r>
              <a:rPr lang="en-US" altLang="ko-KR" sz="1100" dirty="0" err="1">
                <a:solidFill>
                  <a:schemeClr val="tx1"/>
                </a:solidFill>
              </a:rPr>
              <a:t>int</a:t>
            </a:r>
            <a:r>
              <a:rPr lang="en-US" altLang="ko-KR" sz="1100" dirty="0">
                <a:solidFill>
                  <a:schemeClr val="tx1"/>
                </a:solidFill>
              </a:rPr>
              <a:t>) (d * 255);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</a:t>
            </a:r>
            <a:r>
              <a:rPr lang="en-US" altLang="ko-KR" sz="1100" dirty="0" smtClean="0">
                <a:solidFill>
                  <a:schemeClr val="tx1"/>
                </a:solidFill>
              </a:rPr>
              <a:t>}</a:t>
            </a:r>
            <a:r>
              <a:rPr lang="en-US" altLang="ko-KR" sz="11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8646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ListView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ImageView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4912242"/>
          </a:xfrm>
        </p:spPr>
        <p:txBody>
          <a:bodyPr/>
          <a:lstStyle/>
          <a:p>
            <a:r>
              <a:rPr lang="en-US" altLang="ko-KR" dirty="0" err="1" smtClean="0"/>
              <a:t>ListView</a:t>
            </a:r>
            <a:r>
              <a:rPr lang="ko-KR" altLang="en-US" dirty="0" smtClean="0"/>
              <a:t>를 사용하여 항목을 클릭하면 </a:t>
            </a:r>
            <a:r>
              <a:rPr lang="en-US" altLang="ko-KR" dirty="0" err="1" smtClean="0"/>
              <a:t>ImageView</a:t>
            </a:r>
            <a:r>
              <a:rPr lang="ko-KR" altLang="en-US" dirty="0" smtClean="0"/>
              <a:t>에서 이미지가 출력되는 프로그램의 소스코드를 작성하시오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" y="3185922"/>
            <a:ext cx="3979723" cy="204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44" y="3185921"/>
            <a:ext cx="4070408" cy="20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46372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r>
              <a:rPr lang="en-US" altLang="ko-KR" dirty="0"/>
              <a:t>, </a:t>
            </a:r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smtClean="0"/>
              <a:t>Main.java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0296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public </a:t>
            </a:r>
            <a:r>
              <a:rPr lang="en-US" altLang="ko-KR" sz="1600" dirty="0">
                <a:solidFill>
                  <a:schemeClr val="tx1"/>
                </a:solidFill>
              </a:rPr>
              <a:t>class Main extends Application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@</a:t>
            </a:r>
            <a:r>
              <a:rPr lang="en-US" altLang="ko-KR" sz="1600" dirty="0">
                <a:solidFill>
                  <a:schemeClr val="tx1"/>
                </a:solidFill>
              </a:rPr>
              <a:t>Override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public </a:t>
            </a:r>
            <a:r>
              <a:rPr lang="en-US" altLang="ko-KR" sz="1600" dirty="0">
                <a:solidFill>
                  <a:schemeClr val="tx1"/>
                </a:solidFill>
              </a:rPr>
              <a:t>void start(Stage stage) </a:t>
            </a:r>
            <a:r>
              <a:rPr lang="en-US" altLang="ko-KR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try </a:t>
            </a:r>
            <a:r>
              <a:rPr lang="en-US" altLang="ko-KR" sz="16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Parent </a:t>
            </a:r>
            <a:r>
              <a:rPr lang="en-US" altLang="ko-KR" sz="1600" dirty="0">
                <a:solidFill>
                  <a:schemeClr val="tx1"/>
                </a:solidFill>
              </a:rPr>
              <a:t>root </a:t>
            </a:r>
            <a:r>
              <a:rPr lang="en-US" altLang="ko-KR" sz="1600" dirty="0" smtClean="0">
                <a:solidFill>
                  <a:schemeClr val="tx1"/>
                </a:solidFill>
              </a:rPr>
              <a:t>=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FXMLLoader.load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getClass</a:t>
            </a:r>
            <a:r>
              <a:rPr lang="en-US" altLang="ko-KR" sz="1600" dirty="0">
                <a:solidFill>
                  <a:schemeClr val="tx1"/>
                </a:solidFill>
              </a:rPr>
              <a:t>().</a:t>
            </a:r>
            <a:r>
              <a:rPr lang="en-US" altLang="ko-KR" sz="1600" dirty="0" err="1">
                <a:solidFill>
                  <a:schemeClr val="tx1"/>
                </a:solidFill>
              </a:rPr>
              <a:t>getResource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list.fxml</a:t>
            </a:r>
            <a:r>
              <a:rPr lang="en-US" altLang="ko-KR" sz="1600" dirty="0">
                <a:solidFill>
                  <a:schemeClr val="tx1"/>
                </a:solidFill>
              </a:rPr>
              <a:t>"));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Scene </a:t>
            </a:r>
            <a:r>
              <a:rPr lang="en-US" altLang="ko-KR" sz="1600" dirty="0" err="1">
                <a:solidFill>
                  <a:schemeClr val="tx1"/>
                </a:solidFill>
              </a:rPr>
              <a:t>scene</a:t>
            </a:r>
            <a:r>
              <a:rPr lang="en-US" altLang="ko-KR" sz="1600" dirty="0">
                <a:solidFill>
                  <a:schemeClr val="tx1"/>
                </a:solidFill>
              </a:rPr>
              <a:t> = new Scene(root);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stage.setTitle</a:t>
            </a:r>
            <a:r>
              <a:rPr lang="en-US" altLang="ko-KR" sz="1600" dirty="0" smtClean="0">
                <a:solidFill>
                  <a:schemeClr val="tx1"/>
                </a:solidFill>
              </a:rPr>
              <a:t>(“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listView</a:t>
            </a:r>
            <a:r>
              <a:rPr lang="en-US" altLang="ko-KR" sz="1600" dirty="0" smtClean="0">
                <a:solidFill>
                  <a:schemeClr val="tx1"/>
                </a:solidFill>
              </a:rPr>
              <a:t> test</a:t>
            </a:r>
            <a:r>
              <a:rPr lang="en-US" altLang="ko-KR" sz="16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stage.setScene</a:t>
            </a:r>
            <a:r>
              <a:rPr lang="en-US" altLang="ko-KR" sz="1600" dirty="0" smtClean="0">
                <a:solidFill>
                  <a:schemeClr val="tx1"/>
                </a:solidFill>
              </a:rPr>
              <a:t>(scene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stage.show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} </a:t>
            </a:r>
            <a:r>
              <a:rPr lang="en-US" altLang="ko-KR" sz="1600" dirty="0">
                <a:solidFill>
                  <a:schemeClr val="tx1"/>
                </a:solidFill>
              </a:rPr>
              <a:t>catch(Exception 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	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e.printStackTrace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 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public </a:t>
            </a:r>
            <a:r>
              <a:rPr lang="en-US" altLang="ko-KR" sz="1600" dirty="0">
                <a:solidFill>
                  <a:schemeClr val="tx1"/>
                </a:solidFill>
              </a:rPr>
              <a:t>static void main(String[] </a:t>
            </a:r>
            <a:r>
              <a:rPr lang="en-US" altLang="ko-KR" sz="1600" dirty="0" err="1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launch(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49003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ListView</a:t>
            </a:r>
            <a:r>
              <a:rPr lang="en-US" altLang="ko-KR" dirty="0"/>
              <a:t>, </a:t>
            </a:r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>
          <a:xfrm>
            <a:off x="623777" y="1226288"/>
            <a:ext cx="8063023" cy="551712"/>
          </a:xfrm>
        </p:spPr>
        <p:txBody>
          <a:bodyPr/>
          <a:lstStyle/>
          <a:p>
            <a:r>
              <a:rPr lang="en-US" altLang="ko-KR" dirty="0" err="1" smtClean="0"/>
              <a:t>List.fxml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72008" y="1767840"/>
            <a:ext cx="8046720" cy="46146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schemeClr val="tx1"/>
                </a:solidFill>
              </a:rPr>
              <a:t>&lt;</a:t>
            </a:r>
            <a:r>
              <a:rPr lang="en-US" altLang="ko-KR" sz="1300" dirty="0" err="1">
                <a:solidFill>
                  <a:schemeClr val="tx1"/>
                </a:solidFill>
              </a:rPr>
              <a:t>AnchorPane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xmlns:fx</a:t>
            </a:r>
            <a:r>
              <a:rPr lang="en-US" altLang="ko-KR" sz="1300" dirty="0">
                <a:solidFill>
                  <a:schemeClr val="tx1"/>
                </a:solidFill>
              </a:rPr>
              <a:t>="http://javafx.com/</a:t>
            </a:r>
            <a:r>
              <a:rPr lang="en-US" altLang="ko-KR" sz="1300" dirty="0" err="1">
                <a:solidFill>
                  <a:schemeClr val="tx1"/>
                </a:solidFill>
              </a:rPr>
              <a:t>fxml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fx:controller</a:t>
            </a:r>
            <a:r>
              <a:rPr lang="en-US" altLang="ko-KR" sz="1300" dirty="0">
                <a:solidFill>
                  <a:schemeClr val="tx1"/>
                </a:solidFill>
              </a:rPr>
              <a:t>="chapter14.Controller"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="380.0"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="800.0" 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&lt;children&gt;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&lt;Label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="22.0"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="18.0" text="</a:t>
            </a:r>
            <a:r>
              <a:rPr lang="en-US" altLang="ko-KR" sz="1300" dirty="0" err="1">
                <a:solidFill>
                  <a:schemeClr val="tx1"/>
                </a:solidFill>
              </a:rPr>
              <a:t>ListView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</a:rPr>
              <a:t>ListView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listView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="10.0"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="60.0" </a:t>
            </a:r>
            <a:r>
              <a:rPr lang="en-US" altLang="ko-KR" sz="1300" dirty="0" err="1">
                <a:solidFill>
                  <a:schemeClr val="tx1"/>
                </a:solidFill>
              </a:rPr>
              <a:t>prefHeight</a:t>
            </a:r>
            <a:r>
              <a:rPr lang="en-US" altLang="ko-KR" sz="1300" dirty="0">
                <a:solidFill>
                  <a:schemeClr val="tx1"/>
                </a:solidFill>
              </a:rPr>
              <a:t>="300.0" </a:t>
            </a:r>
            <a:r>
              <a:rPr lang="en-US" altLang="ko-KR" sz="1300" dirty="0" err="1">
                <a:solidFill>
                  <a:schemeClr val="tx1"/>
                </a:solidFill>
              </a:rPr>
              <a:t>prefWidth</a:t>
            </a:r>
            <a:r>
              <a:rPr lang="en-US" altLang="ko-KR" sz="1300" dirty="0">
                <a:solidFill>
                  <a:schemeClr val="tx1"/>
                </a:solidFill>
              </a:rPr>
              <a:t>="400.0" 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&lt;Label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="440.0"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="18.0" text="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" 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&lt;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fx:id</a:t>
            </a:r>
            <a:r>
              <a:rPr lang="en-US" altLang="ko-KR" sz="1300" dirty="0">
                <a:solidFill>
                  <a:schemeClr val="tx1"/>
                </a:solidFill>
              </a:rPr>
              <a:t>="</a:t>
            </a:r>
            <a:r>
              <a:rPr lang="en-US" altLang="ko-KR" sz="1300" dirty="0" err="1">
                <a:solidFill>
                  <a:schemeClr val="tx1"/>
                </a:solidFill>
              </a:rPr>
              <a:t>imageView</a:t>
            </a:r>
            <a:r>
              <a:rPr lang="en-US" altLang="ko-KR" sz="1300" dirty="0">
                <a:solidFill>
                  <a:schemeClr val="tx1"/>
                </a:solidFill>
              </a:rPr>
              <a:t>" </a:t>
            </a:r>
            <a:r>
              <a:rPr lang="en-US" altLang="ko-KR" sz="1300" dirty="0" err="1">
                <a:solidFill>
                  <a:schemeClr val="tx1"/>
                </a:solidFill>
              </a:rPr>
              <a:t>fitHeight</a:t>
            </a:r>
            <a:r>
              <a:rPr lang="en-US" altLang="ko-KR" sz="1300" dirty="0">
                <a:solidFill>
                  <a:schemeClr val="tx1"/>
                </a:solidFill>
              </a:rPr>
              <a:t>="300.0" </a:t>
            </a:r>
            <a:r>
              <a:rPr lang="en-US" altLang="ko-KR" sz="1300" dirty="0" err="1">
                <a:solidFill>
                  <a:schemeClr val="tx1"/>
                </a:solidFill>
              </a:rPr>
              <a:t>fitWidth</a:t>
            </a:r>
            <a:r>
              <a:rPr lang="en-US" altLang="ko-KR" sz="1300" dirty="0">
                <a:solidFill>
                  <a:schemeClr val="tx1"/>
                </a:solidFill>
              </a:rPr>
              <a:t>="300.0" </a:t>
            </a:r>
            <a:r>
              <a:rPr lang="en-US" altLang="ko-KR" sz="1300" dirty="0" err="1">
                <a:solidFill>
                  <a:schemeClr val="tx1"/>
                </a:solidFill>
              </a:rPr>
              <a:t>layoutX</a:t>
            </a:r>
            <a:r>
              <a:rPr lang="en-US" altLang="ko-KR" sz="1300" dirty="0">
                <a:solidFill>
                  <a:schemeClr val="tx1"/>
                </a:solidFill>
              </a:rPr>
              <a:t>="480.0" </a:t>
            </a:r>
            <a:r>
              <a:rPr lang="en-US" altLang="ko-KR" sz="1300" dirty="0" err="1">
                <a:solidFill>
                  <a:schemeClr val="tx1"/>
                </a:solidFill>
              </a:rPr>
              <a:t>layoutY</a:t>
            </a:r>
            <a:r>
              <a:rPr lang="en-US" altLang="ko-KR" sz="1300" dirty="0">
                <a:solidFill>
                  <a:schemeClr val="tx1"/>
                </a:solidFill>
              </a:rPr>
              <a:t>="60.0" </a:t>
            </a:r>
            <a:r>
              <a:rPr lang="en-US" altLang="ko-KR" sz="1300" dirty="0" err="1">
                <a:solidFill>
                  <a:schemeClr val="tx1"/>
                </a:solidFill>
              </a:rPr>
              <a:t>preserveRatio</a:t>
            </a:r>
            <a:r>
              <a:rPr lang="en-US" altLang="ko-KR" sz="1300" dirty="0">
                <a:solidFill>
                  <a:schemeClr val="tx1"/>
                </a:solidFill>
              </a:rPr>
              <a:t>="true" /&gt;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   &lt;/children&gt;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tx1"/>
                </a:solidFill>
              </a:rPr>
              <a:t>&lt;/</a:t>
            </a:r>
            <a:r>
              <a:rPr lang="en-US" altLang="ko-KR" sz="1300" dirty="0" err="1">
                <a:solidFill>
                  <a:schemeClr val="tx1"/>
                </a:solidFill>
              </a:rPr>
              <a:t>AnchorPane</a:t>
            </a:r>
            <a:r>
              <a:rPr lang="en-US" altLang="ko-KR" sz="13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8738076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ue style">
  <a:themeElements>
    <a:clrScheme name="사용자 지정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2">
      <a:majorFont>
        <a:latin typeface="KoPubWorld돋움체_Pro Bold"/>
        <a:ea typeface="KoPub돋움체 Bold"/>
        <a:cs typeface=""/>
      </a:majorFont>
      <a:minorFont>
        <a:latin typeface="KoPubWorld돋움체_Pro Medium"/>
        <a:ea typeface="KoPubWorld돋움체_Pro Medium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ue style" id="{C967B38B-9DBB-494B-857C-2EA90DA498CD}" vid="{D6C56E88-21C9-4E8A-8BCA-3B29FFE6381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4130</TotalTime>
  <Words>1054</Words>
  <Application>Microsoft Office PowerPoint</Application>
  <PresentationFormat>화면 슬라이드 쇼(4:3)</PresentationFormat>
  <Paragraphs>329</Paragraphs>
  <Slides>19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blue style</vt:lpstr>
      <vt:lpstr>FXML 활용</vt:lpstr>
      <vt:lpstr>학습 내용</vt:lpstr>
      <vt:lpstr>Toolbar, ColorPicker 실습</vt:lpstr>
      <vt:lpstr>Toolbar, ColorPicker 실습</vt:lpstr>
      <vt:lpstr>Toolbar, ColorPicker 실습</vt:lpstr>
      <vt:lpstr>Toolbar, ColorPicker 실습</vt:lpstr>
      <vt:lpstr>ListView, ImageView 실습</vt:lpstr>
      <vt:lpstr>ListView, ImageView 실습</vt:lpstr>
      <vt:lpstr>ListView, ImageView 실습</vt:lpstr>
      <vt:lpstr>ListView, ImageView 실습</vt:lpstr>
      <vt:lpstr>TextField, ComboBox, TableView 실습</vt:lpstr>
      <vt:lpstr>TextField, ComboBox, TableView 실습</vt:lpstr>
      <vt:lpstr>TextField, ComboBox, TableView 실습</vt:lpstr>
      <vt:lpstr>TextField, ComboBox, TableView 실습</vt:lpstr>
      <vt:lpstr>TextField, ComboBox, TableView 실습</vt:lpstr>
      <vt:lpstr>TextField, ComboBox, TableView 실습</vt:lpstr>
      <vt:lpstr>TextField, ComboBox, TableView 실습</vt:lpstr>
      <vt:lpstr>TextField, ComboBox, TableView 실습</vt:lpstr>
      <vt:lpstr>TextField, ComboBox, TableView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에지 검출</dc:title>
  <dc:creator>sykim</dc:creator>
  <cp:lastModifiedBy>Windows 사용자</cp:lastModifiedBy>
  <cp:revision>383</cp:revision>
  <dcterms:created xsi:type="dcterms:W3CDTF">2012-08-05T13:41:45Z</dcterms:created>
  <dcterms:modified xsi:type="dcterms:W3CDTF">2020-01-30T06:22:53Z</dcterms:modified>
</cp:coreProperties>
</file>