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4"/>
  </p:notesMasterIdLst>
  <p:sldIdLst>
    <p:sldId id="256" r:id="rId2"/>
    <p:sldId id="257" r:id="rId3"/>
    <p:sldId id="393" r:id="rId4"/>
    <p:sldId id="395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C1C1C"/>
    <a:srgbClr val="5F5F5F"/>
    <a:srgbClr val="C0C0C0"/>
    <a:srgbClr val="808080"/>
    <a:srgbClr val="969696"/>
    <a:srgbClr val="FFFFFF"/>
    <a:srgbClr val="C5CFD7"/>
    <a:srgbClr val="F6F8E4"/>
    <a:srgbClr val="525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34" autoAdjust="0"/>
  </p:normalViewPr>
  <p:slideViewPr>
    <p:cSldViewPr snapToGrid="0">
      <p:cViewPr varScale="1">
        <p:scale>
          <a:sx n="94" d="100"/>
          <a:sy n="94" d="100"/>
        </p:scale>
        <p:origin x="-15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344BB-51C1-4F04-84F2-D962282C1244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64F78-140C-4D34-9C1B-CA7E7783E7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5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64F78-140C-4D34-9C1B-CA7E7783E7F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6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169538" y="1896815"/>
            <a:ext cx="6908920" cy="1431807"/>
          </a:xfrm>
        </p:spPr>
        <p:txBody>
          <a:bodyPr anchor="ctr" anchorCtr="0">
            <a:normAutofit/>
          </a:bodyPr>
          <a:lstStyle>
            <a:lvl1pPr algn="l">
              <a:lnSpc>
                <a:spcPct val="120000"/>
              </a:lnSpc>
              <a:defRPr sz="3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906983" y="4235316"/>
            <a:ext cx="4005220" cy="1357322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5572148" y="6355080"/>
            <a:ext cx="2286000" cy="365760"/>
          </a:xfrm>
        </p:spPr>
        <p:txBody>
          <a:bodyPr/>
          <a:lstStyle>
            <a:lvl1pPr>
              <a:defRPr sz="1050"/>
            </a:lvl1pPr>
          </a:lstStyle>
          <a:p>
            <a:fld id="{02922A9B-43B8-44D5-A125-B0F6516C03A1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69996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858148" y="6355080"/>
            <a:ext cx="1219200" cy="36576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fld id="{CBE138AF-8397-44D9-AC1C-C7F724DD05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55213" y="1798571"/>
            <a:ext cx="7315200" cy="161171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3" name="직사각형 32"/>
          <p:cNvSpPr/>
          <p:nvPr/>
        </p:nvSpPr>
        <p:spPr>
          <a:xfrm>
            <a:off x="3816295" y="4154361"/>
            <a:ext cx="4157666" cy="1519232"/>
          </a:xfrm>
          <a:prstGeom prst="rect">
            <a:avLst/>
          </a:prstGeom>
          <a:noFill/>
          <a:ln w="6350" cap="rnd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855213" y="1798571"/>
            <a:ext cx="228600" cy="161171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7972659" y="4154361"/>
            <a:ext cx="228600" cy="1519232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직사각형 12"/>
          <p:cNvSpPr/>
          <p:nvPr/>
        </p:nvSpPr>
        <p:spPr>
          <a:xfrm>
            <a:off x="855213" y="1798571"/>
            <a:ext cx="228600" cy="161171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직사각형 13"/>
          <p:cNvSpPr/>
          <p:nvPr/>
        </p:nvSpPr>
        <p:spPr>
          <a:xfrm>
            <a:off x="7972659" y="4154361"/>
            <a:ext cx="228600" cy="1519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346573849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</a:defRPr>
            </a:lvl2pPr>
            <a:lvl3pPr marL="513000" indent="-108000">
              <a:defRPr>
                <a:solidFill>
                  <a:srgbClr val="4D4D4D"/>
                </a:solidFill>
                <a:latin typeface="+mn-lt"/>
                <a:ea typeface="+mn-ea"/>
              </a:defRPr>
            </a:lvl3pPr>
            <a:lvl4pPr marL="729000" indent="-108000">
              <a:defRPr>
                <a:latin typeface="+mn-lt"/>
                <a:ea typeface="+mn-ea"/>
              </a:defRPr>
            </a:lvl4pPr>
            <a:lvl5pPr marL="999000" indent="-135000">
              <a:defRPr>
                <a:latin typeface="+mn-lt"/>
                <a:ea typeface="+mn-ea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33007351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95116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179719"/>
            <a:ext cx="4041648" cy="5032744"/>
          </a:xfrm>
        </p:spPr>
        <p:txBody>
          <a:bodyPr/>
          <a:lstStyle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176671"/>
            <a:ext cx="4041648" cy="5032744"/>
          </a:xfrm>
        </p:spPr>
        <p:txBody>
          <a:bodyPr/>
          <a:lstStyle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5525229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95116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44051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5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1" y="1053576"/>
            <a:ext cx="4041775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5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1836358"/>
            <a:ext cx="4038600" cy="445864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1836358"/>
            <a:ext cx="4038600" cy="445864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0866157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2"/>
            <a:ext cx="8229600" cy="587559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43406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바닥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457200" y="641002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lvl="0"/>
            <a:endParaRPr kumimoji="0" lang="en-US" sz="1350"/>
          </a:p>
        </p:txBody>
      </p:sp>
      <p:sp>
        <p:nvSpPr>
          <p:cNvPr id="19" name="직사각형 18"/>
          <p:cNvSpPr/>
          <p:nvPr/>
        </p:nvSpPr>
        <p:spPr>
          <a:xfrm>
            <a:off x="8301039" y="6392016"/>
            <a:ext cx="842962" cy="469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 dirty="0"/>
          </a:p>
        </p:txBody>
      </p:sp>
      <p:sp>
        <p:nvSpPr>
          <p:cNvPr id="21" name="슬라이드 번호 개체 틀 5"/>
          <p:cNvSpPr txBox="1">
            <a:spLocks/>
          </p:cNvSpPr>
          <p:nvPr/>
        </p:nvSpPr>
        <p:spPr>
          <a:xfrm>
            <a:off x="8430336" y="6459978"/>
            <a:ext cx="649375" cy="3195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C927EB-6092-4BD1-8E20-B01C34759DEF}" type="slidenum"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6857467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2992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457200" y="641002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lvl="0"/>
            <a:endParaRPr kumimoji="0" 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8301038" y="6392996"/>
            <a:ext cx="842962" cy="469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 dirty="0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457200" y="870948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직사각형 18"/>
          <p:cNvSpPr/>
          <p:nvPr/>
        </p:nvSpPr>
        <p:spPr>
          <a:xfrm>
            <a:off x="445863" y="862013"/>
            <a:ext cx="4716000" cy="831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663759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152000"/>
            <a:ext cx="8229600" cy="51108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60977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02922A9B-43B8-44D5-A125-B0F6516C03A1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슬라이드 번호 개체 틀 5"/>
          <p:cNvSpPr txBox="1">
            <a:spLocks/>
          </p:cNvSpPr>
          <p:nvPr/>
        </p:nvSpPr>
        <p:spPr>
          <a:xfrm>
            <a:off x="8430336" y="6459978"/>
            <a:ext cx="649375" cy="3195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C927EB-6092-4BD1-8E20-B01C34759DEF}" type="slidenum"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79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dissolve/>
  </p:transition>
  <p:txStyles>
    <p:titleStyle>
      <a:lvl1pPr algn="l" rtl="0" eaLnBrk="1" latinLnBrk="1" hangingPunct="1">
        <a:spcBef>
          <a:spcPct val="0"/>
        </a:spcBef>
        <a:buNone/>
        <a:defRPr kumimoji="0" sz="3200" kern="1200" baseline="0">
          <a:solidFill>
            <a:schemeClr val="bg2">
              <a:lumMod val="25000"/>
            </a:schemeClr>
          </a:solidFill>
          <a:latin typeface="+mj-lt"/>
          <a:ea typeface="+mj-ea"/>
          <a:cs typeface="Tahoma" pitchFamily="34" charset="0"/>
        </a:defRPr>
      </a:lvl1pPr>
    </p:titleStyle>
    <p:bodyStyle>
      <a:lvl1pPr marL="205740" indent="-205740" algn="l" rtl="0" eaLnBrk="1" latinLnBrk="1" hangingPunct="1">
        <a:lnSpc>
          <a:spcPct val="120000"/>
        </a:lnSpc>
        <a:spcBef>
          <a:spcPts val="450"/>
        </a:spcBef>
        <a:buClr>
          <a:schemeClr val="tx1"/>
        </a:buClr>
        <a:buSzPct val="76000"/>
        <a:buFont typeface="Wingdings" pitchFamily="2" charset="2"/>
        <a:buChar char="l"/>
        <a:defRPr kumimoji="0" sz="2400" kern="1200" baseline="0">
          <a:solidFill>
            <a:schemeClr val="tx1"/>
          </a:solidFill>
          <a:latin typeface="Tahoma" panose="020B0604030504040204" pitchFamily="34" charset="0"/>
          <a:ea typeface="+mn-ea"/>
          <a:cs typeface="Tahoma" pitchFamily="34" charset="0"/>
        </a:defRPr>
      </a:lvl1pPr>
      <a:lvl2pPr marL="404813" indent="-204788" algn="l" rtl="0" eaLnBrk="1" latinLnBrk="1" hangingPunct="1">
        <a:lnSpc>
          <a:spcPct val="120000"/>
        </a:lnSpc>
        <a:spcBef>
          <a:spcPts val="450"/>
        </a:spcBef>
        <a:buClr>
          <a:schemeClr val="accent5">
            <a:lumMod val="75000"/>
          </a:schemeClr>
        </a:buClr>
        <a:buSzPct val="85000"/>
        <a:buFont typeface="Wingdings" pitchFamily="2" charset="2"/>
        <a:buChar char=""/>
        <a:defRPr kumimoji="0" sz="2000" kern="1200" baseline="0">
          <a:solidFill>
            <a:schemeClr val="bg2">
              <a:lumMod val="25000"/>
            </a:schemeClr>
          </a:solidFill>
          <a:latin typeface="Tahoma" panose="020B0604030504040204" pitchFamily="34" charset="0"/>
          <a:ea typeface="+mn-ea"/>
          <a:cs typeface="Tahoma" pitchFamily="34" charset="0"/>
        </a:defRPr>
      </a:lvl2pPr>
      <a:lvl3pPr marL="606029" indent="-160735" algn="l" rtl="0" eaLnBrk="1" latinLnBrk="1" hangingPunct="1">
        <a:lnSpc>
          <a:spcPct val="120000"/>
        </a:lnSpc>
        <a:spcBef>
          <a:spcPts val="375"/>
        </a:spcBef>
        <a:buClr>
          <a:schemeClr val="bg1">
            <a:shade val="50000"/>
          </a:schemeClr>
        </a:buClr>
        <a:buSzPct val="76000"/>
        <a:buFont typeface="Arial" pitchFamily="34" charset="0"/>
        <a:buChar char="•"/>
        <a:defRPr kumimoji="0" sz="1800" kern="1200" baseline="0">
          <a:solidFill>
            <a:schemeClr val="tx1"/>
          </a:solidFill>
          <a:latin typeface="Tahoma" panose="020B0604030504040204" pitchFamily="34" charset="0"/>
          <a:ea typeface="+mn-ea"/>
          <a:cs typeface="Tahoma" pitchFamily="34" charset="0"/>
        </a:defRPr>
      </a:lvl3pPr>
      <a:lvl4pPr marL="822960" indent="-171450" algn="l" rtl="0" eaLnBrk="1" latinLnBrk="1" hangingPunct="1">
        <a:lnSpc>
          <a:spcPct val="110000"/>
        </a:lnSpc>
        <a:spcBef>
          <a:spcPts val="375"/>
        </a:spcBef>
        <a:buClr>
          <a:schemeClr val="accent2">
            <a:shade val="75000"/>
          </a:schemeClr>
        </a:buClr>
        <a:buSzPct val="70000"/>
        <a:buFont typeface="Wingdings" pitchFamily="2" charset="2"/>
        <a:buChar char="§"/>
        <a:defRPr kumimoji="0" sz="1800" kern="1200" baseline="0">
          <a:solidFill>
            <a:schemeClr val="tx1"/>
          </a:solidFill>
          <a:latin typeface="Tahoma" panose="020B0604030504040204" pitchFamily="34" charset="0"/>
          <a:ea typeface="+mn-ea"/>
          <a:cs typeface="Tahoma" pitchFamily="34" charset="0"/>
        </a:defRPr>
      </a:lvl4pPr>
      <a:lvl5pPr marL="1028700" indent="-171450" algn="l" rtl="0" eaLnBrk="1" latinLnBrk="1" hangingPunct="1">
        <a:spcBef>
          <a:spcPts val="225"/>
        </a:spcBef>
        <a:buClr>
          <a:schemeClr val="accent2"/>
        </a:buClr>
        <a:buSzPct val="70000"/>
        <a:buFont typeface="Wingdings"/>
        <a:buChar char=""/>
        <a:defRPr kumimoji="0" sz="1400" kern="1200" baseline="0">
          <a:solidFill>
            <a:schemeClr val="tx1"/>
          </a:solidFill>
          <a:latin typeface="Tahoma" panose="020B0604030504040204" pitchFamily="34" charset="0"/>
          <a:ea typeface="+mn-ea"/>
          <a:cs typeface="Tahoma" pitchFamily="34" charset="0"/>
        </a:defRPr>
      </a:lvl5pPr>
      <a:lvl6pPr marL="1234440" indent="-137160" algn="l" rtl="0" eaLnBrk="1" latinLnBrk="1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1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1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1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툴바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김성영교수</a:t>
            </a:r>
            <a:endParaRPr lang="en-US" altLang="ko-KR" dirty="0"/>
          </a:p>
          <a:p>
            <a:r>
              <a:rPr lang="ko-KR" altLang="en-US" dirty="0"/>
              <a:t>금오공과대학교</a:t>
            </a:r>
            <a:endParaRPr lang="en-US" altLang="ko-KR" dirty="0"/>
          </a:p>
          <a:p>
            <a:r>
              <a:rPr lang="ko-KR" altLang="en-US" dirty="0"/>
              <a:t>컴퓨터공학과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ToolBar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err="1"/>
              <a:t>r</a:t>
            </a:r>
            <a:r>
              <a:rPr lang="en-US" altLang="ko-KR" b="1" dirty="0" err="1" smtClean="0"/>
              <a:t>oot.fxml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0" indent="0">
              <a:lnSpc>
                <a:spcPct val="20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72008" y="1932432"/>
            <a:ext cx="8046720" cy="472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&lt;</a:t>
            </a:r>
            <a:r>
              <a:rPr lang="en-US" altLang="ko-KR" sz="1100" dirty="0" err="1">
                <a:solidFill>
                  <a:schemeClr val="tx1"/>
                </a:solidFill>
              </a:rPr>
              <a:t>ToolBar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&lt;</a:t>
            </a:r>
            <a:r>
              <a:rPr lang="en-US" altLang="ko-KR" sz="1100" dirty="0">
                <a:solidFill>
                  <a:schemeClr val="tx1"/>
                </a:solidFill>
              </a:rPr>
              <a:t>items&gt;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&lt;</a:t>
            </a:r>
            <a:r>
              <a:rPr lang="en-US" altLang="ko-KR" sz="1100" dirty="0">
                <a:solidFill>
                  <a:schemeClr val="tx1"/>
                </a:solidFill>
              </a:rPr>
              <a:t>Button </a:t>
            </a:r>
            <a:r>
              <a:rPr lang="en-US" altLang="ko-KR" sz="1100" dirty="0" err="1">
                <a:solidFill>
                  <a:schemeClr val="tx1"/>
                </a:solidFill>
              </a:rPr>
              <a:t>onAction</a:t>
            </a:r>
            <a:r>
              <a:rPr lang="en-US" altLang="ko-KR" sz="1100" dirty="0">
                <a:solidFill>
                  <a:schemeClr val="tx1"/>
                </a:solidFill>
              </a:rPr>
              <a:t>="#</a:t>
            </a:r>
            <a:r>
              <a:rPr lang="en-US" altLang="ko-KR" sz="1100" dirty="0" err="1">
                <a:solidFill>
                  <a:schemeClr val="tx1"/>
                </a:solidFill>
              </a:rPr>
              <a:t>handleNew</a:t>
            </a:r>
            <a:r>
              <a:rPr lang="en-US" altLang="ko-KR" sz="11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     &lt;</a:t>
            </a:r>
            <a:r>
              <a:rPr lang="en-US" altLang="ko-KR" sz="1100" dirty="0">
                <a:solidFill>
                  <a:schemeClr val="tx1"/>
                </a:solidFill>
              </a:rPr>
              <a:t>graphic&gt;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&lt;</a:t>
            </a:r>
            <a:r>
              <a:rPr lang="en-US" altLang="ko-KR" sz="1100" dirty="0" err="1">
                <a:solidFill>
                  <a:schemeClr val="tx1"/>
                </a:solidFill>
              </a:rPr>
              <a:t>ImageView</a:t>
            </a:r>
            <a:r>
              <a:rPr lang="en-US" altLang="ko-KR" sz="1100" dirty="0">
                <a:solidFill>
                  <a:schemeClr val="tx1"/>
                </a:solidFill>
              </a:rPr>
              <a:t>&gt;&lt;image&gt;&lt;Image </a:t>
            </a:r>
            <a:r>
              <a:rPr lang="en-US" altLang="ko-KR" sz="1100" dirty="0" err="1">
                <a:solidFill>
                  <a:schemeClr val="tx1"/>
                </a:solidFill>
              </a:rPr>
              <a:t>url</a:t>
            </a:r>
            <a:r>
              <a:rPr lang="en-US" altLang="ko-KR" sz="1100" dirty="0">
                <a:solidFill>
                  <a:schemeClr val="tx1"/>
                </a:solidFill>
              </a:rPr>
              <a:t>="@icons/new.png" /&gt;&lt;/image&gt;&lt;/</a:t>
            </a:r>
            <a:r>
              <a:rPr lang="en-US" altLang="ko-KR" sz="1100" dirty="0" err="1">
                <a:solidFill>
                  <a:schemeClr val="tx1"/>
                </a:solidFill>
              </a:rPr>
              <a:t>ImageView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     &lt;/</a:t>
            </a:r>
            <a:r>
              <a:rPr lang="en-US" altLang="ko-KR" sz="1100" dirty="0">
                <a:solidFill>
                  <a:schemeClr val="tx1"/>
                </a:solidFill>
              </a:rPr>
              <a:t>graphic&gt;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&lt;/</a:t>
            </a:r>
            <a:r>
              <a:rPr lang="en-US" altLang="ko-KR" sz="1100" dirty="0">
                <a:solidFill>
                  <a:schemeClr val="tx1"/>
                </a:solidFill>
              </a:rPr>
              <a:t>Button&gt;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&lt;</a:t>
            </a:r>
            <a:r>
              <a:rPr lang="en-US" altLang="ko-KR" sz="1100" dirty="0">
                <a:solidFill>
                  <a:schemeClr val="tx1"/>
                </a:solidFill>
              </a:rPr>
              <a:t>Button </a:t>
            </a:r>
            <a:r>
              <a:rPr lang="en-US" altLang="ko-KR" sz="1100" dirty="0" err="1">
                <a:solidFill>
                  <a:schemeClr val="tx1"/>
                </a:solidFill>
              </a:rPr>
              <a:t>onAction</a:t>
            </a:r>
            <a:r>
              <a:rPr lang="en-US" altLang="ko-KR" sz="1100" dirty="0">
                <a:solidFill>
                  <a:schemeClr val="tx1"/>
                </a:solidFill>
              </a:rPr>
              <a:t>="#</a:t>
            </a:r>
            <a:r>
              <a:rPr lang="en-US" altLang="ko-KR" sz="1100" dirty="0" err="1">
                <a:solidFill>
                  <a:schemeClr val="tx1"/>
                </a:solidFill>
              </a:rPr>
              <a:t>handleOpen</a:t>
            </a:r>
            <a:r>
              <a:rPr lang="en-US" altLang="ko-KR" sz="11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      &lt;</a:t>
            </a:r>
            <a:r>
              <a:rPr lang="en-US" altLang="ko-KR" sz="1100" dirty="0">
                <a:solidFill>
                  <a:schemeClr val="tx1"/>
                </a:solidFill>
              </a:rPr>
              <a:t>graphic&gt;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&lt;</a:t>
            </a:r>
            <a:r>
              <a:rPr lang="en-US" altLang="ko-KR" sz="1100" dirty="0" err="1">
                <a:solidFill>
                  <a:schemeClr val="tx1"/>
                </a:solidFill>
              </a:rPr>
              <a:t>ImageView</a:t>
            </a:r>
            <a:r>
              <a:rPr lang="en-US" altLang="ko-KR" sz="1100" dirty="0">
                <a:solidFill>
                  <a:schemeClr val="tx1"/>
                </a:solidFill>
              </a:rPr>
              <a:t>&gt;&lt;image&gt;&lt;Image </a:t>
            </a:r>
            <a:r>
              <a:rPr lang="en-US" altLang="ko-KR" sz="1100" dirty="0" err="1">
                <a:solidFill>
                  <a:schemeClr val="tx1"/>
                </a:solidFill>
              </a:rPr>
              <a:t>url</a:t>
            </a:r>
            <a:r>
              <a:rPr lang="en-US" altLang="ko-KR" sz="1100" dirty="0">
                <a:solidFill>
                  <a:schemeClr val="tx1"/>
                </a:solidFill>
              </a:rPr>
              <a:t>="@icons/open.png" /&gt;&lt;/image&gt;&lt;/</a:t>
            </a:r>
            <a:r>
              <a:rPr lang="en-US" altLang="ko-KR" sz="1100" dirty="0" err="1">
                <a:solidFill>
                  <a:schemeClr val="tx1"/>
                </a:solidFill>
              </a:rPr>
              <a:t>ImageView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      &lt;/</a:t>
            </a:r>
            <a:r>
              <a:rPr lang="en-US" altLang="ko-KR" sz="1100" dirty="0">
                <a:solidFill>
                  <a:schemeClr val="tx1"/>
                </a:solidFill>
              </a:rPr>
              <a:t>graphic&gt;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&lt;/</a:t>
            </a:r>
            <a:r>
              <a:rPr lang="en-US" altLang="ko-KR" sz="1100" dirty="0">
                <a:solidFill>
                  <a:schemeClr val="tx1"/>
                </a:solidFill>
              </a:rPr>
              <a:t>Button&gt;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&lt;</a:t>
            </a:r>
            <a:r>
              <a:rPr lang="en-US" altLang="ko-KR" sz="1100" dirty="0">
                <a:solidFill>
                  <a:schemeClr val="tx1"/>
                </a:solidFill>
              </a:rPr>
              <a:t>Button </a:t>
            </a:r>
            <a:r>
              <a:rPr lang="en-US" altLang="ko-KR" sz="1100" dirty="0" err="1">
                <a:solidFill>
                  <a:schemeClr val="tx1"/>
                </a:solidFill>
              </a:rPr>
              <a:t>onAction</a:t>
            </a:r>
            <a:r>
              <a:rPr lang="en-US" altLang="ko-KR" sz="1100" dirty="0">
                <a:solidFill>
                  <a:schemeClr val="tx1"/>
                </a:solidFill>
              </a:rPr>
              <a:t>="#</a:t>
            </a:r>
            <a:r>
              <a:rPr lang="en-US" altLang="ko-KR" sz="1100" dirty="0" err="1">
                <a:solidFill>
                  <a:schemeClr val="tx1"/>
                </a:solidFill>
              </a:rPr>
              <a:t>handleSave</a:t>
            </a:r>
            <a:r>
              <a:rPr lang="en-US" altLang="ko-KR" sz="11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      &lt;</a:t>
            </a:r>
            <a:r>
              <a:rPr lang="en-US" altLang="ko-KR" sz="1100" dirty="0">
                <a:solidFill>
                  <a:schemeClr val="tx1"/>
                </a:solidFill>
              </a:rPr>
              <a:t>graphic&gt;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&lt;</a:t>
            </a:r>
            <a:r>
              <a:rPr lang="en-US" altLang="ko-KR" sz="1100" dirty="0" err="1">
                <a:solidFill>
                  <a:schemeClr val="tx1"/>
                </a:solidFill>
              </a:rPr>
              <a:t>ImageView</a:t>
            </a:r>
            <a:r>
              <a:rPr lang="en-US" altLang="ko-KR" sz="1100" dirty="0">
                <a:solidFill>
                  <a:schemeClr val="tx1"/>
                </a:solidFill>
              </a:rPr>
              <a:t>&gt;&lt;image&gt;&lt;Image </a:t>
            </a:r>
            <a:r>
              <a:rPr lang="en-US" altLang="ko-KR" sz="1100" dirty="0" err="1">
                <a:solidFill>
                  <a:schemeClr val="tx1"/>
                </a:solidFill>
              </a:rPr>
              <a:t>url</a:t>
            </a:r>
            <a:r>
              <a:rPr lang="en-US" altLang="ko-KR" sz="1100" dirty="0">
                <a:solidFill>
                  <a:schemeClr val="tx1"/>
                </a:solidFill>
              </a:rPr>
              <a:t>="@icons/save.png" /&gt;&lt;/image&gt;&lt;/</a:t>
            </a:r>
            <a:r>
              <a:rPr lang="en-US" altLang="ko-KR" sz="1100" dirty="0" err="1">
                <a:solidFill>
                  <a:schemeClr val="tx1"/>
                </a:solidFill>
              </a:rPr>
              <a:t>ImageView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      &lt;/</a:t>
            </a:r>
            <a:r>
              <a:rPr lang="en-US" altLang="ko-KR" sz="1100" dirty="0">
                <a:solidFill>
                  <a:schemeClr val="tx1"/>
                </a:solidFill>
              </a:rPr>
              <a:t>graphic&gt;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&lt;/</a:t>
            </a:r>
            <a:r>
              <a:rPr lang="en-US" altLang="ko-KR" sz="1100" dirty="0">
                <a:solidFill>
                  <a:schemeClr val="tx1"/>
                </a:solidFill>
              </a:rPr>
              <a:t>Button&gt;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&lt;</a:t>
            </a:r>
            <a:r>
              <a:rPr lang="en-US" altLang="ko-KR" sz="1100" dirty="0" err="1">
                <a:solidFill>
                  <a:schemeClr val="tx1"/>
                </a:solidFill>
              </a:rPr>
              <a:t>ComboBox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prefWidth</a:t>
            </a:r>
            <a:r>
              <a:rPr lang="en-US" altLang="ko-KR" sz="1100" dirty="0">
                <a:solidFill>
                  <a:schemeClr val="tx1"/>
                </a:solidFill>
              </a:rPr>
              <a:t>="100" </a:t>
            </a:r>
            <a:r>
              <a:rPr lang="en-US" altLang="ko-KR" sz="1100" dirty="0" err="1">
                <a:solidFill>
                  <a:schemeClr val="tx1"/>
                </a:solidFill>
              </a:rPr>
              <a:t>promptText</a:t>
            </a:r>
            <a:r>
              <a:rPr lang="en-US" altLang="ko-KR" sz="1100" dirty="0">
                <a:solidFill>
                  <a:schemeClr val="tx1"/>
                </a:solidFill>
              </a:rPr>
              <a:t>="</a:t>
            </a:r>
            <a:r>
              <a:rPr lang="ko-KR" altLang="en-US" sz="1100" dirty="0">
                <a:solidFill>
                  <a:schemeClr val="tx1"/>
                </a:solidFill>
              </a:rPr>
              <a:t>선택</a:t>
            </a:r>
            <a:r>
              <a:rPr lang="en-US" altLang="ko-KR" sz="1100" dirty="0">
                <a:solidFill>
                  <a:schemeClr val="tx1"/>
                </a:solidFill>
              </a:rPr>
              <a:t>" 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    &lt;</a:t>
            </a:r>
            <a:r>
              <a:rPr lang="en-US" altLang="ko-KR" sz="1100" dirty="0">
                <a:solidFill>
                  <a:schemeClr val="tx1"/>
                </a:solidFill>
              </a:rPr>
              <a:t>items&gt;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        &lt;</a:t>
            </a:r>
            <a:r>
              <a:rPr lang="en-US" altLang="ko-KR" sz="1100" dirty="0" err="1">
                <a:solidFill>
                  <a:schemeClr val="tx1"/>
                </a:solidFill>
              </a:rPr>
              <a:t>FXCollections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fx:factory</a:t>
            </a:r>
            <a:r>
              <a:rPr lang="en-US" altLang="ko-KR" sz="1100" dirty="0">
                <a:solidFill>
                  <a:schemeClr val="tx1"/>
                </a:solidFill>
              </a:rPr>
              <a:t>="</a:t>
            </a:r>
            <a:r>
              <a:rPr lang="en-US" altLang="ko-KR" sz="1100" dirty="0" err="1">
                <a:solidFill>
                  <a:schemeClr val="tx1"/>
                </a:solidFill>
              </a:rPr>
              <a:t>observableArrayList</a:t>
            </a:r>
            <a:r>
              <a:rPr lang="en-US" altLang="ko-KR" sz="11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    &lt;</a:t>
            </a:r>
            <a:r>
              <a:rPr lang="en-US" altLang="ko-KR" sz="1100" dirty="0">
                <a:solidFill>
                  <a:schemeClr val="tx1"/>
                </a:solidFill>
              </a:rPr>
              <a:t>String </a:t>
            </a:r>
            <a:r>
              <a:rPr lang="en-US" altLang="ko-KR" sz="1100" dirty="0" err="1">
                <a:solidFill>
                  <a:schemeClr val="tx1"/>
                </a:solidFill>
              </a:rPr>
              <a:t>fx:value</a:t>
            </a:r>
            <a:r>
              <a:rPr lang="en-US" altLang="ko-KR" sz="1100" dirty="0">
                <a:solidFill>
                  <a:schemeClr val="tx1"/>
                </a:solidFill>
              </a:rPr>
              <a:t>="</a:t>
            </a:r>
            <a:r>
              <a:rPr lang="ko-KR" altLang="en-US" sz="1100" dirty="0">
                <a:solidFill>
                  <a:schemeClr val="tx1"/>
                </a:solidFill>
              </a:rPr>
              <a:t>공개</a:t>
            </a:r>
            <a:r>
              <a:rPr lang="en-US" altLang="ko-KR" sz="1100" dirty="0">
                <a:solidFill>
                  <a:schemeClr val="tx1"/>
                </a:solidFill>
              </a:rPr>
              <a:t>"/&gt;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    &lt;</a:t>
            </a:r>
            <a:r>
              <a:rPr lang="en-US" altLang="ko-KR" sz="1100" dirty="0">
                <a:solidFill>
                  <a:schemeClr val="tx1"/>
                </a:solidFill>
              </a:rPr>
              <a:t>String </a:t>
            </a:r>
            <a:r>
              <a:rPr lang="en-US" altLang="ko-KR" sz="1100" dirty="0" err="1">
                <a:solidFill>
                  <a:schemeClr val="tx1"/>
                </a:solidFill>
              </a:rPr>
              <a:t>fx:value</a:t>
            </a:r>
            <a:r>
              <a:rPr lang="en-US" altLang="ko-KR" sz="1100" dirty="0">
                <a:solidFill>
                  <a:schemeClr val="tx1"/>
                </a:solidFill>
              </a:rPr>
              <a:t>="</a:t>
            </a:r>
            <a:r>
              <a:rPr lang="ko-KR" altLang="en-US" sz="1100" dirty="0">
                <a:solidFill>
                  <a:schemeClr val="tx1"/>
                </a:solidFill>
              </a:rPr>
              <a:t>비공개</a:t>
            </a:r>
            <a:r>
              <a:rPr lang="en-US" altLang="ko-KR" sz="1100" dirty="0">
                <a:solidFill>
                  <a:schemeClr val="tx1"/>
                </a:solidFill>
              </a:rPr>
              <a:t>"/&gt;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        &lt;/</a:t>
            </a:r>
            <a:r>
              <a:rPr lang="en-US" altLang="ko-KR" sz="1100" dirty="0" err="1">
                <a:solidFill>
                  <a:schemeClr val="tx1"/>
                </a:solidFill>
              </a:rPr>
              <a:t>FXCollections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    &lt;/</a:t>
            </a:r>
            <a:r>
              <a:rPr lang="en-US" altLang="ko-KR" sz="1100" dirty="0">
                <a:solidFill>
                  <a:schemeClr val="tx1"/>
                </a:solidFill>
              </a:rPr>
              <a:t>items&gt;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&lt;/</a:t>
            </a:r>
            <a:r>
              <a:rPr lang="en-US" altLang="ko-KR" sz="1100" dirty="0" err="1">
                <a:solidFill>
                  <a:schemeClr val="tx1"/>
                </a:solidFill>
              </a:rPr>
              <a:t>ComboBox</a:t>
            </a:r>
            <a:r>
              <a:rPr lang="en-US" altLang="ko-KR" sz="1100" dirty="0" smtClean="0">
                <a:solidFill>
                  <a:schemeClr val="tx1"/>
                </a:solidFill>
              </a:rPr>
              <a:t>&gt; &lt;/items  &lt;/</a:t>
            </a:r>
            <a:r>
              <a:rPr lang="en-US" altLang="ko-KR" sz="1100" dirty="0" err="1">
                <a:solidFill>
                  <a:schemeClr val="tx1"/>
                </a:solidFill>
              </a:rPr>
              <a:t>ToolBar</a:t>
            </a:r>
            <a:r>
              <a:rPr lang="en-US" altLang="ko-KR" sz="1100" dirty="0" smtClean="0">
                <a:solidFill>
                  <a:schemeClr val="tx1"/>
                </a:solidFill>
              </a:rPr>
              <a:t>&gt;   &lt;/</a:t>
            </a:r>
            <a:r>
              <a:rPr lang="en-US" altLang="ko-KR" sz="1100" dirty="0">
                <a:solidFill>
                  <a:schemeClr val="tx1"/>
                </a:solidFill>
              </a:rPr>
              <a:t>children</a:t>
            </a:r>
            <a:r>
              <a:rPr lang="en-US" altLang="ko-KR" sz="1100" dirty="0" smtClean="0">
                <a:solidFill>
                  <a:schemeClr val="tx1"/>
                </a:solidFill>
              </a:rPr>
              <a:t>&gt;   &lt;/</a:t>
            </a:r>
            <a:r>
              <a:rPr lang="en-US" altLang="ko-KR" sz="1100" dirty="0" err="1">
                <a:solidFill>
                  <a:schemeClr val="tx1"/>
                </a:solidFill>
              </a:rPr>
              <a:t>VBox</a:t>
            </a:r>
            <a:r>
              <a:rPr lang="en-US" altLang="ko-KR" sz="1100" dirty="0" smtClean="0">
                <a:solidFill>
                  <a:schemeClr val="tx1"/>
                </a:solidFill>
              </a:rPr>
              <a:t>&gt;    &lt;/</a:t>
            </a:r>
            <a:r>
              <a:rPr lang="en-US" altLang="ko-KR" sz="1100" dirty="0">
                <a:solidFill>
                  <a:schemeClr val="tx1"/>
                </a:solidFill>
              </a:rPr>
              <a:t>top&gt;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&lt;</a:t>
            </a:r>
            <a:r>
              <a:rPr lang="en-US" altLang="ko-KR" sz="1100" dirty="0">
                <a:solidFill>
                  <a:schemeClr val="tx1"/>
                </a:solidFill>
              </a:rPr>
              <a:t>center</a:t>
            </a:r>
            <a:r>
              <a:rPr lang="en-US" altLang="ko-KR" sz="1100" dirty="0" smtClean="0">
                <a:solidFill>
                  <a:schemeClr val="tx1"/>
                </a:solidFill>
              </a:rPr>
              <a:t>&gt;   &lt;</a:t>
            </a:r>
            <a:r>
              <a:rPr lang="en-US" altLang="ko-KR" sz="1100" dirty="0" err="1">
                <a:solidFill>
                  <a:schemeClr val="tx1"/>
                </a:solidFill>
              </a:rPr>
              <a:t>TextArea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fx:id</a:t>
            </a:r>
            <a:r>
              <a:rPr lang="en-US" altLang="ko-KR" sz="1100" dirty="0">
                <a:solidFill>
                  <a:schemeClr val="tx1"/>
                </a:solidFill>
              </a:rPr>
              <a:t>="</a:t>
            </a:r>
            <a:r>
              <a:rPr lang="en-US" altLang="ko-KR" sz="1100" dirty="0" err="1">
                <a:solidFill>
                  <a:schemeClr val="tx1"/>
                </a:solidFill>
              </a:rPr>
              <a:t>textArea</a:t>
            </a:r>
            <a:r>
              <a:rPr lang="en-US" altLang="ko-KR" sz="1100" dirty="0" smtClean="0">
                <a:solidFill>
                  <a:schemeClr val="tx1"/>
                </a:solidFill>
              </a:rPr>
              <a:t>"/&gt;&lt;/</a:t>
            </a:r>
            <a:r>
              <a:rPr lang="en-US" altLang="ko-KR" sz="1100" dirty="0">
                <a:solidFill>
                  <a:schemeClr val="tx1"/>
                </a:solidFill>
              </a:rPr>
              <a:t>center&gt;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&lt;/</a:t>
            </a:r>
            <a:r>
              <a:rPr lang="en-US" altLang="ko-KR" sz="1100" dirty="0" err="1">
                <a:solidFill>
                  <a:schemeClr val="tx1"/>
                </a:solidFill>
              </a:rPr>
              <a:t>BorderPane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14109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ToolBar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smtClean="0"/>
              <a:t>RootController.java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0" indent="0">
              <a:lnSpc>
                <a:spcPct val="20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72008" y="1932432"/>
            <a:ext cx="8046720" cy="472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public class </a:t>
            </a:r>
            <a:r>
              <a:rPr lang="en-US" altLang="ko-KR" sz="1300" dirty="0" err="1">
                <a:solidFill>
                  <a:schemeClr val="tx1"/>
                </a:solidFill>
              </a:rPr>
              <a:t>RootController</a:t>
            </a:r>
            <a:r>
              <a:rPr lang="en-US" altLang="ko-KR" sz="1300" dirty="0">
                <a:solidFill>
                  <a:schemeClr val="tx1"/>
                </a:solidFill>
              </a:rPr>
              <a:t> implements </a:t>
            </a:r>
            <a:r>
              <a:rPr lang="en-US" altLang="ko-KR" sz="1300" dirty="0" err="1">
                <a:solidFill>
                  <a:schemeClr val="tx1"/>
                </a:solidFill>
              </a:rPr>
              <a:t>Initializable</a:t>
            </a:r>
            <a:r>
              <a:rPr lang="en-US" altLang="ko-KR" sz="13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@FXML private </a:t>
            </a:r>
            <a:r>
              <a:rPr lang="en-US" altLang="ko-KR" sz="1300" dirty="0" err="1">
                <a:solidFill>
                  <a:schemeClr val="tx1"/>
                </a:solidFill>
              </a:rPr>
              <a:t>TextArea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textArea</a:t>
            </a:r>
            <a:r>
              <a:rPr lang="en-US" altLang="ko-KR" sz="13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@Override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public void initialize(URL location, </a:t>
            </a:r>
            <a:r>
              <a:rPr lang="en-US" altLang="ko-KR" sz="1300" dirty="0" err="1">
                <a:solidFill>
                  <a:schemeClr val="tx1"/>
                </a:solidFill>
              </a:rPr>
              <a:t>ResourceBundle</a:t>
            </a:r>
            <a:r>
              <a:rPr lang="en-US" altLang="ko-KR" sz="1300" dirty="0">
                <a:solidFill>
                  <a:schemeClr val="tx1"/>
                </a:solidFill>
              </a:rPr>
              <a:t> resources) {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public void </a:t>
            </a:r>
            <a:r>
              <a:rPr lang="en-US" altLang="ko-KR" sz="1300" dirty="0" err="1">
                <a:solidFill>
                  <a:schemeClr val="tx1"/>
                </a:solidFill>
              </a:rPr>
              <a:t>handleNew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ActionEvent</a:t>
            </a:r>
            <a:r>
              <a:rPr lang="en-US" altLang="ko-KR" sz="1300" dirty="0">
                <a:solidFill>
                  <a:schemeClr val="tx1"/>
                </a:solidFill>
              </a:rPr>
              <a:t> e) {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</a:t>
            </a:r>
            <a:r>
              <a:rPr lang="en-US" altLang="ko-KR" sz="1300" dirty="0" err="1">
                <a:solidFill>
                  <a:schemeClr val="tx1"/>
                </a:solidFill>
              </a:rPr>
              <a:t>textArea.appendText</a:t>
            </a:r>
            <a:r>
              <a:rPr lang="en-US" altLang="ko-KR" sz="1300" dirty="0">
                <a:solidFill>
                  <a:schemeClr val="tx1"/>
                </a:solidFill>
              </a:rPr>
              <a:t>("New\n");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public void </a:t>
            </a:r>
            <a:r>
              <a:rPr lang="en-US" altLang="ko-KR" sz="1300" dirty="0" err="1">
                <a:solidFill>
                  <a:schemeClr val="tx1"/>
                </a:solidFill>
              </a:rPr>
              <a:t>handleOpen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ActionEvent</a:t>
            </a:r>
            <a:r>
              <a:rPr lang="en-US" altLang="ko-KR" sz="1300" dirty="0">
                <a:solidFill>
                  <a:schemeClr val="tx1"/>
                </a:solidFill>
              </a:rPr>
              <a:t> e) {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</a:t>
            </a:r>
            <a:r>
              <a:rPr lang="en-US" altLang="ko-KR" sz="1300" dirty="0" err="1">
                <a:solidFill>
                  <a:schemeClr val="tx1"/>
                </a:solidFill>
              </a:rPr>
              <a:t>textArea.appendText</a:t>
            </a:r>
            <a:r>
              <a:rPr lang="en-US" altLang="ko-KR" sz="1300" dirty="0">
                <a:solidFill>
                  <a:schemeClr val="tx1"/>
                </a:solidFill>
              </a:rPr>
              <a:t>("Open\n");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public void </a:t>
            </a:r>
            <a:r>
              <a:rPr lang="en-US" altLang="ko-KR" sz="1300" dirty="0" err="1">
                <a:solidFill>
                  <a:schemeClr val="tx1"/>
                </a:solidFill>
              </a:rPr>
              <a:t>handleSave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ActionEvent</a:t>
            </a:r>
            <a:r>
              <a:rPr lang="en-US" altLang="ko-KR" sz="1300" dirty="0">
                <a:solidFill>
                  <a:schemeClr val="tx1"/>
                </a:solidFill>
              </a:rPr>
              <a:t> e) {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</a:t>
            </a:r>
            <a:r>
              <a:rPr lang="en-US" altLang="ko-KR" sz="1300" dirty="0" err="1">
                <a:solidFill>
                  <a:schemeClr val="tx1"/>
                </a:solidFill>
              </a:rPr>
              <a:t>textArea.appendText</a:t>
            </a:r>
            <a:r>
              <a:rPr lang="en-US" altLang="ko-KR" sz="1300" dirty="0">
                <a:solidFill>
                  <a:schemeClr val="tx1"/>
                </a:solidFill>
              </a:rPr>
              <a:t>("Save\n");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public void </a:t>
            </a:r>
            <a:r>
              <a:rPr lang="en-US" altLang="ko-KR" sz="1300" dirty="0" err="1">
                <a:solidFill>
                  <a:schemeClr val="tx1"/>
                </a:solidFill>
              </a:rPr>
              <a:t>handleExit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ActionEvent</a:t>
            </a:r>
            <a:r>
              <a:rPr lang="en-US" altLang="ko-KR" sz="1300" dirty="0">
                <a:solidFill>
                  <a:schemeClr val="tx1"/>
                </a:solidFill>
              </a:rPr>
              <a:t> e) {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</a:t>
            </a:r>
            <a:r>
              <a:rPr lang="en-US" altLang="ko-KR" sz="1300" dirty="0" err="1">
                <a:solidFill>
                  <a:schemeClr val="tx1"/>
                </a:solidFill>
              </a:rPr>
              <a:t>Platform.exit</a:t>
            </a:r>
            <a:r>
              <a:rPr lang="en-US" altLang="ko-KR" sz="13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689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강의 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JavaFX </a:t>
            </a:r>
            <a:r>
              <a:rPr lang="ko-KR" altLang="en-US" dirty="0" smtClean="0"/>
              <a:t>다이얼로그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849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dirty="0" err="1" smtClean="0"/>
              <a:t>MenuBar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컨트롤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dirty="0" err="1" smtClean="0"/>
              <a:t>ToolBar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컨트롤</a:t>
            </a:r>
            <a:endParaRPr lang="en-US" altLang="ko-KR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409"/>
            <a:ext cx="8229600" cy="663759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dirty="0" err="1"/>
              <a:t>MenuBar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8" y="1226288"/>
            <a:ext cx="7742982" cy="4912242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err="1" smtClean="0"/>
              <a:t>MenuBar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컨트롤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MenuBar</a:t>
            </a:r>
            <a:r>
              <a:rPr lang="ko-KR" altLang="en-US" dirty="0" smtClean="0"/>
              <a:t>에는</a:t>
            </a:r>
            <a:r>
              <a:rPr lang="en-US" altLang="ko-KR" dirty="0" smtClean="0"/>
              <a:t> Menu</a:t>
            </a:r>
            <a:r>
              <a:rPr lang="ko-KR" altLang="en-US" dirty="0" smtClean="0"/>
              <a:t>들이 배치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Menu</a:t>
            </a:r>
            <a:r>
              <a:rPr lang="ko-KR" altLang="en-US" dirty="0"/>
              <a:t>에는 메뉴 아이템 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</a:rPr>
              <a:t>MenuItem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</a:p>
          <a:p>
            <a:pPr lvl="2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</a:rPr>
              <a:t>CheckMenuItem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</a:p>
          <a:p>
            <a:pPr lvl="2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</a:rPr>
              <a:t>RadioMenuItem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</a:p>
          <a:p>
            <a:pPr lvl="2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</a:rPr>
              <a:t>CustomMenuItem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</a:p>
          <a:p>
            <a:pPr lvl="2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</a:rPr>
              <a:t>SeparatorMenuItem</a:t>
            </a:r>
            <a:endParaRPr lang="en-US" altLang="ko-KR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Menu(</a:t>
            </a:r>
            <a:r>
              <a:rPr lang="ko-KR" altLang="en-US" dirty="0">
                <a:solidFill>
                  <a:schemeClr val="tx1"/>
                </a:solidFill>
              </a:rPr>
              <a:t>서브 메뉴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 계층적인</a:t>
            </a:r>
            <a:r>
              <a:rPr lang="en-US" altLang="ko-KR" dirty="0" smtClean="0"/>
              <a:t> </a:t>
            </a:r>
            <a:r>
              <a:rPr lang="ko-KR" altLang="en-US" dirty="0"/>
              <a:t>작업 선택 기능 구현에 주로 쓰임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10" name="그림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464" y="2802064"/>
            <a:ext cx="3132391" cy="225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40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MenuBar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r>
              <a:rPr lang="ko-KR" altLang="en-US" b="1" dirty="0" smtClean="0"/>
              <a:t>메뉴 아이템 추가</a:t>
            </a: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0" indent="0">
              <a:lnSpc>
                <a:spcPct val="20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10000"/>
              </a:lnSpc>
            </a:pPr>
            <a:r>
              <a:rPr lang="en-US" altLang="ko-KR" dirty="0" smtClean="0"/>
              <a:t>accelerator : </a:t>
            </a:r>
            <a:r>
              <a:rPr lang="ko-KR" altLang="en-US" dirty="0" smtClean="0"/>
              <a:t>단축키 </a:t>
            </a:r>
            <a:r>
              <a:rPr lang="en-US" altLang="ko-KR" dirty="0" smtClean="0"/>
              <a:t>(Alt + Shift + N )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altLang="ko-KR" dirty="0" smtClean="0"/>
              <a:t>Graphic : </a:t>
            </a:r>
            <a:r>
              <a:rPr lang="ko-KR" altLang="en-US" dirty="0" smtClean="0"/>
              <a:t>메뉴 아이템 앞의 아이콘 추가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72008" y="1932432"/>
            <a:ext cx="8046720" cy="2968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&lt;Menu text</a:t>
            </a:r>
            <a:r>
              <a:rPr lang="en-US" altLang="ko-KR" sz="1100" dirty="0" smtClean="0">
                <a:solidFill>
                  <a:schemeClr val="tx1"/>
                </a:solidFill>
              </a:rPr>
              <a:t>=＂</a:t>
            </a:r>
            <a:r>
              <a:rPr lang="ko-KR" altLang="en-US" sz="1100" dirty="0" smtClean="0">
                <a:solidFill>
                  <a:schemeClr val="tx1"/>
                </a:solidFill>
              </a:rPr>
              <a:t>파</a:t>
            </a:r>
            <a:r>
              <a:rPr lang="ko-KR" altLang="en-US" sz="1100" dirty="0">
                <a:solidFill>
                  <a:schemeClr val="tx1"/>
                </a:solidFill>
              </a:rPr>
              <a:t>일</a:t>
            </a:r>
            <a:r>
              <a:rPr lang="en-US" altLang="ko-KR" sz="1100" dirty="0" smtClean="0">
                <a:solidFill>
                  <a:schemeClr val="tx1"/>
                </a:solidFill>
              </a:rPr>
              <a:t>"&gt;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</a:rPr>
              <a:t>       &lt;</a:t>
            </a:r>
            <a:r>
              <a:rPr lang="en-US" altLang="ko-KR" sz="1100" dirty="0">
                <a:solidFill>
                  <a:schemeClr val="tx1"/>
                </a:solidFill>
              </a:rPr>
              <a:t>items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  <a:r>
              <a:rPr lang="en-US" altLang="ko-KR" sz="1100" dirty="0">
                <a:solidFill>
                  <a:schemeClr val="tx1"/>
                </a:solidFill>
              </a:rPr>
              <a:t>							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&lt;</a:t>
            </a:r>
            <a:r>
              <a:rPr lang="en-US" altLang="ko-KR" sz="1100" dirty="0" err="1">
                <a:solidFill>
                  <a:schemeClr val="tx1"/>
                </a:solidFill>
              </a:rPr>
              <a:t>MenuItem</a:t>
            </a:r>
            <a:r>
              <a:rPr lang="en-US" altLang="ko-KR" sz="1100" dirty="0">
                <a:solidFill>
                  <a:schemeClr val="tx1"/>
                </a:solidFill>
              </a:rPr>
              <a:t> text</a:t>
            </a:r>
            <a:r>
              <a:rPr lang="en-US" altLang="ko-KR" sz="1100" dirty="0" smtClean="0">
                <a:solidFill>
                  <a:schemeClr val="tx1"/>
                </a:solidFill>
              </a:rPr>
              <a:t>=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"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새로만들기</a:t>
            </a:r>
            <a:r>
              <a:rPr lang="en-US" altLang="ko-KR" sz="1100" dirty="0" smtClean="0">
                <a:solidFill>
                  <a:schemeClr val="tx1"/>
                </a:solidFill>
              </a:rPr>
              <a:t>" </a:t>
            </a:r>
            <a:r>
              <a:rPr lang="en-US" altLang="ko-KR" sz="1100" dirty="0" err="1">
                <a:solidFill>
                  <a:schemeClr val="tx1"/>
                </a:solidFill>
              </a:rPr>
              <a:t>onAction</a:t>
            </a:r>
            <a:r>
              <a:rPr lang="en-US" altLang="ko-KR" sz="1100" dirty="0">
                <a:solidFill>
                  <a:schemeClr val="tx1"/>
                </a:solidFill>
              </a:rPr>
              <a:t>="#</a:t>
            </a:r>
            <a:r>
              <a:rPr lang="en-US" altLang="ko-KR" sz="1100" dirty="0" err="1">
                <a:solidFill>
                  <a:schemeClr val="tx1"/>
                </a:solidFill>
              </a:rPr>
              <a:t>handleNew</a:t>
            </a:r>
            <a:r>
              <a:rPr lang="en-US" altLang="ko-KR" sz="1100" dirty="0">
                <a:solidFill>
                  <a:schemeClr val="tx1"/>
                </a:solidFill>
              </a:rPr>
              <a:t>" 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&lt;</a:t>
            </a:r>
            <a:r>
              <a:rPr lang="en-US" altLang="ko-KR" sz="1100" dirty="0">
                <a:solidFill>
                  <a:schemeClr val="tx1"/>
                </a:solidFill>
              </a:rPr>
              <a:t>accelerator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  <a:r>
              <a:rPr lang="en-US" altLang="ko-KR" sz="1100" dirty="0">
                <a:solidFill>
                  <a:schemeClr val="tx1"/>
                </a:solidFill>
              </a:rPr>
              <a:t>								</a:t>
            </a:r>
            <a:r>
              <a:rPr lang="en-US" altLang="ko-KR" sz="1100" dirty="0" smtClean="0">
                <a:solidFill>
                  <a:schemeClr val="tx1"/>
                </a:solidFill>
              </a:rPr>
              <a:t>     &lt;</a:t>
            </a:r>
            <a:r>
              <a:rPr lang="en-US" altLang="ko-KR" sz="1100" dirty="0" err="1">
                <a:solidFill>
                  <a:schemeClr val="tx1"/>
                </a:solidFill>
              </a:rPr>
              <a:t>KeyCodeCombination</a:t>
            </a:r>
            <a:r>
              <a:rPr lang="en-US" altLang="ko-KR" sz="1100" dirty="0">
                <a:solidFill>
                  <a:schemeClr val="tx1"/>
                </a:solidFill>
              </a:rPr>
              <a:t> alt="DOWN" code="N" control="UP" meta="UP" shift="DOWN" shortcut="UP" </a:t>
            </a:r>
            <a:r>
              <a:rPr lang="en-US" altLang="ko-KR" sz="1100" dirty="0" smtClean="0">
                <a:solidFill>
                  <a:schemeClr val="tx1"/>
                </a:solidFill>
              </a:rPr>
              <a:t>/</a:t>
            </a:r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&lt;/</a:t>
            </a:r>
            <a:r>
              <a:rPr lang="en-US" altLang="ko-KR" sz="1100" dirty="0">
                <a:solidFill>
                  <a:schemeClr val="tx1"/>
                </a:solidFill>
              </a:rPr>
              <a:t>accelerator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  <a:r>
              <a:rPr lang="en-US" altLang="ko-KR" sz="1100" dirty="0">
                <a:solidFill>
                  <a:schemeClr val="tx1"/>
                </a:solidFill>
              </a:rPr>
              <a:t>							</a:t>
            </a:r>
            <a:r>
              <a:rPr lang="en-US" altLang="ko-KR" sz="1100" dirty="0" smtClean="0">
                <a:solidFill>
                  <a:schemeClr val="tx1"/>
                </a:solidFill>
              </a:rPr>
              <a:t>&lt;</a:t>
            </a:r>
            <a:r>
              <a:rPr lang="en-US" altLang="ko-KR" sz="1100" dirty="0">
                <a:solidFill>
                  <a:schemeClr val="tx1"/>
                </a:solidFill>
              </a:rPr>
              <a:t>graphic&gt;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&lt;</a:t>
            </a:r>
            <a:r>
              <a:rPr lang="en-US" altLang="ko-KR" sz="1100" dirty="0" err="1">
                <a:solidFill>
                  <a:schemeClr val="tx1"/>
                </a:solidFill>
              </a:rPr>
              <a:t>ImageView</a:t>
            </a:r>
            <a:r>
              <a:rPr lang="en-US" altLang="ko-KR" sz="1100" dirty="0">
                <a:solidFill>
                  <a:schemeClr val="tx1"/>
                </a:solidFill>
              </a:rPr>
              <a:t>&gt;&lt;image&gt;&lt;Image </a:t>
            </a:r>
            <a:r>
              <a:rPr lang="en-US" altLang="ko-KR" sz="1100" dirty="0" err="1">
                <a:solidFill>
                  <a:schemeClr val="tx1"/>
                </a:solidFill>
              </a:rPr>
              <a:t>url</a:t>
            </a:r>
            <a:r>
              <a:rPr lang="en-US" altLang="ko-KR" sz="1100" dirty="0">
                <a:solidFill>
                  <a:schemeClr val="tx1"/>
                </a:solidFill>
              </a:rPr>
              <a:t>="@icons/new.png" /&gt;&lt;/image&gt;&lt;/</a:t>
            </a:r>
            <a:r>
              <a:rPr lang="en-US" altLang="ko-KR" sz="1100" dirty="0" err="1">
                <a:solidFill>
                  <a:schemeClr val="tx1"/>
                </a:solidFill>
              </a:rPr>
              <a:t>ImageView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  <a:r>
              <a:rPr lang="en-US" altLang="ko-KR" sz="1100" dirty="0">
                <a:solidFill>
                  <a:schemeClr val="tx1"/>
                </a:solidFill>
              </a:rPr>
              <a:t>			</a:t>
            </a:r>
            <a:r>
              <a:rPr lang="en-US" altLang="ko-KR" sz="1100" dirty="0" smtClean="0">
                <a:solidFill>
                  <a:schemeClr val="tx1"/>
                </a:solidFill>
              </a:rPr>
              <a:t>&lt;/graphic</a:t>
            </a:r>
            <a:r>
              <a:rPr lang="en-US" altLang="ko-KR" sz="1100" dirty="0">
                <a:solidFill>
                  <a:schemeClr val="tx1"/>
                </a:solidFill>
              </a:rPr>
              <a:t>&gt;					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&lt;/</a:t>
            </a:r>
            <a:r>
              <a:rPr lang="en-US" altLang="ko-KR" sz="1100" dirty="0" err="1">
                <a:solidFill>
                  <a:schemeClr val="tx1"/>
                </a:solidFill>
              </a:rPr>
              <a:t>MenuItem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&lt;/items&gt;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</a:rPr>
              <a:t>&lt;/Menu&gt;</a:t>
            </a:r>
          </a:p>
        </p:txBody>
      </p:sp>
    </p:spTree>
    <p:extLst>
      <p:ext uri="{BB962C8B-B14F-4D97-AF65-F5344CB8AC3E}">
        <p14:creationId xmlns:p14="http://schemas.microsoft.com/office/powerpoint/2010/main" val="3344195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ToolBar</a:t>
            </a:r>
            <a:r>
              <a:rPr lang="en-US" altLang="ko-KR" dirty="0" smtClean="0"/>
              <a:t> </a:t>
            </a:r>
            <a:r>
              <a:rPr lang="ko-KR" altLang="en-US" dirty="0"/>
              <a:t>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err="1" smtClean="0"/>
              <a:t>ToolBar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컨트롤</a:t>
            </a: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lvl="1"/>
            <a:r>
              <a:rPr lang="ko-KR" altLang="en-US" dirty="0" smtClean="0"/>
              <a:t>빠르게 </a:t>
            </a:r>
            <a:r>
              <a:rPr lang="ko-KR" altLang="en-US" dirty="0"/>
              <a:t>작업을 선택하고 싶을 때 사용</a:t>
            </a:r>
            <a:endParaRPr lang="en-US" altLang="ko-KR" dirty="0"/>
          </a:p>
          <a:p>
            <a:pPr lvl="1"/>
            <a:r>
              <a:rPr lang="en-US" altLang="ko-KR" dirty="0"/>
              <a:t>Toolbar </a:t>
            </a:r>
            <a:r>
              <a:rPr lang="ko-KR" altLang="en-US" dirty="0"/>
              <a:t>컨트롤은</a:t>
            </a:r>
            <a:r>
              <a:rPr lang="en-US" altLang="ko-KR" dirty="0"/>
              <a:t> UI </a:t>
            </a:r>
            <a:r>
              <a:rPr lang="ko-KR" altLang="en-US" dirty="0"/>
              <a:t>컨트롤이면서 컨테이너</a:t>
            </a:r>
            <a:endParaRPr lang="en-US" altLang="ko-KR" dirty="0"/>
          </a:p>
          <a:p>
            <a:pPr lvl="1"/>
            <a:r>
              <a:rPr lang="en-US" altLang="ko-KR" dirty="0"/>
              <a:t>Button</a:t>
            </a:r>
            <a:r>
              <a:rPr lang="ko-KR" altLang="en-US" dirty="0"/>
              <a:t>이 추가되지만</a:t>
            </a:r>
            <a:r>
              <a:rPr lang="en-US" altLang="ko-KR" dirty="0"/>
              <a:t>, </a:t>
            </a:r>
            <a:r>
              <a:rPr lang="en-US" altLang="ko-KR" dirty="0" err="1"/>
              <a:t>ComboBox</a:t>
            </a:r>
            <a:r>
              <a:rPr lang="ko-KR" altLang="en-US" dirty="0"/>
              <a:t>와 같은 다른 컨트롤도 배치</a:t>
            </a:r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</p:txBody>
      </p:sp>
      <p:pic>
        <p:nvPicPr>
          <p:cNvPr id="5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351" y="2193480"/>
            <a:ext cx="3742430" cy="203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987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ToolBar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err="1" smtClean="0"/>
              <a:t>ToolBar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추가</a:t>
            </a: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0" indent="0">
              <a:lnSpc>
                <a:spcPct val="20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72008" y="1932432"/>
            <a:ext cx="8046720" cy="2968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&lt;</a:t>
            </a:r>
            <a:r>
              <a:rPr lang="en-US" altLang="ko-KR" sz="1300" dirty="0" err="1">
                <a:solidFill>
                  <a:schemeClr val="tx1"/>
                </a:solidFill>
              </a:rPr>
              <a:t>ToolBar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/>
                </a:solidFill>
              </a:rPr>
              <a:t>         &lt;</a:t>
            </a:r>
            <a:r>
              <a:rPr lang="en-US" altLang="ko-KR" sz="1300" dirty="0">
                <a:solidFill>
                  <a:schemeClr val="tx1"/>
                </a:solidFill>
              </a:rPr>
              <a:t>items&gt;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/>
                </a:solidFill>
              </a:rPr>
              <a:t>                &lt;</a:t>
            </a:r>
            <a:r>
              <a:rPr lang="en-US" altLang="ko-KR" sz="1300" dirty="0">
                <a:solidFill>
                  <a:schemeClr val="tx1"/>
                </a:solidFill>
              </a:rPr>
              <a:t>Button </a:t>
            </a:r>
            <a:r>
              <a:rPr lang="en-US" altLang="ko-KR" sz="1300" dirty="0" err="1">
                <a:solidFill>
                  <a:schemeClr val="tx1"/>
                </a:solidFill>
              </a:rPr>
              <a:t>onAction</a:t>
            </a:r>
            <a:r>
              <a:rPr lang="en-US" altLang="ko-KR" sz="1300" dirty="0">
                <a:solidFill>
                  <a:schemeClr val="tx1"/>
                </a:solidFill>
              </a:rPr>
              <a:t>="#</a:t>
            </a:r>
            <a:r>
              <a:rPr lang="en-US" altLang="ko-KR" sz="1300" dirty="0" err="1">
                <a:solidFill>
                  <a:schemeClr val="tx1"/>
                </a:solidFill>
              </a:rPr>
              <a:t>handleNew</a:t>
            </a:r>
            <a:r>
              <a:rPr lang="en-US" altLang="ko-KR" sz="1300" dirty="0">
                <a:solidFill>
                  <a:schemeClr val="tx1"/>
                </a:solidFill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	</a:t>
            </a:r>
            <a:r>
              <a:rPr lang="en-US" altLang="ko-KR" sz="1300" dirty="0" smtClean="0">
                <a:solidFill>
                  <a:schemeClr val="tx1"/>
                </a:solidFill>
              </a:rPr>
              <a:t>     &lt;</a:t>
            </a:r>
            <a:r>
              <a:rPr lang="en-US" altLang="ko-KR" sz="1300" dirty="0">
                <a:solidFill>
                  <a:schemeClr val="tx1"/>
                </a:solidFill>
              </a:rPr>
              <a:t>graphic&gt;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	</a:t>
            </a:r>
            <a:r>
              <a:rPr lang="en-US" altLang="ko-KR" sz="1300" dirty="0" smtClean="0">
                <a:solidFill>
                  <a:schemeClr val="tx1"/>
                </a:solidFill>
              </a:rPr>
              <a:t>       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ImageView</a:t>
            </a:r>
            <a:r>
              <a:rPr lang="en-US" altLang="ko-KR" sz="1300" dirty="0">
                <a:solidFill>
                  <a:schemeClr val="tx1"/>
                </a:solidFill>
              </a:rPr>
              <a:t>&gt;&lt;image&gt;&lt;Image </a:t>
            </a:r>
            <a:r>
              <a:rPr lang="en-US" altLang="ko-KR" sz="1300" dirty="0" err="1">
                <a:solidFill>
                  <a:schemeClr val="tx1"/>
                </a:solidFill>
              </a:rPr>
              <a:t>url</a:t>
            </a:r>
            <a:r>
              <a:rPr lang="en-US" altLang="ko-KR" sz="1300" dirty="0">
                <a:solidFill>
                  <a:schemeClr val="tx1"/>
                </a:solidFill>
              </a:rPr>
              <a:t>="@icons/new.png" /&gt;&lt;/image&gt;&lt;/</a:t>
            </a:r>
            <a:r>
              <a:rPr lang="en-US" altLang="ko-KR" sz="1300" dirty="0" err="1">
                <a:solidFill>
                  <a:schemeClr val="tx1"/>
                </a:solidFill>
              </a:rPr>
              <a:t>ImageView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	</a:t>
            </a:r>
            <a:r>
              <a:rPr lang="en-US" altLang="ko-KR" sz="1300" dirty="0" smtClean="0">
                <a:solidFill>
                  <a:schemeClr val="tx1"/>
                </a:solidFill>
              </a:rPr>
              <a:t>      &lt;/</a:t>
            </a:r>
            <a:r>
              <a:rPr lang="en-US" altLang="ko-KR" sz="1300" dirty="0">
                <a:solidFill>
                  <a:schemeClr val="tx1"/>
                </a:solidFill>
              </a:rPr>
              <a:t>graphic&gt;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/>
                </a:solidFill>
              </a:rPr>
              <a:t>                 &lt;/</a:t>
            </a:r>
            <a:r>
              <a:rPr lang="en-US" altLang="ko-KR" sz="1300" dirty="0">
                <a:solidFill>
                  <a:schemeClr val="tx1"/>
                </a:solidFill>
              </a:rPr>
              <a:t>Button</a:t>
            </a:r>
            <a:r>
              <a:rPr lang="en-US" altLang="ko-KR" sz="1300" dirty="0" smtClean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</a:rPr>
              <a:t>        &lt;/items&gt;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/>
                </a:solidFill>
              </a:rPr>
              <a:t>&lt;/Toolbar&gt;</a:t>
            </a:r>
          </a:p>
        </p:txBody>
      </p:sp>
    </p:spTree>
    <p:extLst>
      <p:ext uri="{BB962C8B-B14F-4D97-AF65-F5344CB8AC3E}">
        <p14:creationId xmlns:p14="http://schemas.microsoft.com/office/powerpoint/2010/main" val="1427218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ToolBar</a:t>
            </a:r>
            <a:r>
              <a:rPr lang="en-US" altLang="ko-KR" dirty="0" smtClean="0"/>
              <a:t> </a:t>
            </a:r>
            <a:r>
              <a:rPr lang="ko-KR" altLang="en-US" dirty="0"/>
              <a:t>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r>
              <a:rPr lang="ko-KR" altLang="en-US" b="1" dirty="0" smtClean="0"/>
              <a:t>예제 </a:t>
            </a:r>
            <a:r>
              <a:rPr lang="en-US" altLang="ko-KR" b="1" dirty="0" smtClean="0"/>
              <a:t>17-8-1</a:t>
            </a:r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MenuBar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ToolBar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중앙에 </a:t>
            </a:r>
            <a:r>
              <a:rPr lang="en-US" altLang="ko-KR" dirty="0" err="1" smtClean="0"/>
              <a:t>TextArea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추가하여 간단한 메모장을 작성하시오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004060"/>
            <a:ext cx="38290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176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ToolBar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err="1"/>
              <a:t>r</a:t>
            </a:r>
            <a:r>
              <a:rPr lang="en-US" altLang="ko-KR" b="1" dirty="0" err="1" smtClean="0"/>
              <a:t>oot.fxml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0" indent="0">
              <a:lnSpc>
                <a:spcPct val="20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72008" y="1932432"/>
            <a:ext cx="8046720" cy="4322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&lt;</a:t>
            </a:r>
            <a:r>
              <a:rPr lang="en-US" altLang="ko-KR" sz="1100" dirty="0" err="1">
                <a:solidFill>
                  <a:schemeClr val="tx1"/>
                </a:solidFill>
              </a:rPr>
              <a:t>BorderPane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xmlns:fx</a:t>
            </a:r>
            <a:r>
              <a:rPr lang="en-US" altLang="ko-KR" sz="1100" dirty="0" smtClean="0">
                <a:solidFill>
                  <a:schemeClr val="tx1"/>
                </a:solidFill>
              </a:rPr>
              <a:t>="http</a:t>
            </a:r>
            <a:r>
              <a:rPr lang="en-US" altLang="ko-KR" sz="1100" dirty="0">
                <a:solidFill>
                  <a:schemeClr val="tx1"/>
                </a:solidFill>
              </a:rPr>
              <a:t>://</a:t>
            </a:r>
            <a:r>
              <a:rPr lang="en-US" altLang="ko-KR" sz="1100" dirty="0" smtClean="0">
                <a:solidFill>
                  <a:schemeClr val="tx1"/>
                </a:solidFill>
              </a:rPr>
              <a:t>javafx.com/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fxml</a:t>
            </a:r>
            <a:r>
              <a:rPr lang="en-US" altLang="ko-KR" sz="1100" dirty="0" smtClean="0">
                <a:solidFill>
                  <a:schemeClr val="tx1"/>
                </a:solidFill>
              </a:rPr>
              <a:t>"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fx:controller</a:t>
            </a:r>
            <a:r>
              <a:rPr lang="en-US" altLang="ko-KR" sz="1100" dirty="0">
                <a:solidFill>
                  <a:schemeClr val="tx1"/>
                </a:solidFill>
              </a:rPr>
              <a:t>="</a:t>
            </a:r>
            <a:r>
              <a:rPr lang="en-US" altLang="ko-KR" sz="1100" dirty="0" smtClean="0">
                <a:solidFill>
                  <a:schemeClr val="tx1"/>
                </a:solidFill>
              </a:rPr>
              <a:t>sec08.exam01_menubar_toolbar.RootController“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prefHeight</a:t>
            </a:r>
            <a:r>
              <a:rPr lang="en-US" altLang="ko-KR" sz="1100" dirty="0">
                <a:solidFill>
                  <a:schemeClr val="tx1"/>
                </a:solidFill>
              </a:rPr>
              <a:t>="200.0" </a:t>
            </a:r>
            <a:r>
              <a:rPr lang="en-US" altLang="ko-KR" sz="1100" dirty="0" err="1">
                <a:solidFill>
                  <a:schemeClr val="tx1"/>
                </a:solidFill>
              </a:rPr>
              <a:t>prefWidth</a:t>
            </a:r>
            <a:r>
              <a:rPr lang="en-US" altLang="ko-KR" sz="1100" dirty="0">
                <a:solidFill>
                  <a:schemeClr val="tx1"/>
                </a:solidFill>
              </a:rPr>
              <a:t>="400.0" 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&lt;</a:t>
            </a:r>
            <a:r>
              <a:rPr lang="en-US" altLang="ko-KR" sz="1100" dirty="0">
                <a:solidFill>
                  <a:schemeClr val="tx1"/>
                </a:solidFill>
              </a:rPr>
              <a:t>top&gt;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&lt;</a:t>
            </a:r>
            <a:r>
              <a:rPr lang="en-US" altLang="ko-KR" sz="1100" dirty="0" err="1">
                <a:solidFill>
                  <a:schemeClr val="tx1"/>
                </a:solidFill>
              </a:rPr>
              <a:t>VBox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 &lt;</a:t>
            </a:r>
            <a:r>
              <a:rPr lang="en-US" altLang="ko-KR" sz="1100" dirty="0">
                <a:solidFill>
                  <a:schemeClr val="tx1"/>
                </a:solidFill>
              </a:rPr>
              <a:t>children&gt;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&lt;</a:t>
            </a:r>
            <a:r>
              <a:rPr lang="en-US" altLang="ko-KR" sz="1100" dirty="0" err="1">
                <a:solidFill>
                  <a:schemeClr val="tx1"/>
                </a:solidFill>
              </a:rPr>
              <a:t>MenuBar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     &lt;</a:t>
            </a:r>
            <a:r>
              <a:rPr lang="en-US" altLang="ko-KR" sz="1100" dirty="0">
                <a:solidFill>
                  <a:schemeClr val="tx1"/>
                </a:solidFill>
              </a:rPr>
              <a:t>menus&gt;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&lt;</a:t>
            </a:r>
            <a:r>
              <a:rPr lang="en-US" altLang="ko-KR" sz="1100" dirty="0">
                <a:solidFill>
                  <a:schemeClr val="tx1"/>
                </a:solidFill>
              </a:rPr>
              <a:t>Menu text="</a:t>
            </a:r>
            <a:r>
              <a:rPr lang="ko-KR" altLang="en-US" sz="1100" dirty="0">
                <a:solidFill>
                  <a:schemeClr val="tx1"/>
                </a:solidFill>
              </a:rPr>
              <a:t>파일</a:t>
            </a:r>
            <a:r>
              <a:rPr lang="en-US" altLang="ko-KR" sz="11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smtClean="0">
                <a:solidFill>
                  <a:schemeClr val="tx1"/>
                </a:solidFill>
              </a:rPr>
              <a:t>&lt;</a:t>
            </a:r>
            <a:r>
              <a:rPr lang="en-US" altLang="ko-KR" sz="1100" dirty="0">
                <a:solidFill>
                  <a:schemeClr val="tx1"/>
                </a:solidFill>
              </a:rPr>
              <a:t>items&gt;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                              &lt;</a:t>
            </a:r>
            <a:r>
              <a:rPr lang="en-US" altLang="ko-KR" sz="1100" dirty="0" err="1">
                <a:solidFill>
                  <a:schemeClr val="tx1"/>
                </a:solidFill>
              </a:rPr>
              <a:t>MenuItem</a:t>
            </a:r>
            <a:r>
              <a:rPr lang="en-US" altLang="ko-KR" sz="1100" dirty="0">
                <a:solidFill>
                  <a:schemeClr val="tx1"/>
                </a:solidFill>
              </a:rPr>
              <a:t> text="</a:t>
            </a:r>
            <a:r>
              <a:rPr lang="ko-KR" altLang="en-US" sz="1100" dirty="0" err="1">
                <a:solidFill>
                  <a:schemeClr val="tx1"/>
                </a:solidFill>
              </a:rPr>
              <a:t>새로만들기</a:t>
            </a:r>
            <a:r>
              <a:rPr lang="en-US" altLang="ko-KR" sz="1100" dirty="0">
                <a:solidFill>
                  <a:schemeClr val="tx1"/>
                </a:solidFill>
              </a:rPr>
              <a:t>" </a:t>
            </a:r>
            <a:r>
              <a:rPr lang="en-US" altLang="ko-KR" sz="1100" dirty="0" err="1">
                <a:solidFill>
                  <a:schemeClr val="tx1"/>
                </a:solidFill>
              </a:rPr>
              <a:t>onAction</a:t>
            </a:r>
            <a:r>
              <a:rPr lang="en-US" altLang="ko-KR" sz="1100" dirty="0">
                <a:solidFill>
                  <a:schemeClr val="tx1"/>
                </a:solidFill>
              </a:rPr>
              <a:t>="#</a:t>
            </a:r>
            <a:r>
              <a:rPr lang="en-US" altLang="ko-KR" sz="1100" dirty="0" err="1">
                <a:solidFill>
                  <a:schemeClr val="tx1"/>
                </a:solidFill>
              </a:rPr>
              <a:t>handleNew</a:t>
            </a:r>
            <a:r>
              <a:rPr lang="en-US" altLang="ko-KR" sz="1100" dirty="0">
                <a:solidFill>
                  <a:schemeClr val="tx1"/>
                </a:solidFill>
              </a:rPr>
              <a:t>" 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	          &lt;</a:t>
            </a:r>
            <a:r>
              <a:rPr lang="en-US" altLang="ko-KR" sz="1100" dirty="0">
                <a:solidFill>
                  <a:schemeClr val="tx1"/>
                </a:solidFill>
              </a:rPr>
              <a:t>accelerator&gt;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                    &lt;</a:t>
            </a:r>
            <a:r>
              <a:rPr lang="en-US" altLang="ko-KR" sz="1100" dirty="0" err="1">
                <a:solidFill>
                  <a:schemeClr val="tx1"/>
                </a:solidFill>
              </a:rPr>
              <a:t>KeyCodeCombination</a:t>
            </a:r>
            <a:r>
              <a:rPr lang="en-US" altLang="ko-KR" sz="1100" dirty="0">
                <a:solidFill>
                  <a:schemeClr val="tx1"/>
                </a:solidFill>
              </a:rPr>
              <a:t> alt="DOWN" code="N" control="UP" meta="UP" shift="DOWN" shortcut="UP" /&gt;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							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              &lt;/</a:t>
            </a:r>
            <a:r>
              <a:rPr lang="en-US" altLang="ko-KR" sz="1100" dirty="0">
                <a:solidFill>
                  <a:schemeClr val="tx1"/>
                </a:solidFill>
              </a:rPr>
              <a:t>accelerator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  <a:r>
              <a:rPr lang="en-US" altLang="ko-KR" sz="1100" dirty="0">
                <a:solidFill>
                  <a:schemeClr val="tx1"/>
                </a:solidFill>
              </a:rPr>
              <a:t>							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&lt;</a:t>
            </a:r>
            <a:r>
              <a:rPr lang="en-US" altLang="ko-KR" sz="1100" dirty="0">
                <a:solidFill>
                  <a:schemeClr val="tx1"/>
                </a:solidFill>
              </a:rPr>
              <a:t>graphic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  <a:r>
              <a:rPr lang="en-US" altLang="ko-KR" sz="1100" dirty="0">
                <a:solidFill>
                  <a:schemeClr val="tx1"/>
                </a:solidFill>
              </a:rPr>
              <a:t>							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         &lt;</a:t>
            </a:r>
            <a:r>
              <a:rPr lang="en-US" altLang="ko-KR" sz="1100" dirty="0" err="1">
                <a:solidFill>
                  <a:schemeClr val="tx1"/>
                </a:solidFill>
              </a:rPr>
              <a:t>ImageView</a:t>
            </a:r>
            <a:r>
              <a:rPr lang="en-US" altLang="ko-KR" sz="1100" dirty="0">
                <a:solidFill>
                  <a:schemeClr val="tx1"/>
                </a:solidFill>
              </a:rPr>
              <a:t>&gt;&lt;image&gt;&lt;Image </a:t>
            </a:r>
            <a:r>
              <a:rPr lang="en-US" altLang="ko-KR" sz="1100" dirty="0" err="1">
                <a:solidFill>
                  <a:schemeClr val="tx1"/>
                </a:solidFill>
              </a:rPr>
              <a:t>url</a:t>
            </a:r>
            <a:r>
              <a:rPr lang="en-US" altLang="ko-KR" sz="1100" dirty="0">
                <a:solidFill>
                  <a:schemeClr val="tx1"/>
                </a:solidFill>
              </a:rPr>
              <a:t>="@icons/new.png" /&gt;&lt;/image&gt;&lt;/</a:t>
            </a:r>
            <a:r>
              <a:rPr lang="en-US" altLang="ko-KR" sz="1100" dirty="0" err="1">
                <a:solidFill>
                  <a:schemeClr val="tx1"/>
                </a:solidFill>
              </a:rPr>
              <a:t>ImageView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  <a:r>
              <a:rPr lang="en-US" altLang="ko-KR" sz="1100" dirty="0">
                <a:solidFill>
                  <a:schemeClr val="tx1"/>
                </a:solidFill>
              </a:rPr>
              <a:t>	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                               &lt;/</a:t>
            </a:r>
            <a:r>
              <a:rPr lang="en-US" altLang="ko-KR" sz="1100" dirty="0">
                <a:solidFill>
                  <a:schemeClr val="tx1"/>
                </a:solidFill>
              </a:rPr>
              <a:t>graphic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  <a:r>
              <a:rPr lang="en-US" altLang="ko-KR" sz="1100" dirty="0">
                <a:solidFill>
                  <a:schemeClr val="tx1"/>
                </a:solidFill>
              </a:rPr>
              <a:t>							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&lt;/</a:t>
            </a:r>
            <a:r>
              <a:rPr lang="en-US" altLang="ko-KR" sz="1100" dirty="0" err="1">
                <a:solidFill>
                  <a:schemeClr val="tx1"/>
                </a:solidFill>
              </a:rPr>
              <a:t>MenuItem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98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ToolBar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err="1"/>
              <a:t>r</a:t>
            </a:r>
            <a:r>
              <a:rPr lang="en-US" altLang="ko-KR" b="1" dirty="0" err="1" smtClean="0"/>
              <a:t>oot.fxml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0" indent="0">
              <a:lnSpc>
                <a:spcPct val="20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72008" y="1932432"/>
            <a:ext cx="8046720" cy="472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&lt;</a:t>
            </a:r>
            <a:r>
              <a:rPr lang="en-US" altLang="ko-KR" sz="1100" dirty="0" err="1">
                <a:solidFill>
                  <a:schemeClr val="tx1"/>
                </a:solidFill>
              </a:rPr>
              <a:t>MenuItem</a:t>
            </a:r>
            <a:r>
              <a:rPr lang="en-US" altLang="ko-KR" sz="1100" dirty="0">
                <a:solidFill>
                  <a:schemeClr val="tx1"/>
                </a:solidFill>
              </a:rPr>
              <a:t> text="</a:t>
            </a:r>
            <a:r>
              <a:rPr lang="ko-KR" altLang="en-US" sz="1100" dirty="0">
                <a:solidFill>
                  <a:schemeClr val="tx1"/>
                </a:solidFill>
              </a:rPr>
              <a:t>열기</a:t>
            </a:r>
            <a:r>
              <a:rPr lang="en-US" altLang="ko-KR" sz="1100" dirty="0">
                <a:solidFill>
                  <a:schemeClr val="tx1"/>
                </a:solidFill>
              </a:rPr>
              <a:t>"  </a:t>
            </a:r>
            <a:r>
              <a:rPr lang="en-US" altLang="ko-KR" sz="1100" dirty="0" err="1">
                <a:solidFill>
                  <a:schemeClr val="tx1"/>
                </a:solidFill>
              </a:rPr>
              <a:t>onAction</a:t>
            </a:r>
            <a:r>
              <a:rPr lang="en-US" altLang="ko-KR" sz="1100" dirty="0">
                <a:solidFill>
                  <a:schemeClr val="tx1"/>
                </a:solidFill>
              </a:rPr>
              <a:t>="#</a:t>
            </a:r>
            <a:r>
              <a:rPr lang="en-US" altLang="ko-KR" sz="1100" dirty="0" err="1">
                <a:solidFill>
                  <a:schemeClr val="tx1"/>
                </a:solidFill>
              </a:rPr>
              <a:t>handleOpen</a:t>
            </a:r>
            <a:r>
              <a:rPr lang="en-US" altLang="ko-KR" sz="1100" dirty="0">
                <a:solidFill>
                  <a:schemeClr val="tx1"/>
                </a:solidFill>
              </a:rPr>
              <a:t>" 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&lt;</a:t>
            </a:r>
            <a:r>
              <a:rPr lang="en-US" altLang="ko-KR" sz="1100" dirty="0">
                <a:solidFill>
                  <a:schemeClr val="tx1"/>
                </a:solidFill>
              </a:rPr>
              <a:t>accelerator&gt;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     &lt;</a:t>
            </a:r>
            <a:r>
              <a:rPr lang="en-US" altLang="ko-KR" sz="1100" dirty="0" err="1">
                <a:solidFill>
                  <a:schemeClr val="tx1"/>
                </a:solidFill>
              </a:rPr>
              <a:t>KeyCodeCombination</a:t>
            </a:r>
            <a:r>
              <a:rPr lang="en-US" altLang="ko-KR" sz="1100" dirty="0">
                <a:solidFill>
                  <a:schemeClr val="tx1"/>
                </a:solidFill>
              </a:rPr>
              <a:t> alt="UP" code="O" control="DOWN" meta="UP" shift="UP" shortcut="UP" </a:t>
            </a:r>
            <a:r>
              <a:rPr lang="en-US" altLang="ko-KR" sz="1100" dirty="0" smtClean="0">
                <a:solidFill>
                  <a:schemeClr val="tx1"/>
                </a:solidFill>
              </a:rPr>
              <a:t>/&gt;</a:t>
            </a:r>
            <a:r>
              <a:rPr lang="en-US" altLang="ko-KR" sz="1100" dirty="0">
                <a:solidFill>
                  <a:schemeClr val="tx1"/>
                </a:solidFill>
              </a:rPr>
              <a:t>							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           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&lt;/</a:t>
            </a:r>
            <a:r>
              <a:rPr lang="en-US" altLang="ko-KR" sz="1100" dirty="0">
                <a:solidFill>
                  <a:schemeClr val="tx1"/>
                </a:solidFill>
              </a:rPr>
              <a:t>accelerator&gt;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&lt;</a:t>
            </a:r>
            <a:r>
              <a:rPr lang="en-US" altLang="ko-KR" sz="1100" dirty="0">
                <a:solidFill>
                  <a:schemeClr val="tx1"/>
                </a:solidFill>
              </a:rPr>
              <a:t>graphic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&lt;</a:t>
            </a:r>
            <a:r>
              <a:rPr lang="en-US" altLang="ko-KR" sz="1100" dirty="0" err="1">
                <a:solidFill>
                  <a:schemeClr val="tx1"/>
                </a:solidFill>
              </a:rPr>
              <a:t>ImageView</a:t>
            </a:r>
            <a:r>
              <a:rPr lang="en-US" altLang="ko-KR" sz="1100" dirty="0">
                <a:solidFill>
                  <a:schemeClr val="tx1"/>
                </a:solidFill>
              </a:rPr>
              <a:t>&gt;&lt;image&gt;&lt;Image </a:t>
            </a:r>
            <a:r>
              <a:rPr lang="en-US" altLang="ko-KR" sz="1100" dirty="0" err="1">
                <a:solidFill>
                  <a:schemeClr val="tx1"/>
                </a:solidFill>
              </a:rPr>
              <a:t>url</a:t>
            </a:r>
            <a:r>
              <a:rPr lang="en-US" altLang="ko-KR" sz="1100" dirty="0">
                <a:solidFill>
                  <a:schemeClr val="tx1"/>
                </a:solidFill>
              </a:rPr>
              <a:t>="@icons/open.png" /&gt;&lt;/image&gt;&lt;/</a:t>
            </a:r>
            <a:r>
              <a:rPr lang="en-US" altLang="ko-KR" sz="1100" dirty="0" err="1">
                <a:solidFill>
                  <a:schemeClr val="tx1"/>
                </a:solidFill>
              </a:rPr>
              <a:t>ImageView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&lt;/</a:t>
            </a:r>
            <a:r>
              <a:rPr lang="en-US" altLang="ko-KR" sz="1100" dirty="0">
                <a:solidFill>
                  <a:schemeClr val="tx1"/>
                </a:solidFill>
              </a:rPr>
              <a:t>graphic&gt;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&lt;/</a:t>
            </a:r>
            <a:r>
              <a:rPr lang="en-US" altLang="ko-KR" sz="1100" dirty="0" err="1">
                <a:solidFill>
                  <a:schemeClr val="tx1"/>
                </a:solidFill>
              </a:rPr>
              <a:t>MenuItem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&lt;</a:t>
            </a:r>
            <a:r>
              <a:rPr lang="en-US" altLang="ko-KR" sz="1100" dirty="0" err="1">
                <a:solidFill>
                  <a:schemeClr val="tx1"/>
                </a:solidFill>
              </a:rPr>
              <a:t>MenuItem</a:t>
            </a:r>
            <a:r>
              <a:rPr lang="en-US" altLang="ko-KR" sz="1100" dirty="0">
                <a:solidFill>
                  <a:schemeClr val="tx1"/>
                </a:solidFill>
              </a:rPr>
              <a:t> text="</a:t>
            </a:r>
            <a:r>
              <a:rPr lang="ko-KR" altLang="en-US" sz="1100" dirty="0">
                <a:solidFill>
                  <a:schemeClr val="tx1"/>
                </a:solidFill>
              </a:rPr>
              <a:t>저장</a:t>
            </a:r>
            <a:r>
              <a:rPr lang="en-US" altLang="ko-KR" sz="1100" dirty="0">
                <a:solidFill>
                  <a:schemeClr val="tx1"/>
                </a:solidFill>
              </a:rPr>
              <a:t>" </a:t>
            </a:r>
            <a:r>
              <a:rPr lang="en-US" altLang="ko-KR" sz="1100" dirty="0" err="1">
                <a:solidFill>
                  <a:schemeClr val="tx1"/>
                </a:solidFill>
              </a:rPr>
              <a:t>onAction</a:t>
            </a:r>
            <a:r>
              <a:rPr lang="en-US" altLang="ko-KR" sz="1100" dirty="0">
                <a:solidFill>
                  <a:schemeClr val="tx1"/>
                </a:solidFill>
              </a:rPr>
              <a:t>="#</a:t>
            </a:r>
            <a:r>
              <a:rPr lang="en-US" altLang="ko-KR" sz="1100" dirty="0" err="1">
                <a:solidFill>
                  <a:schemeClr val="tx1"/>
                </a:solidFill>
              </a:rPr>
              <a:t>handleSave</a:t>
            </a:r>
            <a:r>
              <a:rPr lang="en-US" altLang="ko-KR" sz="1100" dirty="0">
                <a:solidFill>
                  <a:schemeClr val="tx1"/>
                </a:solidFill>
              </a:rPr>
              <a:t>" 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 &lt;</a:t>
            </a:r>
            <a:r>
              <a:rPr lang="en-US" altLang="ko-KR" sz="1100" dirty="0">
                <a:solidFill>
                  <a:schemeClr val="tx1"/>
                </a:solidFill>
              </a:rPr>
              <a:t>accelerator&gt;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     &lt;</a:t>
            </a:r>
            <a:r>
              <a:rPr lang="en-US" altLang="ko-KR" sz="1100" dirty="0" err="1">
                <a:solidFill>
                  <a:schemeClr val="tx1"/>
                </a:solidFill>
              </a:rPr>
              <a:t>KeyCodeCombination</a:t>
            </a:r>
            <a:r>
              <a:rPr lang="en-US" altLang="ko-KR" sz="1100" dirty="0">
                <a:solidFill>
                  <a:schemeClr val="tx1"/>
                </a:solidFill>
              </a:rPr>
              <a:t> alt="UP" code="S" control="DOWN" meta="UP" shift="UP" shortcut="UP" </a:t>
            </a:r>
            <a:r>
              <a:rPr lang="en-US" altLang="ko-KR" sz="1100" dirty="0" smtClean="0">
                <a:solidFill>
                  <a:schemeClr val="tx1"/>
                </a:solidFill>
              </a:rPr>
              <a:t>/&gt;</a:t>
            </a:r>
            <a:r>
              <a:rPr lang="en-US" altLang="ko-KR" sz="1100" dirty="0">
                <a:solidFill>
                  <a:schemeClr val="tx1"/>
                </a:solidFill>
              </a:rPr>
              <a:t>						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           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&lt;/</a:t>
            </a:r>
            <a:r>
              <a:rPr lang="en-US" altLang="ko-KR" sz="1100" dirty="0">
                <a:solidFill>
                  <a:schemeClr val="tx1"/>
                </a:solidFill>
              </a:rPr>
              <a:t>accelerator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  <a:r>
              <a:rPr lang="en-US" altLang="ko-KR" sz="1100" dirty="0">
                <a:solidFill>
                  <a:schemeClr val="tx1"/>
                </a:solidFill>
              </a:rPr>
              <a:t>						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&lt;</a:t>
            </a:r>
            <a:r>
              <a:rPr lang="en-US" altLang="ko-KR" sz="1100" dirty="0">
                <a:solidFill>
                  <a:schemeClr val="tx1"/>
                </a:solidFill>
              </a:rPr>
              <a:t>graphic&gt;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       &lt;</a:t>
            </a:r>
            <a:r>
              <a:rPr lang="en-US" altLang="ko-KR" sz="1100" dirty="0" err="1">
                <a:solidFill>
                  <a:schemeClr val="tx1"/>
                </a:solidFill>
              </a:rPr>
              <a:t>ImageView</a:t>
            </a:r>
            <a:r>
              <a:rPr lang="en-US" altLang="ko-KR" sz="1100" dirty="0">
                <a:solidFill>
                  <a:schemeClr val="tx1"/>
                </a:solidFill>
              </a:rPr>
              <a:t>&gt;&lt;image&gt; &lt;Image </a:t>
            </a:r>
            <a:r>
              <a:rPr lang="en-US" altLang="ko-KR" sz="1100" dirty="0" err="1">
                <a:solidFill>
                  <a:schemeClr val="tx1"/>
                </a:solidFill>
              </a:rPr>
              <a:t>url</a:t>
            </a:r>
            <a:r>
              <a:rPr lang="en-US" altLang="ko-KR" sz="1100" dirty="0">
                <a:solidFill>
                  <a:schemeClr val="tx1"/>
                </a:solidFill>
              </a:rPr>
              <a:t>="@icons/save.png" /&gt;&lt;/image&gt; &lt;/</a:t>
            </a:r>
            <a:r>
              <a:rPr lang="en-US" altLang="ko-KR" sz="1100" dirty="0" err="1">
                <a:solidFill>
                  <a:schemeClr val="tx1"/>
                </a:solidFill>
              </a:rPr>
              <a:t>ImageView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 &lt;/</a:t>
            </a:r>
            <a:r>
              <a:rPr lang="en-US" altLang="ko-KR" sz="1100" dirty="0">
                <a:solidFill>
                  <a:schemeClr val="tx1"/>
                </a:solidFill>
              </a:rPr>
              <a:t>graphic&gt; 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&lt;/</a:t>
            </a:r>
            <a:r>
              <a:rPr lang="en-US" altLang="ko-KR" sz="1100" dirty="0" err="1">
                <a:solidFill>
                  <a:schemeClr val="tx1"/>
                </a:solidFill>
              </a:rPr>
              <a:t>MenuItem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</a:t>
            </a:r>
            <a:r>
              <a:rPr lang="en-US" altLang="ko-KR" sz="1100" dirty="0" err="1">
                <a:solidFill>
                  <a:schemeClr val="tx1"/>
                </a:solidFill>
              </a:rPr>
              <a:t>SeparatorMenuItem</a:t>
            </a:r>
            <a:r>
              <a:rPr lang="en-US" altLang="ko-KR" sz="1100" dirty="0">
                <a:solidFill>
                  <a:schemeClr val="tx1"/>
                </a:solidFill>
              </a:rPr>
              <a:t> /&gt;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</a:t>
            </a:r>
            <a:r>
              <a:rPr lang="en-US" altLang="ko-KR" sz="1100" dirty="0" err="1">
                <a:solidFill>
                  <a:schemeClr val="tx1"/>
                </a:solidFill>
              </a:rPr>
              <a:t>MenuItem</a:t>
            </a:r>
            <a:r>
              <a:rPr lang="en-US" altLang="ko-KR" sz="1100" dirty="0">
                <a:solidFill>
                  <a:schemeClr val="tx1"/>
                </a:solidFill>
              </a:rPr>
              <a:t> text="</a:t>
            </a:r>
            <a:r>
              <a:rPr lang="ko-KR" altLang="en-US" sz="1100" dirty="0">
                <a:solidFill>
                  <a:schemeClr val="tx1"/>
                </a:solidFill>
              </a:rPr>
              <a:t>끝내기</a:t>
            </a:r>
            <a:r>
              <a:rPr lang="en-US" altLang="ko-KR" sz="1100" dirty="0">
                <a:solidFill>
                  <a:schemeClr val="tx1"/>
                </a:solidFill>
              </a:rPr>
              <a:t>" </a:t>
            </a:r>
            <a:r>
              <a:rPr lang="en-US" altLang="ko-KR" sz="1100" dirty="0" err="1">
                <a:solidFill>
                  <a:schemeClr val="tx1"/>
                </a:solidFill>
              </a:rPr>
              <a:t>onAction</a:t>
            </a:r>
            <a:r>
              <a:rPr lang="en-US" altLang="ko-KR" sz="1100" dirty="0">
                <a:solidFill>
                  <a:schemeClr val="tx1"/>
                </a:solidFill>
              </a:rPr>
              <a:t>="#</a:t>
            </a:r>
            <a:r>
              <a:rPr lang="en-US" altLang="ko-KR" sz="1100" dirty="0" err="1">
                <a:solidFill>
                  <a:schemeClr val="tx1"/>
                </a:solidFill>
              </a:rPr>
              <a:t>handleExit</a:t>
            </a:r>
            <a:r>
              <a:rPr lang="en-US" altLang="ko-KR" sz="1100" dirty="0">
                <a:solidFill>
                  <a:schemeClr val="tx1"/>
                </a:solidFill>
              </a:rPr>
              <a:t>"/&gt;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&lt;/</a:t>
            </a:r>
            <a:r>
              <a:rPr lang="en-US" altLang="ko-KR" sz="1100" dirty="0">
                <a:solidFill>
                  <a:schemeClr val="tx1"/>
                </a:solidFill>
              </a:rPr>
              <a:t>items&gt;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&lt;/</a:t>
            </a:r>
            <a:r>
              <a:rPr lang="en-US" altLang="ko-KR" sz="1100" dirty="0">
                <a:solidFill>
                  <a:schemeClr val="tx1"/>
                </a:solidFill>
              </a:rPr>
              <a:t>Menu&gt;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&lt;/</a:t>
            </a:r>
            <a:r>
              <a:rPr lang="en-US" altLang="ko-KR" sz="1100" dirty="0">
                <a:solidFill>
                  <a:schemeClr val="tx1"/>
                </a:solidFill>
              </a:rPr>
              <a:t>menus&gt;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&lt;/</a:t>
            </a:r>
            <a:r>
              <a:rPr lang="en-US" altLang="ko-KR" sz="1100" dirty="0" err="1">
                <a:solidFill>
                  <a:schemeClr val="tx1"/>
                </a:solidFill>
              </a:rPr>
              <a:t>MenuBar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60075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ue style">
  <a:themeElements>
    <a:clrScheme name="사용자 지정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사용자 지정 2">
      <a:majorFont>
        <a:latin typeface="KoPubWorld돋움체_Pro Bold"/>
        <a:ea typeface="KoPub돋움체 Bold"/>
        <a:cs typeface=""/>
      </a:majorFont>
      <a:minorFont>
        <a:latin typeface="KoPubWorld돋움체_Pro Medium"/>
        <a:ea typeface="KoPubWorld돋움체_Pro Medium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lue style" id="{C967B38B-9DBB-494B-857C-2EA90DA498CD}" vid="{D6C56E88-21C9-4E8A-8BCA-3B29FFE6381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4454</TotalTime>
  <Words>261</Words>
  <Application>Microsoft Office PowerPoint</Application>
  <PresentationFormat>화면 슬라이드 쇼(4:3)</PresentationFormat>
  <Paragraphs>185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blue style</vt:lpstr>
      <vt:lpstr>JavaFx 메뉴바 및 툴바</vt:lpstr>
      <vt:lpstr>학습 내용</vt:lpstr>
      <vt:lpstr>MenuBar 컨트롤</vt:lpstr>
      <vt:lpstr>MenuBar 컨트롤</vt:lpstr>
      <vt:lpstr>ToolBar 컨트롤</vt:lpstr>
      <vt:lpstr>ToolBar 컨트롤</vt:lpstr>
      <vt:lpstr>ToolBar 컨트롤</vt:lpstr>
      <vt:lpstr>ToolBar 컨트롤</vt:lpstr>
      <vt:lpstr>ToolBar 컨트롤</vt:lpstr>
      <vt:lpstr>ToolBar 컨트롤</vt:lpstr>
      <vt:lpstr>ToolBar 컨트롤</vt:lpstr>
      <vt:lpstr>다음 강의 주제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에지 검출</dc:title>
  <dc:creator>sykim</dc:creator>
  <cp:lastModifiedBy>Windows 사용자</cp:lastModifiedBy>
  <cp:revision>409</cp:revision>
  <dcterms:created xsi:type="dcterms:W3CDTF">2012-08-05T13:41:45Z</dcterms:created>
  <dcterms:modified xsi:type="dcterms:W3CDTF">2020-02-01T16:31:56Z</dcterms:modified>
</cp:coreProperties>
</file>