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30"/>
  </p:notesMasterIdLst>
  <p:sldIdLst>
    <p:sldId id="256" r:id="rId2"/>
    <p:sldId id="257" r:id="rId3"/>
    <p:sldId id="396" r:id="rId4"/>
    <p:sldId id="402" r:id="rId5"/>
    <p:sldId id="403" r:id="rId6"/>
    <p:sldId id="404" r:id="rId7"/>
    <p:sldId id="393" r:id="rId8"/>
    <p:sldId id="405" r:id="rId9"/>
    <p:sldId id="395" r:id="rId10"/>
    <p:sldId id="406" r:id="rId11"/>
    <p:sldId id="408" r:id="rId12"/>
    <p:sldId id="407" r:id="rId13"/>
    <p:sldId id="409" r:id="rId14"/>
    <p:sldId id="411" r:id="rId15"/>
    <p:sldId id="410" r:id="rId16"/>
    <p:sldId id="413" r:id="rId17"/>
    <p:sldId id="414" r:id="rId18"/>
    <p:sldId id="415" r:id="rId19"/>
    <p:sldId id="397" r:id="rId20"/>
    <p:sldId id="394" r:id="rId21"/>
    <p:sldId id="416" r:id="rId22"/>
    <p:sldId id="418" r:id="rId23"/>
    <p:sldId id="417" r:id="rId24"/>
    <p:sldId id="419" r:id="rId25"/>
    <p:sldId id="420" r:id="rId26"/>
    <p:sldId id="398" r:id="rId27"/>
    <p:sldId id="401" r:id="rId28"/>
    <p:sldId id="400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5F5F5F"/>
    <a:srgbClr val="C0C0C0"/>
    <a:srgbClr val="808080"/>
    <a:srgbClr val="0000FF"/>
    <a:srgbClr val="969696"/>
    <a:srgbClr val="FFFFFF"/>
    <a:srgbClr val="C5CFD7"/>
    <a:srgbClr val="F6F8E4"/>
    <a:srgbClr val="525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34" autoAdjust="0"/>
  </p:normalViewPr>
  <p:slideViewPr>
    <p:cSldViewPr snapToGrid="0">
      <p:cViewPr varScale="1">
        <p:scale>
          <a:sx n="99" d="100"/>
          <a:sy n="99" d="100"/>
        </p:scale>
        <p:origin x="19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344BB-51C1-4F04-84F2-D962282C1244}" type="datetimeFigureOut">
              <a:rPr lang="ko-KR" altLang="en-US" smtClean="0"/>
              <a:pPr/>
              <a:t>2020-02-05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64F78-140C-4D34-9C1B-CA7E7783E7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451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64F78-140C-4D34-9C1B-CA7E7783E7F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760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169538" y="1896815"/>
            <a:ext cx="6908920" cy="1431807"/>
          </a:xfrm>
        </p:spPr>
        <p:txBody>
          <a:bodyPr anchor="ctr" anchorCtr="0">
            <a:normAutofit/>
          </a:bodyPr>
          <a:lstStyle>
            <a:lvl1pPr algn="l">
              <a:lnSpc>
                <a:spcPct val="120000"/>
              </a:lnSpc>
              <a:defRPr sz="3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3906983" y="4235316"/>
            <a:ext cx="4005220" cy="1357322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5572148" y="6355080"/>
            <a:ext cx="2286000" cy="365760"/>
          </a:xfrm>
        </p:spPr>
        <p:txBody>
          <a:bodyPr/>
          <a:lstStyle>
            <a:lvl1pPr>
              <a:defRPr sz="1050"/>
            </a:lvl1pPr>
          </a:lstStyle>
          <a:p>
            <a:fld id="{02922A9B-43B8-44D5-A125-B0F6516C03A1}" type="datetimeFigureOut">
              <a:rPr lang="ko-KR" altLang="en-US" smtClean="0"/>
              <a:pPr/>
              <a:t>2020-02-05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69996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7858148" y="6355080"/>
            <a:ext cx="1219200" cy="36576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+mn-lt"/>
              </a:defRPr>
            </a:lvl1pPr>
          </a:lstStyle>
          <a:p>
            <a:fld id="{CBE138AF-8397-44D9-AC1C-C7F724DD052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55213" y="1798571"/>
            <a:ext cx="7315200" cy="1611712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3" name="직사각형 32"/>
          <p:cNvSpPr/>
          <p:nvPr/>
        </p:nvSpPr>
        <p:spPr>
          <a:xfrm>
            <a:off x="3816295" y="4154361"/>
            <a:ext cx="4157666" cy="1519232"/>
          </a:xfrm>
          <a:prstGeom prst="rect">
            <a:avLst/>
          </a:prstGeom>
          <a:noFill/>
          <a:ln w="6350" cap="rnd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직사각형 10"/>
          <p:cNvSpPr/>
          <p:nvPr/>
        </p:nvSpPr>
        <p:spPr>
          <a:xfrm>
            <a:off x="855213" y="1798571"/>
            <a:ext cx="228600" cy="1611712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직사각형 11"/>
          <p:cNvSpPr/>
          <p:nvPr/>
        </p:nvSpPr>
        <p:spPr>
          <a:xfrm>
            <a:off x="7972659" y="4154361"/>
            <a:ext cx="228600" cy="1519232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직사각형 12"/>
          <p:cNvSpPr/>
          <p:nvPr/>
        </p:nvSpPr>
        <p:spPr>
          <a:xfrm>
            <a:off x="855213" y="1798571"/>
            <a:ext cx="228600" cy="1611712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직사각형 13"/>
          <p:cNvSpPr/>
          <p:nvPr/>
        </p:nvSpPr>
        <p:spPr>
          <a:xfrm>
            <a:off x="7972659" y="4154361"/>
            <a:ext cx="228600" cy="15192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val="3465738495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2A9B-43B8-44D5-A125-B0F6516C03A1}" type="datetimeFigureOut">
              <a:rPr lang="ko-KR" altLang="en-US" smtClean="0"/>
              <a:pPr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4912242"/>
          </a:xfr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  <a:lvl2pPr>
              <a:defRPr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</a:defRPr>
            </a:lvl2pPr>
            <a:lvl3pPr marL="513000" indent="-108000">
              <a:defRPr>
                <a:solidFill>
                  <a:srgbClr val="4D4D4D"/>
                </a:solidFill>
                <a:latin typeface="+mn-lt"/>
                <a:ea typeface="+mn-ea"/>
              </a:defRPr>
            </a:lvl3pPr>
            <a:lvl4pPr marL="729000" indent="-108000">
              <a:defRPr>
                <a:latin typeface="+mn-lt"/>
                <a:ea typeface="+mn-ea"/>
              </a:defRPr>
            </a:lvl4pPr>
            <a:lvl5pPr marL="999000" indent="-135000">
              <a:defRPr>
                <a:latin typeface="+mn-lt"/>
                <a:ea typeface="+mn-ea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33007351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95116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2A9B-43B8-44D5-A125-B0F6516C03A1}" type="datetimeFigureOut">
              <a:rPr lang="ko-KR" altLang="en-US" smtClean="0"/>
              <a:pPr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179719"/>
            <a:ext cx="4041648" cy="5032744"/>
          </a:xfrm>
        </p:spPr>
        <p:txBody>
          <a:bodyPr/>
          <a:lstStyle>
            <a:lvl2pPr>
              <a:defRPr>
                <a:solidFill>
                  <a:schemeClr val="accent2">
                    <a:lumMod val="50000"/>
                  </a:schemeClr>
                </a:solidFill>
              </a:defRPr>
            </a:lvl2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176671"/>
            <a:ext cx="4041648" cy="5032744"/>
          </a:xfrm>
        </p:spPr>
        <p:txBody>
          <a:bodyPr/>
          <a:lstStyle>
            <a:lvl2pPr>
              <a:defRPr>
                <a:solidFill>
                  <a:schemeClr val="accent2">
                    <a:lumMod val="50000"/>
                  </a:schemeClr>
                </a:solidFill>
              </a:defRPr>
            </a:lvl2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55252292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95116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44051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500" b="1">
                <a:solidFill>
                  <a:schemeClr val="accent2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1" y="1053576"/>
            <a:ext cx="4041775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500" b="1">
                <a:solidFill>
                  <a:schemeClr val="accent2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2A9B-43B8-44D5-A125-B0F6516C03A1}" type="datetimeFigureOut">
              <a:rPr lang="ko-KR" altLang="en-US" smtClean="0"/>
              <a:pPr/>
              <a:t>2020-02-05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1836358"/>
            <a:ext cx="4038600" cy="445864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1836358"/>
            <a:ext cx="4038600" cy="445864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08661570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2"/>
            <a:ext cx="8229600" cy="587559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2A9B-43B8-44D5-A125-B0F6516C03A1}" type="datetimeFigureOut">
              <a:rPr lang="ko-KR" altLang="en-US" smtClean="0"/>
              <a:pPr/>
              <a:t>2020-02-05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643406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바닥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2A9B-43B8-44D5-A125-B0F6516C03A1}" type="datetimeFigureOut">
              <a:rPr lang="ko-KR" altLang="en-US" smtClean="0"/>
              <a:pPr/>
              <a:t>2020-02-05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457200" y="6410022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lvl="0"/>
            <a:endParaRPr kumimoji="0" lang="en-US" sz="1350"/>
          </a:p>
        </p:txBody>
      </p:sp>
      <p:sp>
        <p:nvSpPr>
          <p:cNvPr id="19" name="직사각형 18"/>
          <p:cNvSpPr/>
          <p:nvPr/>
        </p:nvSpPr>
        <p:spPr>
          <a:xfrm>
            <a:off x="8301039" y="6392016"/>
            <a:ext cx="842962" cy="469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350" dirty="0"/>
          </a:p>
        </p:txBody>
      </p:sp>
      <p:sp>
        <p:nvSpPr>
          <p:cNvPr id="21" name="슬라이드 번호 개체 틀 5"/>
          <p:cNvSpPr txBox="1">
            <a:spLocks/>
          </p:cNvSpPr>
          <p:nvPr/>
        </p:nvSpPr>
        <p:spPr>
          <a:xfrm>
            <a:off x="8430336" y="6459978"/>
            <a:ext cx="649375" cy="3195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C927EB-6092-4BD1-8E20-B01C34759DEF}" type="slidenum"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6857467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29927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457200" y="6410022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lvl="0"/>
            <a:endParaRPr kumimoji="0" lang="en-US" sz="1350"/>
          </a:p>
        </p:txBody>
      </p:sp>
      <p:sp>
        <p:nvSpPr>
          <p:cNvPr id="11" name="직사각형 10"/>
          <p:cNvSpPr/>
          <p:nvPr/>
        </p:nvSpPr>
        <p:spPr>
          <a:xfrm>
            <a:off x="8301038" y="6392996"/>
            <a:ext cx="842962" cy="469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350" dirty="0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457200" y="870948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9" name="직사각형 18"/>
          <p:cNvSpPr/>
          <p:nvPr/>
        </p:nvSpPr>
        <p:spPr>
          <a:xfrm>
            <a:off x="445863" y="862013"/>
            <a:ext cx="4716000" cy="831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663759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152000"/>
            <a:ext cx="8229600" cy="51108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60977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02922A9B-43B8-44D5-A125-B0F6516C03A1}" type="datetimeFigureOut">
              <a:rPr lang="ko-KR" altLang="en-US" smtClean="0"/>
              <a:pPr/>
              <a:t>2020-02-05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1" name="슬라이드 번호 개체 틀 5"/>
          <p:cNvSpPr txBox="1">
            <a:spLocks/>
          </p:cNvSpPr>
          <p:nvPr/>
        </p:nvSpPr>
        <p:spPr>
          <a:xfrm>
            <a:off x="8430336" y="6459978"/>
            <a:ext cx="649375" cy="3195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C927EB-6092-4BD1-8E20-B01C34759DEF}" type="slidenum"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79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ransition>
    <p:dissolve/>
  </p:transition>
  <p:txStyles>
    <p:titleStyle>
      <a:lvl1pPr algn="l" rtl="0" eaLnBrk="1" latinLnBrk="1" hangingPunct="1">
        <a:spcBef>
          <a:spcPct val="0"/>
        </a:spcBef>
        <a:buNone/>
        <a:defRPr kumimoji="0" sz="3200" kern="1200" baseline="0">
          <a:solidFill>
            <a:schemeClr val="bg2">
              <a:lumMod val="25000"/>
            </a:schemeClr>
          </a:solidFill>
          <a:latin typeface="+mj-lt"/>
          <a:ea typeface="+mj-ea"/>
          <a:cs typeface="Tahoma" pitchFamily="34" charset="0"/>
        </a:defRPr>
      </a:lvl1pPr>
    </p:titleStyle>
    <p:bodyStyle>
      <a:lvl1pPr marL="205740" indent="-205740" algn="l" rtl="0" eaLnBrk="1" latinLnBrk="1" hangingPunct="1">
        <a:lnSpc>
          <a:spcPct val="120000"/>
        </a:lnSpc>
        <a:spcBef>
          <a:spcPts val="450"/>
        </a:spcBef>
        <a:buClr>
          <a:schemeClr val="tx1"/>
        </a:buClr>
        <a:buSzPct val="76000"/>
        <a:buFont typeface="Wingdings" pitchFamily="2" charset="2"/>
        <a:buChar char="l"/>
        <a:defRPr kumimoji="0" sz="2400" kern="1200" baseline="0">
          <a:solidFill>
            <a:schemeClr val="tx1"/>
          </a:solidFill>
          <a:latin typeface="Tahoma" panose="020B0604030504040204" pitchFamily="34" charset="0"/>
          <a:ea typeface="+mn-ea"/>
          <a:cs typeface="Tahoma" pitchFamily="34" charset="0"/>
        </a:defRPr>
      </a:lvl1pPr>
      <a:lvl2pPr marL="404813" indent="-204788" algn="l" rtl="0" eaLnBrk="1" latinLnBrk="1" hangingPunct="1">
        <a:lnSpc>
          <a:spcPct val="120000"/>
        </a:lnSpc>
        <a:spcBef>
          <a:spcPts val="450"/>
        </a:spcBef>
        <a:buClr>
          <a:schemeClr val="accent5">
            <a:lumMod val="75000"/>
          </a:schemeClr>
        </a:buClr>
        <a:buSzPct val="85000"/>
        <a:buFont typeface="Wingdings" pitchFamily="2" charset="2"/>
        <a:buChar char=""/>
        <a:defRPr kumimoji="0" sz="2000" kern="1200" baseline="0">
          <a:solidFill>
            <a:schemeClr val="bg2">
              <a:lumMod val="25000"/>
            </a:schemeClr>
          </a:solidFill>
          <a:latin typeface="Tahoma" panose="020B0604030504040204" pitchFamily="34" charset="0"/>
          <a:ea typeface="+mn-ea"/>
          <a:cs typeface="Tahoma" pitchFamily="34" charset="0"/>
        </a:defRPr>
      </a:lvl2pPr>
      <a:lvl3pPr marL="606029" indent="-160735" algn="l" rtl="0" eaLnBrk="1" latinLnBrk="1" hangingPunct="1">
        <a:lnSpc>
          <a:spcPct val="120000"/>
        </a:lnSpc>
        <a:spcBef>
          <a:spcPts val="375"/>
        </a:spcBef>
        <a:buClr>
          <a:schemeClr val="bg1">
            <a:shade val="50000"/>
          </a:schemeClr>
        </a:buClr>
        <a:buSzPct val="76000"/>
        <a:buFont typeface="Arial" pitchFamily="34" charset="0"/>
        <a:buChar char="•"/>
        <a:defRPr kumimoji="0" sz="1800" kern="1200" baseline="0">
          <a:solidFill>
            <a:schemeClr val="tx1"/>
          </a:solidFill>
          <a:latin typeface="Tahoma" panose="020B0604030504040204" pitchFamily="34" charset="0"/>
          <a:ea typeface="+mn-ea"/>
          <a:cs typeface="Tahoma" pitchFamily="34" charset="0"/>
        </a:defRPr>
      </a:lvl3pPr>
      <a:lvl4pPr marL="822960" indent="-171450" algn="l" rtl="0" eaLnBrk="1" latinLnBrk="1" hangingPunct="1">
        <a:lnSpc>
          <a:spcPct val="110000"/>
        </a:lnSpc>
        <a:spcBef>
          <a:spcPts val="375"/>
        </a:spcBef>
        <a:buClr>
          <a:schemeClr val="accent2">
            <a:shade val="75000"/>
          </a:schemeClr>
        </a:buClr>
        <a:buSzPct val="70000"/>
        <a:buFont typeface="Wingdings" pitchFamily="2" charset="2"/>
        <a:buChar char="§"/>
        <a:defRPr kumimoji="0" sz="1800" kern="1200" baseline="0">
          <a:solidFill>
            <a:schemeClr val="tx1"/>
          </a:solidFill>
          <a:latin typeface="Tahoma" panose="020B0604030504040204" pitchFamily="34" charset="0"/>
          <a:ea typeface="+mn-ea"/>
          <a:cs typeface="Tahoma" pitchFamily="34" charset="0"/>
        </a:defRPr>
      </a:lvl4pPr>
      <a:lvl5pPr marL="1028700" indent="-171450" algn="l" rtl="0" eaLnBrk="1" latinLnBrk="1" hangingPunct="1">
        <a:spcBef>
          <a:spcPts val="225"/>
        </a:spcBef>
        <a:buClr>
          <a:schemeClr val="accent2"/>
        </a:buClr>
        <a:buSzPct val="70000"/>
        <a:buFont typeface="Wingdings"/>
        <a:buChar char=""/>
        <a:defRPr kumimoji="0" sz="1400" kern="1200" baseline="0">
          <a:solidFill>
            <a:schemeClr val="tx1"/>
          </a:solidFill>
          <a:latin typeface="Tahoma" panose="020B0604030504040204" pitchFamily="34" charset="0"/>
          <a:ea typeface="+mn-ea"/>
          <a:cs typeface="Tahoma" pitchFamily="34" charset="0"/>
        </a:defRPr>
      </a:lvl5pPr>
      <a:lvl6pPr marL="1234440" indent="-137160" algn="l" rtl="0" eaLnBrk="1" latinLnBrk="1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1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1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1" hangingPunct="1">
        <a:spcBef>
          <a:spcPts val="225"/>
        </a:spcBef>
        <a:buClr>
          <a:srgbClr val="9FB8CD"/>
        </a:buClr>
        <a:buSzPct val="75000"/>
        <a:buFont typeface="Wingdings 3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JavaFX (</a:t>
            </a:r>
            <a:r>
              <a:rPr lang="ko-KR" altLang="en-US" dirty="0"/>
              <a:t>실습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김성영교수</a:t>
            </a:r>
            <a:endParaRPr lang="en-US" altLang="ko-KR" dirty="0"/>
          </a:p>
          <a:p>
            <a:r>
              <a:rPr lang="ko-KR" altLang="en-US" dirty="0"/>
              <a:t>금오공과대학교</a:t>
            </a:r>
            <a:endParaRPr lang="en-US" altLang="ko-KR" dirty="0"/>
          </a:p>
          <a:p>
            <a:r>
              <a:rPr lang="ko-KR" altLang="en-US" dirty="0"/>
              <a:t>컴퓨터공학과</a:t>
            </a: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TableView</a:t>
            </a:r>
            <a:r>
              <a:rPr lang="ko-KR" altLang="en-US" dirty="0"/>
              <a:t>를 이용한 데이터 출력 및 저장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E6A4DA-7AEC-45D2-902E-4E27C8F868A2}"/>
              </a:ext>
            </a:extLst>
          </p:cNvPr>
          <p:cNvSpPr/>
          <p:nvPr/>
        </p:nvSpPr>
        <p:spPr>
          <a:xfrm>
            <a:off x="710184" y="1711022"/>
            <a:ext cx="7723632" cy="39407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HBox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alignment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"CENTER" </a:t>
            </a:r>
            <a:r>
              <a:rPr lang="en-US" altLang="ko-KR" sz="12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prefHeight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"374.0" </a:t>
            </a:r>
            <a:r>
              <a:rPr lang="en-US" altLang="ko-KR" sz="12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prefWidth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"630.0" </a:t>
            </a:r>
            <a:r>
              <a:rPr lang="en-US" altLang="ko-KR" sz="12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"http://javafx.com/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javafx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/8" </a:t>
            </a:r>
            <a:r>
              <a:rPr lang="en-US" altLang="ko-KR" sz="12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xmlns:fx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"http://javafx.com/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fxml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/1" </a:t>
            </a:r>
          </a:p>
          <a:p>
            <a:r>
              <a:rPr lang="en-US" altLang="ko-KR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fx:controller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main.dataController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children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VBox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alignment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"CENTER" </a:t>
            </a:r>
            <a:r>
              <a:rPr lang="en-US" altLang="ko-KR" sz="12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prefHeight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"220" </a:t>
            </a:r>
            <a:r>
              <a:rPr lang="en-US" altLang="ko-KR" sz="12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prefWidth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"300"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children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TableView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fx:id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mytable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2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prefHeight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"306.0" </a:t>
            </a:r>
            <a:r>
              <a:rPr lang="en-US" altLang="ko-KR" sz="12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prefWidth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"177.0"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columns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TableColumn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prefWidth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"75.0" </a:t>
            </a:r>
            <a:r>
              <a:rPr lang="en-US" altLang="ko-KR" sz="12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fx:id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"name" </a:t>
            </a:r>
            <a:r>
              <a:rPr lang="en-US" altLang="ko-KR" sz="1200" i="1" dirty="0">
                <a:solidFill>
                  <a:srgbClr val="7F007F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이름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TableColumn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prefWidth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"75.0" </a:t>
            </a:r>
            <a:r>
              <a:rPr lang="en-US" altLang="ko-KR" sz="12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fx:id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"nickname" </a:t>
            </a:r>
            <a:r>
              <a:rPr lang="en-US" altLang="ko-KR" sz="1200" i="1" dirty="0">
                <a:solidFill>
                  <a:srgbClr val="7F007F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별명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TableColumn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prefWidth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"75.0" </a:t>
            </a:r>
            <a:r>
              <a:rPr lang="en-US" altLang="ko-KR" sz="12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fx:id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"kind" </a:t>
            </a:r>
            <a:r>
              <a:rPr lang="en-US" altLang="ko-KR" sz="1200" i="1" dirty="0">
                <a:solidFill>
                  <a:srgbClr val="7F007F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종족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columns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opaqueInsets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Insets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opaqueInsets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VBox.margin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Insets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"10.0" 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VBox.margin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TableView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fx:id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"push" </a:t>
            </a:r>
            <a:r>
              <a:rPr lang="en-US" altLang="ko-KR" sz="12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mnemonicParsing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"false" </a:t>
            </a:r>
            <a:r>
              <a:rPr lang="en-US" altLang="ko-KR" sz="12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prefHeight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"22.0" </a:t>
            </a:r>
            <a:r>
              <a:rPr lang="en-US" altLang="ko-KR" sz="12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prefWidth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"254.0" </a:t>
            </a:r>
            <a:r>
              <a:rPr lang="en-US" altLang="ko-KR" sz="1200" i="1" dirty="0">
                <a:solidFill>
                  <a:srgbClr val="7F007F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추가하기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2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onAction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"#pushbutton"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B1B71F-9C1D-4881-B1BD-BE7F3B930720}"/>
              </a:ext>
            </a:extLst>
          </p:cNvPr>
          <p:cNvSpPr txBox="1"/>
          <p:nvPr/>
        </p:nvSpPr>
        <p:spPr>
          <a:xfrm>
            <a:off x="710183" y="1206242"/>
            <a:ext cx="169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datafxml.fxml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437748"/>
      </p:ext>
    </p:extLst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TableView</a:t>
            </a:r>
            <a:r>
              <a:rPr lang="ko-KR" altLang="en-US" dirty="0"/>
              <a:t>를 이용한 데이터 출력 및 저장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E6A4DA-7AEC-45D2-902E-4E27C8F868A2}"/>
              </a:ext>
            </a:extLst>
          </p:cNvPr>
          <p:cNvSpPr/>
          <p:nvPr/>
        </p:nvSpPr>
        <p:spPr>
          <a:xfrm>
            <a:off x="710185" y="1715058"/>
            <a:ext cx="7723632" cy="2604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VBox.margin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Insets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"10.0" </a:t>
            </a:r>
            <a:r>
              <a:rPr lang="en-US" altLang="ko-KR" sz="1200" i="1" dirty="0">
                <a:solidFill>
                  <a:srgbClr val="7F007F"/>
                </a:solidFill>
                <a:latin typeface="Consolas" panose="020B0609020204030204" pitchFamily="49" charset="0"/>
              </a:rPr>
              <a:t>top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"10.0" 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VBox.margin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children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VBox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ImageView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fx:id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"image" </a:t>
            </a:r>
            <a:r>
              <a:rPr lang="en-US" altLang="ko-KR" sz="12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fitHeight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"356.0" </a:t>
            </a:r>
            <a:r>
              <a:rPr lang="en-US" altLang="ko-KR" sz="12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fitWidth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"294.0" </a:t>
            </a:r>
            <a:r>
              <a:rPr lang="en-US" altLang="ko-KR" sz="12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pickOnBounds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altLang="ko-KR" sz="12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preserveRatio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HBox.margin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Insets </a:t>
            </a:r>
            <a:r>
              <a:rPr lang="en-US" altLang="ko-KR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left=</a:t>
            </a:r>
            <a:r>
              <a:rPr lang="en-US" altLang="ko-KR" sz="1200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"10.0" </a:t>
            </a:r>
            <a:r>
              <a:rPr lang="en-US" altLang="ko-KR" sz="1200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HBox.margin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ImageView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children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HBox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C4D8C6-6F54-479B-87A5-AF1406C473B2}"/>
              </a:ext>
            </a:extLst>
          </p:cNvPr>
          <p:cNvSpPr txBox="1"/>
          <p:nvPr/>
        </p:nvSpPr>
        <p:spPr>
          <a:xfrm>
            <a:off x="710183" y="1206242"/>
            <a:ext cx="169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datafxml.fxml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7421688"/>
      </p:ext>
    </p:extLst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TableView</a:t>
            </a:r>
            <a:r>
              <a:rPr lang="ko-KR" altLang="en-US" dirty="0"/>
              <a:t>를 이용한 데이터 출력 및 저장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E6A4DA-7AEC-45D2-902E-4E27C8F868A2}"/>
              </a:ext>
            </a:extLst>
          </p:cNvPr>
          <p:cNvSpPr/>
          <p:nvPr/>
        </p:nvSpPr>
        <p:spPr>
          <a:xfrm>
            <a:off x="204215" y="1343099"/>
            <a:ext cx="8707309" cy="48097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dataController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</a:rPr>
              <a:t>@FXML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ImageView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</a:rPr>
              <a:t>@FXML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 </a:t>
            </a:r>
            <a:r>
              <a:rPr lang="en-US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push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</a:rPr>
              <a:t>@FXML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TableView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TableData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mytable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</a:rPr>
              <a:t>@FXML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TableColumn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TableData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String&gt; </a:t>
            </a:r>
            <a:r>
              <a:rPr lang="en-US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</a:rPr>
              <a:t>@FXML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TableColumn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TableData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String&gt; </a:t>
            </a:r>
            <a:r>
              <a:rPr lang="en-US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nickname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</a:rPr>
              <a:t>@FXML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TableColumn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TableData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String&gt; </a:t>
            </a:r>
            <a:r>
              <a:rPr lang="en-US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kind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ObservableList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TableData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FXCollections.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observableArrayList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TableData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SimpleStringProperty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스폰지밥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SimpleStringProperty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스폰지죽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SimpleStringProperty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스폰지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)),</a:t>
            </a:r>
          </a:p>
          <a:p>
            <a:pPr lvl="1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TableData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SimpleStringProperty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뚱이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SimpleStringProperty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땅딸이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SimpleStringProperty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불가사리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pPr lvl="1"/>
            <a:endParaRPr lang="ko-KR" alt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initialize(URL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location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ResourceBundle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resources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2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pPr lvl="2"/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.setCellValueFactory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cellData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-&gt;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cellData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().name());</a:t>
            </a:r>
          </a:p>
          <a:p>
            <a:pPr lvl="2"/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nickname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.setCellValueFactory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cellData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-&gt;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cellData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().nickname());</a:t>
            </a:r>
          </a:p>
          <a:p>
            <a:pPr lvl="2"/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kind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.setCellValueFactory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cellData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-&gt;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cellData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().kind());</a:t>
            </a:r>
          </a:p>
          <a:p>
            <a:pPr lvl="2"/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mytable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.setItems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mytable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.getSelectionModel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selectedItemProperty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addListener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ChangeListener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TableData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 {</a:t>
            </a:r>
            <a:endParaRPr lang="ko-KR" altLang="en-US" sz="12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2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changed(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ObservableValue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&lt;?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TableData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observable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TableData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oldValue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TableData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newValue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C4D8C6-6F54-479B-87A5-AF1406C473B2}"/>
              </a:ext>
            </a:extLst>
          </p:cNvPr>
          <p:cNvSpPr txBox="1"/>
          <p:nvPr/>
        </p:nvSpPr>
        <p:spPr>
          <a:xfrm>
            <a:off x="710184" y="973767"/>
            <a:ext cx="206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datacontroller.java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3270797"/>
      </p:ext>
    </p:extLst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TableView</a:t>
            </a:r>
            <a:r>
              <a:rPr lang="ko-KR" altLang="en-US" dirty="0"/>
              <a:t>를 이용한 데이터 출력 및 저장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E6A4DA-7AEC-45D2-902E-4E27C8F868A2}"/>
              </a:ext>
            </a:extLst>
          </p:cNvPr>
          <p:cNvSpPr/>
          <p:nvPr/>
        </p:nvSpPr>
        <p:spPr>
          <a:xfrm>
            <a:off x="710183" y="1380533"/>
            <a:ext cx="7723632" cy="49752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TableData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mytable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.getSelectionModel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getSelectedItem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StringProperty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name1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.name();</a:t>
            </a:r>
          </a:p>
          <a:p>
            <a:pPr lvl="3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Image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Image(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"main/"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name1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.get()+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".</a:t>
            </a:r>
            <a:r>
              <a:rPr lang="en-US" altLang="ko-KR" sz="1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png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.setImage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ko-KR" alt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pushbutton() {</a:t>
            </a:r>
          </a:p>
          <a:p>
            <a:pPr lvl="2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Stage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stage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Stage();</a:t>
            </a:r>
          </a:p>
          <a:p>
            <a:pPr lvl="3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FXMLLoader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.&lt;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load(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getClass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getResource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addbutton.fxml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ko-KR" altLang="en-US" sz="1200" dirty="0">
              <a:latin typeface="Consolas" panose="020B0609020204030204" pitchFamily="49" charset="0"/>
            </a:endParaRPr>
          </a:p>
          <a:p>
            <a:pPr lvl="3"/>
            <a:r>
              <a:rPr lang="nn-NO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stage</a:t>
            </a:r>
            <a:r>
              <a:rPr lang="nn-NO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.setScene(</a:t>
            </a:r>
            <a:r>
              <a:rPr lang="nn-NO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,350,380));</a:t>
            </a:r>
          </a:p>
          <a:p>
            <a:pPr lvl="3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stage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정보를 입력해주세요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stage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.showAndWait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자식창이 </a:t>
            </a:r>
            <a:r>
              <a:rPr lang="ko-KR" altLang="en-US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꺼질때까지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 기다린 후 뒤에 코드를 실행</a:t>
            </a:r>
          </a:p>
          <a:p>
            <a:pPr lvl="3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input_data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(DataModel.</a:t>
            </a:r>
            <a:r>
              <a:rPr lang="en-US" altLang="ko-KR" sz="1200" i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DataModel.</a:t>
            </a:r>
            <a:r>
              <a:rPr lang="en-US" altLang="ko-KR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nickname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DataModel.</a:t>
            </a:r>
            <a:r>
              <a:rPr lang="en-US" altLang="ko-KR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kind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sz="1200" dirty="0">
              <a:latin typeface="Consolas" panose="020B0609020204030204" pitchFamily="49" charset="0"/>
            </a:endParaRPr>
          </a:p>
          <a:p>
            <a:pPr lvl="2"/>
            <a:endParaRPr lang="ko-KR" altLang="en-US" sz="12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2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catch block</a:t>
            </a:r>
          </a:p>
          <a:p>
            <a:pPr lvl="3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input_data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nickname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kind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mytable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.getItems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TableData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SimpleStringProperty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SimpleStringProperty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nickname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SimpleStringProperty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kind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C4D8C6-6F54-479B-87A5-AF1406C473B2}"/>
              </a:ext>
            </a:extLst>
          </p:cNvPr>
          <p:cNvSpPr txBox="1"/>
          <p:nvPr/>
        </p:nvSpPr>
        <p:spPr>
          <a:xfrm>
            <a:off x="710183" y="1011201"/>
            <a:ext cx="206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datacontroller.java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AA5A05-E00F-41E8-94AB-6F2185F0A408}"/>
              </a:ext>
            </a:extLst>
          </p:cNvPr>
          <p:cNvSpPr/>
          <p:nvPr/>
        </p:nvSpPr>
        <p:spPr>
          <a:xfrm>
            <a:off x="6302488" y="2176328"/>
            <a:ext cx="2671031" cy="10307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DataModel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200" i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200" i="1" dirty="0">
                <a:solidFill>
                  <a:srgbClr val="0000C0"/>
                </a:solidFill>
                <a:latin typeface="Consolas" panose="020B0609020204030204" pitchFamily="49" charset="0"/>
              </a:rPr>
              <a:t>nickname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200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kind</a:t>
            </a:r>
            <a:r>
              <a:rPr lang="en-US" altLang="ko-KR" sz="12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ECCB741-D4E1-4A13-9B1B-D90B805F6E5C}"/>
              </a:ext>
            </a:extLst>
          </p:cNvPr>
          <p:cNvCxnSpPr/>
          <p:nvPr/>
        </p:nvCxnSpPr>
        <p:spPr>
          <a:xfrm>
            <a:off x="3137835" y="4321742"/>
            <a:ext cx="4148489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5362AE45-3AC6-446C-BF99-39616398240D}"/>
              </a:ext>
            </a:extLst>
          </p:cNvPr>
          <p:cNvCxnSpPr>
            <a:endCxn id="6" idx="1"/>
          </p:cNvCxnSpPr>
          <p:nvPr/>
        </p:nvCxnSpPr>
        <p:spPr>
          <a:xfrm rot="5400000" flipH="1" flipV="1">
            <a:off x="5223794" y="3243049"/>
            <a:ext cx="1630058" cy="527330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524698"/>
      </p:ext>
    </p:extLst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TableView</a:t>
            </a:r>
            <a:r>
              <a:rPr lang="ko-KR" altLang="en-US" dirty="0"/>
              <a:t>를 이용한 데이터 출력 및 저장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E6A4DA-7AEC-45D2-902E-4E27C8F868A2}"/>
              </a:ext>
            </a:extLst>
          </p:cNvPr>
          <p:cNvSpPr/>
          <p:nvPr/>
        </p:nvSpPr>
        <p:spPr>
          <a:xfrm>
            <a:off x="710184" y="1468706"/>
            <a:ext cx="7723632" cy="39205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TableData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ko-KR" sz="11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StringProperty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name_Table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1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StringProperty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nickname_Table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1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StringProperty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kind_Table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100" dirty="0">
                <a:latin typeface="Consolas" panose="020B0609020204030204" pitchFamily="49" charset="0"/>
              </a:rPr>
              <a:t>	</a:t>
            </a:r>
            <a:endParaRPr lang="ko-KR" altLang="en-US" sz="11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TableData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StringProperty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name_Table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StringProperty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nickname_Table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,StringProperty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kind_Table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1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name_Table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name_Table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1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nickname_Table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nickname_Table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1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kind_Table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kind_Table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StringProperty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name() {</a:t>
            </a:r>
          </a:p>
          <a:p>
            <a:pPr lvl="1"/>
            <a:r>
              <a:rPr lang="en-US" altLang="ko-KR" sz="1100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name_Table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StringProperty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nickname() {</a:t>
            </a:r>
          </a:p>
          <a:p>
            <a:pPr lvl="1"/>
            <a:r>
              <a:rPr lang="en-US" altLang="ko-KR" sz="1100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nickname_Table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StringProperty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kind() {</a:t>
            </a:r>
          </a:p>
          <a:p>
            <a:pPr lvl="1"/>
            <a:r>
              <a:rPr lang="en-US" altLang="ko-KR" sz="1100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kind_Table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C4D8C6-6F54-479B-87A5-AF1406C473B2}"/>
              </a:ext>
            </a:extLst>
          </p:cNvPr>
          <p:cNvSpPr txBox="1"/>
          <p:nvPr/>
        </p:nvSpPr>
        <p:spPr>
          <a:xfrm>
            <a:off x="710183" y="1011201"/>
            <a:ext cx="206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TableData.java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610957"/>
      </p:ext>
    </p:extLst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TableView</a:t>
            </a:r>
            <a:r>
              <a:rPr lang="ko-KR" altLang="en-US" dirty="0"/>
              <a:t>를 이용한 데이터 출력 및 저장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C4D8C6-6F54-479B-87A5-AF1406C473B2}"/>
              </a:ext>
            </a:extLst>
          </p:cNvPr>
          <p:cNvSpPr txBox="1"/>
          <p:nvPr/>
        </p:nvSpPr>
        <p:spPr>
          <a:xfrm>
            <a:off x="710183" y="982325"/>
            <a:ext cx="206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addbutton.fxml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C24F77-DE2D-4DF2-97AE-03E579597209}"/>
              </a:ext>
            </a:extLst>
          </p:cNvPr>
          <p:cNvSpPr/>
          <p:nvPr/>
        </p:nvSpPr>
        <p:spPr>
          <a:xfrm>
            <a:off x="710183" y="1351657"/>
            <a:ext cx="7723632" cy="48429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VBox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</a:rPr>
              <a:t>alignment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"CENTER"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prefHeight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"415"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prefWidth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"280.0"</a:t>
            </a:r>
          </a:p>
          <a:p>
            <a:pPr lvl="1"/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"http://javafx.com/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javafx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/8.0.231"</a:t>
            </a:r>
          </a:p>
          <a:p>
            <a:pPr lvl="1"/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xmlns:fx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"http://javafx.com/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fxml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/1"</a:t>
            </a:r>
          </a:p>
          <a:p>
            <a:pPr lvl="1"/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fx:controller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main.addController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children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Text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strokeType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"OUTSIDE" </a:t>
            </a:r>
            <a:r>
              <a:rPr lang="en-US" altLang="ko-KR" sz="1100" i="1" dirty="0">
                <a:solidFill>
                  <a:srgbClr val="7F007F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정보 입력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textAlignment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"CENTER"</a:t>
            </a:r>
          </a:p>
          <a:p>
            <a:pPr lvl="2"/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textOrigin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"CENTER"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wrappingWidth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"406.109375"</a:t>
            </a:r>
            <a:r>
              <a:rPr lang="en-US" altLang="ko-K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font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Font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"30.0" </a:t>
            </a:r>
            <a:r>
              <a:rPr lang="en-US" altLang="ko-K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3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font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Text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strokeType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"OUTSIDE" </a:t>
            </a:r>
            <a:r>
              <a:rPr lang="en-US" altLang="ko-KR" sz="1100" i="1" dirty="0">
                <a:solidFill>
                  <a:srgbClr val="7F007F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이름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font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Font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"18.0" </a:t>
            </a:r>
            <a:r>
              <a:rPr lang="en-US" altLang="ko-K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3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font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VBox.margin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Insets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"10.0" </a:t>
            </a:r>
            <a:r>
              <a:rPr lang="en-US" altLang="ko-KR" sz="1100" i="1" dirty="0">
                <a:solidFill>
                  <a:srgbClr val="7F007F"/>
                </a:solidFill>
                <a:latin typeface="Consolas" panose="020B0609020204030204" pitchFamily="49" charset="0"/>
              </a:rPr>
              <a:t>top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"10.0" </a:t>
            </a:r>
            <a:r>
              <a:rPr lang="en-US" altLang="ko-K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3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VBox.margin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	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TextField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fx:id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nameText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prefHeight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"22.0"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prefWidth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"200.0"</a:t>
            </a:r>
            <a:r>
              <a:rPr lang="en-US" altLang="ko-K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		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VBox.margin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			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Insets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"40.0" </a:t>
            </a:r>
            <a:r>
              <a:rPr lang="en-US" altLang="ko-KR" sz="1100" i="1" dirty="0">
                <a:solidFill>
                  <a:srgbClr val="7F007F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"40.0" </a:t>
            </a:r>
            <a:r>
              <a:rPr lang="en-US" altLang="ko-K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		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VBox.margin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	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TextField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Text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strokeType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"OUTSIDE" </a:t>
            </a:r>
            <a:r>
              <a:rPr lang="en-US" altLang="ko-KR" sz="1100" i="1" dirty="0">
                <a:solidFill>
                  <a:srgbClr val="7F007F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별명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font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Font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"18.0" </a:t>
            </a:r>
            <a:r>
              <a:rPr lang="en-US" altLang="ko-K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3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font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1100" i="1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239540"/>
      </p:ext>
    </p:extLst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TableView</a:t>
            </a:r>
            <a:r>
              <a:rPr lang="ko-KR" altLang="en-US" dirty="0"/>
              <a:t>를 이용한 데이터 출력 및 저장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C4D8C6-6F54-479B-87A5-AF1406C473B2}"/>
              </a:ext>
            </a:extLst>
          </p:cNvPr>
          <p:cNvSpPr txBox="1"/>
          <p:nvPr/>
        </p:nvSpPr>
        <p:spPr>
          <a:xfrm>
            <a:off x="710183" y="982325"/>
            <a:ext cx="206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addbutton.fxml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C24F77-DE2D-4DF2-97AE-03E579597209}"/>
              </a:ext>
            </a:extLst>
          </p:cNvPr>
          <p:cNvSpPr/>
          <p:nvPr/>
        </p:nvSpPr>
        <p:spPr>
          <a:xfrm>
            <a:off x="710184" y="1377563"/>
            <a:ext cx="7723632" cy="48429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VBox.margin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Insets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"10.0" </a:t>
            </a:r>
            <a:r>
              <a:rPr lang="en-US" altLang="ko-KR" sz="1100" i="1" dirty="0">
                <a:solidFill>
                  <a:srgbClr val="7F007F"/>
                </a:solidFill>
                <a:latin typeface="Consolas" panose="020B0609020204030204" pitchFamily="49" charset="0"/>
              </a:rPr>
              <a:t>top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"30.0" </a:t>
            </a:r>
            <a:r>
              <a:rPr lang="en-US" altLang="ko-K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3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VBox.margin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	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TextField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fx:id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nicknameText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prefHeight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"22.0"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prefWidth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"200.0"</a:t>
            </a:r>
            <a:r>
              <a:rPr lang="en-US" altLang="ko-K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VBox.margin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Insets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"40.0" </a:t>
            </a:r>
            <a:r>
              <a:rPr lang="en-US" altLang="ko-KR" sz="1100" i="1" dirty="0">
                <a:solidFill>
                  <a:srgbClr val="7F007F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"40.0" </a:t>
            </a:r>
            <a:r>
              <a:rPr lang="en-US" altLang="ko-K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3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VBox.margin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	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TextField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Text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strokeType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"OUTSIDE" </a:t>
            </a:r>
            <a:r>
              <a:rPr lang="en-US" altLang="ko-KR" sz="1100" i="1" dirty="0">
                <a:solidFill>
                  <a:srgbClr val="7F007F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종족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font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Font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"18.0" </a:t>
            </a:r>
            <a:r>
              <a:rPr lang="en-US" altLang="ko-K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3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font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VBox.margin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Insets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"10.0" </a:t>
            </a:r>
            <a:r>
              <a:rPr lang="en-US" altLang="ko-KR" sz="1100" i="1" dirty="0">
                <a:solidFill>
                  <a:srgbClr val="7F007F"/>
                </a:solidFill>
                <a:latin typeface="Consolas" panose="020B0609020204030204" pitchFamily="49" charset="0"/>
              </a:rPr>
              <a:t>top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"30.0" </a:t>
            </a:r>
            <a:r>
              <a:rPr lang="en-US" altLang="ko-K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3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VBox.margin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	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ComboBox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fx:id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"combo"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prefHeight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"22.0"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prefWidth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"158.0"</a:t>
            </a:r>
          </a:p>
          <a:p>
            <a:pPr lvl="2"/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promptText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"Select"</a:t>
            </a:r>
            <a:r>
              <a:rPr lang="en-US" altLang="ko-K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items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4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FXCollections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fx:factory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observableArrayList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  </a:t>
            </a:r>
            <a:r>
              <a:rPr lang="en-US" altLang="ko-K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5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fx:value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스폰지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5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fx:value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불가사리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5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fx:value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오징어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5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fx:value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게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5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fx:value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물고기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5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fx:value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기타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4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FXCollections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items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1100" i="1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54439"/>
      </p:ext>
    </p:extLst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TableView</a:t>
            </a:r>
            <a:r>
              <a:rPr lang="ko-KR" altLang="en-US" dirty="0"/>
              <a:t>를 이용한 데이터 출력 및 저장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C4D8C6-6F54-479B-87A5-AF1406C473B2}"/>
              </a:ext>
            </a:extLst>
          </p:cNvPr>
          <p:cNvSpPr txBox="1"/>
          <p:nvPr/>
        </p:nvSpPr>
        <p:spPr>
          <a:xfrm>
            <a:off x="710183" y="982325"/>
            <a:ext cx="206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addbutton.fxml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C24F77-DE2D-4DF2-97AE-03E579597209}"/>
              </a:ext>
            </a:extLst>
          </p:cNvPr>
          <p:cNvSpPr/>
          <p:nvPr/>
        </p:nvSpPr>
        <p:spPr>
          <a:xfrm>
            <a:off x="710183" y="1450445"/>
            <a:ext cx="7723632" cy="41318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VBox.margin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Insets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"10.0" </a:t>
            </a:r>
            <a:r>
              <a:rPr lang="en-US" altLang="ko-K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3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VBox.margin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	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ComboBox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fx:id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Yesbtn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100" i="1" dirty="0">
                <a:solidFill>
                  <a:srgbClr val="7F007F"/>
                </a:solidFill>
                <a:latin typeface="Consolas" panose="020B0609020204030204" pitchFamily="49" charset="0"/>
              </a:rPr>
              <a:t>alignment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"CENTER"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mnemonicParsing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"false"</a:t>
            </a:r>
          </a:p>
          <a:p>
            <a:pPr lvl="3"/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prefHeight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"22.0"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prefWidth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"136.0" </a:t>
            </a:r>
            <a:r>
              <a:rPr lang="en-US" altLang="ko-KR" sz="1100" i="1" dirty="0">
                <a:solidFill>
                  <a:srgbClr val="7F007F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확인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onAction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"#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yesbutton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VBox.margin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Insets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"10.0" </a:t>
            </a:r>
            <a:r>
              <a:rPr lang="en-US" altLang="ko-KR" sz="1100" i="1" dirty="0">
                <a:solidFill>
                  <a:srgbClr val="7F007F"/>
                </a:solidFill>
                <a:latin typeface="Consolas" panose="020B0609020204030204" pitchFamily="49" charset="0"/>
              </a:rPr>
              <a:t>top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"30.0" </a:t>
            </a:r>
            <a:r>
              <a:rPr lang="en-US" altLang="ko-K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3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VBox.margin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font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Font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"15.0" </a:t>
            </a:r>
            <a:r>
              <a:rPr lang="en-US" altLang="ko-K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3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font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fx:id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Nobtn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100" i="1" dirty="0">
                <a:solidFill>
                  <a:srgbClr val="7F007F"/>
                </a:solidFill>
                <a:latin typeface="Consolas" panose="020B0609020204030204" pitchFamily="49" charset="0"/>
              </a:rPr>
              <a:t>alignment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"CENTER"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mnemonicParsing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"false"</a:t>
            </a:r>
          </a:p>
          <a:p>
            <a:pPr lvl="3"/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prefHeight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"22.0"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prefWidth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"136.0" </a:t>
            </a:r>
            <a:r>
              <a:rPr lang="en-US" altLang="ko-KR" sz="1100" i="1" dirty="0">
                <a:solidFill>
                  <a:srgbClr val="7F007F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취소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onAction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"#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nobutton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VBox.margin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Insets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"10.0" </a:t>
            </a:r>
            <a:r>
              <a:rPr lang="en-US" altLang="ko-KR" sz="1100" i="1" dirty="0">
                <a:solidFill>
                  <a:srgbClr val="7F007F"/>
                </a:solidFill>
                <a:latin typeface="Consolas" panose="020B0609020204030204" pitchFamily="49" charset="0"/>
              </a:rPr>
              <a:t>top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"10.0" </a:t>
            </a:r>
            <a:r>
              <a:rPr lang="en-US" altLang="ko-K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3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VBox.margin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font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Font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"15.0" </a:t>
            </a:r>
            <a:r>
              <a:rPr lang="en-US" altLang="ko-K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3"/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font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	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      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children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VBox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1100" i="1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605835"/>
      </p:ext>
    </p:extLst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TableView</a:t>
            </a:r>
            <a:r>
              <a:rPr lang="ko-KR" altLang="en-US" dirty="0"/>
              <a:t>를 이용한 데이터 출력 및 저장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C4D8C6-6F54-479B-87A5-AF1406C473B2}"/>
              </a:ext>
            </a:extLst>
          </p:cNvPr>
          <p:cNvSpPr txBox="1"/>
          <p:nvPr/>
        </p:nvSpPr>
        <p:spPr>
          <a:xfrm>
            <a:off x="710184" y="1139413"/>
            <a:ext cx="206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addController.java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C24F77-DE2D-4DF2-97AE-03E579597209}"/>
              </a:ext>
            </a:extLst>
          </p:cNvPr>
          <p:cNvSpPr/>
          <p:nvPr/>
        </p:nvSpPr>
        <p:spPr>
          <a:xfrm>
            <a:off x="710184" y="1508745"/>
            <a:ext cx="7723632" cy="4599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addController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Initializable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</a:rPr>
              <a:t>FXML</a:t>
            </a:r>
            <a:r>
              <a:rPr lang="en-US" altLang="ko-KR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nameText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</a:rPr>
              <a:t>FXML</a:t>
            </a:r>
            <a:r>
              <a:rPr lang="en-US" altLang="ko-KR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nicknameText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</a:rPr>
              <a:t>FXML</a:t>
            </a:r>
            <a:r>
              <a:rPr lang="en-US" altLang="ko-KR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ComboBox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</a:rPr>
              <a:t>combo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</a:rPr>
              <a:t>FXML</a:t>
            </a:r>
            <a:r>
              <a:rPr lang="en-US" altLang="ko-KR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Button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Yesbtn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</a:rPr>
              <a:t>FXML</a:t>
            </a:r>
            <a:r>
              <a:rPr lang="en-US" altLang="ko-KR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Button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Nobtn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ko-KR" alt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initialize(URL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arg0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ResourceBundle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arg1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	// </a:t>
            </a:r>
            <a:r>
              <a:rPr lang="en-US" altLang="ko-KR" sz="1200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nobutton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Stage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stage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(Stage)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Nobtn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.getScene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getWindow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창 닫기</a:t>
            </a:r>
          </a:p>
          <a:p>
            <a:pPr lvl="2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stage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yesbutton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DataModel.</a:t>
            </a:r>
            <a:r>
              <a:rPr lang="en-US" altLang="ko-KR" sz="1200" i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nameText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.getText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DataModel.</a:t>
            </a:r>
            <a:r>
              <a:rPr lang="en-US" altLang="ko-KR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nickname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nicknameText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.getText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DataModel.</a:t>
            </a:r>
            <a:r>
              <a:rPr lang="en-US" altLang="ko-KR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kind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= (String)</a:t>
            </a:r>
            <a:r>
              <a:rPr lang="en-US" altLang="ko-KR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combo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.getValue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endParaRPr lang="ko-KR" altLang="en-US" sz="12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Stage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stage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(Stage)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Yesbtn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.getScene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getWindow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창 닫기</a:t>
            </a:r>
          </a:p>
          <a:p>
            <a:pPr lvl="2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stage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050" i="1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203317"/>
      </p:ext>
    </p:extLst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TableView</a:t>
            </a:r>
            <a:r>
              <a:rPr lang="ko-KR" altLang="en-US" dirty="0"/>
              <a:t>를 이용한 데이터 출력 및 저장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34E804-B59A-4F8C-8493-DB7F29EFE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35" y="1366786"/>
            <a:ext cx="3547599" cy="22490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F1DEB9-3D10-4578-AFCB-ADC123D44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512" y="1366785"/>
            <a:ext cx="3547599" cy="22490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41D5613-C799-4D8D-A40B-D5E56B50C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200" y="3801979"/>
            <a:ext cx="3547599" cy="224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8414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en-US" altLang="ko-KR" dirty="0"/>
              <a:t>Canvas</a:t>
            </a:r>
            <a:r>
              <a:rPr lang="ko-KR" altLang="en-US" dirty="0"/>
              <a:t>를 이용한 사각형 출력</a:t>
            </a:r>
            <a:endParaRPr lang="en-US" altLang="ko-KR" dirty="0"/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en-US" altLang="ko-KR" dirty="0" err="1"/>
              <a:t>TableView</a:t>
            </a:r>
            <a:r>
              <a:rPr lang="ko-KR" altLang="en-US" dirty="0"/>
              <a:t>를 이용한 데이터 출력 및 저장</a:t>
            </a:r>
            <a:endParaRPr lang="en-US" altLang="ko-KR" dirty="0"/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en-US" altLang="ko-KR" dirty="0"/>
              <a:t>MediaView, </a:t>
            </a:r>
            <a:r>
              <a:rPr lang="en-US" altLang="ko-KR" dirty="0" err="1"/>
              <a:t>ImageView</a:t>
            </a:r>
            <a:r>
              <a:rPr lang="ko-KR" altLang="en-US" dirty="0"/>
              <a:t>의 컨트롤</a:t>
            </a:r>
            <a:endParaRPr lang="en-US" altLang="ko-KR" dirty="0"/>
          </a:p>
        </p:txBody>
      </p:sp>
    </p:spTree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MediaView, </a:t>
            </a:r>
            <a:r>
              <a:rPr lang="en-US" altLang="ko-KR" dirty="0" err="1"/>
              <a:t>ImageView</a:t>
            </a:r>
            <a:r>
              <a:rPr lang="ko-KR" altLang="en-US" dirty="0"/>
              <a:t>의 컨트롤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DE6398-A3CC-45E2-9BFD-D0B4BECADDA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4912242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en-US" altLang="ko-KR" dirty="0"/>
              <a:t>Canvas</a:t>
            </a:r>
            <a:r>
              <a:rPr lang="ko-KR" altLang="en-US" dirty="0"/>
              <a:t>를 이용해 마우스를 입력 받아 선과 원을 그리고 </a:t>
            </a:r>
            <a:r>
              <a:rPr lang="en-US" altLang="ko-KR" dirty="0" err="1"/>
              <a:t>ImageView</a:t>
            </a:r>
            <a:r>
              <a:rPr lang="ko-KR" altLang="en-US" dirty="0"/>
              <a:t>의 이벤트를 등록한다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MediaView</a:t>
            </a:r>
            <a:r>
              <a:rPr lang="ko-KR" altLang="en-US" dirty="0"/>
              <a:t>를 출력하고 </a:t>
            </a:r>
            <a:r>
              <a:rPr lang="en-US" altLang="ko-KR" dirty="0"/>
              <a:t>Start</a:t>
            </a:r>
            <a:r>
              <a:rPr lang="ko-KR" altLang="en-US" dirty="0"/>
              <a:t>와 </a:t>
            </a:r>
            <a:r>
              <a:rPr lang="en-US" altLang="ko-KR" dirty="0"/>
              <a:t>Stop </a:t>
            </a:r>
            <a:r>
              <a:rPr lang="ko-KR" altLang="en-US" dirty="0"/>
              <a:t>이벤트를 등록하는 코드를 작성하라</a:t>
            </a:r>
            <a:endParaRPr lang="en-US" altLang="ko-KR" dirty="0"/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ko-KR" altLang="en-US" dirty="0"/>
              <a:t>레이아웃은 </a:t>
            </a:r>
            <a:r>
              <a:rPr lang="en-US" altLang="ko-KR" dirty="0" err="1"/>
              <a:t>GridPane</a:t>
            </a:r>
            <a:r>
              <a:rPr lang="ko-KR" altLang="en-US" dirty="0"/>
              <a:t>을 이용한다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4842206"/>
      </p:ext>
    </p:extLst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MediaView, </a:t>
            </a:r>
            <a:r>
              <a:rPr lang="en-US" altLang="ko-KR" dirty="0" err="1"/>
              <a:t>ImageView</a:t>
            </a:r>
            <a:r>
              <a:rPr lang="ko-KR" altLang="en-US" dirty="0"/>
              <a:t>의 컨트롤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1263A8-7373-4036-BB2F-C7FC7BDE656D}"/>
              </a:ext>
            </a:extLst>
          </p:cNvPr>
          <p:cNvSpPr txBox="1"/>
          <p:nvPr/>
        </p:nvSpPr>
        <p:spPr>
          <a:xfrm>
            <a:off x="710184" y="1139413"/>
            <a:ext cx="206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multimedia.java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E30A93-915F-485C-8023-6A64969A7BF9}"/>
              </a:ext>
            </a:extLst>
          </p:cNvPr>
          <p:cNvSpPr/>
          <p:nvPr/>
        </p:nvSpPr>
        <p:spPr>
          <a:xfrm>
            <a:off x="787186" y="1508745"/>
            <a:ext cx="7723632" cy="32692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multimedia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Application{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stage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pPr lvl="2"/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200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pPr lvl="2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Parent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FXMLLoader.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load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getClass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getResource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multimediafxml.fxml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nn-NO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,600,400);</a:t>
            </a:r>
          </a:p>
          <a:p>
            <a:pPr lvl="2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stage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stage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멀티미디어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stage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200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pPr lvl="2"/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launch(</a:t>
            </a:r>
            <a:r>
              <a:rPr lang="en-US" altLang="ko-KR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050" i="1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020259"/>
      </p:ext>
    </p:extLst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MediaView, </a:t>
            </a:r>
            <a:r>
              <a:rPr lang="en-US" altLang="ko-KR" dirty="0" err="1"/>
              <a:t>ImageView</a:t>
            </a:r>
            <a:r>
              <a:rPr lang="ko-KR" altLang="en-US" dirty="0"/>
              <a:t>의 컨트롤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1263A8-7373-4036-BB2F-C7FC7BDE656D}"/>
              </a:ext>
            </a:extLst>
          </p:cNvPr>
          <p:cNvSpPr txBox="1"/>
          <p:nvPr/>
        </p:nvSpPr>
        <p:spPr>
          <a:xfrm>
            <a:off x="710183" y="1139413"/>
            <a:ext cx="238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multimediafxml.fxml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E30A93-915F-485C-8023-6A64969A7BF9}"/>
              </a:ext>
            </a:extLst>
          </p:cNvPr>
          <p:cNvSpPr/>
          <p:nvPr/>
        </p:nvSpPr>
        <p:spPr>
          <a:xfrm>
            <a:off x="806437" y="1508744"/>
            <a:ext cx="7723632" cy="379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GridPane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prefHeight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"400.0"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prefWidth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"600.0"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"http://javafx.com/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javafx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/8.0.231"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xmlns:fx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"http://javafx.com/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fxml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/1"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fx:controller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main.mmController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columnConstraints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ColumnConstraints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hgrow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"SOMETIMES"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minWidth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"10.0"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prefWidth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"100.0" </a:t>
            </a:r>
            <a:r>
              <a:rPr lang="en-US" altLang="ko-K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ColumnConstraints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hgrow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"SOMETIMES"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minWidth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"10.0"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prefWidth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"100.0" </a:t>
            </a:r>
            <a:r>
              <a:rPr lang="en-US" altLang="ko-K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columnConstraints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rowConstraints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RowConstraints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maxHeight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"191.0"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minHeight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"10.0"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prefHeight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"188.0"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vgrow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"SOMETIMES" </a:t>
            </a:r>
            <a:r>
              <a:rPr lang="en-US" altLang="ko-K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RowConstraints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maxHeight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"219.0"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minHeight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"10.0"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prefHeight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"161.0"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vgrow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"SOMETIMES" </a:t>
            </a:r>
            <a:r>
              <a:rPr lang="en-US" altLang="ko-K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RowConstraints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maxHeight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"130.0"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minHeight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"10.0"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prefHeight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"51.0"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vgrow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"SOMETIMES" </a:t>
            </a:r>
            <a:r>
              <a:rPr lang="en-US" altLang="ko-K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rowConstraints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children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Canvas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fx:id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"canvas" </a:t>
            </a:r>
            <a:r>
              <a:rPr lang="en-US" altLang="ko-KR" sz="1100" i="1" dirty="0">
                <a:solidFill>
                  <a:srgbClr val="7F007F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"189.0" </a:t>
            </a:r>
            <a:r>
              <a:rPr lang="en-US" altLang="ko-KR" sz="1100" i="1" dirty="0">
                <a:solidFill>
                  <a:srgbClr val="7F007F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"298.0" </a:t>
            </a:r>
            <a:r>
              <a:rPr lang="en-US" altLang="ko-K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ImageView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fx:id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imageview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fitHeight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"183.0"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fitWidth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"302.0"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pickOnBounds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preserveRatio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GridPane.columnIndex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"1"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GridPane.halignment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"CENTER"</a:t>
            </a:r>
            <a:r>
              <a:rPr lang="en-US" altLang="ko-K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Image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fx:id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"image"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"@</a:t>
            </a:r>
            <a:r>
              <a:rPr lang="ko-KR" altLang="en-US" sz="11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뚱이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jfif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GridPane.margin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Insets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</a:rPr>
              <a:t>bottom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"10.0" </a:t>
            </a:r>
            <a:r>
              <a:rPr lang="en-US" altLang="ko-K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GridPane.margin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ImageView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55717256"/>
      </p:ext>
    </p:extLst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MediaView, </a:t>
            </a:r>
            <a:r>
              <a:rPr lang="en-US" altLang="ko-KR" dirty="0" err="1"/>
              <a:t>ImageView</a:t>
            </a:r>
            <a:r>
              <a:rPr lang="ko-KR" altLang="en-US" dirty="0"/>
              <a:t>의 컨트롤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1263A8-7373-4036-BB2F-C7FC7BDE656D}"/>
              </a:ext>
            </a:extLst>
          </p:cNvPr>
          <p:cNvSpPr txBox="1"/>
          <p:nvPr/>
        </p:nvSpPr>
        <p:spPr>
          <a:xfrm>
            <a:off x="710184" y="1139413"/>
            <a:ext cx="252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multimediafxml.fxml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E30A93-915F-485C-8023-6A64969A7BF9}"/>
              </a:ext>
            </a:extLst>
          </p:cNvPr>
          <p:cNvSpPr/>
          <p:nvPr/>
        </p:nvSpPr>
        <p:spPr>
          <a:xfrm>
            <a:off x="710184" y="1540819"/>
            <a:ext cx="7723632" cy="29459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MediaView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fx:id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mediaview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fitHeight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"200.0"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fitWidth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"200.0"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scaleX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"1.5"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scaleY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"1.5"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translateX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"-100.0"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GridPane.columnIndex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"1"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GridPane.rowIndex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"1" </a:t>
            </a:r>
            <a:r>
              <a:rPr lang="en-US" altLang="ko-K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fx:id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startbtn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mnemonicParsing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"false"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onAction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"#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startbutton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prefHeight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"34.0"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prefWidth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"300.0" </a:t>
            </a:r>
            <a:r>
              <a:rPr lang="en-US" altLang="ko-KR" sz="1100" i="1" dirty="0">
                <a:solidFill>
                  <a:srgbClr val="7F007F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"Start"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GridPane.rowIndex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"2"</a:t>
            </a:r>
            <a:r>
              <a:rPr lang="en-US" altLang="ko-K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GridPane.margin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Insets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"10.0" </a:t>
            </a:r>
            <a:r>
              <a:rPr lang="en-US" altLang="ko-KR" sz="1100" i="1" dirty="0">
                <a:solidFill>
                  <a:srgbClr val="7F007F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"5.0" </a:t>
            </a:r>
            <a:r>
              <a:rPr lang="en-US" altLang="ko-K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GridPane.margin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fx:id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stopbtn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mnemonicParsing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"false"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onAction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"#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stopbutton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prefHeight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"34.0"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prefWidth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"300.0" </a:t>
            </a:r>
            <a:r>
              <a:rPr lang="en-US" altLang="ko-KR" sz="1100" i="1" dirty="0">
                <a:solidFill>
                  <a:srgbClr val="7F007F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"Stop"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GridPane.columnIndex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"1"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GridPane.rowIndex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"2"</a:t>
            </a:r>
            <a:r>
              <a:rPr lang="en-US" altLang="ko-K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GridPane.margin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Insets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"5.0" </a:t>
            </a:r>
            <a:r>
              <a:rPr lang="en-US" altLang="ko-KR" sz="1100" i="1" dirty="0">
                <a:solidFill>
                  <a:srgbClr val="7F007F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"10.0" </a:t>
            </a:r>
            <a:r>
              <a:rPr lang="en-US" altLang="ko-K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GridPane.margin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children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GridPane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20369652"/>
      </p:ext>
    </p:extLst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MediaView, </a:t>
            </a:r>
            <a:r>
              <a:rPr lang="en-US" altLang="ko-KR" dirty="0" err="1"/>
              <a:t>ImageView</a:t>
            </a:r>
            <a:r>
              <a:rPr lang="ko-KR" altLang="en-US" dirty="0"/>
              <a:t>의 컨트롤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1263A8-7373-4036-BB2F-C7FC7BDE656D}"/>
              </a:ext>
            </a:extLst>
          </p:cNvPr>
          <p:cNvSpPr txBox="1"/>
          <p:nvPr/>
        </p:nvSpPr>
        <p:spPr>
          <a:xfrm>
            <a:off x="671683" y="986821"/>
            <a:ext cx="252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mmController.java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E30A93-915F-485C-8023-6A64969A7BF9}"/>
              </a:ext>
            </a:extLst>
          </p:cNvPr>
          <p:cNvSpPr/>
          <p:nvPr/>
        </p:nvSpPr>
        <p:spPr>
          <a:xfrm>
            <a:off x="594681" y="1364769"/>
            <a:ext cx="7723632" cy="46307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mmController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Initializable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</a:rPr>
              <a:t>FXML</a:t>
            </a:r>
            <a:r>
              <a:rPr lang="en-US" altLang="ko-KR" sz="11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Canvas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canvas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</a:rPr>
              <a:t>FXML</a:t>
            </a:r>
            <a:r>
              <a:rPr lang="en-US" altLang="ko-KR" sz="11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MediaView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mediaview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</a:rPr>
              <a:t>FXML</a:t>
            </a:r>
            <a:r>
              <a:rPr lang="en-US" altLang="ko-KR" sz="11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Button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startbtn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</a:rPr>
              <a:t>FXML</a:t>
            </a:r>
            <a:r>
              <a:rPr lang="en-US" altLang="ko-KR" sz="11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Button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stopbtn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</a:rPr>
              <a:t>FXML</a:t>
            </a:r>
            <a:r>
              <a:rPr lang="en-US" altLang="ko-KR" sz="11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ImageView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imageview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</a:rPr>
              <a:t>FXML</a:t>
            </a:r>
            <a:r>
              <a:rPr lang="en-US" altLang="ko-KR" sz="11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Image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GraphicsContext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gc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MediaPlayer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mp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Media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media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2"/>
            <a:r>
              <a:rPr lang="en-US" altLang="ko-KR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initialize(URL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arg0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ResourceBundle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arg1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100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pPr lvl="2"/>
            <a:r>
              <a:rPr lang="en-US" altLang="ko-KR" sz="1100" dirty="0">
                <a:solidFill>
                  <a:srgbClr val="0000C0"/>
                </a:solidFill>
                <a:latin typeface="Consolas" panose="020B0609020204030204" pitchFamily="49" charset="0"/>
              </a:rPr>
              <a:t>media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Media(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getClass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getResource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뚱이</a:t>
            </a:r>
            <a:r>
              <a:rPr lang="ko-KR" alt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 동영상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.mp4"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mp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MediaPlayer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0000C0"/>
                </a:solidFill>
                <a:latin typeface="Consolas" panose="020B0609020204030204" pitchFamily="49" charset="0"/>
              </a:rPr>
              <a:t>media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mediaview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.setMediaPlayer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mp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gc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0000C0"/>
                </a:solidFill>
                <a:latin typeface="Consolas" panose="020B0609020204030204" pitchFamily="49" charset="0"/>
              </a:rPr>
              <a:t>canvas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.getGraphicsContext2D();</a:t>
            </a:r>
          </a:p>
          <a:p>
            <a:pPr lvl="2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draw(100,100);</a:t>
            </a:r>
          </a:p>
          <a:p>
            <a:pPr lvl="2"/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canvas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.addEventHandler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MouseEvent.</a:t>
            </a:r>
            <a:r>
              <a:rPr lang="en-US" altLang="ko-KR" sz="11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MOUSE_PRESSED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 ,</a:t>
            </a:r>
            <a:r>
              <a:rPr lang="en-US" altLang="ko-KR" sz="1100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EventHandler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MouseEvent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&gt;() { </a:t>
            </a:r>
            <a:r>
              <a:rPr lang="en-US" altLang="ko-KR" sz="1100" i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100" i="1" dirty="0">
                <a:solidFill>
                  <a:srgbClr val="3F7F5F"/>
                </a:solidFill>
                <a:latin typeface="Consolas" panose="020B0609020204030204" pitchFamily="49" charset="0"/>
              </a:rPr>
              <a:t>마우스버튼을 눌렀을 때</a:t>
            </a:r>
          </a:p>
          <a:p>
            <a:pPr lvl="3"/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3"/>
            <a:r>
              <a:rPr lang="en-US" altLang="ko-KR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handle(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MouseEvent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4"/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gc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.clearRect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(0, 0,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canvas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.getWidth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canvas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.getHeight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</a:rPr>
              <a:t>//clear</a:t>
            </a:r>
          </a:p>
          <a:p>
            <a:pPr lvl="4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draw(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.getX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3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58123151"/>
      </p:ext>
    </p:extLst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MediaView, </a:t>
            </a:r>
            <a:r>
              <a:rPr lang="en-US" altLang="ko-KR" dirty="0" err="1"/>
              <a:t>ImageView</a:t>
            </a:r>
            <a:r>
              <a:rPr lang="ko-KR" altLang="en-US" dirty="0"/>
              <a:t>의 컨트롤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1263A8-7373-4036-BB2F-C7FC7BDE656D}"/>
              </a:ext>
            </a:extLst>
          </p:cNvPr>
          <p:cNvSpPr txBox="1"/>
          <p:nvPr/>
        </p:nvSpPr>
        <p:spPr>
          <a:xfrm>
            <a:off x="710184" y="1171487"/>
            <a:ext cx="252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mmController.java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E30A93-915F-485C-8023-6A64969A7BF9}"/>
              </a:ext>
            </a:extLst>
          </p:cNvPr>
          <p:cNvSpPr/>
          <p:nvPr/>
        </p:nvSpPr>
        <p:spPr>
          <a:xfrm>
            <a:off x="710184" y="1540819"/>
            <a:ext cx="7723632" cy="43121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imageview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.setOnMouseClicked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1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EventHandler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MouseEvent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&gt;() {</a:t>
            </a:r>
          </a:p>
          <a:p>
            <a:pPr lvl="3"/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3"/>
            <a:r>
              <a:rPr lang="en-US" altLang="ko-KR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handle(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MouseEvent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4"/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100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pPr lvl="4"/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1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사진을 눌렀습니다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startbutton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100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mp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.play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1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stopbutton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100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mp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.pause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1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draw(</a:t>
            </a:r>
            <a:r>
              <a:rPr lang="en-US" altLang="ko-KR" sz="11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gc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.strokeLine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(0,0,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+3,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+3); </a:t>
            </a:r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선</a:t>
            </a:r>
          </a:p>
          <a:p>
            <a:pPr lvl="2"/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gc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.setFill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en-US" altLang="ko-KR" sz="11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BLACK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100" i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100" i="1" dirty="0">
                <a:solidFill>
                  <a:srgbClr val="3F7F5F"/>
                </a:solidFill>
                <a:latin typeface="Consolas" panose="020B0609020204030204" pitchFamily="49" charset="0"/>
              </a:rPr>
              <a:t>테두리</a:t>
            </a:r>
          </a:p>
          <a:p>
            <a:pPr lvl="2"/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gc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.fillRoundRect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-1,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-1, 22, 22, 22, 22);</a:t>
            </a:r>
          </a:p>
          <a:p>
            <a:pPr lvl="2"/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gc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.setFill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en-US" altLang="ko-KR" sz="11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SKYBLUE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100" i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100" i="1" dirty="0">
                <a:solidFill>
                  <a:srgbClr val="3F7F5F"/>
                </a:solidFill>
                <a:latin typeface="Consolas" panose="020B0609020204030204" pitchFamily="49" charset="0"/>
              </a:rPr>
              <a:t>원</a:t>
            </a:r>
          </a:p>
          <a:p>
            <a:pPr lvl="2"/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gc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.fillRoundRect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20, 20, 20, 20);</a:t>
            </a:r>
          </a:p>
          <a:p>
            <a:pPr lvl="1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100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46613"/>
      </p:ext>
    </p:extLst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MediaView, </a:t>
            </a:r>
            <a:r>
              <a:rPr lang="en-US" altLang="ko-KR" dirty="0" err="1"/>
              <a:t>ImageView</a:t>
            </a:r>
            <a:r>
              <a:rPr lang="ko-KR" altLang="en-US" dirty="0"/>
              <a:t>의 컨트롤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EA0BB5-9890-49C7-AFB6-C42DE17E6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465" y="1749414"/>
            <a:ext cx="4681069" cy="335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47123"/>
      </p:ext>
    </p:extLst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MediaView, </a:t>
            </a:r>
            <a:r>
              <a:rPr lang="en-US" altLang="ko-KR" dirty="0" err="1"/>
              <a:t>ImageView</a:t>
            </a:r>
            <a:r>
              <a:rPr lang="ko-KR" altLang="en-US" dirty="0"/>
              <a:t>의 컨트롤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601537-4D84-4AB4-AC60-4273C1F1C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512" y="1390113"/>
            <a:ext cx="4676974" cy="335623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C39C43C-57EC-4A03-9FC0-BBB734AE0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208" y="5010623"/>
            <a:ext cx="1657581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46029"/>
      </p:ext>
    </p:extLst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MediaView, </a:t>
            </a:r>
            <a:r>
              <a:rPr lang="en-US" altLang="ko-KR" dirty="0" err="1"/>
              <a:t>ImageView</a:t>
            </a:r>
            <a:r>
              <a:rPr lang="ko-KR" altLang="en-US" dirty="0"/>
              <a:t>의 컨트롤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C67D52-B036-4C60-A6FE-D667E906F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089" y="1741967"/>
            <a:ext cx="4701821" cy="337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91774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Canvas</a:t>
            </a:r>
            <a:r>
              <a:rPr lang="ko-KR" altLang="en-US" dirty="0"/>
              <a:t>를 이용한 사각형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C75BF8-52C6-4C0A-AC2D-FFC49E1C6B4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4912242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en-US" altLang="ko-KR" dirty="0"/>
              <a:t>Canvas</a:t>
            </a:r>
            <a:r>
              <a:rPr lang="ko-KR" altLang="en-US" dirty="0"/>
              <a:t>를 이용하여 </a:t>
            </a:r>
            <a:r>
              <a:rPr lang="en-US" altLang="ko-KR" dirty="0"/>
              <a:t>GUI </a:t>
            </a:r>
            <a:r>
              <a:rPr lang="ko-KR" altLang="en-US" dirty="0"/>
              <a:t>화면에 마우스를 입력 받아 입력 받은 그 좌표에 사각형이 출력되는 코드를 작성하라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6412302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Canvas</a:t>
            </a:r>
            <a:r>
              <a:rPr lang="ko-KR" altLang="en-US" dirty="0"/>
              <a:t>를 이용한 사각형 출력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FA8BE7-1CBA-4110-8E11-4662FCE2035A}"/>
              </a:ext>
            </a:extLst>
          </p:cNvPr>
          <p:cNvSpPr/>
          <p:nvPr/>
        </p:nvSpPr>
        <p:spPr>
          <a:xfrm>
            <a:off x="710184" y="1588444"/>
            <a:ext cx="7723632" cy="45547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javafx.application.Application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javafx.fxml.FXMLLoader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javafx.scene.Parent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javafx.scene.Scene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javafx.stage.Stage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Application{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stage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pPr lvl="2"/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2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pPr lvl="2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Parent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FXMLLoader.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load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getClass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getResource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rectfxml.fxml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nn-NO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,700,700);</a:t>
            </a:r>
          </a:p>
          <a:p>
            <a:pPr lvl="2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stage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stage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사각형 출력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stage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ko-KR" alt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	launch(</a:t>
            </a:r>
            <a:r>
              <a:rPr lang="en-US" altLang="ko-KR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F771B-0E92-4D3B-A699-F02F7A7C20C2}"/>
              </a:ext>
            </a:extLst>
          </p:cNvPr>
          <p:cNvSpPr txBox="1"/>
          <p:nvPr/>
        </p:nvSpPr>
        <p:spPr>
          <a:xfrm>
            <a:off x="710184" y="1206242"/>
            <a:ext cx="133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rect.java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9552590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Canvas</a:t>
            </a:r>
            <a:r>
              <a:rPr lang="ko-KR" altLang="en-US" dirty="0"/>
              <a:t>를 이용한 사각형 출력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FA8BE7-1CBA-4110-8E11-4662FCE2035A}"/>
              </a:ext>
            </a:extLst>
          </p:cNvPr>
          <p:cNvSpPr/>
          <p:nvPr/>
        </p:nvSpPr>
        <p:spPr>
          <a:xfrm>
            <a:off x="710184" y="1575574"/>
            <a:ext cx="7723632" cy="2919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xml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en-US" altLang="ko-KR" sz="1200" i="1" dirty="0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import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.*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import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javafx.scene.canvas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.*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import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javafx.scene.control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.*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import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javafx.scene.layout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.*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import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javafx.scene.layout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.*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BorderPane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"http://javafx.com/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javafx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xmlns:fx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"http://javafx.com/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fxml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fx:controller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main.rectController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center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Canvas </a:t>
            </a:r>
            <a:r>
              <a:rPr lang="en-US" altLang="ko-KR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fx:id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"canvas" </a:t>
            </a:r>
            <a:r>
              <a:rPr lang="en-US" altLang="ko-KR" sz="1200" i="1" dirty="0">
                <a:solidFill>
                  <a:srgbClr val="7F007F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"700" </a:t>
            </a:r>
            <a:r>
              <a:rPr lang="en-US" altLang="ko-KR" sz="1200" i="1" dirty="0">
                <a:solidFill>
                  <a:srgbClr val="7F007F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"700" 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center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BorderPane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F771B-0E92-4D3B-A699-F02F7A7C20C2}"/>
              </a:ext>
            </a:extLst>
          </p:cNvPr>
          <p:cNvSpPr txBox="1"/>
          <p:nvPr/>
        </p:nvSpPr>
        <p:spPr>
          <a:xfrm>
            <a:off x="710184" y="1206242"/>
            <a:ext cx="190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rectfxml.fxml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970808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Canvas</a:t>
            </a:r>
            <a:r>
              <a:rPr lang="ko-KR" altLang="en-US" dirty="0"/>
              <a:t>를 이용한 사각형 출력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FA8BE7-1CBA-4110-8E11-4662FCE2035A}"/>
              </a:ext>
            </a:extLst>
          </p:cNvPr>
          <p:cNvSpPr/>
          <p:nvPr/>
        </p:nvSpPr>
        <p:spPr>
          <a:xfrm>
            <a:off x="710184" y="1575574"/>
            <a:ext cx="7723632" cy="45513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rectController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</a:rPr>
              <a:t>@FXML</a:t>
            </a:r>
          </a:p>
          <a:p>
            <a:pPr lvl="1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Canvas </a:t>
            </a:r>
            <a:r>
              <a:rPr lang="en-US" altLang="ko-K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canvas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GraphicsContext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gc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initialize(URL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arg0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ResourceBundle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arg1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2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pPr lvl="2"/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gc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</a:rPr>
              <a:t>canvas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.getGraphicsContext2D(); </a:t>
            </a:r>
          </a:p>
          <a:p>
            <a:pPr lvl="2"/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canvas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.addEventHandler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MouseEvent.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MOUSE_PRESSED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,</a:t>
            </a:r>
            <a:r>
              <a:rPr lang="en-US" altLang="ko-KR" sz="12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EventHandler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MouseEvent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&gt;() { </a:t>
            </a:r>
            <a:r>
              <a:rPr lang="en-US" altLang="ko-KR" sz="12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2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마우스버튼을 눌렀을 때</a:t>
            </a:r>
          </a:p>
          <a:p>
            <a:pPr lvl="3"/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3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handle(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MouseEvent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4"/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gc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.clearRect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(0, 0,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canvas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.getWidth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canvas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.getHeight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//clear</a:t>
            </a:r>
          </a:p>
          <a:p>
            <a:pPr lvl="4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draw(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.getX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사각형 출력</a:t>
            </a:r>
          </a:p>
          <a:p>
            <a:pPr lvl="4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endParaRPr lang="ko-KR" alt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draw(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gc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.setFill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SKYBLUE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gc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.fillRect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-25,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-25, 50, 50);</a:t>
            </a:r>
            <a:endParaRPr lang="ko-KR" alt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F771B-0E92-4D3B-A699-F02F7A7C20C2}"/>
              </a:ext>
            </a:extLst>
          </p:cNvPr>
          <p:cNvSpPr txBox="1"/>
          <p:nvPr/>
        </p:nvSpPr>
        <p:spPr>
          <a:xfrm>
            <a:off x="710184" y="1206242"/>
            <a:ext cx="190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rectController.java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5866188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Canvas</a:t>
            </a:r>
            <a:r>
              <a:rPr lang="ko-KR" altLang="en-US" dirty="0"/>
              <a:t>를 이용한 사각형 출력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228EEC-4F55-4600-AA94-E9DD0B5ED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098" y="1103622"/>
            <a:ext cx="4791803" cy="499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0785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TableView</a:t>
            </a:r>
            <a:r>
              <a:rPr lang="ko-KR" altLang="en-US" dirty="0"/>
              <a:t>를 이용한 데이터 출력 및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C75BF8-52C6-4C0A-AC2D-FFC49E1C6B4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4912242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en-US" altLang="ko-KR" dirty="0" err="1"/>
              <a:t>TableView</a:t>
            </a:r>
            <a:r>
              <a:rPr lang="ko-KR" altLang="en-US" dirty="0"/>
              <a:t>를 이용하여 저장된 데이터를 선택하면 그에 관한 이미지가 뜨고</a:t>
            </a:r>
            <a:r>
              <a:rPr lang="en-US" altLang="ko-KR" dirty="0"/>
              <a:t>, </a:t>
            </a:r>
            <a:r>
              <a:rPr lang="ko-KR" altLang="en-US" dirty="0"/>
              <a:t>정보를 추가해 </a:t>
            </a:r>
            <a:r>
              <a:rPr lang="en-US" altLang="ko-KR" dirty="0" err="1"/>
              <a:t>TableView</a:t>
            </a:r>
            <a:r>
              <a:rPr lang="ko-KR" altLang="en-US" dirty="0"/>
              <a:t>에 데이터가 저장되는 코드를 작성하라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6571910"/>
      </p:ext>
    </p:ext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TableView</a:t>
            </a:r>
            <a:r>
              <a:rPr lang="ko-KR" altLang="en-US" dirty="0"/>
              <a:t>를 이용한 데이터 출력 및 저장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E6A4DA-7AEC-45D2-902E-4E27C8F868A2}"/>
              </a:ext>
            </a:extLst>
          </p:cNvPr>
          <p:cNvSpPr/>
          <p:nvPr/>
        </p:nvSpPr>
        <p:spPr>
          <a:xfrm>
            <a:off x="710184" y="1575574"/>
            <a:ext cx="7723632" cy="33224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dataoutput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Application {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stage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pPr lvl="2"/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2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pPr lvl="2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Parent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FXMLLoader.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load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getClass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getResource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datafxml.fxml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nn-NO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,640,375);</a:t>
            </a:r>
          </a:p>
          <a:p>
            <a:pPr lvl="2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stage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stage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데이터 출력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stage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	// </a:t>
            </a:r>
            <a:r>
              <a:rPr lang="en-US" altLang="ko-KR" sz="12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pPr lvl="1"/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	launch(</a:t>
            </a:r>
            <a:r>
              <a:rPr lang="en-US" altLang="ko-KR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B1B71F-9C1D-4881-B1BD-BE7F3B930720}"/>
              </a:ext>
            </a:extLst>
          </p:cNvPr>
          <p:cNvSpPr txBox="1"/>
          <p:nvPr/>
        </p:nvSpPr>
        <p:spPr>
          <a:xfrm>
            <a:off x="710183" y="1206242"/>
            <a:ext cx="169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dataoutput.</a:t>
            </a:r>
            <a:r>
              <a:rPr lang="en-US" altLang="ko-KR" dirty="0"/>
              <a:t>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649748"/>
      </p:ext>
    </p:extLst>
  </p:cSld>
  <p:clrMapOvr>
    <a:masterClrMapping/>
  </p:clrMapOvr>
  <p:transition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ue style">
  <a:themeElements>
    <a:clrScheme name="사용자 지정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사용자 지정 2">
      <a:majorFont>
        <a:latin typeface="KoPubWorld돋움체_Pro Bold"/>
        <a:ea typeface="KoPub돋움체 Bold"/>
        <a:cs typeface=""/>
      </a:majorFont>
      <a:minorFont>
        <a:latin typeface="KoPubWorld돋움체_Pro Medium"/>
        <a:ea typeface="KoPubWorld돋움체_Pro Medium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 style" id="{C967B38B-9DBB-494B-857C-2EA90DA498CD}" vid="{D6C56E88-21C9-4E8A-8BCA-3B29FFE6381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3931</TotalTime>
  <Words>3120</Words>
  <Application>Microsoft Office PowerPoint</Application>
  <PresentationFormat>화면 슬라이드 쇼(4:3)</PresentationFormat>
  <Paragraphs>444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KoPubWorld돋움체_Pro Bold</vt:lpstr>
      <vt:lpstr>KoPubWorld돋움체_Pro Medium</vt:lpstr>
      <vt:lpstr>맑은 고딕</vt:lpstr>
      <vt:lpstr>Arial</vt:lpstr>
      <vt:lpstr>Consolas</vt:lpstr>
      <vt:lpstr>Tahoma</vt:lpstr>
      <vt:lpstr>Wingdings</vt:lpstr>
      <vt:lpstr>Wingdings 3</vt:lpstr>
      <vt:lpstr>blue style</vt:lpstr>
      <vt:lpstr>JavaFX (실습) </vt:lpstr>
      <vt:lpstr>학습 내용</vt:lpstr>
      <vt:lpstr>Canvas를 이용한 사각형 출력</vt:lpstr>
      <vt:lpstr>Canvas를 이용한 사각형 출력</vt:lpstr>
      <vt:lpstr>Canvas를 이용한 사각형 출력</vt:lpstr>
      <vt:lpstr>Canvas를 이용한 사각형 출력</vt:lpstr>
      <vt:lpstr>Canvas를 이용한 사각형 출력</vt:lpstr>
      <vt:lpstr>TableView를 이용한 데이터 출력 및 저장</vt:lpstr>
      <vt:lpstr>TableView를 이용한 데이터 출력 및 저장</vt:lpstr>
      <vt:lpstr>TableView를 이용한 데이터 출력 및 저장</vt:lpstr>
      <vt:lpstr>TableView를 이용한 데이터 출력 및 저장</vt:lpstr>
      <vt:lpstr>TableView를 이용한 데이터 출력 및 저장</vt:lpstr>
      <vt:lpstr>TableView를 이용한 데이터 출력 및 저장</vt:lpstr>
      <vt:lpstr>TableView를 이용한 데이터 출력 및 저장</vt:lpstr>
      <vt:lpstr>TableView를 이용한 데이터 출력 및 저장</vt:lpstr>
      <vt:lpstr>TableView를 이용한 데이터 출력 및 저장</vt:lpstr>
      <vt:lpstr>TableView를 이용한 데이터 출력 및 저장</vt:lpstr>
      <vt:lpstr>TableView를 이용한 데이터 출력 및 저장</vt:lpstr>
      <vt:lpstr>TableView를 이용한 데이터 출력 및 저장</vt:lpstr>
      <vt:lpstr>MediaView, ImageView의 컨트롤</vt:lpstr>
      <vt:lpstr>MediaView, ImageView의 컨트롤</vt:lpstr>
      <vt:lpstr>MediaView, ImageView의 컨트롤</vt:lpstr>
      <vt:lpstr>MediaView, ImageView의 컨트롤</vt:lpstr>
      <vt:lpstr>MediaView, ImageView의 컨트롤</vt:lpstr>
      <vt:lpstr>MediaView, ImageView의 컨트롤</vt:lpstr>
      <vt:lpstr>MediaView, ImageView의 컨트롤</vt:lpstr>
      <vt:lpstr>MediaView, ImageView의 컨트롤</vt:lpstr>
      <vt:lpstr>MediaView, ImageView의 컨트롤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에지 검출</dc:title>
  <dc:creator>sykim</dc:creator>
  <cp:lastModifiedBy>Jeong Jiyeon</cp:lastModifiedBy>
  <cp:revision>396</cp:revision>
  <dcterms:created xsi:type="dcterms:W3CDTF">2012-08-05T13:41:45Z</dcterms:created>
  <dcterms:modified xsi:type="dcterms:W3CDTF">2020-02-05T06:21:18Z</dcterms:modified>
</cp:coreProperties>
</file>