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69" r:id="rId3"/>
    <p:sldId id="274" r:id="rId4"/>
    <p:sldId id="275" r:id="rId5"/>
    <p:sldId id="276" r:id="rId6"/>
    <p:sldId id="287" r:id="rId7"/>
    <p:sldId id="288" r:id="rId8"/>
    <p:sldId id="278" r:id="rId9"/>
    <p:sldId id="279" r:id="rId10"/>
    <p:sldId id="280" r:id="rId11"/>
    <p:sldId id="289" r:id="rId12"/>
    <p:sldId id="290" r:id="rId13"/>
    <p:sldId id="292" r:id="rId14"/>
    <p:sldId id="293" r:id="rId15"/>
    <p:sldId id="294" r:id="rId16"/>
    <p:sldId id="295" r:id="rId17"/>
    <p:sldId id="297" r:id="rId18"/>
    <p:sldId id="298" r:id="rId19"/>
    <p:sldId id="299" r:id="rId20"/>
    <p:sldId id="300" r:id="rId21"/>
    <p:sldId id="301" r:id="rId22"/>
    <p:sldId id="303" r:id="rId23"/>
    <p:sldId id="306" r:id="rId24"/>
    <p:sldId id="304" r:id="rId25"/>
    <p:sldId id="307" r:id="rId26"/>
    <p:sldId id="308" r:id="rId27"/>
    <p:sldId id="309" r:id="rId28"/>
    <p:sldId id="320" r:id="rId29"/>
    <p:sldId id="321" r:id="rId30"/>
    <p:sldId id="322" r:id="rId31"/>
    <p:sldId id="318" r:id="rId32"/>
    <p:sldId id="310" r:id="rId33"/>
    <p:sldId id="311" r:id="rId34"/>
    <p:sldId id="312" r:id="rId35"/>
    <p:sldId id="313" r:id="rId36"/>
    <p:sldId id="319" r:id="rId37"/>
    <p:sldId id="314" r:id="rId38"/>
    <p:sldId id="315" r:id="rId39"/>
    <p:sldId id="317" r:id="rId40"/>
    <p:sldId id="323" r:id="rId41"/>
    <p:sldId id="316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26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Jiyeon" initials="JJ" lastIdx="1" clrIdx="0">
    <p:extLst>
      <p:ext uri="{19B8F6BF-5375-455C-9EA6-DF929625EA0E}">
        <p15:presenceInfo xmlns:p15="http://schemas.microsoft.com/office/powerpoint/2012/main" userId="35eeadd06e3c07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1" autoAdjust="0"/>
    <p:restoredTop sz="91765" autoAdjust="0"/>
  </p:normalViewPr>
  <p:slideViewPr>
    <p:cSldViewPr snapToGrid="0">
      <p:cViewPr varScale="1">
        <p:scale>
          <a:sx n="104" d="100"/>
          <a:sy n="104" d="100"/>
        </p:scale>
        <p:origin x="612" y="114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D5320-D67F-4046-8CC8-9CC30099ADB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404B-5E0C-4046-8991-078DEE866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3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4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입력과 가중치 사이의 도트 제품을 선택한 다음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 activation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적용하여 숨겨진 레이어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(0.899, 0.593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0.378)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도트 제품과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시그노이드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활성화 함수는 최종 레이어에 대해 계산되어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0.506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출력을 산출한다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스텝 함수를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0.506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산출물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적용하는 것은 실제로 정확한 표적 등급 라벨이다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예상 출력과 관련하여 출력 오류를 계산 한 다음 네트워크로 되돌아 가서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가중치를 업데이트를 하는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52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𝒕𝒐𝒕𝒂𝒍</m:t>
                            </m:r>
                          </m:sub>
                        </m:sSub>
                      </m:num>
                      <m:den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의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대한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편미분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b="1" dirty="0"/>
                  <a:t> 직접 구하기 힘들기 때문에 연쇄 법칙을 적용하여 종속 변수들의 편미분의 곱으로 변환하여 계산</a:t>
                </a:r>
                <a:endParaRPr lang="en-US" altLang="ko-KR" b="1" dirty="0"/>
              </a:p>
              <a:p>
                <a:r>
                  <a:rPr lang="en-US" altLang="ko-KR" dirty="0" err="1"/>
                  <a:t>E_total</a:t>
                </a:r>
                <a:r>
                  <a:rPr lang="ko-KR" altLang="en-US" dirty="0"/>
                  <a:t>은 손실함수 이며</a:t>
                </a:r>
                <a:r>
                  <a:rPr lang="en-US" altLang="ko-KR" dirty="0"/>
                  <a:t>, o_1 </a:t>
                </a:r>
                <a:r>
                  <a:rPr lang="ko-KR" altLang="en-US" dirty="0" err="1"/>
                  <a:t>손실값과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o_2 </a:t>
                </a:r>
                <a:r>
                  <a:rPr lang="ko-KR" altLang="en-US" dirty="0" err="1"/>
                  <a:t>손실값의</a:t>
                </a:r>
                <a:r>
                  <a:rPr lang="ko-KR" altLang="en-US" dirty="0"/>
                  <a:t> 합으로 정의된다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b="1" i="0">
                    <a:latin typeface="Cambria Math" panose="02040503050406030204" pitchFamily="18" charset="0"/>
                  </a:rPr>
                  <a:t>(</a:t>
                </a:r>
                <a:r>
                  <a:rPr lang="ko-KR" altLang="en-US" b="1" i="0">
                    <a:latin typeface="Cambria Math" panose="02040503050406030204" pitchFamily="18" charset="0"/>
                  </a:rPr>
                  <a:t>𝝏</a:t>
                </a:r>
                <a:r>
                  <a:rPr lang="en-US" altLang="ko-KR" b="1" i="0">
                    <a:latin typeface="Cambria Math" panose="02040503050406030204" pitchFamily="18" charset="0"/>
                  </a:rPr>
                  <a:t>𝑬_𝒕𝒐𝒕𝒂𝒍)/(</a:t>
                </a:r>
                <a:r>
                  <a:rPr lang="ko-KR" altLang="en-US" b="1" i="0">
                    <a:latin typeface="Cambria Math" panose="02040503050406030204" pitchFamily="18" charset="0"/>
                  </a:rPr>
                  <a:t>𝝏</a:t>
                </a:r>
                <a:r>
                  <a:rPr lang="en-US" altLang="ko-KR" b="1" i="0">
                    <a:latin typeface="Cambria Math" panose="02040503050406030204" pitchFamily="18" charset="0"/>
                  </a:rPr>
                  <a:t>𝒘_𝟓 )</a:t>
                </a:r>
                <a:r>
                  <a:rPr lang="ko-KR" altLang="en-US" b="1" i="0">
                    <a:latin typeface="Cambria Math" panose="02040503050406030204" pitchFamily="18" charset="0"/>
                  </a:rPr>
                  <a:t> 을</a:t>
                </a:r>
                <a:r>
                  <a:rPr lang="ko-KR" altLang="en-US" b="1" dirty="0"/>
                  <a:t> 직접 구하기 힘들기 때문에 연쇄 법칙을 적용하여 종속 변수들의 편미분의 곱으로 변환하여 계산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9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딥러닝 </a:t>
            </a:r>
            <a:r>
              <a:rPr lang="ko-KR" altLang="en-US" dirty="0" err="1"/>
              <a:t>뉴럴</a:t>
            </a:r>
            <a:r>
              <a:rPr lang="ko-KR" altLang="en-US" dirty="0"/>
              <a:t> 네트워크를 학습하려면 기울기 소멸문제</a:t>
            </a:r>
            <a:r>
              <a:rPr lang="en-US" altLang="ko-KR" dirty="0"/>
              <a:t>, </a:t>
            </a:r>
            <a:r>
              <a:rPr lang="ko-KR" altLang="en-US" dirty="0"/>
              <a:t>학습속도 저하의 문제</a:t>
            </a:r>
            <a:r>
              <a:rPr lang="en-US" altLang="ko-KR" dirty="0"/>
              <a:t>, </a:t>
            </a:r>
            <a:r>
              <a:rPr lang="ko-KR" altLang="en-US" dirty="0"/>
              <a:t>심각한 </a:t>
            </a:r>
            <a:r>
              <a:rPr lang="ko-KR" altLang="en-US" dirty="0" err="1"/>
              <a:t>오버피팅</a:t>
            </a:r>
            <a:r>
              <a:rPr lang="ko-KR" altLang="en-US" dirty="0"/>
              <a:t> 문제 등을 해결해야한다</a:t>
            </a:r>
            <a:r>
              <a:rPr lang="en-US" altLang="ko-KR" dirty="0"/>
              <a:t>. </a:t>
            </a:r>
            <a:r>
              <a:rPr lang="ko-KR" altLang="en-US" dirty="0"/>
              <a:t>아무래도 은닉층이 </a:t>
            </a:r>
            <a:r>
              <a:rPr lang="ko-KR" altLang="en-US" dirty="0" err="1"/>
              <a:t>많아지기</a:t>
            </a:r>
            <a:r>
              <a:rPr lang="ko-KR" altLang="en-US" dirty="0"/>
              <a:t> 때문인듯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22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백워드</a:t>
            </a:r>
            <a:r>
              <a:rPr lang="ko-KR" altLang="en-US" dirty="0"/>
              <a:t> 패스를 할 때 구해진 </a:t>
            </a:r>
            <a:r>
              <a:rPr lang="ko-KR" altLang="en-US" dirty="0" err="1"/>
              <a:t>오차값을</a:t>
            </a:r>
            <a:r>
              <a:rPr lang="ko-KR" altLang="en-US" dirty="0"/>
              <a:t> 줄이는 방향으로 은닉층과 </a:t>
            </a:r>
            <a:r>
              <a:rPr lang="ko-KR" altLang="en-US" dirty="0" err="1"/>
              <a:t>출력층</a:t>
            </a:r>
            <a:r>
              <a:rPr lang="ko-KR" altLang="en-US" dirty="0"/>
              <a:t> 사이의 연결 가중치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ko-KR" altLang="en-US" dirty="0"/>
              <a:t> 사이의 연결 가중치</a:t>
            </a:r>
            <a:r>
              <a:rPr lang="en-US" altLang="ko-KR" dirty="0"/>
              <a:t>, </a:t>
            </a:r>
            <a:r>
              <a:rPr lang="ko-KR" altLang="en-US" dirty="0"/>
              <a:t>입력층과 은닉층의 가중치를 조정 </a:t>
            </a:r>
            <a:r>
              <a:rPr lang="ko-KR" altLang="en-US" dirty="0" err="1"/>
              <a:t>하게된다</a:t>
            </a:r>
            <a:r>
              <a:rPr lang="en-US" altLang="ko-KR" dirty="0"/>
              <a:t>. </a:t>
            </a:r>
            <a:r>
              <a:rPr lang="ko-KR" altLang="en-US" dirty="0"/>
              <a:t>이때 연결 가중치 변화에 따른 오류의 변화량</a:t>
            </a:r>
            <a:r>
              <a:rPr lang="en-US" altLang="ko-KR" dirty="0"/>
              <a:t>, </a:t>
            </a:r>
            <a:r>
              <a:rPr lang="ko-KR" altLang="en-US" dirty="0"/>
              <a:t>즉 기울기를 구하게 되는데 </a:t>
            </a:r>
            <a:r>
              <a:rPr lang="ko-KR" altLang="en-US" dirty="0" err="1"/>
              <a:t>백워드</a:t>
            </a:r>
            <a:r>
              <a:rPr lang="ko-KR" altLang="en-US" dirty="0"/>
              <a:t> 패스가 진행될수록</a:t>
            </a:r>
            <a:r>
              <a:rPr lang="en-US" altLang="ko-KR" dirty="0"/>
              <a:t>, </a:t>
            </a:r>
            <a:r>
              <a:rPr lang="ko-KR" altLang="en-US" dirty="0" err="1"/>
              <a:t>입력층</a:t>
            </a:r>
            <a:r>
              <a:rPr lang="ko-KR" altLang="en-US" dirty="0"/>
              <a:t> 쪽으로 깊이 들어갈수록 변화량이 </a:t>
            </a:r>
            <a:r>
              <a:rPr lang="en-US" altLang="ko-KR" dirty="0"/>
              <a:t>0</a:t>
            </a:r>
            <a:r>
              <a:rPr lang="ko-KR" altLang="en-US" dirty="0"/>
              <a:t>에 가깝게 되고 연결 가중치의 변화가 </a:t>
            </a:r>
            <a:r>
              <a:rPr lang="ko-KR" altLang="en-US" dirty="0" err="1"/>
              <a:t>없게되어</a:t>
            </a:r>
            <a:r>
              <a:rPr lang="ko-KR" altLang="en-US" dirty="0"/>
              <a:t> 결국 하위 </a:t>
            </a:r>
            <a:r>
              <a:rPr lang="ko-KR" altLang="en-US" dirty="0" err="1"/>
              <a:t>은닉충</a:t>
            </a:r>
            <a:r>
              <a:rPr lang="ko-KR" altLang="en-US" dirty="0"/>
              <a:t> 학습이 제대로 되지 않는다고 한다</a:t>
            </a:r>
            <a:r>
              <a:rPr lang="en-US" altLang="ko-KR" dirty="0"/>
              <a:t>. </a:t>
            </a:r>
            <a:r>
              <a:rPr lang="ko-KR" altLang="en-US" dirty="0"/>
              <a:t>그래서 이를 보완하기위해서는 </a:t>
            </a:r>
            <a:r>
              <a:rPr lang="ko-KR" altLang="en-US" dirty="0" err="1"/>
              <a:t>앞전에</a:t>
            </a:r>
            <a:r>
              <a:rPr lang="ko-KR" altLang="en-US" dirty="0"/>
              <a:t> 설명했던 활성화 함수를 변경하여 보완하면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98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함수이고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en-US" altLang="ko-KR" dirty="0"/>
              <a:t>sigmoid</a:t>
            </a:r>
            <a:r>
              <a:rPr lang="ko-KR" altLang="en-US" dirty="0"/>
              <a:t>함수이다</a:t>
            </a:r>
            <a:r>
              <a:rPr lang="en-US" altLang="ko-KR" dirty="0"/>
              <a:t>. </a:t>
            </a:r>
            <a:r>
              <a:rPr lang="en-US" altLang="ko-KR" dirty="0" err="1"/>
              <a:t>ReLU</a:t>
            </a:r>
            <a:r>
              <a:rPr lang="ko-KR" altLang="en-US" dirty="0"/>
              <a:t>는 양수 값에 대해 </a:t>
            </a:r>
            <a:r>
              <a:rPr lang="ko-KR" altLang="en-US" dirty="0" err="1"/>
              <a:t>포화되어있지않고</a:t>
            </a:r>
            <a:r>
              <a:rPr lang="en-US" altLang="ko-KR" dirty="0"/>
              <a:t>, </a:t>
            </a:r>
            <a:r>
              <a:rPr lang="ko-KR" altLang="en-US" dirty="0"/>
              <a:t>계산도 빨라 </a:t>
            </a:r>
            <a:r>
              <a:rPr lang="ko-KR" altLang="en-US" dirty="0" err="1"/>
              <a:t>시그모이드보다</a:t>
            </a:r>
            <a:r>
              <a:rPr lang="ko-KR" altLang="en-US" dirty="0"/>
              <a:t> 많이 쓰인다</a:t>
            </a:r>
            <a:r>
              <a:rPr lang="en-US" altLang="ko-KR" dirty="0"/>
              <a:t>. </a:t>
            </a:r>
            <a:r>
              <a:rPr lang="ko-KR" altLang="en-US" dirty="0" err="1"/>
              <a:t>시그모이드는</a:t>
            </a:r>
            <a:r>
              <a:rPr lang="ko-KR" altLang="en-US" dirty="0"/>
              <a:t> </a:t>
            </a:r>
            <a:r>
              <a:rPr lang="ko-KR" altLang="en-US" dirty="0" err="1"/>
              <a:t>양의값과</a:t>
            </a:r>
            <a:r>
              <a:rPr lang="ko-KR" altLang="en-US" dirty="0"/>
              <a:t> </a:t>
            </a:r>
            <a:r>
              <a:rPr lang="ko-KR" altLang="en-US" dirty="0" err="1"/>
              <a:t>음의값</a:t>
            </a:r>
            <a:r>
              <a:rPr lang="ko-KR" altLang="en-US" dirty="0"/>
              <a:t> 모두에서 일정 </a:t>
            </a:r>
            <a:r>
              <a:rPr lang="ko-KR" altLang="en-US" dirty="0" err="1"/>
              <a:t>입력값이후는</a:t>
            </a:r>
            <a:r>
              <a:rPr lang="ko-KR" altLang="en-US" dirty="0"/>
              <a:t> 함수 값이 변하지않는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포하가</a:t>
            </a:r>
            <a:r>
              <a:rPr lang="ko-KR" altLang="en-US" dirty="0"/>
              <a:t> 되고 </a:t>
            </a:r>
            <a:r>
              <a:rPr lang="en-US" altLang="ko-KR" dirty="0" err="1"/>
              <a:t>ReLU</a:t>
            </a:r>
            <a:r>
              <a:rPr lang="ko-KR" altLang="en-US" dirty="0"/>
              <a:t>는 음수에 대해서 포화되지만 양의 </a:t>
            </a:r>
            <a:r>
              <a:rPr lang="ko-KR" altLang="en-US" dirty="0" err="1"/>
              <a:t>입력값에대해서는</a:t>
            </a:r>
            <a:r>
              <a:rPr lang="ko-KR" altLang="en-US" dirty="0"/>
              <a:t> 포화되지 않는다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ReLU</a:t>
            </a:r>
            <a:r>
              <a:rPr lang="ko-KR" altLang="en-US" dirty="0"/>
              <a:t>를 사용하더라도 뉴런입력의 합이 음수가 되면 출력의 변화가 </a:t>
            </a:r>
            <a:r>
              <a:rPr lang="ko-KR" altLang="en-US" dirty="0" err="1"/>
              <a:t>없게되고</a:t>
            </a:r>
            <a:r>
              <a:rPr lang="ko-KR" altLang="en-US" dirty="0"/>
              <a:t> </a:t>
            </a:r>
            <a:r>
              <a:rPr lang="ko-KR" altLang="en-US" dirty="0" err="1"/>
              <a:t>이로인해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err="1"/>
              <a:t>그라디언트가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이되어</a:t>
            </a:r>
            <a:r>
              <a:rPr lang="ko-KR" altLang="en-US" dirty="0"/>
              <a:t> 가중치의 변화가 없게 된다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err="1"/>
              <a:t>보완한게</a:t>
            </a:r>
            <a:r>
              <a:rPr lang="ko-KR" altLang="en-US" dirty="0"/>
              <a:t> </a:t>
            </a:r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r>
              <a:rPr lang="ko-KR" altLang="en-US" dirty="0"/>
              <a:t>와 </a:t>
            </a:r>
            <a:r>
              <a:rPr lang="en-US" altLang="ko-KR" dirty="0"/>
              <a:t>ELU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79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엡실론</a:t>
            </a:r>
            <a:r>
              <a:rPr lang="en-US" altLang="ko-KR" dirty="0" err="1"/>
              <a:t>xz</a:t>
            </a:r>
            <a:r>
              <a:rPr lang="en-US" altLang="ko-KR" dirty="0"/>
              <a:t> , z</a:t>
            </a:r>
            <a:r>
              <a:rPr lang="ko-KR" altLang="en-US" dirty="0"/>
              <a:t>중 큰 값을 </a:t>
            </a:r>
            <a:r>
              <a:rPr lang="ko-KR" altLang="en-US" dirty="0" err="1"/>
              <a:t>넣으면되고</a:t>
            </a:r>
            <a:r>
              <a:rPr lang="ko-KR" altLang="en-US" dirty="0"/>
              <a:t> </a:t>
            </a:r>
            <a:r>
              <a:rPr lang="ko-KR" altLang="en-US" dirty="0" err="1"/>
              <a:t>엡실론</a:t>
            </a:r>
            <a:r>
              <a:rPr lang="ko-KR" altLang="en-US" dirty="0"/>
              <a:t> 값을 수정으로 지정하거나 학습 과정 중 </a:t>
            </a:r>
            <a:r>
              <a:rPr lang="ko-KR" altLang="en-US" dirty="0" err="1"/>
              <a:t>이값을</a:t>
            </a:r>
            <a:r>
              <a:rPr lang="ko-KR" altLang="en-US" dirty="0"/>
              <a:t> 랜덤으로 변화시키면서 학습하고 </a:t>
            </a:r>
            <a:r>
              <a:rPr lang="ko-KR" altLang="en-US" dirty="0" err="1"/>
              <a:t>테스트할때에는</a:t>
            </a:r>
            <a:r>
              <a:rPr lang="ko-KR" altLang="en-US" dirty="0"/>
              <a:t> 평균값으로 고정하여 사용하는 방법이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5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또다른 </a:t>
            </a:r>
            <a:r>
              <a:rPr lang="en-US" altLang="ko-KR" dirty="0" err="1"/>
              <a:t>reLU</a:t>
            </a:r>
            <a:r>
              <a:rPr lang="ko-KR" altLang="en-US" dirty="0"/>
              <a:t>변형으로는 </a:t>
            </a:r>
            <a:r>
              <a:rPr lang="en-US" altLang="ko-KR" dirty="0"/>
              <a:t>ELU(Exponential</a:t>
            </a:r>
            <a:r>
              <a:rPr lang="ko-KR" altLang="en-US" dirty="0"/>
              <a:t>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Unit) </a:t>
            </a:r>
            <a:r>
              <a:rPr lang="ko-KR" altLang="en-US" dirty="0"/>
              <a:t>위의 두개보다 성능이 좋은 것으로 알려짐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4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선학습층을 재사용하는 방법이 학습속도를 높일 수 있다</a:t>
            </a:r>
            <a:r>
              <a:rPr lang="en-US" altLang="ko-KR" dirty="0"/>
              <a:t>. </a:t>
            </a:r>
            <a:r>
              <a:rPr lang="ko-KR" altLang="en-US" dirty="0"/>
              <a:t>그리고 학습 데이터 양도 줄일 수 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기존에 썼던 신경망을 새로운 업무에 그대로 적용할 수 없다</a:t>
            </a:r>
            <a:r>
              <a:rPr lang="en-US" altLang="ko-KR" dirty="0"/>
              <a:t>. </a:t>
            </a:r>
            <a:r>
              <a:rPr lang="ko-KR" altLang="en-US" dirty="0"/>
              <a:t>그러니 유사 업무의 신경망 중 </a:t>
            </a:r>
            <a:r>
              <a:rPr lang="ko-KR" altLang="en-US" dirty="0" err="1"/>
              <a:t>하위층</a:t>
            </a:r>
            <a:r>
              <a:rPr lang="ko-KR" altLang="en-US" dirty="0"/>
              <a:t> 뉴런을 재사용하면 학습 의 질도 손해보지 않으면서</a:t>
            </a:r>
            <a:r>
              <a:rPr lang="en-US" altLang="ko-KR" dirty="0"/>
              <a:t>, </a:t>
            </a:r>
            <a:r>
              <a:rPr lang="ko-KR" altLang="en-US" dirty="0"/>
              <a:t>학습 속도를 높일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그림을 보면 </a:t>
            </a:r>
            <a:r>
              <a:rPr lang="ko-KR" altLang="en-US" dirty="0" err="1"/>
              <a:t>하위층</a:t>
            </a:r>
            <a:r>
              <a:rPr lang="ko-KR" altLang="en-US" dirty="0"/>
              <a:t> 들의 학습된 가중치를 재사용 하되 재사용 </a:t>
            </a:r>
            <a:r>
              <a:rPr lang="ko-KR" altLang="en-US" dirty="0" err="1"/>
              <a:t>하위층</a:t>
            </a:r>
            <a:r>
              <a:rPr lang="ko-KR" altLang="en-US" dirty="0"/>
              <a:t> 중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1~2</a:t>
            </a:r>
            <a:r>
              <a:rPr lang="ko-KR" altLang="en-US" dirty="0"/>
              <a:t>개 층은 새로운 학습 데이터에 맞게 가중치가 재조정되도록 한다</a:t>
            </a:r>
            <a:r>
              <a:rPr lang="en-US" altLang="ko-KR" dirty="0"/>
              <a:t>. </a:t>
            </a:r>
            <a:r>
              <a:rPr lang="ko-KR" altLang="en-US" dirty="0"/>
              <a:t>그리고 재활용 층 다음에 새로운 몇 개의 층을 더하여 새 업무에 맞는 상위 특징들을 학습하도록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57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다음은 개선된 </a:t>
                </a:r>
                <a:r>
                  <a:rPr lang="ko-KR" altLang="en-US" dirty="0" err="1"/>
                  <a:t>옵티마이저이다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원래는 </a:t>
                </a:r>
                <a:r>
                  <a:rPr lang="en-US" altLang="ko-KR" dirty="0"/>
                  <a:t>GD</a:t>
                </a:r>
                <a:r>
                  <a:rPr lang="ko-KR" altLang="en-US" dirty="0"/>
                  <a:t>를 주로 사용했는데 좀 더 빠른 </a:t>
                </a:r>
                <a:r>
                  <a:rPr lang="ko-KR" altLang="en-US" dirty="0" err="1"/>
                  <a:t>옵티마이저를</a:t>
                </a:r>
                <a:r>
                  <a:rPr lang="ko-KR" altLang="en-US" dirty="0"/>
                  <a:t> 사용하는 것이다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여러 개 있지만 제일 좋은 특성을 갖고 널리 쓰이는 아담 </a:t>
                </a:r>
                <a:r>
                  <a:rPr lang="ko-KR" altLang="en-US" dirty="0" err="1"/>
                  <a:t>옵티마이저가</a:t>
                </a:r>
                <a:r>
                  <a:rPr lang="ko-KR" altLang="en-US" dirty="0"/>
                  <a:t>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기존 </a:t>
                </a:r>
                <a:r>
                  <a:rPr lang="en-US" altLang="ko-KR" dirty="0"/>
                  <a:t>GD</a:t>
                </a:r>
                <a:r>
                  <a:rPr lang="ko-KR" altLang="en-US" dirty="0"/>
                  <a:t>는 현 가중치에서 손실함수</a:t>
                </a:r>
                <a:r>
                  <a:rPr lang="en-US" altLang="ko-KR" dirty="0"/>
                  <a:t>(J(</a:t>
                </a:r>
                <a:r>
                  <a:rPr lang="ko-KR" altLang="en-US" dirty="0" err="1"/>
                  <a:t>세타</a:t>
                </a:r>
                <a:r>
                  <a:rPr lang="en-US" altLang="ko-KR" dirty="0"/>
                  <a:t>))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경사값에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학습률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에타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배 한 값을 </a:t>
                </a:r>
                <a:r>
                  <a:rPr lang="ko-KR" altLang="en-US" dirty="0" err="1"/>
                  <a:t>빼주는</a:t>
                </a:r>
                <a:r>
                  <a:rPr lang="ko-KR" altLang="en-US" dirty="0"/>
                  <a:t> 형태로 가중치를 조정한다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하지만 이런 방식은 이전 손실함수 경사를 고려하지 않고 현 시점 경사만 고려하기 때문에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경사 값이 작은 구간에 </a:t>
                </a:r>
                <a:r>
                  <a:rPr lang="ko-KR" altLang="en-US" dirty="0" err="1"/>
                  <a:t>왔을때</a:t>
                </a:r>
                <a:r>
                  <a:rPr lang="ko-KR" altLang="en-US" dirty="0"/>
                  <a:t> 연결 가중치의 변화량이 적어 학습 속도가 </a:t>
                </a:r>
                <a:r>
                  <a:rPr lang="ko-KR" altLang="en-US" dirty="0" err="1"/>
                  <a:t>느려진다고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그래서 이 문제점을 해결하기 위해 아담 </a:t>
                </a:r>
                <a:r>
                  <a:rPr lang="ko-KR" altLang="en-US" dirty="0" err="1"/>
                  <a:t>옵티마이저에서</a:t>
                </a:r>
                <a:r>
                  <a:rPr lang="ko-KR" altLang="en-US" dirty="0"/>
                  <a:t> 모멘텀 값을 사용하여 이전 경사 값들도 반영케 하였다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식은 위에 나온 것처럼 </a:t>
                </a:r>
                <a:r>
                  <a:rPr lang="ko-KR" altLang="en-US" dirty="0" err="1"/>
                  <a:t>돼고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여기서 베타</a:t>
                </a:r>
                <a:r>
                  <a:rPr lang="en-US" altLang="ko-KR" dirty="0"/>
                  <a:t>_1</a:t>
                </a:r>
                <a:r>
                  <a:rPr lang="ko-KR" altLang="en-US" dirty="0"/>
                  <a:t>은 모멘텀 계수로 </a:t>
                </a:r>
                <a:r>
                  <a:rPr lang="en-US" altLang="ko-KR" dirty="0"/>
                  <a:t>0~1</a:t>
                </a:r>
                <a:r>
                  <a:rPr lang="ko-KR" altLang="en-US" dirty="0"/>
                  <a:t>사이의 값이다 주로 </a:t>
                </a:r>
                <a:r>
                  <a:rPr lang="en-US" altLang="ko-KR" dirty="0"/>
                  <a:t>0.9</a:t>
                </a:r>
                <a:r>
                  <a:rPr lang="ko-KR" altLang="en-US" dirty="0"/>
                  <a:t>를 초기화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그리고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은 영으로 초기화 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다음은 개선된 </a:t>
                </a:r>
                <a:r>
                  <a:rPr lang="ko-KR" altLang="en-US" dirty="0" err="1"/>
                  <a:t>옵티마이저이다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원래는 </a:t>
                </a:r>
                <a:r>
                  <a:rPr lang="en-US" altLang="ko-KR" dirty="0"/>
                  <a:t>GD</a:t>
                </a:r>
                <a:r>
                  <a:rPr lang="ko-KR" altLang="en-US" dirty="0"/>
                  <a:t>를 주로 사용했는데 좀 더 빠른 </a:t>
                </a:r>
                <a:r>
                  <a:rPr lang="ko-KR" altLang="en-US" dirty="0" err="1"/>
                  <a:t>옵티마이저를</a:t>
                </a:r>
                <a:r>
                  <a:rPr lang="ko-KR" altLang="en-US" dirty="0"/>
                  <a:t> 사용하는 것이다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여러 개 있지만 제일 좋은 특성을 갖고 널리 쓰이는 아담 </a:t>
                </a:r>
                <a:r>
                  <a:rPr lang="ko-KR" altLang="en-US" dirty="0" err="1"/>
                  <a:t>옵티마이저가</a:t>
                </a:r>
                <a:r>
                  <a:rPr lang="ko-KR" altLang="en-US" dirty="0"/>
                  <a:t>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기존 </a:t>
                </a:r>
                <a:r>
                  <a:rPr lang="en-US" altLang="ko-KR" dirty="0"/>
                  <a:t>GD</a:t>
                </a:r>
                <a:r>
                  <a:rPr lang="ko-KR" altLang="en-US" dirty="0"/>
                  <a:t>는 현 가중치에서 손실함수</a:t>
                </a:r>
                <a:r>
                  <a:rPr lang="en-US" altLang="ko-KR" dirty="0"/>
                  <a:t>(J(</a:t>
                </a:r>
                <a:r>
                  <a:rPr lang="ko-KR" altLang="en-US" dirty="0" err="1"/>
                  <a:t>세타</a:t>
                </a:r>
                <a:r>
                  <a:rPr lang="en-US" altLang="ko-KR" dirty="0"/>
                  <a:t>))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경사값에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학습률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에타</a:t>
                </a:r>
                <a:r>
                  <a:rPr lang="en-US" altLang="ko-KR" dirty="0"/>
                  <a:t>(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𝜂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배 한 값을 </a:t>
                </a:r>
                <a:r>
                  <a:rPr lang="ko-KR" altLang="en-US" dirty="0" err="1"/>
                  <a:t>빼주는</a:t>
                </a:r>
                <a:r>
                  <a:rPr lang="ko-KR" altLang="en-US" dirty="0"/>
                  <a:t> 형태로 가중치를 조정한다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하지만 이런 방식은 이전 손실함수 경사를 고려하지 않고 현 시점 경사만 고려하기 때문에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경사 값이 작은 구간에 </a:t>
                </a:r>
                <a:r>
                  <a:rPr lang="ko-KR" altLang="en-US" dirty="0" err="1"/>
                  <a:t>왔을때</a:t>
                </a:r>
                <a:r>
                  <a:rPr lang="ko-KR" altLang="en-US" dirty="0"/>
                  <a:t> 연결 가중치의 변화량이 적어 학습 속도가 </a:t>
                </a:r>
                <a:r>
                  <a:rPr lang="ko-KR" altLang="en-US" dirty="0" err="1"/>
                  <a:t>느려진다고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그래서 이 문제점을 해결하기 위해 아담 </a:t>
                </a:r>
                <a:r>
                  <a:rPr lang="ko-KR" altLang="en-US" dirty="0" err="1"/>
                  <a:t>옵티마이저에서</a:t>
                </a:r>
                <a:r>
                  <a:rPr lang="ko-KR" altLang="en-US" dirty="0"/>
                  <a:t> 모멘텀 값을 사용하여 이전 경사 값들도 반영케 하였다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식은 위에 나온 것처럼 </a:t>
                </a:r>
                <a:r>
                  <a:rPr lang="ko-KR" altLang="en-US" dirty="0" err="1"/>
                  <a:t>돼고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여기서 베타</a:t>
                </a:r>
                <a:r>
                  <a:rPr lang="en-US" altLang="ko-KR" dirty="0"/>
                  <a:t>_1</a:t>
                </a:r>
                <a:r>
                  <a:rPr lang="ko-KR" altLang="en-US" dirty="0"/>
                  <a:t>은 모멘텀 계수로 </a:t>
                </a:r>
                <a:r>
                  <a:rPr lang="en-US" altLang="ko-KR" dirty="0"/>
                  <a:t>0~1</a:t>
                </a:r>
                <a:r>
                  <a:rPr lang="ko-KR" altLang="en-US" dirty="0"/>
                  <a:t>사이의 값이다 주로 </a:t>
                </a:r>
                <a:r>
                  <a:rPr lang="en-US" altLang="ko-KR" dirty="0"/>
                  <a:t>0.9</a:t>
                </a:r>
                <a:r>
                  <a:rPr lang="ko-KR" altLang="en-US" dirty="0"/>
                  <a:t>를 초기화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그리고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은 영으로 초기화 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5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신경망은 신경계의 신경 연결을 흉내내는 연산 시스템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말을 정리하면 여기 화면처럼 관측한 데이터로부터 컴퓨터가 학습을 하게하는 프로그램입니다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약어로 쓴다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Neural Network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 이를 줄여서 인공을 제외하고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38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86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DNN</a:t>
            </a:r>
            <a:r>
              <a:rPr lang="ko-KR" altLang="en-US" dirty="0"/>
              <a:t>은 유연성으로 인해 학습 데이터가 딱 들어맞는다고 한다</a:t>
            </a:r>
            <a:r>
              <a:rPr lang="en-US" altLang="ko-KR" dirty="0"/>
              <a:t>. </a:t>
            </a:r>
            <a:r>
              <a:rPr lang="ko-KR" altLang="en-US" dirty="0"/>
              <a:t>그래서 새로운 테스트 데이터에 대해 성능이 좋지 않는 과적합이 발생된다고 한다</a:t>
            </a:r>
            <a:r>
              <a:rPr lang="en-US" altLang="ko-KR" dirty="0"/>
              <a:t>. </a:t>
            </a:r>
            <a:r>
              <a:rPr lang="ko-KR" altLang="en-US" dirty="0"/>
              <a:t>이러한 과적합을 </a:t>
            </a:r>
            <a:r>
              <a:rPr lang="ko-KR" altLang="en-US" dirty="0" err="1"/>
              <a:t>줄일수</a:t>
            </a:r>
            <a:r>
              <a:rPr lang="ko-KR" altLang="en-US" dirty="0"/>
              <a:t> 있는 방법이 여러가지가 있는데 </a:t>
            </a:r>
            <a:r>
              <a:rPr lang="en-US" altLang="ko-KR" dirty="0"/>
              <a:t>dropout</a:t>
            </a:r>
            <a:r>
              <a:rPr lang="ko-KR" altLang="en-US" dirty="0"/>
              <a:t>을 살펴보기로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그림 </a:t>
            </a:r>
            <a:r>
              <a:rPr lang="en-US" altLang="ko-KR" dirty="0"/>
              <a:t>: </a:t>
            </a:r>
            <a:r>
              <a:rPr lang="ko-KR" altLang="en-US" dirty="0"/>
              <a:t>초록색 선이 </a:t>
            </a:r>
            <a:r>
              <a:rPr lang="ko-KR" altLang="en-US" dirty="0" err="1"/>
              <a:t>오버피팅</a:t>
            </a:r>
            <a:r>
              <a:rPr lang="en-US" altLang="ko-KR" dirty="0"/>
              <a:t>, </a:t>
            </a:r>
            <a:r>
              <a:rPr lang="ko-KR" altLang="en-US" dirty="0"/>
              <a:t>검은색 선이 일반적임 </a:t>
            </a:r>
            <a:r>
              <a:rPr lang="en-US" altLang="ko-KR" dirty="0"/>
              <a:t>-&gt; </a:t>
            </a:r>
            <a:r>
              <a:rPr lang="ko-KR" altLang="en-US" dirty="0"/>
              <a:t>그림을 봐서는 학습 데이터에 대해서는 오차가 감소하지만</a:t>
            </a:r>
            <a:r>
              <a:rPr lang="en-US" altLang="ko-KR" dirty="0"/>
              <a:t>, </a:t>
            </a:r>
            <a:r>
              <a:rPr lang="ko-KR" altLang="en-US" dirty="0"/>
              <a:t>실제 데이터를 적용하면 오차가 증가하게 된다는 뜻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57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r>
              <a:rPr lang="ko-KR" altLang="en-US" dirty="0"/>
              <a:t>은 매 학습 스텝마다 임의의 뉴런</a:t>
            </a:r>
            <a:r>
              <a:rPr lang="en-US" altLang="ko-KR" dirty="0"/>
              <a:t>(</a:t>
            </a:r>
            <a:r>
              <a:rPr lang="ko-KR" altLang="en-US" dirty="0" err="1"/>
              <a:t>입력층</a:t>
            </a:r>
            <a:r>
              <a:rPr lang="ko-KR" altLang="en-US" dirty="0"/>
              <a:t> 노드들 포함</a:t>
            </a:r>
            <a:r>
              <a:rPr lang="en-US" altLang="ko-KR" dirty="0"/>
              <a:t>, </a:t>
            </a:r>
            <a:r>
              <a:rPr lang="ko-KR" altLang="en-US" dirty="0" err="1"/>
              <a:t>출력층</a:t>
            </a:r>
            <a:r>
              <a:rPr lang="ko-KR" altLang="en-US" dirty="0"/>
              <a:t> 노드 제외</a:t>
            </a:r>
            <a:r>
              <a:rPr lang="en-US" altLang="ko-KR" dirty="0"/>
              <a:t>)</a:t>
            </a:r>
            <a:r>
              <a:rPr lang="ko-KR" altLang="en-US" dirty="0"/>
              <a:t>을 정해진 확률로 동작하지 않게 하는 기법이다</a:t>
            </a:r>
            <a:r>
              <a:rPr lang="en-US" altLang="ko-KR" dirty="0"/>
              <a:t>. </a:t>
            </a:r>
            <a:r>
              <a:rPr lang="ko-KR" altLang="en-US" dirty="0"/>
              <a:t>현 학습에서는 특정 노드가 </a:t>
            </a:r>
            <a:r>
              <a:rPr lang="ko-KR" altLang="en-US" dirty="0" err="1"/>
              <a:t>드롭되지만</a:t>
            </a:r>
            <a:r>
              <a:rPr lang="en-US" altLang="ko-KR" dirty="0"/>
              <a:t>, </a:t>
            </a:r>
            <a:r>
              <a:rPr lang="ko-KR" altLang="en-US" dirty="0"/>
              <a:t>다음 스텝에는 다시 활성화될 수도 있다고 한다</a:t>
            </a:r>
            <a:r>
              <a:rPr lang="en-US" altLang="ko-KR" dirty="0"/>
              <a:t>. </a:t>
            </a:r>
            <a:r>
              <a:rPr lang="ko-KR" altLang="en-US" dirty="0"/>
              <a:t>학습시에만 드롭을 발생시키고</a:t>
            </a:r>
            <a:r>
              <a:rPr lang="en-US" altLang="ko-KR" dirty="0"/>
              <a:t>, </a:t>
            </a:r>
            <a:r>
              <a:rPr lang="ko-KR" altLang="en-US" dirty="0"/>
              <a:t>테스트 할 때에는 드롭이 발생하지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80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은 위에 </a:t>
            </a:r>
            <a:r>
              <a:rPr lang="ko-KR" altLang="en-US" dirty="0" err="1"/>
              <a:t>적힌듯이</a:t>
            </a:r>
            <a:r>
              <a:rPr lang="ko-KR" altLang="en-US" dirty="0"/>
              <a:t> 입력측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en-US" altLang="ko-KR" dirty="0"/>
              <a:t>, </a:t>
            </a:r>
            <a:r>
              <a:rPr lang="ko-KR" altLang="en-US" dirty="0"/>
              <a:t>그리고 출력 층에 </a:t>
            </a:r>
            <a:r>
              <a:rPr lang="ko-KR" altLang="en-US" dirty="0" err="1"/>
              <a:t>컨볼루션층과</a:t>
            </a:r>
            <a:r>
              <a:rPr lang="ko-KR" altLang="en-US" dirty="0"/>
              <a:t> </a:t>
            </a:r>
            <a:r>
              <a:rPr lang="ko-KR" altLang="en-US" dirty="0" err="1"/>
              <a:t>풀링층을</a:t>
            </a:r>
            <a:r>
              <a:rPr lang="ko-KR" altLang="en-US" dirty="0"/>
              <a:t> 추가한 구조이다</a:t>
            </a:r>
            <a:r>
              <a:rPr lang="en-US" altLang="ko-KR" dirty="0"/>
              <a:t>. </a:t>
            </a:r>
            <a:r>
              <a:rPr lang="ko-KR" altLang="en-US" dirty="0"/>
              <a:t>상위 </a:t>
            </a:r>
            <a:r>
              <a:rPr lang="ko-KR" altLang="en-US" dirty="0" err="1"/>
              <a:t>컨볼루션</a:t>
            </a:r>
            <a:r>
              <a:rPr lang="ko-KR" altLang="en-US" dirty="0"/>
              <a:t> 층은 하위 </a:t>
            </a:r>
            <a:r>
              <a:rPr lang="ko-KR" altLang="en-US" dirty="0" err="1"/>
              <a:t>컨볼루션</a:t>
            </a:r>
            <a:r>
              <a:rPr lang="ko-KR" altLang="en-US" dirty="0"/>
              <a:t> 층의 출력을 이용해 좀 더 높은 수준의 특징 추출</a:t>
            </a:r>
            <a:endParaRPr lang="en-US" altLang="ko-KR" dirty="0"/>
          </a:p>
          <a:p>
            <a:r>
              <a:rPr lang="ko-KR" altLang="en-US" dirty="0"/>
              <a:t>기존 영상처리에서 특징 추출 알고리즘에서 </a:t>
            </a:r>
            <a:r>
              <a:rPr lang="ko-KR" altLang="en-US" dirty="0" err="1"/>
              <a:t>담당하던일을</a:t>
            </a:r>
            <a:r>
              <a:rPr lang="ko-KR" altLang="en-US" dirty="0"/>
              <a:t> 앞단에서 자동으로 수행 </a:t>
            </a:r>
            <a:r>
              <a:rPr lang="ko-KR" altLang="en-US" dirty="0" err="1"/>
              <a:t>앞단의</a:t>
            </a:r>
            <a:r>
              <a:rPr lang="ko-KR" altLang="en-US" dirty="0"/>
              <a:t> </a:t>
            </a:r>
            <a:r>
              <a:rPr lang="ko-KR" altLang="en-US" dirty="0" err="1"/>
              <a:t>구조에따라</a:t>
            </a:r>
            <a:r>
              <a:rPr lang="ko-KR" altLang="en-US" dirty="0"/>
              <a:t> 성능이 달라짐</a:t>
            </a:r>
            <a:endParaRPr lang="en-US" altLang="ko-KR" dirty="0"/>
          </a:p>
          <a:p>
            <a:r>
              <a:rPr lang="ko-KR" altLang="en-US" dirty="0"/>
              <a:t>현재까지 </a:t>
            </a:r>
            <a:r>
              <a:rPr lang="ko-KR" altLang="en-US" dirty="0" err="1"/>
              <a:t>르넷</a:t>
            </a:r>
            <a:r>
              <a:rPr lang="en-US" altLang="ko-KR" dirty="0"/>
              <a:t>, </a:t>
            </a:r>
            <a:r>
              <a:rPr lang="ko-KR" altLang="en-US" dirty="0" err="1"/>
              <a:t>알렉스넷</a:t>
            </a:r>
            <a:r>
              <a:rPr lang="en-US" altLang="ko-KR" dirty="0"/>
              <a:t>, </a:t>
            </a:r>
            <a:r>
              <a:rPr lang="ko-KR" altLang="en-US" dirty="0" err="1"/>
              <a:t>구글르넷</a:t>
            </a:r>
            <a:r>
              <a:rPr lang="en-US" altLang="ko-KR" dirty="0"/>
              <a:t>,VGG19</a:t>
            </a:r>
            <a:r>
              <a:rPr lang="ko-KR" altLang="en-US" dirty="0"/>
              <a:t> 등 다양한 구조의 </a:t>
            </a:r>
            <a:r>
              <a:rPr lang="en-US" altLang="ko-KR" dirty="0"/>
              <a:t>CNN</a:t>
            </a:r>
            <a:r>
              <a:rPr lang="ko-KR" altLang="en-US" dirty="0"/>
              <a:t>이 제안 </a:t>
            </a:r>
            <a:r>
              <a:rPr lang="ko-KR" altLang="en-US" dirty="0" err="1"/>
              <a:t>점점더</a:t>
            </a:r>
            <a:r>
              <a:rPr lang="ko-KR" altLang="en-US" dirty="0"/>
              <a:t> 깊어지는 추세라고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2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이미지 처리에서는 이미지 특징을 추출하기 위해 마스크를 원본 이미지에 적용해 특징을 추출하였다</a:t>
            </a:r>
            <a:r>
              <a:rPr lang="en-US" altLang="ko-KR" dirty="0"/>
              <a:t>. </a:t>
            </a:r>
            <a:r>
              <a:rPr lang="ko-KR" altLang="en-US" dirty="0"/>
              <a:t>위 그림에서 보는 것처럼 마스크 </a:t>
            </a:r>
            <a:r>
              <a:rPr lang="en-US" altLang="ko-KR" dirty="0"/>
              <a:t>(0,1,1,0)</a:t>
            </a:r>
            <a:r>
              <a:rPr lang="ko-KR" altLang="en-US" dirty="0"/>
              <a:t>를 원본 이미지에 포갠 후 대응되는 원소끼리 곱해 이의 합을 구하고 또 마스크를 오른쪽으로 이동하면서 동일한 작업을 하게 된다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err="1"/>
              <a:t>컨볼루션</a:t>
            </a:r>
            <a:r>
              <a:rPr lang="ko-KR" altLang="en-US" dirty="0"/>
              <a:t> 연산이라고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이제 </a:t>
            </a:r>
            <a:r>
              <a:rPr lang="en-US" altLang="ko-KR" dirty="0"/>
              <a:t>CNN </a:t>
            </a:r>
            <a:r>
              <a:rPr lang="ko-KR" altLang="en-US" dirty="0" err="1"/>
              <a:t>컨볼루션</a:t>
            </a:r>
            <a:r>
              <a:rPr lang="ko-KR" altLang="en-US" dirty="0"/>
              <a:t> 층에서는 마스크를 필터 또는 커널이라고 부른다</a:t>
            </a:r>
            <a:r>
              <a:rPr lang="en-US" altLang="ko-KR" dirty="0"/>
              <a:t>. </a:t>
            </a:r>
            <a:r>
              <a:rPr lang="ko-KR" altLang="en-US" dirty="0" err="1"/>
              <a:t>컨볼루션</a:t>
            </a:r>
            <a:r>
              <a:rPr lang="ko-KR" altLang="en-US" dirty="0"/>
              <a:t> 연산의 결과</a:t>
            </a:r>
            <a:r>
              <a:rPr lang="en-US" altLang="ko-KR" dirty="0"/>
              <a:t>(</a:t>
            </a:r>
            <a:r>
              <a:rPr lang="ko-KR" altLang="en-US" dirty="0" err="1"/>
              <a:t>맨오른쪽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38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72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Stride</a:t>
            </a:r>
            <a:r>
              <a:rPr lang="ko-KR" altLang="en-US" dirty="0"/>
              <a:t>는 커널을 순회하는 간격이다 </a:t>
            </a:r>
            <a:r>
              <a:rPr lang="en-US" altLang="ko-KR" dirty="0"/>
              <a:t>3by3 matrix</a:t>
            </a:r>
            <a:r>
              <a:rPr lang="ko-KR" altLang="en-US" dirty="0"/>
              <a:t>는 간격이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 2by2matrix</a:t>
            </a:r>
            <a:r>
              <a:rPr lang="ko-KR" altLang="en-US" dirty="0"/>
              <a:t>는 간격이 </a:t>
            </a:r>
            <a:r>
              <a:rPr lang="en-US" altLang="ko-KR" dirty="0"/>
              <a:t>2</a:t>
            </a:r>
            <a:r>
              <a:rPr lang="ko-KR" altLang="en-US" dirty="0"/>
              <a:t>이다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9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풀링층은</a:t>
            </a:r>
            <a:r>
              <a:rPr lang="ko-KR" altLang="en-US" dirty="0"/>
              <a:t> 서브 샘플링을 통해 입력 이미지의 사이즈를 줄여 계산시간과 메모리 사용량을 줄이고</a:t>
            </a:r>
            <a:r>
              <a:rPr lang="en-US" altLang="ko-KR" dirty="0"/>
              <a:t>, </a:t>
            </a:r>
            <a:r>
              <a:rPr lang="ko-KR" altLang="en-US" dirty="0"/>
              <a:t>학습 </a:t>
            </a:r>
            <a:r>
              <a:rPr lang="ko-KR" altLang="en-US" dirty="0" err="1"/>
              <a:t>패러미터</a:t>
            </a:r>
            <a:r>
              <a:rPr lang="ko-KR" altLang="en-US" dirty="0"/>
              <a:t> 수를 줄여 </a:t>
            </a:r>
            <a:r>
              <a:rPr lang="ko-KR" altLang="en-US" dirty="0" err="1"/>
              <a:t>과적합</a:t>
            </a:r>
            <a:r>
              <a:rPr lang="ko-KR" altLang="en-US" dirty="0"/>
              <a:t> 가능성을 줄이는 데 주목적임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사이즈를 줄임으로써 이미지 이동</a:t>
            </a:r>
            <a:r>
              <a:rPr lang="en-US" altLang="ko-KR" dirty="0"/>
              <a:t>(shift)</a:t>
            </a:r>
            <a:r>
              <a:rPr lang="ko-KR" altLang="en-US" dirty="0"/>
              <a:t>에 따른 차이를 무마하려는 효과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43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맥스풀링과</a:t>
            </a:r>
            <a:r>
              <a:rPr lang="ko-KR" altLang="en-US" dirty="0"/>
              <a:t> </a:t>
            </a:r>
            <a:r>
              <a:rPr lang="ko-KR" altLang="en-US" dirty="0" err="1"/>
              <a:t>에버래지</a:t>
            </a:r>
            <a:r>
              <a:rPr lang="ko-KR" altLang="en-US" dirty="0"/>
              <a:t> </a:t>
            </a:r>
            <a:r>
              <a:rPr lang="ko-KR" altLang="en-US" dirty="0" err="1"/>
              <a:t>풀링이</a:t>
            </a:r>
            <a:r>
              <a:rPr lang="ko-KR" altLang="en-US" dirty="0"/>
              <a:t>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20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널리 알려진 </a:t>
            </a:r>
            <a:r>
              <a:rPr lang="en-US" altLang="ko-KR" dirty="0"/>
              <a:t>CNN </a:t>
            </a:r>
            <a:r>
              <a:rPr lang="ko-KR" altLang="en-US" dirty="0"/>
              <a:t>구조의 신경망이다</a:t>
            </a:r>
            <a:r>
              <a:rPr lang="en-US" altLang="ko-KR" dirty="0"/>
              <a:t>. </a:t>
            </a:r>
            <a:r>
              <a:rPr lang="ko-KR" altLang="en-US" dirty="0"/>
              <a:t>필기체 숫자인식에 널리 사용됨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우리뇌에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일어나고있는 그림이고 밑에는 이를 모방해 만든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기초입니다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각 뉴런은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다른뉴런으로부터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입력을 받고 뉴런에 있는 각 입력은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시냅틱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가중치에 의해 조절됩니다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가중치는 플러스일수도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마이너스 일수도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시냅틱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가중치는 상황에 맞게 조정되므로 전체 네트워크는 유용한 계산을 수행하도록 학습합니다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신경망은 이런 뇌의 작용 방식을 모방하고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뉴런은 다른 뉴런들과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연결되어있으며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연결고리는 연결된 뉴런의 활성화 상태에 따라 그 효과를 강하게 하거나 억제할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목표는 우리의 두뇌 기능을 흉내 내는 것이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이해하는 부분들을 그대로 가지고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 자신의 작품에서 유사한 유사점을 그릴 수 있도록 하는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8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완전 연결층의 </a:t>
            </a:r>
            <a:r>
              <a:rPr lang="ko-KR" altLang="en-US" dirty="0" err="1"/>
              <a:t>맵의</a:t>
            </a:r>
            <a:r>
              <a:rPr lang="ko-KR" altLang="en-US" dirty="0"/>
              <a:t> 크기는 뉴런의 수를 의미 맵 개수는 필터</a:t>
            </a:r>
            <a:r>
              <a:rPr lang="en-US" altLang="ko-KR" dirty="0"/>
              <a:t>(</a:t>
            </a:r>
            <a:r>
              <a:rPr lang="ko-KR" altLang="en-US" dirty="0"/>
              <a:t>커널</a:t>
            </a:r>
            <a:r>
              <a:rPr lang="en-US" altLang="ko-KR" dirty="0"/>
              <a:t>)</a:t>
            </a:r>
            <a:r>
              <a:rPr lang="ko-KR" altLang="en-US" dirty="0"/>
              <a:t>를 한 개만 사용하지 않고 다양하게 사용하기 때문에 필터마다 다른 특징을 나타내게 만들 것이다</a:t>
            </a:r>
            <a:r>
              <a:rPr lang="en-US" altLang="ko-KR" dirty="0"/>
              <a:t>.  </a:t>
            </a:r>
            <a:r>
              <a:rPr lang="ko-KR" altLang="en-US" dirty="0"/>
              <a:t>그만큼 다양한 특징을 추출하기 위함이다</a:t>
            </a:r>
            <a:r>
              <a:rPr lang="en-US" altLang="ko-KR" dirty="0"/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28*28*6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이미지에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5*5*6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필터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들어간다면 다음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24*24*10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크기가 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map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겹이 쌓인다고 생각하면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64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LRN</a:t>
            </a:r>
            <a:r>
              <a:rPr lang="ko-KR" altLang="en-US" dirty="0"/>
              <a:t>은 국부 반응 정규화</a:t>
            </a:r>
            <a:r>
              <a:rPr lang="en-US" altLang="ko-KR" dirty="0"/>
              <a:t>(local response normalization)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레이어의 활성화 함수 적용 후 </a:t>
            </a:r>
            <a:r>
              <a:rPr lang="en-US" altLang="ko-KR" dirty="0"/>
              <a:t>LRN</a:t>
            </a:r>
            <a:r>
              <a:rPr lang="ko-KR" altLang="en-US" dirty="0"/>
              <a:t>이 포함되어 있다</a:t>
            </a:r>
            <a:r>
              <a:rPr lang="en-US" altLang="ko-KR" dirty="0"/>
              <a:t>. </a:t>
            </a:r>
            <a:r>
              <a:rPr lang="ko-KR" altLang="en-US" dirty="0"/>
              <a:t>이 과정의은 특정 위치의 뉴런 값을 이웃 특징 </a:t>
            </a:r>
            <a:r>
              <a:rPr lang="ko-KR" altLang="en-US" dirty="0" err="1"/>
              <a:t>맵의</a:t>
            </a:r>
            <a:r>
              <a:rPr lang="ko-KR" altLang="en-US" dirty="0"/>
              <a:t> 같은 위치의 값을 고려하여 정규화 하는 방법 </a:t>
            </a:r>
            <a:endParaRPr lang="en-US" altLang="ko-KR" dirty="0"/>
          </a:p>
          <a:p>
            <a:r>
              <a:rPr lang="ko-KR" altLang="en-US" dirty="0"/>
              <a:t>그리고 알렉스 넷 과적합을 줄이기 위해서는 </a:t>
            </a:r>
            <a:r>
              <a:rPr lang="en-US" altLang="ko-KR" dirty="0"/>
              <a:t>FC</a:t>
            </a:r>
            <a:r>
              <a:rPr lang="ko-KR" altLang="en-US" dirty="0"/>
              <a:t>에 </a:t>
            </a:r>
            <a:r>
              <a:rPr lang="en-US" altLang="ko-KR" dirty="0"/>
              <a:t>50%</a:t>
            </a:r>
            <a:r>
              <a:rPr lang="ko-KR" altLang="en-US" dirty="0"/>
              <a:t>의 </a:t>
            </a:r>
            <a:r>
              <a:rPr lang="ko-KR" altLang="en-US" dirty="0" err="1"/>
              <a:t>드롭아웃을</a:t>
            </a:r>
            <a:r>
              <a:rPr lang="ko-KR" altLang="en-US" dirty="0"/>
              <a:t> 적용했다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18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valid</a:t>
            </a:r>
            <a:r>
              <a:rPr lang="ko-KR" altLang="en-US" dirty="0"/>
              <a:t>는 유효한 영역만 출력</a:t>
            </a:r>
            <a:r>
              <a:rPr lang="en-US" altLang="ko-KR" dirty="0"/>
              <a:t>, </a:t>
            </a:r>
            <a:r>
              <a:rPr lang="ko-KR" altLang="en-US" dirty="0"/>
              <a:t>즉 패딩이 없다는 소리이고</a:t>
            </a:r>
            <a:r>
              <a:rPr lang="en-US" altLang="ko-KR" dirty="0"/>
              <a:t>, same</a:t>
            </a:r>
            <a:r>
              <a:rPr lang="ko-KR" altLang="en-US" dirty="0"/>
              <a:t>은 인풋과 아웃풋이 </a:t>
            </a:r>
            <a:r>
              <a:rPr lang="en-US" altLang="ko-KR" dirty="0"/>
              <a:t>same</a:t>
            </a:r>
            <a:r>
              <a:rPr lang="ko-KR" altLang="en-US" dirty="0"/>
              <a:t>이 </a:t>
            </a:r>
            <a:r>
              <a:rPr lang="ko-KR" altLang="en-US" dirty="0" err="1"/>
              <a:t>되어야한다는</a:t>
            </a:r>
            <a:r>
              <a:rPr lang="ko-KR" altLang="en-US" dirty="0"/>
              <a:t> 소리이다</a:t>
            </a:r>
            <a:r>
              <a:rPr lang="en-US" altLang="ko-KR" dirty="0"/>
              <a:t>. </a:t>
            </a:r>
            <a:r>
              <a:rPr lang="ko-KR" altLang="en-US" dirty="0"/>
              <a:t>패딩은 </a:t>
            </a:r>
            <a:r>
              <a:rPr lang="en-US" altLang="ko-KR" dirty="0"/>
              <a:t>(</a:t>
            </a:r>
            <a:r>
              <a:rPr lang="ko-KR" altLang="en-US" dirty="0"/>
              <a:t>필터 </a:t>
            </a:r>
            <a:r>
              <a:rPr lang="en-US" altLang="ko-KR" dirty="0"/>
              <a:t>– 1) / 2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59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지금까지 다루었던 데이터들은 모두 한 순간의 데이터임</a:t>
            </a:r>
            <a:r>
              <a:rPr lang="en-US" altLang="ko-KR" dirty="0"/>
              <a:t>. </a:t>
            </a:r>
            <a:r>
              <a:rPr lang="ko-KR" altLang="en-US" dirty="0"/>
              <a:t>한 순간의 데이터 뿐만 아니라 시퀀스 데이터나 시간 개념이 포함된 데이터들은 학습을 못함</a:t>
            </a:r>
            <a:r>
              <a:rPr lang="en-US" altLang="ko-KR" dirty="0"/>
              <a:t>. </a:t>
            </a:r>
            <a:r>
              <a:rPr lang="ko-KR" altLang="en-US" dirty="0" err="1"/>
              <a:t>예를들면</a:t>
            </a:r>
            <a:r>
              <a:rPr lang="ko-KR" altLang="en-US" dirty="0"/>
              <a:t> 주가예측</a:t>
            </a:r>
            <a:r>
              <a:rPr lang="en-US" altLang="ko-KR" dirty="0"/>
              <a:t>, </a:t>
            </a:r>
            <a:r>
              <a:rPr lang="ko-KR" altLang="en-US" dirty="0"/>
              <a:t>날씨예측</a:t>
            </a:r>
            <a:r>
              <a:rPr lang="en-US" altLang="ko-KR" dirty="0"/>
              <a:t>, </a:t>
            </a:r>
            <a:r>
              <a:rPr lang="ko-KR" altLang="en-US" dirty="0"/>
              <a:t>음성인식 등은 학습하지 못해서 이러한 개념들이 포함된 데이터를 학습하기위한 모델이 필요한데 그것이 바로 </a:t>
            </a:r>
            <a:r>
              <a:rPr lang="en-US" altLang="ko-KR" dirty="0"/>
              <a:t>RNN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43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뉴런은 기존에 사용하던 뉴런인데 </a:t>
            </a:r>
            <a:r>
              <a:rPr lang="en-US" altLang="ko-KR" dirty="0" err="1"/>
              <a:t>a,b,c</a:t>
            </a:r>
            <a:r>
              <a:rPr lang="ko-KR" altLang="en-US" dirty="0"/>
              <a:t>를 입력하든</a:t>
            </a:r>
            <a:r>
              <a:rPr lang="en-US" altLang="ko-KR" dirty="0"/>
              <a:t>, </a:t>
            </a:r>
            <a:r>
              <a:rPr lang="en-US" altLang="ko-KR" dirty="0" err="1"/>
              <a:t>c,b,a</a:t>
            </a:r>
            <a:r>
              <a:rPr lang="ko-KR" altLang="en-US" dirty="0"/>
              <a:t>를 입력하든 순서가 달라도 결과값은 똑같이 나온다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70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그 뉴런 구조를 이렇게 변경하면 </a:t>
            </a:r>
            <a:r>
              <a:rPr lang="en-US" altLang="ko-KR" dirty="0"/>
              <a:t>, </a:t>
            </a:r>
            <a:r>
              <a:rPr lang="ko-KR" altLang="en-US" dirty="0"/>
              <a:t>즉 뉴런의 출력을 다시 입력으로 돌리게 되면 특성은 달라지게 된다</a:t>
            </a:r>
            <a:r>
              <a:rPr lang="en-US" altLang="ko-KR" dirty="0"/>
              <a:t>. </a:t>
            </a:r>
            <a:r>
              <a:rPr lang="ko-KR" altLang="en-US" dirty="0"/>
              <a:t>위와 같이 출력이 다시 입력으로 주어지는 형태의 뉴런을 재귀 뉴런이라고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68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재귀 뉴런들이 여러 개 모여 재귀 층을 구성하게 되는데 이때 한 뉴런의 출력이 그 뉴런 입력으로 들어가는 것이 아니라 다른 뉴런의 입력으로도 들어간다</a:t>
            </a:r>
            <a:r>
              <a:rPr lang="en-US" altLang="ko-KR" dirty="0"/>
              <a:t>. </a:t>
            </a:r>
            <a:r>
              <a:rPr lang="ko-KR" altLang="en-US" dirty="0"/>
              <a:t>왼쪽 그림은 잘못된 예시이고</a:t>
            </a:r>
            <a:r>
              <a:rPr lang="en-US" altLang="ko-KR" dirty="0"/>
              <a:t>, </a:t>
            </a:r>
            <a:r>
              <a:rPr lang="ko-KR" altLang="en-US" dirty="0"/>
              <a:t>오른쪽 그림이 다른 뉴런으로 들어가는 그림이다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865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재귀층은 이런 식으로 표현한다</a:t>
            </a:r>
            <a:r>
              <a:rPr lang="en-US" altLang="ko-KR" dirty="0"/>
              <a:t>. </a:t>
            </a:r>
            <a:r>
              <a:rPr lang="ko-KR" altLang="en-US" dirty="0"/>
              <a:t>둥근 사각형 안에 있는 것을 </a:t>
            </a:r>
            <a:r>
              <a:rPr lang="en-US" altLang="ko-KR" dirty="0"/>
              <a:t>‘n </a:t>
            </a:r>
            <a:r>
              <a:rPr lang="ko-KR" altLang="en-US" dirty="0"/>
              <a:t>곱하기 </a:t>
            </a:r>
            <a:r>
              <a:rPr lang="en-US" altLang="ko-KR" dirty="0"/>
              <a:t>m RNN’</a:t>
            </a:r>
            <a:r>
              <a:rPr lang="ko-KR" altLang="en-US" dirty="0"/>
              <a:t>으로 표현하는데 </a:t>
            </a:r>
            <a:r>
              <a:rPr lang="en-US" altLang="ko-KR" dirty="0"/>
              <a:t>n</a:t>
            </a:r>
            <a:r>
              <a:rPr lang="ko-KR" altLang="en-US" dirty="0"/>
              <a:t>은 입력 노드의 수를</a:t>
            </a:r>
            <a:r>
              <a:rPr lang="en-US" altLang="ko-KR" dirty="0"/>
              <a:t>, m</a:t>
            </a:r>
            <a:r>
              <a:rPr lang="ko-KR" altLang="en-US" dirty="0"/>
              <a:t>은 </a:t>
            </a:r>
            <a:r>
              <a:rPr lang="ko-KR" altLang="en-US" dirty="0" err="1"/>
              <a:t>출력노드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재귀노드의</a:t>
            </a:r>
            <a:r>
              <a:rPr lang="ko-KR" altLang="en-US" dirty="0"/>
              <a:t> 수를 뜻한다</a:t>
            </a:r>
            <a:r>
              <a:rPr lang="en-US" altLang="ko-KR" dirty="0"/>
              <a:t>. </a:t>
            </a:r>
            <a:r>
              <a:rPr lang="ko-KR" altLang="en-US" dirty="0"/>
              <a:t>여기 그림에서는 </a:t>
            </a:r>
            <a:r>
              <a:rPr lang="en-US" altLang="ko-KR" dirty="0"/>
              <a:t>2</a:t>
            </a:r>
            <a:r>
              <a:rPr lang="ko-KR" altLang="en-US" dirty="0"/>
              <a:t>곱하기 </a:t>
            </a:r>
            <a:r>
              <a:rPr lang="en-US" altLang="ko-KR" dirty="0"/>
              <a:t>3</a:t>
            </a:r>
            <a:r>
              <a:rPr lang="ko-KR" altLang="en-US" dirty="0"/>
              <a:t>이므로 </a:t>
            </a:r>
            <a:r>
              <a:rPr lang="en-US" altLang="ko-KR" dirty="0"/>
              <a:t>2</a:t>
            </a:r>
            <a:r>
              <a:rPr lang="ko-KR" altLang="en-US" dirty="0"/>
              <a:t>차원 벡터를 입력으로 받아 </a:t>
            </a:r>
            <a:r>
              <a:rPr lang="en-US" altLang="ko-KR" dirty="0"/>
              <a:t>3</a:t>
            </a:r>
            <a:r>
              <a:rPr lang="ko-KR" altLang="en-US" dirty="0"/>
              <a:t>차원 벡터를 출력하는 재귀 층이라고 한다</a:t>
            </a:r>
            <a:r>
              <a:rPr lang="en-US" altLang="ko-KR" dirty="0"/>
              <a:t>. </a:t>
            </a:r>
            <a:r>
              <a:rPr lang="ko-KR" altLang="en-US" dirty="0"/>
              <a:t>재귀 뉴런을 수식으로 표현하면 오른쪽 수식과 같다고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43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재귀층</a:t>
            </a:r>
            <a:r>
              <a:rPr lang="ko-KR" altLang="en-US" dirty="0"/>
              <a:t> </a:t>
            </a:r>
            <a:r>
              <a:rPr lang="en-US" altLang="ko-KR" dirty="0"/>
              <a:t>(recurrent layer)</a:t>
            </a:r>
            <a:r>
              <a:rPr lang="ko-KR" altLang="en-US" dirty="0"/>
              <a:t>을 펼치면 이렇게 된다</a:t>
            </a:r>
            <a:r>
              <a:rPr lang="en-US" altLang="ko-KR" dirty="0"/>
              <a:t>. </a:t>
            </a:r>
            <a:r>
              <a:rPr lang="ko-KR" altLang="en-US" dirty="0"/>
              <a:t>재귀 뉴런의 </a:t>
            </a:r>
            <a:r>
              <a:rPr lang="en-US" altLang="ko-KR" dirty="0"/>
              <a:t>forward </a:t>
            </a:r>
            <a:r>
              <a:rPr lang="ko-KR" altLang="en-US" dirty="0"/>
              <a:t>계산이고 </a:t>
            </a:r>
            <a:r>
              <a:rPr lang="en-US" altLang="ko-KR" dirty="0"/>
              <a:t>backward </a:t>
            </a:r>
            <a:r>
              <a:rPr lang="ko-KR" altLang="en-US" dirty="0"/>
              <a:t>는 순방향 계산에서 얻어진 </a:t>
            </a:r>
            <a:r>
              <a:rPr lang="ko-KR" altLang="en-US" dirty="0" err="1"/>
              <a:t>출력값과</a:t>
            </a:r>
            <a:r>
              <a:rPr lang="ko-KR" altLang="en-US" dirty="0"/>
              <a:t> 타겟 값을 이용해 </a:t>
            </a:r>
            <a:r>
              <a:rPr lang="ko-KR" altLang="en-US" dirty="0" err="1"/>
              <a:t>역전파</a:t>
            </a:r>
            <a:r>
              <a:rPr lang="ko-KR" altLang="en-US" dirty="0"/>
              <a:t> 학습 알고리즘에 따라 손실함수를 최소화 하는 방향으로 진행한다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87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심플</a:t>
            </a:r>
            <a:r>
              <a:rPr lang="ko-KR" altLang="en-US" dirty="0"/>
              <a:t> </a:t>
            </a:r>
            <a:r>
              <a:rPr lang="en-US" altLang="ko-KR" dirty="0"/>
              <a:t>RNN</a:t>
            </a:r>
            <a:r>
              <a:rPr lang="ko-KR" altLang="en-US" dirty="0"/>
              <a:t>보다 학습속도가 빠르고 데이터에 내재된 긴 시간의 종속관계를 감지할 수 있는 모델이 </a:t>
            </a:r>
            <a:r>
              <a:rPr lang="en-US" altLang="ko-KR" dirty="0"/>
              <a:t>LSTM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모델은 </a:t>
            </a:r>
            <a:r>
              <a:rPr lang="en-US" altLang="ko-KR" dirty="0"/>
              <a:t>1997</a:t>
            </a:r>
            <a:r>
              <a:rPr lang="ko-KR" altLang="en-US" dirty="0"/>
              <a:t>년에 제안되고 여러 연구자에 의해 점차적으로 개선되었다</a:t>
            </a:r>
            <a:r>
              <a:rPr lang="en-US" altLang="ko-KR" dirty="0"/>
              <a:t>. </a:t>
            </a:r>
            <a:r>
              <a:rPr lang="ko-KR" altLang="en-US" dirty="0"/>
              <a:t>간단한 </a:t>
            </a:r>
            <a:r>
              <a:rPr lang="en-US" altLang="ko-KR" dirty="0"/>
              <a:t>RNN</a:t>
            </a:r>
            <a:r>
              <a:rPr lang="ko-KR" altLang="en-US" dirty="0"/>
              <a:t>은 한 재귀 뉴런상태에서 하나로 구성 되지만</a:t>
            </a:r>
            <a:r>
              <a:rPr lang="en-US" altLang="ko-KR" dirty="0"/>
              <a:t>, LSTM</a:t>
            </a:r>
            <a:r>
              <a:rPr lang="ko-KR" altLang="en-US" dirty="0"/>
              <a:t>은 두개의 </a:t>
            </a:r>
            <a:r>
              <a:rPr lang="en-US" altLang="ko-KR" dirty="0" err="1"/>
              <a:t>C_t</a:t>
            </a:r>
            <a:r>
              <a:rPr lang="ko-KR" altLang="en-US" dirty="0"/>
              <a:t>와 </a:t>
            </a:r>
            <a:r>
              <a:rPr lang="en-US" altLang="ko-KR" dirty="0" err="1"/>
              <a:t>h_t</a:t>
            </a:r>
            <a:r>
              <a:rPr lang="ko-KR" altLang="en-US" dirty="0"/>
              <a:t>로 구성된다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 err="1"/>
              <a:t>h_t</a:t>
            </a:r>
            <a:r>
              <a:rPr lang="ko-KR" altLang="en-US" dirty="0"/>
              <a:t>는 단기간 상태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C_t</a:t>
            </a:r>
            <a:r>
              <a:rPr lang="ko-KR" altLang="en-US" dirty="0"/>
              <a:t>는 장기간 상태를 나타낸다</a:t>
            </a:r>
            <a:r>
              <a:rPr lang="en-US" altLang="ko-KR" dirty="0"/>
              <a:t>.  </a:t>
            </a:r>
            <a:r>
              <a:rPr lang="ko-KR" altLang="en-US" dirty="0"/>
              <a:t>그리고 </a:t>
            </a:r>
            <a:r>
              <a:rPr lang="en-US" altLang="ko-KR" dirty="0"/>
              <a:t>C_t-1</a:t>
            </a:r>
            <a:r>
              <a:rPr lang="ko-KR" altLang="en-US" dirty="0"/>
              <a:t>과 </a:t>
            </a:r>
            <a:r>
              <a:rPr lang="en-US" altLang="ko-KR" dirty="0"/>
              <a:t>h_t-1</a:t>
            </a:r>
            <a:r>
              <a:rPr lang="ko-KR" altLang="en-US" dirty="0"/>
              <a:t>은 이전 시간의 상태 값이고 현시간의 입력은 </a:t>
            </a:r>
            <a:r>
              <a:rPr lang="en-US" altLang="ko-KR" dirty="0" err="1"/>
              <a:t>X_t</a:t>
            </a:r>
            <a:r>
              <a:rPr lang="ko-KR" altLang="en-US" dirty="0"/>
              <a:t>로 구성된다</a:t>
            </a:r>
            <a:r>
              <a:rPr lang="en-US" altLang="ko-KR" dirty="0"/>
              <a:t>. </a:t>
            </a:r>
            <a:r>
              <a:rPr lang="ko-KR" altLang="en-US" dirty="0"/>
              <a:t>내부 구성 로직에 따라 상태를 갱신</a:t>
            </a:r>
            <a:r>
              <a:rPr lang="en-US" altLang="ko-KR" dirty="0"/>
              <a:t>(</a:t>
            </a:r>
            <a:r>
              <a:rPr lang="en-US" altLang="ko-KR" dirty="0" err="1"/>
              <a:t>C_t</a:t>
            </a:r>
            <a:r>
              <a:rPr lang="ko-KR" altLang="en-US" dirty="0"/>
              <a:t>와 </a:t>
            </a:r>
            <a:r>
              <a:rPr lang="en-US" altLang="ko-KR" dirty="0" err="1"/>
              <a:t>h_t</a:t>
            </a:r>
            <a:r>
              <a:rPr lang="en-US" altLang="ko-KR" dirty="0"/>
              <a:t>)</a:t>
            </a:r>
            <a:r>
              <a:rPr lang="ko-KR" altLang="en-US" dirty="0"/>
              <a:t>하고 현 상태 </a:t>
            </a:r>
            <a:r>
              <a:rPr lang="ko-KR" altLang="en-US" dirty="0" err="1"/>
              <a:t>값중</a:t>
            </a:r>
            <a:r>
              <a:rPr lang="ko-KR" altLang="en-US" dirty="0"/>
              <a:t> 단기 </a:t>
            </a:r>
            <a:r>
              <a:rPr lang="ko-KR" altLang="en-US" dirty="0" err="1"/>
              <a:t>상태값에</a:t>
            </a:r>
            <a:r>
              <a:rPr lang="ko-KR" altLang="en-US" dirty="0"/>
              <a:t> 해당하는 </a:t>
            </a:r>
            <a:r>
              <a:rPr lang="en-US" altLang="ko-KR" dirty="0" err="1"/>
              <a:t>h_t</a:t>
            </a:r>
            <a:r>
              <a:rPr lang="ko-KR" altLang="en-US" dirty="0"/>
              <a:t>를 </a:t>
            </a:r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 err="1"/>
              <a:t>y_t</a:t>
            </a:r>
            <a:r>
              <a:rPr lang="ko-KR" altLang="en-US" dirty="0"/>
              <a:t>로 내놓는다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0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퍼셉트론은</a:t>
            </a:r>
            <a:r>
              <a:rPr lang="ko-KR" altLang="en-US" dirty="0"/>
              <a:t> </a:t>
            </a:r>
            <a:r>
              <a:rPr lang="en-US" altLang="ko-KR" dirty="0"/>
              <a:t>Frank Rosenblatt</a:t>
            </a:r>
            <a:r>
              <a:rPr lang="ko-KR" altLang="en-US" dirty="0"/>
              <a:t>가 </a:t>
            </a:r>
            <a:r>
              <a:rPr lang="en-US" altLang="ko-KR" dirty="0"/>
              <a:t>1957</a:t>
            </a:r>
            <a:r>
              <a:rPr lang="ko-KR" altLang="en-US" dirty="0"/>
              <a:t>년에 발명한 가장 단순한 </a:t>
            </a:r>
            <a:r>
              <a:rPr lang="en-US" altLang="ko-KR" dirty="0"/>
              <a:t>ANN </a:t>
            </a:r>
            <a:r>
              <a:rPr lang="ko-KR" altLang="en-US" dirty="0" err="1"/>
              <a:t>아키텍처중</a:t>
            </a:r>
            <a:r>
              <a:rPr lang="ko-KR" altLang="en-US" dirty="0"/>
              <a:t> 하나이다</a:t>
            </a:r>
            <a:r>
              <a:rPr lang="en-US" altLang="ko-KR" dirty="0"/>
              <a:t>, Linear Threshold Unit</a:t>
            </a:r>
            <a:r>
              <a:rPr lang="ko-KR" altLang="en-US" dirty="0"/>
              <a:t>라고 하는 이 뉴런은 이진 값 대신 숫자를 사용하고</a:t>
            </a:r>
            <a:r>
              <a:rPr lang="en-US" altLang="ko-KR" dirty="0"/>
              <a:t>, </a:t>
            </a:r>
            <a:r>
              <a:rPr lang="ko-KR" altLang="en-US" dirty="0"/>
              <a:t>각 입력 연결은 가중치와 연관됨</a:t>
            </a:r>
            <a:r>
              <a:rPr lang="en-US" altLang="ko-KR" dirty="0"/>
              <a:t>. LTU</a:t>
            </a:r>
            <a:r>
              <a:rPr lang="ko-KR" altLang="en-US" dirty="0"/>
              <a:t>는 입력의 가중 합을 계산한 다음</a:t>
            </a:r>
            <a:r>
              <a:rPr lang="en-US" altLang="ko-KR" dirty="0"/>
              <a:t>, </a:t>
            </a:r>
            <a:r>
              <a:rPr lang="ko-KR" altLang="en-US" dirty="0"/>
              <a:t>그 결과에 계단 함수를 적용하여 결과를 출력</a:t>
            </a:r>
            <a:r>
              <a:rPr lang="en-US" altLang="ko-KR" dirty="0"/>
              <a:t>. </a:t>
            </a:r>
            <a:r>
              <a:rPr lang="ko-KR" altLang="en-US" dirty="0"/>
              <a:t>앞에 설명한 </a:t>
            </a:r>
            <a:r>
              <a:rPr lang="ko-KR" altLang="en-US" dirty="0" err="1"/>
              <a:t>인공뉴런의</a:t>
            </a:r>
            <a:r>
              <a:rPr lang="ko-KR" altLang="en-US" dirty="0"/>
              <a:t> 구조와 동일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20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 Cell</a:t>
            </a:r>
            <a:r>
              <a:rPr lang="ko-KR" altLang="en-US" dirty="0"/>
              <a:t>의 내부를 보시면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FC</a:t>
            </a:r>
            <a:r>
              <a:rPr lang="ko-KR" altLang="en-US" dirty="0"/>
              <a:t>로 </a:t>
            </a:r>
            <a:r>
              <a:rPr lang="ko-KR" altLang="en-US" dirty="0" err="1"/>
              <a:t>구성되어있고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FC</a:t>
            </a:r>
            <a:r>
              <a:rPr lang="ko-KR" altLang="en-US" dirty="0"/>
              <a:t>는 </a:t>
            </a:r>
            <a:r>
              <a:rPr lang="en-US" altLang="ko-KR" dirty="0"/>
              <a:t>h_t-1</a:t>
            </a:r>
            <a:r>
              <a:rPr lang="ko-KR" altLang="en-US" dirty="0"/>
              <a:t>과 </a:t>
            </a:r>
            <a:r>
              <a:rPr lang="en-US" altLang="ko-KR" dirty="0" err="1"/>
              <a:t>X_t</a:t>
            </a:r>
            <a:r>
              <a:rPr lang="ko-KR" altLang="en-US" dirty="0"/>
              <a:t>를 입력으로 해서 </a:t>
            </a:r>
            <a:r>
              <a:rPr lang="en-US" altLang="ko-KR" dirty="0" err="1"/>
              <a:t>Y_t</a:t>
            </a:r>
            <a:r>
              <a:rPr lang="ko-KR" altLang="en-US" dirty="0"/>
              <a:t>벡터의 차원의 출력을 한다</a:t>
            </a:r>
            <a:r>
              <a:rPr lang="en-US" altLang="ko-KR" dirty="0"/>
              <a:t>. </a:t>
            </a:r>
            <a:r>
              <a:rPr lang="ko-KR" altLang="en-US" dirty="0"/>
              <a:t>하나의 완전 연결층이 간단한 </a:t>
            </a:r>
            <a:r>
              <a:rPr lang="en-US" altLang="ko-KR" dirty="0"/>
              <a:t>RNN</a:t>
            </a:r>
            <a:r>
              <a:rPr lang="ko-KR" altLang="en-US" dirty="0"/>
              <a:t>에서의 하나의 재귀층이라고 보면 됨 여러 재귀층이 스택처럼 </a:t>
            </a:r>
            <a:r>
              <a:rPr lang="ko-KR" altLang="en-US" dirty="0" err="1"/>
              <a:t>쌓여있는</a:t>
            </a:r>
            <a:r>
              <a:rPr lang="ko-KR" altLang="en-US" dirty="0"/>
              <a:t> 것이 아니라 옆으로 놓여있는 구조이다</a:t>
            </a:r>
            <a:r>
              <a:rPr lang="en-US" altLang="ko-KR" dirty="0"/>
              <a:t>. </a:t>
            </a:r>
            <a:r>
              <a:rPr lang="ko-KR" altLang="en-US" dirty="0"/>
              <a:t>두번째 연결층의 활성화 함수는 </a:t>
            </a:r>
            <a:r>
              <a:rPr lang="en-US" altLang="ko-KR" dirty="0"/>
              <a:t>tanh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나머지 활성화 함수는 </a:t>
            </a:r>
            <a:r>
              <a:rPr lang="en-US" altLang="ko-KR" dirty="0"/>
              <a:t>logistic</a:t>
            </a:r>
            <a:r>
              <a:rPr lang="ko-KR" altLang="en-US" dirty="0"/>
              <a:t>함수이다</a:t>
            </a:r>
            <a:r>
              <a:rPr lang="en-US" altLang="ko-KR" dirty="0"/>
              <a:t>. </a:t>
            </a:r>
            <a:r>
              <a:rPr lang="ko-KR" altLang="en-US" dirty="0" err="1"/>
              <a:t>네개의</a:t>
            </a:r>
            <a:r>
              <a:rPr lang="ko-KR" altLang="en-US" dirty="0"/>
              <a:t> </a:t>
            </a:r>
            <a:r>
              <a:rPr lang="en-US" altLang="ko-KR" dirty="0"/>
              <a:t>FC</a:t>
            </a:r>
            <a:r>
              <a:rPr lang="ko-KR" altLang="en-US" dirty="0"/>
              <a:t>중 핵심은 두번째 연결층이다</a:t>
            </a:r>
            <a:r>
              <a:rPr lang="en-US" altLang="ko-KR" dirty="0"/>
              <a:t>. </a:t>
            </a:r>
            <a:r>
              <a:rPr lang="ko-KR" altLang="en-US" dirty="0"/>
              <a:t>나머지 세개의 연결층은 이 연결층의 출력을 조절하는 역할을 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2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ko-KR" altLang="en-US" dirty="0" err="1"/>
              <a:t>퍼셉트론은</a:t>
            </a:r>
            <a:r>
              <a:rPr lang="ko-KR" altLang="en-US" dirty="0"/>
              <a:t> 학습 데이터만 주면 스스로 데이터의 패턴을 학습할 수 있다는 점 때문에 많은 관심을 끌었지만</a:t>
            </a:r>
            <a:r>
              <a:rPr lang="en-US" altLang="ko-KR" dirty="0"/>
              <a:t>, </a:t>
            </a:r>
            <a:r>
              <a:rPr lang="ko-KR" altLang="en-US" dirty="0"/>
              <a:t>그 관심은 그리 오래 지속되지 않았다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ko-KR" altLang="en-US" dirty="0" err="1"/>
              <a:t>퍼셉트론은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해결할 수 없다고 한다</a:t>
            </a:r>
            <a:r>
              <a:rPr lang="en-US" altLang="ko-KR" dirty="0"/>
              <a:t>. XOR</a:t>
            </a:r>
            <a:r>
              <a:rPr lang="ko-KR" altLang="en-US" dirty="0"/>
              <a:t>은 선형 분리가 불가능하기때문에 제대로 학습할 수 없다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47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다층</a:t>
            </a:r>
            <a:r>
              <a:rPr lang="en-US" altLang="ko-KR" dirty="0"/>
              <a:t> </a:t>
            </a:r>
            <a:r>
              <a:rPr lang="ko-KR" altLang="en-US" dirty="0"/>
              <a:t>신경망은 말그대로 여러 뉴런 층으로 구성이 되는 신경망이다</a:t>
            </a:r>
            <a:r>
              <a:rPr lang="en-US" altLang="ko-KR" dirty="0"/>
              <a:t>. </a:t>
            </a:r>
            <a:r>
              <a:rPr lang="ko-KR" altLang="en-US" dirty="0"/>
              <a:t>이렇게 여러 은닉층이 존재하는 것이 </a:t>
            </a:r>
            <a:r>
              <a:rPr lang="en-US" altLang="ko-KR" dirty="0"/>
              <a:t>DNN</a:t>
            </a:r>
            <a:r>
              <a:rPr lang="ko-KR" altLang="en-US" dirty="0"/>
              <a:t>이라고 한다</a:t>
            </a:r>
            <a:r>
              <a:rPr lang="en-US" altLang="ko-KR" dirty="0"/>
              <a:t>. MLP</a:t>
            </a:r>
            <a:r>
              <a:rPr lang="ko-KR" altLang="en-US" dirty="0"/>
              <a:t>를 성공적으로 훈련시키는 방법을 찾기 위해 많은 시간을 썼는데</a:t>
            </a:r>
            <a:r>
              <a:rPr lang="en-US" altLang="ko-KR" dirty="0"/>
              <a:t>, backpropagation</a:t>
            </a:r>
            <a:r>
              <a:rPr lang="ko-KR" altLang="en-US" dirty="0"/>
              <a:t> 학습 알고리즘이 제안되어서 지금까지도 </a:t>
            </a:r>
            <a:r>
              <a:rPr lang="ko-KR" altLang="en-US" dirty="0" err="1"/>
              <a:t>딥러닝에</a:t>
            </a:r>
            <a:r>
              <a:rPr lang="ko-KR" altLang="en-US" dirty="0"/>
              <a:t> 사용된다고 한다</a:t>
            </a:r>
            <a:r>
              <a:rPr lang="en-US" altLang="ko-KR" dirty="0"/>
              <a:t>. Backpropagation</a:t>
            </a:r>
            <a:r>
              <a:rPr lang="ko-KR" altLang="en-US" dirty="0"/>
              <a:t>은 조금 있다가 설명하겠다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30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다중 신경망이 생겨남으로써 활성화 함수도 달라졌다</a:t>
            </a:r>
            <a:r>
              <a:rPr lang="en-US" altLang="ko-KR" dirty="0"/>
              <a:t>. </a:t>
            </a:r>
            <a:r>
              <a:rPr lang="ko-KR" altLang="en-US" dirty="0"/>
              <a:t>단층 </a:t>
            </a:r>
            <a:r>
              <a:rPr lang="ko-KR" altLang="en-US" dirty="0" err="1"/>
              <a:t>퍼셉트론의</a:t>
            </a:r>
            <a:r>
              <a:rPr lang="ko-KR" altLang="en-US" dirty="0"/>
              <a:t> 계단함수가 이에 속하는데</a:t>
            </a:r>
            <a:r>
              <a:rPr lang="en-US" altLang="ko-KR" dirty="0"/>
              <a:t>, MLP</a:t>
            </a:r>
            <a:r>
              <a:rPr lang="ko-KR" altLang="en-US" dirty="0"/>
              <a:t>에서는 단계 함수 대신 로지스틱 함수를 사용한다 우선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함수이다</a:t>
            </a:r>
            <a:r>
              <a:rPr lang="en-US" altLang="ko-KR" dirty="0"/>
              <a:t>. </a:t>
            </a:r>
            <a:r>
              <a:rPr lang="ko-KR" altLang="en-US" dirty="0"/>
              <a:t>이는 전 구간에서 미분이 가능하다</a:t>
            </a:r>
            <a:r>
              <a:rPr lang="en-US" altLang="ko-KR" dirty="0"/>
              <a:t>. </a:t>
            </a:r>
            <a:r>
              <a:rPr lang="ko-KR" altLang="en-US" dirty="0"/>
              <a:t>학습 </a:t>
            </a:r>
            <a:r>
              <a:rPr lang="ko-KR" altLang="en-US" dirty="0" err="1"/>
              <a:t>과정중</a:t>
            </a:r>
            <a:r>
              <a:rPr lang="ko-KR" altLang="en-US" dirty="0"/>
              <a:t> 미분 값이 사용되므로 미분 가능 여부가 중요하다</a:t>
            </a:r>
            <a:r>
              <a:rPr lang="en-US" altLang="ko-KR" dirty="0"/>
              <a:t>. </a:t>
            </a:r>
            <a:r>
              <a:rPr lang="ko-KR" altLang="en-US" dirty="0"/>
              <a:t>아무래도 계단 함수보다는 훨씬 학습에 유용하다</a:t>
            </a:r>
            <a:r>
              <a:rPr lang="en-US" altLang="ko-KR" dirty="0"/>
              <a:t>. </a:t>
            </a:r>
            <a:r>
              <a:rPr lang="ko-KR" altLang="en-US" dirty="0"/>
              <a:t>단점은 </a:t>
            </a:r>
            <a:r>
              <a:rPr lang="en-US" altLang="ko-KR" dirty="0"/>
              <a:t>0</a:t>
            </a:r>
            <a:r>
              <a:rPr lang="ko-KR" altLang="en-US" dirty="0"/>
              <a:t>에서 중심이 아니다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7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tanh(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hyperbolic tangent)</a:t>
            </a:r>
            <a:r>
              <a:rPr lang="en-US" altLang="ko-KR" dirty="0"/>
              <a:t> </a:t>
            </a:r>
            <a:r>
              <a:rPr lang="ko-KR" altLang="en-US" dirty="0"/>
              <a:t>함수이다</a:t>
            </a:r>
            <a:r>
              <a:rPr lang="en-US" altLang="ko-KR" dirty="0"/>
              <a:t>. </a:t>
            </a:r>
            <a:r>
              <a:rPr lang="ko-KR" altLang="en-US" dirty="0" err="1"/>
              <a:t>시그모이드랑</a:t>
            </a:r>
            <a:r>
              <a:rPr lang="ko-KR" altLang="en-US" dirty="0"/>
              <a:t> </a:t>
            </a:r>
            <a:r>
              <a:rPr lang="ko-KR" altLang="en-US" dirty="0" err="1"/>
              <a:t>생긴건</a:t>
            </a:r>
            <a:r>
              <a:rPr lang="ko-KR" altLang="en-US" dirty="0"/>
              <a:t> 비슷하지만 </a:t>
            </a:r>
            <a:r>
              <a:rPr lang="en-US" altLang="ko-KR" dirty="0"/>
              <a:t>0</a:t>
            </a:r>
            <a:r>
              <a:rPr lang="ko-KR" altLang="en-US" dirty="0"/>
              <a:t>이 중심이다</a:t>
            </a:r>
            <a:r>
              <a:rPr lang="en-US" altLang="ko-KR" dirty="0"/>
              <a:t>. 1990</a:t>
            </a:r>
            <a:r>
              <a:rPr lang="ko-KR" altLang="en-US" dirty="0"/>
              <a:t>년대까지는 많이 사용되었다</a:t>
            </a:r>
            <a:r>
              <a:rPr lang="en-US" altLang="ko-KR" dirty="0"/>
              <a:t>. </a:t>
            </a:r>
            <a:r>
              <a:rPr lang="ko-KR" altLang="en-US" dirty="0"/>
              <a:t>여기서 단점은 뉴런이 포화상태가 되면 경사</a:t>
            </a:r>
            <a:r>
              <a:rPr lang="en-US" altLang="ko-KR" dirty="0"/>
              <a:t>(</a:t>
            </a:r>
            <a:r>
              <a:rPr lang="ko-KR" altLang="en-US" dirty="0" err="1"/>
              <a:t>그라디언트</a:t>
            </a:r>
            <a:r>
              <a:rPr lang="en-US" altLang="ko-KR" dirty="0"/>
              <a:t>)</a:t>
            </a:r>
            <a:r>
              <a:rPr lang="ko-KR" altLang="en-US" dirty="0"/>
              <a:t>를 사용할 수 없다는 점이다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69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도입했다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Rectified Linear Unit 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이론적으로는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=0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미분할 수 없지만 실제로는 잘 작동되며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계산속도가 빠르다는 이점이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최대 출력 값의 제한이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말했던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시그모이드는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tanh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7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00DA-C52D-49E8-92A5-5526542B3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DABAF-1729-446F-ABFF-784FDE3FD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1A5AF-E0A1-480A-98DE-D584F586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FBA44-5BC8-4B74-9984-74A0C815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C49E0-B759-44A8-9080-5FCC39E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4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B3940-2F25-4349-B37F-E25FEA9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103EE-4F22-4FAB-B70D-B0D16968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35613-27DF-4DD7-BDA0-E7A1A8F3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BE727-B6F0-4932-BB0B-72AE2C53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88729-6A3E-4B86-AA9E-82551C21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A514FA-8FCC-4B16-A842-34827A4EF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6F6AD-55ED-4D59-AF14-8E17CFCDF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C63B0-789B-4953-BE8E-F840EB52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EF899-B59A-4775-9653-0FB5C774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48187-E41F-4364-8E3C-BB78318D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F94EB-53F2-4E9D-8B12-EA0C2FF1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168F-C8F3-4FC5-93C2-4B7FF216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938CE-F9EF-47BC-AB3D-02BAF32F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A3BF5-7215-48FB-AC4A-2D4AA45C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B37D3-9F18-4E9F-BDB7-5695A022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2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A6927-7A10-4AF1-AB98-4104F636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3CCBC-1621-4F98-BFA2-DF58FB00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54FAD-109B-47DF-951F-D3130DEC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103CF-169C-4748-8CC9-E532D31D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0F947-10C0-45BC-8CB2-45EC47A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A6F0A-2F08-46C8-802F-2831FC9B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423C2-6BA5-4D0F-8856-290BDDED1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A3BCE-2F40-4885-843B-F5E187155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EB6A0-0E10-4560-82AA-1C4032C5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22B2B-1DCE-439B-B11C-1F3DF8D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F71C2-46B4-458A-8E59-5ACAFA7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6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93BFB-9E59-4873-AFF2-FD007C00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EB21F-5C48-4F82-9FD7-3613D550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E642F3-9CA9-40E3-B380-56B6FD876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DA3088-709C-47D0-B25E-08D10DB4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FB49D2-965F-4EB0-B958-3B13B4EEE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7321-C9D9-4D52-B14A-AE77AF66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27BAB8-F001-4B74-81F1-D51DC95D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C708AF-CF7C-48F5-90D3-E858A87A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5150E-BE11-47F7-8C37-C2A415D1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B8732-A205-4B5B-8695-4014E540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9DE15-0232-428E-B633-8322D0A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F100-DCFA-401F-873C-025E712B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8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2CA213-D74B-4EE0-91FC-7A4A7529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CDC10C-2312-4FB9-9230-7F3983B3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B3A96-FC88-4DE1-8633-18973CE5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4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8D8FD-5E63-4786-BE90-F916B8F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8148F-58FC-4902-A087-AA6A4F7C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F71457-31B4-4414-A17F-9D6DDBC4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E52A4-24EB-450F-9EB1-A816F918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51F2E-DDF0-4A2F-A48A-9F88EDC6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376A0-4A17-425B-89AA-0A87CB06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90FA4-CF25-430C-877C-30A9DA2B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E13EBA-AAAF-44D7-A52B-8A288A009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A3238-6F5A-43E9-9FF5-FD707C9E9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8A0F2-86ED-47B6-82B6-5D122C38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02E05-55A4-44E9-8662-B86A6E66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C34E9-2321-4DDE-A2EA-8568F14C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D51D5C-3A9E-4C20-8DF1-7C4DDA8F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7117E-904C-48FF-A2BD-4673E5F6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19E07-49F1-4409-9C37-E9E575468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DB92-8834-47C4-9253-BE8FD7529450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0D800-012D-4AC9-ACC9-7114CB2F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6A2BD-E7DF-4049-93E1-5664737AE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4jason.gitbooks.io/research-log/content/deepLearning/CNN/Model%20&amp;%20ImgNet/lenet.htm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33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1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9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828835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LEARNING </a:t>
            </a:r>
          </a:p>
          <a:p>
            <a:pPr algn="ctr"/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IN PRACTICE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176713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20181105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정지연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Activation Functions :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ReLU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Function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AB0035-C5C6-4CDF-8D97-0999EAAF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04" y="1909540"/>
            <a:ext cx="6015991" cy="34092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46B568-6C38-49AD-8E51-1C5A2A1AD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802" y="5471160"/>
            <a:ext cx="2490396" cy="6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Backpropagation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98372-4B1A-4A4E-80B0-499677A865DB}"/>
              </a:ext>
            </a:extLst>
          </p:cNvPr>
          <p:cNvSpPr txBox="1"/>
          <p:nvPr/>
        </p:nvSpPr>
        <p:spPr>
          <a:xfrm>
            <a:off x="963033" y="4175090"/>
            <a:ext cx="10265929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000" b="1" dirty="0"/>
              <a:t>각 학습 인스턴스에 대해 먼저 순방향 전달을 수행하고 오류 측정하는 </a:t>
            </a:r>
            <a:r>
              <a:rPr lang="en-US" altLang="ko-KR" sz="2000" b="1" dirty="0"/>
              <a:t>forward pass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000" b="1" dirty="0"/>
              <a:t>역순으로 각 뉴런 층을 통과하며 각 연결의 오류 기여도를 측정하는 </a:t>
            </a:r>
            <a:r>
              <a:rPr lang="en-US" altLang="ko-KR" sz="2000" b="1" dirty="0"/>
              <a:t>backward pass</a:t>
            </a:r>
            <a:endParaRPr lang="ko-KR" altLang="en-US" sz="20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2648EF-4B10-44D3-98D0-5381A1E13584}"/>
              </a:ext>
            </a:extLst>
          </p:cNvPr>
          <p:cNvSpPr/>
          <p:nvPr/>
        </p:nvSpPr>
        <p:spPr>
          <a:xfrm>
            <a:off x="4947429" y="1684605"/>
            <a:ext cx="2297139" cy="21488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50" b="1" dirty="0"/>
              <a:t>Algorithm</a:t>
            </a:r>
            <a:endParaRPr lang="ko-KR" altLang="en-US" sz="2350" b="1" dirty="0"/>
          </a:p>
        </p:txBody>
      </p:sp>
    </p:spTree>
    <p:extLst>
      <p:ext uri="{BB962C8B-B14F-4D97-AF65-F5344CB8AC3E}">
        <p14:creationId xmlns:p14="http://schemas.microsoft.com/office/powerpoint/2010/main" val="3472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Backpropagation : The Forward Pass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DA9A7E-4921-4A99-9402-B166692C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5" y="1780990"/>
            <a:ext cx="5937775" cy="47350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45BD54-53C5-4AFA-8A4D-4C1673343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091" y="2773325"/>
            <a:ext cx="4817826" cy="2727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6F4029-E18C-41C2-91FA-8A7C6D2FB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090" y="3046031"/>
            <a:ext cx="4817827" cy="50489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A48A92-1F4C-4384-AD29-C41CCF138F64}"/>
              </a:ext>
            </a:extLst>
          </p:cNvPr>
          <p:cNvCxnSpPr/>
          <p:nvPr/>
        </p:nvCxnSpPr>
        <p:spPr>
          <a:xfrm>
            <a:off x="9135291" y="3814360"/>
            <a:ext cx="0" cy="6008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A305749-63EB-4B59-9D10-7A9CCB672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61" y="4737277"/>
            <a:ext cx="5386730" cy="357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B9DBC1-916E-47B0-8A51-408E7B1F4589}"/>
                  </a:ext>
                </a:extLst>
              </p:cNvPr>
              <p:cNvSpPr txBox="1"/>
              <p:nvPr/>
            </p:nvSpPr>
            <p:spPr>
              <a:xfrm>
                <a:off x="1527144" y="2097464"/>
                <a:ext cx="247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B9DBC1-916E-47B0-8A51-408E7B1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44" y="2097464"/>
                <a:ext cx="247888" cy="276999"/>
              </a:xfrm>
              <a:prstGeom prst="rect">
                <a:avLst/>
              </a:prstGeom>
              <a:blipFill>
                <a:blip r:embed="rId7"/>
                <a:stretch>
                  <a:fillRect l="-17500" r="-5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922AA2-5DA4-4BEA-BE24-F9A9AF04A210}"/>
                  </a:ext>
                </a:extLst>
              </p:cNvPr>
              <p:cNvSpPr txBox="1"/>
              <p:nvPr/>
            </p:nvSpPr>
            <p:spPr>
              <a:xfrm>
                <a:off x="1517717" y="4000570"/>
                <a:ext cx="253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922AA2-5DA4-4BEA-BE24-F9A9AF04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717" y="4000570"/>
                <a:ext cx="253211" cy="276999"/>
              </a:xfrm>
              <a:prstGeom prst="rect">
                <a:avLst/>
              </a:prstGeom>
              <a:blipFill>
                <a:blip r:embed="rId8"/>
                <a:stretch>
                  <a:fillRect l="-16667" r="-238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F5E607-B7A1-48FB-A364-40B54083FDD4}"/>
                  </a:ext>
                </a:extLst>
              </p:cNvPr>
              <p:cNvSpPr txBox="1"/>
              <p:nvPr/>
            </p:nvSpPr>
            <p:spPr>
              <a:xfrm>
                <a:off x="1517717" y="6009589"/>
                <a:ext cx="253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F5E607-B7A1-48FB-A364-40B54083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717" y="6009589"/>
                <a:ext cx="253211" cy="276999"/>
              </a:xfrm>
              <a:prstGeom prst="rect">
                <a:avLst/>
              </a:prstGeom>
              <a:blipFill>
                <a:blip r:embed="rId9"/>
                <a:stretch>
                  <a:fillRect l="-16667" r="-238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5D340-D0F0-4A15-9FE6-5AB4F8AA4D49}"/>
                  </a:ext>
                </a:extLst>
              </p:cNvPr>
              <p:cNvSpPr txBox="1"/>
              <p:nvPr/>
            </p:nvSpPr>
            <p:spPr>
              <a:xfrm>
                <a:off x="5725563" y="4009997"/>
                <a:ext cx="30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5D340-D0F0-4A15-9FE6-5AB4F8AA4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4009997"/>
                <a:ext cx="305596" cy="276999"/>
              </a:xfrm>
              <a:prstGeom prst="rect">
                <a:avLst/>
              </a:prstGeom>
              <a:blipFill>
                <a:blip r:embed="rId10"/>
                <a:stretch>
                  <a:fillRect l="-6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D0613C-4331-4EBA-AEAA-94660A948254}"/>
                  </a:ext>
                </a:extLst>
              </p:cNvPr>
              <p:cNvSpPr txBox="1"/>
              <p:nvPr/>
            </p:nvSpPr>
            <p:spPr>
              <a:xfrm>
                <a:off x="4112847" y="2097463"/>
                <a:ext cx="310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D0613C-4331-4EBA-AEAA-94660A948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847" y="2097463"/>
                <a:ext cx="310405" cy="276999"/>
              </a:xfrm>
              <a:prstGeom prst="rect">
                <a:avLst/>
              </a:prstGeom>
              <a:blipFill>
                <a:blip r:embed="rId11"/>
                <a:stretch>
                  <a:fillRect l="-13725" r="-196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B6A727-9FE6-4A15-B404-C4D833345403}"/>
                  </a:ext>
                </a:extLst>
              </p:cNvPr>
              <p:cNvSpPr txBox="1"/>
              <p:nvPr/>
            </p:nvSpPr>
            <p:spPr>
              <a:xfrm>
                <a:off x="4141129" y="400999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B6A727-9FE6-4A15-B404-C4D833345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29" y="4009997"/>
                <a:ext cx="315727" cy="276999"/>
              </a:xfrm>
              <a:prstGeom prst="rect">
                <a:avLst/>
              </a:prstGeom>
              <a:blipFill>
                <a:blip r:embed="rId12"/>
                <a:stretch>
                  <a:fillRect l="-13462" r="-384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2A7952-E036-46D7-B6E0-2DDEA78630EE}"/>
                  </a:ext>
                </a:extLst>
              </p:cNvPr>
              <p:cNvSpPr txBox="1"/>
              <p:nvPr/>
            </p:nvSpPr>
            <p:spPr>
              <a:xfrm>
                <a:off x="4135806" y="5990735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2A7952-E036-46D7-B6E0-2DDEA786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806" y="5990735"/>
                <a:ext cx="315727" cy="276999"/>
              </a:xfrm>
              <a:prstGeom prst="rect">
                <a:avLst/>
              </a:prstGeom>
              <a:blipFill>
                <a:blip r:embed="rId13"/>
                <a:stretch>
                  <a:fillRect l="-13462" r="-384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DBA1857-371A-4682-A1B8-421A2F754B24}"/>
                  </a:ext>
                </a:extLst>
              </p:cNvPr>
              <p:cNvSpPr txBox="1"/>
              <p:nvPr/>
            </p:nvSpPr>
            <p:spPr>
              <a:xfrm>
                <a:off x="7949394" y="1954886"/>
                <a:ext cx="1797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1/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DBA1857-371A-4682-A1B8-421A2F75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394" y="1954886"/>
                <a:ext cx="1797030" cy="276999"/>
              </a:xfrm>
              <a:prstGeom prst="rect">
                <a:avLst/>
              </a:prstGeom>
              <a:blipFill>
                <a:blip r:embed="rId14"/>
                <a:stretch>
                  <a:fillRect l="-3390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3EA9D3-E4F0-48D8-8DD0-861B3F5FEEB0}"/>
              </a:ext>
            </a:extLst>
          </p:cNvPr>
          <p:cNvSpPr/>
          <p:nvPr/>
        </p:nvSpPr>
        <p:spPr>
          <a:xfrm>
            <a:off x="7080069" y="2773325"/>
            <a:ext cx="3535680" cy="2727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7C35C6-2BF0-4E11-9582-CFA5DCB4EC7A}"/>
              </a:ext>
            </a:extLst>
          </p:cNvPr>
          <p:cNvCxnSpPr/>
          <p:nvPr/>
        </p:nvCxnSpPr>
        <p:spPr>
          <a:xfrm flipV="1">
            <a:off x="8595360" y="2314356"/>
            <a:ext cx="0" cy="4568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4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Backpropagation : The Backward Pass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09790-9328-41E2-8543-16D23181674C}"/>
              </a:ext>
            </a:extLst>
          </p:cNvPr>
          <p:cNvSpPr txBox="1"/>
          <p:nvPr/>
        </p:nvSpPr>
        <p:spPr>
          <a:xfrm>
            <a:off x="1136467" y="4712285"/>
            <a:ext cx="9919063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/>
              <a:t>연결 가중치들의 변화량을 계산하고 이를 기반으로 출력 층에서부터 입력 층 방향으로 진행하면서 가중치들을 갱신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6D70A6-09BE-4FA2-9E86-5F4F1E183BDB}"/>
              </a:ext>
            </a:extLst>
          </p:cNvPr>
          <p:cNvSpPr/>
          <p:nvPr/>
        </p:nvSpPr>
        <p:spPr>
          <a:xfrm>
            <a:off x="4947430" y="2154768"/>
            <a:ext cx="2297139" cy="21488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Backward Pass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447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Backpropagation : The Backward Pass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F3C921-64F7-45C2-831C-587365AA2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06" y="1971406"/>
            <a:ext cx="7653587" cy="39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9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6781" y="2967335"/>
            <a:ext cx="975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</a:t>
            </a:r>
            <a:endParaRPr lang="ko-KR" altLang="en-US" sz="5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18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Vanishing gradient problem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C54598-8FE6-40F0-BB5B-542FEA7B3DF4}"/>
              </a:ext>
            </a:extLst>
          </p:cNvPr>
          <p:cNvSpPr/>
          <p:nvPr/>
        </p:nvSpPr>
        <p:spPr>
          <a:xfrm>
            <a:off x="4773258" y="2474083"/>
            <a:ext cx="2297139" cy="21488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What</a:t>
            </a:r>
            <a:r>
              <a:rPr lang="ko-KR" altLang="en-US" sz="2000" b="1" dirty="0"/>
              <a:t>‘</a:t>
            </a:r>
            <a:r>
              <a:rPr lang="en-US" altLang="ko-KR" sz="2000" b="1" dirty="0"/>
              <a:t>s the problem?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916CE-1E34-44EA-AE51-F6C107876435}"/>
              </a:ext>
            </a:extLst>
          </p:cNvPr>
          <p:cNvSpPr txBox="1"/>
          <p:nvPr/>
        </p:nvSpPr>
        <p:spPr>
          <a:xfrm>
            <a:off x="1372820" y="4969310"/>
            <a:ext cx="9098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MLP</a:t>
            </a:r>
            <a:r>
              <a:rPr lang="ko-KR" altLang="en-US" sz="2000" b="1" dirty="0"/>
              <a:t>를 학습시키는 방법인 </a:t>
            </a:r>
            <a:r>
              <a:rPr lang="en-US" altLang="ko-KR" sz="2000" b="1" dirty="0"/>
              <a:t>Backpropagation </a:t>
            </a:r>
            <a:r>
              <a:rPr lang="ko-KR" altLang="en-US" sz="2000" b="1" dirty="0"/>
              <a:t>중에 </a:t>
            </a:r>
            <a:r>
              <a:rPr lang="en-US" altLang="ko-KR" sz="2000" b="1" dirty="0"/>
              <a:t>Gradient</a:t>
            </a:r>
            <a:r>
              <a:rPr lang="ko-KR" altLang="en-US" sz="2000" b="1" dirty="0"/>
              <a:t>가 사라지는 문제</a:t>
            </a:r>
          </a:p>
        </p:txBody>
      </p:sp>
    </p:spTree>
    <p:extLst>
      <p:ext uri="{BB962C8B-B14F-4D97-AF65-F5344CB8AC3E}">
        <p14:creationId xmlns:p14="http://schemas.microsoft.com/office/powerpoint/2010/main" val="354878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Vanishing gradient problem : Non Saturating Activation Function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EE593D-9D67-4E57-80AC-D42FF2F2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118" y="2567127"/>
            <a:ext cx="3953427" cy="31627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7A8D54-4E4C-4348-BAC4-1A26DF8DD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575" y="2476626"/>
            <a:ext cx="322942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12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Vanishing gradient problem : Non Saturating Activation Function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51F8AE-73A4-4CEB-819E-C3CC22638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90" y="2154768"/>
            <a:ext cx="3829584" cy="3572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8FDFA0-72CD-45C0-94DD-07250DAD8F0E}"/>
                  </a:ext>
                </a:extLst>
              </p:cNvPr>
              <p:cNvSpPr txBox="1"/>
              <p:nvPr/>
            </p:nvSpPr>
            <p:spPr>
              <a:xfrm>
                <a:off x="4138861" y="5727142"/>
                <a:ext cx="31955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LeakyReLU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8FDFA0-72CD-45C0-94DD-07250DAD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861" y="5727142"/>
                <a:ext cx="3195587" cy="276999"/>
              </a:xfrm>
              <a:prstGeom prst="rect">
                <a:avLst/>
              </a:prstGeom>
              <a:blipFill>
                <a:blip r:embed="rId4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870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Vanishing gradient problem : Non Saturating Activation Function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35CA0E-03BB-4249-9AB6-43602D72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06" y="2376454"/>
            <a:ext cx="5496692" cy="2505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6FA12C-F95A-4ED3-A907-23E42978AE6D}"/>
                  </a:ext>
                </a:extLst>
              </p:cNvPr>
              <p:cNvSpPr txBox="1"/>
              <p:nvPr/>
            </p:nvSpPr>
            <p:spPr>
              <a:xfrm>
                <a:off x="4118846" y="5119389"/>
                <a:ext cx="37900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𝐸𝐿𝑈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6FA12C-F95A-4ED3-A907-23E42978A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846" y="5119389"/>
                <a:ext cx="3790012" cy="617861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39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6781" y="2967335"/>
            <a:ext cx="975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  <a:endParaRPr lang="ko-KR" altLang="en-US" sz="5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66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 속도 저하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: recycle pretrained layer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C63FFF-1CC9-4B4E-A9B9-D235AA1D7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473" y="2058515"/>
            <a:ext cx="7367054" cy="38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 속도 저하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: Faster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Optimiser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09F3D4-D59E-4276-8AB0-D6A93DBAADD9}"/>
              </a:ext>
            </a:extLst>
          </p:cNvPr>
          <p:cNvSpPr/>
          <p:nvPr/>
        </p:nvSpPr>
        <p:spPr>
          <a:xfrm>
            <a:off x="4792509" y="1999655"/>
            <a:ext cx="2297139" cy="21488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Adam </a:t>
            </a:r>
            <a:r>
              <a:rPr lang="en-US" altLang="ko-KR" sz="2400" b="1" dirty="0" err="1"/>
              <a:t>Optimiser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0FC9E-BA73-4FF4-A0A1-72F36ABF2BA8}"/>
              </a:ext>
            </a:extLst>
          </p:cNvPr>
          <p:cNvSpPr txBox="1"/>
          <p:nvPr/>
        </p:nvSpPr>
        <p:spPr>
          <a:xfrm>
            <a:off x="3371395" y="4462144"/>
            <a:ext cx="5449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모멘텀을 이용하여 기존의 경사 값들도 반영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D22204-892B-46A8-B7DB-0E52FF26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317" y="5056242"/>
            <a:ext cx="4423364" cy="4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99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 속도 저하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: Faster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Optimiser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CB8CD3-E664-40D9-9454-F0D040291987}"/>
              </a:ext>
            </a:extLst>
          </p:cNvPr>
          <p:cNvSpPr txBox="1"/>
          <p:nvPr/>
        </p:nvSpPr>
        <p:spPr>
          <a:xfrm>
            <a:off x="2509405" y="3370082"/>
            <a:ext cx="69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GD</a:t>
            </a:r>
            <a:endParaRPr lang="ko-KR" altLang="en-US" sz="24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FF8F0E9-F220-4A5E-A6F0-0EC93D84D6F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206091" y="3600915"/>
            <a:ext cx="550154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429558-A298-44C3-B400-E66BF12E0775}"/>
              </a:ext>
            </a:extLst>
          </p:cNvPr>
          <p:cNvSpPr txBox="1"/>
          <p:nvPr/>
        </p:nvSpPr>
        <p:spPr>
          <a:xfrm>
            <a:off x="3984766" y="3370082"/>
            <a:ext cx="94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SGD</a:t>
            </a:r>
            <a:endParaRPr lang="ko-KR" altLang="en-US" sz="24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4A4A4C-D55D-48C4-A197-A6AE1EAB3DB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33291" y="3600915"/>
            <a:ext cx="573933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0799FE-20C6-454D-A24E-0764DAE67A91}"/>
              </a:ext>
            </a:extLst>
          </p:cNvPr>
          <p:cNvSpPr txBox="1"/>
          <p:nvPr/>
        </p:nvSpPr>
        <p:spPr>
          <a:xfrm>
            <a:off x="5809963" y="3370082"/>
            <a:ext cx="196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Momentum</a:t>
            </a:r>
            <a:endParaRPr lang="ko-KR" altLang="en-US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0011DC4-9748-4C28-AF12-4AED493BB1A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773769" y="3600915"/>
            <a:ext cx="573932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99B149-4192-400C-BB4B-FAB99267EA70}"/>
              </a:ext>
            </a:extLst>
          </p:cNvPr>
          <p:cNvSpPr txBox="1"/>
          <p:nvPr/>
        </p:nvSpPr>
        <p:spPr>
          <a:xfrm>
            <a:off x="8701239" y="3370082"/>
            <a:ext cx="10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Adam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BD90A-98E9-40BE-94C9-41D18822DA6C}"/>
              </a:ext>
            </a:extLst>
          </p:cNvPr>
          <p:cNvSpPr txBox="1"/>
          <p:nvPr/>
        </p:nvSpPr>
        <p:spPr>
          <a:xfrm>
            <a:off x="1936311" y="3831747"/>
            <a:ext cx="16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</a:rPr>
              <a:t>모든 데이터 검토 후 방향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search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08A63-1B91-4812-916E-97F2213ADF83}"/>
              </a:ext>
            </a:extLst>
          </p:cNvPr>
          <p:cNvSpPr txBox="1"/>
          <p:nvPr/>
        </p:nvSpPr>
        <p:spPr>
          <a:xfrm>
            <a:off x="3679429" y="3831747"/>
            <a:ext cx="1659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</a:rPr>
              <a:t>조금씩 데이터 검토 후 주기적으로 방향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search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5F523-8FCE-4065-B2AC-293A36219BC1}"/>
              </a:ext>
            </a:extLst>
          </p:cNvPr>
          <p:cNvSpPr txBox="1"/>
          <p:nvPr/>
        </p:nvSpPr>
        <p:spPr>
          <a:xfrm>
            <a:off x="5961257" y="3831747"/>
            <a:ext cx="16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</a:rPr>
              <a:t>관성 개념 도입해 덜 비틀거리자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26B24-9673-4955-8865-93FF4729A405}"/>
              </a:ext>
            </a:extLst>
          </p:cNvPr>
          <p:cNvSpPr txBox="1"/>
          <p:nvPr/>
        </p:nvSpPr>
        <p:spPr>
          <a:xfrm>
            <a:off x="8098971" y="3831747"/>
            <a:ext cx="224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Gradient, learning rate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</a:rPr>
              <a:t>둘 다 고려해 방향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search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7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Reduce overfitting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F3FA5F-9A75-431E-95D5-7CDD26A163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8"/>
          <a:stretch/>
        </p:blipFill>
        <p:spPr>
          <a:xfrm>
            <a:off x="4355559" y="2204494"/>
            <a:ext cx="3480882" cy="3543795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7981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Reduce overfitting : dropout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AAAB9AB-3C0F-4E21-B1B8-276FA2F55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368" y="2265919"/>
            <a:ext cx="3829584" cy="31627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620654-2D6F-4194-B0BC-1CB6FC1CE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242" y="2380234"/>
            <a:ext cx="358190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65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1385" y="2967335"/>
            <a:ext cx="98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  <a:endParaRPr lang="ko-KR" altLang="en-US" sz="5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2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What’s the CNN?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509976B-E339-436A-80D5-E1CF923B80BF}"/>
              </a:ext>
            </a:extLst>
          </p:cNvPr>
          <p:cNvSpPr/>
          <p:nvPr/>
        </p:nvSpPr>
        <p:spPr>
          <a:xfrm>
            <a:off x="4947430" y="2608480"/>
            <a:ext cx="2297139" cy="21488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CNN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20D59-5AC3-4A65-83E7-EA1B2154732E}"/>
              </a:ext>
            </a:extLst>
          </p:cNvPr>
          <p:cNvSpPr txBox="1"/>
          <p:nvPr/>
        </p:nvSpPr>
        <p:spPr>
          <a:xfrm>
            <a:off x="2487939" y="4944479"/>
            <a:ext cx="727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입력층</a:t>
            </a:r>
            <a:r>
              <a:rPr lang="en-US" altLang="ko-KR" b="1" dirty="0"/>
              <a:t>, </a:t>
            </a:r>
            <a:r>
              <a:rPr lang="ko-KR" altLang="en-US" b="1" dirty="0" err="1"/>
              <a:t>은닉층</a:t>
            </a:r>
            <a:r>
              <a:rPr lang="en-US" altLang="ko-KR" b="1" dirty="0"/>
              <a:t> </a:t>
            </a:r>
            <a:r>
              <a:rPr lang="ko-KR" altLang="en-US" b="1" dirty="0"/>
              <a:t>그리고 출력층에 </a:t>
            </a:r>
            <a:r>
              <a:rPr lang="ko-KR" altLang="en-US" b="1" dirty="0" err="1"/>
              <a:t>컨볼루션층과</a:t>
            </a:r>
            <a:r>
              <a:rPr lang="ko-KR" altLang="en-US" b="1" dirty="0"/>
              <a:t> </a:t>
            </a:r>
            <a:r>
              <a:rPr lang="ko-KR" altLang="en-US" b="1" dirty="0" err="1"/>
              <a:t>풀링층을</a:t>
            </a:r>
            <a:r>
              <a:rPr lang="ko-KR" altLang="en-US" b="1" dirty="0"/>
              <a:t> 추가한 구조</a:t>
            </a:r>
          </a:p>
        </p:txBody>
      </p:sp>
    </p:spTree>
    <p:extLst>
      <p:ext uri="{BB962C8B-B14F-4D97-AF65-F5344CB8AC3E}">
        <p14:creationId xmlns:p14="http://schemas.microsoft.com/office/powerpoint/2010/main" val="4240022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 Layer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176F93-EF81-4B71-96B8-06C790FDC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34" y="2337863"/>
            <a:ext cx="1151733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3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 Layer : Output Volume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D0DD1A-EBA9-4DF9-A16A-EBDBC158DD77}"/>
              </a:ext>
            </a:extLst>
          </p:cNvPr>
          <p:cNvGrpSpPr/>
          <p:nvPr/>
        </p:nvGrpSpPr>
        <p:grpSpPr>
          <a:xfrm>
            <a:off x="-448975" y="2324819"/>
            <a:ext cx="11256480" cy="3296709"/>
            <a:chOff x="1050924" y="2311400"/>
            <a:chExt cx="11256480" cy="329670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88DC89-0DEB-4A87-AA0A-1CF6C319D3AC}"/>
                </a:ext>
              </a:extLst>
            </p:cNvPr>
            <p:cNvGrpSpPr/>
            <p:nvPr/>
          </p:nvGrpSpPr>
          <p:grpSpPr>
            <a:xfrm>
              <a:off x="371051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2E223F6-224D-4374-B26B-3261955ACABC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2961D71-02DB-46CA-B23B-32A33C8DAF20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2870B28-80E6-447D-AE4B-390E935B0C2C}"/>
                </a:ext>
              </a:extLst>
            </p:cNvPr>
            <p:cNvGrpSpPr/>
            <p:nvPr/>
          </p:nvGrpSpPr>
          <p:grpSpPr>
            <a:xfrm>
              <a:off x="637010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8447549-6917-457F-8A0C-61EF824620A1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C9FF3DDC-4ABC-4F18-9B58-01EF3D35E1DE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06FC1B8-5D80-43F9-AB28-D325E96B9704}"/>
                </a:ext>
              </a:extLst>
            </p:cNvPr>
            <p:cNvGrpSpPr/>
            <p:nvPr/>
          </p:nvGrpSpPr>
          <p:grpSpPr>
            <a:xfrm>
              <a:off x="902969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C5E3157-E9A3-4CAB-BCDE-3D574FF68DEA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1572194-7CF7-4528-9709-D7DB3599E121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844DE5-B46C-4973-BD8D-8456A7110D91}"/>
                </a:ext>
              </a:extLst>
            </p:cNvPr>
            <p:cNvGrpSpPr/>
            <p:nvPr/>
          </p:nvGrpSpPr>
          <p:grpSpPr>
            <a:xfrm>
              <a:off x="2642604" y="2413337"/>
              <a:ext cx="4345620" cy="3194772"/>
              <a:chOff x="0" y="2413337"/>
              <a:chExt cx="4345620" cy="319477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C15779-08A2-47BE-8442-0A8CDDACA3D4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1142F-4766-4682-B6E6-F55EDCF78418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3EAC853-FDB6-4A0F-AA9B-3D8DAB9D1CE3}"/>
                </a:ext>
              </a:extLst>
            </p:cNvPr>
            <p:cNvGrpSpPr/>
            <p:nvPr/>
          </p:nvGrpSpPr>
          <p:grpSpPr>
            <a:xfrm>
              <a:off x="5302194" y="2413337"/>
              <a:ext cx="4345620" cy="3194772"/>
              <a:chOff x="0" y="2413337"/>
              <a:chExt cx="4345620" cy="319477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B63911-CBDA-4FAD-871E-409E811AB9FF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96D4D8-17B6-46E0-AE14-F798828BB703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3E07566-18EC-4415-B4A3-5B715C328A5B}"/>
                </a:ext>
              </a:extLst>
            </p:cNvPr>
            <p:cNvGrpSpPr/>
            <p:nvPr/>
          </p:nvGrpSpPr>
          <p:grpSpPr>
            <a:xfrm>
              <a:off x="7961784" y="2413337"/>
              <a:ext cx="4345620" cy="3194772"/>
              <a:chOff x="0" y="2413337"/>
              <a:chExt cx="4345620" cy="319477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9EE57D-CCE2-4D46-AC54-DEDBAD7F6CE5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AD05D7-D5F9-4A05-B253-21FFD39741B0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7B3784-8342-4E52-B3D4-7244482AAD91}"/>
                </a:ext>
              </a:extLst>
            </p:cNvPr>
            <p:cNvSpPr txBox="1"/>
            <p:nvPr/>
          </p:nvSpPr>
          <p:spPr>
            <a:xfrm>
              <a:off x="10509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BC6FAF-D1E6-4AE1-B73E-62FD5D9C4688}"/>
                </a:ext>
              </a:extLst>
            </p:cNvPr>
            <p:cNvSpPr txBox="1"/>
            <p:nvPr/>
          </p:nvSpPr>
          <p:spPr>
            <a:xfrm>
              <a:off x="3582353" y="3321278"/>
              <a:ext cx="239839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Convolution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레이어 뉴런 중 동일한 영역과 연결된 뉴런 개수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Depth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7DA2BA-EFB2-4311-91D0-DFB6AC59163C}"/>
                </a:ext>
              </a:extLst>
            </p:cNvPr>
            <p:cNvSpPr txBox="1"/>
            <p:nvPr/>
          </p:nvSpPr>
          <p:spPr>
            <a:xfrm>
              <a:off x="6367773" y="3429000"/>
              <a:ext cx="23983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간격으로 깊이 칼럼을 할당할지 의미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Stride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D52E80-416A-458E-AE6A-281DCD2BF27F}"/>
                </a:ext>
              </a:extLst>
            </p:cNvPr>
            <p:cNvSpPr txBox="1"/>
            <p:nvPr/>
          </p:nvSpPr>
          <p:spPr>
            <a:xfrm>
              <a:off x="8840148" y="3430433"/>
              <a:ext cx="258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가장자리를 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0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으로 </a:t>
              </a:r>
              <a:r>
                <a:rPr lang="ko-KR" altLang="en-US" sz="14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패딩하는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것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Zero-padding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B1FB64E-C39D-4DA8-9F3F-CB5EACAA507E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71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Output Volume : Stride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2B3018-808E-4F7E-BA37-8AFA7375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63" y="3010056"/>
            <a:ext cx="4740701" cy="172323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F8CE64E-72F3-4636-9F49-934DA9AFBCDB}"/>
              </a:ext>
            </a:extLst>
          </p:cNvPr>
          <p:cNvSpPr/>
          <p:nvPr/>
        </p:nvSpPr>
        <p:spPr>
          <a:xfrm>
            <a:off x="6156960" y="3678459"/>
            <a:ext cx="687977" cy="3331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3E7D7B-5FC9-46D1-B45F-4448A480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044" y="3248443"/>
            <a:ext cx="3492968" cy="130625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B1A660-EF5A-4221-9F73-237A2B29331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6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What are Neural Networks?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BA000-6188-4286-A0E3-A06F033AB00A}"/>
              </a:ext>
            </a:extLst>
          </p:cNvPr>
          <p:cNvSpPr txBox="1"/>
          <p:nvPr/>
        </p:nvSpPr>
        <p:spPr>
          <a:xfrm>
            <a:off x="2045970" y="4945887"/>
            <a:ext cx="810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관측한 데이터로부터 컴퓨터가 학습을 하게하는 프로그램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3F354D-B151-41CC-B832-07ED7B44DE3A}"/>
              </a:ext>
            </a:extLst>
          </p:cNvPr>
          <p:cNvSpPr/>
          <p:nvPr/>
        </p:nvSpPr>
        <p:spPr>
          <a:xfrm>
            <a:off x="4930140" y="2202687"/>
            <a:ext cx="2331720" cy="2148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Neural Network?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3019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Output Volume : Zero-padding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E1F21F-B9E0-44CF-9860-760A483F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58" y="1988718"/>
            <a:ext cx="6676369" cy="4154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DB847A9-B8F0-49C6-BE92-1EA9B2C0E01D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4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To construct a valid Convolution layer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98D123-AA73-45CB-98C4-4A145D7C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48" y="3727680"/>
            <a:ext cx="4162590" cy="87036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C3B2791-21D9-4C4A-82B0-6C4E7C890793}"/>
              </a:ext>
            </a:extLst>
          </p:cNvPr>
          <p:cNvCxnSpPr>
            <a:cxnSpLocks/>
          </p:cNvCxnSpPr>
          <p:nvPr/>
        </p:nvCxnSpPr>
        <p:spPr>
          <a:xfrm>
            <a:off x="4680855" y="2789162"/>
            <a:ext cx="288253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472DF1-1A28-4C18-B287-F5E53CE7A22C}"/>
              </a:ext>
            </a:extLst>
          </p:cNvPr>
          <p:cNvCxnSpPr>
            <a:cxnSpLocks/>
          </p:cNvCxnSpPr>
          <p:nvPr/>
        </p:nvCxnSpPr>
        <p:spPr>
          <a:xfrm>
            <a:off x="4628604" y="3516328"/>
            <a:ext cx="293478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4BD88D-6B58-4E1B-ACD7-72A43CFBC221}"/>
              </a:ext>
            </a:extLst>
          </p:cNvPr>
          <p:cNvSpPr txBox="1"/>
          <p:nvPr/>
        </p:nvSpPr>
        <p:spPr>
          <a:xfrm>
            <a:off x="4598124" y="2952690"/>
            <a:ext cx="299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출력 볼륨의 공간적 크기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99AAC4-5083-4505-BFB2-3AAC1984B476}"/>
                  </a:ext>
                </a:extLst>
              </p:cNvPr>
              <p:cNvSpPr txBox="1"/>
              <p:nvPr/>
            </p:nvSpPr>
            <p:spPr>
              <a:xfrm>
                <a:off x="2252802" y="4679678"/>
                <a:ext cx="7686400" cy="639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ko-KR" b="1" dirty="0"/>
                  <a:t>: </a:t>
                </a:r>
                <a:r>
                  <a:rPr lang="ko-KR" altLang="en-US" b="1" dirty="0"/>
                  <a:t>입력 볼륨 크기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𝐂𝐎𝐍𝐕</m:t>
                    </m:r>
                  </m:oMath>
                </a14:m>
                <a:r>
                  <a:rPr lang="ko-KR" altLang="en-US" b="1" dirty="0"/>
                  <a:t> 레이어의 수용가능한 필드 크기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커널의 크기</a:t>
                </a:r>
                <a:r>
                  <a:rPr lang="en-US" altLang="ko-KR" b="1" dirty="0"/>
                  <a:t>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b="1" dirty="0"/>
                  <a:t> 제로 패딩의 크기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𝐬𝐭𝐫𝐢𝐝𝐞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99AAC4-5083-4505-BFB2-3AAC1984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02" y="4679678"/>
                <a:ext cx="7686400" cy="639727"/>
              </a:xfrm>
              <a:prstGeom prst="rect">
                <a:avLst/>
              </a:prstGeom>
              <a:blipFill>
                <a:blip r:embed="rId3"/>
                <a:stretch>
                  <a:fillRect l="-714" t="-12381" r="-1429" b="-2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4FB0C07D-34B1-4F96-A314-04C38F52BCFD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39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Pooling Layer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CEA1EB-CB31-4FDD-9574-D55450FE9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179" y="2697625"/>
            <a:ext cx="6563641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7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Pooling Layer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92933A-61FE-4FE1-BD71-80E40ADD0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70" y="1744514"/>
            <a:ext cx="565864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88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LeNet-5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1EF697-B27A-4A33-9031-A30C6DFE8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50" y="2736503"/>
            <a:ext cx="11553216" cy="1140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84A525-2271-4717-92C2-3F5DA1C6DED2}"/>
              </a:ext>
            </a:extLst>
          </p:cNvPr>
          <p:cNvSpPr txBox="1"/>
          <p:nvPr/>
        </p:nvSpPr>
        <p:spPr>
          <a:xfrm>
            <a:off x="4121283" y="4175496"/>
            <a:ext cx="3949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 : convolution</a:t>
            </a:r>
          </a:p>
          <a:p>
            <a:pPr algn="ctr"/>
            <a:r>
              <a:rPr lang="en-US" altLang="ko-KR" sz="2800" b="1" dirty="0"/>
              <a:t>A : Average Pooling</a:t>
            </a:r>
          </a:p>
          <a:p>
            <a:pPr algn="ctr"/>
            <a:r>
              <a:rPr lang="en-US" altLang="ko-KR" sz="2800" b="1" dirty="0"/>
              <a:t>F : Fully connected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2666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LeNet-5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6">
                <a:extLst>
                  <a:ext uri="{FF2B5EF4-FFF2-40B4-BE49-F238E27FC236}">
                    <a16:creationId xmlns:a16="http://schemas.microsoft.com/office/drawing/2014/main" id="{63C94A9D-A0F2-42F4-987F-2BD80FBB52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652889"/>
                  </p:ext>
                </p:extLst>
              </p:nvPr>
            </p:nvGraphicFramePr>
            <p:xfrm>
              <a:off x="1141894" y="2273953"/>
              <a:ext cx="9908211" cy="35446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38458">
                      <a:extLst>
                        <a:ext uri="{9D8B030D-6E8A-4147-A177-3AD203B41FA5}">
                          <a16:colId xmlns:a16="http://schemas.microsoft.com/office/drawing/2014/main" val="3324668020"/>
                        </a:ext>
                      </a:extLst>
                    </a:gridCol>
                    <a:gridCol w="1973649">
                      <a:extLst>
                        <a:ext uri="{9D8B030D-6E8A-4147-A177-3AD203B41FA5}">
                          <a16:colId xmlns:a16="http://schemas.microsoft.com/office/drawing/2014/main" val="3302008061"/>
                        </a:ext>
                      </a:extLst>
                    </a:gridCol>
                    <a:gridCol w="1309125">
                      <a:extLst>
                        <a:ext uri="{9D8B030D-6E8A-4147-A177-3AD203B41FA5}">
                          <a16:colId xmlns:a16="http://schemas.microsoft.com/office/drawing/2014/main" val="484975094"/>
                        </a:ext>
                      </a:extLst>
                    </a:gridCol>
                    <a:gridCol w="1359705">
                      <a:extLst>
                        <a:ext uri="{9D8B030D-6E8A-4147-A177-3AD203B41FA5}">
                          <a16:colId xmlns:a16="http://schemas.microsoft.com/office/drawing/2014/main" val="1375985579"/>
                        </a:ext>
                      </a:extLst>
                    </a:gridCol>
                    <a:gridCol w="1547446">
                      <a:extLst>
                        <a:ext uri="{9D8B030D-6E8A-4147-A177-3AD203B41FA5}">
                          <a16:colId xmlns:a16="http://schemas.microsoft.com/office/drawing/2014/main" val="3071766163"/>
                        </a:ext>
                      </a:extLst>
                    </a:gridCol>
                    <a:gridCol w="1396721">
                      <a:extLst>
                        <a:ext uri="{9D8B030D-6E8A-4147-A177-3AD203B41FA5}">
                          <a16:colId xmlns:a16="http://schemas.microsoft.com/office/drawing/2014/main" val="1404954534"/>
                        </a:ext>
                      </a:extLst>
                    </a:gridCol>
                    <a:gridCol w="1283107">
                      <a:extLst>
                        <a:ext uri="{9D8B030D-6E8A-4147-A177-3AD203B41FA5}">
                          <a16:colId xmlns:a16="http://schemas.microsoft.com/office/drawing/2014/main" val="2335448548"/>
                        </a:ext>
                      </a:extLst>
                    </a:gridCol>
                  </a:tblGrid>
                  <a:tr h="40756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/>
                            <a:t>층명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층 유형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Filter size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stride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활성화 함수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Map size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맵 개수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64506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input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32 ⅹ 32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668770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convolution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ⅹ 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𝑡𝑎𝑛h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28 ⅹ 28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185905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Average pooling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 ⅹ 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𝑡𝑎𝑛h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 ⅹ 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5089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convolution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ⅹ 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𝑡𝑎𝑛h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 ⅹ 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66380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Average pooling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 ⅹ 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𝑡𝑎𝑛h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ⅹ 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452079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convolution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ⅹ 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𝑡𝑎𝑛h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 ⅹ 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120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598726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Fully-connected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𝑡𝑎𝑛h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764149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Fully-connected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RBF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9346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6">
                <a:extLst>
                  <a:ext uri="{FF2B5EF4-FFF2-40B4-BE49-F238E27FC236}">
                    <a16:creationId xmlns:a16="http://schemas.microsoft.com/office/drawing/2014/main" id="{63C94A9D-A0F2-42F4-987F-2BD80FBB52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652889"/>
                  </p:ext>
                </p:extLst>
              </p:nvPr>
            </p:nvGraphicFramePr>
            <p:xfrm>
              <a:off x="1141894" y="2273953"/>
              <a:ext cx="9908211" cy="35446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38458">
                      <a:extLst>
                        <a:ext uri="{9D8B030D-6E8A-4147-A177-3AD203B41FA5}">
                          <a16:colId xmlns:a16="http://schemas.microsoft.com/office/drawing/2014/main" val="3324668020"/>
                        </a:ext>
                      </a:extLst>
                    </a:gridCol>
                    <a:gridCol w="1973649">
                      <a:extLst>
                        <a:ext uri="{9D8B030D-6E8A-4147-A177-3AD203B41FA5}">
                          <a16:colId xmlns:a16="http://schemas.microsoft.com/office/drawing/2014/main" val="3302008061"/>
                        </a:ext>
                      </a:extLst>
                    </a:gridCol>
                    <a:gridCol w="1309125">
                      <a:extLst>
                        <a:ext uri="{9D8B030D-6E8A-4147-A177-3AD203B41FA5}">
                          <a16:colId xmlns:a16="http://schemas.microsoft.com/office/drawing/2014/main" val="484975094"/>
                        </a:ext>
                      </a:extLst>
                    </a:gridCol>
                    <a:gridCol w="1359705">
                      <a:extLst>
                        <a:ext uri="{9D8B030D-6E8A-4147-A177-3AD203B41FA5}">
                          <a16:colId xmlns:a16="http://schemas.microsoft.com/office/drawing/2014/main" val="1375985579"/>
                        </a:ext>
                      </a:extLst>
                    </a:gridCol>
                    <a:gridCol w="1547446">
                      <a:extLst>
                        <a:ext uri="{9D8B030D-6E8A-4147-A177-3AD203B41FA5}">
                          <a16:colId xmlns:a16="http://schemas.microsoft.com/office/drawing/2014/main" val="3071766163"/>
                        </a:ext>
                      </a:extLst>
                    </a:gridCol>
                    <a:gridCol w="1396721">
                      <a:extLst>
                        <a:ext uri="{9D8B030D-6E8A-4147-A177-3AD203B41FA5}">
                          <a16:colId xmlns:a16="http://schemas.microsoft.com/office/drawing/2014/main" val="1404954534"/>
                        </a:ext>
                      </a:extLst>
                    </a:gridCol>
                    <a:gridCol w="1283107">
                      <a:extLst>
                        <a:ext uri="{9D8B030D-6E8A-4147-A177-3AD203B41FA5}">
                          <a16:colId xmlns:a16="http://schemas.microsoft.com/office/drawing/2014/main" val="2335448548"/>
                        </a:ext>
                      </a:extLst>
                    </a:gridCol>
                  </a:tblGrid>
                  <a:tr h="40756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/>
                            <a:t>층명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층 유형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Filter size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stride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활성화 함수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Map size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맵 개수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64506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input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32 ⅹ 32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668770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convolution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ⅹ 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67323" t="-209231" r="-174803" b="-6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28 ⅹ 28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185905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Average pooling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 ⅹ 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67323" t="-314063" r="-174803" b="-5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 ⅹ 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5089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convolution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ⅹ 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67323" t="-414063" r="-174803" b="-4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 ⅹ 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66380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Average pooling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 ⅹ 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67323" t="-506154" r="-174803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ⅹ 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452079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convolution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ⅹ 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67323" t="-615625" r="-174803" b="-2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 ⅹ 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120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598726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Fully-connected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67323" t="-704615" r="-174803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764149"/>
                      </a:ext>
                    </a:extLst>
                  </a:tr>
                  <a:tr h="3921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Fully-connected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RBF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93469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3131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LeNet-5 : architecture diagram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59B4BC-F0BD-4BA2-B003-A861A7AAD81D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CDCE88E0-EA6D-4FCB-BED7-DB1A6945A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1219" y="2322140"/>
            <a:ext cx="11069562" cy="3820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86A436-1FB1-441D-974E-E2733768F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13" y="5552271"/>
            <a:ext cx="10736173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7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AlexNet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AD9ADF-DCAC-4345-A1D9-89D8BEE4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051" y="2254527"/>
            <a:ext cx="8888816" cy="378793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A189AC-6E06-4755-84A2-8CA944B99A81}"/>
              </a:ext>
            </a:extLst>
          </p:cNvPr>
          <p:cNvCxnSpPr/>
          <p:nvPr/>
        </p:nvCxnSpPr>
        <p:spPr>
          <a:xfrm flipH="1">
            <a:off x="4662435" y="2254527"/>
            <a:ext cx="411983" cy="4384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DB08FF-D2A2-4AF8-A66A-5084BBAA4B49}"/>
              </a:ext>
            </a:extLst>
          </p:cNvPr>
          <p:cNvSpPr txBox="1"/>
          <p:nvPr/>
        </p:nvSpPr>
        <p:spPr>
          <a:xfrm>
            <a:off x="5114611" y="1879042"/>
            <a:ext cx="16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Max Polling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2881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AlexNet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984AAAAB-B242-488A-9E9C-BB9242E2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62361"/>
              </p:ext>
            </p:extLst>
          </p:nvPr>
        </p:nvGraphicFramePr>
        <p:xfrm>
          <a:off x="906024" y="1608327"/>
          <a:ext cx="10379952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3598">
                  <a:extLst>
                    <a:ext uri="{9D8B030D-6E8A-4147-A177-3AD203B41FA5}">
                      <a16:colId xmlns:a16="http://schemas.microsoft.com/office/drawing/2014/main" val="2936266584"/>
                    </a:ext>
                  </a:extLst>
                </a:gridCol>
                <a:gridCol w="1738365">
                  <a:extLst>
                    <a:ext uri="{9D8B030D-6E8A-4147-A177-3AD203B41FA5}">
                      <a16:colId xmlns:a16="http://schemas.microsoft.com/office/drawing/2014/main" val="285509911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24223164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17596425"/>
                    </a:ext>
                  </a:extLst>
                </a:gridCol>
                <a:gridCol w="1173564">
                  <a:extLst>
                    <a:ext uri="{9D8B030D-6E8A-4147-A177-3AD203B41FA5}">
                      <a16:colId xmlns:a16="http://schemas.microsoft.com/office/drawing/2014/main" val="139725486"/>
                    </a:ext>
                  </a:extLst>
                </a:gridCol>
                <a:gridCol w="1297494">
                  <a:extLst>
                    <a:ext uri="{9D8B030D-6E8A-4147-A177-3AD203B41FA5}">
                      <a16:colId xmlns:a16="http://schemas.microsoft.com/office/drawing/2014/main" val="3338080231"/>
                    </a:ext>
                  </a:extLst>
                </a:gridCol>
                <a:gridCol w="1297494">
                  <a:extLst>
                    <a:ext uri="{9D8B030D-6E8A-4147-A177-3AD203B41FA5}">
                      <a16:colId xmlns:a16="http://schemas.microsoft.com/office/drawing/2014/main" val="4159024237"/>
                    </a:ext>
                  </a:extLst>
                </a:gridCol>
                <a:gridCol w="1297494">
                  <a:extLst>
                    <a:ext uri="{9D8B030D-6E8A-4147-A177-3AD203B41FA5}">
                      <a16:colId xmlns:a16="http://schemas.microsoft.com/office/drawing/2014/main" val="1606016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층명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층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Filter 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stride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padding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활성화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Map 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8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227 ⅹ 227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1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convolution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 ⅹ 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reLU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 ⅹ 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0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 pooling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 ⅹ 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 ⅹ 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5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convolution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 ⅹ 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reLU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 ⅹ 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 pooling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 ⅹ 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 ⅹ 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7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convolution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 ⅹ 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reLU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 ⅹ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384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3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convolution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 ⅹ 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reLU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 ⅹ 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384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4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convolution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 ⅹ 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reLU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 ⅹ 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 pooling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 ⅹ 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 ⅹ 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8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Fully-connected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reLU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4096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3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Fully-connected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reLU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4096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8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Fully-connected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softmax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7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792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17AE85-3D25-482A-9BB9-892FCA21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1628431"/>
            <a:ext cx="9439563" cy="37541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AlexNet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: architecture diagram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7C740B-24E8-4DC0-BBF4-ABE78279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020" y="5252761"/>
            <a:ext cx="4505954" cy="523948"/>
          </a:xfrm>
          <a:prstGeom prst="rect">
            <a:avLst/>
          </a:prstGeom>
        </p:spPr>
      </p:pic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52061D35-E9D2-493C-A54B-B3DC23B922B2}"/>
              </a:ext>
            </a:extLst>
          </p:cNvPr>
          <p:cNvSpPr/>
          <p:nvPr/>
        </p:nvSpPr>
        <p:spPr>
          <a:xfrm>
            <a:off x="5246911" y="4809341"/>
            <a:ext cx="1698171" cy="141078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C56A2-E76C-4739-B664-5FF24EBE9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020" y="5252761"/>
            <a:ext cx="4729094" cy="6239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59B4BC-F0BD-4BA2-B003-A861A7AAD81D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Relation to Biology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4B0350-D6A1-431A-9E3F-70D9DA3A7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443" y="1783080"/>
            <a:ext cx="5759113" cy="44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9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1385" y="2967335"/>
            <a:ext cx="98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  <a:endParaRPr lang="ko-KR" altLang="en-US" sz="5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980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What’s the RNN?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21F087F-518F-4494-896F-179CD1AC88D9}"/>
              </a:ext>
            </a:extLst>
          </p:cNvPr>
          <p:cNvSpPr/>
          <p:nvPr/>
        </p:nvSpPr>
        <p:spPr>
          <a:xfrm>
            <a:off x="4947430" y="2608480"/>
            <a:ext cx="2297139" cy="21488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RNN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8DCB0-F987-4561-A10C-FF1026330DAF}"/>
              </a:ext>
            </a:extLst>
          </p:cNvPr>
          <p:cNvSpPr txBox="1"/>
          <p:nvPr/>
        </p:nvSpPr>
        <p:spPr>
          <a:xfrm>
            <a:off x="2611475" y="5074418"/>
            <a:ext cx="71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시퀀스 데이터나 시간 개념이 포함된 데이터를 학습하기 위한 모델</a:t>
            </a:r>
          </a:p>
        </p:txBody>
      </p:sp>
    </p:spTree>
    <p:extLst>
      <p:ext uri="{BB962C8B-B14F-4D97-AF65-F5344CB8AC3E}">
        <p14:creationId xmlns:p14="http://schemas.microsoft.com/office/powerpoint/2010/main" val="1948056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Simple RNN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075BF1F-507A-43D9-A621-52B46F41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134" y="2154768"/>
            <a:ext cx="6816896" cy="386290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9C63F6CC-9A5E-4AF3-B3FF-DC4740E89FD7}"/>
              </a:ext>
            </a:extLst>
          </p:cNvPr>
          <p:cNvSpPr/>
          <p:nvPr/>
        </p:nvSpPr>
        <p:spPr>
          <a:xfrm>
            <a:off x="2632669" y="3449096"/>
            <a:ext cx="1326382" cy="1354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035B46-5947-40D3-AD48-F4CD12FEB8E3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295860" y="4803111"/>
            <a:ext cx="0" cy="7938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5A56CF-1F42-41DF-9953-BE10B465DD3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295860" y="2632668"/>
            <a:ext cx="0" cy="816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56F3B3-5FA0-49B6-A64C-A30DAF8D33C5}"/>
              </a:ext>
            </a:extLst>
          </p:cNvPr>
          <p:cNvCxnSpPr>
            <a:endCxn id="7" idx="6"/>
          </p:cNvCxnSpPr>
          <p:nvPr/>
        </p:nvCxnSpPr>
        <p:spPr>
          <a:xfrm flipV="1">
            <a:off x="2632669" y="4126104"/>
            <a:ext cx="1326382" cy="3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FE733B-A55D-493B-A63E-1252606C6158}"/>
              </a:ext>
            </a:extLst>
          </p:cNvPr>
          <p:cNvSpPr txBox="1"/>
          <p:nvPr/>
        </p:nvSpPr>
        <p:spPr>
          <a:xfrm>
            <a:off x="3155181" y="3594712"/>
            <a:ext cx="23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0BCC1D-3F72-4BDD-BE47-BF7A7C40377A}"/>
                  </a:ext>
                </a:extLst>
              </p:cNvPr>
              <p:cNvSpPr txBox="1"/>
              <p:nvPr/>
            </p:nvSpPr>
            <p:spPr>
              <a:xfrm>
                <a:off x="3125036" y="4194344"/>
                <a:ext cx="231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0BCC1D-3F72-4BDD-BE47-BF7A7C40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036" y="4194344"/>
                <a:ext cx="231112" cy="461665"/>
              </a:xfrm>
              <a:prstGeom prst="rect">
                <a:avLst/>
              </a:prstGeom>
              <a:blipFill>
                <a:blip r:embed="rId5"/>
                <a:stretch>
                  <a:fillRect l="-7895" r="-5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629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C58FD9A-02E4-4557-87C4-43F4E5168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78" y="2286106"/>
            <a:ext cx="8368244" cy="35519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FACB92-1012-4B00-B2C1-6F221097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88" y="2431054"/>
            <a:ext cx="2509303" cy="32620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Simple RNN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200A8FB-33FC-404F-8C56-59AD2971D919}"/>
              </a:ext>
            </a:extLst>
          </p:cNvPr>
          <p:cNvSpPr/>
          <p:nvPr/>
        </p:nvSpPr>
        <p:spPr>
          <a:xfrm>
            <a:off x="1974880" y="3268226"/>
            <a:ext cx="1326382" cy="1354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780BB0-FA2C-46D0-B179-9A6B3CAEB229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2638071" y="4622241"/>
            <a:ext cx="0" cy="7938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E32F35-E15D-46EB-A999-F48159E171C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638071" y="2451798"/>
            <a:ext cx="0" cy="816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2B1DA2-C5CD-41F5-AC8D-8295D660F2A1}"/>
              </a:ext>
            </a:extLst>
          </p:cNvPr>
          <p:cNvSpPr txBox="1"/>
          <p:nvPr/>
        </p:nvSpPr>
        <p:spPr>
          <a:xfrm>
            <a:off x="2497392" y="3413842"/>
            <a:ext cx="23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24BEE2-C339-487C-85A5-AC4F3932CD07}"/>
                  </a:ext>
                </a:extLst>
              </p:cNvPr>
              <p:cNvSpPr txBox="1"/>
              <p:nvPr/>
            </p:nvSpPr>
            <p:spPr>
              <a:xfrm>
                <a:off x="2467247" y="4013474"/>
                <a:ext cx="231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24BEE2-C339-487C-85A5-AC4F3932C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47" y="4013474"/>
                <a:ext cx="231112" cy="461665"/>
              </a:xfrm>
              <a:prstGeom prst="rect">
                <a:avLst/>
              </a:prstGeom>
              <a:blipFill>
                <a:blip r:embed="rId6"/>
                <a:stretch>
                  <a:fillRect l="-7895" r="-5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5FABD73-033C-4A6E-8759-5AEFA73A3497}"/>
              </a:ext>
            </a:extLst>
          </p:cNvPr>
          <p:cNvSpPr txBox="1"/>
          <p:nvPr/>
        </p:nvSpPr>
        <p:spPr>
          <a:xfrm>
            <a:off x="2502793" y="5536058"/>
            <a:ext cx="30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4E1C6-A70E-44C1-BA2F-42550624F9AB}"/>
              </a:ext>
            </a:extLst>
          </p:cNvPr>
          <p:cNvSpPr txBox="1"/>
          <p:nvPr/>
        </p:nvSpPr>
        <p:spPr>
          <a:xfrm>
            <a:off x="2502793" y="2001724"/>
            <a:ext cx="30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618FFF-CFD2-4BFE-84B8-8365D9682243}"/>
              </a:ext>
            </a:extLst>
          </p:cNvPr>
          <p:cNvCxnSpPr/>
          <p:nvPr/>
        </p:nvCxnSpPr>
        <p:spPr>
          <a:xfrm flipV="1">
            <a:off x="1974880" y="3951591"/>
            <a:ext cx="1326382" cy="3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B21527-00F6-4D38-AA98-1EAE89318C73}"/>
              </a:ext>
            </a:extLst>
          </p:cNvPr>
          <p:cNvCxnSpPr/>
          <p:nvPr/>
        </p:nvCxnSpPr>
        <p:spPr>
          <a:xfrm>
            <a:off x="2655838" y="2964264"/>
            <a:ext cx="8610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6B07FC9-1A27-42E9-926E-38CA1D95C29C}"/>
              </a:ext>
            </a:extLst>
          </p:cNvPr>
          <p:cNvCxnSpPr>
            <a:cxnSpLocks/>
          </p:cNvCxnSpPr>
          <p:nvPr/>
        </p:nvCxnSpPr>
        <p:spPr>
          <a:xfrm flipH="1">
            <a:off x="3504183" y="2952214"/>
            <a:ext cx="19820" cy="2046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9C8C04-6DEA-4C1A-AC23-5166E9CE9269}"/>
              </a:ext>
            </a:extLst>
          </p:cNvPr>
          <p:cNvCxnSpPr/>
          <p:nvPr/>
        </p:nvCxnSpPr>
        <p:spPr>
          <a:xfrm flipH="1">
            <a:off x="2612948" y="5007060"/>
            <a:ext cx="9110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2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Simple RNN : Recurrent Layer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B50766C-9D14-441C-ACEF-D91CA543C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073" y="2073578"/>
            <a:ext cx="9569854" cy="36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50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Simple RNN : Recurrent Layer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01FC3C-6DB3-442F-B4A5-52E964193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311" y="1988745"/>
            <a:ext cx="3324689" cy="4153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7DADE-FD29-43FE-8FC1-B5E43B56BD27}"/>
                  </a:ext>
                </a:extLst>
              </p:cNvPr>
              <p:cNvSpPr txBox="1"/>
              <p:nvPr/>
            </p:nvSpPr>
            <p:spPr>
              <a:xfrm>
                <a:off x="5876253" y="2971456"/>
                <a:ext cx="39922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7DADE-FD29-43FE-8FC1-B5E43B56B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253" y="2971456"/>
                <a:ext cx="3992247" cy="369332"/>
              </a:xfrm>
              <a:prstGeom prst="rect">
                <a:avLst/>
              </a:prstGeom>
              <a:blipFill>
                <a:blip r:embed="rId5"/>
                <a:stretch>
                  <a:fillRect l="-916" r="-1679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EE6DB-E6DC-4472-A3F9-A1DD9A28AA4C}"/>
                  </a:ext>
                </a:extLst>
              </p:cNvPr>
              <p:cNvSpPr txBox="1"/>
              <p:nvPr/>
            </p:nvSpPr>
            <p:spPr>
              <a:xfrm>
                <a:off x="4729628" y="3510190"/>
                <a:ext cx="6212213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의 출력 벡터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입</m:t>
                    </m:r>
                  </m:oMath>
                </a14:m>
                <a:r>
                  <a:rPr lang="ko-KR" altLang="en-US" dirty="0"/>
                  <a:t>력으로부터 재귀 뉴런의 가중치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EE6DB-E6DC-4472-A3F9-A1DD9A28A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28" y="3510190"/>
                <a:ext cx="6212213" cy="282193"/>
              </a:xfrm>
              <a:prstGeom prst="rect">
                <a:avLst/>
              </a:prstGeom>
              <a:blipFill>
                <a:blip r:embed="rId6"/>
                <a:stretch>
                  <a:fillRect l="-1374" t="-26087" r="-147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BA4AA2-B01C-422F-B967-6264B40CE658}"/>
                  </a:ext>
                </a:extLst>
              </p:cNvPr>
              <p:cNvSpPr txBox="1"/>
              <p:nvPr/>
            </p:nvSpPr>
            <p:spPr>
              <a:xfrm>
                <a:off x="4618018" y="3880819"/>
                <a:ext cx="628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ko-KR" altLang="en-US" dirty="0"/>
                  <a:t>재귀 뉴런으로부터 자신으로의 가중치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BA4AA2-B01C-422F-B967-6264B40C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18" y="3880819"/>
                <a:ext cx="628566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3F6064-57D3-4CD6-A5EA-05F7DF9A1305}"/>
                  </a:ext>
                </a:extLst>
              </p:cNvPr>
              <p:cNvSpPr txBox="1"/>
              <p:nvPr/>
            </p:nvSpPr>
            <p:spPr>
              <a:xfrm>
                <a:off x="4618019" y="4250151"/>
                <a:ext cx="423420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𝐴𝑐𝑡𝑖𝑣𝑎𝑡𝑖𝑜𝑛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𝐹𝑢𝑛𝑐𝑡𝑖𝑜𝑛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ko-KR" altLang="en-US" dirty="0"/>
                  <a:t>은 행렬의 곱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3F6064-57D3-4CD6-A5EA-05F7DF9A1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19" y="4250151"/>
                <a:ext cx="4234200" cy="374526"/>
              </a:xfrm>
              <a:prstGeom prst="rect">
                <a:avLst/>
              </a:prstGeom>
              <a:blipFill>
                <a:blip r:embed="rId8"/>
                <a:stretch>
                  <a:fillRect l="-432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21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Simple RNN : Recurrent Layer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39BEE5-B982-4B34-82A0-B3116E43B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19" y="2242600"/>
            <a:ext cx="1011696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82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LSTM : Long Short-Term Memory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C3AB96E-39CB-4872-9FFE-E8E791382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444" y="2770247"/>
            <a:ext cx="492511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33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LSTM : Long Short-Term Memory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C89F5A-DE45-4CFD-8EC1-84D6C6DC36E1}"/>
                  </a:ext>
                </a:extLst>
              </p:cNvPr>
              <p:cNvSpPr txBox="1"/>
              <p:nvPr/>
            </p:nvSpPr>
            <p:spPr>
              <a:xfrm>
                <a:off x="2459271" y="2773347"/>
                <a:ext cx="411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C89F5A-DE45-4CFD-8EC1-84D6C6DC3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271" y="2773347"/>
                <a:ext cx="411908" cy="276999"/>
              </a:xfrm>
              <a:prstGeom prst="rect">
                <a:avLst/>
              </a:prstGeom>
              <a:blipFill>
                <a:blip r:embed="rId5"/>
                <a:stretch>
                  <a:fillRect l="-4412" r="-294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B27B87-AB89-4EEC-BDB0-CBE129C25BBD}"/>
                  </a:ext>
                </a:extLst>
              </p:cNvPr>
              <p:cNvSpPr txBox="1"/>
              <p:nvPr/>
            </p:nvSpPr>
            <p:spPr>
              <a:xfrm>
                <a:off x="4541853" y="6286902"/>
                <a:ext cx="437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B27B87-AB89-4EEC-BDB0-CBE129C25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853" y="6286902"/>
                <a:ext cx="437556" cy="276999"/>
              </a:xfrm>
              <a:prstGeom prst="rect">
                <a:avLst/>
              </a:prstGeom>
              <a:blipFill>
                <a:blip r:embed="rId6"/>
                <a:stretch>
                  <a:fillRect l="-9722" r="-277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18CBE8-3E46-4019-B3C2-4D2F1D753F9A}"/>
                  </a:ext>
                </a:extLst>
              </p:cNvPr>
              <p:cNvSpPr txBox="1"/>
              <p:nvPr/>
            </p:nvSpPr>
            <p:spPr>
              <a:xfrm>
                <a:off x="6092293" y="6286902"/>
                <a:ext cx="295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18CBE8-3E46-4019-B3C2-4D2F1D753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293" y="6286902"/>
                <a:ext cx="295209" cy="276999"/>
              </a:xfrm>
              <a:prstGeom prst="rect">
                <a:avLst/>
              </a:prstGeom>
              <a:blipFill>
                <a:blip r:embed="rId7"/>
                <a:stretch>
                  <a:fillRect l="-12245" r="-2041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B0B17B-C5C0-4DED-8EFD-C966999635A7}"/>
                  </a:ext>
                </a:extLst>
              </p:cNvPr>
              <p:cNvSpPr txBox="1"/>
              <p:nvPr/>
            </p:nvSpPr>
            <p:spPr>
              <a:xfrm>
                <a:off x="8805267" y="1588457"/>
                <a:ext cx="271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B0B17B-C5C0-4DED-8EFD-C9669996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267" y="1588457"/>
                <a:ext cx="271548" cy="276999"/>
              </a:xfrm>
              <a:prstGeom prst="rect">
                <a:avLst/>
              </a:prstGeom>
              <a:blipFill>
                <a:blip r:embed="rId8"/>
                <a:stretch>
                  <a:fillRect l="-13333" r="-22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6824AB-10FE-46D1-8C74-76DD62424A35}"/>
                  </a:ext>
                </a:extLst>
              </p:cNvPr>
              <p:cNvSpPr txBox="1"/>
              <p:nvPr/>
            </p:nvSpPr>
            <p:spPr>
              <a:xfrm>
                <a:off x="9390129" y="2471893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6824AB-10FE-46D1-8C74-76DD62424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129" y="2471893"/>
                <a:ext cx="283667" cy="276999"/>
              </a:xfrm>
              <a:prstGeom prst="rect">
                <a:avLst/>
              </a:prstGeom>
              <a:blipFill>
                <a:blip r:embed="rId9"/>
                <a:stretch>
                  <a:fillRect l="-14894" r="-2128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36B336-AC0C-4725-84E6-0D94A35F900E}"/>
                  </a:ext>
                </a:extLst>
              </p:cNvPr>
              <p:cNvSpPr txBox="1"/>
              <p:nvPr/>
            </p:nvSpPr>
            <p:spPr>
              <a:xfrm>
                <a:off x="9391156" y="2723107"/>
                <a:ext cx="2580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36B336-AC0C-4725-84E6-0D94A35F9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156" y="2723107"/>
                <a:ext cx="258019" cy="276999"/>
              </a:xfrm>
              <a:prstGeom prst="rect">
                <a:avLst/>
              </a:prstGeom>
              <a:blipFill>
                <a:blip r:embed="rId10"/>
                <a:stretch>
                  <a:fillRect l="-7143" r="-476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7E6A7992-197E-455F-A809-81D20CA97D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3834" y="1850086"/>
            <a:ext cx="6516294" cy="44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73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THANK YOU!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3444390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Perceptron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A15FF2-AC03-42CE-9A34-290F7AEF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64" y="1773946"/>
            <a:ext cx="6058746" cy="4267796"/>
          </a:xfrm>
          <a:prstGeom prst="rect">
            <a:avLst/>
          </a:prstGeom>
        </p:spPr>
      </p:pic>
      <p:pic>
        <p:nvPicPr>
          <p:cNvPr id="1025" name="_x314974480">
            <a:extLst>
              <a:ext uri="{FF2B5EF4-FFF2-40B4-BE49-F238E27FC236}">
                <a16:creationId xmlns:a16="http://schemas.microsoft.com/office/drawing/2014/main" id="{C230576C-138C-4529-8B19-EC1887B01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27" y="3595812"/>
            <a:ext cx="4454450" cy="84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4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AND, OR, and XOR Datasets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1A3D93-88F5-41D6-A536-28E764CB5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9" y="4729145"/>
            <a:ext cx="7259063" cy="18385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853B08-E7CA-4EE3-8B66-292582019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007" y="1729266"/>
            <a:ext cx="8225986" cy="28471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7ED288B-6E67-4895-8A50-96C0EC6FE1EE}"/>
              </a:ext>
            </a:extLst>
          </p:cNvPr>
          <p:cNvSpPr/>
          <p:nvPr/>
        </p:nvSpPr>
        <p:spPr>
          <a:xfrm>
            <a:off x="7370306" y="1729266"/>
            <a:ext cx="2497016" cy="27820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0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MLP : Multi-Layer Perceptron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073" name="_x315381128">
            <a:extLst>
              <a:ext uri="{FF2B5EF4-FFF2-40B4-BE49-F238E27FC236}">
                <a16:creationId xmlns:a16="http://schemas.microsoft.com/office/drawing/2014/main" id="{97748F8F-6F70-4F12-99EB-B61BE856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48" y="1838755"/>
            <a:ext cx="6380704" cy="430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78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Activation Functions :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Sigmond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Function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F6C3C5-67A2-4B40-9E0C-869FF59A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12" y="2154768"/>
            <a:ext cx="6370318" cy="34747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98AC6F-AE27-4051-8B0B-6048EA272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1" y="2968771"/>
            <a:ext cx="1447874" cy="917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6BFF43-A60D-482B-8838-BECCD19F5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461" y="4114445"/>
            <a:ext cx="3310955" cy="6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6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Activation Functions : tanh Function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C06D6-55AE-42D7-9506-502CC11FB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70" y="1850140"/>
            <a:ext cx="6668588" cy="3377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76902F-E6E9-4146-BDFB-7728AE4CB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2" y="5458294"/>
            <a:ext cx="4648196" cy="6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3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2743</Words>
  <Application>Microsoft Office PowerPoint</Application>
  <PresentationFormat>와이드스크린</PresentationFormat>
  <Paragraphs>420</Paragraphs>
  <Slides>49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맑은 고딕</vt:lpstr>
      <vt:lpstr>-윤고딕310</vt:lpstr>
      <vt:lpstr>-윤고딕330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Jiyeon</dc:creator>
  <cp:lastModifiedBy>Jeong Jiyeon</cp:lastModifiedBy>
  <cp:revision>122</cp:revision>
  <dcterms:created xsi:type="dcterms:W3CDTF">2020-03-23T07:40:48Z</dcterms:created>
  <dcterms:modified xsi:type="dcterms:W3CDTF">2020-03-25T03:32:13Z</dcterms:modified>
</cp:coreProperties>
</file>