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4" r:id="rId5"/>
    <p:sldId id="309" r:id="rId6"/>
    <p:sldId id="301" r:id="rId7"/>
    <p:sldId id="310" r:id="rId8"/>
    <p:sldId id="311" r:id="rId9"/>
    <p:sldId id="312" r:id="rId10"/>
    <p:sldId id="315" r:id="rId11"/>
    <p:sldId id="316" r:id="rId12"/>
    <p:sldId id="317" r:id="rId13"/>
    <p:sldId id="318" r:id="rId14"/>
    <p:sldId id="313" r:id="rId15"/>
    <p:sldId id="307" r:id="rId16"/>
    <p:sldId id="320" r:id="rId17"/>
    <p:sldId id="314" r:id="rId18"/>
    <p:sldId id="321" r:id="rId19"/>
    <p:sldId id="319" r:id="rId20"/>
    <p:sldId id="322" r:id="rId21"/>
    <p:sldId id="323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4B4EA"/>
    <a:srgbClr val="9AD3E9"/>
    <a:srgbClr val="98DFBB"/>
    <a:srgbClr val="F8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8" autoAdjust="0"/>
    <p:restoredTop sz="86107" autoAdjust="0"/>
  </p:normalViewPr>
  <p:slideViewPr>
    <p:cSldViewPr>
      <p:cViewPr varScale="1">
        <p:scale>
          <a:sx n="94" d="100"/>
          <a:sy n="94" d="100"/>
        </p:scale>
        <p:origin x="180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HDF5 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세트에 엄청난 양의 데이터를 저장하고 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NumPy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같은 방식으로 데이터를 조작할 수 있다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예를 들어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표준 파이썬 구문을 사용하여 디스크에 저장된 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테라바이트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데이터셋의 행을 메모리에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로드된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단순한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NumPy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어레이인 것처럼 액세스하고 잘라낼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아마도 가장 좋은 것은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HDF5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포맷이 표준화되어 있다는 것인데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HDF5 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포맷으로 저장된 데이터셋은 본질적으로 휴대성이 뛰어나 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C, MATLAB, Java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같은 다른 프로그래밍 언어를 사용하는 다른 개발자들이 접근할 수 있다는 것을 의미한다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7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1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2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정규화는 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일반화 오류를 줄이기 위한 학습 알고리즘을 수정하지만 교육 오류는 수정하지 않는다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네트워크 아키텍처 자체를 수정한다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훈련을 위해 네트워크로 전달되는 데이터 증가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 </a:t>
            </a:r>
            <a:r>
              <a:rPr lang="en-US" altLang="ko-KR" dirty="0"/>
              <a:t>0~30 </a:t>
            </a:r>
            <a:r>
              <a:rPr lang="ko-KR" altLang="en-US" dirty="0"/>
              <a:t>무작위</a:t>
            </a:r>
            <a:endParaRPr lang="en-US" altLang="ko-KR" dirty="0"/>
          </a:p>
          <a:p>
            <a:r>
              <a:rPr lang="en-US" altLang="ko-KR" dirty="0" err="1"/>
              <a:t>Width_shift_range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지정된 수평방향 이동 범위내에서 임의로 </a:t>
            </a:r>
            <a:r>
              <a:rPr lang="ko-KR" altLang="en-US" b="0" i="0" dirty="0" err="1">
                <a:solidFill>
                  <a:srgbClr val="737373"/>
                </a:solidFill>
                <a:effectLst/>
                <a:latin typeface="Helvetica Neue"/>
              </a:rPr>
              <a:t>원본이미지를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 이동시킵니다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넓이의 비율로 나타냄 예를 들어 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0.1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이고 전체 넓이가 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100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이면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, 10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픽셀 내외로 좌우 이동시킵니다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.</a:t>
            </a:r>
          </a:p>
          <a:p>
            <a:r>
              <a:rPr lang="en-US" altLang="ko-KR" sz="1200" dirty="0" err="1">
                <a:solidFill>
                  <a:srgbClr val="404040"/>
                </a:solidFill>
              </a:rPr>
              <a:t>height_shift_range</a:t>
            </a:r>
            <a:r>
              <a:rPr lang="en-US" altLang="ko-KR" sz="1200" dirty="0">
                <a:solidFill>
                  <a:srgbClr val="404040"/>
                </a:solidFill>
              </a:rPr>
              <a:t> </a:t>
            </a:r>
            <a:r>
              <a:rPr lang="ko-KR" altLang="en-US" sz="1200" dirty="0">
                <a:solidFill>
                  <a:srgbClr val="404040"/>
                </a:solidFill>
              </a:rPr>
              <a:t>수직방향 이동 범위 내에서 임의로 </a:t>
            </a:r>
            <a:r>
              <a:rPr lang="ko-KR" altLang="en-US" sz="1200" dirty="0" err="1">
                <a:solidFill>
                  <a:srgbClr val="404040"/>
                </a:solidFill>
              </a:rPr>
              <a:t>원본이미지</a:t>
            </a:r>
            <a:r>
              <a:rPr lang="ko-KR" altLang="en-US" sz="1200" dirty="0">
                <a:solidFill>
                  <a:srgbClr val="404040"/>
                </a:solidFill>
              </a:rPr>
              <a:t> 이동</a:t>
            </a:r>
            <a:endParaRPr lang="en-US" altLang="ko-KR" sz="1200" dirty="0">
              <a:solidFill>
                <a:srgbClr val="404040"/>
              </a:solidFill>
            </a:endParaRPr>
          </a:p>
          <a:p>
            <a:r>
              <a:rPr lang="en-US" altLang="ko-KR" sz="1200" dirty="0" err="1">
                <a:solidFill>
                  <a:srgbClr val="404040"/>
                </a:solidFill>
              </a:rPr>
              <a:t>shear_range</a:t>
            </a:r>
            <a:r>
              <a:rPr lang="en-US" altLang="ko-KR" sz="1200" dirty="0">
                <a:solidFill>
                  <a:srgbClr val="404040"/>
                </a:solidFill>
              </a:rPr>
              <a:t> 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밀림 강도 범위내에서 임의로 </a:t>
            </a:r>
            <a:r>
              <a:rPr lang="ko-KR" altLang="en-US" b="0" i="0" dirty="0" err="1">
                <a:solidFill>
                  <a:srgbClr val="737373"/>
                </a:solidFill>
                <a:effectLst/>
                <a:latin typeface="Helvetica Neue"/>
              </a:rPr>
              <a:t>원본이미지를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 변형시킵니다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수치는 시계반대방향으로 밀림 강도를 라디안으로 나타냅니다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예를 들어 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0.2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이라면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, 0.2 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라디안내외로 시계반대방향으로 변형시킵니다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.</a:t>
            </a:r>
            <a:br>
              <a:rPr lang="en-US" altLang="ko-KR" b="0" i="0" dirty="0">
                <a:solidFill>
                  <a:srgbClr val="404040"/>
                </a:solidFill>
                <a:effectLst/>
                <a:latin typeface="Helvetica Neue"/>
              </a:rPr>
            </a:br>
            <a:r>
              <a:rPr lang="en-US" altLang="ko-KR" sz="1200" dirty="0" err="1">
                <a:solidFill>
                  <a:srgbClr val="404040"/>
                </a:solidFill>
              </a:rPr>
              <a:t>zoom_range</a:t>
            </a:r>
            <a:r>
              <a:rPr lang="en-US" altLang="ko-KR" sz="1200" dirty="0">
                <a:solidFill>
                  <a:srgbClr val="404040"/>
                </a:solidFill>
              </a:rPr>
              <a:t> </a:t>
            </a:r>
            <a:r>
              <a:rPr lang="ko-KR" altLang="en-US" sz="1200" dirty="0">
                <a:solidFill>
                  <a:srgbClr val="404040"/>
                </a:solidFill>
              </a:rPr>
              <a:t>지정된 확대 축소 범위내에서 임의로 </a:t>
            </a:r>
            <a:r>
              <a:rPr lang="ko-KR" altLang="en-US" sz="1200" dirty="0" err="1">
                <a:solidFill>
                  <a:srgbClr val="404040"/>
                </a:solidFill>
              </a:rPr>
              <a:t>원본이미지</a:t>
            </a:r>
            <a:r>
              <a:rPr lang="ko-KR" altLang="en-US" sz="1200" dirty="0">
                <a:solidFill>
                  <a:srgbClr val="404040"/>
                </a:solidFill>
              </a:rPr>
              <a:t> 확대</a:t>
            </a:r>
            <a:r>
              <a:rPr lang="en-US" altLang="ko-KR" sz="1200" dirty="0">
                <a:solidFill>
                  <a:srgbClr val="404040"/>
                </a:solidFill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</a:rPr>
              <a:t>축소 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“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1-</a:t>
            </a:r>
            <a:r>
              <a:rPr lang="ko-KR" altLang="en-US" b="0" i="0" dirty="0" err="1">
                <a:solidFill>
                  <a:srgbClr val="737373"/>
                </a:solidFill>
                <a:effectLst/>
                <a:latin typeface="Helvetica Neue"/>
              </a:rPr>
              <a:t>수치”부터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 “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1+</a:t>
            </a:r>
            <a:r>
              <a:rPr lang="ko-KR" altLang="en-US" b="0" i="0" dirty="0" err="1">
                <a:solidFill>
                  <a:srgbClr val="737373"/>
                </a:solidFill>
                <a:effectLst/>
                <a:latin typeface="Helvetica Neue"/>
              </a:rPr>
              <a:t>수치”사이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 범위로 확대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/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축소를 합니다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예를 들어 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0.3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이라면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, 0.7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배에서 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1.3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배 크기 변화를 시킵니다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.</a:t>
            </a:r>
          </a:p>
          <a:p>
            <a:r>
              <a:rPr lang="en-US" altLang="ko-KR" sz="1200" dirty="0" err="1">
                <a:solidFill>
                  <a:srgbClr val="404040"/>
                </a:solidFill>
              </a:rPr>
              <a:t>horizontal_flip</a:t>
            </a:r>
            <a:r>
              <a:rPr lang="en-US" altLang="ko-KR" sz="1200" b="0" i="0" dirty="0">
                <a:solidFill>
                  <a:srgbClr val="737373"/>
                </a:solidFill>
                <a:effectLst/>
                <a:latin typeface="Helvetica Neue"/>
              </a:rPr>
              <a:t> </a:t>
            </a:r>
            <a:r>
              <a:rPr lang="ko-KR" altLang="en-US" sz="1200" b="0" i="0" dirty="0">
                <a:solidFill>
                  <a:srgbClr val="737373"/>
                </a:solidFill>
                <a:effectLst/>
                <a:latin typeface="Helvetica Neue"/>
              </a:rPr>
              <a:t>수평방향 뒤집기 가능</a:t>
            </a:r>
            <a:endParaRPr lang="en-US" altLang="ko-KR" sz="1200" b="0" i="0" dirty="0">
              <a:solidFill>
                <a:srgbClr val="737373"/>
              </a:solidFill>
              <a:effectLst/>
              <a:latin typeface="Helvetica Neue"/>
            </a:endParaRPr>
          </a:p>
          <a:p>
            <a:r>
              <a:rPr lang="en-US" altLang="ko-KR" b="0" i="0" dirty="0" err="1">
                <a:solidFill>
                  <a:srgbClr val="737373"/>
                </a:solidFill>
                <a:effectLst/>
                <a:latin typeface="Helvetica Neue"/>
              </a:rPr>
              <a:t>Fill_mode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경계에서 어떻게 채워지는지 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(nearest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는 </a:t>
            </a:r>
            <a:r>
              <a:rPr lang="ko-KR" altLang="en-US" b="0" i="0" dirty="0" err="1">
                <a:solidFill>
                  <a:srgbClr val="737373"/>
                </a:solidFill>
                <a:effectLst/>
                <a:latin typeface="Helvetica Neue"/>
              </a:rPr>
              <a:t>가까운곳기준으로</a:t>
            </a:r>
            <a:r>
              <a:rPr lang="ko-KR" altLang="en-US" b="0" i="0" dirty="0">
                <a:solidFill>
                  <a:srgbClr val="737373"/>
                </a:solidFill>
                <a:effectLst/>
                <a:latin typeface="Helvetica Neue"/>
              </a:rPr>
              <a:t> 똑같이 </a:t>
            </a:r>
            <a:r>
              <a:rPr lang="ko-KR" altLang="en-US" b="0" i="0" dirty="0" err="1">
                <a:solidFill>
                  <a:srgbClr val="737373"/>
                </a:solidFill>
                <a:effectLst/>
                <a:latin typeface="Helvetica Neue"/>
              </a:rPr>
              <a:t>채워짐</a:t>
            </a:r>
            <a:r>
              <a:rPr lang="en-US" altLang="ko-KR" b="0" i="0" dirty="0">
                <a:solidFill>
                  <a:srgbClr val="737373"/>
                </a:solidFill>
                <a:effectLst/>
                <a:latin typeface="Helvetica Neue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9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피쳐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특징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추출기로서의 네트워크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3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3.1: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왼쪽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1,000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ImageNet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클래스 레이블 각각에 대한 확률을 출력하는 원래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VGG16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네트워크 아키텍처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오른쪽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VGG16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계층을 제거하고 대신 최종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POLU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계층의 출력을 반환하십시오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출력은 우리의 추출된 특징으로 작용할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네트워크에 이미지를 입력한다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포워드는 네트워크를 통해 전파된다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네트워크의 끝에서 최종 분류 확률을 얻는다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그러나 전체 네트워크를 통해 이미지가 전달되도록 해야 한다는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규칙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 대신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활성화나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풀링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레이어와 같은 임의 계층에서의 전파를 중지하고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이때 네트워크에서 값을 추출한 다음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기능 벡터로 사용할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3.1: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왼쪽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1,000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ImageNet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클래스 레이블 각각에 대한 확률을 출력하는 원래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VGG16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네트워크 아키텍처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오른쪽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VGG16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계층을 제거하고 대신 최종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POLU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계층의 출력을 반환하십시오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출력은 우리의 추출된 특징으로 작용할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네트워크의 레이어와 함께 각 레이어에 대한 볼륨의 입출력 형상도 포함시켰다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CNN 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자체는 이러한 새로운 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class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인식할 수 없다는 것을 명심하십시오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대신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우리는 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CNN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중간 기능 추출기로 사용하고 있다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전송 학습을 적용함으로써 적은 노력으로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초정확한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이미지 분류기를 구축할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이러한 특징을 추출하여 효율적으로 저장하는 것이 요령이다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r>
              <a:rPr lang="en-US" altLang="ko-KR" dirty="0"/>
              <a:t>-&gt; HDF5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6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HDF5의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저장하는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방식과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유사하게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계층적으로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저장된다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6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컨테이너와 같은 구조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HDF5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작성되지만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h5py 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모듈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(h5py.org)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사용함으로써 파이썬 프로그래밍 언어를 사용하여 기본 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 API</a:t>
            </a:r>
            <a:r>
              <a:rPr lang="ko-KR" altLang="en-US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접근할 수 있다</a:t>
            </a:r>
            <a:r>
              <a:rPr lang="en-US" altLang="ko-KR" sz="1800" kern="0" spc="0" dirty="0">
                <a:solidFill>
                  <a:srgbClr val="B2101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 dirty="0">
              <a:solidFill>
                <a:srgbClr val="B2101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ans"/>
              </a:rPr>
              <a:t>그림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3.2: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ans"/>
              </a:rPr>
              <a:t>세 개의 데이터셋이 있는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HDF5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ans"/>
              </a:rPr>
              <a:t>파일의 예 첫 번째 데이터 집합에는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CALTECH-101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ans"/>
              </a:rPr>
              <a:t>의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Noto Sans"/>
              </a:rPr>
              <a:t>label_names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ans"/>
              </a:rPr>
              <a:t>가 포함되어 있다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ans"/>
              </a:rPr>
              <a:t>그리고 우리는 각각의 이미지를 해당 클래스 라벨에 매핑하는 라벨을 가지고 있다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ans"/>
              </a:rPr>
              <a:t>마지막으로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ans"/>
              </a:rPr>
              <a:t>기능 데이터 집합에는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CNN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ans"/>
              </a:rPr>
              <a:t>이 추출한 이미지 정량화가 포함되어 있다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0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918646"/>
            <a:ext cx="5220072" cy="1080120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DEEP LEARNING FOR COMPUTER VISION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/>
              <a:t>Visualizing Data Augmentation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CFDE-3BBD-408C-8717-870139645800}"/>
              </a:ext>
            </a:extLst>
          </p:cNvPr>
          <p:cNvSpPr txBox="1"/>
          <p:nvPr/>
        </p:nvSpPr>
        <p:spPr>
          <a:xfrm>
            <a:off x="179512" y="2166881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</a:rPr>
              <a:t>$ python augmentation_demo.py –image </a:t>
            </a:r>
            <a:r>
              <a:rPr lang="ko-KR" altLang="en-US" sz="1400" dirty="0">
                <a:solidFill>
                  <a:srgbClr val="404040"/>
                </a:solidFill>
              </a:rPr>
              <a:t>이미지 이름 </a:t>
            </a:r>
            <a:r>
              <a:rPr lang="en-US" altLang="ko-KR" sz="1400" dirty="0">
                <a:solidFill>
                  <a:srgbClr val="404040"/>
                </a:solidFill>
              </a:rPr>
              <a:t>–output </a:t>
            </a:r>
            <a:r>
              <a:rPr lang="ko-KR" altLang="en-US" sz="1400" dirty="0">
                <a:solidFill>
                  <a:srgbClr val="404040"/>
                </a:solidFill>
              </a:rPr>
              <a:t>출력 이미지 저장할 디렉터리</a:t>
            </a:r>
            <a:endParaRPr lang="en-US" altLang="ko-KR" sz="1400" dirty="0">
              <a:solidFill>
                <a:srgbClr val="40404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EF2E93-E813-40B6-A7A2-224DF00A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54100"/>
            <a:ext cx="741148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/>
              <a:t>Visualizing Data Augmentation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CCEB82A-95A0-425F-8076-9155C77C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5" y="2112318"/>
            <a:ext cx="1431603" cy="143160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9098B4-7459-4856-8247-CCCD0DC9BD82}"/>
              </a:ext>
            </a:extLst>
          </p:cNvPr>
          <p:cNvCxnSpPr/>
          <p:nvPr/>
        </p:nvCxnSpPr>
        <p:spPr>
          <a:xfrm>
            <a:off x="2416915" y="2940547"/>
            <a:ext cx="576064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490F4BA-F9FA-4A26-B917-FADACD69F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51670"/>
            <a:ext cx="509658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1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400" b="1" dirty="0"/>
              <a:t>Comparing Training With and Without Data </a:t>
            </a:r>
            <a:r>
              <a:rPr lang="en-US" altLang="ko-KR" sz="2400" b="1" dirty="0" err="1"/>
              <a:t>Argmentation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49D12-BD42-4A66-9F3B-F5F67FF03407}"/>
              </a:ext>
            </a:extLst>
          </p:cNvPr>
          <p:cNvSpPr txBox="1"/>
          <p:nvPr/>
        </p:nvSpPr>
        <p:spPr>
          <a:xfrm>
            <a:off x="539552" y="2067694"/>
            <a:ext cx="6516724" cy="143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MiniVGGNet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Flowers-17 without data augmentation.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MiniVGGNet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Flowers-17 with data augmentation.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E8DCE1A-BF5A-4106-9F98-D5C75A623F24}"/>
              </a:ext>
            </a:extLst>
          </p:cNvPr>
          <p:cNvCxnSpPr/>
          <p:nvPr/>
        </p:nvCxnSpPr>
        <p:spPr>
          <a:xfrm>
            <a:off x="7128284" y="2590800"/>
            <a:ext cx="6120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25880F4-F344-488C-AE18-1CE6D88A9F34}"/>
              </a:ext>
            </a:extLst>
          </p:cNvPr>
          <p:cNvCxnSpPr/>
          <p:nvPr/>
        </p:nvCxnSpPr>
        <p:spPr>
          <a:xfrm>
            <a:off x="7128284" y="3363838"/>
            <a:ext cx="6120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17E6DC-E4C5-4668-A8BC-3CC5375FBC07}"/>
              </a:ext>
            </a:extLst>
          </p:cNvPr>
          <p:cNvSpPr txBox="1"/>
          <p:nvPr/>
        </p:nvSpPr>
        <p:spPr>
          <a:xfrm>
            <a:off x="7884368" y="24061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</a:rPr>
              <a:t>64%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9AC5C-CA16-428B-B7BE-CC319A308CB7}"/>
              </a:ext>
            </a:extLst>
          </p:cNvPr>
          <p:cNvSpPr txBox="1"/>
          <p:nvPr/>
        </p:nvSpPr>
        <p:spPr>
          <a:xfrm>
            <a:off x="7884368" y="31791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</a:rPr>
              <a:t>71%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7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348792"/>
            <a:ext cx="4930200" cy="473576"/>
          </a:xfrm>
        </p:spPr>
        <p:txBody>
          <a:bodyPr/>
          <a:lstStyle/>
          <a:p>
            <a:r>
              <a:rPr lang="en-US" altLang="ko-KR" sz="2800" dirty="0"/>
              <a:t>Networks as Feature Extractors</a:t>
            </a:r>
            <a:endParaRPr lang="ko-KR" altLang="en-US" sz="2800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DC52960E-8985-44B6-B799-4CAD5B0F277D}"/>
              </a:ext>
            </a:extLst>
          </p:cNvPr>
          <p:cNvSpPr/>
          <p:nvPr/>
        </p:nvSpPr>
        <p:spPr>
          <a:xfrm>
            <a:off x="1979712" y="2334137"/>
            <a:ext cx="864096" cy="61096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3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 as  end-to-end image classifiers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2FB03-3578-42EE-97EA-FE452C554C86}"/>
              </a:ext>
            </a:extLst>
          </p:cNvPr>
          <p:cNvSpPr txBox="1"/>
          <p:nvPr/>
        </p:nvSpPr>
        <p:spPr>
          <a:xfrm>
            <a:off x="0" y="1563638"/>
            <a:ext cx="9144000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404040"/>
                </a:solidFill>
              </a:rPr>
              <a:t>1. We input an image to the network.</a:t>
            </a:r>
          </a:p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404040"/>
                </a:solidFill>
              </a:rPr>
              <a:t>2. The image forward propagates through the network.</a:t>
            </a:r>
          </a:p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404040"/>
                </a:solidFill>
              </a:rPr>
              <a:t>3. We obtain the final classification probabilities from the end of the network.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8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/>
              <a:t>VGG16 network architecture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9BB983-4E15-4F30-AC48-5D5B63AC4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15566"/>
            <a:ext cx="3024336" cy="39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HDF5?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831801-65D3-4B2D-96C4-3FAD32FA557F}"/>
              </a:ext>
            </a:extLst>
          </p:cNvPr>
          <p:cNvSpPr/>
          <p:nvPr/>
        </p:nvSpPr>
        <p:spPr>
          <a:xfrm>
            <a:off x="3851920" y="1851670"/>
            <a:ext cx="1440160" cy="1440160"/>
          </a:xfrm>
          <a:prstGeom prst="ellipse">
            <a:avLst/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HDF5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B517B-6F9B-49A3-AB5F-0A120735DF51}"/>
              </a:ext>
            </a:extLst>
          </p:cNvPr>
          <p:cNvSpPr txBox="1"/>
          <p:nvPr/>
        </p:nvSpPr>
        <p:spPr>
          <a:xfrm>
            <a:off x="11063" y="35078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04040"/>
                </a:solidFill>
              </a:rPr>
              <a:t>Dataset</a:t>
            </a:r>
            <a:r>
              <a:rPr lang="ko-KR" altLang="en-US" sz="2000" b="1" dirty="0">
                <a:solidFill>
                  <a:srgbClr val="404040"/>
                </a:solidFill>
              </a:rPr>
              <a:t>을 </a:t>
            </a:r>
            <a:r>
              <a:rPr lang="en-US" altLang="ko-KR" sz="2000" b="1" dirty="0">
                <a:solidFill>
                  <a:srgbClr val="404040"/>
                </a:solidFill>
              </a:rPr>
              <a:t>Disk</a:t>
            </a:r>
            <a:r>
              <a:rPr lang="ko-KR" altLang="en-US" sz="2000" b="1" dirty="0">
                <a:solidFill>
                  <a:srgbClr val="404040"/>
                </a:solidFill>
              </a:rPr>
              <a:t>에 저장하기 위해 생성한 </a:t>
            </a:r>
            <a:r>
              <a:rPr lang="en-US" altLang="ko-KR" sz="2000" b="1" dirty="0">
                <a:solidFill>
                  <a:srgbClr val="404040"/>
                </a:solidFill>
              </a:rPr>
              <a:t>Binary Data Format</a:t>
            </a:r>
            <a:endParaRPr lang="ko-KR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1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HDF5?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4F46BE-50EC-45DE-BC59-0844C33B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27" y="1093071"/>
            <a:ext cx="3518546" cy="37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HDF5?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EC6C8-D3B9-41BC-BEF9-C065F7C874CB}"/>
              </a:ext>
            </a:extLst>
          </p:cNvPr>
          <p:cNvSpPr txBox="1"/>
          <p:nvPr/>
        </p:nvSpPr>
        <p:spPr>
          <a:xfrm>
            <a:off x="611560" y="1773294"/>
            <a:ext cx="7920880" cy="159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404040"/>
                </a:solidFill>
              </a:rPr>
              <a:t>1. </a:t>
            </a:r>
            <a:r>
              <a:rPr lang="ko-KR" altLang="en-US" b="1" dirty="0">
                <a:solidFill>
                  <a:srgbClr val="404040"/>
                </a:solidFill>
              </a:rPr>
              <a:t>엄청난 양의 데이터 저장 가능</a:t>
            </a:r>
            <a:endParaRPr lang="en-US" altLang="ko-KR" b="1" dirty="0">
              <a:solidFill>
                <a:srgbClr val="404040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b="1" dirty="0">
                <a:solidFill>
                  <a:srgbClr val="404040"/>
                </a:solidFill>
              </a:rPr>
              <a:t>2. C</a:t>
            </a:r>
            <a:r>
              <a:rPr lang="ko-KR" altLang="en-US" b="1" dirty="0">
                <a:solidFill>
                  <a:srgbClr val="404040"/>
                </a:solidFill>
              </a:rPr>
              <a:t>로 작성되지만 </a:t>
            </a:r>
            <a:r>
              <a:rPr lang="en-US" altLang="ko-KR" b="1" dirty="0">
                <a:solidFill>
                  <a:srgbClr val="404040"/>
                </a:solidFill>
              </a:rPr>
              <a:t>API</a:t>
            </a:r>
            <a:r>
              <a:rPr lang="ko-KR" altLang="en-US" b="1" dirty="0">
                <a:solidFill>
                  <a:srgbClr val="404040"/>
                </a:solidFill>
              </a:rPr>
              <a:t>를 사용하여 다른 프로그래밍 언어에서도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11299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35C7F-EB50-4A0C-AE76-11C74D89DC5B}"/>
              </a:ext>
            </a:extLst>
          </p:cNvPr>
          <p:cNvSpPr txBox="1"/>
          <p:nvPr/>
        </p:nvSpPr>
        <p:spPr>
          <a:xfrm>
            <a:off x="539552" y="2067694"/>
            <a:ext cx="6516724" cy="142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VGG16Net on Animals without feature extractor</a:t>
            </a:r>
          </a:p>
          <a:p>
            <a:pPr marL="342900" indent="-342900">
              <a:lnSpc>
                <a:spcPct val="300000"/>
              </a:lnSpc>
              <a:buFontTx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VGG16Net on Animals with feature extractor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32B2264-39B7-4841-A4AF-EFA14478D9F5}"/>
              </a:ext>
            </a:extLst>
          </p:cNvPr>
          <p:cNvCxnSpPr/>
          <p:nvPr/>
        </p:nvCxnSpPr>
        <p:spPr>
          <a:xfrm>
            <a:off x="6948264" y="2624708"/>
            <a:ext cx="6120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2C5085-F0A4-4C5E-84FF-09445C863E05}"/>
              </a:ext>
            </a:extLst>
          </p:cNvPr>
          <p:cNvCxnSpPr/>
          <p:nvPr/>
        </p:nvCxnSpPr>
        <p:spPr>
          <a:xfrm>
            <a:off x="6948264" y="3363838"/>
            <a:ext cx="6120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6B8824-BDAC-4A45-91DC-A2EAEE121D3F}"/>
              </a:ext>
            </a:extLst>
          </p:cNvPr>
          <p:cNvSpPr txBox="1"/>
          <p:nvPr/>
        </p:nvSpPr>
        <p:spPr>
          <a:xfrm>
            <a:off x="7884368" y="24061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</a:rPr>
              <a:t>71%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A900-7C3A-4B0C-9A30-0F47152392A9}"/>
              </a:ext>
            </a:extLst>
          </p:cNvPr>
          <p:cNvSpPr txBox="1"/>
          <p:nvPr/>
        </p:nvSpPr>
        <p:spPr>
          <a:xfrm>
            <a:off x="7884368" y="31791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</a:rPr>
              <a:t>98%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4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348792"/>
            <a:ext cx="4930200" cy="473576"/>
          </a:xfrm>
        </p:spPr>
        <p:txBody>
          <a:bodyPr/>
          <a:lstStyle/>
          <a:p>
            <a:r>
              <a:rPr lang="en-US" altLang="ko-KR" sz="2800" dirty="0"/>
              <a:t> Data Augmentation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DC52960E-8985-44B6-B799-4CAD5B0F277D}"/>
              </a:ext>
            </a:extLst>
          </p:cNvPr>
          <p:cNvSpPr/>
          <p:nvPr/>
        </p:nvSpPr>
        <p:spPr>
          <a:xfrm>
            <a:off x="1979712" y="2334137"/>
            <a:ext cx="864096" cy="61096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4B67A9-3E29-49A9-BD51-F9A138059931}"/>
              </a:ext>
            </a:extLst>
          </p:cNvPr>
          <p:cNvSpPr txBox="1"/>
          <p:nvPr/>
        </p:nvSpPr>
        <p:spPr>
          <a:xfrm>
            <a:off x="287524" y="2067694"/>
            <a:ext cx="8568952" cy="159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b="1" dirty="0">
                <a:solidFill>
                  <a:srgbClr val="404040"/>
                </a:solidFill>
              </a:rPr>
              <a:t>Modify the network architecture itself.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b="1" dirty="0">
                <a:solidFill>
                  <a:srgbClr val="404040"/>
                </a:solidFill>
              </a:rPr>
              <a:t>Augment the data passed into the network for training.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7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 Augmentation?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46066E7-BEC0-4A23-BD8E-C0E6730D6E73}"/>
              </a:ext>
            </a:extLst>
          </p:cNvPr>
          <p:cNvSpPr/>
          <p:nvPr/>
        </p:nvSpPr>
        <p:spPr>
          <a:xfrm>
            <a:off x="3851920" y="1851670"/>
            <a:ext cx="1440160" cy="1440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Augmentation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AD201-94C6-4AF2-A0F9-58C84E277451}"/>
              </a:ext>
            </a:extLst>
          </p:cNvPr>
          <p:cNvSpPr txBox="1"/>
          <p:nvPr/>
        </p:nvSpPr>
        <p:spPr>
          <a:xfrm>
            <a:off x="0" y="3507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04040"/>
                </a:solidFill>
              </a:rPr>
              <a:t>원래 데이터를 부풀려 성능을 좋게 만듦</a:t>
            </a:r>
          </a:p>
        </p:txBody>
      </p:sp>
    </p:spTree>
    <p:extLst>
      <p:ext uri="{BB962C8B-B14F-4D97-AF65-F5344CB8AC3E}">
        <p14:creationId xmlns:p14="http://schemas.microsoft.com/office/powerpoint/2010/main" val="246501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 Augmentation?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69FDAC-A011-459B-8078-CB4AA440545B}"/>
              </a:ext>
            </a:extLst>
          </p:cNvPr>
          <p:cNvSpPr/>
          <p:nvPr/>
        </p:nvSpPr>
        <p:spPr>
          <a:xfrm>
            <a:off x="3851920" y="1851670"/>
            <a:ext cx="1440160" cy="1440160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GOAL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E236D-817A-4CAA-95C9-F45BB77B7EAB}"/>
              </a:ext>
            </a:extLst>
          </p:cNvPr>
          <p:cNvSpPr txBox="1"/>
          <p:nvPr/>
        </p:nvSpPr>
        <p:spPr>
          <a:xfrm>
            <a:off x="11063" y="35078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04040"/>
                </a:solidFill>
              </a:rPr>
              <a:t>Increase the generalizability of the model</a:t>
            </a:r>
            <a:endParaRPr lang="ko-KR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2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Data Augmentation?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66505-56C8-4E90-8721-365129F3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2" y="1419622"/>
            <a:ext cx="6516216" cy="30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3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/>
              <a:t>Visualizing Data Augmentation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CFDE-3BBD-408C-8717-870139645800}"/>
              </a:ext>
            </a:extLst>
          </p:cNvPr>
          <p:cNvSpPr txBox="1"/>
          <p:nvPr/>
        </p:nvSpPr>
        <p:spPr>
          <a:xfrm>
            <a:off x="179512" y="2139702"/>
            <a:ext cx="87849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04040"/>
                </a:solidFill>
              </a:rPr>
              <a:t>ap = </a:t>
            </a:r>
            <a:r>
              <a:rPr lang="en-US" altLang="ko-KR" sz="1400" dirty="0" err="1">
                <a:solidFill>
                  <a:srgbClr val="404040"/>
                </a:solidFill>
              </a:rPr>
              <a:t>argparse.ArgumentParser</a:t>
            </a:r>
            <a:r>
              <a:rPr lang="en-US" altLang="ko-KR" sz="1400" dirty="0">
                <a:solidFill>
                  <a:srgbClr val="404040"/>
                </a:solidFill>
              </a:rPr>
              <a:t>()</a:t>
            </a:r>
          </a:p>
          <a:p>
            <a:r>
              <a:rPr lang="en-US" altLang="ko-KR" sz="1400" dirty="0" err="1">
                <a:solidFill>
                  <a:srgbClr val="404040"/>
                </a:solidFill>
              </a:rPr>
              <a:t>ap.add_argument</a:t>
            </a:r>
            <a:r>
              <a:rPr lang="en-US" altLang="ko-KR" sz="1400" dirty="0">
                <a:solidFill>
                  <a:srgbClr val="404040"/>
                </a:solidFill>
              </a:rPr>
              <a:t>("-</a:t>
            </a:r>
            <a:r>
              <a:rPr lang="en-US" altLang="ko-KR" sz="1400" dirty="0" err="1">
                <a:solidFill>
                  <a:srgbClr val="404040"/>
                </a:solidFill>
              </a:rPr>
              <a:t>i</a:t>
            </a:r>
            <a:r>
              <a:rPr lang="en-US" altLang="ko-KR" sz="1400" dirty="0">
                <a:solidFill>
                  <a:srgbClr val="404040"/>
                </a:solidFill>
              </a:rPr>
              <a:t>", "--image", required=</a:t>
            </a:r>
            <a:r>
              <a:rPr lang="en-US" altLang="ko-KR" sz="1400" dirty="0" err="1">
                <a:solidFill>
                  <a:srgbClr val="404040"/>
                </a:solidFill>
              </a:rPr>
              <a:t>True,help</a:t>
            </a:r>
            <a:r>
              <a:rPr lang="en-US" altLang="ko-KR" sz="1400" dirty="0">
                <a:solidFill>
                  <a:srgbClr val="404040"/>
                </a:solidFill>
              </a:rPr>
              <a:t>="path to the input image")</a:t>
            </a:r>
          </a:p>
          <a:p>
            <a:r>
              <a:rPr lang="en-US" altLang="ko-KR" sz="1400" dirty="0" err="1">
                <a:solidFill>
                  <a:srgbClr val="404040"/>
                </a:solidFill>
              </a:rPr>
              <a:t>ap.add_argument</a:t>
            </a:r>
            <a:r>
              <a:rPr lang="en-US" altLang="ko-KR" sz="1400" dirty="0">
                <a:solidFill>
                  <a:srgbClr val="404040"/>
                </a:solidFill>
              </a:rPr>
              <a:t>("-o", "--output", required=</a:t>
            </a:r>
            <a:r>
              <a:rPr lang="en-US" altLang="ko-KR" sz="1400" dirty="0" err="1">
                <a:solidFill>
                  <a:srgbClr val="404040"/>
                </a:solidFill>
              </a:rPr>
              <a:t>True,help</a:t>
            </a:r>
            <a:r>
              <a:rPr lang="en-US" altLang="ko-KR" sz="1400" dirty="0">
                <a:solidFill>
                  <a:srgbClr val="404040"/>
                </a:solidFill>
              </a:rPr>
              <a:t>="path to output directory to store augmentation examples")</a:t>
            </a:r>
          </a:p>
          <a:p>
            <a:r>
              <a:rPr lang="en-US" altLang="ko-KR" sz="1400" dirty="0" err="1">
                <a:solidFill>
                  <a:srgbClr val="404040"/>
                </a:solidFill>
              </a:rPr>
              <a:t>ap.add_argument</a:t>
            </a:r>
            <a:r>
              <a:rPr lang="en-US" altLang="ko-KR" sz="1400" dirty="0">
                <a:solidFill>
                  <a:srgbClr val="404040"/>
                </a:solidFill>
              </a:rPr>
              <a:t>("-p", "--prefix", type=str, default="</a:t>
            </a:r>
            <a:r>
              <a:rPr lang="en-US" altLang="ko-KR" sz="1400" dirty="0" err="1">
                <a:solidFill>
                  <a:srgbClr val="404040"/>
                </a:solidFill>
              </a:rPr>
              <a:t>image",help</a:t>
            </a:r>
            <a:r>
              <a:rPr lang="en-US" altLang="ko-KR" sz="1400" dirty="0">
                <a:solidFill>
                  <a:srgbClr val="404040"/>
                </a:solidFill>
              </a:rPr>
              <a:t>="output filename prefix")</a:t>
            </a:r>
          </a:p>
          <a:p>
            <a:r>
              <a:rPr lang="en-US" altLang="ko-KR" sz="1400" dirty="0" err="1">
                <a:solidFill>
                  <a:srgbClr val="404040"/>
                </a:solidFill>
              </a:rPr>
              <a:t>args</a:t>
            </a:r>
            <a:r>
              <a:rPr lang="en-US" altLang="ko-KR" sz="1400" dirty="0">
                <a:solidFill>
                  <a:srgbClr val="404040"/>
                </a:solidFill>
              </a:rPr>
              <a:t> = vars(</a:t>
            </a:r>
            <a:r>
              <a:rPr lang="en-US" altLang="ko-KR" sz="1400" dirty="0" err="1">
                <a:solidFill>
                  <a:srgbClr val="404040"/>
                </a:solidFill>
              </a:rPr>
              <a:t>ap.parse_args</a:t>
            </a:r>
            <a:r>
              <a:rPr lang="en-US" altLang="ko-KR" sz="1400" dirty="0">
                <a:solidFill>
                  <a:srgbClr val="404040"/>
                </a:solidFill>
              </a:rPr>
              <a:t>())</a:t>
            </a:r>
          </a:p>
          <a:p>
            <a:endParaRPr lang="en-US" altLang="ko-KR" sz="1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3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/>
              <a:t>Visualizing Data Augmentation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CFDE-3BBD-408C-8717-870139645800}"/>
              </a:ext>
            </a:extLst>
          </p:cNvPr>
          <p:cNvSpPr txBox="1"/>
          <p:nvPr/>
        </p:nvSpPr>
        <p:spPr>
          <a:xfrm>
            <a:off x="179512" y="1995686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04040"/>
                </a:solidFill>
              </a:rPr>
              <a:t>print("[INFO] loading example image...")</a:t>
            </a:r>
          </a:p>
          <a:p>
            <a:r>
              <a:rPr lang="en-US" altLang="ko-KR" sz="1400" dirty="0">
                <a:solidFill>
                  <a:srgbClr val="404040"/>
                </a:solidFill>
              </a:rPr>
              <a:t>image = </a:t>
            </a:r>
            <a:r>
              <a:rPr lang="en-US" altLang="ko-KR" sz="1400" dirty="0" err="1">
                <a:solidFill>
                  <a:srgbClr val="404040"/>
                </a:solidFill>
              </a:rPr>
              <a:t>load_img</a:t>
            </a:r>
            <a:r>
              <a:rPr lang="en-US" altLang="ko-KR" sz="1400" dirty="0">
                <a:solidFill>
                  <a:srgbClr val="404040"/>
                </a:solidFill>
              </a:rPr>
              <a:t>(</a:t>
            </a:r>
            <a:r>
              <a:rPr lang="en-US" altLang="ko-KR" sz="1400" dirty="0" err="1">
                <a:solidFill>
                  <a:srgbClr val="404040"/>
                </a:solidFill>
              </a:rPr>
              <a:t>args</a:t>
            </a:r>
            <a:r>
              <a:rPr lang="en-US" altLang="ko-KR" sz="1400" dirty="0">
                <a:solidFill>
                  <a:srgbClr val="404040"/>
                </a:solidFill>
              </a:rPr>
              <a:t>["image"])</a:t>
            </a:r>
          </a:p>
          <a:p>
            <a:r>
              <a:rPr lang="en-US" altLang="ko-KR" sz="1400" dirty="0">
                <a:solidFill>
                  <a:srgbClr val="404040"/>
                </a:solidFill>
              </a:rPr>
              <a:t>image = </a:t>
            </a:r>
            <a:r>
              <a:rPr lang="en-US" altLang="ko-KR" sz="1400" dirty="0" err="1">
                <a:solidFill>
                  <a:srgbClr val="404040"/>
                </a:solidFill>
              </a:rPr>
              <a:t>img_to_array</a:t>
            </a:r>
            <a:r>
              <a:rPr lang="en-US" altLang="ko-KR" sz="1400" dirty="0">
                <a:solidFill>
                  <a:srgbClr val="404040"/>
                </a:solidFill>
              </a:rPr>
              <a:t>(image)</a:t>
            </a:r>
          </a:p>
          <a:p>
            <a:r>
              <a:rPr lang="en-US" altLang="ko-KR" sz="1400" dirty="0">
                <a:solidFill>
                  <a:srgbClr val="404040"/>
                </a:solidFill>
              </a:rPr>
              <a:t>image = </a:t>
            </a:r>
            <a:r>
              <a:rPr lang="en-US" altLang="ko-KR" sz="1400" dirty="0" err="1">
                <a:solidFill>
                  <a:srgbClr val="404040"/>
                </a:solidFill>
              </a:rPr>
              <a:t>np.expand_dims</a:t>
            </a:r>
            <a:r>
              <a:rPr lang="en-US" altLang="ko-KR" sz="1400" dirty="0">
                <a:solidFill>
                  <a:srgbClr val="404040"/>
                </a:solidFill>
              </a:rPr>
              <a:t>(image, axis=0)</a:t>
            </a:r>
          </a:p>
          <a:p>
            <a:endParaRPr lang="en-US" altLang="ko-KR" sz="1400" dirty="0">
              <a:solidFill>
                <a:srgbClr val="404040"/>
              </a:solidFill>
            </a:endParaRPr>
          </a:p>
          <a:p>
            <a:r>
              <a:rPr lang="en-US" altLang="ko-KR" sz="1400" dirty="0" err="1">
                <a:solidFill>
                  <a:srgbClr val="404040"/>
                </a:solidFill>
              </a:rPr>
              <a:t>aug</a:t>
            </a:r>
            <a:r>
              <a:rPr lang="en-US" altLang="ko-KR" sz="1400" dirty="0">
                <a:solidFill>
                  <a:srgbClr val="404040"/>
                </a:solidFill>
              </a:rPr>
              <a:t> = </a:t>
            </a:r>
            <a:r>
              <a:rPr lang="en-US" altLang="ko-KR" sz="1400" dirty="0" err="1">
                <a:solidFill>
                  <a:srgbClr val="404040"/>
                </a:solidFill>
              </a:rPr>
              <a:t>ImageDataGenerator</a:t>
            </a:r>
            <a:r>
              <a:rPr lang="en-US" altLang="ko-KR" sz="1400" dirty="0">
                <a:solidFill>
                  <a:srgbClr val="404040"/>
                </a:solidFill>
              </a:rPr>
              <a:t>(</a:t>
            </a:r>
            <a:r>
              <a:rPr lang="en-US" altLang="ko-KR" sz="1400" dirty="0" err="1">
                <a:solidFill>
                  <a:srgbClr val="404040"/>
                </a:solidFill>
              </a:rPr>
              <a:t>rotation_range</a:t>
            </a:r>
            <a:r>
              <a:rPr lang="en-US" altLang="ko-KR" sz="1400" dirty="0">
                <a:solidFill>
                  <a:srgbClr val="404040"/>
                </a:solidFill>
              </a:rPr>
              <a:t>=30, </a:t>
            </a:r>
            <a:r>
              <a:rPr lang="en-US" altLang="ko-KR" sz="1400" dirty="0" err="1">
                <a:solidFill>
                  <a:srgbClr val="404040"/>
                </a:solidFill>
              </a:rPr>
              <a:t>width_shift_range</a:t>
            </a:r>
            <a:r>
              <a:rPr lang="en-US" altLang="ko-KR" sz="1400" dirty="0">
                <a:solidFill>
                  <a:srgbClr val="404040"/>
                </a:solidFill>
              </a:rPr>
              <a:t>=0.1,height_shift_range=0.1, </a:t>
            </a:r>
            <a:r>
              <a:rPr lang="en-US" altLang="ko-KR" sz="1400" dirty="0" err="1">
                <a:solidFill>
                  <a:srgbClr val="404040"/>
                </a:solidFill>
              </a:rPr>
              <a:t>shear_range</a:t>
            </a:r>
            <a:r>
              <a:rPr lang="en-US" altLang="ko-KR" sz="1400" dirty="0">
                <a:solidFill>
                  <a:srgbClr val="404040"/>
                </a:solidFill>
              </a:rPr>
              <a:t>=0.2, </a:t>
            </a:r>
            <a:r>
              <a:rPr lang="en-US" altLang="ko-KR" sz="1400" dirty="0" err="1">
                <a:solidFill>
                  <a:srgbClr val="404040"/>
                </a:solidFill>
              </a:rPr>
              <a:t>zoom_range</a:t>
            </a:r>
            <a:r>
              <a:rPr lang="en-US" altLang="ko-KR" sz="1400" dirty="0">
                <a:solidFill>
                  <a:srgbClr val="404040"/>
                </a:solidFill>
              </a:rPr>
              <a:t>=0.2,horizontal_flip=True, </a:t>
            </a:r>
            <a:r>
              <a:rPr lang="en-US" altLang="ko-KR" sz="1400" dirty="0" err="1">
                <a:solidFill>
                  <a:srgbClr val="404040"/>
                </a:solidFill>
              </a:rPr>
              <a:t>fill_mode</a:t>
            </a:r>
            <a:r>
              <a:rPr lang="en-US" altLang="ko-KR" sz="1400" dirty="0">
                <a:solidFill>
                  <a:srgbClr val="404040"/>
                </a:solidFill>
              </a:rPr>
              <a:t>="nearest")</a:t>
            </a:r>
          </a:p>
          <a:p>
            <a:r>
              <a:rPr lang="en-US" altLang="ko-KR" sz="1400" dirty="0">
                <a:solidFill>
                  <a:srgbClr val="404040"/>
                </a:solidFill>
              </a:rPr>
              <a:t>total = 0</a:t>
            </a:r>
          </a:p>
        </p:txBody>
      </p:sp>
    </p:spTree>
    <p:extLst>
      <p:ext uri="{BB962C8B-B14F-4D97-AF65-F5344CB8AC3E}">
        <p14:creationId xmlns:p14="http://schemas.microsoft.com/office/powerpoint/2010/main" val="425738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/>
              <a:t>Visualizing Data Augmentation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CFDE-3BBD-408C-8717-870139645800}"/>
              </a:ext>
            </a:extLst>
          </p:cNvPr>
          <p:cNvSpPr txBox="1"/>
          <p:nvPr/>
        </p:nvSpPr>
        <p:spPr>
          <a:xfrm>
            <a:off x="179512" y="1995686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04040"/>
                </a:solidFill>
              </a:rPr>
              <a:t>print("[INFO] generating images...")</a:t>
            </a:r>
          </a:p>
          <a:p>
            <a:r>
              <a:rPr lang="en-US" altLang="ko-KR" sz="1400" dirty="0" err="1">
                <a:solidFill>
                  <a:srgbClr val="404040"/>
                </a:solidFill>
              </a:rPr>
              <a:t>imageGen</a:t>
            </a:r>
            <a:r>
              <a:rPr lang="en-US" altLang="ko-KR" sz="1400" dirty="0">
                <a:solidFill>
                  <a:srgbClr val="404040"/>
                </a:solidFill>
              </a:rPr>
              <a:t> = </a:t>
            </a:r>
            <a:r>
              <a:rPr lang="en-US" altLang="ko-KR" sz="1400" dirty="0" err="1">
                <a:solidFill>
                  <a:srgbClr val="404040"/>
                </a:solidFill>
              </a:rPr>
              <a:t>aug.flow</a:t>
            </a:r>
            <a:r>
              <a:rPr lang="en-US" altLang="ko-KR" sz="1400" dirty="0">
                <a:solidFill>
                  <a:srgbClr val="404040"/>
                </a:solidFill>
              </a:rPr>
              <a:t>(image, </a:t>
            </a:r>
            <a:r>
              <a:rPr lang="en-US" altLang="ko-KR" sz="1400" dirty="0" err="1">
                <a:solidFill>
                  <a:srgbClr val="404040"/>
                </a:solidFill>
              </a:rPr>
              <a:t>batch_size</a:t>
            </a:r>
            <a:r>
              <a:rPr lang="en-US" altLang="ko-KR" sz="1400" dirty="0">
                <a:solidFill>
                  <a:srgbClr val="404040"/>
                </a:solidFill>
              </a:rPr>
              <a:t>=1, </a:t>
            </a:r>
            <a:r>
              <a:rPr lang="en-US" altLang="ko-KR" sz="1400" dirty="0" err="1">
                <a:solidFill>
                  <a:srgbClr val="404040"/>
                </a:solidFill>
              </a:rPr>
              <a:t>save_to_dir</a:t>
            </a:r>
            <a:r>
              <a:rPr lang="en-US" altLang="ko-KR" sz="1400" dirty="0">
                <a:solidFill>
                  <a:srgbClr val="404040"/>
                </a:solidFill>
              </a:rPr>
              <a:t>=</a:t>
            </a:r>
            <a:r>
              <a:rPr lang="en-US" altLang="ko-KR" sz="1400" dirty="0" err="1">
                <a:solidFill>
                  <a:srgbClr val="404040"/>
                </a:solidFill>
              </a:rPr>
              <a:t>args</a:t>
            </a:r>
            <a:r>
              <a:rPr lang="en-US" altLang="ko-KR" sz="1400" dirty="0">
                <a:solidFill>
                  <a:srgbClr val="404040"/>
                </a:solidFill>
              </a:rPr>
              <a:t>["output"],</a:t>
            </a:r>
          </a:p>
          <a:p>
            <a:r>
              <a:rPr lang="en-US" altLang="ko-KR" sz="1400" dirty="0" err="1">
                <a:solidFill>
                  <a:srgbClr val="404040"/>
                </a:solidFill>
              </a:rPr>
              <a:t>save_prefix</a:t>
            </a:r>
            <a:r>
              <a:rPr lang="en-US" altLang="ko-KR" sz="1400" dirty="0">
                <a:solidFill>
                  <a:srgbClr val="404040"/>
                </a:solidFill>
              </a:rPr>
              <a:t>=</a:t>
            </a:r>
            <a:r>
              <a:rPr lang="en-US" altLang="ko-KR" sz="1400" dirty="0" err="1">
                <a:solidFill>
                  <a:srgbClr val="404040"/>
                </a:solidFill>
              </a:rPr>
              <a:t>args</a:t>
            </a:r>
            <a:r>
              <a:rPr lang="en-US" altLang="ko-KR" sz="1400" dirty="0">
                <a:solidFill>
                  <a:srgbClr val="404040"/>
                </a:solidFill>
              </a:rPr>
              <a:t>["prefix"], </a:t>
            </a:r>
            <a:r>
              <a:rPr lang="en-US" altLang="ko-KR" sz="1400" dirty="0" err="1">
                <a:solidFill>
                  <a:srgbClr val="404040"/>
                </a:solidFill>
              </a:rPr>
              <a:t>save_format</a:t>
            </a:r>
            <a:r>
              <a:rPr lang="en-US" altLang="ko-KR" sz="1400" dirty="0">
                <a:solidFill>
                  <a:srgbClr val="404040"/>
                </a:solidFill>
              </a:rPr>
              <a:t>="jpg")</a:t>
            </a:r>
          </a:p>
          <a:p>
            <a:endParaRPr lang="en-US" altLang="ko-KR" sz="1400" dirty="0">
              <a:solidFill>
                <a:srgbClr val="404040"/>
              </a:solidFill>
            </a:endParaRPr>
          </a:p>
          <a:p>
            <a:r>
              <a:rPr lang="en-US" altLang="ko-KR" sz="1400" dirty="0">
                <a:solidFill>
                  <a:srgbClr val="404040"/>
                </a:solidFill>
              </a:rPr>
              <a:t>for image in </a:t>
            </a:r>
            <a:r>
              <a:rPr lang="en-US" altLang="ko-KR" sz="1400" dirty="0" err="1">
                <a:solidFill>
                  <a:srgbClr val="404040"/>
                </a:solidFill>
              </a:rPr>
              <a:t>imageGen</a:t>
            </a:r>
            <a:r>
              <a:rPr lang="en-US" altLang="ko-KR" sz="1400" dirty="0">
                <a:solidFill>
                  <a:srgbClr val="404040"/>
                </a:solidFill>
              </a:rPr>
              <a:t>:</a:t>
            </a:r>
          </a:p>
          <a:p>
            <a:r>
              <a:rPr lang="en-US" altLang="ko-KR" sz="1400" dirty="0">
                <a:solidFill>
                  <a:srgbClr val="404040"/>
                </a:solidFill>
              </a:rPr>
              <a:t>    total += 1</a:t>
            </a:r>
          </a:p>
          <a:p>
            <a:r>
              <a:rPr lang="en-US" altLang="ko-KR" sz="1400" dirty="0">
                <a:solidFill>
                  <a:srgbClr val="404040"/>
                </a:solidFill>
              </a:rPr>
              <a:t>    if total == 10:</a:t>
            </a:r>
          </a:p>
          <a:p>
            <a:r>
              <a:rPr lang="en-US" altLang="ko-KR" sz="1400" dirty="0">
                <a:solidFill>
                  <a:srgbClr val="404040"/>
                </a:solidFill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42495205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1019</Words>
  <Application>Microsoft Office PowerPoint</Application>
  <PresentationFormat>화면 슬라이드 쇼(16:9)</PresentationFormat>
  <Paragraphs>101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Helvetica Neue</vt:lpstr>
      <vt:lpstr>Noto Sans</vt:lpstr>
      <vt:lpstr>맑은 고딕</vt:lpstr>
      <vt:lpstr>함초롬바탕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Jeong Jiyeon</cp:lastModifiedBy>
  <cp:revision>129</cp:revision>
  <dcterms:created xsi:type="dcterms:W3CDTF">2016-12-05T23:26:54Z</dcterms:created>
  <dcterms:modified xsi:type="dcterms:W3CDTF">2020-08-27T09:34:11Z</dcterms:modified>
</cp:coreProperties>
</file>