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2.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4.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2"/>
  </p:notesMasterIdLst>
  <p:sldIdLst>
    <p:sldId id="256" r:id="rId4"/>
    <p:sldId id="355" r:id="rId5"/>
    <p:sldId id="356" r:id="rId6"/>
    <p:sldId id="358" r:id="rId7"/>
    <p:sldId id="357" r:id="rId8"/>
    <p:sldId id="360" r:id="rId9"/>
    <p:sldId id="359" r:id="rId10"/>
    <p:sldId id="361" r:id="rId11"/>
    <p:sldId id="362" r:id="rId12"/>
    <p:sldId id="363" r:id="rId13"/>
    <p:sldId id="365" r:id="rId14"/>
    <p:sldId id="366" r:id="rId15"/>
    <p:sldId id="367" r:id="rId16"/>
    <p:sldId id="368" r:id="rId17"/>
    <p:sldId id="369" r:id="rId18"/>
    <p:sldId id="370" r:id="rId19"/>
    <p:sldId id="371" r:id="rId20"/>
    <p:sldId id="262" r:id="rId2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2A3"/>
    <a:srgbClr val="F5DDCB"/>
    <a:srgbClr val="F7D597"/>
    <a:srgbClr val="F9B4A1"/>
    <a:srgbClr val="FDBD3D"/>
    <a:srgbClr val="A4B4EA"/>
    <a:srgbClr val="98DFBB"/>
    <a:srgbClr val="9AD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85412" autoAdjust="0"/>
  </p:normalViewPr>
  <p:slideViewPr>
    <p:cSldViewPr>
      <p:cViewPr varScale="1">
        <p:scale>
          <a:sx n="128" d="100"/>
          <a:sy n="128" d="100"/>
        </p:scale>
        <p:origin x="1314" y="120"/>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2021-01-29</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ko-KR" dirty="0" err="1">
                <a:effectLst/>
                <a:ea typeface="Malgun Gothic" panose="020B0503020000020004" pitchFamily="50" charset="-127"/>
              </a:rPr>
              <a:t>LSTM을</a:t>
            </a:r>
            <a:r>
              <a:rPr lang="ko-KR" altLang="ko-KR" dirty="0">
                <a:effectLst/>
                <a:ea typeface="Malgun Gothic" panose="020B0503020000020004" pitchFamily="50" charset="-127"/>
              </a:rPr>
              <a:t> 다음 단계에서 보다 견고하게 만들기 위해, 우리는 중앙 엉덩이라고 왼쪽 엉덩이와 오른쪽 엉덩이의 평균을 계산하고, 턱과 중앙 엉덩이 사이의 중간 점을 인간의 골격의 중심으로 참조합니다. 모든 14개의 조인트 좌표는 이미지 좌표에서 골격 중심 좌표로 변환됩니다. 이러한 방식으로 강력한 액션 인식에 더 적합한 번역 불변 골격 모델을 달성할 수 있습니다.</a:t>
            </a:r>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10</a:t>
            </a:fld>
            <a:endParaRPr lang="ko-KR" altLang="en-US"/>
          </a:p>
        </p:txBody>
      </p:sp>
    </p:spTree>
    <p:extLst>
      <p:ext uri="{BB962C8B-B14F-4D97-AF65-F5344CB8AC3E}">
        <p14:creationId xmlns:p14="http://schemas.microsoft.com/office/powerpoint/2010/main" val="1905608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b="0" i="0" dirty="0">
                <a:solidFill>
                  <a:srgbClr val="000000"/>
                </a:solidFill>
                <a:effectLst/>
                <a:latin typeface="Noto Sans"/>
              </a:rPr>
              <a:t>각 순간 텍스트에 </a:t>
            </a:r>
            <a:r>
              <a:rPr lang="en-US" altLang="ko-KR" b="0" i="0" dirty="0">
                <a:solidFill>
                  <a:srgbClr val="000000"/>
                </a:solidFill>
                <a:effectLst/>
                <a:latin typeface="Noto Sans"/>
              </a:rPr>
              <a:t>28</a:t>
            </a:r>
            <a:r>
              <a:rPr lang="ko-KR" altLang="en-US" b="0" i="0" dirty="0">
                <a:solidFill>
                  <a:srgbClr val="000000"/>
                </a:solidFill>
                <a:effectLst/>
                <a:latin typeface="Noto Sans"/>
              </a:rPr>
              <a:t>개의 좌표</a:t>
            </a:r>
            <a:r>
              <a:rPr lang="en-US" altLang="ko-KR" b="0" i="0" dirty="0">
                <a:solidFill>
                  <a:srgbClr val="000000"/>
                </a:solidFill>
                <a:effectLst/>
                <a:latin typeface="Noto Sans"/>
              </a:rPr>
              <a:t>(14</a:t>
            </a:r>
            <a:r>
              <a:rPr lang="ko-KR" altLang="en-US" b="0" i="0" dirty="0">
                <a:solidFill>
                  <a:srgbClr val="000000"/>
                </a:solidFill>
                <a:effectLst/>
                <a:latin typeface="Noto Sans"/>
              </a:rPr>
              <a:t>개의 이음매에 해당</a:t>
            </a:r>
            <a:r>
              <a:rPr lang="en-US" altLang="ko-KR" b="0" i="0" dirty="0">
                <a:solidFill>
                  <a:srgbClr val="000000"/>
                </a:solidFill>
                <a:effectLst/>
                <a:latin typeface="Noto Sans"/>
              </a:rPr>
              <a:t>)</a:t>
            </a:r>
            <a:r>
              <a:rPr lang="ko-KR" altLang="en-US" b="0" i="0" dirty="0">
                <a:solidFill>
                  <a:srgbClr val="000000"/>
                </a:solidFill>
                <a:effectLst/>
                <a:latin typeface="Noto Sans"/>
              </a:rPr>
              <a:t>를 나타냅니다</a:t>
            </a:r>
            <a:r>
              <a:rPr lang="en-US" altLang="ko-KR" b="0" i="0" dirty="0">
                <a:solidFill>
                  <a:srgbClr val="000000"/>
                </a:solidFill>
                <a:effectLst/>
                <a:latin typeface="Noto Sans"/>
              </a:rPr>
              <a:t>. </a:t>
            </a:r>
            <a:r>
              <a:rPr lang="ko-KR" altLang="en-US" b="0" i="0" dirty="0">
                <a:solidFill>
                  <a:srgbClr val="000000"/>
                </a:solidFill>
                <a:effectLst/>
                <a:latin typeface="Noto Sans"/>
              </a:rPr>
              <a:t>입력 텍스트에 가중치 </a:t>
            </a:r>
            <a:r>
              <a:rPr lang="en-US" altLang="ko-KR" b="0" i="0" dirty="0">
                <a:solidFill>
                  <a:srgbClr val="000000"/>
                </a:solidFill>
                <a:effectLst/>
                <a:latin typeface="Noto Sans"/>
              </a:rPr>
              <a:t>W</a:t>
            </a:r>
            <a:r>
              <a:rPr lang="ko-KR" altLang="en-US" b="0" i="0" dirty="0">
                <a:solidFill>
                  <a:srgbClr val="000000"/>
                </a:solidFill>
                <a:effectLst/>
                <a:latin typeface="Noto Sans"/>
              </a:rPr>
              <a:t>를 곱합니다</a:t>
            </a:r>
            <a:r>
              <a:rPr lang="en-US" altLang="ko-KR" b="0" i="0" dirty="0">
                <a:solidFill>
                  <a:srgbClr val="000000"/>
                </a:solidFill>
                <a:effectLst/>
                <a:latin typeface="Noto Sans"/>
              </a:rPr>
              <a:t>. </a:t>
            </a:r>
            <a:r>
              <a:rPr lang="ko-KR" altLang="en-US" b="0" i="0" dirty="0">
                <a:solidFill>
                  <a:srgbClr val="000000"/>
                </a:solidFill>
                <a:effectLst/>
                <a:latin typeface="Noto Sans"/>
              </a:rPr>
              <a:t>그런 다음 출력 상태는 </a:t>
            </a:r>
            <a:r>
              <a:rPr lang="en-US" altLang="ko-KR" b="0" i="0" dirty="0">
                <a:solidFill>
                  <a:srgbClr val="000000"/>
                </a:solidFill>
                <a:effectLst/>
                <a:latin typeface="Noto Sans"/>
              </a:rPr>
              <a:t>RNN</a:t>
            </a:r>
            <a:r>
              <a:rPr lang="ko-KR" altLang="en-US" b="0" i="0" dirty="0">
                <a:solidFill>
                  <a:srgbClr val="000000"/>
                </a:solidFill>
                <a:effectLst/>
                <a:latin typeface="Noto Sans"/>
              </a:rPr>
              <a:t>에 의해 암기되고 새로운 출력 상태 </a:t>
            </a:r>
            <a:r>
              <a:rPr lang="en-US" altLang="ko-KR" b="0" i="0" dirty="0">
                <a:solidFill>
                  <a:srgbClr val="000000"/>
                </a:solidFill>
                <a:effectLst/>
                <a:latin typeface="Noto Sans"/>
              </a:rPr>
              <a:t>ht1</a:t>
            </a:r>
            <a:r>
              <a:rPr lang="ko-KR" altLang="en-US" b="0" i="0" dirty="0">
                <a:solidFill>
                  <a:srgbClr val="000000"/>
                </a:solidFill>
                <a:effectLst/>
                <a:latin typeface="Noto Sans"/>
              </a:rPr>
              <a:t>을 추정하기 위해 다음 시간의 입력으로 전달된다</a:t>
            </a:r>
            <a:r>
              <a:rPr lang="en-US" altLang="ko-KR" b="0" i="0" dirty="0">
                <a:solidFill>
                  <a:srgbClr val="000000"/>
                </a:solidFill>
                <a:effectLst/>
                <a:latin typeface="Noto Sans"/>
              </a:rPr>
              <a:t>. </a:t>
            </a:r>
            <a:r>
              <a:rPr lang="ko-KR" altLang="en-US" b="0" i="0" dirty="0">
                <a:solidFill>
                  <a:srgbClr val="000000"/>
                </a:solidFill>
                <a:effectLst/>
                <a:latin typeface="Noto Sans"/>
              </a:rPr>
              <a:t>각 출력 </a:t>
            </a:r>
            <a:r>
              <a:rPr lang="en-US" altLang="ko-KR" b="0" i="0" dirty="0" err="1">
                <a:solidFill>
                  <a:srgbClr val="000000"/>
                </a:solidFill>
                <a:effectLst/>
                <a:latin typeface="Noto Sans"/>
              </a:rPr>
              <a:t>ht</a:t>
            </a:r>
            <a:r>
              <a:rPr lang="ko-KR" altLang="en-US" b="0" i="0" dirty="0">
                <a:solidFill>
                  <a:srgbClr val="000000"/>
                </a:solidFill>
                <a:effectLst/>
                <a:latin typeface="Noto Sans"/>
              </a:rPr>
              <a:t>는 실제로 과거의 입력 골격을 고려했다</a:t>
            </a:r>
            <a:r>
              <a:rPr lang="en-US" altLang="ko-KR" b="0" i="0" dirty="0">
                <a:solidFill>
                  <a:srgbClr val="000000"/>
                </a:solidFill>
                <a:effectLst/>
                <a:latin typeface="Noto Sans"/>
              </a:rPr>
              <a:t>. </a:t>
            </a:r>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11</a:t>
            </a:fld>
            <a:endParaRPr lang="ko-KR" altLang="en-US"/>
          </a:p>
        </p:txBody>
      </p:sp>
    </p:spTree>
    <p:extLst>
      <p:ext uri="{BB962C8B-B14F-4D97-AF65-F5344CB8AC3E}">
        <p14:creationId xmlns:p14="http://schemas.microsoft.com/office/powerpoint/2010/main" val="1070914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0" i="0" dirty="0">
                <a:solidFill>
                  <a:srgbClr val="000000"/>
                </a:solidFill>
                <a:effectLst/>
                <a:latin typeface="Noto Sans"/>
              </a:rPr>
              <a:t>LSTM </a:t>
            </a:r>
            <a:r>
              <a:rPr lang="ko-KR" altLang="en-US" b="0" i="0" dirty="0">
                <a:solidFill>
                  <a:srgbClr val="000000"/>
                </a:solidFill>
                <a:effectLst/>
                <a:latin typeface="Noto Sans"/>
              </a:rPr>
              <a:t>셀 유닛은 소멸 및 폭발 </a:t>
            </a:r>
            <a:r>
              <a:rPr lang="ko-KR" altLang="en-US" b="0" i="0" dirty="0" err="1">
                <a:solidFill>
                  <a:srgbClr val="000000"/>
                </a:solidFill>
                <a:effectLst/>
                <a:latin typeface="Noto Sans"/>
              </a:rPr>
              <a:t>그레이디언트</a:t>
            </a:r>
            <a:r>
              <a:rPr lang="ko-KR" altLang="en-US" b="0" i="0" dirty="0">
                <a:solidFill>
                  <a:srgbClr val="000000"/>
                </a:solidFill>
                <a:effectLst/>
                <a:latin typeface="Noto Sans"/>
              </a:rPr>
              <a:t> 문제를 해결하기 위해 제작되었다</a:t>
            </a:r>
            <a:r>
              <a:rPr lang="en-US" altLang="ko-KR" b="0" i="0" dirty="0">
                <a:solidFill>
                  <a:srgbClr val="000000"/>
                </a:solidFill>
                <a:effectLst/>
                <a:latin typeface="Noto Sans"/>
              </a:rPr>
              <a:t>. </a:t>
            </a:r>
            <a:r>
              <a:rPr lang="ko-KR" altLang="en-US" b="0" i="0" dirty="0">
                <a:solidFill>
                  <a:srgbClr val="000000"/>
                </a:solidFill>
                <a:effectLst/>
                <a:latin typeface="Noto Sans"/>
              </a:rPr>
              <a:t>각 </a:t>
            </a:r>
            <a:r>
              <a:rPr lang="en-US" altLang="ko-KR" b="0" i="0" dirty="0" err="1">
                <a:solidFill>
                  <a:srgbClr val="000000"/>
                </a:solidFill>
                <a:effectLst/>
                <a:latin typeface="Noto Sans"/>
              </a:rPr>
              <a:t>ht</a:t>
            </a:r>
            <a:r>
              <a:rPr lang="ko-KR" altLang="en-US" b="0" i="0" dirty="0">
                <a:solidFill>
                  <a:srgbClr val="000000"/>
                </a:solidFill>
                <a:effectLst/>
                <a:latin typeface="Noto Sans"/>
              </a:rPr>
              <a:t>를 결정하기 위한 입력 하위 시퀀스 </a:t>
            </a:r>
            <a:r>
              <a:rPr lang="en-US" altLang="ko-KR" b="0" i="0" dirty="0">
                <a:solidFill>
                  <a:srgbClr val="000000"/>
                </a:solidFill>
                <a:effectLst/>
                <a:latin typeface="Noto Sans"/>
              </a:rPr>
              <a:t>x αK ~ </a:t>
            </a:r>
            <a:r>
              <a:rPr lang="en-US" altLang="ko-KR" b="0" i="0" dirty="0" err="1">
                <a:solidFill>
                  <a:srgbClr val="000000"/>
                </a:solidFill>
                <a:effectLst/>
                <a:latin typeface="Noto Sans"/>
              </a:rPr>
              <a:t>xt</a:t>
            </a:r>
            <a:r>
              <a:rPr lang="ko-KR" altLang="en-US" b="0" i="0" dirty="0">
                <a:solidFill>
                  <a:srgbClr val="000000"/>
                </a:solidFill>
                <a:effectLst/>
                <a:latin typeface="Noto Sans"/>
              </a:rPr>
              <a:t>는 </a:t>
            </a:r>
            <a:r>
              <a:rPr lang="en-US" altLang="ko-KR" b="0" i="0" dirty="0">
                <a:solidFill>
                  <a:srgbClr val="000000"/>
                </a:solidFill>
                <a:effectLst/>
                <a:latin typeface="Noto Sans"/>
              </a:rPr>
              <a:t>8</a:t>
            </a:r>
            <a:r>
              <a:rPr lang="ko-KR" altLang="en-US" b="0" i="0" dirty="0">
                <a:solidFill>
                  <a:srgbClr val="000000"/>
                </a:solidFill>
                <a:effectLst/>
                <a:latin typeface="Noto Sans"/>
              </a:rPr>
              <a:t>의 고정된 길이</a:t>
            </a:r>
            <a:r>
              <a:rPr lang="en-US" altLang="ko-KR" b="0" i="0" dirty="0">
                <a:solidFill>
                  <a:srgbClr val="000000"/>
                </a:solidFill>
                <a:effectLst/>
                <a:latin typeface="Noto Sans"/>
              </a:rPr>
              <a:t>, </a:t>
            </a:r>
            <a:r>
              <a:rPr lang="ko-KR" altLang="en-US" b="0" i="0" dirty="0">
                <a:solidFill>
                  <a:srgbClr val="000000"/>
                </a:solidFill>
                <a:effectLst/>
                <a:latin typeface="Noto Sans"/>
              </a:rPr>
              <a:t>즉 </a:t>
            </a:r>
            <a:r>
              <a:rPr lang="en-US" altLang="ko-KR" b="0" i="0" dirty="0">
                <a:solidFill>
                  <a:srgbClr val="000000"/>
                </a:solidFill>
                <a:effectLst/>
                <a:latin typeface="Noto Sans"/>
              </a:rPr>
              <a:t>K=7</a:t>
            </a:r>
            <a:r>
              <a:rPr lang="ko-KR" altLang="en-US" b="0" i="0" dirty="0">
                <a:solidFill>
                  <a:srgbClr val="000000"/>
                </a:solidFill>
                <a:effectLst/>
                <a:latin typeface="Noto Sans"/>
              </a:rPr>
              <a:t>로 설계된다</a:t>
            </a:r>
            <a:r>
              <a:rPr lang="en-US" altLang="ko-KR" b="0" i="0" dirty="0">
                <a:solidFill>
                  <a:srgbClr val="000000"/>
                </a:solidFill>
                <a:effectLst/>
                <a:latin typeface="Noto Sans"/>
              </a:rPr>
              <a:t>. </a:t>
            </a:r>
            <a:r>
              <a:rPr lang="ko-KR" altLang="en-US" b="0" i="0" dirty="0">
                <a:solidFill>
                  <a:srgbClr val="000000"/>
                </a:solidFill>
                <a:effectLst/>
                <a:latin typeface="Noto Sans"/>
              </a:rPr>
              <a:t>계수 </a:t>
            </a:r>
            <a:r>
              <a:rPr lang="en-US" altLang="ko-KR" b="0" i="0" dirty="0">
                <a:solidFill>
                  <a:srgbClr val="000000"/>
                </a:solidFill>
                <a:effectLst/>
                <a:latin typeface="Noto Sans"/>
              </a:rPr>
              <a:t>W</a:t>
            </a:r>
            <a:r>
              <a:rPr lang="ko-KR" altLang="en-US" b="0" i="0" dirty="0">
                <a:solidFill>
                  <a:srgbClr val="000000"/>
                </a:solidFill>
                <a:effectLst/>
                <a:latin typeface="Noto Sans"/>
              </a:rPr>
              <a:t>는 출력과 실측 사이의 오류를 최적화</a:t>
            </a:r>
            <a:r>
              <a:rPr lang="en-US" altLang="ko-KR" b="0" i="0" dirty="0">
                <a:solidFill>
                  <a:srgbClr val="000000"/>
                </a:solidFill>
                <a:effectLst/>
                <a:latin typeface="Noto Sans"/>
              </a:rPr>
              <a:t>/</a:t>
            </a:r>
            <a:r>
              <a:rPr lang="ko-KR" altLang="en-US" b="0" i="0" dirty="0">
                <a:solidFill>
                  <a:srgbClr val="000000"/>
                </a:solidFill>
                <a:effectLst/>
                <a:latin typeface="Noto Sans"/>
              </a:rPr>
              <a:t>최소화하기 위한 훈련을 통해 얻어진다</a:t>
            </a:r>
            <a:r>
              <a:rPr lang="en-US" altLang="ko-KR" b="0" i="0" dirty="0">
                <a:solidFill>
                  <a:srgbClr val="000000"/>
                </a:solidFill>
                <a:effectLst/>
                <a:latin typeface="Noto Sans"/>
              </a:rPr>
              <a:t>. </a:t>
            </a:r>
            <a:r>
              <a:rPr lang="ko-KR" altLang="en-US" b="0" i="0" dirty="0">
                <a:solidFill>
                  <a:srgbClr val="000000"/>
                </a:solidFill>
                <a:effectLst/>
                <a:latin typeface="Noto Sans"/>
              </a:rPr>
              <a:t>즉</a:t>
            </a:r>
            <a:r>
              <a:rPr lang="en-US" altLang="ko-KR" b="0" i="0" dirty="0">
                <a:solidFill>
                  <a:srgbClr val="000000"/>
                </a:solidFill>
                <a:effectLst/>
                <a:latin typeface="Noto Sans"/>
              </a:rPr>
              <a:t>, </a:t>
            </a:r>
            <a:r>
              <a:rPr lang="ko-KR" altLang="en-US" b="0" i="0" dirty="0">
                <a:solidFill>
                  <a:srgbClr val="000000"/>
                </a:solidFill>
                <a:effectLst/>
                <a:latin typeface="Noto Sans"/>
              </a:rPr>
              <a:t>훈련 데이터 세트는 분류를 위해 </a:t>
            </a:r>
            <a:r>
              <a:rPr lang="en-US" altLang="ko-KR" b="0" i="0" dirty="0">
                <a:solidFill>
                  <a:srgbClr val="000000"/>
                </a:solidFill>
                <a:effectLst/>
                <a:latin typeface="Noto Sans"/>
              </a:rPr>
              <a:t>RNN/LSTM </a:t>
            </a:r>
            <a:r>
              <a:rPr lang="ko-KR" altLang="en-US" b="0" i="0" dirty="0">
                <a:solidFill>
                  <a:srgbClr val="000000"/>
                </a:solidFill>
                <a:effectLst/>
                <a:latin typeface="Noto Sans"/>
              </a:rPr>
              <a:t>모델과 병렬로 입력되는 </a:t>
            </a:r>
            <a:r>
              <a:rPr lang="en-US" altLang="ko-KR" b="0" i="0" dirty="0">
                <a:solidFill>
                  <a:srgbClr val="000000"/>
                </a:solidFill>
                <a:effectLst/>
                <a:latin typeface="Noto Sans"/>
              </a:rPr>
              <a:t>8</a:t>
            </a:r>
            <a:r>
              <a:rPr lang="ko-KR" altLang="en-US" b="0" i="0" dirty="0">
                <a:solidFill>
                  <a:srgbClr val="000000"/>
                </a:solidFill>
                <a:effectLst/>
                <a:latin typeface="Noto Sans"/>
              </a:rPr>
              <a:t>개의 골격</a:t>
            </a:r>
            <a:r>
              <a:rPr lang="en-US" altLang="ko-KR" b="0" i="0" dirty="0">
                <a:solidFill>
                  <a:srgbClr val="000000"/>
                </a:solidFill>
                <a:effectLst/>
                <a:latin typeface="Noto Sans"/>
              </a:rPr>
              <a:t>(</a:t>
            </a:r>
            <a:r>
              <a:rPr lang="ko-KR" altLang="en-US" b="0" i="0" dirty="0">
                <a:solidFill>
                  <a:srgbClr val="000000"/>
                </a:solidFill>
                <a:effectLst/>
                <a:latin typeface="Noto Sans"/>
              </a:rPr>
              <a:t>좌표 </a:t>
            </a:r>
            <a:r>
              <a:rPr lang="en-US" altLang="ko-KR" b="0" i="0" dirty="0">
                <a:solidFill>
                  <a:srgbClr val="000000"/>
                </a:solidFill>
                <a:effectLst/>
                <a:latin typeface="Noto Sans"/>
              </a:rPr>
              <a:t>28</a:t>
            </a:r>
            <a:r>
              <a:rPr lang="ko-KR" altLang="en-US" b="0" i="0" dirty="0">
                <a:solidFill>
                  <a:srgbClr val="000000"/>
                </a:solidFill>
                <a:effectLst/>
                <a:latin typeface="Noto Sans"/>
              </a:rPr>
              <a:t>개</a:t>
            </a:r>
            <a:r>
              <a:rPr lang="en-US" altLang="ko-KR" b="0" i="0" dirty="0">
                <a:solidFill>
                  <a:srgbClr val="000000"/>
                </a:solidFill>
                <a:effectLst/>
                <a:latin typeface="Noto Sans"/>
              </a:rPr>
              <a:t>)</a:t>
            </a:r>
            <a:r>
              <a:rPr lang="ko-KR" altLang="en-US" b="0" i="0" dirty="0">
                <a:solidFill>
                  <a:srgbClr val="000000"/>
                </a:solidFill>
                <a:effectLst/>
                <a:latin typeface="Noto Sans"/>
              </a:rPr>
              <a:t>을 포함하는 샘플로 구성된다</a:t>
            </a:r>
            <a:r>
              <a:rPr lang="en-US" altLang="ko-KR" b="0" i="0" dirty="0">
                <a:solidFill>
                  <a:srgbClr val="000000"/>
                </a:solidFill>
                <a:effectLst/>
                <a:latin typeface="Noto Sans"/>
              </a:rPr>
              <a:t>. </a:t>
            </a:r>
            <a:r>
              <a:rPr lang="ko-KR" altLang="en-US" b="0" i="0" dirty="0">
                <a:solidFill>
                  <a:srgbClr val="000000"/>
                </a:solidFill>
                <a:effectLst/>
                <a:latin typeface="Noto Sans"/>
              </a:rPr>
              <a:t>시험을 위해 시스템은 </a:t>
            </a:r>
            <a:r>
              <a:rPr lang="en-US" altLang="ko-KR" b="0" i="0" dirty="0">
                <a:solidFill>
                  <a:srgbClr val="000000"/>
                </a:solidFill>
                <a:effectLst/>
                <a:latin typeface="Noto Sans"/>
              </a:rPr>
              <a:t>8</a:t>
            </a:r>
            <a:r>
              <a:rPr lang="ko-KR" altLang="en-US" b="0" i="0" dirty="0">
                <a:solidFill>
                  <a:srgbClr val="000000"/>
                </a:solidFill>
                <a:effectLst/>
                <a:latin typeface="Noto Sans"/>
              </a:rPr>
              <a:t>개의 연속 골격을 수집하여 단기 작용 예측을 위해 병렬로 공급한다</a:t>
            </a:r>
            <a:r>
              <a:rPr lang="en-US" altLang="ko-KR" b="0" i="0" dirty="0">
                <a:solidFill>
                  <a:srgbClr val="000000"/>
                </a:solidFill>
                <a:effectLst/>
                <a:latin typeface="Noto Sans"/>
              </a:rPr>
              <a:t>.</a:t>
            </a:r>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12</a:t>
            </a:fld>
            <a:endParaRPr lang="ko-KR" altLang="en-US"/>
          </a:p>
        </p:txBody>
      </p:sp>
    </p:spTree>
    <p:extLst>
      <p:ext uri="{BB962C8B-B14F-4D97-AF65-F5344CB8AC3E}">
        <p14:creationId xmlns:p14="http://schemas.microsoft.com/office/powerpoint/2010/main" val="3486365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ko-KR" dirty="0">
                <a:effectLst/>
                <a:ea typeface="Malgun Gothic" panose="020B0503020000020004" pitchFamily="50" charset="-127"/>
              </a:rPr>
              <a:t>실험의 경우, 하위 시퀀스는 각각 8개의 연속 입력 프레임으로 구성되며, 데이터 집합에서 샘플을 형성하기 위해 수집된다. 각 프레임의 크기는 1920x1080 픽셀입니다. 데이터 집합은 교육(800), 유효성 검사(255), 테스트(250) 2단계 RNN/LSTM 교육 세트로 분할됩니다. </a:t>
            </a:r>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13</a:t>
            </a:fld>
            <a:endParaRPr lang="ko-KR" altLang="en-US"/>
          </a:p>
        </p:txBody>
      </p:sp>
    </p:spTree>
    <p:extLst>
      <p:ext uri="{BB962C8B-B14F-4D97-AF65-F5344CB8AC3E}">
        <p14:creationId xmlns:p14="http://schemas.microsoft.com/office/powerpoint/2010/main" val="348208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ko-KR" dirty="0">
                <a:effectLst/>
                <a:ea typeface="Malgun Gothic" panose="020B0503020000020004" pitchFamily="50" charset="-127"/>
              </a:rPr>
              <a:t>RNN/CNN 모델은 파이썬 프로그래밍 언어를 기반으로 </a:t>
            </a:r>
            <a:r>
              <a:rPr lang="ko-KR" altLang="ko-KR" dirty="0" err="1">
                <a:effectLst/>
                <a:ea typeface="Malgun Gothic" panose="020B0503020000020004" pitchFamily="50" charset="-127"/>
              </a:rPr>
              <a:t>텐소플로플로</a:t>
            </a:r>
            <a:r>
              <a:rPr lang="ko-KR" altLang="ko-KR" dirty="0">
                <a:effectLst/>
                <a:ea typeface="Malgun Gothic" panose="020B0503020000020004" pitchFamily="50" charset="-127"/>
              </a:rPr>
              <a:t> 라이브러리를 사용하여 구현되었습니다. 미리 제작된 모델이기 때문에 골격 추출을 위한 1단계를 훈련할 필요가 없습니다. 결과는 500 의 연수와 0.0001의 학습 비율에서 얻어졌습니다. </a:t>
            </a:r>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14</a:t>
            </a:fld>
            <a:endParaRPr lang="ko-KR" altLang="en-US"/>
          </a:p>
        </p:txBody>
      </p:sp>
    </p:spTree>
    <p:extLst>
      <p:ext uri="{BB962C8B-B14F-4D97-AF65-F5344CB8AC3E}">
        <p14:creationId xmlns:p14="http://schemas.microsoft.com/office/powerpoint/2010/main" val="2382993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b="0" dirty="0"/>
              <a:t>여러 실험을 거쳐 나타낸 평균</a:t>
            </a:r>
            <a:endParaRPr lang="en-US" altLang="ko-KR" b="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ko-KR" dirty="0">
                <a:effectLst/>
                <a:ea typeface="Malgun Gothic" panose="020B0503020000020004" pitchFamily="50" charset="-127"/>
              </a:rPr>
              <a:t>평균 테스트 정확도 89.9%(87.6%에서 92.8%에 이르는 여러 실험의 경우)</a:t>
            </a:r>
            <a:r>
              <a:rPr lang="ko-KR" altLang="ko-KR" dirty="0" err="1">
                <a:effectLst/>
                <a:ea typeface="Malgun Gothic" panose="020B0503020000020004" pitchFamily="50" charset="-127"/>
              </a:rPr>
              <a:t>를</a:t>
            </a:r>
            <a:r>
              <a:rPr lang="ko-KR" altLang="ko-KR" dirty="0">
                <a:effectLst/>
                <a:ea typeface="Malgun Gothic" panose="020B0503020000020004" pitchFamily="50" charset="-127"/>
              </a:rPr>
              <a:t> 달성한 표 1을 참조하십시오.</a:t>
            </a:r>
          </a:p>
          <a:p>
            <a:pPr algn="l"/>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15</a:t>
            </a:fld>
            <a:endParaRPr lang="ko-KR" altLang="en-US"/>
          </a:p>
        </p:txBody>
      </p:sp>
    </p:spTree>
    <p:extLst>
      <p:ext uri="{BB962C8B-B14F-4D97-AF65-F5344CB8AC3E}">
        <p14:creationId xmlns:p14="http://schemas.microsoft.com/office/powerpoint/2010/main" val="3207287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16</a:t>
            </a:fld>
            <a:endParaRPr lang="ko-KR" altLang="en-US"/>
          </a:p>
        </p:txBody>
      </p:sp>
    </p:spTree>
    <p:extLst>
      <p:ext uri="{BB962C8B-B14F-4D97-AF65-F5344CB8AC3E}">
        <p14:creationId xmlns:p14="http://schemas.microsoft.com/office/powerpoint/2010/main" val="4078979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0" dirty="0"/>
              <a:t>Standing, walking, falling , lying, rising</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ko-KR" dirty="0">
                <a:effectLst/>
                <a:ea typeface="Malgun Gothic" panose="020B0503020000020004" pitchFamily="50" charset="-127"/>
              </a:rPr>
              <a:t>이 문서에서는 딥 러닝 알고리즘을 성공적으로 적용하여 낙하 이벤트 감지 문제를 해결합니다. 문제는 1) 2D 인간 골격 추정 및 시간골격 모션에 따라 행동 인식으로 분해됩니다. 우리는 </a:t>
            </a:r>
            <a:r>
              <a:rPr lang="ko-KR" altLang="ko-KR" dirty="0" err="1">
                <a:effectLst/>
                <a:ea typeface="Malgun Gothic" panose="020B0503020000020004" pitchFamily="50" charset="-127"/>
              </a:rPr>
              <a:t>CNN을</a:t>
            </a:r>
            <a:r>
              <a:rPr lang="ko-KR" altLang="ko-KR" dirty="0">
                <a:effectLst/>
                <a:ea typeface="Malgun Gothic" panose="020B0503020000020004" pitchFamily="50" charset="-127"/>
              </a:rPr>
              <a:t> 채택하여 장면의 각 사람에 대해 단일 </a:t>
            </a:r>
            <a:r>
              <a:rPr lang="ko-KR" altLang="ko-KR" dirty="0" err="1">
                <a:effectLst/>
                <a:ea typeface="Malgun Gothic" panose="020B0503020000020004" pitchFamily="50" charset="-127"/>
              </a:rPr>
              <a:t>RGB에서</a:t>
            </a:r>
            <a:r>
              <a:rPr lang="ko-KR" altLang="ko-KR" dirty="0">
                <a:effectLst/>
                <a:ea typeface="Malgun Gothic" panose="020B0503020000020004" pitchFamily="50" charset="-127"/>
              </a:rPr>
              <a:t> 2D 스켈레톤 포즈를 추출하고 동시에 가능한 배경 혼란 소음을 폐기합니다. 또한 LSTN 상태 셀을 갖춘 </a:t>
            </a:r>
            <a:r>
              <a:rPr lang="ko-KR" altLang="ko-KR" dirty="0" err="1">
                <a:effectLst/>
                <a:ea typeface="Malgun Gothic" panose="020B0503020000020004" pitchFamily="50" charset="-127"/>
              </a:rPr>
              <a:t>RNN을</a:t>
            </a:r>
            <a:r>
              <a:rPr lang="ko-KR" altLang="ko-KR" dirty="0">
                <a:effectLst/>
                <a:ea typeface="Malgun Gothic" panose="020B0503020000020004" pitchFamily="50" charset="-127"/>
              </a:rPr>
              <a:t> 기반으로 당사 시스템은 동적 서열을 처리하고 5개 클래스로 단기 작업을 효과적으로 예측할 수 있습니다. 따라서 이러한 5클래스 분류를 기반으로 더 낮은 거짓 경보 율을 달성하는 온라인 경보 시스템을 설계할 수 있습니다.</a:t>
            </a:r>
          </a:p>
          <a:p>
            <a:pPr algn="l"/>
            <a:endParaRPr lang="en-US" altLang="ko-KR" b="0" dirty="0"/>
          </a:p>
          <a:p>
            <a:pPr algn="l"/>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17</a:t>
            </a:fld>
            <a:endParaRPr lang="ko-KR" altLang="en-US"/>
          </a:p>
        </p:txBody>
      </p:sp>
    </p:spTree>
    <p:extLst>
      <p:ext uri="{BB962C8B-B14F-4D97-AF65-F5344CB8AC3E}">
        <p14:creationId xmlns:p14="http://schemas.microsoft.com/office/powerpoint/2010/main" val="1260365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0" dirty="0"/>
              <a:t>Action Recognition</a:t>
            </a:r>
            <a:r>
              <a:rPr lang="ko-KR" altLang="en-US" b="0" dirty="0"/>
              <a:t>은 컴퓨터 비전의 한 분야 중 하나이며</a:t>
            </a:r>
            <a:r>
              <a:rPr lang="en-US" altLang="ko-KR" b="0" dirty="0"/>
              <a:t>, </a:t>
            </a:r>
            <a:r>
              <a:rPr lang="ko-KR" altLang="en-US" b="0" dirty="0"/>
              <a:t>많은 곳에서 쓰이고 있습니다</a:t>
            </a:r>
            <a:r>
              <a:rPr lang="en-US" altLang="ko-KR" b="0" dirty="0"/>
              <a:t>. Action Recognition</a:t>
            </a:r>
            <a:r>
              <a:rPr lang="ko-KR" altLang="en-US" b="0" dirty="0"/>
              <a:t>은 비디오 기반의 </a:t>
            </a:r>
            <a:r>
              <a:rPr lang="en-US" altLang="ko-KR" b="0" dirty="0"/>
              <a:t>Classification</a:t>
            </a:r>
            <a:r>
              <a:rPr lang="ko-KR" altLang="en-US" b="0" dirty="0"/>
              <a:t>을 사용하여 사람의 행동을 인식하는 것입니다</a:t>
            </a:r>
            <a:r>
              <a:rPr lang="en-US" altLang="ko-KR" b="0"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dirty="0"/>
              <a:t>human-computer interaction(</a:t>
            </a:r>
            <a:r>
              <a:rPr lang="ko-KR" altLang="en-US" b="0" dirty="0"/>
              <a:t>인간</a:t>
            </a:r>
            <a:r>
              <a:rPr lang="en-US" altLang="ko-KR" b="0" dirty="0"/>
              <a:t>-</a:t>
            </a:r>
            <a:r>
              <a:rPr lang="ko-KR" altLang="en-US" b="0" dirty="0"/>
              <a:t>컴퓨터 상호작용</a:t>
            </a:r>
            <a:r>
              <a:rPr lang="en-US" altLang="ko-KR" b="0" dirty="0"/>
              <a:t>), video surveillance(</a:t>
            </a:r>
            <a:r>
              <a:rPr lang="ko-KR" altLang="en-US" b="0" dirty="0"/>
              <a:t>비디오 감시</a:t>
            </a:r>
            <a:r>
              <a:rPr lang="en-US" altLang="ko-KR" b="0" dirty="0"/>
              <a:t>),  robotics(</a:t>
            </a:r>
            <a:r>
              <a:rPr lang="ko-KR" altLang="en-US" b="0" dirty="0"/>
              <a:t>로봇 공학</a:t>
            </a:r>
            <a:r>
              <a:rPr lang="en-US" altLang="ko-KR" b="0" dirty="0"/>
              <a:t>), game control(</a:t>
            </a:r>
            <a:r>
              <a:rPr lang="ko-KR" altLang="en-US" b="0" dirty="0"/>
              <a:t>게임 제어</a:t>
            </a:r>
            <a:r>
              <a:rPr lang="en-US" altLang="ko-KR" b="0" dirty="0"/>
              <a:t>) </a:t>
            </a:r>
            <a:r>
              <a:rPr lang="ko-KR" altLang="en-US" b="0" dirty="0"/>
              <a:t>등 응용 분야에서 사용</a:t>
            </a:r>
          </a:p>
          <a:p>
            <a:pPr algn="l"/>
            <a:endParaRPr lang="en-US" altLang="ko-KR"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2</a:t>
            </a:fld>
            <a:endParaRPr lang="ko-KR" altLang="en-US"/>
          </a:p>
        </p:txBody>
      </p:sp>
    </p:spTree>
    <p:extLst>
      <p:ext uri="{BB962C8B-B14F-4D97-AF65-F5344CB8AC3E}">
        <p14:creationId xmlns:p14="http://schemas.microsoft.com/office/powerpoint/2010/main" val="2229615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b="0" dirty="0"/>
              <a:t>왼쪽 </a:t>
            </a:r>
            <a:r>
              <a:rPr lang="en-US" altLang="ko-KR" b="0" dirty="0"/>
              <a:t>Microsoft Kinect : </a:t>
            </a:r>
            <a:r>
              <a:rPr lang="ko-KR" altLang="en-US" b="0" dirty="0"/>
              <a:t>비용 효율적 깊이 센서 </a:t>
            </a:r>
            <a:r>
              <a:rPr lang="en-US" altLang="ko-KR" b="0" dirty="0"/>
              <a:t>-&gt; </a:t>
            </a:r>
            <a:r>
              <a:rPr lang="ko-KR" altLang="en-US" b="0" dirty="0"/>
              <a:t>자세</a:t>
            </a:r>
            <a:r>
              <a:rPr lang="en-US" altLang="ko-KR" b="0" dirty="0"/>
              <a:t>/ </a:t>
            </a:r>
            <a:r>
              <a:rPr lang="ko-KR" altLang="en-US" b="0" dirty="0"/>
              <a:t>동작 인식을 위한 비교적 신뢰할 수 있는 조인트 좌표 제공</a:t>
            </a:r>
            <a:endParaRPr lang="en-US" altLang="ko-KR" b="0" dirty="0"/>
          </a:p>
          <a:p>
            <a:pPr algn="l"/>
            <a:r>
              <a:rPr lang="ko-KR" altLang="en-US" b="0" dirty="0"/>
              <a:t>오른쪽 </a:t>
            </a:r>
            <a:r>
              <a:rPr lang="en-US" altLang="ko-KR" b="0" dirty="0"/>
              <a:t>RGB </a:t>
            </a:r>
            <a:r>
              <a:rPr lang="ko-KR" altLang="en-US" b="0" dirty="0"/>
              <a:t>센서 </a:t>
            </a:r>
            <a:r>
              <a:rPr lang="en-US" altLang="ko-KR" b="0" dirty="0"/>
              <a:t>(</a:t>
            </a:r>
            <a:r>
              <a:rPr lang="ko-KR" altLang="en-US" b="0" dirty="0"/>
              <a:t>일반 카메라</a:t>
            </a:r>
            <a:r>
              <a:rPr lang="en-US" altLang="ko-KR" b="0" dirty="0"/>
              <a:t>) : </a:t>
            </a:r>
            <a:r>
              <a:rPr lang="ko-KR" altLang="en-US" b="0" dirty="0"/>
              <a:t>스켈레톤 추출하는 것은 낮은 비용의 장점</a:t>
            </a:r>
            <a:r>
              <a:rPr lang="en-US" altLang="ko-KR" b="0" dirty="0"/>
              <a:t>, but </a:t>
            </a:r>
            <a:r>
              <a:rPr lang="ko-KR" altLang="en-US" b="0" dirty="0"/>
              <a:t>처리 속도 및 인식 성능에 더 도전적</a:t>
            </a:r>
            <a:endParaRPr lang="en-US" altLang="ko-KR" b="0" dirty="0"/>
          </a:p>
          <a:p>
            <a:pPr algn="l"/>
            <a:endParaRPr lang="en-US" altLang="ko-KR" b="0" dirty="0"/>
          </a:p>
          <a:p>
            <a:pPr algn="l"/>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3</a:t>
            </a:fld>
            <a:endParaRPr lang="ko-KR" altLang="en-US"/>
          </a:p>
        </p:txBody>
      </p:sp>
    </p:spTree>
    <p:extLst>
      <p:ext uri="{BB962C8B-B14F-4D97-AF65-F5344CB8AC3E}">
        <p14:creationId xmlns:p14="http://schemas.microsoft.com/office/powerpoint/2010/main" val="3050462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4</a:t>
            </a:fld>
            <a:endParaRPr lang="ko-KR" altLang="en-US"/>
          </a:p>
        </p:txBody>
      </p:sp>
    </p:spTree>
    <p:extLst>
      <p:ext uri="{BB962C8B-B14F-4D97-AF65-F5344CB8AC3E}">
        <p14:creationId xmlns:p14="http://schemas.microsoft.com/office/powerpoint/2010/main" val="256110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5</a:t>
            </a:fld>
            <a:endParaRPr lang="ko-KR" altLang="en-US"/>
          </a:p>
        </p:txBody>
      </p:sp>
    </p:spTree>
    <p:extLst>
      <p:ext uri="{BB962C8B-B14F-4D97-AF65-F5344CB8AC3E}">
        <p14:creationId xmlns:p14="http://schemas.microsoft.com/office/powerpoint/2010/main" val="62301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6</a:t>
            </a:fld>
            <a:endParaRPr lang="ko-KR" altLang="en-US"/>
          </a:p>
        </p:txBody>
      </p:sp>
    </p:spTree>
    <p:extLst>
      <p:ext uri="{BB962C8B-B14F-4D97-AF65-F5344CB8AC3E}">
        <p14:creationId xmlns:p14="http://schemas.microsoft.com/office/powerpoint/2010/main" val="359424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b="0" i="0" dirty="0">
                <a:solidFill>
                  <a:srgbClr val="000000"/>
                </a:solidFill>
                <a:effectLst/>
                <a:latin typeface="Noto Sans"/>
              </a:rPr>
              <a:t>이 연구에서</a:t>
            </a:r>
            <a:r>
              <a:rPr lang="en-US" altLang="ko-KR" b="0" i="0" dirty="0">
                <a:solidFill>
                  <a:srgbClr val="000000"/>
                </a:solidFill>
                <a:effectLst/>
                <a:latin typeface="Noto Sans"/>
              </a:rPr>
              <a:t>, </a:t>
            </a:r>
            <a:r>
              <a:rPr lang="ko-KR" altLang="en-US" b="0" i="0" dirty="0">
                <a:solidFill>
                  <a:srgbClr val="000000"/>
                </a:solidFill>
                <a:effectLst/>
                <a:latin typeface="Noto Sans"/>
              </a:rPr>
              <a:t>우리는 낙상 사건 감지 과정을 두 단계로 나눈다</a:t>
            </a:r>
            <a:r>
              <a:rPr lang="en-US" altLang="ko-KR" b="0" i="0" dirty="0">
                <a:solidFill>
                  <a:srgbClr val="000000"/>
                </a:solidFill>
                <a:effectLst/>
                <a:latin typeface="Noto Sans"/>
              </a:rPr>
              <a:t>. </a:t>
            </a:r>
            <a:r>
              <a:rPr lang="ko-KR" altLang="en-US" b="0" i="0" dirty="0">
                <a:solidFill>
                  <a:srgbClr val="000000"/>
                </a:solidFill>
                <a:effectLst/>
                <a:latin typeface="Noto Sans"/>
              </a:rPr>
              <a:t>첫 번째 단계는 </a:t>
            </a:r>
            <a:r>
              <a:rPr lang="en-US" altLang="ko-KR" b="0" i="0" dirty="0">
                <a:solidFill>
                  <a:srgbClr val="000000"/>
                </a:solidFill>
                <a:effectLst/>
                <a:latin typeface="Noto Sans"/>
              </a:rPr>
              <a:t>2D </a:t>
            </a:r>
            <a:r>
              <a:rPr lang="ko-KR" altLang="en-US" b="0" i="0" dirty="0">
                <a:solidFill>
                  <a:srgbClr val="000000"/>
                </a:solidFill>
                <a:effectLst/>
                <a:latin typeface="Noto Sans"/>
              </a:rPr>
              <a:t>골격 추출로 알려져 있습니다</a:t>
            </a:r>
            <a:r>
              <a:rPr lang="en-US" altLang="ko-KR" b="0" i="0" dirty="0">
                <a:solidFill>
                  <a:srgbClr val="000000"/>
                </a:solidFill>
                <a:effectLst/>
                <a:latin typeface="Noto Sans"/>
              </a:rPr>
              <a:t>. </a:t>
            </a:r>
            <a:r>
              <a:rPr lang="ko-KR" altLang="en-US" b="0" i="0" dirty="0">
                <a:solidFill>
                  <a:srgbClr val="000000"/>
                </a:solidFill>
                <a:effectLst/>
                <a:latin typeface="Noto Sans"/>
              </a:rPr>
              <a:t>입력으로 </a:t>
            </a:r>
            <a:r>
              <a:rPr lang="en-US" altLang="ko-KR" b="0" i="0" dirty="0">
                <a:solidFill>
                  <a:srgbClr val="000000"/>
                </a:solidFill>
                <a:effectLst/>
                <a:latin typeface="Noto Sans"/>
              </a:rPr>
              <a:t>1920 x 1080 </a:t>
            </a:r>
            <a:r>
              <a:rPr lang="ko-KR" altLang="en-US" b="0" i="0" dirty="0">
                <a:solidFill>
                  <a:srgbClr val="000000"/>
                </a:solidFill>
                <a:effectLst/>
                <a:latin typeface="Noto Sans"/>
              </a:rPr>
              <a:t>픽셀의 </a:t>
            </a:r>
            <a:r>
              <a:rPr lang="en-US" altLang="ko-KR" b="0" i="0" dirty="0">
                <a:solidFill>
                  <a:srgbClr val="000000"/>
                </a:solidFill>
                <a:effectLst/>
                <a:latin typeface="Noto Sans"/>
              </a:rPr>
              <a:t>2D RGB </a:t>
            </a:r>
            <a:r>
              <a:rPr lang="ko-KR" altLang="en-US" b="0" i="0" dirty="0">
                <a:solidFill>
                  <a:srgbClr val="000000"/>
                </a:solidFill>
                <a:effectLst/>
                <a:latin typeface="Noto Sans"/>
              </a:rPr>
              <a:t>이미지를 사용했다</a:t>
            </a:r>
            <a:r>
              <a:rPr lang="en-US" altLang="ko-KR" b="0" i="0" dirty="0">
                <a:solidFill>
                  <a:srgbClr val="000000"/>
                </a:solidFill>
                <a:effectLst/>
                <a:latin typeface="Noto Sans"/>
              </a:rPr>
              <a:t>.</a:t>
            </a:r>
            <a:br>
              <a:rPr lang="ko-KR" altLang="en-US" dirty="0"/>
            </a:br>
            <a:r>
              <a:rPr lang="ko-KR" altLang="en-US" b="0" i="0" dirty="0">
                <a:solidFill>
                  <a:srgbClr val="000000"/>
                </a:solidFill>
                <a:effectLst/>
                <a:latin typeface="Noto Sans"/>
              </a:rPr>
              <a:t>각 프레임은 이미지 내의 모든 사람에 대한 </a:t>
            </a:r>
            <a:r>
              <a:rPr lang="en-US" altLang="ko-KR" b="0" i="0" dirty="0">
                <a:solidFill>
                  <a:srgbClr val="000000"/>
                </a:solidFill>
                <a:effectLst/>
                <a:latin typeface="Noto Sans"/>
              </a:rPr>
              <a:t>2D </a:t>
            </a:r>
            <a:r>
              <a:rPr lang="ko-KR" altLang="en-US" b="0" i="0" dirty="0">
                <a:solidFill>
                  <a:srgbClr val="000000"/>
                </a:solidFill>
                <a:effectLst/>
                <a:latin typeface="Noto Sans"/>
              </a:rPr>
              <a:t>골격을 추정하기 위해 </a:t>
            </a:r>
            <a:r>
              <a:rPr lang="en-US" altLang="ko-KR" b="0" i="0" dirty="0" err="1">
                <a:solidFill>
                  <a:srgbClr val="000000"/>
                </a:solidFill>
                <a:effectLst/>
                <a:latin typeface="Noto Sans"/>
              </a:rPr>
              <a:t>DeeperCut</a:t>
            </a:r>
            <a:r>
              <a:rPr lang="en-US" altLang="ko-KR" b="0" i="0" dirty="0">
                <a:solidFill>
                  <a:srgbClr val="000000"/>
                </a:solidFill>
                <a:effectLst/>
                <a:latin typeface="Noto Sans"/>
              </a:rPr>
              <a:t>[9](</a:t>
            </a:r>
            <a:r>
              <a:rPr lang="ko-KR" altLang="en-US" b="0" i="0" dirty="0">
                <a:solidFill>
                  <a:srgbClr val="000000"/>
                </a:solidFill>
                <a:effectLst/>
                <a:latin typeface="Noto Sans"/>
              </a:rPr>
              <a:t>극히 깊은 </a:t>
            </a:r>
            <a:r>
              <a:rPr lang="en-US" altLang="ko-KR" b="0" i="0" dirty="0">
                <a:solidFill>
                  <a:srgbClr val="000000"/>
                </a:solidFill>
                <a:effectLst/>
                <a:latin typeface="Noto Sans"/>
              </a:rPr>
              <a:t>152 </a:t>
            </a:r>
            <a:r>
              <a:rPr lang="ko-KR" altLang="en-US" b="0" i="0" dirty="0">
                <a:solidFill>
                  <a:srgbClr val="000000"/>
                </a:solidFill>
                <a:effectLst/>
                <a:latin typeface="Noto Sans"/>
              </a:rPr>
              <a:t>레이어</a:t>
            </a:r>
            <a:r>
              <a:rPr lang="en-US" altLang="ko-KR" b="0" i="0" dirty="0">
                <a:solidFill>
                  <a:srgbClr val="000000"/>
                </a:solidFill>
                <a:effectLst/>
                <a:latin typeface="Noto Sans"/>
              </a:rPr>
              <a:t>, </a:t>
            </a:r>
            <a:r>
              <a:rPr lang="ko-KR" altLang="en-US" b="0" i="0" dirty="0">
                <a:solidFill>
                  <a:srgbClr val="000000"/>
                </a:solidFill>
                <a:effectLst/>
                <a:latin typeface="Noto Sans"/>
              </a:rPr>
              <a:t>잔류 네트워크</a:t>
            </a:r>
            <a:r>
              <a:rPr lang="en-US" altLang="ko-KR" b="0" i="0" dirty="0">
                <a:solidFill>
                  <a:srgbClr val="000000"/>
                </a:solidFill>
                <a:effectLst/>
                <a:latin typeface="Noto Sans"/>
              </a:rPr>
              <a:t>(</a:t>
            </a:r>
            <a:r>
              <a:rPr lang="en-US" altLang="ko-KR" b="0" i="0" dirty="0" err="1">
                <a:solidFill>
                  <a:srgbClr val="000000"/>
                </a:solidFill>
                <a:effectLst/>
                <a:latin typeface="Noto Sans"/>
              </a:rPr>
              <a:t>ResNet</a:t>
            </a:r>
            <a:r>
              <a:rPr lang="en-US" altLang="ko-KR" b="0" i="0" dirty="0">
                <a:solidFill>
                  <a:srgbClr val="000000"/>
                </a:solidFill>
                <a:effectLst/>
                <a:latin typeface="Noto Sans"/>
              </a:rPr>
              <a:t>)[10])</a:t>
            </a:r>
            <a:r>
              <a:rPr lang="ko-KR" altLang="en-US" b="0" i="0" dirty="0">
                <a:solidFill>
                  <a:srgbClr val="000000"/>
                </a:solidFill>
                <a:effectLst/>
                <a:latin typeface="Noto Sans"/>
              </a:rPr>
              <a:t>에 구축된 사전 훈련된 </a:t>
            </a:r>
            <a:r>
              <a:rPr lang="en-US" altLang="ko-KR" b="0" i="0" dirty="0">
                <a:solidFill>
                  <a:srgbClr val="000000"/>
                </a:solidFill>
                <a:effectLst/>
                <a:latin typeface="Noto Sans"/>
              </a:rPr>
              <a:t>CNN </a:t>
            </a:r>
            <a:r>
              <a:rPr lang="ko-KR" altLang="en-US" b="0" i="0" dirty="0">
                <a:solidFill>
                  <a:srgbClr val="000000"/>
                </a:solidFill>
                <a:effectLst/>
                <a:latin typeface="Noto Sans"/>
              </a:rPr>
              <a:t>모델을 거친다</a:t>
            </a:r>
            <a:r>
              <a:rPr lang="en-US" altLang="ko-KR" b="0" i="0" dirty="0">
                <a:solidFill>
                  <a:srgbClr val="000000"/>
                </a:solidFill>
                <a:effectLst/>
                <a:latin typeface="Noto Sans"/>
              </a:rPr>
              <a:t>(</a:t>
            </a:r>
            <a:r>
              <a:rPr lang="ko-KR" altLang="en-US" b="0" i="0" dirty="0">
                <a:solidFill>
                  <a:srgbClr val="000000"/>
                </a:solidFill>
                <a:effectLst/>
                <a:latin typeface="Noto Sans"/>
              </a:rPr>
              <a:t>그림 </a:t>
            </a:r>
            <a:r>
              <a:rPr lang="en-US" altLang="ko-KR" b="0" i="0" dirty="0">
                <a:solidFill>
                  <a:srgbClr val="000000"/>
                </a:solidFill>
                <a:effectLst/>
                <a:latin typeface="Noto Sans"/>
              </a:rPr>
              <a:t>1 </a:t>
            </a:r>
            <a:r>
              <a:rPr lang="ko-KR" altLang="en-US" b="0" i="0" dirty="0">
                <a:solidFill>
                  <a:srgbClr val="000000"/>
                </a:solidFill>
                <a:effectLst/>
                <a:latin typeface="Noto Sans"/>
              </a:rPr>
              <a:t>참조</a:t>
            </a:r>
            <a:r>
              <a:rPr lang="en-US" altLang="ko-KR" b="0" i="0" dirty="0">
                <a:solidFill>
                  <a:srgbClr val="000000"/>
                </a:solidFill>
                <a:effectLst/>
                <a:latin typeface="Noto Sans"/>
              </a:rPr>
              <a:t>). 2D </a:t>
            </a:r>
            <a:r>
              <a:rPr lang="ko-KR" altLang="en-US" b="0" i="0" dirty="0">
                <a:solidFill>
                  <a:srgbClr val="000000"/>
                </a:solidFill>
                <a:effectLst/>
                <a:latin typeface="Noto Sans"/>
              </a:rPr>
              <a:t>골격은 </a:t>
            </a:r>
            <a:r>
              <a:rPr lang="en-US" altLang="ko-KR" b="0" i="0" dirty="0">
                <a:solidFill>
                  <a:srgbClr val="000000"/>
                </a:solidFill>
                <a:effectLst/>
                <a:latin typeface="Noto Sans"/>
              </a:rPr>
              <a:t>14</a:t>
            </a:r>
            <a:r>
              <a:rPr lang="ko-KR" altLang="en-US" b="0" i="0" dirty="0">
                <a:solidFill>
                  <a:srgbClr val="000000"/>
                </a:solidFill>
                <a:effectLst/>
                <a:latin typeface="Noto Sans"/>
              </a:rPr>
              <a:t>개의 </a:t>
            </a:r>
            <a:r>
              <a:rPr lang="en-US" altLang="ko-KR" b="0" i="0" dirty="0">
                <a:solidFill>
                  <a:srgbClr val="000000"/>
                </a:solidFill>
                <a:effectLst/>
                <a:latin typeface="Noto Sans"/>
              </a:rPr>
              <a:t>2D </a:t>
            </a:r>
            <a:r>
              <a:rPr lang="ko-KR" altLang="en-US" b="0" i="0" dirty="0">
                <a:solidFill>
                  <a:srgbClr val="000000"/>
                </a:solidFill>
                <a:effectLst/>
                <a:latin typeface="Noto Sans"/>
              </a:rPr>
              <a:t>관절로 구성되어 있으며</a:t>
            </a:r>
            <a:r>
              <a:rPr lang="en-US" altLang="ko-KR" b="0" i="0" dirty="0">
                <a:solidFill>
                  <a:srgbClr val="000000"/>
                </a:solidFill>
                <a:effectLst/>
                <a:latin typeface="Noto Sans"/>
              </a:rPr>
              <a:t>, </a:t>
            </a:r>
            <a:r>
              <a:rPr lang="ko-KR" altLang="en-US" b="0" i="0" dirty="0">
                <a:solidFill>
                  <a:srgbClr val="000000"/>
                </a:solidFill>
                <a:effectLst/>
                <a:latin typeface="Noto Sans"/>
              </a:rPr>
              <a:t>실제로는 </a:t>
            </a:r>
            <a:r>
              <a:rPr lang="en-US" altLang="ko-KR" b="0" i="0" dirty="0">
                <a:solidFill>
                  <a:srgbClr val="000000"/>
                </a:solidFill>
                <a:effectLst/>
                <a:latin typeface="Noto Sans"/>
              </a:rPr>
              <a:t>"</a:t>
            </a:r>
            <a:r>
              <a:rPr lang="ko-KR" altLang="en-US" b="0" i="0" dirty="0" err="1">
                <a:solidFill>
                  <a:srgbClr val="000000"/>
                </a:solidFill>
                <a:effectLst/>
                <a:latin typeface="Noto Sans"/>
              </a:rPr>
              <a:t>전두</a:t>
            </a:r>
            <a:r>
              <a:rPr lang="en-US" altLang="ko-KR" b="0" i="0" dirty="0">
                <a:solidFill>
                  <a:srgbClr val="000000"/>
                </a:solidFill>
                <a:effectLst/>
                <a:latin typeface="Noto Sans"/>
              </a:rPr>
              <a:t>", "</a:t>
            </a:r>
            <a:r>
              <a:rPr lang="ko-KR" altLang="en-US" b="0" i="0" dirty="0">
                <a:solidFill>
                  <a:srgbClr val="000000"/>
                </a:solidFill>
                <a:effectLst/>
                <a:latin typeface="Noto Sans"/>
              </a:rPr>
              <a:t>친</a:t>
            </a:r>
            <a:r>
              <a:rPr lang="en-US" altLang="ko-KR" b="0" i="0" dirty="0">
                <a:solidFill>
                  <a:srgbClr val="000000"/>
                </a:solidFill>
                <a:effectLst/>
                <a:latin typeface="Noto Sans"/>
              </a:rPr>
              <a:t>", </a:t>
            </a:r>
            <a:r>
              <a:rPr lang="ko-KR" altLang="en-US" b="0" i="0" dirty="0">
                <a:solidFill>
                  <a:srgbClr val="000000"/>
                </a:solidFill>
                <a:effectLst/>
                <a:latin typeface="Noto Sans"/>
              </a:rPr>
              <a:t>그리고 좌우 </a:t>
            </a:r>
            <a:r>
              <a:rPr lang="en-US" altLang="ko-KR" b="0" i="0" dirty="0">
                <a:solidFill>
                  <a:srgbClr val="000000"/>
                </a:solidFill>
                <a:effectLst/>
                <a:latin typeface="Noto Sans"/>
              </a:rPr>
              <a:t>"</a:t>
            </a:r>
            <a:r>
              <a:rPr lang="ko-KR" altLang="en-US" b="0" i="0" dirty="0">
                <a:solidFill>
                  <a:srgbClr val="000000"/>
                </a:solidFill>
                <a:effectLst/>
                <a:latin typeface="Noto Sans"/>
              </a:rPr>
              <a:t>어깨</a:t>
            </a:r>
            <a:r>
              <a:rPr lang="en-US" altLang="ko-KR" b="0" i="0" dirty="0">
                <a:solidFill>
                  <a:srgbClr val="000000"/>
                </a:solidFill>
                <a:effectLst/>
                <a:latin typeface="Noto Sans"/>
              </a:rPr>
              <a:t>", "</a:t>
            </a:r>
            <a:r>
              <a:rPr lang="ko-KR" altLang="en-US" b="0" i="0" dirty="0">
                <a:solidFill>
                  <a:srgbClr val="000000"/>
                </a:solidFill>
                <a:effectLst/>
                <a:latin typeface="Noto Sans"/>
              </a:rPr>
              <a:t>팔꿈치</a:t>
            </a:r>
            <a:r>
              <a:rPr lang="en-US" altLang="ko-KR" b="0" i="0" dirty="0">
                <a:solidFill>
                  <a:srgbClr val="000000"/>
                </a:solidFill>
                <a:effectLst/>
                <a:latin typeface="Noto Sans"/>
              </a:rPr>
              <a:t>", "</a:t>
            </a:r>
            <a:r>
              <a:rPr lang="ko-KR" altLang="en-US" b="0" i="0" dirty="0">
                <a:solidFill>
                  <a:srgbClr val="000000"/>
                </a:solidFill>
                <a:effectLst/>
                <a:latin typeface="Noto Sans"/>
              </a:rPr>
              <a:t>손목</a:t>
            </a:r>
            <a:r>
              <a:rPr lang="en-US" altLang="ko-KR" b="0" i="0" dirty="0">
                <a:solidFill>
                  <a:srgbClr val="000000"/>
                </a:solidFill>
                <a:effectLst/>
                <a:latin typeface="Noto Sans"/>
              </a:rPr>
              <a:t>", "</a:t>
            </a:r>
            <a:r>
              <a:rPr lang="ko-KR" altLang="en-US" b="0" i="0" dirty="0" err="1">
                <a:solidFill>
                  <a:srgbClr val="000000"/>
                </a:solidFill>
                <a:effectLst/>
                <a:latin typeface="Noto Sans"/>
              </a:rPr>
              <a:t>힙</a:t>
            </a:r>
            <a:r>
              <a:rPr lang="en-US" altLang="ko-KR" b="0" i="0" dirty="0">
                <a:solidFill>
                  <a:srgbClr val="000000"/>
                </a:solidFill>
                <a:effectLst/>
                <a:latin typeface="Noto Sans"/>
              </a:rPr>
              <a:t>", "</a:t>
            </a:r>
            <a:r>
              <a:rPr lang="ko-KR" altLang="en-US" b="0" i="0" dirty="0">
                <a:solidFill>
                  <a:srgbClr val="000000"/>
                </a:solidFill>
                <a:effectLst/>
                <a:latin typeface="Noto Sans"/>
              </a:rPr>
              <a:t>무릎</a:t>
            </a:r>
            <a:r>
              <a:rPr lang="en-US" altLang="ko-KR" b="0" i="0" dirty="0">
                <a:solidFill>
                  <a:srgbClr val="000000"/>
                </a:solidFill>
                <a:effectLst/>
                <a:latin typeface="Noto Sans"/>
              </a:rPr>
              <a:t>", "</a:t>
            </a:r>
            <a:r>
              <a:rPr lang="ko-KR" altLang="en-US" b="0" i="0" dirty="0">
                <a:solidFill>
                  <a:srgbClr val="000000"/>
                </a:solidFill>
                <a:effectLst/>
                <a:latin typeface="Noto Sans"/>
              </a:rPr>
              <a:t>발목</a:t>
            </a:r>
            <a:r>
              <a:rPr lang="en-US" altLang="ko-KR" b="0" i="0" dirty="0">
                <a:solidFill>
                  <a:srgbClr val="000000"/>
                </a:solidFill>
                <a:effectLst/>
                <a:latin typeface="Noto Sans"/>
              </a:rPr>
              <a:t>"</a:t>
            </a:r>
            <a:r>
              <a:rPr lang="ko-KR" altLang="en-US" b="0" i="0" dirty="0">
                <a:solidFill>
                  <a:srgbClr val="000000"/>
                </a:solidFill>
                <a:effectLst/>
                <a:latin typeface="Noto Sans"/>
              </a:rPr>
              <a:t>이라고 불린다</a:t>
            </a:r>
            <a:r>
              <a:rPr lang="en-US" altLang="ko-KR" b="0" i="0" dirty="0">
                <a:solidFill>
                  <a:srgbClr val="000000"/>
                </a:solidFill>
                <a:effectLst/>
                <a:latin typeface="Noto Sans"/>
              </a:rPr>
              <a:t>.</a:t>
            </a:r>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7</a:t>
            </a:fld>
            <a:endParaRPr lang="ko-KR" altLang="en-US"/>
          </a:p>
        </p:txBody>
      </p:sp>
    </p:spTree>
    <p:extLst>
      <p:ext uri="{BB962C8B-B14F-4D97-AF65-F5344CB8AC3E}">
        <p14:creationId xmlns:p14="http://schemas.microsoft.com/office/powerpoint/2010/main" val="617684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b="0" i="0" dirty="0">
                <a:solidFill>
                  <a:srgbClr val="000000"/>
                </a:solidFill>
                <a:effectLst/>
                <a:latin typeface="Noto Sans"/>
              </a:rPr>
              <a:t>두 번째 단계는 골격 움직임으로부터 행동을 인식하는 것이다</a:t>
            </a:r>
            <a:r>
              <a:rPr lang="en-US" altLang="ko-KR" b="0" i="0" dirty="0">
                <a:solidFill>
                  <a:srgbClr val="000000"/>
                </a:solidFill>
                <a:effectLst/>
                <a:latin typeface="Noto Sans"/>
              </a:rPr>
              <a:t>. </a:t>
            </a:r>
            <a:r>
              <a:rPr lang="ko-KR" altLang="en-US" b="0" i="0" dirty="0">
                <a:solidFill>
                  <a:srgbClr val="000000"/>
                </a:solidFill>
                <a:effectLst/>
                <a:latin typeface="Noto Sans"/>
              </a:rPr>
              <a:t>우리는 </a:t>
            </a:r>
            <a:r>
              <a:rPr lang="en-US" altLang="ko-KR" b="0" i="0" dirty="0">
                <a:solidFill>
                  <a:srgbClr val="000000"/>
                </a:solidFill>
                <a:effectLst/>
                <a:latin typeface="Noto Sans"/>
              </a:rPr>
              <a:t>LSTM(Long Short Term Memory, [11])</a:t>
            </a:r>
            <a:r>
              <a:rPr lang="ko-KR" altLang="en-US" b="0" i="0" dirty="0">
                <a:solidFill>
                  <a:srgbClr val="000000"/>
                </a:solidFill>
                <a:effectLst/>
                <a:latin typeface="Noto Sans"/>
              </a:rPr>
              <a:t>을 상태 셀로 사용하여 시간적 관찰</a:t>
            </a:r>
            <a:r>
              <a:rPr lang="en-US" altLang="ko-KR" b="0" i="0" dirty="0">
                <a:solidFill>
                  <a:srgbClr val="000000"/>
                </a:solidFill>
                <a:effectLst/>
                <a:latin typeface="Noto Sans"/>
              </a:rPr>
              <a:t>(</a:t>
            </a:r>
            <a:r>
              <a:rPr lang="ko-KR" altLang="en-US" b="0" i="0" dirty="0">
                <a:solidFill>
                  <a:srgbClr val="000000"/>
                </a:solidFill>
                <a:effectLst/>
                <a:latin typeface="Noto Sans"/>
              </a:rPr>
              <a:t>여기서</a:t>
            </a:r>
            <a:r>
              <a:rPr lang="en-US" altLang="ko-KR" b="0" i="0" dirty="0">
                <a:solidFill>
                  <a:srgbClr val="000000"/>
                </a:solidFill>
                <a:effectLst/>
                <a:latin typeface="Noto Sans"/>
              </a:rPr>
              <a:t>, 8</a:t>
            </a:r>
            <a:r>
              <a:rPr lang="ko-KR" altLang="en-US" b="0" i="0" dirty="0">
                <a:solidFill>
                  <a:srgbClr val="000000"/>
                </a:solidFill>
                <a:effectLst/>
                <a:latin typeface="Noto Sans"/>
              </a:rPr>
              <a:t>개의 이전 시점에서 </a:t>
            </a:r>
            <a:r>
              <a:rPr lang="en-US" altLang="ko-KR" b="0" i="0" dirty="0">
                <a:solidFill>
                  <a:srgbClr val="000000"/>
                </a:solidFill>
                <a:effectLst/>
                <a:latin typeface="Noto Sans"/>
              </a:rPr>
              <a:t>8</a:t>
            </a:r>
            <a:r>
              <a:rPr lang="ko-KR" altLang="en-US" b="0" i="0" dirty="0">
                <a:solidFill>
                  <a:srgbClr val="000000"/>
                </a:solidFill>
                <a:effectLst/>
                <a:latin typeface="Noto Sans"/>
              </a:rPr>
              <a:t>개의 골격</a:t>
            </a:r>
            <a:r>
              <a:rPr lang="en-US" altLang="ko-KR" b="0" i="0" dirty="0">
                <a:solidFill>
                  <a:srgbClr val="000000"/>
                </a:solidFill>
                <a:effectLst/>
                <a:latin typeface="Noto Sans"/>
              </a:rPr>
              <a:t>)</a:t>
            </a:r>
            <a:r>
              <a:rPr lang="ko-KR" altLang="en-US" b="0" i="0" dirty="0">
                <a:solidFill>
                  <a:srgbClr val="000000"/>
                </a:solidFill>
                <a:effectLst/>
                <a:latin typeface="Noto Sans"/>
              </a:rPr>
              <a:t>에서 특징을 캡처하고 현재 동작 예측을 위한 더 긴 범위의 컨텍스트를 제공했다</a:t>
            </a:r>
            <a:r>
              <a:rPr lang="en-US" altLang="ko-KR" b="0" i="0" dirty="0">
                <a:solidFill>
                  <a:srgbClr val="000000"/>
                </a:solidFill>
                <a:effectLst/>
                <a:latin typeface="Noto Sans"/>
              </a:rPr>
              <a:t>. </a:t>
            </a:r>
            <a:r>
              <a:rPr lang="ko-KR" altLang="en-US" b="0" i="0" dirty="0">
                <a:solidFill>
                  <a:srgbClr val="000000"/>
                </a:solidFill>
                <a:effectLst/>
                <a:latin typeface="Noto Sans"/>
              </a:rPr>
              <a:t>우리 모델에 의한 예측 출력은 행동을 </a:t>
            </a:r>
            <a:r>
              <a:rPr lang="en-US" altLang="ko-KR" b="0" i="0" dirty="0">
                <a:solidFill>
                  <a:srgbClr val="000000"/>
                </a:solidFill>
                <a:effectLst/>
                <a:latin typeface="Noto Sans"/>
              </a:rPr>
              <a:t>5</a:t>
            </a:r>
            <a:r>
              <a:rPr lang="ko-KR" altLang="en-US" b="0" i="0" dirty="0">
                <a:solidFill>
                  <a:srgbClr val="000000"/>
                </a:solidFill>
                <a:effectLst/>
                <a:latin typeface="Noto Sans"/>
              </a:rPr>
              <a:t>가지 등급으로 분류한 것이다</a:t>
            </a:r>
            <a:r>
              <a:rPr lang="en-US" altLang="ko-KR" b="0" i="0" dirty="0">
                <a:solidFill>
                  <a:srgbClr val="000000"/>
                </a:solidFill>
                <a:effectLst/>
                <a:latin typeface="Noto Sans"/>
              </a:rPr>
              <a:t>: </a:t>
            </a:r>
            <a:r>
              <a:rPr lang="ko-KR" altLang="en-US" b="0" i="0" dirty="0">
                <a:solidFill>
                  <a:srgbClr val="000000"/>
                </a:solidFill>
                <a:effectLst/>
                <a:latin typeface="Noto Sans"/>
              </a:rPr>
              <a:t>서기</a:t>
            </a:r>
            <a:r>
              <a:rPr lang="en-US" altLang="ko-KR" b="0" i="0" dirty="0">
                <a:solidFill>
                  <a:srgbClr val="000000"/>
                </a:solidFill>
                <a:effectLst/>
                <a:latin typeface="Noto Sans"/>
              </a:rPr>
              <a:t>, </a:t>
            </a:r>
            <a:r>
              <a:rPr lang="ko-KR" altLang="en-US" b="0" i="0" dirty="0">
                <a:solidFill>
                  <a:srgbClr val="000000"/>
                </a:solidFill>
                <a:effectLst/>
                <a:latin typeface="Noto Sans"/>
              </a:rPr>
              <a:t>걷기</a:t>
            </a:r>
            <a:r>
              <a:rPr lang="en-US" altLang="ko-KR" b="0" i="0" dirty="0">
                <a:solidFill>
                  <a:srgbClr val="000000"/>
                </a:solidFill>
                <a:effectLst/>
                <a:latin typeface="Noto Sans"/>
              </a:rPr>
              <a:t>, </a:t>
            </a:r>
            <a:r>
              <a:rPr lang="ko-KR" altLang="en-US" b="0" i="0" dirty="0">
                <a:solidFill>
                  <a:srgbClr val="000000"/>
                </a:solidFill>
                <a:effectLst/>
                <a:latin typeface="Noto Sans"/>
              </a:rPr>
              <a:t>넘어짐</a:t>
            </a:r>
            <a:r>
              <a:rPr lang="en-US" altLang="ko-KR" b="0" i="0" dirty="0">
                <a:solidFill>
                  <a:srgbClr val="000000"/>
                </a:solidFill>
                <a:effectLst/>
                <a:latin typeface="Noto Sans"/>
              </a:rPr>
              <a:t>, </a:t>
            </a:r>
            <a:r>
              <a:rPr lang="ko-KR" altLang="en-US" b="0" i="0" dirty="0">
                <a:solidFill>
                  <a:srgbClr val="000000"/>
                </a:solidFill>
                <a:effectLst/>
                <a:latin typeface="Noto Sans"/>
              </a:rPr>
              <a:t>거짓말</a:t>
            </a:r>
            <a:r>
              <a:rPr lang="en-US" altLang="ko-KR" b="0" i="0" dirty="0">
                <a:solidFill>
                  <a:srgbClr val="000000"/>
                </a:solidFill>
                <a:effectLst/>
                <a:latin typeface="Noto Sans"/>
              </a:rPr>
              <a:t>, </a:t>
            </a:r>
            <a:r>
              <a:rPr lang="ko-KR" altLang="en-US" b="0" i="0" dirty="0">
                <a:solidFill>
                  <a:srgbClr val="000000"/>
                </a:solidFill>
                <a:effectLst/>
                <a:latin typeface="Noto Sans"/>
              </a:rPr>
              <a:t>상승</a:t>
            </a:r>
            <a:r>
              <a:rPr lang="en-US" altLang="ko-KR" b="0" i="0" dirty="0">
                <a:solidFill>
                  <a:srgbClr val="000000"/>
                </a:solidFill>
                <a:effectLst/>
                <a:latin typeface="Noto Sans"/>
              </a:rPr>
              <a:t>(</a:t>
            </a:r>
            <a:r>
              <a:rPr lang="ko-KR" altLang="en-US" b="0" i="0" dirty="0">
                <a:solidFill>
                  <a:srgbClr val="000000"/>
                </a:solidFill>
                <a:effectLst/>
                <a:latin typeface="Noto Sans"/>
              </a:rPr>
              <a:t>그림 </a:t>
            </a:r>
            <a:r>
              <a:rPr lang="en-US" altLang="ko-KR" b="0" i="0" dirty="0">
                <a:solidFill>
                  <a:srgbClr val="000000"/>
                </a:solidFill>
                <a:effectLst/>
                <a:latin typeface="Noto Sans"/>
              </a:rPr>
              <a:t>2 </a:t>
            </a:r>
            <a:r>
              <a:rPr lang="ko-KR" altLang="en-US" b="0" i="0" dirty="0">
                <a:solidFill>
                  <a:srgbClr val="000000"/>
                </a:solidFill>
                <a:effectLst/>
                <a:latin typeface="Noto Sans"/>
              </a:rPr>
              <a:t>참조</a:t>
            </a:r>
            <a:r>
              <a:rPr lang="en-US" altLang="ko-KR" b="0" i="0" dirty="0">
                <a:solidFill>
                  <a:srgbClr val="000000"/>
                </a:solidFill>
                <a:effectLst/>
                <a:latin typeface="Noto Sans"/>
              </a:rPr>
              <a:t>). </a:t>
            </a:r>
            <a:r>
              <a:rPr lang="ko-KR" altLang="en-US" b="0" i="0" dirty="0">
                <a:solidFill>
                  <a:srgbClr val="000000"/>
                </a:solidFill>
                <a:effectLst/>
                <a:latin typeface="Noto Sans"/>
              </a:rPr>
              <a:t>몇 가지 간단한 규칙에 기초하여</a:t>
            </a:r>
            <a:r>
              <a:rPr lang="en-US" altLang="ko-KR" b="0" i="0" dirty="0">
                <a:solidFill>
                  <a:srgbClr val="000000"/>
                </a:solidFill>
                <a:effectLst/>
                <a:latin typeface="Noto Sans"/>
              </a:rPr>
              <a:t>, </a:t>
            </a:r>
            <a:r>
              <a:rPr lang="ko-KR" altLang="en-US" b="0" i="0" dirty="0">
                <a:solidFill>
                  <a:srgbClr val="000000"/>
                </a:solidFill>
                <a:effectLst/>
                <a:latin typeface="Noto Sans"/>
              </a:rPr>
              <a:t>각 순간의 단기 조치 라벨 출력을 통합하여 간호 요구사항에 대한 경보를 발령할지 여부를 결정할 수 있다</a:t>
            </a:r>
            <a:r>
              <a:rPr lang="en-US" altLang="ko-KR" b="0" i="0" dirty="0">
                <a:solidFill>
                  <a:srgbClr val="000000"/>
                </a:solidFill>
                <a:effectLst/>
                <a:latin typeface="Noto Sans"/>
              </a:rPr>
              <a:t>.</a:t>
            </a:r>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8</a:t>
            </a:fld>
            <a:endParaRPr lang="ko-KR" altLang="en-US"/>
          </a:p>
        </p:txBody>
      </p:sp>
    </p:spTree>
    <p:extLst>
      <p:ext uri="{BB962C8B-B14F-4D97-AF65-F5344CB8AC3E}">
        <p14:creationId xmlns:p14="http://schemas.microsoft.com/office/powerpoint/2010/main" val="4257329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ko-KR" dirty="0">
                <a:effectLst/>
                <a:ea typeface="Malgun Gothic" panose="020B0503020000020004" pitchFamily="50" charset="-127"/>
              </a:rPr>
              <a:t>이 연구에서는 최근 개체 분류의 진보를 기반으로 사전 학습된 모델을 적용하고 인체 부품 검출을 위해 매우 깊은 잔류 네트워크(</a:t>
            </a:r>
            <a:r>
              <a:rPr lang="ko-KR" altLang="ko-KR" dirty="0" err="1">
                <a:effectLst/>
                <a:ea typeface="Malgun Gothic" panose="020B0503020000020004" pitchFamily="50" charset="-127"/>
              </a:rPr>
              <a:t>ResNet</a:t>
            </a:r>
            <a:r>
              <a:rPr lang="ko-KR" altLang="ko-KR" dirty="0">
                <a:effectLst/>
                <a:ea typeface="Malgun Gothic" panose="020B0503020000020004" pitchFamily="50" charset="-127"/>
              </a:rPr>
              <a:t>)</a:t>
            </a:r>
            <a:r>
              <a:rPr lang="ko-KR" altLang="ko-KR" dirty="0" err="1">
                <a:effectLst/>
                <a:ea typeface="Malgun Gothic" panose="020B0503020000020004" pitchFamily="50" charset="-127"/>
              </a:rPr>
              <a:t>를</a:t>
            </a:r>
            <a:r>
              <a:rPr lang="ko-KR" altLang="ko-KR" dirty="0">
                <a:effectLst/>
                <a:ea typeface="Malgun Gothic" panose="020B0503020000020004" pitchFamily="50" charset="-127"/>
              </a:rPr>
              <a:t> 채택했습니다. The </a:t>
            </a:r>
            <a:r>
              <a:rPr lang="ko-KR" altLang="ko-KR" dirty="0" err="1">
                <a:effectLst/>
                <a:ea typeface="Malgun Gothic" panose="020B0503020000020004" pitchFamily="50" charset="-127"/>
              </a:rPr>
              <a:t>pre-trained</a:t>
            </a:r>
            <a:r>
              <a:rPr lang="ko-KR" altLang="ko-KR" dirty="0">
                <a:effectLst/>
                <a:ea typeface="Malgun Gothic" panose="020B0503020000020004" pitchFamily="50" charset="-127"/>
              </a:rPr>
              <a:t> 모델은, 라는 </a:t>
            </a:r>
            <a:r>
              <a:rPr lang="ko-KR" altLang="ko-KR" dirty="0" err="1">
                <a:effectLst/>
                <a:ea typeface="Malgun Gothic" panose="020B0503020000020004" pitchFamily="50" charset="-127"/>
              </a:rPr>
              <a:t>DeeperCut</a:t>
            </a:r>
            <a:r>
              <a:rPr lang="ko-KR" altLang="ko-KR" dirty="0">
                <a:effectLst/>
                <a:ea typeface="Malgun Gothic" panose="020B0503020000020004" pitchFamily="50" charset="-127"/>
              </a:rPr>
              <a:t> (152 레이어), 캡처 된 이미지에서 인간에 대 한 관절 골격 지도를 추출 하는 우수한 결과 달성 할 수 있다. 그것은 있을 수 있습니다 14 </a:t>
            </a:r>
            <a:r>
              <a:rPr lang="ko-KR" altLang="ko-KR" dirty="0" err="1">
                <a:effectLst/>
                <a:ea typeface="Malgun Gothic" panose="020B0503020000020004" pitchFamily="50" charset="-127"/>
              </a:rPr>
              <a:t>깊은에서</a:t>
            </a:r>
            <a:r>
              <a:rPr lang="ko-KR" altLang="ko-KR" dirty="0">
                <a:effectLst/>
                <a:ea typeface="Malgun Gothic" panose="020B0503020000020004" pitchFamily="50" charset="-127"/>
              </a:rPr>
              <a:t> 계산 된 관절은 때때로 배경에 의해 영향을 받았다. 따라서 감지된 인체를 제한된 직사각형 크기로 제한하여 관련이 없거나 잘못된 추정을 제거합니다.</a:t>
            </a:r>
            <a:endParaRPr lang="ko-KR" altLang="en-US"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9</a:t>
            </a:fld>
            <a:endParaRPr lang="ko-KR" altLang="en-US"/>
          </a:p>
        </p:txBody>
      </p:sp>
    </p:spTree>
    <p:extLst>
      <p:ext uri="{BB962C8B-B14F-4D97-AF65-F5344CB8AC3E}">
        <p14:creationId xmlns:p14="http://schemas.microsoft.com/office/powerpoint/2010/main" val="3556547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2" name="TextBox 1">
            <a:extLst>
              <a:ext uri="{FF2B5EF4-FFF2-40B4-BE49-F238E27FC236}">
                <a16:creationId xmlns:a16="http://schemas.microsoft.com/office/drawing/2014/main" id="{71A55E6E-2890-481F-AE15-CDC79CD838D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pic>
        <p:nvPicPr>
          <p:cNvPr id="4" name="그림 3" descr="별, 노트북, 밤, 어두운이(가) 표시된 사진&#10;&#10;자동 생성된 설명">
            <a:extLst>
              <a:ext uri="{FF2B5EF4-FFF2-40B4-BE49-F238E27FC236}">
                <a16:creationId xmlns:a16="http://schemas.microsoft.com/office/drawing/2014/main" id="{0CF0CCBA-B15F-41A0-973D-7A82B33770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00392" y="51470"/>
            <a:ext cx="991398" cy="991398"/>
          </a:xfrm>
          <a:prstGeom prst="rect">
            <a:avLst/>
          </a:prstGeom>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2B75FB7-0578-4803-9742-A5F556AD9F01}"/>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191931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TextBox 1">
            <a:extLst>
              <a:ext uri="{FF2B5EF4-FFF2-40B4-BE49-F238E27FC236}">
                <a16:creationId xmlns:a16="http://schemas.microsoft.com/office/drawing/2014/main" id="{C3039255-9B8F-4462-A7FE-3E72045BAB9D}"/>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251447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TextBox 1">
            <a:extLst>
              <a:ext uri="{FF2B5EF4-FFF2-40B4-BE49-F238E27FC236}">
                <a16:creationId xmlns:a16="http://schemas.microsoft.com/office/drawing/2014/main" id="{25AAE106-F942-47F1-B65C-59B172E88EA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98025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5" name="TextBox 4">
            <a:extLst>
              <a:ext uri="{FF2B5EF4-FFF2-40B4-BE49-F238E27FC236}">
                <a16:creationId xmlns:a16="http://schemas.microsoft.com/office/drawing/2014/main" id="{B0777962-8117-49AD-9324-1D8E477D02BB}"/>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3483997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6" name="TextBox 5">
            <a:extLst>
              <a:ext uri="{FF2B5EF4-FFF2-40B4-BE49-F238E27FC236}">
                <a16:creationId xmlns:a16="http://schemas.microsoft.com/office/drawing/2014/main" id="{7C85AF8D-9837-4185-AA5F-0E08674FE199}"/>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1730894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맑은 고딕" panose="020B0503020000020004" pitchFamily="50" charset="-127"/>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80E8A3CB-0AB4-417C-9F8E-176DF4D3C840}"/>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121920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932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4B3F65-D174-473A-B9A3-7D405B29D5A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C749EE9-2723-4B84-AFDB-858BDA36301B}"/>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314419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A5F54F-2348-4473-82E1-BFE60E049C97}"/>
              </a:ext>
            </a:extLst>
          </p:cNvPr>
          <p:cNvSpPr txBox="1"/>
          <p:nvPr userDrawn="1"/>
        </p:nvSpPr>
        <p:spPr>
          <a:xfrm>
            <a:off x="-35240" y="4876006"/>
            <a:ext cx="9144000" cy="261610"/>
          </a:xfrm>
          <a:prstGeom prst="rect">
            <a:avLst/>
          </a:prstGeom>
          <a:noFill/>
        </p:spPr>
        <p:txBody>
          <a:bodyPr wrap="square" rtlCol="0">
            <a:spAutoFit/>
          </a:bodyPr>
          <a:lstStyle/>
          <a:p>
            <a:pPr algn="r"/>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B0746CEC-C010-40FB-A31C-D4A95DEE5115}"/>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137620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BA9DE26D-6639-4546-96A5-E0EE2A312FF3}"/>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29040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C749EE9-2723-4B84-AFDB-858BDA36301B}"/>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맑은 고딕" panose="020B0503020000020004" pitchFamily="50" charset="-127"/>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맑은 고딕" panose="020B0503020000020004" pitchFamily="50" charset="-127"/>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맑은 고딕" panose="020B0503020000020004" pitchFamily="50" charset="-127"/>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맑은 고딕" panose="020B0503020000020004" pitchFamily="50" charset="-127"/>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3" name="TextBox 2">
            <a:extLst>
              <a:ext uri="{FF2B5EF4-FFF2-40B4-BE49-F238E27FC236}">
                <a16:creationId xmlns:a16="http://schemas.microsoft.com/office/drawing/2014/main" id="{95133540-D188-4ED2-842B-34BCBF6015C8}"/>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33349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맑은 고딕" panose="020B0503020000020004" pitchFamily="50" charset="-127"/>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맑은 고딕" panose="020B0503020000020004" pitchFamily="50" charset="-127"/>
              </a:endParaRPr>
            </a:p>
          </p:txBody>
        </p:sp>
      </p:grpSp>
      <p:sp>
        <p:nvSpPr>
          <p:cNvPr id="2" name="TextBox 1">
            <a:extLst>
              <a:ext uri="{FF2B5EF4-FFF2-40B4-BE49-F238E27FC236}">
                <a16:creationId xmlns:a16="http://schemas.microsoft.com/office/drawing/2014/main" id="{E32AA192-7133-43FD-AFD7-CCFE80BE754D}"/>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738182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9" r:id="rId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 id="2147483681" r:id="rId1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researchgate.net/figure/Proposed-skeleton-based-action-recognition-using-multi-stream-CNN-Then-each-color-image_fig5_314142763" TargetMode="External"/><Relationship Id="rId5" Type="http://schemas.openxmlformats.org/officeDocument/2006/relationships/image" Target="../media/image19.jpg"/><Relationship Id="rId4" Type="http://schemas.openxmlformats.org/officeDocument/2006/relationships/hyperlink" Target="https://paperswithcode.com/task/action-recognition-in-video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88432" y="2918646"/>
            <a:ext cx="5220072" cy="1080120"/>
          </a:xfrm>
        </p:spPr>
        <p:txBody>
          <a:bodyPr/>
          <a:lstStyle/>
          <a:p>
            <a:pPr lvl="0"/>
            <a:r>
              <a:rPr lang="en-US" altLang="ko-KR" sz="2400" spc="10" dirty="0"/>
              <a:t>Human Fall-down Event Detection Based </a:t>
            </a:r>
            <a:r>
              <a:rPr lang="en-US" altLang="ko-KR" sz="2400" spc="5" dirty="0"/>
              <a:t>on </a:t>
            </a:r>
            <a:r>
              <a:rPr lang="en-US" altLang="ko-KR" sz="2400" spc="20" dirty="0"/>
              <a:t>2D  </a:t>
            </a:r>
            <a:r>
              <a:rPr lang="en-US" altLang="ko-KR" sz="2400" spc="10" dirty="0"/>
              <a:t>Skeletons </a:t>
            </a:r>
            <a:r>
              <a:rPr lang="en-US" altLang="ko-KR" sz="2400" spc="15" dirty="0"/>
              <a:t>and Deep Learning </a:t>
            </a:r>
            <a:r>
              <a:rPr lang="en-US" altLang="ko-KR" sz="2400" spc="10" dirty="0"/>
              <a:t>Approach</a:t>
            </a:r>
            <a:endParaRPr lang="en-US" altLang="ko-KR" dirty="0"/>
          </a:p>
        </p:txBody>
      </p:sp>
      <p:grpSp>
        <p:nvGrpSpPr>
          <p:cNvPr id="6" name="Group 5"/>
          <p:cNvGrpSpPr/>
          <p:nvPr/>
        </p:nvGrpSpPr>
        <p:grpSpPr>
          <a:xfrm>
            <a:off x="3650519" y="2738626"/>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Our System Design</a:t>
            </a:r>
            <a:endParaRPr lang="ko-KR" altLang="en-US" sz="2400" b="1" dirty="0">
              <a:ea typeface="맑은 고딕" panose="020B0503020000020004" pitchFamily="50" charset="-127"/>
            </a:endParaRPr>
          </a:p>
        </p:txBody>
      </p:sp>
      <p:sp>
        <p:nvSpPr>
          <p:cNvPr id="12" name="Text Placeholder 1">
            <a:extLst>
              <a:ext uri="{FF2B5EF4-FFF2-40B4-BE49-F238E27FC236}">
                <a16:creationId xmlns:a16="http://schemas.microsoft.com/office/drawing/2014/main" id="{AFB8029A-7625-456F-8D0A-38DBEB7D52F4}"/>
              </a:ext>
            </a:extLst>
          </p:cNvPr>
          <p:cNvSpPr txBox="1">
            <a:spLocks/>
          </p:cNvSpPr>
          <p:nvPr/>
        </p:nvSpPr>
        <p:spPr>
          <a:xfrm>
            <a:off x="0" y="699542"/>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b="1" dirty="0">
                <a:ea typeface="맑은 고딕" panose="020B0503020000020004" pitchFamily="50" charset="-127"/>
              </a:rPr>
              <a:t>Extracting 2D skeleton by using very deep Convolution Neural Network</a:t>
            </a:r>
            <a:endParaRPr lang="ko-KR" altLang="en-US" sz="1600" b="1" dirty="0">
              <a:ea typeface="맑은 고딕" panose="020B0503020000020004" pitchFamily="50" charset="-127"/>
            </a:endParaRPr>
          </a:p>
        </p:txBody>
      </p:sp>
      <p:sp>
        <p:nvSpPr>
          <p:cNvPr id="2" name="TextBox 1">
            <a:extLst>
              <a:ext uri="{FF2B5EF4-FFF2-40B4-BE49-F238E27FC236}">
                <a16:creationId xmlns:a16="http://schemas.microsoft.com/office/drawing/2014/main" id="{101BEC37-1003-43CA-87CF-D0E0823150F1}"/>
              </a:ext>
            </a:extLst>
          </p:cNvPr>
          <p:cNvSpPr txBox="1"/>
          <p:nvPr/>
        </p:nvSpPr>
        <p:spPr>
          <a:xfrm>
            <a:off x="0" y="1707654"/>
            <a:ext cx="9144000" cy="1494768"/>
          </a:xfrm>
          <a:prstGeom prst="rect">
            <a:avLst/>
          </a:prstGeom>
          <a:noFill/>
        </p:spPr>
        <p:txBody>
          <a:bodyPr wrap="square" rtlCol="0">
            <a:spAutoFit/>
          </a:bodyPr>
          <a:lstStyle/>
          <a:p>
            <a:pPr algn="ctr">
              <a:lnSpc>
                <a:spcPct val="250000"/>
              </a:lnSpc>
            </a:pP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14</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개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Joint </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좌표</a:t>
            </a:r>
            <a:endPar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a:lnSpc>
                <a:spcPct val="250000"/>
              </a:lnSpc>
            </a:pP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Image </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좌표                             골격 중심 좌표</a:t>
            </a:r>
          </a:p>
        </p:txBody>
      </p:sp>
      <p:sp>
        <p:nvSpPr>
          <p:cNvPr id="5" name="화살표: 오른쪽 4">
            <a:extLst>
              <a:ext uri="{FF2B5EF4-FFF2-40B4-BE49-F238E27FC236}">
                <a16:creationId xmlns:a16="http://schemas.microsoft.com/office/drawing/2014/main" id="{664FAA25-84DA-4E35-957D-86B1FC2585D8}"/>
              </a:ext>
            </a:extLst>
          </p:cNvPr>
          <p:cNvSpPr/>
          <p:nvPr/>
        </p:nvSpPr>
        <p:spPr>
          <a:xfrm>
            <a:off x="4031940" y="2787774"/>
            <a:ext cx="1080120" cy="360040"/>
          </a:xfrm>
          <a:prstGeom prst="rightArrow">
            <a:avLst/>
          </a:prstGeom>
          <a:solidFill>
            <a:srgbClr val="F8B2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8191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Our System Design</a:t>
            </a:r>
            <a:endParaRPr lang="ko-KR" altLang="en-US" sz="2400" b="1" dirty="0">
              <a:ea typeface="맑은 고딕" panose="020B0503020000020004" pitchFamily="50" charset="-127"/>
            </a:endParaRPr>
          </a:p>
        </p:txBody>
      </p:sp>
      <p:sp>
        <p:nvSpPr>
          <p:cNvPr id="12" name="Text Placeholder 1">
            <a:extLst>
              <a:ext uri="{FF2B5EF4-FFF2-40B4-BE49-F238E27FC236}">
                <a16:creationId xmlns:a16="http://schemas.microsoft.com/office/drawing/2014/main" id="{AFB8029A-7625-456F-8D0A-38DBEB7D52F4}"/>
              </a:ext>
            </a:extLst>
          </p:cNvPr>
          <p:cNvSpPr txBox="1">
            <a:spLocks/>
          </p:cNvSpPr>
          <p:nvPr/>
        </p:nvSpPr>
        <p:spPr>
          <a:xfrm>
            <a:off x="0" y="699542"/>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b="1" dirty="0">
                <a:ea typeface="맑은 고딕" panose="020B0503020000020004" pitchFamily="50" charset="-127"/>
              </a:rPr>
              <a:t>Predicting actions from 2D skeleton motions by using RNN with LSTM</a:t>
            </a:r>
            <a:endParaRPr lang="ko-KR" altLang="en-US" sz="1600" b="1" dirty="0">
              <a:ea typeface="맑은 고딕" panose="020B0503020000020004" pitchFamily="50" charset="-127"/>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4BDA64-DC67-4ECB-B714-BC1D5D9F2858}"/>
                  </a:ext>
                </a:extLst>
              </p:cNvPr>
              <p:cNvSpPr txBox="1"/>
              <p:nvPr/>
            </p:nvSpPr>
            <p:spPr>
              <a:xfrm>
                <a:off x="0" y="1923678"/>
                <a:ext cx="9144000" cy="1841017"/>
              </a:xfrm>
              <a:prstGeom prst="rect">
                <a:avLst/>
              </a:prstGeom>
              <a:noFill/>
            </p:spPr>
            <p:txBody>
              <a:bodyPr wrap="square" rtlCol="0">
                <a:spAutoFit/>
              </a:bodyPr>
              <a:lstStyle/>
              <a:p>
                <a:pPr algn="ctr">
                  <a:lnSpc>
                    <a:spcPct val="200000"/>
                  </a:lnSpc>
                </a:pP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각</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 Frame </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당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28</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개의 좌표를 </a:t>
                </a:r>
                <a14:m>
                  <m:oMath xmlns:m="http://schemas.openxmlformats.org/officeDocument/2006/math">
                    <m:sSub>
                      <m:sSubPr>
                        <m:ctrlP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ctrlPr>
                      </m:sSubPr>
                      <m:e>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𝒙</m:t>
                        </m:r>
                      </m:e>
                      <m:sub>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𝒕</m:t>
                        </m:r>
                      </m:sub>
                    </m:sSub>
                  </m:oMath>
                </a14:m>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로 나타낸 후 가중치 </a:t>
                </a:r>
                <a14:m>
                  <m:oMath xmlns:m="http://schemas.openxmlformats.org/officeDocument/2006/math">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𝑾</m:t>
                    </m:r>
                  </m:oMath>
                </a14:m>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를</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곱함</a:t>
                </a:r>
                <a:endPar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a:lnSpc>
                    <a:spcPct val="200000"/>
                  </a:lnSpc>
                </a:pP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다음 출력상태인 </a:t>
                </a:r>
                <a14:m>
                  <m:oMath xmlns:m="http://schemas.openxmlformats.org/officeDocument/2006/math">
                    <m:sSub>
                      <m:sSubPr>
                        <m:ctrlP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ctrlPr>
                      </m:sSubPr>
                      <m:e>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𝒉</m:t>
                        </m:r>
                      </m:e>
                      <m:sub>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𝒕</m:t>
                        </m:r>
                      </m:sub>
                    </m:sSub>
                  </m:oMath>
                </a14:m>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는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RNN</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에 의해 암기</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새로운 </a:t>
                </a:r>
                <a14:m>
                  <m:oMath xmlns:m="http://schemas.openxmlformats.org/officeDocument/2006/math">
                    <m:sSub>
                      <m:sSubPr>
                        <m:ctrlP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ctrlPr>
                      </m:sSubPr>
                      <m:e>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𝒉</m:t>
                        </m:r>
                      </m:e>
                      <m:sub>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𝒕</m:t>
                        </m:r>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m:t>
                        </m:r>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𝟏</m:t>
                        </m:r>
                      </m:sub>
                    </m:sSub>
                  </m:oMath>
                </a14:m>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을 추정하기 위해 다음 시간의 입력으로 전달</a:t>
                </a:r>
                <a:endPar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mc:Choice>
        <mc:Fallback xmlns="">
          <p:sp>
            <p:nvSpPr>
              <p:cNvPr id="6" name="TextBox 5">
                <a:extLst>
                  <a:ext uri="{FF2B5EF4-FFF2-40B4-BE49-F238E27FC236}">
                    <a16:creationId xmlns:a16="http://schemas.microsoft.com/office/drawing/2014/main" id="{334BDA64-DC67-4ECB-B714-BC1D5D9F2858}"/>
                  </a:ext>
                </a:extLst>
              </p:cNvPr>
              <p:cNvSpPr txBox="1">
                <a:spLocks noRot="1" noChangeAspect="1" noMove="1" noResize="1" noEditPoints="1" noAdjustHandles="1" noChangeArrowheads="1" noChangeShapeType="1" noTextEdit="1"/>
              </p:cNvSpPr>
              <p:nvPr/>
            </p:nvSpPr>
            <p:spPr>
              <a:xfrm>
                <a:off x="0" y="1923678"/>
                <a:ext cx="9144000" cy="1841017"/>
              </a:xfrm>
              <a:prstGeom prst="rect">
                <a:avLst/>
              </a:prstGeom>
              <a:blipFill>
                <a:blip r:embed="rId3"/>
                <a:stretch>
                  <a:fillRect b="-49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9885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Our System Design</a:t>
            </a:r>
            <a:endParaRPr lang="ko-KR" altLang="en-US" sz="2400" b="1" dirty="0">
              <a:ea typeface="맑은 고딕" panose="020B0503020000020004" pitchFamily="50" charset="-127"/>
            </a:endParaRPr>
          </a:p>
        </p:txBody>
      </p:sp>
      <p:sp>
        <p:nvSpPr>
          <p:cNvPr id="12" name="Text Placeholder 1">
            <a:extLst>
              <a:ext uri="{FF2B5EF4-FFF2-40B4-BE49-F238E27FC236}">
                <a16:creationId xmlns:a16="http://schemas.microsoft.com/office/drawing/2014/main" id="{AFB8029A-7625-456F-8D0A-38DBEB7D52F4}"/>
              </a:ext>
            </a:extLst>
          </p:cNvPr>
          <p:cNvSpPr txBox="1">
            <a:spLocks/>
          </p:cNvSpPr>
          <p:nvPr/>
        </p:nvSpPr>
        <p:spPr>
          <a:xfrm>
            <a:off x="0" y="699542"/>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b="1" dirty="0">
                <a:ea typeface="맑은 고딕" panose="020B0503020000020004" pitchFamily="50" charset="-127"/>
              </a:rPr>
              <a:t>Predicting actions from 2D skeleton motions by using RNN with LSTM</a:t>
            </a:r>
            <a:endParaRPr lang="ko-KR" altLang="en-US" sz="1600" b="1" dirty="0">
              <a:ea typeface="맑은 고딕" panose="020B0503020000020004" pitchFamily="50" charset="-127"/>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5C7384E-166C-4B17-B3E7-B84D1950939B}"/>
                  </a:ext>
                </a:extLst>
              </p:cNvPr>
              <p:cNvSpPr txBox="1"/>
              <p:nvPr/>
            </p:nvSpPr>
            <p:spPr>
              <a:xfrm>
                <a:off x="0" y="1995686"/>
                <a:ext cx="9144000" cy="1841017"/>
              </a:xfrm>
              <a:prstGeom prst="rect">
                <a:avLst/>
              </a:prstGeom>
              <a:noFill/>
            </p:spPr>
            <p:txBody>
              <a:bodyPr wrap="square" rtlCol="0">
                <a:spAutoFit/>
              </a:bodyPr>
              <a:lstStyle/>
              <a:p>
                <a:pPr algn="ctr">
                  <a:lnSpc>
                    <a:spcPct val="200000"/>
                  </a:lnSpc>
                </a:pP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LSTM</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은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gradient vanishing problem</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을 해결하기 위해 사용</a:t>
                </a:r>
                <a:endParaRPr lang="en-US" altLang="ko-KR" sz="2000" b="1" dirty="0">
                  <a:solidFill>
                    <a:schemeClr val="tx1">
                      <a:lumMod val="75000"/>
                      <a:lumOff val="25000"/>
                    </a:schemeClr>
                  </a:solidFill>
                  <a:ea typeface="맑은 고딕" panose="020B0503020000020004" pitchFamily="50" charset="-127"/>
                </a:endParaRPr>
              </a:p>
              <a:p>
                <a:pPr algn="ctr">
                  <a:lnSpc>
                    <a:spcPct val="200000"/>
                  </a:lnSpc>
                </a:pPr>
                <a:r>
                  <a:rPr lang="ko-KR" altLang="en-US" sz="2000" b="1" dirty="0">
                    <a:solidFill>
                      <a:schemeClr val="tx1">
                        <a:lumMod val="75000"/>
                        <a:lumOff val="25000"/>
                      </a:schemeClr>
                    </a:solidFill>
                    <a:ea typeface="맑은 고딕" panose="020B0503020000020004" pitchFamily="50" charset="-127"/>
                  </a:rPr>
                  <a:t>각</a:t>
                </a:r>
                <a14:m>
                  <m:oMath xmlns:m="http://schemas.openxmlformats.org/officeDocument/2006/math">
                    <m:r>
                      <a:rPr lang="en-US" altLang="ko-KR" sz="2000" b="1" i="0" smtClean="0">
                        <a:solidFill>
                          <a:schemeClr val="tx1">
                            <a:lumMod val="75000"/>
                            <a:lumOff val="25000"/>
                          </a:schemeClr>
                        </a:solidFill>
                        <a:latin typeface="Cambria Math" panose="02040503050406030204" pitchFamily="18" charset="0"/>
                        <a:ea typeface="맑은 고딕" panose="020B0503020000020004" pitchFamily="50" charset="-127"/>
                      </a:rPr>
                      <m:t> </m:t>
                    </m:r>
                    <m:sSub>
                      <m:sSubPr>
                        <m:ctrlP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ctrlPr>
                      </m:sSubPr>
                      <m:e>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𝒉</m:t>
                        </m:r>
                      </m:e>
                      <m:sub>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𝒕</m:t>
                        </m:r>
                      </m:sub>
                    </m:sSub>
                  </m:oMath>
                </a14:m>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를 결정하기 위한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Input Sequence </a:t>
                </a:r>
                <a14:m>
                  <m:oMath xmlns:m="http://schemas.openxmlformats.org/officeDocument/2006/math">
                    <m:sSub>
                      <m:sSubPr>
                        <m:ctrlP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ctrlPr>
                      </m:sSubPr>
                      <m:e>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𝒙</m:t>
                        </m:r>
                      </m:e>
                      <m:sub>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𝒕</m:t>
                        </m:r>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m:t>
                        </m:r>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𝑲</m:t>
                        </m:r>
                      </m:sub>
                    </m:sSub>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 ~ </m:t>
                    </m:r>
                    <m:sSub>
                      <m:sSubPr>
                        <m:ctrlP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ctrlPr>
                      </m:sSubPr>
                      <m:e>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𝒙</m:t>
                        </m:r>
                      </m:e>
                      <m:sub>
                        <m:r>
                          <a:rPr lang="en-US" altLang="ko-KR" sz="2000" b="1" i="1" smtClean="0">
                            <a:solidFill>
                              <a:schemeClr val="tx1">
                                <a:lumMod val="75000"/>
                                <a:lumOff val="25000"/>
                              </a:schemeClr>
                            </a:solidFill>
                            <a:latin typeface="Cambria Math" panose="02040503050406030204" pitchFamily="18" charset="0"/>
                            <a:ea typeface="맑은 고딕" panose="020B0503020000020004" pitchFamily="50" charset="-127"/>
                          </a:rPr>
                          <m:t>𝒕</m:t>
                        </m:r>
                      </m:sub>
                    </m:sSub>
                  </m:oMath>
                </a14:m>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는</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길이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8, </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즉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K=7</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로 설계</a:t>
                </a:r>
                <a:endPar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a:lnSpc>
                    <a:spcPct val="200000"/>
                  </a:lnSpc>
                </a:pP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8</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개의 연속 골격을 수집해 병렬로 공급</a:t>
                </a:r>
                <a:endPar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mc:Choice>
        <mc:Fallback xmlns="">
          <p:sp>
            <p:nvSpPr>
              <p:cNvPr id="4" name="TextBox 3">
                <a:extLst>
                  <a:ext uri="{FF2B5EF4-FFF2-40B4-BE49-F238E27FC236}">
                    <a16:creationId xmlns:a16="http://schemas.microsoft.com/office/drawing/2014/main" id="{95C7384E-166C-4B17-B3E7-B84D1950939B}"/>
                  </a:ext>
                </a:extLst>
              </p:cNvPr>
              <p:cNvSpPr txBox="1">
                <a:spLocks noRot="1" noChangeAspect="1" noMove="1" noResize="1" noEditPoints="1" noAdjustHandles="1" noChangeArrowheads="1" noChangeShapeType="1" noTextEdit="1"/>
              </p:cNvSpPr>
              <p:nvPr/>
            </p:nvSpPr>
            <p:spPr>
              <a:xfrm>
                <a:off x="0" y="1995686"/>
                <a:ext cx="9144000" cy="1841017"/>
              </a:xfrm>
              <a:prstGeom prst="rect">
                <a:avLst/>
              </a:prstGeom>
              <a:blipFill>
                <a:blip r:embed="rId3"/>
                <a:stretch>
                  <a:fillRect b="-49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679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Experimental</a:t>
            </a:r>
            <a:r>
              <a:rPr lang="ko-KR" altLang="en-US" sz="2400" b="1" dirty="0">
                <a:ea typeface="맑은 고딕" panose="020B0503020000020004" pitchFamily="50" charset="-127"/>
              </a:rPr>
              <a:t> </a:t>
            </a:r>
            <a:r>
              <a:rPr lang="en-US" altLang="ko-KR" sz="2400" b="1" dirty="0">
                <a:ea typeface="맑은 고딕" panose="020B0503020000020004" pitchFamily="50" charset="-127"/>
              </a:rPr>
              <a:t>Results</a:t>
            </a:r>
            <a:endParaRPr lang="ko-KR" altLang="en-US" sz="2400" b="1" dirty="0">
              <a:ea typeface="맑은 고딕" panose="020B0503020000020004" pitchFamily="50" charset="-127"/>
            </a:endParaRPr>
          </a:p>
        </p:txBody>
      </p:sp>
      <p:sp>
        <p:nvSpPr>
          <p:cNvPr id="4" name="TextBox 3">
            <a:extLst>
              <a:ext uri="{FF2B5EF4-FFF2-40B4-BE49-F238E27FC236}">
                <a16:creationId xmlns:a16="http://schemas.microsoft.com/office/drawing/2014/main" id="{3D37B673-AFCA-4336-AF9C-D1B29320FE0A}"/>
              </a:ext>
            </a:extLst>
          </p:cNvPr>
          <p:cNvSpPr txBox="1"/>
          <p:nvPr/>
        </p:nvSpPr>
        <p:spPr>
          <a:xfrm>
            <a:off x="0" y="1851670"/>
            <a:ext cx="9144000" cy="1841017"/>
          </a:xfrm>
          <a:prstGeom prst="rect">
            <a:avLst/>
          </a:prstGeom>
          <a:noFill/>
        </p:spPr>
        <p:txBody>
          <a:bodyPr wrap="square" rtlCol="0">
            <a:spAutoFit/>
          </a:bodyPr>
          <a:lstStyle/>
          <a:p>
            <a:pPr algn="ctr">
              <a:lnSpc>
                <a:spcPct val="200000"/>
              </a:lnSpc>
            </a:pP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각</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 8</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개의 연속 입력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Frame</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으로 구성된 하위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Sequences </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수집</a:t>
            </a:r>
            <a:endPar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a:lnSpc>
                <a:spcPct val="200000"/>
              </a:lnSpc>
            </a:pP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각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Frame </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크기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1920 X 1080 Pixels</a:t>
            </a:r>
          </a:p>
          <a:p>
            <a:pPr algn="ctr">
              <a:lnSpc>
                <a:spcPct val="200000"/>
              </a:lnSpc>
            </a:pP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Dataset</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은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Train 800, Validation 255, Test 250</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로 분할</a:t>
            </a:r>
            <a:endPar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377328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Experimental</a:t>
            </a:r>
            <a:r>
              <a:rPr lang="ko-KR" altLang="en-US" sz="2400" b="1" dirty="0">
                <a:ea typeface="맑은 고딕" panose="020B0503020000020004" pitchFamily="50" charset="-127"/>
              </a:rPr>
              <a:t> </a:t>
            </a:r>
            <a:r>
              <a:rPr lang="en-US" altLang="ko-KR" sz="2400" b="1" dirty="0">
                <a:ea typeface="맑은 고딕" panose="020B0503020000020004" pitchFamily="50" charset="-127"/>
              </a:rPr>
              <a:t>Results</a:t>
            </a:r>
            <a:endParaRPr lang="ko-KR" altLang="en-US" sz="2400" b="1" dirty="0">
              <a:ea typeface="맑은 고딕" panose="020B0503020000020004" pitchFamily="50" charset="-127"/>
            </a:endParaRPr>
          </a:p>
        </p:txBody>
      </p:sp>
      <p:sp>
        <p:nvSpPr>
          <p:cNvPr id="4" name="TextBox 3">
            <a:extLst>
              <a:ext uri="{FF2B5EF4-FFF2-40B4-BE49-F238E27FC236}">
                <a16:creationId xmlns:a16="http://schemas.microsoft.com/office/drawing/2014/main" id="{3D37B673-AFCA-4336-AF9C-D1B29320FE0A}"/>
              </a:ext>
            </a:extLst>
          </p:cNvPr>
          <p:cNvSpPr txBox="1"/>
          <p:nvPr/>
        </p:nvSpPr>
        <p:spPr>
          <a:xfrm>
            <a:off x="0" y="1563638"/>
            <a:ext cx="9144000" cy="2456570"/>
          </a:xfrm>
          <a:prstGeom prst="rect">
            <a:avLst/>
          </a:prstGeom>
          <a:noFill/>
        </p:spPr>
        <p:txBody>
          <a:bodyPr wrap="square" rtlCol="0">
            <a:spAutoFit/>
          </a:bodyPr>
          <a:lstStyle/>
          <a:p>
            <a:pPr algn="ctr">
              <a:lnSpc>
                <a:spcPct val="200000"/>
              </a:lnSpc>
            </a:pPr>
            <a:r>
              <a:rPr lang="en-US" altLang="ko-KR" sz="2000" b="1" dirty="0" err="1">
                <a:solidFill>
                  <a:schemeClr val="tx1">
                    <a:lumMod val="75000"/>
                    <a:lumOff val="25000"/>
                  </a:schemeClr>
                </a:solidFill>
                <a:latin typeface="맑은 고딕" panose="020B0503020000020004" pitchFamily="50" charset="-127"/>
                <a:ea typeface="맑은 고딕" panose="020B0503020000020004" pitchFamily="50" charset="-127"/>
              </a:rPr>
              <a:t>Tensorflow</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 Library </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사용</a:t>
            </a:r>
            <a:endPar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a:lnSpc>
                <a:spcPct val="200000"/>
              </a:lnSpc>
            </a:pP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미리 제작된 모델이므로 </a:t>
            </a: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1</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단계 훈련 제외</a:t>
            </a:r>
            <a:endPar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a:lnSpc>
                <a:spcPct val="200000"/>
              </a:lnSpc>
            </a:pP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500 Epoch</a:t>
            </a:r>
          </a:p>
          <a:p>
            <a:pPr algn="ctr">
              <a:lnSpc>
                <a:spcPct val="200000"/>
              </a:lnSpc>
            </a:pP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0.0001 Learning Rate</a:t>
            </a:r>
          </a:p>
        </p:txBody>
      </p:sp>
    </p:spTree>
    <p:extLst>
      <p:ext uri="{BB962C8B-B14F-4D97-AF65-F5344CB8AC3E}">
        <p14:creationId xmlns:p14="http://schemas.microsoft.com/office/powerpoint/2010/main" val="189071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Experimental</a:t>
            </a:r>
            <a:r>
              <a:rPr lang="ko-KR" altLang="en-US" sz="2400" b="1" dirty="0">
                <a:ea typeface="맑은 고딕" panose="020B0503020000020004" pitchFamily="50" charset="-127"/>
              </a:rPr>
              <a:t> </a:t>
            </a:r>
            <a:r>
              <a:rPr lang="en-US" altLang="ko-KR" sz="2400" b="1" dirty="0">
                <a:ea typeface="맑은 고딕" panose="020B0503020000020004" pitchFamily="50" charset="-127"/>
              </a:rPr>
              <a:t>Results</a:t>
            </a:r>
            <a:endParaRPr lang="ko-KR" altLang="en-US" sz="2400" b="1" dirty="0">
              <a:ea typeface="맑은 고딕" panose="020B0503020000020004" pitchFamily="50" charset="-127"/>
            </a:endParaRPr>
          </a:p>
        </p:txBody>
      </p:sp>
      <p:graphicFrame>
        <p:nvGraphicFramePr>
          <p:cNvPr id="2" name="표 2">
            <a:extLst>
              <a:ext uri="{FF2B5EF4-FFF2-40B4-BE49-F238E27FC236}">
                <a16:creationId xmlns:a16="http://schemas.microsoft.com/office/drawing/2014/main" id="{32DFE8D3-3F7C-413A-8212-6A822AF84A60}"/>
              </a:ext>
            </a:extLst>
          </p:cNvPr>
          <p:cNvGraphicFramePr>
            <a:graphicFrameLocks noGrp="1"/>
          </p:cNvGraphicFramePr>
          <p:nvPr>
            <p:extLst>
              <p:ext uri="{D42A27DB-BD31-4B8C-83A1-F6EECF244321}">
                <p14:modId xmlns:p14="http://schemas.microsoft.com/office/powerpoint/2010/main" val="2190407925"/>
              </p:ext>
            </p:extLst>
          </p:nvPr>
        </p:nvGraphicFramePr>
        <p:xfrm>
          <a:off x="1524000" y="1275606"/>
          <a:ext cx="6096000" cy="29667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581288611"/>
                    </a:ext>
                  </a:extLst>
                </a:gridCol>
                <a:gridCol w="2032000">
                  <a:extLst>
                    <a:ext uri="{9D8B030D-6E8A-4147-A177-3AD203B41FA5}">
                      <a16:colId xmlns:a16="http://schemas.microsoft.com/office/drawing/2014/main" val="2532523713"/>
                    </a:ext>
                  </a:extLst>
                </a:gridCol>
                <a:gridCol w="2032000">
                  <a:extLst>
                    <a:ext uri="{9D8B030D-6E8A-4147-A177-3AD203B41FA5}">
                      <a16:colId xmlns:a16="http://schemas.microsoft.com/office/drawing/2014/main" val="668344094"/>
                    </a:ext>
                  </a:extLst>
                </a:gridCol>
              </a:tblGrid>
              <a:tr h="370840">
                <a:tc>
                  <a:txBody>
                    <a:bodyPr/>
                    <a:lstStyle/>
                    <a:p>
                      <a:pPr algn="ctr" latinLnBrk="1"/>
                      <a:r>
                        <a:rPr lang="en-US" altLang="ko-KR" b="1" dirty="0">
                          <a:solidFill>
                            <a:schemeClr val="bg1"/>
                          </a:solidFill>
                        </a:rPr>
                        <a:t>Epochs</a:t>
                      </a:r>
                      <a:endParaRPr lang="ko-KR" altLang="en-US" b="1" dirty="0">
                        <a:solidFill>
                          <a:schemeClr val="bg1"/>
                        </a:solidFill>
                      </a:endParaRPr>
                    </a:p>
                  </a:txBody>
                  <a:tcPr>
                    <a:solidFill>
                      <a:schemeClr val="tx1">
                        <a:lumMod val="75000"/>
                        <a:lumOff val="25000"/>
                      </a:schemeClr>
                    </a:solidFill>
                  </a:tcPr>
                </a:tc>
                <a:tc>
                  <a:txBody>
                    <a:bodyPr/>
                    <a:lstStyle/>
                    <a:p>
                      <a:pPr algn="ctr" latinLnBrk="1"/>
                      <a:r>
                        <a:rPr lang="en-US" altLang="ko-KR" b="1" dirty="0">
                          <a:solidFill>
                            <a:schemeClr val="bg1"/>
                          </a:solidFill>
                        </a:rPr>
                        <a:t>Learning rate</a:t>
                      </a:r>
                      <a:endParaRPr lang="ko-KR" altLang="en-US" b="1" dirty="0">
                        <a:solidFill>
                          <a:schemeClr val="bg1"/>
                        </a:solidFill>
                      </a:endParaRPr>
                    </a:p>
                  </a:txBody>
                  <a:tcPr>
                    <a:solidFill>
                      <a:schemeClr val="tx1">
                        <a:lumMod val="75000"/>
                        <a:lumOff val="25000"/>
                      </a:schemeClr>
                    </a:solidFill>
                  </a:tcPr>
                </a:tc>
                <a:tc>
                  <a:txBody>
                    <a:bodyPr/>
                    <a:lstStyle/>
                    <a:p>
                      <a:pPr algn="ctr" latinLnBrk="1"/>
                      <a:r>
                        <a:rPr lang="en-US" altLang="ko-KR" b="1" dirty="0">
                          <a:solidFill>
                            <a:schemeClr val="bg1"/>
                          </a:solidFill>
                        </a:rPr>
                        <a:t>Test Accuracy</a:t>
                      </a:r>
                      <a:endParaRPr lang="ko-KR" altLang="en-US" b="1" dirty="0">
                        <a:solidFill>
                          <a:schemeClr val="bg1"/>
                        </a:solidFill>
                      </a:endParaRPr>
                    </a:p>
                  </a:txBody>
                  <a:tcPr>
                    <a:solidFill>
                      <a:schemeClr val="tx1">
                        <a:lumMod val="75000"/>
                        <a:lumOff val="25000"/>
                      </a:schemeClr>
                    </a:solidFill>
                  </a:tcPr>
                </a:tc>
                <a:extLst>
                  <a:ext uri="{0D108BD9-81ED-4DB2-BD59-A6C34878D82A}">
                    <a16:rowId xmlns:a16="http://schemas.microsoft.com/office/drawing/2014/main" val="2753005419"/>
                  </a:ext>
                </a:extLst>
              </a:tr>
              <a:tr h="370840">
                <a:tc rowSpan="6">
                  <a:txBody>
                    <a:bodyPr/>
                    <a:lstStyle/>
                    <a:p>
                      <a:pPr algn="ctr" latinLnBrk="1"/>
                      <a:endParaRPr lang="en-US" altLang="ko-KR" dirty="0"/>
                    </a:p>
                    <a:p>
                      <a:pPr algn="ctr" latinLnBrk="1"/>
                      <a:endParaRPr lang="en-US" altLang="ko-KR" dirty="0"/>
                    </a:p>
                    <a:p>
                      <a:pPr algn="ctr" latinLnBrk="1"/>
                      <a:endParaRPr lang="en-US" altLang="ko-KR" dirty="0"/>
                    </a:p>
                    <a:p>
                      <a:pPr algn="ctr" latinLnBrk="1"/>
                      <a:r>
                        <a:rPr lang="en-US" altLang="ko-KR" dirty="0"/>
                        <a:t>500</a:t>
                      </a:r>
                      <a:endParaRPr lang="ko-KR" altLang="en-US" dirty="0"/>
                    </a:p>
                  </a:txBody>
                  <a:tcPr/>
                </a:tc>
                <a:tc rowSpan="6">
                  <a:txBody>
                    <a:bodyPr/>
                    <a:lstStyle/>
                    <a:p>
                      <a:pPr algn="ctr" latinLnBrk="1"/>
                      <a:endParaRPr lang="en-US" altLang="ko-KR" dirty="0"/>
                    </a:p>
                    <a:p>
                      <a:pPr algn="ctr" latinLnBrk="1"/>
                      <a:endParaRPr lang="en-US" altLang="ko-KR" dirty="0"/>
                    </a:p>
                    <a:p>
                      <a:pPr algn="ctr" latinLnBrk="1"/>
                      <a:endParaRPr lang="en-US" altLang="ko-KR" dirty="0"/>
                    </a:p>
                    <a:p>
                      <a:pPr algn="ctr" latinLnBrk="1"/>
                      <a:r>
                        <a:rPr lang="en-US" altLang="ko-KR" dirty="0"/>
                        <a:t>0.0001</a:t>
                      </a:r>
                      <a:endParaRPr lang="ko-KR" altLang="en-US" dirty="0"/>
                    </a:p>
                  </a:txBody>
                  <a:tcPr/>
                </a:tc>
                <a:tc>
                  <a:txBody>
                    <a:bodyPr/>
                    <a:lstStyle/>
                    <a:p>
                      <a:pPr algn="ctr" latinLnBrk="1"/>
                      <a:r>
                        <a:rPr lang="en-US" altLang="ko-KR" dirty="0"/>
                        <a:t>92.4 %</a:t>
                      </a:r>
                      <a:endParaRPr lang="ko-KR" altLang="en-US" dirty="0"/>
                    </a:p>
                  </a:txBody>
                  <a:tcPr/>
                </a:tc>
                <a:extLst>
                  <a:ext uri="{0D108BD9-81ED-4DB2-BD59-A6C34878D82A}">
                    <a16:rowId xmlns:a16="http://schemas.microsoft.com/office/drawing/2014/main" val="2738701484"/>
                  </a:ext>
                </a:extLst>
              </a:tr>
              <a:tr h="370840">
                <a:tc vMerge="1">
                  <a:txBody>
                    <a:bodyPr/>
                    <a:lstStyle/>
                    <a:p>
                      <a:pPr latinLnBrk="1"/>
                      <a:endParaRPr lang="ko-KR" altLang="en-US" dirty="0"/>
                    </a:p>
                  </a:txBody>
                  <a:tcPr/>
                </a:tc>
                <a:tc vMerge="1">
                  <a:txBody>
                    <a:bodyPr/>
                    <a:lstStyle/>
                    <a:p>
                      <a:pPr latinLnBrk="1"/>
                      <a:endParaRPr lang="ko-KR" altLang="en-US" dirty="0"/>
                    </a:p>
                  </a:txBody>
                  <a:tcPr/>
                </a:tc>
                <a:tc>
                  <a:txBody>
                    <a:bodyPr/>
                    <a:lstStyle/>
                    <a:p>
                      <a:pPr algn="ctr" latinLnBrk="1"/>
                      <a:r>
                        <a:rPr lang="en-US" altLang="ko-KR" dirty="0"/>
                        <a:t>88.4 %</a:t>
                      </a:r>
                      <a:endParaRPr lang="ko-KR" altLang="en-US" dirty="0"/>
                    </a:p>
                  </a:txBody>
                  <a:tcPr/>
                </a:tc>
                <a:extLst>
                  <a:ext uri="{0D108BD9-81ED-4DB2-BD59-A6C34878D82A}">
                    <a16:rowId xmlns:a16="http://schemas.microsoft.com/office/drawing/2014/main" val="1296165808"/>
                  </a:ext>
                </a:extLst>
              </a:tr>
              <a:tr h="370840">
                <a:tc vMerge="1">
                  <a:txBody>
                    <a:bodyPr/>
                    <a:lstStyle/>
                    <a:p>
                      <a:pPr latinLnBrk="1"/>
                      <a:endParaRPr lang="ko-KR" altLang="en-US" dirty="0"/>
                    </a:p>
                  </a:txBody>
                  <a:tcPr/>
                </a:tc>
                <a:tc vMerge="1">
                  <a:txBody>
                    <a:bodyPr/>
                    <a:lstStyle/>
                    <a:p>
                      <a:pPr latinLnBrk="1"/>
                      <a:endParaRPr lang="ko-KR" altLang="en-US" dirty="0"/>
                    </a:p>
                  </a:txBody>
                  <a:tcPr/>
                </a:tc>
                <a:tc>
                  <a:txBody>
                    <a:bodyPr/>
                    <a:lstStyle/>
                    <a:p>
                      <a:pPr algn="ctr" latinLnBrk="1"/>
                      <a:r>
                        <a:rPr lang="en-US" altLang="ko-KR" dirty="0"/>
                        <a:t>89.2 %</a:t>
                      </a:r>
                      <a:endParaRPr lang="ko-KR" altLang="en-US" dirty="0"/>
                    </a:p>
                  </a:txBody>
                  <a:tcPr/>
                </a:tc>
                <a:extLst>
                  <a:ext uri="{0D108BD9-81ED-4DB2-BD59-A6C34878D82A}">
                    <a16:rowId xmlns:a16="http://schemas.microsoft.com/office/drawing/2014/main" val="2364917127"/>
                  </a:ext>
                </a:extLst>
              </a:tr>
              <a:tr h="370840">
                <a:tc vMerge="1">
                  <a:txBody>
                    <a:bodyPr/>
                    <a:lstStyle/>
                    <a:p>
                      <a:pPr latinLnBrk="1"/>
                      <a:endParaRPr lang="ko-KR" altLang="en-US" dirty="0"/>
                    </a:p>
                  </a:txBody>
                  <a:tcPr/>
                </a:tc>
                <a:tc vMerge="1">
                  <a:txBody>
                    <a:bodyPr/>
                    <a:lstStyle/>
                    <a:p>
                      <a:pPr latinLnBrk="1"/>
                      <a:endParaRPr lang="ko-KR" altLang="en-US" dirty="0"/>
                    </a:p>
                  </a:txBody>
                  <a:tcPr/>
                </a:tc>
                <a:tc>
                  <a:txBody>
                    <a:bodyPr/>
                    <a:lstStyle/>
                    <a:p>
                      <a:pPr algn="ctr" latinLnBrk="1"/>
                      <a:r>
                        <a:rPr lang="en-US" altLang="ko-KR" dirty="0"/>
                        <a:t>92.8 %</a:t>
                      </a:r>
                      <a:endParaRPr lang="ko-KR" altLang="en-US" dirty="0"/>
                    </a:p>
                  </a:txBody>
                  <a:tcPr/>
                </a:tc>
                <a:extLst>
                  <a:ext uri="{0D108BD9-81ED-4DB2-BD59-A6C34878D82A}">
                    <a16:rowId xmlns:a16="http://schemas.microsoft.com/office/drawing/2014/main" val="396254198"/>
                  </a:ext>
                </a:extLst>
              </a:tr>
              <a:tr h="370840">
                <a:tc vMerge="1">
                  <a:txBody>
                    <a:bodyPr/>
                    <a:lstStyle/>
                    <a:p>
                      <a:pPr latinLnBrk="1"/>
                      <a:endParaRPr lang="ko-KR" altLang="en-US" dirty="0"/>
                    </a:p>
                  </a:txBody>
                  <a:tcPr/>
                </a:tc>
                <a:tc vMerge="1">
                  <a:txBody>
                    <a:bodyPr/>
                    <a:lstStyle/>
                    <a:p>
                      <a:pPr latinLnBrk="1"/>
                      <a:endParaRPr lang="ko-KR" altLang="en-US" dirty="0"/>
                    </a:p>
                  </a:txBody>
                  <a:tcPr/>
                </a:tc>
                <a:tc>
                  <a:txBody>
                    <a:bodyPr/>
                    <a:lstStyle/>
                    <a:p>
                      <a:pPr algn="ctr" latinLnBrk="1"/>
                      <a:r>
                        <a:rPr lang="en-US" altLang="ko-KR" dirty="0"/>
                        <a:t>88.8 %</a:t>
                      </a:r>
                      <a:endParaRPr lang="ko-KR" altLang="en-US" dirty="0"/>
                    </a:p>
                  </a:txBody>
                  <a:tcPr/>
                </a:tc>
                <a:extLst>
                  <a:ext uri="{0D108BD9-81ED-4DB2-BD59-A6C34878D82A}">
                    <a16:rowId xmlns:a16="http://schemas.microsoft.com/office/drawing/2014/main" val="441404107"/>
                  </a:ext>
                </a:extLst>
              </a:tr>
              <a:tr h="370840">
                <a:tc vMerge="1">
                  <a:txBody>
                    <a:bodyPr/>
                    <a:lstStyle/>
                    <a:p>
                      <a:pPr latinLnBrk="1"/>
                      <a:endParaRPr lang="ko-KR" altLang="en-US" dirty="0"/>
                    </a:p>
                  </a:txBody>
                  <a:tcPr/>
                </a:tc>
                <a:tc vMerge="1">
                  <a:txBody>
                    <a:bodyPr/>
                    <a:lstStyle/>
                    <a:p>
                      <a:pPr latinLnBrk="1"/>
                      <a:endParaRPr lang="ko-KR" altLang="en-US" dirty="0"/>
                    </a:p>
                  </a:txBody>
                  <a:tcPr/>
                </a:tc>
                <a:tc>
                  <a:txBody>
                    <a:bodyPr/>
                    <a:lstStyle/>
                    <a:p>
                      <a:pPr algn="ctr" latinLnBrk="1"/>
                      <a:r>
                        <a:rPr lang="en-US" altLang="ko-KR" dirty="0"/>
                        <a:t>87.6 %</a:t>
                      </a:r>
                      <a:endParaRPr lang="ko-KR" altLang="en-US" dirty="0"/>
                    </a:p>
                  </a:txBody>
                  <a:tcPr/>
                </a:tc>
                <a:extLst>
                  <a:ext uri="{0D108BD9-81ED-4DB2-BD59-A6C34878D82A}">
                    <a16:rowId xmlns:a16="http://schemas.microsoft.com/office/drawing/2014/main" val="3490165352"/>
                  </a:ext>
                </a:extLst>
              </a:tr>
              <a:tr h="370840">
                <a:tc gridSpan="2">
                  <a:txBody>
                    <a:bodyPr/>
                    <a:lstStyle/>
                    <a:p>
                      <a:pPr algn="ctr" latinLnBrk="1"/>
                      <a:r>
                        <a:rPr lang="en-US" altLang="ko-KR" dirty="0"/>
                        <a:t>Average Test Accuracy</a:t>
                      </a:r>
                      <a:endParaRPr lang="ko-KR" altLang="en-US" dirty="0"/>
                    </a:p>
                  </a:txBody>
                  <a:tcPr/>
                </a:tc>
                <a:tc hMerge="1">
                  <a:txBody>
                    <a:bodyPr/>
                    <a:lstStyle/>
                    <a:p>
                      <a:pPr algn="ctr" latinLnBrk="1"/>
                      <a:endParaRPr lang="ko-KR" altLang="en-US" dirty="0"/>
                    </a:p>
                  </a:txBody>
                  <a:tcPr/>
                </a:tc>
                <a:tc>
                  <a:txBody>
                    <a:bodyPr/>
                    <a:lstStyle/>
                    <a:p>
                      <a:pPr algn="ctr" latinLnBrk="1"/>
                      <a:r>
                        <a:rPr lang="en-US" altLang="ko-KR" dirty="0"/>
                        <a:t>88.9 %</a:t>
                      </a:r>
                      <a:endParaRPr lang="ko-KR" altLang="en-US" dirty="0"/>
                    </a:p>
                  </a:txBody>
                  <a:tcPr/>
                </a:tc>
                <a:extLst>
                  <a:ext uri="{0D108BD9-81ED-4DB2-BD59-A6C34878D82A}">
                    <a16:rowId xmlns:a16="http://schemas.microsoft.com/office/drawing/2014/main" val="1798366837"/>
                  </a:ext>
                </a:extLst>
              </a:tr>
            </a:tbl>
          </a:graphicData>
        </a:graphic>
      </p:graphicFrame>
    </p:spTree>
    <p:extLst>
      <p:ext uri="{BB962C8B-B14F-4D97-AF65-F5344CB8AC3E}">
        <p14:creationId xmlns:p14="http://schemas.microsoft.com/office/powerpoint/2010/main" val="1292640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Experimental</a:t>
            </a:r>
            <a:r>
              <a:rPr lang="ko-KR" altLang="en-US" sz="2400" b="1" dirty="0">
                <a:ea typeface="맑은 고딕" panose="020B0503020000020004" pitchFamily="50" charset="-127"/>
              </a:rPr>
              <a:t> </a:t>
            </a:r>
            <a:r>
              <a:rPr lang="en-US" altLang="ko-KR" sz="2400" b="1" dirty="0">
                <a:ea typeface="맑은 고딕" panose="020B0503020000020004" pitchFamily="50" charset="-127"/>
              </a:rPr>
              <a:t>Results</a:t>
            </a:r>
            <a:endParaRPr lang="ko-KR" altLang="en-US" sz="2400" b="1" dirty="0">
              <a:ea typeface="맑은 고딕" panose="020B0503020000020004" pitchFamily="50" charset="-127"/>
            </a:endParaRPr>
          </a:p>
        </p:txBody>
      </p:sp>
      <p:sp>
        <p:nvSpPr>
          <p:cNvPr id="4" name="TextBox 3">
            <a:extLst>
              <a:ext uri="{FF2B5EF4-FFF2-40B4-BE49-F238E27FC236}">
                <a16:creationId xmlns:a16="http://schemas.microsoft.com/office/drawing/2014/main" id="{F278FEBD-7918-4080-96A4-EF8138E613CA}"/>
              </a:ext>
            </a:extLst>
          </p:cNvPr>
          <p:cNvSpPr txBox="1"/>
          <p:nvPr/>
        </p:nvSpPr>
        <p:spPr>
          <a:xfrm>
            <a:off x="0" y="2211710"/>
            <a:ext cx="9144000" cy="1225464"/>
          </a:xfrm>
          <a:prstGeom prst="rect">
            <a:avLst/>
          </a:prstGeom>
          <a:noFill/>
        </p:spPr>
        <p:txBody>
          <a:bodyPr wrap="square" rtlCol="0">
            <a:spAutoFit/>
          </a:bodyPr>
          <a:lstStyle/>
          <a:p>
            <a:pPr algn="ctr">
              <a:lnSpc>
                <a:spcPct val="200000"/>
              </a:lnSpc>
            </a:pP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1. Pre-trained Model </a:t>
            </a:r>
            <a:r>
              <a:rPr lang="en-US" altLang="ko-KR" sz="2000" b="1" dirty="0" err="1">
                <a:solidFill>
                  <a:schemeClr val="tx1">
                    <a:lumMod val="75000"/>
                    <a:lumOff val="25000"/>
                  </a:schemeClr>
                </a:solidFill>
                <a:latin typeface="맑은 고딕" panose="020B0503020000020004" pitchFamily="50" charset="-127"/>
                <a:ea typeface="맑은 고딕" panose="020B0503020000020004" pitchFamily="50" charset="-127"/>
              </a:rPr>
              <a:t>DeeperCut</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에서 잘못된 골격 제거</a:t>
            </a:r>
            <a:endPar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a:lnSpc>
                <a:spcPct val="200000"/>
              </a:lnSpc>
            </a:pPr>
            <a:r>
              <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rPr>
              <a:t>2. </a:t>
            </a:r>
            <a:r>
              <a:rPr lang="ko-KR" altLang="en-US" sz="2000" b="1" dirty="0">
                <a:solidFill>
                  <a:schemeClr val="tx1">
                    <a:lumMod val="75000"/>
                    <a:lumOff val="25000"/>
                  </a:schemeClr>
                </a:solidFill>
                <a:latin typeface="맑은 고딕" panose="020B0503020000020004" pitchFamily="50" charset="-127"/>
                <a:ea typeface="맑은 고딕" panose="020B0503020000020004" pitchFamily="50" charset="-127"/>
              </a:rPr>
              <a:t>일시적으로 허리를 굽힌 경우 고려</a:t>
            </a:r>
            <a:endParaRPr lang="en-US" altLang="ko-KR" sz="2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90751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Conclusion</a:t>
            </a:r>
            <a:endParaRPr lang="ko-KR" altLang="en-US" sz="2400" b="1" dirty="0">
              <a:ea typeface="맑은 고딕" panose="020B0503020000020004" pitchFamily="50" charset="-127"/>
            </a:endParaRPr>
          </a:p>
        </p:txBody>
      </p:sp>
      <p:sp>
        <p:nvSpPr>
          <p:cNvPr id="5" name="object 8">
            <a:extLst>
              <a:ext uri="{FF2B5EF4-FFF2-40B4-BE49-F238E27FC236}">
                <a16:creationId xmlns:a16="http://schemas.microsoft.com/office/drawing/2014/main" id="{C7D9F282-36EB-4C54-AF57-FF161D571474}"/>
              </a:ext>
            </a:extLst>
          </p:cNvPr>
          <p:cNvSpPr/>
          <p:nvPr/>
        </p:nvSpPr>
        <p:spPr>
          <a:xfrm>
            <a:off x="1691680" y="1059582"/>
            <a:ext cx="5760640" cy="345638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035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03848" y="2283718"/>
            <a:ext cx="2736303" cy="576063"/>
          </a:xfrm>
        </p:spPr>
        <p:txBody>
          <a:bodyPr/>
          <a:lstStyle/>
          <a:p>
            <a:r>
              <a:rPr lang="en-US" altLang="ko-KR" dirty="0"/>
              <a:t>Thank you!</a:t>
            </a:r>
            <a:endParaRPr lang="ko-KR" altLang="en-US"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Introduction</a:t>
            </a:r>
            <a:endParaRPr lang="ko-KR" altLang="en-US" sz="2400" b="1" dirty="0">
              <a:ea typeface="맑은 고딕" panose="020B0503020000020004" pitchFamily="50" charset="-127"/>
            </a:endParaRPr>
          </a:p>
        </p:txBody>
      </p:sp>
      <p:pic>
        <p:nvPicPr>
          <p:cNvPr id="3" name="그림 2">
            <a:extLst>
              <a:ext uri="{FF2B5EF4-FFF2-40B4-BE49-F238E27FC236}">
                <a16:creationId xmlns:a16="http://schemas.microsoft.com/office/drawing/2014/main" id="{F67E15E9-EF18-458E-8CBA-AE70B0894E0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555776" y="1435875"/>
            <a:ext cx="1321888" cy="2571750"/>
          </a:xfrm>
          <a:prstGeom prst="rect">
            <a:avLst/>
          </a:prstGeom>
        </p:spPr>
      </p:pic>
      <p:pic>
        <p:nvPicPr>
          <p:cNvPr id="5" name="그림 4">
            <a:extLst>
              <a:ext uri="{FF2B5EF4-FFF2-40B4-BE49-F238E27FC236}">
                <a16:creationId xmlns:a16="http://schemas.microsoft.com/office/drawing/2014/main" id="{313361BC-CE91-4179-955B-9DA48CBB5C2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11960" y="1203598"/>
            <a:ext cx="3052869" cy="3052869"/>
          </a:xfrm>
          <a:prstGeom prst="rect">
            <a:avLst/>
          </a:prstGeom>
        </p:spPr>
      </p:pic>
    </p:spTree>
    <p:extLst>
      <p:ext uri="{BB962C8B-B14F-4D97-AF65-F5344CB8AC3E}">
        <p14:creationId xmlns:p14="http://schemas.microsoft.com/office/powerpoint/2010/main" val="195295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Introduction</a:t>
            </a:r>
            <a:endParaRPr lang="ko-KR" altLang="en-US" sz="2400" b="1" dirty="0">
              <a:ea typeface="맑은 고딕" panose="020B0503020000020004" pitchFamily="50" charset="-127"/>
            </a:endParaRPr>
          </a:p>
        </p:txBody>
      </p:sp>
      <p:pic>
        <p:nvPicPr>
          <p:cNvPr id="1026" name="Picture 2" descr="Kinect for Windows version 2: Body tracking | Vangos Pterneas">
            <a:extLst>
              <a:ext uri="{FF2B5EF4-FFF2-40B4-BE49-F238E27FC236}">
                <a16:creationId xmlns:a16="http://schemas.microsoft.com/office/drawing/2014/main" id="{30B5F865-5246-4265-A71A-269FF82BA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61" y="1707654"/>
            <a:ext cx="4299316"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ample of RGB image (left) depth map (center) and skeleton (right)... |  Download Scientific Diagram">
            <a:extLst>
              <a:ext uri="{FF2B5EF4-FFF2-40B4-BE49-F238E27FC236}">
                <a16:creationId xmlns:a16="http://schemas.microsoft.com/office/drawing/2014/main" id="{21BD0EBC-3753-432D-911F-A0C33D9E8C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1707654"/>
            <a:ext cx="404812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56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717796-4DCF-4DEF-B773-02BE58DF662D}"/>
              </a:ext>
            </a:extLst>
          </p:cNvPr>
          <p:cNvSpPr txBox="1"/>
          <p:nvPr/>
        </p:nvSpPr>
        <p:spPr>
          <a:xfrm>
            <a:off x="0" y="1421820"/>
            <a:ext cx="9144000" cy="2299860"/>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ko-KR" altLang="en-US" sz="1700" b="1" dirty="0">
                <a:solidFill>
                  <a:schemeClr val="tx1">
                    <a:lumMod val="75000"/>
                    <a:lumOff val="25000"/>
                  </a:schemeClr>
                </a:solidFill>
              </a:rPr>
              <a:t>최근 몇  년사이 이미지와 비디오 처리</a:t>
            </a:r>
            <a:r>
              <a:rPr lang="en-US" altLang="ko-KR" sz="1700" b="1" dirty="0">
                <a:solidFill>
                  <a:schemeClr val="tx1">
                    <a:lumMod val="75000"/>
                    <a:lumOff val="25000"/>
                  </a:schemeClr>
                </a:solidFill>
              </a:rPr>
              <a:t>, </a:t>
            </a:r>
            <a:r>
              <a:rPr lang="ko-KR" altLang="en-US" sz="1700" b="1" dirty="0">
                <a:solidFill>
                  <a:schemeClr val="tx1">
                    <a:lumMod val="75000"/>
                    <a:lumOff val="25000"/>
                  </a:schemeClr>
                </a:solidFill>
              </a:rPr>
              <a:t>분류</a:t>
            </a:r>
            <a:r>
              <a:rPr lang="en-US" altLang="ko-KR" sz="1700" b="1" dirty="0">
                <a:solidFill>
                  <a:schemeClr val="tx1">
                    <a:lumMod val="75000"/>
                    <a:lumOff val="25000"/>
                  </a:schemeClr>
                </a:solidFill>
              </a:rPr>
              <a:t>, </a:t>
            </a:r>
            <a:r>
              <a:rPr lang="ko-KR" altLang="en-US" sz="1700" b="1" dirty="0">
                <a:solidFill>
                  <a:schemeClr val="tx1">
                    <a:lumMod val="75000"/>
                    <a:lumOff val="25000"/>
                  </a:schemeClr>
                </a:solidFill>
              </a:rPr>
              <a:t>이미지 캡션</a:t>
            </a:r>
            <a:r>
              <a:rPr lang="en-US" altLang="ko-KR" sz="1700" b="1" dirty="0">
                <a:solidFill>
                  <a:schemeClr val="tx1">
                    <a:lumMod val="75000"/>
                    <a:lumOff val="25000"/>
                  </a:schemeClr>
                </a:solidFill>
              </a:rPr>
              <a:t> </a:t>
            </a:r>
            <a:r>
              <a:rPr lang="ko-KR" altLang="en-US" sz="1700" b="1" dirty="0">
                <a:solidFill>
                  <a:schemeClr val="tx1">
                    <a:lumMod val="75000"/>
                    <a:lumOff val="25000"/>
                  </a:schemeClr>
                </a:solidFill>
              </a:rPr>
              <a:t>등 </a:t>
            </a:r>
            <a:r>
              <a:rPr lang="ko-KR" altLang="en-US" sz="1700" b="1" dirty="0" err="1">
                <a:solidFill>
                  <a:schemeClr val="tx1">
                    <a:lumMod val="75000"/>
                    <a:lumOff val="25000"/>
                  </a:schemeClr>
                </a:solidFill>
              </a:rPr>
              <a:t>딥러닝의</a:t>
            </a:r>
            <a:r>
              <a:rPr lang="ko-KR" altLang="en-US" sz="1700" b="1" dirty="0">
                <a:solidFill>
                  <a:schemeClr val="tx1">
                    <a:lumMod val="75000"/>
                    <a:lumOff val="25000"/>
                  </a:schemeClr>
                </a:solidFill>
              </a:rPr>
              <a:t> 성과 목격</a:t>
            </a:r>
            <a:endParaRPr lang="en-US" altLang="ko-KR" sz="1700" b="1" dirty="0">
              <a:solidFill>
                <a:schemeClr val="tx1">
                  <a:lumMod val="75000"/>
                  <a:lumOff val="25000"/>
                </a:schemeClr>
              </a:solidFill>
            </a:endParaRPr>
          </a:p>
          <a:p>
            <a:pPr marL="285750" indent="-285750">
              <a:lnSpc>
                <a:spcPct val="300000"/>
              </a:lnSpc>
              <a:buFont typeface="Arial" panose="020B0604020202020204" pitchFamily="34" charset="0"/>
              <a:buChar char="•"/>
            </a:pPr>
            <a:r>
              <a:rPr lang="ko-KR" altLang="en-US" sz="1700" b="1" dirty="0">
                <a:solidFill>
                  <a:schemeClr val="tx1">
                    <a:lumMod val="75000"/>
                    <a:lumOff val="25000"/>
                  </a:schemeClr>
                </a:solidFill>
              </a:rPr>
              <a:t>일부는 </a:t>
            </a:r>
            <a:r>
              <a:rPr lang="en-US" altLang="ko-KR" sz="1700" b="1" dirty="0">
                <a:solidFill>
                  <a:schemeClr val="tx1">
                    <a:lumMod val="75000"/>
                    <a:lumOff val="25000"/>
                  </a:schemeClr>
                </a:solidFill>
              </a:rPr>
              <a:t>Kinect</a:t>
            </a:r>
            <a:r>
              <a:rPr lang="ko-KR" altLang="en-US" sz="1700" b="1" dirty="0">
                <a:solidFill>
                  <a:schemeClr val="tx1">
                    <a:lumMod val="75000"/>
                    <a:lumOff val="25000"/>
                  </a:schemeClr>
                </a:solidFill>
              </a:rPr>
              <a:t> 카메라에서 파생된 값을 사용해 인간의 행동을 식별하는데 중점을 둠</a:t>
            </a:r>
            <a:endParaRPr lang="en-US" altLang="ko-KR" sz="1700" b="1" dirty="0">
              <a:solidFill>
                <a:schemeClr val="tx1">
                  <a:lumMod val="75000"/>
                  <a:lumOff val="25000"/>
                </a:schemeClr>
              </a:solidFill>
            </a:endParaRPr>
          </a:p>
          <a:p>
            <a:pPr marL="285750" indent="-285750">
              <a:lnSpc>
                <a:spcPct val="300000"/>
              </a:lnSpc>
              <a:buFont typeface="Arial" panose="020B0604020202020204" pitchFamily="34" charset="0"/>
              <a:buChar char="•"/>
            </a:pPr>
            <a:r>
              <a:rPr lang="ko-KR" altLang="en-US" sz="1700" b="1" dirty="0">
                <a:solidFill>
                  <a:schemeClr val="tx1">
                    <a:lumMod val="75000"/>
                    <a:lumOff val="25000"/>
                  </a:schemeClr>
                </a:solidFill>
              </a:rPr>
              <a:t>이러한 </a:t>
            </a:r>
            <a:r>
              <a:rPr lang="en-US" altLang="ko-KR" sz="1700" b="1" dirty="0">
                <a:solidFill>
                  <a:schemeClr val="tx1">
                    <a:lumMod val="75000"/>
                    <a:lumOff val="25000"/>
                  </a:schemeClr>
                </a:solidFill>
              </a:rPr>
              <a:t>Kinect </a:t>
            </a:r>
            <a:r>
              <a:rPr lang="ko-KR" altLang="en-US" sz="1700" b="1" dirty="0">
                <a:solidFill>
                  <a:schemeClr val="tx1">
                    <a:lumMod val="75000"/>
                    <a:lumOff val="25000"/>
                  </a:schemeClr>
                </a:solidFill>
              </a:rPr>
              <a:t>카메라 덕분에 </a:t>
            </a:r>
            <a:r>
              <a:rPr lang="en-US" altLang="ko-KR" sz="1700" b="1" dirty="0">
                <a:solidFill>
                  <a:schemeClr val="tx1">
                    <a:lumMod val="75000"/>
                    <a:lumOff val="25000"/>
                  </a:schemeClr>
                </a:solidFill>
              </a:rPr>
              <a:t>3D </a:t>
            </a:r>
            <a:r>
              <a:rPr lang="ko-KR" altLang="en-US" sz="1700" b="1" dirty="0">
                <a:solidFill>
                  <a:schemeClr val="tx1">
                    <a:lumMod val="75000"/>
                    <a:lumOff val="25000"/>
                  </a:schemeClr>
                </a:solidFill>
              </a:rPr>
              <a:t>골격을 얻을 수 있으며 인간의 행동 더 쉽게 식별 가능</a:t>
            </a:r>
            <a:endParaRPr lang="en-US" altLang="ko-KR" sz="1700" b="1" dirty="0">
              <a:solidFill>
                <a:schemeClr val="tx1">
                  <a:lumMod val="75000"/>
                  <a:lumOff val="25000"/>
                </a:schemeClr>
              </a:solidFill>
            </a:endParaRPr>
          </a:p>
        </p:txBody>
      </p:sp>
      <p:sp>
        <p:nvSpPr>
          <p:cNvPr id="4" name="Text Placeholder 1">
            <a:extLst>
              <a:ext uri="{FF2B5EF4-FFF2-40B4-BE49-F238E27FC236}">
                <a16:creationId xmlns:a16="http://schemas.microsoft.com/office/drawing/2014/main" id="{A517D956-6254-4ED4-BFF3-0C4E6F92D729}"/>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Related Works</a:t>
            </a:r>
            <a:endParaRPr lang="ko-KR" altLang="en-US" sz="2400" b="1" dirty="0">
              <a:ea typeface="맑은 고딕" panose="020B0503020000020004" pitchFamily="50" charset="-127"/>
            </a:endParaRPr>
          </a:p>
        </p:txBody>
      </p:sp>
    </p:spTree>
    <p:extLst>
      <p:ext uri="{BB962C8B-B14F-4D97-AF65-F5344CB8AC3E}">
        <p14:creationId xmlns:p14="http://schemas.microsoft.com/office/powerpoint/2010/main" val="23841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Related Works</a:t>
            </a:r>
            <a:endParaRPr lang="ko-KR" altLang="en-US" sz="2400" b="1" dirty="0">
              <a:ea typeface="맑은 고딕" panose="020B0503020000020004" pitchFamily="50" charset="-127"/>
            </a:endParaRPr>
          </a:p>
        </p:txBody>
      </p:sp>
      <p:sp>
        <p:nvSpPr>
          <p:cNvPr id="3" name="TextBox 2">
            <a:extLst>
              <a:ext uri="{FF2B5EF4-FFF2-40B4-BE49-F238E27FC236}">
                <a16:creationId xmlns:a16="http://schemas.microsoft.com/office/drawing/2014/main" id="{FA6EA076-F8F3-46DB-BCAF-E0B6FAE3DDA7}"/>
              </a:ext>
            </a:extLst>
          </p:cNvPr>
          <p:cNvSpPr txBox="1"/>
          <p:nvPr/>
        </p:nvSpPr>
        <p:spPr>
          <a:xfrm>
            <a:off x="0" y="1851670"/>
            <a:ext cx="9144000" cy="1766574"/>
          </a:xfrm>
          <a:prstGeom prst="rect">
            <a:avLst/>
          </a:prstGeom>
          <a:noFill/>
        </p:spPr>
        <p:txBody>
          <a:bodyPr wrap="square" rtlCol="0">
            <a:spAutoFit/>
          </a:bodyPr>
          <a:lstStyle/>
          <a:p>
            <a:pPr algn="ctr">
              <a:lnSpc>
                <a:spcPct val="300000"/>
              </a:lnSpc>
            </a:pPr>
            <a:r>
              <a:rPr lang="en-US" altLang="ko-KR" sz="2000" b="1" dirty="0">
                <a:solidFill>
                  <a:schemeClr val="tx1">
                    <a:lumMod val="75000"/>
                    <a:lumOff val="25000"/>
                  </a:schemeClr>
                </a:solidFill>
              </a:rPr>
              <a:t>Kinect</a:t>
            </a:r>
            <a:r>
              <a:rPr lang="ko-KR" altLang="en-US" sz="2000" b="1" dirty="0">
                <a:solidFill>
                  <a:schemeClr val="tx1">
                    <a:lumMod val="75000"/>
                    <a:lumOff val="25000"/>
                  </a:schemeClr>
                </a:solidFill>
              </a:rPr>
              <a:t>의 가격 ↑ </a:t>
            </a:r>
            <a:r>
              <a:rPr lang="en-US" altLang="ko-KR" sz="2000" b="1" dirty="0">
                <a:solidFill>
                  <a:schemeClr val="tx1">
                    <a:lumMod val="75000"/>
                    <a:lumOff val="25000"/>
                  </a:schemeClr>
                </a:solidFill>
              </a:rPr>
              <a:t>but RGB </a:t>
            </a:r>
            <a:r>
              <a:rPr lang="ko-KR" altLang="en-US" sz="2000" b="1" dirty="0">
                <a:solidFill>
                  <a:schemeClr val="tx1">
                    <a:lumMod val="75000"/>
                    <a:lumOff val="25000"/>
                  </a:schemeClr>
                </a:solidFill>
              </a:rPr>
              <a:t>컬러 카메라 비용 ↓</a:t>
            </a:r>
            <a:endParaRPr lang="en-US" altLang="ko-KR" sz="2000" b="1" dirty="0">
              <a:solidFill>
                <a:schemeClr val="tx1">
                  <a:lumMod val="75000"/>
                  <a:lumOff val="25000"/>
                </a:schemeClr>
              </a:solidFill>
            </a:endParaRPr>
          </a:p>
          <a:p>
            <a:pPr algn="ctr">
              <a:lnSpc>
                <a:spcPct val="300000"/>
              </a:lnSpc>
            </a:pPr>
            <a:r>
              <a:rPr lang="en-US" altLang="ko-KR" sz="2000" b="1" dirty="0">
                <a:solidFill>
                  <a:schemeClr val="tx1">
                    <a:lumMod val="75000"/>
                    <a:lumOff val="25000"/>
                  </a:schemeClr>
                </a:solidFill>
              </a:rPr>
              <a:t>         RGB Image</a:t>
            </a:r>
            <a:r>
              <a:rPr lang="ko-KR" altLang="en-US" sz="2000" b="1" dirty="0">
                <a:solidFill>
                  <a:schemeClr val="tx1">
                    <a:lumMod val="75000"/>
                    <a:lumOff val="25000"/>
                  </a:schemeClr>
                </a:solidFill>
              </a:rPr>
              <a:t>에서 </a:t>
            </a:r>
            <a:r>
              <a:rPr lang="en-US" altLang="ko-KR" sz="2000" b="1" dirty="0">
                <a:solidFill>
                  <a:schemeClr val="tx1">
                    <a:lumMod val="75000"/>
                    <a:lumOff val="25000"/>
                  </a:schemeClr>
                </a:solidFill>
              </a:rPr>
              <a:t>2D or 3D </a:t>
            </a:r>
            <a:r>
              <a:rPr lang="ko-KR" altLang="en-US" sz="2000" b="1" dirty="0">
                <a:solidFill>
                  <a:schemeClr val="tx1">
                    <a:lumMod val="75000"/>
                    <a:lumOff val="25000"/>
                  </a:schemeClr>
                </a:solidFill>
              </a:rPr>
              <a:t>골격 파생</a:t>
            </a:r>
            <a:endParaRPr lang="en-US" altLang="ko-KR" sz="2000" b="1" dirty="0">
              <a:solidFill>
                <a:schemeClr val="tx1">
                  <a:lumMod val="75000"/>
                  <a:lumOff val="25000"/>
                </a:schemeClr>
              </a:solidFill>
            </a:endParaRPr>
          </a:p>
        </p:txBody>
      </p:sp>
      <p:sp>
        <p:nvSpPr>
          <p:cNvPr id="2" name="화살표: 오른쪽 1">
            <a:extLst>
              <a:ext uri="{FF2B5EF4-FFF2-40B4-BE49-F238E27FC236}">
                <a16:creationId xmlns:a16="http://schemas.microsoft.com/office/drawing/2014/main" id="{BA87AC68-E1A6-47A3-9786-721EB8F06BF6}"/>
              </a:ext>
            </a:extLst>
          </p:cNvPr>
          <p:cNvSpPr/>
          <p:nvPr/>
        </p:nvSpPr>
        <p:spPr>
          <a:xfrm>
            <a:off x="2051720" y="3325456"/>
            <a:ext cx="648072" cy="182398"/>
          </a:xfrm>
          <a:prstGeom prst="rightArrow">
            <a:avLst/>
          </a:prstGeom>
          <a:solidFill>
            <a:srgbClr val="F8B2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5646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Related Works</a:t>
            </a:r>
            <a:endParaRPr lang="ko-KR" altLang="en-US" sz="2400" b="1" dirty="0">
              <a:ea typeface="맑은 고딕" panose="020B0503020000020004" pitchFamily="50" charset="-127"/>
            </a:endParaRPr>
          </a:p>
        </p:txBody>
      </p:sp>
      <p:sp>
        <p:nvSpPr>
          <p:cNvPr id="5" name="TextBox 4">
            <a:extLst>
              <a:ext uri="{FF2B5EF4-FFF2-40B4-BE49-F238E27FC236}">
                <a16:creationId xmlns:a16="http://schemas.microsoft.com/office/drawing/2014/main" id="{6C26DA6E-6105-4764-8FB5-66B3A88DECEE}"/>
              </a:ext>
            </a:extLst>
          </p:cNvPr>
          <p:cNvSpPr txBox="1"/>
          <p:nvPr/>
        </p:nvSpPr>
        <p:spPr>
          <a:xfrm>
            <a:off x="0" y="1813288"/>
            <a:ext cx="9144000" cy="1766574"/>
          </a:xfrm>
          <a:prstGeom prst="rect">
            <a:avLst/>
          </a:prstGeom>
          <a:noFill/>
        </p:spPr>
        <p:txBody>
          <a:bodyPr wrap="square" rtlCol="0">
            <a:spAutoFit/>
          </a:bodyPr>
          <a:lstStyle/>
          <a:p>
            <a:pPr algn="ctr">
              <a:lnSpc>
                <a:spcPct val="300000"/>
              </a:lnSpc>
            </a:pPr>
            <a:r>
              <a:rPr lang="en-US" altLang="ko-KR" sz="2000" b="1" dirty="0">
                <a:solidFill>
                  <a:schemeClr val="tx1">
                    <a:lumMod val="75000"/>
                    <a:lumOff val="25000"/>
                  </a:schemeClr>
                </a:solidFill>
              </a:rPr>
              <a:t>Image</a:t>
            </a:r>
            <a:r>
              <a:rPr lang="ko-KR" altLang="en-US" sz="2000" b="1" dirty="0">
                <a:solidFill>
                  <a:schemeClr val="tx1">
                    <a:lumMod val="75000"/>
                    <a:lumOff val="25000"/>
                  </a:schemeClr>
                </a:solidFill>
              </a:rPr>
              <a:t>에서 </a:t>
            </a:r>
            <a:r>
              <a:rPr lang="en-US" altLang="ko-KR" sz="2000" b="1" dirty="0">
                <a:solidFill>
                  <a:schemeClr val="tx1">
                    <a:lumMod val="75000"/>
                    <a:lumOff val="25000"/>
                  </a:schemeClr>
                </a:solidFill>
              </a:rPr>
              <a:t>CNN</a:t>
            </a:r>
            <a:r>
              <a:rPr lang="ko-KR" altLang="en-US" sz="2000" b="1" dirty="0">
                <a:solidFill>
                  <a:schemeClr val="tx1">
                    <a:lumMod val="75000"/>
                    <a:lumOff val="25000"/>
                  </a:schemeClr>
                </a:solidFill>
              </a:rPr>
              <a:t>을 통해 골격을 추출</a:t>
            </a:r>
            <a:endParaRPr lang="en-US" altLang="ko-KR" sz="2000" b="1" dirty="0">
              <a:solidFill>
                <a:schemeClr val="tx1">
                  <a:lumMod val="75000"/>
                  <a:lumOff val="25000"/>
                </a:schemeClr>
              </a:solidFill>
            </a:endParaRPr>
          </a:p>
          <a:p>
            <a:pPr algn="ctr">
              <a:lnSpc>
                <a:spcPct val="300000"/>
              </a:lnSpc>
            </a:pPr>
            <a:r>
              <a:rPr lang="ko-KR" altLang="en-US" sz="2000" b="1" dirty="0">
                <a:solidFill>
                  <a:schemeClr val="tx1">
                    <a:lumMod val="75000"/>
                    <a:lumOff val="25000"/>
                  </a:schemeClr>
                </a:solidFill>
              </a:rPr>
              <a:t>               이를 응용하여 </a:t>
            </a:r>
            <a:r>
              <a:rPr lang="en-US" altLang="ko-KR" sz="2000" b="1" dirty="0">
                <a:solidFill>
                  <a:schemeClr val="tx1">
                    <a:lumMod val="75000"/>
                    <a:lumOff val="25000"/>
                  </a:schemeClr>
                </a:solidFill>
              </a:rPr>
              <a:t>RNN</a:t>
            </a:r>
            <a:r>
              <a:rPr lang="ko-KR" altLang="en-US" sz="2000" b="1" dirty="0">
                <a:solidFill>
                  <a:schemeClr val="tx1">
                    <a:lumMod val="75000"/>
                    <a:lumOff val="25000"/>
                  </a:schemeClr>
                </a:solidFill>
              </a:rPr>
              <a:t>과 적절하게 적용되면 결과 향상 가능</a:t>
            </a:r>
            <a:endParaRPr lang="en-US" altLang="ko-KR" sz="2000" b="1" dirty="0">
              <a:solidFill>
                <a:schemeClr val="tx1">
                  <a:lumMod val="75000"/>
                  <a:lumOff val="25000"/>
                </a:schemeClr>
              </a:solidFill>
            </a:endParaRPr>
          </a:p>
        </p:txBody>
      </p:sp>
      <p:sp>
        <p:nvSpPr>
          <p:cNvPr id="6" name="화살표: 오른쪽 5">
            <a:extLst>
              <a:ext uri="{FF2B5EF4-FFF2-40B4-BE49-F238E27FC236}">
                <a16:creationId xmlns:a16="http://schemas.microsoft.com/office/drawing/2014/main" id="{3746A05A-B1F4-419A-BA35-A9C2DFDA3992}"/>
              </a:ext>
            </a:extLst>
          </p:cNvPr>
          <p:cNvSpPr/>
          <p:nvPr/>
        </p:nvSpPr>
        <p:spPr>
          <a:xfrm>
            <a:off x="1115616" y="3291830"/>
            <a:ext cx="648072" cy="144016"/>
          </a:xfrm>
          <a:prstGeom prst="rightArrow">
            <a:avLst/>
          </a:prstGeom>
          <a:solidFill>
            <a:srgbClr val="F8B2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3990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Our System Design</a:t>
            </a:r>
            <a:endParaRPr lang="ko-KR" altLang="en-US" sz="2400" b="1" dirty="0">
              <a:ea typeface="맑은 고딕" panose="020B0503020000020004" pitchFamily="50" charset="-127"/>
            </a:endParaRPr>
          </a:p>
        </p:txBody>
      </p:sp>
      <p:sp>
        <p:nvSpPr>
          <p:cNvPr id="4" name="사각형: 둥근 모서리 3">
            <a:extLst>
              <a:ext uri="{FF2B5EF4-FFF2-40B4-BE49-F238E27FC236}">
                <a16:creationId xmlns:a16="http://schemas.microsoft.com/office/drawing/2014/main" id="{BB2FE5E9-F855-4DE8-A9A1-4EEDFAE36AF4}"/>
              </a:ext>
            </a:extLst>
          </p:cNvPr>
          <p:cNvSpPr/>
          <p:nvPr/>
        </p:nvSpPr>
        <p:spPr>
          <a:xfrm>
            <a:off x="468078" y="2085696"/>
            <a:ext cx="1871139" cy="111612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600" b="1" dirty="0">
                <a:solidFill>
                  <a:schemeClr val="tx1">
                    <a:lumMod val="75000"/>
                    <a:lumOff val="25000"/>
                  </a:schemeClr>
                </a:solidFill>
              </a:rPr>
              <a:t>Input Frame</a:t>
            </a:r>
          </a:p>
          <a:p>
            <a:pPr algn="ctr"/>
            <a:endParaRPr lang="en-US" altLang="ko-KR" sz="1600" b="1" dirty="0">
              <a:solidFill>
                <a:schemeClr val="tx1">
                  <a:lumMod val="75000"/>
                  <a:lumOff val="25000"/>
                </a:schemeClr>
              </a:solidFill>
            </a:endParaRPr>
          </a:p>
          <a:p>
            <a:pPr algn="ctr"/>
            <a:r>
              <a:rPr lang="en-US" altLang="ko-KR" sz="1600" b="1" dirty="0">
                <a:solidFill>
                  <a:schemeClr val="tx1">
                    <a:lumMod val="75000"/>
                    <a:lumOff val="25000"/>
                  </a:schemeClr>
                </a:solidFill>
              </a:rPr>
              <a:t>1920 X 1080 X 3</a:t>
            </a:r>
          </a:p>
        </p:txBody>
      </p:sp>
      <p:sp>
        <p:nvSpPr>
          <p:cNvPr id="8" name="화살표: 오른쪽 7">
            <a:extLst>
              <a:ext uri="{FF2B5EF4-FFF2-40B4-BE49-F238E27FC236}">
                <a16:creationId xmlns:a16="http://schemas.microsoft.com/office/drawing/2014/main" id="{C3B6A683-607D-45F9-950F-D47343F3E5A7}"/>
              </a:ext>
            </a:extLst>
          </p:cNvPr>
          <p:cNvSpPr/>
          <p:nvPr/>
        </p:nvSpPr>
        <p:spPr>
          <a:xfrm>
            <a:off x="2483768" y="2484183"/>
            <a:ext cx="936104" cy="3600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EF2ADF52-1757-4386-9D1B-5E333F8FAC63}"/>
              </a:ext>
            </a:extLst>
          </p:cNvPr>
          <p:cNvSpPr/>
          <p:nvPr/>
        </p:nvSpPr>
        <p:spPr>
          <a:xfrm>
            <a:off x="3563888" y="2085696"/>
            <a:ext cx="1871139" cy="111612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600" b="1" dirty="0">
                <a:solidFill>
                  <a:schemeClr val="tx1">
                    <a:lumMod val="75000"/>
                    <a:lumOff val="25000"/>
                  </a:schemeClr>
                </a:solidFill>
              </a:rPr>
              <a:t>CNN</a:t>
            </a:r>
          </a:p>
          <a:p>
            <a:pPr algn="ctr"/>
            <a:endParaRPr lang="en-US" altLang="ko-KR" sz="1600" b="1" dirty="0">
              <a:solidFill>
                <a:schemeClr val="tx1">
                  <a:lumMod val="75000"/>
                  <a:lumOff val="25000"/>
                </a:schemeClr>
              </a:solidFill>
            </a:endParaRPr>
          </a:p>
          <a:p>
            <a:pPr algn="ctr"/>
            <a:r>
              <a:rPr lang="en-US" altLang="ko-KR" sz="1600" b="1" dirty="0">
                <a:solidFill>
                  <a:schemeClr val="tx1">
                    <a:lumMod val="75000"/>
                    <a:lumOff val="25000"/>
                  </a:schemeClr>
                </a:solidFill>
              </a:rPr>
              <a:t>Skeleton Pose Estimation</a:t>
            </a:r>
          </a:p>
        </p:txBody>
      </p:sp>
      <p:sp>
        <p:nvSpPr>
          <p:cNvPr id="13" name="화살표: 오른쪽 12">
            <a:extLst>
              <a:ext uri="{FF2B5EF4-FFF2-40B4-BE49-F238E27FC236}">
                <a16:creationId xmlns:a16="http://schemas.microsoft.com/office/drawing/2014/main" id="{C94E8304-1DFE-4981-B8DB-BC2BE58AF3DA}"/>
              </a:ext>
            </a:extLst>
          </p:cNvPr>
          <p:cNvSpPr/>
          <p:nvPr/>
        </p:nvSpPr>
        <p:spPr>
          <a:xfrm>
            <a:off x="5579043" y="2484183"/>
            <a:ext cx="936104" cy="3600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F3D6F970-C0A9-4A5B-8D32-280940C62BED}"/>
              </a:ext>
            </a:extLst>
          </p:cNvPr>
          <p:cNvSpPr/>
          <p:nvPr/>
        </p:nvSpPr>
        <p:spPr>
          <a:xfrm>
            <a:off x="6659163" y="2106141"/>
            <a:ext cx="1871139" cy="111612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600" b="1" dirty="0">
                <a:solidFill>
                  <a:schemeClr val="tx1">
                    <a:lumMod val="75000"/>
                    <a:lumOff val="25000"/>
                  </a:schemeClr>
                </a:solidFill>
              </a:rPr>
              <a:t>Skeleton Pose Estimation</a:t>
            </a:r>
          </a:p>
        </p:txBody>
      </p:sp>
      <p:sp>
        <p:nvSpPr>
          <p:cNvPr id="15" name="object 4">
            <a:extLst>
              <a:ext uri="{FF2B5EF4-FFF2-40B4-BE49-F238E27FC236}">
                <a16:creationId xmlns:a16="http://schemas.microsoft.com/office/drawing/2014/main" id="{ED3D8A51-8074-438B-9311-6B8C3F9055A3}"/>
              </a:ext>
            </a:extLst>
          </p:cNvPr>
          <p:cNvSpPr/>
          <p:nvPr/>
        </p:nvSpPr>
        <p:spPr>
          <a:xfrm>
            <a:off x="6876256" y="3246334"/>
            <a:ext cx="1517984" cy="1049002"/>
          </a:xfrm>
          <a:prstGeom prst="rect">
            <a:avLst/>
          </a:prstGeom>
          <a:blipFill>
            <a:blip r:embed="rId3" cstate="print"/>
            <a:stretch>
              <a:fillRect l="-275203" t="-104603" r="-3729" b="-111765"/>
            </a:stretch>
          </a:blipFill>
        </p:spPr>
        <p:txBody>
          <a:bodyPr wrap="square" lIns="0" tIns="0" rIns="0" bIns="0" rtlCol="0"/>
          <a:lstStyle/>
          <a:p>
            <a:endParaRPr/>
          </a:p>
        </p:txBody>
      </p:sp>
      <p:sp>
        <p:nvSpPr>
          <p:cNvPr id="16" name="object 4">
            <a:extLst>
              <a:ext uri="{FF2B5EF4-FFF2-40B4-BE49-F238E27FC236}">
                <a16:creationId xmlns:a16="http://schemas.microsoft.com/office/drawing/2014/main" id="{13BB315C-F2D4-4183-B778-BF81617A5AF3}"/>
              </a:ext>
            </a:extLst>
          </p:cNvPr>
          <p:cNvSpPr/>
          <p:nvPr/>
        </p:nvSpPr>
        <p:spPr>
          <a:xfrm>
            <a:off x="611560" y="1051016"/>
            <a:ext cx="1503982" cy="958389"/>
          </a:xfrm>
          <a:prstGeom prst="rect">
            <a:avLst/>
          </a:prstGeom>
          <a:blipFill>
            <a:blip r:embed="rId4" cstate="print"/>
            <a:stretch>
              <a:fillRect l="-6772" t="-117041" r="-272934" b="-129943"/>
            </a:stretch>
          </a:blipFill>
        </p:spPr>
        <p:txBody>
          <a:bodyPr wrap="square" lIns="0" tIns="0" rIns="0" bIns="0" rtlCol="0"/>
          <a:lstStyle/>
          <a:p>
            <a:endParaRPr/>
          </a:p>
        </p:txBody>
      </p:sp>
    </p:spTree>
    <p:extLst>
      <p:ext uri="{BB962C8B-B14F-4D97-AF65-F5344CB8AC3E}">
        <p14:creationId xmlns:p14="http://schemas.microsoft.com/office/powerpoint/2010/main" val="2016615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Our System Design</a:t>
            </a:r>
            <a:endParaRPr lang="ko-KR" altLang="en-US" sz="2400" b="1" dirty="0">
              <a:ea typeface="맑은 고딕" panose="020B0503020000020004" pitchFamily="50" charset="-127"/>
            </a:endParaRPr>
          </a:p>
        </p:txBody>
      </p:sp>
      <p:sp>
        <p:nvSpPr>
          <p:cNvPr id="4" name="사각형: 둥근 모서리 3">
            <a:extLst>
              <a:ext uri="{FF2B5EF4-FFF2-40B4-BE49-F238E27FC236}">
                <a16:creationId xmlns:a16="http://schemas.microsoft.com/office/drawing/2014/main" id="{BB2FE5E9-F855-4DE8-A9A1-4EEDFAE36AF4}"/>
              </a:ext>
            </a:extLst>
          </p:cNvPr>
          <p:cNvSpPr/>
          <p:nvPr/>
        </p:nvSpPr>
        <p:spPr>
          <a:xfrm>
            <a:off x="540620" y="2787774"/>
            <a:ext cx="1871139" cy="111612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600" b="1" dirty="0">
                <a:solidFill>
                  <a:schemeClr val="tx1">
                    <a:lumMod val="75000"/>
                    <a:lumOff val="25000"/>
                  </a:schemeClr>
                </a:solidFill>
              </a:rPr>
              <a:t>8 Frames</a:t>
            </a:r>
          </a:p>
          <a:p>
            <a:pPr algn="ctr"/>
            <a:endParaRPr lang="en-US" altLang="ko-KR" sz="1600" b="1" dirty="0">
              <a:solidFill>
                <a:schemeClr val="tx1">
                  <a:lumMod val="75000"/>
                  <a:lumOff val="25000"/>
                </a:schemeClr>
              </a:solidFill>
            </a:endParaRPr>
          </a:p>
          <a:p>
            <a:pPr algn="ctr"/>
            <a:r>
              <a:rPr lang="en-US" altLang="ko-KR" sz="1600" b="1" dirty="0">
                <a:solidFill>
                  <a:schemeClr val="tx1">
                    <a:lumMod val="75000"/>
                    <a:lumOff val="25000"/>
                  </a:schemeClr>
                </a:solidFill>
              </a:rPr>
              <a:t>As an input sequence</a:t>
            </a:r>
          </a:p>
        </p:txBody>
      </p:sp>
      <p:sp>
        <p:nvSpPr>
          <p:cNvPr id="8" name="화살표: 오른쪽 7">
            <a:extLst>
              <a:ext uri="{FF2B5EF4-FFF2-40B4-BE49-F238E27FC236}">
                <a16:creationId xmlns:a16="http://schemas.microsoft.com/office/drawing/2014/main" id="{C3B6A683-607D-45F9-950F-D47343F3E5A7}"/>
              </a:ext>
            </a:extLst>
          </p:cNvPr>
          <p:cNvSpPr/>
          <p:nvPr/>
        </p:nvSpPr>
        <p:spPr>
          <a:xfrm>
            <a:off x="2556310" y="3186261"/>
            <a:ext cx="936104" cy="3600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EF2ADF52-1757-4386-9D1B-5E333F8FAC63}"/>
              </a:ext>
            </a:extLst>
          </p:cNvPr>
          <p:cNvSpPr/>
          <p:nvPr/>
        </p:nvSpPr>
        <p:spPr>
          <a:xfrm>
            <a:off x="3636430" y="2787774"/>
            <a:ext cx="1871139" cy="111612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600" b="1" dirty="0">
                <a:solidFill>
                  <a:schemeClr val="tx1">
                    <a:lumMod val="75000"/>
                    <a:lumOff val="25000"/>
                  </a:schemeClr>
                </a:solidFill>
              </a:rPr>
              <a:t>LSTM</a:t>
            </a:r>
          </a:p>
          <a:p>
            <a:pPr algn="ctr"/>
            <a:endParaRPr lang="en-US" altLang="ko-KR" sz="1600" b="1" dirty="0">
              <a:solidFill>
                <a:schemeClr val="tx1">
                  <a:lumMod val="75000"/>
                  <a:lumOff val="25000"/>
                </a:schemeClr>
              </a:solidFill>
            </a:endParaRPr>
          </a:p>
          <a:p>
            <a:pPr algn="ctr"/>
            <a:r>
              <a:rPr lang="en-US" altLang="ko-KR" sz="1600" b="1" dirty="0">
                <a:solidFill>
                  <a:schemeClr val="tx1">
                    <a:lumMod val="75000"/>
                    <a:lumOff val="25000"/>
                  </a:schemeClr>
                </a:solidFill>
              </a:rPr>
              <a:t>Action Recognition</a:t>
            </a:r>
          </a:p>
        </p:txBody>
      </p:sp>
      <p:sp>
        <p:nvSpPr>
          <p:cNvPr id="13" name="화살표: 오른쪽 12">
            <a:extLst>
              <a:ext uri="{FF2B5EF4-FFF2-40B4-BE49-F238E27FC236}">
                <a16:creationId xmlns:a16="http://schemas.microsoft.com/office/drawing/2014/main" id="{C94E8304-1DFE-4981-B8DB-BC2BE58AF3DA}"/>
              </a:ext>
            </a:extLst>
          </p:cNvPr>
          <p:cNvSpPr/>
          <p:nvPr/>
        </p:nvSpPr>
        <p:spPr>
          <a:xfrm>
            <a:off x="5651585" y="3186261"/>
            <a:ext cx="936104" cy="3600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F3D6F970-C0A9-4A5B-8D32-280940C62BED}"/>
              </a:ext>
            </a:extLst>
          </p:cNvPr>
          <p:cNvSpPr/>
          <p:nvPr/>
        </p:nvSpPr>
        <p:spPr>
          <a:xfrm>
            <a:off x="6731705" y="2808219"/>
            <a:ext cx="1871139" cy="111612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600" b="1" dirty="0">
                <a:solidFill>
                  <a:schemeClr val="tx1">
                    <a:lumMod val="75000"/>
                    <a:lumOff val="25000"/>
                  </a:schemeClr>
                </a:solidFill>
              </a:rPr>
              <a:t>Classification</a:t>
            </a:r>
          </a:p>
        </p:txBody>
      </p:sp>
      <p:sp>
        <p:nvSpPr>
          <p:cNvPr id="17" name="object 4">
            <a:extLst>
              <a:ext uri="{FF2B5EF4-FFF2-40B4-BE49-F238E27FC236}">
                <a16:creationId xmlns:a16="http://schemas.microsoft.com/office/drawing/2014/main" id="{99E2C13C-80F8-46E6-B840-5B3B94834C05}"/>
              </a:ext>
            </a:extLst>
          </p:cNvPr>
          <p:cNvSpPr/>
          <p:nvPr/>
        </p:nvSpPr>
        <p:spPr>
          <a:xfrm>
            <a:off x="540086" y="1473628"/>
            <a:ext cx="1517984" cy="1049002"/>
          </a:xfrm>
          <a:prstGeom prst="rect">
            <a:avLst/>
          </a:prstGeom>
          <a:blipFill>
            <a:blip r:embed="rId3" cstate="print"/>
            <a:stretch>
              <a:fillRect l="-275203" t="-104603" r="-3729" b="-111765"/>
            </a:stretch>
          </a:blipFill>
        </p:spPr>
        <p:txBody>
          <a:bodyPr wrap="square" lIns="0" tIns="0" rIns="0" bIns="0" rtlCol="0"/>
          <a:lstStyle/>
          <a:p>
            <a:endParaRPr/>
          </a:p>
        </p:txBody>
      </p:sp>
      <p:sp>
        <p:nvSpPr>
          <p:cNvPr id="18" name="object 4">
            <a:extLst>
              <a:ext uri="{FF2B5EF4-FFF2-40B4-BE49-F238E27FC236}">
                <a16:creationId xmlns:a16="http://schemas.microsoft.com/office/drawing/2014/main" id="{407F2DC0-158A-4E95-8F04-E643D6539CC4}"/>
              </a:ext>
            </a:extLst>
          </p:cNvPr>
          <p:cNvSpPr/>
          <p:nvPr/>
        </p:nvSpPr>
        <p:spPr>
          <a:xfrm>
            <a:off x="749759" y="1580419"/>
            <a:ext cx="1517984" cy="1049002"/>
          </a:xfrm>
          <a:prstGeom prst="rect">
            <a:avLst/>
          </a:prstGeom>
          <a:blipFill>
            <a:blip r:embed="rId3" cstate="print"/>
            <a:stretch>
              <a:fillRect l="-275203" t="-104603" r="-3729" b="-111765"/>
            </a:stretch>
          </a:blipFill>
        </p:spPr>
        <p:txBody>
          <a:bodyPr wrap="square" lIns="0" tIns="0" rIns="0" bIns="0" rtlCol="0"/>
          <a:lstStyle/>
          <a:p>
            <a:endParaRPr/>
          </a:p>
        </p:txBody>
      </p:sp>
      <p:sp>
        <p:nvSpPr>
          <p:cNvPr id="19" name="object 4">
            <a:extLst>
              <a:ext uri="{FF2B5EF4-FFF2-40B4-BE49-F238E27FC236}">
                <a16:creationId xmlns:a16="http://schemas.microsoft.com/office/drawing/2014/main" id="{D58A587A-6BC1-48EB-A9E6-30ECC05ED885}"/>
              </a:ext>
            </a:extLst>
          </p:cNvPr>
          <p:cNvSpPr/>
          <p:nvPr/>
        </p:nvSpPr>
        <p:spPr>
          <a:xfrm>
            <a:off x="959432" y="1713268"/>
            <a:ext cx="1517984" cy="1049002"/>
          </a:xfrm>
          <a:prstGeom prst="rect">
            <a:avLst/>
          </a:prstGeom>
          <a:blipFill>
            <a:blip r:embed="rId3" cstate="print"/>
            <a:stretch>
              <a:fillRect l="-275203" t="-104603" r="-3729" b="-111765"/>
            </a:stretch>
          </a:blipFill>
        </p:spPr>
        <p:txBody>
          <a:bodyPr wrap="square" lIns="0" tIns="0" rIns="0" bIns="0" rtlCol="0"/>
          <a:lstStyle/>
          <a:p>
            <a:endParaRPr/>
          </a:p>
        </p:txBody>
      </p:sp>
    </p:spTree>
    <p:extLst>
      <p:ext uri="{BB962C8B-B14F-4D97-AF65-F5344CB8AC3E}">
        <p14:creationId xmlns:p14="http://schemas.microsoft.com/office/powerpoint/2010/main" val="76742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DA546EDB-229C-4B7A-A354-85DC19F8D54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1" dirty="0">
                <a:ea typeface="맑은 고딕" panose="020B0503020000020004" pitchFamily="50" charset="-127"/>
              </a:rPr>
              <a:t>Our System Design</a:t>
            </a:r>
            <a:endParaRPr lang="ko-KR" altLang="en-US" sz="2400" b="1" dirty="0">
              <a:ea typeface="맑은 고딕" panose="020B0503020000020004" pitchFamily="50" charset="-127"/>
            </a:endParaRPr>
          </a:p>
        </p:txBody>
      </p:sp>
      <p:sp>
        <p:nvSpPr>
          <p:cNvPr id="12" name="Text Placeholder 1">
            <a:extLst>
              <a:ext uri="{FF2B5EF4-FFF2-40B4-BE49-F238E27FC236}">
                <a16:creationId xmlns:a16="http://schemas.microsoft.com/office/drawing/2014/main" id="{AFB8029A-7625-456F-8D0A-38DBEB7D52F4}"/>
              </a:ext>
            </a:extLst>
          </p:cNvPr>
          <p:cNvSpPr txBox="1">
            <a:spLocks/>
          </p:cNvSpPr>
          <p:nvPr/>
        </p:nvSpPr>
        <p:spPr>
          <a:xfrm>
            <a:off x="0" y="699542"/>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맑은 고딕" panose="020B0503020000020004" pitchFamily="50" charset="-127"/>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b="1" dirty="0">
                <a:ea typeface="맑은 고딕" panose="020B0503020000020004" pitchFamily="50" charset="-127"/>
              </a:rPr>
              <a:t>Extracting 2D skeleton by using very deep Convolution Neural Network</a:t>
            </a:r>
            <a:endParaRPr lang="ko-KR" altLang="en-US" sz="1600" b="1" dirty="0">
              <a:ea typeface="맑은 고딕" panose="020B0503020000020004" pitchFamily="50" charset="-127"/>
            </a:endParaRPr>
          </a:p>
        </p:txBody>
      </p:sp>
      <p:sp>
        <p:nvSpPr>
          <p:cNvPr id="2" name="TextBox 1">
            <a:extLst>
              <a:ext uri="{FF2B5EF4-FFF2-40B4-BE49-F238E27FC236}">
                <a16:creationId xmlns:a16="http://schemas.microsoft.com/office/drawing/2014/main" id="{101BEC37-1003-43CA-87CF-D0E0823150F1}"/>
              </a:ext>
            </a:extLst>
          </p:cNvPr>
          <p:cNvSpPr txBox="1"/>
          <p:nvPr/>
        </p:nvSpPr>
        <p:spPr>
          <a:xfrm>
            <a:off x="0" y="1923678"/>
            <a:ext cx="9144000" cy="1829796"/>
          </a:xfrm>
          <a:prstGeom prst="rect">
            <a:avLst/>
          </a:prstGeom>
          <a:noFill/>
        </p:spPr>
        <p:txBody>
          <a:bodyPr wrap="square" rtlCol="0">
            <a:spAutoFit/>
          </a:bodyPr>
          <a:lstStyle/>
          <a:p>
            <a:pPr algn="ctr">
              <a:lnSpc>
                <a:spcPct val="250000"/>
              </a:lnSpc>
            </a:pPr>
            <a:r>
              <a:rPr lang="en-US" altLang="ko-KR" sz="1600" b="1" dirty="0">
                <a:solidFill>
                  <a:schemeClr val="tx1">
                    <a:lumMod val="75000"/>
                    <a:lumOff val="25000"/>
                  </a:schemeClr>
                </a:solidFill>
                <a:latin typeface="맑은 고딕" panose="020B0503020000020004" pitchFamily="50" charset="-127"/>
                <a:ea typeface="맑은 고딕" panose="020B0503020000020004" pitchFamily="50" charset="-127"/>
              </a:rPr>
              <a:t>Pre-trained Model : </a:t>
            </a:r>
            <a:r>
              <a:rPr lang="en-US" altLang="ko-KR" sz="1600" b="1" dirty="0" err="1">
                <a:solidFill>
                  <a:schemeClr val="tx1">
                    <a:lumMod val="75000"/>
                    <a:lumOff val="25000"/>
                  </a:schemeClr>
                </a:solidFill>
                <a:latin typeface="맑은 고딕" panose="020B0503020000020004" pitchFamily="50" charset="-127"/>
                <a:ea typeface="맑은 고딕" panose="020B0503020000020004" pitchFamily="50" charset="-127"/>
              </a:rPr>
              <a:t>DeeperCut</a:t>
            </a:r>
            <a:r>
              <a:rPr lang="en-US" altLang="ko-KR" sz="1600" b="1" dirty="0">
                <a:solidFill>
                  <a:schemeClr val="tx1">
                    <a:lumMod val="75000"/>
                    <a:lumOff val="25000"/>
                  </a:schemeClr>
                </a:solidFill>
                <a:latin typeface="맑은 고딕" panose="020B0503020000020004" pitchFamily="50" charset="-127"/>
                <a:ea typeface="맑은 고딕" panose="020B0503020000020004" pitchFamily="50" charset="-127"/>
              </a:rPr>
              <a:t>(152 Layers)</a:t>
            </a:r>
          </a:p>
          <a:p>
            <a:pPr algn="ctr">
              <a:lnSpc>
                <a:spcPct val="250000"/>
              </a:lnSpc>
            </a:pPr>
            <a:r>
              <a:rPr lang="ko-KR" altLang="en-US" sz="1600" b="1" dirty="0">
                <a:solidFill>
                  <a:schemeClr val="tx1">
                    <a:lumMod val="75000"/>
                    <a:lumOff val="25000"/>
                  </a:schemeClr>
                </a:solidFill>
                <a:latin typeface="맑은 고딕" panose="020B0503020000020004" pitchFamily="50" charset="-127"/>
                <a:ea typeface="맑은 고딕" panose="020B0503020000020004" pitchFamily="50" charset="-127"/>
              </a:rPr>
              <a:t>무관하거나 잘못된 추정치 제거 위해 인체를 직사각형 크기로 제한</a:t>
            </a:r>
            <a:endParaRPr lang="en-US" altLang="ko-KR" sz="1600" b="1"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a:lnSpc>
                <a:spcPct val="250000"/>
              </a:lnSpc>
            </a:pPr>
            <a:r>
              <a:rPr lang="en-US" altLang="ko-KR" sz="1600" b="1" dirty="0">
                <a:solidFill>
                  <a:schemeClr val="tx1">
                    <a:lumMod val="75000"/>
                    <a:lumOff val="25000"/>
                  </a:schemeClr>
                </a:solidFill>
                <a:latin typeface="맑은 고딕" panose="020B0503020000020004" pitchFamily="50" charset="-127"/>
                <a:ea typeface="맑은 고딕" panose="020B0503020000020004" pitchFamily="50" charset="-127"/>
              </a:rPr>
              <a:t>             14</a:t>
            </a:r>
            <a:r>
              <a:rPr lang="ko-KR" altLang="en-US" sz="1600" b="1" dirty="0">
                <a:solidFill>
                  <a:schemeClr val="tx1">
                    <a:lumMod val="75000"/>
                    <a:lumOff val="25000"/>
                  </a:schemeClr>
                </a:solidFill>
                <a:latin typeface="맑은 고딕" panose="020B0503020000020004" pitchFamily="50" charset="-127"/>
                <a:ea typeface="맑은 고딕" panose="020B0503020000020004" pitchFamily="50" charset="-127"/>
              </a:rPr>
              <a:t>개의 </a:t>
            </a:r>
            <a:r>
              <a:rPr lang="en-US" altLang="ko-KR" sz="1600" b="1" dirty="0">
                <a:solidFill>
                  <a:schemeClr val="tx1">
                    <a:lumMod val="75000"/>
                    <a:lumOff val="25000"/>
                  </a:schemeClr>
                </a:solidFill>
                <a:latin typeface="맑은 고딕" panose="020B0503020000020004" pitchFamily="50" charset="-127"/>
                <a:ea typeface="맑은 고딕" panose="020B0503020000020004" pitchFamily="50" charset="-127"/>
              </a:rPr>
              <a:t>Joint </a:t>
            </a:r>
            <a:r>
              <a:rPr lang="ko-KR" altLang="en-US" sz="1600" b="1" dirty="0">
                <a:solidFill>
                  <a:schemeClr val="tx1">
                    <a:lumMod val="75000"/>
                    <a:lumOff val="25000"/>
                  </a:schemeClr>
                </a:solidFill>
                <a:latin typeface="맑은 고딕" panose="020B0503020000020004" pitchFamily="50" charset="-127"/>
                <a:ea typeface="맑은 고딕" panose="020B0503020000020004" pitchFamily="50" charset="-127"/>
              </a:rPr>
              <a:t>좌표 </a:t>
            </a:r>
          </a:p>
        </p:txBody>
      </p:sp>
      <p:sp>
        <p:nvSpPr>
          <p:cNvPr id="15" name="화살표: 오른쪽 14">
            <a:extLst>
              <a:ext uri="{FF2B5EF4-FFF2-40B4-BE49-F238E27FC236}">
                <a16:creationId xmlns:a16="http://schemas.microsoft.com/office/drawing/2014/main" id="{C9A746AD-0A50-4CE0-91F5-BFA8890022D3}"/>
              </a:ext>
            </a:extLst>
          </p:cNvPr>
          <p:cNvSpPr/>
          <p:nvPr/>
        </p:nvSpPr>
        <p:spPr>
          <a:xfrm>
            <a:off x="3131840" y="3507854"/>
            <a:ext cx="648072" cy="144016"/>
          </a:xfrm>
          <a:prstGeom prst="rightArrow">
            <a:avLst/>
          </a:prstGeom>
          <a:solidFill>
            <a:srgbClr val="F8B2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90916615"/>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10411</TotalTime>
  <Words>1202</Words>
  <Application>Microsoft Office PowerPoint</Application>
  <PresentationFormat>화면 슬라이드 쇼(16:9)</PresentationFormat>
  <Paragraphs>114</Paragraphs>
  <Slides>18</Slides>
  <Notes>17</Notes>
  <HiddenSlides>0</HiddenSlides>
  <MMClips>0</MMClips>
  <ScaleCrop>false</ScaleCrop>
  <HeadingPairs>
    <vt:vector size="6" baseType="variant">
      <vt:variant>
        <vt:lpstr>사용한 글꼴</vt:lpstr>
      </vt:variant>
      <vt:variant>
        <vt:i4>4</vt:i4>
      </vt:variant>
      <vt:variant>
        <vt:lpstr>테마</vt:lpstr>
      </vt:variant>
      <vt:variant>
        <vt:i4>3</vt:i4>
      </vt:variant>
      <vt:variant>
        <vt:lpstr>슬라이드 제목</vt:lpstr>
      </vt:variant>
      <vt:variant>
        <vt:i4>18</vt:i4>
      </vt:variant>
    </vt:vector>
  </HeadingPairs>
  <TitlesOfParts>
    <vt:vector size="25" baseType="lpstr">
      <vt:lpstr>Noto Sans</vt:lpstr>
      <vt:lpstr>맑은 고딕</vt:lpstr>
      <vt:lpstr>Arial</vt:lpstr>
      <vt:lpstr>Cambria Math</vt:lpstr>
      <vt:lpstr>Cover and End Slide Master</vt:lpstr>
      <vt:lpstr>Contents Slide Master</vt:lpstr>
      <vt:lpstr>Section Break Slide 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정지연</cp:lastModifiedBy>
  <cp:revision>332</cp:revision>
  <dcterms:created xsi:type="dcterms:W3CDTF">2016-12-05T23:26:54Z</dcterms:created>
  <dcterms:modified xsi:type="dcterms:W3CDTF">2021-01-29T06:07:35Z</dcterms:modified>
</cp:coreProperties>
</file>