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9.jpg" ContentType="image/jpg"/>
  <Override PartName="/ppt/media/image20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2.jpg" ContentType="image/jpg"/>
  <Override PartName="/ppt/notesSlides/notesSlide10.xml" ContentType="application/vnd.openxmlformats-officedocument.presentationml.notesSlide+xml"/>
  <Override PartName="/ppt/media/image23.jpg" ContentType="image/jpg"/>
  <Override PartName="/ppt/media/image24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32.jpg" ContentType="image/jpg"/>
  <Override PartName="/ppt/media/image33.jpg" ContentType="image/jp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36.jpg" ContentType="image/jpg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42"/>
  </p:notesMasterIdLst>
  <p:sldIdLst>
    <p:sldId id="256" r:id="rId4"/>
    <p:sldId id="355" r:id="rId5"/>
    <p:sldId id="388" r:id="rId6"/>
    <p:sldId id="389" r:id="rId7"/>
    <p:sldId id="390" r:id="rId8"/>
    <p:sldId id="387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9" r:id="rId17"/>
    <p:sldId id="398" r:id="rId18"/>
    <p:sldId id="400" r:id="rId19"/>
    <p:sldId id="401" r:id="rId20"/>
    <p:sldId id="402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1" r:id="rId38"/>
    <p:sldId id="422" r:id="rId39"/>
    <p:sldId id="420" r:id="rId40"/>
    <p:sldId id="262" r:id="rId41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KoPubWorld돋움체 Light" panose="00000300000000000000" pitchFamily="2" charset="-127"/>
      <p:regular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EA"/>
    <a:srgbClr val="9AD3E9"/>
    <a:srgbClr val="98DFBB"/>
    <a:srgbClr val="F8B2A3"/>
    <a:srgbClr val="F5DDCB"/>
    <a:srgbClr val="F7D597"/>
    <a:srgbClr val="F9B4A1"/>
    <a:srgbClr val="FDB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8" autoAdjust="0"/>
    <p:restoredTop sz="85714" autoAdjust="0"/>
  </p:normalViewPr>
  <p:slideViewPr>
    <p:cSldViewPr>
      <p:cViewPr varScale="1">
        <p:scale>
          <a:sx n="129" d="100"/>
          <a:sy n="129" d="100"/>
        </p:scale>
        <p:origin x="1728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4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28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54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3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ko-KR" dirty="0">
                <a:effectLst/>
                <a:ea typeface="Malgun Gothic" panose="020B0503020000020004" pitchFamily="50" charset="-127"/>
              </a:rPr>
              <a:t>모델의 정확도를 향상시키기 위해 최소 최대 정규화[26-28]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를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사용하여 모델의 수렴 속도를 개선하기 위해 데이터를 간격[0, 1]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으로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확장합니다. </a:t>
            </a: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algn="l"/>
            <a:endParaRPr lang="en-US" altLang="ko-KR" b="0" dirty="0">
              <a:effectLst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그러나 데이터 집합에는 결점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(missing point)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값이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이면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Xmin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이 되지만 모든 그룹에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결측값이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 있는 것은 아닙니다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따라서 원래 데이터 분포가 변경되어 불분명하고 복잡한 특징이 나타난다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따라서 원래 좌표 위치를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f-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th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프레임의 상대 좌표 위치로 이동하는 표준화 방법을 제안한다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</a:t>
            </a:r>
            <a:endParaRPr lang="en-US" altLang="ko-KR" b="0" dirty="0"/>
          </a:p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2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ko-KR" dirty="0">
                <a:effectLst/>
                <a:ea typeface="Malgun Gothic" panose="020B0503020000020004" pitchFamily="50" charset="-127"/>
              </a:rPr>
              <a:t>각각. 여기서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W와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H는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각각 그림의 너비와 높이를 나타냅니다.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x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f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또는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y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f가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0과 같으면 누락된 점으로 간주되며 계산되지 않습니다.</a:t>
            </a: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중심점이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결측점인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 경우 계산된 중심점으로 직접 대체됩니다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이동해야 하는 거리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xdis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ydis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는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~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~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로 정의되며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번째 연결점은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x, y,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중심 둔부 둘레는 기준점으로 사용되고 변위는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x, 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중심점까지이다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</a:t>
            </a: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algn="l"/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algn="l"/>
            <a:r>
              <a:rPr lang="en-US" altLang="ko-KR" dirty="0">
                <a:effectLst/>
                <a:ea typeface="Malgun Gothic" panose="020B0503020000020004" pitchFamily="50" charset="-127"/>
              </a:rPr>
              <a:t>……………….</a:t>
            </a:r>
          </a:p>
          <a:p>
            <a:pPr algn="l"/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algn="l"/>
            <a:r>
              <a:rPr lang="ko-KR" altLang="ko-KR" dirty="0">
                <a:effectLst/>
                <a:ea typeface="Malgun Gothic" panose="020B0503020000020004" pitchFamily="50" charset="-127"/>
              </a:rPr>
              <a:t>중심점이 누락된 점인 경우 계산된 중심점으로 직접 대체됩니다. 변위해야 하는 거리(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xdis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,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ydis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)는</a:t>
            </a: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algn="l"/>
            <a:r>
              <a:rPr lang="ko-KR" altLang="en-US" b="0" dirty="0">
                <a:effectLst/>
                <a:ea typeface="Malgun Gothic" panose="020B0503020000020004" pitchFamily="50" charset="-127"/>
              </a:rPr>
              <a:t>위의 식과 동일 </a:t>
            </a:r>
            <a:endParaRPr lang="en-US" altLang="ko-KR" b="0" dirty="0">
              <a:effectLst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각각, 8조치점이(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x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f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,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yf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)와 중앙 고관절 둘레가 기준점으로 사용되고, 변위는 중심점(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x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f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,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yf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)에 사용된다.</a:t>
            </a: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변위 값이 0 미만이면 오른쪽으로 이동을 의미하며 변위 값이 0보다 크면 왼쪽으로 이동하는 것을 의미합니다.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98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>
                <a:effectLst/>
                <a:ea typeface="Malgun Gothic" panose="020B0503020000020004" pitchFamily="50" charset="-127"/>
              </a:rPr>
              <a:t>상대 적 위치에 대한 변위를 계산하기 위한 새로운 조인트 포인트 좌표(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rx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f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,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ry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f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)는</a:t>
            </a:r>
            <a:r>
              <a:rPr lang="en-US" altLang="ko-KR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en-US" dirty="0">
                <a:effectLst/>
                <a:ea typeface="Malgun Gothic" panose="020B0503020000020004" pitchFamily="50" charset="-127"/>
              </a:rPr>
              <a:t>위와 같이 정의 </a:t>
            </a: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44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여기에는 두 가지 이점이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첫 번째는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결측점을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 함께 계산하지 않는 것이며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원래 데이터 분포는 영향을 받지 않습니다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두 번째는 불필요한 기능을 줄이는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이 연구의 목적은 낙하 감지이기 때문에 원래 데이터를 제거합니다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왼쪽에서 오른쪽으로 걷거나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멀리에서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 가까운 곳으로 걷는 등 인체 변위 과정의 특징은 인체 골격을 같은 위치에 고정시키고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지속적인 움직임을 통해 모델을 배우기 쉽게 만든다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</a:t>
            </a: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47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그림 5와 같이 이미지 크기를 640× 480픽셀로 통합하고 중심점을 설정합니다. 상기 수식에 의한 변위 후, 도 6에 도시된 바와 같이, 인간 골격은 이미지의 중심으로 이동하고 중앙 고관절 점은 중심점 위치와 동일할 것이다. 가을 및 비 가을 활동의 골격 다이어그램에서, 우리는 일부 공동 포인트가 가을 이벤트의 인식에 중요하지 않다는 것을 발견, 그래서 우리는 그들을 제거.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피쳐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매개 변수가 너무 많으면 인식률이 감소하거나 환경을 복잡하게 만들 수도 있습니다.</a:t>
            </a:r>
          </a:p>
          <a:p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어깨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팔꿈치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손목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엉덩이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무릎 및 발목의 관절 지점이 유지되는 훈련 특징 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15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개뿐이다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</a:rPr>
              <a:t>.</a:t>
            </a: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28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>
                <a:effectLst/>
                <a:ea typeface="Malgun Gothic" panose="020B0503020000020004" pitchFamily="50" charset="-127"/>
              </a:rPr>
              <a:t>OpenPose는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여전히 2D 이미지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피쳐를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사용하여 골격을 가져오므로 이러한 기능이 누락되면 예측 불가능성 또는 예측 오류와 같은 문제가 발생합니다. 도 7에 도시된 바와 같이, 인체가 겹치거나 가려질 때 인체의 윤곽이 명확하지 않거나 인체의 상하발이 나타나면 골격을 생성할 때 손실과 오류가 발생합니다. 이 문서에서는 누락된 값을 보정하기 위해 선형 보간 방법을 사용합니다. 100장의 사진을 그룹으로 설정하고 누락되지 않은 원본 값 데이터를 사용하여 다음 그림에서 누락된 데이터를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보간하여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충분한 데이터가 있는지 확인합니다.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78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보간 메서드는 원래 데이터를 통해 후속 데이터 값을 추정할 수 있습니다. 조인트 점의 원래 수가 너무 적으면 계산된 누락 된 값의 오류가 실제 값에 큰 것입니다. 선형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보간은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알려진 두 개의 데이터 점을 사용하고 두 점의 경사를 계산합니다. 예상 값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Y는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다음과 같이 정의됩니다.</a:t>
            </a: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여기서 X0, Y0, X1 및 Y1은 데이터 집합에 알려진 데이터이며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X는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X0과 X1 사이의 데이터입니다. 선형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보간은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빠르고 간단하지만 정확도는 높지 않습니다. 이 백서에서는 원래 조인트 포인트(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x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f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,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y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f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)가 67% 이상 누락된 경우 보상이 수행되지 않는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임계값을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설정합니다.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15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5" dirty="0">
                <a:latin typeface="Book Antiqua"/>
                <a:cs typeface="Book Antiqua"/>
              </a:rPr>
              <a:t>Figure 8. </a:t>
            </a:r>
            <a:r>
              <a:rPr lang="en-US" altLang="ko-KR" sz="1200" spc="-5" dirty="0">
                <a:latin typeface="Book Antiqua"/>
                <a:cs typeface="Book Antiqua"/>
              </a:rPr>
              <a:t>The hand y point</a:t>
            </a:r>
            <a:r>
              <a:rPr lang="en-US" altLang="ko-KR" sz="1200" spc="45" dirty="0">
                <a:latin typeface="Book Antiqua"/>
                <a:cs typeface="Book Antiqua"/>
              </a:rPr>
              <a:t> </a:t>
            </a:r>
            <a:r>
              <a:rPr lang="en-US" altLang="ko-KR" sz="1200" spc="-5" dirty="0">
                <a:latin typeface="Book Antiqua"/>
                <a:cs typeface="Book Antiqua"/>
              </a:rPr>
              <a:t>changes.</a:t>
            </a:r>
            <a:endParaRPr lang="en-US" altLang="ko-KR" sz="1200" dirty="0">
              <a:latin typeface="Book Antiqua"/>
              <a:cs typeface="Book Antiqu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ea typeface="Malgun Gothic" panose="020B0503020000020004" pitchFamily="50" charset="-127"/>
              </a:rPr>
              <a:t>한 사람이 손을 들었다 내렸다 하는 </a:t>
            </a:r>
            <a:r>
              <a:rPr lang="ko-KR" altLang="en-US" dirty="0" err="1">
                <a:effectLst/>
                <a:ea typeface="Malgun Gothic" panose="020B0503020000020004" pitchFamily="50" charset="-127"/>
              </a:rPr>
              <a:t>제스쳐를</a:t>
            </a:r>
            <a:r>
              <a:rPr lang="ko-KR" altLang="en-US" dirty="0">
                <a:effectLst/>
                <a:ea typeface="Malgun Gothic" panose="020B0503020000020004" pitchFamily="50" charset="-127"/>
              </a:rPr>
              <a:t> 취하는 동안 연속된 </a:t>
            </a:r>
            <a:r>
              <a:rPr lang="en-US" altLang="ko-KR" dirty="0">
                <a:effectLst/>
                <a:ea typeface="Malgun Gothic" panose="020B0503020000020004" pitchFamily="50" charset="-127"/>
              </a:rPr>
              <a:t>30</a:t>
            </a:r>
            <a:r>
              <a:rPr lang="ko-KR" altLang="en-US" dirty="0">
                <a:effectLst/>
                <a:ea typeface="Malgun Gothic" panose="020B0503020000020004" pitchFamily="50" charset="-127"/>
              </a:rPr>
              <a:t>장의 손 관절 지점의 좌표를 보여줌</a:t>
            </a: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6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그림 9는 전환점이 누락된 점이 아닌 경우 예상 값과 실제 값 사이에 과도한 오류가 없음을 보여줍니다. 표 2에 표시된 바와 같이 원래 데이터 집합은 총 2,850,000개의 조인트 포인트를 가지며 누락된 점은 520,112점입니다. 정규화 후 15개의 관절이 남아 있습니다. 원래 데이터 집합에는 1,710,000개의 누락된 포인트가 있습니다. 누락된 값 보정 후 공동점의 수는 정규화 후와 동일하며 누락된 점수는 27,849개로 줄어듭니다. </a:t>
            </a: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그 중 원래 데이터 집합의 누락된 조인트 포인트는 18.2%를 차지했습니다. 정규화 후 중요하지 않은 조인트 포인트 10점이 제거되었고, 누락된 조인트 포인트는 12.5%를 차지했습니다. 누락된 가치 보상 후 누락된 조인트 포인트는 1.6%를 차지했습니다. 누락된 지점을 줄이면 모델이 교육 중에 소음을 줄이고 정확도를 높이는 데 도움이 될 수 있습니다.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3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그림 9는 전환점이 누락된 점이 아닌 경우 예상 값과 실제 값 사이에 과도한 오류가 없음을 보여줍니다. 표 2에 표시된 바와 같이 원래 데이터 집합은 총 2,850,000개의 조인트 포인트를 가지며 누락된 점은 520,112점입니다. 정규화 후 15개의 관절이 남아 있습니다. 원래 데이터 집합에는 1,710,000개의 누락된 포인트가 있습니다. 누락된 값 보정 후 공동점의 수는 정규화 후와 동일하며 누락된 점수는 27,849개로 줄어듭니다. </a:t>
            </a: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그 중 원래 데이터 집합의 누락된 조인트 포인트는 18.2%를 차지했습니다. 정규화 후 중요하지 않은 조인트 포인트 10점이 제거되었고, 누락된 조인트 포인트는 12.5%를 차지했습니다. 누락된 가치 보상 후 누락된 조인트 포인트는 1.6%를 차지했습니다. 누락된 지점을 줄이면 모델이 교육 중에 소음을 줄이고 정확도를 높이는 데 도움이 될 수 있습니다.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80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3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RNN [29,30]은 그림 10에 나와 같이 동적 동작을 설명할 수 있습니다. 보다 구체적인 구조 입력을 허용하는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피드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-포워드 신경망(FNN)과 달리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RNN은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자체 네트워크에서 주체를 주기적으로 전송하므로 더 넓은 범위의 타임시리즈 구조 입력을 받아들일 수 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00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18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81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9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07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0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ko-KR" dirty="0">
                <a:effectLst/>
                <a:ea typeface="Malgun Gothic" panose="020B0503020000020004" pitchFamily="50" charset="-127"/>
              </a:rPr>
              <a:t>가을 검출에 대한 현재 연구는 세 가지 범주로 그룹화 될 수 있습니다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00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56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7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effectLst/>
                <a:ea typeface="Malgun Gothic" panose="020B0503020000020004" pitchFamily="50" charset="-127"/>
              </a:rPr>
              <a:t>좌</a:t>
            </a:r>
            <a:r>
              <a:rPr lang="en-US" altLang="ko-KR" dirty="0">
                <a:effectLst/>
                <a:ea typeface="Malgun Gothic" panose="020B0503020000020004" pitchFamily="50" charset="-127"/>
              </a:rPr>
              <a:t>) Training loss, (</a:t>
            </a:r>
            <a:r>
              <a:rPr lang="ko-KR" altLang="en-US" dirty="0">
                <a:effectLst/>
                <a:ea typeface="Malgun Gothic" panose="020B0503020000020004" pitchFamily="50" charset="-127"/>
              </a:rPr>
              <a:t>우</a:t>
            </a:r>
            <a:r>
              <a:rPr lang="en-US" altLang="ko-KR" dirty="0">
                <a:effectLst/>
                <a:ea typeface="Malgun Gothic" panose="020B0503020000020004" pitchFamily="50" charset="-127"/>
              </a:rPr>
              <a:t>) verification loss</a:t>
            </a: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91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74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936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ea typeface="Malgun Gothic" panose="020B0503020000020004" pitchFamily="50" charset="-127"/>
              </a:rPr>
              <a:t>RNN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ea typeface="Malgun Gothic" panose="020B0503020000020004" pitchFamily="50" charset="-127"/>
              </a:rPr>
              <a:t>LSTM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ea typeface="Malgun Gothic" panose="020B0503020000020004" pitchFamily="50" charset="-127"/>
              </a:rPr>
              <a:t>GRU</a:t>
            </a: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1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그림 18. 누락된 점을 보정하기 위한 선형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보간입니다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. (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a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) 점 15(터닝포인트)가 누락되었습니다. (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b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) 포인트 11-19(전환점 포함)가 없습니다.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415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이 백서는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OpenPose를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사용하여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캡처된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프레임 및 재발성 신경망, 장기 단기 메모리 및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게이트된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재발 유닛에서 인간의 골격을 추출하여 골격 데이터를 기반으로 낙하를 감지하는 가을 검출 프레임워크를 제안합니다. 인간 골격의 상관 관계로 인해, 우리는 관절 점의 변화 궤적이 인간의 움직임과 관련이 있다고 생각합니다. 이 방법은 장비 비용이 낮은 복잡한 공간 환경에서 잘 작동하는 것으로 나타났습니다. 그러나, 조인트 포인트는 일부 자세와 행동에서 손실되어 모델이 훈련 중에 응고를 하게 됩니다. 따라서 조인트 포인트를 설정된 상대 위치로 이동하고 데이터의 일부를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보간하여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과도한 노이즈와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비정규화된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발생을 개선합니다. 재귀 신경망은 인간 관절 지점의 시간 변화를 효과적으로 학습하고 훈련 시간을 줄이는 데 도움이 될 수 있습니다. 따라서 이 백서는 연속 시간에 인간 관절 점의 변화를 학습하는 가을 검출 모델을 제안합니다. 실험 결과는 제안된 모델의 낙하 검출 정확도가 98.2%로 기준선 88.9%를 능가한다는 것을 보여준다.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ko-KR" dirty="0">
                <a:effectLst/>
                <a:ea typeface="Malgun Gothic" panose="020B0503020000020004" pitchFamily="50" charset="-127"/>
              </a:rPr>
              <a:t>가을 검출에 대한 현재 연구는 세 가지 범주로 그룹화 될 수 있습니다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4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ea typeface="Malgun Gothic" panose="020B0503020000020004" pitchFamily="50" charset="-127"/>
              </a:rPr>
              <a:t>1은 데이터 처리, 교육 및 테스트 절차의 블록 다이어그램을 보여 준다. 프레임워크는 먼저 동영상과 데이터 집합을 연속 이미지 시퀀스로 나눕니다.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OpenPose를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사용하여 그림 시퀀스에서 골격을 추출하고 25개의 인체 관절 점의 위치 데이터를 얻습니다. 조인트 포인트 데이터를 사전 처리하기 위해 최소 및 최대 정규화 방법을 제안했습니다. 처리된 조인트 포인트 데이터는 교육 및 테스트를 위한 LSTM 모델에 대한 테스트 세트와 교육 세트 및 입력으로 나뉘었다.</a:t>
            </a:r>
          </a:p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ko-KR" dirty="0">
                <a:effectLst/>
                <a:ea typeface="Malgun Gothic" panose="020B0503020000020004" pitchFamily="50" charset="-127"/>
              </a:rPr>
              <a:t>가을 사건과 서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서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, 물건을 집어 들기 위해 웅크리고 누워 있는 것과 같은 다른 일상 생활 활동이 모두 기록되었습니다. 환경에 충분한 조명이 있습니다</a:t>
            </a: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algn="l"/>
            <a:r>
              <a:rPr lang="ko-KR" altLang="ko-KR" dirty="0" err="1">
                <a:effectLst/>
                <a:ea typeface="Malgun Gothic" panose="020B0503020000020004" pitchFamily="50" charset="-127"/>
              </a:rPr>
              <a:t>R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가을 검출 데이터 세트는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Rzeszow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대학의 전산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모델링을위한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학제 간 센터에 의해 생성됩니다. 콘텐츠에는 초당 30프레임의 속도로 70(30폴, 일상 생활 활동 40회)이 포함되어 있습니다. 가을 사건과 서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서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, 물건을 집어 들기 위해 웅크리고 누워 있는 것과 같은 다른 일상 생활 활동이 모두 기록되었습니다. 환경에 충분한 조명이 있습니다. 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7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ko-KR" dirty="0">
                <a:effectLst/>
                <a:ea typeface="Malgun Gothic" panose="020B0503020000020004" pitchFamily="50" charset="-127"/>
              </a:rPr>
              <a:t>도 2a에 도시된 바와 같이, 장치의 높이는 인체의 허리 주위에 있으며. 이러한 이미지 시퀀스를 100그룹으로 그룹화하고 데이터 향상 후 총 792개의 그룹이 있습니다.</a:t>
            </a:r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algn="l"/>
            <a:r>
              <a:rPr lang="ko-KR" altLang="en-US" dirty="0">
                <a:effectLst/>
                <a:ea typeface="Malgun Gothic" panose="020B0503020000020004" pitchFamily="50" charset="-127"/>
              </a:rPr>
              <a:t>왼쪽 그림 </a:t>
            </a:r>
            <a:r>
              <a:rPr lang="en-US" altLang="ko-KR" dirty="0">
                <a:effectLst/>
                <a:ea typeface="Malgun Gothic" panose="020B0503020000020004" pitchFamily="50" charset="-127"/>
              </a:rPr>
              <a:t>UR Fall, </a:t>
            </a:r>
            <a:r>
              <a:rPr lang="ko-KR" altLang="en-US" dirty="0">
                <a:effectLst/>
                <a:ea typeface="Malgun Gothic" panose="020B0503020000020004" pitchFamily="50" charset="-127"/>
              </a:rPr>
              <a:t>오른쪽 그림 다른 </a:t>
            </a:r>
            <a:r>
              <a:rPr lang="en-US" altLang="ko-KR" dirty="0">
                <a:effectLst/>
                <a:ea typeface="Malgun Gothic" panose="020B0503020000020004" pitchFamily="50" charset="-127"/>
              </a:rPr>
              <a:t>Fall Dataset</a:t>
            </a:r>
          </a:p>
          <a:p>
            <a:pPr algn="l"/>
            <a:endParaRPr lang="en-US" altLang="ko-KR" dirty="0">
              <a:effectLst/>
              <a:ea typeface="Malgun Gothic" panose="020B0503020000020004" pitchFamily="50" charset="-127"/>
            </a:endParaRPr>
          </a:p>
          <a:p>
            <a:pPr algn="l"/>
            <a:r>
              <a:rPr lang="ko-KR" altLang="ko-KR" dirty="0">
                <a:effectLst/>
                <a:ea typeface="Malgun Gothic" panose="020B0503020000020004" pitchFamily="50" charset="-127"/>
              </a:rPr>
              <a:t>23,24]에 제시된 가을 검출 데이터 집합의 경우 8개의 서로 다른 시야각에서 5개의 다른 방에 데이터가 기록되었습니다. 이 연구 결과에 있는 5명의 참가자가 있었습니다, 2명의 남성과 3명의 여성을 포함하여. 참가자들이 수행하도록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지시받은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활동에는 서, 앉기, 누워, 굽힘 및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크롤링이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포함되며 초당 30 장의 속도로 기록되었습니다. 도 2b에 도시된 바와 같이, 장치 위치의 높이는 인체의 고도가 약 45도인 시야. 원본 이미지 크기는 320 × 240, 조정된 이미지 크기는 640 × 480, 이미지 시퀀스는 100의 그룹이며, 데이터 향상 후 총 936그룹이 있다. 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3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ko-KR" dirty="0">
                <a:effectLst/>
                <a:ea typeface="Malgun Gothic" panose="020B0503020000020004" pitchFamily="50" charset="-127"/>
              </a:rPr>
              <a:t>우리는 이 두 데이터 집합을 한 손에 혼합하여 충분한 양의 데이터를 보장하여 샘플 다양성을 증가시키기 위해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과응을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방지합니다. 표 1에 도시된 바와 같이, 모델 교육을 위한 이 연구에서 믹스 데이터 집합을 형성하기 위해 각 데이터 집합에서 동일한 양의 가을 및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비가을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이벤트 데이터를 추출했습니다.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78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>
                <a:effectLst/>
                <a:ea typeface="Malgun Gothic" panose="020B0503020000020004" pitchFamily="50" charset="-127"/>
              </a:rPr>
              <a:t>OpenPose는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카네기 멜론 대학 (CMU) [25]에 의해 개발 된 실시간 다인 2D 포즈 추정에 대한 카페를 기반으로 감독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컨볼루션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신경망이다. 그것은 인체의 움직임, 얼굴 표정 및 손가락 움직임의 자세 추정을 실현할 수 있습니다. 뛰어난 인식 효과와 빠른 인식 속도를 갖춘 단일 및 다중 사용자 설정에 적합합니다.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OpenPose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알고리즘은 파트 선호도 필드(PAF) 및 신뢰도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맵을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통해 인간의 골격을 계산합니다. 먼저, 피처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맵은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VGG-19 모델을 통해 얻어진다. 그런 다음 2분기 다단계 CNN 네트워크가 이전에 계산된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피쳐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맵을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입력하는 데 사용됩니다. 첫 번째 분기는 조인트 부품을 예측하기 위한 2D 신뢰도 맵 집합이며 두 번째 분기는 사지 부품을 예측하는 데 사용되는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PAF입니다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. 마지막으로, 신뢰 도와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PAF는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그림의 문자에 대한 2D 골격을 생성하기 위해 탐욕스러운 알고리즘을 통해 분석됩니다.</a:t>
            </a:r>
          </a:p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0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932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88432" y="2918646"/>
            <a:ext cx="5220072" cy="1080120"/>
          </a:xfrm>
        </p:spPr>
        <p:txBody>
          <a:bodyPr/>
          <a:lstStyle/>
          <a:p>
            <a:pPr lvl="0"/>
            <a:r>
              <a:rPr lang="en-US" altLang="ko-KR" sz="2400" dirty="0"/>
              <a:t>A Framework for Fall Detection Based on </a:t>
            </a:r>
            <a:r>
              <a:rPr lang="en-US" altLang="ko-KR" sz="2400" dirty="0" err="1"/>
              <a:t>OpenPose</a:t>
            </a:r>
            <a:r>
              <a:rPr lang="en-US" altLang="ko-KR" sz="2400" dirty="0"/>
              <a:t> Skeleton and LSTM/GRU Models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ea typeface="맑은 고딕" panose="020B0503020000020004" pitchFamily="50" charset="-127"/>
              </a:rPr>
              <a:t>OpenPose</a:t>
            </a:r>
            <a:r>
              <a:rPr lang="en-US" altLang="ko-KR" sz="1600" b="1" dirty="0">
                <a:ea typeface="맑은 고딕" panose="020B0503020000020004" pitchFamily="50" charset="-127"/>
              </a:rPr>
              <a:t> to Retrieve Human Skeleton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FAA2D3E7-21E5-4C48-94CD-021E9621FE6E}"/>
              </a:ext>
            </a:extLst>
          </p:cNvPr>
          <p:cNvSpPr/>
          <p:nvPr/>
        </p:nvSpPr>
        <p:spPr>
          <a:xfrm>
            <a:off x="1907704" y="2211710"/>
            <a:ext cx="2183130" cy="1659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8403EFC7-6756-4CB3-B741-84167D2F128D}"/>
              </a:ext>
            </a:extLst>
          </p:cNvPr>
          <p:cNvSpPr/>
          <p:nvPr/>
        </p:nvSpPr>
        <p:spPr>
          <a:xfrm>
            <a:off x="5004048" y="2211710"/>
            <a:ext cx="2209800" cy="1685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40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0BF01-E862-4E56-BEAC-AFE1CB0D2FA0}"/>
              </a:ext>
            </a:extLst>
          </p:cNvPr>
          <p:cNvSpPr txBox="1"/>
          <p:nvPr/>
        </p:nvSpPr>
        <p:spPr>
          <a:xfrm>
            <a:off x="0" y="2067694"/>
            <a:ext cx="9144000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이상값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제거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누락값을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채우는 등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Feature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조정하는 작업 진행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형식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정규화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누락된 값 복구 과정 등을 설명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53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 : Format Adjustment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80BF01-E862-4E56-BEAC-AFE1CB0D2FA0}"/>
                  </a:ext>
                </a:extLst>
              </p:cNvPr>
              <p:cNvSpPr txBox="1"/>
              <p:nvPr/>
            </p:nvSpPr>
            <p:spPr>
              <a:xfrm>
                <a:off x="0" y="2067694"/>
                <a:ext cx="9144000" cy="1373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5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Openpose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거치면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0000300000000000000" pitchFamily="2" charset="-127"/>
                          </a:rPr>
                          <m:t>×25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의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매트릭스 생성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algn="ctr">
                  <a:lnSpc>
                    <a:spcPct val="2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이를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0000300000000000000" pitchFamily="2" charset="-127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0000300000000000000" pitchFamily="2" charset="-127"/>
                          </a:rPr>
                          <m:t>50</m:t>
                        </m:r>
                      </m:sub>
                    </m:sSub>
                    <m:r>
                      <a:rPr lang="ko-KR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의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매트릭스로 변경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80BF01-E862-4E56-BEAC-AFE1CB0D2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67694"/>
                <a:ext cx="9144000" cy="1373453"/>
              </a:xfrm>
              <a:prstGeom prst="rect">
                <a:avLst/>
              </a:prstGeom>
              <a:blipFill>
                <a:blip r:embed="rId3"/>
                <a:stretch>
                  <a:fillRect b="-7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6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 : Relative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Position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Normalization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(RP-Normalization)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D07C52-4143-40E3-B45E-EA17E1FA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92" y="2355726"/>
            <a:ext cx="4058216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9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 : Relative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Position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Normalization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(RP-Normalization)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4E228C-16A3-42F1-82E5-03E170019438}"/>
                  </a:ext>
                </a:extLst>
              </p:cNvPr>
              <p:cNvSpPr txBox="1"/>
              <p:nvPr/>
            </p:nvSpPr>
            <p:spPr>
              <a:xfrm>
                <a:off x="3664186" y="2452580"/>
                <a:ext cx="1815625" cy="39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4E228C-16A3-42F1-82E5-03E170019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186" y="2452580"/>
                <a:ext cx="1815625" cy="391839"/>
              </a:xfrm>
              <a:prstGeom prst="rect">
                <a:avLst/>
              </a:prstGeom>
              <a:blipFill>
                <a:blip r:embed="rId3"/>
                <a:stretch>
                  <a:fillRect l="-3356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119712-7B24-4C40-B976-5B271B4FD0B7}"/>
                  </a:ext>
                </a:extLst>
              </p:cNvPr>
              <p:cNvSpPr txBox="1"/>
              <p:nvPr/>
            </p:nvSpPr>
            <p:spPr>
              <a:xfrm>
                <a:off x="2635154" y="3075806"/>
                <a:ext cx="3873688" cy="342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119712-7B24-4C40-B976-5B271B4F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54" y="3075806"/>
                <a:ext cx="3873688" cy="342145"/>
              </a:xfrm>
              <a:prstGeom prst="rect">
                <a:avLst/>
              </a:prstGeom>
              <a:blipFill>
                <a:blip r:embed="rId4"/>
                <a:stretch>
                  <a:fillRect t="-1786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681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 : Relative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Position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Normalization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(RP-Normalization)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311946-5195-4362-AE79-D4104D630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551" y="2283718"/>
            <a:ext cx="195289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9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 : Relative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Position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Normalization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(RP-Normalization)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B5032-57B4-454D-9825-6B13675E8B88}"/>
              </a:ext>
            </a:extLst>
          </p:cNvPr>
          <p:cNvSpPr txBox="1"/>
          <p:nvPr/>
        </p:nvSpPr>
        <p:spPr>
          <a:xfrm>
            <a:off x="0" y="2139702"/>
            <a:ext cx="9144000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Missing Point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함께 계산하지 않고 원래 데이터 분포 영향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</a:t>
            </a: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불필요한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기능을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줄여줌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21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 : Relative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Position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Normalization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(RP-Normalization)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717E7F3-9946-4114-848A-4D38DFDD8551}"/>
              </a:ext>
            </a:extLst>
          </p:cNvPr>
          <p:cNvSpPr/>
          <p:nvPr/>
        </p:nvSpPr>
        <p:spPr>
          <a:xfrm>
            <a:off x="680517" y="1707653"/>
            <a:ext cx="3496055" cy="2652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86B3F76-E559-480C-80A1-F1D71FF13E2B}"/>
              </a:ext>
            </a:extLst>
          </p:cNvPr>
          <p:cNvSpPr/>
          <p:nvPr/>
        </p:nvSpPr>
        <p:spPr>
          <a:xfrm>
            <a:off x="4964379" y="1707654"/>
            <a:ext cx="3499104" cy="265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501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 : Compensation for Missing Value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B38B436-838C-4844-B855-44A05C425B97}"/>
              </a:ext>
            </a:extLst>
          </p:cNvPr>
          <p:cNvSpPr/>
          <p:nvPr/>
        </p:nvSpPr>
        <p:spPr>
          <a:xfrm>
            <a:off x="1331640" y="2139700"/>
            <a:ext cx="2592288" cy="1898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3DAD5B5-0D22-4031-93FF-C82002FD5C39}"/>
              </a:ext>
            </a:extLst>
          </p:cNvPr>
          <p:cNvSpPr/>
          <p:nvPr/>
        </p:nvSpPr>
        <p:spPr>
          <a:xfrm>
            <a:off x="5220072" y="2139701"/>
            <a:ext cx="2592288" cy="18989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76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 : Compensation for Missing Value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1B5AC-A438-472A-8CD6-BD6EA320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18" y="2355726"/>
            <a:ext cx="458216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0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Introduction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EAE3C-2AD5-4A22-9ADB-B84B7A06FD20}"/>
              </a:ext>
            </a:extLst>
          </p:cNvPr>
          <p:cNvSpPr txBox="1"/>
          <p:nvPr/>
        </p:nvSpPr>
        <p:spPr>
          <a:xfrm>
            <a:off x="0" y="1779662"/>
            <a:ext cx="9144000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 세계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명 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명이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65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 이상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고령화로 인해 낙상 사고의 비율도 커지고 있음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추락 직후 도움을 받은 노인들은 사망 위험을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까지 효과적으로 줄일 수 있음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958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 : Compensation for Missing Value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92551F82-EE1D-430F-BA3E-F2A6878C5A8B}"/>
              </a:ext>
            </a:extLst>
          </p:cNvPr>
          <p:cNvSpPr/>
          <p:nvPr/>
        </p:nvSpPr>
        <p:spPr>
          <a:xfrm>
            <a:off x="2123728" y="1707654"/>
            <a:ext cx="4896544" cy="2946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448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 : Compensation for Missing Value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60CC61F-9105-4DE9-84D3-9A663EF5682F}"/>
              </a:ext>
            </a:extLst>
          </p:cNvPr>
          <p:cNvSpPr/>
          <p:nvPr/>
        </p:nvSpPr>
        <p:spPr>
          <a:xfrm>
            <a:off x="2051720" y="1779662"/>
            <a:ext cx="5040560" cy="2952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07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 Preprocessing : Compensation for Missing Value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192B5C-8355-4757-B3FD-B68CC1970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26" y="2427734"/>
            <a:ext cx="804974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40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Model Architecture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EEC30-850F-4281-936D-37ECFF361B32}"/>
              </a:ext>
            </a:extLst>
          </p:cNvPr>
          <p:cNvSpPr txBox="1"/>
          <p:nvPr/>
        </p:nvSpPr>
        <p:spPr>
          <a:xfrm>
            <a:off x="0" y="2211710"/>
            <a:ext cx="9144000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 논문에서는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RNN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Time Series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관련있는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문제를 처리하기 적합하므로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RNN, LSTM, GRU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택해 학습 진행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205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9447817-4CBF-4B3E-83EC-3AF934683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354" b="7911"/>
          <a:stretch/>
        </p:blipFill>
        <p:spPr>
          <a:xfrm>
            <a:off x="2915816" y="4666173"/>
            <a:ext cx="3117915" cy="215880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Model Architecture : Recurrent Neural Network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AF76E0-F867-4A8F-97F0-2376C0C1D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890" y="1611529"/>
            <a:ext cx="5868219" cy="2610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115E8F-ED52-49D5-BFD9-347B42F85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49" b="62505"/>
          <a:stretch/>
        </p:blipFill>
        <p:spPr>
          <a:xfrm>
            <a:off x="2915816" y="4290438"/>
            <a:ext cx="3117915" cy="3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8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Model Architecture : LSTM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519684-9EC1-44F8-9BA3-6CF0C392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652829"/>
            <a:ext cx="2913755" cy="1919323"/>
          </a:xfrm>
          <a:prstGeom prst="rect">
            <a:avLst/>
          </a:prstGeom>
        </p:spPr>
      </p:pic>
      <p:pic>
        <p:nvPicPr>
          <p:cNvPr id="11" name="Picture 2" descr="LSTM - IT용어위키">
            <a:extLst>
              <a:ext uri="{FF2B5EF4-FFF2-40B4-BE49-F238E27FC236}">
                <a16:creationId xmlns:a16="http://schemas.microsoft.com/office/drawing/2014/main" id="{7B2F40C0-B55F-457A-9833-17AF32E8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2" y="1252116"/>
            <a:ext cx="4588054" cy="278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81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Model Architecture : GRU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00188-90AD-4BF9-AAC0-8A238B043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79" y="1267625"/>
            <a:ext cx="7278442" cy="2517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015731-A0BA-47CF-BC4F-DEAD08EB5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840" y="3775563"/>
            <a:ext cx="2648320" cy="333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95375F-F96F-4162-A5FB-C26CBECE9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840" y="4231856"/>
            <a:ext cx="2648320" cy="333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966F5F-C24E-49A4-BBBC-030553057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943" y="4565278"/>
            <a:ext cx="510611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Model Architecture : Fall down Model Architecture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2D8E3E-A569-4DE9-8E6C-72FE52735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51" y="1189445"/>
            <a:ext cx="3868898" cy="36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Experiment Environment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38F78-81CC-4A11-ABE7-4427ED7E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3" y="2283718"/>
            <a:ext cx="808785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6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Experiment Environment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CB4DA-A81D-4AB1-947A-DBBE77C51E98}"/>
              </a:ext>
            </a:extLst>
          </p:cNvPr>
          <p:cNvSpPr txBox="1"/>
          <p:nvPr/>
        </p:nvSpPr>
        <p:spPr>
          <a:xfrm>
            <a:off x="0" y="1923678"/>
            <a:ext cx="9144000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Training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위해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1140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혼합 데이터 집합 그룹을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80% Train Dataset, 20% Test Dataset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나누어 생성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최상의 가치를 찾기 위해 다양한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학습률에서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성능평가 진행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97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Introduction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EAE3C-2AD5-4A22-9ADB-B84B7A06FD20}"/>
              </a:ext>
            </a:extLst>
          </p:cNvPr>
          <p:cNvSpPr txBox="1"/>
          <p:nvPr/>
        </p:nvSpPr>
        <p:spPr>
          <a:xfrm>
            <a:off x="13367" y="1707654"/>
            <a:ext cx="9144000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5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웨어러블 센서를 사용하여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 Detection</a:t>
            </a:r>
          </a:p>
          <a:p>
            <a:pPr marL="342900" indent="-342900" algn="ctr">
              <a:lnSpc>
                <a:spcPct val="25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 센서를 통해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 Detection</a:t>
            </a:r>
          </a:p>
          <a:p>
            <a:pPr marL="342900" indent="-342900" algn="ctr">
              <a:lnSpc>
                <a:spcPct val="25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감시 카메라에서 촬영한 이미지 시퀀스를 이용해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 Detection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15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Experiment Environment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66A356-5011-4D0E-9D5E-EF3BCDC3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2" y="2067694"/>
            <a:ext cx="8676456" cy="18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26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Model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Evaluation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and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Results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Loss Function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085D64-91FC-474B-B8D7-7F10391E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945" y="2427734"/>
            <a:ext cx="329611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07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Model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Evaluation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and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Results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RNN Model Training Result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63FE93-77DE-4C22-AC9A-F990FF1A3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0" y="1567007"/>
            <a:ext cx="848796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88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Model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Evaluation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and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Results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97322-D94D-4FD3-8246-02DF8E4C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1728954"/>
            <a:ext cx="8249801" cy="2715004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1F39B10-144B-45D1-B140-5A4F7B024E25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LSTM Model Training Result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93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Model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Evaluation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and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Results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035A4C6-5203-403A-A090-DC4A2B78EF6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GRU Model Training Result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429AA0-FF8E-433F-86C4-A51AFBAA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2" y="1707654"/>
            <a:ext cx="842127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8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Model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Evaluation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and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Results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035A4C6-5203-403A-A090-DC4A2B78EF6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Model Evaluation Indicators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030611-A15D-4ECF-B3BF-EA4FD9343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8" y="1307728"/>
            <a:ext cx="6817883" cy="1189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3F9CB1-5932-4D74-BB67-5320EE335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13" y="2470503"/>
            <a:ext cx="6794666" cy="11890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6C89CC-D5FF-490F-9452-149A9128F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464" y="3657408"/>
            <a:ext cx="6875070" cy="11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05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Discussion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A47C59-ABA7-4F97-B0BA-50E23242D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78" y="1766496"/>
            <a:ext cx="7880243" cy="23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69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Conclusion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7B15D-B849-4FDE-87E8-B63A365FC405}"/>
              </a:ext>
            </a:extLst>
          </p:cNvPr>
          <p:cNvSpPr txBox="1"/>
          <p:nvPr/>
        </p:nvSpPr>
        <p:spPr>
          <a:xfrm>
            <a:off x="34156" y="1563638"/>
            <a:ext cx="9144000" cy="275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논문에서는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Openpose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골격 추출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그리고 각 데이터 전처리를 진행하고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관련 모델을 통해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 Detection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하는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Framework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제안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Joint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포인트를 상대 위치로 이동 및 데이터 일부 보간 진행하여 과도한 노이즈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비정규화된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발생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개선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302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Introduction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EAE3C-2AD5-4A22-9ADB-B84B7A06FD20}"/>
              </a:ext>
            </a:extLst>
          </p:cNvPr>
          <p:cNvSpPr txBox="1"/>
          <p:nvPr/>
        </p:nvSpPr>
        <p:spPr>
          <a:xfrm>
            <a:off x="0" y="2231272"/>
            <a:ext cx="9144000" cy="68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 논문에서는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Openpose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LSTM, GRU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모델을 기반으로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 Detection Framework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제안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73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A3DFEAFE-C32F-49D9-93F8-93D37235A414}"/>
              </a:ext>
            </a:extLst>
          </p:cNvPr>
          <p:cNvSpPr/>
          <p:nvPr/>
        </p:nvSpPr>
        <p:spPr>
          <a:xfrm>
            <a:off x="3059832" y="843558"/>
            <a:ext cx="3024336" cy="4297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684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Dataset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5CFA5-1A7D-4C15-AA12-BB60174575D3}"/>
              </a:ext>
            </a:extLst>
          </p:cNvPr>
          <p:cNvSpPr txBox="1"/>
          <p:nvPr/>
        </p:nvSpPr>
        <p:spPr>
          <a:xfrm>
            <a:off x="0" y="1851670"/>
            <a:ext cx="9144000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Detection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Dataset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사용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초당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 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속도로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번의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Fall, 40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번의 일반 활동 포함</a:t>
            </a: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 크기는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640 X 480</a:t>
            </a:r>
          </a:p>
        </p:txBody>
      </p:sp>
    </p:spTree>
    <p:extLst>
      <p:ext uri="{BB962C8B-B14F-4D97-AF65-F5344CB8AC3E}">
        <p14:creationId xmlns:p14="http://schemas.microsoft.com/office/powerpoint/2010/main" val="181878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Dataset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CD00BE5-A610-4667-BED6-6471FF8CF9E4}"/>
              </a:ext>
            </a:extLst>
          </p:cNvPr>
          <p:cNvSpPr/>
          <p:nvPr/>
        </p:nvSpPr>
        <p:spPr>
          <a:xfrm>
            <a:off x="2045397" y="2383560"/>
            <a:ext cx="2088232" cy="1243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5388531-01F5-415C-85FA-847DCD9C8A5B}"/>
              </a:ext>
            </a:extLst>
          </p:cNvPr>
          <p:cNvSpPr/>
          <p:nvPr/>
        </p:nvSpPr>
        <p:spPr>
          <a:xfrm>
            <a:off x="5010373" y="2211710"/>
            <a:ext cx="1800200" cy="1440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883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Dataset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0CD6F8-3598-407D-8DCF-92142B61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45" y="2139702"/>
            <a:ext cx="8069709" cy="11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System Architecture and Method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ea typeface="맑은 고딕" panose="020B0503020000020004" pitchFamily="50" charset="-127"/>
              </a:rPr>
              <a:t>OpenPose</a:t>
            </a:r>
            <a:r>
              <a:rPr lang="en-US" altLang="ko-KR" sz="1600" b="1" dirty="0">
                <a:ea typeface="맑은 고딕" panose="020B0503020000020004" pitchFamily="50" charset="-127"/>
              </a:rPr>
              <a:t> to Retrieve Human Skeleton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4C63C96-73E7-4968-B529-BFF11EA220DE}"/>
              </a:ext>
            </a:extLst>
          </p:cNvPr>
          <p:cNvSpPr/>
          <p:nvPr/>
        </p:nvSpPr>
        <p:spPr>
          <a:xfrm>
            <a:off x="3917157" y="1819748"/>
            <a:ext cx="1309685" cy="2408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05777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15341</TotalTime>
  <Words>2186</Words>
  <Application>Microsoft Office PowerPoint</Application>
  <PresentationFormat>화면 슬라이드 쇼(16:9)</PresentationFormat>
  <Paragraphs>176</Paragraphs>
  <Slides>38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Book Antiqua</vt:lpstr>
      <vt:lpstr>맑은 고딕</vt:lpstr>
      <vt:lpstr>KoPubWorld돋움체 Light</vt:lpstr>
      <vt:lpstr>Cambria Math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정지연</cp:lastModifiedBy>
  <cp:revision>481</cp:revision>
  <dcterms:created xsi:type="dcterms:W3CDTF">2016-12-05T23:26:54Z</dcterms:created>
  <dcterms:modified xsi:type="dcterms:W3CDTF">2021-05-13T07:21:14Z</dcterms:modified>
</cp:coreProperties>
</file>