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56" r:id="rId2"/>
    <p:sldMasterId id="2147483660" r:id="rId3"/>
  </p:sldMasterIdLst>
  <p:notesMasterIdLst>
    <p:notesMasterId r:id="rId17"/>
  </p:notesMasterIdLst>
  <p:sldIdLst>
    <p:sldId id="257" r:id="rId4"/>
    <p:sldId id="259" r:id="rId5"/>
    <p:sldId id="261" r:id="rId6"/>
    <p:sldId id="262" r:id="rId7"/>
    <p:sldId id="268" r:id="rId8"/>
    <p:sldId id="275" r:id="rId9"/>
    <p:sldId id="273" r:id="rId10"/>
    <p:sldId id="276" r:id="rId11"/>
    <p:sldId id="269" r:id="rId12"/>
    <p:sldId id="263" r:id="rId13"/>
    <p:sldId id="274" r:id="rId14"/>
    <p:sldId id="272" r:id="rId15"/>
    <p:sldId id="266" r:id="rId16"/>
  </p:sldIdLst>
  <p:sldSz cx="12192000" cy="6858000"/>
  <p:notesSz cx="6858000" cy="9144000"/>
  <p:embeddedFontLst>
    <p:embeddedFont>
      <p:font typeface="나눔바른고딕" pitchFamily="50" charset="-127"/>
      <p:regular r:id="rId18"/>
    </p:embeddedFont>
    <p:embeddedFont>
      <p:font typeface="맑은 고딕" pitchFamily="50" charset="-127"/>
      <p:regular r:id="rId19"/>
      <p:bold r:id="rId20"/>
    </p:embeddedFont>
    <p:embeddedFont>
      <p:font typeface="나눔스퀘어 ExtraBold" pitchFamily="50" charset="-127"/>
      <p:bold r:id="rId21"/>
    </p:embeddedFont>
    <p:embeddedFont>
      <p:font typeface="나눔스퀘어 Bold" pitchFamily="50" charset="-127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3BB"/>
    <a:srgbClr val="E66914"/>
    <a:srgbClr val="F19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4660" autoAdjust="0"/>
  </p:normalViewPr>
  <p:slideViewPr>
    <p:cSldViewPr snapToGrid="0">
      <p:cViewPr>
        <p:scale>
          <a:sx n="95" d="100"/>
          <a:sy n="95" d="100"/>
        </p:scale>
        <p:origin x="-374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2020-12-15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5409642" y="2909855"/>
            <a:ext cx="1193530" cy="535216"/>
            <a:chOff x="5409642" y="2909855"/>
            <a:chExt cx="1193530" cy="535216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5898" y="2909855"/>
              <a:ext cx="367274" cy="529445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07219" y="2969632"/>
              <a:ext cx="435605" cy="469669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48300" y="2917079"/>
              <a:ext cx="330065" cy="527992"/>
            </a:xfrm>
            <a:prstGeom prst="rect">
              <a:avLst/>
            </a:prstGeom>
          </p:spPr>
        </p:pic>
        <p:sp>
          <p:nvSpPr>
            <p:cNvPr id="29" name="직사각형 28"/>
            <p:cNvSpPr/>
            <p:nvPr/>
          </p:nvSpPr>
          <p:spPr>
            <a:xfrm>
              <a:off x="5664856" y="3393886"/>
              <a:ext cx="210693" cy="45414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409642" y="3393109"/>
              <a:ext cx="108000" cy="45719"/>
            </a:xfrm>
            <a:prstGeom prst="rect">
              <a:avLst/>
            </a:prstGeom>
            <a:solidFill>
              <a:srgbClr val="22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807829" y="4728001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300" dirty="0" err="1" smtClean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보담보</a:t>
            </a:r>
            <a:r>
              <a:rPr lang="ko-KR" altLang="en-US" sz="4800" spc="300" dirty="0" err="1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담</a:t>
            </a:r>
            <a:endParaRPr lang="ko-KR" altLang="en-US" sz="48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43206" y="5558998"/>
            <a:ext cx="4105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201841015 </a:t>
            </a:r>
            <a:r>
              <a:rPr lang="ko-KR" altLang="en-US" sz="1100" dirty="0" smtClean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이혜원</a:t>
            </a:r>
            <a:r>
              <a:rPr lang="en-US" altLang="ko-KR" sz="1100" dirty="0" smtClean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/ 201841026 </a:t>
            </a:r>
            <a:r>
              <a:rPr lang="ko-KR" altLang="en-US" sz="1100" dirty="0" smtClean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유지영</a:t>
            </a:r>
            <a:r>
              <a:rPr lang="en-US" altLang="ko-KR" sz="1100" dirty="0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/</a:t>
            </a:r>
            <a:r>
              <a:rPr lang="en-US" altLang="ko-KR" sz="1100" dirty="0" smtClean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201841040 </a:t>
            </a:r>
            <a:r>
              <a:rPr lang="ko-KR" altLang="en-US" sz="1100" dirty="0" smtClean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어지선</a:t>
            </a:r>
            <a:endParaRPr lang="en-US" altLang="ko-KR" sz="1100" dirty="0">
              <a:ln w="22225">
                <a:noFill/>
              </a:ln>
              <a:solidFill>
                <a:srgbClr val="6E6F7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26215" y="4420224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  <a:r>
              <a:rPr lang="ko-KR" altLang="en-US" sz="1400" b="1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팀 스마트 사물함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003.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시행착오와 문제점</a:t>
            </a:r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496202" y="1942434"/>
            <a:ext cx="2707729" cy="3907634"/>
          </a:xfrm>
          <a:prstGeom prst="rect">
            <a:avLst/>
          </a:prstGeom>
          <a:solidFill>
            <a:schemeClr val="bg1"/>
          </a:solidFill>
          <a:ln w="38100"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6" name="Picture 3" descr="C:\Users\USER\Downloads\—Pngtree—vector locker icon_378225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701" y="2383290"/>
            <a:ext cx="1538728" cy="151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이등변 삼각형 106"/>
          <p:cNvSpPr/>
          <p:nvPr/>
        </p:nvSpPr>
        <p:spPr>
          <a:xfrm rot="5400000">
            <a:off x="512919" y="1931088"/>
            <a:ext cx="1147541" cy="1180975"/>
          </a:xfrm>
          <a:prstGeom prst="triangle">
            <a:avLst>
              <a:gd name="adj" fmla="val 0"/>
            </a:avLst>
          </a:prstGeom>
          <a:solidFill>
            <a:srgbClr val="94C3BB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/>
          <p:cNvSpPr txBox="1"/>
          <p:nvPr/>
        </p:nvSpPr>
        <p:spPr>
          <a:xfrm>
            <a:off x="531666" y="2028990"/>
            <a:ext cx="647082" cy="568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2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799189" y="4033647"/>
            <a:ext cx="2094686" cy="367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  <a:r>
              <a:rPr lang="ko-KR" altLang="en-US" sz="1600" b="1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dirty="0" err="1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잠금장치</a:t>
            </a:r>
            <a:endParaRPr lang="en-US" altLang="ko-KR" sz="1600" b="1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7236" y="4703275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 err="1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아두이노와</a:t>
            </a:r>
            <a:r>
              <a:rPr lang="ko-KR" altLang="en-US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연결된 </a:t>
            </a:r>
            <a:r>
              <a:rPr lang="ko-KR" altLang="en-US" sz="1400" dirty="0" err="1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잠금장치가</a:t>
            </a:r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열리지 않음</a:t>
            </a:r>
            <a:r>
              <a:rPr lang="en-US" altLang="ko-KR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343345" y="1942434"/>
            <a:ext cx="2707729" cy="3907634"/>
          </a:xfrm>
          <a:prstGeom prst="rect">
            <a:avLst/>
          </a:prstGeom>
          <a:solidFill>
            <a:schemeClr val="bg1"/>
          </a:solidFill>
          <a:ln w="38100"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이등변 삼각형 112"/>
          <p:cNvSpPr/>
          <p:nvPr/>
        </p:nvSpPr>
        <p:spPr>
          <a:xfrm rot="5400000">
            <a:off x="3360062" y="1931088"/>
            <a:ext cx="1147541" cy="1180975"/>
          </a:xfrm>
          <a:prstGeom prst="triangle">
            <a:avLst>
              <a:gd name="adj" fmla="val 0"/>
            </a:avLst>
          </a:prstGeom>
          <a:solidFill>
            <a:srgbClr val="94C3BB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TextBox 113"/>
          <p:cNvSpPr txBox="1"/>
          <p:nvPr/>
        </p:nvSpPr>
        <p:spPr>
          <a:xfrm>
            <a:off x="3378809" y="2028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2800" dirty="0"/>
          </a:p>
        </p:txBody>
      </p:sp>
      <p:sp>
        <p:nvSpPr>
          <p:cNvPr id="115" name="TextBox 114"/>
          <p:cNvSpPr txBox="1"/>
          <p:nvPr/>
        </p:nvSpPr>
        <p:spPr>
          <a:xfrm>
            <a:off x="3531665" y="4048344"/>
            <a:ext cx="2331087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어플리케이션</a:t>
            </a:r>
            <a:r>
              <a:rPr lang="en-US" altLang="ko-KR" sz="1600" b="1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WIFI </a:t>
            </a:r>
            <a:r>
              <a:rPr lang="ko-KR" altLang="en-US" sz="1600" b="1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연결</a:t>
            </a:r>
            <a:endParaRPr lang="en-US" altLang="ko-KR" sz="1600" b="1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341475" y="4703275"/>
            <a:ext cx="271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 err="1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와이파이</a:t>
            </a:r>
            <a:r>
              <a:rPr lang="ko-KR" altLang="en-US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연결을 위해 사용한</a:t>
            </a:r>
            <a:endParaRPr lang="en-US" altLang="ko-KR" sz="1400" dirty="0" smtClean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lang="en-US" altLang="ko-KR" sz="1400" dirty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</a:t>
            </a:r>
            <a:r>
              <a:rPr lang="en-US" altLang="ko-KR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ocal </a:t>
            </a:r>
            <a:r>
              <a:rPr lang="ko-KR" altLang="en-US" sz="1400" dirty="0" err="1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주소값이</a:t>
            </a:r>
            <a:r>
              <a:rPr lang="ko-KR" altLang="en-US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되지 않음 </a:t>
            </a:r>
            <a:r>
              <a:rPr lang="en-US" altLang="ko-KR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190488" y="1942434"/>
            <a:ext cx="2707729" cy="3907634"/>
          </a:xfrm>
          <a:prstGeom prst="rect">
            <a:avLst/>
          </a:prstGeom>
          <a:solidFill>
            <a:schemeClr val="bg1"/>
          </a:solidFill>
          <a:ln w="38100"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이등변 삼각형 118"/>
          <p:cNvSpPr/>
          <p:nvPr/>
        </p:nvSpPr>
        <p:spPr>
          <a:xfrm rot="5400000">
            <a:off x="6207205" y="1931088"/>
            <a:ext cx="1147541" cy="1180975"/>
          </a:xfrm>
          <a:prstGeom prst="triangle">
            <a:avLst>
              <a:gd name="adj" fmla="val 0"/>
            </a:avLst>
          </a:prstGeom>
          <a:solidFill>
            <a:srgbClr val="94C3BB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/>
          <p:cNvSpPr txBox="1"/>
          <p:nvPr/>
        </p:nvSpPr>
        <p:spPr>
          <a:xfrm>
            <a:off x="6225952" y="2028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2800" dirty="0"/>
          </a:p>
        </p:txBody>
      </p:sp>
      <p:sp>
        <p:nvSpPr>
          <p:cNvPr id="121" name="TextBox 120"/>
          <p:cNvSpPr txBox="1"/>
          <p:nvPr/>
        </p:nvSpPr>
        <p:spPr>
          <a:xfrm>
            <a:off x="6577261" y="4048344"/>
            <a:ext cx="1927130" cy="3385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  <a:r>
              <a:rPr lang="ko-KR" altLang="en-US" sz="1600" b="1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WIFI </a:t>
            </a:r>
            <a:r>
              <a:rPr lang="ko-KR" altLang="en-US" sz="1600" b="1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연결</a:t>
            </a:r>
            <a:endParaRPr lang="en-US" altLang="ko-KR" sz="1600" b="1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195457" y="4703275"/>
            <a:ext cx="28680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 err="1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와이파이</a:t>
            </a:r>
            <a:r>
              <a:rPr lang="ko-KR" altLang="en-US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400" dirty="0" err="1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쉴드를</a:t>
            </a:r>
            <a:r>
              <a:rPr lang="ko-KR" altLang="en-US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연결하기 위한</a:t>
            </a:r>
            <a:endParaRPr lang="en-US" altLang="ko-KR" sz="1400" dirty="0" smtClean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5V</a:t>
            </a:r>
            <a:r>
              <a:rPr lang="ko-KR" altLang="en-US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핀 부족</a:t>
            </a:r>
            <a:r>
              <a:rPr lang="en-US" altLang="ko-KR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AT </a:t>
            </a:r>
            <a:r>
              <a:rPr lang="ko-KR" altLang="en-US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명령어 실행 오류</a:t>
            </a:r>
            <a:r>
              <a:rPr lang="en-US" altLang="ko-KR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9037631" y="1942434"/>
            <a:ext cx="2707729" cy="3907634"/>
          </a:xfrm>
          <a:prstGeom prst="rect">
            <a:avLst/>
          </a:prstGeom>
          <a:solidFill>
            <a:schemeClr val="bg1"/>
          </a:solidFill>
          <a:ln w="38100"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이등변 삼각형 124"/>
          <p:cNvSpPr/>
          <p:nvPr/>
        </p:nvSpPr>
        <p:spPr>
          <a:xfrm rot="5400000">
            <a:off x="9054348" y="1931088"/>
            <a:ext cx="1147541" cy="1180975"/>
          </a:xfrm>
          <a:prstGeom prst="triangle">
            <a:avLst>
              <a:gd name="adj" fmla="val 0"/>
            </a:avLst>
          </a:prstGeom>
          <a:solidFill>
            <a:srgbClr val="94C3BB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9073095" y="2028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2800" dirty="0"/>
          </a:p>
        </p:txBody>
      </p:sp>
      <p:sp>
        <p:nvSpPr>
          <p:cNvPr id="127" name="TextBox 126"/>
          <p:cNvSpPr txBox="1"/>
          <p:nvPr/>
        </p:nvSpPr>
        <p:spPr>
          <a:xfrm>
            <a:off x="9117423" y="3925234"/>
            <a:ext cx="2541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아두이노</a:t>
            </a:r>
            <a:endParaRPr lang="en-US" altLang="ko-KR" sz="1600" b="1" dirty="0" smtClean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600" b="1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데이터베이스 값 가져오기</a:t>
            </a:r>
            <a:endParaRPr lang="en-US" altLang="ko-KR" sz="1600" b="1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9040171" y="4703275"/>
            <a:ext cx="28087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시리얼 모니터에 데이터베이스</a:t>
            </a:r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값이 뜨는 </a:t>
            </a:r>
            <a:r>
              <a:rPr lang="en-US" altLang="ko-KR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IPD</a:t>
            </a:r>
            <a:r>
              <a:rPr lang="ko-KR" altLang="en-US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부재</a:t>
            </a:r>
            <a:r>
              <a:rPr lang="en-US" altLang="ko-KR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r>
              <a:rPr lang="en-US" altLang="ko-KR" sz="1400" dirty="0" smtClean="0">
                <a:ln w="22225">
                  <a:noFill/>
                </a:ln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endParaRPr lang="en-US" altLang="ko-KR" sz="1400" dirty="0">
              <a:ln w="22225">
                <a:noFill/>
              </a:ln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31" name="Picture 7" descr="C:\Users\USER\Downloads\noun_Phone Wifi_2019150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9"/>
          <a:stretch/>
        </p:blipFill>
        <p:spPr bwMode="auto">
          <a:xfrm>
            <a:off x="3964226" y="2415198"/>
            <a:ext cx="1841326" cy="144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USER\Downloads\noun_arduino_3440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6"/>
          <a:stretch/>
        </p:blipFill>
        <p:spPr bwMode="auto">
          <a:xfrm>
            <a:off x="6758137" y="2485008"/>
            <a:ext cx="1565377" cy="13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직사각형 101"/>
          <p:cNvSpPr/>
          <p:nvPr/>
        </p:nvSpPr>
        <p:spPr>
          <a:xfrm>
            <a:off x="7828547" y="2485008"/>
            <a:ext cx="675844" cy="4908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5" name="Picture 7" descr="C:\Users\USER\Downloads\noun_Phone Wifi_2019150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39" t="24703" b="40440"/>
          <a:stretch/>
        </p:blipFill>
        <p:spPr bwMode="auto">
          <a:xfrm>
            <a:off x="7820526" y="2512105"/>
            <a:ext cx="836238" cy="45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USER\Downloads\noun_database_1653091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88"/>
          <a:stretch/>
        </p:blipFill>
        <p:spPr bwMode="auto">
          <a:xfrm>
            <a:off x="10561495" y="2632791"/>
            <a:ext cx="1208363" cy="101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8" descr="C:\Users\USER\Downloads\noun_arduino_34403.pn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6"/>
          <a:stretch/>
        </p:blipFill>
        <p:spPr bwMode="auto">
          <a:xfrm>
            <a:off x="9117423" y="2730409"/>
            <a:ext cx="1078431" cy="91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4" name="직선 연결선 1023"/>
          <p:cNvCxnSpPr/>
          <p:nvPr/>
        </p:nvCxnSpPr>
        <p:spPr>
          <a:xfrm>
            <a:off x="10202564" y="3186442"/>
            <a:ext cx="4654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3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004.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해결</a:t>
            </a:r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46760"/>
              </p:ext>
            </p:extLst>
          </p:nvPr>
        </p:nvGraphicFramePr>
        <p:xfrm>
          <a:off x="1121727" y="1650748"/>
          <a:ext cx="10043950" cy="4115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968"/>
                <a:gridCol w="3641558"/>
                <a:gridCol w="4973424"/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 ExtraBold" pitchFamily="50" charset="-127"/>
                        <a:ea typeface="나눔스퀘어 ExtraBold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C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itchFamily="50" charset="-127"/>
                          <a:ea typeface="나눔스퀘어 ExtraBold" pitchFamily="50" charset="-127"/>
                          <a:cs typeface="+mn-cs"/>
                        </a:rPr>
                        <a:t>문제점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 ExtraBold" pitchFamily="50" charset="-127"/>
                        <a:ea typeface="나눔스퀘어 ExtraBold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C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나눔스퀘어 ExtraBold" pitchFamily="50" charset="-127"/>
                          <a:ea typeface="나눔스퀘어 ExtraBold" pitchFamily="50" charset="-127"/>
                          <a:cs typeface="+mn-cs"/>
                        </a:rPr>
                        <a:t>해결책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나눔스퀘어 ExtraBold" pitchFamily="50" charset="-127"/>
                        <a:ea typeface="나눔스퀘어 ExtraBold" pitchFamily="50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94C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4C3BB"/>
                    </a:solidFill>
                  </a:tcPr>
                </a:tc>
              </a:tr>
              <a:tr h="902345">
                <a:tc rowSpan="4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아두이노</a:t>
                      </a:r>
                      <a:endParaRPr lang="ko-KR" altLang="en-US" sz="11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C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아두이노와</a:t>
                      </a:r>
                      <a:r>
                        <a:rPr lang="ko-KR" altLang="en-US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연결된 </a:t>
                      </a:r>
                      <a:r>
                        <a:rPr lang="ko-KR" altLang="en-US" sz="1200" dirty="0" err="1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잠금장치가</a:t>
                      </a:r>
                      <a:r>
                        <a:rPr lang="en-US" altLang="ko-KR" sz="1200" baseline="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열리지 않음</a:t>
                      </a:r>
                      <a:r>
                        <a:rPr lang="en-US" altLang="ko-KR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C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보조배터리의 전력 부족으로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잠금장치를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세워서 사용하기로 함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4C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1173">
                <a:tc vMerge="1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와이파이</a:t>
                      </a:r>
                      <a:r>
                        <a:rPr lang="ko-KR" altLang="en-US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err="1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쉴드를</a:t>
                      </a:r>
                      <a:r>
                        <a:rPr lang="ko-KR" altLang="en-US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연결하기 위한</a:t>
                      </a:r>
                      <a:endParaRPr lang="en-US" altLang="ko-KR" sz="1200" dirty="0" smtClean="0">
                        <a:ln w="22225"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R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  5V</a:t>
                      </a:r>
                      <a:r>
                        <a:rPr lang="ko-KR" altLang="en-US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핀 부족</a:t>
                      </a:r>
                      <a:r>
                        <a:rPr lang="en-US" altLang="ko-KR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브레드보드의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5V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핀을 연결하여 다중 사용이 가능하도록 함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11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AT </a:t>
                      </a:r>
                      <a:r>
                        <a:rPr lang="ko-KR" altLang="en-US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명령어 실행 오류</a:t>
                      </a:r>
                      <a:r>
                        <a:rPr lang="en-US" altLang="ko-KR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ESP8266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펌웨어가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필요하여 설치하였음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902345">
                <a:tc vMerge="1"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endParaRPr lang="ko-KR" altLang="en-US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시리얼 모니터에 데이터베이스</a:t>
                      </a:r>
                      <a:r>
                        <a:rPr lang="en-US" altLang="ko-KR" sz="1200" baseline="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값이 뜨는 </a:t>
                      </a:r>
                      <a:r>
                        <a:rPr lang="en-US" altLang="ko-KR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IPD</a:t>
                      </a:r>
                      <a:r>
                        <a:rPr lang="ko-KR" altLang="en-US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의 부재</a:t>
                      </a:r>
                      <a:r>
                        <a:rPr lang="en-US" altLang="ko-KR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200" dirty="0">
                        <a:ln w="22225"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AT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명령어가 시리얼 모니터에 뜨게 하는 코딩을 넣어 사용함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02345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1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어플리케이션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4C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와이파이</a:t>
                      </a:r>
                      <a:r>
                        <a:rPr lang="ko-KR" altLang="en-US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연결을 위해 사용한</a:t>
                      </a:r>
                      <a:r>
                        <a:rPr lang="en-US" altLang="ko-KR" sz="1200" baseline="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Local </a:t>
                      </a:r>
                      <a:r>
                        <a:rPr lang="ko-KR" altLang="en-US" sz="1200" dirty="0" err="1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주소값이</a:t>
                      </a:r>
                      <a:r>
                        <a:rPr lang="ko-KR" altLang="en-US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endParaRPr lang="en-US" altLang="ko-KR" sz="1200" dirty="0" smtClean="0">
                        <a:ln w="22225"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되지 않음 </a:t>
                      </a:r>
                      <a:r>
                        <a:rPr lang="en-US" altLang="ko-KR" sz="1200" dirty="0" smtClean="0">
                          <a:ln w="22225"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</a:p>
                  </a:txBody>
                  <a:tcPr marL="2160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4C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Local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주소값이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아닌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와이파이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IPv4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주소값을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 사용해야 함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en-US" altLang="ko-KR" sz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216000"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4C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03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005.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</a:t>
            </a:r>
            <a:r>
              <a:rPr lang="ko-KR" altLang="en-US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</a:t>
            </a:r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251290" y="914399"/>
            <a:ext cx="9770009" cy="5570619"/>
            <a:chOff x="1395668" y="914399"/>
            <a:chExt cx="9770009" cy="5570619"/>
          </a:xfrm>
        </p:grpSpPr>
        <p:grpSp>
          <p:nvGrpSpPr>
            <p:cNvPr id="5" name="그룹 4"/>
            <p:cNvGrpSpPr/>
            <p:nvPr/>
          </p:nvGrpSpPr>
          <p:grpSpPr>
            <a:xfrm>
              <a:off x="1403689" y="914399"/>
              <a:ext cx="9761988" cy="2703095"/>
              <a:chOff x="2173705" y="1106905"/>
              <a:chExt cx="9761988" cy="2703095"/>
            </a:xfrm>
          </p:grpSpPr>
          <p:sp>
            <p:nvSpPr>
              <p:cNvPr id="3" name="직사각형 2"/>
              <p:cNvSpPr/>
              <p:nvPr/>
            </p:nvSpPr>
            <p:spPr>
              <a:xfrm>
                <a:off x="2911642" y="1395663"/>
                <a:ext cx="9024051" cy="1676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4C3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2173705" y="1495926"/>
                <a:ext cx="1475874" cy="14758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4C3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/>
              <p:cNvSpPr/>
              <p:nvPr/>
            </p:nvSpPr>
            <p:spPr>
              <a:xfrm>
                <a:off x="2245895" y="1106905"/>
                <a:ext cx="665747" cy="27030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" name="타원 1"/>
            <p:cNvSpPr/>
            <p:nvPr/>
          </p:nvSpPr>
          <p:spPr>
            <a:xfrm>
              <a:off x="1395668" y="1298483"/>
              <a:ext cx="1475874" cy="1475874"/>
            </a:xfrm>
            <a:prstGeom prst="ellipse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1403689" y="2879557"/>
              <a:ext cx="9761988" cy="1892969"/>
              <a:chOff x="2173705" y="1295401"/>
              <a:chExt cx="9761988" cy="1892969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2911642" y="1395663"/>
                <a:ext cx="9024051" cy="1676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4C3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2173705" y="1495926"/>
                <a:ext cx="1475874" cy="14758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4C3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2245895" y="1295401"/>
                <a:ext cx="665747" cy="18929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타원 19"/>
            <p:cNvSpPr/>
            <p:nvPr/>
          </p:nvSpPr>
          <p:spPr>
            <a:xfrm>
              <a:off x="1395668" y="3083166"/>
              <a:ext cx="1475874" cy="1475874"/>
            </a:xfrm>
            <a:prstGeom prst="ellipse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1403689" y="4648197"/>
              <a:ext cx="9761988" cy="1836821"/>
              <a:chOff x="2173705" y="1323476"/>
              <a:chExt cx="9761988" cy="1836821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2911642" y="1395663"/>
                <a:ext cx="9024051" cy="1676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94C3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173705" y="1495926"/>
                <a:ext cx="1475874" cy="147587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94C3B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45895" y="1323476"/>
                <a:ext cx="665747" cy="1836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1395668" y="4823731"/>
              <a:ext cx="1475874" cy="1475874"/>
            </a:xfrm>
            <a:prstGeom prst="ellipse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738312" y="1964048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이혜원</a:t>
              </a:r>
              <a:endParaRPr lang="ko-KR" altLang="en-US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70986" y="1687049"/>
              <a:ext cx="9492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ea typeface="나눔스퀘어"/>
                </a:rPr>
                <a:t>201841015</a:t>
              </a:r>
              <a:endParaRPr lang="ko-KR" altLang="en-US" sz="1200" dirty="0">
                <a:solidFill>
                  <a:schemeClr val="bg1"/>
                </a:solidFill>
                <a:ea typeface="나눔스퀘어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38312" y="3793956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유지영</a:t>
              </a:r>
              <a:endParaRPr lang="ko-KR" altLang="en-US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70985" y="3516957"/>
              <a:ext cx="949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ea typeface="나눔스퀘어"/>
                </a:rPr>
                <a:t>201841026</a:t>
              </a:r>
              <a:endParaRPr lang="ko-KR" altLang="en-US" sz="1200" dirty="0">
                <a:solidFill>
                  <a:schemeClr val="bg1"/>
                </a:solidFill>
                <a:ea typeface="나눔스퀘어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38312" y="5550563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나눔스퀘어 ExtraBold" pitchFamily="50" charset="-127"/>
                  <a:ea typeface="나눔스퀘어 ExtraBold" pitchFamily="50" charset="-127"/>
                </a:rPr>
                <a:t>어지선</a:t>
              </a:r>
              <a:endParaRPr lang="ko-KR" altLang="en-US" dirty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70985" y="5273564"/>
              <a:ext cx="949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ea typeface="나눔스퀘어"/>
                </a:rPr>
                <a:t>201841040</a:t>
              </a:r>
              <a:endParaRPr lang="ko-KR" altLang="en-US" sz="1200" dirty="0">
                <a:solidFill>
                  <a:schemeClr val="bg1"/>
                </a:solidFill>
                <a:ea typeface="나눔스퀘어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79563" y="1451644"/>
              <a:ext cx="816120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프로젝트를 진행하며</a:t>
              </a:r>
              <a:r>
                <a:rPr lang="en-US" altLang="ko-KR" sz="1400" dirty="0">
                  <a:latin typeface="나눔스퀘어 ExtraBold" pitchFamily="50" charset="-127"/>
                  <a:ea typeface="나눔스퀘어"/>
                </a:rPr>
                <a:t>, 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팀으로 진행함으로써 그룹 내의 의사소통의 중요성에 대해 </a:t>
              </a:r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느끼게 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되었습니다</a:t>
              </a:r>
              <a:r>
                <a:rPr lang="en-US" altLang="ko-KR" sz="1400" dirty="0">
                  <a:latin typeface="나눔스퀘어 ExtraBold" pitchFamily="50" charset="-127"/>
                  <a:ea typeface="나눔스퀘어"/>
                </a:rPr>
                <a:t>. </a:t>
              </a:r>
              <a:endParaRPr lang="en-US" altLang="ko-KR" sz="1400" dirty="0" smtClean="0">
                <a:latin typeface="나눔스퀘어 ExtraBold" pitchFamily="50" charset="-127"/>
                <a:ea typeface="나눔스퀘어"/>
              </a:endParaRPr>
            </a:p>
            <a:p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또한 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자신의 의견만이 아닌 서로의 의견을 중요하게 생각하는 </a:t>
              </a:r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것으로 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팀 내의 분위기를 부드럽게 </a:t>
              </a:r>
              <a:endParaRPr lang="en-US" altLang="ko-KR" sz="1400" dirty="0" smtClean="0">
                <a:latin typeface="나눔스퀘어 ExtraBold" pitchFamily="50" charset="-127"/>
                <a:ea typeface="나눔스퀘어"/>
              </a:endParaRPr>
            </a:p>
            <a:p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진행하는 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것이 가능하다는 것을 느꼈습니다</a:t>
              </a:r>
              <a:r>
                <a:rPr lang="en-US" altLang="ko-KR" sz="1400" dirty="0">
                  <a:latin typeface="나눔스퀘어 ExtraBold" pitchFamily="50" charset="-127"/>
                  <a:ea typeface="나눔스퀘어"/>
                </a:rPr>
                <a:t>. </a:t>
              </a:r>
              <a:endParaRPr lang="en-US" altLang="ko-KR" sz="1400" dirty="0" smtClean="0">
                <a:latin typeface="나눔스퀘어 ExtraBold" pitchFamily="50" charset="-127"/>
                <a:ea typeface="나눔스퀘어"/>
              </a:endParaRPr>
            </a:p>
            <a:p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앞으로 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사회에 나가 다양한 프로젝트를 진행하는 일이 많이 있을 것이라고 생각됩니다</a:t>
              </a:r>
              <a:r>
                <a:rPr lang="en-US" altLang="ko-KR" sz="1400" dirty="0">
                  <a:latin typeface="나눔스퀘어 ExtraBold" pitchFamily="50" charset="-127"/>
                  <a:ea typeface="나눔스퀘어"/>
                </a:rPr>
                <a:t>. </a:t>
              </a:r>
              <a:endParaRPr lang="en-US" altLang="ko-KR" sz="1400" dirty="0" smtClean="0">
                <a:latin typeface="나눔스퀘어 ExtraBold" pitchFamily="50" charset="-127"/>
                <a:ea typeface="나눔스퀘어"/>
              </a:endParaRPr>
            </a:p>
            <a:p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이러한 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경험으로 앞으로의 다양한 일들에 좋은 경험이 될 것이라고 생각합니다</a:t>
              </a:r>
              <a:r>
                <a:rPr lang="en-US" altLang="ko-KR" sz="1400" dirty="0" smtClean="0">
                  <a:latin typeface="나눔스퀘어 ExtraBold" pitchFamily="50" charset="-127"/>
                  <a:ea typeface="나눔스퀘어"/>
                </a:rPr>
                <a:t>.</a:t>
              </a:r>
              <a:endParaRPr lang="ko-KR" altLang="en-US" sz="1400" dirty="0">
                <a:latin typeface="나눔스퀘어 ExtraBold" pitchFamily="50" charset="-127"/>
                <a:ea typeface="나눔스퀘어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79563" y="3241265"/>
              <a:ext cx="823494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약 </a:t>
              </a:r>
              <a:r>
                <a:rPr lang="en-US" altLang="ko-KR" sz="1400" dirty="0">
                  <a:latin typeface="나눔스퀘어 ExtraBold" pitchFamily="50" charset="-127"/>
                  <a:ea typeface="나눔스퀘어"/>
                </a:rPr>
                <a:t>1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년간 프로젝트를 진행하면서 겪은 여러 </a:t>
              </a:r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문제들</a:t>
              </a:r>
              <a:r>
                <a:rPr lang="en-US" altLang="ko-KR" sz="1400" dirty="0" smtClean="0">
                  <a:latin typeface="나눔스퀘어 ExtraBold" pitchFamily="50" charset="-127"/>
                  <a:ea typeface="나눔스퀘어"/>
                </a:rPr>
                <a:t>, 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그리고 그걸 해결하는 과정은 </a:t>
              </a:r>
              <a:endParaRPr lang="en-US" altLang="ko-KR" sz="1400" dirty="0">
                <a:latin typeface="나눔스퀘어 ExtraBold" pitchFamily="50" charset="-127"/>
                <a:ea typeface="나눔스퀘어"/>
              </a:endParaRPr>
            </a:p>
            <a:p>
              <a:pPr fontAlgn="base"/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저에게 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잊지 못할 </a:t>
              </a:r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추억이 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되었습니다</a:t>
              </a:r>
              <a:r>
                <a:rPr lang="en-US" altLang="ko-KR" sz="1400" dirty="0">
                  <a:latin typeface="나눔스퀘어 ExtraBold" pitchFamily="50" charset="-127"/>
                  <a:ea typeface="나눔스퀘어"/>
                </a:rPr>
                <a:t>. </a:t>
              </a:r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리더를 맡은 것은 대학교 졸업 작품을 진행하면서</a:t>
              </a:r>
              <a:r>
                <a:rPr lang="en-US" altLang="ko-KR" sz="1400" dirty="0">
                  <a:latin typeface="나눔스퀘어 ExtraBold" pitchFamily="50" charset="-127"/>
                  <a:ea typeface="나눔스퀘어"/>
                </a:rPr>
                <a:t> </a:t>
              </a:r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처음이었고 </a:t>
              </a:r>
              <a:endParaRPr lang="en-US" altLang="ko-KR" sz="1400" dirty="0" smtClean="0">
                <a:latin typeface="나눔스퀘어 ExtraBold" pitchFamily="50" charset="-127"/>
                <a:ea typeface="나눔스퀘어"/>
              </a:endParaRPr>
            </a:p>
            <a:p>
              <a:pPr fontAlgn="base"/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팀으로 본격적인 개발을 하는 것 또한 익숙하지 않은 일이었기에 팀원들끼리 갈등과 개발에 대한 </a:t>
              </a:r>
              <a:endParaRPr lang="en-US" altLang="ko-KR" sz="1400" dirty="0" smtClean="0">
                <a:latin typeface="나눔스퀘어 ExtraBold" pitchFamily="50" charset="-127"/>
                <a:ea typeface="나눔스퀘어"/>
              </a:endParaRPr>
            </a:p>
            <a:p>
              <a:pPr fontAlgn="base"/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문제들이 많았습니다</a:t>
              </a:r>
              <a:r>
                <a:rPr lang="en-US" altLang="ko-KR" sz="1400" dirty="0" smtClean="0">
                  <a:latin typeface="나눔스퀘어 ExtraBold" pitchFamily="50" charset="-127"/>
                  <a:ea typeface="나눔스퀘어"/>
                </a:rPr>
                <a:t>.</a:t>
              </a:r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 프로젝트 진행 당시에는 느끼지 못했지만 제가 한 모든 것들이 사회에 나가기 전 </a:t>
              </a:r>
              <a:endParaRPr lang="en-US" altLang="ko-KR" sz="1400" dirty="0" smtClean="0">
                <a:latin typeface="나눔스퀘어 ExtraBold" pitchFamily="50" charset="-127"/>
                <a:ea typeface="나눔스퀘어"/>
              </a:endParaRPr>
            </a:p>
            <a:p>
              <a:pPr fontAlgn="base"/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겪은 아주 귀중한 경험이라고 생각합니다</a:t>
              </a:r>
              <a:r>
                <a:rPr lang="en-US" altLang="ko-KR" sz="1400" dirty="0" smtClean="0">
                  <a:latin typeface="나눔스퀘어 ExtraBold" pitchFamily="50" charset="-127"/>
                  <a:ea typeface="나눔스퀘어"/>
                </a:rPr>
                <a:t>.</a:t>
              </a:r>
              <a:endParaRPr lang="ko-KR" altLang="en-US" sz="1400" dirty="0">
                <a:latin typeface="나눔스퀘어 ExtraBold" pitchFamily="50" charset="-127"/>
                <a:ea typeface="나눔스퀘어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879563" y="4758365"/>
              <a:ext cx="8145178" cy="16004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졸업작품을 만들면서 같이 고생한 팀원들에게 고맙다는 얘기를 전하고 싶다</a:t>
              </a:r>
              <a:r>
                <a:rPr lang="en-US" altLang="ko-KR" sz="1400" dirty="0">
                  <a:latin typeface="나눔스퀘어 ExtraBold" pitchFamily="50" charset="-127"/>
                  <a:ea typeface="나눔스퀘어"/>
                </a:rPr>
                <a:t>. </a:t>
              </a:r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주도적으로 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진행한 것이 </a:t>
              </a:r>
              <a:endParaRPr lang="en-US" altLang="ko-KR" sz="1400" dirty="0" smtClean="0">
                <a:latin typeface="나눔스퀘어 ExtraBold" pitchFamily="50" charset="-127"/>
                <a:ea typeface="나눔스퀘어"/>
              </a:endParaRPr>
            </a:p>
            <a:p>
              <a:pPr fontAlgn="base"/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없는 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내가 원망스러웠을 수 있었겠지만 내색하지 않고 작품을 마무리할 수 있어 고마웠다</a:t>
              </a:r>
              <a:r>
                <a:rPr lang="en-US" altLang="ko-KR" sz="1400" dirty="0">
                  <a:latin typeface="나눔스퀘어 ExtraBold" pitchFamily="50" charset="-127"/>
                  <a:ea typeface="나눔스퀘어"/>
                </a:rPr>
                <a:t>. </a:t>
              </a:r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또한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 </a:t>
              </a:r>
              <a:endParaRPr lang="en-US" altLang="ko-KR" sz="1400" dirty="0" smtClean="0">
                <a:latin typeface="나눔스퀘어 ExtraBold" pitchFamily="50" charset="-127"/>
                <a:ea typeface="나눔스퀘어"/>
              </a:endParaRPr>
            </a:p>
            <a:p>
              <a:pPr fontAlgn="base"/>
              <a:r>
                <a:rPr lang="en-US" altLang="ko-KR" sz="1400" dirty="0" smtClean="0">
                  <a:latin typeface="나눔스퀘어 ExtraBold" pitchFamily="50" charset="-127"/>
                  <a:ea typeface="나눔스퀘어"/>
                </a:rPr>
                <a:t>3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년 동안 배운 것을 활용할 수 있도록 기회를 만들어주신 교수님께도 감사함을 전한다</a:t>
              </a:r>
              <a:r>
                <a:rPr lang="en-US" altLang="ko-KR" sz="1400" dirty="0">
                  <a:latin typeface="나눔스퀘어 ExtraBold" pitchFamily="50" charset="-127"/>
                  <a:ea typeface="나눔스퀘어"/>
                </a:rPr>
                <a:t>. </a:t>
              </a:r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때때로 </a:t>
              </a:r>
              <a:endParaRPr lang="en-US" altLang="ko-KR" sz="1400" dirty="0" smtClean="0">
                <a:latin typeface="나눔스퀘어 ExtraBold" pitchFamily="50" charset="-127"/>
                <a:ea typeface="나눔스퀘어"/>
              </a:endParaRPr>
            </a:p>
            <a:p>
              <a:pPr fontAlgn="base"/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배운 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것보다 더 많은 것을 원한다고 투덜거린 적도 있지만 그 또한 우리의 발전을 위한 </a:t>
              </a:r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시간이었다고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 </a:t>
              </a:r>
              <a:endParaRPr lang="en-US" altLang="ko-KR" sz="1400" dirty="0" smtClean="0">
                <a:latin typeface="나눔스퀘어 ExtraBold" pitchFamily="50" charset="-127"/>
                <a:ea typeface="나눔스퀘어"/>
              </a:endParaRPr>
            </a:p>
            <a:p>
              <a:pPr fontAlgn="base"/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생각한다</a:t>
              </a:r>
              <a:r>
                <a:rPr lang="en-US" altLang="ko-KR" sz="1400" dirty="0">
                  <a:latin typeface="나눔스퀘어 ExtraBold" pitchFamily="50" charset="-127"/>
                  <a:ea typeface="나눔스퀘어"/>
                </a:rPr>
                <a:t>. 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코로나</a:t>
              </a:r>
              <a:r>
                <a:rPr lang="en-US" altLang="ko-KR" sz="1400" dirty="0">
                  <a:latin typeface="나눔스퀘어 ExtraBold" pitchFamily="50" charset="-127"/>
                  <a:ea typeface="나눔스퀘어"/>
                </a:rPr>
                <a:t>19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로 인해 피드백 받고 직접 만나서 문제 해결할 수 있는 시간이 부족했던 것이 </a:t>
              </a:r>
              <a:endParaRPr lang="en-US" altLang="ko-KR" sz="1400" dirty="0" smtClean="0">
                <a:latin typeface="나눔스퀘어 ExtraBold" pitchFamily="50" charset="-127"/>
                <a:ea typeface="나눔스퀘어"/>
              </a:endParaRPr>
            </a:p>
            <a:p>
              <a:pPr fontAlgn="base"/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아쉽지만 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이 또한 경험이라고 생각하며 우리의 졸업전시회</a:t>
              </a:r>
              <a:r>
                <a:rPr lang="en-US" altLang="ko-KR" sz="1400" dirty="0">
                  <a:latin typeface="나눔스퀘어 ExtraBold" pitchFamily="50" charset="-127"/>
                  <a:ea typeface="나눔스퀘어"/>
                </a:rPr>
                <a:t>, 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졸업작품 등에 애써주신 모든 분들에게 </a:t>
              </a:r>
              <a:endParaRPr lang="en-US" altLang="ko-KR" sz="1400" dirty="0" smtClean="0">
                <a:latin typeface="나눔스퀘어 ExtraBold" pitchFamily="50" charset="-127"/>
                <a:ea typeface="나눔스퀘어"/>
              </a:endParaRPr>
            </a:p>
            <a:p>
              <a:pPr fontAlgn="base"/>
              <a:r>
                <a:rPr lang="ko-KR" altLang="en-US" sz="1400" dirty="0" smtClean="0">
                  <a:latin typeface="나눔스퀘어 ExtraBold" pitchFamily="50" charset="-127"/>
                  <a:ea typeface="나눔스퀘어"/>
                </a:rPr>
                <a:t>감사하다고 </a:t>
              </a:r>
              <a:r>
                <a:rPr lang="ko-KR" altLang="en-US" sz="1400" dirty="0">
                  <a:latin typeface="나눔스퀘어 ExtraBold" pitchFamily="50" charset="-127"/>
                  <a:ea typeface="나눔스퀘어"/>
                </a:rPr>
                <a:t>전하고 싶다</a:t>
              </a:r>
              <a:r>
                <a:rPr lang="en-US" altLang="ko-KR" sz="1400" dirty="0">
                  <a:latin typeface="나눔스퀘어 ExtraBold" pitchFamily="50" charset="-127"/>
                  <a:ea typeface="나눔스퀘어"/>
                </a:rPr>
                <a:t>.</a:t>
              </a:r>
              <a:endParaRPr lang="ko-KR" altLang="en-US" sz="1400" dirty="0">
                <a:latin typeface="나눔스퀘어 ExtraBold" pitchFamily="50" charset="-127"/>
                <a:ea typeface="나눔스퀘어"/>
              </a:endParaRPr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86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9426" y="2951947"/>
            <a:ext cx="40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 smtClean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27762" y="3782944"/>
            <a:ext cx="9364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ln w="22225">
                  <a:noFill/>
                </a:ln>
                <a:solidFill>
                  <a:srgbClr val="6E6F7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r>
              <a:rPr lang="en-US" altLang="ko-KR" sz="1100" dirty="0" smtClean="0">
                <a:ln w="22225">
                  <a:noFill/>
                </a:ln>
                <a:solidFill>
                  <a:srgbClr val="6E6F7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100" dirty="0">
              <a:ln w="22225">
                <a:noFill/>
              </a:ln>
              <a:solidFill>
                <a:srgbClr val="6E6F7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6615" y="2644170"/>
            <a:ext cx="2598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07</a:t>
            </a:r>
            <a:r>
              <a:rPr lang="ko-KR" altLang="en-US" sz="1400" b="1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팀 스마트사물함 </a:t>
            </a:r>
            <a:r>
              <a:rPr lang="en-US" altLang="ko-KR" sz="1400" b="1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1400" b="1" dirty="0" err="1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보담보담</a:t>
            </a:r>
            <a:r>
              <a:rPr lang="en-US" altLang="ko-KR" sz="1400" b="1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endParaRPr lang="en-US" altLang="ko-KR" sz="1400" b="1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rgbClr val="94C3BB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rgbClr val="94C3B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364294" y="1951557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001. </a:t>
            </a:r>
            <a:r>
              <a:rPr lang="ko-KR" altLang="en-US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64293" y="2548035"/>
            <a:ext cx="2420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002. </a:t>
            </a:r>
            <a:r>
              <a:rPr lang="ko-KR" altLang="en-US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기능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64292" y="3144513"/>
            <a:ext cx="293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003. </a:t>
            </a:r>
            <a:r>
              <a:rPr lang="ko-KR" altLang="en-US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시행착오와</a:t>
            </a:r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문제점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64291" y="3740991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004. </a:t>
            </a:r>
            <a:r>
              <a:rPr lang="ko-KR" altLang="en-US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해결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64290" y="4337469"/>
            <a:ext cx="13099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005. </a:t>
            </a:r>
            <a:r>
              <a:rPr lang="ko-KR" altLang="en-US" sz="2000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소감</a:t>
            </a:r>
            <a:endParaRPr lang="ko-KR" altLang="en-US" sz="2000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46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654DA4-F63A-4020-8E25-F78164283109}"/>
              </a:ext>
            </a:extLst>
          </p:cNvPr>
          <p:cNvSpPr txBox="1"/>
          <p:nvPr/>
        </p:nvSpPr>
        <p:spPr>
          <a:xfrm>
            <a:off x="454728" y="1337220"/>
            <a:ext cx="113709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"/>
                <a:ea typeface="나눔스퀘어 ExtraBold"/>
              </a:rPr>
              <a:t>▷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나눔스퀘"/>
                <a:ea typeface="나눔스퀘어 ExtraBold"/>
              </a:rPr>
              <a:t>프로젝트명 </a:t>
            </a:r>
            <a:endParaRPr lang="en-US" altLang="ko-KR" sz="2000" b="1" kern="0" dirty="0">
              <a:solidFill>
                <a:srgbClr val="000000"/>
              </a:solidFill>
              <a:latin typeface="나눔스퀘"/>
              <a:ea typeface="나눔스퀘어 ExtraBold"/>
            </a:endParaRPr>
          </a:p>
          <a:p>
            <a:pPr lvl="1"/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보담보담 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스마트 사물함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endParaRPr lang="en-US" altLang="ko-KR" sz="2000" kern="0" dirty="0">
              <a:solidFill>
                <a:srgbClr val="000000"/>
              </a:solidFill>
              <a:latin typeface="나눔스퀘"/>
              <a:ea typeface="나눔스퀘어 ExtraBold"/>
            </a:endParaRPr>
          </a:p>
          <a:p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"/>
                <a:ea typeface="나눔스퀘어 ExtraBold"/>
              </a:rPr>
              <a:t>▷ </a:t>
            </a:r>
            <a:r>
              <a:rPr lang="ko-KR" altLang="en-US" sz="2000" b="1" kern="0" dirty="0">
                <a:solidFill>
                  <a:srgbClr val="000000"/>
                </a:solidFill>
                <a:latin typeface="나눔스퀘"/>
                <a:ea typeface="나눔스퀘어 ExtraBold"/>
              </a:rPr>
              <a:t>프로젝트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나눔스퀘"/>
                <a:ea typeface="나눔스퀘어 ExtraBold"/>
              </a:rPr>
              <a:t> 목표</a:t>
            </a:r>
            <a:endParaRPr lang="en-US" altLang="ko-KR" sz="2000" b="1" kern="0" dirty="0">
              <a:solidFill>
                <a:srgbClr val="000000"/>
              </a:solidFill>
              <a:latin typeface="나눔스퀘"/>
              <a:ea typeface="나눔스퀘어 ExtraBold"/>
            </a:endParaRPr>
          </a:p>
          <a:p>
            <a:pPr lvl="1"/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기존 사물함에 불편한 점들을 생각하여 이를 보완할 수 있는 기능들과 사용자와 관리자가 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좀 더 편리하게 사용할 수 있도록 하는 기능들을 생각하여 이와 관련된 자료들을 조사한 뒤 </a:t>
            </a:r>
            <a:endParaRPr lang="en-US" altLang="ko-KR" sz="20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및 구현을 목표로 함</a:t>
            </a:r>
            <a:r>
              <a:rPr lang="en-US" altLang="ko-KR" sz="2000" kern="0" spc="0" dirty="0" smtClean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118" y="229970"/>
            <a:ext cx="1340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001.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개요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구성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5383" y="945052"/>
            <a:ext cx="1252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2-1.</a:t>
            </a:r>
            <a:r>
              <a:rPr lang="ko-KR" altLang="en-US" sz="2000" kern="0" dirty="0" smtClean="0">
                <a:solidFill>
                  <a:srgbClr val="000000"/>
                </a:solidFill>
                <a:latin typeface="나눔스퀘"/>
                <a:ea typeface="나눔스퀘어 ExtraBold"/>
              </a:rPr>
              <a:t> 서버</a:t>
            </a:r>
            <a:endParaRPr lang="en-US" altLang="ko-KR" sz="2000" b="1" kern="0" dirty="0">
              <a:solidFill>
                <a:srgbClr val="000000"/>
              </a:solidFill>
              <a:latin typeface="나눔스퀘"/>
              <a:ea typeface="나눔스퀘어 ExtraBold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9" y="1577772"/>
            <a:ext cx="8293100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54467" y="5529720"/>
            <a:ext cx="972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서버를 구축하여 </a:t>
            </a:r>
            <a:r>
              <a:rPr lang="ko-KR" altLang="en-US" sz="2400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데이터베이스와 어플리케이션</a:t>
            </a:r>
            <a:r>
              <a:rPr lang="en-US" altLang="ko-KR" sz="2400" dirty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ko-KR" altLang="en-US" sz="2400" dirty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사물함과의 통신을 구현함．</a:t>
            </a:r>
          </a:p>
        </p:txBody>
      </p:sp>
    </p:spTree>
    <p:extLst>
      <p:ext uri="{BB962C8B-B14F-4D97-AF65-F5344CB8AC3E}">
        <p14:creationId xmlns:p14="http://schemas.microsoft.com/office/powerpoint/2010/main" val="18590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구성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092" y="1958977"/>
            <a:ext cx="2100197" cy="4093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09646" y="1393106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 smtClean="0">
                <a:solidFill>
                  <a:srgbClr val="000000"/>
                </a:solidFill>
                <a:latin typeface="나눔스퀘"/>
                <a:ea typeface="나눔스퀘어 ExtraBold"/>
              </a:rPr>
              <a:t>2-2-1)</a:t>
            </a:r>
            <a:r>
              <a:rPr lang="en-US" altLang="ko-KR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 어플리케이션</a:t>
            </a:r>
            <a:endParaRPr lang="ko-KR" altLang="en-US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67247" y="2491252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kern="0" dirty="0">
                <a:solidFill>
                  <a:srgbClr val="000000"/>
                </a:solidFill>
                <a:latin typeface="나눔스퀘"/>
                <a:ea typeface="나눔스퀘어 ExtraBold"/>
              </a:rPr>
              <a:t>▷ </a:t>
            </a:r>
            <a:r>
              <a:rPr lang="en-US" altLang="ko-KR" b="1" kern="0" dirty="0" smtClean="0">
                <a:solidFill>
                  <a:srgbClr val="000000"/>
                </a:solidFill>
                <a:latin typeface="나눔스퀘"/>
                <a:ea typeface="나눔스퀘어"/>
              </a:rPr>
              <a:t>OPEN </a:t>
            </a:r>
            <a:r>
              <a:rPr lang="ko-KR" altLang="en-US" b="1" kern="0" dirty="0" smtClean="0">
                <a:solidFill>
                  <a:srgbClr val="000000"/>
                </a:solidFill>
                <a:latin typeface="나눔스퀘"/>
                <a:ea typeface="나눔스퀘어"/>
              </a:rPr>
              <a:t>기능</a:t>
            </a:r>
            <a:endParaRPr lang="en-US" altLang="ko-KR" sz="1600" b="1" dirty="0" smtClean="0">
              <a:solidFill>
                <a:srgbClr val="30302A"/>
              </a:solidFill>
              <a:latin typeface="나눔스퀘"/>
              <a:ea typeface="나눔스퀘어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67247" y="3223842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kern="0" dirty="0">
                <a:solidFill>
                  <a:srgbClr val="000000"/>
                </a:solidFill>
                <a:latin typeface="나눔스퀘"/>
                <a:ea typeface="나눔스퀘어 ExtraBold"/>
              </a:rPr>
              <a:t>▷ </a:t>
            </a:r>
            <a:r>
              <a:rPr lang="ko-KR" altLang="en-US" b="1" kern="0" dirty="0" smtClean="0">
                <a:solidFill>
                  <a:srgbClr val="000000"/>
                </a:solidFill>
                <a:latin typeface="나눔스퀘"/>
                <a:ea typeface="나눔스퀘어"/>
              </a:rPr>
              <a:t>비밀번호 변경 기</a:t>
            </a:r>
            <a:r>
              <a:rPr lang="ko-KR" altLang="en-US" b="1" kern="0" dirty="0">
                <a:solidFill>
                  <a:srgbClr val="000000"/>
                </a:solidFill>
                <a:latin typeface="나눔스퀘"/>
                <a:ea typeface="나눔스퀘어"/>
              </a:rPr>
              <a:t>능</a:t>
            </a:r>
            <a:endParaRPr lang="ko-KR" altLang="en-US" b="1" dirty="0">
              <a:solidFill>
                <a:srgbClr val="30302A"/>
              </a:solidFill>
              <a:latin typeface="나눔스퀘어" panose="020B0600000101010101" pitchFamily="50" charset="-127"/>
              <a:ea typeface="나눔스퀘어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67247" y="3956432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kern="0" dirty="0">
                <a:solidFill>
                  <a:srgbClr val="000000"/>
                </a:solidFill>
                <a:latin typeface="나눔스퀘"/>
                <a:ea typeface="나눔스퀘어 ExtraBold"/>
              </a:rPr>
              <a:t>▷ </a:t>
            </a:r>
            <a:r>
              <a:rPr lang="ko-KR" altLang="en-US" b="1" kern="0" dirty="0" smtClean="0">
                <a:solidFill>
                  <a:srgbClr val="000000"/>
                </a:solidFill>
                <a:latin typeface="나눔스퀘"/>
                <a:ea typeface="나눔스퀘어"/>
              </a:rPr>
              <a:t>공지 송신 기능</a:t>
            </a:r>
            <a:endParaRPr lang="ko-KR" altLang="en-US" b="1" dirty="0">
              <a:solidFill>
                <a:srgbClr val="30302A"/>
              </a:solidFill>
              <a:latin typeface="나눔스퀘어" panose="020B0600000101010101" pitchFamily="50" charset="-127"/>
              <a:ea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67247" y="4689021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kern="0" dirty="0">
                <a:solidFill>
                  <a:srgbClr val="000000"/>
                </a:solidFill>
                <a:latin typeface="나눔스퀘"/>
                <a:ea typeface="나눔스퀘어 ExtraBold"/>
              </a:rPr>
              <a:t>▷ </a:t>
            </a:r>
            <a:r>
              <a:rPr lang="ko-KR" altLang="en-US" b="1" kern="0" dirty="0" smtClean="0">
                <a:solidFill>
                  <a:srgbClr val="000000"/>
                </a:solidFill>
                <a:latin typeface="나눔스퀘"/>
                <a:ea typeface="나눔스퀘어"/>
              </a:rPr>
              <a:t>강제 열림 확인</a:t>
            </a:r>
            <a:endParaRPr lang="ko-KR" altLang="en-US" b="1" dirty="0">
              <a:solidFill>
                <a:srgbClr val="30302A"/>
              </a:solidFill>
              <a:latin typeface="나눔스퀘어" panose="020B0600000101010101" pitchFamily="50" charset="-127"/>
              <a:ea typeface="나눔스퀘어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55383" y="945052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2-2. </a:t>
            </a:r>
            <a:r>
              <a:rPr lang="ko-KR" altLang="en-US" sz="2000" kern="0" dirty="0" smtClean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어플리케이션</a:t>
            </a:r>
            <a:endParaRPr lang="en-US" altLang="ko-KR" sz="2000" b="1" kern="0" dirty="0">
              <a:solidFill>
                <a:srgbClr val="000000"/>
              </a:solidFill>
              <a:latin typeface="나눔스퀘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8349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461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구성 </a:t>
            </a:r>
            <a:r>
              <a:rPr lang="en-US" altLang="ko-KR" sz="20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0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관리자 어플리케이션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-2889118" y="916831"/>
            <a:ext cx="5870499" cy="5870499"/>
          </a:xfrm>
          <a:prstGeom prst="ellipse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-1539245" y="2374552"/>
            <a:ext cx="3062903" cy="30629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24" idx="7"/>
            <a:endCxn id="3" idx="7"/>
          </p:cNvCxnSpPr>
          <p:nvPr/>
        </p:nvCxnSpPr>
        <p:spPr>
          <a:xfrm flipV="1">
            <a:off x="1075106" y="1776546"/>
            <a:ext cx="1046560" cy="104655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4" idx="6"/>
          </p:cNvCxnSpPr>
          <p:nvPr/>
        </p:nvCxnSpPr>
        <p:spPr>
          <a:xfrm>
            <a:off x="1523658" y="3906004"/>
            <a:ext cx="1457723" cy="5882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4" idx="5"/>
            <a:endCxn id="3" idx="5"/>
          </p:cNvCxnSpPr>
          <p:nvPr/>
        </p:nvCxnSpPr>
        <p:spPr>
          <a:xfrm>
            <a:off x="1075106" y="4988903"/>
            <a:ext cx="1046560" cy="9387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3" idx="0"/>
          </p:cNvCxnSpPr>
          <p:nvPr/>
        </p:nvCxnSpPr>
        <p:spPr>
          <a:xfrm flipV="1">
            <a:off x="-66620" y="916831"/>
            <a:ext cx="112752" cy="157537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" idx="4"/>
          </p:cNvCxnSpPr>
          <p:nvPr/>
        </p:nvCxnSpPr>
        <p:spPr>
          <a:xfrm>
            <a:off x="-66620" y="5437456"/>
            <a:ext cx="112752" cy="13498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926" y="162001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OPEN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41320" y="2790406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비밀번호</a:t>
            </a:r>
            <a:endParaRPr lang="en-US" altLang="ko-KR" b="1" dirty="0" smtClean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변경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11" y="454362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공지 송신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5473" y="572342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강제 열림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32484" y="1098884"/>
            <a:ext cx="7996990" cy="1200941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232484" y="2513100"/>
            <a:ext cx="7996990" cy="1200941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32484" y="3906003"/>
            <a:ext cx="7996990" cy="1200941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232484" y="5327144"/>
            <a:ext cx="7996990" cy="1200941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301462" y="11307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OPEN</a:t>
            </a:r>
            <a:endParaRPr lang="ko-KR" altLang="en-US" b="1" dirty="0">
              <a:solidFill>
                <a:schemeClr val="accent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48307" y="1535242"/>
            <a:ext cx="2501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모든 사물함 열기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1600" dirty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선택한 개인 사물함 열기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01462" y="254790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비밀번호 변경</a:t>
            </a:r>
            <a:endParaRPr lang="ko-KR" altLang="en-US" b="1" dirty="0">
              <a:solidFill>
                <a:schemeClr val="accent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48307" y="2952411"/>
            <a:ext cx="4879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개인 사물함 선택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선</a:t>
            </a:r>
            <a:r>
              <a:rPr lang="ko-KR" altLang="en-US" sz="1600" dirty="0">
                <a:latin typeface="나눔바른고딕" pitchFamily="50" charset="-127"/>
                <a:ea typeface="나눔바른고딕" pitchFamily="50" charset="-127"/>
              </a:rPr>
              <a:t>택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한 개인 사물함의 임시 비밀번호를 설정할 수 있음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42881" y="394199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공지 송신</a:t>
            </a:r>
            <a:endParaRPr lang="ko-KR" altLang="en-US" b="1" dirty="0">
              <a:solidFill>
                <a:schemeClr val="accent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89726" y="4346504"/>
            <a:ext cx="36904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사용자 선택</a:t>
            </a:r>
            <a:endParaRPr lang="en-US" altLang="ko-KR" sz="1600" dirty="0" smtClean="0">
              <a:latin typeface="나눔바른고딕" pitchFamily="50" charset="-127"/>
              <a:ea typeface="나눔바른고딕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선택한 사용자에게 공지를 보낼 수 있음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42881" y="536620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강제 열림</a:t>
            </a:r>
            <a:endParaRPr lang="ko-KR" altLang="en-US" b="1" dirty="0">
              <a:solidFill>
                <a:schemeClr val="accent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89726" y="5770709"/>
            <a:ext cx="3005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잘못된 접근이 발견 될 시 알림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2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616" y="1947104"/>
            <a:ext cx="2162374" cy="421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4118" y="229970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구성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38771" y="2479379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kern="0" dirty="0">
                <a:solidFill>
                  <a:srgbClr val="000000"/>
                </a:solidFill>
                <a:latin typeface="나눔스퀘"/>
                <a:ea typeface="나눔스퀘어 ExtraBold"/>
              </a:rPr>
              <a:t>▷ </a:t>
            </a:r>
            <a:r>
              <a:rPr lang="en-US" altLang="ko-KR" b="1" kern="0" dirty="0" smtClean="0">
                <a:solidFill>
                  <a:srgbClr val="000000"/>
                </a:solidFill>
                <a:latin typeface="나눔스퀘"/>
                <a:ea typeface="나눔스퀘어"/>
              </a:rPr>
              <a:t>OPEN </a:t>
            </a:r>
            <a:r>
              <a:rPr lang="ko-KR" altLang="en-US" b="1" kern="0" dirty="0" smtClean="0">
                <a:solidFill>
                  <a:srgbClr val="000000"/>
                </a:solidFill>
                <a:latin typeface="나눔스퀘"/>
                <a:ea typeface="나눔스퀘어"/>
              </a:rPr>
              <a:t>기</a:t>
            </a:r>
            <a:r>
              <a:rPr lang="ko-KR" altLang="en-US" b="1" kern="0" dirty="0">
                <a:solidFill>
                  <a:srgbClr val="000000"/>
                </a:solidFill>
                <a:latin typeface="나눔스퀘"/>
                <a:ea typeface="나눔스퀘어"/>
              </a:rPr>
              <a:t>능</a:t>
            </a:r>
            <a:endParaRPr lang="ko-KR" altLang="en-US" b="1" dirty="0">
              <a:solidFill>
                <a:srgbClr val="30302A"/>
              </a:solidFill>
              <a:latin typeface="나눔스퀘어" panose="020B0600000101010101" pitchFamily="50" charset="-127"/>
              <a:ea typeface="나눔스퀘어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8771" y="3211969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kern="0" dirty="0">
                <a:solidFill>
                  <a:srgbClr val="000000"/>
                </a:solidFill>
                <a:latin typeface="나눔스퀘"/>
                <a:ea typeface="나눔스퀘어 ExtraBold"/>
              </a:rPr>
              <a:t>▷ </a:t>
            </a:r>
            <a:r>
              <a:rPr lang="ko-KR" altLang="en-US" b="1" kern="0" dirty="0" smtClean="0">
                <a:solidFill>
                  <a:srgbClr val="000000"/>
                </a:solidFill>
                <a:latin typeface="나눔스퀘"/>
                <a:ea typeface="나눔스퀘어"/>
              </a:rPr>
              <a:t>비밀번호 변경 기</a:t>
            </a:r>
            <a:r>
              <a:rPr lang="ko-KR" altLang="en-US" b="1" kern="0" dirty="0">
                <a:solidFill>
                  <a:srgbClr val="000000"/>
                </a:solidFill>
                <a:latin typeface="나눔스퀘"/>
                <a:ea typeface="나눔스퀘어"/>
              </a:rPr>
              <a:t>능</a:t>
            </a:r>
            <a:endParaRPr lang="ko-KR" altLang="en-US" b="1" dirty="0">
              <a:solidFill>
                <a:srgbClr val="30302A"/>
              </a:solidFill>
              <a:latin typeface="나눔스퀘어" panose="020B0600000101010101" pitchFamily="50" charset="-127"/>
              <a:ea typeface="나눔스퀘어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38771" y="3944559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kern="0" dirty="0">
                <a:solidFill>
                  <a:srgbClr val="000000"/>
                </a:solidFill>
                <a:latin typeface="나눔스퀘"/>
                <a:ea typeface="나눔스퀘어 ExtraBold"/>
              </a:rPr>
              <a:t>▷ </a:t>
            </a:r>
            <a:r>
              <a:rPr lang="ko-KR" altLang="en-US" b="1" kern="0" dirty="0" smtClean="0">
                <a:solidFill>
                  <a:srgbClr val="000000"/>
                </a:solidFill>
                <a:latin typeface="나눔스퀘"/>
                <a:ea typeface="나눔스퀘어"/>
              </a:rPr>
              <a:t>공지 수신 기능</a:t>
            </a:r>
            <a:endParaRPr lang="ko-KR" altLang="en-US" b="1" dirty="0">
              <a:solidFill>
                <a:srgbClr val="30302A"/>
              </a:solidFill>
              <a:latin typeface="나눔스퀘어" panose="020B0600000101010101" pitchFamily="50" charset="-127"/>
              <a:ea typeface="나눔스퀘어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38771" y="4677148"/>
            <a:ext cx="201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kern="0" dirty="0">
                <a:solidFill>
                  <a:srgbClr val="000000"/>
                </a:solidFill>
                <a:latin typeface="나눔스퀘"/>
                <a:ea typeface="나눔스퀘어 ExtraBold"/>
              </a:rPr>
              <a:t>▷ </a:t>
            </a:r>
            <a:r>
              <a:rPr lang="ko-KR" altLang="en-US" b="1" kern="0" dirty="0" smtClean="0">
                <a:solidFill>
                  <a:srgbClr val="000000"/>
                </a:solidFill>
                <a:latin typeface="나눔스퀘"/>
                <a:ea typeface="나눔스퀘어"/>
              </a:rPr>
              <a:t>강제 열림 확인</a:t>
            </a:r>
            <a:endParaRPr lang="ko-KR" altLang="en-US" b="1" dirty="0">
              <a:solidFill>
                <a:srgbClr val="30302A"/>
              </a:solidFill>
              <a:latin typeface="나눔스퀘어" panose="020B0600000101010101" pitchFamily="50" charset="-127"/>
              <a:ea typeface="나눔스퀘어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09646" y="1393106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kern="0" dirty="0" smtClean="0">
                <a:solidFill>
                  <a:srgbClr val="000000"/>
                </a:solidFill>
                <a:latin typeface="나눔스퀘"/>
                <a:ea typeface="나눔스퀘어 ExtraBold"/>
              </a:rPr>
              <a:t>2-2-2)</a:t>
            </a:r>
            <a:r>
              <a:rPr lang="en-US" altLang="ko-KR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어플리케이션</a:t>
            </a:r>
            <a:endParaRPr lang="ko-KR" altLang="en-US" dirty="0">
              <a:solidFill>
                <a:srgbClr val="30302A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5383" y="945052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2-2. </a:t>
            </a:r>
            <a:r>
              <a:rPr lang="ko-KR" altLang="en-US" sz="2000" kern="0" dirty="0" smtClean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어플리케이션</a:t>
            </a:r>
            <a:endParaRPr lang="en-US" altLang="ko-KR" sz="2000" b="1" kern="0" dirty="0">
              <a:solidFill>
                <a:srgbClr val="000000"/>
              </a:solidFill>
              <a:latin typeface="나눔스퀘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6737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64118" y="229970"/>
            <a:ext cx="461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구성 </a:t>
            </a:r>
            <a:r>
              <a:rPr lang="en-US" altLang="ko-KR" sz="20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 </a:t>
            </a:r>
            <a:r>
              <a:rPr lang="ko-KR" altLang="en-US" sz="20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어플리케이션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-2889118" y="916831"/>
            <a:ext cx="5870499" cy="5870499"/>
          </a:xfrm>
          <a:prstGeom prst="ellipse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-1539245" y="2374552"/>
            <a:ext cx="3062903" cy="30629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24" idx="7"/>
            <a:endCxn id="3" idx="7"/>
          </p:cNvCxnSpPr>
          <p:nvPr/>
        </p:nvCxnSpPr>
        <p:spPr>
          <a:xfrm flipV="1">
            <a:off x="1075106" y="1776546"/>
            <a:ext cx="1046560" cy="1046558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4" idx="6"/>
          </p:cNvCxnSpPr>
          <p:nvPr/>
        </p:nvCxnSpPr>
        <p:spPr>
          <a:xfrm>
            <a:off x="1523658" y="3906004"/>
            <a:ext cx="1457723" cy="5882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4" idx="5"/>
            <a:endCxn id="3" idx="5"/>
          </p:cNvCxnSpPr>
          <p:nvPr/>
        </p:nvCxnSpPr>
        <p:spPr>
          <a:xfrm>
            <a:off x="1075106" y="4988903"/>
            <a:ext cx="1046560" cy="9387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endCxn id="3" idx="0"/>
          </p:cNvCxnSpPr>
          <p:nvPr/>
        </p:nvCxnSpPr>
        <p:spPr>
          <a:xfrm flipV="1">
            <a:off x="-66620" y="916831"/>
            <a:ext cx="112752" cy="157537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endCxn id="3" idx="4"/>
          </p:cNvCxnSpPr>
          <p:nvPr/>
        </p:nvCxnSpPr>
        <p:spPr>
          <a:xfrm>
            <a:off x="-66620" y="5437456"/>
            <a:ext cx="112752" cy="1349874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9926" y="1620018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OPEN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641320" y="2790406"/>
            <a:ext cx="1024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비밀번호</a:t>
            </a:r>
            <a:endParaRPr lang="en-US" altLang="ko-KR" b="1" dirty="0" smtClean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변경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83610" y="4543627"/>
            <a:ext cx="108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공지 수신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65473" y="572342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  <a:latin typeface="나눔스퀘어 ExtraBold" pitchFamily="50" charset="-127"/>
                <a:ea typeface="나눔스퀘어 ExtraBold" pitchFamily="50" charset="-127"/>
              </a:rPr>
              <a:t>강제 열림</a:t>
            </a:r>
            <a:endParaRPr lang="ko-KR" altLang="en-US" b="1" dirty="0">
              <a:solidFill>
                <a:schemeClr val="bg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32484" y="1098884"/>
            <a:ext cx="7996990" cy="1200941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232484" y="2513100"/>
            <a:ext cx="7996990" cy="1200941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232484" y="3906003"/>
            <a:ext cx="7996990" cy="1200941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232484" y="5327144"/>
            <a:ext cx="7996990" cy="1200941"/>
          </a:xfrm>
          <a:prstGeom prst="rect">
            <a:avLst/>
          </a:prstGeom>
          <a:solidFill>
            <a:schemeClr val="bg1"/>
          </a:solidFill>
          <a:ln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3301462" y="113073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OPEN</a:t>
            </a:r>
            <a:endParaRPr lang="ko-KR" altLang="en-US" b="1" dirty="0">
              <a:solidFill>
                <a:schemeClr val="accent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448307" y="1535242"/>
            <a:ext cx="4285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비밀번호 입력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비밀번호가 맞으면 지정된 사물함을 열 수 있음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301462" y="2547903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비밀번호 변경</a:t>
            </a:r>
            <a:endParaRPr lang="ko-KR" altLang="en-US" b="1" dirty="0">
              <a:solidFill>
                <a:schemeClr val="accent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48307" y="2952411"/>
            <a:ext cx="4604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비밀번호 입력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비밀번호가 맞으면 입력한 비밀번호로 변경 가능함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342881" y="394199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공지 </a:t>
            </a:r>
            <a:r>
              <a:rPr lang="ko-KR" altLang="en-US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수신</a:t>
            </a:r>
            <a:endParaRPr lang="ko-KR" altLang="en-US" b="1" dirty="0">
              <a:solidFill>
                <a:schemeClr val="accent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489726" y="4346504"/>
            <a:ext cx="405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관리자가 보낸 공지를 리스트로 확인 가능함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342881" y="5366201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강제 열림</a:t>
            </a:r>
            <a:endParaRPr lang="ko-KR" altLang="en-US" b="1" dirty="0">
              <a:solidFill>
                <a:schemeClr val="accent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89726" y="5770709"/>
            <a:ext cx="3005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잘못된 접근이 발견 될 시 알림</a:t>
            </a:r>
            <a:r>
              <a:rPr lang="en-US" altLang="ko-KR" sz="1600" dirty="0" smtClean="0">
                <a:latin typeface="나눔바른고딕" pitchFamily="50" charset="-127"/>
                <a:ea typeface="나눔바른고딕" pitchFamily="50" charset="-127"/>
              </a:rPr>
              <a:t>.</a:t>
            </a:r>
            <a:r>
              <a:rPr lang="ko-KR" altLang="en-US" sz="1600" dirty="0" smtClean="0">
                <a:latin typeface="나눔바른고딕" pitchFamily="50" charset="-127"/>
                <a:ea typeface="나눔바른고딕" pitchFamily="50" charset="-127"/>
              </a:rPr>
              <a:t> </a:t>
            </a:r>
            <a:endParaRPr lang="ko-KR" altLang="en-US" sz="1600" dirty="0">
              <a:latin typeface="나눔바른고딕" pitchFamily="50" charset="-127"/>
              <a:ea typeface="나눔바른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378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77516" y="1644316"/>
            <a:ext cx="6023810" cy="5086867"/>
          </a:xfrm>
          <a:prstGeom prst="rect">
            <a:avLst/>
          </a:prstGeom>
          <a:solidFill>
            <a:schemeClr val="bg1"/>
          </a:solidFill>
          <a:ln w="38100">
            <a:solidFill>
              <a:srgbClr val="94C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64118" y="229970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002. </a:t>
            </a:r>
            <a:r>
              <a:rPr lang="ko-KR" altLang="en-US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구성</a:t>
            </a:r>
            <a:endParaRPr lang="ko-KR" altLang="en-US" sz="2400" spc="-150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1025549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618885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C:\Users\USER\Desktop\KakaoTalk_20201211_22070680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71" b="4858"/>
          <a:stretch/>
        </p:blipFill>
        <p:spPr bwMode="auto">
          <a:xfrm>
            <a:off x="762877" y="1808373"/>
            <a:ext cx="3103269" cy="317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KakaoTalk_20201211_220706803_0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3" b="2533"/>
          <a:stretch/>
        </p:blipFill>
        <p:spPr bwMode="auto">
          <a:xfrm>
            <a:off x="3777916" y="3715534"/>
            <a:ext cx="2654967" cy="286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7207505" y="248257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kern="0" dirty="0">
                <a:solidFill>
                  <a:schemeClr val="accent2"/>
                </a:solidFill>
                <a:latin typeface="나눔스퀘"/>
                <a:ea typeface="나눔스퀘어 ExtraBold"/>
              </a:rPr>
              <a:t>▷</a:t>
            </a:r>
            <a:r>
              <a:rPr lang="ko-KR" altLang="en-US" kern="0" dirty="0">
                <a:solidFill>
                  <a:srgbClr val="000000"/>
                </a:solidFill>
                <a:latin typeface="나눔스퀘"/>
                <a:ea typeface="나눔스퀘어 ExtraBold"/>
              </a:rPr>
              <a:t> </a:t>
            </a:r>
            <a:r>
              <a:rPr lang="ko-KR" altLang="en-US" b="1" kern="0" dirty="0" smtClean="0">
                <a:solidFill>
                  <a:schemeClr val="accent2"/>
                </a:solidFill>
                <a:latin typeface="나눔스퀘어 ExtraBold" pitchFamily="50" charset="-127"/>
                <a:ea typeface="나눔스퀘어 ExtraBold" pitchFamily="50" charset="-127"/>
              </a:rPr>
              <a:t>잠겨있을 경우</a:t>
            </a:r>
            <a:endParaRPr lang="ko-KR" altLang="en-US" b="1" dirty="0">
              <a:solidFill>
                <a:schemeClr val="accent2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07505" y="394775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kern="0" dirty="0">
                <a:solidFill>
                  <a:schemeClr val="accent2"/>
                </a:solidFill>
                <a:latin typeface="나눔스퀘"/>
                <a:ea typeface="나눔스퀘어 ExtraBold"/>
              </a:rPr>
              <a:t>▷</a:t>
            </a:r>
            <a:r>
              <a:rPr lang="ko-KR" altLang="en-US" kern="0" dirty="0">
                <a:solidFill>
                  <a:srgbClr val="000000"/>
                </a:solidFill>
                <a:latin typeface="나눔스퀘"/>
                <a:ea typeface="나눔스퀘어 ExtraBold"/>
              </a:rPr>
              <a:t> </a:t>
            </a:r>
            <a:r>
              <a:rPr lang="ko-KR" altLang="en-US" kern="0" dirty="0" smtClean="0">
                <a:solidFill>
                  <a:schemeClr val="accent2"/>
                </a:solidFill>
                <a:latin typeface="나눔스퀘"/>
                <a:ea typeface="나눔스퀘어 ExtraBold"/>
              </a:rPr>
              <a:t>열려있을 경우</a:t>
            </a:r>
            <a:endParaRPr lang="ko-KR" altLang="en-US" b="1" dirty="0">
              <a:solidFill>
                <a:schemeClr val="accent2"/>
              </a:solidFill>
              <a:latin typeface="나눔스퀘어" panose="020B0600000101010101" pitchFamily="50" charset="-127"/>
              <a:ea typeface="나눔스퀘어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17713" y="2861601"/>
            <a:ext cx="40895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ea typeface="나눔스퀘어"/>
              </a:rPr>
              <a:t>‘#’ </a:t>
            </a:r>
            <a:r>
              <a:rPr lang="ko-KR" altLang="en-US" sz="1600" dirty="0" smtClean="0">
                <a:ea typeface="나눔스퀘어"/>
              </a:rPr>
              <a:t>버튼을 누를 시 데이터 갱신</a:t>
            </a:r>
            <a:r>
              <a:rPr lang="en-US" altLang="ko-KR" sz="1600" dirty="0" smtClean="0">
                <a:ea typeface="나눔스퀘어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ea typeface="나눔스퀘어"/>
              </a:rPr>
              <a:t>비밀번호가 맞을 경우 </a:t>
            </a:r>
            <a:r>
              <a:rPr lang="ko-KR" altLang="en-US" sz="1600" dirty="0" err="1" smtClean="0">
                <a:ea typeface="나눔스퀘어"/>
              </a:rPr>
              <a:t>잠금장치가</a:t>
            </a:r>
            <a:r>
              <a:rPr lang="ko-KR" altLang="en-US" sz="1600" dirty="0" smtClean="0">
                <a:ea typeface="나눔스퀘어"/>
              </a:rPr>
              <a:t> 열림</a:t>
            </a:r>
            <a:r>
              <a:rPr lang="en-US" altLang="ko-KR" sz="1600" dirty="0" smtClean="0">
                <a:ea typeface="나눔스퀘어"/>
              </a:rPr>
              <a:t>.</a:t>
            </a:r>
            <a:endParaRPr lang="ko-KR" altLang="en-US" sz="1600" dirty="0">
              <a:ea typeface="나눔스퀘어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17713" y="4338530"/>
            <a:ext cx="4044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 smtClean="0">
                <a:ea typeface="나눔스퀘어"/>
              </a:rPr>
              <a:t>‘#’ </a:t>
            </a:r>
            <a:r>
              <a:rPr lang="ko-KR" altLang="en-US" sz="1600" dirty="0" smtClean="0">
                <a:ea typeface="나눔스퀘어"/>
              </a:rPr>
              <a:t>버튼을 누를 시 비밀번호 변경 가능</a:t>
            </a:r>
            <a:r>
              <a:rPr lang="en-US" altLang="ko-KR" sz="1600" dirty="0" smtClean="0">
                <a:ea typeface="나눔스퀘어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ea typeface="나눔스퀘어"/>
              </a:rPr>
              <a:t>‘*’ </a:t>
            </a:r>
            <a:r>
              <a:rPr lang="ko-KR" altLang="en-US" sz="1600" dirty="0" smtClean="0">
                <a:ea typeface="나눔스퀘어"/>
              </a:rPr>
              <a:t>버튼을 누를 시 </a:t>
            </a:r>
            <a:r>
              <a:rPr lang="ko-KR" altLang="en-US" sz="1600" dirty="0" err="1" smtClean="0">
                <a:ea typeface="나눔스퀘어"/>
              </a:rPr>
              <a:t>잠금장치가</a:t>
            </a:r>
            <a:r>
              <a:rPr lang="ko-KR" altLang="en-US" sz="1600" dirty="0" smtClean="0">
                <a:ea typeface="나눔스퀘어"/>
              </a:rPr>
              <a:t> 닫힘</a:t>
            </a:r>
            <a:r>
              <a:rPr lang="en-US" altLang="ko-KR" sz="1600" dirty="0" smtClean="0">
                <a:ea typeface="나눔스퀘어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5383" y="945052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2-3. </a:t>
            </a:r>
            <a:r>
              <a:rPr lang="ko-KR" altLang="en-US" sz="2000" kern="0" dirty="0" err="1" smtClean="0">
                <a:solidFill>
                  <a:srgbClr val="000000"/>
                </a:solidFill>
                <a:latin typeface="나눔스퀘어 ExtraBold" pitchFamily="50" charset="-127"/>
                <a:ea typeface="나눔스퀘어 ExtraBold" pitchFamily="50" charset="-127"/>
              </a:rPr>
              <a:t>아두이노</a:t>
            </a:r>
            <a:endParaRPr lang="en-US" altLang="ko-KR" sz="2000" b="1" kern="0" dirty="0">
              <a:solidFill>
                <a:srgbClr val="000000"/>
              </a:solidFill>
              <a:latin typeface="나눔스퀘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832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615</Words>
  <Application>Microsoft Office PowerPoint</Application>
  <PresentationFormat>사용자 지정</PresentationFormat>
  <Paragraphs>139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굴림</vt:lpstr>
      <vt:lpstr>Arial</vt:lpstr>
      <vt:lpstr>나눔스퀘어</vt:lpstr>
      <vt:lpstr>나눔바른고딕</vt:lpstr>
      <vt:lpstr>나눔스퀘</vt:lpstr>
      <vt:lpstr>맑은 고딕</vt:lpstr>
      <vt:lpstr>나눔스퀘어 ExtraBold</vt:lpstr>
      <vt:lpstr>나눔스퀘어 Bold</vt:lpstr>
      <vt:lpstr>메인 레이아웃_1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36</cp:revision>
  <dcterms:created xsi:type="dcterms:W3CDTF">2017-10-13T13:12:51Z</dcterms:created>
  <dcterms:modified xsi:type="dcterms:W3CDTF">2020-12-15T10:36:10Z</dcterms:modified>
</cp:coreProperties>
</file>