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w, Ji-Yeow [A&amp;BE]" initials="LJ[" lastIdx="4" clrIdx="0">
    <p:extLst>
      <p:ext uri="{19B8F6BF-5375-455C-9EA6-DF929625EA0E}">
        <p15:presenceInfo xmlns:p15="http://schemas.microsoft.com/office/powerpoint/2012/main" userId="S-1-5-21-1659004503-1450960922-1606980848-4884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F119-5C8A-4FB1-B5E5-3A27DA65C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EAB41-ABFE-4BF3-B2F8-A06438A8D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E47B8-7DD3-4630-B667-35EFEF72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86C-9167-43A7-821D-DC8A3AF63D3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924EB-D4EA-4484-AA12-563E5A01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6DA1D-6609-4D4C-B82F-D147B9E1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114-C177-4B0B-9029-D0DAE75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1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80E6-7ABB-47D9-BD7F-04E24516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0A55A-F394-4C6C-9F8C-0B7C3F29F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6D6E2-AAE0-4601-A8EF-EC1F3B32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86C-9167-43A7-821D-DC8A3AF63D3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C74E3-A37E-4CAE-A3BF-4A8BB34D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D1D4F-75EE-48CA-9D41-649BD90D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114-C177-4B0B-9029-D0DAE75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0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E75A1-85CD-4FD2-B02B-0235F3ACD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28822-688F-4DF3-BD1C-0630B2613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A8E2B-AAF0-4008-A35B-91024924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86C-9167-43A7-821D-DC8A3AF63D3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42732-E0FE-40DB-BD2F-8B675ED7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EC794-6DC2-445C-B9E9-41BDB173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114-C177-4B0B-9029-D0DAE75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6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3039-48B7-466E-8C14-C8967BC7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DDB90-3DB7-4E0D-B068-7E7DBA721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9DB82-E597-4E43-81C1-3A551874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86C-9167-43A7-821D-DC8A3AF63D3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6C264-96E1-48C2-8E7A-4EF72FD7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D8EA3-3BCB-4DC1-8B2F-1CA705CE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114-C177-4B0B-9029-D0DAE75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9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BDA6A-D49A-4DAC-B33C-2BDAEE70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CFF19-D120-42F6-81CE-76BD186A5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B4C5F-F527-4B09-A346-B805B29E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86C-9167-43A7-821D-DC8A3AF63D3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F69D6-A698-48E3-9ABF-DD57820F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7821F-42F6-4068-9E09-AAFD6647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114-C177-4B0B-9029-D0DAE75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E56FE-520A-4ED0-BD95-7B990E45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828B7-9CB3-4EB1-AA1B-D2CCEBE4F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C0FF4-66B1-440C-8765-90ECFB451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0A8B2-201A-4B2E-87BC-B1E23FEA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86C-9167-43A7-821D-DC8A3AF63D3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E4F2E-5A58-448B-B928-ECD230DC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FF415-4162-49B4-A731-451A7D5D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114-C177-4B0B-9029-D0DAE75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6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E01C-F86A-42AA-A465-25C628B8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17C66-5B95-49DA-9378-1429227BC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8E68A-54D7-405D-862B-AD14FEC85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B7FB5E-4974-4736-8AD9-0AC14828D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503F9-BF6C-4838-B945-4AD4269EF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81253-764A-425C-B4FB-02902A22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86C-9167-43A7-821D-DC8A3AF63D3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D34553-3AA6-4645-B062-B8F0A9FE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B2A1F-1918-46AF-B8A9-B21E45A6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114-C177-4B0B-9029-D0DAE75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9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06B5-7249-46BE-B900-873E02E3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B77CF-A78F-4F25-8B5E-5E7BF17E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86C-9167-43A7-821D-DC8A3AF63D3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6C6FD-749B-4031-B01C-62674A3B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EC76C-EE3A-40A7-BEBF-6F7A08E0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114-C177-4B0B-9029-D0DAE75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3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0449AC-5CAB-4FA8-BC6B-23D52C24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86C-9167-43A7-821D-DC8A3AF63D3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64FBB-2381-460B-AA77-2F07FB27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802AF-4604-4FB4-8F1A-757D14B9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114-C177-4B0B-9029-D0DAE75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5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0AEAA-9083-44F5-A96E-DAAFA3E6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4BF2F-AC11-4ABC-8D56-A68425D4A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BB660-6873-4233-AEF4-306F7AA00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0BC5E-33EE-4FD1-BBD7-31E47F0F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86C-9167-43A7-821D-DC8A3AF63D3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33084-9BC9-4CE3-BAD0-D6BB789D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F2C4E-13E0-4887-81A6-EC4390E7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114-C177-4B0B-9029-D0DAE75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7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D67E5-5D0B-4837-BFA1-1F39DF681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334A4-E307-4251-9AE1-8ED32E665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6E07E-076E-413F-AC58-6AC846371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1817A-BF95-47C4-ABB7-5629029C3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86C-9167-43A7-821D-DC8A3AF63D3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ADF02-9302-4180-857A-A730F393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4FAB9-7B32-45BE-AD07-26B13DED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114-C177-4B0B-9029-D0DAE75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A669B1-A33A-480E-B552-13C92F73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83725-30E7-4B2A-98EF-341E5BCC6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E319B-482B-4263-8839-97FA91EE5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7986C-9167-43A7-821D-DC8A3AF63D3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E0F81-552D-41A7-9D67-0F4788CDB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E2CBA-F12E-4F70-B413-BBAC433AE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F4114-C177-4B0B-9029-D0DAE75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1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F8468D-999A-416E-96C8-4147A990D650}"/>
              </a:ext>
            </a:extLst>
          </p:cNvPr>
          <p:cNvSpPr/>
          <p:nvPr/>
        </p:nvSpPr>
        <p:spPr>
          <a:xfrm>
            <a:off x="134224" y="1139823"/>
            <a:ext cx="1191237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research questions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051870E3-E7A2-4267-9AA9-FD86B90494A4}"/>
              </a:ext>
            </a:extLst>
          </p:cNvPr>
          <p:cNvSpPr/>
          <p:nvPr/>
        </p:nvSpPr>
        <p:spPr>
          <a:xfrm>
            <a:off x="1595306" y="1185962"/>
            <a:ext cx="875813" cy="3796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questions and raw 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B0B7C1-85B2-4A87-88D2-5B0221ECD840}"/>
              </a:ext>
            </a:extLst>
          </p:cNvPr>
          <p:cNvCxnSpPr>
            <a:stCxn id="4" idx="3"/>
          </p:cNvCxnSpPr>
          <p:nvPr/>
        </p:nvCxnSpPr>
        <p:spPr>
          <a:xfrm>
            <a:off x="1325461" y="1375763"/>
            <a:ext cx="2698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elay 7">
            <a:extLst>
              <a:ext uri="{FF2B5EF4-FFF2-40B4-BE49-F238E27FC236}">
                <a16:creationId xmlns:a16="http://schemas.microsoft.com/office/drawing/2014/main" id="{D152B88F-38DE-4E0F-BCDA-86DB12BEBC9E}"/>
              </a:ext>
            </a:extLst>
          </p:cNvPr>
          <p:cNvSpPr/>
          <p:nvPr/>
        </p:nvSpPr>
        <p:spPr>
          <a:xfrm>
            <a:off x="2739583" y="1055435"/>
            <a:ext cx="666352" cy="6221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we need weather data?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D79B12-9402-47DE-9A95-7ED9EC42A0D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471119" y="1366485"/>
            <a:ext cx="268464" cy="9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FFE036-E003-4B0F-956A-6E3086A357B3}"/>
              </a:ext>
            </a:extLst>
          </p:cNvPr>
          <p:cNvSpPr txBox="1"/>
          <p:nvPr/>
        </p:nvSpPr>
        <p:spPr>
          <a:xfrm>
            <a:off x="3032955" y="809215"/>
            <a:ext cx="39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3F7648-B8B4-4120-BC32-D1F455E2C7CA}"/>
              </a:ext>
            </a:extLst>
          </p:cNvPr>
          <p:cNvSpPr txBox="1"/>
          <p:nvPr/>
        </p:nvSpPr>
        <p:spPr>
          <a:xfrm>
            <a:off x="3392875" y="1160959"/>
            <a:ext cx="39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3E4858-161F-405B-9A8C-B65ED23C30ED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3405935" y="1366485"/>
            <a:ext cx="3997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E0E55F0-318C-4459-AFA3-CA227E8A62B9}"/>
              </a:ext>
            </a:extLst>
          </p:cNvPr>
          <p:cNvSpPr/>
          <p:nvPr/>
        </p:nvSpPr>
        <p:spPr>
          <a:xfrm>
            <a:off x="3805726" y="465861"/>
            <a:ext cx="783101" cy="3796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scrapping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D4CA91D-8E51-4F1A-ADA4-D3EB33C0B260}"/>
              </a:ext>
            </a:extLst>
          </p:cNvPr>
          <p:cNvCxnSpPr>
            <a:cxnSpLocks/>
            <a:stCxn id="8" idx="0"/>
            <a:endCxn id="18" idx="1"/>
          </p:cNvCxnSpPr>
          <p:nvPr/>
        </p:nvCxnSpPr>
        <p:spPr>
          <a:xfrm rot="5400000" flipH="1" flipV="1">
            <a:off x="3239356" y="489066"/>
            <a:ext cx="399772" cy="732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9E363A-E7C1-4224-909A-19737E8A05E4}"/>
              </a:ext>
            </a:extLst>
          </p:cNvPr>
          <p:cNvCxnSpPr>
            <a:cxnSpLocks/>
            <a:stCxn id="18" idx="2"/>
            <a:endCxn id="32" idx="0"/>
          </p:cNvCxnSpPr>
          <p:nvPr/>
        </p:nvCxnSpPr>
        <p:spPr>
          <a:xfrm>
            <a:off x="4197277" y="845464"/>
            <a:ext cx="1" cy="33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B538DCEC-946C-4530-B703-DD13976E069B}"/>
              </a:ext>
            </a:extLst>
          </p:cNvPr>
          <p:cNvSpPr/>
          <p:nvPr/>
        </p:nvSpPr>
        <p:spPr>
          <a:xfrm>
            <a:off x="3805728" y="1176684"/>
            <a:ext cx="783100" cy="3796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all 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2C4089-4716-4A15-BCC4-AD200361A669}"/>
              </a:ext>
            </a:extLst>
          </p:cNvPr>
          <p:cNvSpPr/>
          <p:nvPr/>
        </p:nvSpPr>
        <p:spPr>
          <a:xfrm>
            <a:off x="4865372" y="1130545"/>
            <a:ext cx="904868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Preliminary analysis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7C8BFE-EF05-458E-B54D-B84A45027D1A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4588828" y="1366485"/>
            <a:ext cx="276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Flowchart: Delay 57">
            <a:extLst>
              <a:ext uri="{FF2B5EF4-FFF2-40B4-BE49-F238E27FC236}">
                <a16:creationId xmlns:a16="http://schemas.microsoft.com/office/drawing/2014/main" id="{3CA6B09A-0885-498A-92FD-36336BE93A63}"/>
              </a:ext>
            </a:extLst>
          </p:cNvPr>
          <p:cNvSpPr/>
          <p:nvPr/>
        </p:nvSpPr>
        <p:spPr>
          <a:xfrm>
            <a:off x="7342553" y="1055435"/>
            <a:ext cx="842570" cy="6221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issues with the dataset?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D4C718B-058A-4D9E-92FD-2478DD60933B}"/>
              </a:ext>
            </a:extLst>
          </p:cNvPr>
          <p:cNvCxnSpPr>
            <a:cxnSpLocks/>
            <a:stCxn id="33" idx="3"/>
            <a:endCxn id="85" idx="1"/>
          </p:cNvCxnSpPr>
          <p:nvPr/>
        </p:nvCxnSpPr>
        <p:spPr>
          <a:xfrm flipV="1">
            <a:off x="5770240" y="1192250"/>
            <a:ext cx="379349" cy="17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2CF6861F-6B57-4ED1-AD2C-EF2876CDD660}"/>
              </a:ext>
            </a:extLst>
          </p:cNvPr>
          <p:cNvSpPr/>
          <p:nvPr/>
        </p:nvSpPr>
        <p:spPr>
          <a:xfrm>
            <a:off x="8622094" y="1130545"/>
            <a:ext cx="1186924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 data for analysis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AE3BE32-DF96-4B57-AB7F-39D98A854251}"/>
              </a:ext>
            </a:extLst>
          </p:cNvPr>
          <p:cNvCxnSpPr>
            <a:cxnSpLocks/>
            <a:stCxn id="58" idx="3"/>
            <a:endCxn id="73" idx="1"/>
          </p:cNvCxnSpPr>
          <p:nvPr/>
        </p:nvCxnSpPr>
        <p:spPr>
          <a:xfrm>
            <a:off x="8185123" y="1366485"/>
            <a:ext cx="436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875B268-C155-48BA-AB52-D2598C701B91}"/>
              </a:ext>
            </a:extLst>
          </p:cNvPr>
          <p:cNvSpPr txBox="1"/>
          <p:nvPr/>
        </p:nvSpPr>
        <p:spPr>
          <a:xfrm>
            <a:off x="8192247" y="1107177"/>
            <a:ext cx="39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4807B1E-B810-4C62-A51D-891E9B7E1324}"/>
              </a:ext>
            </a:extLst>
          </p:cNvPr>
          <p:cNvSpPr/>
          <p:nvPr/>
        </p:nvSpPr>
        <p:spPr>
          <a:xfrm>
            <a:off x="134224" y="230167"/>
            <a:ext cx="643598" cy="2778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</a:p>
        </p:txBody>
      </p: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D7686892-E3EC-4902-9951-21E23BA2277D}"/>
              </a:ext>
            </a:extLst>
          </p:cNvPr>
          <p:cNvSpPr/>
          <p:nvPr/>
        </p:nvSpPr>
        <p:spPr>
          <a:xfrm>
            <a:off x="847488" y="230858"/>
            <a:ext cx="678577" cy="27783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80" name="Flowchart: Delay 79">
            <a:extLst>
              <a:ext uri="{FF2B5EF4-FFF2-40B4-BE49-F238E27FC236}">
                <a16:creationId xmlns:a16="http://schemas.microsoft.com/office/drawing/2014/main" id="{30F10666-E9C2-402D-8D15-BBBA7F46A3CD}"/>
              </a:ext>
            </a:extLst>
          </p:cNvPr>
          <p:cNvSpPr/>
          <p:nvPr/>
        </p:nvSpPr>
        <p:spPr>
          <a:xfrm>
            <a:off x="1602832" y="240248"/>
            <a:ext cx="751333" cy="27783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for user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CE1EB18-F5BB-452F-AE4F-87332FA3EFC8}"/>
              </a:ext>
            </a:extLst>
          </p:cNvPr>
          <p:cNvSpPr/>
          <p:nvPr/>
        </p:nvSpPr>
        <p:spPr>
          <a:xfrm>
            <a:off x="74580" y="27708"/>
            <a:ext cx="2396540" cy="842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8D9F7AF-FEC4-4AF7-BAC7-BFCCE2AFCB20}"/>
              </a:ext>
            </a:extLst>
          </p:cNvPr>
          <p:cNvSpPr txBox="1"/>
          <p:nvPr/>
        </p:nvSpPr>
        <p:spPr>
          <a:xfrm>
            <a:off x="59478" y="2416"/>
            <a:ext cx="6660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</a:p>
        </p:txBody>
      </p: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7F8E7699-E7C3-4AE1-8687-7D820A5C3719}"/>
              </a:ext>
            </a:extLst>
          </p:cNvPr>
          <p:cNvSpPr/>
          <p:nvPr/>
        </p:nvSpPr>
        <p:spPr>
          <a:xfrm>
            <a:off x="6149589" y="1002449"/>
            <a:ext cx="858242" cy="3796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</a:t>
            </a:r>
          </a:p>
        </p:txBody>
      </p:sp>
      <p:sp>
        <p:nvSpPr>
          <p:cNvPr id="86" name="Flowchart: Alternate Process 85">
            <a:extLst>
              <a:ext uri="{FF2B5EF4-FFF2-40B4-BE49-F238E27FC236}">
                <a16:creationId xmlns:a16="http://schemas.microsoft.com/office/drawing/2014/main" id="{753746BE-EF6F-411D-9019-E81BAFCBE625}"/>
              </a:ext>
            </a:extLst>
          </p:cNvPr>
          <p:cNvSpPr/>
          <p:nvPr/>
        </p:nvSpPr>
        <p:spPr>
          <a:xfrm>
            <a:off x="6165911" y="1427196"/>
            <a:ext cx="842569" cy="3796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visualization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2761D00-8B17-4791-8456-A2960E0725A0}"/>
              </a:ext>
            </a:extLst>
          </p:cNvPr>
          <p:cNvCxnSpPr>
            <a:stCxn id="33" idx="3"/>
            <a:endCxn id="86" idx="1"/>
          </p:cNvCxnSpPr>
          <p:nvPr/>
        </p:nvCxnSpPr>
        <p:spPr>
          <a:xfrm>
            <a:off x="5770240" y="1366485"/>
            <a:ext cx="395671" cy="25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015A9D3-FA34-4161-A9FD-E3F2BCE4084A}"/>
              </a:ext>
            </a:extLst>
          </p:cNvPr>
          <p:cNvCxnSpPr>
            <a:stCxn id="85" idx="3"/>
            <a:endCxn id="58" idx="1"/>
          </p:cNvCxnSpPr>
          <p:nvPr/>
        </p:nvCxnSpPr>
        <p:spPr>
          <a:xfrm>
            <a:off x="7007831" y="1192250"/>
            <a:ext cx="334722" cy="17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7012810-6FF0-4AA8-AAB4-5D87DC0D1853}"/>
              </a:ext>
            </a:extLst>
          </p:cNvPr>
          <p:cNvCxnSpPr>
            <a:stCxn id="86" idx="3"/>
            <a:endCxn id="58" idx="1"/>
          </p:cNvCxnSpPr>
          <p:nvPr/>
        </p:nvCxnSpPr>
        <p:spPr>
          <a:xfrm flipV="1">
            <a:off x="7008480" y="1366485"/>
            <a:ext cx="334073" cy="25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5EC9F8F-F5D6-4CC7-B953-79FB6149B067}"/>
              </a:ext>
            </a:extLst>
          </p:cNvPr>
          <p:cNvSpPr/>
          <p:nvPr/>
        </p:nvSpPr>
        <p:spPr>
          <a:xfrm>
            <a:off x="7278929" y="271864"/>
            <a:ext cx="969818" cy="3796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 in missing data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54F9706-4005-4D32-BAA2-01497088DFF8}"/>
              </a:ext>
            </a:extLst>
          </p:cNvPr>
          <p:cNvCxnSpPr>
            <a:stCxn id="58" idx="0"/>
            <a:endCxn id="106" idx="2"/>
          </p:cNvCxnSpPr>
          <p:nvPr/>
        </p:nvCxnSpPr>
        <p:spPr>
          <a:xfrm flipV="1">
            <a:off x="7763838" y="651467"/>
            <a:ext cx="0" cy="40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CB713B1-E01C-4BE4-9F9C-D6549E8B832E}"/>
              </a:ext>
            </a:extLst>
          </p:cNvPr>
          <p:cNvSpPr txBox="1"/>
          <p:nvPr/>
        </p:nvSpPr>
        <p:spPr>
          <a:xfrm>
            <a:off x="7721358" y="687352"/>
            <a:ext cx="67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</a:t>
            </a:r>
          </a:p>
        </p:txBody>
      </p: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17413304-F8E2-45FC-A267-BBE75C7B1DBA}"/>
              </a:ext>
            </a:extLst>
          </p:cNvPr>
          <p:cNvSpPr/>
          <p:nvPr/>
        </p:nvSpPr>
        <p:spPr>
          <a:xfrm>
            <a:off x="6158074" y="271865"/>
            <a:ext cx="858242" cy="3796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ML to replace missing data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73683AC-9E0E-41A1-9CFB-BD3AB4CE1883}"/>
              </a:ext>
            </a:extLst>
          </p:cNvPr>
          <p:cNvCxnSpPr>
            <a:cxnSpLocks/>
            <a:stCxn id="106" idx="1"/>
            <a:endCxn id="111" idx="3"/>
          </p:cNvCxnSpPr>
          <p:nvPr/>
        </p:nvCxnSpPr>
        <p:spPr>
          <a:xfrm flipH="1">
            <a:off x="7016316" y="461666"/>
            <a:ext cx="262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2E99425A-6B9D-45C8-A9E3-5908AD090076}"/>
              </a:ext>
            </a:extLst>
          </p:cNvPr>
          <p:cNvCxnSpPr>
            <a:stCxn id="111" idx="1"/>
            <a:endCxn id="33" idx="0"/>
          </p:cNvCxnSpPr>
          <p:nvPr/>
        </p:nvCxnSpPr>
        <p:spPr>
          <a:xfrm rot="10800000" flipV="1">
            <a:off x="5317806" y="461665"/>
            <a:ext cx="840268" cy="668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3BF9181-BF95-43C6-9103-F4D9ECF26957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7763838" y="1677535"/>
            <a:ext cx="0" cy="350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BF07640-2D12-443C-B2B6-045C21E523CA}"/>
              </a:ext>
            </a:extLst>
          </p:cNvPr>
          <p:cNvSpPr txBox="1"/>
          <p:nvPr/>
        </p:nvSpPr>
        <p:spPr>
          <a:xfrm>
            <a:off x="7711711" y="1700158"/>
            <a:ext cx="631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</a:p>
        </p:txBody>
      </p:sp>
      <p:sp>
        <p:nvSpPr>
          <p:cNvPr id="123" name="Flowchart: Delay 122">
            <a:extLst>
              <a:ext uri="{FF2B5EF4-FFF2-40B4-BE49-F238E27FC236}">
                <a16:creationId xmlns:a16="http://schemas.microsoft.com/office/drawing/2014/main" id="{8B3A390D-7227-4697-83E6-28759B6FC1B0}"/>
              </a:ext>
            </a:extLst>
          </p:cNvPr>
          <p:cNvSpPr/>
          <p:nvPr/>
        </p:nvSpPr>
        <p:spPr>
          <a:xfrm>
            <a:off x="7408060" y="2016713"/>
            <a:ext cx="711556" cy="47188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outliers  valid ?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D3B0393-C7D2-45F0-BE0F-14CDC8D22734}"/>
              </a:ext>
            </a:extLst>
          </p:cNvPr>
          <p:cNvSpPr txBox="1"/>
          <p:nvPr/>
        </p:nvSpPr>
        <p:spPr>
          <a:xfrm>
            <a:off x="7030381" y="2016713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686FEDA-8C90-47B6-AFC6-3983A0EF548A}"/>
              </a:ext>
            </a:extLst>
          </p:cNvPr>
          <p:cNvSpPr/>
          <p:nvPr/>
        </p:nvSpPr>
        <p:spPr>
          <a:xfrm>
            <a:off x="6187811" y="2016713"/>
            <a:ext cx="842570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the outliers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3C3421F-852C-4EF0-8A98-C396F4399FA5}"/>
              </a:ext>
            </a:extLst>
          </p:cNvPr>
          <p:cNvCxnSpPr>
            <a:stCxn id="123" idx="1"/>
            <a:endCxn id="125" idx="3"/>
          </p:cNvCxnSpPr>
          <p:nvPr/>
        </p:nvCxnSpPr>
        <p:spPr>
          <a:xfrm flipH="1">
            <a:off x="7030381" y="2252653"/>
            <a:ext cx="377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B8146A29-D16D-431C-841D-AEB8186F6EC9}"/>
              </a:ext>
            </a:extLst>
          </p:cNvPr>
          <p:cNvCxnSpPr>
            <a:stCxn id="125" idx="1"/>
            <a:endCxn id="33" idx="2"/>
          </p:cNvCxnSpPr>
          <p:nvPr/>
        </p:nvCxnSpPr>
        <p:spPr>
          <a:xfrm rot="10800000">
            <a:off x="5317807" y="1602425"/>
            <a:ext cx="870005" cy="650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FE89DC5-267D-45C6-A6B0-DE317C7C8AFC}"/>
              </a:ext>
            </a:extLst>
          </p:cNvPr>
          <p:cNvCxnSpPr>
            <a:cxnSpLocks/>
            <a:stCxn id="123" idx="3"/>
            <a:endCxn id="73" idx="2"/>
          </p:cNvCxnSpPr>
          <p:nvPr/>
        </p:nvCxnSpPr>
        <p:spPr>
          <a:xfrm flipV="1">
            <a:off x="8119616" y="1602425"/>
            <a:ext cx="1095940" cy="650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7F606E06-6F50-46AA-B0F5-A87AFD3677D7}"/>
              </a:ext>
            </a:extLst>
          </p:cNvPr>
          <p:cNvSpPr txBox="1"/>
          <p:nvPr/>
        </p:nvSpPr>
        <p:spPr>
          <a:xfrm>
            <a:off x="8080216" y="2034857"/>
            <a:ext cx="39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CCC98D3-B5CC-4FEC-B854-944F7A1CA091}"/>
              </a:ext>
            </a:extLst>
          </p:cNvPr>
          <p:cNvSpPr/>
          <p:nvPr/>
        </p:nvSpPr>
        <p:spPr>
          <a:xfrm>
            <a:off x="-7317" y="1556286"/>
            <a:ext cx="1401645" cy="1214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analyte concentration higher in one catchment than the other?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analyte load higher in one catchment than the other?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 flow, ppt, and temp affect analyte load?</a:t>
            </a:r>
          </a:p>
        </p:txBody>
      </p:sp>
      <p:sp>
        <p:nvSpPr>
          <p:cNvPr id="142" name="Flowchart: Delay 141">
            <a:extLst>
              <a:ext uri="{FF2B5EF4-FFF2-40B4-BE49-F238E27FC236}">
                <a16:creationId xmlns:a16="http://schemas.microsoft.com/office/drawing/2014/main" id="{1824E02B-E02E-4628-B9D1-3121F6A10251}"/>
              </a:ext>
            </a:extLst>
          </p:cNvPr>
          <p:cNvSpPr/>
          <p:nvPr/>
        </p:nvSpPr>
        <p:spPr>
          <a:xfrm>
            <a:off x="9919857" y="2011330"/>
            <a:ext cx="711556" cy="47188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normal dataset?</a:t>
            </a:r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99FA4FDD-7FC4-4F09-A869-DE7D3D59FA8C}"/>
              </a:ext>
            </a:extLst>
          </p:cNvPr>
          <p:cNvCxnSpPr>
            <a:stCxn id="73" idx="3"/>
            <a:endCxn id="142" idx="0"/>
          </p:cNvCxnSpPr>
          <p:nvPr/>
        </p:nvCxnSpPr>
        <p:spPr>
          <a:xfrm>
            <a:off x="9809018" y="1366485"/>
            <a:ext cx="466617" cy="644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7516EAB-BC3D-421B-ADCE-68F3A9E7D81C}"/>
              </a:ext>
            </a:extLst>
          </p:cNvPr>
          <p:cNvSpPr/>
          <p:nvPr/>
        </p:nvSpPr>
        <p:spPr>
          <a:xfrm>
            <a:off x="11181147" y="2787850"/>
            <a:ext cx="827737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transform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DF54915-4160-4690-B393-D67BFA8C6821}"/>
              </a:ext>
            </a:extLst>
          </p:cNvPr>
          <p:cNvCxnSpPr>
            <a:cxnSpLocks/>
          </p:cNvCxnSpPr>
          <p:nvPr/>
        </p:nvCxnSpPr>
        <p:spPr>
          <a:xfrm>
            <a:off x="10321813" y="2460192"/>
            <a:ext cx="1" cy="34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4" name="Flowchart: Delay 153">
            <a:extLst>
              <a:ext uri="{FF2B5EF4-FFF2-40B4-BE49-F238E27FC236}">
                <a16:creationId xmlns:a16="http://schemas.microsoft.com/office/drawing/2014/main" id="{9E28C6C5-A702-44B4-9E4B-71FE6C346123}"/>
              </a:ext>
            </a:extLst>
          </p:cNvPr>
          <p:cNvSpPr/>
          <p:nvPr/>
        </p:nvSpPr>
        <p:spPr>
          <a:xfrm>
            <a:off x="9919857" y="2785062"/>
            <a:ext cx="711556" cy="47188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B4FAE05-30AA-4265-8049-FD150DCCBC45}"/>
              </a:ext>
            </a:extLst>
          </p:cNvPr>
          <p:cNvSpPr txBox="1"/>
          <p:nvPr/>
        </p:nvSpPr>
        <p:spPr>
          <a:xfrm>
            <a:off x="10320178" y="2503119"/>
            <a:ext cx="385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1AAA8F8-9198-421F-AE4C-DB884B00BD84}"/>
              </a:ext>
            </a:extLst>
          </p:cNvPr>
          <p:cNvCxnSpPr>
            <a:cxnSpLocks/>
            <a:stCxn id="154" idx="3"/>
            <a:endCxn id="148" idx="1"/>
          </p:cNvCxnSpPr>
          <p:nvPr/>
        </p:nvCxnSpPr>
        <p:spPr>
          <a:xfrm>
            <a:off x="10631413" y="3021002"/>
            <a:ext cx="549734" cy="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6F204A2C-C2BB-42C6-AE7A-EBAAE960F8E6}"/>
              </a:ext>
            </a:extLst>
          </p:cNvPr>
          <p:cNvSpPr txBox="1"/>
          <p:nvPr/>
        </p:nvSpPr>
        <p:spPr>
          <a:xfrm>
            <a:off x="10632575" y="2831803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164" name="Flowchart: Delay 163">
            <a:extLst>
              <a:ext uri="{FF2B5EF4-FFF2-40B4-BE49-F238E27FC236}">
                <a16:creationId xmlns:a16="http://schemas.microsoft.com/office/drawing/2014/main" id="{EA13859A-F5D9-4A98-A062-5D506BBEC054}"/>
              </a:ext>
            </a:extLst>
          </p:cNvPr>
          <p:cNvSpPr/>
          <p:nvPr/>
        </p:nvSpPr>
        <p:spPr>
          <a:xfrm>
            <a:off x="11243826" y="3676479"/>
            <a:ext cx="711556" cy="47188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Normal?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3B84A1A-91CE-498C-BADA-298400173E3A}"/>
              </a:ext>
            </a:extLst>
          </p:cNvPr>
          <p:cNvCxnSpPr>
            <a:cxnSpLocks/>
            <a:stCxn id="148" idx="2"/>
            <a:endCxn id="164" idx="0"/>
          </p:cNvCxnSpPr>
          <p:nvPr/>
        </p:nvCxnSpPr>
        <p:spPr>
          <a:xfrm>
            <a:off x="11595016" y="3259730"/>
            <a:ext cx="4588" cy="41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87C68DFF-4B57-47EB-A87B-7F507596DA4A}"/>
              </a:ext>
            </a:extLst>
          </p:cNvPr>
          <p:cNvSpPr txBox="1"/>
          <p:nvPr/>
        </p:nvSpPr>
        <p:spPr>
          <a:xfrm>
            <a:off x="10303694" y="3311207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D8505F3-95BA-4F81-A448-81E7A14B08AC}"/>
              </a:ext>
            </a:extLst>
          </p:cNvPr>
          <p:cNvSpPr/>
          <p:nvPr/>
        </p:nvSpPr>
        <p:spPr>
          <a:xfrm>
            <a:off x="9586113" y="3668089"/>
            <a:ext cx="1390218" cy="5076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461AAB8-5A59-40CB-A002-62AF20254688}"/>
              </a:ext>
            </a:extLst>
          </p:cNvPr>
          <p:cNvCxnSpPr>
            <a:cxnSpLocks/>
            <a:stCxn id="154" idx="2"/>
            <a:endCxn id="169" idx="0"/>
          </p:cNvCxnSpPr>
          <p:nvPr/>
        </p:nvCxnSpPr>
        <p:spPr>
          <a:xfrm>
            <a:off x="10275635" y="3256942"/>
            <a:ext cx="5587" cy="411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48691BE-095A-407C-B84E-0388B0E379A8}"/>
              </a:ext>
            </a:extLst>
          </p:cNvPr>
          <p:cNvCxnSpPr>
            <a:cxnSpLocks/>
            <a:stCxn id="164" idx="1"/>
            <a:endCxn id="169" idx="3"/>
          </p:cNvCxnSpPr>
          <p:nvPr/>
        </p:nvCxnSpPr>
        <p:spPr>
          <a:xfrm flipH="1">
            <a:off x="10976331" y="3912419"/>
            <a:ext cx="267495" cy="9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FB6A2D24-BF94-4461-A623-B2D4A0549E59}"/>
              </a:ext>
            </a:extLst>
          </p:cNvPr>
          <p:cNvSpPr txBox="1"/>
          <p:nvPr/>
        </p:nvSpPr>
        <p:spPr>
          <a:xfrm>
            <a:off x="10906280" y="3682296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9D4BD32-06B8-41BD-8C18-B75E89F381D1}"/>
              </a:ext>
            </a:extLst>
          </p:cNvPr>
          <p:cNvSpPr/>
          <p:nvPr/>
        </p:nvSpPr>
        <p:spPr>
          <a:xfrm>
            <a:off x="11156908" y="4458831"/>
            <a:ext cx="900259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original data with caution note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6C39D49-39C3-4E81-860C-F19581546F03}"/>
              </a:ext>
            </a:extLst>
          </p:cNvPr>
          <p:cNvSpPr txBox="1"/>
          <p:nvPr/>
        </p:nvSpPr>
        <p:spPr>
          <a:xfrm>
            <a:off x="11575557" y="4175769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05178B5-2B40-4281-B573-EB7130D3E6D1}"/>
              </a:ext>
            </a:extLst>
          </p:cNvPr>
          <p:cNvCxnSpPr>
            <a:cxnSpLocks/>
            <a:stCxn id="164" idx="2"/>
            <a:endCxn id="178" idx="0"/>
          </p:cNvCxnSpPr>
          <p:nvPr/>
        </p:nvCxnSpPr>
        <p:spPr>
          <a:xfrm>
            <a:off x="11599604" y="4148359"/>
            <a:ext cx="7434" cy="31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2A98B1B6-05DB-4B47-A1DA-CD38164277E0}"/>
              </a:ext>
            </a:extLst>
          </p:cNvPr>
          <p:cNvCxnSpPr>
            <a:cxnSpLocks/>
            <a:stCxn id="178" idx="1"/>
            <a:endCxn id="169" idx="2"/>
          </p:cNvCxnSpPr>
          <p:nvPr/>
        </p:nvCxnSpPr>
        <p:spPr>
          <a:xfrm rot="10800000">
            <a:off x="10281222" y="4175769"/>
            <a:ext cx="875686" cy="519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AA3ECC3F-1667-406F-B9FD-237DC91251FB}"/>
              </a:ext>
            </a:extLst>
          </p:cNvPr>
          <p:cNvCxnSpPr>
            <a:cxnSpLocks/>
            <a:stCxn id="142" idx="1"/>
            <a:endCxn id="169" idx="1"/>
          </p:cNvCxnSpPr>
          <p:nvPr/>
        </p:nvCxnSpPr>
        <p:spPr>
          <a:xfrm rot="10800000" flipV="1">
            <a:off x="9586113" y="2247269"/>
            <a:ext cx="333744" cy="1674659"/>
          </a:xfrm>
          <a:prstGeom prst="bentConnector3">
            <a:avLst>
              <a:gd name="adj1" fmla="val 16849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B882AF40-5946-4266-804C-0B017052763F}"/>
              </a:ext>
            </a:extLst>
          </p:cNvPr>
          <p:cNvSpPr txBox="1"/>
          <p:nvPr/>
        </p:nvSpPr>
        <p:spPr>
          <a:xfrm>
            <a:off x="9586112" y="2039145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192" name="Flowchart: Alternate Process 191">
            <a:extLst>
              <a:ext uri="{FF2B5EF4-FFF2-40B4-BE49-F238E27FC236}">
                <a16:creationId xmlns:a16="http://schemas.microsoft.com/office/drawing/2014/main" id="{E9E6B334-EF33-49DC-8E13-49C147E09DD8}"/>
              </a:ext>
            </a:extLst>
          </p:cNvPr>
          <p:cNvSpPr/>
          <p:nvPr/>
        </p:nvSpPr>
        <p:spPr>
          <a:xfrm>
            <a:off x="7560244" y="4499255"/>
            <a:ext cx="783100" cy="3796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outputs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E25570D-B632-40C6-AB30-D9E098E1CAF3}"/>
              </a:ext>
            </a:extLst>
          </p:cNvPr>
          <p:cNvSpPr/>
          <p:nvPr/>
        </p:nvSpPr>
        <p:spPr>
          <a:xfrm>
            <a:off x="3619352" y="1514435"/>
            <a:ext cx="1329067" cy="622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Analyte concentration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Precipitation data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B03E0664-2412-42E0-BE8C-93B0106F05E2}"/>
              </a:ext>
            </a:extLst>
          </p:cNvPr>
          <p:cNvSpPr/>
          <p:nvPr/>
        </p:nvSpPr>
        <p:spPr>
          <a:xfrm>
            <a:off x="8571115" y="494286"/>
            <a:ext cx="1329067" cy="622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Normality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T-test/Wilcoxon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 cumulative ppt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288AB6AC-9C3C-43E8-ABD7-5A0AA0D979B5}"/>
              </a:ext>
            </a:extLst>
          </p:cNvPr>
          <p:cNvCxnSpPr>
            <a:cxnSpLocks/>
            <a:endCxn id="109" idx="3"/>
          </p:cNvCxnSpPr>
          <p:nvPr/>
        </p:nvCxnSpPr>
        <p:spPr>
          <a:xfrm rot="10800000" flipV="1">
            <a:off x="9511484" y="4173690"/>
            <a:ext cx="524571" cy="515366"/>
          </a:xfrm>
          <a:prstGeom prst="bentConnector3">
            <a:avLst>
              <a:gd name="adj1" fmla="val -757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9" name="Flowchart: Delay 198">
            <a:extLst>
              <a:ext uri="{FF2B5EF4-FFF2-40B4-BE49-F238E27FC236}">
                <a16:creationId xmlns:a16="http://schemas.microsoft.com/office/drawing/2014/main" id="{B5DD5EF3-94BD-429B-9B53-678DD8F8FE18}"/>
              </a:ext>
            </a:extLst>
          </p:cNvPr>
          <p:cNvSpPr/>
          <p:nvPr/>
        </p:nvSpPr>
        <p:spPr>
          <a:xfrm>
            <a:off x="6474405" y="4378006"/>
            <a:ext cx="793518" cy="6221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they answer research questions?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77012BF-8D08-411E-9F51-A2860A082AD6}"/>
              </a:ext>
            </a:extLst>
          </p:cNvPr>
          <p:cNvCxnSpPr>
            <a:stCxn id="192" idx="1"/>
            <a:endCxn id="199" idx="3"/>
          </p:cNvCxnSpPr>
          <p:nvPr/>
        </p:nvCxnSpPr>
        <p:spPr>
          <a:xfrm flipH="1">
            <a:off x="7267923" y="4689056"/>
            <a:ext cx="292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Flowchart: Alternate Process 202">
            <a:extLst>
              <a:ext uri="{FF2B5EF4-FFF2-40B4-BE49-F238E27FC236}">
                <a16:creationId xmlns:a16="http://schemas.microsoft.com/office/drawing/2014/main" id="{B8743CF2-771F-47F7-BEA1-A00AB6B44F31}"/>
              </a:ext>
            </a:extLst>
          </p:cNvPr>
          <p:cNvSpPr/>
          <p:nvPr/>
        </p:nvSpPr>
        <p:spPr>
          <a:xfrm>
            <a:off x="4977745" y="5042963"/>
            <a:ext cx="1055195" cy="710948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report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6B8E2BB-19D0-4EBB-B999-C209E80F6CE8}"/>
              </a:ext>
            </a:extLst>
          </p:cNvPr>
          <p:cNvSpPr txBox="1"/>
          <p:nvPr/>
        </p:nvSpPr>
        <p:spPr>
          <a:xfrm>
            <a:off x="6474913" y="4991975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212" name="Flowchart: Delay 211">
            <a:extLst>
              <a:ext uri="{FF2B5EF4-FFF2-40B4-BE49-F238E27FC236}">
                <a16:creationId xmlns:a16="http://schemas.microsoft.com/office/drawing/2014/main" id="{A55F0EE5-1B18-40C5-B44C-178B82C8A570}"/>
              </a:ext>
            </a:extLst>
          </p:cNvPr>
          <p:cNvSpPr/>
          <p:nvPr/>
        </p:nvSpPr>
        <p:spPr>
          <a:xfrm>
            <a:off x="6419904" y="3004379"/>
            <a:ext cx="922649" cy="81612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answer the questions by looking at the dataset differently?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D4FDB0B-272F-4CE6-97D9-073A1893BA28}"/>
              </a:ext>
            </a:extLst>
          </p:cNvPr>
          <p:cNvCxnSpPr>
            <a:cxnSpLocks/>
            <a:stCxn id="199" idx="0"/>
            <a:endCxn id="212" idx="2"/>
          </p:cNvCxnSpPr>
          <p:nvPr/>
        </p:nvCxnSpPr>
        <p:spPr>
          <a:xfrm flipV="1">
            <a:off x="6871164" y="3820503"/>
            <a:ext cx="10065" cy="557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4F534B87-DBE3-4EEA-BDF4-0D4785DFC193}"/>
              </a:ext>
            </a:extLst>
          </p:cNvPr>
          <p:cNvSpPr txBox="1"/>
          <p:nvPr/>
        </p:nvSpPr>
        <p:spPr>
          <a:xfrm>
            <a:off x="6587195" y="4085616"/>
            <a:ext cx="39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02E0BFBE-BEBA-4E86-9E4D-07DE530A7CA2}"/>
              </a:ext>
            </a:extLst>
          </p:cNvPr>
          <p:cNvSpPr/>
          <p:nvPr/>
        </p:nvSpPr>
        <p:spPr>
          <a:xfrm>
            <a:off x="3831452" y="2520425"/>
            <a:ext cx="904868" cy="584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gathering/ scrapping</a:t>
            </a:r>
          </a:p>
        </p:txBody>
      </p: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9BED82AA-9D64-4D08-94FF-3BD93B7FD605}"/>
              </a:ext>
            </a:extLst>
          </p:cNvPr>
          <p:cNvCxnSpPr>
            <a:cxnSpLocks/>
            <a:stCxn id="260" idx="0"/>
            <a:endCxn id="193" idx="2"/>
          </p:cNvCxnSpPr>
          <p:nvPr/>
        </p:nvCxnSpPr>
        <p:spPr>
          <a:xfrm flipV="1">
            <a:off x="4283886" y="2136535"/>
            <a:ext cx="0" cy="38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D8E3374F-6BED-49FD-8F31-2F94625F02F7}"/>
              </a:ext>
            </a:extLst>
          </p:cNvPr>
          <p:cNvSpPr txBox="1"/>
          <p:nvPr/>
        </p:nvSpPr>
        <p:spPr>
          <a:xfrm>
            <a:off x="5992288" y="3205164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B28C4D71-BE15-4419-866E-848B7BAF1DD3}"/>
              </a:ext>
            </a:extLst>
          </p:cNvPr>
          <p:cNvSpPr txBox="1"/>
          <p:nvPr/>
        </p:nvSpPr>
        <p:spPr>
          <a:xfrm>
            <a:off x="7306781" y="3186782"/>
            <a:ext cx="39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286" name="Flowchart: Delay 285">
            <a:extLst>
              <a:ext uri="{FF2B5EF4-FFF2-40B4-BE49-F238E27FC236}">
                <a16:creationId xmlns:a16="http://schemas.microsoft.com/office/drawing/2014/main" id="{0BAFE2A2-9B63-4ACF-B2BA-328206CD8D69}"/>
              </a:ext>
            </a:extLst>
          </p:cNvPr>
          <p:cNvSpPr/>
          <p:nvPr/>
        </p:nvSpPr>
        <p:spPr>
          <a:xfrm>
            <a:off x="5042397" y="3067182"/>
            <a:ext cx="922649" cy="71597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answer the questions with more data?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6CF632DE-23F4-46E9-9DE2-C069247D15A3}"/>
              </a:ext>
            </a:extLst>
          </p:cNvPr>
          <p:cNvCxnSpPr>
            <a:cxnSpLocks/>
            <a:stCxn id="212" idx="3"/>
            <a:endCxn id="73" idx="2"/>
          </p:cNvCxnSpPr>
          <p:nvPr/>
        </p:nvCxnSpPr>
        <p:spPr>
          <a:xfrm flipV="1">
            <a:off x="7342553" y="1602425"/>
            <a:ext cx="1873003" cy="1810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C4CC6BBC-0170-49B1-A1E5-73A0FD1DE5DB}"/>
              </a:ext>
            </a:extLst>
          </p:cNvPr>
          <p:cNvCxnSpPr>
            <a:cxnSpLocks/>
            <a:stCxn id="212" idx="1"/>
            <a:endCxn id="286" idx="3"/>
          </p:cNvCxnSpPr>
          <p:nvPr/>
        </p:nvCxnSpPr>
        <p:spPr>
          <a:xfrm flipH="1">
            <a:off x="5965046" y="3412441"/>
            <a:ext cx="454858" cy="1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Connector: Elbow 297">
            <a:extLst>
              <a:ext uri="{FF2B5EF4-FFF2-40B4-BE49-F238E27FC236}">
                <a16:creationId xmlns:a16="http://schemas.microsoft.com/office/drawing/2014/main" id="{DB9446F7-2FDE-4A72-AD57-7B9F2C21508B}"/>
              </a:ext>
            </a:extLst>
          </p:cNvPr>
          <p:cNvCxnSpPr>
            <a:cxnSpLocks/>
            <a:stCxn id="286" idx="1"/>
            <a:endCxn id="260" idx="2"/>
          </p:cNvCxnSpPr>
          <p:nvPr/>
        </p:nvCxnSpPr>
        <p:spPr>
          <a:xfrm rot="10800000">
            <a:off x="4283887" y="3104528"/>
            <a:ext cx="758511" cy="320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1" name="Rectangle 300">
            <a:extLst>
              <a:ext uri="{FF2B5EF4-FFF2-40B4-BE49-F238E27FC236}">
                <a16:creationId xmlns:a16="http://schemas.microsoft.com/office/drawing/2014/main" id="{DCDA2174-3F62-45A0-A25A-71D93F3F88C9}"/>
              </a:ext>
            </a:extLst>
          </p:cNvPr>
          <p:cNvSpPr/>
          <p:nvPr/>
        </p:nvSpPr>
        <p:spPr>
          <a:xfrm>
            <a:off x="4898261" y="4067595"/>
            <a:ext cx="1206319" cy="6680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possible reasons and future recommendations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89057E7F-E880-46F4-B2A0-8F11F13AC813}"/>
              </a:ext>
            </a:extLst>
          </p:cNvPr>
          <p:cNvSpPr txBox="1"/>
          <p:nvPr/>
        </p:nvSpPr>
        <p:spPr>
          <a:xfrm>
            <a:off x="4485984" y="3220282"/>
            <a:ext cx="39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5979E166-426D-4AB6-BA70-386D8CAC6DB8}"/>
              </a:ext>
            </a:extLst>
          </p:cNvPr>
          <p:cNvSpPr txBox="1"/>
          <p:nvPr/>
        </p:nvSpPr>
        <p:spPr>
          <a:xfrm>
            <a:off x="5442703" y="3775148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B14732D0-5772-4CAF-8858-67C712FD1ABA}"/>
              </a:ext>
            </a:extLst>
          </p:cNvPr>
          <p:cNvCxnSpPr>
            <a:stCxn id="286" idx="2"/>
            <a:endCxn id="301" idx="0"/>
          </p:cNvCxnSpPr>
          <p:nvPr/>
        </p:nvCxnSpPr>
        <p:spPr>
          <a:xfrm flipH="1">
            <a:off x="5501421" y="3783158"/>
            <a:ext cx="2301" cy="284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01BDD11D-35B3-4879-A775-F08987A19B97}"/>
              </a:ext>
            </a:extLst>
          </p:cNvPr>
          <p:cNvCxnSpPr>
            <a:stCxn id="301" idx="2"/>
            <a:endCxn id="203" idx="0"/>
          </p:cNvCxnSpPr>
          <p:nvPr/>
        </p:nvCxnSpPr>
        <p:spPr>
          <a:xfrm>
            <a:off x="5501421" y="4735669"/>
            <a:ext cx="3922" cy="307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Connector: Elbow 308">
            <a:extLst>
              <a:ext uri="{FF2B5EF4-FFF2-40B4-BE49-F238E27FC236}">
                <a16:creationId xmlns:a16="http://schemas.microsoft.com/office/drawing/2014/main" id="{67BB1603-E3E7-44D1-9B88-5C831F9C0BCC}"/>
              </a:ext>
            </a:extLst>
          </p:cNvPr>
          <p:cNvCxnSpPr>
            <a:cxnSpLocks/>
            <a:stCxn id="199" idx="2"/>
            <a:endCxn id="203" idx="3"/>
          </p:cNvCxnSpPr>
          <p:nvPr/>
        </p:nvCxnSpPr>
        <p:spPr>
          <a:xfrm rot="5400000">
            <a:off x="6252887" y="4780159"/>
            <a:ext cx="398331" cy="8382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D56DCD21-8D03-410B-BAFF-D528F305D51B}"/>
              </a:ext>
            </a:extLst>
          </p:cNvPr>
          <p:cNvCxnSpPr>
            <a:cxnSpLocks/>
          </p:cNvCxnSpPr>
          <p:nvPr/>
        </p:nvCxnSpPr>
        <p:spPr>
          <a:xfrm>
            <a:off x="613849" y="666562"/>
            <a:ext cx="276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2F58B525-D1B9-4B31-97C6-8BBE3BECA354}"/>
              </a:ext>
            </a:extLst>
          </p:cNvPr>
          <p:cNvCxnSpPr>
            <a:cxnSpLocks/>
          </p:cNvCxnSpPr>
          <p:nvPr/>
        </p:nvCxnSpPr>
        <p:spPr>
          <a:xfrm>
            <a:off x="194934" y="651467"/>
            <a:ext cx="276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6D75E5D5-A251-4B37-80D1-383B956A2DC8}"/>
              </a:ext>
            </a:extLst>
          </p:cNvPr>
          <p:cNvSpPr txBox="1"/>
          <p:nvPr/>
        </p:nvSpPr>
        <p:spPr>
          <a:xfrm>
            <a:off x="102781" y="649784"/>
            <a:ext cx="3354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ACDF0414-FCAE-4E73-A135-AB9AD60D4685}"/>
              </a:ext>
            </a:extLst>
          </p:cNvPr>
          <p:cNvSpPr txBox="1"/>
          <p:nvPr/>
        </p:nvSpPr>
        <p:spPr>
          <a:xfrm>
            <a:off x="532058" y="659856"/>
            <a:ext cx="5485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24E66EC-233C-4FC0-99DB-A5BA59426310}"/>
              </a:ext>
            </a:extLst>
          </p:cNvPr>
          <p:cNvSpPr/>
          <p:nvPr/>
        </p:nvSpPr>
        <p:spPr>
          <a:xfrm>
            <a:off x="8668913" y="4453116"/>
            <a:ext cx="842570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calculation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281ADD-A7C3-4F71-A90A-66EF1D031685}"/>
              </a:ext>
            </a:extLst>
          </p:cNvPr>
          <p:cNvCxnSpPr>
            <a:stCxn id="109" idx="1"/>
            <a:endCxn id="192" idx="3"/>
          </p:cNvCxnSpPr>
          <p:nvPr/>
        </p:nvCxnSpPr>
        <p:spPr>
          <a:xfrm flipH="1">
            <a:off x="8343344" y="4689056"/>
            <a:ext cx="325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C49A94A2-5155-429D-8453-10BC1D99A672}"/>
              </a:ext>
            </a:extLst>
          </p:cNvPr>
          <p:cNvCxnSpPr>
            <a:cxnSpLocks/>
            <a:endCxn id="122" idx="3"/>
          </p:cNvCxnSpPr>
          <p:nvPr/>
        </p:nvCxnSpPr>
        <p:spPr>
          <a:xfrm rot="5400000">
            <a:off x="9473315" y="4736650"/>
            <a:ext cx="653691" cy="5585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0A77D2B-BD9B-4819-94B9-B8A205395471}"/>
              </a:ext>
            </a:extLst>
          </p:cNvPr>
          <p:cNvSpPr/>
          <p:nvPr/>
        </p:nvSpPr>
        <p:spPr>
          <a:xfrm>
            <a:off x="8678338" y="5106807"/>
            <a:ext cx="842570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T-test/ Wilcoxon test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88F02C21-3EDE-4A4A-94E2-F706CC39E150}"/>
              </a:ext>
            </a:extLst>
          </p:cNvPr>
          <p:cNvCxnSpPr>
            <a:cxnSpLocks/>
            <a:endCxn id="128" idx="3"/>
          </p:cNvCxnSpPr>
          <p:nvPr/>
        </p:nvCxnSpPr>
        <p:spPr>
          <a:xfrm rot="5400000">
            <a:off x="9500344" y="5335721"/>
            <a:ext cx="599632" cy="5585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B56EC01-FCED-4DF0-B3CD-C52085AD8C7C}"/>
              </a:ext>
            </a:extLst>
          </p:cNvPr>
          <p:cNvSpPr/>
          <p:nvPr/>
        </p:nvSpPr>
        <p:spPr>
          <a:xfrm>
            <a:off x="8678338" y="5678848"/>
            <a:ext cx="842570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 (PCA)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1C00C58-3A02-41EF-B610-7A318F1CC203}"/>
              </a:ext>
            </a:extLst>
          </p:cNvPr>
          <p:cNvCxnSpPr>
            <a:stCxn id="122" idx="1"/>
            <a:endCxn id="192" idx="2"/>
          </p:cNvCxnSpPr>
          <p:nvPr/>
        </p:nvCxnSpPr>
        <p:spPr>
          <a:xfrm rot="10800000">
            <a:off x="7951794" y="4878857"/>
            <a:ext cx="726544" cy="4638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856C0F0-63C9-4EC4-98B1-549F3E832DB5}"/>
              </a:ext>
            </a:extLst>
          </p:cNvPr>
          <p:cNvCxnSpPr>
            <a:stCxn id="128" idx="1"/>
            <a:endCxn id="192" idx="2"/>
          </p:cNvCxnSpPr>
          <p:nvPr/>
        </p:nvCxnSpPr>
        <p:spPr>
          <a:xfrm rot="10800000">
            <a:off x="7951794" y="4878858"/>
            <a:ext cx="726544" cy="1035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06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F8468D-999A-416E-96C8-4147A990D650}"/>
              </a:ext>
            </a:extLst>
          </p:cNvPr>
          <p:cNvSpPr/>
          <p:nvPr/>
        </p:nvSpPr>
        <p:spPr>
          <a:xfrm>
            <a:off x="134224" y="1139823"/>
            <a:ext cx="1191237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research questions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051870E3-E7A2-4267-9AA9-FD86B90494A4}"/>
              </a:ext>
            </a:extLst>
          </p:cNvPr>
          <p:cNvSpPr/>
          <p:nvPr/>
        </p:nvSpPr>
        <p:spPr>
          <a:xfrm>
            <a:off x="1595306" y="1091783"/>
            <a:ext cx="875813" cy="58575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questions and pre-processed 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B0B7C1-85B2-4A87-88D2-5B0221ECD840}"/>
              </a:ext>
            </a:extLst>
          </p:cNvPr>
          <p:cNvCxnSpPr>
            <a:stCxn id="4" idx="3"/>
          </p:cNvCxnSpPr>
          <p:nvPr/>
        </p:nvCxnSpPr>
        <p:spPr>
          <a:xfrm>
            <a:off x="1325461" y="1375763"/>
            <a:ext cx="2698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elay 7">
            <a:extLst>
              <a:ext uri="{FF2B5EF4-FFF2-40B4-BE49-F238E27FC236}">
                <a16:creationId xmlns:a16="http://schemas.microsoft.com/office/drawing/2014/main" id="{D152B88F-38DE-4E0F-BCDA-86DB12BEBC9E}"/>
              </a:ext>
            </a:extLst>
          </p:cNvPr>
          <p:cNvSpPr/>
          <p:nvPr/>
        </p:nvSpPr>
        <p:spPr>
          <a:xfrm>
            <a:off x="2739583" y="1055435"/>
            <a:ext cx="666352" cy="6221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we need weather data?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D79B12-9402-47DE-9A95-7ED9EC42A0D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471119" y="1366485"/>
            <a:ext cx="268464" cy="18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FFE036-E003-4B0F-956A-6E3086A357B3}"/>
              </a:ext>
            </a:extLst>
          </p:cNvPr>
          <p:cNvSpPr txBox="1"/>
          <p:nvPr/>
        </p:nvSpPr>
        <p:spPr>
          <a:xfrm>
            <a:off x="3032955" y="809215"/>
            <a:ext cx="39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3F7648-B8B4-4120-BC32-D1F455E2C7CA}"/>
              </a:ext>
            </a:extLst>
          </p:cNvPr>
          <p:cNvSpPr txBox="1"/>
          <p:nvPr/>
        </p:nvSpPr>
        <p:spPr>
          <a:xfrm>
            <a:off x="3392875" y="1160959"/>
            <a:ext cx="39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3E4858-161F-405B-9A8C-B65ED23C30ED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3405935" y="1366485"/>
            <a:ext cx="3997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E0E55F0-318C-4459-AFA3-CA227E8A62B9}"/>
              </a:ext>
            </a:extLst>
          </p:cNvPr>
          <p:cNvSpPr/>
          <p:nvPr/>
        </p:nvSpPr>
        <p:spPr>
          <a:xfrm>
            <a:off x="3805726" y="465861"/>
            <a:ext cx="783101" cy="3796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scrapping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D4CA91D-8E51-4F1A-ADA4-D3EB33C0B260}"/>
              </a:ext>
            </a:extLst>
          </p:cNvPr>
          <p:cNvCxnSpPr>
            <a:cxnSpLocks/>
            <a:stCxn id="8" idx="0"/>
            <a:endCxn id="18" idx="1"/>
          </p:cNvCxnSpPr>
          <p:nvPr/>
        </p:nvCxnSpPr>
        <p:spPr>
          <a:xfrm rot="5400000" flipH="1" flipV="1">
            <a:off x="3239356" y="489066"/>
            <a:ext cx="399772" cy="732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9E363A-E7C1-4224-909A-19737E8A05E4}"/>
              </a:ext>
            </a:extLst>
          </p:cNvPr>
          <p:cNvCxnSpPr>
            <a:cxnSpLocks/>
            <a:stCxn id="18" idx="2"/>
            <a:endCxn id="32" idx="0"/>
          </p:cNvCxnSpPr>
          <p:nvPr/>
        </p:nvCxnSpPr>
        <p:spPr>
          <a:xfrm>
            <a:off x="4197277" y="845464"/>
            <a:ext cx="1" cy="33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B538DCEC-946C-4530-B703-DD13976E069B}"/>
              </a:ext>
            </a:extLst>
          </p:cNvPr>
          <p:cNvSpPr/>
          <p:nvPr/>
        </p:nvSpPr>
        <p:spPr>
          <a:xfrm>
            <a:off x="3805728" y="1176684"/>
            <a:ext cx="783100" cy="3796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all 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2C4089-4716-4A15-BCC4-AD200361A669}"/>
              </a:ext>
            </a:extLst>
          </p:cNvPr>
          <p:cNvSpPr/>
          <p:nvPr/>
        </p:nvSpPr>
        <p:spPr>
          <a:xfrm>
            <a:off x="4865372" y="1130545"/>
            <a:ext cx="904868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Preliminary analysis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7C8BFE-EF05-458E-B54D-B84A45027D1A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4588828" y="1366485"/>
            <a:ext cx="276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Flowchart: Delay 57">
            <a:extLst>
              <a:ext uri="{FF2B5EF4-FFF2-40B4-BE49-F238E27FC236}">
                <a16:creationId xmlns:a16="http://schemas.microsoft.com/office/drawing/2014/main" id="{3CA6B09A-0885-498A-92FD-36336BE93A63}"/>
              </a:ext>
            </a:extLst>
          </p:cNvPr>
          <p:cNvSpPr/>
          <p:nvPr/>
        </p:nvSpPr>
        <p:spPr>
          <a:xfrm>
            <a:off x="7342553" y="1055435"/>
            <a:ext cx="842570" cy="6221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issues with the dataset?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D4C718B-058A-4D9E-92FD-2478DD60933B}"/>
              </a:ext>
            </a:extLst>
          </p:cNvPr>
          <p:cNvCxnSpPr>
            <a:cxnSpLocks/>
            <a:stCxn id="33" idx="3"/>
            <a:endCxn id="85" idx="1"/>
          </p:cNvCxnSpPr>
          <p:nvPr/>
        </p:nvCxnSpPr>
        <p:spPr>
          <a:xfrm flipV="1">
            <a:off x="5770240" y="1192250"/>
            <a:ext cx="379349" cy="17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2CF6861F-6B57-4ED1-AD2C-EF2876CDD660}"/>
              </a:ext>
            </a:extLst>
          </p:cNvPr>
          <p:cNvSpPr/>
          <p:nvPr/>
        </p:nvSpPr>
        <p:spPr>
          <a:xfrm>
            <a:off x="8622094" y="1130545"/>
            <a:ext cx="1186924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 data for analysis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AE3BE32-DF96-4B57-AB7F-39D98A854251}"/>
              </a:ext>
            </a:extLst>
          </p:cNvPr>
          <p:cNvCxnSpPr>
            <a:cxnSpLocks/>
            <a:stCxn id="58" idx="3"/>
            <a:endCxn id="73" idx="1"/>
          </p:cNvCxnSpPr>
          <p:nvPr/>
        </p:nvCxnSpPr>
        <p:spPr>
          <a:xfrm>
            <a:off x="8185123" y="1366485"/>
            <a:ext cx="436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875B268-C155-48BA-AB52-D2598C701B91}"/>
              </a:ext>
            </a:extLst>
          </p:cNvPr>
          <p:cNvSpPr txBox="1"/>
          <p:nvPr/>
        </p:nvSpPr>
        <p:spPr>
          <a:xfrm>
            <a:off x="8192247" y="1107177"/>
            <a:ext cx="39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4807B1E-B810-4C62-A51D-891E9B7E1324}"/>
              </a:ext>
            </a:extLst>
          </p:cNvPr>
          <p:cNvSpPr/>
          <p:nvPr/>
        </p:nvSpPr>
        <p:spPr>
          <a:xfrm>
            <a:off x="134224" y="230167"/>
            <a:ext cx="643598" cy="2778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</a:p>
        </p:txBody>
      </p: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D7686892-E3EC-4902-9951-21E23BA2277D}"/>
              </a:ext>
            </a:extLst>
          </p:cNvPr>
          <p:cNvSpPr/>
          <p:nvPr/>
        </p:nvSpPr>
        <p:spPr>
          <a:xfrm>
            <a:off x="847488" y="230858"/>
            <a:ext cx="678577" cy="27783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80" name="Flowchart: Delay 79">
            <a:extLst>
              <a:ext uri="{FF2B5EF4-FFF2-40B4-BE49-F238E27FC236}">
                <a16:creationId xmlns:a16="http://schemas.microsoft.com/office/drawing/2014/main" id="{30F10666-E9C2-402D-8D15-BBBA7F46A3CD}"/>
              </a:ext>
            </a:extLst>
          </p:cNvPr>
          <p:cNvSpPr/>
          <p:nvPr/>
        </p:nvSpPr>
        <p:spPr>
          <a:xfrm>
            <a:off x="1602832" y="240248"/>
            <a:ext cx="751333" cy="27783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for user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CE1EB18-F5BB-452F-AE4F-87332FA3EFC8}"/>
              </a:ext>
            </a:extLst>
          </p:cNvPr>
          <p:cNvSpPr/>
          <p:nvPr/>
        </p:nvSpPr>
        <p:spPr>
          <a:xfrm>
            <a:off x="74580" y="27708"/>
            <a:ext cx="2396540" cy="842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8D9F7AF-FEC4-4AF7-BAC7-BFCCE2AFCB20}"/>
              </a:ext>
            </a:extLst>
          </p:cNvPr>
          <p:cNvSpPr txBox="1"/>
          <p:nvPr/>
        </p:nvSpPr>
        <p:spPr>
          <a:xfrm>
            <a:off x="59478" y="2416"/>
            <a:ext cx="6660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</a:p>
        </p:txBody>
      </p: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7F8E7699-E7C3-4AE1-8687-7D820A5C3719}"/>
              </a:ext>
            </a:extLst>
          </p:cNvPr>
          <p:cNvSpPr/>
          <p:nvPr/>
        </p:nvSpPr>
        <p:spPr>
          <a:xfrm>
            <a:off x="6149589" y="1002449"/>
            <a:ext cx="858242" cy="3796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</a:t>
            </a:r>
          </a:p>
        </p:txBody>
      </p:sp>
      <p:sp>
        <p:nvSpPr>
          <p:cNvPr id="86" name="Flowchart: Alternate Process 85">
            <a:extLst>
              <a:ext uri="{FF2B5EF4-FFF2-40B4-BE49-F238E27FC236}">
                <a16:creationId xmlns:a16="http://schemas.microsoft.com/office/drawing/2014/main" id="{753746BE-EF6F-411D-9019-E81BAFCBE625}"/>
              </a:ext>
            </a:extLst>
          </p:cNvPr>
          <p:cNvSpPr/>
          <p:nvPr/>
        </p:nvSpPr>
        <p:spPr>
          <a:xfrm>
            <a:off x="6165911" y="1427196"/>
            <a:ext cx="842569" cy="3796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visualization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2761D00-8B17-4791-8456-A2960E0725A0}"/>
              </a:ext>
            </a:extLst>
          </p:cNvPr>
          <p:cNvCxnSpPr>
            <a:stCxn id="33" idx="3"/>
            <a:endCxn id="86" idx="1"/>
          </p:cNvCxnSpPr>
          <p:nvPr/>
        </p:nvCxnSpPr>
        <p:spPr>
          <a:xfrm>
            <a:off x="5770240" y="1366485"/>
            <a:ext cx="395671" cy="25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015A9D3-FA34-4161-A9FD-E3F2BCE4084A}"/>
              </a:ext>
            </a:extLst>
          </p:cNvPr>
          <p:cNvCxnSpPr>
            <a:stCxn id="85" idx="3"/>
            <a:endCxn id="58" idx="1"/>
          </p:cNvCxnSpPr>
          <p:nvPr/>
        </p:nvCxnSpPr>
        <p:spPr>
          <a:xfrm>
            <a:off x="7007831" y="1192250"/>
            <a:ext cx="334722" cy="17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7012810-6FF0-4AA8-AAB4-5D87DC0D1853}"/>
              </a:ext>
            </a:extLst>
          </p:cNvPr>
          <p:cNvCxnSpPr>
            <a:stCxn id="86" idx="3"/>
            <a:endCxn id="58" idx="1"/>
          </p:cNvCxnSpPr>
          <p:nvPr/>
        </p:nvCxnSpPr>
        <p:spPr>
          <a:xfrm flipV="1">
            <a:off x="7008480" y="1366485"/>
            <a:ext cx="334073" cy="25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5EC9F8F-F5D6-4CC7-B953-79FB6149B067}"/>
              </a:ext>
            </a:extLst>
          </p:cNvPr>
          <p:cNvSpPr/>
          <p:nvPr/>
        </p:nvSpPr>
        <p:spPr>
          <a:xfrm>
            <a:off x="7278929" y="271864"/>
            <a:ext cx="969818" cy="3796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 in missing data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54F9706-4005-4D32-BAA2-01497088DFF8}"/>
              </a:ext>
            </a:extLst>
          </p:cNvPr>
          <p:cNvCxnSpPr>
            <a:stCxn id="58" idx="0"/>
            <a:endCxn id="106" idx="2"/>
          </p:cNvCxnSpPr>
          <p:nvPr/>
        </p:nvCxnSpPr>
        <p:spPr>
          <a:xfrm flipV="1">
            <a:off x="7763838" y="651467"/>
            <a:ext cx="0" cy="40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CB713B1-E01C-4BE4-9F9C-D6549E8B832E}"/>
              </a:ext>
            </a:extLst>
          </p:cNvPr>
          <p:cNvSpPr txBox="1"/>
          <p:nvPr/>
        </p:nvSpPr>
        <p:spPr>
          <a:xfrm>
            <a:off x="7721358" y="687352"/>
            <a:ext cx="67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</a:t>
            </a:r>
          </a:p>
        </p:txBody>
      </p: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17413304-F8E2-45FC-A267-BBE75C7B1DBA}"/>
              </a:ext>
            </a:extLst>
          </p:cNvPr>
          <p:cNvSpPr/>
          <p:nvPr/>
        </p:nvSpPr>
        <p:spPr>
          <a:xfrm>
            <a:off x="6158074" y="271865"/>
            <a:ext cx="858242" cy="3796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ML to replace missing data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73683AC-9E0E-41A1-9CFB-BD3AB4CE1883}"/>
              </a:ext>
            </a:extLst>
          </p:cNvPr>
          <p:cNvCxnSpPr>
            <a:cxnSpLocks/>
            <a:stCxn id="106" idx="1"/>
            <a:endCxn id="111" idx="3"/>
          </p:cNvCxnSpPr>
          <p:nvPr/>
        </p:nvCxnSpPr>
        <p:spPr>
          <a:xfrm flipH="1">
            <a:off x="7016316" y="461666"/>
            <a:ext cx="262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2E99425A-6B9D-45C8-A9E3-5908AD090076}"/>
              </a:ext>
            </a:extLst>
          </p:cNvPr>
          <p:cNvCxnSpPr>
            <a:stCxn id="111" idx="1"/>
            <a:endCxn id="33" idx="0"/>
          </p:cNvCxnSpPr>
          <p:nvPr/>
        </p:nvCxnSpPr>
        <p:spPr>
          <a:xfrm rot="10800000" flipV="1">
            <a:off x="5317806" y="461665"/>
            <a:ext cx="840268" cy="668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3BF9181-BF95-43C6-9103-F4D9ECF26957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7763838" y="1677535"/>
            <a:ext cx="0" cy="350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BF07640-2D12-443C-B2B6-045C21E523CA}"/>
              </a:ext>
            </a:extLst>
          </p:cNvPr>
          <p:cNvSpPr txBox="1"/>
          <p:nvPr/>
        </p:nvSpPr>
        <p:spPr>
          <a:xfrm>
            <a:off x="7711711" y="1700158"/>
            <a:ext cx="631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</a:p>
        </p:txBody>
      </p:sp>
      <p:sp>
        <p:nvSpPr>
          <p:cNvPr id="123" name="Flowchart: Delay 122">
            <a:extLst>
              <a:ext uri="{FF2B5EF4-FFF2-40B4-BE49-F238E27FC236}">
                <a16:creationId xmlns:a16="http://schemas.microsoft.com/office/drawing/2014/main" id="{8B3A390D-7227-4697-83E6-28759B6FC1B0}"/>
              </a:ext>
            </a:extLst>
          </p:cNvPr>
          <p:cNvSpPr/>
          <p:nvPr/>
        </p:nvSpPr>
        <p:spPr>
          <a:xfrm>
            <a:off x="7408060" y="2016713"/>
            <a:ext cx="711556" cy="47188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outliers  valid ?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D3B0393-C7D2-45F0-BE0F-14CDC8D22734}"/>
              </a:ext>
            </a:extLst>
          </p:cNvPr>
          <p:cNvSpPr txBox="1"/>
          <p:nvPr/>
        </p:nvSpPr>
        <p:spPr>
          <a:xfrm>
            <a:off x="7030381" y="2016713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686FEDA-8C90-47B6-AFC6-3983A0EF548A}"/>
              </a:ext>
            </a:extLst>
          </p:cNvPr>
          <p:cNvSpPr/>
          <p:nvPr/>
        </p:nvSpPr>
        <p:spPr>
          <a:xfrm>
            <a:off x="6187811" y="2016713"/>
            <a:ext cx="842570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the outliers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3C3421F-852C-4EF0-8A98-C396F4399FA5}"/>
              </a:ext>
            </a:extLst>
          </p:cNvPr>
          <p:cNvCxnSpPr>
            <a:stCxn id="123" idx="1"/>
            <a:endCxn id="125" idx="3"/>
          </p:cNvCxnSpPr>
          <p:nvPr/>
        </p:nvCxnSpPr>
        <p:spPr>
          <a:xfrm flipH="1">
            <a:off x="7030381" y="2252653"/>
            <a:ext cx="377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B8146A29-D16D-431C-841D-AEB8186F6EC9}"/>
              </a:ext>
            </a:extLst>
          </p:cNvPr>
          <p:cNvCxnSpPr>
            <a:stCxn id="125" idx="1"/>
            <a:endCxn id="33" idx="2"/>
          </p:cNvCxnSpPr>
          <p:nvPr/>
        </p:nvCxnSpPr>
        <p:spPr>
          <a:xfrm rot="10800000">
            <a:off x="5317807" y="1602425"/>
            <a:ext cx="870005" cy="650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FE89DC5-267D-45C6-A6B0-DE317C7C8AFC}"/>
              </a:ext>
            </a:extLst>
          </p:cNvPr>
          <p:cNvCxnSpPr>
            <a:cxnSpLocks/>
            <a:stCxn id="123" idx="3"/>
            <a:endCxn id="73" idx="2"/>
          </p:cNvCxnSpPr>
          <p:nvPr/>
        </p:nvCxnSpPr>
        <p:spPr>
          <a:xfrm flipV="1">
            <a:off x="8119616" y="1602425"/>
            <a:ext cx="1095940" cy="650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7F606E06-6F50-46AA-B0F5-A87AFD3677D7}"/>
              </a:ext>
            </a:extLst>
          </p:cNvPr>
          <p:cNvSpPr txBox="1"/>
          <p:nvPr/>
        </p:nvSpPr>
        <p:spPr>
          <a:xfrm>
            <a:off x="8080216" y="2034857"/>
            <a:ext cx="39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CCC98D3-B5CC-4FEC-B854-944F7A1CA091}"/>
              </a:ext>
            </a:extLst>
          </p:cNvPr>
          <p:cNvSpPr/>
          <p:nvPr/>
        </p:nvSpPr>
        <p:spPr>
          <a:xfrm>
            <a:off x="-7317" y="1556286"/>
            <a:ext cx="1401645" cy="1214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analyte concentration higher in one catchment than the other?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analyte load higher in one catchment than the other?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 flow, ppt, and temp affect analyte load?</a:t>
            </a:r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99FA4FDD-7FC4-4F09-A869-DE7D3D59FA8C}"/>
              </a:ext>
            </a:extLst>
          </p:cNvPr>
          <p:cNvCxnSpPr>
            <a:cxnSpLocks/>
            <a:stCxn id="73" idx="3"/>
            <a:endCxn id="109" idx="0"/>
          </p:cNvCxnSpPr>
          <p:nvPr/>
        </p:nvCxnSpPr>
        <p:spPr>
          <a:xfrm>
            <a:off x="9809018" y="1366485"/>
            <a:ext cx="49855" cy="23703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4" name="Flowchart: Delay 153">
            <a:extLst>
              <a:ext uri="{FF2B5EF4-FFF2-40B4-BE49-F238E27FC236}">
                <a16:creationId xmlns:a16="http://schemas.microsoft.com/office/drawing/2014/main" id="{9E28C6C5-A702-44B4-9E4B-71FE6C346123}"/>
              </a:ext>
            </a:extLst>
          </p:cNvPr>
          <p:cNvSpPr/>
          <p:nvPr/>
        </p:nvSpPr>
        <p:spPr>
          <a:xfrm>
            <a:off x="9860752" y="4536061"/>
            <a:ext cx="711556" cy="47188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Normal?</a:t>
            </a:r>
          </a:p>
        </p:txBody>
      </p:sp>
      <p:sp>
        <p:nvSpPr>
          <p:cNvPr id="192" name="Flowchart: Alternate Process 191">
            <a:extLst>
              <a:ext uri="{FF2B5EF4-FFF2-40B4-BE49-F238E27FC236}">
                <a16:creationId xmlns:a16="http://schemas.microsoft.com/office/drawing/2014/main" id="{E9E6B334-EF33-49DC-8E13-49C147E09DD8}"/>
              </a:ext>
            </a:extLst>
          </p:cNvPr>
          <p:cNvSpPr/>
          <p:nvPr/>
        </p:nvSpPr>
        <p:spPr>
          <a:xfrm>
            <a:off x="7778584" y="3785914"/>
            <a:ext cx="783100" cy="3796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outputs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E25570D-B632-40C6-AB30-D9E098E1CAF3}"/>
              </a:ext>
            </a:extLst>
          </p:cNvPr>
          <p:cNvSpPr/>
          <p:nvPr/>
        </p:nvSpPr>
        <p:spPr>
          <a:xfrm>
            <a:off x="3619352" y="1514435"/>
            <a:ext cx="1329067" cy="622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Analyte concentration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Precipitation data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B03E0664-2412-42E0-BE8C-93B0106F05E2}"/>
              </a:ext>
            </a:extLst>
          </p:cNvPr>
          <p:cNvSpPr/>
          <p:nvPr/>
        </p:nvSpPr>
        <p:spPr>
          <a:xfrm>
            <a:off x="8571115" y="494286"/>
            <a:ext cx="1329067" cy="622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Normality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T-test/Wilcoxon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 cumulative ppt</a:t>
            </a:r>
          </a:p>
        </p:txBody>
      </p:sp>
      <p:sp>
        <p:nvSpPr>
          <p:cNvPr id="199" name="Flowchart: Delay 198">
            <a:extLst>
              <a:ext uri="{FF2B5EF4-FFF2-40B4-BE49-F238E27FC236}">
                <a16:creationId xmlns:a16="http://schemas.microsoft.com/office/drawing/2014/main" id="{B5DD5EF3-94BD-429B-9B53-678DD8F8FE18}"/>
              </a:ext>
            </a:extLst>
          </p:cNvPr>
          <p:cNvSpPr/>
          <p:nvPr/>
        </p:nvSpPr>
        <p:spPr>
          <a:xfrm>
            <a:off x="6474405" y="4378006"/>
            <a:ext cx="793518" cy="6221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they answer research questions?</a:t>
            </a:r>
          </a:p>
        </p:txBody>
      </p:sp>
      <p:sp>
        <p:nvSpPr>
          <p:cNvPr id="203" name="Flowchart: Alternate Process 202">
            <a:extLst>
              <a:ext uri="{FF2B5EF4-FFF2-40B4-BE49-F238E27FC236}">
                <a16:creationId xmlns:a16="http://schemas.microsoft.com/office/drawing/2014/main" id="{B8743CF2-771F-47F7-BEA1-A00AB6B44F31}"/>
              </a:ext>
            </a:extLst>
          </p:cNvPr>
          <p:cNvSpPr/>
          <p:nvPr/>
        </p:nvSpPr>
        <p:spPr>
          <a:xfrm>
            <a:off x="4977745" y="5042963"/>
            <a:ext cx="1055195" cy="710948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report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6B8E2BB-19D0-4EBB-B999-C209E80F6CE8}"/>
              </a:ext>
            </a:extLst>
          </p:cNvPr>
          <p:cNvSpPr txBox="1"/>
          <p:nvPr/>
        </p:nvSpPr>
        <p:spPr>
          <a:xfrm>
            <a:off x="6474913" y="4991975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212" name="Flowchart: Delay 211">
            <a:extLst>
              <a:ext uri="{FF2B5EF4-FFF2-40B4-BE49-F238E27FC236}">
                <a16:creationId xmlns:a16="http://schemas.microsoft.com/office/drawing/2014/main" id="{A55F0EE5-1B18-40C5-B44C-178B82C8A570}"/>
              </a:ext>
            </a:extLst>
          </p:cNvPr>
          <p:cNvSpPr/>
          <p:nvPr/>
        </p:nvSpPr>
        <p:spPr>
          <a:xfrm>
            <a:off x="6419904" y="3004379"/>
            <a:ext cx="922649" cy="81612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answer the questions by looking at the dataset differently?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D4FDB0B-272F-4CE6-97D9-073A1893BA28}"/>
              </a:ext>
            </a:extLst>
          </p:cNvPr>
          <p:cNvCxnSpPr>
            <a:cxnSpLocks/>
            <a:stCxn id="199" idx="0"/>
            <a:endCxn id="212" idx="2"/>
          </p:cNvCxnSpPr>
          <p:nvPr/>
        </p:nvCxnSpPr>
        <p:spPr>
          <a:xfrm flipV="1">
            <a:off x="6871164" y="3820503"/>
            <a:ext cx="10065" cy="557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4F534B87-DBE3-4EEA-BDF4-0D4785DFC193}"/>
              </a:ext>
            </a:extLst>
          </p:cNvPr>
          <p:cNvSpPr txBox="1"/>
          <p:nvPr/>
        </p:nvSpPr>
        <p:spPr>
          <a:xfrm>
            <a:off x="6587195" y="4085616"/>
            <a:ext cx="39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02E0BFBE-BEBA-4E86-9E4D-07DE530A7CA2}"/>
              </a:ext>
            </a:extLst>
          </p:cNvPr>
          <p:cNvSpPr/>
          <p:nvPr/>
        </p:nvSpPr>
        <p:spPr>
          <a:xfrm>
            <a:off x="3831452" y="2520425"/>
            <a:ext cx="904868" cy="584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gathering/ scrapping</a:t>
            </a:r>
          </a:p>
        </p:txBody>
      </p: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9BED82AA-9D64-4D08-94FF-3BD93B7FD605}"/>
              </a:ext>
            </a:extLst>
          </p:cNvPr>
          <p:cNvCxnSpPr>
            <a:cxnSpLocks/>
            <a:stCxn id="260" idx="0"/>
            <a:endCxn id="193" idx="2"/>
          </p:cNvCxnSpPr>
          <p:nvPr/>
        </p:nvCxnSpPr>
        <p:spPr>
          <a:xfrm flipV="1">
            <a:off x="4283886" y="2136535"/>
            <a:ext cx="0" cy="38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D8E3374F-6BED-49FD-8F31-2F94625F02F7}"/>
              </a:ext>
            </a:extLst>
          </p:cNvPr>
          <p:cNvSpPr txBox="1"/>
          <p:nvPr/>
        </p:nvSpPr>
        <p:spPr>
          <a:xfrm>
            <a:off x="5992288" y="3205164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B28C4D71-BE15-4419-866E-848B7BAF1DD3}"/>
              </a:ext>
            </a:extLst>
          </p:cNvPr>
          <p:cNvSpPr txBox="1"/>
          <p:nvPr/>
        </p:nvSpPr>
        <p:spPr>
          <a:xfrm>
            <a:off x="7306781" y="3186782"/>
            <a:ext cx="39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286" name="Flowchart: Delay 285">
            <a:extLst>
              <a:ext uri="{FF2B5EF4-FFF2-40B4-BE49-F238E27FC236}">
                <a16:creationId xmlns:a16="http://schemas.microsoft.com/office/drawing/2014/main" id="{0BAFE2A2-9B63-4ACF-B2BA-328206CD8D69}"/>
              </a:ext>
            </a:extLst>
          </p:cNvPr>
          <p:cNvSpPr/>
          <p:nvPr/>
        </p:nvSpPr>
        <p:spPr>
          <a:xfrm>
            <a:off x="5042397" y="3067182"/>
            <a:ext cx="922649" cy="71597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answer the questions with more data?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6CF632DE-23F4-46E9-9DE2-C069247D15A3}"/>
              </a:ext>
            </a:extLst>
          </p:cNvPr>
          <p:cNvCxnSpPr>
            <a:cxnSpLocks/>
            <a:stCxn id="212" idx="3"/>
            <a:endCxn id="73" idx="2"/>
          </p:cNvCxnSpPr>
          <p:nvPr/>
        </p:nvCxnSpPr>
        <p:spPr>
          <a:xfrm flipV="1">
            <a:off x="7342553" y="1602425"/>
            <a:ext cx="1873003" cy="1810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C4CC6BBC-0170-49B1-A1E5-73A0FD1DE5DB}"/>
              </a:ext>
            </a:extLst>
          </p:cNvPr>
          <p:cNvCxnSpPr>
            <a:cxnSpLocks/>
            <a:stCxn id="212" idx="1"/>
            <a:endCxn id="286" idx="3"/>
          </p:cNvCxnSpPr>
          <p:nvPr/>
        </p:nvCxnSpPr>
        <p:spPr>
          <a:xfrm flipH="1">
            <a:off x="5965046" y="3412441"/>
            <a:ext cx="454858" cy="1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Connector: Elbow 297">
            <a:extLst>
              <a:ext uri="{FF2B5EF4-FFF2-40B4-BE49-F238E27FC236}">
                <a16:creationId xmlns:a16="http://schemas.microsoft.com/office/drawing/2014/main" id="{DB9446F7-2FDE-4A72-AD57-7B9F2C21508B}"/>
              </a:ext>
            </a:extLst>
          </p:cNvPr>
          <p:cNvCxnSpPr>
            <a:cxnSpLocks/>
            <a:stCxn id="286" idx="1"/>
            <a:endCxn id="260" idx="2"/>
          </p:cNvCxnSpPr>
          <p:nvPr/>
        </p:nvCxnSpPr>
        <p:spPr>
          <a:xfrm rot="10800000">
            <a:off x="4283887" y="3104528"/>
            <a:ext cx="758511" cy="320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1" name="Rectangle 300">
            <a:extLst>
              <a:ext uri="{FF2B5EF4-FFF2-40B4-BE49-F238E27FC236}">
                <a16:creationId xmlns:a16="http://schemas.microsoft.com/office/drawing/2014/main" id="{DCDA2174-3F62-45A0-A25A-71D93F3F88C9}"/>
              </a:ext>
            </a:extLst>
          </p:cNvPr>
          <p:cNvSpPr/>
          <p:nvPr/>
        </p:nvSpPr>
        <p:spPr>
          <a:xfrm>
            <a:off x="4898261" y="4067595"/>
            <a:ext cx="1206319" cy="6680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possible reasons and future recommendations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89057E7F-E880-46F4-B2A0-8F11F13AC813}"/>
              </a:ext>
            </a:extLst>
          </p:cNvPr>
          <p:cNvSpPr txBox="1"/>
          <p:nvPr/>
        </p:nvSpPr>
        <p:spPr>
          <a:xfrm>
            <a:off x="4485984" y="3220282"/>
            <a:ext cx="391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5979E166-426D-4AB6-BA70-386D8CAC6DB8}"/>
              </a:ext>
            </a:extLst>
          </p:cNvPr>
          <p:cNvSpPr txBox="1"/>
          <p:nvPr/>
        </p:nvSpPr>
        <p:spPr>
          <a:xfrm>
            <a:off x="5442703" y="3775148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B14732D0-5772-4CAF-8858-67C712FD1ABA}"/>
              </a:ext>
            </a:extLst>
          </p:cNvPr>
          <p:cNvCxnSpPr>
            <a:stCxn id="286" idx="2"/>
            <a:endCxn id="301" idx="0"/>
          </p:cNvCxnSpPr>
          <p:nvPr/>
        </p:nvCxnSpPr>
        <p:spPr>
          <a:xfrm flipH="1">
            <a:off x="5501421" y="3783158"/>
            <a:ext cx="2301" cy="284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01BDD11D-35B3-4879-A775-F08987A19B97}"/>
              </a:ext>
            </a:extLst>
          </p:cNvPr>
          <p:cNvCxnSpPr>
            <a:stCxn id="301" idx="2"/>
            <a:endCxn id="203" idx="0"/>
          </p:cNvCxnSpPr>
          <p:nvPr/>
        </p:nvCxnSpPr>
        <p:spPr>
          <a:xfrm>
            <a:off x="5501421" y="4735669"/>
            <a:ext cx="3922" cy="307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Connector: Elbow 308">
            <a:extLst>
              <a:ext uri="{FF2B5EF4-FFF2-40B4-BE49-F238E27FC236}">
                <a16:creationId xmlns:a16="http://schemas.microsoft.com/office/drawing/2014/main" id="{67BB1603-E3E7-44D1-9B88-5C831F9C0BCC}"/>
              </a:ext>
            </a:extLst>
          </p:cNvPr>
          <p:cNvCxnSpPr>
            <a:cxnSpLocks/>
            <a:stCxn id="199" idx="2"/>
            <a:endCxn id="203" idx="3"/>
          </p:cNvCxnSpPr>
          <p:nvPr/>
        </p:nvCxnSpPr>
        <p:spPr>
          <a:xfrm rot="5400000">
            <a:off x="6252887" y="4780159"/>
            <a:ext cx="398331" cy="8382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D56DCD21-8D03-410B-BAFF-D528F305D51B}"/>
              </a:ext>
            </a:extLst>
          </p:cNvPr>
          <p:cNvCxnSpPr>
            <a:cxnSpLocks/>
          </p:cNvCxnSpPr>
          <p:nvPr/>
        </p:nvCxnSpPr>
        <p:spPr>
          <a:xfrm>
            <a:off x="613849" y="666562"/>
            <a:ext cx="276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2F58B525-D1B9-4B31-97C6-8BBE3BECA354}"/>
              </a:ext>
            </a:extLst>
          </p:cNvPr>
          <p:cNvCxnSpPr>
            <a:cxnSpLocks/>
          </p:cNvCxnSpPr>
          <p:nvPr/>
        </p:nvCxnSpPr>
        <p:spPr>
          <a:xfrm>
            <a:off x="194934" y="651467"/>
            <a:ext cx="276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6D75E5D5-A251-4B37-80D1-383B956A2DC8}"/>
              </a:ext>
            </a:extLst>
          </p:cNvPr>
          <p:cNvSpPr txBox="1"/>
          <p:nvPr/>
        </p:nvSpPr>
        <p:spPr>
          <a:xfrm>
            <a:off x="102781" y="649784"/>
            <a:ext cx="3354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ACDF0414-FCAE-4E73-A135-AB9AD60D4685}"/>
              </a:ext>
            </a:extLst>
          </p:cNvPr>
          <p:cNvSpPr txBox="1"/>
          <p:nvPr/>
        </p:nvSpPr>
        <p:spPr>
          <a:xfrm>
            <a:off x="532058" y="659856"/>
            <a:ext cx="5485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24E66EC-233C-4FC0-99DB-A5BA59426310}"/>
              </a:ext>
            </a:extLst>
          </p:cNvPr>
          <p:cNvSpPr/>
          <p:nvPr/>
        </p:nvSpPr>
        <p:spPr>
          <a:xfrm>
            <a:off x="9437588" y="3736846"/>
            <a:ext cx="842570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calculation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0A77D2B-BD9B-4819-94B9-B8A205395471}"/>
              </a:ext>
            </a:extLst>
          </p:cNvPr>
          <p:cNvSpPr/>
          <p:nvPr/>
        </p:nvSpPr>
        <p:spPr>
          <a:xfrm>
            <a:off x="8510558" y="4388663"/>
            <a:ext cx="842570" cy="2947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T-test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1C00C58-3A02-41EF-B610-7A318F1CC203}"/>
              </a:ext>
            </a:extLst>
          </p:cNvPr>
          <p:cNvCxnSpPr>
            <a:cxnSpLocks/>
            <a:stCxn id="122" idx="1"/>
            <a:endCxn id="192" idx="2"/>
          </p:cNvCxnSpPr>
          <p:nvPr/>
        </p:nvCxnSpPr>
        <p:spPr>
          <a:xfrm rot="10800000">
            <a:off x="8170134" y="4165516"/>
            <a:ext cx="340424" cy="3705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856C0F0-63C9-4EC4-98B1-549F3E832DB5}"/>
              </a:ext>
            </a:extLst>
          </p:cNvPr>
          <p:cNvCxnSpPr>
            <a:cxnSpLocks/>
            <a:endCxn id="192" idx="2"/>
          </p:cNvCxnSpPr>
          <p:nvPr/>
        </p:nvCxnSpPr>
        <p:spPr>
          <a:xfrm rot="10800000">
            <a:off x="8170134" y="4165516"/>
            <a:ext cx="508204" cy="17492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5E24294-7B40-493C-9A27-4B0210F5BB42}"/>
              </a:ext>
            </a:extLst>
          </p:cNvPr>
          <p:cNvSpPr/>
          <p:nvPr/>
        </p:nvSpPr>
        <p:spPr>
          <a:xfrm>
            <a:off x="10353894" y="3742851"/>
            <a:ext cx="842570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T-test/ Wilcoxon test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8C0FB36-1645-4617-9809-6BF81DAECE2A}"/>
              </a:ext>
            </a:extLst>
          </p:cNvPr>
          <p:cNvSpPr/>
          <p:nvPr/>
        </p:nvSpPr>
        <p:spPr>
          <a:xfrm>
            <a:off x="8503383" y="4807348"/>
            <a:ext cx="842570" cy="370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Wilcoxon test</a:t>
            </a: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22CC47AA-CD83-4513-9BA6-85D3245E171E}"/>
              </a:ext>
            </a:extLst>
          </p:cNvPr>
          <p:cNvCxnSpPr>
            <a:cxnSpLocks/>
            <a:stCxn id="154" idx="1"/>
            <a:endCxn id="134" idx="3"/>
          </p:cNvCxnSpPr>
          <p:nvPr/>
        </p:nvCxnSpPr>
        <p:spPr>
          <a:xfrm rot="10800000" flipV="1">
            <a:off x="9345954" y="4772001"/>
            <a:ext cx="514799" cy="220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12B09A82-4667-4386-BD15-A7D9B24C4D76}"/>
              </a:ext>
            </a:extLst>
          </p:cNvPr>
          <p:cNvCxnSpPr>
            <a:cxnSpLocks/>
            <a:stCxn id="154" idx="1"/>
            <a:endCxn id="122" idx="3"/>
          </p:cNvCxnSpPr>
          <p:nvPr/>
        </p:nvCxnSpPr>
        <p:spPr>
          <a:xfrm rot="10800000">
            <a:off x="9353128" y="4536061"/>
            <a:ext cx="507624" cy="2359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6E052AE9-AF9C-471F-A816-9AE54B883676}"/>
              </a:ext>
            </a:extLst>
          </p:cNvPr>
          <p:cNvSpPr txBox="1"/>
          <p:nvPr/>
        </p:nvSpPr>
        <p:spPr>
          <a:xfrm>
            <a:off x="9316061" y="4294584"/>
            <a:ext cx="385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E54955F-3250-4C1D-A89C-E35BAABCCDD3}"/>
              </a:ext>
            </a:extLst>
          </p:cNvPr>
          <p:cNvSpPr txBox="1"/>
          <p:nvPr/>
        </p:nvSpPr>
        <p:spPr>
          <a:xfrm>
            <a:off x="9305107" y="4973294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68A87896-2BD7-4E84-802D-6925A49135A3}"/>
              </a:ext>
            </a:extLst>
          </p:cNvPr>
          <p:cNvCxnSpPr>
            <a:cxnSpLocks/>
            <a:stCxn id="73" idx="3"/>
            <a:endCxn id="129" idx="0"/>
          </p:cNvCxnSpPr>
          <p:nvPr/>
        </p:nvCxnSpPr>
        <p:spPr>
          <a:xfrm>
            <a:off x="9809018" y="1366485"/>
            <a:ext cx="966161" cy="2376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8C0689D9-AF89-42BA-8200-497BE6F9BA5C}"/>
              </a:ext>
            </a:extLst>
          </p:cNvPr>
          <p:cNvCxnSpPr>
            <a:cxnSpLocks/>
            <a:stCxn id="129" idx="2"/>
            <a:endCxn id="154" idx="3"/>
          </p:cNvCxnSpPr>
          <p:nvPr/>
        </p:nvCxnSpPr>
        <p:spPr>
          <a:xfrm rot="5400000">
            <a:off x="10395109" y="4391931"/>
            <a:ext cx="557270" cy="2028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3ED9E09-C8CB-42DC-B697-0A51818D4007}"/>
              </a:ext>
            </a:extLst>
          </p:cNvPr>
          <p:cNvSpPr/>
          <p:nvPr/>
        </p:nvSpPr>
        <p:spPr>
          <a:xfrm>
            <a:off x="11270200" y="3736846"/>
            <a:ext cx="842570" cy="471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 (PCA)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86466C70-5D9C-4716-9559-34151EE2BF1C}"/>
              </a:ext>
            </a:extLst>
          </p:cNvPr>
          <p:cNvCxnSpPr>
            <a:cxnSpLocks/>
            <a:stCxn id="73" idx="3"/>
            <a:endCxn id="153" idx="0"/>
          </p:cNvCxnSpPr>
          <p:nvPr/>
        </p:nvCxnSpPr>
        <p:spPr>
          <a:xfrm>
            <a:off x="9809018" y="1366485"/>
            <a:ext cx="1882467" cy="23703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5" name="Flowchart: Delay 164">
            <a:extLst>
              <a:ext uri="{FF2B5EF4-FFF2-40B4-BE49-F238E27FC236}">
                <a16:creationId xmlns:a16="http://schemas.microsoft.com/office/drawing/2014/main" id="{A3895629-BF5A-4A8F-980D-B9B52C40E133}"/>
              </a:ext>
            </a:extLst>
          </p:cNvPr>
          <p:cNvSpPr/>
          <p:nvPr/>
        </p:nvSpPr>
        <p:spPr>
          <a:xfrm>
            <a:off x="9830839" y="5476667"/>
            <a:ext cx="711556" cy="47188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Normal?</a:t>
            </a: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5D5F2D34-3014-4DAF-BCBF-17C9A0B3EFE3}"/>
              </a:ext>
            </a:extLst>
          </p:cNvPr>
          <p:cNvCxnSpPr>
            <a:cxnSpLocks/>
            <a:stCxn id="165" idx="1"/>
            <a:endCxn id="180" idx="3"/>
          </p:cNvCxnSpPr>
          <p:nvPr/>
        </p:nvCxnSpPr>
        <p:spPr>
          <a:xfrm rot="10800000" flipV="1">
            <a:off x="9313203" y="5712606"/>
            <a:ext cx="517636" cy="2400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12740E37-F750-496C-8480-AEA1577F6F3F}"/>
              </a:ext>
            </a:extLst>
          </p:cNvPr>
          <p:cNvCxnSpPr>
            <a:cxnSpLocks/>
            <a:stCxn id="165" idx="1"/>
            <a:endCxn id="176" idx="3"/>
          </p:cNvCxnSpPr>
          <p:nvPr/>
        </p:nvCxnSpPr>
        <p:spPr>
          <a:xfrm rot="10800000">
            <a:off x="9320379" y="5496103"/>
            <a:ext cx="510461" cy="2165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D3876BFB-ACC1-4C34-ADFC-1B4721832A34}"/>
              </a:ext>
            </a:extLst>
          </p:cNvPr>
          <p:cNvSpPr txBox="1"/>
          <p:nvPr/>
        </p:nvSpPr>
        <p:spPr>
          <a:xfrm>
            <a:off x="9258920" y="5249774"/>
            <a:ext cx="385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2AB62E9-7284-4BA4-94F8-55FB2FB7E5BA}"/>
              </a:ext>
            </a:extLst>
          </p:cNvPr>
          <p:cNvSpPr txBox="1"/>
          <p:nvPr/>
        </p:nvSpPr>
        <p:spPr>
          <a:xfrm>
            <a:off x="9289082" y="5928859"/>
            <a:ext cx="4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176E1B1F-E52B-4D86-A7E0-E34CB4E36EE4}"/>
              </a:ext>
            </a:extLst>
          </p:cNvPr>
          <p:cNvCxnSpPr>
            <a:cxnSpLocks/>
            <a:stCxn id="153" idx="2"/>
            <a:endCxn id="165" idx="3"/>
          </p:cNvCxnSpPr>
          <p:nvPr/>
        </p:nvCxnSpPr>
        <p:spPr>
          <a:xfrm rot="5400000">
            <a:off x="10365000" y="4386121"/>
            <a:ext cx="1503881" cy="1149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835B297-14DA-40E7-9D99-C3765ACC3486}"/>
              </a:ext>
            </a:extLst>
          </p:cNvPr>
          <p:cNvSpPr/>
          <p:nvPr/>
        </p:nvSpPr>
        <p:spPr>
          <a:xfrm>
            <a:off x="8477808" y="5348706"/>
            <a:ext cx="842570" cy="2947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Pearson r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8ABDC64-A635-4351-8247-0211965B7899}"/>
              </a:ext>
            </a:extLst>
          </p:cNvPr>
          <p:cNvSpPr/>
          <p:nvPr/>
        </p:nvSpPr>
        <p:spPr>
          <a:xfrm>
            <a:off x="8470633" y="5767391"/>
            <a:ext cx="842570" cy="370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Spearman r</a:t>
            </a:r>
          </a:p>
        </p:txBody>
      </p: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CAA2406A-A3D0-4677-925E-3BB225FFA371}"/>
              </a:ext>
            </a:extLst>
          </p:cNvPr>
          <p:cNvCxnSpPr>
            <a:cxnSpLocks/>
            <a:stCxn id="192" idx="1"/>
            <a:endCxn id="199" idx="3"/>
          </p:cNvCxnSpPr>
          <p:nvPr/>
        </p:nvCxnSpPr>
        <p:spPr>
          <a:xfrm rot="10800000" flipV="1">
            <a:off x="7267924" y="3975714"/>
            <a:ext cx="510661" cy="7133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B2069F5D-4B3D-4D97-91B2-4806D29B0130}"/>
              </a:ext>
            </a:extLst>
          </p:cNvPr>
          <p:cNvCxnSpPr>
            <a:cxnSpLocks/>
            <a:stCxn id="109" idx="1"/>
            <a:endCxn id="192" idx="3"/>
          </p:cNvCxnSpPr>
          <p:nvPr/>
        </p:nvCxnSpPr>
        <p:spPr>
          <a:xfrm flipH="1">
            <a:off x="8561684" y="3972786"/>
            <a:ext cx="875904" cy="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12BAC9A-5C00-4C85-B94C-D5BC82C78DD8}"/>
              </a:ext>
            </a:extLst>
          </p:cNvPr>
          <p:cNvSpPr/>
          <p:nvPr/>
        </p:nvSpPr>
        <p:spPr>
          <a:xfrm>
            <a:off x="342375" y="3274986"/>
            <a:ext cx="1168371" cy="2845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ISCO flow data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BDAEFB3-434A-429A-B28E-F9519BDCA619}"/>
              </a:ext>
            </a:extLst>
          </p:cNvPr>
          <p:cNvSpPr/>
          <p:nvPr/>
        </p:nvSpPr>
        <p:spPr>
          <a:xfrm>
            <a:off x="335560" y="3700519"/>
            <a:ext cx="1168371" cy="2845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nutrient data</a:t>
            </a: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4ED9CD56-2FD0-4E44-A933-C5E05F417CBC}"/>
              </a:ext>
            </a:extLst>
          </p:cNvPr>
          <p:cNvCxnSpPr>
            <a:cxnSpLocks/>
            <a:stCxn id="6" idx="3"/>
            <a:endCxn id="128" idx="2"/>
          </p:cNvCxnSpPr>
          <p:nvPr/>
        </p:nvCxnSpPr>
        <p:spPr>
          <a:xfrm flipV="1">
            <a:off x="1510746" y="2678394"/>
            <a:ext cx="508784" cy="7388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5E9B1DFE-4C23-48BE-967E-1550CD844C6A}"/>
              </a:ext>
            </a:extLst>
          </p:cNvPr>
          <p:cNvCxnSpPr>
            <a:cxnSpLocks/>
            <a:stCxn id="104" idx="3"/>
            <a:endCxn id="128" idx="2"/>
          </p:cNvCxnSpPr>
          <p:nvPr/>
        </p:nvCxnSpPr>
        <p:spPr>
          <a:xfrm flipV="1">
            <a:off x="1503931" y="2678394"/>
            <a:ext cx="515599" cy="11643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C918DEBF-2E5A-4788-B4AE-0C8D813EB4F1}"/>
              </a:ext>
            </a:extLst>
          </p:cNvPr>
          <p:cNvSpPr txBox="1"/>
          <p:nvPr/>
        </p:nvSpPr>
        <p:spPr>
          <a:xfrm>
            <a:off x="1526615" y="3158413"/>
            <a:ext cx="4885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VBA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3B8959C-677D-461A-8DBB-FF3A03B536C6}"/>
              </a:ext>
            </a:extLst>
          </p:cNvPr>
          <p:cNvSpPr txBox="1"/>
          <p:nvPr/>
        </p:nvSpPr>
        <p:spPr>
          <a:xfrm>
            <a:off x="1491638" y="3805925"/>
            <a:ext cx="7593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manually</a:t>
            </a:r>
          </a:p>
        </p:txBody>
      </p:sp>
      <p:sp>
        <p:nvSpPr>
          <p:cNvPr id="128" name="Flowchart: Alternate Process 127">
            <a:extLst>
              <a:ext uri="{FF2B5EF4-FFF2-40B4-BE49-F238E27FC236}">
                <a16:creationId xmlns:a16="http://schemas.microsoft.com/office/drawing/2014/main" id="{56132896-164D-48FA-ADAD-F48C3149A735}"/>
              </a:ext>
            </a:extLst>
          </p:cNvPr>
          <p:cNvSpPr/>
          <p:nvPr/>
        </p:nvSpPr>
        <p:spPr>
          <a:xfrm>
            <a:off x="1581623" y="2298792"/>
            <a:ext cx="875813" cy="3796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Pre-processed data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32BAD0A-0433-47C7-A099-F091877C89D8}"/>
              </a:ext>
            </a:extLst>
          </p:cNvPr>
          <p:cNvCxnSpPr>
            <a:cxnSpLocks/>
            <a:stCxn id="128" idx="0"/>
            <a:endCxn id="5" idx="2"/>
          </p:cNvCxnSpPr>
          <p:nvPr/>
        </p:nvCxnSpPr>
        <p:spPr>
          <a:xfrm flipV="1">
            <a:off x="2019530" y="1677535"/>
            <a:ext cx="13683" cy="62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8A3D77C-6281-497C-9FA2-00D4397710B4}"/>
              </a:ext>
            </a:extLst>
          </p:cNvPr>
          <p:cNvSpPr/>
          <p:nvPr/>
        </p:nvSpPr>
        <p:spPr>
          <a:xfrm>
            <a:off x="295661" y="3211949"/>
            <a:ext cx="1251719" cy="834582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E778CE2-97AA-4299-9D0F-16B9D10E013C}"/>
              </a:ext>
            </a:extLst>
          </p:cNvPr>
          <p:cNvSpPr txBox="1"/>
          <p:nvPr/>
        </p:nvSpPr>
        <p:spPr>
          <a:xfrm>
            <a:off x="199033" y="2981416"/>
            <a:ext cx="949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2179859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420</Words>
  <Application>Microsoft Office PowerPoint</Application>
  <PresentationFormat>Widescreen</PresentationFormat>
  <Paragraphs>136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Law, Ji-Yeow [A&amp;BE]</dc:creator>
  <cp:lastModifiedBy>Ji-Yeow Law</cp:lastModifiedBy>
  <cp:revision>63</cp:revision>
  <dcterms:created xsi:type="dcterms:W3CDTF">2019-10-29T14:42:44Z</dcterms:created>
  <dcterms:modified xsi:type="dcterms:W3CDTF">2019-12-05T17:27:04Z</dcterms:modified>
</cp:coreProperties>
</file>