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3" r:id="rId3"/>
    <p:sldId id="285" r:id="rId4"/>
    <p:sldId id="284" r:id="rId5"/>
    <p:sldId id="286" r:id="rId6"/>
    <p:sldId id="287" r:id="rId7"/>
    <p:sldId id="288" r:id="rId8"/>
    <p:sldId id="290" r:id="rId9"/>
    <p:sldId id="289" r:id="rId10"/>
    <p:sldId id="291" r:id="rId11"/>
    <p:sldId id="260" r:id="rId12"/>
    <p:sldId id="292" r:id="rId13"/>
    <p:sldId id="295" r:id="rId14"/>
    <p:sldId id="294" r:id="rId15"/>
    <p:sldId id="297" r:id="rId16"/>
    <p:sldId id="296" r:id="rId17"/>
    <p:sldId id="298" r:id="rId18"/>
    <p:sldId id="299" r:id="rId19"/>
    <p:sldId id="293" r:id="rId20"/>
    <p:sldId id="30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5" autoAdjust="0"/>
    <p:restoredTop sz="88391" autoAdjust="0"/>
  </p:normalViewPr>
  <p:slideViewPr>
    <p:cSldViewPr>
      <p:cViewPr varScale="1">
        <p:scale>
          <a:sx n="101" d="100"/>
          <a:sy n="101" d="100"/>
        </p:scale>
        <p:origin x="12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objectives of this 5-year monitoring project include the comparison of nutrients and sediment loading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subwatershed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high and low BMPs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Black Hawk Lake is a 387</a:t>
            </a:r>
            <a:r>
              <a:rPr lang="en-US" sz="900" baseline="0" dirty="0"/>
              <a:t> ha (</a:t>
            </a:r>
            <a:r>
              <a:rPr lang="en-US" sz="900" dirty="0"/>
              <a:t>956 acre) shallow natural lake in west</a:t>
            </a:r>
            <a:r>
              <a:rPr lang="en-US" sz="900" baseline="0" dirty="0"/>
              <a:t>-central </a:t>
            </a:r>
            <a:r>
              <a:rPr lang="en-US" sz="900" dirty="0"/>
              <a:t>Iowa.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/>
              <a:t>Located on the western edge of DSM lobe. Poor to moderate drainage class – most land area is drained to allow row crop production.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/>
              <a:t>The lake is located at the north end of the watershed. Water flows from south to north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2381250"/>
            <a:ext cx="6629400" cy="1066800"/>
          </a:xfrm>
        </p:spPr>
        <p:txBody>
          <a:bodyPr/>
          <a:lstStyle/>
          <a:p>
            <a:r>
              <a:rPr lang="en-US" dirty="0"/>
              <a:t>Water Quality Monitoring at Black Hawk Lake Watershed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3581400"/>
            <a:ext cx="6248400" cy="1752600"/>
          </a:xfrm>
        </p:spPr>
        <p:txBody>
          <a:bodyPr/>
          <a:lstStyle/>
          <a:p>
            <a:r>
              <a:rPr lang="en-US" dirty="0"/>
              <a:t>Ji Yeow Law</a:t>
            </a:r>
          </a:p>
          <a:p>
            <a:r>
              <a:rPr lang="en-US" dirty="0"/>
              <a:t>Supervisor: Dr. Michelle </a:t>
            </a:r>
            <a:r>
              <a:rPr lang="en-US" dirty="0" err="1"/>
              <a:t>Soupir</a:t>
            </a:r>
            <a:endParaRPr lang="en-US" dirty="0"/>
          </a:p>
          <a:p>
            <a:r>
              <a:rPr lang="en-US" dirty="0"/>
              <a:t>Water Quality Research Lab</a:t>
            </a:r>
          </a:p>
          <a:p>
            <a:r>
              <a:rPr lang="en-US" dirty="0"/>
              <a:t>ABE 516x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312" y="1295400"/>
            <a:ext cx="7151687" cy="457200"/>
          </a:xfrm>
        </p:spPr>
        <p:txBody>
          <a:bodyPr/>
          <a:lstStyle/>
          <a:p>
            <a:r>
              <a:rPr lang="en-US" dirty="0"/>
              <a:t>Department of Agricultural and Biosystems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D278C-EA14-4D44-9502-B66AD9F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3FE7-2B65-4C0E-8BC3-338DB658FB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9B05-6B8B-4141-8B4F-9386FBB0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7" y="212122"/>
            <a:ext cx="1836566" cy="3484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65C9F-0709-4E3A-8CAD-6F7EE39C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6" y="1031875"/>
            <a:ext cx="2041867" cy="140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D4BBE-01FD-4BB4-8AE2-1327F35D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018" y="720725"/>
            <a:ext cx="1533634" cy="28136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48557-C1CB-4D5D-8E37-09A7DA4D7548}"/>
              </a:ext>
            </a:extLst>
          </p:cNvPr>
          <p:cNvCxnSpPr>
            <a:cxnSpLocks/>
          </p:cNvCxnSpPr>
          <p:nvPr/>
        </p:nvCxnSpPr>
        <p:spPr bwMode="auto">
          <a:xfrm>
            <a:off x="4986338" y="323850"/>
            <a:ext cx="219075" cy="320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2C8E90-0DAD-46C1-B7E8-0E3DB02815D4}"/>
              </a:ext>
            </a:extLst>
          </p:cNvPr>
          <p:cNvSpPr txBox="1"/>
          <p:nvPr/>
        </p:nvSpPr>
        <p:spPr>
          <a:xfrm>
            <a:off x="3843338" y="1905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event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C4F8F-9DE2-4B03-9D98-A248B94C31D1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7400" y="334963"/>
            <a:ext cx="76200" cy="320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0B888D-C919-4692-9008-9F7026C4C611}"/>
              </a:ext>
            </a:extLst>
          </p:cNvPr>
          <p:cNvSpPr txBox="1"/>
          <p:nvPr/>
        </p:nvSpPr>
        <p:spPr>
          <a:xfrm>
            <a:off x="5376862" y="30163"/>
            <a:ext cx="170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flow 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EC6E-0E02-4D5D-9ED8-DBD151609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168" y="4762127"/>
            <a:ext cx="4386262" cy="686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1E49B8-3C56-44E8-8DF6-86AA38FFE952}"/>
              </a:ext>
            </a:extLst>
          </p:cNvPr>
          <p:cNvSpPr/>
          <p:nvPr/>
        </p:nvSpPr>
        <p:spPr bwMode="auto">
          <a:xfrm>
            <a:off x="152400" y="47490"/>
            <a:ext cx="6869774" cy="37625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AB0F91-FF41-493C-80CF-AFF8AD04D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" y="4130706"/>
            <a:ext cx="3819525" cy="1949419"/>
          </a:xfrm>
          <a:prstGeom prst="rect">
            <a:avLst/>
          </a:prstGeom>
        </p:spPr>
      </p:pic>
      <p:sp>
        <p:nvSpPr>
          <p:cNvPr id="19" name="Plus Sign 18">
            <a:extLst>
              <a:ext uri="{FF2B5EF4-FFF2-40B4-BE49-F238E27FC236}">
                <a16:creationId xmlns:a16="http://schemas.microsoft.com/office/drawing/2014/main" id="{01DDF330-5AB9-405C-A7C3-935E57AC5978}"/>
              </a:ext>
            </a:extLst>
          </p:cNvPr>
          <p:cNvSpPr/>
          <p:nvPr/>
        </p:nvSpPr>
        <p:spPr bwMode="auto">
          <a:xfrm>
            <a:off x="1447800" y="3827327"/>
            <a:ext cx="304800" cy="244506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27E905-DDB9-4561-9F39-EC9F09B8C6CB}"/>
              </a:ext>
            </a:extLst>
          </p:cNvPr>
          <p:cNvSpPr/>
          <p:nvPr/>
        </p:nvSpPr>
        <p:spPr bwMode="auto">
          <a:xfrm>
            <a:off x="38101" y="4071833"/>
            <a:ext cx="4000499" cy="215417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57D9-D1F4-4EE8-A3D5-956ACD87F98D}"/>
              </a:ext>
            </a:extLst>
          </p:cNvPr>
          <p:cNvSpPr txBox="1"/>
          <p:nvPr/>
        </p:nvSpPr>
        <p:spPr>
          <a:xfrm>
            <a:off x="4471986" y="4303733"/>
            <a:ext cx="4386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Pre-processed dataset – for Python input</a:t>
            </a: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EF7617F1-22CC-411F-AEAD-E07FB025994D}"/>
              </a:ext>
            </a:extLst>
          </p:cNvPr>
          <p:cNvSpPr/>
          <p:nvPr/>
        </p:nvSpPr>
        <p:spPr bwMode="auto">
          <a:xfrm>
            <a:off x="4038600" y="4953000"/>
            <a:ext cx="345118" cy="3048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8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/>
              <a:t>Scrapping weather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811733"/>
            <a:ext cx="7620000" cy="2693467"/>
          </a:xfrm>
        </p:spPr>
        <p:txBody>
          <a:bodyPr/>
          <a:lstStyle/>
          <a:p>
            <a:r>
              <a:rPr lang="en-US" sz="2400" dirty="0"/>
              <a:t>Text scrapping from worldweatheronline.com</a:t>
            </a:r>
          </a:p>
          <a:p>
            <a:r>
              <a:rPr lang="en-US" sz="2400" dirty="0"/>
              <a:t>Enter start and end date</a:t>
            </a:r>
          </a:p>
          <a:p>
            <a:r>
              <a:rPr lang="en-US" sz="2400" dirty="0"/>
              <a:t>Only retained PPT and temperature data</a:t>
            </a:r>
          </a:p>
          <a:p>
            <a:pPr lvl="1"/>
            <a:r>
              <a:rPr lang="en-US" sz="2000" dirty="0"/>
              <a:t>May include other weather data in the future if needed</a:t>
            </a:r>
          </a:p>
          <a:p>
            <a:r>
              <a:rPr lang="en-US" sz="2400" dirty="0"/>
              <a:t>Export as csv – to be used as input file for data analysis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CAF98-D263-49C6-8344-4583D9D5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384016"/>
            <a:ext cx="5511570" cy="129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BB327-2582-4219-B487-C1D68480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3266554"/>
            <a:ext cx="2266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9840-9528-4FAC-AFBB-22044195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63A5-216D-4E4C-BE17-36B8D7F2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066800"/>
            <a:ext cx="7620000" cy="5486400"/>
          </a:xfrm>
        </p:spPr>
        <p:txBody>
          <a:bodyPr/>
          <a:lstStyle/>
          <a:p>
            <a:r>
              <a:rPr lang="en-US" sz="2400" dirty="0"/>
              <a:t>Use loop to breakdown the main dataset, then recategorize them by</a:t>
            </a:r>
          </a:p>
          <a:p>
            <a:pPr lvl="1"/>
            <a:r>
              <a:rPr lang="en-US" sz="2000" dirty="0"/>
              <a:t>Sample type (base vs. event samples)</a:t>
            </a:r>
          </a:p>
          <a:p>
            <a:pPr lvl="1"/>
            <a:r>
              <a:rPr lang="en-US" sz="2000" dirty="0"/>
              <a:t>Sites (catchment 11 vs. 12)</a:t>
            </a:r>
          </a:p>
          <a:p>
            <a:pPr lvl="1"/>
            <a:r>
              <a:rPr lang="en-US" sz="2000" dirty="0"/>
              <a:t>Year (2015….2018)</a:t>
            </a:r>
          </a:p>
          <a:p>
            <a:r>
              <a:rPr lang="en-US" sz="2400" dirty="0"/>
              <a:t>Use loop to perform the same analysis on various nutrient and sediment data on the above datasets</a:t>
            </a:r>
          </a:p>
          <a:p>
            <a:pPr lvl="1"/>
            <a:r>
              <a:rPr lang="en-US" sz="2000" dirty="0"/>
              <a:t>Mean, median</a:t>
            </a:r>
          </a:p>
          <a:p>
            <a:pPr lvl="1"/>
            <a:r>
              <a:rPr lang="en-US" sz="2000" dirty="0"/>
              <a:t>Box plot</a:t>
            </a:r>
          </a:p>
          <a:p>
            <a:pPr lvl="1"/>
            <a:r>
              <a:rPr lang="en-US" sz="2000" dirty="0"/>
              <a:t>Load calculation (conc. * flow * duration)</a:t>
            </a:r>
          </a:p>
          <a:p>
            <a:pPr lvl="1"/>
            <a:r>
              <a:rPr lang="en-US" sz="2000" dirty="0"/>
              <a:t>Statistical differences between datasets</a:t>
            </a:r>
          </a:p>
          <a:p>
            <a:pPr lvl="1"/>
            <a:r>
              <a:rPr lang="en-US" sz="2000" dirty="0"/>
              <a:t>Correlations of nutrient/sediment in each dataset and environmental parameters (flow, PPT)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D8021-A4DA-4417-8CBF-A2A4D6B9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9BBE4-72F4-40FB-A3D4-4193C6274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1134DF-6EFB-44C6-90AA-EB2609CFF036}"/>
              </a:ext>
            </a:extLst>
          </p:cNvPr>
          <p:cNvSpPr txBox="1">
            <a:spLocks/>
          </p:cNvSpPr>
          <p:nvPr/>
        </p:nvSpPr>
        <p:spPr bwMode="auto">
          <a:xfrm>
            <a:off x="533400" y="1117867"/>
            <a:ext cx="7620000" cy="8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sz="2800" kern="0" dirty="0"/>
              <a:t>Monthly, annual cumulative PPT</a:t>
            </a:r>
          </a:p>
          <a:p>
            <a:pPr eaLnBrk="1" hangingPunct="1"/>
            <a:endParaRPr lang="en-US" sz="280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7EBF21-E891-4925-8569-9123C8726B09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810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9pPr>
          </a:lstStyle>
          <a:p>
            <a:pPr eaLnBrk="1" hangingPunct="1"/>
            <a:r>
              <a:rPr lang="en-US" dirty="0"/>
              <a:t>Project (python program) outcome</a:t>
            </a:r>
            <a:endParaRPr lang="en-US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9876BF-48F4-47D2-8FF1-3F5F35A9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06323"/>
            <a:ext cx="4808798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2C43E-8F8F-4DB0-9634-E565CF25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84085"/>
            <a:ext cx="42623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3DEB-C2F0-4830-806D-9DC2F94D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7772400" cy="1143000"/>
          </a:xfrm>
        </p:spPr>
        <p:txBody>
          <a:bodyPr/>
          <a:lstStyle/>
          <a:p>
            <a:r>
              <a:rPr lang="en-US" dirty="0"/>
              <a:t>Project (python program) outcomes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1F48-2867-46EE-8CA4-770AE99F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0" y="914400"/>
            <a:ext cx="7620000" cy="4114800"/>
          </a:xfrm>
        </p:spPr>
        <p:txBody>
          <a:bodyPr/>
          <a:lstStyle/>
          <a:p>
            <a:r>
              <a:rPr lang="en-US" dirty="0"/>
              <a:t>Example basic stats outputs</a:t>
            </a:r>
          </a:p>
          <a:p>
            <a:pPr lvl="1"/>
            <a:r>
              <a:rPr lang="en-US" sz="2000" dirty="0"/>
              <a:t>Median table</a:t>
            </a:r>
          </a:p>
          <a:p>
            <a:pPr lvl="1"/>
            <a:r>
              <a:rPr lang="en-US" sz="2000" dirty="0"/>
              <a:t>Box plots (x5)</a:t>
            </a:r>
          </a:p>
          <a:p>
            <a:pPr lvl="1"/>
            <a:r>
              <a:rPr lang="en-US" sz="2000" dirty="0"/>
              <a:t>Load comparison (x5)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0E7C0-F66F-4106-9124-B39691977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E72B1-F27A-4E14-B489-C8AE0BA75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2B39A-AEC8-4BFB-AC2B-6B648D1D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299600"/>
            <a:ext cx="4510088" cy="198857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E25DAB-9C71-48F9-ABA4-1B90526E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3334459"/>
            <a:ext cx="4118499" cy="2745666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FB6A6A0-0679-4F0A-AF6B-7A2E168A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1" y="3336963"/>
            <a:ext cx="3867150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3DEB-C2F0-4830-806D-9DC2F94D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7772400" cy="1143000"/>
          </a:xfrm>
        </p:spPr>
        <p:txBody>
          <a:bodyPr/>
          <a:lstStyle/>
          <a:p>
            <a:r>
              <a:rPr lang="en-US" dirty="0"/>
              <a:t>Project (python program) outcomes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1F48-2867-46EE-8CA4-770AE99F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0" y="914400"/>
            <a:ext cx="7620000" cy="4114800"/>
          </a:xfrm>
        </p:spPr>
        <p:txBody>
          <a:bodyPr/>
          <a:lstStyle/>
          <a:p>
            <a:r>
              <a:rPr lang="en-US" dirty="0"/>
              <a:t>Determine dataset normality, then use IF loop to apply the suitable statistical models</a:t>
            </a:r>
          </a:p>
          <a:p>
            <a:pPr lvl="1"/>
            <a:r>
              <a:rPr lang="en-US" sz="2000" dirty="0"/>
              <a:t>Statistical differences (t-test/Wilcoxon) – alphabet annotations in the table (see results in prev. slide)</a:t>
            </a:r>
          </a:p>
          <a:p>
            <a:pPr lvl="1"/>
            <a:r>
              <a:rPr lang="en-US" sz="2000" dirty="0"/>
              <a:t>PCA analysis, then correlation test (Spearman/Pearson)</a:t>
            </a:r>
          </a:p>
          <a:p>
            <a:pPr lvl="2"/>
            <a:r>
              <a:rPr lang="en-US" sz="1800" dirty="0"/>
              <a:t>Nutrient/sediment conc</a:t>
            </a:r>
          </a:p>
          <a:p>
            <a:pPr lvl="2"/>
            <a:r>
              <a:rPr lang="en-US" sz="1800" dirty="0"/>
              <a:t>Flow</a:t>
            </a:r>
          </a:p>
          <a:p>
            <a:pPr lvl="2"/>
            <a:r>
              <a:rPr lang="en-US" sz="1800" dirty="0"/>
              <a:t>1-, 2-, 3-day PPT</a:t>
            </a:r>
          </a:p>
          <a:p>
            <a:pPr lvl="2"/>
            <a:r>
              <a:rPr lang="en-US" sz="1800" dirty="0"/>
              <a:t>Temperature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0E7C0-F66F-4106-9124-B39691977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E72B1-F27A-4E14-B489-C8AE0BA75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93DD5A-7F43-4D3F-B861-85057634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66122"/>
            <a:ext cx="3719510" cy="2568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F2C80-F143-49D1-B25E-5FB317AF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48" y="3667125"/>
            <a:ext cx="3666352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F57C-A88A-4750-9E3B-185112E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 (Nitrate)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46F7-F321-47BA-AF26-36FEF317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49" y="1086465"/>
            <a:ext cx="5486400" cy="2084160"/>
          </a:xfrm>
        </p:spPr>
        <p:txBody>
          <a:bodyPr/>
          <a:lstStyle/>
          <a:p>
            <a:r>
              <a:rPr lang="en-US" sz="2400" dirty="0"/>
              <a:t>Higher N concentration and load were observed in the low-BMP catchment (sub11) during every monitoring year</a:t>
            </a:r>
          </a:p>
          <a:p>
            <a:r>
              <a:rPr lang="en-US" sz="2400" dirty="0"/>
              <a:t>Nitrate concentration did not increase in 2018 (high PPT year)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45E1-4486-4E67-A2C4-96B4B73D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74469-E9C6-4544-95C8-907345D6D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01CF7A-96F6-49B3-A8A8-028AF587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0" y="3252542"/>
            <a:ext cx="4118499" cy="2745666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C94B94-EFE4-466A-9A09-0E580B8A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74" y="3400425"/>
            <a:ext cx="3867150" cy="2578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4B48A-FA1D-4C63-AE67-096F6177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99" y="535477"/>
            <a:ext cx="3200400" cy="24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F57C-A88A-4750-9E3B-185112E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 (Total 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46F7-F321-47BA-AF26-36FEF317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49" y="1086465"/>
            <a:ext cx="5486400" cy="2084160"/>
          </a:xfrm>
        </p:spPr>
        <p:txBody>
          <a:bodyPr/>
          <a:lstStyle/>
          <a:p>
            <a:r>
              <a:rPr lang="en-US" sz="2400" dirty="0"/>
              <a:t>Higher TP concentration and load were observed in the low-BMP catchment (sub11) during every monitoring year</a:t>
            </a:r>
          </a:p>
          <a:p>
            <a:r>
              <a:rPr lang="en-US" sz="2400" dirty="0"/>
              <a:t>TP concentration increased significantly  in 2018 (high PPT year)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45E1-4486-4E67-A2C4-96B4B73D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74469-E9C6-4544-95C8-907345D6D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4B48A-FA1D-4C63-AE67-096F6177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99" y="535477"/>
            <a:ext cx="3200400" cy="243424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C859F-96BE-43EA-A82E-0C59824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4" y="3360565"/>
            <a:ext cx="3886200" cy="25908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85E76-C675-4610-A095-E26B25328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76" y="3170625"/>
            <a:ext cx="388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F705-627A-4702-937D-A63EF9DB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FADA-84A6-4B2C-8C8F-14B2B803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62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Comparison of nutrient/sediment concentration between catchments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Significantly higher TP, TSS, NOx, TN concentrations were observed in the low-BMP catchment, but significantly lower DRP concentration was observed in the low-BMP catchment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Comparison of nutrient/sediment load between catchments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Same observation as concentrations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Relationship of environmental factors (e.g. PPT) on nutrient/sediment concentration and load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Only flow rates showed consistent correlations with DRP, TP, and TSS concentrations of event samples.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AE1E-EFC7-4578-8FAB-0AFD2990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078D1-B94A-4D66-89F1-960BAE405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A906-0A2E-4F2A-80EE-67B62559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concepts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0450-9125-4E46-A865-E13EC241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For, If loop to iterate through main dataset and several </a:t>
            </a:r>
            <a:r>
              <a:rPr lang="en-US" dirty="0" err="1"/>
              <a:t>subdatasets</a:t>
            </a:r>
            <a:endParaRPr lang="en-US" dirty="0"/>
          </a:p>
          <a:p>
            <a:r>
              <a:rPr lang="en-US" dirty="0"/>
              <a:t>Importing raw data – slice, group, merge into the desired formats prior to data analysis</a:t>
            </a:r>
          </a:p>
          <a:p>
            <a:r>
              <a:rPr lang="en-US" dirty="0"/>
              <a:t>Text scrapping to obtain the latest weather data</a:t>
            </a:r>
          </a:p>
          <a:p>
            <a:r>
              <a:rPr lang="en-US" dirty="0"/>
              <a:t>Attempted machine learning models (</a:t>
            </a:r>
            <a:r>
              <a:rPr lang="en-US" dirty="0" err="1"/>
              <a:t>kmeans</a:t>
            </a:r>
            <a:r>
              <a:rPr lang="en-US" dirty="0"/>
              <a:t> clustering, linear regression) to fill in missing data using environmental parameters, but was not successful – will test other models in the future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A139D-4832-477F-A8AA-870592A3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7DDE-0E12-48E0-A7D7-BB565BC69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z="3600" dirty="0"/>
              <a:t>Project Background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219200"/>
            <a:ext cx="7848600" cy="2209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A 5-year (2015-2019) monitoring project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To compare nutrients (N and P) and sediment loading from catchments with </a:t>
            </a:r>
            <a:r>
              <a:rPr lang="en-US" sz="2400" u="sng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high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 and </a:t>
            </a:r>
            <a:r>
              <a:rPr lang="en-US" sz="2400" u="sng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low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Univers 67 CondensedBold (Body)"/>
              </a:rPr>
              <a:t> BMPs implementation</a:t>
            </a:r>
          </a:p>
          <a:p>
            <a:endParaRPr lang="en-US" dirty="0">
              <a:solidFill>
                <a:schemeClr val="tx1"/>
              </a:solidFill>
              <a:latin typeface="Univers 67 CondensedBold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3E9F6-927B-46C2-A06A-77CBCDAFE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11980" r="20965" b="10355"/>
          <a:stretch/>
        </p:blipFill>
        <p:spPr>
          <a:xfrm>
            <a:off x="6629400" y="2390775"/>
            <a:ext cx="1981200" cy="3429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61D673C-CE5D-46A3-9F9D-848490F56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048000"/>
            <a:ext cx="4179228" cy="27757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7D22C-1FD1-4EF1-80B0-5683396F785E}"/>
              </a:ext>
            </a:extLst>
          </p:cNvPr>
          <p:cNvCxnSpPr/>
          <p:nvPr/>
        </p:nvCxnSpPr>
        <p:spPr bwMode="auto">
          <a:xfrm flipH="1">
            <a:off x="5779428" y="2819400"/>
            <a:ext cx="1611972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474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9724-EFFC-41A8-9C2F-6EC3E01C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DB92-38F9-4921-8ABD-DC63695C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1828800"/>
          </a:xfrm>
        </p:spPr>
        <p:txBody>
          <a:bodyPr/>
          <a:lstStyle/>
          <a:p>
            <a:r>
              <a:rPr lang="en-US" dirty="0"/>
              <a:t>Run the entire program</a:t>
            </a:r>
          </a:p>
          <a:p>
            <a:r>
              <a:rPr lang="en-US" dirty="0"/>
              <a:t>Select one analyte (DRP, TP, NOx, TN, or TP) – then answer the research questions using the output figures and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995F-E124-4961-A87F-CB8A732A2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52706-FC16-4B64-A534-A5069978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AAE54-AB0D-4D3D-999B-325BFD5A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7566"/>
            <a:ext cx="8077200" cy="23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59F-D1F5-4316-97C0-5B458A1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BMPs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9F1A-F9E6-4B3F-BB77-49F3F01E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66800"/>
            <a:ext cx="7620000" cy="4114800"/>
          </a:xfrm>
        </p:spPr>
        <p:txBody>
          <a:bodyPr/>
          <a:lstStyle/>
          <a:p>
            <a:r>
              <a:rPr lang="en-US" dirty="0"/>
              <a:t>Best management practices, </a:t>
            </a:r>
            <a:r>
              <a:rPr lang="en-US" dirty="0" err="1"/>
              <a:t>a.k.a</a:t>
            </a:r>
            <a:r>
              <a:rPr lang="en-US" dirty="0"/>
              <a:t> conservation practices</a:t>
            </a:r>
          </a:p>
          <a:p>
            <a:r>
              <a:rPr lang="en-US" dirty="0"/>
              <a:t>Designed to reduce impact of agricultural activities on the environment</a:t>
            </a:r>
          </a:p>
          <a:p>
            <a:pPr lvl="1"/>
            <a:r>
              <a:rPr lang="en-US" sz="2000" dirty="0"/>
              <a:t>Also often beneficial to the farmers (e.g. reduced erosion)</a:t>
            </a:r>
          </a:p>
          <a:p>
            <a:r>
              <a:rPr lang="en-US" dirty="0"/>
              <a:t>Examples of BMPs:</a:t>
            </a:r>
          </a:p>
          <a:p>
            <a:pPr lvl="1"/>
            <a:r>
              <a:rPr lang="en-US" sz="2000" dirty="0"/>
              <a:t>Cover crops</a:t>
            </a:r>
          </a:p>
          <a:p>
            <a:pPr lvl="1"/>
            <a:r>
              <a:rPr lang="en-US" sz="2000" dirty="0"/>
              <a:t>Reduced tillage</a:t>
            </a:r>
          </a:p>
          <a:p>
            <a:pPr lvl="1"/>
            <a:r>
              <a:rPr lang="en-US" sz="2000" dirty="0"/>
              <a:t>Nutrient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ADCB-B86C-4F89-9FDF-F18E8673D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D7A8E-92FD-4AF6-BA33-846C1AD92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r>
              <a:rPr lang="en-US" sz="3200" dirty="0"/>
              <a:t>Location background: Black Hawk Lake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3D8B5-77BA-49D1-AA19-50F704977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631099"/>
            <a:ext cx="7294033" cy="547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E1271-4206-4888-945A-19D8CF160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91410"/>
            <a:ext cx="961835" cy="1374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F18E2-5E03-443F-B719-A98BCDDDE7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 r="6397" b="5867"/>
          <a:stretch/>
        </p:blipFill>
        <p:spPr>
          <a:xfrm>
            <a:off x="4572000" y="4800600"/>
            <a:ext cx="1348100" cy="10201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DA8E2A-5DB6-48AC-A67C-926D43D2D8A5}"/>
              </a:ext>
            </a:extLst>
          </p:cNvPr>
          <p:cNvCxnSpPr>
            <a:endCxn id="9" idx="1"/>
          </p:cNvCxnSpPr>
          <p:nvPr/>
        </p:nvCxnSpPr>
        <p:spPr bwMode="auto">
          <a:xfrm>
            <a:off x="2133600" y="3505200"/>
            <a:ext cx="2438400" cy="473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3A095-51F3-4D96-8355-EB3D9BD2BCCB}"/>
              </a:ext>
            </a:extLst>
          </p:cNvPr>
          <p:cNvCxnSpPr>
            <a:cxnSpLocks/>
          </p:cNvCxnSpPr>
          <p:nvPr/>
        </p:nvCxnSpPr>
        <p:spPr bwMode="auto">
          <a:xfrm>
            <a:off x="2286000" y="4008315"/>
            <a:ext cx="2362200" cy="1097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93A196-7775-466B-9946-FD2AEEC475D2}"/>
              </a:ext>
            </a:extLst>
          </p:cNvPr>
          <p:cNvSpPr txBox="1"/>
          <p:nvPr/>
        </p:nvSpPr>
        <p:spPr>
          <a:xfrm>
            <a:off x="3650576" y="3534681"/>
            <a:ext cx="108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 BMPs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03BDE-EFD8-478F-8F2E-2C2797EC86D8}"/>
              </a:ext>
            </a:extLst>
          </p:cNvPr>
          <p:cNvSpPr txBox="1"/>
          <p:nvPr/>
        </p:nvSpPr>
        <p:spPr>
          <a:xfrm>
            <a:off x="3635459" y="5015356"/>
            <a:ext cx="108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BMPs</a:t>
            </a:r>
          </a:p>
        </p:txBody>
      </p:sp>
    </p:spTree>
    <p:extLst>
      <p:ext uri="{BB962C8B-B14F-4D97-AF65-F5344CB8AC3E}">
        <p14:creationId xmlns:p14="http://schemas.microsoft.com/office/powerpoint/2010/main" val="229042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A515-8BD4-44C5-91F9-BFD56DB5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143000"/>
          </a:xfrm>
        </p:spPr>
        <p:txBody>
          <a:bodyPr/>
          <a:lstStyle/>
          <a:p>
            <a:r>
              <a:rPr lang="en-US" dirty="0"/>
              <a:t>Motivation to use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F823-51E6-4E78-8EEE-5288074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66800"/>
            <a:ext cx="7810500" cy="4648200"/>
          </a:xfrm>
        </p:spPr>
        <p:txBody>
          <a:bodyPr/>
          <a:lstStyle/>
          <a:p>
            <a:r>
              <a:rPr lang="en-US" dirty="0"/>
              <a:t>Provide semi-annual reports to project sponsor</a:t>
            </a:r>
          </a:p>
          <a:p>
            <a:r>
              <a:rPr lang="en-US" dirty="0"/>
              <a:t>Although simple, but repetitive data analysis process: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Comparison of nutrient/sediment concentration between catchments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Comparison of nutrient/sediment load between catchments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Relationship of environmental factors (e.g. PPT) on nutrient/sediment concentration and load</a:t>
            </a:r>
          </a:p>
          <a:p>
            <a:r>
              <a:rPr lang="en-US" dirty="0"/>
              <a:t>Changes of personnel over the years</a:t>
            </a:r>
          </a:p>
          <a:p>
            <a:pPr lvl="1"/>
            <a:r>
              <a:rPr lang="en-US" sz="2000" dirty="0"/>
              <a:t>2 graduate students and 1 research staff worked on this project before me</a:t>
            </a:r>
          </a:p>
          <a:p>
            <a:pPr lvl="1"/>
            <a:r>
              <a:rPr lang="en-US" sz="2000" dirty="0"/>
              <a:t>Need a consistent data analysis process (QAQP)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B5A22-32BB-4FC5-842B-509AB249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973CE-1FDC-43C2-9F14-B7FB0E5F5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DBA-58AA-4835-91BD-D900CDCB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using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95C0-BEB9-4405-9330-7263BC3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consistent workflow for any current and future project personnel</a:t>
            </a:r>
          </a:p>
          <a:p>
            <a:r>
              <a:rPr lang="en-US" dirty="0"/>
              <a:t>Save time from repeating the same tasks semi-annually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9A847-58C3-4119-9DC1-84737E8A7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505E5-C830-40E5-8CC7-9A57331E3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2E72-D129-4D53-A706-295579B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682CFE9D-8D5F-4CDE-8036-0ACEE4B0A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19200"/>
            <a:ext cx="8229600" cy="4629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8BC1D-C62A-4F5D-9A98-B385A0FD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0CBC5-8642-4377-BD3B-9030B739D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2744-6D3C-4045-BC81-AE5329BC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76200"/>
            <a:ext cx="7772400" cy="1143000"/>
          </a:xfrm>
        </p:spPr>
        <p:txBody>
          <a:bodyPr/>
          <a:lstStyle/>
          <a:p>
            <a:r>
              <a:rPr lang="en-US" dirty="0"/>
              <a:t>Data input 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CDA4B-32E1-43E6-BC60-AD7C669F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77875"/>
            <a:ext cx="7620000" cy="2651125"/>
          </a:xfrm>
        </p:spPr>
        <p:txBody>
          <a:bodyPr/>
          <a:lstStyle/>
          <a:p>
            <a:r>
              <a:rPr lang="en-US" dirty="0"/>
              <a:t>Flow data </a:t>
            </a:r>
          </a:p>
          <a:p>
            <a:pPr lvl="1"/>
            <a:r>
              <a:rPr lang="en-US" sz="2000" dirty="0"/>
              <a:t>ISCO </a:t>
            </a:r>
            <a:r>
              <a:rPr lang="en-US" sz="2000" dirty="0" err="1"/>
              <a:t>FlowLink</a:t>
            </a:r>
            <a:r>
              <a:rPr lang="en-US" sz="2000" dirty="0"/>
              <a:t> (manual download then VBA)</a:t>
            </a:r>
          </a:p>
          <a:p>
            <a:r>
              <a:rPr lang="en-US" dirty="0"/>
              <a:t>Nutrient and sediment data</a:t>
            </a:r>
          </a:p>
          <a:p>
            <a:pPr lvl="1"/>
            <a:r>
              <a:rPr lang="en-US" sz="2000" dirty="0"/>
              <a:t>Laboratory analysis (manual input)</a:t>
            </a:r>
          </a:p>
          <a:p>
            <a:r>
              <a:rPr lang="en-US" dirty="0"/>
              <a:t>Weather data</a:t>
            </a:r>
          </a:p>
          <a:p>
            <a:pPr lvl="1"/>
            <a:r>
              <a:rPr lang="en-US" sz="2000" dirty="0"/>
              <a:t>World weather online (text scrapping)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624-F621-4FC8-AAF7-B766D412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CB9FCC-DE61-4AE5-BAE5-48F8650ED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AEC5-49B9-4F33-A158-1783876F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flow data on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0BD5-E885-4422-94A8-78B63E63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25840"/>
            <a:ext cx="7391400" cy="2712144"/>
          </a:xfrm>
        </p:spPr>
        <p:txBody>
          <a:bodyPr/>
          <a:lstStyle/>
          <a:p>
            <a:r>
              <a:rPr lang="en-US" dirty="0"/>
              <a:t>Download data from </a:t>
            </a:r>
            <a:r>
              <a:rPr lang="en-US" dirty="0" err="1"/>
              <a:t>Flowlink</a:t>
            </a:r>
            <a:r>
              <a:rPr lang="en-US" dirty="0"/>
              <a:t>, then use VBA to calculate flow rate for each sample</a:t>
            </a:r>
          </a:p>
          <a:p>
            <a:r>
              <a:rPr lang="en-US" dirty="0"/>
              <a:t>Developed by previous grad student</a:t>
            </a:r>
          </a:p>
          <a:p>
            <a:r>
              <a:rPr lang="en-US" dirty="0"/>
              <a:t>Ease of use for any users without programming background</a:t>
            </a:r>
          </a:p>
          <a:p>
            <a:r>
              <a:rPr lang="en-US" dirty="0"/>
              <a:t>Will integrate this into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A2E0-6016-4F15-8351-143CC292C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2CF96-5ED8-47AD-A5CE-32ED38B65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D0669-358E-465D-B25F-1D47480E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91" y="2895599"/>
            <a:ext cx="3123672" cy="38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25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242</TotalTime>
  <Words>914</Words>
  <Application>Microsoft Office PowerPoint</Application>
  <PresentationFormat>On-screen Show (4:3)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Times</vt:lpstr>
      <vt:lpstr>Univers 65</vt:lpstr>
      <vt:lpstr>Univers 67 CondensedBold</vt:lpstr>
      <vt:lpstr>Univers 67 CondensedBold (Body)</vt:lpstr>
      <vt:lpstr>PowerPoint</vt:lpstr>
      <vt:lpstr>Water Quality Monitoring at Black Hawk Lake Watershed</vt:lpstr>
      <vt:lpstr>Project Background</vt:lpstr>
      <vt:lpstr>Brief overview of BMPs </vt:lpstr>
      <vt:lpstr>Location background: Black Hawk Lake</vt:lpstr>
      <vt:lpstr>Motivation to use Python for data analysis</vt:lpstr>
      <vt:lpstr>The goal of using Python program</vt:lpstr>
      <vt:lpstr>Project Workflow</vt:lpstr>
      <vt:lpstr>Data input summary</vt:lpstr>
      <vt:lpstr>Pre-process flow data on VBA</vt:lpstr>
      <vt:lpstr>PowerPoint Presentation</vt:lpstr>
      <vt:lpstr>Scrapping weather data</vt:lpstr>
      <vt:lpstr>Main program – data analysis</vt:lpstr>
      <vt:lpstr>PowerPoint Presentation</vt:lpstr>
      <vt:lpstr>Project (python program) outcomes </vt:lpstr>
      <vt:lpstr>Project (python program) outcomes </vt:lpstr>
      <vt:lpstr>Quick summary (Nitrate)</vt:lpstr>
      <vt:lpstr>Quick summary (Total P)</vt:lpstr>
      <vt:lpstr>Conclusions</vt:lpstr>
      <vt:lpstr>Class concepts and techniques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Ji-Yeow Law</cp:lastModifiedBy>
  <cp:revision>35</cp:revision>
  <dcterms:created xsi:type="dcterms:W3CDTF">2016-12-19T18:40:45Z</dcterms:created>
  <dcterms:modified xsi:type="dcterms:W3CDTF">2019-12-05T19:38:03Z</dcterms:modified>
</cp:coreProperties>
</file>