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Hello，大家晚上好，我是来自Crust Network的范子琨，非常开心受到一块练习的邀请，在今晚跟大家做一个技术分享。</a:t>
            </a:r>
          </a:p>
          <a:p>
            <a:pPr marL="279400" indent="-279400">
              <a:buSzPct val="123000"/>
              <a:buChar char="-"/>
            </a:pPr>
            <a:r>
              <a:t>建平：WASM， Runtime，Forkless Upgrade</a:t>
            </a:r>
          </a:p>
          <a:p>
            <a:pPr marL="279400" indent="-279400">
              <a:buSzPct val="123000"/>
              <a:buChar char="-"/>
            </a:pPr>
            <a:r>
              <a:t>航哥：链上链下的互通可信以及隐私计算</a:t>
            </a:r>
          </a:p>
          <a:p>
            <a:pPr marL="279400" indent="-279400">
              <a:buSzPct val="123000"/>
              <a:buChar char="-"/>
            </a:pPr>
            <a:r>
              <a:t>Crust本身是做去中心化存储的，所以想从链下存储的角度出发，谈一谈Crust Network在实战应用substrate的过程中对于Offchain Worker这块的经验和遇到过的问题。</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3个难点：</a:t>
            </a:r>
          </a:p>
          <a:p>
            <a:pPr marL="407458" indent="-407458">
              <a:buSzPct val="100000"/>
              <a:buAutoNum type="arabicPeriod" startAt="1"/>
            </a:pPr>
            <a:r>
              <a:t>Crust设计了一套Offchain的接单系统</a:t>
            </a:r>
          </a:p>
          <a:p>
            <a:pPr marL="407458" indent="-407458">
              <a:buSzPct val="100000"/>
              <a:buAutoNum type="arabicPeriod" startAt="1"/>
            </a:pPr>
            <a:r>
              <a:t>在offchain订单达到4GB之后提交一个“大”订单到链上</a:t>
            </a:r>
          </a:p>
          <a:p>
            <a:pPr marL="407458" indent="-407458">
              <a:buSzPct val="100000"/>
              <a:buAutoNum type="arabicPeriod" startAt="1"/>
            </a:pPr>
            <a:r>
              <a:t>在ValidateUnsign的部分，Crust设计了一个Delayed Proof Function，Delayed proof function中处理了节点恶意提交订单的情况（会被惩罚，具体是整体订单价值的2%）。所以用户在打包订单的同时，需要有文件被存储，并且链上已经存在匹配的用户锁定金额的交易。</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a:r>
              <a:t>Crust对OCW的第2个实际应用是，利用OCW来处理链上的复杂计算（长时间状态更新任务）的问题，就像kusama和polkadot中的offchain phragmen算法一样。</a:t>
            </a:r>
          </a:p>
          <a:p>
            <a:pPr/>
            <a:r>
              <a:t>先讲一下这个Long Running Task是什么，这就涉及到MPoW中File Inspector的工作机制： 基本上，它将所有文件根哈希存储在encalve内，encalve是CPU内受信任的硬件运行时模块。并定期要求外部文件系统提供特定的文件片段，并在Enclave内对其进行检查。然后对检查的结果在Enclave内部进行签名并且最终形成工作量报告提交到链上。</a:t>
            </a:r>
          </a:p>
          <a:p>
            <a:pPr/>
            <a:r>
              <a:t>而其中的工作量报告包含每个节点的文件存储信息，我们需要使用此信息来更新相应存储订单的状态。这可能会花费很多时间来处理更新，因为其索引结构在链上，是一个反向索引的Hash Map。</a:t>
            </a:r>
          </a:p>
          <a:p>
            <a:pPr/>
          </a:p>
          <a:p>
            <a:pPr/>
            <a:r>
              <a:t>而利用OCW，我们可以把这个更新操作放到链下，不断读取链上工作量报告，并不断向链上提交更新的结果，并交给链去验证即可。</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marL="279400" indent="-279400">
              <a:buSzPct val="123000"/>
              <a:buChar char="-"/>
            </a:pPr>
            <a:r>
              <a:t>浙大CCNT</a:t>
            </a:r>
          </a:p>
          <a:p>
            <a:pPr marL="279400" indent="-279400">
              <a:buSzPct val="123000"/>
              <a:buChar char="-"/>
            </a:pPr>
            <a:r>
              <a:t>微软做k8s相关工作</a:t>
            </a:r>
          </a:p>
          <a:p>
            <a:pPr marL="279400" indent="-279400">
              <a:buSzPct val="123000"/>
              <a:buChar char="-"/>
            </a:pPr>
            <a:r>
              <a:t>substrate developer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有一个很有意思的观点，就是在计算机行业看来，区块链技术和所有的计算机技术是背道而驰的，因为计算机技术是想方法用有限的资源做更多的事情，而区块链是用同样的资源做相同的事情从而达到去中心化信任的目标。随着区块链的发展，越来越复杂的逻辑被期望放到链上，也就是说，大家都觉得用区块链解决信任问题的同时也要能处理现实问题，所以scalability就顺理成章成为了区块链中最为重要的技术目标，ETH2.0 Casper，Polkadot平行链，Cosmos跨链这些都是在解决这个问题。</a:t>
            </a:r>
          </a:p>
          <a:p>
            <a:pPr/>
            <a:r>
              <a:t>其次是思考两个问题，一是什么该被放到链上，什么不该被放到链上。on-chain logic i会被整个网络执行。所以简单的来讲，需要全网达成共识的部分（共识，交易，区块）我们是一定要放到链上的。BTC最早就是简单的这么设计的，但复杂的区块链越来越多想要更多。而更多的复杂计算，巨量存储，隐私计算等等，这些都不应该被放到链上。</a:t>
            </a:r>
          </a:p>
          <a:p>
            <a:pPr/>
          </a:p>
          <a:p>
            <a:pPr/>
            <a:r>
              <a:t>Oracle的缺点：</a:t>
            </a:r>
          </a:p>
          <a:p>
            <a:pPr/>
            <a:r>
              <a:t>- Off-chain mechanisms是独立的，和链不绑定的程序，其往往是中心化的服务，这违背了去中心化的愿景。</a:t>
            </a:r>
          </a:p>
          <a:p>
            <a:pPr marL="279400" indent="-279400">
              <a:buSzPct val="123000"/>
              <a:buChar char="-"/>
            </a:pPr>
            <a:r>
              <a:t>Offchain 通常通过RPC调用来完成，这会非常慢并且不可靠。</a:t>
            </a:r>
          </a:p>
          <a:p>
            <a:pPr/>
          </a:p>
          <a:p>
            <a:pPr/>
          </a:p>
          <a:p>
            <a:pPr/>
            <a:r>
              <a:t>- Off-chain mechanisms are an </a:t>
            </a:r>
            <a:r>
              <a:rPr>
                <a:solidFill>
                  <a:schemeClr val="accent4">
                    <a:hueOff val="475731"/>
                    <a:satOff val="-4338"/>
                    <a:lumOff val="10182"/>
                  </a:schemeClr>
                </a:solidFill>
              </a:rPr>
              <a:t>independent process</a:t>
            </a:r>
            <a:r>
              <a:t>, and as such they require their own maintenance that needs to be coordinated separately from the blockchain itself. This creates large overhead for the network as a whole. It takes a lot of extra effort and communication to maintain and update off-chain functions. New requirements may be needed or bugs are found and must be fixed.</a:t>
            </a:r>
          </a:p>
          <a:p>
            <a:pPr/>
            <a:r>
              <a:t>- Off-chain computation has also </a:t>
            </a:r>
            <a:r>
              <a:rPr>
                <a:solidFill>
                  <a:schemeClr val="accent4">
                    <a:hueOff val="475731"/>
                    <a:satOff val="-4338"/>
                    <a:lumOff val="10182"/>
                  </a:schemeClr>
                </a:solidFill>
              </a:rPr>
              <a:t>traditionally communicated over RPC</a:t>
            </a:r>
            <a:r>
              <a:t>, which can be slow and unreliable. Querying the state of a blockchain and getting all the necessary headers is difficult and unreliable. Sometimes if the state you're querying is too large, it may be unfeasible for the nodes on the network to keep up.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OCW作为substrate中的重要模块，其本身就被Include到了Substrate的WASM环境中，这样在一定程度上保证了全网执行的一致性，并且跟随substrate一起升级</a:t>
            </a:r>
          </a:p>
          <a:p>
            <a:pPr/>
            <a:r>
              <a:t>这也就在根本上定义了OCW并不是作为独立程序运行去aware链，而是作为链的一部分存在的。</a:t>
            </a:r>
          </a:p>
          <a:p>
            <a:pPr/>
            <a:r>
              <a:t>并且，其本身还自带了支持SignedExtrinsic的机制，也就是说，传统oracle需要去签名发送交易的过程，OCW都可以一键通过将private key set到本地节点而完成。</a:t>
            </a:r>
          </a:p>
          <a:p>
            <a:pPr/>
            <a:r>
              <a:t>再者，OCW并不是通过RPC调用，而是WASM之间的hook直接进行链上交易的。</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OCW中目前支持的特性：</a:t>
            </a:r>
          </a:p>
          <a:p>
            <a:pPr marL="407458" indent="-407458">
              <a:buSzPct val="100000"/>
              <a:buAutoNum type="arabicPeriod" startAt="1"/>
            </a:pPr>
            <a:r>
              <a:t>本地KV 数据库</a:t>
            </a:r>
          </a:p>
          <a:p>
            <a:pPr marL="407458" indent="-407458">
              <a:buSzPct val="100000"/>
              <a:buAutoNum type="arabicPeriod" startAt="1"/>
            </a:pPr>
            <a:r>
              <a:t>功能完善的HTTP客户端</a:t>
            </a:r>
          </a:p>
          <a:p>
            <a:pPr marL="407458" indent="-407458">
              <a:buSzPct val="100000"/>
              <a:buAutoNum type="arabicPeriod" startAt="1"/>
            </a:pPr>
            <a:r>
              <a:t>安全的随机数生成算法</a:t>
            </a:r>
          </a:p>
          <a:p>
            <a:pPr marL="407458" indent="-407458">
              <a:buSzPct val="100000"/>
              <a:buAutoNum type="arabicPeriod" startAt="1"/>
            </a:pPr>
            <a:r>
              <a:t>本地精准时间</a:t>
            </a:r>
          </a:p>
          <a:p>
            <a:pPr marL="407458" indent="-407458">
              <a:buSzPct val="100000"/>
              <a:buAutoNum type="arabicPeriod" startAt="1"/>
            </a:pPr>
            <a:r>
              <a:t>本地keystore签名和验证算法</a:t>
            </a:r>
          </a:p>
          <a:p>
            <a:pPr marL="407458" indent="-407458">
              <a:buSzPct val="100000"/>
              <a:buAutoNum type="arabicPeriod" startAt="1"/>
            </a:pPr>
            <a:r>
              <a:t>链上回掉</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marL="407458" indent="-407458">
              <a:buSzPct val="100000"/>
              <a:buAutoNum type="arabicPeriod" startAt="1"/>
            </a:pPr>
            <a:r>
              <a:t>轻松读取链上状态</a:t>
            </a:r>
          </a:p>
          <a:p>
            <a:pPr marL="407458" indent="-407458">
              <a:buSzPct val="100000"/>
              <a:buAutoNum type="arabicPeriod" startAt="1"/>
            </a:pPr>
            <a:r>
              <a:t>提交链下运行结果</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刚刚讲了，OCW其实是和WASM Code绑在一起的，但是又有所区别，因为Runtime的WASM Code是会校验世界状态（World State）的，而OCW的WASM仅仅是一段独立运行的VM线程。</a:t>
            </a:r>
          </a:p>
          <a:p>
            <a:pPr/>
          </a:p>
          <a:p>
            <a:pPr/>
            <a:r>
              <a:t>Runtime interface是substrate里面一个很独特的接口，其链接了WASM和Native，也是OCW的底层实现逻辑，但在runtime interface中，你可以定制任意的native接口，和链上的WASM进行交互（平行链是不行的），但是在OCW中，对其调用进行了限制，刚才说的几类，所以其本身的native环境（平行链是可以的）。</a:t>
            </a:r>
          </a:p>
          <a:p>
            <a:pPr/>
          </a:p>
          <a:p>
            <a:pPr/>
            <a:r>
              <a:t>Callback要注意 Unsigned extrinsic（其本身需要自定义一套验证逻辑）。</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marL="279400" indent="-279400">
              <a:buSzPct val="123000"/>
              <a:buChar char="-"/>
            </a:pPr>
            <a:r>
              <a:t>Long Running Task： substrate中的Offchain Phragmen代码</a:t>
            </a:r>
          </a:p>
          <a:p>
            <a:pPr marL="279400" indent="-279400">
              <a:buSzPct val="123000"/>
              <a:buChar char="-"/>
            </a:pPr>
            <a:r>
              <a:t>合并链上状态，缩减链上状态爆炸的问题</a:t>
            </a:r>
          </a:p>
          <a:p>
            <a:pPr marL="279400" indent="-279400">
              <a:buSzPct val="123000"/>
              <a:buChar char="-"/>
            </a:pPr>
            <a:r>
              <a:t>链下通知系统：substrate中的im_online模块</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Crust对OCW的第一个实际应用是，利用OCW来处理链上状态爆炸的问题</a:t>
            </a:r>
          </a:p>
          <a:p>
            <a:pPr/>
            <a:r>
              <a:t>先讲一下整体的sOrder流程：</a:t>
            </a:r>
          </a:p>
          <a:p>
            <a:pPr marL="407458" indent="-407458">
              <a:buSzPct val="100000"/>
              <a:buAutoNum type="arabicPeriod" startAt="1"/>
            </a:pPr>
            <a:r>
              <a:t>On-chain：用户直接对着链进行下单</a:t>
            </a:r>
          </a:p>
          <a:p>
            <a:pPr marL="407458" indent="-407458">
              <a:buSzPct val="100000"/>
              <a:buAutoNum type="arabicPeriod" startAt="1"/>
            </a:pPr>
            <a:r>
              <a:t>Off-chain：用户带着链上orderid传递文件</a:t>
            </a:r>
          </a:p>
          <a:p>
            <a:pPr/>
            <a:r>
              <a:t>Locally，是对用户的订单进行打包，然后逐步上链验证</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862804876_960x639.jpg"/>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g"/>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g"/>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92709243_1322x1323.jpeg"/>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824910546_2681x1332.jpg"/>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eg"/><Relationship Id="rId4"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TO @Crust Network"/>
          <p:cNvSpPr txBox="1"/>
          <p:nvPr>
            <p:ph type="body" idx="21"/>
          </p:nvPr>
        </p:nvSpPr>
        <p:spPr>
          <a:xfrm>
            <a:off x="1206499" y="11739522"/>
            <a:ext cx="21971002" cy="636979"/>
          </a:xfrm>
          <a:prstGeom prst="rect">
            <a:avLst/>
          </a:prstGeom>
          <a:extLst>
            <a:ext uri="{C572A759-6A51-4108-AA02-DFA0A04FC94B}">
              <ma14:wrappingTextBoxFlag xmlns:ma14="http://schemas.microsoft.com/office/mac/drawingml/2011/main" val="1"/>
            </a:ext>
          </a:extLst>
        </p:spPr>
        <p:txBody>
          <a:bodyPr/>
          <a:lstStyle/>
          <a:p>
            <a:pPr/>
            <a:r>
              <a:t>CTO @Crust Network</a:t>
            </a:r>
          </a:p>
        </p:txBody>
      </p:sp>
      <p:sp>
        <p:nvSpPr>
          <p:cNvPr id="152" name="Substrate…"/>
          <p:cNvSpPr txBox="1"/>
          <p:nvPr>
            <p:ph type="ctrTitle"/>
          </p:nvPr>
        </p:nvSpPr>
        <p:spPr>
          <a:prstGeom prst="rect">
            <a:avLst/>
          </a:prstGeom>
        </p:spPr>
        <p:txBody>
          <a:bodyPr/>
          <a:lstStyle/>
          <a:p>
            <a:pPr>
              <a:defRPr spc="-200" sz="10000"/>
            </a:pPr>
            <a:r>
              <a:t>Substrate</a:t>
            </a:r>
          </a:p>
          <a:p>
            <a:pPr>
              <a:defRPr spc="-200" sz="10000"/>
            </a:pPr>
            <a:r>
              <a:t>Offchain Worker机制与实战应用</a:t>
            </a:r>
          </a:p>
        </p:txBody>
      </p:sp>
      <p:sp>
        <p:nvSpPr>
          <p:cNvPr id="153" name="Zikun Fan"/>
          <p:cNvSpPr txBox="1"/>
          <p:nvPr>
            <p:ph type="subTitle" sz="quarter" idx="1"/>
          </p:nvPr>
        </p:nvSpPr>
        <p:spPr>
          <a:xfrm>
            <a:off x="1206500" y="10660388"/>
            <a:ext cx="21971000" cy="1002731"/>
          </a:xfrm>
          <a:prstGeom prst="rect">
            <a:avLst/>
          </a:prstGeom>
        </p:spPr>
        <p:txBody>
          <a:bodyPr/>
          <a:lstStyle/>
          <a:p>
            <a:pPr/>
            <a:r>
              <a:t>Zikun Fan</a:t>
            </a:r>
          </a:p>
        </p:txBody>
      </p:sp>
      <p:pic>
        <p:nvPicPr>
          <p:cNvPr id="154" name="501598502924_.pic_hd.jpg" descr="501598502924_.pic_hd.jpg"/>
          <p:cNvPicPr>
            <a:picLocks noChangeAspect="1"/>
          </p:cNvPicPr>
          <p:nvPr/>
        </p:nvPicPr>
        <p:blipFill>
          <a:blip r:embed="rId3">
            <a:extLst/>
          </a:blip>
          <a:stretch>
            <a:fillRect/>
          </a:stretch>
        </p:blipFill>
        <p:spPr>
          <a:xfrm>
            <a:off x="21485429" y="130686"/>
            <a:ext cx="2153098" cy="51913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OCW的实际应用场景"/>
          <p:cNvSpPr txBox="1"/>
          <p:nvPr>
            <p:ph type="title"/>
          </p:nvPr>
        </p:nvSpPr>
        <p:spPr>
          <a:prstGeom prst="rect">
            <a:avLst/>
          </a:prstGeom>
        </p:spPr>
        <p:txBody>
          <a:bodyPr/>
          <a:lstStyle>
            <a:lvl1pPr defTabSz="2145738">
              <a:defRPr spc="-149" sz="7480"/>
            </a:lvl1pPr>
          </a:lstStyle>
          <a:p>
            <a:pPr/>
            <a:r>
              <a:t>OCW的实际应用场景</a:t>
            </a:r>
          </a:p>
        </p:txBody>
      </p:sp>
      <p:sp>
        <p:nvSpPr>
          <p:cNvPr id="213" name="处理状态爆炸"/>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处理状态爆炸</a:t>
            </a:r>
          </a:p>
        </p:txBody>
      </p:sp>
      <p:pic>
        <p:nvPicPr>
          <p:cNvPr id="214" name="501598502924_.pic_hd.jpg" descr="501598502924_.pic_hd.jpg"/>
          <p:cNvPicPr>
            <a:picLocks noChangeAspect="1"/>
          </p:cNvPicPr>
          <p:nvPr/>
        </p:nvPicPr>
        <p:blipFill>
          <a:blip r:embed="rId3">
            <a:extLst/>
          </a:blip>
          <a:stretch>
            <a:fillRect/>
          </a:stretch>
        </p:blipFill>
        <p:spPr>
          <a:xfrm>
            <a:off x="21485429" y="130686"/>
            <a:ext cx="2153098" cy="519137"/>
          </a:xfrm>
          <a:prstGeom prst="rect">
            <a:avLst/>
          </a:prstGeom>
          <a:ln w="12700">
            <a:miter lim="400000"/>
          </a:ln>
        </p:spPr>
      </p:pic>
      <p:sp>
        <p:nvSpPr>
          <p:cNvPr id="215" name="Work Report"/>
          <p:cNvSpPr/>
          <p:nvPr/>
        </p:nvSpPr>
        <p:spPr>
          <a:xfrm>
            <a:off x="5141490" y="4716309"/>
            <a:ext cx="3502855" cy="1969114"/>
          </a:xfrm>
          <a:prstGeom prst="rightArrow">
            <a:avLst>
              <a:gd name="adj1" fmla="val 47941"/>
              <a:gd name="adj2" fmla="val 46901"/>
            </a:avLst>
          </a:prstGeom>
          <a:ln w="25400">
            <a:solidFill>
              <a:srgbClr val="FFFFFF"/>
            </a:solidFill>
            <a:custDash>
              <a:ds d="600000" sp="600000"/>
            </a:custDash>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800">
                <a:latin typeface="Arial"/>
                <a:ea typeface="Arial"/>
                <a:cs typeface="Arial"/>
                <a:sym typeface="Arial"/>
              </a:defRPr>
            </a:lvl1pPr>
          </a:lstStyle>
          <a:p>
            <a:pPr/>
            <a:r>
              <a:t>Work Report</a:t>
            </a:r>
          </a:p>
        </p:txBody>
      </p:sp>
      <p:sp>
        <p:nvSpPr>
          <p:cNvPr id="216" name="Storage…"/>
          <p:cNvSpPr/>
          <p:nvPr/>
        </p:nvSpPr>
        <p:spPr>
          <a:xfrm>
            <a:off x="9473303" y="4912762"/>
            <a:ext cx="2703966" cy="1576207"/>
          </a:xfrm>
          <a:prstGeom prst="rect">
            <a:avLst/>
          </a:prstGeom>
          <a:solidFill>
            <a:srgbClr val="2F528E"/>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825500">
              <a:defRPr sz="3200">
                <a:latin typeface="Arial"/>
                <a:ea typeface="Arial"/>
                <a:cs typeface="Arial"/>
                <a:sym typeface="Arial"/>
              </a:defRPr>
            </a:pPr>
            <a:r>
              <a:t>Storage </a:t>
            </a:r>
          </a:p>
          <a:p>
            <a:pPr defTabSz="825500">
              <a:defRPr sz="3200">
                <a:latin typeface="Arial"/>
                <a:ea typeface="Arial"/>
                <a:cs typeface="Arial"/>
                <a:sym typeface="Arial"/>
              </a:defRPr>
            </a:pPr>
            <a:r>
              <a:t>Merchant</a:t>
            </a:r>
          </a:p>
        </p:txBody>
      </p:sp>
      <p:sp>
        <p:nvSpPr>
          <p:cNvPr id="217" name="Client"/>
          <p:cNvSpPr/>
          <p:nvPr/>
        </p:nvSpPr>
        <p:spPr>
          <a:xfrm>
            <a:off x="18433859" y="4912762"/>
            <a:ext cx="2703966" cy="1576207"/>
          </a:xfrm>
          <a:prstGeom prst="rect">
            <a:avLst/>
          </a:prstGeom>
          <a:solidFill>
            <a:srgbClr val="FE8C01"/>
          </a:solidFill>
          <a:ln w="25400">
            <a:solidFill>
              <a:srgbClr val="FE8C01"/>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Arial"/>
                <a:ea typeface="Arial"/>
                <a:cs typeface="Arial"/>
                <a:sym typeface="Arial"/>
              </a:defRPr>
            </a:lvl1pPr>
          </a:lstStyle>
          <a:p>
            <a:pPr/>
            <a:r>
              <a:t>Client</a:t>
            </a:r>
          </a:p>
        </p:txBody>
      </p:sp>
      <p:sp>
        <p:nvSpPr>
          <p:cNvPr id="218" name="Line"/>
          <p:cNvSpPr/>
          <p:nvPr/>
        </p:nvSpPr>
        <p:spPr>
          <a:xfrm flipH="1">
            <a:off x="13541458" y="4254593"/>
            <a:ext cx="1" cy="8493593"/>
          </a:xfrm>
          <a:prstGeom prst="line">
            <a:avLst/>
          </a:prstGeom>
          <a:ln w="25400">
            <a:solidFill>
              <a:srgbClr val="FFFFFF"/>
            </a:solidFill>
            <a:custDash>
              <a:ds d="600000" sp="600000"/>
            </a:custDash>
            <a:miter lim="400000"/>
          </a:ln>
        </p:spPr>
        <p:txBody>
          <a:bodyPr lIns="50800" tIns="50800" rIns="50800" bIns="50800" anchor="ctr"/>
          <a:lstStyle/>
          <a:p>
            <a:pPr/>
          </a:p>
        </p:txBody>
      </p:sp>
      <p:sp>
        <p:nvSpPr>
          <p:cNvPr id="219" name="Line"/>
          <p:cNvSpPr/>
          <p:nvPr/>
        </p:nvSpPr>
        <p:spPr>
          <a:xfrm>
            <a:off x="14624887" y="5992808"/>
            <a:ext cx="2983366" cy="1"/>
          </a:xfrm>
          <a:prstGeom prst="line">
            <a:avLst/>
          </a:prstGeom>
          <a:ln w="38100">
            <a:solidFill>
              <a:srgbClr val="FFFFFF"/>
            </a:solidFill>
            <a:miter lim="400000"/>
            <a:tailEnd type="triangle"/>
          </a:ln>
        </p:spPr>
        <p:txBody>
          <a:bodyPr lIns="50800" tIns="50800" rIns="50800" bIns="50800" anchor="ctr"/>
          <a:lstStyle/>
          <a:p>
            <a:pPr/>
          </a:p>
        </p:txBody>
      </p:sp>
      <p:sp>
        <p:nvSpPr>
          <p:cNvPr id="220" name="Offchain Part"/>
          <p:cNvSpPr txBox="1"/>
          <p:nvPr/>
        </p:nvSpPr>
        <p:spPr>
          <a:xfrm>
            <a:off x="1678429" y="7947443"/>
            <a:ext cx="2478684" cy="5582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E8C01"/>
                </a:solidFill>
                <a:latin typeface="Arial"/>
                <a:ea typeface="Arial"/>
                <a:cs typeface="Arial"/>
                <a:sym typeface="Arial"/>
              </a:defRPr>
            </a:lvl1pPr>
          </a:lstStyle>
          <a:p>
            <a:pPr/>
            <a:r>
              <a:t>Offchain Part</a:t>
            </a:r>
          </a:p>
        </p:txBody>
      </p:sp>
      <p:sp>
        <p:nvSpPr>
          <p:cNvPr id="221" name="Onchain"/>
          <p:cNvSpPr txBox="1"/>
          <p:nvPr/>
        </p:nvSpPr>
        <p:spPr>
          <a:xfrm>
            <a:off x="1681659" y="5421763"/>
            <a:ext cx="1627982" cy="5582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E8C01"/>
                </a:solidFill>
                <a:latin typeface="Arial"/>
                <a:ea typeface="Arial"/>
                <a:cs typeface="Arial"/>
                <a:sym typeface="Arial"/>
              </a:defRPr>
            </a:lvl1pPr>
          </a:lstStyle>
          <a:p>
            <a:pPr/>
            <a:r>
              <a:t>Onchain</a:t>
            </a:r>
          </a:p>
        </p:txBody>
      </p:sp>
      <p:sp>
        <p:nvSpPr>
          <p:cNvPr id="222" name="Place storage order"/>
          <p:cNvSpPr txBox="1"/>
          <p:nvPr/>
        </p:nvSpPr>
        <p:spPr>
          <a:xfrm>
            <a:off x="14516988" y="4359121"/>
            <a:ext cx="3217640" cy="496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Arial"/>
                <a:ea typeface="Arial"/>
                <a:cs typeface="Arial"/>
                <a:sym typeface="Arial"/>
              </a:defRPr>
            </a:lvl1pPr>
          </a:lstStyle>
          <a:p>
            <a:pPr/>
            <a:r>
              <a:t>Place storage order</a:t>
            </a:r>
          </a:p>
        </p:txBody>
      </p:sp>
      <p:sp>
        <p:nvSpPr>
          <p:cNvPr id="223" name="Line"/>
          <p:cNvSpPr/>
          <p:nvPr/>
        </p:nvSpPr>
        <p:spPr>
          <a:xfrm flipH="1" flipV="1">
            <a:off x="14511308" y="5299215"/>
            <a:ext cx="3210523" cy="1"/>
          </a:xfrm>
          <a:prstGeom prst="line">
            <a:avLst/>
          </a:prstGeom>
          <a:ln w="38100">
            <a:solidFill>
              <a:srgbClr val="FFFFFF"/>
            </a:solidFill>
            <a:miter lim="400000"/>
            <a:tailEnd type="triangle"/>
          </a:ln>
        </p:spPr>
        <p:txBody>
          <a:bodyPr lIns="50800" tIns="50800" rIns="50800" bIns="50800" anchor="ctr"/>
          <a:lstStyle/>
          <a:p>
            <a:pPr/>
          </a:p>
        </p:txBody>
      </p:sp>
      <p:sp>
        <p:nvSpPr>
          <p:cNvPr id="224" name="Return storage id"/>
          <p:cNvSpPr txBox="1"/>
          <p:nvPr/>
        </p:nvSpPr>
        <p:spPr>
          <a:xfrm>
            <a:off x="14704772" y="6180313"/>
            <a:ext cx="2842072" cy="496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Arial"/>
                <a:ea typeface="Arial"/>
                <a:cs typeface="Arial"/>
                <a:sym typeface="Arial"/>
              </a:defRPr>
            </a:lvl1pPr>
          </a:lstStyle>
          <a:p>
            <a:pPr/>
            <a:r>
              <a:t>Return storage id</a:t>
            </a:r>
          </a:p>
        </p:txBody>
      </p:sp>
      <p:sp>
        <p:nvSpPr>
          <p:cNvPr id="225" name="Storage…"/>
          <p:cNvSpPr/>
          <p:nvPr/>
        </p:nvSpPr>
        <p:spPr>
          <a:xfrm>
            <a:off x="8742667" y="7540225"/>
            <a:ext cx="2703966" cy="1576206"/>
          </a:xfrm>
          <a:prstGeom prst="rect">
            <a:avLst/>
          </a:prstGeom>
          <a:solidFill>
            <a:srgbClr val="2F528E"/>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825500">
              <a:defRPr sz="3200">
                <a:latin typeface="Arial"/>
                <a:ea typeface="Arial"/>
                <a:cs typeface="Arial"/>
                <a:sym typeface="Arial"/>
              </a:defRPr>
            </a:pPr>
            <a:r>
              <a:t>Storage</a:t>
            </a:r>
          </a:p>
          <a:p>
            <a:pPr defTabSz="825500">
              <a:defRPr sz="3200">
                <a:latin typeface="Arial"/>
                <a:ea typeface="Arial"/>
                <a:cs typeface="Arial"/>
                <a:sym typeface="Arial"/>
              </a:defRPr>
            </a:pPr>
            <a:r>
              <a:t>Adapter</a:t>
            </a:r>
          </a:p>
          <a:p>
            <a:pPr defTabSz="825500">
              <a:defRPr sz="3200">
                <a:latin typeface="Arial"/>
                <a:ea typeface="Arial"/>
                <a:cs typeface="Arial"/>
                <a:sym typeface="Arial"/>
              </a:defRPr>
            </a:pPr>
            <a:r>
              <a:t>(Karst)</a:t>
            </a:r>
          </a:p>
        </p:txBody>
      </p:sp>
      <p:sp>
        <p:nvSpPr>
          <p:cNvPr id="226" name="Line"/>
          <p:cNvSpPr/>
          <p:nvPr/>
        </p:nvSpPr>
        <p:spPr>
          <a:xfrm>
            <a:off x="10131588" y="10874418"/>
            <a:ext cx="2867000" cy="1"/>
          </a:xfrm>
          <a:prstGeom prst="line">
            <a:avLst/>
          </a:prstGeom>
          <a:ln w="38100">
            <a:solidFill>
              <a:schemeClr val="accent1">
                <a:lumOff val="13575"/>
              </a:schemeClr>
            </a:solidFill>
            <a:miter lim="400000"/>
            <a:tailEnd type="triangle"/>
          </a:ln>
        </p:spPr>
        <p:txBody>
          <a:bodyPr lIns="50800" tIns="50800" rIns="50800" bIns="50800" anchor="ctr"/>
          <a:lstStyle/>
          <a:p>
            <a:pPr/>
          </a:p>
        </p:txBody>
      </p:sp>
      <p:sp>
        <p:nvSpPr>
          <p:cNvPr id="227" name="Coins"/>
          <p:cNvSpPr/>
          <p:nvPr/>
        </p:nvSpPr>
        <p:spPr>
          <a:xfrm>
            <a:off x="5170638" y="7692376"/>
            <a:ext cx="1268094" cy="1271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FFFF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8" name="Line"/>
          <p:cNvSpPr/>
          <p:nvPr/>
        </p:nvSpPr>
        <p:spPr>
          <a:xfrm flipH="1" flipV="1">
            <a:off x="11936196" y="8328328"/>
            <a:ext cx="6926969" cy="1"/>
          </a:xfrm>
          <a:prstGeom prst="line">
            <a:avLst/>
          </a:prstGeom>
          <a:ln w="38100">
            <a:solidFill>
              <a:srgbClr val="FE8C01"/>
            </a:solidFill>
            <a:miter lim="400000"/>
            <a:tailEnd type="triangle"/>
          </a:ln>
        </p:spPr>
        <p:txBody>
          <a:bodyPr lIns="50800" tIns="50800" rIns="50800" bIns="50800" anchor="ctr"/>
          <a:lstStyle/>
          <a:p>
            <a:pPr/>
          </a:p>
        </p:txBody>
      </p:sp>
      <p:sp>
        <p:nvSpPr>
          <p:cNvPr id="229" name="Film Clacker"/>
          <p:cNvSpPr/>
          <p:nvPr/>
        </p:nvSpPr>
        <p:spPr>
          <a:xfrm>
            <a:off x="19340027" y="7739878"/>
            <a:ext cx="891630" cy="930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70" y="0"/>
                </a:moveTo>
                <a:lnTo>
                  <a:pt x="0" y="5292"/>
                </a:lnTo>
                <a:lnTo>
                  <a:pt x="867" y="8314"/>
                </a:lnTo>
                <a:lnTo>
                  <a:pt x="867" y="10773"/>
                </a:lnTo>
                <a:lnTo>
                  <a:pt x="867" y="19877"/>
                </a:lnTo>
                <a:cubicBezTo>
                  <a:pt x="867" y="20829"/>
                  <a:pt x="1671" y="21600"/>
                  <a:pt x="2665" y="21600"/>
                </a:cubicBezTo>
                <a:lnTo>
                  <a:pt x="19693" y="21600"/>
                </a:lnTo>
                <a:cubicBezTo>
                  <a:pt x="20686" y="21600"/>
                  <a:pt x="21491" y="20829"/>
                  <a:pt x="21491" y="19877"/>
                </a:cubicBezTo>
                <a:lnTo>
                  <a:pt x="21491" y="7870"/>
                </a:lnTo>
                <a:lnTo>
                  <a:pt x="4430" y="7870"/>
                </a:lnTo>
                <a:lnTo>
                  <a:pt x="4280" y="7675"/>
                </a:lnTo>
                <a:lnTo>
                  <a:pt x="21600" y="3242"/>
                </a:lnTo>
                <a:lnTo>
                  <a:pt x="20670" y="0"/>
                </a:lnTo>
                <a:close/>
                <a:moveTo>
                  <a:pt x="18009" y="1164"/>
                </a:moveTo>
                <a:lnTo>
                  <a:pt x="20332" y="3009"/>
                </a:lnTo>
                <a:lnTo>
                  <a:pt x="18100" y="3581"/>
                </a:lnTo>
                <a:lnTo>
                  <a:pt x="15779" y="1736"/>
                </a:lnTo>
                <a:lnTo>
                  <a:pt x="18009" y="1164"/>
                </a:lnTo>
                <a:close/>
                <a:moveTo>
                  <a:pt x="13616" y="2290"/>
                </a:moveTo>
                <a:lnTo>
                  <a:pt x="15938" y="4134"/>
                </a:lnTo>
                <a:lnTo>
                  <a:pt x="13708" y="4706"/>
                </a:lnTo>
                <a:lnTo>
                  <a:pt x="11385" y="2862"/>
                </a:lnTo>
                <a:lnTo>
                  <a:pt x="13616" y="2290"/>
                </a:lnTo>
                <a:close/>
                <a:moveTo>
                  <a:pt x="9222" y="3417"/>
                </a:moveTo>
                <a:lnTo>
                  <a:pt x="11545" y="5262"/>
                </a:lnTo>
                <a:lnTo>
                  <a:pt x="9314" y="5834"/>
                </a:lnTo>
                <a:lnTo>
                  <a:pt x="6992" y="3989"/>
                </a:lnTo>
                <a:lnTo>
                  <a:pt x="9222" y="3417"/>
                </a:lnTo>
                <a:close/>
                <a:moveTo>
                  <a:pt x="4829" y="4543"/>
                </a:moveTo>
                <a:lnTo>
                  <a:pt x="7151" y="6387"/>
                </a:lnTo>
                <a:lnTo>
                  <a:pt x="4921" y="6959"/>
                </a:lnTo>
                <a:lnTo>
                  <a:pt x="2600" y="5115"/>
                </a:lnTo>
                <a:lnTo>
                  <a:pt x="4829" y="4543"/>
                </a:lnTo>
                <a:close/>
                <a:moveTo>
                  <a:pt x="1582" y="6411"/>
                </a:moveTo>
                <a:cubicBezTo>
                  <a:pt x="1803" y="6411"/>
                  <a:pt x="1981" y="6582"/>
                  <a:pt x="1981" y="6794"/>
                </a:cubicBezTo>
                <a:cubicBezTo>
                  <a:pt x="1981" y="7006"/>
                  <a:pt x="1803" y="7179"/>
                  <a:pt x="1582" y="7179"/>
                </a:cubicBezTo>
                <a:cubicBezTo>
                  <a:pt x="1360" y="7179"/>
                  <a:pt x="1180" y="7006"/>
                  <a:pt x="1180" y="6794"/>
                </a:cubicBezTo>
                <a:cubicBezTo>
                  <a:pt x="1180" y="6582"/>
                  <a:pt x="1360" y="6411"/>
                  <a:pt x="1582" y="6411"/>
                </a:cubicBezTo>
                <a:close/>
                <a:moveTo>
                  <a:pt x="4847" y="8417"/>
                </a:moveTo>
                <a:lnTo>
                  <a:pt x="6592" y="10773"/>
                </a:lnTo>
                <a:lnTo>
                  <a:pt x="4847" y="10773"/>
                </a:lnTo>
                <a:lnTo>
                  <a:pt x="4847" y="8417"/>
                </a:lnTo>
                <a:close/>
                <a:moveTo>
                  <a:pt x="7086" y="8417"/>
                </a:moveTo>
                <a:lnTo>
                  <a:pt x="9395" y="8417"/>
                </a:lnTo>
                <a:lnTo>
                  <a:pt x="11140" y="10773"/>
                </a:lnTo>
                <a:lnTo>
                  <a:pt x="8831" y="10773"/>
                </a:lnTo>
                <a:lnTo>
                  <a:pt x="7086" y="8417"/>
                </a:lnTo>
                <a:close/>
                <a:moveTo>
                  <a:pt x="11633" y="8417"/>
                </a:moveTo>
                <a:lnTo>
                  <a:pt x="13942" y="8417"/>
                </a:lnTo>
                <a:lnTo>
                  <a:pt x="15687" y="10773"/>
                </a:lnTo>
                <a:lnTo>
                  <a:pt x="13378" y="10773"/>
                </a:lnTo>
                <a:lnTo>
                  <a:pt x="11633" y="8417"/>
                </a:lnTo>
                <a:close/>
                <a:moveTo>
                  <a:pt x="16181" y="8417"/>
                </a:moveTo>
                <a:lnTo>
                  <a:pt x="18490" y="8417"/>
                </a:lnTo>
                <a:lnTo>
                  <a:pt x="20235" y="10773"/>
                </a:lnTo>
                <a:lnTo>
                  <a:pt x="17926" y="10773"/>
                </a:lnTo>
                <a:lnTo>
                  <a:pt x="16181" y="8417"/>
                </a:lnTo>
                <a:close/>
                <a:moveTo>
                  <a:pt x="1932" y="9052"/>
                </a:moveTo>
                <a:cubicBezTo>
                  <a:pt x="2203" y="9012"/>
                  <a:pt x="2433" y="9233"/>
                  <a:pt x="2392" y="9492"/>
                </a:cubicBezTo>
                <a:cubicBezTo>
                  <a:pt x="2366" y="9654"/>
                  <a:pt x="2228" y="9786"/>
                  <a:pt x="2059" y="9811"/>
                </a:cubicBezTo>
                <a:cubicBezTo>
                  <a:pt x="1788" y="9851"/>
                  <a:pt x="1558" y="9630"/>
                  <a:pt x="1599" y="9371"/>
                </a:cubicBezTo>
                <a:cubicBezTo>
                  <a:pt x="1625" y="9209"/>
                  <a:pt x="1763" y="9077"/>
                  <a:pt x="1932" y="9052"/>
                </a:cubicBezTo>
                <a:close/>
                <a:moveTo>
                  <a:pt x="3766" y="9052"/>
                </a:moveTo>
                <a:cubicBezTo>
                  <a:pt x="4036" y="9012"/>
                  <a:pt x="4267" y="9233"/>
                  <a:pt x="4225" y="9492"/>
                </a:cubicBezTo>
                <a:cubicBezTo>
                  <a:pt x="4199" y="9654"/>
                  <a:pt x="4061" y="9786"/>
                  <a:pt x="3892" y="9811"/>
                </a:cubicBezTo>
                <a:cubicBezTo>
                  <a:pt x="3622" y="9851"/>
                  <a:pt x="3391" y="9630"/>
                  <a:pt x="3433" y="9371"/>
                </a:cubicBezTo>
                <a:cubicBezTo>
                  <a:pt x="3458" y="9209"/>
                  <a:pt x="3597" y="9077"/>
                  <a:pt x="3766" y="9052"/>
                </a:cubicBezTo>
                <a:close/>
                <a:moveTo>
                  <a:pt x="2513" y="13900"/>
                </a:moveTo>
                <a:lnTo>
                  <a:pt x="19911" y="13900"/>
                </a:lnTo>
                <a:lnTo>
                  <a:pt x="19911" y="14399"/>
                </a:lnTo>
                <a:lnTo>
                  <a:pt x="2513" y="14399"/>
                </a:lnTo>
                <a:lnTo>
                  <a:pt x="2513" y="13900"/>
                </a:lnTo>
                <a:close/>
                <a:moveTo>
                  <a:pt x="2513" y="17423"/>
                </a:moveTo>
                <a:lnTo>
                  <a:pt x="19911" y="17423"/>
                </a:lnTo>
                <a:lnTo>
                  <a:pt x="19911" y="17923"/>
                </a:lnTo>
                <a:lnTo>
                  <a:pt x="2513" y="17923"/>
                </a:lnTo>
                <a:lnTo>
                  <a:pt x="2513" y="17423"/>
                </a:lnTo>
                <a:close/>
              </a:path>
            </a:pathLst>
          </a:custGeom>
          <a:solidFill>
            <a:srgbClr val="FFFF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0" name="Send file with storage id"/>
          <p:cNvSpPr txBox="1"/>
          <p:nvPr/>
        </p:nvSpPr>
        <p:spPr>
          <a:xfrm>
            <a:off x="13775783" y="8479802"/>
            <a:ext cx="3889773" cy="496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FE8C01"/>
                </a:solidFill>
                <a:latin typeface="Arial"/>
                <a:ea typeface="Arial"/>
                <a:cs typeface="Arial"/>
                <a:sym typeface="Arial"/>
              </a:defRPr>
            </a:lvl1pPr>
          </a:lstStyle>
          <a:p>
            <a:pPr/>
            <a:r>
              <a:t>Send file with storage id</a:t>
            </a:r>
          </a:p>
        </p:txBody>
      </p:sp>
      <p:sp>
        <p:nvSpPr>
          <p:cNvPr id="231" name="Check storage id"/>
          <p:cNvSpPr txBox="1"/>
          <p:nvPr/>
        </p:nvSpPr>
        <p:spPr>
          <a:xfrm>
            <a:off x="10169367" y="11044413"/>
            <a:ext cx="2782690" cy="496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chemeClr val="accent1">
                    <a:lumOff val="13575"/>
                  </a:schemeClr>
                </a:solidFill>
                <a:latin typeface="Arial"/>
                <a:ea typeface="Arial"/>
                <a:cs typeface="Arial"/>
                <a:sym typeface="Arial"/>
              </a:defRPr>
            </a:lvl1pPr>
          </a:lstStyle>
          <a:p>
            <a:pPr/>
            <a:r>
              <a:t>Check storage id</a:t>
            </a:r>
          </a:p>
        </p:txBody>
      </p:sp>
      <p:sp>
        <p:nvSpPr>
          <p:cNvPr id="232" name="Line"/>
          <p:cNvSpPr/>
          <p:nvPr/>
        </p:nvSpPr>
        <p:spPr>
          <a:xfrm flipH="1">
            <a:off x="6779317" y="8328009"/>
            <a:ext cx="1610065" cy="1"/>
          </a:xfrm>
          <a:prstGeom prst="line">
            <a:avLst/>
          </a:prstGeom>
          <a:ln w="38100">
            <a:solidFill>
              <a:schemeClr val="accent1">
                <a:lumOff val="13575"/>
              </a:schemeClr>
            </a:solidFill>
            <a:miter lim="400000"/>
            <a:tailEnd type="triangle"/>
          </a:ln>
        </p:spPr>
        <p:txBody>
          <a:bodyPr lIns="50800" tIns="50800" rIns="50800" bIns="50800" anchor="ctr"/>
          <a:lstStyle/>
          <a:p>
            <a:pPr/>
          </a:p>
        </p:txBody>
      </p:sp>
      <p:sp>
        <p:nvSpPr>
          <p:cNvPr id="233" name="Finalize file"/>
          <p:cNvSpPr txBox="1"/>
          <p:nvPr/>
        </p:nvSpPr>
        <p:spPr>
          <a:xfrm>
            <a:off x="6637853" y="7617867"/>
            <a:ext cx="1892995" cy="496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chemeClr val="accent1">
                    <a:lumOff val="13575"/>
                  </a:schemeClr>
                </a:solidFill>
                <a:latin typeface="Arial"/>
                <a:ea typeface="Arial"/>
                <a:cs typeface="Arial"/>
                <a:sym typeface="Arial"/>
              </a:defRPr>
            </a:lvl1pPr>
          </a:lstStyle>
          <a:p>
            <a:pPr/>
            <a:r>
              <a:t>Finalize file</a:t>
            </a:r>
          </a:p>
        </p:txBody>
      </p:sp>
      <p:sp>
        <p:nvSpPr>
          <p:cNvPr id="234" name="Line"/>
          <p:cNvSpPr/>
          <p:nvPr/>
        </p:nvSpPr>
        <p:spPr>
          <a:xfrm flipV="1">
            <a:off x="10143208" y="9116770"/>
            <a:ext cx="1" cy="1754185"/>
          </a:xfrm>
          <a:prstGeom prst="line">
            <a:avLst/>
          </a:prstGeom>
          <a:ln w="38100">
            <a:solidFill>
              <a:schemeClr val="accent1">
                <a:lumOff val="13575"/>
              </a:schemeClr>
            </a:solidFill>
            <a:miter lim="400000"/>
          </a:ln>
        </p:spPr>
        <p:txBody>
          <a:bodyPr lIns="50800" tIns="50800" rIns="50800" bIns="50800" anchor="ctr"/>
          <a:lstStyle/>
          <a:p>
            <a:pPr/>
          </a:p>
        </p:txBody>
      </p:sp>
      <p:sp>
        <p:nvSpPr>
          <p:cNvPr id="235" name="1"/>
          <p:cNvSpPr/>
          <p:nvPr/>
        </p:nvSpPr>
        <p:spPr>
          <a:xfrm>
            <a:off x="15764874" y="3511273"/>
            <a:ext cx="703392" cy="703392"/>
          </a:xfrm>
          <a:prstGeom prst="ellipse">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2900">
                <a:solidFill>
                  <a:srgbClr val="000000"/>
                </a:solidFill>
              </a:defRPr>
            </a:lvl1pPr>
          </a:lstStyle>
          <a:p>
            <a:pPr/>
            <a:r>
              <a:t>1</a:t>
            </a:r>
          </a:p>
        </p:txBody>
      </p:sp>
      <p:sp>
        <p:nvSpPr>
          <p:cNvPr id="236" name="2"/>
          <p:cNvSpPr/>
          <p:nvPr/>
        </p:nvSpPr>
        <p:spPr>
          <a:xfrm>
            <a:off x="15774113" y="6780365"/>
            <a:ext cx="703391" cy="703392"/>
          </a:xfrm>
          <a:prstGeom prst="ellipse">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2900">
                <a:solidFill>
                  <a:srgbClr val="000000"/>
                </a:solidFill>
              </a:defRPr>
            </a:lvl1pPr>
          </a:lstStyle>
          <a:p>
            <a:pPr/>
            <a:r>
              <a:t>2</a:t>
            </a:r>
          </a:p>
        </p:txBody>
      </p:sp>
      <p:sp>
        <p:nvSpPr>
          <p:cNvPr id="237" name="3"/>
          <p:cNvSpPr/>
          <p:nvPr/>
        </p:nvSpPr>
        <p:spPr>
          <a:xfrm>
            <a:off x="15426135" y="9172899"/>
            <a:ext cx="703392" cy="703391"/>
          </a:xfrm>
          <a:prstGeom prst="ellipse">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2900">
                <a:solidFill>
                  <a:srgbClr val="000000"/>
                </a:solidFill>
              </a:defRPr>
            </a:lvl1pPr>
          </a:lstStyle>
          <a:p>
            <a:pPr/>
            <a:r>
              <a:t>3</a:t>
            </a:r>
          </a:p>
        </p:txBody>
      </p:sp>
      <p:sp>
        <p:nvSpPr>
          <p:cNvPr id="238" name="4"/>
          <p:cNvSpPr/>
          <p:nvPr/>
        </p:nvSpPr>
        <p:spPr>
          <a:xfrm>
            <a:off x="11213393" y="11626955"/>
            <a:ext cx="703391" cy="703391"/>
          </a:xfrm>
          <a:prstGeom prst="ellipse">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2900">
                <a:solidFill>
                  <a:srgbClr val="000000"/>
                </a:solidFill>
              </a:defRPr>
            </a:lvl1pPr>
          </a:lstStyle>
          <a:p>
            <a:pPr/>
            <a:r>
              <a:t>4</a:t>
            </a:r>
          </a:p>
        </p:txBody>
      </p:sp>
      <p:sp>
        <p:nvSpPr>
          <p:cNvPr id="239" name="5"/>
          <p:cNvSpPr/>
          <p:nvPr/>
        </p:nvSpPr>
        <p:spPr>
          <a:xfrm>
            <a:off x="7232654" y="8698322"/>
            <a:ext cx="703392" cy="703392"/>
          </a:xfrm>
          <a:prstGeom prst="ellipse">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2900">
                <a:solidFill>
                  <a:srgbClr val="000000"/>
                </a:solidFill>
              </a:defRPr>
            </a:lvl1pPr>
          </a:lstStyle>
          <a:p>
            <a:pPr/>
            <a:r>
              <a:t>5</a:t>
            </a:r>
          </a:p>
        </p:txBody>
      </p:sp>
      <p:sp>
        <p:nvSpPr>
          <p:cNvPr id="240" name="Chain"/>
          <p:cNvSpPr txBox="1"/>
          <p:nvPr/>
        </p:nvSpPr>
        <p:spPr>
          <a:xfrm>
            <a:off x="12903615" y="12646686"/>
            <a:ext cx="1275687" cy="595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atin typeface="Arial"/>
                <a:ea typeface="Arial"/>
                <a:cs typeface="Arial"/>
                <a:sym typeface="Arial"/>
              </a:defRPr>
            </a:lvl1pPr>
          </a:lstStyle>
          <a:p>
            <a:pPr/>
            <a:r>
              <a:t>Chain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OCW的实际应用场景"/>
          <p:cNvSpPr txBox="1"/>
          <p:nvPr>
            <p:ph type="title"/>
          </p:nvPr>
        </p:nvSpPr>
        <p:spPr>
          <a:prstGeom prst="rect">
            <a:avLst/>
          </a:prstGeom>
        </p:spPr>
        <p:txBody>
          <a:bodyPr/>
          <a:lstStyle>
            <a:lvl1pPr defTabSz="2145738">
              <a:defRPr spc="-149" sz="7480"/>
            </a:lvl1pPr>
          </a:lstStyle>
          <a:p>
            <a:pPr/>
            <a:r>
              <a:t>OCW的实际应用场景</a:t>
            </a:r>
          </a:p>
        </p:txBody>
      </p:sp>
      <p:sp>
        <p:nvSpPr>
          <p:cNvPr id="245" name="Offchain ordering system…"/>
          <p:cNvSpPr txBox="1"/>
          <p:nvPr>
            <p:ph type="body" sz="half" idx="1"/>
          </p:nvPr>
        </p:nvSpPr>
        <p:spPr>
          <a:xfrm>
            <a:off x="1206500" y="4248504"/>
            <a:ext cx="10261762" cy="8256012"/>
          </a:xfrm>
          <a:prstGeom prst="rect">
            <a:avLst/>
          </a:prstGeom>
        </p:spPr>
        <p:txBody>
          <a:bodyPr/>
          <a:lstStyle/>
          <a:p>
            <a:pPr/>
            <a:r>
              <a:t>Offchain ordering system</a:t>
            </a:r>
          </a:p>
          <a:p>
            <a:pPr/>
            <a:r>
              <a:t>“Big” order on chain</a:t>
            </a:r>
          </a:p>
          <a:p>
            <a:pPr/>
            <a:r>
              <a:t>ValidateUnsigned (Delayed Proof Function)</a:t>
            </a:r>
          </a:p>
        </p:txBody>
      </p:sp>
      <p:pic>
        <p:nvPicPr>
          <p:cNvPr id="246" name="501598502924_.pic_hd.jpg" descr="501598502924_.pic_hd.jpg"/>
          <p:cNvPicPr>
            <a:picLocks noChangeAspect="1"/>
          </p:cNvPicPr>
          <p:nvPr/>
        </p:nvPicPr>
        <p:blipFill>
          <a:blip r:embed="rId3">
            <a:extLst/>
          </a:blip>
          <a:stretch>
            <a:fillRect/>
          </a:stretch>
        </p:blipFill>
        <p:spPr>
          <a:xfrm>
            <a:off x="21485429" y="130686"/>
            <a:ext cx="2153098" cy="519137"/>
          </a:xfrm>
          <a:prstGeom prst="rect">
            <a:avLst/>
          </a:prstGeom>
          <a:ln w="12700">
            <a:miter lim="400000"/>
          </a:ln>
        </p:spPr>
      </p:pic>
      <p:sp>
        <p:nvSpPr>
          <p:cNvPr id="247" name="处理状态爆炸"/>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726440">
              <a:defRPr b="1" sz="4840"/>
            </a:lvl1pPr>
          </a:lstStyle>
          <a:p>
            <a:pPr/>
            <a:r>
              <a:t>处理状态爆炸</a:t>
            </a:r>
          </a:p>
        </p:txBody>
      </p:sp>
      <p:sp>
        <p:nvSpPr>
          <p:cNvPr id="248" name="Order 1"/>
          <p:cNvSpPr/>
          <p:nvPr/>
        </p:nvSpPr>
        <p:spPr>
          <a:xfrm>
            <a:off x="15949328" y="9112222"/>
            <a:ext cx="1571520" cy="1270001"/>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Arial"/>
                <a:ea typeface="Arial"/>
                <a:cs typeface="Arial"/>
                <a:sym typeface="Arial"/>
              </a:defRPr>
            </a:lvl1pPr>
          </a:lstStyle>
          <a:p>
            <a:pPr/>
            <a:r>
              <a:t>Order 1</a:t>
            </a:r>
          </a:p>
        </p:txBody>
      </p:sp>
      <p:sp>
        <p:nvSpPr>
          <p:cNvPr id="249" name="Line"/>
          <p:cNvSpPr/>
          <p:nvPr/>
        </p:nvSpPr>
        <p:spPr>
          <a:xfrm>
            <a:off x="13085767" y="6674646"/>
            <a:ext cx="9727328" cy="1"/>
          </a:xfrm>
          <a:prstGeom prst="line">
            <a:avLst/>
          </a:prstGeom>
          <a:ln w="25400">
            <a:solidFill>
              <a:srgbClr val="FFFFFF"/>
            </a:solidFill>
            <a:miter lim="400000"/>
          </a:ln>
        </p:spPr>
        <p:txBody>
          <a:bodyPr lIns="50800" tIns="50800" rIns="50800" bIns="50800" anchor="ctr"/>
          <a:lstStyle/>
          <a:p>
            <a:pPr/>
          </a:p>
        </p:txBody>
      </p:sp>
      <p:sp>
        <p:nvSpPr>
          <p:cNvPr id="250" name="Order 2"/>
          <p:cNvSpPr/>
          <p:nvPr/>
        </p:nvSpPr>
        <p:spPr>
          <a:xfrm>
            <a:off x="17807071" y="9112222"/>
            <a:ext cx="1571519" cy="1270001"/>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Arial"/>
                <a:ea typeface="Arial"/>
                <a:cs typeface="Arial"/>
                <a:sym typeface="Arial"/>
              </a:defRPr>
            </a:lvl1pPr>
          </a:lstStyle>
          <a:p>
            <a:pPr/>
            <a:r>
              <a:t>Order 2</a:t>
            </a:r>
          </a:p>
        </p:txBody>
      </p:sp>
      <p:sp>
        <p:nvSpPr>
          <p:cNvPr id="251" name="On Chain"/>
          <p:cNvSpPr txBox="1"/>
          <p:nvPr/>
        </p:nvSpPr>
        <p:spPr>
          <a:xfrm>
            <a:off x="12978756" y="5783105"/>
            <a:ext cx="2153098" cy="6319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atin typeface="Arial"/>
                <a:ea typeface="Arial"/>
                <a:cs typeface="Arial"/>
                <a:sym typeface="Arial"/>
              </a:defRPr>
            </a:lvl1pPr>
          </a:lstStyle>
          <a:p>
            <a:pPr/>
            <a:r>
              <a:t>On Chain</a:t>
            </a:r>
          </a:p>
        </p:txBody>
      </p:sp>
      <p:sp>
        <p:nvSpPr>
          <p:cNvPr id="252" name="Off Chain"/>
          <p:cNvSpPr txBox="1"/>
          <p:nvPr/>
        </p:nvSpPr>
        <p:spPr>
          <a:xfrm>
            <a:off x="12983233" y="9074427"/>
            <a:ext cx="2144143" cy="6319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atin typeface="Arial"/>
                <a:ea typeface="Arial"/>
                <a:cs typeface="Arial"/>
                <a:sym typeface="Arial"/>
              </a:defRPr>
            </a:lvl1pPr>
          </a:lstStyle>
          <a:p>
            <a:pPr/>
            <a:r>
              <a:t>Off Chain</a:t>
            </a:r>
          </a:p>
        </p:txBody>
      </p:sp>
      <p:sp>
        <p:nvSpPr>
          <p:cNvPr id="253" name="Order N"/>
          <p:cNvSpPr/>
          <p:nvPr/>
        </p:nvSpPr>
        <p:spPr>
          <a:xfrm>
            <a:off x="20811086" y="9112222"/>
            <a:ext cx="1571519" cy="1270001"/>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Arial"/>
                <a:ea typeface="Arial"/>
                <a:cs typeface="Arial"/>
                <a:sym typeface="Arial"/>
              </a:defRPr>
            </a:lvl1pPr>
          </a:lstStyle>
          <a:p>
            <a:pPr/>
            <a:r>
              <a:t>Order N</a:t>
            </a:r>
          </a:p>
        </p:txBody>
      </p:sp>
      <p:sp>
        <p:nvSpPr>
          <p:cNvPr id="254" name="…"/>
          <p:cNvSpPr txBox="1"/>
          <p:nvPr/>
        </p:nvSpPr>
        <p:spPr>
          <a:xfrm>
            <a:off x="19794001" y="9417428"/>
            <a:ext cx="596901"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a:t>
            </a:r>
          </a:p>
        </p:txBody>
      </p:sp>
      <p:sp>
        <p:nvSpPr>
          <p:cNvPr id="255" name="Rectangle"/>
          <p:cNvSpPr/>
          <p:nvPr/>
        </p:nvSpPr>
        <p:spPr>
          <a:xfrm>
            <a:off x="15414877" y="8537229"/>
            <a:ext cx="7385226" cy="2419986"/>
          </a:xfrm>
          <a:prstGeom prst="rect">
            <a:avLst/>
          </a:prstGeom>
          <a:ln w="25400">
            <a:solidFill>
              <a:srgbClr val="FFFFFF"/>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56" name="Line"/>
          <p:cNvSpPr/>
          <p:nvPr/>
        </p:nvSpPr>
        <p:spPr>
          <a:xfrm flipV="1">
            <a:off x="18828563" y="7327313"/>
            <a:ext cx="1" cy="1078364"/>
          </a:xfrm>
          <a:prstGeom prst="line">
            <a:avLst/>
          </a:prstGeom>
          <a:ln w="38100">
            <a:solidFill>
              <a:srgbClr val="FFFFFF"/>
            </a:solidFill>
            <a:miter lim="400000"/>
            <a:tailEnd type="triangle"/>
          </a:ln>
        </p:spPr>
        <p:txBody>
          <a:bodyPr lIns="50800" tIns="50800" rIns="50800" bIns="50800" anchor="ctr"/>
          <a:lstStyle/>
          <a:p>
            <a:pPr/>
          </a:p>
        </p:txBody>
      </p:sp>
      <p:sp>
        <p:nvSpPr>
          <p:cNvPr id="257" name="Order"/>
          <p:cNvSpPr/>
          <p:nvPr/>
        </p:nvSpPr>
        <p:spPr>
          <a:xfrm>
            <a:off x="18042804" y="5938460"/>
            <a:ext cx="1571519" cy="1270001"/>
          </a:xfrm>
          <a:prstGeom prst="rect">
            <a:avLst/>
          </a:prstGeom>
          <a:solidFill>
            <a:srgbClr val="FE8C0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Arial"/>
                <a:ea typeface="Arial"/>
                <a:cs typeface="Arial"/>
                <a:sym typeface="Arial"/>
              </a:defRPr>
            </a:lvl1pPr>
          </a:lstStyle>
          <a:p>
            <a:pPr/>
            <a:r>
              <a:t>Order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OCW的实际应用场景"/>
          <p:cNvSpPr txBox="1"/>
          <p:nvPr>
            <p:ph type="title"/>
          </p:nvPr>
        </p:nvSpPr>
        <p:spPr>
          <a:prstGeom prst="rect">
            <a:avLst/>
          </a:prstGeom>
        </p:spPr>
        <p:txBody>
          <a:bodyPr/>
          <a:lstStyle>
            <a:lvl1pPr defTabSz="2145738">
              <a:defRPr spc="-149" sz="7480"/>
            </a:lvl1pPr>
          </a:lstStyle>
          <a:p>
            <a:pPr/>
            <a:r>
              <a:t>OCW的实际应用场景</a:t>
            </a:r>
          </a:p>
        </p:txBody>
      </p:sp>
      <p:sp>
        <p:nvSpPr>
          <p:cNvPr id="262" name="处理复杂的链上计算"/>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处理复杂的链上计算</a:t>
            </a:r>
          </a:p>
        </p:txBody>
      </p:sp>
      <p:pic>
        <p:nvPicPr>
          <p:cNvPr id="263" name="501598502924_.pic_hd.jpg" descr="501598502924_.pic_hd.jpg"/>
          <p:cNvPicPr>
            <a:picLocks noChangeAspect="1"/>
          </p:cNvPicPr>
          <p:nvPr/>
        </p:nvPicPr>
        <p:blipFill>
          <a:blip r:embed="rId3">
            <a:extLst/>
          </a:blip>
          <a:stretch>
            <a:fillRect/>
          </a:stretch>
        </p:blipFill>
        <p:spPr>
          <a:xfrm>
            <a:off x="21485429" y="130686"/>
            <a:ext cx="2153098" cy="519137"/>
          </a:xfrm>
          <a:prstGeom prst="rect">
            <a:avLst/>
          </a:prstGeom>
          <a:ln w="12700">
            <a:miter lim="400000"/>
          </a:ln>
        </p:spPr>
      </p:pic>
      <p:pic>
        <p:nvPicPr>
          <p:cNvPr id="264" name="Image" descr="Image"/>
          <p:cNvPicPr>
            <a:picLocks noChangeAspect="1"/>
          </p:cNvPicPr>
          <p:nvPr/>
        </p:nvPicPr>
        <p:blipFill>
          <a:blip r:embed="rId4">
            <a:extLst/>
          </a:blip>
          <a:stretch>
            <a:fillRect/>
          </a:stretch>
        </p:blipFill>
        <p:spPr>
          <a:xfrm>
            <a:off x="12221884" y="4494869"/>
            <a:ext cx="11981869" cy="6341381"/>
          </a:xfrm>
          <a:prstGeom prst="rect">
            <a:avLst/>
          </a:prstGeom>
          <a:ln w="12700">
            <a:miter lim="400000"/>
          </a:ln>
        </p:spPr>
      </p:pic>
      <p:sp>
        <p:nvSpPr>
          <p:cNvPr id="265" name="Long running task…"/>
          <p:cNvSpPr txBox="1"/>
          <p:nvPr>
            <p:ph type="body" sz="half" idx="1"/>
          </p:nvPr>
        </p:nvSpPr>
        <p:spPr>
          <a:xfrm>
            <a:off x="918418" y="4248504"/>
            <a:ext cx="10261763" cy="8256012"/>
          </a:xfrm>
          <a:prstGeom prst="rect">
            <a:avLst/>
          </a:prstGeom>
        </p:spPr>
        <p:txBody>
          <a:bodyPr/>
          <a:lstStyle/>
          <a:p>
            <a:pPr/>
            <a:r>
              <a:t>Long running task</a:t>
            </a:r>
          </a:p>
          <a:p>
            <a:pPr/>
            <a:r>
              <a:t>Offchain updating</a:t>
            </a:r>
          </a:p>
          <a:p>
            <a:pPr/>
            <a:r>
              <a:t>链上链下状态更新控制</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9" name="501598502924_.pic_hd.jpg" descr="501598502924_.pic_hd.jpg"/>
          <p:cNvPicPr>
            <a:picLocks noChangeAspect="1"/>
          </p:cNvPicPr>
          <p:nvPr/>
        </p:nvPicPr>
        <p:blipFill>
          <a:blip r:embed="rId2">
            <a:extLst/>
          </a:blip>
          <a:stretch>
            <a:fillRect/>
          </a:stretch>
        </p:blipFill>
        <p:spPr>
          <a:xfrm>
            <a:off x="21485429" y="130686"/>
            <a:ext cx="2153098" cy="519137"/>
          </a:xfrm>
          <a:prstGeom prst="rect">
            <a:avLst/>
          </a:prstGeom>
          <a:ln w="12700">
            <a:miter lim="400000"/>
          </a:ln>
        </p:spPr>
      </p:pic>
      <p:sp>
        <p:nvSpPr>
          <p:cNvPr id="270" name="Q&amp;A"/>
          <p:cNvSpPr txBox="1"/>
          <p:nvPr/>
        </p:nvSpPr>
        <p:spPr>
          <a:xfrm>
            <a:off x="11099546" y="6218173"/>
            <a:ext cx="2184909" cy="12796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vl1pPr>
          </a:lstStyle>
          <a:p>
            <a:pPr/>
            <a:r>
              <a:t>Q&amp;A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8" name="avatar.jpeg" descr="avatar.jpeg"/>
          <p:cNvPicPr>
            <a:picLocks noChangeAspect="1"/>
          </p:cNvPicPr>
          <p:nvPr/>
        </p:nvPicPr>
        <p:blipFill>
          <a:blip r:embed="rId3">
            <a:extLst/>
          </a:blip>
          <a:stretch>
            <a:fillRect/>
          </a:stretch>
        </p:blipFill>
        <p:spPr>
          <a:xfrm>
            <a:off x="782253" y="996037"/>
            <a:ext cx="11048661" cy="11048662"/>
          </a:xfrm>
          <a:prstGeom prst="rect">
            <a:avLst/>
          </a:prstGeom>
          <a:ln w="12700">
            <a:miter lim="400000"/>
          </a:ln>
        </p:spPr>
      </p:pic>
      <p:sp>
        <p:nvSpPr>
          <p:cNvPr id="159" name="Zikun Fan…"/>
          <p:cNvSpPr txBox="1"/>
          <p:nvPr/>
        </p:nvSpPr>
        <p:spPr>
          <a:xfrm>
            <a:off x="12040107" y="1018050"/>
            <a:ext cx="12408376" cy="179943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825500">
              <a:defRPr b="1" sz="5500">
                <a:latin typeface="Arial"/>
                <a:ea typeface="Arial"/>
                <a:cs typeface="Arial"/>
                <a:sym typeface="Arial"/>
              </a:defRPr>
            </a:pPr>
            <a:r>
              <a:t>Zikun Fan</a:t>
            </a:r>
          </a:p>
          <a:p>
            <a:pPr algn="l" defTabSz="825500">
              <a:defRPr b="1" sz="5000">
                <a:solidFill>
                  <a:srgbClr val="A9A9A9"/>
                </a:solidFill>
                <a:latin typeface="Arial"/>
                <a:ea typeface="Arial"/>
                <a:cs typeface="Arial"/>
                <a:sym typeface="Arial"/>
              </a:defRPr>
            </a:pPr>
            <a:r>
              <a:t>CTO @Crust Network</a:t>
            </a:r>
          </a:p>
        </p:txBody>
      </p:sp>
      <p:sp>
        <p:nvSpPr>
          <p:cNvPr id="160" name="Github: @zikunfan"/>
          <p:cNvSpPr txBox="1"/>
          <p:nvPr/>
        </p:nvSpPr>
        <p:spPr>
          <a:xfrm>
            <a:off x="779138" y="12310319"/>
            <a:ext cx="10918788"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4400">
                <a:latin typeface="Arial"/>
                <a:ea typeface="Arial"/>
                <a:cs typeface="Arial"/>
                <a:sym typeface="Arial"/>
              </a:defRPr>
            </a:lvl1pPr>
          </a:lstStyle>
          <a:p>
            <a:pPr/>
            <a:r>
              <a:t>Github: @zikunfan</a:t>
            </a:r>
          </a:p>
        </p:txBody>
      </p:sp>
      <p:sp>
        <p:nvSpPr>
          <p:cNvPr id="161" name="背景…"/>
          <p:cNvSpPr txBox="1"/>
          <p:nvPr>
            <p:ph type="subTitle" sz="half" idx="1"/>
          </p:nvPr>
        </p:nvSpPr>
        <p:spPr>
          <a:xfrm>
            <a:off x="12061476" y="3165699"/>
            <a:ext cx="11048661" cy="8926018"/>
          </a:xfrm>
          <a:prstGeom prst="rect">
            <a:avLst/>
          </a:prstGeom>
        </p:spPr>
        <p:txBody>
          <a:bodyPr/>
          <a:lstStyle/>
          <a:p>
            <a:pPr defTabSz="2438338">
              <a:lnSpc>
                <a:spcPct val="90000"/>
              </a:lnSpc>
              <a:spcBef>
                <a:spcPts val="4500"/>
              </a:spcBef>
              <a:defRPr b="0" sz="4800">
                <a:latin typeface="Arial"/>
                <a:ea typeface="Arial"/>
                <a:cs typeface="Arial"/>
                <a:sym typeface="Arial"/>
              </a:defRPr>
            </a:pPr>
            <a:r>
              <a:t>背景</a:t>
            </a:r>
          </a:p>
          <a:p>
            <a:pPr marL="609600" indent="-609600" defTabSz="2438338">
              <a:lnSpc>
                <a:spcPct val="90000"/>
              </a:lnSpc>
              <a:spcBef>
                <a:spcPts val="4500"/>
              </a:spcBef>
              <a:buSzPct val="123000"/>
              <a:buChar char="•"/>
              <a:defRPr b="0" sz="4800">
                <a:latin typeface="Arial"/>
                <a:ea typeface="Arial"/>
                <a:cs typeface="Arial"/>
                <a:sym typeface="Arial"/>
              </a:defRPr>
            </a:pPr>
            <a:r>
              <a:rPr i="1"/>
              <a:t>浙大 CCNT lab：分布式系统和云计算</a:t>
            </a:r>
          </a:p>
          <a:p>
            <a:pPr marL="609600" indent="-609600" defTabSz="2438338">
              <a:lnSpc>
                <a:spcPct val="90000"/>
              </a:lnSpc>
              <a:spcBef>
                <a:spcPts val="4500"/>
              </a:spcBef>
              <a:buSzPct val="123000"/>
              <a:buChar char="•"/>
              <a:defRPr b="0" sz="4800">
                <a:latin typeface="Arial"/>
                <a:ea typeface="Arial"/>
                <a:cs typeface="Arial"/>
                <a:sym typeface="Arial"/>
              </a:defRPr>
            </a:pPr>
            <a:r>
              <a:t>微软：Azure Kubernetes团队容器化服务</a:t>
            </a:r>
          </a:p>
          <a:p>
            <a:pPr marL="609600" indent="-609600" defTabSz="2438338">
              <a:lnSpc>
                <a:spcPct val="90000"/>
              </a:lnSpc>
              <a:spcBef>
                <a:spcPts val="4500"/>
              </a:spcBef>
              <a:buSzPct val="123000"/>
              <a:buChar char="•"/>
              <a:defRPr b="0" sz="4800">
                <a:latin typeface="Arial"/>
                <a:ea typeface="Arial"/>
                <a:cs typeface="Arial"/>
                <a:sym typeface="Arial"/>
              </a:defRPr>
            </a:pPr>
            <a:r>
              <a:t>Crust Network：CTO</a:t>
            </a:r>
          </a:p>
          <a:p>
            <a:pPr marL="609600" indent="-609600" defTabSz="2438338">
              <a:lnSpc>
                <a:spcPct val="90000"/>
              </a:lnSpc>
              <a:spcBef>
                <a:spcPts val="4500"/>
              </a:spcBef>
              <a:buSzPct val="123000"/>
              <a:buChar char="•"/>
              <a:defRPr b="0" sz="4800">
                <a:latin typeface="Arial"/>
                <a:ea typeface="Arial"/>
                <a:cs typeface="Arial"/>
                <a:sym typeface="Arial"/>
              </a:defRPr>
            </a:pPr>
            <a:r>
              <a:t>Github：A substrate developer</a:t>
            </a:r>
          </a:p>
        </p:txBody>
      </p:sp>
      <p:pic>
        <p:nvPicPr>
          <p:cNvPr id="162" name="501598502924_.pic_hd.jpg" descr="501598502924_.pic_hd.jpg"/>
          <p:cNvPicPr>
            <a:picLocks noChangeAspect="1"/>
          </p:cNvPicPr>
          <p:nvPr/>
        </p:nvPicPr>
        <p:blipFill>
          <a:blip r:embed="rId4">
            <a:extLst/>
          </a:blip>
          <a:stretch>
            <a:fillRect/>
          </a:stretch>
        </p:blipFill>
        <p:spPr>
          <a:xfrm>
            <a:off x="21485429" y="130686"/>
            <a:ext cx="2153098" cy="51913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Content"/>
          <p:cNvSpPr txBox="1"/>
          <p:nvPr>
            <p:ph type="title"/>
          </p:nvPr>
        </p:nvSpPr>
        <p:spPr>
          <a:prstGeom prst="rect">
            <a:avLst/>
          </a:prstGeom>
        </p:spPr>
        <p:txBody>
          <a:bodyPr/>
          <a:lstStyle/>
          <a:p>
            <a:pPr/>
            <a:r>
              <a:t>Content</a:t>
            </a:r>
          </a:p>
        </p:txBody>
      </p:sp>
      <p:sp>
        <p:nvSpPr>
          <p:cNvPr id="167" name="OCW的机制介绍…"/>
          <p:cNvSpPr txBox="1"/>
          <p:nvPr>
            <p:ph type="body" idx="1"/>
          </p:nvPr>
        </p:nvSpPr>
        <p:spPr>
          <a:prstGeom prst="rect">
            <a:avLst/>
          </a:prstGeom>
        </p:spPr>
        <p:txBody>
          <a:bodyPr/>
          <a:lstStyle/>
          <a:p>
            <a:pPr/>
            <a:r>
              <a:t>OCW的机制介绍</a:t>
            </a:r>
          </a:p>
          <a:p>
            <a:pPr/>
            <a:r>
              <a:t>OCW的实际应用场景</a:t>
            </a:r>
          </a:p>
        </p:txBody>
      </p:sp>
      <p:pic>
        <p:nvPicPr>
          <p:cNvPr id="168" name="501598502924_.pic_hd.jpg" descr="501598502924_.pic_hd.jpg"/>
          <p:cNvPicPr>
            <a:picLocks noChangeAspect="1"/>
          </p:cNvPicPr>
          <p:nvPr/>
        </p:nvPicPr>
        <p:blipFill>
          <a:blip r:embed="rId2">
            <a:extLst/>
          </a:blip>
          <a:stretch>
            <a:fillRect/>
          </a:stretch>
        </p:blipFill>
        <p:spPr>
          <a:xfrm>
            <a:off x="21485429" y="130686"/>
            <a:ext cx="2153098" cy="519137"/>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OCW机制介绍"/>
          <p:cNvSpPr txBox="1"/>
          <p:nvPr>
            <p:ph type="title"/>
          </p:nvPr>
        </p:nvSpPr>
        <p:spPr>
          <a:prstGeom prst="rect">
            <a:avLst/>
          </a:prstGeom>
        </p:spPr>
        <p:txBody>
          <a:bodyPr/>
          <a:lstStyle>
            <a:lvl1pPr defTabSz="2145738">
              <a:defRPr spc="-149" sz="7480"/>
            </a:lvl1pPr>
          </a:lstStyle>
          <a:p>
            <a:pPr/>
            <a:r>
              <a:t>OCW机制介绍</a:t>
            </a:r>
          </a:p>
        </p:txBody>
      </p:sp>
      <p:sp>
        <p:nvSpPr>
          <p:cNvPr id="171" name="什么是OC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什么是OCW</a:t>
            </a:r>
          </a:p>
        </p:txBody>
      </p:sp>
      <p:sp>
        <p:nvSpPr>
          <p:cNvPr id="172" name="区块链的Scalability…"/>
          <p:cNvSpPr txBox="1"/>
          <p:nvPr>
            <p:ph type="body" idx="1"/>
          </p:nvPr>
        </p:nvSpPr>
        <p:spPr>
          <a:prstGeom prst="rect">
            <a:avLst/>
          </a:prstGeom>
        </p:spPr>
        <p:txBody>
          <a:bodyPr/>
          <a:lstStyle/>
          <a:p>
            <a:pPr/>
            <a:r>
              <a:t>区块链的Scalability</a:t>
            </a:r>
          </a:p>
          <a:p>
            <a:pPr/>
            <a:r>
              <a:t>什么该被放到链上？</a:t>
            </a:r>
          </a:p>
          <a:p>
            <a:pPr/>
            <a:r>
              <a:t>什么不该被放到链上？</a:t>
            </a:r>
          </a:p>
          <a:p>
            <a:pPr/>
            <a:r>
              <a:t>传统oracle的缺点</a:t>
            </a:r>
          </a:p>
        </p:txBody>
      </p:sp>
      <p:pic>
        <p:nvPicPr>
          <p:cNvPr id="173" name="501598502924_.pic_hd.jpg" descr="501598502924_.pic_hd.jpg"/>
          <p:cNvPicPr>
            <a:picLocks noChangeAspect="1"/>
          </p:cNvPicPr>
          <p:nvPr/>
        </p:nvPicPr>
        <p:blipFill>
          <a:blip r:embed="rId3">
            <a:extLst/>
          </a:blip>
          <a:stretch>
            <a:fillRect/>
          </a:stretch>
        </p:blipFill>
        <p:spPr>
          <a:xfrm>
            <a:off x="21485429" y="130686"/>
            <a:ext cx="2153098" cy="51913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OCW机制介绍"/>
          <p:cNvSpPr txBox="1"/>
          <p:nvPr>
            <p:ph type="title"/>
          </p:nvPr>
        </p:nvSpPr>
        <p:spPr>
          <a:prstGeom prst="rect">
            <a:avLst/>
          </a:prstGeom>
        </p:spPr>
        <p:txBody>
          <a:bodyPr/>
          <a:lstStyle>
            <a:lvl1pPr defTabSz="2145738">
              <a:defRPr spc="-149" sz="7480"/>
            </a:lvl1pPr>
          </a:lstStyle>
          <a:p>
            <a:pPr/>
            <a:r>
              <a:t>OCW机制介绍</a:t>
            </a:r>
          </a:p>
        </p:txBody>
      </p:sp>
      <p:sp>
        <p:nvSpPr>
          <p:cNvPr id="178" name="为什么我们需要OC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为什么我们需要OCW</a:t>
            </a:r>
          </a:p>
        </p:txBody>
      </p:sp>
      <p:sp>
        <p:nvSpPr>
          <p:cNvPr id="179" name="更高效…"/>
          <p:cNvSpPr txBox="1"/>
          <p:nvPr>
            <p:ph type="body" idx="1"/>
          </p:nvPr>
        </p:nvSpPr>
        <p:spPr>
          <a:prstGeom prst="rect">
            <a:avLst/>
          </a:prstGeom>
        </p:spPr>
        <p:txBody>
          <a:bodyPr/>
          <a:lstStyle/>
          <a:p>
            <a:pPr/>
            <a:r>
              <a:t>更高效</a:t>
            </a:r>
          </a:p>
          <a:p>
            <a:pPr/>
            <a:r>
              <a:t>更安全</a:t>
            </a:r>
          </a:p>
          <a:p>
            <a:pPr/>
            <a:r>
              <a:t>Forkless Upgrade</a:t>
            </a:r>
          </a:p>
        </p:txBody>
      </p:sp>
      <p:pic>
        <p:nvPicPr>
          <p:cNvPr id="180" name="501598502924_.pic_hd.jpg" descr="501598502924_.pic_hd.jpg"/>
          <p:cNvPicPr>
            <a:picLocks noChangeAspect="1"/>
          </p:cNvPicPr>
          <p:nvPr/>
        </p:nvPicPr>
        <p:blipFill>
          <a:blip r:embed="rId3">
            <a:extLst/>
          </a:blip>
          <a:stretch>
            <a:fillRect/>
          </a:stretch>
        </p:blipFill>
        <p:spPr>
          <a:xfrm>
            <a:off x="21485429" y="130686"/>
            <a:ext cx="2153098" cy="51913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OCW机制介绍"/>
          <p:cNvSpPr txBox="1"/>
          <p:nvPr>
            <p:ph type="title"/>
          </p:nvPr>
        </p:nvSpPr>
        <p:spPr>
          <a:prstGeom prst="rect">
            <a:avLst/>
          </a:prstGeom>
        </p:spPr>
        <p:txBody>
          <a:bodyPr/>
          <a:lstStyle>
            <a:lvl1pPr defTabSz="2145738">
              <a:defRPr spc="-149" sz="7480"/>
            </a:lvl1pPr>
          </a:lstStyle>
          <a:p>
            <a:pPr/>
            <a:r>
              <a:t>OCW机制介绍</a:t>
            </a:r>
          </a:p>
        </p:txBody>
      </p:sp>
      <p:sp>
        <p:nvSpPr>
          <p:cNvPr id="185" name="为什么我们需要OC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为什么我们需要OCW</a:t>
            </a:r>
          </a:p>
        </p:txBody>
      </p:sp>
      <p:sp>
        <p:nvSpPr>
          <p:cNvPr id="186" name="🎉 Local k/v database…"/>
          <p:cNvSpPr txBox="1"/>
          <p:nvPr>
            <p:ph type="body" idx="1"/>
          </p:nvPr>
        </p:nvSpPr>
        <p:spPr>
          <a:prstGeom prst="rect">
            <a:avLst/>
          </a:prstGeom>
        </p:spPr>
        <p:txBody>
          <a:bodyPr/>
          <a:lstStyle/>
          <a:p>
            <a:pPr/>
            <a:r>
              <a:t>🎉 Local k/v database</a:t>
            </a:r>
          </a:p>
          <a:p>
            <a:pPr/>
            <a:r>
              <a:t>Fully featured HTTP client</a:t>
            </a:r>
          </a:p>
          <a:p>
            <a:pPr/>
            <a:r>
              <a:t>Secure random number generation</a:t>
            </a:r>
          </a:p>
          <a:p>
            <a:pPr/>
            <a:r>
              <a:t>Local node precise time and ability to sleep/resume work</a:t>
            </a:r>
          </a:p>
          <a:p>
            <a:pPr/>
            <a:r>
              <a:t>Local keystore to sign and verify statements or transactions</a:t>
            </a:r>
          </a:p>
          <a:p>
            <a:pPr/>
            <a:r>
              <a:t>🎉 Callback</a:t>
            </a:r>
          </a:p>
        </p:txBody>
      </p:sp>
      <p:pic>
        <p:nvPicPr>
          <p:cNvPr id="187" name="501598502924_.pic_hd.jpg" descr="501598502924_.pic_hd.jpg"/>
          <p:cNvPicPr>
            <a:picLocks noChangeAspect="1"/>
          </p:cNvPicPr>
          <p:nvPr/>
        </p:nvPicPr>
        <p:blipFill>
          <a:blip r:embed="rId3">
            <a:extLst/>
          </a:blip>
          <a:stretch>
            <a:fillRect/>
          </a:stretch>
        </p:blipFill>
        <p:spPr>
          <a:xfrm>
            <a:off x="21485429" y="130686"/>
            <a:ext cx="2153098" cy="51913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OCW机制介绍"/>
          <p:cNvSpPr txBox="1"/>
          <p:nvPr>
            <p:ph type="title"/>
          </p:nvPr>
        </p:nvSpPr>
        <p:spPr>
          <a:prstGeom prst="rect">
            <a:avLst/>
          </a:prstGeom>
        </p:spPr>
        <p:txBody>
          <a:bodyPr/>
          <a:lstStyle>
            <a:lvl1pPr defTabSz="2145738">
              <a:defRPr spc="-149" sz="7480"/>
            </a:lvl1pPr>
          </a:lstStyle>
          <a:p>
            <a:pPr/>
            <a:r>
              <a:t>OCW机制介绍</a:t>
            </a:r>
          </a:p>
        </p:txBody>
      </p:sp>
      <p:sp>
        <p:nvSpPr>
          <p:cNvPr id="192" name="OCW的运行机制"/>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OCW的运行机制</a:t>
            </a:r>
          </a:p>
        </p:txBody>
      </p:sp>
      <p:pic>
        <p:nvPicPr>
          <p:cNvPr id="193" name="501598502924_.pic_hd.jpg" descr="501598502924_.pic_hd.jpg"/>
          <p:cNvPicPr>
            <a:picLocks noChangeAspect="1"/>
          </p:cNvPicPr>
          <p:nvPr/>
        </p:nvPicPr>
        <p:blipFill>
          <a:blip r:embed="rId3">
            <a:extLst/>
          </a:blip>
          <a:stretch>
            <a:fillRect/>
          </a:stretch>
        </p:blipFill>
        <p:spPr>
          <a:xfrm>
            <a:off x="21485429" y="130686"/>
            <a:ext cx="2153098" cy="519137"/>
          </a:xfrm>
          <a:prstGeom prst="rect">
            <a:avLst/>
          </a:prstGeom>
          <a:ln w="12700">
            <a:miter lim="400000"/>
          </a:ln>
        </p:spPr>
      </p:pic>
      <p:pic>
        <p:nvPicPr>
          <p:cNvPr id="194" name="pasted image 0.png" descr="pasted image 0.png"/>
          <p:cNvPicPr>
            <a:picLocks noChangeAspect="1"/>
          </p:cNvPicPr>
          <p:nvPr/>
        </p:nvPicPr>
        <p:blipFill>
          <a:blip r:embed="rId4">
            <a:extLst/>
          </a:blip>
          <a:stretch>
            <a:fillRect/>
          </a:stretch>
        </p:blipFill>
        <p:spPr>
          <a:xfrm>
            <a:off x="1350821" y="2955920"/>
            <a:ext cx="21682358" cy="1084117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OCW机制介绍"/>
          <p:cNvSpPr txBox="1"/>
          <p:nvPr>
            <p:ph type="title"/>
          </p:nvPr>
        </p:nvSpPr>
        <p:spPr>
          <a:prstGeom prst="rect">
            <a:avLst/>
          </a:prstGeom>
        </p:spPr>
        <p:txBody>
          <a:bodyPr/>
          <a:lstStyle>
            <a:lvl1pPr defTabSz="2145738">
              <a:defRPr spc="-149" sz="7480"/>
            </a:lvl1pPr>
          </a:lstStyle>
          <a:p>
            <a:pPr/>
            <a:r>
              <a:t>OCW机制介绍</a:t>
            </a:r>
          </a:p>
        </p:txBody>
      </p:sp>
      <p:sp>
        <p:nvSpPr>
          <p:cNvPr id="199" name="OCW的运行机制"/>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OCW的运行机制</a:t>
            </a:r>
          </a:p>
        </p:txBody>
      </p:sp>
      <p:sp>
        <p:nvSpPr>
          <p:cNvPr id="200" name="Offchain WASM Code…"/>
          <p:cNvSpPr txBox="1"/>
          <p:nvPr>
            <p:ph type="body" idx="1"/>
          </p:nvPr>
        </p:nvSpPr>
        <p:spPr>
          <a:prstGeom prst="rect">
            <a:avLst/>
          </a:prstGeom>
        </p:spPr>
        <p:txBody>
          <a:bodyPr/>
          <a:lstStyle/>
          <a:p>
            <a:pPr/>
            <a:r>
              <a:t>Offchain WASM Code</a:t>
            </a:r>
          </a:p>
          <a:p>
            <a:pPr/>
            <a:r>
              <a:t>runtime_interface</a:t>
            </a:r>
          </a:p>
          <a:p>
            <a:pPr/>
            <a:r>
              <a:t>Callback机制</a:t>
            </a:r>
          </a:p>
          <a:p>
            <a:pPr lvl="1"/>
            <a:r>
              <a:t>Signed extrinsic: prevent spam</a:t>
            </a:r>
          </a:p>
          <a:p>
            <a:pPr lvl="1"/>
            <a:r>
              <a:rPr b="1"/>
              <a:t>*</a:t>
            </a:r>
            <a:r>
              <a:t>Unsigned extrinsic: cannot prevent spam(customer </a:t>
            </a:r>
            <a:r>
              <a:rPr>
                <a:solidFill>
                  <a:schemeClr val="accent4">
                    <a:hueOff val="-613784"/>
                    <a:lumOff val="1275"/>
                  </a:schemeClr>
                </a:solidFill>
              </a:rPr>
              <a:t>validation logic</a:t>
            </a:r>
            <a:r>
              <a:t>)</a:t>
            </a:r>
          </a:p>
        </p:txBody>
      </p:sp>
      <p:pic>
        <p:nvPicPr>
          <p:cNvPr id="201" name="501598502924_.pic_hd.jpg" descr="501598502924_.pic_hd.jpg"/>
          <p:cNvPicPr>
            <a:picLocks noChangeAspect="1"/>
          </p:cNvPicPr>
          <p:nvPr/>
        </p:nvPicPr>
        <p:blipFill>
          <a:blip r:embed="rId3">
            <a:extLst/>
          </a:blip>
          <a:stretch>
            <a:fillRect/>
          </a:stretch>
        </p:blipFill>
        <p:spPr>
          <a:xfrm>
            <a:off x="21485429" y="130686"/>
            <a:ext cx="2153098" cy="51913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OCW机制介绍"/>
          <p:cNvSpPr txBox="1"/>
          <p:nvPr>
            <p:ph type="title"/>
          </p:nvPr>
        </p:nvSpPr>
        <p:spPr>
          <a:prstGeom prst="rect">
            <a:avLst/>
          </a:prstGeom>
        </p:spPr>
        <p:txBody>
          <a:bodyPr/>
          <a:lstStyle>
            <a:lvl1pPr defTabSz="2145738">
              <a:defRPr spc="-149" sz="7480"/>
            </a:lvl1pPr>
          </a:lstStyle>
          <a:p>
            <a:pPr/>
            <a:r>
              <a:t>OCW机制介绍</a:t>
            </a:r>
          </a:p>
        </p:txBody>
      </p:sp>
      <p:sp>
        <p:nvSpPr>
          <p:cNvPr id="206" name="OCW的适用范围"/>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OCW的适用范围</a:t>
            </a:r>
          </a:p>
        </p:txBody>
      </p:sp>
      <p:sp>
        <p:nvSpPr>
          <p:cNvPr id="207" name="Long running task…"/>
          <p:cNvSpPr txBox="1"/>
          <p:nvPr>
            <p:ph type="body" idx="1"/>
          </p:nvPr>
        </p:nvSpPr>
        <p:spPr>
          <a:prstGeom prst="rect">
            <a:avLst/>
          </a:prstGeom>
        </p:spPr>
        <p:txBody>
          <a:bodyPr/>
          <a:lstStyle/>
          <a:p>
            <a:pPr/>
            <a:r>
              <a:t>Long running task</a:t>
            </a:r>
          </a:p>
          <a:p>
            <a:pPr/>
            <a:r>
              <a:t>Merge/archive onchain state</a:t>
            </a:r>
          </a:p>
          <a:p>
            <a:pPr/>
            <a:r>
              <a:t>Offchain signal</a:t>
            </a:r>
          </a:p>
        </p:txBody>
      </p:sp>
      <p:pic>
        <p:nvPicPr>
          <p:cNvPr id="208" name="501598502924_.pic_hd.jpg" descr="501598502924_.pic_hd.jpg"/>
          <p:cNvPicPr>
            <a:picLocks noChangeAspect="1"/>
          </p:cNvPicPr>
          <p:nvPr/>
        </p:nvPicPr>
        <p:blipFill>
          <a:blip r:embed="rId3">
            <a:extLst/>
          </a:blip>
          <a:stretch>
            <a:fillRect/>
          </a:stretch>
        </p:blipFill>
        <p:spPr>
          <a:xfrm>
            <a:off x="21485429" y="130686"/>
            <a:ext cx="2153098" cy="51913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