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 Medium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3E2F33-49BA-4430-9697-DBA1D7CA5680}">
  <a:tblStyle styleId="{4D3E2F33-49BA-4430-9697-DBA1D7CA5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RobotoLight-bold.fntdata"/><Relationship Id="rId21" Type="http://schemas.openxmlformats.org/officeDocument/2006/relationships/slide" Target="slides/slide15.xml"/><Relationship Id="rId43" Type="http://schemas.openxmlformats.org/officeDocument/2006/relationships/font" Target="fonts/RobotoLight-regular.fntdata"/><Relationship Id="rId24" Type="http://schemas.openxmlformats.org/officeDocument/2006/relationships/slide" Target="slides/slide18.xml"/><Relationship Id="rId46" Type="http://schemas.openxmlformats.org/officeDocument/2006/relationships/font" Target="fonts/RobotoLight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8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5a1da195e_1_2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5a1da195e_1_2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5a1da195e_1_2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5a1da195e_1_2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</a:t>
            </a:r>
            <a:r>
              <a:rPr lang="en"/>
              <a:t>with</a:t>
            </a:r>
            <a:r>
              <a:rPr lang="en"/>
              <a:t>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5a1da195e_1_2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85a1da195e_1_2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85a1da195e_1_2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85a1da195e_1_2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5a1da195e_1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5a1da195e_1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85a1da195e_1_2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85a1da195e_1_2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5a1da195e_1_2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5a1da195e_1_2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85a1da195e_1_2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85a1da195e_1_2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85a1da195e_1_2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85a1da195e_1_2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5a1da195e_1_2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5a1da195e_1_2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5a1da195e_1_2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5a1da195e_1_2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5a1da195e_1_2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5a1da195e_1_2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5a1da195e_1_2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85a1da195e_1_2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5a1da195e_1_2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5a1da195e_1_2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5a1da195e_1_2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5a1da195e_1_2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85a1da195e_1_2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85a1da195e_1_2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5a1da195e_1_2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5a1da195e_1_2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85a1da195e_1_2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85a1da195e_1_2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5a1da195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5a1da195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5a1da195e_1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5a1da195e_1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5a1da195e_1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5a1da195e_1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85a1da195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85a1da195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5a1da195e_1_2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85a1da195e_1_2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85a1da195e_1_2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85a1da195e_1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dtolnay/cargo-expand" TargetMode="External"/><Relationship Id="rId4" Type="http://schemas.openxmlformats.org/officeDocument/2006/relationships/hyperlink" Target="https://github.com/kaichaosun/play-substrate/blob/master/pallets/template/expanded.r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ubstrate.dev/recipes/3-entrees/runtime-api.html" TargetMode="External"/><Relationship Id="rId4" Type="http://schemas.openxmlformats.org/officeDocument/2006/relationships/hyperlink" Target="https://substrate.dev/rustdocs/master/sp_api/macro.decl_runtime_apis.html" TargetMode="External"/><Relationship Id="rId5" Type="http://schemas.openxmlformats.org/officeDocument/2006/relationships/hyperlink" Target="https://substrate.dev/rustdocs/master/sp_api/macro.impl_runtime_apis.html" TargetMode="External"/><Relationship Id="rId6" Type="http://schemas.openxmlformats.org/officeDocument/2006/relationships/hyperlink" Target="https://substrate.dev/rustdocs/v2.0.0-alpha.8/sp_runtime_interface/attr.runtime_interface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kaichao@parity.io" TargetMode="External"/><Relationship Id="rId4" Type="http://schemas.openxmlformats.org/officeDocument/2006/relationships/hyperlink" Target="https://parity.link/asia-suppo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/>
              </a:rPr>
              <a:t>https://substrate.dev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2831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Runtime 宏介绍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decl_storage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5" name="Google Shape;975;p38"/>
          <p:cNvSpPr txBox="1"/>
          <p:nvPr>
            <p:ph idx="4294967295" type="body"/>
          </p:nvPr>
        </p:nvSpPr>
        <p:spPr>
          <a:xfrm>
            <a:off x="348600" y="1149025"/>
            <a:ext cx="8446800" cy="37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B5B1"/>
                </a:solidFill>
              </a:rPr>
              <a:t>/// The pallet's configuration trait.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pub trait </a:t>
            </a:r>
            <a:r>
              <a:rPr lang="en" sz="1600">
                <a:solidFill>
                  <a:srgbClr val="FFFFFF"/>
                </a:solidFill>
              </a:rPr>
              <a:t>Trait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</a:t>
            </a:r>
            <a:r>
              <a:rPr lang="en" sz="1600">
                <a:solidFill>
                  <a:srgbClr val="B4B5B1"/>
                </a:solidFill>
              </a:rPr>
              <a:t>/// The overarching event type.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</a:t>
            </a:r>
            <a:r>
              <a:rPr lang="en" sz="1600">
                <a:solidFill>
                  <a:srgbClr val="FE1864"/>
                </a:solidFill>
              </a:rPr>
              <a:t>type</a:t>
            </a:r>
            <a:r>
              <a:rPr lang="en" sz="1600">
                <a:solidFill>
                  <a:srgbClr val="FFFFFF"/>
                </a:solidFill>
              </a:rPr>
              <a:t> Event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</a:t>
            </a:r>
            <a:r>
              <a:rPr lang="en" sz="1600">
                <a:solidFill>
                  <a:srgbClr val="FE1864"/>
                </a:solidFill>
              </a:rPr>
              <a:t>From</a:t>
            </a:r>
            <a:r>
              <a:rPr lang="en" sz="1600">
                <a:solidFill>
                  <a:srgbClr val="FFFFFF"/>
                </a:solidFill>
              </a:rPr>
              <a:t>&lt;Event&lt;Self&gt;&gt;  +  </a:t>
            </a:r>
            <a:r>
              <a:rPr lang="en" sz="1600">
                <a:solidFill>
                  <a:srgbClr val="FE1864"/>
                </a:solidFill>
              </a:rPr>
              <a:t>Into</a:t>
            </a:r>
            <a:r>
              <a:rPr lang="en" sz="1600">
                <a:solidFill>
                  <a:srgbClr val="FFFFFF"/>
                </a:solidFill>
              </a:rPr>
              <a:t>&lt;&lt;Self as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Trait&gt;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Event&gt;;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</a:rPr>
              <a:t>// This pallet's storage items.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decl_storage!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rgbClr val="FE1864"/>
                </a:solidFill>
              </a:rPr>
              <a:t>trait</a:t>
            </a:r>
            <a:r>
              <a:rPr lang="en" sz="1800">
                <a:solidFill>
                  <a:srgbClr val="FFFFFF"/>
                </a:solidFill>
              </a:rPr>
              <a:t> Store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Trait&gt; </a:t>
            </a:r>
            <a:r>
              <a:rPr lang="en" sz="1800">
                <a:solidFill>
                  <a:srgbClr val="FE1864"/>
                </a:solidFill>
              </a:rPr>
              <a:t>as</a:t>
            </a:r>
            <a:r>
              <a:rPr lang="en" sz="1800">
                <a:solidFill>
                  <a:srgbClr val="FFFFFF"/>
                </a:solidFill>
              </a:rPr>
              <a:t> TemplateModule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</a:t>
            </a:r>
            <a:r>
              <a:rPr i="1" lang="en" sz="1800" u="sng">
                <a:solidFill>
                  <a:srgbClr val="FFFFFF"/>
                </a:solidFill>
              </a:rPr>
              <a:t>Something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get</a:t>
            </a:r>
            <a:r>
              <a:rPr lang="en" sz="1800">
                <a:solidFill>
                  <a:srgbClr val="FFFFFF"/>
                </a:solidFill>
              </a:rPr>
              <a:t>(</a:t>
            </a:r>
            <a:r>
              <a:rPr i="1" lang="en" sz="1800" u="sng">
                <a:solidFill>
                  <a:srgbClr val="FFFFFF"/>
                </a:solidFill>
              </a:rPr>
              <a:t>fn something</a:t>
            </a:r>
            <a:r>
              <a:rPr lang="en" sz="1800">
                <a:solidFill>
                  <a:srgbClr val="FFFFFF"/>
                </a:solidFill>
              </a:rPr>
              <a:t>)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</a:t>
            </a:r>
            <a:r>
              <a:rPr i="1" lang="en" sz="1800" u="sng">
                <a:solidFill>
                  <a:srgbClr val="FFFFFF"/>
                </a:solidFill>
              </a:rPr>
              <a:t>Option&lt;u32&gt;</a:t>
            </a:r>
            <a:r>
              <a:rPr lang="en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decl_storage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1" name="Google Shape;981;p39"/>
          <p:cNvSpPr txBox="1"/>
          <p:nvPr>
            <p:ph idx="4294967295" type="body"/>
          </p:nvPr>
        </p:nvSpPr>
        <p:spPr>
          <a:xfrm>
            <a:off x="348600" y="1149025"/>
            <a:ext cx="8446800" cy="37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B5B1"/>
                </a:solidFill>
              </a:rPr>
              <a:t>/// The pallet's configuration trait.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pub trait </a:t>
            </a:r>
            <a:r>
              <a:rPr lang="en" sz="1600">
                <a:solidFill>
                  <a:srgbClr val="FFFFFF"/>
                </a:solidFill>
              </a:rPr>
              <a:t>Trait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</a:t>
            </a:r>
            <a:r>
              <a:rPr lang="en" sz="1600">
                <a:solidFill>
                  <a:srgbClr val="B4B5B1"/>
                </a:solidFill>
              </a:rPr>
              <a:t>/// The overarching event type.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</a:t>
            </a:r>
            <a:r>
              <a:rPr lang="en" sz="1600">
                <a:solidFill>
                  <a:srgbClr val="FE1864"/>
                </a:solidFill>
              </a:rPr>
              <a:t>type</a:t>
            </a:r>
            <a:r>
              <a:rPr lang="en" sz="1600">
                <a:solidFill>
                  <a:srgbClr val="FFFFFF"/>
                </a:solidFill>
              </a:rPr>
              <a:t> Event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</a:t>
            </a:r>
            <a:r>
              <a:rPr lang="en" sz="1600">
                <a:solidFill>
                  <a:srgbClr val="FE1864"/>
                </a:solidFill>
              </a:rPr>
              <a:t>From</a:t>
            </a:r>
            <a:r>
              <a:rPr lang="en" sz="1600">
                <a:solidFill>
                  <a:srgbClr val="FFFFFF"/>
                </a:solidFill>
              </a:rPr>
              <a:t>&lt;Event&lt;Self&gt;&gt;  +  </a:t>
            </a:r>
            <a:r>
              <a:rPr lang="en" sz="1600">
                <a:solidFill>
                  <a:srgbClr val="FE1864"/>
                </a:solidFill>
              </a:rPr>
              <a:t>Into</a:t>
            </a:r>
            <a:r>
              <a:rPr lang="en" sz="1600">
                <a:solidFill>
                  <a:srgbClr val="FFFFFF"/>
                </a:solidFill>
              </a:rPr>
              <a:t>&lt;&lt;Self as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Trait&gt;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Event&gt;;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</a:rPr>
              <a:t>// This pallet's storage items.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decl_storage!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rgbClr val="FE1864"/>
                </a:solidFill>
              </a:rPr>
              <a:t>trait</a:t>
            </a:r>
            <a:r>
              <a:rPr lang="en" sz="1800">
                <a:solidFill>
                  <a:srgbClr val="FFFFFF"/>
                </a:solidFill>
              </a:rPr>
              <a:t> Store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Trait&gt; </a:t>
            </a:r>
            <a:r>
              <a:rPr lang="en" sz="1800">
                <a:solidFill>
                  <a:srgbClr val="FE1864"/>
                </a:solidFill>
              </a:rPr>
              <a:t>as</a:t>
            </a:r>
            <a:r>
              <a:rPr lang="en" sz="1800">
                <a:solidFill>
                  <a:srgbClr val="FFFFFF"/>
                </a:solidFill>
              </a:rPr>
              <a:t> TemplateModule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</a:t>
            </a:r>
            <a:r>
              <a:rPr i="1" lang="en" sz="1800" u="sng">
                <a:solidFill>
                  <a:srgbClr val="FFFFFF"/>
                </a:solidFill>
              </a:rPr>
              <a:t>Something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get</a:t>
            </a:r>
            <a:r>
              <a:rPr lang="en" sz="1800">
                <a:solidFill>
                  <a:srgbClr val="FFFFFF"/>
                </a:solidFill>
              </a:rPr>
              <a:t>(</a:t>
            </a:r>
            <a:r>
              <a:rPr i="1" lang="en" sz="1800" u="sng">
                <a:solidFill>
                  <a:srgbClr val="FFFFFF"/>
                </a:solidFill>
              </a:rPr>
              <a:t>fn something</a:t>
            </a:r>
            <a:r>
              <a:rPr lang="en" sz="1800">
                <a:solidFill>
                  <a:srgbClr val="FFFFFF"/>
                </a:solidFill>
              </a:rPr>
              <a:t>)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</a:t>
            </a:r>
            <a:r>
              <a:rPr i="1" lang="en" sz="1800" u="sng">
                <a:solidFill>
                  <a:srgbClr val="FFFFFF"/>
                </a:solidFill>
              </a:rPr>
              <a:t>Option&lt;u32&gt;</a:t>
            </a:r>
            <a:r>
              <a:rPr lang="en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2" name="Google Shape;982;p39"/>
          <p:cNvSpPr txBox="1"/>
          <p:nvPr>
            <p:ph idx="4294967295" type="body"/>
          </p:nvPr>
        </p:nvSpPr>
        <p:spPr>
          <a:xfrm>
            <a:off x="6783100" y="2673925"/>
            <a:ext cx="24237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数据类型：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200">
                <a:solidFill>
                  <a:srgbClr val="FF1864"/>
                </a:solidFill>
              </a:rPr>
              <a:t>单值</a:t>
            </a:r>
            <a:endParaRPr sz="2200">
              <a:solidFill>
                <a:srgbClr val="FF186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1864"/>
                </a:solidFill>
              </a:rPr>
              <a:t>映射</a:t>
            </a:r>
            <a:endParaRPr sz="2200">
              <a:solidFill>
                <a:srgbClr val="FF186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1864"/>
                </a:solidFill>
              </a:rPr>
              <a:t>双键映射</a:t>
            </a:r>
            <a:endParaRPr sz="22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8" name="Google Shape;988;p40"/>
          <p:cNvSpPr txBox="1"/>
          <p:nvPr>
            <p:ph idx="4294967295" type="body"/>
          </p:nvPr>
        </p:nvSpPr>
        <p:spPr>
          <a:xfrm>
            <a:off x="311700" y="1200150"/>
            <a:ext cx="71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区块链的链上状态变化</a:t>
            </a:r>
            <a:r>
              <a:rPr lang="en" sz="2200">
                <a:solidFill>
                  <a:srgbClr val="FE1864"/>
                </a:solidFill>
              </a:rPr>
              <a:t>由交易触发</a:t>
            </a:r>
            <a:r>
              <a:rPr lang="en" sz="2200">
                <a:solidFill>
                  <a:srgbClr val="FFFFFF"/>
                </a:solidFill>
              </a:rPr>
              <a:t>，Substrate 不仅支持自定义的存储数据结构，还支持自定义的交易，例如</a:t>
            </a:r>
            <a:r>
              <a:rPr lang="en" sz="2200">
                <a:solidFill>
                  <a:srgbClr val="FE1864"/>
                </a:solidFill>
              </a:rPr>
              <a:t>转账</a:t>
            </a:r>
            <a:r>
              <a:rPr lang="en" sz="2200">
                <a:solidFill>
                  <a:srgbClr val="FFFFFF"/>
                </a:solidFill>
              </a:rPr>
              <a:t>、</a:t>
            </a:r>
            <a:r>
              <a:rPr lang="en" sz="2200">
                <a:solidFill>
                  <a:srgbClr val="FE1864"/>
                </a:solidFill>
              </a:rPr>
              <a:t>注册身份</a:t>
            </a:r>
            <a:r>
              <a:rPr lang="en" sz="2200">
                <a:solidFill>
                  <a:srgbClr val="FFFFFF"/>
                </a:solidFill>
              </a:rPr>
              <a:t>、</a:t>
            </a:r>
            <a:r>
              <a:rPr lang="en" sz="2200">
                <a:solidFill>
                  <a:srgbClr val="FE1864"/>
                </a:solidFill>
              </a:rPr>
              <a:t>投票</a:t>
            </a:r>
            <a:r>
              <a:rPr lang="en" sz="2200">
                <a:solidFill>
                  <a:srgbClr val="FFFFFF"/>
                </a:solidFill>
              </a:rPr>
              <a:t>等等，也叫做 extrinsic </a:t>
            </a:r>
            <a:r>
              <a:rPr i="1" lang="en" sz="2200">
                <a:solidFill>
                  <a:srgbClr val="FFFFFF"/>
                </a:solidFill>
              </a:rPr>
              <a:t>外部交易</a:t>
            </a:r>
            <a:r>
              <a:rPr lang="en" sz="2200">
                <a:solidFill>
                  <a:srgbClr val="FFFFFF"/>
                </a:solidFill>
              </a:rPr>
              <a:t>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decl_module 用来定义模块里</a:t>
            </a:r>
            <a:r>
              <a:rPr lang="en" sz="2200">
                <a:solidFill>
                  <a:srgbClr val="FE1864"/>
                </a:solidFill>
              </a:rPr>
              <a:t>可调用函数</a:t>
            </a:r>
            <a:r>
              <a:rPr lang="en" sz="2200">
                <a:solidFill>
                  <a:srgbClr val="FFFFFF"/>
                </a:solidFill>
              </a:rPr>
              <a:t>，每一个外部交易都会触发一个可调用函数，并根据交易体信息也就是</a:t>
            </a:r>
            <a:r>
              <a:rPr lang="en" sz="2200">
                <a:solidFill>
                  <a:srgbClr val="FE1864"/>
                </a:solidFill>
              </a:rPr>
              <a:t>函数参数</a:t>
            </a:r>
            <a:r>
              <a:rPr lang="en" sz="2200">
                <a:solidFill>
                  <a:srgbClr val="FFFFFF"/>
                </a:solidFill>
              </a:rPr>
              <a:t>，更新链上状态。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decl_module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4" name="Google Shape;994;p41"/>
          <p:cNvSpPr txBox="1"/>
          <p:nvPr>
            <p:ph idx="4294967295" type="body"/>
          </p:nvPr>
        </p:nvSpPr>
        <p:spPr>
          <a:xfrm>
            <a:off x="348600" y="1149025"/>
            <a:ext cx="8446800" cy="39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decl_module!</a:t>
            </a:r>
            <a:r>
              <a:rPr lang="en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	</a:t>
            </a:r>
            <a:r>
              <a:rPr lang="en" sz="1600">
                <a:solidFill>
                  <a:srgbClr val="FE1864"/>
                </a:solidFill>
              </a:rPr>
              <a:t>pub struct</a:t>
            </a:r>
            <a:r>
              <a:rPr lang="en" sz="1600">
                <a:solidFill>
                  <a:srgbClr val="FFFFFF"/>
                </a:solidFill>
              </a:rPr>
              <a:t> Module&lt;T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Trait&gt; </a:t>
            </a:r>
            <a:r>
              <a:rPr lang="en" sz="1600">
                <a:solidFill>
                  <a:srgbClr val="FE1864"/>
                </a:solidFill>
              </a:rPr>
              <a:t>for</a:t>
            </a:r>
            <a:r>
              <a:rPr lang="en" sz="1600">
                <a:solidFill>
                  <a:srgbClr val="FFFFFF"/>
                </a:solidFill>
              </a:rPr>
              <a:t> enum Call </a:t>
            </a:r>
            <a:r>
              <a:rPr lang="en" sz="1600">
                <a:solidFill>
                  <a:srgbClr val="FE1864"/>
                </a:solidFill>
              </a:rPr>
              <a:t>where</a:t>
            </a:r>
            <a:r>
              <a:rPr lang="en" sz="1600">
                <a:solidFill>
                  <a:srgbClr val="FFFFFF"/>
                </a:solidFill>
              </a:rPr>
              <a:t> origin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rgbClr val="FFFFFF"/>
                </a:solidFill>
              </a:rPr>
              <a:t> 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Origin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</a:t>
            </a:r>
            <a:r>
              <a:rPr lang="en" sz="1600">
                <a:solidFill>
                  <a:srgbClr val="FE1864"/>
                </a:solidFill>
              </a:rPr>
              <a:t>type</a:t>
            </a:r>
            <a:r>
              <a:rPr lang="en" sz="1600">
                <a:solidFill>
                  <a:srgbClr val="FFFFFF"/>
                </a:solidFill>
              </a:rPr>
              <a:t> Error = Error&lt;T&gt;;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fn </a:t>
            </a:r>
            <a:r>
              <a:rPr lang="en" sz="1600">
                <a:solidFill>
                  <a:srgbClr val="FE1864"/>
                </a:solidFill>
              </a:rPr>
              <a:t>deposit_event</a:t>
            </a:r>
            <a:r>
              <a:rPr lang="en" sz="1600">
                <a:solidFill>
                  <a:srgbClr val="FFFFFF"/>
                </a:solidFill>
              </a:rPr>
              <a:t>() = default;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#[weight = 10_000]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pub fn </a:t>
            </a:r>
            <a:r>
              <a:rPr lang="en" sz="1600">
                <a:solidFill>
                  <a:srgbClr val="FE1864"/>
                </a:solidFill>
              </a:rPr>
              <a:t>do_something</a:t>
            </a:r>
            <a:r>
              <a:rPr lang="en" sz="1600">
                <a:solidFill>
                  <a:srgbClr val="FFFFFF"/>
                </a:solidFill>
              </a:rPr>
              <a:t>(origin, something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u32) -&gt; dispatch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DispatchResult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			</a:t>
            </a:r>
            <a:r>
              <a:rPr lang="en" sz="1600">
                <a:solidFill>
                  <a:srgbClr val="B4B5B1"/>
                </a:solidFill>
              </a:rPr>
              <a:t>// -- snip </a:t>
            </a:r>
            <a:r>
              <a:rPr lang="en" sz="1600">
                <a:solidFill>
                  <a:srgbClr val="B4B5B1"/>
                </a:solidFill>
              </a:rPr>
              <a:t>--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	Something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put</a:t>
            </a:r>
            <a:r>
              <a:rPr lang="en" sz="1600">
                <a:solidFill>
                  <a:srgbClr val="FFFFFF"/>
                </a:solidFill>
              </a:rPr>
              <a:t>(something);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			Self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deposit_event</a:t>
            </a:r>
            <a:r>
              <a:rPr lang="en" sz="1600">
                <a:solidFill>
                  <a:srgbClr val="FFFFFF"/>
                </a:solidFill>
              </a:rPr>
              <a:t>(RawEvent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SomethingStored</a:t>
            </a:r>
            <a:r>
              <a:rPr lang="en" sz="1600">
                <a:solidFill>
                  <a:srgbClr val="FFFFFF"/>
                </a:solidFill>
              </a:rPr>
              <a:t>(something, who));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			Ok(())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	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decl_module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42"/>
          <p:cNvSpPr txBox="1"/>
          <p:nvPr>
            <p:ph idx="4294967295" type="body"/>
          </p:nvPr>
        </p:nvSpPr>
        <p:spPr>
          <a:xfrm>
            <a:off x="348600" y="1149025"/>
            <a:ext cx="8446800" cy="39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decl_module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	</a:t>
            </a:r>
            <a:r>
              <a:rPr lang="en" sz="1600">
                <a:solidFill>
                  <a:srgbClr val="FE1864"/>
                </a:solidFill>
              </a:rPr>
              <a:t>pub struct</a:t>
            </a:r>
            <a:r>
              <a:rPr lang="en" sz="1600">
                <a:solidFill>
                  <a:srgbClr val="FFFFFF"/>
                </a:solidFill>
              </a:rPr>
              <a:t> Module&lt;T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Trait&gt; </a:t>
            </a:r>
            <a:r>
              <a:rPr lang="en" sz="1600">
                <a:solidFill>
                  <a:srgbClr val="FE1864"/>
                </a:solidFill>
              </a:rPr>
              <a:t>for</a:t>
            </a:r>
            <a:r>
              <a:rPr lang="en" sz="1600">
                <a:solidFill>
                  <a:srgbClr val="FFFFFF"/>
                </a:solidFill>
              </a:rPr>
              <a:t> enum Call </a:t>
            </a:r>
            <a:r>
              <a:rPr lang="en" sz="1600">
                <a:solidFill>
                  <a:srgbClr val="FE1864"/>
                </a:solidFill>
              </a:rPr>
              <a:t>where</a:t>
            </a:r>
            <a:r>
              <a:rPr lang="en" sz="1600">
                <a:solidFill>
                  <a:srgbClr val="FFFFFF"/>
                </a:solidFill>
              </a:rPr>
              <a:t> origin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rgbClr val="FFFFFF"/>
                </a:solidFill>
              </a:rPr>
              <a:t> 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Origin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</a:t>
            </a:r>
            <a:r>
              <a:rPr lang="en" sz="1600">
                <a:solidFill>
                  <a:srgbClr val="FE1864"/>
                </a:solidFill>
              </a:rPr>
              <a:t>type</a:t>
            </a:r>
            <a:r>
              <a:rPr lang="en" sz="1600">
                <a:solidFill>
                  <a:srgbClr val="FFFFFF"/>
                </a:solidFill>
              </a:rPr>
              <a:t> Error = Error&lt;T&gt;;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fn </a:t>
            </a:r>
            <a:r>
              <a:rPr lang="en" sz="1600">
                <a:solidFill>
                  <a:srgbClr val="FE1864"/>
                </a:solidFill>
              </a:rPr>
              <a:t>deposit_event</a:t>
            </a:r>
            <a:r>
              <a:rPr lang="en" sz="1600">
                <a:solidFill>
                  <a:srgbClr val="FFFFFF"/>
                </a:solidFill>
              </a:rPr>
              <a:t>() = default;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#[weight = 10_000]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pub fn </a:t>
            </a:r>
            <a:r>
              <a:rPr i="1" lang="en" sz="1600" u="sng">
                <a:solidFill>
                  <a:srgbClr val="FE1864"/>
                </a:solidFill>
              </a:rPr>
              <a:t>do_something</a:t>
            </a:r>
            <a:r>
              <a:rPr lang="en" sz="1600">
                <a:solidFill>
                  <a:srgbClr val="FFFFFF"/>
                </a:solidFill>
              </a:rPr>
              <a:t>(origin, something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u32) -&gt; </a:t>
            </a:r>
            <a:r>
              <a:rPr i="1" lang="en" sz="1600" u="sng">
                <a:solidFill>
                  <a:srgbClr val="FFFFFF"/>
                </a:solidFill>
              </a:rPr>
              <a:t>dispatch</a:t>
            </a:r>
            <a:r>
              <a:rPr b="1" i="1" lang="en" sz="1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i="1" lang="en" sz="1600" u="sng">
                <a:solidFill>
                  <a:srgbClr val="FFFFFF"/>
                </a:solidFill>
              </a:rPr>
              <a:t>DispatchResult</a:t>
            </a:r>
            <a:r>
              <a:rPr lang="en" sz="1600">
                <a:solidFill>
                  <a:srgbClr val="FFFFFF"/>
                </a:solidFill>
              </a:rPr>
              <a:t>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			</a:t>
            </a:r>
            <a:r>
              <a:rPr lang="en" sz="1600">
                <a:solidFill>
                  <a:srgbClr val="B4B5B1"/>
                </a:solidFill>
              </a:rPr>
              <a:t>// -- snip --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</a:t>
            </a:r>
            <a:r>
              <a:rPr lang="en" sz="1600">
                <a:solidFill>
                  <a:srgbClr val="FFFFFF"/>
                </a:solidFill>
              </a:rPr>
              <a:t>Something::put(something);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			Self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deposit_event</a:t>
            </a:r>
            <a:r>
              <a:rPr lang="en" sz="1600">
                <a:solidFill>
                  <a:srgbClr val="FFFFFF"/>
                </a:solidFill>
              </a:rPr>
              <a:t>(RawEvent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i="1" lang="en" sz="1600" u="sng">
                <a:solidFill>
                  <a:srgbClr val="FE1864"/>
                </a:solidFill>
              </a:rPr>
              <a:t>SomethingStored</a:t>
            </a:r>
            <a:r>
              <a:rPr lang="en" sz="1600">
                <a:solidFill>
                  <a:srgbClr val="FFFFFF"/>
                </a:solidFill>
              </a:rPr>
              <a:t>(something, who));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			</a:t>
            </a:r>
            <a:r>
              <a:rPr i="1" lang="en" sz="1600" u="sng">
                <a:solidFill>
                  <a:srgbClr val="FFFFFF"/>
                </a:solidFill>
              </a:rPr>
              <a:t>Ok(())</a:t>
            </a:r>
            <a:endParaRPr i="1"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	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decl_module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6" name="Google Shape;1006;p43"/>
          <p:cNvSpPr txBox="1"/>
          <p:nvPr>
            <p:ph idx="4294967295" type="body"/>
          </p:nvPr>
        </p:nvSpPr>
        <p:spPr>
          <a:xfrm>
            <a:off x="348600" y="1149025"/>
            <a:ext cx="8446800" cy="38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B5B1"/>
                </a:solidFill>
              </a:rPr>
              <a:t>// -- snip --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#[weight = 10_000]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pub fn </a:t>
            </a:r>
            <a:r>
              <a:rPr i="1" lang="en" sz="1600" u="sng">
                <a:solidFill>
                  <a:srgbClr val="FE1864"/>
                </a:solidFill>
              </a:rPr>
              <a:t>cause_error</a:t>
            </a:r>
            <a:r>
              <a:rPr lang="en" sz="1600">
                <a:solidFill>
                  <a:srgbClr val="FFFFFF"/>
                </a:solidFill>
              </a:rPr>
              <a:t>(origin) -&gt; </a:t>
            </a:r>
            <a:r>
              <a:rPr i="1" lang="en" sz="1600" u="sng">
                <a:solidFill>
                  <a:srgbClr val="FFFFFF"/>
                </a:solidFill>
              </a:rPr>
              <a:t>dispatch</a:t>
            </a:r>
            <a:r>
              <a:rPr b="1" i="1" lang="en" sz="1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i="1" lang="en" sz="1600" u="sng">
                <a:solidFill>
                  <a:srgbClr val="FFFFFF"/>
                </a:solidFill>
              </a:rPr>
              <a:t>DispatchResult </a:t>
            </a:r>
            <a:r>
              <a:rPr lang="en" sz="1600">
                <a:solidFill>
                  <a:srgbClr val="FFFFFF"/>
                </a:solidFill>
              </a:rPr>
              <a:t>{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B5B1"/>
                </a:solidFill>
              </a:rPr>
              <a:t>// -- snip --</a:t>
            </a:r>
            <a:endParaRPr sz="1600">
              <a:solidFill>
                <a:srgbClr val="B4B5B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match</a:t>
            </a:r>
            <a:r>
              <a:rPr lang="en" sz="1600">
                <a:solidFill>
                  <a:srgbClr val="FFFFFF"/>
                </a:solidFill>
              </a:rPr>
              <a:t> Something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get</a:t>
            </a:r>
            <a:r>
              <a:rPr lang="en" sz="1600">
                <a:solidFill>
                  <a:srgbClr val="FFFFFF"/>
                </a:solidFill>
              </a:rPr>
              <a:t>() {</a:t>
            </a:r>
            <a:endParaRPr sz="16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None =&gt; </a:t>
            </a:r>
            <a:r>
              <a:rPr i="1" lang="en" sz="1600">
                <a:solidFill>
                  <a:srgbClr val="FFFFFF"/>
                </a:solidFill>
              </a:rPr>
              <a:t>Err(Error</a:t>
            </a:r>
            <a:r>
              <a:rPr b="1" i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i="1" lang="en" sz="1600">
                <a:solidFill>
                  <a:srgbClr val="FFFFFF"/>
                </a:solidFill>
              </a:rPr>
              <a:t>&lt;T&gt;</a:t>
            </a:r>
            <a:r>
              <a:rPr b="1" i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i="1" lang="en" sz="1600">
                <a:solidFill>
                  <a:srgbClr val="FE1864"/>
                </a:solidFill>
              </a:rPr>
              <a:t>NoneValue</a:t>
            </a:r>
            <a:r>
              <a:rPr i="1" lang="en" sz="1600">
                <a:solidFill>
                  <a:srgbClr val="FFFFFF"/>
                </a:solidFill>
              </a:rPr>
              <a:t>)</a:t>
            </a:r>
            <a:r>
              <a:rPr b="1" i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i="1" lang="en" sz="1600">
                <a:solidFill>
                  <a:srgbClr val="FFFFFF"/>
                </a:solidFill>
              </a:rPr>
              <a:t>,</a:t>
            </a:r>
            <a:endParaRPr i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Some(old) =&gt; {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let new = old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solidFill>
                  <a:srgbClr val="FE1864"/>
                </a:solidFill>
              </a:rPr>
              <a:t>checked_add</a:t>
            </a:r>
            <a:r>
              <a:rPr lang="en" sz="1600">
                <a:solidFill>
                  <a:srgbClr val="FFFFFF"/>
                </a:solidFill>
              </a:rPr>
              <a:t>(1)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solidFill>
                  <a:srgbClr val="FFFFFF"/>
                </a:solidFill>
              </a:rPr>
              <a:t>ok_or(</a:t>
            </a:r>
            <a:r>
              <a:rPr i="1" lang="en" sz="1600">
                <a:solidFill>
                  <a:srgbClr val="FFFFFF"/>
                </a:solidFill>
              </a:rPr>
              <a:t>Error</a:t>
            </a:r>
            <a:r>
              <a:rPr b="1" i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i="1" lang="en" sz="1600">
                <a:solidFill>
                  <a:srgbClr val="FFFFFF"/>
                </a:solidFill>
              </a:rPr>
              <a:t>&lt;T&gt;</a:t>
            </a:r>
            <a:r>
              <a:rPr b="1" i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i="1" lang="en" sz="1600">
                <a:solidFill>
                  <a:srgbClr val="FE1864"/>
                </a:solidFill>
              </a:rPr>
              <a:t>StorageOverflow</a:t>
            </a:r>
            <a:r>
              <a:rPr lang="en" sz="1600">
                <a:solidFill>
                  <a:srgbClr val="FFFFFF"/>
                </a:solidFill>
              </a:rPr>
              <a:t>)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lang="en" sz="1600">
                <a:solidFill>
                  <a:srgbClr val="FFFFFF"/>
                </a:solidFill>
              </a:rPr>
              <a:t>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Something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put</a:t>
            </a:r>
            <a:r>
              <a:rPr lang="en" sz="1600">
                <a:solidFill>
                  <a:srgbClr val="FFFFFF"/>
                </a:solidFill>
              </a:rPr>
              <a:t>(new);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	</a:t>
            </a:r>
            <a:r>
              <a:rPr i="1" lang="en" sz="1600" u="sng">
                <a:solidFill>
                  <a:srgbClr val="FFFFFF"/>
                </a:solidFill>
              </a:rPr>
              <a:t>Ok(())</a:t>
            </a:r>
            <a:endParaRPr i="1" sz="1600" u="sng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},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decl_module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2" name="Google Shape;1012;p44"/>
          <p:cNvSpPr txBox="1"/>
          <p:nvPr>
            <p:ph idx="4294967295" type="body"/>
          </p:nvPr>
        </p:nvSpPr>
        <p:spPr>
          <a:xfrm>
            <a:off x="311700" y="1200150"/>
            <a:ext cx="75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Runtime 模块里存在</a:t>
            </a:r>
            <a:r>
              <a:rPr lang="en" sz="2200">
                <a:solidFill>
                  <a:srgbClr val="FE1864"/>
                </a:solidFill>
              </a:rPr>
              <a:t>保留函数</a:t>
            </a:r>
            <a:r>
              <a:rPr lang="en" sz="2200">
                <a:solidFill>
                  <a:srgbClr val="FFFFFF"/>
                </a:solidFill>
              </a:rPr>
              <a:t>，除了 deposit_event 之外，还有</a:t>
            </a:r>
            <a:r>
              <a:rPr lang="en" sz="2200">
                <a:solidFill>
                  <a:srgbClr val="FFFFFF"/>
                </a:solidFill>
              </a:rPr>
              <a:t>：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on_initialize</a:t>
            </a:r>
            <a:r>
              <a:rPr lang="en" sz="2000">
                <a:solidFill>
                  <a:srgbClr val="FFFFFF"/>
                </a:solidFill>
              </a:rPr>
              <a:t>，在每个区块的开头执行；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on_finalize</a:t>
            </a:r>
            <a:r>
              <a:rPr lang="en" sz="2000">
                <a:solidFill>
                  <a:srgbClr val="FFFFFF"/>
                </a:solidFill>
              </a:rPr>
              <a:t>，在每个区块结束时执行；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offchain_worker</a:t>
            </a:r>
            <a:r>
              <a:rPr lang="en" sz="2000">
                <a:solidFill>
                  <a:srgbClr val="FFFFFF"/>
                </a:solidFill>
              </a:rPr>
              <a:t>：开头且是</a:t>
            </a:r>
            <a:r>
              <a:rPr lang="en" sz="2000">
                <a:solidFill>
                  <a:schemeClr val="dk1"/>
                </a:solidFill>
              </a:rPr>
              <a:t>链外</a:t>
            </a:r>
            <a:r>
              <a:rPr lang="en" sz="2000">
                <a:solidFill>
                  <a:srgbClr val="FFFFFF"/>
                </a:solidFill>
              </a:rPr>
              <a:t>执行，不占用链上的资源；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on_runtime_upgrade</a:t>
            </a:r>
            <a:r>
              <a:rPr lang="en" sz="2000">
                <a:solidFill>
                  <a:srgbClr val="FFFFFF"/>
                </a:solidFill>
              </a:rPr>
              <a:t>：当有 runtime 升级时才会执行，用来迁移数据。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decl_event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8" name="Google Shape;1018;p45"/>
          <p:cNvSpPr txBox="1"/>
          <p:nvPr>
            <p:ph idx="4294967295" type="body"/>
          </p:nvPr>
        </p:nvSpPr>
        <p:spPr>
          <a:xfrm>
            <a:off x="311700" y="1200150"/>
            <a:ext cx="85206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区块链是一个</a:t>
            </a:r>
            <a:r>
              <a:rPr lang="en" sz="2200">
                <a:solidFill>
                  <a:srgbClr val="FE1864"/>
                </a:solidFill>
              </a:rPr>
              <a:t>异步系统</a:t>
            </a:r>
            <a:r>
              <a:rPr lang="en" sz="2200">
                <a:solidFill>
                  <a:srgbClr val="FFFFFF"/>
                </a:solidFill>
              </a:rPr>
              <a:t>，runtime 通过</a:t>
            </a:r>
            <a:r>
              <a:rPr lang="en" sz="2200">
                <a:solidFill>
                  <a:srgbClr val="FE1864"/>
                </a:solidFill>
              </a:rPr>
              <a:t>触发事件</a:t>
            </a:r>
            <a:r>
              <a:rPr lang="en" sz="2200">
                <a:solidFill>
                  <a:srgbClr val="FFFFFF"/>
                </a:solidFill>
              </a:rPr>
              <a:t>通</a:t>
            </a:r>
            <a:r>
              <a:rPr lang="en" sz="2200">
                <a:solidFill>
                  <a:srgbClr val="FFFFFF"/>
                </a:solidFill>
              </a:rPr>
              <a:t>知交易执行结果。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019" name="Google Shape;1019;p45"/>
          <p:cNvSpPr txBox="1"/>
          <p:nvPr>
            <p:ph idx="4294967295" type="body"/>
          </p:nvPr>
        </p:nvSpPr>
        <p:spPr>
          <a:xfrm>
            <a:off x="348600" y="1942850"/>
            <a:ext cx="8446800" cy="17139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decl_event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600">
                <a:solidFill>
                  <a:srgbClr val="FFFFFF"/>
                </a:solidFill>
              </a:rPr>
              <a:t>(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  </a:t>
            </a:r>
            <a:r>
              <a:rPr lang="en" sz="1600">
                <a:solidFill>
                  <a:srgbClr val="FE1864"/>
                </a:solidFill>
              </a:rPr>
              <a:t>pub enum</a:t>
            </a:r>
            <a:r>
              <a:rPr lang="en" sz="1600">
                <a:solidFill>
                  <a:srgbClr val="FFFFFF"/>
                </a:solidFill>
              </a:rPr>
              <a:t> Event&lt;T&gt; </a:t>
            </a:r>
            <a:r>
              <a:rPr lang="en" sz="1600">
                <a:solidFill>
                  <a:srgbClr val="FE1864"/>
                </a:solidFill>
              </a:rPr>
              <a:t>where</a:t>
            </a:r>
            <a:r>
              <a:rPr lang="en" sz="1600">
                <a:solidFill>
                  <a:srgbClr val="FFFFFF"/>
                </a:solidFill>
              </a:rPr>
              <a:t> AccountId = &lt;T </a:t>
            </a:r>
            <a:r>
              <a:rPr lang="en" sz="1600">
                <a:solidFill>
                  <a:srgbClr val="FE1864"/>
                </a:solidFill>
              </a:rPr>
              <a:t>as</a:t>
            </a:r>
            <a:r>
              <a:rPr lang="en" sz="1600">
                <a:solidFill>
                  <a:srgbClr val="FFFFFF"/>
                </a:solidFill>
              </a:rPr>
              <a:t>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Trait&gt;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AccountId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  </a:t>
            </a:r>
            <a:r>
              <a:rPr lang="en" sz="1600">
                <a:solidFill>
                  <a:srgbClr val="FE1864"/>
                </a:solidFill>
              </a:rPr>
              <a:t>SomethingStored</a:t>
            </a:r>
            <a:r>
              <a:rPr lang="en" sz="1600">
                <a:solidFill>
                  <a:srgbClr val="FFFFFF"/>
                </a:solidFill>
              </a:rPr>
              <a:t>(u32, AccountId),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 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20" name="Google Shape;1020;p45"/>
          <p:cNvSpPr txBox="1"/>
          <p:nvPr>
            <p:ph idx="4294967295" type="body"/>
          </p:nvPr>
        </p:nvSpPr>
        <p:spPr>
          <a:xfrm>
            <a:off x="348600" y="3798850"/>
            <a:ext cx="8446800" cy="8214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B5B1"/>
                </a:solidFill>
              </a:rPr>
              <a:t>// -- snip -- 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Self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deposit_event</a:t>
            </a:r>
            <a:r>
              <a:rPr lang="en" sz="1600">
                <a:solidFill>
                  <a:srgbClr val="FFFFFF"/>
                </a:solidFill>
              </a:rPr>
              <a:t>(RawEvent::</a:t>
            </a:r>
            <a:r>
              <a:rPr lang="en" sz="1600">
                <a:solidFill>
                  <a:srgbClr val="FE1864"/>
                </a:solidFill>
              </a:rPr>
              <a:t>SomethingStored</a:t>
            </a:r>
            <a:r>
              <a:rPr lang="en" sz="1600">
                <a:solidFill>
                  <a:srgbClr val="FFFFFF"/>
                </a:solidFill>
              </a:rPr>
              <a:t>(something, who));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decl_error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6" name="Google Shape;1026;p46"/>
          <p:cNvSpPr txBox="1"/>
          <p:nvPr>
            <p:ph idx="4294967295" type="body"/>
          </p:nvPr>
        </p:nvSpPr>
        <p:spPr>
          <a:xfrm>
            <a:off x="348600" y="1344300"/>
            <a:ext cx="8446800" cy="290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decl_error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  </a:t>
            </a:r>
            <a:r>
              <a:rPr lang="en" sz="1800">
                <a:solidFill>
                  <a:srgbClr val="FE1864"/>
                </a:solidFill>
              </a:rPr>
              <a:t>pub enum</a:t>
            </a:r>
            <a:r>
              <a:rPr lang="en" sz="1800">
                <a:solidFill>
                  <a:srgbClr val="FFFFFF"/>
                </a:solidFill>
              </a:rPr>
              <a:t> Error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Trait&gt;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    </a:t>
            </a:r>
            <a:r>
              <a:rPr lang="en" sz="1800">
                <a:solidFill>
                  <a:srgbClr val="B4B5B1"/>
                </a:solidFill>
              </a:rPr>
              <a:t>/// Value was None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    NoneValue,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    </a:t>
            </a:r>
            <a:r>
              <a:rPr lang="en" sz="1800">
                <a:solidFill>
                  <a:srgbClr val="B4B5B1"/>
                </a:solidFill>
              </a:rPr>
              <a:t>/// Value reached maximum and cannot be incremented further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    StorageOverflow,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  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decl_error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2" name="Google Shape;1032;p47"/>
          <p:cNvSpPr txBox="1"/>
          <p:nvPr>
            <p:ph idx="4294967295" type="body"/>
          </p:nvPr>
        </p:nvSpPr>
        <p:spPr>
          <a:xfrm>
            <a:off x="311700" y="1200150"/>
            <a:ext cx="62391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可调用函数里的错误类型，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不能给它们添加数据；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 metadata 暴露给客户端；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错误发生时触发system.ExtrinsicFailed 事件，包含了对应错误的信息。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Rust 宏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Runtime 常用的宏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cargo expand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其它宏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construct_runtime 加载模块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8" name="Google Shape;1038;p48"/>
          <p:cNvSpPr txBox="1"/>
          <p:nvPr>
            <p:ph idx="4294967295" type="body"/>
          </p:nvPr>
        </p:nvSpPr>
        <p:spPr>
          <a:xfrm>
            <a:off x="348600" y="1199275"/>
            <a:ext cx="8446800" cy="373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E1864"/>
                </a:solidFill>
              </a:rPr>
              <a:t>impl</a:t>
            </a:r>
            <a:r>
              <a:rPr lang="en" sz="1700">
                <a:solidFill>
                  <a:srgbClr val="FFFFFF"/>
                </a:solidFill>
              </a:rPr>
              <a:t> template</a:t>
            </a: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700">
                <a:solidFill>
                  <a:srgbClr val="FFFFFF"/>
                </a:solidFill>
              </a:rPr>
              <a:t>Trait </a:t>
            </a:r>
            <a:r>
              <a:rPr lang="en" sz="1700">
                <a:solidFill>
                  <a:srgbClr val="FE1864"/>
                </a:solidFill>
              </a:rPr>
              <a:t>for</a:t>
            </a:r>
            <a:r>
              <a:rPr lang="en" sz="1700">
                <a:solidFill>
                  <a:srgbClr val="FFFFFF"/>
                </a:solidFill>
              </a:rPr>
              <a:t> Runtime {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  type Event = Event;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}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E1864"/>
                </a:solidFill>
              </a:rPr>
              <a:t>construct_runtime</a:t>
            </a:r>
            <a:r>
              <a:rPr b="1" lang="en" sz="17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700">
                <a:solidFill>
                  <a:srgbClr val="FFFFFF"/>
                </a:solidFill>
              </a:rPr>
              <a:t>(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	</a:t>
            </a:r>
            <a:r>
              <a:rPr lang="en" sz="1700">
                <a:solidFill>
                  <a:srgbClr val="FE1864"/>
                </a:solidFill>
              </a:rPr>
              <a:t>pub enum</a:t>
            </a:r>
            <a:r>
              <a:rPr lang="en" sz="1700">
                <a:solidFill>
                  <a:srgbClr val="FFFFFF"/>
                </a:solidFill>
              </a:rPr>
              <a:t> Runtime </a:t>
            </a:r>
            <a:r>
              <a:rPr lang="en" sz="1700">
                <a:solidFill>
                  <a:srgbClr val="FE1864"/>
                </a:solidFill>
              </a:rPr>
              <a:t>where</a:t>
            </a:r>
            <a:endParaRPr sz="1700">
              <a:solidFill>
                <a:srgbClr val="FE18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  		Block = Block,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  		NodeBlock = opaque</a:t>
            </a: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700">
                <a:solidFill>
                  <a:srgbClr val="FFFFFF"/>
                </a:solidFill>
              </a:rPr>
              <a:t>Block,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  		UncheckedExtrinsic = UncheckedExtrinsic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	{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  		</a:t>
            </a:r>
            <a:r>
              <a:rPr lang="en" sz="1700">
                <a:solidFill>
                  <a:srgbClr val="B4B5B1"/>
                </a:solidFill>
              </a:rPr>
              <a:t>// -- snip --</a:t>
            </a:r>
            <a:endParaRPr sz="1700">
              <a:solidFill>
                <a:srgbClr val="B4B5B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  		</a:t>
            </a:r>
            <a:r>
              <a:rPr lang="en" sz="1700">
                <a:solidFill>
                  <a:srgbClr val="FE1864"/>
                </a:solidFill>
              </a:rPr>
              <a:t>TemplateModule</a:t>
            </a: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700">
                <a:solidFill>
                  <a:srgbClr val="FFFFFF"/>
                </a:solidFill>
              </a:rPr>
              <a:t>  template</a:t>
            </a: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700">
                <a:solidFill>
                  <a:srgbClr val="FFFFFF"/>
                </a:solidFill>
              </a:rPr>
              <a:t>{Module, Call, Storage, Event&lt;T&gt;},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	}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);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cargo expand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4" name="Google Shape;1044;p49"/>
          <p:cNvSpPr txBox="1"/>
          <p:nvPr>
            <p:ph idx="4294967295" type="body"/>
          </p:nvPr>
        </p:nvSpPr>
        <p:spPr>
          <a:xfrm>
            <a:off x="311700" y="1200150"/>
            <a:ext cx="82407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将宏里的代码展开，得到 Rust 的标准语法。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https://github.com/dtolnay/cargo-expand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https://github.com/kaichaosun/play-substrate/blob/master/pallets/template/expanded.rs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其它宏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0" name="Google Shape;1050;p50"/>
          <p:cNvSpPr txBox="1"/>
          <p:nvPr>
            <p:ph idx="4294967295" type="body"/>
          </p:nvPr>
        </p:nvSpPr>
        <p:spPr>
          <a:xfrm>
            <a:off x="311700" y="1200150"/>
            <a:ext cx="77916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E1864"/>
                </a:solidFill>
              </a:rPr>
              <a:t>decl_runtime_apis</a:t>
            </a:r>
            <a:r>
              <a:rPr lang="en" sz="2200">
                <a:solidFill>
                  <a:srgbClr val="FFFFFF"/>
                </a:solidFill>
              </a:rPr>
              <a:t> &amp; </a:t>
            </a:r>
            <a:r>
              <a:rPr lang="en" sz="2200">
                <a:solidFill>
                  <a:srgbClr val="FE1864"/>
                </a:solidFill>
              </a:rPr>
              <a:t>imp_runtime_apis</a:t>
            </a:r>
            <a:r>
              <a:rPr lang="en" sz="2200">
                <a:solidFill>
                  <a:srgbClr val="FFFFFF"/>
                </a:solidFill>
              </a:rPr>
              <a:t>，定义runtime api：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https://substrate.dev/recipes/3-entrees/runtime-api.html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https://substrate.dev/rustdocs/master/sp_api/macro.decl_runtime_apis.html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https://substrate.dev/rustdocs/master/sp_api/macro.impl_runtime_apis.html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E1864"/>
                </a:solidFill>
              </a:rPr>
              <a:t>runtime_interface</a:t>
            </a:r>
            <a:r>
              <a:rPr lang="en" sz="2200">
                <a:solidFill>
                  <a:srgbClr val="FFFFFF"/>
                </a:solidFill>
              </a:rPr>
              <a:t>，定义在 runtime 里可以调用的 Host 提供的函数：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https://substrate.dev/rustdocs/v2.0.0-alpha.8/sp_runtime_interface/attr.runtime_interface.html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6" name="Google Shape;1056;p51"/>
          <p:cNvSpPr txBox="1"/>
          <p:nvPr>
            <p:ph idx="4294967295" type="body"/>
          </p:nvPr>
        </p:nvSpPr>
        <p:spPr>
          <a:xfrm>
            <a:off x="311700" y="1200150"/>
            <a:ext cx="62391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Substrate 的模块在 runtime 里可以有</a:t>
            </a:r>
            <a:r>
              <a:rPr lang="en" sz="2200">
                <a:solidFill>
                  <a:srgbClr val="FE1864"/>
                </a:solidFill>
              </a:rPr>
              <a:t>多个实例</a:t>
            </a:r>
            <a:r>
              <a:rPr lang="en" sz="2200">
                <a:solidFill>
                  <a:srgbClr val="FFFFFF"/>
                </a:solidFill>
              </a:rPr>
              <a:t>，例如，可以添加多个内置的 </a:t>
            </a:r>
            <a:r>
              <a:rPr lang="en" sz="2200">
                <a:solidFill>
                  <a:srgbClr val="FE1864"/>
                </a:solidFill>
              </a:rPr>
              <a:t>collective 模块</a:t>
            </a:r>
            <a:r>
              <a:rPr lang="en" sz="2200">
                <a:solidFill>
                  <a:srgbClr val="FFFFFF"/>
                </a:solidFill>
              </a:rPr>
              <a:t>实例，分别用来表示</a:t>
            </a:r>
            <a:r>
              <a:rPr lang="en" sz="2200">
                <a:solidFill>
                  <a:srgbClr val="FE1864"/>
                </a:solidFill>
              </a:rPr>
              <a:t>理事会</a:t>
            </a:r>
            <a:r>
              <a:rPr lang="en" sz="2200">
                <a:solidFill>
                  <a:srgbClr val="FFFFFF"/>
                </a:solidFill>
              </a:rPr>
              <a:t>和</a:t>
            </a:r>
            <a:r>
              <a:rPr lang="en" sz="2200">
                <a:solidFill>
                  <a:srgbClr val="FE1864"/>
                </a:solidFill>
              </a:rPr>
              <a:t>技术委员会</a:t>
            </a:r>
            <a:r>
              <a:rPr lang="en" sz="2200">
                <a:solidFill>
                  <a:srgbClr val="FFFFFF"/>
                </a:solidFill>
              </a:rPr>
              <a:t>，来实现复杂的治理模型。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2" name="Google Shape;1062;p52"/>
          <p:cNvSpPr txBox="1"/>
          <p:nvPr>
            <p:ph idx="4294967295" type="body"/>
          </p:nvPr>
        </p:nvSpPr>
        <p:spPr>
          <a:xfrm>
            <a:off x="348600" y="1344325"/>
            <a:ext cx="8446800" cy="31563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pub trait </a:t>
            </a:r>
            <a:r>
              <a:rPr lang="en" sz="1800">
                <a:solidFill>
                  <a:srgbClr val="FFFFFF"/>
                </a:solidFill>
              </a:rPr>
              <a:t>Trait&lt;I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Instance</a:t>
            </a:r>
            <a:r>
              <a:rPr lang="en" sz="1800">
                <a:solidFill>
                  <a:srgbClr val="FFFFFF"/>
                </a:solidFill>
              </a:rPr>
              <a:t> = DefaultInstance&gt;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frame_system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rgbClr val="FFFFFF"/>
                </a:solidFill>
              </a:rPr>
              <a:t>Trait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type Event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From</a:t>
            </a:r>
            <a:r>
              <a:rPr lang="en" sz="1800">
                <a:solidFill>
                  <a:srgbClr val="FFFFFF"/>
                </a:solidFill>
              </a:rPr>
              <a:t>&lt;Event&lt;Self, I&gt;&gt; + </a:t>
            </a:r>
            <a:r>
              <a:rPr lang="en" sz="1800">
                <a:solidFill>
                  <a:srgbClr val="FE1864"/>
                </a:solidFill>
              </a:rPr>
              <a:t>Into</a:t>
            </a:r>
            <a:r>
              <a:rPr lang="en" sz="1800">
                <a:solidFill>
                  <a:srgbClr val="FFFFFF"/>
                </a:solidFill>
              </a:rPr>
              <a:t>&lt;&lt;Self as frame_system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rgbClr val="FFFFFF"/>
                </a:solidFill>
              </a:rPr>
              <a:t>Trait&gt;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rgbClr val="FFFFFF"/>
                </a:solidFill>
              </a:rPr>
              <a:t>Event&gt;;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decl_storage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</a:t>
            </a:r>
            <a:r>
              <a:rPr lang="en" sz="1800">
                <a:solidFill>
                  <a:srgbClr val="FE1864"/>
                </a:solidFill>
              </a:rPr>
              <a:t>trait</a:t>
            </a:r>
            <a:r>
              <a:rPr lang="en" sz="1800">
                <a:solidFill>
                  <a:srgbClr val="FFFFFF"/>
                </a:solidFill>
              </a:rPr>
              <a:t> Store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Trait&lt;I&gt;, I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Instance</a:t>
            </a:r>
            <a:r>
              <a:rPr lang="en" sz="1800">
                <a:solidFill>
                  <a:srgbClr val="FFFFFF"/>
                </a:solidFill>
              </a:rPr>
              <a:t>=DefaultInstance&gt; </a:t>
            </a:r>
            <a:r>
              <a:rPr lang="en" sz="1800">
                <a:solidFill>
                  <a:srgbClr val="FE1864"/>
                </a:solidFill>
              </a:rPr>
              <a:t>as</a:t>
            </a:r>
            <a:r>
              <a:rPr lang="en" sz="1800">
                <a:solidFill>
                  <a:srgbClr val="FFFFFF"/>
                </a:solidFill>
              </a:rPr>
              <a:t> Collective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	  </a:t>
            </a:r>
            <a:r>
              <a:rPr lang="en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8" name="Google Shape;1068;p53"/>
          <p:cNvSpPr txBox="1"/>
          <p:nvPr>
            <p:ph idx="4294967295" type="body"/>
          </p:nvPr>
        </p:nvSpPr>
        <p:spPr>
          <a:xfrm>
            <a:off x="348600" y="1594050"/>
            <a:ext cx="8446800" cy="19554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decl_module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</a:t>
            </a:r>
            <a:r>
              <a:rPr lang="en" sz="1800">
                <a:solidFill>
                  <a:srgbClr val="FE1864"/>
                </a:solidFill>
              </a:rPr>
              <a:t>pub struct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Trait&lt;I&gt;, I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E1864"/>
                </a:solidFill>
              </a:rPr>
              <a:t>Instance</a:t>
            </a:r>
            <a:r>
              <a:rPr lang="en" sz="1800">
                <a:solidFill>
                  <a:srgbClr val="FFFFFF"/>
                </a:solidFill>
              </a:rPr>
              <a:t> = DefaultInstance&gt;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enum Call </a:t>
            </a:r>
            <a:r>
              <a:rPr lang="en" sz="1800">
                <a:solidFill>
                  <a:srgbClr val="FE1864"/>
                </a:solidFill>
              </a:rPr>
              <a:t>where</a:t>
            </a:r>
            <a:r>
              <a:rPr lang="en" sz="1800">
                <a:solidFill>
                  <a:srgbClr val="FFFFFF"/>
                </a:solidFill>
              </a:rPr>
              <a:t> origin: T::Origin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</a:t>
            </a:r>
            <a:r>
              <a:rPr lang="en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4" name="Google Shape;1074;p54"/>
          <p:cNvSpPr txBox="1"/>
          <p:nvPr>
            <p:ph idx="4294967295" type="body"/>
          </p:nvPr>
        </p:nvSpPr>
        <p:spPr>
          <a:xfrm>
            <a:off x="348600" y="1138075"/>
            <a:ext cx="8446800" cy="36294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E1864"/>
                </a:solidFill>
              </a:rPr>
              <a:t>decl_event</a:t>
            </a:r>
            <a:r>
              <a:rPr b="1" lang="en" sz="175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750">
                <a:solidFill>
                  <a:srgbClr val="FFFFFF"/>
                </a:solidFill>
              </a:rPr>
              <a:t>(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</a:t>
            </a:r>
            <a:r>
              <a:rPr lang="en" sz="1750">
                <a:solidFill>
                  <a:srgbClr val="FE1864"/>
                </a:solidFill>
              </a:rPr>
              <a:t>pub enum</a:t>
            </a:r>
            <a:r>
              <a:rPr lang="en" sz="1750">
                <a:solidFill>
                  <a:srgbClr val="FFFFFF"/>
                </a:solidFill>
              </a:rPr>
              <a:t> Event&lt;T, I</a:t>
            </a:r>
            <a:r>
              <a:rPr b="1" lang="en" sz="1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750">
                <a:solidFill>
                  <a:srgbClr val="FFFFFF"/>
                </a:solidFill>
              </a:rPr>
              <a:t> </a:t>
            </a:r>
            <a:r>
              <a:rPr lang="en" sz="1750">
                <a:solidFill>
                  <a:srgbClr val="FE1864"/>
                </a:solidFill>
              </a:rPr>
              <a:t>Instance</a:t>
            </a:r>
            <a:r>
              <a:rPr lang="en" sz="1750">
                <a:solidFill>
                  <a:srgbClr val="FFFFFF"/>
                </a:solidFill>
              </a:rPr>
              <a:t> = DefaultInstance&gt; </a:t>
            </a:r>
            <a:r>
              <a:rPr lang="en" sz="1750">
                <a:solidFill>
                  <a:srgbClr val="FE1864"/>
                </a:solidFill>
              </a:rPr>
              <a:t>where</a:t>
            </a:r>
            <a:endParaRPr sz="1750">
              <a:solidFill>
                <a:srgbClr val="FE18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	  &lt;T </a:t>
            </a:r>
            <a:r>
              <a:rPr lang="en" sz="1750">
                <a:solidFill>
                  <a:srgbClr val="FE1864"/>
                </a:solidFill>
              </a:rPr>
              <a:t>as</a:t>
            </a:r>
            <a:r>
              <a:rPr lang="en" sz="1750">
                <a:solidFill>
                  <a:srgbClr val="FFFFFF"/>
                </a:solidFill>
              </a:rPr>
              <a:t> frame_system</a:t>
            </a:r>
            <a:r>
              <a:rPr b="1" lang="en" sz="1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750">
                <a:solidFill>
                  <a:srgbClr val="FFFFFF"/>
                </a:solidFill>
              </a:rPr>
              <a:t>Trait&gt;</a:t>
            </a:r>
            <a:r>
              <a:rPr b="1" lang="en" sz="1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750">
                <a:solidFill>
                  <a:srgbClr val="FFFFFF"/>
                </a:solidFill>
              </a:rPr>
              <a:t>AccountId,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{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  		</a:t>
            </a:r>
            <a:r>
              <a:rPr lang="en" sz="1750">
                <a:solidFill>
                  <a:srgbClr val="B4B5B1"/>
                </a:solidFill>
              </a:rPr>
              <a:t>// -- snip --</a:t>
            </a:r>
            <a:endParaRPr sz="1750">
              <a:solidFill>
                <a:srgbClr val="B4B5B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}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);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E1864"/>
                </a:solidFill>
              </a:rPr>
              <a:t>decl_error</a:t>
            </a:r>
            <a:r>
              <a:rPr b="1" lang="en" sz="175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750">
                <a:solidFill>
                  <a:srgbClr val="FFFFFF"/>
                </a:solidFill>
              </a:rPr>
              <a:t> {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</a:t>
            </a:r>
            <a:r>
              <a:rPr lang="en" sz="1750">
                <a:solidFill>
                  <a:srgbClr val="FE1864"/>
                </a:solidFill>
              </a:rPr>
              <a:t>pub enum</a:t>
            </a:r>
            <a:r>
              <a:rPr lang="en" sz="1750">
                <a:solidFill>
                  <a:srgbClr val="FFFFFF"/>
                </a:solidFill>
              </a:rPr>
              <a:t> Error </a:t>
            </a:r>
            <a:r>
              <a:rPr lang="en" sz="1750">
                <a:solidFill>
                  <a:srgbClr val="FE1864"/>
                </a:solidFill>
              </a:rPr>
              <a:t>for</a:t>
            </a:r>
            <a:r>
              <a:rPr lang="en" sz="1750">
                <a:solidFill>
                  <a:srgbClr val="FFFFFF"/>
                </a:solidFill>
              </a:rPr>
              <a:t> Module&lt;T: Trait&lt;I&gt;, I</a:t>
            </a:r>
            <a:r>
              <a:rPr b="1" lang="en" sz="1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750">
                <a:solidFill>
                  <a:srgbClr val="FFFFFF"/>
                </a:solidFill>
              </a:rPr>
              <a:t> Instance&gt; {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	  </a:t>
            </a:r>
            <a:r>
              <a:rPr lang="en" sz="1750">
                <a:solidFill>
                  <a:srgbClr val="B4B5B1"/>
                </a:solidFill>
              </a:rPr>
              <a:t>// -- snip --</a:t>
            </a:r>
            <a:endParaRPr sz="1750">
              <a:solidFill>
                <a:srgbClr val="B4B5B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  	}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FFFFFF"/>
                </a:solidFill>
              </a:rPr>
              <a:t>}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0" name="Google Shape;1080;p55"/>
          <p:cNvSpPr txBox="1"/>
          <p:nvPr>
            <p:ph idx="4294967295" type="body"/>
          </p:nvPr>
        </p:nvSpPr>
        <p:spPr>
          <a:xfrm>
            <a:off x="348600" y="1138075"/>
            <a:ext cx="8446800" cy="3896400"/>
          </a:xfrm>
          <a:prstGeom prst="rect">
            <a:avLst/>
          </a:prstGeom>
          <a:ln cap="flat" cmpd="sng" w="9525">
            <a:solidFill>
              <a:srgbClr val="B4B5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type</a:t>
            </a:r>
            <a:r>
              <a:rPr lang="en" sz="1600">
                <a:solidFill>
                  <a:srgbClr val="FFFFFF"/>
                </a:solidFill>
              </a:rPr>
              <a:t> CouncilCollective = pallet_collective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E1864"/>
                </a:solidFill>
              </a:rPr>
              <a:t>Instance1</a:t>
            </a:r>
            <a:r>
              <a:rPr lang="en" sz="1600">
                <a:solidFill>
                  <a:srgbClr val="FFFFFF"/>
                </a:solidFill>
              </a:rPr>
              <a:t>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impl</a:t>
            </a:r>
            <a:r>
              <a:rPr lang="en" sz="1600">
                <a:solidFill>
                  <a:srgbClr val="FFFFFF"/>
                </a:solidFill>
              </a:rPr>
              <a:t> pallet_collective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Trait&lt;CouncilCollective&gt; </a:t>
            </a:r>
            <a:r>
              <a:rPr lang="en" sz="1600">
                <a:solidFill>
                  <a:srgbClr val="FE1864"/>
                </a:solidFill>
              </a:rPr>
              <a:t>for</a:t>
            </a:r>
            <a:r>
              <a:rPr lang="en" sz="1600">
                <a:solidFill>
                  <a:srgbClr val="FFFFFF"/>
                </a:solidFill>
              </a:rPr>
              <a:t> Runtime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</a:t>
            </a:r>
            <a:r>
              <a:rPr lang="en" sz="1600">
                <a:solidFill>
                  <a:srgbClr val="B4B5B1"/>
                </a:solidFill>
              </a:rPr>
              <a:t>// -- snip --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construct_runtime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600">
                <a:solidFill>
                  <a:srgbClr val="FFFFFF"/>
                </a:solidFill>
              </a:rPr>
              <a:t>(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</a:t>
            </a:r>
            <a:r>
              <a:rPr lang="en" sz="1600">
                <a:solidFill>
                  <a:srgbClr val="FE1864"/>
                </a:solidFill>
              </a:rPr>
              <a:t>pub enum</a:t>
            </a:r>
            <a:r>
              <a:rPr lang="en" sz="1600">
                <a:solidFill>
                  <a:srgbClr val="FFFFFF"/>
                </a:solidFill>
              </a:rPr>
              <a:t> Runtime </a:t>
            </a:r>
            <a:r>
              <a:rPr lang="en" sz="1600">
                <a:solidFill>
                  <a:srgbClr val="FE1864"/>
                </a:solidFill>
              </a:rPr>
              <a:t>where</a:t>
            </a:r>
            <a:endParaRPr sz="1600">
              <a:solidFill>
                <a:srgbClr val="FE18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Block = Block,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NodeBlock = node_primitives::Block,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UncheckedExtrinsic = UncheckedExtrinsic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		</a:t>
            </a:r>
            <a:r>
              <a:rPr lang="en" sz="1600">
                <a:solidFill>
                  <a:srgbClr val="FE1864"/>
                </a:solidFill>
              </a:rPr>
              <a:t>Council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pallet_collective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&lt;</a:t>
            </a:r>
            <a:r>
              <a:rPr lang="en" sz="1600">
                <a:solidFill>
                  <a:srgbClr val="FF1864"/>
                </a:solidFill>
              </a:rPr>
              <a:t>Instance1</a:t>
            </a:r>
            <a:r>
              <a:rPr lang="en" sz="1600">
                <a:solidFill>
                  <a:srgbClr val="FFFFFF"/>
                </a:solidFill>
              </a:rPr>
              <a:t>&gt;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{Module, Call, Storage, Origin&lt;T&gt;, Event&lt;T&gt;, Config&lt;T&gt;},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);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86" name="Google Shape;1086;p56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87" name="Google Shape;1087;p56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4"/>
              </a:rPr>
              <a:t>https://parity.link/asia-support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Rust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64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宏（Macro）是一种</a:t>
            </a:r>
            <a:r>
              <a:rPr lang="en">
                <a:solidFill>
                  <a:srgbClr val="FE1864"/>
                </a:solidFill>
              </a:rPr>
              <a:t>元编程</a:t>
            </a:r>
            <a:r>
              <a:rPr lang="en">
                <a:solidFill>
                  <a:srgbClr val="FFFFFF"/>
                </a:solidFill>
              </a:rPr>
              <a:t>的方式，常见的还有Java里的反射，Rust提供了两种宏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声明宏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过程宏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8" name="Google Shape;928;p31"/>
          <p:cNvSpPr txBox="1"/>
          <p:nvPr>
            <p:ph idx="4294967295" type="body"/>
          </p:nvPr>
        </p:nvSpPr>
        <p:spPr>
          <a:xfrm>
            <a:off x="360225" y="3608125"/>
            <a:ext cx="7646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1864"/>
                </a:solidFill>
              </a:rPr>
              <a:t>https://doc.rust-lang.org/book/ch19-06-macros.html</a:t>
            </a:r>
            <a:endParaRPr sz="2200">
              <a:solidFill>
                <a:srgbClr val="FF186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Substrate 为什么使用宏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>
            <p:ph idx="4294967295" type="body"/>
          </p:nvPr>
        </p:nvSpPr>
        <p:spPr>
          <a:xfrm>
            <a:off x="311700" y="1200150"/>
            <a:ext cx="51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为了简化 Runtime 的开发，Substrate 使用</a:t>
            </a:r>
            <a:r>
              <a:rPr lang="en" sz="2200">
                <a:solidFill>
                  <a:srgbClr val="FFFFFF"/>
                </a:solidFill>
              </a:rPr>
              <a:t>宏</a:t>
            </a:r>
            <a:r>
              <a:rPr lang="en" sz="2200">
                <a:solidFill>
                  <a:srgbClr val="FFFFFF"/>
                </a:solidFill>
              </a:rPr>
              <a:t>建立了一套 </a:t>
            </a:r>
            <a:r>
              <a:rPr lang="en" sz="2200">
                <a:solidFill>
                  <a:srgbClr val="FE1864"/>
                </a:solidFill>
              </a:rPr>
              <a:t>DSL </a:t>
            </a:r>
            <a:r>
              <a:rPr lang="en" sz="2200">
                <a:solidFill>
                  <a:srgbClr val="FFFFFF"/>
                </a:solidFill>
              </a:rPr>
              <a:t>(Domain Specific Language)，设计合理的DSL可以：</a:t>
            </a:r>
            <a:endParaRPr sz="22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很好的被用户理解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代码更加简洁，提升效率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解放应用开发者，只需实现业务组件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935" name="Google Shape;935;p32"/>
          <p:cNvGraphicFramePr/>
          <p:nvPr/>
        </p:nvGraphicFramePr>
        <p:xfrm>
          <a:off x="5883700" y="18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{4D3E2F33-49BA-4430-9697-DBA1D7CA5680}</a:tableStyleId>
              </a:tblPr>
              <a:tblGrid>
                <a:gridCol w="2768775"/>
              </a:tblGrid>
              <a:tr h="40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数据库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点对点网络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密码学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WASM 执行环境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…… 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E186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Substrate Runtime 定义</a:t>
            </a:r>
            <a:endParaRPr sz="2400">
              <a:solidFill>
                <a:srgbClr val="F1F3F2"/>
              </a:solidFill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3857034" y="2571000"/>
            <a:ext cx="1233900" cy="4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18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1366050" y="1762650"/>
            <a:ext cx="2104800" cy="210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State A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3"/>
          <p:cNvSpPr/>
          <p:nvPr/>
        </p:nvSpPr>
        <p:spPr>
          <a:xfrm>
            <a:off x="5477125" y="1762650"/>
            <a:ext cx="2104800" cy="2103000"/>
          </a:xfrm>
          <a:prstGeom prst="ellipse">
            <a:avLst/>
          </a:prstGeom>
          <a:solidFill>
            <a:srgbClr val="FE1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State B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3450225" y="1129075"/>
            <a:ext cx="20475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交易</a:t>
            </a:r>
            <a:endParaRPr b="1" sz="2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b="1" sz="2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endParaRPr b="1" sz="2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逻辑</a:t>
            </a:r>
            <a:endParaRPr b="1" sz="2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Substrate Runtime 定义</a:t>
            </a:r>
            <a:endParaRPr sz="2400">
              <a:solidFill>
                <a:srgbClr val="F1F3F2"/>
              </a:solidFill>
            </a:endParaRPr>
          </a:p>
        </p:txBody>
      </p:sp>
      <p:graphicFrame>
        <p:nvGraphicFramePr>
          <p:cNvPr id="950" name="Google Shape;950;p34"/>
          <p:cNvGraphicFramePr/>
          <p:nvPr/>
        </p:nvGraphicFramePr>
        <p:xfrm>
          <a:off x="3003200" y="145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{4D3E2F33-49BA-4430-9697-DBA1D7CA5680}</a:tableStyleId>
              </a:tblPr>
              <a:tblGrid>
                <a:gridCol w="1457275"/>
                <a:gridCol w="1457275"/>
                <a:gridCol w="1457275"/>
                <a:gridCol w="1457275"/>
              </a:tblGrid>
              <a:tr h="5510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Substrate Module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assets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babe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balances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collective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contract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democracy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elections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grandpa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indices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grandpa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indices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membership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offences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session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staking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sudo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system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timestamp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treasury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and more...</a:t>
                      </a:r>
                      <a:endParaRPr sz="1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E18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B5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51" name="Google Shape;951;p34"/>
          <p:cNvSpPr txBox="1"/>
          <p:nvPr>
            <p:ph idx="4294967295" type="body"/>
          </p:nvPr>
        </p:nvSpPr>
        <p:spPr>
          <a:xfrm>
            <a:off x="311700" y="2158475"/>
            <a:ext cx="25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内置的模块也称为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E1864"/>
                </a:solidFill>
              </a:rPr>
              <a:t>Pallet</a:t>
            </a:r>
            <a:r>
              <a:rPr lang="en" sz="2200">
                <a:solidFill>
                  <a:srgbClr val="FFFFFF"/>
                </a:solidFill>
              </a:rPr>
              <a:t> (调色板)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Runtime 模块的组成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35"/>
          <p:cNvSpPr txBox="1"/>
          <p:nvPr>
            <p:ph idx="4294967295" type="body"/>
          </p:nvPr>
        </p:nvSpPr>
        <p:spPr>
          <a:xfrm>
            <a:off x="311700" y="1200150"/>
            <a:ext cx="64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使用Substratet进行 Runtime 模块开发的过程中，常用到的宏有</a:t>
            </a:r>
            <a:r>
              <a:rPr lang="en">
                <a:solidFill>
                  <a:srgbClr val="FFFFFF"/>
                </a:solidFill>
              </a:rPr>
              <a:t>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d</a:t>
            </a:r>
            <a:r>
              <a:rPr lang="en" sz="2000">
                <a:solidFill>
                  <a:srgbClr val="FE1864"/>
                </a:solidFill>
              </a:rPr>
              <a:t>ecl_storage</a:t>
            </a:r>
            <a:r>
              <a:rPr lang="en" sz="2000">
                <a:solidFill>
                  <a:srgbClr val="FFFFFF"/>
                </a:solidFill>
              </a:rPr>
              <a:t> 定义存储单元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decl_module</a:t>
            </a:r>
            <a:r>
              <a:rPr lang="en" sz="2000">
                <a:solidFill>
                  <a:srgbClr val="FFFFFF"/>
                </a:solidFill>
              </a:rPr>
              <a:t> 包含可调用函数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decl_event</a:t>
            </a:r>
            <a:r>
              <a:rPr lang="en" sz="2000">
                <a:solidFill>
                  <a:srgbClr val="FFFFFF"/>
                </a:solidFill>
              </a:rPr>
              <a:t> 事件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decl_error</a:t>
            </a:r>
            <a:r>
              <a:rPr lang="en" sz="2000">
                <a:solidFill>
                  <a:srgbClr val="FFFFFF"/>
                </a:solidFill>
              </a:rPr>
              <a:t> 错误信息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E1864"/>
                </a:solidFill>
              </a:rPr>
              <a:t>construct_runtime</a:t>
            </a:r>
            <a:r>
              <a:rPr lang="en" sz="2000">
                <a:solidFill>
                  <a:srgbClr val="FFFFFF"/>
                </a:solidFill>
              </a:rPr>
              <a:t> 添加模块到 Runtime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decl_storage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3" name="Google Shape;963;p36"/>
          <p:cNvSpPr txBox="1"/>
          <p:nvPr>
            <p:ph idx="4294967295" type="body"/>
          </p:nvPr>
        </p:nvSpPr>
        <p:spPr>
          <a:xfrm>
            <a:off x="311700" y="1200150"/>
            <a:ext cx="58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不管是 web2.0 传统的互联网应用，还是采用区块链技术的 web3.0 应用，关键数据都需要存起来。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decl_storage宏，就是用来定义 runtime 模块的存储单元。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decl_storage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9" name="Google Shape;969;p37"/>
          <p:cNvSpPr txBox="1"/>
          <p:nvPr>
            <p:ph idx="4294967295" type="body"/>
          </p:nvPr>
        </p:nvSpPr>
        <p:spPr>
          <a:xfrm>
            <a:off x="348600" y="1149025"/>
            <a:ext cx="8446800" cy="37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B5B1"/>
                </a:solidFill>
              </a:rPr>
              <a:t>/// The pallet's configuration trait.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pub trait </a:t>
            </a:r>
            <a:r>
              <a:rPr lang="en" sz="1600">
                <a:solidFill>
                  <a:srgbClr val="FFFFFF"/>
                </a:solidFill>
              </a:rPr>
              <a:t>Trait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</a:t>
            </a:r>
            <a:r>
              <a:rPr lang="en" sz="1600">
                <a:solidFill>
                  <a:srgbClr val="B4B5B1"/>
                </a:solidFill>
              </a:rPr>
              <a:t>/// The overarching event type.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</a:t>
            </a:r>
            <a:r>
              <a:rPr lang="en" sz="1600">
                <a:solidFill>
                  <a:srgbClr val="FE1864"/>
                </a:solidFill>
              </a:rPr>
              <a:t>type</a:t>
            </a:r>
            <a:r>
              <a:rPr lang="en" sz="1600">
                <a:solidFill>
                  <a:srgbClr val="FFFFFF"/>
                </a:solidFill>
              </a:rPr>
              <a:t> Event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</a:t>
            </a:r>
            <a:r>
              <a:rPr lang="en" sz="1600">
                <a:solidFill>
                  <a:srgbClr val="FE1864"/>
                </a:solidFill>
              </a:rPr>
              <a:t>From</a:t>
            </a:r>
            <a:r>
              <a:rPr lang="en" sz="1600">
                <a:solidFill>
                  <a:srgbClr val="FFFFFF"/>
                </a:solidFill>
              </a:rPr>
              <a:t>&lt;Event&lt;Self&gt;&gt;  +  </a:t>
            </a:r>
            <a:r>
              <a:rPr lang="en" sz="1600">
                <a:solidFill>
                  <a:srgbClr val="FE1864"/>
                </a:solidFill>
              </a:rPr>
              <a:t>Into</a:t>
            </a:r>
            <a:r>
              <a:rPr lang="en" sz="1600">
                <a:solidFill>
                  <a:srgbClr val="FFFFFF"/>
                </a:solidFill>
              </a:rPr>
              <a:t>&lt;&lt;Self as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Trait&gt;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Event&gt;;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</a:rPr>
              <a:t>// This pallet's storage items.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decl_storage!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rgbClr val="FE1864"/>
                </a:solidFill>
              </a:rPr>
              <a:t>trait</a:t>
            </a:r>
            <a:r>
              <a:rPr lang="en" sz="1800">
                <a:solidFill>
                  <a:srgbClr val="FFFFFF"/>
                </a:solidFill>
              </a:rPr>
              <a:t> Store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Trait&gt; </a:t>
            </a:r>
            <a:r>
              <a:rPr lang="en" sz="1800">
                <a:solidFill>
                  <a:srgbClr val="FE1864"/>
                </a:solidFill>
              </a:rPr>
              <a:t>as</a:t>
            </a:r>
            <a:r>
              <a:rPr lang="en" sz="1800">
                <a:solidFill>
                  <a:srgbClr val="FFFFFF"/>
                </a:solidFill>
              </a:rPr>
              <a:t> TemplateModule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Something </a:t>
            </a:r>
            <a:r>
              <a:rPr lang="en" sz="1800">
                <a:solidFill>
                  <a:srgbClr val="FE1864"/>
                </a:solidFill>
              </a:rPr>
              <a:t>get</a:t>
            </a:r>
            <a:r>
              <a:rPr lang="en" sz="1800">
                <a:solidFill>
                  <a:srgbClr val="FFFFFF"/>
                </a:solidFill>
              </a:rPr>
              <a:t>(fn something)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Option&lt;u32&gt;;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