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 Medium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Roboto Light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97C730-B18E-4918-BB8B-291C01380EE3}">
  <a:tblStyle styleId="{DA97C730-B18E-4918-BB8B-291C01380E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Medium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Light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Light-italic.fntdata"/><Relationship Id="rId47" Type="http://schemas.openxmlformats.org/officeDocument/2006/relationships/font" Target="fonts/RobotoLight-bold.fntdata"/><Relationship Id="rId49" Type="http://schemas.openxmlformats.org/officeDocument/2006/relationships/font" Target="fonts/Roboto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Medium-bold.fntdata"/><Relationship Id="rId38" Type="http://schemas.openxmlformats.org/officeDocument/2006/relationships/font" Target="fonts/RobotoMedium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87426058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87426058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87426058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87426058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87426058d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87426058d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87426058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87426058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87426058d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87426058d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87426058d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87426058d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87426058d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87426058d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7426058d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7426058d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87426058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87426058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87426058d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87426058d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87426058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87426058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87426058d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87426058d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426058d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426058d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809109a7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809109a7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09109a7ec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09109a7ec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809109a7ec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809109a7ec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809109a7ec_0_2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809109a7ec_0_2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87426058d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87426058d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87426058d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87426058d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7426058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7426058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36e43ed8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09109a7ec_0_3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09109a7ec_0_3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7426058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7426058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85a1da195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85a1da195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5a1da195e_1_2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85a1da195e_1_2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7426058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7426058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7426058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7426058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7426058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87426058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rates.parity.io/sp_core/struct.U256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.rust-lang.org/alloc/vec/struct.Vec.html" TargetMode="External"/><Relationship Id="rId4" Type="http://schemas.openxmlformats.org/officeDocument/2006/relationships/hyperlink" Target="https://doc.rust-lang.org/alloc/vec/struct.Vec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rates.parity.io/sp_arithmetic/struct.Permill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kaichaosun/play-substrate/blob/master/pallets/datatype/src/lib.rs#L3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rates.parity.io/frame_support/storage/trait.StorageMap.html" TargetMode="External"/><Relationship Id="rId4" Type="http://schemas.openxmlformats.org/officeDocument/2006/relationships/hyperlink" Target="https://crates.parity.io/frame_support/storage/trait.IterableStorageMap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rates.parity.io/frame_support/storage/trait.StorageDoubleMap.html" TargetMode="External"/><Relationship Id="rId4" Type="http://schemas.openxmlformats.org/officeDocument/2006/relationships/hyperlink" Target="https://crates.parity.io/frame_support/storage/trait.IterableStorageDoubleMap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kaichaosun/play-substrate/blob/master/pallets/genesis-config/src/lib.r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rates.parity.io/frame_support/macro.decl_storage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mailto:kaichao@parity.io" TargetMode="External"/><Relationship Id="rId4" Type="http://schemas.openxmlformats.org/officeDocument/2006/relationships/hyperlink" Target="https://parity.link/asia-suppo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rates.parity.io/frame_support/storage/trait.StorageValu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41292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/>
              </a:rPr>
              <a:t>https://substrate.dev</a:t>
            </a:r>
            <a:endParaRPr sz="1400">
              <a:solidFill>
                <a:srgbClr val="FF186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3279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Runtime 数据存储的设计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2" name="Google Shape;972;p38"/>
          <p:cNvSpPr txBox="1"/>
          <p:nvPr/>
        </p:nvSpPr>
        <p:spPr>
          <a:xfrm>
            <a:off x="311700" y="1258975"/>
            <a:ext cx="85206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数值类型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u8,i8,u32,i32,u64,i64,u128,i128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的安全操作：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返回Result类型：checked_add, checked_sub, checked_mul, checked_div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fail the transaction if error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my_unsigned_num.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checked_add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(10)?; 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溢出返回饱和值：saturating_add,saturating_sub,saturating_mul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result is 255 for u8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my_unsigned_num.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saturating_add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(10000); 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8" name="Google Shape;978;p39"/>
          <p:cNvSpPr txBox="1"/>
          <p:nvPr/>
        </p:nvSpPr>
        <p:spPr>
          <a:xfrm>
            <a:off x="311700" y="1125525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大整数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U256,U512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39"/>
          <p:cNvSpPr txBox="1"/>
          <p:nvPr/>
        </p:nvSpPr>
        <p:spPr>
          <a:xfrm>
            <a:off x="311700" y="17016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use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sp_core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::U256;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init to 0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MyBigInteger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my_big_integer): U256;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5" name="Google Shape;985;p40"/>
          <p:cNvSpPr txBox="1"/>
          <p:nvPr/>
        </p:nvSpPr>
        <p:spPr>
          <a:xfrm>
            <a:off x="311700" y="1125525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大整数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U256,U512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40"/>
          <p:cNvSpPr txBox="1"/>
          <p:nvPr/>
        </p:nvSpPr>
        <p:spPr>
          <a:xfrm>
            <a:off x="311700" y="17016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use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sp_core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::U256;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init to 0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MyBigInteger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my_big_integer): U256;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40"/>
          <p:cNvSpPr txBox="1"/>
          <p:nvPr/>
        </p:nvSpPr>
        <p:spPr>
          <a:xfrm>
            <a:off x="311700" y="4185150"/>
            <a:ext cx="88323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操作：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checked_add,overflowing_mul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... 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更多API，参考文档 </a:t>
            </a:r>
            <a:r>
              <a:rPr lang="en" sz="1800" u="sng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sp_core::U256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3" name="Google Shape;993;p41"/>
          <p:cNvSpPr txBox="1"/>
          <p:nvPr/>
        </p:nvSpPr>
        <p:spPr>
          <a:xfrm>
            <a:off x="311700" y="1125525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41"/>
          <p:cNvSpPr txBox="1"/>
          <p:nvPr/>
        </p:nvSpPr>
        <p:spPr>
          <a:xfrm>
            <a:off x="311700" y="17016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init to false, store boolean value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MyBool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my_bool): bool;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42"/>
          <p:cNvSpPr txBox="1"/>
          <p:nvPr/>
        </p:nvSpPr>
        <p:spPr>
          <a:xfrm>
            <a:off x="311700" y="1125525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Vec&lt;T&gt;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42"/>
          <p:cNvSpPr txBox="1"/>
          <p:nvPr/>
        </p:nvSpPr>
        <p:spPr>
          <a:xfrm>
            <a:off x="311700" y="17016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use sp_std::prelude::*;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default to 0x00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MyString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my_string): Vec&lt;u8&gt;;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7" name="Google Shape;1007;p43"/>
          <p:cNvSpPr txBox="1"/>
          <p:nvPr/>
        </p:nvSpPr>
        <p:spPr>
          <a:xfrm>
            <a:off x="311700" y="1125525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Vec&lt;T&gt;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43"/>
          <p:cNvSpPr txBox="1"/>
          <p:nvPr/>
        </p:nvSpPr>
        <p:spPr>
          <a:xfrm>
            <a:off x="311700" y="17016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use sp_std::prelude::*;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default to 0x00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MyString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my_string): Vec&lt;u8&gt;;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43"/>
          <p:cNvSpPr txBox="1"/>
          <p:nvPr/>
        </p:nvSpPr>
        <p:spPr>
          <a:xfrm>
            <a:off x="311700" y="4359300"/>
            <a:ext cx="46014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操作：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push,pop,iter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Vec</a:t>
            </a: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结构体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5" name="Google Shape;1015;p44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Percent,Permill,Perbill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311700" y="17016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use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sr_primitives::Permill;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fix point number, default to 0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MyPermill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my_permill): Permill;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2" name="Google Shape;1022;p45"/>
          <p:cNvSpPr txBox="1"/>
          <p:nvPr/>
        </p:nvSpPr>
        <p:spPr>
          <a:xfrm>
            <a:off x="311700" y="1125525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Percent,Permill,Perbill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类型操作：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45"/>
          <p:cNvSpPr txBox="1"/>
          <p:nvPr/>
        </p:nvSpPr>
        <p:spPr>
          <a:xfrm>
            <a:off x="311700" y="1701675"/>
            <a:ext cx="8520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构造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Permill::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from_percent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(value);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Permill::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from_parts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(value);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Permill::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from_rational_approximation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(p,q);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计算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permill_one.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saturating_mul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(permill_two);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my_permill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20000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u32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API文档 </a:t>
            </a:r>
            <a:r>
              <a:rPr lang="en" sz="1800" u="sng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sp_arithmetic::Permill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9" name="Google Shape;1029;p46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Moment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时间类型定义：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46"/>
          <p:cNvSpPr txBox="1"/>
          <p:nvPr/>
        </p:nvSpPr>
        <p:spPr>
          <a:xfrm>
            <a:off x="311700" y="1701675"/>
            <a:ext cx="85206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pub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Trait: system::Trait + timestamp::Trait {}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Moment is type alias of u64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MyTime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my_time): T::Moment;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获取链上时间：&lt;timestamp::Module&lt;T&gt;&gt;::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6" name="Google Shape;1036;p47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AccountId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账户类型定义：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47"/>
          <p:cNvSpPr txBox="1"/>
          <p:nvPr/>
        </p:nvSpPr>
        <p:spPr>
          <a:xfrm>
            <a:off x="311700" y="1701675"/>
            <a:ext cx="85206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MyAccountId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my_account_id): T::AccountId;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获取AccountId: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sender =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ensure_signed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(origin)?;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1870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区块链存储的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不同点和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约束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Substrate 存储单元的类型</a:t>
            </a:r>
            <a:endParaRPr sz="22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存储的初始化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最佳实践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3" name="Google Shape;1043;p48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类型定义：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48"/>
          <p:cNvSpPr txBox="1"/>
          <p:nvPr/>
        </p:nvSpPr>
        <p:spPr>
          <a:xfrm>
            <a:off x="311700" y="1635775"/>
            <a:ext cx="8520600" cy="3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#[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derive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(Clone, Encode, Decode, Eq, PartialEq, Debug, Default)]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pub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People {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name: Vec&lt;u8&gt;,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age: u8,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MyStruct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my_struct): People;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0" name="Google Shape;1050;p49"/>
          <p:cNvSpPr txBox="1"/>
          <p:nvPr/>
        </p:nvSpPr>
        <p:spPr>
          <a:xfrm>
            <a:off x="311700" y="963700"/>
            <a:ext cx="8520600" cy="3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enum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类似，还需要实现Default接口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https://github.com/kaichaosun/play-substrate/blob/master/pallets/datatype/src/lib.rs#L32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简单映射类型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6" name="Google Shape;1056;p50"/>
          <p:cNvSpPr txBox="1"/>
          <p:nvPr/>
        </p:nvSpPr>
        <p:spPr>
          <a:xfrm>
            <a:off x="311700" y="1234700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类型，用来保存键值对，单值类型都可以用作key或者value，定义：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50"/>
          <p:cNvSpPr txBox="1"/>
          <p:nvPr/>
        </p:nvSpPr>
        <p:spPr>
          <a:xfrm>
            <a:off x="311700" y="1932150"/>
            <a:ext cx="8520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MyMap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my_map):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hasher(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twox_64_concat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) u8 =&gt; Vec&lt;u8&gt;;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简单映射类型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3" name="Google Shape;1063;p51"/>
          <p:cNvSpPr txBox="1"/>
          <p:nvPr/>
        </p:nvSpPr>
        <p:spPr>
          <a:xfrm>
            <a:off x="311700" y="1234700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类型，用来保存键值对，单值类型都可以用作key或者value，定义：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51"/>
          <p:cNvSpPr txBox="1"/>
          <p:nvPr/>
        </p:nvSpPr>
        <p:spPr>
          <a:xfrm>
            <a:off x="311700" y="1932150"/>
            <a:ext cx="8520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MyMap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my_map):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hasher(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twox_64_concat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) u8 =&gt; Vec&lt;u8&gt;;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51"/>
          <p:cNvSpPr txBox="1"/>
          <p:nvPr/>
        </p:nvSpPr>
        <p:spPr>
          <a:xfrm>
            <a:off x="311700" y="4157475"/>
            <a:ext cx="7690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hasher: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blake2_128_concat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twox_64_concat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identity</a:t>
            </a: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简单映射类型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1" name="Google Shape;1071;p52"/>
          <p:cNvSpPr txBox="1"/>
          <p:nvPr/>
        </p:nvSpPr>
        <p:spPr>
          <a:xfrm>
            <a:off x="311700" y="1234700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类型，用来保存键值对，单值类型都可以用作key或者value，用法：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52"/>
          <p:cNvSpPr txBox="1"/>
          <p:nvPr/>
        </p:nvSpPr>
        <p:spPr>
          <a:xfrm>
            <a:off x="311700" y="1935275"/>
            <a:ext cx="85206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插入一个元素：MyMap::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(key, value);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通过key获取value：MyMap::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删除某个key对应的元素：MyMap::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覆盖或者修改某个key对应的元素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MyMap::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(key, new_value);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MyMap::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mutate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(key, |old_value| old_value+1);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API 文档：</a:t>
            </a: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Trait frame_support::storage::StorageMap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Trait frame_support::storage::IterableStorageMap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双键映射类型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8" name="Google Shape;1078;p53"/>
          <p:cNvSpPr txBox="1"/>
          <p:nvPr/>
        </p:nvSpPr>
        <p:spPr>
          <a:xfrm>
            <a:off x="311700" y="1234700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double_map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类型，使用两个key来索引value，用于快速删除key1对应的任意记录，也可以遍历key1对应的所有记录，定义：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53"/>
          <p:cNvSpPr txBox="1"/>
          <p:nvPr/>
        </p:nvSpPr>
        <p:spPr>
          <a:xfrm>
            <a:off x="311700" y="2283950"/>
            <a:ext cx="8520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6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MyDoubleMap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my_double_map): 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double_map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hasher (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blake2_128_concat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) T::AccountId, hasher(</a:t>
            </a:r>
            <a:r>
              <a:rPr lang="en" sz="16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blake2_128_concat</a:t>
            </a: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) u32 =&gt; Vec&lt;u8&gt;;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6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双键映射类型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5" name="Google Shape;1085;p54"/>
          <p:cNvSpPr txBox="1"/>
          <p:nvPr/>
        </p:nvSpPr>
        <p:spPr>
          <a:xfrm>
            <a:off x="311700" y="1234700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double_map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类型，使用两个key来索引value，用于快速删除key1对应的任意记录，也可以遍历key1对应的所有记录，定义：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54"/>
          <p:cNvSpPr txBox="1"/>
          <p:nvPr/>
        </p:nvSpPr>
        <p:spPr>
          <a:xfrm>
            <a:off x="311700" y="2211150"/>
            <a:ext cx="8520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插入一个元素：MyDoubleMap::&lt;T&gt;::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(key1, key2, value);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获取某一元素：MyDoubleMap::&lt;T&gt;::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(key1, key2);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删除某一元素：MyDoubleMap::&lt;T&gt;::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(key1, key2);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删除 key1 对应的所有元素：MyDoubleMap::&lt;T&gt;::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remove_prefix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(key1);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API文档 </a:t>
            </a:r>
            <a:r>
              <a:rPr lang="en" sz="1800" u="sng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frame_support::storage::StorageDoubleMap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Trait frame_support::storage::IterableStorageDoubleMap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存储的初始化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2" name="Google Shape;1092;p55"/>
          <p:cNvSpPr txBox="1"/>
          <p:nvPr/>
        </p:nvSpPr>
        <p:spPr>
          <a:xfrm>
            <a:off x="311700" y="1234700"/>
            <a:ext cx="85206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创世区块的数据初始化，有三种方式：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config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build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(clousure)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E1864"/>
                </a:solidFill>
                <a:latin typeface="Roboto Mono"/>
                <a:ea typeface="Roboto Mono"/>
                <a:cs typeface="Roboto Mono"/>
                <a:sym typeface="Roboto Mono"/>
              </a:rPr>
              <a:t>add_extra_genesis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{ … }</a:t>
            </a:r>
            <a:endParaRPr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存储的初始化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8" name="Google Shape;1098;p56"/>
          <p:cNvSpPr txBox="1"/>
          <p:nvPr/>
        </p:nvSpPr>
        <p:spPr>
          <a:xfrm>
            <a:off x="311700" y="1234700"/>
            <a:ext cx="85206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演示</a:t>
            </a:r>
            <a:r>
              <a:rPr lang="en" sz="16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6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https://github.com/kaichaosun/play-substrate/blob/master/pallets/genesis-config/src/lib.rs</a:t>
            </a:r>
            <a:endParaRPr sz="16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最佳实践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4" name="Google Shape;1104;p57"/>
          <p:cNvSpPr txBox="1"/>
          <p:nvPr/>
        </p:nvSpPr>
        <p:spPr>
          <a:xfrm>
            <a:off x="311700" y="1307475"/>
            <a:ext cx="46377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最小化链上存储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哈希值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设置列表容量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Verify First, Write Last</a:t>
            </a:r>
            <a:b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区块链存储的不同点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/>
        </p:nvSpPr>
        <p:spPr>
          <a:xfrm>
            <a:off x="311700" y="1125525"/>
            <a:ext cx="85206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区块链应用通常几个特点，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开源可审查，对等节点，引入延迟和随机来达到共识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F1864"/>
                </a:solidFill>
                <a:latin typeface="Roboto Mono"/>
                <a:ea typeface="Roboto Mono"/>
                <a:cs typeface="Roboto Mono"/>
                <a:sym typeface="Roboto Mono"/>
              </a:rPr>
              <a:t>链式、增量地存储数据</a:t>
            </a:r>
            <a:b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31"/>
          <p:cNvSpPr txBox="1"/>
          <p:nvPr/>
        </p:nvSpPr>
        <p:spPr>
          <a:xfrm>
            <a:off x="311700" y="2717575"/>
            <a:ext cx="8832300" cy="1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区块链应用的节点软件依赖高效的键值对数据库：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LevelDB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1864"/>
                </a:solidFill>
                <a:latin typeface="Roboto"/>
                <a:ea typeface="Roboto"/>
                <a:cs typeface="Roboto"/>
                <a:sym typeface="Roboto"/>
              </a:rPr>
              <a:t>RocksDB</a:t>
            </a:r>
            <a:endParaRPr sz="18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其它Tips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0" name="Google Shape;1110;p58"/>
          <p:cNvSpPr txBox="1"/>
          <p:nvPr/>
        </p:nvSpPr>
        <p:spPr>
          <a:xfrm>
            <a:off x="311700" y="1264950"/>
            <a:ext cx="85206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可以通过pub关键字设置存储单元的可见范围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可以手动设置默认值，如: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○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MyUnsignedNumber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unsigned_number): u8 = 10;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在frame目录下查找对应的最新用法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 u="sng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decl_storage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宏的说明文档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9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16" name="Google Shape;1116;p59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官网文档：</a:t>
            </a:r>
            <a:r>
              <a:rPr lang="en" sz="2400">
                <a:solidFill>
                  <a:srgbClr val="F1F3F2"/>
                </a:solidFill>
              </a:rPr>
              <a:t>substrate.</a:t>
            </a:r>
            <a:r>
              <a:rPr lang="en" sz="2400">
                <a:solidFill>
                  <a:srgbClr val="F1F3F2"/>
                </a:solidFill>
              </a:rPr>
              <a:t>io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117" name="Google Shape;1117;p59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/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				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4"/>
              </a:rPr>
              <a:t>https://parity.link/asia-support</a:t>
            </a:r>
            <a:r>
              <a:rPr lang="en" sz="1800">
                <a:solidFill>
                  <a:srgbClr val="F1F3F2"/>
                </a:solidFill>
              </a:rPr>
              <a:t>        </a:t>
            </a:r>
            <a:r>
              <a:rPr lang="en" sz="1800">
                <a:solidFill>
                  <a:srgbClr val="F1F3F2"/>
                </a:solidFill>
              </a:rPr>
              <a:t>                 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区块链存储的约束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32"/>
          <p:cNvSpPr txBox="1"/>
          <p:nvPr/>
        </p:nvSpPr>
        <p:spPr>
          <a:xfrm>
            <a:off x="311700" y="1246850"/>
            <a:ext cx="7221600" cy="3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作为业务的载体，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存储相关的限制有：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大文件直接存储在链上的成本很高；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链式的区块存储结构</a:t>
            </a:r>
            <a:r>
              <a:rPr lang="en" sz="1800">
                <a:solidFill>
                  <a:srgbClr val="FF1864"/>
                </a:solidFill>
                <a:latin typeface="Roboto Mono"/>
                <a:ea typeface="Roboto Mono"/>
                <a:cs typeface="Roboto Mono"/>
                <a:sym typeface="Roboto Mono"/>
              </a:rPr>
              <a:t>不利于对历史数据的索引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；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另外一个约束是，在进行数值运算时</a:t>
            </a:r>
            <a:r>
              <a:rPr lang="en" sz="1800">
                <a:solidFill>
                  <a:srgbClr val="FF1864"/>
                </a:solidFill>
                <a:latin typeface="Roboto Mono"/>
                <a:ea typeface="Roboto Mono"/>
                <a:cs typeface="Roboto Mono"/>
                <a:sym typeface="Roboto Mono"/>
              </a:rPr>
              <a:t>不能使用浮点数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。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Substrate 存储单元的类型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0" name="Google Shape;940;p33"/>
          <p:cNvSpPr txBox="1"/>
          <p:nvPr/>
        </p:nvSpPr>
        <p:spPr>
          <a:xfrm>
            <a:off x="311700" y="1307475"/>
            <a:ext cx="46377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开发链上存储单元的特点：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Rust原生数据类型的子集，定义在核心库和alloc库中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原生类型构成的映射类型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满足一定的编解码条件</a:t>
            </a:r>
            <a:b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41" name="Google Shape;941;p33"/>
          <p:cNvGraphicFramePr/>
          <p:nvPr/>
        </p:nvGraphicFramePr>
        <p:xfrm>
          <a:off x="5762400" y="159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{DA97C730-B18E-4918-BB8B-291C01380EE3}</a:tableStyleId>
              </a:tblPr>
              <a:tblGrid>
                <a:gridCol w="2598975"/>
              </a:tblGrid>
              <a:tr h="6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单值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E1864"/>
                    </a:solidFill>
                  </a:tcPr>
                </a:tc>
              </a:tr>
              <a:tr h="6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简单映射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E1864"/>
                    </a:solidFill>
                  </a:tcPr>
                </a:tc>
              </a:tr>
              <a:tr h="6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双键映射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E186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回顾 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decl_storage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7" name="Google Shape;947;p34"/>
          <p:cNvSpPr txBox="1"/>
          <p:nvPr>
            <p:ph idx="4294967295" type="body"/>
          </p:nvPr>
        </p:nvSpPr>
        <p:spPr>
          <a:xfrm>
            <a:off x="348600" y="1149025"/>
            <a:ext cx="8446800" cy="37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B5B1"/>
                </a:solidFill>
              </a:rPr>
              <a:t>/// The pallet's configuration trait.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1864"/>
                </a:solidFill>
              </a:rPr>
              <a:t>pub trait </a:t>
            </a:r>
            <a:r>
              <a:rPr lang="en" sz="1600">
                <a:solidFill>
                  <a:srgbClr val="FFFFFF"/>
                </a:solidFill>
              </a:rPr>
              <a:t>Trait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 system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Trait {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</a:t>
            </a:r>
            <a:r>
              <a:rPr lang="en" sz="1600">
                <a:solidFill>
                  <a:srgbClr val="B4B5B1"/>
                </a:solidFill>
              </a:rPr>
              <a:t>/// The overarching event type.</a:t>
            </a:r>
            <a:endParaRPr sz="16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	</a:t>
            </a:r>
            <a:r>
              <a:rPr lang="en" sz="1600">
                <a:solidFill>
                  <a:srgbClr val="FE1864"/>
                </a:solidFill>
              </a:rPr>
              <a:t>type</a:t>
            </a:r>
            <a:r>
              <a:rPr lang="en" sz="1600">
                <a:solidFill>
                  <a:srgbClr val="FFFFFF"/>
                </a:solidFill>
              </a:rPr>
              <a:t> Event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rgbClr val="FFFFFF"/>
                </a:solidFill>
              </a:rPr>
              <a:t>  </a:t>
            </a:r>
            <a:r>
              <a:rPr lang="en" sz="1600">
                <a:solidFill>
                  <a:srgbClr val="FE1864"/>
                </a:solidFill>
              </a:rPr>
              <a:t>From</a:t>
            </a:r>
            <a:r>
              <a:rPr lang="en" sz="1600">
                <a:solidFill>
                  <a:srgbClr val="FFFFFF"/>
                </a:solidFill>
              </a:rPr>
              <a:t>&lt;Event&lt;Self&gt;&gt;  +  </a:t>
            </a:r>
            <a:r>
              <a:rPr lang="en" sz="1600">
                <a:solidFill>
                  <a:srgbClr val="FE1864"/>
                </a:solidFill>
              </a:rPr>
              <a:t>Into</a:t>
            </a:r>
            <a:r>
              <a:rPr lang="en" sz="1600">
                <a:solidFill>
                  <a:srgbClr val="FFFFFF"/>
                </a:solidFill>
              </a:rPr>
              <a:t>&lt;&lt;Self as system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Trait&gt;</a:t>
            </a: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600">
                <a:solidFill>
                  <a:srgbClr val="FFFFFF"/>
                </a:solidFill>
              </a:rPr>
              <a:t>Event&gt;;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4B5B1"/>
                </a:solidFill>
              </a:rPr>
              <a:t>// This pallet's storage items.</a:t>
            </a:r>
            <a:endParaRPr sz="1800">
              <a:solidFill>
                <a:srgbClr val="B4B5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1864"/>
                </a:solidFill>
              </a:rPr>
              <a:t>decl_storage!</a:t>
            </a:r>
            <a:r>
              <a:rPr lang="en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lang="en" sz="1800">
                <a:solidFill>
                  <a:srgbClr val="FE1864"/>
                </a:solidFill>
              </a:rPr>
              <a:t>trait</a:t>
            </a:r>
            <a:r>
              <a:rPr lang="en" sz="1800">
                <a:solidFill>
                  <a:srgbClr val="FFFFFF"/>
                </a:solidFill>
              </a:rPr>
              <a:t> Store </a:t>
            </a:r>
            <a:r>
              <a:rPr lang="en" sz="1800">
                <a:solidFill>
                  <a:srgbClr val="FE1864"/>
                </a:solidFill>
              </a:rPr>
              <a:t>for</a:t>
            </a:r>
            <a:r>
              <a:rPr lang="en" sz="1800">
                <a:solidFill>
                  <a:srgbClr val="FFFFFF"/>
                </a:solidFill>
              </a:rPr>
              <a:t> Module&lt;T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 Trait&gt; </a:t>
            </a:r>
            <a:r>
              <a:rPr lang="en" sz="1800">
                <a:solidFill>
                  <a:srgbClr val="FE1864"/>
                </a:solidFill>
              </a:rPr>
              <a:t>as</a:t>
            </a:r>
            <a:r>
              <a:rPr lang="en" sz="1800">
                <a:solidFill>
                  <a:srgbClr val="FFFFFF"/>
                </a:solidFill>
              </a:rPr>
              <a:t> TemplateModule {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	Something </a:t>
            </a:r>
            <a:r>
              <a:rPr lang="en" sz="1800">
                <a:solidFill>
                  <a:srgbClr val="FE1864"/>
                </a:solidFill>
              </a:rPr>
              <a:t>get</a:t>
            </a:r>
            <a:r>
              <a:rPr lang="en" sz="1800">
                <a:solidFill>
                  <a:srgbClr val="FFFFFF"/>
                </a:solidFill>
              </a:rPr>
              <a:t>(fn something)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rgbClr val="FFFFFF"/>
                </a:solidFill>
              </a:rPr>
              <a:t>  Option&lt;u32&gt;;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</a:t>
            </a: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3" name="Google Shape;953;p35"/>
          <p:cNvSpPr txBox="1"/>
          <p:nvPr/>
        </p:nvSpPr>
        <p:spPr>
          <a:xfrm>
            <a:off x="311700" y="1049325"/>
            <a:ext cx="85206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存储某种单一类型的值，如布尔，数值，枚举，结构体等：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数值：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u8,i8,u32,i32,u64,i64,u128,i128</a:t>
            </a: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大整数：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U128,U256,U512</a:t>
            </a: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布尔：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集合：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Vec&lt;T&gt;, BTreeMap, BTreeSet</a:t>
            </a: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定点小数：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Percent,Permill,Perbill</a:t>
            </a: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定长哈希：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128,H256,H512</a:t>
            </a: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其它复杂类型：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Option&lt;T&gt;,tuple,enum,struct</a:t>
            </a: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内置自定义类型：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Moment,AccountId</a:t>
            </a:r>
            <a:b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9" name="Google Shape;959;p36"/>
          <p:cNvSpPr txBox="1"/>
          <p:nvPr/>
        </p:nvSpPr>
        <p:spPr>
          <a:xfrm>
            <a:off x="311700" y="1234700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数值类型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u8,i8,u32,i32,u64,i64,u128,i128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的定义：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36"/>
          <p:cNvSpPr txBox="1"/>
          <p:nvPr/>
        </p:nvSpPr>
        <p:spPr>
          <a:xfrm>
            <a:off x="311700" y="1932150"/>
            <a:ext cx="8520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decl_storage!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trait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Store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Module&lt;T: Trait&gt;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DataTypeModule {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store unsigned integer, init to zero if not set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MyUnsignedNumber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fn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unsigned_number): u8 = 10;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>
                <a:solidFill>
                  <a:srgbClr val="B4B5B1"/>
                </a:solidFill>
                <a:latin typeface="Roboto Mono"/>
                <a:ea typeface="Roboto Mono"/>
                <a:cs typeface="Roboto Mono"/>
                <a:sym typeface="Roboto Mono"/>
              </a:rPr>
              <a:t>// also init to zero, can store negative number</a:t>
            </a:r>
            <a:endParaRPr sz="1800">
              <a:solidFill>
                <a:srgbClr val="B4B5B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    MySignedNumber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(fn signed_number): i8;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6" name="Google Shape;966;p37"/>
          <p:cNvSpPr txBox="1"/>
          <p:nvPr/>
        </p:nvSpPr>
        <p:spPr>
          <a:xfrm>
            <a:off x="311700" y="1222575"/>
            <a:ext cx="85206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数值类型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u8,i8,u32,i32,u64,i64,u128,i128 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的使用：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增：MyUnsignedNumber::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(number);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查：MyUnsignedNumber::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改：MyUnsignedNumber::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mutate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(|v| v + 1);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/>
              <a:buChar char="●"/>
            </a:pP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删：MyUnsignedNumber::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kill</a:t>
            </a:r>
            <a:r>
              <a:rPr lang="en" sz="1800">
                <a:solidFill>
                  <a:srgbClr val="F1F3F2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更多API，请参考文档 Trait </a:t>
            </a: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frame_support::storage::StorageValue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F3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