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3"/>
  </p:notesMasterIdLst>
  <p:sldIdLst>
    <p:sldId id="361" r:id="rId2"/>
    <p:sldId id="362" r:id="rId3"/>
    <p:sldId id="396" r:id="rId4"/>
    <p:sldId id="397" r:id="rId5"/>
    <p:sldId id="398" r:id="rId6"/>
    <p:sldId id="399" r:id="rId7"/>
    <p:sldId id="401" r:id="rId8"/>
    <p:sldId id="403" r:id="rId9"/>
    <p:sldId id="402" r:id="rId10"/>
    <p:sldId id="404" r:id="rId11"/>
    <p:sldId id="395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79" autoAdjust="0"/>
  </p:normalViewPr>
  <p:slideViewPr>
    <p:cSldViewPr>
      <p:cViewPr>
        <p:scale>
          <a:sx n="75" d="100"/>
          <a:sy n="75" d="100"/>
        </p:scale>
        <p:origin x="250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FFDD-1C92-4F8C-A56E-B1D36B3D44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6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FFDD-1C92-4F8C-A56E-B1D36B3D44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47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3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7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3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6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9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pattFill prst="dk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1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9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2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5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4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8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4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2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9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4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3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9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7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3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8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rrowheads="1"/>
          </p:cNvSpPr>
          <p:nvPr userDrawn="1"/>
        </p:nvSpPr>
        <p:spPr bwMode="auto">
          <a:xfrm>
            <a:off x="1" y="276939"/>
            <a:ext cx="5255801" cy="429536"/>
          </a:xfrm>
          <a:custGeom>
            <a:avLst/>
            <a:gdLst>
              <a:gd name="connsiteX0" fmla="*/ 0 w 5255801"/>
              <a:gd name="connsiteY0" fmla="*/ 0 h 429536"/>
              <a:gd name="connsiteX1" fmla="*/ 5255801 w 5255801"/>
              <a:gd name="connsiteY1" fmla="*/ 0 h 429536"/>
              <a:gd name="connsiteX2" fmla="*/ 4826265 w 5255801"/>
              <a:gd name="connsiteY2" fmla="*/ 429536 h 429536"/>
              <a:gd name="connsiteX3" fmla="*/ 0 w 5255801"/>
              <a:gd name="connsiteY3" fmla="*/ 429536 h 42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5801" h="429536">
                <a:moveTo>
                  <a:pt x="0" y="0"/>
                </a:moveTo>
                <a:lnTo>
                  <a:pt x="5255801" y="0"/>
                </a:lnTo>
                <a:lnTo>
                  <a:pt x="4826265" y="429536"/>
                </a:lnTo>
                <a:lnTo>
                  <a:pt x="0" y="4295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628" tIns="35243" rIns="67628" bIns="35243" anchor="ctr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20133" y="209550"/>
            <a:ext cx="857966" cy="632049"/>
            <a:chOff x="7152427" y="326231"/>
            <a:chExt cx="857966" cy="632049"/>
          </a:xfrm>
        </p:grpSpPr>
        <p:sp>
          <p:nvSpPr>
            <p:cNvPr id="5" name="五边形 15"/>
            <p:cNvSpPr>
              <a:spLocks noChangeArrowheads="1"/>
            </p:cNvSpPr>
            <p:nvPr/>
          </p:nvSpPr>
          <p:spPr bwMode="auto">
            <a:xfrm rot="5400000">
              <a:off x="6950016" y="528642"/>
              <a:ext cx="632049" cy="227228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6" name="直角三角形 16"/>
            <p:cNvSpPr>
              <a:spLocks noChangeArrowheads="1"/>
            </p:cNvSpPr>
            <p:nvPr/>
          </p:nvSpPr>
          <p:spPr bwMode="auto">
            <a:xfrm>
              <a:off x="7379656" y="326231"/>
              <a:ext cx="55279" cy="6440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8" name="五边形 17"/>
            <p:cNvSpPr>
              <a:spLocks noChangeArrowheads="1"/>
            </p:cNvSpPr>
            <p:nvPr/>
          </p:nvSpPr>
          <p:spPr bwMode="auto">
            <a:xfrm rot="5400000">
              <a:off x="7237618" y="528642"/>
              <a:ext cx="632049" cy="227228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18"/>
            <p:cNvSpPr>
              <a:spLocks noChangeArrowheads="1"/>
            </p:cNvSpPr>
            <p:nvPr/>
          </p:nvSpPr>
          <p:spPr bwMode="auto">
            <a:xfrm>
              <a:off x="7667258" y="326231"/>
              <a:ext cx="55279" cy="6440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" name="五边形 19"/>
            <p:cNvSpPr>
              <a:spLocks noChangeArrowheads="1"/>
            </p:cNvSpPr>
            <p:nvPr/>
          </p:nvSpPr>
          <p:spPr bwMode="auto">
            <a:xfrm rot="5400000">
              <a:off x="7525348" y="528514"/>
              <a:ext cx="632049" cy="227483"/>
            </a:xfrm>
            <a:prstGeom prst="homePlate">
              <a:avLst>
                <a:gd name="adj" fmla="val 69513"/>
              </a:avLst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20"/>
            <p:cNvSpPr>
              <a:spLocks noChangeArrowheads="1"/>
            </p:cNvSpPr>
            <p:nvPr/>
          </p:nvSpPr>
          <p:spPr bwMode="auto">
            <a:xfrm>
              <a:off x="7955114" y="326231"/>
              <a:ext cx="55279" cy="6440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25"/>
          <p:cNvSpPr>
            <a:spLocks noChangeArrowheads="1"/>
          </p:cNvSpPr>
          <p:nvPr userDrawn="1"/>
        </p:nvSpPr>
        <p:spPr bwMode="auto">
          <a:xfrm>
            <a:off x="1050459" y="28876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点击添加主要内容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任意多边形 12"/>
          <p:cNvSpPr>
            <a:spLocks noChangeArrowheads="1"/>
          </p:cNvSpPr>
          <p:nvPr userDrawn="1"/>
        </p:nvSpPr>
        <p:spPr bwMode="auto">
          <a:xfrm flipH="1" flipV="1">
            <a:off x="4931484" y="273951"/>
            <a:ext cx="4212516" cy="429536"/>
          </a:xfrm>
          <a:custGeom>
            <a:avLst/>
            <a:gdLst>
              <a:gd name="connsiteX0" fmla="*/ 3782980 w 4212516"/>
              <a:gd name="connsiteY0" fmla="*/ 429536 h 429536"/>
              <a:gd name="connsiteX1" fmla="*/ 0 w 4212516"/>
              <a:gd name="connsiteY1" fmla="*/ 429536 h 429536"/>
              <a:gd name="connsiteX2" fmla="*/ 0 w 4212516"/>
              <a:gd name="connsiteY2" fmla="*/ 0 h 429536"/>
              <a:gd name="connsiteX3" fmla="*/ 4212516 w 4212516"/>
              <a:gd name="connsiteY3" fmla="*/ 0 h 42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516" h="429536">
                <a:moveTo>
                  <a:pt x="3782980" y="429536"/>
                </a:moveTo>
                <a:lnTo>
                  <a:pt x="0" y="429536"/>
                </a:lnTo>
                <a:lnTo>
                  <a:pt x="0" y="0"/>
                </a:lnTo>
                <a:lnTo>
                  <a:pt x="4212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square" lIns="67628" tIns="35243" rIns="67628" bIns="35243" anchor="ctr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6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2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0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1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6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244512"/>
            <a:ext cx="9144000" cy="28277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120408" y="2048640"/>
            <a:ext cx="52881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KeyBoard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Design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419795" y="2902688"/>
            <a:ext cx="2780656" cy="32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陈智康 计逸雄 时英天</a:t>
            </a: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32022" y="2836762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/>
        </p:nvGrpSpPr>
        <p:grpSpPr>
          <a:xfrm>
            <a:off x="6339533" y="971550"/>
            <a:ext cx="1085134" cy="2765073"/>
            <a:chOff x="6339533" y="971550"/>
            <a:chExt cx="1085134" cy="2765073"/>
          </a:xfrm>
        </p:grpSpPr>
        <p:sp>
          <p:nvSpPr>
            <p:cNvPr id="1037" name="五边形 12"/>
            <p:cNvSpPr>
              <a:spLocks noChangeArrowheads="1"/>
            </p:cNvSpPr>
            <p:nvPr/>
          </p:nvSpPr>
          <p:spPr bwMode="auto">
            <a:xfrm rot="5400000">
              <a:off x="5394445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8" name="直角三角形 13"/>
            <p:cNvSpPr>
              <a:spLocks noChangeArrowheads="1"/>
            </p:cNvSpPr>
            <p:nvPr/>
          </p:nvSpPr>
          <p:spPr bwMode="auto">
            <a:xfrm>
              <a:off x="7212115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6562420" y="1917509"/>
              <a:ext cx="428544" cy="4539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5" tIns="45702" rIns="91405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0541" y="971550"/>
            <a:ext cx="1085906" cy="2765073"/>
            <a:chOff x="5250541" y="971550"/>
            <a:chExt cx="1085906" cy="2765073"/>
          </a:xfrm>
        </p:grpSpPr>
        <p:sp>
          <p:nvSpPr>
            <p:cNvPr id="1035" name="五边形 9"/>
            <p:cNvSpPr>
              <a:spLocks noChangeArrowheads="1"/>
            </p:cNvSpPr>
            <p:nvPr/>
          </p:nvSpPr>
          <p:spPr bwMode="auto">
            <a:xfrm rot="5400000">
              <a:off x="4305453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6" name="直角三角形 10"/>
            <p:cNvSpPr>
              <a:spLocks noChangeArrowheads="1"/>
            </p:cNvSpPr>
            <p:nvPr/>
          </p:nvSpPr>
          <p:spPr bwMode="auto">
            <a:xfrm>
              <a:off x="6123509" y="972886"/>
              <a:ext cx="212938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5410159" y="1922912"/>
              <a:ext cx="554585" cy="443122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5" tIns="45702" rIns="91405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27947" y="970881"/>
            <a:ext cx="1086484" cy="2765073"/>
            <a:chOff x="7427947" y="970881"/>
            <a:chExt cx="1086484" cy="2765073"/>
          </a:xfrm>
        </p:grpSpPr>
        <p:sp>
          <p:nvSpPr>
            <p:cNvPr id="1039" name="五边形 15"/>
            <p:cNvSpPr>
              <a:spLocks noChangeArrowheads="1"/>
            </p:cNvSpPr>
            <p:nvPr/>
          </p:nvSpPr>
          <p:spPr bwMode="auto">
            <a:xfrm rot="5400000">
              <a:off x="6483437" y="1915391"/>
              <a:ext cx="2765073" cy="876054"/>
            </a:xfrm>
            <a:prstGeom prst="homePlate">
              <a:avLst>
                <a:gd name="adj" fmla="val 6834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40" name="直角三角形 16"/>
            <p:cNvSpPr>
              <a:spLocks noChangeArrowheads="1"/>
            </p:cNvSpPr>
            <p:nvPr/>
          </p:nvSpPr>
          <p:spPr bwMode="auto">
            <a:xfrm>
              <a:off x="8301879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7613889" y="1910304"/>
              <a:ext cx="504168" cy="46833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5" tIns="45702" rIns="91405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文本框 22"/>
          <p:cNvSpPr>
            <a:spLocks noChangeArrowheads="1"/>
          </p:cNvSpPr>
          <p:nvPr/>
        </p:nvSpPr>
        <p:spPr bwMode="auto">
          <a:xfrm>
            <a:off x="505126" y="1718323"/>
            <a:ext cx="2372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ACADEMIC REPORT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98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000">
        <p:blinds/>
      </p:transition>
    </mc:Choice>
    <mc:Fallback xmlns="">
      <p:transition spd="slow" advTm="6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1029" grpId="0"/>
      <p:bldP spid="1030" grpId="0"/>
      <p:bldP spid="1031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04DB76-4385-6E48-BF4D-1EB3D51A2405}"/>
              </a:ext>
            </a:extLst>
          </p:cNvPr>
          <p:cNvSpPr txBox="1"/>
          <p:nvPr/>
        </p:nvSpPr>
        <p:spPr>
          <a:xfrm>
            <a:off x="228600" y="209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zh-CN" altLang="en-US" dirty="0" smtClean="0"/>
              <a:t>概率词的给出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533400" y="81915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原始版本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右手九宫格输入，左手进一步确定，重复该环节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优点：可以直接给出用户的输入</a:t>
            </a:r>
            <a:r>
              <a:rPr kumimoji="1" lang="zh-CN" altLang="en-US" dirty="0"/>
              <a:t>即可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缺点：效率较低</a:t>
            </a:r>
            <a:endParaRPr kumimoji="1"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需要左右手间隔点击</a:t>
            </a:r>
            <a:endParaRPr kumimoji="1"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实际测试结果：对于一个词库中的词，基本上基于右手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九宫格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的输入便可匹配，无需左手辅助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现在版本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九宫</a:t>
            </a:r>
            <a:r>
              <a:rPr kumimoji="1" lang="zh-CN" altLang="en-US" dirty="0" smtClean="0"/>
              <a:t>格英文键盘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F161C8-46F6-B240-A221-6340D31F8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990"/>
            <a:ext cx="1701800" cy="2971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84C773-BBAB-1F4B-B0DD-49B5027B69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0" y="46990"/>
            <a:ext cx="1651000" cy="30480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6901180" y="2185432"/>
            <a:ext cx="838200" cy="91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244512"/>
            <a:ext cx="9144000" cy="28277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434310" y="2038350"/>
            <a:ext cx="49613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32022" y="2836762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/>
        </p:nvGrpSpPr>
        <p:grpSpPr>
          <a:xfrm>
            <a:off x="6339533" y="971550"/>
            <a:ext cx="1085134" cy="2765073"/>
            <a:chOff x="6339533" y="971550"/>
            <a:chExt cx="1085134" cy="2765073"/>
          </a:xfrm>
        </p:grpSpPr>
        <p:sp>
          <p:nvSpPr>
            <p:cNvPr id="1037" name="五边形 12"/>
            <p:cNvSpPr>
              <a:spLocks noChangeArrowheads="1"/>
            </p:cNvSpPr>
            <p:nvPr/>
          </p:nvSpPr>
          <p:spPr bwMode="auto">
            <a:xfrm rot="5400000">
              <a:off x="5394445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8" name="直角三角形 13"/>
            <p:cNvSpPr>
              <a:spLocks noChangeArrowheads="1"/>
            </p:cNvSpPr>
            <p:nvPr/>
          </p:nvSpPr>
          <p:spPr bwMode="auto">
            <a:xfrm>
              <a:off x="7212115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6562420" y="1917509"/>
              <a:ext cx="428544" cy="4539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5" tIns="45702" rIns="91405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0541" y="971550"/>
            <a:ext cx="1085906" cy="2765073"/>
            <a:chOff x="5250541" y="971550"/>
            <a:chExt cx="1085906" cy="2765073"/>
          </a:xfrm>
        </p:grpSpPr>
        <p:sp>
          <p:nvSpPr>
            <p:cNvPr id="1035" name="五边形 9"/>
            <p:cNvSpPr>
              <a:spLocks noChangeArrowheads="1"/>
            </p:cNvSpPr>
            <p:nvPr/>
          </p:nvSpPr>
          <p:spPr bwMode="auto">
            <a:xfrm rot="5400000">
              <a:off x="4305453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6" name="直角三角形 10"/>
            <p:cNvSpPr>
              <a:spLocks noChangeArrowheads="1"/>
            </p:cNvSpPr>
            <p:nvPr/>
          </p:nvSpPr>
          <p:spPr bwMode="auto">
            <a:xfrm>
              <a:off x="6123509" y="972886"/>
              <a:ext cx="212938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5410159" y="1922912"/>
              <a:ext cx="554585" cy="443122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5" tIns="45702" rIns="91405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27947" y="970881"/>
            <a:ext cx="1086484" cy="2765073"/>
            <a:chOff x="7427947" y="970881"/>
            <a:chExt cx="1086484" cy="2765073"/>
          </a:xfrm>
        </p:grpSpPr>
        <p:sp>
          <p:nvSpPr>
            <p:cNvPr id="1039" name="五边形 15"/>
            <p:cNvSpPr>
              <a:spLocks noChangeArrowheads="1"/>
            </p:cNvSpPr>
            <p:nvPr/>
          </p:nvSpPr>
          <p:spPr bwMode="auto">
            <a:xfrm rot="5400000">
              <a:off x="6483437" y="1915391"/>
              <a:ext cx="2765073" cy="876054"/>
            </a:xfrm>
            <a:prstGeom prst="homePlate">
              <a:avLst>
                <a:gd name="adj" fmla="val 6834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40" name="直角三角形 16"/>
            <p:cNvSpPr>
              <a:spLocks noChangeArrowheads="1"/>
            </p:cNvSpPr>
            <p:nvPr/>
          </p:nvSpPr>
          <p:spPr bwMode="auto">
            <a:xfrm>
              <a:off x="8301879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7613889" y="1910304"/>
              <a:ext cx="504168" cy="46833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05" tIns="45702" rIns="91405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文本框 22"/>
          <p:cNvSpPr>
            <a:spLocks noChangeArrowheads="1"/>
          </p:cNvSpPr>
          <p:nvPr/>
        </p:nvSpPr>
        <p:spPr bwMode="auto">
          <a:xfrm>
            <a:off x="505126" y="1718323"/>
            <a:ext cx="2372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ACADEMIC REPORT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3">
            <a:extLst>
              <a:ext uri="{FF2B5EF4-FFF2-40B4-BE49-F238E27FC236}">
                <a16:creationId xmlns:a16="http://schemas.microsoft.com/office/drawing/2014/main" id="{424F579C-108E-624A-8ADC-42EED9ACC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95" y="2902688"/>
            <a:ext cx="2780656" cy="32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陈智康 计逸雄 时英天</a:t>
            </a:r>
          </a:p>
        </p:txBody>
      </p:sp>
    </p:spTree>
    <p:extLst>
      <p:ext uri="{BB962C8B-B14F-4D97-AF65-F5344CB8AC3E}">
        <p14:creationId xmlns:p14="http://schemas.microsoft.com/office/powerpoint/2010/main" val="9031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1029" grpId="0"/>
      <p:bldP spid="1031" grpId="0" animBg="1"/>
      <p:bldP spid="2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2681" y="1200149"/>
            <a:ext cx="2696529" cy="2865716"/>
            <a:chOff x="982681" y="1200149"/>
            <a:chExt cx="2696529" cy="2865716"/>
          </a:xfrm>
        </p:grpSpPr>
        <p:sp>
          <p:nvSpPr>
            <p:cNvPr id="12" name="矩形 11"/>
            <p:cNvSpPr/>
            <p:nvPr/>
          </p:nvSpPr>
          <p:spPr>
            <a:xfrm>
              <a:off x="1066799" y="1200149"/>
              <a:ext cx="846371" cy="729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82681" y="1410820"/>
              <a:ext cx="2696529" cy="2655045"/>
              <a:chOff x="503871" y="1200150"/>
              <a:chExt cx="2696529" cy="265504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010794" y="1250346"/>
                <a:ext cx="786996" cy="10668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871" y="1200150"/>
                <a:ext cx="2696529" cy="2655045"/>
              </a:xfrm>
              <a:prstGeom prst="rect">
                <a:avLst/>
              </a:prstGeom>
            </p:spPr>
          </p:pic>
        </p:grpSp>
      </p:grpSp>
      <p:grpSp>
        <p:nvGrpSpPr>
          <p:cNvPr id="9" name="组合 8"/>
          <p:cNvGrpSpPr/>
          <p:nvPr/>
        </p:nvGrpSpPr>
        <p:grpSpPr>
          <a:xfrm>
            <a:off x="4441210" y="1606980"/>
            <a:ext cx="2486292" cy="470630"/>
            <a:chOff x="4343400" y="1200150"/>
            <a:chExt cx="2486292" cy="470630"/>
          </a:xfrm>
        </p:grpSpPr>
        <p:grpSp>
          <p:nvGrpSpPr>
            <p:cNvPr id="7" name="组合 6"/>
            <p:cNvGrpSpPr/>
            <p:nvPr/>
          </p:nvGrpSpPr>
          <p:grpSpPr>
            <a:xfrm>
              <a:off x="4343400" y="1200150"/>
              <a:ext cx="549490" cy="470630"/>
              <a:chOff x="4343400" y="1200150"/>
              <a:chExt cx="549490" cy="47063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343400" y="120015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345945" y="1209115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029200" y="1244084"/>
              <a:ext cx="1800492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键盘</a:t>
              </a:r>
              <a:r>
                <a:rPr lang="zh-CN" altLang="en-US" dirty="0">
                  <a:solidFill>
                    <a:schemeClr val="bg1"/>
                  </a:solidFill>
                </a:rPr>
                <a:t>调整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441209" y="2505268"/>
            <a:ext cx="2486292" cy="466147"/>
            <a:chOff x="4343400" y="1200150"/>
            <a:chExt cx="2368018" cy="466147"/>
          </a:xfrm>
        </p:grpSpPr>
        <p:grpSp>
          <p:nvGrpSpPr>
            <p:cNvPr id="77" name="组合 76"/>
            <p:cNvGrpSpPr/>
            <p:nvPr/>
          </p:nvGrpSpPr>
          <p:grpSpPr>
            <a:xfrm>
              <a:off x="4343400" y="1200150"/>
              <a:ext cx="549490" cy="466147"/>
              <a:chOff x="4343400" y="1200150"/>
              <a:chExt cx="549490" cy="466147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343400" y="120015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345945" y="1204632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5029200" y="1244084"/>
              <a:ext cx="1682218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当前进度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441210" y="3333750"/>
            <a:ext cx="2486292" cy="470630"/>
            <a:chOff x="4343400" y="1200150"/>
            <a:chExt cx="2486292" cy="470630"/>
          </a:xfrm>
        </p:grpSpPr>
        <p:grpSp>
          <p:nvGrpSpPr>
            <p:cNvPr id="82" name="组合 81"/>
            <p:cNvGrpSpPr/>
            <p:nvPr/>
          </p:nvGrpSpPr>
          <p:grpSpPr>
            <a:xfrm>
              <a:off x="4343400" y="1200150"/>
              <a:ext cx="549490" cy="470630"/>
              <a:chOff x="4343400" y="1200150"/>
              <a:chExt cx="549490" cy="4706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4343400" y="120015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345945" y="1209115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5029199" y="1244084"/>
              <a:ext cx="1800493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后期安排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2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04DB76-4385-6E48-BF4D-1EB3D51A2405}"/>
              </a:ext>
            </a:extLst>
          </p:cNvPr>
          <p:cNvSpPr txBox="1"/>
          <p:nvPr/>
        </p:nvSpPr>
        <p:spPr>
          <a:xfrm>
            <a:off x="228600" y="209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键盘设计回顾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84C773-BBAB-1F4B-B0DD-49B5027B6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43150"/>
            <a:ext cx="2565400" cy="3848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F161C8-46F6-B240-A221-6340D31F8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95550"/>
            <a:ext cx="2311400" cy="3467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762000" y="819150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整体</a:t>
            </a:r>
            <a:r>
              <a:rPr kumimoji="1" lang="en-US" altLang="zh-CN" dirty="0"/>
              <a:t>9+5</a:t>
            </a:r>
            <a:r>
              <a:rPr kumimoji="1" lang="zh-CN" altLang="en-US" dirty="0"/>
              <a:t>键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左手</a:t>
            </a:r>
            <a:r>
              <a:rPr kumimoji="1" lang="en-US" altLang="zh-CN" dirty="0"/>
              <a:t>-</a:t>
            </a:r>
            <a:r>
              <a:rPr kumimoji="1" lang="zh-CN" altLang="en-US" dirty="0"/>
              <a:t>选字母和输入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右手</a:t>
            </a:r>
            <a:r>
              <a:rPr kumimoji="1" lang="en-US" altLang="zh-CN" dirty="0"/>
              <a:t>-</a:t>
            </a:r>
            <a:r>
              <a:rPr kumimoji="1" lang="zh-CN" altLang="en-US" dirty="0"/>
              <a:t>选词和空格</a:t>
            </a:r>
          </a:p>
        </p:txBody>
      </p:sp>
    </p:spTree>
    <p:extLst>
      <p:ext uri="{BB962C8B-B14F-4D97-AF65-F5344CB8AC3E}">
        <p14:creationId xmlns:p14="http://schemas.microsoft.com/office/powerpoint/2010/main" val="27103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04DB76-4385-6E48-BF4D-1EB3D51A2405}"/>
              </a:ext>
            </a:extLst>
          </p:cNvPr>
          <p:cNvSpPr txBox="1"/>
          <p:nvPr/>
        </p:nvSpPr>
        <p:spPr>
          <a:xfrm>
            <a:off x="228600" y="209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点击和手势识别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84C773-BBAB-1F4B-B0DD-49B5027B6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00150"/>
            <a:ext cx="2565400" cy="3848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762000" y="819150"/>
            <a:ext cx="34740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点击选择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选词手势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根据手指数量来判断选词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固定手势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空格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清空</a:t>
            </a:r>
          </a:p>
        </p:txBody>
      </p:sp>
    </p:spTree>
    <p:extLst>
      <p:ext uri="{BB962C8B-B14F-4D97-AF65-F5344CB8AC3E}">
        <p14:creationId xmlns:p14="http://schemas.microsoft.com/office/powerpoint/2010/main" val="38217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762000" y="8191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选词手势实例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18BDB1-5B31-E248-9B49-2C2CAC96E903}"/>
              </a:ext>
            </a:extLst>
          </p:cNvPr>
          <p:cNvSpPr txBox="1"/>
          <p:nvPr/>
        </p:nvSpPr>
        <p:spPr>
          <a:xfrm>
            <a:off x="228600" y="209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点击和手势识别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0532D4-0D20-454E-889F-77AD25CDE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62" y="209550"/>
            <a:ext cx="1739442" cy="20647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CCF977-7779-DD4B-81AD-A4918D7AE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75" y="2504395"/>
            <a:ext cx="1740529" cy="22744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E77385-E25C-7F4A-A2BB-F82E41C8F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47949"/>
            <a:ext cx="1780735" cy="21308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E4C9AF-B41B-9841-8ACA-246C3FFA6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6101"/>
            <a:ext cx="1755861" cy="20182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AC9AA8-4A96-F248-9DF7-18E1E150B8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10" y="1809750"/>
            <a:ext cx="1852564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762000" y="819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固定手势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24848B-5160-6246-B4AF-8EF31A315E96}"/>
              </a:ext>
            </a:extLst>
          </p:cNvPr>
          <p:cNvSpPr txBox="1"/>
          <p:nvPr/>
        </p:nvSpPr>
        <p:spPr>
          <a:xfrm>
            <a:off x="228600" y="209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点击和手势识别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F4597-DA7F-1842-8F26-6D8C5B3E0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92250"/>
            <a:ext cx="2890458" cy="2908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D2BA95-7C6A-4449-AF5D-92AE740FD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1150"/>
            <a:ext cx="2327339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04DB76-4385-6E48-BF4D-1EB3D51A2405}"/>
              </a:ext>
            </a:extLst>
          </p:cNvPr>
          <p:cNvSpPr txBox="1"/>
          <p:nvPr/>
        </p:nvSpPr>
        <p:spPr>
          <a:xfrm>
            <a:off x="228600" y="209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当前进度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762000" y="819150"/>
            <a:ext cx="32431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键盘完成搭建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手控制光标移动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右边键盘对左边键盘的控制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输入字符串初步完成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握拳手势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84546"/>
            <a:ext cx="3850529" cy="2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3350"/>
            <a:ext cx="3352799" cy="220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495550"/>
            <a:ext cx="3352799" cy="2362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00600" y="361950"/>
            <a:ext cx="32431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手控制光标</a:t>
            </a:r>
            <a:r>
              <a:rPr kumimoji="1" lang="zh-CN" altLang="en-US" dirty="0" smtClean="0"/>
              <a:t>移动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右边键盘对左边键盘的控制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输入字符串初步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检测握拳手势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52" y="2495550"/>
            <a:ext cx="327294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04DB76-4385-6E48-BF4D-1EB3D51A2405}"/>
              </a:ext>
            </a:extLst>
          </p:cNvPr>
          <p:cNvSpPr txBox="1"/>
          <p:nvPr/>
        </p:nvSpPr>
        <p:spPr>
          <a:xfrm>
            <a:off x="228600" y="209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后期安排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DD8933-F3CE-B74B-BDEC-1ECA4C9C20BF}"/>
              </a:ext>
            </a:extLst>
          </p:cNvPr>
          <p:cNvSpPr txBox="1"/>
          <p:nvPr/>
        </p:nvSpPr>
        <p:spPr>
          <a:xfrm>
            <a:off x="762000" y="819150"/>
            <a:ext cx="32431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用户自定义按键大小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mtClean="0"/>
              <a:t>检测其他手势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光滑性处理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基于当前输入给出</a:t>
            </a:r>
            <a:r>
              <a:rPr kumimoji="1" lang="zh-CN" altLang="en-US" dirty="0"/>
              <a:t>高</a:t>
            </a:r>
            <a:r>
              <a:rPr kumimoji="1" lang="zh-CN" altLang="en-US" dirty="0" smtClean="0"/>
              <a:t>概率词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优化布局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161C8-46F6-B240-A221-6340D31F8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62" y="-10812"/>
            <a:ext cx="2311400" cy="3467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850475"/>
            <a:ext cx="2447925" cy="200977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6705600" y="226695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学术报告论文答辩PPT模版"/>
</p:tagLst>
</file>

<file path=ppt/theme/theme1.xml><?xml version="1.0" encoding="utf-8"?>
<a:theme xmlns:a="http://schemas.openxmlformats.org/drawingml/2006/main" name="Office 主题">
  <a:themeElements>
    <a:clrScheme name="自定义 33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203756"/>
      </a:accent1>
      <a:accent2>
        <a:srgbClr val="C9151E"/>
      </a:accent2>
      <a:accent3>
        <a:srgbClr val="203756"/>
      </a:accent3>
      <a:accent4>
        <a:srgbClr val="C9151E"/>
      </a:accent4>
      <a:accent5>
        <a:srgbClr val="203756"/>
      </a:accent5>
      <a:accent6>
        <a:srgbClr val="C9151E"/>
      </a:accent6>
      <a:hlink>
        <a:srgbClr val="203756"/>
      </a:hlink>
      <a:folHlink>
        <a:srgbClr val="C9151E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全屏显示(16:9)</PresentationFormat>
  <Paragraphs>76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学术报告论文答辩PPT模版</dc:title>
  <dc:creator/>
  <cp:lastModifiedBy/>
  <cp:revision>1</cp:revision>
  <dcterms:created xsi:type="dcterms:W3CDTF">2018-04-15T00:23:52Z</dcterms:created>
  <dcterms:modified xsi:type="dcterms:W3CDTF">2019-01-01T17:18:21Z</dcterms:modified>
</cp:coreProperties>
</file>