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0" r:id="rId4"/>
    <p:sldId id="258" r:id="rId5"/>
    <p:sldId id="279" r:id="rId6"/>
    <p:sldId id="289" r:id="rId7"/>
    <p:sldId id="276" r:id="rId8"/>
    <p:sldId id="259" r:id="rId9"/>
    <p:sldId id="280" r:id="rId10"/>
    <p:sldId id="288" r:id="rId11"/>
    <p:sldId id="266" r:id="rId12"/>
    <p:sldId id="277" r:id="rId13"/>
    <p:sldId id="285" r:id="rId14"/>
    <p:sldId id="263" r:id="rId15"/>
    <p:sldId id="290" r:id="rId16"/>
    <p:sldId id="26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97A"/>
    <a:srgbClr val="EAAEA4"/>
    <a:srgbClr val="F5D8D3"/>
    <a:srgbClr val="FF99CC"/>
    <a:srgbClr val="F9EAE7"/>
    <a:srgbClr val="D1CCC5"/>
    <a:srgbClr val="B2AA9F"/>
    <a:srgbClr val="A2978D"/>
    <a:srgbClr val="D7DBDC"/>
    <a:srgbClr val="91BA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15" autoAdjust="0"/>
  </p:normalViewPr>
  <p:slideViewPr>
    <p:cSldViewPr snapToGrid="0" showGuides="1">
      <p:cViewPr varScale="1">
        <p:scale>
          <a:sx n="104" d="100"/>
          <a:sy n="104" d="100"/>
        </p:scale>
        <p:origin x="14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65세 이상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2023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1.9</c:v>
                </c:pt>
                <c:pt idx="4">
                  <c:v>1.8</c:v>
                </c:pt>
                <c:pt idx="5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4-4CAE-8A63-692882D6EE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인구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2023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5.0999999999999996</c:v>
                </c:pt>
                <c:pt idx="1">
                  <c:v>5.0999999999999996</c:v>
                </c:pt>
                <c:pt idx="2">
                  <c:v>5</c:v>
                </c:pt>
                <c:pt idx="3">
                  <c:v>2.8</c:v>
                </c:pt>
                <c:pt idx="4">
                  <c:v>4.2</c:v>
                </c:pt>
                <c:pt idx="5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B4-4CAE-8A63-692882D6E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271856"/>
        <c:axId val="688274376"/>
      </c:barChart>
      <c:catAx>
        <c:axId val="688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8274376"/>
        <c:crosses val="autoZero"/>
        <c:auto val="1"/>
        <c:lblAlgn val="ctr"/>
        <c:lblOffset val="100"/>
        <c:noMultiLvlLbl val="0"/>
      </c:catAx>
      <c:valAx>
        <c:axId val="68827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82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31-4DBB-994B-7B50CA5FF9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31-4DBB-994B-7B50CA5FF9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31-4DBB-994B-7B50CA5FF9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31-4DBB-994B-7B50CA5FF920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</c:v>
                </c:pt>
                <c:pt idx="1">
                  <c:v>23.6</c:v>
                </c:pt>
                <c:pt idx="2">
                  <c:v>17.3</c:v>
                </c:pt>
                <c:pt idx="3">
                  <c:v>24.7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31-4DBB-994B-7B50CA5FF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0.34084</cdr:x>
      <cdr:y>0.68975</cdr:y>
    </cdr:from>
    <cdr:to>
      <cdr:x>1</cdr:x>
      <cdr:y>0.88304</cdr:y>
    </cdr:to>
    <cdr:sp macro="" textlink="">
      <cdr:nvSpPr>
        <cdr:cNvPr id="2" name="TextBox 11">
          <a:extLst xmlns:a="http://schemas.openxmlformats.org/drawingml/2006/main">
            <a:ext uri="{FF2B5EF4-FFF2-40B4-BE49-F238E27FC236}">
              <a16:creationId xmlns:a16="http://schemas.microsoft.com/office/drawing/2014/main" id="{9A2B5B4F-1DD8-F378-9465-901958FD3EB8}"/>
            </a:ext>
          </a:extLst>
        </cdr:cNvPr>
        <cdr:cNvSpPr txBox="1"/>
      </cdr:nvSpPr>
      <cdr:spPr>
        <a:xfrm xmlns:a="http://schemas.openxmlformats.org/drawingml/2006/main">
          <a:off x="1397992" y="3075150"/>
          <a:ext cx="2703647" cy="8617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2500" dirty="0"/>
            <a:t>70~74</a:t>
          </a:r>
          <a:r>
            <a:rPr lang="ko-KR" altLang="en-US" sz="2500" dirty="0"/>
            <a:t>세 </a:t>
          </a:r>
          <a:endParaRPr lang="en-US" altLang="ko-KR" sz="2500" dirty="0"/>
        </a:p>
        <a:p xmlns:a="http://schemas.openxmlformats.org/drawingml/2006/main">
          <a:r>
            <a:rPr lang="en-US" altLang="ko-KR" sz="2500" dirty="0"/>
            <a:t>23.6</a:t>
          </a:r>
          <a:endParaRPr lang="ko-KR" altLang="en-US" sz="2500" dirty="0"/>
        </a:p>
      </cdr:txBody>
    </cdr:sp>
  </cdr:relSizeAnchor>
  <cdr:relSizeAnchor xmlns:cdr="http://schemas.openxmlformats.org/drawingml/2006/chartDrawing">
    <cdr:from>
      <cdr:x>0.09345</cdr:x>
      <cdr:y>0.53502</cdr:y>
    </cdr:from>
    <cdr:to>
      <cdr:x>0.86908</cdr:x>
      <cdr:y>0.72831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707A345C-FD8B-F647-0848-26ABD7704894}"/>
            </a:ext>
          </a:extLst>
        </cdr:cNvPr>
        <cdr:cNvSpPr txBox="1"/>
      </cdr:nvSpPr>
      <cdr:spPr>
        <a:xfrm xmlns:a="http://schemas.openxmlformats.org/drawingml/2006/main">
          <a:off x="383303" y="2385292"/>
          <a:ext cx="3181350" cy="8617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2500" dirty="0"/>
            <a:t>75~79</a:t>
          </a:r>
          <a:r>
            <a:rPr lang="ko-KR" altLang="en-US" sz="2500" dirty="0"/>
            <a:t>세</a:t>
          </a:r>
          <a:endParaRPr lang="en-US" altLang="ko-KR" sz="2500" dirty="0"/>
        </a:p>
        <a:p xmlns:a="http://schemas.openxmlformats.org/drawingml/2006/main">
          <a:r>
            <a:rPr lang="en-US" altLang="ko-KR" sz="2500" dirty="0"/>
            <a:t>34.5</a:t>
          </a:r>
          <a:endParaRPr lang="ko-KR" altLang="en-US" sz="25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EA6B-5EAF-4F42-8F15-3212622E827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5BAC3-BBD4-4CC1-8DE3-6AE1D4A9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2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약 복용 관리 어플리케이션 프로젝트를 진행한 디버그 팀 </a:t>
            </a:r>
            <a:r>
              <a:rPr lang="en-US" altLang="ko-KR" dirty="0"/>
              <a:t>(</a:t>
            </a:r>
            <a:r>
              <a:rPr lang="ko-KR" altLang="en-US" dirty="0"/>
              <a:t>이지용 </a:t>
            </a:r>
            <a:r>
              <a:rPr lang="ko-KR" altLang="en-US" dirty="0" err="1"/>
              <a:t>김민형</a:t>
            </a:r>
            <a:r>
              <a:rPr lang="ko-KR" altLang="en-US" dirty="0"/>
              <a:t> </a:t>
            </a:r>
            <a:r>
              <a:rPr lang="ko-KR" altLang="en-US" dirty="0" err="1"/>
              <a:t>임찬혁</a:t>
            </a:r>
            <a:r>
              <a:rPr lang="en-US" altLang="ko-KR" dirty="0"/>
              <a:t> </a:t>
            </a:r>
            <a:r>
              <a:rPr lang="ko-KR" altLang="en-US" dirty="0" err="1"/>
              <a:t>성재민</a:t>
            </a:r>
            <a:r>
              <a:rPr lang="ko-KR" altLang="en-US" dirty="0"/>
              <a:t> 조영준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6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개발을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php</a:t>
            </a:r>
            <a:r>
              <a:rPr lang="ko-KR" altLang="en-US" dirty="0"/>
              <a:t>를 사용하여 인터페이스를 구성하고 </a:t>
            </a:r>
            <a:r>
              <a:rPr lang="en-US" altLang="ko-KR" dirty="0"/>
              <a:t>database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을 사용해 데이터를 저장했습니다</a:t>
            </a:r>
            <a:r>
              <a:rPr lang="en-US" altLang="ko-KR" dirty="0"/>
              <a:t>. </a:t>
            </a: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en-US" altLang="ko-KR" dirty="0" err="1"/>
              <a:t>easyocr</a:t>
            </a:r>
            <a:r>
              <a:rPr lang="en-US" altLang="ko-KR" dirty="0"/>
              <a:t>(ai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 을 사용하여 개발환경을 구축하였습니다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8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구현설명 및 시연을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4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에 복용 약 데이터를 생성해 처방 받은 약 봉투를 </a:t>
            </a:r>
            <a:r>
              <a:rPr lang="ko-KR" altLang="en-US" dirty="0" err="1"/>
              <a:t>촬영하게되면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약 데이터를 불러와 사용자의 약을 확인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메인 화면에서 복용중인 약을 체크할 수 있고 나의 복용내역을 확인할 수 </a:t>
            </a:r>
            <a:r>
              <a:rPr lang="ko-KR" altLang="en-US" dirty="0" err="1"/>
              <a:t>있게됩니다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0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 err="1"/>
              <a:t>약촬영</a:t>
            </a:r>
            <a:r>
              <a:rPr lang="en-US" altLang="ko-KR" dirty="0"/>
              <a:t>, </a:t>
            </a:r>
            <a:r>
              <a:rPr lang="ko-KR" altLang="en-US" dirty="0"/>
              <a:t>약 복용체크 복용중인 약 확인 게시판 순으로 시연을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로그인후</a:t>
            </a:r>
            <a:r>
              <a:rPr lang="ko-KR" altLang="en-US" dirty="0"/>
              <a:t> 약촬영을 통해 </a:t>
            </a:r>
            <a:r>
              <a:rPr lang="ko-KR" altLang="en-US" dirty="0" err="1"/>
              <a:t>샤용자가</a:t>
            </a:r>
            <a:r>
              <a:rPr lang="ko-KR" altLang="en-US" dirty="0"/>
              <a:t> 약복용을 </a:t>
            </a:r>
            <a:r>
              <a:rPr lang="ko-KR" altLang="en-US" dirty="0" err="1"/>
              <a:t>원할하게</a:t>
            </a:r>
            <a:r>
              <a:rPr lang="ko-KR" altLang="en-US" dirty="0"/>
              <a:t> </a:t>
            </a:r>
            <a:r>
              <a:rPr lang="ko-KR" altLang="en-US" dirty="0" err="1"/>
              <a:t>도와줄수있도록</a:t>
            </a:r>
            <a:r>
              <a:rPr lang="ko-KR" altLang="en-US" dirty="0"/>
              <a:t> 하며 </a:t>
            </a:r>
            <a:r>
              <a:rPr lang="ko-KR" altLang="en-US" dirty="0" err="1"/>
              <a:t>약복용</a:t>
            </a:r>
            <a:r>
              <a:rPr lang="ko-KR" altLang="en-US" dirty="0"/>
              <a:t> 체크 과정을 통해 사용자의 니즈에 맞춰 진행합니다</a:t>
            </a:r>
            <a:endParaRPr lang="en-US" altLang="ko-KR" dirty="0"/>
          </a:p>
          <a:p>
            <a:r>
              <a:rPr lang="ko-KR" altLang="en-US" dirty="0"/>
              <a:t>또한 복용중인 약 체크를 통해 </a:t>
            </a:r>
            <a:r>
              <a:rPr lang="ko-KR" altLang="en-US" dirty="0" err="1"/>
              <a:t>확인할수있습니다</a:t>
            </a:r>
            <a:r>
              <a:rPr lang="en-US" altLang="ko-KR" dirty="0"/>
              <a:t>.</a:t>
            </a:r>
            <a:r>
              <a:rPr lang="ko-KR" altLang="en-US" dirty="0"/>
              <a:t> 게시판을 이용하여 약물 정보의 게시판을 활성화 하는 방향을 진행하였습니다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활용 방안 및 기대효과를 끝으로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3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약물 봉지 사진을 찍어 복약 기록을 자동으로 저장해 복약 시간 및 용량을 확인 할 수 있고 환자가 약물 복용 일정을 관리할 수 있는 디지털 캘린더를 제공해 복용 여부를 체크할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기대효과로 환자가 제때 약을 복용하도록 하여 복약 순응도를 높일 수 있습니다</a:t>
            </a:r>
            <a:r>
              <a:rPr lang="en-US" altLang="ko-KR" dirty="0"/>
              <a:t>. </a:t>
            </a:r>
            <a:r>
              <a:rPr lang="ko-KR" altLang="en-US" dirty="0"/>
              <a:t>다양한 기술과 접근 방식을 통해 환자가 적극적으로 자신의 건강을 관리하고 약물 복용에 참여하게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7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디버그 </a:t>
            </a:r>
            <a:r>
              <a:rPr lang="ko-KR" altLang="en-US" dirty="0" err="1"/>
              <a:t>팀이였습니다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질문으로 마무리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들어가기에 앞서 프로젝트 소개</a:t>
            </a:r>
            <a:r>
              <a:rPr lang="en-US" altLang="ko-KR" dirty="0"/>
              <a:t>, </a:t>
            </a:r>
            <a:r>
              <a:rPr lang="ko-KR" altLang="en-US" dirty="0"/>
              <a:t>개발단계</a:t>
            </a:r>
            <a:r>
              <a:rPr lang="en-US" altLang="ko-KR" dirty="0"/>
              <a:t>, </a:t>
            </a:r>
            <a:r>
              <a:rPr lang="ko-KR" altLang="en-US" dirty="0"/>
              <a:t>구현 설명 및 시연을 진행하고 활용방안 및 기대효과를 끝으로 </a:t>
            </a:r>
            <a:r>
              <a:rPr lang="ko-KR" altLang="en-US" dirty="0" err="1"/>
              <a:t>마칠예정입니다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소개를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9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 고령화가 진행됨에 따라 만성 질환을 앓는 노인 인구가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 인해 약을 제때 복용 해야 하는 필요성이 늘어 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7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통계를 보시게 되면 고령인구가 </a:t>
            </a:r>
            <a:r>
              <a:rPr lang="ko-KR" altLang="en-US" dirty="0" err="1"/>
              <a:t>늘어날수밖에</a:t>
            </a:r>
            <a:r>
              <a:rPr lang="ko-KR" altLang="en-US" dirty="0"/>
              <a:t> 없는 추세입니다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6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인구 고령화가 진행됨에 따라 만성질환을 앓는 노인 인구가 증가함으로써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이로 인해 다양한 약물을 복용해야 하는 환자들이 늘어나고 있으며 이를 효율적으로 관리해야 할 필요성이 있다 생각해 이 주제를 선정하게 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6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약을 제때 복용하도록 돕는 것이 주요 목표로 약 기록 추적 등을 자동화하여 </a:t>
            </a:r>
            <a:endParaRPr lang="en-US" altLang="ko-KR" dirty="0"/>
          </a:p>
          <a:p>
            <a:r>
              <a:rPr lang="ko-KR" altLang="en-US" dirty="0"/>
              <a:t>환자가 복약 스케줄을 잘 따를 수 있도록 돕고 환자 자신의 건강 관리를 더 잘 주도할 수 있도록 도와 삶의 질을 개선합니다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0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개발단계를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0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5BAC3-BBD4-4CC1-8DE3-6AE1D4A980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44636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err="1">
                <a:solidFill>
                  <a:schemeClr val="bg1"/>
                </a:solidFill>
              </a:rPr>
              <a:t>PillEat</a:t>
            </a:r>
            <a:r>
              <a:rPr lang="en-US" altLang="ko-KR" sz="11500" b="1" dirty="0">
                <a:solidFill>
                  <a:schemeClr val="bg1"/>
                </a:solidFill>
              </a:rPr>
              <a:t>!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82763-75B2-40CB-6CB8-F2ABECECC8AF}"/>
              </a:ext>
            </a:extLst>
          </p:cNvPr>
          <p:cNvSpPr txBox="1"/>
          <p:nvPr/>
        </p:nvSpPr>
        <p:spPr>
          <a:xfrm>
            <a:off x="1484000" y="2533492"/>
            <a:ext cx="922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</a:rPr>
              <a:t>딥러닝을</a:t>
            </a:r>
            <a:r>
              <a:rPr lang="ko-KR" altLang="en-US" sz="3600" b="1" dirty="0">
                <a:solidFill>
                  <a:schemeClr val="bg1"/>
                </a:solidFill>
              </a:rPr>
              <a:t>   이용한 약 복용 관리 어플리케이션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8402B-EEC9-CB49-9BBA-37BDF5C2799E}"/>
              </a:ext>
            </a:extLst>
          </p:cNvPr>
          <p:cNvSpPr txBox="1"/>
          <p:nvPr/>
        </p:nvSpPr>
        <p:spPr>
          <a:xfrm>
            <a:off x="5687013" y="5175706"/>
            <a:ext cx="53976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Team Debug. 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이지용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김민형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임찬혁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성재민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조영준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E108E7-870D-3EF8-AD18-A8E08D2742B2}"/>
              </a:ext>
            </a:extLst>
          </p:cNvPr>
          <p:cNvSpPr/>
          <p:nvPr/>
        </p:nvSpPr>
        <p:spPr>
          <a:xfrm>
            <a:off x="2568749" y="1140748"/>
            <a:ext cx="7054502" cy="48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2F67DD-7400-F0F0-F121-1E6198476A04}"/>
              </a:ext>
            </a:extLst>
          </p:cNvPr>
          <p:cNvSpPr/>
          <p:nvPr/>
        </p:nvSpPr>
        <p:spPr>
          <a:xfrm>
            <a:off x="3436853" y="4590532"/>
            <a:ext cx="5476238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49AE33E-B775-58CE-9B68-1A0DC80664D1}"/>
              </a:ext>
            </a:extLst>
          </p:cNvPr>
          <p:cNvSpPr/>
          <p:nvPr/>
        </p:nvSpPr>
        <p:spPr>
          <a:xfrm>
            <a:off x="3436853" y="1618730"/>
            <a:ext cx="5476238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9CBE8D-F24A-6430-F558-8B61F5085DD1}"/>
              </a:ext>
            </a:extLst>
          </p:cNvPr>
          <p:cNvSpPr/>
          <p:nvPr/>
        </p:nvSpPr>
        <p:spPr>
          <a:xfrm>
            <a:off x="3436853" y="3104631"/>
            <a:ext cx="5476238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7F87CDA-DE06-6791-A1AD-D51E62A1AF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35" y="1620955"/>
            <a:ext cx="1196612" cy="119661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74DE746-B395-81A5-0FE5-CB8B44487A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74" y="1613693"/>
            <a:ext cx="1310455" cy="11966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738EEA7-FF23-1496-B94D-933AA7607E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83" y="1637149"/>
            <a:ext cx="1196613" cy="11497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9874F3E-A3C3-95C3-10BF-F7A87C63E42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59" y="3165721"/>
            <a:ext cx="1190486" cy="113030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C91E3FA-26D6-71E9-A7CC-6DE37A1EF92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05" y="3142729"/>
            <a:ext cx="1760484" cy="10173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89D8870-F5A7-959E-8DB5-D7DFB664F366}"/>
              </a:ext>
            </a:extLst>
          </p:cNvPr>
          <p:cNvSpPr txBox="1"/>
          <p:nvPr/>
        </p:nvSpPr>
        <p:spPr>
          <a:xfrm>
            <a:off x="6784259" y="3998281"/>
            <a:ext cx="11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EasyOCR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B7B6D81-940E-6E3C-95CA-D7E1386A606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66" y="4630454"/>
            <a:ext cx="1105616" cy="111450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1012FE6-5A7E-03B8-CDE1-FC88EC15DD3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02" y="1685526"/>
            <a:ext cx="1052945" cy="10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3937399" y="3438435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구현설명 및 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설명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9336787" y="147659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처방 약 봉투 촬영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1094795" y="147659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복용 약 데이터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691050" y="581903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복용 내역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4663557" y="3463152"/>
            <a:ext cx="286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약 복용체크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E63E3-6C4D-4CBE-9693-1BB485D78A97}"/>
              </a:ext>
            </a:extLst>
          </p:cNvPr>
          <p:cNvSpPr txBox="1"/>
          <p:nvPr/>
        </p:nvSpPr>
        <p:spPr>
          <a:xfrm>
            <a:off x="1170651" y="581903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약 복용 체크</a:t>
            </a:r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F4F1F7-5D38-0174-DBCB-00BF3E4E2956}"/>
              </a:ext>
            </a:extLst>
          </p:cNvPr>
          <p:cNvCxnSpPr>
            <a:stCxn id="6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D50DF19-985F-5638-CA47-B466ACD8FFD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F356C-893F-F273-9C4D-A995DC0B89A8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2C22F0-A379-951E-A3CF-316CBF3A0BF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5F5433-991A-E544-5988-4A4C74BC78AD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AA3CA3-D850-B2A7-1FEF-EFE81E2C5E2C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56FE23E6-781B-02D3-117B-3AEF9587AFBC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692536"/>
              <a:gd name="adj2" fmla="val 2155099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860D8B4-FF45-B89D-10DA-46BBA250D439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7B01F75C-07D2-8EBE-6A3D-24D920734054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823B0E8-6F89-99DF-5DAB-E8151CB0AADB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01E61-434D-B8D7-483A-BA98162E0E42}"/>
              </a:ext>
            </a:extLst>
          </p:cNvPr>
          <p:cNvSpPr txBox="1"/>
          <p:nvPr/>
        </p:nvSpPr>
        <p:spPr>
          <a:xfrm flipH="1">
            <a:off x="691968" y="3475983"/>
            <a:ext cx="16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2A71A-C205-17CA-6FD7-69B3D8329103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약 촬영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0045A-4265-ADE6-48BF-C7F17CE93A7C}"/>
              </a:ext>
            </a:extLst>
          </p:cNvPr>
          <p:cNvSpPr txBox="1"/>
          <p:nvPr/>
        </p:nvSpPr>
        <p:spPr>
          <a:xfrm flipH="1">
            <a:off x="7605503" y="3410497"/>
            <a:ext cx="16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복용중인 약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DA1DB-BB8B-28E5-842A-6F44A3A65F36}"/>
              </a:ext>
            </a:extLst>
          </p:cNvPr>
          <p:cNvSpPr txBox="1"/>
          <p:nvPr/>
        </p:nvSpPr>
        <p:spPr>
          <a:xfrm flipH="1">
            <a:off x="5280917" y="3456891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약 복용 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30B87-EF21-C9DB-4778-E8AF4F5DB08E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14559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3398790" y="3438435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활용방안 및 기대효과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DC77-42E5-FCD9-C0CF-508E16F2D1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활용방안 및 기대효과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858780"/>
            <a:ext cx="1903419" cy="417405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858780"/>
            <a:ext cx="1903419" cy="417405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858780"/>
            <a:ext cx="1903419" cy="417405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413025" y="3074190"/>
            <a:ext cx="1148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간편한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사진촬영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친화적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818210" y="3489689"/>
            <a:ext cx="114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손쉬운 보기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6138754" y="3489689"/>
            <a:ext cx="114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규칙적인약복용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8812644" y="2704859"/>
            <a:ext cx="2560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환자가 약을 규칙적으로 복용함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만성 질환 등의 질병 관리를 효과적으로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EDAD6-FED4-88BC-312B-5A3E6C2F925C}"/>
              </a:ext>
            </a:extLst>
          </p:cNvPr>
          <p:cNvSpPr txBox="1"/>
          <p:nvPr/>
        </p:nvSpPr>
        <p:spPr>
          <a:xfrm>
            <a:off x="1274013" y="1437299"/>
            <a:ext cx="1425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약물 사진 촬영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086C8-3905-6145-6145-F463188EDFE0}"/>
              </a:ext>
            </a:extLst>
          </p:cNvPr>
          <p:cNvCxnSpPr>
            <a:cxnSpLocks/>
          </p:cNvCxnSpPr>
          <p:nvPr/>
        </p:nvCxnSpPr>
        <p:spPr>
          <a:xfrm>
            <a:off x="1073632" y="1221884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E62B10-7DD7-82DF-0A66-24E69B43977D}"/>
              </a:ext>
            </a:extLst>
          </p:cNvPr>
          <p:cNvSpPr txBox="1"/>
          <p:nvPr/>
        </p:nvSpPr>
        <p:spPr>
          <a:xfrm>
            <a:off x="3417392" y="1432067"/>
            <a:ext cx="1853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약물 복용 일정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D4E09E-AB0F-1AED-E7E9-311093E8CB33}"/>
              </a:ext>
            </a:extLst>
          </p:cNvPr>
          <p:cNvCxnSpPr>
            <a:cxnSpLocks/>
          </p:cNvCxnSpPr>
          <p:nvPr/>
        </p:nvCxnSpPr>
        <p:spPr>
          <a:xfrm>
            <a:off x="3343830" y="122105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BABB62-3AED-F71C-6B38-0F41FC1EDF53}"/>
              </a:ext>
            </a:extLst>
          </p:cNvPr>
          <p:cNvSpPr txBox="1"/>
          <p:nvPr/>
        </p:nvSpPr>
        <p:spPr>
          <a:xfrm>
            <a:off x="6000346" y="1451570"/>
            <a:ext cx="1425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건강 관리 향상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30384C-D17F-8937-65C7-BBEB9AF5B9C2}"/>
              </a:ext>
            </a:extLst>
          </p:cNvPr>
          <p:cNvCxnSpPr>
            <a:cxnSpLocks/>
          </p:cNvCxnSpPr>
          <p:nvPr/>
        </p:nvCxnSpPr>
        <p:spPr>
          <a:xfrm>
            <a:off x="5846490" y="1212269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1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산, 협곡이(가) 표시된 사진&#10;&#10;자동 생성된 설명">
            <a:extLst>
              <a:ext uri="{FF2B5EF4-FFF2-40B4-BE49-F238E27FC236}">
                <a16:creationId xmlns:a16="http://schemas.microsoft.com/office/drawing/2014/main" id="{D0CC444B-7F70-055F-FBDF-50CA2CD397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7A1BB-A20D-7142-A4C6-E522D526BE4E}"/>
              </a:ext>
            </a:extLst>
          </p:cNvPr>
          <p:cNvSpPr txBox="1"/>
          <p:nvPr/>
        </p:nvSpPr>
        <p:spPr>
          <a:xfrm>
            <a:off x="4745036" y="2613392"/>
            <a:ext cx="27462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Q&amp;A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98597-01F5-3A8E-691F-CC6DE4E6AC00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C52DD-8FD9-BB72-3453-3678636E785E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6AB42-5578-F601-7170-604F90F218C8}"/>
              </a:ext>
            </a:extLst>
          </p:cNvPr>
          <p:cNvSpPr txBox="1"/>
          <p:nvPr/>
        </p:nvSpPr>
        <p:spPr>
          <a:xfrm>
            <a:off x="831673" y="1321845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</a:rPr>
              <a:t>1. </a:t>
            </a:r>
            <a:r>
              <a:rPr lang="ko-KR" altLang="en-US" sz="2000" b="1" spc="60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AD48-1774-22E0-8F88-C9F46F228E15}"/>
              </a:ext>
            </a:extLst>
          </p:cNvPr>
          <p:cNvSpPr txBox="1"/>
          <p:nvPr/>
        </p:nvSpPr>
        <p:spPr>
          <a:xfrm>
            <a:off x="831673" y="2021240"/>
            <a:ext cx="200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</a:rPr>
              <a:t>2. </a:t>
            </a:r>
            <a:r>
              <a:rPr lang="ko-KR" altLang="en-US" sz="2000" b="1" spc="600" dirty="0">
                <a:solidFill>
                  <a:schemeClr val="bg1"/>
                </a:solidFill>
              </a:rPr>
              <a:t>개발단계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0ED46-F90A-B6C9-AC46-A2970241251F}"/>
              </a:ext>
            </a:extLst>
          </p:cNvPr>
          <p:cNvSpPr txBox="1"/>
          <p:nvPr/>
        </p:nvSpPr>
        <p:spPr>
          <a:xfrm>
            <a:off x="831673" y="2720635"/>
            <a:ext cx="327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</a:rPr>
              <a:t>3. </a:t>
            </a:r>
            <a:r>
              <a:rPr lang="ko-KR" altLang="en-US" sz="2000" b="1" spc="600" dirty="0">
                <a:solidFill>
                  <a:schemeClr val="bg1"/>
                </a:solidFill>
              </a:rPr>
              <a:t>구현설명 및 시연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F6AD1-0425-91CE-79B4-A5A723B362DD}"/>
              </a:ext>
            </a:extLst>
          </p:cNvPr>
          <p:cNvSpPr txBox="1"/>
          <p:nvPr/>
        </p:nvSpPr>
        <p:spPr>
          <a:xfrm>
            <a:off x="831673" y="3420030"/>
            <a:ext cx="3942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600" dirty="0">
                <a:solidFill>
                  <a:schemeClr val="bg1"/>
                </a:solidFill>
              </a:rPr>
              <a:t>4. </a:t>
            </a:r>
            <a:r>
              <a:rPr lang="ko-KR" altLang="en-US" sz="2000" b="1" spc="600" dirty="0">
                <a:solidFill>
                  <a:schemeClr val="bg1"/>
                </a:solidFill>
              </a:rPr>
              <a:t>활용방안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297270" y="3429000"/>
            <a:ext cx="359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D97F0-D3A7-6738-CF2C-B789379726BC}"/>
              </a:ext>
            </a:extLst>
          </p:cNvPr>
          <p:cNvSpPr txBox="1"/>
          <p:nvPr/>
        </p:nvSpPr>
        <p:spPr>
          <a:xfrm>
            <a:off x="3485878" y="2613392"/>
            <a:ext cx="52645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#</a:t>
            </a:r>
            <a:r>
              <a:rPr lang="ko-KR" altLang="en-US" sz="10000" b="1" dirty="0">
                <a:solidFill>
                  <a:schemeClr val="bg1"/>
                </a:solidFill>
              </a:rPr>
              <a:t>고령화</a:t>
            </a:r>
            <a:r>
              <a:rPr lang="en-US" altLang="ko-KR" sz="10000" b="1" dirty="0">
                <a:solidFill>
                  <a:schemeClr val="bg1"/>
                </a:solidFill>
              </a:rPr>
              <a:t>?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25CF-7495-19DE-EAD0-C27FD0C8A6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고령자 통계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F40F08-A784-F08A-4977-A0071FF4B3EA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A6A833-C895-149A-8AC6-9E4956B21B1A}"/>
              </a:ext>
            </a:extLst>
          </p:cNvPr>
          <p:cNvSpPr/>
          <p:nvPr/>
        </p:nvSpPr>
        <p:spPr>
          <a:xfrm>
            <a:off x="673767" y="1391606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F2DE0-2C32-6995-B277-86199720A01C}"/>
              </a:ext>
            </a:extLst>
          </p:cNvPr>
          <p:cNvSpPr txBox="1"/>
          <p:nvPr/>
        </p:nvSpPr>
        <p:spPr>
          <a:xfrm>
            <a:off x="1116167" y="1499328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고령인구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(65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 이상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비중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76BA4E8-2CE4-222D-DCB9-F3A4F886F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87802"/>
              </p:ext>
            </p:extLst>
          </p:nvPr>
        </p:nvGraphicFramePr>
        <p:xfrm>
          <a:off x="6335472" y="1393644"/>
          <a:ext cx="5326888" cy="474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F41593-89B0-3AA0-1010-F7EC7DED4C3F}"/>
              </a:ext>
            </a:extLst>
          </p:cNvPr>
          <p:cNvSpPr txBox="1"/>
          <p:nvPr/>
        </p:nvSpPr>
        <p:spPr>
          <a:xfrm>
            <a:off x="10648950" y="1679970"/>
            <a:ext cx="10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E7DBCCA4-4701-8CC5-AC41-67DBAD56D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676174"/>
              </p:ext>
            </p:extLst>
          </p:nvPr>
        </p:nvGraphicFramePr>
        <p:xfrm>
          <a:off x="1040408" y="2049302"/>
          <a:ext cx="4101639" cy="445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C2F4DF3-2382-688F-1B0F-CEA2E275897C}"/>
              </a:ext>
            </a:extLst>
          </p:cNvPr>
          <p:cNvSpPr txBox="1"/>
          <p:nvPr/>
        </p:nvSpPr>
        <p:spPr>
          <a:xfrm>
            <a:off x="3475612" y="3478055"/>
            <a:ext cx="3181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65~69</a:t>
            </a:r>
            <a:r>
              <a:rPr lang="ko-KR" altLang="en-US" sz="2500" dirty="0"/>
              <a:t>세</a:t>
            </a:r>
            <a:endParaRPr lang="en-US" altLang="ko-KR" sz="2500" dirty="0"/>
          </a:p>
          <a:p>
            <a:r>
              <a:rPr lang="en-US" altLang="ko-KR" sz="2500" dirty="0"/>
              <a:t>34.5</a:t>
            </a:r>
            <a:endParaRPr lang="ko-KR" altLang="en-US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DC8E-0324-31E3-1ECC-4FAA4C859DCC}"/>
              </a:ext>
            </a:extLst>
          </p:cNvPr>
          <p:cNvSpPr txBox="1"/>
          <p:nvPr/>
        </p:nvSpPr>
        <p:spPr>
          <a:xfrm>
            <a:off x="1558270" y="3223298"/>
            <a:ext cx="3181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80</a:t>
            </a:r>
            <a:r>
              <a:rPr lang="ko-KR" altLang="en-US" sz="2500" dirty="0"/>
              <a:t>세 이상</a:t>
            </a:r>
            <a:endParaRPr lang="en-US" altLang="ko-KR" sz="2500" dirty="0"/>
          </a:p>
          <a:p>
            <a:r>
              <a:rPr lang="en-US" altLang="ko-KR" sz="2500" dirty="0"/>
              <a:t>34.5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9FE29-435F-3932-F792-813D30E21558}"/>
              </a:ext>
            </a:extLst>
          </p:cNvPr>
          <p:cNvSpPr txBox="1"/>
          <p:nvPr/>
        </p:nvSpPr>
        <p:spPr>
          <a:xfrm>
            <a:off x="4605061" y="23241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r>
              <a:rPr lang="en-US" altLang="ko-KR" dirty="0"/>
              <a:t>, %)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ECE73-DEB8-24B1-AFA8-2FF61344EA12}"/>
              </a:ext>
            </a:extLst>
          </p:cNvPr>
          <p:cNvSpPr txBox="1"/>
          <p:nvPr/>
        </p:nvSpPr>
        <p:spPr>
          <a:xfrm>
            <a:off x="1474133" y="639309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 </a:t>
            </a:r>
            <a:r>
              <a:rPr lang="ko-KR" altLang="en-US" dirty="0"/>
              <a:t>고령자 통계 </a:t>
            </a:r>
            <a:r>
              <a:rPr lang="en-US" altLang="ko-KR" dirty="0"/>
              <a:t>– </a:t>
            </a:r>
            <a:r>
              <a:rPr lang="ko-KR" altLang="en-US" dirty="0"/>
              <a:t>통계청 출처</a:t>
            </a:r>
          </a:p>
        </p:txBody>
      </p:sp>
    </p:spTree>
    <p:extLst>
      <p:ext uri="{BB962C8B-B14F-4D97-AF65-F5344CB8AC3E}">
        <p14:creationId xmlns:p14="http://schemas.microsoft.com/office/powerpoint/2010/main" val="39900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선정 필요성 및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76610" y="2486877"/>
            <a:ext cx="3493756" cy="2700632"/>
          </a:xfrm>
          <a:prstGeom prst="rect">
            <a:avLst/>
          </a:prstGeom>
          <a:solidFill>
            <a:srgbClr val="F5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약물 복용 지침을 잘 따르지 않아 치료 효과가 감소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복약 추적 기능을 통해 환자들이 복약 지침을 </a:t>
            </a:r>
            <a:r>
              <a:rPr lang="ko-KR" altLang="en-US" dirty="0" err="1">
                <a:solidFill>
                  <a:schemeClr val="tx1"/>
                </a:solidFill>
              </a:rPr>
              <a:t>도와줌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55162" y="248687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의료 비용을 절감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만성 질환 환자 건강을 유지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의료 자원을 효율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33713" y="248687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언제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어떤 약을 복용해야 하는지 쉽게 알 수 있도록 </a:t>
            </a:r>
            <a:r>
              <a:rPr lang="ko-KR" altLang="en-US" dirty="0" err="1">
                <a:solidFill>
                  <a:schemeClr val="tx1"/>
                </a:solidFill>
              </a:rPr>
              <a:t>도와줌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노인이나 여러 약을 복용하는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환자들에게 큰 도움이 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093870" y="190771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환자 복약 순응도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4757007" y="190771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의료 자원의 효율적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8881805" y="190771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환자 삶의 질 개선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226" y="1692304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778" y="1692304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329" y="1692304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0E4624-6B34-0CB0-90E9-BEBD1A329FC2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D737F-43C2-16C1-254C-AC63E6ECCFBD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A65CB4-7888-66D7-BA0A-0949F6FCD4A7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환자가 복용해야 할 약물의 종류와 시간을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정확히 체크하여 복약을 잊지 않도록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7CA0C8-F337-A082-6370-2193E3BF90D3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환자가 자신의 건강 관리를 더 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주도할 수 있도록 도와 삶의 질을 개선합니다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1C3E1-4EC3-AEA5-B6A9-06F3474452B4}"/>
              </a:ext>
            </a:extLst>
          </p:cNvPr>
          <p:cNvSpPr txBox="1"/>
          <p:nvPr/>
        </p:nvSpPr>
        <p:spPr>
          <a:xfrm>
            <a:off x="2092544" y="4830954"/>
            <a:ext cx="231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복약    순응도    향상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73EA1-D167-7BB5-4D59-5DA5E983C97D}"/>
              </a:ext>
            </a:extLst>
          </p:cNvPr>
          <p:cNvSpPr txBox="1"/>
          <p:nvPr/>
        </p:nvSpPr>
        <p:spPr>
          <a:xfrm>
            <a:off x="7733680" y="483095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    삶의    질    개선</a:t>
            </a:r>
          </a:p>
        </p:txBody>
      </p:sp>
    </p:spTree>
    <p:extLst>
      <p:ext uri="{BB962C8B-B14F-4D97-AF65-F5344CB8AC3E}">
        <p14:creationId xmlns:p14="http://schemas.microsoft.com/office/powerpoint/2010/main" val="1561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926451" y="343843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개발단계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계발 단계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896539" y="1082586"/>
            <a:ext cx="10566793" cy="75271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~4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프로젝트 목표 및 범위 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데이터 저장 및 관리 방법 결정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개발 흐름에 따른 업무 흐름도작성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ABE1D5-A422-F763-56FC-C5FEB8DB6018}"/>
              </a:ext>
            </a:extLst>
          </p:cNvPr>
          <p:cNvSpPr/>
          <p:nvPr/>
        </p:nvSpPr>
        <p:spPr>
          <a:xfrm>
            <a:off x="896540" y="2019593"/>
            <a:ext cx="10566793" cy="68027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~2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업무 흐름도에 따른 관련 사례 분석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요구사항 정의서 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5245A8-FA9E-8AA3-8D9E-D5B79113CC05}"/>
              </a:ext>
            </a:extLst>
          </p:cNvPr>
          <p:cNvSpPr/>
          <p:nvPr/>
        </p:nvSpPr>
        <p:spPr>
          <a:xfrm>
            <a:off x="896541" y="2952633"/>
            <a:ext cx="10566793" cy="68027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~4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약 정보 데이터베이스 설계 및 구현</a:t>
            </a:r>
            <a:r>
              <a:rPr lang="en-US" altLang="ko-KR" dirty="0">
                <a:solidFill>
                  <a:schemeClr val="tx1"/>
                </a:solidFill>
              </a:rPr>
              <a:t>, ERD</a:t>
            </a:r>
            <a:r>
              <a:rPr lang="ko-KR" altLang="en-US" dirty="0">
                <a:solidFill>
                  <a:schemeClr val="tx1"/>
                </a:solidFill>
              </a:rPr>
              <a:t>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70F286-BDC1-9F68-AD85-C95704445942}"/>
              </a:ext>
            </a:extLst>
          </p:cNvPr>
          <p:cNvSpPr/>
          <p:nvPr/>
        </p:nvSpPr>
        <p:spPr>
          <a:xfrm>
            <a:off x="896541" y="3881534"/>
            <a:ext cx="10566793" cy="68027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~2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개발 환경 구축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개발환경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15FB7D-8EF4-65CB-6D9B-A76DEDE51697}"/>
              </a:ext>
            </a:extLst>
          </p:cNvPr>
          <p:cNvSpPr/>
          <p:nvPr/>
        </p:nvSpPr>
        <p:spPr>
          <a:xfrm>
            <a:off x="896542" y="4812579"/>
            <a:ext cx="10566793" cy="68027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~4</a:t>
            </a:r>
            <a:r>
              <a:rPr lang="ko-KR" altLang="en-US" dirty="0">
                <a:solidFill>
                  <a:schemeClr val="tx1"/>
                </a:solidFill>
              </a:rPr>
              <a:t>주차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사용자 인터페이스 설계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UI</a:t>
            </a:r>
            <a:r>
              <a:rPr lang="ko-KR" altLang="en-US" dirty="0">
                <a:solidFill>
                  <a:schemeClr val="tx1"/>
                </a:solidFill>
              </a:rPr>
              <a:t>프로토타입 개발</a:t>
            </a:r>
            <a:r>
              <a:rPr lang="en-US" altLang="ko-KR" dirty="0">
                <a:solidFill>
                  <a:schemeClr val="tx1"/>
                </a:solidFill>
              </a:rPr>
              <a:t>, UI</a:t>
            </a:r>
            <a:r>
              <a:rPr lang="ko-KR" altLang="en-US" dirty="0">
                <a:solidFill>
                  <a:schemeClr val="tx1"/>
                </a:solidFill>
              </a:rPr>
              <a:t>와 데이터베이스 통합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화면설계서 작성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FE9694-945A-137E-78B0-382249F561ED}"/>
              </a:ext>
            </a:extLst>
          </p:cNvPr>
          <p:cNvSpPr/>
          <p:nvPr/>
        </p:nvSpPr>
        <p:spPr>
          <a:xfrm>
            <a:off x="896542" y="5749586"/>
            <a:ext cx="10566793" cy="680275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시스템 종합 테스트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시스템 유지보수 계획 수립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최종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801</Words>
  <Application>Microsoft Office PowerPoint</Application>
  <PresentationFormat>와이드스크린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pc</cp:lastModifiedBy>
  <cp:revision>14</cp:revision>
  <dcterms:created xsi:type="dcterms:W3CDTF">2022-12-21T02:15:26Z</dcterms:created>
  <dcterms:modified xsi:type="dcterms:W3CDTF">2024-06-19T16:41:57Z</dcterms:modified>
</cp:coreProperties>
</file>