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6" r:id="rId3"/>
    <p:sldId id="262" r:id="rId4"/>
    <p:sldId id="267" r:id="rId5"/>
    <p:sldId id="264" r:id="rId6"/>
    <p:sldId id="263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8" r:id="rId23"/>
    <p:sldId id="290" r:id="rId24"/>
    <p:sldId id="292" r:id="rId25"/>
    <p:sldId id="293" r:id="rId26"/>
    <p:sldId id="294" r:id="rId27"/>
    <p:sldId id="291" r:id="rId28"/>
    <p:sldId id="295" r:id="rId29"/>
    <p:sldId id="296" r:id="rId30"/>
    <p:sldId id="300" r:id="rId31"/>
    <p:sldId id="301" r:id="rId32"/>
    <p:sldId id="297" r:id="rId33"/>
    <p:sldId id="302" r:id="rId34"/>
    <p:sldId id="299" r:id="rId35"/>
    <p:sldId id="298" r:id="rId36"/>
    <p:sldId id="28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C7AB0C-CA9E-4BB7-A16F-D94419E0EB00}">
          <p14:sldIdLst>
            <p14:sldId id="256"/>
            <p14:sldId id="266"/>
            <p14:sldId id="262"/>
            <p14:sldId id="267"/>
          </p14:sldIdLst>
        </p14:section>
        <p14:section name="1주차" id="{64FE573E-F57A-4C43-9760-77691F03EB6E}">
          <p14:sldIdLst>
            <p14:sldId id="264"/>
            <p14:sldId id="263"/>
            <p14:sldId id="268"/>
            <p14:sldId id="270"/>
            <p14:sldId id="271"/>
            <p14:sldId id="272"/>
          </p14:sldIdLst>
        </p14:section>
        <p14:section name="2주차" id="{E86E08D3-C40D-4682-A63B-AB727A8BE4E8}">
          <p14:sldIdLst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3주차" id="{93C68EA3-7766-42DA-8C6B-EC52ADE78EC3}">
          <p14:sldIdLst>
            <p14:sldId id="288"/>
            <p14:sldId id="290"/>
            <p14:sldId id="292"/>
            <p14:sldId id="293"/>
            <p14:sldId id="294"/>
            <p14:sldId id="291"/>
            <p14:sldId id="295"/>
            <p14:sldId id="296"/>
            <p14:sldId id="300"/>
            <p14:sldId id="301"/>
            <p14:sldId id="297"/>
            <p14:sldId id="302"/>
            <p14:sldId id="299"/>
            <p14:sldId id="298"/>
          </p14:sldIdLst>
        </p14:section>
        <p14:section name="4주차" id="{271070FA-7EC8-4F1B-9E6F-EA2B489FBE42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  <a:srgbClr val="4EA72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102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21879-8690-45B9-B753-A8359804E07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342E1-9CE3-4275-A1ED-D116BDB0C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6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11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2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50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4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7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1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43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70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31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1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0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39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36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78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53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5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85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59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7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0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29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7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3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8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4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66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42E1-9CE3-4275-A1ED-D116BDB0C4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2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0E983-F1B7-C34C-9897-B75C4944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1D8108-14F7-AFD5-4E7E-948806AB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0586D-BF2F-4D14-E3B2-C24636C4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D4F2B2-F889-44B3-E58E-9D2872B3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2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7A317-5D36-F45D-1234-9B526B47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ED963-4B7B-DB14-3E07-6F3E6308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ABB63-8ECF-5F4F-F8E4-AE4C0792F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0F917-1E91-FF32-074F-5F81AFD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72DFE-2BD5-E9C8-C5F5-7086ECC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0817A-93DB-D295-4511-5EB728B2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6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84D9C-0A8C-2884-FD5B-5FEC94EA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A82CD-F3E5-E5B2-5A6E-63633D22E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F344E-B578-2B5B-7794-0481D316A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70160-217A-8876-073D-143417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15491-3389-E582-A019-FAD58160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B618F-832E-F385-59BF-F4F67BC0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3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6357-7A25-1F9E-EE68-A5299BDC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13D54-D4CF-5B73-012B-80362117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5F61F-1AE1-6098-4F9B-D4ED77B9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4503A-71D0-DC23-382C-3F6674D1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7708B-A7AC-87AE-0F7A-F2885E2D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7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1E2C21-92DA-A808-305F-F9B9C5DD7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B1F3BA-9AA5-8E6B-A198-565353EB0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1129-EED5-3F8D-622E-D4990427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24D26-DA01-474C-872D-146831F0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0CD02-572C-6378-BC22-51C52C01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9F58-788E-B71B-1552-029192E8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C54D6B-D524-F881-26CC-2252D661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C2E15-86B9-7434-9863-5FE2068F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C300-E1B6-8972-A03D-0A47CEFB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C7E5E-350B-B5BF-5D1E-9664C357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6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E662D-D662-9892-FEC4-F37C5DDA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97B2E-7E45-6BC7-3EC7-49D54E8B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1ECE7-04B5-172F-9EB0-FADEC217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187E2-70D4-5FBC-458A-069AD822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8565C-BFD5-229A-9593-1218419E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E662D-D662-9892-FEC4-F37C5DDA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13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97B2E-7E45-6BC7-3EC7-49D54E8B2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922"/>
            <a:ext cx="10515600" cy="437404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1ECE7-04B5-172F-9EB0-FADEC217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187E2-70D4-5FBC-458A-069AD822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8565C-BFD5-229A-9593-1218419E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0F3873F-C7ED-3D94-C6AC-31FCE9CA8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05260"/>
            <a:ext cx="10515600" cy="438869"/>
          </a:xfrm>
        </p:spPr>
        <p:txBody>
          <a:bodyPr anchor="ctr"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5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735AB-5204-F4B3-946D-E5BD06FB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02DE2-4F43-B136-EBAB-80CA5DD5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E8AFC-547B-A615-DB3B-3E4FEE74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A0165-406E-9375-3380-B07B142C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E49CC-0B9E-D0B8-E11C-BF8D62E1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FB389-3CC1-B7DC-F188-7314D04E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189ED-B973-936E-BCA5-B92066606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17F3DF-F824-F131-7E73-F8055C27B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73C4E-CF51-E91E-9D26-DE92CD14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E3210-8A45-8A59-0A5D-FDEA3584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861FA-9DA9-BDE3-BFBF-50D94586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5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DACD-97D1-797C-D197-9CBDE3B3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4D4E0-F7BB-1B06-CB1E-27CAF275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6D1B3-6B4A-C1BF-1749-287EE8853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AA69F0-E5A5-348D-1073-213FE2080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C05418-D9ED-5905-1D09-02E49A47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B86A7B-2B59-CF49-F842-108EED5D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6D51E7-C42A-34F5-DCAC-08DF5634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09DC0-1517-9E18-71BD-7EB96729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1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EC71-4DE2-A448-8C8A-F365DA71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BF70E8-FE4C-BE2B-6E32-42192F3D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B6BAE-DB14-96C3-51AD-C1E1D3E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607AF-0E3F-AF01-F751-F70251F5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B30767-B1C3-B906-18CA-C3E3D55D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1BB9C2-1F08-4B1B-6371-1FF4DA55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62845E-07D3-8E59-273C-8A362A4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623D4-0D2C-4AC8-50AD-FB34ED92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B651A-B084-DA71-D564-28DB2840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B0776-0CB7-AC2E-8CCD-2B5F3C8F7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5FB34-40A6-4CE7-9DFE-FA5824B2280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3EB9-9DED-C1DA-E28E-8BE3E2FC6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94545-C2CA-A13F-2899-828018015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A669E-CE41-4D5A-9703-29D67973F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9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68159-83A7-0A50-69A7-69ACCBFE1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58D15-F3D2-B659-2586-5F2D56F7A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2024.08</a:t>
            </a:r>
          </a:p>
          <a:p>
            <a:r>
              <a:rPr lang="ko-KR" altLang="en-US" dirty="0"/>
              <a:t>최지윤</a:t>
            </a:r>
          </a:p>
        </p:txBody>
      </p:sp>
    </p:spTree>
    <p:extLst>
      <p:ext uri="{BB962C8B-B14F-4D97-AF65-F5344CB8AC3E}">
        <p14:creationId xmlns:p14="http://schemas.microsoft.com/office/powerpoint/2010/main" val="317199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OOP</a:t>
            </a:r>
          </a:p>
          <a:p>
            <a:pPr lvl="1"/>
            <a:r>
              <a:rPr lang="en-US" altLang="ko-KR" b="1" dirty="0"/>
              <a:t>Overloading/Overriding</a:t>
            </a:r>
          </a:p>
          <a:p>
            <a:pPr lvl="2"/>
            <a:r>
              <a:rPr lang="en-US" altLang="ko-KR" dirty="0"/>
              <a:t>Overloading : </a:t>
            </a:r>
            <a:r>
              <a:rPr lang="ko-KR" altLang="en-US" dirty="0"/>
              <a:t>확장</a:t>
            </a:r>
            <a:r>
              <a:rPr lang="en-US" altLang="ko-KR" dirty="0"/>
              <a:t>. </a:t>
            </a:r>
            <a:r>
              <a:rPr lang="ko-KR" altLang="en-US" dirty="0"/>
              <a:t>상속받은 속성과 추가한 속성을 모두 가지고 있음</a:t>
            </a:r>
            <a:endParaRPr lang="en-US" altLang="ko-KR" dirty="0"/>
          </a:p>
          <a:p>
            <a:pPr lvl="3"/>
            <a:r>
              <a:rPr lang="ko-KR" altLang="en-US" dirty="0"/>
              <a:t>속성이 여러 개일 때 </a:t>
            </a:r>
            <a:r>
              <a:rPr lang="en-US" altLang="ko-KR" dirty="0"/>
              <a:t>java</a:t>
            </a:r>
            <a:r>
              <a:rPr lang="ko-KR" altLang="en-US" dirty="0"/>
              <a:t>는 매개변수 개수</a:t>
            </a:r>
            <a:r>
              <a:rPr lang="en-US" altLang="ko-KR" dirty="0"/>
              <a:t>, </a:t>
            </a:r>
            <a:r>
              <a:rPr lang="ko-KR" altLang="en-US" dirty="0"/>
              <a:t>매개변수 순서대로 데이터 타입으로 구분하므로 매개변수 개수가 같을 시 순서대로 데이터 타입으로 구분함</a:t>
            </a:r>
            <a:r>
              <a:rPr lang="en-US" altLang="ko-KR" dirty="0"/>
              <a:t>. </a:t>
            </a:r>
            <a:r>
              <a:rPr lang="ko-KR" altLang="en-US" dirty="0"/>
              <a:t>다른 속성이라도 매개변수 개수</a:t>
            </a:r>
            <a:r>
              <a:rPr lang="en-US" altLang="ko-KR" dirty="0"/>
              <a:t>, </a:t>
            </a:r>
            <a:r>
              <a:rPr lang="ko-KR" altLang="en-US" dirty="0"/>
              <a:t>순서대로 데이터 타입이 같으면 같은 속성으로 인식함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Overriding : </a:t>
            </a:r>
            <a:r>
              <a:rPr lang="ko-KR" altLang="en-US" dirty="0"/>
              <a:t>덮어씀</a:t>
            </a:r>
            <a:r>
              <a:rPr lang="en-US" altLang="ko-KR" dirty="0"/>
              <a:t>. 1</a:t>
            </a:r>
            <a:r>
              <a:rPr lang="ko-KR" altLang="en-US" dirty="0"/>
              <a:t>개의 속성만 가지고 있음</a:t>
            </a:r>
            <a:endParaRPr lang="en-US" altLang="ko-KR" dirty="0"/>
          </a:p>
          <a:p>
            <a:pPr lvl="2"/>
            <a:r>
              <a:rPr lang="ko-KR" altLang="en-US" dirty="0"/>
              <a:t>코드에서 </a:t>
            </a:r>
            <a:r>
              <a:rPr lang="en-US" altLang="ko-KR" dirty="0"/>
              <a:t>@Overload, @Override</a:t>
            </a:r>
            <a:r>
              <a:rPr lang="ko-KR" altLang="en-US" dirty="0"/>
              <a:t> 작성 시 시스템에서 체크함 </a:t>
            </a:r>
          </a:p>
          <a:p>
            <a:pPr lvl="1"/>
            <a:r>
              <a:rPr lang="ko-KR" altLang="en-US" b="1" dirty="0"/>
              <a:t>상속</a:t>
            </a:r>
            <a:r>
              <a:rPr lang="en-US" altLang="ko-KR" b="1" dirty="0"/>
              <a:t>(inheritance-&gt;implement-abstract</a:t>
            </a:r>
            <a:r>
              <a:rPr lang="ko-KR" altLang="en-US" b="1" dirty="0"/>
              <a:t> </a:t>
            </a:r>
            <a:r>
              <a:rPr lang="en-US" altLang="ko-KR" b="1" dirty="0"/>
              <a:t>class</a:t>
            </a:r>
            <a:r>
              <a:rPr lang="ko-KR" altLang="en-US" b="1" dirty="0"/>
              <a:t> 연결</a:t>
            </a:r>
            <a:r>
              <a:rPr lang="en-US" altLang="ko-KR" b="1" dirty="0"/>
              <a:t>)</a:t>
            </a:r>
            <a:r>
              <a:rPr lang="ko-KR" altLang="en-US" b="1" dirty="0"/>
              <a:t>과 </a:t>
            </a:r>
            <a:r>
              <a:rPr lang="ko-KR" altLang="en-US" b="1" dirty="0" err="1"/>
              <a:t>다형성</a:t>
            </a:r>
            <a:endParaRPr lang="en-US" altLang="ko-KR" b="1" dirty="0"/>
          </a:p>
          <a:p>
            <a:pPr lvl="2"/>
            <a:r>
              <a:rPr lang="ko-KR" altLang="en-US" dirty="0"/>
              <a:t>상속 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JAVA </a:t>
            </a:r>
            <a:r>
              <a:rPr lang="ko-KR" altLang="en-US" dirty="0"/>
              <a:t>개념 이해</a:t>
            </a:r>
            <a:r>
              <a:rPr lang="en-US" altLang="ko-KR" dirty="0"/>
              <a:t>&amp;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79260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 내용을 </a:t>
            </a:r>
            <a:r>
              <a:rPr lang="en-US" altLang="ko-KR" b="1" dirty="0" err="1"/>
              <a:t>JavaspringBoot</a:t>
            </a:r>
            <a:r>
              <a:rPr lang="ko-KR" altLang="en-US" b="1" dirty="0"/>
              <a:t>로 변환</a:t>
            </a:r>
            <a:endParaRPr lang="en-US" altLang="ko-KR" b="1" dirty="0"/>
          </a:p>
          <a:p>
            <a:r>
              <a:rPr lang="en-US" altLang="ko-KR" b="1" dirty="0" err="1"/>
              <a:t>JavaSpringBoot</a:t>
            </a:r>
            <a:r>
              <a:rPr lang="en-US" altLang="ko-KR" b="1" dirty="0"/>
              <a:t> “Hello world” </a:t>
            </a:r>
            <a:r>
              <a:rPr lang="ko-KR" altLang="en-US" b="1" dirty="0"/>
              <a:t>프로젝트 </a:t>
            </a:r>
            <a:endParaRPr lang="en-US" altLang="ko-KR" b="1" dirty="0"/>
          </a:p>
          <a:p>
            <a:r>
              <a:rPr lang="en-US" altLang="ko-KR" b="1" dirty="0" err="1"/>
              <a:t>Postgresql</a:t>
            </a:r>
            <a:r>
              <a:rPr lang="en-US" altLang="ko-KR" b="1" dirty="0"/>
              <a:t> </a:t>
            </a:r>
            <a:r>
              <a:rPr lang="ko-KR" altLang="en-US" b="1" dirty="0"/>
              <a:t>연계 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</a:t>
            </a:r>
            <a:r>
              <a:rPr lang="en-US" altLang="ko-KR" dirty="0" err="1"/>
              <a:t>JavaSpringBoot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9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/>
              <a:t>JavaspringBoot</a:t>
            </a:r>
            <a:r>
              <a:rPr lang="en-US" altLang="ko-KR" dirty="0"/>
              <a:t> </a:t>
            </a:r>
            <a:r>
              <a:rPr lang="ko-KR" altLang="en-US" dirty="0"/>
              <a:t>설정 후 다운로드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Gradle </a:t>
            </a:r>
            <a:r>
              <a:rPr lang="ko-KR" altLang="en-US" dirty="0"/>
              <a:t>다운로드 후 </a:t>
            </a:r>
            <a:r>
              <a:rPr lang="ko-KR" altLang="en-US" dirty="0" err="1"/>
              <a:t>임포트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프로젝트 구조 생성 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Config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Controller</a:t>
            </a:r>
          </a:p>
          <a:p>
            <a:pPr marL="914400" lvl="1" indent="-457200">
              <a:buAutoNum type="arabicPeriod"/>
            </a:pPr>
            <a:r>
              <a:rPr lang="en-US" altLang="ko-KR" dirty="0" err="1"/>
              <a:t>Dto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Model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Repository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Service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Run project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Postman </a:t>
            </a:r>
            <a:r>
              <a:rPr lang="ko-KR" altLang="en-US" dirty="0"/>
              <a:t>사용하여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</p:spTree>
    <p:extLst>
      <p:ext uri="{BB962C8B-B14F-4D97-AF65-F5344CB8AC3E}">
        <p14:creationId xmlns:p14="http://schemas.microsoft.com/office/powerpoint/2010/main" val="160526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/>
              <a:t>JavaspringBoot</a:t>
            </a:r>
            <a:r>
              <a:rPr lang="en-US" altLang="ko-KR" dirty="0"/>
              <a:t> </a:t>
            </a:r>
            <a:r>
              <a:rPr lang="ko-KR" altLang="en-US" dirty="0"/>
              <a:t>설정 후 다운로드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C6CFA-3509-E007-54F1-824D2D68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14" y="2234597"/>
            <a:ext cx="7246248" cy="42582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660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/>
              <a:t>Gradle </a:t>
            </a:r>
            <a:r>
              <a:rPr lang="ko-KR" altLang="en-US" dirty="0"/>
              <a:t>다운로드 후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버전 </a:t>
            </a:r>
            <a:r>
              <a:rPr lang="en-US" altLang="ko-KR" dirty="0"/>
              <a:t>: v.7.6.4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임포트</a:t>
            </a:r>
            <a:r>
              <a:rPr lang="ko-KR" altLang="en-US" dirty="0"/>
              <a:t> 방법 </a:t>
            </a:r>
            <a:r>
              <a:rPr lang="en-US" altLang="ko-KR" dirty="0"/>
              <a:t>: file – settings – build~ - build tools – </a:t>
            </a:r>
            <a:r>
              <a:rPr lang="en-US" altLang="ko-KR" dirty="0" err="1"/>
              <a:t>gradle</a:t>
            </a:r>
            <a:r>
              <a:rPr lang="en-US" altLang="ko-KR" dirty="0"/>
              <a:t> – </a:t>
            </a:r>
            <a:r>
              <a:rPr lang="ko-KR" altLang="en-US" dirty="0"/>
              <a:t>다운로드 받아 압축 푼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파일 불러오기</a:t>
            </a:r>
            <a:r>
              <a:rPr lang="en-US" altLang="ko-KR" dirty="0"/>
              <a:t>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</p:spTree>
    <p:extLst>
      <p:ext uri="{BB962C8B-B14F-4D97-AF65-F5344CB8AC3E}">
        <p14:creationId xmlns:p14="http://schemas.microsoft.com/office/powerpoint/2010/main" val="219747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프로젝트 구조 생성</a:t>
            </a:r>
            <a:endParaRPr lang="en-US" altLang="ko-KR" dirty="0"/>
          </a:p>
          <a:p>
            <a:pPr lvl="1"/>
            <a:r>
              <a:rPr lang="en-US" altLang="ko-KR" dirty="0"/>
              <a:t>Controller</a:t>
            </a:r>
          </a:p>
          <a:p>
            <a:pPr lvl="1"/>
            <a:r>
              <a:rPr lang="en-US" altLang="ko-KR" dirty="0" err="1"/>
              <a:t>Dto</a:t>
            </a:r>
            <a:endParaRPr lang="en-US" altLang="ko-KR" dirty="0"/>
          </a:p>
          <a:p>
            <a:pPr lvl="1"/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Repository</a:t>
            </a:r>
          </a:p>
          <a:p>
            <a:pPr lvl="1"/>
            <a:r>
              <a:rPr lang="en-US" altLang="ko-KR" dirty="0"/>
              <a:t>Service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28DE66-6627-4D22-42C0-D3FE8298B120}"/>
              </a:ext>
            </a:extLst>
          </p:cNvPr>
          <p:cNvSpPr/>
          <p:nvPr/>
        </p:nvSpPr>
        <p:spPr>
          <a:xfrm>
            <a:off x="8349133" y="2668404"/>
            <a:ext cx="1480871" cy="610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1C9D87-60C3-8BC7-4E11-C76E84555F9D}"/>
              </a:ext>
            </a:extLst>
          </p:cNvPr>
          <p:cNvSpPr/>
          <p:nvPr/>
        </p:nvSpPr>
        <p:spPr>
          <a:xfrm>
            <a:off x="7397283" y="1802922"/>
            <a:ext cx="1480871" cy="6100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2A879E-D8E8-E723-B910-210734931789}"/>
              </a:ext>
            </a:extLst>
          </p:cNvPr>
          <p:cNvSpPr/>
          <p:nvPr/>
        </p:nvSpPr>
        <p:spPr>
          <a:xfrm>
            <a:off x="7397283" y="3510045"/>
            <a:ext cx="1480871" cy="6100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D2BB49-FA17-1FEC-8635-5832AA454439}"/>
              </a:ext>
            </a:extLst>
          </p:cNvPr>
          <p:cNvSpPr/>
          <p:nvPr/>
        </p:nvSpPr>
        <p:spPr>
          <a:xfrm>
            <a:off x="8349134" y="4347819"/>
            <a:ext cx="1480871" cy="610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Dto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70950-A610-F4D7-8EEC-EA4BF1282449}"/>
              </a:ext>
            </a:extLst>
          </p:cNvPr>
          <p:cNvSpPr/>
          <p:nvPr/>
        </p:nvSpPr>
        <p:spPr>
          <a:xfrm>
            <a:off x="7397283" y="5217168"/>
            <a:ext cx="1480871" cy="6100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CC0017-7438-2189-2D71-609215F51F35}"/>
              </a:ext>
            </a:extLst>
          </p:cNvPr>
          <p:cNvCxnSpPr>
            <a:stCxn id="6" idx="2"/>
          </p:cNvCxnSpPr>
          <p:nvPr/>
        </p:nvCxnSpPr>
        <p:spPr>
          <a:xfrm flipH="1">
            <a:off x="8137718" y="2412924"/>
            <a:ext cx="1" cy="1070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D72618-AAC0-E8AE-6573-2669C42ED2A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137719" y="4120047"/>
            <a:ext cx="0" cy="1097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2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Repository</a:t>
            </a:r>
          </a:p>
          <a:p>
            <a:pPr lvl="1"/>
            <a:r>
              <a:rPr lang="en-US" altLang="ko-KR" dirty="0"/>
              <a:t>Interface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1"/>
            <a:r>
              <a:rPr lang="ko-KR" altLang="en-US" dirty="0"/>
              <a:t>필요한 </a:t>
            </a:r>
            <a:r>
              <a:rPr lang="en-US" altLang="ko-KR" dirty="0"/>
              <a:t>Annotation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로 </a:t>
            </a:r>
            <a:r>
              <a:rPr lang="en-US" altLang="ko-KR" dirty="0" err="1"/>
              <a:t>activitycode</a:t>
            </a:r>
            <a:r>
              <a:rPr lang="en-US" altLang="ko-KR" dirty="0"/>
              <a:t>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 marL="1371600" lvl="2" indent="-457200">
              <a:buAutoNum type="arabicPeriod"/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2499DCD-42E0-D00E-185C-5472C58E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89" y="3613646"/>
            <a:ext cx="6651110" cy="21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922"/>
            <a:ext cx="5741709" cy="4374042"/>
          </a:xfrm>
        </p:spPr>
        <p:txBody>
          <a:bodyPr/>
          <a:lstStyle/>
          <a:p>
            <a:r>
              <a:rPr lang="en-US" altLang="ko-KR" b="1" dirty="0"/>
              <a:t>Model</a:t>
            </a:r>
          </a:p>
          <a:p>
            <a:pPr lvl="1"/>
            <a:r>
              <a:rPr lang="ko-KR" altLang="en-US" dirty="0"/>
              <a:t>데이터를 넣을 구조 생성 </a:t>
            </a:r>
            <a:endParaRPr lang="en-US" altLang="ko-KR" dirty="0"/>
          </a:p>
          <a:p>
            <a:pPr lvl="1"/>
            <a:r>
              <a:rPr lang="ko-KR" altLang="en-US" dirty="0"/>
              <a:t>필요한 </a:t>
            </a:r>
            <a:r>
              <a:rPr lang="en-US" altLang="ko-KR" dirty="0"/>
              <a:t>Annotation </a:t>
            </a:r>
            <a:r>
              <a:rPr lang="ko-KR" altLang="en-US" dirty="0"/>
              <a:t>선언 </a:t>
            </a:r>
            <a:endParaRPr lang="en-US" altLang="ko-KR" dirty="0"/>
          </a:p>
          <a:p>
            <a:pPr lvl="2"/>
            <a:r>
              <a:rPr lang="en-US" altLang="ko-KR" dirty="0"/>
              <a:t>Getter : private</a:t>
            </a:r>
            <a:r>
              <a:rPr lang="ko-KR" altLang="en-US" dirty="0"/>
              <a:t> 데이터를 외부에서 사용</a:t>
            </a:r>
            <a:endParaRPr lang="en-US" altLang="ko-KR" dirty="0"/>
          </a:p>
          <a:p>
            <a:pPr lvl="2"/>
            <a:r>
              <a:rPr lang="en-US" altLang="ko-KR" dirty="0"/>
              <a:t>Setter : private </a:t>
            </a:r>
            <a:r>
              <a:rPr lang="ko-KR" altLang="en-US" dirty="0"/>
              <a:t>데이터를 외부에서 세팅</a:t>
            </a:r>
            <a:endParaRPr lang="en-US" altLang="ko-KR" dirty="0"/>
          </a:p>
          <a:p>
            <a:pPr lvl="2"/>
            <a:r>
              <a:rPr lang="en-US" altLang="ko-KR" dirty="0"/>
              <a:t>Entity : DB</a:t>
            </a:r>
            <a:r>
              <a:rPr lang="ko-KR" altLang="en-US" dirty="0"/>
              <a:t>와 연결함</a:t>
            </a:r>
            <a:endParaRPr lang="en-US" altLang="ko-KR" dirty="0"/>
          </a:p>
          <a:p>
            <a:pPr lvl="2"/>
            <a:r>
              <a:rPr lang="en-US" altLang="ko-KR" dirty="0" err="1"/>
              <a:t>ToString</a:t>
            </a:r>
            <a:r>
              <a:rPr lang="en-US" altLang="ko-KR" dirty="0"/>
              <a:t> : string</a:t>
            </a:r>
            <a:r>
              <a:rPr lang="ko-KR" altLang="en-US" dirty="0"/>
              <a:t>으로 선언하여 데이터의 메모리</a:t>
            </a:r>
            <a:r>
              <a:rPr lang="en-US" altLang="ko-KR" dirty="0"/>
              <a:t> </a:t>
            </a:r>
            <a:r>
              <a:rPr lang="ko-KR" altLang="en-US" dirty="0"/>
              <a:t>값이 아닌 </a:t>
            </a:r>
            <a:r>
              <a:rPr lang="ko-KR" altLang="en-US" dirty="0" err="1"/>
              <a:t>대상값을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/>
            <a:r>
              <a:rPr lang="en-US" altLang="ko-KR" dirty="0"/>
              <a:t>Builder : </a:t>
            </a:r>
            <a:r>
              <a:rPr lang="ko-KR" altLang="en-US" dirty="0"/>
              <a:t>초기값 세팅 및 인스턴스를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2"/>
            <a:r>
              <a:rPr lang="en-US" altLang="ko-KR" dirty="0" err="1"/>
              <a:t>NoArgsConstructor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class</a:t>
            </a:r>
            <a:r>
              <a:rPr lang="ko-KR" altLang="en-US" dirty="0"/>
              <a:t>의 어느 필드도 파라미터로 받지 않는 생성자를 생성 </a:t>
            </a:r>
            <a:endParaRPr lang="en-US" altLang="ko-KR" dirty="0"/>
          </a:p>
          <a:p>
            <a:pPr lvl="2"/>
            <a:r>
              <a:rPr lang="en-US" altLang="ko-KR" dirty="0" err="1"/>
              <a:t>AllArgsConstructor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class</a:t>
            </a:r>
            <a:r>
              <a:rPr lang="ko-KR" altLang="en-US" dirty="0"/>
              <a:t>의 모든 필드를 파라미터로 받는 생성자를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2" indent="-457200">
              <a:buAutoNum type="arabicPeriod"/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18131B-2547-6A13-690B-190EC360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12" y="1802922"/>
            <a:ext cx="5118237" cy="38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922"/>
            <a:ext cx="5741709" cy="4374042"/>
          </a:xfrm>
        </p:spPr>
        <p:txBody>
          <a:bodyPr/>
          <a:lstStyle/>
          <a:p>
            <a:r>
              <a:rPr lang="en-US" altLang="ko-KR" b="1" dirty="0"/>
              <a:t>Service</a:t>
            </a:r>
          </a:p>
          <a:p>
            <a:pPr lvl="1"/>
            <a:r>
              <a:rPr lang="ko-KR" altLang="en-US" dirty="0"/>
              <a:t>처리할 액션을 정의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2" indent="-457200">
              <a:buAutoNum type="arabicPeriod"/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9CA411-F0A1-C90F-0025-4711E831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83" y="3946746"/>
            <a:ext cx="7820250" cy="2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8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2922"/>
            <a:ext cx="5394960" cy="4374042"/>
          </a:xfrm>
        </p:spPr>
        <p:txBody>
          <a:bodyPr/>
          <a:lstStyle/>
          <a:p>
            <a:r>
              <a:rPr lang="en-US" altLang="ko-KR" b="1" dirty="0"/>
              <a:t>Service</a:t>
            </a:r>
          </a:p>
          <a:p>
            <a:pPr lvl="1"/>
            <a:r>
              <a:rPr lang="ko-KR" altLang="en-US" dirty="0"/>
              <a:t>필요한 </a:t>
            </a:r>
            <a:r>
              <a:rPr lang="en-US" altLang="ko-KR" dirty="0"/>
              <a:t>Annotation </a:t>
            </a:r>
            <a:r>
              <a:rPr lang="ko-KR" altLang="en-US" dirty="0"/>
              <a:t>선언 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로 받아온 모델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 err="1"/>
              <a:t>Dto</a:t>
            </a:r>
            <a:r>
              <a:rPr lang="ko-KR" altLang="en-US" dirty="0"/>
              <a:t>에 복사하는 코드 삽입</a:t>
            </a:r>
            <a:endParaRPr lang="en-US" altLang="ko-KR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로 데이터를 검색하는 코드 삽입  </a:t>
            </a:r>
            <a:endParaRPr lang="en-US" altLang="ko-KR" dirty="0"/>
          </a:p>
          <a:p>
            <a:pPr marL="1371600" lvl="2" indent="-457200">
              <a:buAutoNum type="arabicPeriod"/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F7E847-CDE4-07F4-D66C-47F6D6A1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53" y="1544129"/>
            <a:ext cx="5803896" cy="35005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570259-72BE-8DB7-0E23-6065996B1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53" y="5044686"/>
            <a:ext cx="5798647" cy="223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  <a:r>
              <a:rPr lang="en-US" altLang="ko-KR" dirty="0"/>
              <a:t>&amp;</a:t>
            </a:r>
            <a:r>
              <a:rPr lang="ko-KR" altLang="en-US" dirty="0"/>
              <a:t>사용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73930-E78C-43A1-B5DD-05B1EB89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주제 </a:t>
            </a:r>
            <a:r>
              <a:rPr lang="en-US" altLang="ko-KR" sz="2400" dirty="0"/>
              <a:t>: </a:t>
            </a:r>
            <a:r>
              <a:rPr lang="ko-KR" altLang="en-US" sz="2400" dirty="0"/>
              <a:t>코드 데이터 관리</a:t>
            </a:r>
            <a:endParaRPr lang="en-US" altLang="ko-KR" sz="2400" dirty="0"/>
          </a:p>
          <a:p>
            <a:r>
              <a:rPr lang="ko-KR" altLang="en-US" sz="2400" dirty="0"/>
              <a:t>사용 데이터 </a:t>
            </a:r>
            <a:r>
              <a:rPr lang="en-US" altLang="ko-KR" sz="2400" dirty="0"/>
              <a:t>: SWIT </a:t>
            </a:r>
            <a:r>
              <a:rPr lang="ko-KR" altLang="en-US" sz="2400" dirty="0"/>
              <a:t>코드 마스터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38DBD-CC51-9D7F-E82F-ED9ECED2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47" y="2852274"/>
            <a:ext cx="664937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1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2922"/>
            <a:ext cx="9950840" cy="4374042"/>
          </a:xfrm>
        </p:spPr>
        <p:txBody>
          <a:bodyPr/>
          <a:lstStyle/>
          <a:p>
            <a:r>
              <a:rPr lang="en-US" altLang="ko-KR" b="1" dirty="0"/>
              <a:t>DTO</a:t>
            </a:r>
          </a:p>
          <a:p>
            <a:pPr lvl="1"/>
            <a:r>
              <a:rPr lang="ko-KR" altLang="en-US" dirty="0"/>
              <a:t>모델의 데이터를 전달하기 위해 사용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의 데이터를 복사하여 사용</a:t>
            </a:r>
            <a:endParaRPr lang="en-US" altLang="ko-KR" dirty="0"/>
          </a:p>
          <a:p>
            <a:pPr marL="1371600" lvl="2" indent="-457200">
              <a:buAutoNum type="arabicPeriod"/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882751-BE79-FCCA-C8F8-1773FF44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59" y="2885303"/>
            <a:ext cx="6928240" cy="38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3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2922"/>
            <a:ext cx="4186381" cy="4374042"/>
          </a:xfrm>
        </p:spPr>
        <p:txBody>
          <a:bodyPr/>
          <a:lstStyle/>
          <a:p>
            <a:r>
              <a:rPr lang="en-US" altLang="ko-KR" b="1" dirty="0"/>
              <a:t>Controller</a:t>
            </a:r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를 호출함</a:t>
            </a:r>
            <a:endParaRPr lang="en-US" altLang="ko-KR" dirty="0"/>
          </a:p>
          <a:p>
            <a:pPr lvl="1"/>
            <a:r>
              <a:rPr lang="en-US" altLang="ko-KR" dirty="0"/>
              <a:t>Spring</a:t>
            </a:r>
            <a:r>
              <a:rPr lang="ko-KR" altLang="en-US" dirty="0"/>
              <a:t>이 요청을 받은 주소 </a:t>
            </a:r>
            <a:r>
              <a:rPr lang="en-US" altLang="ko-KR" dirty="0" err="1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service </a:t>
            </a:r>
            <a:r>
              <a:rPr lang="ko-KR" altLang="en-US" dirty="0"/>
              <a:t>간 매핑함 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를 호출할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생성  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에서 사용할 </a:t>
            </a:r>
            <a:r>
              <a:rPr lang="en-US" altLang="ko-KR" dirty="0"/>
              <a:t>class</a:t>
            </a:r>
            <a:r>
              <a:rPr lang="ko-KR" altLang="en-US" dirty="0"/>
              <a:t>를 선택하여 선언 </a:t>
            </a:r>
            <a:endParaRPr lang="en-US" altLang="ko-KR" dirty="0"/>
          </a:p>
          <a:p>
            <a:pPr marL="1371600" lvl="2" indent="-457200">
              <a:buAutoNum type="arabicPeriod"/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1</a:t>
            </a:r>
            <a:r>
              <a:rPr lang="ko-KR" altLang="en-US" dirty="0"/>
              <a:t>주차 내용을 </a:t>
            </a:r>
            <a:r>
              <a:rPr lang="en-US" altLang="ko-KR" dirty="0" err="1"/>
              <a:t>JavaspringBoot</a:t>
            </a:r>
            <a:r>
              <a:rPr lang="ko-KR" altLang="en-US" dirty="0"/>
              <a:t>로 구현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DB6C75-EC90-DC9F-7B07-260D5063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37" y="2205106"/>
            <a:ext cx="6849509" cy="1223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FA4CD4-6B09-72E8-7E18-BF171E50E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51" y="3637509"/>
            <a:ext cx="6785095" cy="29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주차에 사용한 라이브러리 조사 및 라이브러리 조사</a:t>
            </a:r>
            <a:r>
              <a:rPr lang="en-US" altLang="ko-KR" dirty="0"/>
              <a:t>(</a:t>
            </a:r>
            <a:r>
              <a:rPr lang="ko-KR" altLang="en-US" dirty="0"/>
              <a:t>사용하지 않는 라이브러리를 제거하여 리소스를 줄이기 위함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완료</a:t>
            </a:r>
            <a:r>
              <a:rPr lang="en-US" altLang="ko-KR" dirty="0"/>
              <a:t>] GET,POST,PUT,PATCH,DELETE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완료</a:t>
            </a:r>
            <a:r>
              <a:rPr lang="en-US" altLang="ko-KR" dirty="0"/>
              <a:t>] URL</a:t>
            </a:r>
            <a:r>
              <a:rPr lang="ko-KR" altLang="en-US" dirty="0"/>
              <a:t>에 포함된 파라미터를 </a:t>
            </a:r>
            <a:r>
              <a:rPr lang="en-US" altLang="ko-KR" dirty="0"/>
              <a:t>Request body</a:t>
            </a:r>
            <a:r>
              <a:rPr lang="ko-KR" altLang="en-US" dirty="0"/>
              <a:t>로 요청</a:t>
            </a:r>
            <a:endParaRPr lang="en-US" altLang="ko-KR" dirty="0"/>
          </a:p>
          <a:p>
            <a:r>
              <a:rPr lang="en-US" altLang="ko-KR" dirty="0"/>
              <a:t>Authorization </a:t>
            </a:r>
            <a:r>
              <a:rPr lang="ko-KR" altLang="en-US" dirty="0"/>
              <a:t>설정 조사 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진행</a:t>
            </a:r>
            <a:r>
              <a:rPr lang="en-US" altLang="ko-KR"/>
              <a:t>] Headers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r>
              <a:rPr lang="ko-KR" altLang="en-US" dirty="0"/>
              <a:t>복잡한 쿼리 사용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API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067AF8-2465-D4C2-9D7B-96CA0EAF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68" y="4611854"/>
            <a:ext cx="6885295" cy="1660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90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파라미터에 있던 </a:t>
            </a:r>
            <a:r>
              <a:rPr lang="en-US" altLang="ko-KR" dirty="0" err="1"/>
              <a:t>activitycode</a:t>
            </a:r>
            <a:r>
              <a:rPr lang="ko-KR" altLang="en-US" dirty="0"/>
              <a:t>를 </a:t>
            </a:r>
            <a:r>
              <a:rPr lang="en-US" altLang="ko-KR" dirty="0"/>
              <a:t>body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Controller,Service</a:t>
            </a:r>
            <a:r>
              <a:rPr lang="ko-KR" altLang="en-US" dirty="0"/>
              <a:t>에서 파라미터에 있던 </a:t>
            </a:r>
            <a:r>
              <a:rPr lang="en-US" altLang="ko-KR" dirty="0" err="1"/>
              <a:t>activitycode</a:t>
            </a:r>
            <a:r>
              <a:rPr lang="en-US" altLang="ko-KR" dirty="0"/>
              <a:t>(id) </a:t>
            </a:r>
            <a:r>
              <a:rPr lang="ko-KR" altLang="en-US" dirty="0"/>
              <a:t>삭제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DTO</a:t>
            </a:r>
            <a:r>
              <a:rPr lang="ko-KR" altLang="en-US" dirty="0"/>
              <a:t>에 </a:t>
            </a:r>
            <a:r>
              <a:rPr lang="en-US" altLang="ko-KR" dirty="0" err="1"/>
              <a:t>activitycode</a:t>
            </a:r>
            <a:r>
              <a:rPr lang="ko-KR" altLang="en-US" dirty="0"/>
              <a:t>가 이미 있는 값이었기 때문에 그대로 사용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: URL</a:t>
            </a:r>
            <a:r>
              <a:rPr lang="ko-KR" altLang="en-US" b="1" dirty="0"/>
              <a:t>에 포함된 파라미터를 </a:t>
            </a:r>
            <a:r>
              <a:rPr lang="en-US" altLang="ko-KR" b="1" dirty="0"/>
              <a:t>Request body</a:t>
            </a:r>
            <a:r>
              <a:rPr lang="ko-KR" altLang="en-US" b="1" dirty="0"/>
              <a:t>로 요청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EC6B23-8B12-0F98-AABF-808847E4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54" y="3576952"/>
            <a:ext cx="5365898" cy="1294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5A1E76-D93E-1807-7871-D274AE308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746" y="3164059"/>
            <a:ext cx="5940186" cy="3546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8895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81DE5C-0793-8833-989D-45036CCD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62" y="2234558"/>
            <a:ext cx="7061775" cy="4258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BC770730-7216-0D52-DE33-622182D8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F5F8F33-F525-A3A7-4DBD-646AD3446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GET,POST,PUT,PATCH,DELETE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2472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GET,POST,PUT,PATCH,DELETE 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BD47BB-2FB5-5A9E-0E98-C2D5358D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33" y="2289978"/>
            <a:ext cx="5683466" cy="2808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F99AAF-78B7-03B8-30C7-EF9CDEBF7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64" y="2289978"/>
            <a:ext cx="6510932" cy="3930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10AC31-4221-1079-41F6-BA389045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34" y="5305003"/>
            <a:ext cx="5683466" cy="7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2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GET,POST,PUT,PATCH,DELETE 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00B3-0FA0-7F70-DAA9-591F9604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8" y="2243053"/>
            <a:ext cx="5491877" cy="2938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FC7359-0D30-51DC-27A8-7C35FA3E9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9" y="5214805"/>
            <a:ext cx="5491878" cy="808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16D146-A166-CD9B-F828-EA28425E7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964" y="1544129"/>
            <a:ext cx="5971800" cy="3670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AF0C24-D920-E642-CD67-BAF38C5CF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364" y="5313871"/>
            <a:ext cx="3571346" cy="1446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116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GET,POST,PUT,PATCH,DELETE </a:t>
            </a:r>
            <a:r>
              <a:rPr lang="ko-KR" altLang="en-US" dirty="0"/>
              <a:t>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A2BD2C-0683-4C30-A295-D4DDC2C3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76" y="1663131"/>
            <a:ext cx="8473778" cy="5058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73A4E3D-D410-33A7-2592-E0F19994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922"/>
            <a:ext cx="10515600" cy="4374042"/>
          </a:xfrm>
        </p:spPr>
        <p:txBody>
          <a:bodyPr/>
          <a:lstStyle/>
          <a:p>
            <a:r>
              <a:rPr lang="en-US" altLang="ko-KR" dirty="0"/>
              <a:t>PATCH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89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GET,POST,PUT,PATCH,DELETE 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A30D0D-5E44-989F-8AF6-32F521A7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7" y="2360520"/>
            <a:ext cx="4083344" cy="1225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104BD-0073-BC3E-1AFB-3674D1E43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154" y="2307411"/>
            <a:ext cx="7146846" cy="3714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6AD893-F52C-A6A5-20F6-EE608DCF7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37" y="3759435"/>
            <a:ext cx="5705928" cy="10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</a:t>
            </a:r>
            <a:r>
              <a:rPr lang="en-US" altLang="ko-KR" dirty="0"/>
              <a:t>: HTTP</a:t>
            </a:r>
            <a:r>
              <a:rPr lang="ko-KR" altLang="en-US" dirty="0"/>
              <a:t>메시지</a:t>
            </a:r>
            <a:r>
              <a:rPr lang="en-US" altLang="ko-KR" dirty="0"/>
              <a:t>(request/response) </a:t>
            </a:r>
            <a:r>
              <a:rPr lang="ko-KR" altLang="en-US" dirty="0"/>
              <a:t>정보 요약</a:t>
            </a:r>
            <a:endParaRPr lang="en-US" altLang="ko-KR" dirty="0"/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정보 전달 및 페이지 속도 처리</a:t>
            </a:r>
            <a:r>
              <a:rPr lang="en-US" altLang="ko-KR" dirty="0"/>
              <a:t>(</a:t>
            </a:r>
            <a:r>
              <a:rPr lang="ko-KR" altLang="en-US" dirty="0"/>
              <a:t>코드 압축</a:t>
            </a:r>
            <a:r>
              <a:rPr lang="en-US" altLang="ko-KR" dirty="0"/>
              <a:t>,</a:t>
            </a:r>
            <a:r>
              <a:rPr lang="ko-KR" altLang="en-US" dirty="0"/>
              <a:t>이미지 처리</a:t>
            </a:r>
            <a:r>
              <a:rPr lang="en-US" altLang="ko-KR" dirty="0"/>
              <a:t>,Lazy </a:t>
            </a:r>
            <a:r>
              <a:rPr lang="en-US" altLang="ko-KR" dirty="0" err="1"/>
              <a:t>Loading,Critical</a:t>
            </a:r>
            <a:r>
              <a:rPr lang="en-US" altLang="ko-KR" dirty="0"/>
              <a:t> </a:t>
            </a:r>
            <a:r>
              <a:rPr lang="en-US" altLang="ko-KR" dirty="0" err="1"/>
              <a:t>renderingpath</a:t>
            </a:r>
            <a:r>
              <a:rPr lang="ko-KR" altLang="en-US" dirty="0"/>
              <a:t> 외 방식</a:t>
            </a:r>
            <a:r>
              <a:rPr lang="en-US" altLang="ko-KR" dirty="0"/>
              <a:t>)</a:t>
            </a:r>
            <a:r>
              <a:rPr lang="ko-KR" altLang="en-US" dirty="0"/>
              <a:t>를 위한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General : </a:t>
            </a: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자체에 대한 일반적인 정보</a:t>
            </a:r>
            <a:endParaRPr lang="en-US" altLang="ko-KR" dirty="0"/>
          </a:p>
          <a:p>
            <a:pPr lvl="1"/>
            <a:r>
              <a:rPr lang="en-US" altLang="ko-KR" dirty="0"/>
              <a:t>Request/response</a:t>
            </a:r>
          </a:p>
          <a:p>
            <a:pPr lvl="1"/>
            <a:r>
              <a:rPr lang="en-US" altLang="ko-KR" dirty="0"/>
              <a:t>Entity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Headers </a:t>
            </a:r>
            <a:r>
              <a:rPr lang="ko-KR" altLang="en-US" dirty="0"/>
              <a:t>구조 파악</a:t>
            </a:r>
          </a:p>
        </p:txBody>
      </p:sp>
    </p:spTree>
    <p:extLst>
      <p:ext uri="{BB962C8B-B14F-4D97-AF65-F5344CB8AC3E}">
        <p14:creationId xmlns:p14="http://schemas.microsoft.com/office/powerpoint/2010/main" val="3903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대상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73930-E78C-43A1-B5DD-05B1EB89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JAVA(MVC </a:t>
            </a:r>
            <a:r>
              <a:rPr lang="ko-KR" altLang="en-US" dirty="0"/>
              <a:t>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JAVA SPRINGBOOT</a:t>
            </a:r>
          </a:p>
          <a:p>
            <a:pPr lvl="1"/>
            <a:r>
              <a:rPr lang="en-US" altLang="ko-KR" dirty="0"/>
              <a:t>Model/view/controller</a:t>
            </a:r>
          </a:p>
          <a:p>
            <a:pPr lvl="1"/>
            <a:r>
              <a:rPr lang="ko-KR" altLang="en-US" dirty="0"/>
              <a:t>데이터 가져오는 라이브러리 </a:t>
            </a:r>
            <a:r>
              <a:rPr lang="en-US" altLang="ko-KR" dirty="0"/>
              <a:t>1</a:t>
            </a:r>
            <a:r>
              <a:rPr lang="ko-KR" altLang="en-US" dirty="0"/>
              <a:t>개 사용</a:t>
            </a:r>
            <a:endParaRPr lang="en-US" altLang="ko-KR" dirty="0"/>
          </a:p>
          <a:p>
            <a:r>
              <a:rPr lang="en-US" altLang="ko-KR" dirty="0"/>
              <a:t>API</a:t>
            </a:r>
          </a:p>
          <a:p>
            <a:r>
              <a:rPr lang="en-US" altLang="ko-KR" dirty="0" err="1"/>
              <a:t>Postgresql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530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 : </a:t>
            </a: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자체에 대한 일반적인 정보</a:t>
            </a:r>
            <a:endParaRPr lang="en-US" altLang="ko-KR" dirty="0"/>
          </a:p>
          <a:p>
            <a:pPr lvl="1"/>
            <a:r>
              <a:rPr lang="en-US" altLang="ko-KR" dirty="0"/>
              <a:t>HTTP/1.1</a:t>
            </a:r>
            <a:r>
              <a:rPr lang="ko-KR" altLang="en-US" dirty="0"/>
              <a:t>부터는 </a:t>
            </a:r>
            <a:r>
              <a:rPr lang="en-US" altLang="ko-KR" dirty="0"/>
              <a:t>General HTTP Headers</a:t>
            </a:r>
            <a:r>
              <a:rPr lang="ko-KR" altLang="en-US" dirty="0"/>
              <a:t>를 별도로 분류하지 않음 </a:t>
            </a:r>
            <a:endParaRPr lang="en-US" altLang="ko-KR" dirty="0"/>
          </a:p>
          <a:p>
            <a:pPr lvl="1"/>
            <a:r>
              <a:rPr lang="ko-KR" altLang="en-US" dirty="0"/>
              <a:t>주요 속성 </a:t>
            </a:r>
            <a:endParaRPr lang="en-US" altLang="ko-KR" dirty="0"/>
          </a:p>
          <a:p>
            <a:pPr lvl="2"/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서비스 요청 주소 </a:t>
            </a:r>
            <a:endParaRPr lang="en-US" altLang="ko-KR" dirty="0"/>
          </a:p>
          <a:p>
            <a:pPr lvl="2"/>
            <a:r>
              <a:rPr lang="en-US" altLang="ko-KR" dirty="0"/>
              <a:t>Request Method : </a:t>
            </a:r>
            <a:r>
              <a:rPr lang="ko-KR" altLang="en-US" dirty="0"/>
              <a:t>서비스 요청 방식</a:t>
            </a:r>
            <a:endParaRPr lang="en-US" altLang="ko-KR" dirty="0"/>
          </a:p>
          <a:p>
            <a:pPr lvl="2"/>
            <a:r>
              <a:rPr lang="en-US" altLang="ko-KR" dirty="0"/>
              <a:t>Status Code : </a:t>
            </a:r>
            <a:r>
              <a:rPr lang="ko-KR" altLang="en-US" dirty="0"/>
              <a:t>요청에 대한 응답 상태 코드</a:t>
            </a:r>
            <a:endParaRPr lang="en-US" altLang="ko-KR" dirty="0"/>
          </a:p>
          <a:p>
            <a:pPr lvl="2"/>
            <a:r>
              <a:rPr lang="en-US" altLang="ko-KR" dirty="0"/>
              <a:t>Remote Address : </a:t>
            </a:r>
            <a:r>
              <a:rPr lang="ko-KR" altLang="en-US" dirty="0"/>
              <a:t>서비스 접근 주소 </a:t>
            </a:r>
            <a:endParaRPr lang="en-US" altLang="ko-KR" dirty="0"/>
          </a:p>
          <a:p>
            <a:pPr lvl="2"/>
            <a:r>
              <a:rPr lang="en-US" altLang="ko-KR" dirty="0" err="1"/>
              <a:t>Refferer</a:t>
            </a:r>
            <a:r>
              <a:rPr lang="en-US" altLang="ko-KR" dirty="0"/>
              <a:t> Policy : </a:t>
            </a:r>
            <a:r>
              <a:rPr lang="ko-KR" altLang="en-US" dirty="0"/>
              <a:t>브라우저 </a:t>
            </a:r>
            <a:r>
              <a:rPr lang="ko-KR" altLang="en-US" dirty="0" err="1"/>
              <a:t>참조자</a:t>
            </a:r>
            <a:r>
              <a:rPr lang="ko-KR" altLang="en-US" dirty="0"/>
              <a:t> 정책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Headers </a:t>
            </a:r>
            <a:r>
              <a:rPr lang="ko-KR" altLang="en-US" dirty="0"/>
              <a:t>구조 파악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42558B-2145-DBDA-26EB-23849B6A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11" y="4649142"/>
            <a:ext cx="11581578" cy="1669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76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Request/response </a:t>
            </a:r>
            <a:r>
              <a:rPr lang="ko-KR" altLang="en-US" dirty="0"/>
              <a:t>공통 정보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</a:p>
          <a:p>
            <a:pPr lvl="1"/>
            <a:r>
              <a:rPr lang="en-US" altLang="ko-KR" dirty="0"/>
              <a:t>Connection :</a:t>
            </a:r>
            <a:r>
              <a:rPr lang="ko-KR" altLang="en-US" dirty="0"/>
              <a:t> 기본적으로 </a:t>
            </a:r>
            <a:r>
              <a:rPr lang="en-US" altLang="ko-KR" dirty="0"/>
              <a:t>keep-alive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Content-length</a:t>
            </a:r>
          </a:p>
          <a:p>
            <a:pPr lvl="1"/>
            <a:r>
              <a:rPr lang="en-US" altLang="ko-KR" dirty="0"/>
              <a:t>Cache-control</a:t>
            </a:r>
          </a:p>
          <a:p>
            <a:pPr lvl="1"/>
            <a:r>
              <a:rPr lang="en-US" altLang="ko-KR" dirty="0"/>
              <a:t>content-type : </a:t>
            </a:r>
            <a:r>
              <a:rPr lang="ko-KR" altLang="en-US" dirty="0"/>
              <a:t>컨텐츠 타입 및 문자열 인코딩</a:t>
            </a:r>
            <a:endParaRPr lang="en-US" altLang="ko-KR" dirty="0"/>
          </a:p>
          <a:p>
            <a:pPr lvl="1"/>
            <a:r>
              <a:rPr lang="en-US" altLang="ko-KR" dirty="0"/>
              <a:t>Content-language</a:t>
            </a:r>
          </a:p>
          <a:p>
            <a:pPr lvl="1"/>
            <a:r>
              <a:rPr lang="en-US" altLang="ko-KR" dirty="0"/>
              <a:t>Content-Encoding : </a:t>
            </a:r>
            <a:r>
              <a:rPr lang="ko-KR" altLang="en-US" dirty="0"/>
              <a:t>알고리즘으로 압축해서 보낸 응답 컨텐츠를 브라우저에서 해제하여 사용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Headers </a:t>
            </a:r>
            <a:r>
              <a:rPr lang="ko-KR" altLang="en-US" dirty="0"/>
              <a:t>구조 파악</a:t>
            </a:r>
          </a:p>
        </p:txBody>
      </p:sp>
    </p:spTree>
    <p:extLst>
      <p:ext uri="{BB962C8B-B14F-4D97-AF65-F5344CB8AC3E}">
        <p14:creationId xmlns:p14="http://schemas.microsoft.com/office/powerpoint/2010/main" val="3232662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</a:p>
          <a:p>
            <a:pPr lvl="1"/>
            <a:r>
              <a:rPr lang="en-US" altLang="ko-KR" dirty="0"/>
              <a:t>Host</a:t>
            </a:r>
          </a:p>
          <a:p>
            <a:pPr lvl="1"/>
            <a:r>
              <a:rPr lang="en-US" altLang="ko-KR" dirty="0"/>
              <a:t>User-agent : </a:t>
            </a:r>
            <a:r>
              <a:rPr lang="ko-KR" altLang="en-US" dirty="0"/>
              <a:t>사용자가 요청을 보낸 </a:t>
            </a:r>
            <a:r>
              <a:rPr lang="en-US" altLang="ko-KR" dirty="0"/>
              <a:t>agent(</a:t>
            </a:r>
            <a:r>
              <a:rPr lang="ko-KR" altLang="en-US" dirty="0"/>
              <a:t>운영체제</a:t>
            </a:r>
            <a:r>
              <a:rPr lang="en-US" altLang="ko-KR" dirty="0"/>
              <a:t>/</a:t>
            </a:r>
            <a:r>
              <a:rPr lang="ko-KR" altLang="en-US" dirty="0"/>
              <a:t>앱</a:t>
            </a:r>
            <a:r>
              <a:rPr lang="en-US" altLang="ko-KR" dirty="0"/>
              <a:t>/</a:t>
            </a:r>
            <a:r>
              <a:rPr lang="ko-KR" altLang="en-US" dirty="0"/>
              <a:t>브라우저 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Accept :</a:t>
            </a:r>
            <a:r>
              <a:rPr lang="ko-KR" altLang="en-US" dirty="0"/>
              <a:t> 클라이언트에서 처리 가능한 파일 형식</a:t>
            </a:r>
            <a:endParaRPr lang="en-US" altLang="ko-KR" dirty="0"/>
          </a:p>
          <a:p>
            <a:pPr lvl="1"/>
            <a:r>
              <a:rPr lang="en-US" altLang="ko-KR" dirty="0"/>
              <a:t>Cookie</a:t>
            </a:r>
          </a:p>
          <a:p>
            <a:pPr lvl="1"/>
            <a:r>
              <a:rPr lang="en-US" altLang="ko-KR" dirty="0"/>
              <a:t>Origin</a:t>
            </a:r>
          </a:p>
          <a:p>
            <a:pPr lvl="1"/>
            <a:r>
              <a:rPr lang="en-US" altLang="ko-KR" dirty="0"/>
              <a:t>If-Modified-Since</a:t>
            </a:r>
          </a:p>
          <a:p>
            <a:pPr lvl="1"/>
            <a:r>
              <a:rPr lang="en-US" altLang="ko-KR" dirty="0"/>
              <a:t>Authorization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Headers </a:t>
            </a:r>
            <a:r>
              <a:rPr lang="ko-KR" altLang="en-US" dirty="0"/>
              <a:t>구조 파악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2BBE33-86AC-9B7C-31AA-89B29D4F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57" y="3070650"/>
            <a:ext cx="7939483" cy="3777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562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Authorization</a:t>
            </a:r>
          </a:p>
          <a:p>
            <a:pPr lvl="1"/>
            <a:r>
              <a:rPr lang="ko-KR" altLang="en-US" dirty="0"/>
              <a:t>암호화한 정보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Basic-auth</a:t>
            </a:r>
          </a:p>
          <a:p>
            <a:pPr lvl="2"/>
            <a:r>
              <a:rPr lang="en-US" altLang="ko-KR" dirty="0"/>
              <a:t>Barer-token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Headers </a:t>
            </a:r>
            <a:r>
              <a:rPr lang="ko-KR" altLang="en-US" dirty="0"/>
              <a:t>구조 파악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2BBE33-86AC-9B7C-31AA-89B29D4F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57" y="3070650"/>
            <a:ext cx="7939483" cy="3777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53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</a:t>
            </a:r>
          </a:p>
          <a:p>
            <a:pPr lvl="1"/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Access-Control-Allow-Origin</a:t>
            </a:r>
          </a:p>
          <a:p>
            <a:pPr lvl="2"/>
            <a:r>
              <a:rPr lang="en-US" altLang="ko-KR" dirty="0"/>
              <a:t>Access-Control-Request-Method : </a:t>
            </a:r>
            <a:r>
              <a:rPr lang="ko-KR" altLang="en-US" dirty="0"/>
              <a:t>실제로 보내려는 메서드</a:t>
            </a:r>
            <a:endParaRPr lang="en-US" altLang="ko-KR" dirty="0"/>
          </a:p>
          <a:p>
            <a:pPr lvl="2"/>
            <a:r>
              <a:rPr lang="en-US" altLang="ko-KR" dirty="0"/>
              <a:t>Access-Control-Request-Headers : </a:t>
            </a:r>
            <a:r>
              <a:rPr lang="ko-KR" altLang="en-US" dirty="0"/>
              <a:t>실제로 보내려는 헤더</a:t>
            </a:r>
            <a:endParaRPr lang="en-US" altLang="ko-KR" dirty="0"/>
          </a:p>
          <a:p>
            <a:pPr lvl="2"/>
            <a:r>
              <a:rPr lang="en-US" altLang="ko-KR" dirty="0"/>
              <a:t>Access-Control-Allow-Methods : </a:t>
            </a:r>
            <a:r>
              <a:rPr lang="ko-KR" altLang="en-US" dirty="0"/>
              <a:t>서버가 허용하는 메서드</a:t>
            </a:r>
            <a:endParaRPr lang="en-US" altLang="ko-KR" dirty="0"/>
          </a:p>
          <a:p>
            <a:pPr lvl="2"/>
            <a:r>
              <a:rPr lang="en-US" altLang="ko-KR" dirty="0"/>
              <a:t>Access-Control-Allow-Headers : </a:t>
            </a:r>
            <a:r>
              <a:rPr lang="ko-KR" altLang="en-US" dirty="0"/>
              <a:t>서버가 허용하는 헤더</a:t>
            </a:r>
            <a:endParaRPr lang="en-US" altLang="ko-KR" dirty="0"/>
          </a:p>
          <a:p>
            <a:pPr lvl="1"/>
            <a:r>
              <a:rPr lang="en-US" altLang="ko-KR" dirty="0"/>
              <a:t>Allow</a:t>
            </a:r>
          </a:p>
          <a:p>
            <a:pPr lvl="1"/>
            <a:r>
              <a:rPr lang="en-US" altLang="ko-KR" dirty="0"/>
              <a:t>Content-Deposition</a:t>
            </a:r>
          </a:p>
          <a:p>
            <a:pPr lvl="1"/>
            <a:r>
              <a:rPr lang="en-US" altLang="ko-KR" dirty="0"/>
              <a:t>Location</a:t>
            </a:r>
          </a:p>
          <a:p>
            <a:pPr lvl="1"/>
            <a:r>
              <a:rPr lang="en-US" altLang="ko-KR" dirty="0"/>
              <a:t>Content-Security-Policy</a:t>
            </a:r>
            <a:endParaRPr lang="ko-KR" altLang="en-US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Headers </a:t>
            </a:r>
            <a:r>
              <a:rPr lang="ko-KR" altLang="en-US" dirty="0"/>
              <a:t>구조 파악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0EEFB7-0A91-EB8C-57CA-069BAE1B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15" y="501503"/>
            <a:ext cx="9618835" cy="2202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79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유형</a:t>
            </a:r>
            <a:endParaRPr lang="en-US" altLang="ko-KR" dirty="0"/>
          </a:p>
          <a:p>
            <a:pPr lvl="1"/>
            <a:r>
              <a:rPr lang="en-US" altLang="ko-KR" dirty="0"/>
              <a:t>Entity 	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Headers </a:t>
            </a:r>
            <a:r>
              <a:rPr lang="ko-KR" altLang="en-US" dirty="0"/>
              <a:t>구조 파악</a:t>
            </a:r>
          </a:p>
        </p:txBody>
      </p:sp>
    </p:spTree>
    <p:extLst>
      <p:ext uri="{BB962C8B-B14F-4D97-AF65-F5344CB8AC3E}">
        <p14:creationId xmlns:p14="http://schemas.microsoft.com/office/powerpoint/2010/main" val="2993953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JPA</a:t>
            </a:r>
            <a:r>
              <a:rPr lang="ko-KR" altLang="en-US" dirty="0"/>
              <a:t>에서 사용할 수 있는 쿼리</a:t>
            </a:r>
            <a:r>
              <a:rPr lang="en-US" altLang="ko-KR" dirty="0"/>
              <a:t>,</a:t>
            </a:r>
            <a:r>
              <a:rPr lang="ko-KR" altLang="en-US" dirty="0"/>
              <a:t>없는 쿼리</a:t>
            </a:r>
            <a:r>
              <a:rPr lang="en-US" altLang="ko-KR" dirty="0"/>
              <a:t>(WITH </a:t>
            </a:r>
            <a:r>
              <a:rPr lang="ko-KR" altLang="en-US" dirty="0"/>
              <a:t>외</a:t>
            </a:r>
            <a:r>
              <a:rPr lang="en-US" altLang="ko-KR" dirty="0"/>
              <a:t>) </a:t>
            </a:r>
            <a:r>
              <a:rPr lang="ko-KR" altLang="en-US" dirty="0"/>
              <a:t>조사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외 쿼리 사용 가능한 프레임워크 조사 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</a:t>
            </a:r>
            <a:r>
              <a:rPr lang="ko-KR" altLang="en-US" dirty="0"/>
              <a:t>종합 실습</a:t>
            </a:r>
          </a:p>
        </p:txBody>
      </p:sp>
    </p:spTree>
    <p:extLst>
      <p:ext uri="{BB962C8B-B14F-4D97-AF65-F5344CB8AC3E}">
        <p14:creationId xmlns:p14="http://schemas.microsoft.com/office/powerpoint/2010/main" val="313540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D26589-6B97-4F8E-CCA5-0780CB93F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854"/>
              </p:ext>
            </p:extLst>
          </p:nvPr>
        </p:nvGraphicFramePr>
        <p:xfrm>
          <a:off x="838199" y="1825625"/>
          <a:ext cx="10515600" cy="4012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31">
                  <a:extLst>
                    <a:ext uri="{9D8B030D-6E8A-4147-A177-3AD203B41FA5}">
                      <a16:colId xmlns:a16="http://schemas.microsoft.com/office/drawing/2014/main" val="1518318429"/>
                    </a:ext>
                  </a:extLst>
                </a:gridCol>
                <a:gridCol w="8872869">
                  <a:extLst>
                    <a:ext uri="{9D8B030D-6E8A-4147-A177-3AD203B41FA5}">
                      <a16:colId xmlns:a16="http://schemas.microsoft.com/office/drawing/2014/main" val="3305735970"/>
                    </a:ext>
                  </a:extLst>
                </a:gridCol>
              </a:tblGrid>
              <a:tr h="669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809544"/>
                  </a:ext>
                </a:extLst>
              </a:tr>
              <a:tr h="835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/>
                        <a:t>JAVA </a:t>
                      </a:r>
                      <a:r>
                        <a:rPr lang="ko-KR" altLang="en-US" sz="1800" dirty="0"/>
                        <a:t>개념 이해</a:t>
                      </a:r>
                      <a:r>
                        <a:rPr lang="en-US" altLang="ko-KR" sz="1800" dirty="0"/>
                        <a:t>&amp;</a:t>
                      </a:r>
                      <a:r>
                        <a:rPr lang="ko-KR" altLang="en-US" sz="1800" dirty="0"/>
                        <a:t>실습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932596"/>
                  </a:ext>
                </a:extLst>
              </a:tr>
              <a:tr h="835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/>
                        <a:t>JAVA </a:t>
                      </a:r>
                      <a:r>
                        <a:rPr lang="ko-KR" altLang="en-US" sz="1800" dirty="0"/>
                        <a:t>개념 이해</a:t>
                      </a:r>
                      <a:r>
                        <a:rPr lang="en-US" altLang="ko-KR" sz="1800" dirty="0"/>
                        <a:t>&amp;</a:t>
                      </a:r>
                      <a:r>
                        <a:rPr lang="ko-KR" altLang="en-US" sz="1800" dirty="0"/>
                        <a:t>실습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/>
                        <a:t>JAVA SPRINGBOOT</a:t>
                      </a:r>
                      <a:r>
                        <a:rPr lang="ko-KR" altLang="en-US" sz="1800" dirty="0"/>
                        <a:t> 개념 이해</a:t>
                      </a:r>
                      <a:r>
                        <a:rPr lang="en-US" altLang="ko-KR" sz="1800" dirty="0"/>
                        <a:t>&amp;</a:t>
                      </a:r>
                      <a:r>
                        <a:rPr lang="ko-KR" altLang="en-US" sz="1800" dirty="0"/>
                        <a:t>실습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87919"/>
                  </a:ext>
                </a:extLst>
              </a:tr>
              <a:tr h="835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API </a:t>
                      </a:r>
                      <a:r>
                        <a:rPr lang="ko-KR" altLang="en-US" sz="1800" dirty="0"/>
                        <a:t>개념 이해</a:t>
                      </a:r>
                      <a:r>
                        <a:rPr lang="en-US" altLang="ko-KR" sz="1800" dirty="0"/>
                        <a:t>&amp;</a:t>
                      </a:r>
                      <a:r>
                        <a:rPr lang="ko-KR" altLang="en-US" sz="1800" dirty="0"/>
                        <a:t>실습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583988"/>
                  </a:ext>
                </a:extLst>
              </a:tr>
              <a:tr h="835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통합 실습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47672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344104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921"/>
            <a:ext cx="10515600" cy="46899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개념</a:t>
            </a:r>
            <a:endParaRPr lang="en-US" altLang="ko-KR" b="1" dirty="0"/>
          </a:p>
          <a:p>
            <a:pPr lvl="1"/>
            <a:r>
              <a:rPr lang="ko-KR" altLang="en-US" dirty="0"/>
              <a:t>기본 문법 </a:t>
            </a:r>
            <a:r>
              <a:rPr lang="en-US" altLang="ko-KR" dirty="0"/>
              <a:t>– Package, class </a:t>
            </a:r>
            <a:r>
              <a:rPr lang="ko-KR" altLang="en-US" dirty="0"/>
              <a:t>외</a:t>
            </a:r>
          </a:p>
          <a:p>
            <a:pPr lvl="1"/>
            <a:r>
              <a:rPr lang="ko-KR" altLang="en-US" dirty="0"/>
              <a:t>자바 데이터 타입</a:t>
            </a:r>
            <a:r>
              <a:rPr lang="en-US" altLang="ko-KR" dirty="0"/>
              <a:t>(</a:t>
            </a:r>
            <a:r>
              <a:rPr lang="ko-KR" altLang="en-US" dirty="0"/>
              <a:t>기본형</a:t>
            </a:r>
            <a:r>
              <a:rPr lang="en-US" altLang="ko-KR" dirty="0"/>
              <a:t>, </a:t>
            </a:r>
            <a:r>
              <a:rPr lang="ko-KR" altLang="en-US" dirty="0"/>
              <a:t>객체형</a:t>
            </a:r>
            <a:r>
              <a:rPr lang="en-US" altLang="ko-KR" dirty="0"/>
              <a:t>, generic type, </a:t>
            </a:r>
            <a:r>
              <a:rPr lang="ko-KR" altLang="en-US" dirty="0"/>
              <a:t>라이브러리 사용용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OOP</a:t>
            </a:r>
          </a:p>
          <a:p>
            <a:pPr lvl="2"/>
            <a:r>
              <a:rPr lang="ko-KR" altLang="en-US" dirty="0"/>
              <a:t>접근제한자</a:t>
            </a:r>
            <a:r>
              <a:rPr lang="en-US" altLang="ko-KR" dirty="0"/>
              <a:t>(class type-OOP(</a:t>
            </a:r>
            <a:r>
              <a:rPr lang="en-US" altLang="ko-KR" dirty="0" err="1"/>
              <a:t>private,public,protected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인터페이스</a:t>
            </a:r>
            <a:r>
              <a:rPr lang="en-US" altLang="ko-KR" dirty="0"/>
              <a:t>,</a:t>
            </a:r>
            <a:r>
              <a:rPr lang="ko-KR" altLang="en-US" dirty="0"/>
              <a:t>상속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(implement), abstract class(extend) </a:t>
            </a:r>
            <a:endParaRPr lang="ko-KR" altLang="en-US" dirty="0"/>
          </a:p>
          <a:p>
            <a:pPr lvl="2"/>
            <a:r>
              <a:rPr lang="ko-KR" altLang="en-US" dirty="0"/>
              <a:t>상속</a:t>
            </a:r>
            <a:r>
              <a:rPr lang="en-US" altLang="ko-KR" dirty="0"/>
              <a:t>(inheritance-&gt;implement-abstract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연결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2"/>
            <a:r>
              <a:rPr lang="en-US" altLang="ko-KR" dirty="0"/>
              <a:t>Overriding, overloading</a:t>
            </a:r>
            <a:endParaRPr lang="ko-KR" altLang="en-US" dirty="0"/>
          </a:p>
          <a:p>
            <a:pPr lvl="1"/>
            <a:r>
              <a:rPr lang="ko-KR" altLang="en-US" dirty="0"/>
              <a:t>자바</a:t>
            </a:r>
            <a:r>
              <a:rPr lang="en-US" altLang="ko-KR" dirty="0" err="1"/>
              <a:t>api</a:t>
            </a:r>
            <a:r>
              <a:rPr lang="en-US" altLang="ko-KR" dirty="0"/>
              <a:t>(</a:t>
            </a:r>
            <a:r>
              <a:rPr lang="ko-KR" altLang="en-US" dirty="0" err="1"/>
              <a:t>유틸클래스</a:t>
            </a:r>
            <a:r>
              <a:rPr lang="en-US" altLang="ko-KR" dirty="0"/>
              <a:t>, </a:t>
            </a:r>
            <a:r>
              <a:rPr lang="ko-KR" altLang="en-US" dirty="0" err="1"/>
              <a:t>콜렉션</a:t>
            </a:r>
            <a:r>
              <a:rPr lang="en-US" altLang="ko-KR" dirty="0"/>
              <a:t>-</a:t>
            </a:r>
            <a:r>
              <a:rPr lang="en-US" altLang="ko-KR" dirty="0" err="1"/>
              <a:t>list,map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b="1" dirty="0"/>
              <a:t>실습 </a:t>
            </a:r>
            <a:r>
              <a:rPr lang="en-US" altLang="ko-KR" b="1" dirty="0"/>
              <a:t>: DB </a:t>
            </a:r>
            <a:r>
              <a:rPr lang="ko-KR" altLang="en-US" b="1" dirty="0"/>
              <a:t>연결하여 데이터 처리하기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생성 및 환경 설정 </a:t>
            </a:r>
            <a:endParaRPr lang="en-US" altLang="ko-KR" sz="1800" dirty="0"/>
          </a:p>
          <a:p>
            <a:pPr lvl="1"/>
            <a:r>
              <a:rPr lang="ko-KR" altLang="en-US" sz="1400" dirty="0"/>
              <a:t>프로젝트 생성 </a:t>
            </a:r>
            <a:endParaRPr lang="en-US" altLang="ko-KR" sz="1400" dirty="0"/>
          </a:p>
          <a:p>
            <a:pPr lvl="1"/>
            <a:r>
              <a:rPr lang="ko-KR" altLang="en-US" sz="1400" dirty="0"/>
              <a:t>환경 설정 </a:t>
            </a:r>
            <a:r>
              <a:rPr lang="en-US" altLang="ko-KR" sz="1400" dirty="0"/>
              <a:t>: JDBC Driver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-&gt; </a:t>
            </a:r>
            <a:r>
              <a:rPr lang="ko-KR" altLang="en-US" sz="1400" dirty="0"/>
              <a:t>라이브러리 추가</a:t>
            </a:r>
            <a:endParaRPr lang="en-US" altLang="ko-KR" sz="14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sz="1800" dirty="0"/>
              <a:t>DB</a:t>
            </a:r>
            <a:r>
              <a:rPr lang="ko-KR" altLang="en-US" sz="1800" dirty="0"/>
              <a:t>연결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Postgresql</a:t>
            </a:r>
            <a:r>
              <a:rPr lang="en-US" altLang="ko-KR" sz="1800" dirty="0"/>
              <a:t>) </a:t>
            </a:r>
            <a:r>
              <a:rPr lang="ko-KR" altLang="en-US" sz="1800" dirty="0"/>
              <a:t>및 처리 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200" dirty="0"/>
              <a:t>DB </a:t>
            </a:r>
            <a:r>
              <a:rPr lang="ko-KR" altLang="en-US" sz="1200" dirty="0"/>
              <a:t>연결 </a:t>
            </a:r>
            <a:endParaRPr lang="en-US" altLang="ko-KR" sz="1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200" dirty="0"/>
              <a:t>SELECT </a:t>
            </a:r>
            <a:r>
              <a:rPr lang="ko-KR" altLang="en-US" sz="1200" dirty="0"/>
              <a:t>쿼리 구현</a:t>
            </a:r>
            <a:endParaRPr lang="en-US" altLang="ko-KR" sz="16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JAVA </a:t>
            </a:r>
            <a:r>
              <a:rPr lang="ko-KR" altLang="en-US" dirty="0"/>
              <a:t>개념 이해</a:t>
            </a:r>
            <a:r>
              <a:rPr lang="en-US" altLang="ko-KR" dirty="0"/>
              <a:t>&amp;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3758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 생성 및 환경 설정 </a:t>
            </a:r>
            <a:endParaRPr lang="en-US" altLang="ko-KR" dirty="0"/>
          </a:p>
          <a:p>
            <a:pPr lvl="1"/>
            <a:r>
              <a:rPr lang="ko-KR" altLang="en-US" sz="1600" dirty="0"/>
              <a:t>프로젝트 생성 </a:t>
            </a:r>
            <a:endParaRPr lang="en-US" altLang="ko-KR" sz="1600" dirty="0"/>
          </a:p>
          <a:p>
            <a:pPr lvl="1"/>
            <a:r>
              <a:rPr lang="ko-KR" altLang="en-US" sz="1600" dirty="0"/>
              <a:t>환경 설정 </a:t>
            </a:r>
            <a:r>
              <a:rPr lang="en-US" altLang="ko-KR" sz="1600" dirty="0"/>
              <a:t>: JDBC Driver </a:t>
            </a:r>
            <a:r>
              <a:rPr lang="ko-KR" altLang="en-US" sz="1600" dirty="0"/>
              <a:t>다운로드 </a:t>
            </a:r>
            <a:r>
              <a:rPr lang="en-US" altLang="ko-KR" sz="1600" dirty="0"/>
              <a:t>-&gt; </a:t>
            </a:r>
            <a:r>
              <a:rPr lang="ko-KR" altLang="en-US" sz="1600" dirty="0"/>
              <a:t>라이브러리 추가</a:t>
            </a:r>
            <a:endParaRPr lang="en-US" altLang="ko-KR" sz="16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dirty="0"/>
              <a:t>DB</a:t>
            </a:r>
            <a:r>
              <a:rPr lang="ko-KR" altLang="en-US" dirty="0"/>
              <a:t>연결</a:t>
            </a:r>
            <a:r>
              <a:rPr lang="en-US" altLang="ko-KR" dirty="0"/>
              <a:t>(</a:t>
            </a:r>
            <a:r>
              <a:rPr lang="en-US" altLang="ko-KR" dirty="0" err="1"/>
              <a:t>Postgresql</a:t>
            </a:r>
            <a:r>
              <a:rPr lang="en-US" altLang="ko-KR" dirty="0"/>
              <a:t>) </a:t>
            </a:r>
            <a:r>
              <a:rPr lang="ko-KR" altLang="en-US" dirty="0"/>
              <a:t>및 처리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DB </a:t>
            </a:r>
            <a:r>
              <a:rPr lang="ko-KR" altLang="en-US" sz="1400" dirty="0"/>
              <a:t>연결 </a:t>
            </a:r>
            <a:endParaRPr lang="en-US" altLang="ko-KR" sz="1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400" dirty="0"/>
              <a:t>SELECT </a:t>
            </a:r>
            <a:r>
              <a:rPr lang="ko-KR" altLang="en-US" sz="1400" dirty="0"/>
              <a:t>쿼리 구현 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JAVA – </a:t>
            </a:r>
            <a:r>
              <a:rPr lang="ko-KR" altLang="en-US" dirty="0"/>
              <a:t>실습 </a:t>
            </a:r>
            <a:r>
              <a:rPr lang="en-US" altLang="ko-KR" dirty="0"/>
              <a:t>: DB </a:t>
            </a:r>
            <a:r>
              <a:rPr lang="ko-KR" altLang="en-US" dirty="0"/>
              <a:t>연결하여 데이터 처리하기</a:t>
            </a:r>
          </a:p>
        </p:txBody>
      </p:sp>
    </p:spTree>
    <p:extLst>
      <p:ext uri="{BB962C8B-B14F-4D97-AF65-F5344CB8AC3E}">
        <p14:creationId xmlns:p14="http://schemas.microsoft.com/office/powerpoint/2010/main" val="72252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로 데이터 </a:t>
            </a:r>
            <a:r>
              <a:rPr lang="en-US" altLang="ko-KR" dirty="0"/>
              <a:t>call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JAVA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E3872A-502B-B411-0E74-58BC639F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19" y="1802922"/>
            <a:ext cx="2457793" cy="3477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7B6A12-6E35-E2D0-E218-220347398318}"/>
              </a:ext>
            </a:extLst>
          </p:cNvPr>
          <p:cNvSpPr/>
          <p:nvPr/>
        </p:nvSpPr>
        <p:spPr>
          <a:xfrm>
            <a:off x="1190847" y="2707758"/>
            <a:ext cx="2346251" cy="16586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117A8-97FB-7308-4D5E-1167CE029CAB}"/>
              </a:ext>
            </a:extLst>
          </p:cNvPr>
          <p:cNvSpPr txBox="1"/>
          <p:nvPr/>
        </p:nvSpPr>
        <p:spPr>
          <a:xfrm>
            <a:off x="3849818" y="1822558"/>
            <a:ext cx="68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Packages : </a:t>
            </a:r>
            <a:r>
              <a:rPr lang="ko-KR" altLang="en-US" dirty="0"/>
              <a:t>폴더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DBD83E-462B-7631-6E62-AA526A628A46}"/>
              </a:ext>
            </a:extLst>
          </p:cNvPr>
          <p:cNvSpPr/>
          <p:nvPr/>
        </p:nvSpPr>
        <p:spPr>
          <a:xfrm>
            <a:off x="1750827" y="3181057"/>
            <a:ext cx="1658680" cy="110740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EEAC8-011E-75AD-56DF-12316307332D}"/>
              </a:ext>
            </a:extLst>
          </p:cNvPr>
          <p:cNvSpPr/>
          <p:nvPr/>
        </p:nvSpPr>
        <p:spPr>
          <a:xfrm>
            <a:off x="1750827" y="2987951"/>
            <a:ext cx="1658680" cy="1520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21495-649F-BD2F-8A90-8A60D61529CD}"/>
              </a:ext>
            </a:extLst>
          </p:cNvPr>
          <p:cNvSpPr txBox="1"/>
          <p:nvPr/>
        </p:nvSpPr>
        <p:spPr>
          <a:xfrm>
            <a:off x="3849818" y="3181057"/>
            <a:ext cx="68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ABE33-22D5-8E06-AFC7-BC2F2439FF78}"/>
              </a:ext>
            </a:extLst>
          </p:cNvPr>
          <p:cNvSpPr txBox="1"/>
          <p:nvPr/>
        </p:nvSpPr>
        <p:spPr>
          <a:xfrm>
            <a:off x="3896831" y="4146451"/>
            <a:ext cx="68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: class, method, instance</a:t>
            </a:r>
            <a:r>
              <a:rPr lang="ko-KR" altLang="en-US" dirty="0"/>
              <a:t>를 포함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 : </a:t>
            </a:r>
            <a:r>
              <a:rPr lang="ko-KR" altLang="en-US" dirty="0"/>
              <a:t>설계도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Method : </a:t>
            </a:r>
            <a:r>
              <a:rPr lang="ko-KR" altLang="en-US" dirty="0"/>
              <a:t>방식</a:t>
            </a:r>
            <a:r>
              <a:rPr lang="en-US" altLang="ko-KR" dirty="0"/>
              <a:t>(=function)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Instance : </a:t>
            </a:r>
            <a:r>
              <a:rPr lang="ko-KR" altLang="en-US" dirty="0"/>
              <a:t>객체  </a:t>
            </a:r>
            <a:r>
              <a:rPr lang="en-US" altLang="ko-KR" dirty="0"/>
              <a:t>   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CD737A5-67BB-1FFB-2732-20FDE6CA9BA3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2756628" y="1614569"/>
            <a:ext cx="700534" cy="1485845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3D1F720-AA38-A38D-C0E1-8082ECD1A32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409507" y="3063961"/>
            <a:ext cx="440311" cy="301762"/>
          </a:xfrm>
          <a:prstGeom prst="bentConnector3">
            <a:avLst>
              <a:gd name="adj1" fmla="val 50000"/>
            </a:avLst>
          </a:prstGeom>
          <a:ln>
            <a:solidFill>
              <a:srgbClr val="4EA72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AF632E4-3613-2A41-38A9-02E37ED7B54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409507" y="3734761"/>
            <a:ext cx="487324" cy="1011855"/>
          </a:xfrm>
          <a:prstGeom prst="bentConnector3">
            <a:avLst>
              <a:gd name="adj1" fmla="val 50000"/>
            </a:avLst>
          </a:prstGeom>
          <a:ln>
            <a:solidFill>
              <a:srgbClr val="46B1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9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자바 데이터 타입</a:t>
            </a:r>
            <a:endParaRPr lang="en-US" altLang="ko-KR" b="1" dirty="0"/>
          </a:p>
          <a:p>
            <a:pPr lvl="1"/>
            <a:r>
              <a:rPr lang="ko-KR" altLang="en-US" dirty="0"/>
              <a:t>기본형</a:t>
            </a:r>
            <a:r>
              <a:rPr lang="en-US" altLang="ko-KR" dirty="0"/>
              <a:t>(=</a:t>
            </a:r>
            <a:r>
              <a:rPr lang="ko-KR" altLang="en-US" dirty="0"/>
              <a:t>원시형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Int </a:t>
            </a:r>
            <a:r>
              <a:rPr lang="ko-KR" altLang="en-US" dirty="0"/>
              <a:t>외</a:t>
            </a:r>
            <a:r>
              <a:rPr lang="en-US" altLang="ko-KR" dirty="0"/>
              <a:t> 	</a:t>
            </a:r>
          </a:p>
          <a:p>
            <a:pPr lvl="1"/>
            <a:r>
              <a:rPr lang="ko-KR" altLang="en-US" dirty="0"/>
              <a:t>객체형</a:t>
            </a:r>
            <a:r>
              <a:rPr lang="en-US" altLang="ko-KR" dirty="0"/>
              <a:t>(=</a:t>
            </a:r>
            <a:r>
              <a:rPr lang="ko-KR" altLang="en-US" dirty="0"/>
              <a:t>참조형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String </a:t>
            </a:r>
            <a:r>
              <a:rPr lang="ko-KR" altLang="en-US" dirty="0"/>
              <a:t>외</a:t>
            </a:r>
            <a:endParaRPr lang="en-US" altLang="ko-KR" dirty="0"/>
          </a:p>
          <a:p>
            <a:pPr lvl="2"/>
            <a:r>
              <a:rPr lang="en-US" altLang="ko-KR" dirty="0"/>
              <a:t>= Instance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생성 시 메모리가 할당됨</a:t>
            </a:r>
            <a:endParaRPr lang="en-US" altLang="ko-KR" dirty="0"/>
          </a:p>
          <a:p>
            <a:pPr lvl="2"/>
            <a:r>
              <a:rPr lang="en-US" altLang="ko-KR" dirty="0"/>
              <a:t>{datatype} {</a:t>
            </a:r>
            <a:r>
              <a:rPr lang="ko-KR" altLang="en-US" dirty="0"/>
              <a:t>변수</a:t>
            </a:r>
            <a:r>
              <a:rPr lang="en-US" altLang="ko-KR" dirty="0"/>
              <a:t>}</a:t>
            </a:r>
            <a:r>
              <a:rPr lang="ko-KR" altLang="en-US" dirty="0"/>
              <a:t> </a:t>
            </a:r>
            <a:r>
              <a:rPr lang="en-US" altLang="ko-KR" dirty="0"/>
              <a:t>= new {class} </a:t>
            </a:r>
            <a:r>
              <a:rPr lang="ko-KR" altLang="en-US" dirty="0"/>
              <a:t>로 선언하여 사용</a:t>
            </a:r>
            <a:r>
              <a:rPr lang="en-US" altLang="ko-KR" dirty="0"/>
              <a:t>  </a:t>
            </a:r>
          </a:p>
          <a:p>
            <a:pPr lvl="1"/>
            <a:r>
              <a:rPr lang="en-US" altLang="ko-KR" dirty="0"/>
              <a:t>generic type</a:t>
            </a:r>
          </a:p>
          <a:p>
            <a:pPr lvl="1"/>
            <a:r>
              <a:rPr lang="ko-KR" altLang="en-US" dirty="0"/>
              <a:t>라이브러리 사용용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기본형</a:t>
            </a:r>
            <a:r>
              <a:rPr lang="en-US" altLang="ko-KR" dirty="0"/>
              <a:t>/</a:t>
            </a:r>
            <a:r>
              <a:rPr lang="ko-KR" altLang="en-US" dirty="0"/>
              <a:t>객체형의 차이는 메모리 할당 방식 및 메모리 용량의 차이임</a:t>
            </a:r>
            <a:r>
              <a:rPr lang="en-US" altLang="ko-KR" dirty="0"/>
              <a:t>. </a:t>
            </a:r>
            <a:r>
              <a:rPr lang="ko-KR" altLang="en-US" dirty="0"/>
              <a:t>기본형은 메모리를 바로 </a:t>
            </a:r>
            <a:r>
              <a:rPr lang="ko-KR" altLang="en-US" dirty="0" err="1"/>
              <a:t>할당받고</a:t>
            </a:r>
            <a:r>
              <a:rPr lang="ko-KR" altLang="en-US" dirty="0"/>
              <a:t> 객체형은 메모리를 저장소에 할당하며 메모리 위치를 값으로 가지고 있음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JAVA </a:t>
            </a:r>
            <a:r>
              <a:rPr lang="ko-KR" altLang="en-US" dirty="0"/>
              <a:t>개념 이해</a:t>
            </a:r>
            <a:r>
              <a:rPr lang="en-US" altLang="ko-KR" dirty="0"/>
              <a:t>&amp;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6860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036C-B43A-6DCB-E1FE-FE8564B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0909B-53BB-A414-EB29-F3688DC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OOP</a:t>
            </a:r>
          </a:p>
          <a:p>
            <a:pPr lvl="1"/>
            <a:r>
              <a:rPr lang="ko-KR" altLang="en-US" b="1" dirty="0"/>
              <a:t>접근제한자</a:t>
            </a:r>
            <a:r>
              <a:rPr lang="en-US" altLang="ko-KR" dirty="0"/>
              <a:t>(class type-OOP) </a:t>
            </a:r>
          </a:p>
          <a:p>
            <a:pPr lvl="2"/>
            <a:r>
              <a:rPr lang="en-US" altLang="ko-KR" dirty="0"/>
              <a:t>Private/Public/Protected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대상에 대해 접근할 수 있는 권한을 조정함 </a:t>
            </a:r>
            <a:endParaRPr lang="en-US" altLang="ko-KR" dirty="0"/>
          </a:p>
          <a:p>
            <a:pPr lvl="2"/>
            <a:r>
              <a:rPr lang="en-US" altLang="ko-KR" dirty="0"/>
              <a:t>Private : </a:t>
            </a:r>
            <a:r>
              <a:rPr lang="ko-KR" altLang="en-US" dirty="0"/>
              <a:t>다른 </a:t>
            </a:r>
            <a:r>
              <a:rPr lang="en-US" altLang="ko-KR" dirty="0"/>
              <a:t>class</a:t>
            </a:r>
            <a:r>
              <a:rPr lang="ko-KR" altLang="en-US" dirty="0"/>
              <a:t>에서 접근할 수 없음</a:t>
            </a:r>
            <a:r>
              <a:rPr lang="en-US" altLang="ko-KR" dirty="0"/>
              <a:t>(</a:t>
            </a:r>
            <a:r>
              <a:rPr lang="ko-KR" altLang="en-US" dirty="0"/>
              <a:t>해당 클래스에서만 사용 가능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/>
              <a:t>Public : </a:t>
            </a:r>
            <a:r>
              <a:rPr lang="ko-KR" altLang="en-US" dirty="0"/>
              <a:t>다른 </a:t>
            </a:r>
            <a:r>
              <a:rPr lang="en-US" altLang="ko-KR" dirty="0"/>
              <a:t>class</a:t>
            </a:r>
            <a:r>
              <a:rPr lang="ko-KR" altLang="en-US" dirty="0"/>
              <a:t>에서 접근할 수 있음</a:t>
            </a:r>
            <a:r>
              <a:rPr lang="en-US" altLang="ko-KR" dirty="0"/>
              <a:t>(</a:t>
            </a:r>
            <a:r>
              <a:rPr lang="ko-KR" altLang="en-US" dirty="0"/>
              <a:t>다른 클래스에서 사용 가능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b="1" dirty="0"/>
              <a:t>인터페이스</a:t>
            </a:r>
            <a:r>
              <a:rPr lang="en-US" altLang="ko-KR" b="1" dirty="0"/>
              <a:t>(implement), abstract class(extend) </a:t>
            </a:r>
          </a:p>
          <a:p>
            <a:pPr lvl="2"/>
            <a:r>
              <a:rPr lang="ko-KR" altLang="en-US" dirty="0"/>
              <a:t>공통 규약을 인터페이스에 정의함 </a:t>
            </a:r>
            <a:endParaRPr lang="en-US" altLang="ko-KR" dirty="0"/>
          </a:p>
          <a:p>
            <a:pPr lvl="2"/>
            <a:r>
              <a:rPr lang="en-US" altLang="ko-KR" dirty="0"/>
              <a:t>Extend – Overloading</a:t>
            </a:r>
          </a:p>
          <a:p>
            <a:pPr lvl="2"/>
            <a:r>
              <a:rPr lang="ko-KR" altLang="en-US" dirty="0"/>
              <a:t>인터페이스 파일을 작성 후 </a:t>
            </a:r>
            <a:r>
              <a:rPr lang="en-US" altLang="ko-KR" dirty="0"/>
              <a:t>class</a:t>
            </a:r>
            <a:r>
              <a:rPr lang="ko-KR" altLang="en-US" dirty="0"/>
              <a:t>에서 </a:t>
            </a:r>
            <a:r>
              <a:rPr lang="en-US" altLang="ko-KR" dirty="0"/>
              <a:t>Implement </a:t>
            </a:r>
            <a:r>
              <a:rPr lang="ko-KR" altLang="en-US" dirty="0"/>
              <a:t>하여 사용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7A296-B2F6-3D67-59FA-42EDBF286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: JAVA </a:t>
            </a:r>
            <a:r>
              <a:rPr lang="ko-KR" altLang="en-US" dirty="0"/>
              <a:t>개념 이해</a:t>
            </a:r>
            <a:r>
              <a:rPr lang="en-US" altLang="ko-KR" dirty="0"/>
              <a:t>&amp;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5899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27602</TotalTime>
  <Words>1320</Words>
  <Application>Microsoft Office PowerPoint</Application>
  <PresentationFormat>와이드스크린</PresentationFormat>
  <Paragraphs>309</Paragraphs>
  <Slides>36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JAVA 프로젝트</vt:lpstr>
      <vt:lpstr>프로젝트 주제&amp;사용 데이터</vt:lpstr>
      <vt:lpstr>프로젝트 대상</vt:lpstr>
      <vt:lpstr>주차별 진행</vt:lpstr>
      <vt:lpstr>1주차</vt:lpstr>
      <vt:lpstr>1주차</vt:lpstr>
      <vt:lpstr>1주차</vt:lpstr>
      <vt:lpstr>1주차</vt:lpstr>
      <vt:lpstr>1주차</vt:lpstr>
      <vt:lpstr>1주차</vt:lpstr>
      <vt:lpstr>2주차</vt:lpstr>
      <vt:lpstr>2주차</vt:lpstr>
      <vt:lpstr>2주차</vt:lpstr>
      <vt:lpstr>2주차</vt:lpstr>
      <vt:lpstr>2주차</vt:lpstr>
      <vt:lpstr>2주차</vt:lpstr>
      <vt:lpstr>2주차</vt:lpstr>
      <vt:lpstr>2주차</vt:lpstr>
      <vt:lpstr>2주차</vt:lpstr>
      <vt:lpstr>2주차</vt:lpstr>
      <vt:lpstr>2주차</vt:lpstr>
      <vt:lpstr>3주차</vt:lpstr>
      <vt:lpstr>3주차 : API</vt:lpstr>
      <vt:lpstr>3주차 : API</vt:lpstr>
      <vt:lpstr>3주차 : API</vt:lpstr>
      <vt:lpstr>3주차 : API</vt:lpstr>
      <vt:lpstr>3주차 : API</vt:lpstr>
      <vt:lpstr>3주차 : API</vt:lpstr>
      <vt:lpstr>3주차 : API</vt:lpstr>
      <vt:lpstr>3주차 : API</vt:lpstr>
      <vt:lpstr>3주차 : API</vt:lpstr>
      <vt:lpstr>3주차 : API</vt:lpstr>
      <vt:lpstr>3주차 : API</vt:lpstr>
      <vt:lpstr>3주차 : API</vt:lpstr>
      <vt:lpstr>3주차 : API</vt:lpstr>
      <vt:lpstr>4주차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최지윤</dc:creator>
  <cp:lastModifiedBy>최지윤</cp:lastModifiedBy>
  <cp:revision>29</cp:revision>
  <dcterms:created xsi:type="dcterms:W3CDTF">2024-08-06T00:31:58Z</dcterms:created>
  <dcterms:modified xsi:type="dcterms:W3CDTF">2024-09-16T10:34:42Z</dcterms:modified>
</cp:coreProperties>
</file>