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0" y="-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02BCA-2F38-4879-96C5-933364FE4EAF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7C6C-4EA6-4E29-A695-ABA61B0A04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0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CCCB-DA8D-4C78-99E0-78BDFE0093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CCCB-DA8D-4C78-99E0-78BDFE0093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CCCB-DA8D-4C78-99E0-78BDFE0093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3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6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69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58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5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74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74B5-B328-4531-92C6-47F01FA5230D}" type="datetimeFigureOut">
              <a:rPr lang="ko-KR" altLang="en-US" smtClean="0"/>
              <a:t>2015-05-19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3D4A-15A0-418A-B049-452DA2853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4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80928"/>
            <a:ext cx="9144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rgbClr val="0086A3"/>
                </a:solidFill>
              </a:rPr>
              <a:t>Spring </a:t>
            </a:r>
            <a:r>
              <a:rPr lang="ko-KR" altLang="en-US" sz="3600" b="1" dirty="0" smtClean="0">
                <a:solidFill>
                  <a:srgbClr val="0086A3"/>
                </a:solidFill>
              </a:rPr>
              <a:t>프레임워크</a:t>
            </a:r>
            <a:endParaRPr lang="ko-KR" altLang="en-US" sz="3600" b="1" dirty="0">
              <a:solidFill>
                <a:srgbClr val="0086A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240" y="4028871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화재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CI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그룹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김지윤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2742" y="2420888"/>
            <a:ext cx="9041258" cy="422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1.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특징</a:t>
            </a:r>
            <a: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</a:b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어플리케이션의 틀과 구조를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결정</a:t>
            </a: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구체적이며 확장 가능한 기반 코드를 지님</a:t>
            </a: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설계자가 의도하는 여러 디자인 패턴의 집합으로 구성됨</a:t>
            </a:r>
            <a: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</a:b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2. SW </a:t>
            </a:r>
            <a:r>
              <a:rPr kumimoji="1" 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+mn-ea"/>
                <a:cs typeface="굴림" pitchFamily="50" charset="-127"/>
              </a:rPr>
              <a:t>어플리케이션 측면</a:t>
            </a:r>
            <a: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</a:b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- 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어플리케이션을 개발할 때 기반 구조의 역할을 하는 반제품 소프트웨어 모듈</a:t>
            </a: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구조적으로 고정된 부분은 개발자들이 구현하지 않고 재활용할 수 있도록 해당 프레임워크가 제공하고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반제품 비즈니스의 추가에 의해서 생기는 </a:t>
            </a:r>
            <a:r>
              <a:rPr kumimoji="1" lang="ko-KR" sz="14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로직은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 유연하게 추가</a:t>
            </a:r>
            <a:r>
              <a:rPr kumimoji="1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/</a:t>
            </a: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>변경할 수 있도록 그 골격을 제공하는 반제품</a:t>
            </a:r>
            <a:endParaRPr kumimoji="1" 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  <a:t/>
            </a:r>
            <a:br>
              <a:rPr kumimoji="1" lang="ko-KR" sz="105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+mn-ea"/>
                <a:cs typeface="굴림" pitchFamily="50" charset="-127"/>
              </a:rPr>
            </a:br>
            <a:endParaRPr kumimoji="1" 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86A3"/>
                </a:solidFill>
              </a:rPr>
              <a:t>1. </a:t>
            </a:r>
            <a:r>
              <a:rPr lang="ko-KR" altLang="en-US" sz="2800" b="1" dirty="0" smtClean="0">
                <a:solidFill>
                  <a:srgbClr val="0086A3"/>
                </a:solidFill>
              </a:rPr>
              <a:t>프레임워크</a:t>
            </a:r>
            <a:endParaRPr lang="ko-KR" altLang="en-US" sz="2800" b="1" dirty="0">
              <a:solidFill>
                <a:srgbClr val="0086A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소프트웨어의 </a:t>
            </a:r>
            <a:r>
              <a:rPr lang="ko-KR" altLang="en-US" dirty="0"/>
              <a:t>구체적인 부분에 해당하는 설계와 구현을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재사용</a:t>
            </a:r>
            <a:r>
              <a:rPr lang="ko-KR" altLang="en-US" dirty="0" smtClean="0"/>
              <a:t>이 </a:t>
            </a:r>
            <a:r>
              <a:rPr lang="ko-KR" altLang="en-US" dirty="0"/>
              <a:t>가능하게끔 일련의 협업화된 형태로 클래스들을 제공하는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4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528" y="1844824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/>
              <a:t>프레임워크 </a:t>
            </a:r>
            <a:r>
              <a:rPr lang="ko-KR" altLang="en-US" sz="1400" b="1" dirty="0"/>
              <a:t>기반 개발의 장점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빠른 </a:t>
            </a:r>
            <a:r>
              <a:rPr lang="ko-KR" altLang="en-US" sz="1400" dirty="0"/>
              <a:t>구현 시간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기반구조를 </a:t>
            </a:r>
            <a:r>
              <a:rPr lang="ko-KR" altLang="en-US" sz="1400" dirty="0"/>
              <a:t>그대로 사용하고 </a:t>
            </a:r>
            <a:r>
              <a:rPr lang="ko-KR" altLang="en-US" sz="1400" dirty="0" smtClean="0"/>
              <a:t>비즈니스 </a:t>
            </a:r>
            <a:r>
              <a:rPr lang="ko-KR" altLang="en-US" sz="1400" dirty="0" err="1"/>
              <a:t>로직과</a:t>
            </a:r>
            <a:r>
              <a:rPr lang="ko-KR" altLang="en-US" sz="1400" dirty="0"/>
              <a:t> 관련된 부분만을 구현하면 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관리 용이성 </a:t>
            </a:r>
            <a:r>
              <a:rPr lang="en-US" altLang="ko-KR" sz="1400" dirty="0"/>
              <a:t>: </a:t>
            </a:r>
            <a:r>
              <a:rPr lang="ko-KR" altLang="en-US" sz="1400" dirty="0"/>
              <a:t>같은 프레임워크가 사용된 어플리케이션은 서로 비슷한 구조를 가지게 </a:t>
            </a:r>
            <a:r>
              <a:rPr lang="ko-KR" altLang="en-US" sz="1400" dirty="0" smtClean="0"/>
              <a:t>되기 때문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테스트 용이성 </a:t>
            </a:r>
            <a:r>
              <a:rPr lang="en-US" altLang="ko-KR" sz="1400" dirty="0"/>
              <a:t>: </a:t>
            </a:r>
            <a:r>
              <a:rPr lang="ko-KR" altLang="en-US" sz="1400" dirty="0" smtClean="0"/>
              <a:t>새로 </a:t>
            </a:r>
            <a:r>
              <a:rPr lang="ko-KR" altLang="en-US" sz="1400" dirty="0"/>
              <a:t>구축한 모듈에 대한 테스트만 수행해도 되므로 테스트에 대한 작업이 줄어들게 </a:t>
            </a:r>
            <a:r>
              <a:rPr lang="ko-KR" altLang="en-US" sz="1400" dirty="0" smtClean="0"/>
              <a:t>됨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  <a:p>
            <a:pPr>
              <a:buFontTx/>
              <a:buChar char="-"/>
            </a:pPr>
            <a:r>
              <a:rPr lang="ko-KR" altLang="en-US" sz="1400" dirty="0" smtClean="0"/>
              <a:t>프레임워크 </a:t>
            </a:r>
            <a:r>
              <a:rPr lang="ko-KR" altLang="en-US" sz="1400" dirty="0"/>
              <a:t>기반 개발의 그 밖의 장점</a:t>
            </a:r>
          </a:p>
          <a:p>
            <a:pPr>
              <a:buFontTx/>
              <a:buChar char="-"/>
            </a:pPr>
            <a:endParaRPr lang="ko-KR" altLang="en-US" sz="1400" dirty="0"/>
          </a:p>
          <a:p>
            <a:r>
              <a:rPr lang="en-US" altLang="ko-KR" sz="1400" dirty="0"/>
              <a:t>&gt; </a:t>
            </a:r>
            <a:r>
              <a:rPr lang="ko-KR" altLang="en-US" sz="1400" dirty="0"/>
              <a:t>편리한 사용환경 제공 </a:t>
            </a:r>
            <a:r>
              <a:rPr lang="en-US" altLang="ko-KR" sz="1400" dirty="0"/>
              <a:t>, </a:t>
            </a:r>
            <a:r>
              <a:rPr lang="ko-KR" altLang="en-US" sz="1400" dirty="0"/>
              <a:t>표준절차 및 프로세스 지원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재사용성</a:t>
            </a:r>
            <a:r>
              <a:rPr lang="ko-KR" altLang="en-US" sz="1400" dirty="0"/>
              <a:t> 보장</a:t>
            </a:r>
            <a:r>
              <a:rPr lang="en-US" altLang="ko-KR" sz="1400" dirty="0"/>
              <a:t>, </a:t>
            </a:r>
            <a:r>
              <a:rPr lang="ko-KR" altLang="en-US" sz="1400" dirty="0"/>
              <a:t>유지보수의 용이성 </a:t>
            </a:r>
            <a:r>
              <a:rPr lang="ko-KR" altLang="en-US" sz="1400" dirty="0" smtClean="0"/>
              <a:t>보장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86A3"/>
                </a:solidFill>
              </a:rPr>
              <a:t>1. </a:t>
            </a:r>
            <a:r>
              <a:rPr lang="ko-KR" altLang="en-US" sz="2800" b="1" dirty="0" smtClean="0">
                <a:solidFill>
                  <a:srgbClr val="0086A3"/>
                </a:solidFill>
              </a:rPr>
              <a:t>프레임워크</a:t>
            </a:r>
            <a:endParaRPr lang="ko-KR" altLang="en-US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9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12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 smtClean="0"/>
              <a:t> 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스프링은 경량의 프레임워크이다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>   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자바 객체를 담고 있는 컨테이너다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자바객체의 생성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소멸과 같은 라이프 사이클을 관리한다</a:t>
            </a:r>
            <a:r>
              <a:rPr lang="en-US" altLang="ko-KR" sz="1200" dirty="0" smtClean="0"/>
              <a:t>.)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smtClean="0"/>
              <a:t>=&gt;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DI(dependency Injection )</a:t>
            </a:r>
            <a:r>
              <a:rPr lang="ko-KR" altLang="en-US" sz="1600" dirty="0" smtClean="0"/>
              <a:t>패턴을 지원한다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>    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설정파일을 통해서 의존관계를 설정할 수 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 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 </a:t>
            </a:r>
            <a:endParaRPr lang="en-US" altLang="ko-KR" sz="12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smtClean="0"/>
              <a:t>=&gt;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AOP(Aspect Oriented Programming)</a:t>
            </a:r>
            <a:r>
              <a:rPr lang="ko-KR" altLang="en-US" sz="1600" dirty="0" smtClean="0"/>
              <a:t>를 지원한다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>     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트랙잭션이나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로깅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보안과 같은 공통으로 필요로 하는 기능을 분리해서 각각의 모듈에 적용할 수 있다</a:t>
            </a:r>
            <a:r>
              <a:rPr lang="en-US" altLang="ko-KR" sz="1200" dirty="0" smtClean="0"/>
              <a:t>.)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200" dirty="0" smtClean="0"/>
              <a:t>  </a:t>
            </a:r>
            <a:r>
              <a:rPr lang="en-US" altLang="ko-KR" sz="1600" dirty="0" smtClean="0"/>
              <a:t>=&gt; POJO(Plain Old Java Object)</a:t>
            </a:r>
            <a:r>
              <a:rPr lang="ko-KR" altLang="en-US" sz="1600" dirty="0" smtClean="0"/>
              <a:t>를 지원한다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>   </a:t>
            </a:r>
            <a:r>
              <a:rPr lang="ko-KR" altLang="en-US" sz="1100" dirty="0" smtClean="0"/>
              <a:t> 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컨테이너에 저장되는 자바 객체는 특정한 인터페이스를 구현하거나 클래스를 상속받지 않아도 된다</a:t>
            </a:r>
            <a:r>
              <a:rPr lang="en-US" altLang="ko-KR" sz="1100" dirty="0" smtClean="0"/>
              <a:t>. )</a:t>
            </a:r>
            <a:endParaRPr lang="en-US" altLang="ko-KR" sz="12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200" dirty="0" smtClean="0"/>
              <a:t/>
            </a:r>
            <a:br>
              <a:rPr lang="ko-KR" altLang="en-US" sz="12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트랜잭션 처리를 위한 일관된 방법을 제공한다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600" dirty="0" smtClean="0"/>
              <a:t>  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 제공한다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/>
            </a:r>
            <a:br>
              <a:rPr lang="ko-KR" altLang="en-US" sz="1600" dirty="0" smtClean="0"/>
            </a:br>
            <a:r>
              <a:rPr lang="ko-KR" altLang="en-US" sz="1200" dirty="0" smtClean="0"/>
              <a:t>    </a:t>
            </a:r>
            <a:r>
              <a:rPr lang="en-US" altLang="ko-KR" sz="1200" dirty="0" smtClean="0"/>
              <a:t>(JDBC</a:t>
            </a:r>
            <a:r>
              <a:rPr lang="ko-KR" altLang="en-US" sz="1200" dirty="0" smtClean="0"/>
              <a:t>를 비롯하여 </a:t>
            </a:r>
            <a:r>
              <a:rPr lang="en-US" altLang="ko-KR" sz="1200" dirty="0" err="1" smtClean="0"/>
              <a:t>iBATIS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하이버네이트</a:t>
            </a:r>
            <a:r>
              <a:rPr lang="ko-KR" altLang="en-US" sz="1200" dirty="0" smtClean="0"/>
              <a:t> 등 데이터베이스 처리와 관련하여 사용되는 라이브러리 연동 지원</a:t>
            </a:r>
            <a:r>
              <a:rPr lang="en-US" altLang="ko-KR" sz="1200" dirty="0" smtClean="0"/>
              <a:t>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86A3"/>
                </a:solidFill>
              </a:rPr>
              <a:t>2. Spring</a:t>
            </a:r>
            <a:r>
              <a:rPr lang="ko-KR" altLang="en-US" sz="2800" b="1" dirty="0" smtClean="0">
                <a:solidFill>
                  <a:srgbClr val="0086A3"/>
                </a:solidFill>
              </a:rPr>
              <a:t>의 주요특징</a:t>
            </a:r>
            <a:endParaRPr lang="ko-KR" altLang="en-US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86A3"/>
                </a:solidFill>
              </a:rPr>
              <a:t>3. </a:t>
            </a:r>
            <a:r>
              <a:rPr lang="ko-KR" altLang="ko-KR" sz="2800" b="1" dirty="0" smtClean="0">
                <a:solidFill>
                  <a:srgbClr val="0086A3"/>
                </a:solidFill>
              </a:rPr>
              <a:t>Inversion </a:t>
            </a:r>
            <a:r>
              <a:rPr lang="ko-KR" altLang="ko-KR" sz="2800" b="1" dirty="0">
                <a:solidFill>
                  <a:srgbClr val="0086A3"/>
                </a:solidFill>
              </a:rPr>
              <a:t>Of Control (IoC</a:t>
            </a:r>
            <a:r>
              <a:rPr lang="ko-KR" altLang="ko-KR" sz="2800" b="1" dirty="0" smtClean="0">
                <a:solidFill>
                  <a:srgbClr val="0086A3"/>
                </a:solidFill>
              </a:rPr>
              <a:t>)</a:t>
            </a:r>
            <a:endParaRPr lang="ko-KR" altLang="ko-KR" sz="2800" b="1" dirty="0">
              <a:solidFill>
                <a:srgbClr val="0086A3"/>
              </a:solidFill>
            </a:endParaRPr>
          </a:p>
        </p:txBody>
      </p:sp>
      <p:pic>
        <p:nvPicPr>
          <p:cNvPr id="7170" name="Picture 2" descr="http://cfile1.uf.tistory.com/image/2531F044525B3D2B298A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789" y="1844824"/>
            <a:ext cx="7538635" cy="252028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755576" y="4494019"/>
            <a:ext cx="70567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 작업을 구현하는 방식과 작업 수행 자체를 분리한다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 모듈을 제작할 때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, </a:t>
            </a: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모듈과 외부 프로그램의 결합에 대해 고민할 필요 없이 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/>
            </a:r>
            <a:b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</a:b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모듈의 목적에 집중할 수 있다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 다른 시스템이 어떻게 동작할지에 대해 고민할 필요 없이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, </a:t>
            </a:r>
            <a:b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</a:b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미리 정해진 협약대로만 동작하게 하면 된다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ko-KR" altLang="en-US" sz="1400" b="0" i="0" dirty="0" smtClean="0">
                <a:solidFill>
                  <a:srgbClr val="252525"/>
                </a:solidFill>
                <a:latin typeface="Arial"/>
              </a:rPr>
              <a:t> 모듈을 바꾸어도 다른 시스템에 부작용을 일으키지 않는다</a:t>
            </a:r>
            <a:r>
              <a:rPr lang="en-US" altLang="ko-KR" sz="1400" b="0" i="0" dirty="0" smtClean="0">
                <a:solidFill>
                  <a:srgbClr val="252525"/>
                </a:solidFill>
                <a:latin typeface="Arial"/>
              </a:rPr>
              <a:t>.</a:t>
            </a:r>
            <a:endParaRPr lang="en-US" altLang="ko-KR" sz="1400" b="0" i="0" dirty="0">
              <a:solidFill>
                <a:srgbClr val="252525"/>
              </a:solidFill>
              <a:latin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7920880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컨트롤의 </a:t>
            </a:r>
            <a:r>
              <a:rPr lang="ko-KR" altLang="en-US" sz="1600" dirty="0" err="1"/>
              <a:t>제어권이</a:t>
            </a:r>
            <a:r>
              <a:rPr lang="ko-KR" altLang="en-US" sz="1600" dirty="0"/>
              <a:t> 사용자가 아니라 프레임워크에 있어서 필요에 따라 스프링에서 사용자의 코드를 호출한다</a:t>
            </a:r>
          </a:p>
        </p:txBody>
      </p:sp>
    </p:spTree>
    <p:extLst>
      <p:ext uri="{BB962C8B-B14F-4D97-AF65-F5344CB8AC3E}">
        <p14:creationId xmlns:p14="http://schemas.microsoft.com/office/powerpoint/2010/main" val="208655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551723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ko-KR" altLang="en-US" sz="2400" dirty="0" smtClean="0"/>
              <a:t>한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어플리케이션 내 공통적으로 이용되는 기능을 분리시켜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각각의 핵심기능을 가진 모듈에 </a:t>
            </a:r>
            <a:r>
              <a:rPr lang="en-US" altLang="ko-KR" sz="2400" b="1" dirty="0" smtClean="0"/>
              <a:t>‘</a:t>
            </a:r>
            <a:r>
              <a:rPr lang="ko-KR" altLang="en-US" sz="2400" b="1" dirty="0" err="1" smtClean="0"/>
              <a:t>끼워넣는</a:t>
            </a:r>
            <a:r>
              <a:rPr lang="en-US" altLang="ko-KR" sz="2400" b="1" dirty="0" smtClean="0"/>
              <a:t>’ </a:t>
            </a:r>
            <a:r>
              <a:rPr lang="ko-KR" altLang="en-US" sz="2400" dirty="0" smtClean="0"/>
              <a:t>방식</a:t>
            </a:r>
            <a:endParaRPr lang="en-US" altLang="ko-KR" sz="2400" dirty="0" smtClean="0"/>
          </a:p>
          <a:p>
            <a:pPr algn="ctr">
              <a:buFont typeface="Wingdings" pitchFamily="2" charset="2"/>
              <a:buChar char="Ø"/>
            </a:pP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940152" y="5013176"/>
            <a:ext cx="356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Ex) Logging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,DB </a:t>
            </a:r>
            <a:r>
              <a:rPr lang="ko-KR" altLang="en-US" sz="1400" dirty="0" smtClean="0"/>
              <a:t>트랜잭션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보안</a:t>
            </a:r>
            <a:endParaRPr lang="en-US" altLang="ko-KR" sz="1400" dirty="0" smtClean="0"/>
          </a:p>
        </p:txBody>
      </p:sp>
      <p:grpSp>
        <p:nvGrpSpPr>
          <p:cNvPr id="2" name="그룹 11"/>
          <p:cNvGrpSpPr/>
          <p:nvPr/>
        </p:nvGrpSpPr>
        <p:grpSpPr>
          <a:xfrm>
            <a:off x="1403648" y="3212976"/>
            <a:ext cx="5544616" cy="2088232"/>
            <a:chOff x="611560" y="1844824"/>
            <a:chExt cx="6552728" cy="3168352"/>
          </a:xfrm>
        </p:grpSpPr>
        <p:sp>
          <p:nvSpPr>
            <p:cNvPr id="7" name="직사각형 6"/>
            <p:cNvSpPr/>
            <p:nvPr/>
          </p:nvSpPr>
          <p:spPr>
            <a:xfrm>
              <a:off x="611560" y="2132856"/>
              <a:ext cx="6552728" cy="64807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모듈</a:t>
              </a:r>
              <a:r>
                <a:rPr lang="en-US" altLang="ko-KR" sz="2000" dirty="0" smtClean="0"/>
                <a:t>			</a:t>
              </a:r>
              <a:endParaRPr lang="ko-KR" altLang="en-US" sz="2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11560" y="2996952"/>
              <a:ext cx="6552728" cy="64807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모듈</a:t>
              </a:r>
              <a:r>
                <a:rPr lang="en-US" altLang="ko-KR" sz="2000" dirty="0" smtClean="0"/>
                <a:t>			</a:t>
              </a:r>
              <a:endParaRPr lang="ko-KR" altLang="en-US" sz="2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1560" y="3861048"/>
              <a:ext cx="6552728" cy="64807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모듈</a:t>
              </a:r>
              <a:r>
                <a:rPr lang="en-US" altLang="ko-KR" sz="2000" dirty="0" smtClean="0"/>
                <a:t>			</a:t>
              </a:r>
              <a:endParaRPr lang="ko-KR" altLang="en-US" sz="2000" dirty="0"/>
            </a:p>
          </p:txBody>
        </p:sp>
        <p:sp>
          <p:nvSpPr>
            <p:cNvPr id="11" name="아래쪽 화살표 10"/>
            <p:cNvSpPr/>
            <p:nvPr/>
          </p:nvSpPr>
          <p:spPr>
            <a:xfrm>
              <a:off x="4860032" y="1844824"/>
              <a:ext cx="1656184" cy="3168352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/>
                <a:t>공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통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기</a:t>
              </a:r>
              <a:endParaRPr lang="en-US" altLang="ko-KR" sz="2000" dirty="0" smtClean="0"/>
            </a:p>
            <a:p>
              <a:pPr algn="ctr"/>
              <a:r>
                <a:rPr lang="ko-KR" altLang="en-US" sz="2000" dirty="0" smtClean="0"/>
                <a:t>능</a:t>
              </a:r>
              <a:endParaRPr lang="en-US" altLang="ko-KR" sz="1400" dirty="0" smtClean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5576" y="159163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기존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의 문제점 </a:t>
            </a:r>
            <a:endParaRPr lang="en-US" altLang="ko-KR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중복코드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지저분한 코드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생산성 저하</a:t>
            </a:r>
            <a:r>
              <a:rPr lang="en-US" altLang="ko-KR" dirty="0" smtClean="0"/>
              <a:t> </a:t>
            </a:r>
          </a:p>
          <a:p>
            <a:pPr marL="342900" indent="-342900"/>
            <a:r>
              <a:rPr lang="en-US" altLang="ko-KR" dirty="0" smtClean="0"/>
              <a:t>- </a:t>
            </a:r>
            <a:r>
              <a:rPr lang="ko-KR" altLang="en-US" dirty="0" smtClean="0"/>
              <a:t>재활용성의 문제점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159163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accent5">
                    <a:lumMod val="75000"/>
                  </a:schemeClr>
                </a:solidFill>
              </a:rPr>
              <a:t>Application</a:t>
            </a:r>
            <a:r>
              <a:rPr lang="ko-KR" altLang="en-US" b="1" dirty="0" smtClean="0">
                <a:solidFill>
                  <a:schemeClr val="accent5">
                    <a:lumMod val="75000"/>
                  </a:schemeClr>
                </a:solidFill>
              </a:rPr>
              <a:t>을 두가지 관점에 따라 구현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/>
              <a:t>핵심 관심 사항</a:t>
            </a:r>
            <a:r>
              <a:rPr lang="en-US" altLang="ko-KR" dirty="0" smtClean="0"/>
              <a:t>(core concern)</a:t>
            </a:r>
          </a:p>
          <a:p>
            <a:pPr>
              <a:buFontTx/>
              <a:buChar char="-"/>
            </a:pPr>
            <a:r>
              <a:rPr lang="ko-KR" altLang="en-US" dirty="0" smtClean="0"/>
              <a:t>공통 관심 사항 </a:t>
            </a:r>
            <a:r>
              <a:rPr lang="en-US" altLang="ko-KR" dirty="0" smtClean="0"/>
              <a:t>(cross-cutting concern)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86A3"/>
                </a:solidFill>
              </a:rPr>
              <a:t>4. Spring AOP(Aspect-oriented Programming)</a:t>
            </a:r>
            <a:endParaRPr lang="ko-KR" altLang="ko-KR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5184576" cy="376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36096" y="1196752"/>
            <a:ext cx="38884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400" b="1" dirty="0" smtClean="0"/>
              <a:t> Aspect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</a:t>
            </a:r>
            <a:r>
              <a:rPr lang="ko-KR" altLang="en-US" sz="1200" dirty="0" smtClean="0"/>
              <a:t>여러 객체에 적용되는 공통 관심 사항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Advice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en-US" altLang="ko-KR" sz="1200" dirty="0" smtClean="0"/>
              <a:t>Aspect</a:t>
            </a:r>
            <a:r>
              <a:rPr lang="ko-KR" altLang="en-US" sz="1200" dirty="0" smtClean="0"/>
              <a:t>가 해야하는 작업 내용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</a:t>
            </a:r>
            <a:r>
              <a:rPr lang="ko-KR" altLang="en-US" sz="1200" dirty="0" smtClean="0"/>
              <a:t>언제 공통 관심 기능을 핵심 </a:t>
            </a:r>
            <a:r>
              <a:rPr lang="ko-KR" altLang="en-US" sz="1200" dirty="0" err="1" smtClean="0"/>
              <a:t>로직에</a:t>
            </a:r>
            <a:r>
              <a:rPr lang="ko-KR" altLang="en-US" sz="1200" dirty="0" smtClean="0"/>
              <a:t> 적용할지 정의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Joinpoint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 적용 지점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   Code</a:t>
            </a:r>
            <a:r>
              <a:rPr lang="ko-KR" altLang="en-US" sz="1200" dirty="0" smtClean="0"/>
              <a:t>와</a:t>
            </a:r>
            <a:r>
              <a:rPr lang="en-US" altLang="ko-KR" sz="1200" dirty="0" smtClean="0"/>
              <a:t> Advice </a:t>
            </a:r>
            <a:r>
              <a:rPr lang="ko-KR" altLang="en-US" sz="1200" dirty="0" smtClean="0"/>
              <a:t>연결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dirty="0" smtClean="0"/>
              <a:t> </a:t>
            </a:r>
            <a:r>
              <a:rPr lang="en-US" altLang="ko-KR" sz="1400" b="1" dirty="0" err="1" smtClean="0"/>
              <a:t>Pointcut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Jointpoint</a:t>
            </a:r>
            <a:r>
              <a:rPr lang="ko-KR" altLang="en-US" sz="1200" dirty="0" smtClean="0"/>
              <a:t>의 부분 집합</a:t>
            </a:r>
            <a:r>
              <a:rPr lang="en-US" altLang="ko-KR" sz="1200" dirty="0" smtClean="0"/>
              <a:t> </a:t>
            </a:r>
            <a:br>
              <a:rPr lang="en-US" altLang="ko-KR" sz="1200" dirty="0" smtClean="0"/>
            </a:br>
            <a:r>
              <a:rPr lang="en-US" altLang="ko-KR" sz="1200" dirty="0" smtClean="0"/>
              <a:t>   </a:t>
            </a:r>
            <a:r>
              <a:rPr lang="ko-KR" altLang="en-US" sz="1200" dirty="0" smtClean="0"/>
              <a:t>실제로 </a:t>
            </a:r>
            <a:r>
              <a:rPr lang="en-US" altLang="ko-KR" sz="1200" dirty="0" smtClean="0"/>
              <a:t>Advice</a:t>
            </a:r>
            <a:r>
              <a:rPr lang="ko-KR" altLang="en-US" sz="1200" dirty="0" smtClean="0"/>
              <a:t>가 적용되는 지점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b="1" dirty="0" smtClean="0"/>
              <a:t> Weaving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  App. </a:t>
            </a:r>
            <a:r>
              <a:rPr lang="ko-KR" altLang="en-US" sz="1200" dirty="0" smtClean="0"/>
              <a:t>에 적용하는 과정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    </a:t>
            </a:r>
            <a:r>
              <a:rPr lang="ko-KR" altLang="en-US" sz="1200" dirty="0" smtClean="0"/>
              <a:t>스프링은 </a:t>
            </a:r>
            <a:r>
              <a:rPr lang="ko-KR" altLang="en-US" sz="1200" dirty="0" err="1" smtClean="0"/>
              <a:t>런타임시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위빙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b="1" dirty="0" smtClean="0"/>
              <a:t> Target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    Advice</a:t>
            </a:r>
            <a:r>
              <a:rPr lang="ko-KR" altLang="en-US" sz="1200" dirty="0" smtClean="0"/>
              <a:t>가 적용되는 객체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모듈</a:t>
            </a:r>
            <a:r>
              <a:rPr lang="en-US" altLang="ko-KR" sz="1200" dirty="0" smtClean="0"/>
              <a:t>)</a:t>
            </a:r>
            <a:endParaRPr lang="en-US" altLang="ko-KR" sz="1400" dirty="0" smtClean="0"/>
          </a:p>
          <a:p>
            <a:pPr>
              <a:buFontTx/>
              <a:buChar char="-"/>
            </a:pPr>
            <a:endParaRPr lang="en-US" altLang="ko-KR" sz="1400" dirty="0" smtClean="0"/>
          </a:p>
          <a:p>
            <a:pPr>
              <a:buFontTx/>
              <a:buChar char="-"/>
            </a:pPr>
            <a:r>
              <a:rPr lang="en-US" altLang="ko-KR" sz="1400" b="1" dirty="0" smtClean="0"/>
              <a:t> Proxy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</a:t>
            </a:r>
            <a:r>
              <a:rPr lang="en-US" altLang="ko-KR" sz="1200" dirty="0" smtClean="0"/>
              <a:t>Advice </a:t>
            </a:r>
            <a:r>
              <a:rPr lang="ko-KR" altLang="en-US" sz="1200" dirty="0" smtClean="0"/>
              <a:t>적용 시 생성되는 객체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     </a:t>
            </a:r>
            <a:r>
              <a:rPr lang="ko-KR" altLang="en-US" sz="1200" dirty="0" smtClean="0"/>
              <a:t>공통모듈과 원래 기능을 모두 수행 </a:t>
            </a:r>
            <a:endParaRPr lang="en-US" altLang="ko-KR" sz="1400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86A3"/>
                </a:solidFill>
              </a:rPr>
              <a:t>4. Spring AOP(Aspect-oriented Programming)</a:t>
            </a:r>
            <a:endParaRPr lang="ko-KR" altLang="ko-KR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14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844824"/>
            <a:ext cx="756084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스프링에서 </a:t>
            </a:r>
            <a:r>
              <a:rPr lang="en-US" altLang="ko-KR" sz="1600" b="1" dirty="0" smtClean="0"/>
              <a:t>AOP </a:t>
            </a:r>
            <a:r>
              <a:rPr lang="ko-KR" altLang="en-US" sz="1600" b="1" dirty="0" smtClean="0"/>
              <a:t>구현 시 사용되는 방법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endParaRPr lang="en-US" altLang="ko-KR" sz="1400" b="1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400" u="sng" dirty="0" smtClean="0"/>
              <a:t>스프링 </a:t>
            </a:r>
            <a:r>
              <a:rPr lang="en-US" altLang="ko-KR" sz="1400" u="sng" dirty="0" smtClean="0"/>
              <a:t>API</a:t>
            </a:r>
            <a:r>
              <a:rPr lang="ko-KR" altLang="en-US" sz="1400" dirty="0" smtClean="0"/>
              <a:t>를 이용한 </a:t>
            </a:r>
            <a:r>
              <a:rPr lang="en-US" altLang="ko-KR" sz="1400" dirty="0" smtClean="0"/>
              <a:t>AOP </a:t>
            </a:r>
            <a:r>
              <a:rPr lang="ko-KR" altLang="en-US" sz="1400" dirty="0" smtClean="0"/>
              <a:t>구현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사용성</a:t>
            </a:r>
            <a:r>
              <a:rPr lang="ko-KR" altLang="en-US" sz="1400" dirty="0" smtClean="0"/>
              <a:t> 하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 </a:t>
            </a:r>
            <a:r>
              <a:rPr lang="en-US" altLang="ko-KR" sz="1400" u="sng" dirty="0" smtClean="0"/>
              <a:t>POJO </a:t>
            </a:r>
            <a:r>
              <a:rPr lang="ko-KR" altLang="en-US" sz="1400" u="sng" dirty="0" smtClean="0"/>
              <a:t>클래스</a:t>
            </a:r>
            <a:r>
              <a:rPr lang="ko-KR" altLang="en-US" sz="1400" dirty="0" smtClean="0"/>
              <a:t>를 이용한 </a:t>
            </a:r>
            <a:r>
              <a:rPr lang="en-US" altLang="ko-KR" sz="1400" dirty="0" smtClean="0"/>
              <a:t>AOP </a:t>
            </a:r>
            <a:r>
              <a:rPr lang="ko-KR" altLang="en-US" sz="1400" dirty="0" smtClean="0"/>
              <a:t>구현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사용성</a:t>
            </a:r>
            <a:r>
              <a:rPr lang="ko-KR" altLang="en-US" sz="1400" dirty="0" smtClean="0"/>
              <a:t> 중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AspectJ5 </a:t>
            </a:r>
            <a:r>
              <a:rPr lang="ko-KR" altLang="en-US" sz="1400" dirty="0" smtClean="0"/>
              <a:t>에서 정의한 </a:t>
            </a:r>
            <a:r>
              <a:rPr lang="en-US" altLang="ko-KR" sz="1400" u="sng" dirty="0" smtClean="0"/>
              <a:t>@Aspect </a:t>
            </a:r>
            <a:r>
              <a:rPr lang="ko-KR" altLang="en-US" sz="1400" u="sng" dirty="0" err="1" smtClean="0"/>
              <a:t>어노테이션</a:t>
            </a:r>
            <a:r>
              <a:rPr lang="ko-KR" altLang="en-US" sz="1400" u="sng" dirty="0" smtClean="0"/>
              <a:t> 기반의 </a:t>
            </a:r>
            <a:r>
              <a:rPr lang="ko-KR" altLang="en-US" sz="1400" dirty="0" smtClean="0"/>
              <a:t>구현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사용성</a:t>
            </a:r>
            <a:r>
              <a:rPr lang="ko-KR" altLang="en-US" sz="1400" dirty="0" smtClean="0"/>
              <a:t> 상</a:t>
            </a:r>
            <a:r>
              <a:rPr lang="en-US" altLang="ko-KR" sz="1400" dirty="0" smtClean="0"/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→ </a:t>
            </a:r>
            <a:r>
              <a:rPr lang="ko-KR" altLang="en-US" sz="1400" dirty="0" smtClean="0"/>
              <a:t>스프링은 내부적으로 </a:t>
            </a:r>
            <a:r>
              <a:rPr lang="ko-KR" altLang="en-US" sz="1400" dirty="0" err="1" smtClean="0"/>
              <a:t>프록시</a:t>
            </a:r>
            <a:r>
              <a:rPr lang="ko-KR" altLang="en-US" sz="1400" dirty="0" smtClean="0"/>
              <a:t> 방식으로 </a:t>
            </a:r>
            <a:r>
              <a:rPr lang="en-US" altLang="ko-KR" sz="1400" dirty="0" smtClean="0"/>
              <a:t>AOP </a:t>
            </a:r>
            <a:r>
              <a:rPr lang="ko-KR" altLang="en-US" sz="1400" dirty="0" smtClean="0"/>
              <a:t>구현됨</a:t>
            </a:r>
            <a:endParaRPr lang="ko-KR" altLang="en-US" sz="1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86A3"/>
                </a:solidFill>
              </a:rPr>
              <a:t>4. Spring AOP(Aspect-oriented Programming)</a:t>
            </a:r>
            <a:endParaRPr lang="ko-KR" altLang="ko-KR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7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148478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5">
                    <a:lumMod val="75000"/>
                  </a:schemeClr>
                </a:solidFill>
              </a:rPr>
              <a:t>POM(Project Object Model)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기반으로 하여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프로젝트의 </a:t>
            </a:r>
            <a:r>
              <a:rPr lang="ko-KR" altLang="en-US" sz="2000" dirty="0" err="1" smtClean="0"/>
              <a:t>빌트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리포팅</a:t>
            </a:r>
            <a:r>
              <a:rPr lang="ko-KR" altLang="en-US" sz="2000" dirty="0" smtClean="0"/>
              <a:t> 등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chemeClr val="accent5">
                    <a:lumMod val="75000"/>
                  </a:schemeClr>
                </a:solidFill>
              </a:rPr>
              <a:t>프로젝트 라이프 사이클 전체</a:t>
            </a:r>
            <a:r>
              <a:rPr lang="ko-KR" altLang="en-US" sz="2000" dirty="0" smtClean="0">
                <a:solidFill>
                  <a:schemeClr val="accent5">
                    <a:lumMod val="75000"/>
                  </a:schemeClr>
                </a:solidFill>
              </a:rPr>
              <a:t>를</a:t>
            </a:r>
            <a:endParaRPr lang="en-US" altLang="ko-K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sz="2000" dirty="0" smtClean="0"/>
              <a:t>관리 할 수 있는 관리 툴</a:t>
            </a:r>
            <a:endParaRPr lang="en-US" altLang="ko-KR" sz="2000" dirty="0" smtClean="0"/>
          </a:p>
          <a:p>
            <a:pPr algn="ctr">
              <a:buFontTx/>
              <a:buChar char="-"/>
            </a:pPr>
            <a:endParaRPr lang="en-US" altLang="ko-KR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5536" y="3284984"/>
            <a:ext cx="860444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000" b="1" dirty="0" smtClean="0"/>
              <a:t> Maven</a:t>
            </a:r>
            <a:r>
              <a:rPr lang="ko-KR" altLang="en-US" sz="2000" b="1" dirty="0" smtClean="0"/>
              <a:t>의 주요 기능</a:t>
            </a:r>
            <a:endParaRPr lang="en-US" altLang="ko-KR" sz="2000" b="1" dirty="0" smtClean="0"/>
          </a:p>
          <a:p>
            <a:r>
              <a:rPr lang="en-US" altLang="ko-KR" sz="600" b="1" dirty="0" smtClean="0"/>
              <a:t> </a:t>
            </a:r>
          </a:p>
          <a:p>
            <a:endParaRPr lang="en-US" altLang="ko-KR" sz="600" b="1" dirty="0" smtClean="0"/>
          </a:p>
          <a:p>
            <a:pPr marL="0" lvl="1"/>
            <a:r>
              <a:rPr lang="en-US" altLang="ko-KR" dirty="0" smtClean="0"/>
              <a:t>  - </a:t>
            </a:r>
            <a:r>
              <a:rPr lang="ko-KR" altLang="en-US" dirty="0" smtClean="0"/>
              <a:t>프로젝트 라이브러리 관리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857250" lvl="1" indent="-400050">
              <a:buFont typeface="+mj-lt"/>
              <a:buAutoNum type="romanUcPeriod"/>
            </a:pPr>
            <a:r>
              <a:rPr lang="en-US" altLang="ko-KR" sz="1400" dirty="0" smtClean="0"/>
              <a:t>Maven </a:t>
            </a:r>
            <a:r>
              <a:rPr lang="ko-KR" altLang="en-US" sz="1400" dirty="0" smtClean="0"/>
              <a:t>라이브러리들을 관리하는 서버로부터 프로젝트에 필요한 라이브러리들을 받도록 설정</a:t>
            </a:r>
            <a:endParaRPr lang="en-US" altLang="ko-KR" sz="14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 smtClean="0"/>
              <a:t>외부 라이브러리를 등록하면 의존하는 라이브러리까지 같이 등록</a:t>
            </a:r>
            <a:endParaRPr lang="en-US" altLang="ko-KR" sz="1400" dirty="0" smtClean="0"/>
          </a:p>
          <a:p>
            <a:pPr marL="857250" lvl="1" indent="-400050">
              <a:buFont typeface="+mj-lt"/>
              <a:buAutoNum type="romanUcPeriod"/>
            </a:pPr>
            <a:r>
              <a:rPr lang="ko-KR" altLang="en-US" sz="1400" dirty="0" smtClean="0"/>
              <a:t>한번 받은 라이브러리는 로컬 경로에 저장</a:t>
            </a:r>
            <a:endParaRPr lang="en-US" altLang="ko-KR" sz="1400" dirty="0" smtClean="0"/>
          </a:p>
          <a:p>
            <a:pPr marL="857250" lvl="1" indent="-400050"/>
            <a:r>
              <a:rPr lang="en-US" altLang="ko-KR" sz="600" dirty="0" smtClean="0"/>
              <a:t> </a:t>
            </a:r>
          </a:p>
          <a:p>
            <a:pPr marL="857250" lvl="1" indent="-400050"/>
            <a:endParaRPr lang="en-US" altLang="ko-KR" sz="600" dirty="0" smtClean="0"/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프로젝트 정보와 전달</a:t>
            </a:r>
            <a:endParaRPr lang="en-US" altLang="ko-KR" dirty="0" smtClean="0"/>
          </a:p>
          <a:p>
            <a:r>
              <a:rPr lang="en-US" altLang="ko-KR" sz="600" dirty="0" smtClean="0"/>
              <a:t> </a:t>
            </a:r>
          </a:p>
          <a:p>
            <a:endParaRPr lang="en-US" altLang="ko-KR" sz="600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프로젝트 작성부터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등의 프로젝트 라이프 사이클에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포함되는 전체 </a:t>
            </a:r>
            <a:r>
              <a:rPr lang="en-US" altLang="ko-KR" dirty="0" smtClean="0"/>
              <a:t>Task </a:t>
            </a:r>
            <a:r>
              <a:rPr lang="ko-KR" altLang="en-US" dirty="0" smtClean="0"/>
              <a:t>지원 </a:t>
            </a:r>
            <a:endParaRPr lang="en-US" altLang="ko-KR" dirty="0" smtClean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04664"/>
            <a:ext cx="91440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b="1" dirty="0" smtClean="0">
                <a:solidFill>
                  <a:srgbClr val="0086A3"/>
                </a:solidFill>
              </a:rPr>
              <a:t>5. Maven</a:t>
            </a:r>
            <a:r>
              <a:rPr lang="ko-KR" altLang="en-US" sz="2800" b="1" dirty="0" smtClean="0">
                <a:solidFill>
                  <a:srgbClr val="0086A3"/>
                </a:solidFill>
              </a:rPr>
              <a:t>이란</a:t>
            </a:r>
            <a:r>
              <a:rPr lang="en-US" altLang="ko-KR" sz="2800" b="1" dirty="0" smtClean="0">
                <a:solidFill>
                  <a:srgbClr val="0086A3"/>
                </a:solidFill>
              </a:rPr>
              <a:t>?</a:t>
            </a:r>
            <a:endParaRPr lang="ko-KR" altLang="ko-KR" sz="2800" b="1" dirty="0">
              <a:solidFill>
                <a:srgbClr val="0086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2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화면 슬라이드 쇼(4:3)</PresentationFormat>
  <Paragraphs>104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2015-05-19T04:54:15Z</dcterms:created>
  <dcterms:modified xsi:type="dcterms:W3CDTF">2015-05-19T04:54:52Z</dcterms:modified>
</cp:coreProperties>
</file>