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93" r:id="rId30"/>
    <p:sldId id="284" r:id="rId31"/>
    <p:sldId id="294" r:id="rId32"/>
    <p:sldId id="285" r:id="rId33"/>
    <p:sldId id="286" r:id="rId34"/>
    <p:sldId id="295" r:id="rId35"/>
    <p:sldId id="287" r:id="rId36"/>
    <p:sldId id="296" r:id="rId37"/>
    <p:sldId id="288" r:id="rId38"/>
    <p:sldId id="289" r:id="rId39"/>
    <p:sldId id="290" r:id="rId40"/>
    <p:sldId id="291" r:id="rId41"/>
    <p:sldId id="292" r:id="rId4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DFCB"/>
          </a:solidFill>
        </a:fill>
      </a:tcStyle>
    </a:wholeTbl>
    <a:band2H>
      <a:tcTxStyle/>
      <a:tcStyle>
        <a:tcBdr/>
        <a:fill>
          <a:solidFill>
            <a:srgbClr val="FDF0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BD2CC"/>
          </a:solidFill>
        </a:fill>
      </a:tcStyle>
    </a:wholeTbl>
    <a:band2H>
      <a:tcTxStyle/>
      <a:tcStyle>
        <a:tcBdr/>
        <a:fill>
          <a:solidFill>
            <a:srgbClr val="F5EA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FDDDA"/>
          </a:solidFill>
        </a:fill>
      </a:tcStyle>
    </a:wholeTbl>
    <a:band2H>
      <a:tcTxStyle/>
      <a:tcStyle>
        <a:tcBdr/>
        <a:fill>
          <a:solidFill>
            <a:srgbClr val="F0EF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2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Gill Sans MT"/>
      </a:defRPr>
    </a:lvl1pPr>
    <a:lvl2pPr indent="228600" defTabSz="457200" latinLnBrk="0">
      <a:defRPr sz="1200">
        <a:latin typeface="+mj-lt"/>
        <a:ea typeface="+mj-ea"/>
        <a:cs typeface="+mj-cs"/>
        <a:sym typeface="Gill Sans MT"/>
      </a:defRPr>
    </a:lvl2pPr>
    <a:lvl3pPr indent="457200" defTabSz="457200" latinLnBrk="0">
      <a:defRPr sz="1200">
        <a:latin typeface="+mj-lt"/>
        <a:ea typeface="+mj-ea"/>
        <a:cs typeface="+mj-cs"/>
        <a:sym typeface="Gill Sans MT"/>
      </a:defRPr>
    </a:lvl3pPr>
    <a:lvl4pPr indent="685800" defTabSz="457200" latinLnBrk="0">
      <a:defRPr sz="1200">
        <a:latin typeface="+mj-lt"/>
        <a:ea typeface="+mj-ea"/>
        <a:cs typeface="+mj-cs"/>
        <a:sym typeface="Gill Sans MT"/>
      </a:defRPr>
    </a:lvl4pPr>
    <a:lvl5pPr indent="914400" defTabSz="457200" latinLnBrk="0">
      <a:defRPr sz="1200">
        <a:latin typeface="+mj-lt"/>
        <a:ea typeface="+mj-ea"/>
        <a:cs typeface="+mj-cs"/>
        <a:sym typeface="Gill Sans MT"/>
      </a:defRPr>
    </a:lvl5pPr>
    <a:lvl6pPr indent="1143000" defTabSz="457200" latinLnBrk="0">
      <a:defRPr sz="1200">
        <a:latin typeface="+mj-lt"/>
        <a:ea typeface="+mj-ea"/>
        <a:cs typeface="+mj-cs"/>
        <a:sym typeface="Gill Sans MT"/>
      </a:defRPr>
    </a:lvl6pPr>
    <a:lvl7pPr indent="1371600" defTabSz="457200" latinLnBrk="0">
      <a:defRPr sz="1200">
        <a:latin typeface="+mj-lt"/>
        <a:ea typeface="+mj-ea"/>
        <a:cs typeface="+mj-cs"/>
        <a:sym typeface="Gill Sans MT"/>
      </a:defRPr>
    </a:lvl7pPr>
    <a:lvl8pPr indent="1600200" defTabSz="457200" latinLnBrk="0">
      <a:defRPr sz="1200">
        <a:latin typeface="+mj-lt"/>
        <a:ea typeface="+mj-ea"/>
        <a:cs typeface="+mj-cs"/>
        <a:sym typeface="Gill Sans MT"/>
      </a:defRPr>
    </a:lvl8pPr>
    <a:lvl9pPr indent="1828800" defTabSz="457200" latinLnBrk="0">
      <a:defRPr sz="1200">
        <a:latin typeface="+mj-lt"/>
        <a:ea typeface="+mj-ea"/>
        <a:cs typeface="+mj-cs"/>
        <a:sym typeface="Gill Sans MT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600200" y="2386744"/>
            <a:ext cx="8991600" cy="1645921"/>
          </a:xfrm>
          <a:prstGeom prst="rect">
            <a:avLst/>
          </a:prstGeom>
          <a:ln w="38100"/>
        </p:spPr>
        <p:txBody>
          <a:bodyPr/>
          <a:lstStyle>
            <a:lvl1pPr>
              <a:defRPr sz="3800"/>
            </a:lvl1pPr>
          </a:lstStyle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2695194" y="4352544"/>
            <a:ext cx="6801612" cy="1239895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45720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91440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137160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4pPr>
            <a:lvl5pPr marL="0" indent="182880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xfrm>
            <a:off x="2231135" y="964691"/>
            <a:ext cx="7729730" cy="1188721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1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2231135" y="2638044"/>
            <a:ext cx="7729730" cy="3101983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>
            <a:spLocks noGrp="1"/>
          </p:cNvSpPr>
          <p:nvPr>
            <p:ph type="title"/>
          </p:nvPr>
        </p:nvSpPr>
        <p:spPr>
          <a:xfrm>
            <a:off x="1600200" y="2386744"/>
            <a:ext cx="8991600" cy="1645921"/>
          </a:xfrm>
          <a:prstGeom prst="rect">
            <a:avLst/>
          </a:prstGeom>
          <a:ln w="38100"/>
        </p:spPr>
        <p:txBody>
          <a:bodyPr/>
          <a:lstStyle>
            <a:lvl1pPr>
              <a:defRPr sz="3800"/>
            </a:lvl1pPr>
          </a:lstStyle>
          <a:p>
            <a:r>
              <a:t>제목 텍스트</a:t>
            </a:r>
          </a:p>
        </p:txBody>
      </p:sp>
      <p:sp>
        <p:nvSpPr>
          <p:cNvPr id="3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2695194" y="4352464"/>
            <a:ext cx="6801612" cy="1265083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45720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91440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137160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4pPr>
            <a:lvl5pPr marL="0" indent="182880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>
            <a:spLocks noGrp="1"/>
          </p:cNvSpPr>
          <p:nvPr>
            <p:ph type="title"/>
          </p:nvPr>
        </p:nvSpPr>
        <p:spPr>
          <a:xfrm>
            <a:off x="2231135" y="964691"/>
            <a:ext cx="7729730" cy="1188721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9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81911" y="2638044"/>
            <a:ext cx="4271773" cy="3101982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83436" y="2313433"/>
            <a:ext cx="4270248" cy="704088"/>
          </a:xfrm>
          <a:prstGeom prst="rect">
            <a:avLst/>
          </a:prstGeom>
        </p:spPr>
        <p:txBody>
          <a:bodyPr anchor="b"/>
          <a:lstStyle>
            <a:lvl1pPr marL="0" indent="0" algn="ctr">
              <a:buClrTx/>
              <a:buSzTx/>
              <a:buFontTx/>
              <a:buNone/>
              <a:defRPr sz="1900" cap="all" spc="100">
                <a:solidFill>
                  <a:srgbClr val="6B8891"/>
                </a:solidFill>
              </a:defRPr>
            </a:lvl1pPr>
            <a:lvl2pPr marL="0" indent="457200" algn="ctr">
              <a:buClrTx/>
              <a:buSzTx/>
              <a:buFontTx/>
              <a:buNone/>
              <a:defRPr sz="1900" cap="all" spc="100">
                <a:solidFill>
                  <a:srgbClr val="6B8891"/>
                </a:solidFill>
              </a:defRPr>
            </a:lvl2pPr>
            <a:lvl3pPr marL="0" indent="914400" algn="ctr">
              <a:buClrTx/>
              <a:buSzTx/>
              <a:buFontTx/>
              <a:buNone/>
              <a:defRPr sz="1900" cap="all" spc="100">
                <a:solidFill>
                  <a:srgbClr val="6B8891"/>
                </a:solidFill>
              </a:defRPr>
            </a:lvl3pPr>
            <a:lvl4pPr marL="0" indent="1371600" algn="ctr">
              <a:buClrTx/>
              <a:buSzTx/>
              <a:buFontTx/>
              <a:buNone/>
              <a:defRPr sz="1900" cap="all" spc="100">
                <a:solidFill>
                  <a:srgbClr val="6B8891"/>
                </a:solidFill>
              </a:defRPr>
            </a:lvl4pPr>
            <a:lvl5pPr marL="0" indent="1828800" algn="ctr">
              <a:buClrTx/>
              <a:buSzTx/>
              <a:buFontTx/>
              <a:buNone/>
              <a:defRPr sz="1900" cap="all" spc="100">
                <a:solidFill>
                  <a:srgbClr val="6B8891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8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338315" y="2313433"/>
            <a:ext cx="4270249" cy="704088"/>
          </a:xfrm>
          <a:prstGeom prst="rect">
            <a:avLst/>
          </a:prstGeom>
        </p:spPr>
        <p:txBody>
          <a:bodyPr anchor="b"/>
          <a:lstStyle/>
          <a:p>
            <a:pPr marL="0" indent="0" algn="ctr">
              <a:buClrTx/>
              <a:buSzTx/>
              <a:buFontTx/>
              <a:buNone/>
              <a:defRPr sz="1900" cap="all" spc="100">
                <a:solidFill>
                  <a:srgbClr val="6B8891"/>
                </a:solidFill>
              </a:defRPr>
            </a:pPr>
            <a:endParaRPr/>
          </a:p>
        </p:txBody>
      </p:sp>
      <p:sp>
        <p:nvSpPr>
          <p:cNvPr id="49" name="제목 텍스트"/>
          <p:cNvSpPr txBox="1">
            <a:spLocks noGrp="1"/>
          </p:cNvSpPr>
          <p:nvPr>
            <p:ph type="title"/>
          </p:nvPr>
        </p:nvSpPr>
        <p:spPr>
          <a:xfrm>
            <a:off x="2231135" y="964691"/>
            <a:ext cx="7729730" cy="1188721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>
            <a:spLocks noGrp="1"/>
          </p:cNvSpPr>
          <p:nvPr>
            <p:ph type="title"/>
          </p:nvPr>
        </p:nvSpPr>
        <p:spPr>
          <a:xfrm>
            <a:off x="2231135" y="964691"/>
            <a:ext cx="7729730" cy="1188721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3" name="제목 텍스트"/>
          <p:cNvSpPr txBox="1">
            <a:spLocks noGrp="1"/>
          </p:cNvSpPr>
          <p:nvPr>
            <p:ph type="title"/>
          </p:nvPr>
        </p:nvSpPr>
        <p:spPr>
          <a:xfrm>
            <a:off x="804672" y="2243827"/>
            <a:ext cx="4486656" cy="1141498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</a:lstStyle>
          <a:p>
            <a:r>
              <a:t>제목 텍스트</a:t>
            </a:r>
          </a:p>
        </p:txBody>
      </p:sp>
      <p:sp>
        <p:nvSpPr>
          <p:cNvPr id="74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6736080" y="804672"/>
            <a:ext cx="4815841" cy="5248656"/>
          </a:xfrm>
          <a:prstGeom prst="rect">
            <a:avLst/>
          </a:prstGeom>
        </p:spPr>
        <p:txBody>
          <a:bodyPr/>
          <a:lstStyle>
            <a:lvl1pPr>
              <a:defRPr sz="1900">
                <a:solidFill>
                  <a:srgbClr val="000000"/>
                </a:solidFill>
              </a:defRPr>
            </a:lvl1pPr>
            <a:lvl2pPr marL="500062" indent="-271462">
              <a:defRPr sz="1900">
                <a:solidFill>
                  <a:srgbClr val="000000"/>
                </a:solidFill>
              </a:defRPr>
            </a:lvl2pPr>
            <a:lvl3pPr marL="728662" indent="-271462">
              <a:defRPr sz="1900">
                <a:solidFill>
                  <a:srgbClr val="000000"/>
                </a:solidFill>
              </a:defRPr>
            </a:lvl3pPr>
            <a:lvl4pPr marL="957262" indent="-271462">
              <a:defRPr sz="1900">
                <a:solidFill>
                  <a:srgbClr val="000000"/>
                </a:solidFill>
              </a:defRPr>
            </a:lvl4pPr>
            <a:lvl5pPr marL="1185862" indent="-271462">
              <a:defRPr sz="1900">
                <a:solidFill>
                  <a:srgbClr val="00000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5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1115567" y="3549917"/>
            <a:ext cx="3794761" cy="2194037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17"/>
          <p:cNvSpPr/>
          <p:nvPr/>
        </p:nvSpPr>
        <p:spPr>
          <a:xfrm>
            <a:off x="-1" y="0"/>
            <a:ext cx="6096001" cy="6858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4" name="제목 텍스트"/>
          <p:cNvSpPr txBox="1">
            <a:spLocks noGrp="1"/>
          </p:cNvSpPr>
          <p:nvPr>
            <p:ph type="title"/>
          </p:nvPr>
        </p:nvSpPr>
        <p:spPr>
          <a:xfrm>
            <a:off x="808522" y="2243827"/>
            <a:ext cx="4495000" cy="1134642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</a:lstStyle>
          <a:p>
            <a:r>
              <a:t>제목 텍스트</a:t>
            </a:r>
          </a:p>
        </p:txBody>
      </p:sp>
      <p:sp>
        <p:nvSpPr>
          <p:cNvPr id="85" name="Picture Placeholder 2"/>
          <p:cNvSpPr>
            <a:spLocks noGrp="1"/>
          </p:cNvSpPr>
          <p:nvPr>
            <p:ph type="pic" idx="21"/>
          </p:nvPr>
        </p:nvSpPr>
        <p:spPr>
          <a:xfrm>
            <a:off x="6095998" y="0"/>
            <a:ext cx="6102098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6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115567" y="3549917"/>
            <a:ext cx="3794761" cy="2194038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1pPr>
            <a:lvl2pPr marL="0" indent="457200" algn="ctr"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2pPr>
            <a:lvl3pPr marL="0" indent="914400" algn="ctr"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3pPr>
            <a:lvl4pPr marL="0" indent="1371600" algn="ctr"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4pPr>
            <a:lvl5pPr marL="0" indent="1828800" algn="ctr"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1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82879" tIns="182879" rIns="182879" bIns="18287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0758922" y="6299961"/>
            <a:ext cx="365761" cy="201677"/>
          </a:xfrm>
          <a:prstGeom prst="rect">
            <a:avLst/>
          </a:prstGeom>
          <a:solidFill>
            <a:srgbClr val="1D1D1D">
              <a:alpha val="70000"/>
            </a:srgbClr>
          </a:solidFill>
          <a:ln w="12700">
            <a:miter lim="400000"/>
          </a:ln>
        </p:spPr>
        <p:txBody>
          <a:bodyPr lIns="18288" tIns="18288" rIns="18288" bIns="18288" anchor="ctr">
            <a:spAutoFit/>
          </a:bodyPr>
          <a:lstStyle>
            <a:lvl1pPr algn="ctr">
              <a:defRPr sz="11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00" baseline="0">
          <a:solidFill>
            <a:srgbClr val="262626"/>
          </a:solidFill>
          <a:uFillTx/>
          <a:latin typeface="+mj-lt"/>
          <a:ea typeface="+mj-ea"/>
          <a:cs typeface="+mj-cs"/>
          <a:sym typeface="Gill Sans MT"/>
        </a:defRPr>
      </a:lvl1pPr>
      <a:lvl2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00" baseline="0">
          <a:solidFill>
            <a:srgbClr val="262626"/>
          </a:solidFill>
          <a:uFillTx/>
          <a:latin typeface="+mj-lt"/>
          <a:ea typeface="+mj-ea"/>
          <a:cs typeface="+mj-cs"/>
          <a:sym typeface="Gill Sans MT"/>
        </a:defRPr>
      </a:lvl2pPr>
      <a:lvl3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00" baseline="0">
          <a:solidFill>
            <a:srgbClr val="262626"/>
          </a:solidFill>
          <a:uFillTx/>
          <a:latin typeface="+mj-lt"/>
          <a:ea typeface="+mj-ea"/>
          <a:cs typeface="+mj-cs"/>
          <a:sym typeface="Gill Sans MT"/>
        </a:defRPr>
      </a:lvl3pPr>
      <a:lvl4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00" baseline="0">
          <a:solidFill>
            <a:srgbClr val="262626"/>
          </a:solidFill>
          <a:uFillTx/>
          <a:latin typeface="+mj-lt"/>
          <a:ea typeface="+mj-ea"/>
          <a:cs typeface="+mj-cs"/>
          <a:sym typeface="Gill Sans MT"/>
        </a:defRPr>
      </a:lvl4pPr>
      <a:lvl5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00" baseline="0">
          <a:solidFill>
            <a:srgbClr val="262626"/>
          </a:solidFill>
          <a:uFillTx/>
          <a:latin typeface="+mj-lt"/>
          <a:ea typeface="+mj-ea"/>
          <a:cs typeface="+mj-cs"/>
          <a:sym typeface="Gill Sans MT"/>
        </a:defRPr>
      </a:lvl5pPr>
      <a:lvl6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00" baseline="0">
          <a:solidFill>
            <a:srgbClr val="262626"/>
          </a:solidFill>
          <a:uFillTx/>
          <a:latin typeface="+mj-lt"/>
          <a:ea typeface="+mj-ea"/>
          <a:cs typeface="+mj-cs"/>
          <a:sym typeface="Gill Sans MT"/>
        </a:defRPr>
      </a:lvl6pPr>
      <a:lvl7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00" baseline="0">
          <a:solidFill>
            <a:srgbClr val="262626"/>
          </a:solidFill>
          <a:uFillTx/>
          <a:latin typeface="+mj-lt"/>
          <a:ea typeface="+mj-ea"/>
          <a:cs typeface="+mj-cs"/>
          <a:sym typeface="Gill Sans MT"/>
        </a:defRPr>
      </a:lvl7pPr>
      <a:lvl8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00" baseline="0">
          <a:solidFill>
            <a:srgbClr val="262626"/>
          </a:solidFill>
          <a:uFillTx/>
          <a:latin typeface="+mj-lt"/>
          <a:ea typeface="+mj-ea"/>
          <a:cs typeface="+mj-cs"/>
          <a:sym typeface="Gill Sans MT"/>
        </a:defRPr>
      </a:lvl8pPr>
      <a:lvl9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00" baseline="0">
          <a:solidFill>
            <a:srgbClr val="262626"/>
          </a:solidFill>
          <a:uFillTx/>
          <a:latin typeface="+mj-lt"/>
          <a:ea typeface="+mj-ea"/>
          <a:cs typeface="+mj-cs"/>
          <a:sym typeface="Gill Sans MT"/>
        </a:defRPr>
      </a:lvl9pPr>
    </p:titleStyle>
    <p:bodyStyle>
      <a:lvl1pPr marL="228600" marR="0" indent="-228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sz="1800" b="0" i="0" u="none" strike="noStrike" cap="none" spc="0" baseline="0">
          <a:solidFill>
            <a:srgbClr val="262626"/>
          </a:solidFill>
          <a:uFillTx/>
          <a:latin typeface="+mj-lt"/>
          <a:ea typeface="+mj-ea"/>
          <a:cs typeface="+mj-cs"/>
          <a:sym typeface="Gill Sans MT"/>
        </a:defRPr>
      </a:lvl1pPr>
      <a:lvl2pPr marL="485775" marR="0" indent="-257175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sz="1800" b="0" i="0" u="none" strike="noStrike" cap="none" spc="0" baseline="0">
          <a:solidFill>
            <a:srgbClr val="262626"/>
          </a:solidFill>
          <a:uFillTx/>
          <a:latin typeface="+mj-lt"/>
          <a:ea typeface="+mj-ea"/>
          <a:cs typeface="+mj-cs"/>
          <a:sym typeface="Gill Sans MT"/>
        </a:defRPr>
      </a:lvl2pPr>
      <a:lvl3pPr marL="714375" marR="0" indent="-257175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sz="1800" b="0" i="0" u="none" strike="noStrike" cap="none" spc="0" baseline="0">
          <a:solidFill>
            <a:srgbClr val="262626"/>
          </a:solidFill>
          <a:uFillTx/>
          <a:latin typeface="+mj-lt"/>
          <a:ea typeface="+mj-ea"/>
          <a:cs typeface="+mj-cs"/>
          <a:sym typeface="Gill Sans MT"/>
        </a:defRPr>
      </a:lvl3pPr>
      <a:lvl4pPr marL="942975" marR="0" indent="-257175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sz="1800" b="0" i="0" u="none" strike="noStrike" cap="none" spc="0" baseline="0">
          <a:solidFill>
            <a:srgbClr val="262626"/>
          </a:solidFill>
          <a:uFillTx/>
          <a:latin typeface="+mj-lt"/>
          <a:ea typeface="+mj-ea"/>
          <a:cs typeface="+mj-cs"/>
          <a:sym typeface="Gill Sans MT"/>
        </a:defRPr>
      </a:lvl4pPr>
      <a:lvl5pPr marL="1171575" marR="0" indent="-257175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sz="1800" b="0" i="0" u="none" strike="noStrike" cap="none" spc="0" baseline="0">
          <a:solidFill>
            <a:srgbClr val="262626"/>
          </a:solidFill>
          <a:uFillTx/>
          <a:latin typeface="+mj-lt"/>
          <a:ea typeface="+mj-ea"/>
          <a:cs typeface="+mj-cs"/>
          <a:sym typeface="Gill Sans MT"/>
        </a:defRPr>
      </a:lvl5pPr>
      <a:lvl6pPr marL="1341437" marR="0" indent="-257175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sz="1800" b="0" i="0" u="none" strike="noStrike" cap="none" spc="0" baseline="0">
          <a:solidFill>
            <a:srgbClr val="262626"/>
          </a:solidFill>
          <a:uFillTx/>
          <a:latin typeface="+mj-lt"/>
          <a:ea typeface="+mj-ea"/>
          <a:cs typeface="+mj-cs"/>
          <a:sym typeface="Gill Sans MT"/>
        </a:defRPr>
      </a:lvl6pPr>
      <a:lvl7pPr marL="1512887" marR="0" indent="-257175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sz="1800" b="0" i="0" u="none" strike="noStrike" cap="none" spc="0" baseline="0">
          <a:solidFill>
            <a:srgbClr val="262626"/>
          </a:solidFill>
          <a:uFillTx/>
          <a:latin typeface="+mj-lt"/>
          <a:ea typeface="+mj-ea"/>
          <a:cs typeface="+mj-cs"/>
          <a:sym typeface="Gill Sans MT"/>
        </a:defRPr>
      </a:lvl7pPr>
      <a:lvl8pPr marL="1685925" marR="0" indent="-257175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sz="1800" b="0" i="0" u="none" strike="noStrike" cap="none" spc="0" baseline="0">
          <a:solidFill>
            <a:srgbClr val="262626"/>
          </a:solidFill>
          <a:uFillTx/>
          <a:latin typeface="+mj-lt"/>
          <a:ea typeface="+mj-ea"/>
          <a:cs typeface="+mj-cs"/>
          <a:sym typeface="Gill Sans MT"/>
        </a:defRPr>
      </a:lvl8pPr>
      <a:lvl9pPr marL="1911350" marR="0" indent="-257175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sz="1800" b="0" i="0" u="none" strike="noStrike" cap="none" spc="0" baseline="0">
          <a:solidFill>
            <a:srgbClr val="262626"/>
          </a:solidFill>
          <a:uFillTx/>
          <a:latin typeface="+mj-lt"/>
          <a:ea typeface="+mj-ea"/>
          <a:cs typeface="+mj-cs"/>
          <a:sym typeface="Gill Sans MT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1pPr>
      <a:lvl2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2pPr>
      <a:lvl3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3pPr>
      <a:lvl4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4pPr>
      <a:lvl5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5pPr>
      <a:lvl6pPr marL="0" marR="0" indent="2286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6pPr>
      <a:lvl7pPr marL="0" marR="0" indent="2743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7pPr>
      <a:lvl8pPr marL="0" marR="0" indent="3200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8pPr>
      <a:lvl9pPr marL="0" marR="0" indent="3657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arxiv.org/pdf/1711.11053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hyperlink" Target="https://www.kaggle.com/c/favorita-grocery-sales-forecasting/rule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g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제목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758951">
              <a:defRPr sz="2822" spc="166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TEMPORAL FUSION TRANSFORMERS</a:t>
            </a:r>
            <a:b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</a:b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FOR INTERPRETABLE MULTI-HORIZON TIME SERIES FORECASTING</a:t>
            </a:r>
          </a:p>
        </p:txBody>
      </p:sp>
      <p:sp>
        <p:nvSpPr>
          <p:cNvPr id="97" name="부제목 2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2021.03.28 </a:t>
            </a:r>
          </a:p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백지윤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제목 1"/>
          <p:cNvSpPr txBox="1">
            <a:spLocks noGrp="1"/>
          </p:cNvSpPr>
          <p:nvPr>
            <p:ph type="title"/>
          </p:nvPr>
        </p:nvSpPr>
        <p:spPr>
          <a:xfrm>
            <a:off x="2231135" y="298476"/>
            <a:ext cx="7729730" cy="118872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모델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핵심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요소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6가지 </a:t>
            </a:r>
          </a:p>
        </p:txBody>
      </p:sp>
      <p:sp>
        <p:nvSpPr>
          <p:cNvPr id="165" name="Gating Mechanisms"/>
          <p:cNvSpPr txBox="1"/>
          <p:nvPr/>
        </p:nvSpPr>
        <p:spPr>
          <a:xfrm>
            <a:off x="2184326" y="2233929"/>
            <a:ext cx="4584897" cy="4025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Gating Mechanisms </a:t>
            </a:r>
          </a:p>
        </p:txBody>
      </p:sp>
      <p:sp>
        <p:nvSpPr>
          <p:cNvPr id="166" name="Variable Selection Networks"/>
          <p:cNvSpPr txBox="1"/>
          <p:nvPr/>
        </p:nvSpPr>
        <p:spPr>
          <a:xfrm>
            <a:off x="2184326" y="3025013"/>
            <a:ext cx="4584897" cy="4025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Variable Selection Networks </a:t>
            </a:r>
          </a:p>
        </p:txBody>
      </p:sp>
      <p:sp>
        <p:nvSpPr>
          <p:cNvPr id="167" name="Static Covariate Encoders"/>
          <p:cNvSpPr txBox="1"/>
          <p:nvPr/>
        </p:nvSpPr>
        <p:spPr>
          <a:xfrm>
            <a:off x="2184326" y="3698621"/>
            <a:ext cx="4584897" cy="4025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Static Covariate Encoders</a:t>
            </a:r>
          </a:p>
        </p:txBody>
      </p:sp>
      <p:sp>
        <p:nvSpPr>
          <p:cNvPr id="168" name="Interpretable Multi-Head Attention"/>
          <p:cNvSpPr txBox="1"/>
          <p:nvPr/>
        </p:nvSpPr>
        <p:spPr>
          <a:xfrm>
            <a:off x="2184326" y="4372228"/>
            <a:ext cx="4584897" cy="4025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Interpretable Multi-Head Attention</a:t>
            </a:r>
          </a:p>
        </p:txBody>
      </p:sp>
      <p:sp>
        <p:nvSpPr>
          <p:cNvPr id="169" name="Temporal Fusion Decoder"/>
          <p:cNvSpPr txBox="1"/>
          <p:nvPr/>
        </p:nvSpPr>
        <p:spPr>
          <a:xfrm>
            <a:off x="2184326" y="5045836"/>
            <a:ext cx="4584897" cy="4025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Temporal Fusion Decoder</a:t>
            </a:r>
          </a:p>
        </p:txBody>
      </p:sp>
      <p:sp>
        <p:nvSpPr>
          <p:cNvPr id="170" name="Quantile Outputs"/>
          <p:cNvSpPr txBox="1"/>
          <p:nvPr/>
        </p:nvSpPr>
        <p:spPr>
          <a:xfrm>
            <a:off x="2184326" y="5719445"/>
            <a:ext cx="4584897" cy="4025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Quantile Outputs</a:t>
            </a:r>
          </a:p>
        </p:txBody>
      </p:sp>
      <p:sp>
        <p:nvSpPr>
          <p:cNvPr id="171" name="모델 구조"/>
          <p:cNvSpPr txBox="1"/>
          <p:nvPr/>
        </p:nvSpPr>
        <p:spPr>
          <a:xfrm>
            <a:off x="6994156" y="2268854"/>
            <a:ext cx="913068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모델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구조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sp>
        <p:nvSpPr>
          <p:cNvPr id="172" name="자유도 크게"/>
          <p:cNvSpPr txBox="1"/>
          <p:nvPr/>
        </p:nvSpPr>
        <p:spPr>
          <a:xfrm>
            <a:off x="8119265" y="2040254"/>
            <a:ext cx="884214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자유도 크게 </a:t>
            </a:r>
          </a:p>
        </p:txBody>
      </p:sp>
      <p:sp>
        <p:nvSpPr>
          <p:cNvPr id="173" name="자유도 작게"/>
          <p:cNvSpPr txBox="1"/>
          <p:nvPr/>
        </p:nvSpPr>
        <p:spPr>
          <a:xfrm>
            <a:off x="8119265" y="2510154"/>
            <a:ext cx="884214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자유도 작게 </a:t>
            </a:r>
          </a:p>
        </p:txBody>
      </p:sp>
      <p:sp>
        <p:nvSpPr>
          <p:cNvPr id="174" name="자유도 크게"/>
          <p:cNvSpPr txBox="1"/>
          <p:nvPr/>
        </p:nvSpPr>
        <p:spPr>
          <a:xfrm>
            <a:off x="9147965" y="1748154"/>
            <a:ext cx="723985" cy="252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자유도 크게 </a:t>
            </a:r>
          </a:p>
        </p:txBody>
      </p:sp>
      <p:sp>
        <p:nvSpPr>
          <p:cNvPr id="175" name="자유도 작게"/>
          <p:cNvSpPr txBox="1"/>
          <p:nvPr/>
        </p:nvSpPr>
        <p:spPr>
          <a:xfrm>
            <a:off x="9144790" y="2059304"/>
            <a:ext cx="752768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자유도 작게 </a:t>
            </a:r>
          </a:p>
        </p:txBody>
      </p:sp>
      <p:sp>
        <p:nvSpPr>
          <p:cNvPr id="176" name="자유도 크게"/>
          <p:cNvSpPr txBox="1"/>
          <p:nvPr/>
        </p:nvSpPr>
        <p:spPr>
          <a:xfrm>
            <a:off x="9147965" y="2370454"/>
            <a:ext cx="752768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자유도 크게 </a:t>
            </a:r>
          </a:p>
        </p:txBody>
      </p:sp>
      <p:sp>
        <p:nvSpPr>
          <p:cNvPr id="177" name="자유도 작게"/>
          <p:cNvSpPr txBox="1"/>
          <p:nvPr/>
        </p:nvSpPr>
        <p:spPr>
          <a:xfrm>
            <a:off x="9144790" y="2681604"/>
            <a:ext cx="752768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자유도 작게 </a:t>
            </a:r>
          </a:p>
        </p:txBody>
      </p:sp>
      <p:sp>
        <p:nvSpPr>
          <p:cNvPr id="178" name="=&gt; 정제된 features"/>
          <p:cNvSpPr txBox="1"/>
          <p:nvPr/>
        </p:nvSpPr>
        <p:spPr>
          <a:xfrm>
            <a:off x="10481465" y="2294254"/>
            <a:ext cx="1392367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=&gt; 정제된 features </a:t>
            </a:r>
          </a:p>
        </p:txBody>
      </p:sp>
      <p:sp>
        <p:nvSpPr>
          <p:cNvPr id="179" name="S,X,Y 중 각 시점에 꼭 필요한 features 필터링"/>
          <p:cNvSpPr txBox="1"/>
          <p:nvPr/>
        </p:nvSpPr>
        <p:spPr>
          <a:xfrm>
            <a:off x="6994156" y="3059938"/>
            <a:ext cx="375679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S,X,Y 중 각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꼭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필요한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features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필터링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sp>
        <p:nvSpPr>
          <p:cNvPr id="180" name="S 메타 데이터를 features 를 이해할 수 있는 context화"/>
          <p:cNvSpPr txBox="1"/>
          <p:nvPr/>
        </p:nvSpPr>
        <p:spPr>
          <a:xfrm>
            <a:off x="6994156" y="3733546"/>
            <a:ext cx="4515017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 메타 데이터를 features 를 이해할 수 있는 context화 </a:t>
            </a:r>
          </a:p>
        </p:txBody>
      </p:sp>
      <p:sp>
        <p:nvSpPr>
          <p:cNvPr id="181" name="각 time step 의 장기간 상호관계 도출"/>
          <p:cNvSpPr txBox="1"/>
          <p:nvPr/>
        </p:nvSpPr>
        <p:spPr>
          <a:xfrm>
            <a:off x="7197356" y="4743958"/>
            <a:ext cx="3102770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각 time step 의 장기간 상호관계 도출</a:t>
            </a:r>
          </a:p>
        </p:txBody>
      </p:sp>
      <p:sp>
        <p:nvSpPr>
          <p:cNvPr id="182" name="직사각형"/>
          <p:cNvSpPr/>
          <p:nvPr/>
        </p:nvSpPr>
        <p:spPr>
          <a:xfrm>
            <a:off x="1973064" y="4275328"/>
            <a:ext cx="5007422" cy="1270001"/>
          </a:xfrm>
          <a:prstGeom prst="rect">
            <a:avLst/>
          </a:prstGeom>
          <a:solidFill>
            <a:srgbClr val="FFFFFF">
              <a:alpha val="72801"/>
            </a:srgbClr>
          </a:solidFill>
          <a:ln w="12700">
            <a:solidFill>
              <a:srgbClr val="000000">
                <a:alpha val="72801"/>
              </a:srgbClr>
            </a:solidFill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ating Mechanisms = GRN layer"/>
          <p:cNvSpPr txBox="1"/>
          <p:nvPr/>
        </p:nvSpPr>
        <p:spPr>
          <a:xfrm>
            <a:off x="482526" y="341629"/>
            <a:ext cx="4584897" cy="4025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Gating Mechanisms = GRN layer</a:t>
            </a:r>
          </a:p>
        </p:txBody>
      </p:sp>
      <p:pic>
        <p:nvPicPr>
          <p:cNvPr id="185" name="IMG_C0F105697AC3-1.jpeg" descr="IMG_C0F105697AC3-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965" y="1135161"/>
            <a:ext cx="6816115" cy="51766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IMG_FD3BF9FE84A9-1.jpeg" descr="IMG_FD3BF9FE84A9-1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44" y="2035903"/>
            <a:ext cx="3766631" cy="3173461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Gate 는 TFT 모델의 거의 모든 층에 사용 되는 핵심 테크닉…"/>
          <p:cNvSpPr txBox="1"/>
          <p:nvPr/>
        </p:nvSpPr>
        <p:spPr>
          <a:xfrm>
            <a:off x="5455221" y="363854"/>
            <a:ext cx="5581013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Gate 는 TFT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모델의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거의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모든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층에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사용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되는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핵심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테크닉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  <a:sym typeface="Helvetica"/>
            </a:endParaRPr>
          </a:p>
          <a:p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GRN layer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에도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 gate 가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사용됨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 !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</a:t>
            </a:r>
          </a:p>
        </p:txBody>
      </p:sp>
      <p:sp>
        <p:nvSpPr>
          <p:cNvPr id="188" name="직사각형"/>
          <p:cNvSpPr/>
          <p:nvPr/>
        </p:nvSpPr>
        <p:spPr>
          <a:xfrm>
            <a:off x="6355605" y="3702645"/>
            <a:ext cx="970609" cy="271215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9" name="직사각형"/>
          <p:cNvSpPr/>
          <p:nvPr/>
        </p:nvSpPr>
        <p:spPr>
          <a:xfrm>
            <a:off x="7806735" y="3702645"/>
            <a:ext cx="970608" cy="271215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0" name="직사각형"/>
          <p:cNvSpPr/>
          <p:nvPr/>
        </p:nvSpPr>
        <p:spPr>
          <a:xfrm>
            <a:off x="9160594" y="3702645"/>
            <a:ext cx="970608" cy="271215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1" name="직사각형"/>
          <p:cNvSpPr/>
          <p:nvPr/>
        </p:nvSpPr>
        <p:spPr>
          <a:xfrm>
            <a:off x="10515825" y="3702645"/>
            <a:ext cx="970608" cy="271215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2" name="직사각형"/>
          <p:cNvSpPr/>
          <p:nvPr/>
        </p:nvSpPr>
        <p:spPr>
          <a:xfrm>
            <a:off x="10515825" y="4299545"/>
            <a:ext cx="970608" cy="271215"/>
          </a:xfrm>
          <a:prstGeom prst="rect">
            <a:avLst/>
          </a:prstGeom>
          <a:gradFill>
            <a:gsLst>
              <a:gs pos="0">
                <a:srgbClr val="8F8269">
                  <a:alpha val="59307"/>
                </a:srgbClr>
              </a:gs>
              <a:gs pos="50000">
                <a:srgbClr val="88795C">
                  <a:alpha val="59307"/>
                </a:srgbClr>
              </a:gs>
              <a:gs pos="100000">
                <a:srgbClr val="837557">
                  <a:alpha val="59307"/>
                </a:srgbClr>
              </a:gs>
            </a:gsLst>
            <a:lin ang="5400000"/>
          </a:gradFill>
          <a:ln w="6350">
            <a:solidFill>
              <a:schemeClr val="accent5">
                <a:alpha val="59307"/>
              </a:schemeClr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3" name="직사각형"/>
          <p:cNvSpPr/>
          <p:nvPr/>
        </p:nvSpPr>
        <p:spPr>
          <a:xfrm>
            <a:off x="9068025" y="4299545"/>
            <a:ext cx="970608" cy="271215"/>
          </a:xfrm>
          <a:prstGeom prst="rect">
            <a:avLst/>
          </a:prstGeom>
          <a:gradFill>
            <a:gsLst>
              <a:gs pos="0">
                <a:srgbClr val="8F8269">
                  <a:alpha val="59307"/>
                </a:srgbClr>
              </a:gs>
              <a:gs pos="50000">
                <a:srgbClr val="88795C">
                  <a:alpha val="59307"/>
                </a:srgbClr>
              </a:gs>
              <a:gs pos="100000">
                <a:srgbClr val="837557">
                  <a:alpha val="59307"/>
                </a:srgbClr>
              </a:gs>
            </a:gsLst>
            <a:lin ang="5400000"/>
          </a:gradFill>
          <a:ln w="6350">
            <a:solidFill>
              <a:schemeClr val="accent5">
                <a:alpha val="59307"/>
              </a:schemeClr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4" name="직사각형"/>
          <p:cNvSpPr/>
          <p:nvPr/>
        </p:nvSpPr>
        <p:spPr>
          <a:xfrm>
            <a:off x="7806735" y="4299545"/>
            <a:ext cx="970608" cy="271215"/>
          </a:xfrm>
          <a:prstGeom prst="rect">
            <a:avLst/>
          </a:prstGeom>
          <a:gradFill>
            <a:gsLst>
              <a:gs pos="0">
                <a:srgbClr val="8F8269">
                  <a:alpha val="59307"/>
                </a:srgbClr>
              </a:gs>
              <a:gs pos="50000">
                <a:srgbClr val="88795C">
                  <a:alpha val="59307"/>
                </a:srgbClr>
              </a:gs>
              <a:gs pos="100000">
                <a:srgbClr val="837557">
                  <a:alpha val="59307"/>
                </a:srgbClr>
              </a:gs>
            </a:gsLst>
            <a:lin ang="5400000"/>
          </a:gradFill>
          <a:ln w="6350">
            <a:solidFill>
              <a:schemeClr val="accent5">
                <a:alpha val="59307"/>
              </a:schemeClr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5" name="직사각형"/>
          <p:cNvSpPr/>
          <p:nvPr/>
        </p:nvSpPr>
        <p:spPr>
          <a:xfrm>
            <a:off x="6310908" y="4299545"/>
            <a:ext cx="970609" cy="271215"/>
          </a:xfrm>
          <a:prstGeom prst="rect">
            <a:avLst/>
          </a:prstGeom>
          <a:gradFill>
            <a:gsLst>
              <a:gs pos="0">
                <a:srgbClr val="8F8269">
                  <a:alpha val="59307"/>
                </a:srgbClr>
              </a:gs>
              <a:gs pos="50000">
                <a:srgbClr val="88795C">
                  <a:alpha val="59307"/>
                </a:srgbClr>
              </a:gs>
              <a:gs pos="100000">
                <a:srgbClr val="837557">
                  <a:alpha val="59307"/>
                </a:srgbClr>
              </a:gs>
            </a:gsLst>
            <a:lin ang="5400000"/>
          </a:gradFill>
          <a:ln w="6350">
            <a:solidFill>
              <a:schemeClr val="accent5">
                <a:alpha val="59307"/>
              </a:schemeClr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6" name="직사각형"/>
          <p:cNvSpPr/>
          <p:nvPr/>
        </p:nvSpPr>
        <p:spPr>
          <a:xfrm>
            <a:off x="2158955" y="2635845"/>
            <a:ext cx="970609" cy="271215"/>
          </a:xfrm>
          <a:prstGeom prst="rect">
            <a:avLst/>
          </a:prstGeom>
          <a:gradFill>
            <a:gsLst>
              <a:gs pos="0">
                <a:srgbClr val="8F8269">
                  <a:alpha val="59307"/>
                </a:srgbClr>
              </a:gs>
              <a:gs pos="50000">
                <a:srgbClr val="88795C">
                  <a:alpha val="59307"/>
                </a:srgbClr>
              </a:gs>
              <a:gs pos="100000">
                <a:srgbClr val="837557">
                  <a:alpha val="59307"/>
                </a:srgbClr>
              </a:gs>
            </a:gsLst>
            <a:lin ang="5400000"/>
          </a:gradFill>
          <a:ln w="6350">
            <a:solidFill>
              <a:schemeClr val="accent5">
                <a:alpha val="59307"/>
              </a:schemeClr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7" name="직사각형"/>
          <p:cNvSpPr/>
          <p:nvPr/>
        </p:nvSpPr>
        <p:spPr>
          <a:xfrm>
            <a:off x="3422650" y="4744045"/>
            <a:ext cx="577950" cy="271215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ating Mechanisms = GRN layer"/>
          <p:cNvSpPr txBox="1"/>
          <p:nvPr/>
        </p:nvSpPr>
        <p:spPr>
          <a:xfrm>
            <a:off x="482526" y="341629"/>
            <a:ext cx="4584897" cy="4025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Gating Mechanisms = GRN layer</a:t>
            </a:r>
          </a:p>
        </p:txBody>
      </p:sp>
      <p:pic>
        <p:nvPicPr>
          <p:cNvPr id="200" name="IMG_FD3BF9FE84A9-1.jpeg" descr="IMG_FD3BF9FE84A9-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44" y="2035903"/>
            <a:ext cx="3766631" cy="3173461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4"/>
          <p:cNvSpPr txBox="1"/>
          <p:nvPr/>
        </p:nvSpPr>
        <p:spPr>
          <a:xfrm>
            <a:off x="3232721" y="3554729"/>
            <a:ext cx="210088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 b="1"/>
            </a:lvl1pPr>
          </a:lstStyle>
          <a:p>
            <a:r>
              <a:t>4</a:t>
            </a:r>
          </a:p>
        </p:txBody>
      </p:sp>
      <p:sp>
        <p:nvSpPr>
          <p:cNvPr id="202" name="3"/>
          <p:cNvSpPr txBox="1"/>
          <p:nvPr/>
        </p:nvSpPr>
        <p:spPr>
          <a:xfrm>
            <a:off x="3232721" y="3097529"/>
            <a:ext cx="210088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 b="1"/>
            </a:lvl1pPr>
          </a:lstStyle>
          <a:p>
            <a:r>
              <a:t>3</a:t>
            </a:r>
          </a:p>
        </p:txBody>
      </p:sp>
      <p:sp>
        <p:nvSpPr>
          <p:cNvPr id="203" name="5"/>
          <p:cNvSpPr txBox="1"/>
          <p:nvPr/>
        </p:nvSpPr>
        <p:spPr>
          <a:xfrm>
            <a:off x="3042221" y="2640329"/>
            <a:ext cx="210088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 b="1"/>
            </a:lvl1pPr>
          </a:lstStyle>
          <a:p>
            <a:r>
              <a:t>5</a:t>
            </a:r>
          </a:p>
        </p:txBody>
      </p:sp>
      <p:sp>
        <p:nvSpPr>
          <p:cNvPr id="204" name="2"/>
          <p:cNvSpPr txBox="1"/>
          <p:nvPr/>
        </p:nvSpPr>
        <p:spPr>
          <a:xfrm>
            <a:off x="3372421" y="2386329"/>
            <a:ext cx="210088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 b="1"/>
            </a:lvl1pPr>
          </a:lstStyle>
          <a:p>
            <a:r>
              <a:t>2</a:t>
            </a:r>
          </a:p>
        </p:txBody>
      </p:sp>
      <p:pic>
        <p:nvPicPr>
          <p:cNvPr id="205" name="스크린샷 2021-03-25 오후 1.56.00.png" descr="스크린샷 2021-03-25 오후 1.56.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930" y="1672674"/>
            <a:ext cx="5668963" cy="36322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스크린샷 2021-03-25 오후 1.56.22.png" descr="스크린샷 2021-03-25 오후 1.56.2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1930" y="2379251"/>
            <a:ext cx="5668963" cy="3341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스크린샷 2021-03-25 오후 1.57.38.png" descr="스크린샷 2021-03-25 오후 1.57.3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8953" y="3063917"/>
            <a:ext cx="5674917" cy="38726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스크린샷 2021-03-25 오후 1.58.21.png" descr="스크린샷 2021-03-25 오후 1.58.2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0123" y="3801651"/>
            <a:ext cx="5692577" cy="400545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Gate"/>
          <p:cNvSpPr/>
          <p:nvPr/>
        </p:nvSpPr>
        <p:spPr>
          <a:xfrm>
            <a:off x="4698955" y="3070267"/>
            <a:ext cx="970609" cy="427991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Gate</a:t>
            </a:r>
          </a:p>
        </p:txBody>
      </p:sp>
      <p:sp>
        <p:nvSpPr>
          <p:cNvPr id="210" name="선"/>
          <p:cNvSpPr/>
          <p:nvPr/>
        </p:nvSpPr>
        <p:spPr>
          <a:xfrm>
            <a:off x="7988300" y="2047557"/>
            <a:ext cx="1" cy="32004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1" name="선"/>
          <p:cNvSpPr/>
          <p:nvPr/>
        </p:nvSpPr>
        <p:spPr>
          <a:xfrm>
            <a:off x="7988300" y="2758757"/>
            <a:ext cx="1" cy="32004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2" name="선"/>
          <p:cNvSpPr/>
          <p:nvPr/>
        </p:nvSpPr>
        <p:spPr>
          <a:xfrm>
            <a:off x="7988300" y="3469957"/>
            <a:ext cx="1" cy="32004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15" name="IMG_07A4C9088A1C-1.jpeg"/>
          <p:cNvGrpSpPr/>
          <p:nvPr/>
        </p:nvGrpSpPr>
        <p:grpSpPr>
          <a:xfrm>
            <a:off x="5872063" y="95071"/>
            <a:ext cx="2694361" cy="1351440"/>
            <a:chOff x="0" y="0"/>
            <a:chExt cx="2694359" cy="1351439"/>
          </a:xfrm>
        </p:grpSpPr>
        <p:pic>
          <p:nvPicPr>
            <p:cNvPr id="214" name="IMG_07A4C9088A1C-1.jpeg" descr="IMG_07A4C9088A1C-1.jpe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3200" y="203200"/>
              <a:ext cx="2287960" cy="90694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13" name="IMG_07A4C9088A1C-1.jpeg" descr="IMG_07A4C9088A1C-1.jpeg"/>
            <p:cNvPicPr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0" y="0"/>
              <a:ext cx="2694360" cy="1351440"/>
            </a:xfrm>
            <a:prstGeom prst="rect">
              <a:avLst/>
            </a:prstGeom>
            <a:effectLst/>
          </p:spPr>
        </p:pic>
      </p:grpSp>
      <p:pic>
        <p:nvPicPr>
          <p:cNvPr id="218" name="연결선" descr="연결선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6781526" y="1395710"/>
            <a:ext cx="323066" cy="260688"/>
          </a:xfrm>
          <a:prstGeom prst="rect">
            <a:avLst/>
          </a:prstGeom>
        </p:spPr>
      </p:pic>
      <p:sp>
        <p:nvSpPr>
          <p:cNvPr id="217" name="Dropout (training)"/>
          <p:cNvSpPr txBox="1"/>
          <p:nvPr/>
        </p:nvSpPr>
        <p:spPr>
          <a:xfrm>
            <a:off x="8474865" y="3469957"/>
            <a:ext cx="1511555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t>Dropout (training) 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ating Mechanisms = GRN layer"/>
          <p:cNvSpPr txBox="1"/>
          <p:nvPr/>
        </p:nvSpPr>
        <p:spPr>
          <a:xfrm>
            <a:off x="317426" y="305311"/>
            <a:ext cx="4584897" cy="4025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Gating Mechanisms = GRN layer</a:t>
            </a:r>
          </a:p>
        </p:txBody>
      </p:sp>
      <p:pic>
        <p:nvPicPr>
          <p:cNvPr id="222" name="스크린샷 2021-03-25 오후 1.56.00.png" descr="스크린샷 2021-03-25 오후 1.56.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930" y="1672674"/>
            <a:ext cx="5668963" cy="363229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스크린샷 2021-03-25 오후 1.56.22.png" descr="스크린샷 2021-03-25 오후 1.56.2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930" y="2379251"/>
            <a:ext cx="5668963" cy="3341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스크린샷 2021-03-25 오후 1.57.38.png" descr="스크린샷 2021-03-25 오후 1.57.3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8953" y="3063917"/>
            <a:ext cx="5674917" cy="38726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스크린샷 2021-03-25 오후 1.58.21.png" descr="스크린샷 2021-03-25 오후 1.58.2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0123" y="3801651"/>
            <a:ext cx="5692577" cy="400545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Gate"/>
          <p:cNvSpPr/>
          <p:nvPr/>
        </p:nvSpPr>
        <p:spPr>
          <a:xfrm>
            <a:off x="10960055" y="2994660"/>
            <a:ext cx="970609" cy="427991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Gate</a:t>
            </a:r>
          </a:p>
        </p:txBody>
      </p:sp>
      <p:sp>
        <p:nvSpPr>
          <p:cNvPr id="227" name="선"/>
          <p:cNvSpPr/>
          <p:nvPr/>
        </p:nvSpPr>
        <p:spPr>
          <a:xfrm>
            <a:off x="7988300" y="2047557"/>
            <a:ext cx="1" cy="32004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8" name="선"/>
          <p:cNvSpPr/>
          <p:nvPr/>
        </p:nvSpPr>
        <p:spPr>
          <a:xfrm>
            <a:off x="7988300" y="2758757"/>
            <a:ext cx="1" cy="32004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9" name="선"/>
          <p:cNvSpPr/>
          <p:nvPr/>
        </p:nvSpPr>
        <p:spPr>
          <a:xfrm>
            <a:off x="7988300" y="3469957"/>
            <a:ext cx="1" cy="32004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32" name="IMG_07A4C9088A1C-1.jpeg"/>
          <p:cNvGrpSpPr/>
          <p:nvPr/>
        </p:nvGrpSpPr>
        <p:grpSpPr>
          <a:xfrm>
            <a:off x="5872063" y="95071"/>
            <a:ext cx="2694361" cy="1351440"/>
            <a:chOff x="0" y="0"/>
            <a:chExt cx="2694359" cy="1351439"/>
          </a:xfrm>
        </p:grpSpPr>
        <p:pic>
          <p:nvPicPr>
            <p:cNvPr id="231" name="IMG_07A4C9088A1C-1.jpeg" descr="IMG_07A4C9088A1C-1.jpe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3200" y="203200"/>
              <a:ext cx="2287960" cy="90694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30" name="IMG_07A4C9088A1C-1.jpeg" descr="IMG_07A4C9088A1C-1.jpeg"/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0"/>
              <a:ext cx="2694360" cy="1351440"/>
            </a:xfrm>
            <a:prstGeom prst="rect">
              <a:avLst/>
            </a:prstGeom>
            <a:effectLst/>
          </p:spPr>
        </p:pic>
      </p:grpSp>
      <p:pic>
        <p:nvPicPr>
          <p:cNvPr id="282" name="연결선" descr="연결선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6781526" y="1395710"/>
            <a:ext cx="323066" cy="260688"/>
          </a:xfrm>
          <a:prstGeom prst="rect">
            <a:avLst/>
          </a:prstGeom>
        </p:spPr>
      </p:pic>
      <p:sp>
        <p:nvSpPr>
          <p:cNvPr id="234" name="(3)"/>
          <p:cNvSpPr txBox="1"/>
          <p:nvPr/>
        </p:nvSpPr>
        <p:spPr>
          <a:xfrm>
            <a:off x="3654056" y="1315250"/>
            <a:ext cx="336964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(3)</a:t>
            </a:r>
          </a:p>
        </p:txBody>
      </p:sp>
      <p:sp>
        <p:nvSpPr>
          <p:cNvPr id="235" name="직사각형"/>
          <p:cNvSpPr/>
          <p:nvPr/>
        </p:nvSpPr>
        <p:spPr>
          <a:xfrm>
            <a:off x="6807200" y="1648440"/>
            <a:ext cx="2362200" cy="363229"/>
          </a:xfrm>
          <a:prstGeom prst="rect">
            <a:avLst/>
          </a:prstGeom>
          <a:solidFill>
            <a:schemeClr val="accent3">
              <a:lumOff val="-9803"/>
              <a:alpha val="53795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36" name="&gt;= 0 ?"/>
          <p:cNvSpPr/>
          <p:nvPr/>
        </p:nvSpPr>
        <p:spPr>
          <a:xfrm>
            <a:off x="14156" y="1844550"/>
            <a:ext cx="1086446" cy="363230"/>
          </a:xfrm>
          <a:prstGeom prst="rect">
            <a:avLst/>
          </a:prstGeom>
          <a:solidFill>
            <a:schemeClr val="accent3">
              <a:lumOff val="-9803"/>
              <a:alpha val="5379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&gt;= 0 ?</a:t>
            </a:r>
          </a:p>
        </p:txBody>
      </p:sp>
      <p:sp>
        <p:nvSpPr>
          <p:cNvPr id="237" name="&lt; 0 ?"/>
          <p:cNvSpPr/>
          <p:nvPr/>
        </p:nvSpPr>
        <p:spPr>
          <a:xfrm>
            <a:off x="14156" y="3741458"/>
            <a:ext cx="1086446" cy="363230"/>
          </a:xfrm>
          <a:prstGeom prst="rect">
            <a:avLst/>
          </a:prstGeom>
          <a:solidFill>
            <a:schemeClr val="accent3">
              <a:lumOff val="-9803"/>
              <a:alpha val="5379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&lt; 0 ?</a:t>
            </a:r>
          </a:p>
        </p:txBody>
      </p:sp>
      <p:sp>
        <p:nvSpPr>
          <p:cNvPr id="238" name="직사각형"/>
          <p:cNvSpPr/>
          <p:nvPr/>
        </p:nvSpPr>
        <p:spPr>
          <a:xfrm>
            <a:off x="6515100" y="2352528"/>
            <a:ext cx="1408287" cy="363230"/>
          </a:xfrm>
          <a:prstGeom prst="rect">
            <a:avLst/>
          </a:prstGeom>
          <a:solidFill>
            <a:schemeClr val="accent3">
              <a:alpha val="53795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39" name="W                 + b"/>
          <p:cNvSpPr/>
          <p:nvPr/>
        </p:nvSpPr>
        <p:spPr>
          <a:xfrm>
            <a:off x="1549400" y="1267624"/>
            <a:ext cx="1878683" cy="440691"/>
          </a:xfrm>
          <a:prstGeom prst="rect">
            <a:avLst/>
          </a:prstGeom>
          <a:solidFill>
            <a:schemeClr val="accent3">
              <a:alpha val="5379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W                 + b </a:t>
            </a:r>
          </a:p>
        </p:txBody>
      </p:sp>
      <p:sp>
        <p:nvSpPr>
          <p:cNvPr id="240" name="(4)"/>
          <p:cNvSpPr/>
          <p:nvPr/>
        </p:nvSpPr>
        <p:spPr>
          <a:xfrm>
            <a:off x="1871832" y="1327949"/>
            <a:ext cx="866485" cy="320041"/>
          </a:xfrm>
          <a:prstGeom prst="rect">
            <a:avLst/>
          </a:prstGeom>
          <a:solidFill>
            <a:schemeClr val="accent3">
              <a:lumOff val="-9803"/>
              <a:alpha val="40032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/>
            </a:lvl1pPr>
          </a:lstStyle>
          <a:p>
            <a:r>
              <a:t> (4)</a:t>
            </a:r>
          </a:p>
        </p:txBody>
      </p:sp>
      <p:sp>
        <p:nvSpPr>
          <p:cNvPr id="241" name="W(αe^                -1)  + b"/>
          <p:cNvSpPr/>
          <p:nvPr/>
        </p:nvSpPr>
        <p:spPr>
          <a:xfrm>
            <a:off x="1543812" y="3411959"/>
            <a:ext cx="2895675" cy="434341"/>
          </a:xfrm>
          <a:prstGeom prst="rect">
            <a:avLst/>
          </a:prstGeom>
          <a:solidFill>
            <a:schemeClr val="accent3">
              <a:alpha val="5379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W(αe^                -1)  + b </a:t>
            </a:r>
          </a:p>
        </p:txBody>
      </p:sp>
      <p:sp>
        <p:nvSpPr>
          <p:cNvPr id="242" name="(4)"/>
          <p:cNvSpPr/>
          <p:nvPr/>
        </p:nvSpPr>
        <p:spPr>
          <a:xfrm>
            <a:off x="2336145" y="3469109"/>
            <a:ext cx="866484" cy="320041"/>
          </a:xfrm>
          <a:prstGeom prst="rect">
            <a:avLst/>
          </a:prstGeom>
          <a:solidFill>
            <a:schemeClr val="accent3">
              <a:lumOff val="-9803"/>
              <a:alpha val="5379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/>
            </a:lvl1pPr>
          </a:lstStyle>
          <a:p>
            <a:r>
              <a:t>(4)</a:t>
            </a:r>
          </a:p>
        </p:txBody>
      </p:sp>
      <p:sp>
        <p:nvSpPr>
          <p:cNvPr id="243" name="직사각형"/>
          <p:cNvSpPr/>
          <p:nvPr/>
        </p:nvSpPr>
        <p:spPr>
          <a:xfrm>
            <a:off x="6819900" y="3063917"/>
            <a:ext cx="1408287" cy="363230"/>
          </a:xfrm>
          <a:prstGeom prst="rect">
            <a:avLst/>
          </a:prstGeom>
          <a:solidFill>
            <a:schemeClr val="accent1">
              <a:lumOff val="11519"/>
              <a:alpha val="53795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44" name="직사각형"/>
          <p:cNvSpPr/>
          <p:nvPr/>
        </p:nvSpPr>
        <p:spPr>
          <a:xfrm>
            <a:off x="8420100" y="3065771"/>
            <a:ext cx="1408287" cy="363229"/>
          </a:xfrm>
          <a:prstGeom prst="rect">
            <a:avLst/>
          </a:prstGeom>
          <a:solidFill>
            <a:schemeClr val="accent3">
              <a:satOff val="-2338"/>
              <a:lumOff val="12745"/>
              <a:alpha val="53795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45" name="W                 + b"/>
          <p:cNvSpPr/>
          <p:nvPr/>
        </p:nvSpPr>
        <p:spPr>
          <a:xfrm>
            <a:off x="1552888" y="1759894"/>
            <a:ext cx="1878684" cy="440691"/>
          </a:xfrm>
          <a:prstGeom prst="rect">
            <a:avLst/>
          </a:prstGeom>
          <a:solidFill>
            <a:schemeClr val="accent3">
              <a:satOff val="-2338"/>
              <a:lumOff val="12745"/>
              <a:alpha val="5379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W                 + b         </a:t>
            </a:r>
          </a:p>
        </p:txBody>
      </p:sp>
      <p:sp>
        <p:nvSpPr>
          <p:cNvPr id="246" name="(3)"/>
          <p:cNvSpPr/>
          <p:nvPr/>
        </p:nvSpPr>
        <p:spPr>
          <a:xfrm>
            <a:off x="1871832" y="1854060"/>
            <a:ext cx="866485" cy="320041"/>
          </a:xfrm>
          <a:prstGeom prst="rect">
            <a:avLst/>
          </a:prstGeom>
          <a:solidFill>
            <a:schemeClr val="accent3">
              <a:alpha val="5379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/>
            </a:lvl1pPr>
          </a:lstStyle>
          <a:p>
            <a:r>
              <a:t>(3)</a:t>
            </a:r>
          </a:p>
        </p:txBody>
      </p:sp>
      <p:sp>
        <p:nvSpPr>
          <p:cNvPr id="247" name="*"/>
          <p:cNvSpPr txBox="1"/>
          <p:nvPr/>
        </p:nvSpPr>
        <p:spPr>
          <a:xfrm>
            <a:off x="3818368" y="1871878"/>
            <a:ext cx="231203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* </a:t>
            </a:r>
          </a:p>
        </p:txBody>
      </p:sp>
      <p:sp>
        <p:nvSpPr>
          <p:cNvPr id="248" name="(5)-1"/>
          <p:cNvSpPr/>
          <p:nvPr/>
        </p:nvSpPr>
        <p:spPr>
          <a:xfrm>
            <a:off x="4055593" y="1844550"/>
            <a:ext cx="916052" cy="363230"/>
          </a:xfrm>
          <a:prstGeom prst="rect">
            <a:avLst/>
          </a:prstGeom>
          <a:solidFill>
            <a:schemeClr val="accent1">
              <a:lumOff val="11519"/>
              <a:alpha val="5379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(5)-1</a:t>
            </a:r>
          </a:p>
        </p:txBody>
      </p:sp>
      <p:sp>
        <p:nvSpPr>
          <p:cNvPr id="249" name="W                 + b"/>
          <p:cNvSpPr/>
          <p:nvPr/>
        </p:nvSpPr>
        <p:spPr>
          <a:xfrm>
            <a:off x="1532856" y="3936049"/>
            <a:ext cx="1878684" cy="440691"/>
          </a:xfrm>
          <a:prstGeom prst="rect">
            <a:avLst/>
          </a:prstGeom>
          <a:solidFill>
            <a:schemeClr val="accent3">
              <a:satOff val="-2338"/>
              <a:lumOff val="12745"/>
              <a:alpha val="5379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W                 + b         </a:t>
            </a:r>
          </a:p>
        </p:txBody>
      </p:sp>
      <p:sp>
        <p:nvSpPr>
          <p:cNvPr id="250" name="(3)"/>
          <p:cNvSpPr/>
          <p:nvPr/>
        </p:nvSpPr>
        <p:spPr>
          <a:xfrm>
            <a:off x="1855289" y="3996374"/>
            <a:ext cx="866485" cy="320041"/>
          </a:xfrm>
          <a:prstGeom prst="rect">
            <a:avLst/>
          </a:prstGeom>
          <a:solidFill>
            <a:schemeClr val="accent3">
              <a:alpha val="5379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/>
            </a:lvl1pPr>
          </a:lstStyle>
          <a:p>
            <a:r>
              <a:t>(3)</a:t>
            </a:r>
          </a:p>
        </p:txBody>
      </p:sp>
      <p:sp>
        <p:nvSpPr>
          <p:cNvPr id="251" name="*"/>
          <p:cNvSpPr txBox="1"/>
          <p:nvPr/>
        </p:nvSpPr>
        <p:spPr>
          <a:xfrm>
            <a:off x="3698633" y="3993199"/>
            <a:ext cx="231203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* </a:t>
            </a:r>
          </a:p>
        </p:txBody>
      </p:sp>
      <p:sp>
        <p:nvSpPr>
          <p:cNvPr id="252" name="(5)-1"/>
          <p:cNvSpPr/>
          <p:nvPr/>
        </p:nvSpPr>
        <p:spPr>
          <a:xfrm>
            <a:off x="4055593" y="3993199"/>
            <a:ext cx="916052" cy="363230"/>
          </a:xfrm>
          <a:prstGeom prst="rect">
            <a:avLst/>
          </a:prstGeom>
          <a:solidFill>
            <a:schemeClr val="accent1">
              <a:lumOff val="11519"/>
              <a:alpha val="5379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(5)-1</a:t>
            </a:r>
          </a:p>
        </p:txBody>
      </p:sp>
      <p:sp>
        <p:nvSpPr>
          <p:cNvPr id="253" name="직사각형"/>
          <p:cNvSpPr/>
          <p:nvPr/>
        </p:nvSpPr>
        <p:spPr>
          <a:xfrm>
            <a:off x="7988300" y="3832808"/>
            <a:ext cx="916051" cy="363230"/>
          </a:xfrm>
          <a:prstGeom prst="rect">
            <a:avLst/>
          </a:prstGeom>
          <a:solidFill>
            <a:schemeClr val="accent3">
              <a:satOff val="-2338"/>
              <a:lumOff val="25490"/>
              <a:alpha val="53795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54" name="Final…"/>
          <p:cNvSpPr txBox="1"/>
          <p:nvPr/>
        </p:nvSpPr>
        <p:spPr>
          <a:xfrm>
            <a:off x="51015" y="5356469"/>
            <a:ext cx="756474" cy="802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500">
                <a:latin typeface="Beirut Regular"/>
                <a:ea typeface="Beirut Regular"/>
                <a:cs typeface="Beirut Regular"/>
                <a:sym typeface="Beirut Regular"/>
              </a:defRPr>
            </a:pPr>
            <a:r>
              <a:t>Final </a:t>
            </a:r>
          </a:p>
          <a:p>
            <a:pPr>
              <a:defRPr sz="1500"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latin typeface="Beirut Regular"/>
                <a:ea typeface="Beirut Regular"/>
                <a:cs typeface="Beirut Regular"/>
                <a:sym typeface="Beirut Regular"/>
              </a:rPr>
              <a:t>Output </a:t>
            </a:r>
          </a:p>
          <a:p>
            <a:pPr algn="ctr">
              <a:defRPr sz="1500"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latin typeface="Beirut Regular"/>
                <a:ea typeface="Beirut Regular"/>
                <a:cs typeface="Beirut Regular"/>
                <a:sym typeface="Beirut Regular"/>
              </a:rPr>
              <a:t>(2)</a:t>
            </a:r>
            <a:r>
              <a:t> </a:t>
            </a:r>
          </a:p>
        </p:txBody>
      </p:sp>
      <p:sp>
        <p:nvSpPr>
          <p:cNvPr id="255" name="(5)"/>
          <p:cNvSpPr/>
          <p:nvPr/>
        </p:nvSpPr>
        <p:spPr>
          <a:xfrm>
            <a:off x="2189901" y="5064671"/>
            <a:ext cx="1519100" cy="402670"/>
          </a:xfrm>
          <a:prstGeom prst="rect">
            <a:avLst/>
          </a:prstGeom>
          <a:solidFill>
            <a:schemeClr val="accent3">
              <a:satOff val="-2338"/>
              <a:lumOff val="25490"/>
              <a:alpha val="5379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  (5)         </a:t>
            </a:r>
          </a:p>
        </p:txBody>
      </p:sp>
      <p:sp>
        <p:nvSpPr>
          <p:cNvPr id="256" name="(5)"/>
          <p:cNvSpPr/>
          <p:nvPr/>
        </p:nvSpPr>
        <p:spPr>
          <a:xfrm>
            <a:off x="2206229" y="5554272"/>
            <a:ext cx="1747051" cy="411368"/>
          </a:xfrm>
          <a:prstGeom prst="rect">
            <a:avLst/>
          </a:prstGeom>
          <a:solidFill>
            <a:schemeClr val="accent3">
              <a:satOff val="-2338"/>
              <a:lumOff val="25490"/>
              <a:alpha val="5379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(5)         </a:t>
            </a:r>
          </a:p>
        </p:txBody>
      </p:sp>
      <p:sp>
        <p:nvSpPr>
          <p:cNvPr id="257" name="(5)"/>
          <p:cNvSpPr/>
          <p:nvPr/>
        </p:nvSpPr>
        <p:spPr>
          <a:xfrm>
            <a:off x="2206229" y="6114892"/>
            <a:ext cx="1932885" cy="483880"/>
          </a:xfrm>
          <a:prstGeom prst="rect">
            <a:avLst/>
          </a:prstGeom>
          <a:solidFill>
            <a:schemeClr val="accent3">
              <a:satOff val="-2338"/>
              <a:lumOff val="25490"/>
              <a:alpha val="5379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(5)        </a:t>
            </a:r>
          </a:p>
        </p:txBody>
      </p:sp>
      <p:sp>
        <p:nvSpPr>
          <p:cNvPr id="258" name="Depends on"/>
          <p:cNvSpPr/>
          <p:nvPr/>
        </p:nvSpPr>
        <p:spPr>
          <a:xfrm>
            <a:off x="4828269" y="5545812"/>
            <a:ext cx="2535462" cy="45761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Depends on </a:t>
            </a:r>
          </a:p>
        </p:txBody>
      </p:sp>
      <p:sp>
        <p:nvSpPr>
          <p:cNvPr id="259" name="(5)-1"/>
          <p:cNvSpPr/>
          <p:nvPr/>
        </p:nvSpPr>
        <p:spPr>
          <a:xfrm>
            <a:off x="6240750" y="5595027"/>
            <a:ext cx="916052" cy="363229"/>
          </a:xfrm>
          <a:prstGeom prst="rect">
            <a:avLst/>
          </a:prstGeom>
          <a:solidFill>
            <a:schemeClr val="accent1">
              <a:lumOff val="11519"/>
              <a:alpha val="5379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(5)-1</a:t>
            </a:r>
          </a:p>
        </p:txBody>
      </p:sp>
      <p:sp>
        <p:nvSpPr>
          <p:cNvPr id="260" name="LN(a+"/>
          <p:cNvSpPr txBox="1"/>
          <p:nvPr/>
        </p:nvSpPr>
        <p:spPr>
          <a:xfrm>
            <a:off x="1525240" y="5072279"/>
            <a:ext cx="734149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LN(a+  </a:t>
            </a:r>
          </a:p>
        </p:txBody>
      </p:sp>
      <p:sp>
        <p:nvSpPr>
          <p:cNvPr id="261" name=")"/>
          <p:cNvSpPr txBox="1"/>
          <p:nvPr/>
        </p:nvSpPr>
        <p:spPr>
          <a:xfrm>
            <a:off x="3989762" y="5088188"/>
            <a:ext cx="220506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) </a:t>
            </a:r>
          </a:p>
        </p:txBody>
      </p:sp>
      <p:sp>
        <p:nvSpPr>
          <p:cNvPr id="262" name="LN(a+"/>
          <p:cNvSpPr txBox="1"/>
          <p:nvPr/>
        </p:nvSpPr>
        <p:spPr>
          <a:xfrm>
            <a:off x="1525240" y="5623057"/>
            <a:ext cx="734149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LN(a+  </a:t>
            </a:r>
          </a:p>
        </p:txBody>
      </p:sp>
      <p:sp>
        <p:nvSpPr>
          <p:cNvPr id="263" name=")"/>
          <p:cNvSpPr txBox="1"/>
          <p:nvPr/>
        </p:nvSpPr>
        <p:spPr>
          <a:xfrm>
            <a:off x="4093666" y="5608247"/>
            <a:ext cx="220506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) </a:t>
            </a:r>
          </a:p>
        </p:txBody>
      </p:sp>
      <p:sp>
        <p:nvSpPr>
          <p:cNvPr id="264" name="LN(a+"/>
          <p:cNvSpPr txBox="1"/>
          <p:nvPr/>
        </p:nvSpPr>
        <p:spPr>
          <a:xfrm>
            <a:off x="1525240" y="6204181"/>
            <a:ext cx="734149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LN(a+  </a:t>
            </a:r>
          </a:p>
        </p:txBody>
      </p:sp>
      <p:sp>
        <p:nvSpPr>
          <p:cNvPr id="265" name=")"/>
          <p:cNvSpPr txBox="1"/>
          <p:nvPr/>
        </p:nvSpPr>
        <p:spPr>
          <a:xfrm>
            <a:off x="4252509" y="6204181"/>
            <a:ext cx="220506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) </a:t>
            </a:r>
          </a:p>
        </p:txBody>
      </p:sp>
      <p:sp>
        <p:nvSpPr>
          <p:cNvPr id="266" name="…"/>
          <p:cNvSpPr txBox="1"/>
          <p:nvPr/>
        </p:nvSpPr>
        <p:spPr>
          <a:xfrm>
            <a:off x="2977536" y="6514605"/>
            <a:ext cx="400495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…  </a:t>
            </a:r>
          </a:p>
        </p:txBody>
      </p:sp>
      <p:pic>
        <p:nvPicPr>
          <p:cNvPr id="267" name="선 선" descr="선 선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3952102" y="5657141"/>
            <a:ext cx="1369692" cy="299399"/>
          </a:xfrm>
          <a:prstGeom prst="rect">
            <a:avLst/>
          </a:prstGeom>
        </p:spPr>
      </p:pic>
      <p:sp>
        <p:nvSpPr>
          <p:cNvPr id="269" name="선"/>
          <p:cNvSpPr/>
          <p:nvPr/>
        </p:nvSpPr>
        <p:spPr>
          <a:xfrm>
            <a:off x="1272874" y="2736102"/>
            <a:ext cx="3722919" cy="1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0" name="선"/>
          <p:cNvSpPr/>
          <p:nvPr/>
        </p:nvSpPr>
        <p:spPr>
          <a:xfrm>
            <a:off x="1218295" y="4781378"/>
            <a:ext cx="3722919" cy="1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1" name="(5)…"/>
          <p:cNvSpPr txBox="1"/>
          <p:nvPr/>
        </p:nvSpPr>
        <p:spPr>
          <a:xfrm>
            <a:off x="3448427" y="1813869"/>
            <a:ext cx="290399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t>(5)</a:t>
            </a:r>
          </a:p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t>-2</a:t>
            </a:r>
          </a:p>
        </p:txBody>
      </p:sp>
      <p:sp>
        <p:nvSpPr>
          <p:cNvPr id="272" name="(5)"/>
          <p:cNvSpPr txBox="1"/>
          <p:nvPr/>
        </p:nvSpPr>
        <p:spPr>
          <a:xfrm>
            <a:off x="4999083" y="1883719"/>
            <a:ext cx="336964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(5)</a:t>
            </a:r>
          </a:p>
        </p:txBody>
      </p:sp>
      <p:sp>
        <p:nvSpPr>
          <p:cNvPr id="273" name="(3)"/>
          <p:cNvSpPr txBox="1"/>
          <p:nvPr/>
        </p:nvSpPr>
        <p:spPr>
          <a:xfrm>
            <a:off x="4581156" y="3463607"/>
            <a:ext cx="336964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(3)</a:t>
            </a:r>
          </a:p>
        </p:txBody>
      </p:sp>
      <p:sp>
        <p:nvSpPr>
          <p:cNvPr id="274" name="(5)…"/>
          <p:cNvSpPr txBox="1"/>
          <p:nvPr/>
        </p:nvSpPr>
        <p:spPr>
          <a:xfrm>
            <a:off x="3448427" y="3932662"/>
            <a:ext cx="290399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t>(5)</a:t>
            </a:r>
          </a:p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t>-2</a:t>
            </a:r>
          </a:p>
        </p:txBody>
      </p:sp>
      <p:sp>
        <p:nvSpPr>
          <p:cNvPr id="275" name="(5)"/>
          <p:cNvSpPr txBox="1"/>
          <p:nvPr/>
        </p:nvSpPr>
        <p:spPr>
          <a:xfrm>
            <a:off x="4993180" y="4024855"/>
            <a:ext cx="336964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(5)</a:t>
            </a:r>
          </a:p>
        </p:txBody>
      </p:sp>
      <p:sp>
        <p:nvSpPr>
          <p:cNvPr id="276" name="(4)"/>
          <p:cNvSpPr txBox="1"/>
          <p:nvPr/>
        </p:nvSpPr>
        <p:spPr>
          <a:xfrm>
            <a:off x="59956" y="1454950"/>
            <a:ext cx="336964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(4)</a:t>
            </a:r>
          </a:p>
        </p:txBody>
      </p:sp>
      <p:sp>
        <p:nvSpPr>
          <p:cNvPr id="277" name="(4)"/>
          <p:cNvSpPr txBox="1"/>
          <p:nvPr/>
        </p:nvSpPr>
        <p:spPr>
          <a:xfrm>
            <a:off x="59956" y="3322208"/>
            <a:ext cx="336964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(4)</a:t>
            </a:r>
          </a:p>
        </p:txBody>
      </p:sp>
      <p:sp>
        <p:nvSpPr>
          <p:cNvPr id="278" name="가 모델 복잡도 결정"/>
          <p:cNvSpPr txBox="1"/>
          <p:nvPr/>
        </p:nvSpPr>
        <p:spPr>
          <a:xfrm>
            <a:off x="9546856" y="4511086"/>
            <a:ext cx="1714570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 모델 복잡도 결정 </a:t>
            </a:r>
          </a:p>
        </p:txBody>
      </p:sp>
      <p:sp>
        <p:nvSpPr>
          <p:cNvPr id="279" name="(4)"/>
          <p:cNvSpPr/>
          <p:nvPr/>
        </p:nvSpPr>
        <p:spPr>
          <a:xfrm>
            <a:off x="8582316" y="4483304"/>
            <a:ext cx="866485" cy="363230"/>
          </a:xfrm>
          <a:prstGeom prst="rect">
            <a:avLst/>
          </a:prstGeom>
          <a:solidFill>
            <a:schemeClr val="accent3">
              <a:lumOff val="-9803"/>
              <a:alpha val="5379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(4)</a:t>
            </a:r>
          </a:p>
        </p:txBody>
      </p:sp>
      <p:sp>
        <p:nvSpPr>
          <p:cNvPr id="280" name="(5)-1"/>
          <p:cNvSpPr/>
          <p:nvPr/>
        </p:nvSpPr>
        <p:spPr>
          <a:xfrm>
            <a:off x="8557532" y="5133800"/>
            <a:ext cx="916052" cy="363230"/>
          </a:xfrm>
          <a:prstGeom prst="rect">
            <a:avLst/>
          </a:prstGeom>
          <a:solidFill>
            <a:schemeClr val="accent1">
              <a:lumOff val="11519"/>
              <a:alpha val="5379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(5)-1</a:t>
            </a:r>
          </a:p>
        </p:txBody>
      </p:sp>
      <p:sp>
        <p:nvSpPr>
          <p:cNvPr id="281" name="가 value scaling 역할"/>
          <p:cNvSpPr txBox="1"/>
          <p:nvPr/>
        </p:nvSpPr>
        <p:spPr>
          <a:xfrm>
            <a:off x="9546856" y="5151877"/>
            <a:ext cx="189891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 value scaling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역할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IMG_C0F105697AC3-1.jpeg" descr="IMG_C0F105697AC3-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965" y="1135161"/>
            <a:ext cx="6816115" cy="5176605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VSN layer 는 GRN layer 을 포함…"/>
          <p:cNvSpPr txBox="1"/>
          <p:nvPr/>
        </p:nvSpPr>
        <p:spPr>
          <a:xfrm>
            <a:off x="5455221" y="224154"/>
            <a:ext cx="3391311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VSN layer 는 GRN layer 을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포함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모든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inputs 는 VSN layer 을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거침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sp>
        <p:nvSpPr>
          <p:cNvPr id="287" name="직사각형"/>
          <p:cNvSpPr/>
          <p:nvPr/>
        </p:nvSpPr>
        <p:spPr>
          <a:xfrm>
            <a:off x="5352305" y="5099645"/>
            <a:ext cx="876450" cy="421641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8" name="Variable Selection Networks = VSN"/>
          <p:cNvSpPr txBox="1"/>
          <p:nvPr/>
        </p:nvSpPr>
        <p:spPr>
          <a:xfrm>
            <a:off x="351811" y="168003"/>
            <a:ext cx="4584897" cy="4025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Variable Selection Networks = VSN </a:t>
            </a:r>
          </a:p>
        </p:txBody>
      </p:sp>
      <p:pic>
        <p:nvPicPr>
          <p:cNvPr id="289" name="IMG_315B02DFB101-1.jpeg" descr="IMG_315B02DFB101-1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859" y="1623772"/>
            <a:ext cx="3690801" cy="4428961"/>
          </a:xfrm>
          <a:prstGeom prst="rect">
            <a:avLst/>
          </a:prstGeom>
          <a:ln w="12700">
            <a:miter lim="400000"/>
          </a:ln>
        </p:spPr>
      </p:pic>
      <p:sp>
        <p:nvSpPr>
          <p:cNvPr id="290" name="직사각형"/>
          <p:cNvSpPr/>
          <p:nvPr/>
        </p:nvSpPr>
        <p:spPr>
          <a:xfrm>
            <a:off x="6368305" y="5099645"/>
            <a:ext cx="876450" cy="421641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1" name="직사각형"/>
          <p:cNvSpPr/>
          <p:nvPr/>
        </p:nvSpPr>
        <p:spPr>
          <a:xfrm>
            <a:off x="7853814" y="5099645"/>
            <a:ext cx="876450" cy="421641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2" name="직사각형"/>
          <p:cNvSpPr/>
          <p:nvPr/>
        </p:nvSpPr>
        <p:spPr>
          <a:xfrm>
            <a:off x="9129751" y="5099645"/>
            <a:ext cx="876450" cy="421641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3" name="직사각형"/>
          <p:cNvSpPr/>
          <p:nvPr/>
        </p:nvSpPr>
        <p:spPr>
          <a:xfrm>
            <a:off x="10562904" y="5099645"/>
            <a:ext cx="876450" cy="421641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4" name="각 시점 input 의 여러 features 중…"/>
          <p:cNvSpPr txBox="1"/>
          <p:nvPr/>
        </p:nvSpPr>
        <p:spPr>
          <a:xfrm>
            <a:off x="400372" y="691100"/>
            <a:ext cx="4288993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3">
                    <a:lumOff val="-9803"/>
                  </a:schemeClr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각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input 의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여러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features 중</a:t>
            </a:r>
          </a:p>
          <a:p>
            <a:pPr>
              <a:defRPr>
                <a:solidFill>
                  <a:schemeClr val="accent3">
                    <a:lumOff val="-9803"/>
                  </a:schemeClr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예측값에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확실히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관여하는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알맹이들만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남기기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Variable Selection Networks = VSN"/>
          <p:cNvSpPr txBox="1"/>
          <p:nvPr/>
        </p:nvSpPr>
        <p:spPr>
          <a:xfrm>
            <a:off x="229790" y="244203"/>
            <a:ext cx="4584897" cy="4025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Variable Selection Networks = VSN </a:t>
            </a:r>
          </a:p>
        </p:txBody>
      </p:sp>
      <p:pic>
        <p:nvPicPr>
          <p:cNvPr id="297" name="IMG_315B02DFB101-1.jpeg" descr="IMG_315B02DFB101-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6243" y="707024"/>
            <a:ext cx="3603093" cy="4323711"/>
          </a:xfrm>
          <a:prstGeom prst="rect">
            <a:avLst/>
          </a:prstGeom>
          <a:ln w="12700">
            <a:miter lim="400000"/>
          </a:ln>
        </p:spPr>
      </p:pic>
      <p:sp>
        <p:nvSpPr>
          <p:cNvPr id="298" name="12월 아이스크림의 예측 판매량은 ?"/>
          <p:cNvSpPr txBox="1"/>
          <p:nvPr/>
        </p:nvSpPr>
        <p:spPr>
          <a:xfrm>
            <a:off x="184721" y="938530"/>
            <a:ext cx="348107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12월 아이스크림의 예측 판매량은 ? </a:t>
            </a:r>
          </a:p>
        </p:txBody>
      </p:sp>
      <p:graphicFrame>
        <p:nvGraphicFramePr>
          <p:cNvPr id="299" name="표"/>
          <p:cNvGraphicFramePr/>
          <p:nvPr>
            <p:extLst>
              <p:ext uri="{D42A27DB-BD31-4B8C-83A1-F6EECF244321}">
                <p14:modId xmlns:p14="http://schemas.microsoft.com/office/powerpoint/2010/main" val="1441898995"/>
              </p:ext>
            </p:extLst>
          </p:nvPr>
        </p:nvGraphicFramePr>
        <p:xfrm>
          <a:off x="702733" y="1699530"/>
          <a:ext cx="3404586" cy="609600"/>
        </p:xfrm>
        <a:graphic>
          <a:graphicData uri="http://schemas.openxmlformats.org/drawingml/2006/table">
            <a:tbl>
              <a:tblPr firstRow="1" firstCol="1">
                <a:tableStyleId>{2708684C-4D16-4618-839F-0558EEFCDFE6}</a:tableStyleId>
              </a:tblPr>
              <a:tblGrid>
                <a:gridCol w="1142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1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1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defTabSz="914400">
                        <a:defRPr sz="1800" b="0"/>
                      </a:pPr>
                      <a:r>
                        <a:rPr sz="1400" b="1" dirty="0" err="1"/>
                        <a:t>공휴일</a:t>
                      </a:r>
                      <a:r>
                        <a:rPr sz="1400" b="1" dirty="0"/>
                        <a:t> </a:t>
                      </a:r>
                      <a:r>
                        <a:rPr sz="1400" b="1" dirty="0" err="1"/>
                        <a:t>여부</a:t>
                      </a:r>
                      <a:endParaRPr sz="1400" b="1" dirty="0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/>
                      </a:pPr>
                      <a:r>
                        <a:rPr sz="1300" b="1"/>
                        <a:t>엄마는 외계인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/>
                      </a:pPr>
                      <a:r>
                        <a:rPr sz="1300" b="1" dirty="0" err="1"/>
                        <a:t>민트초코</a:t>
                      </a:r>
                      <a:endParaRPr sz="1300" b="1" dirty="0"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 b="0"/>
                      </a:pPr>
                      <a:r>
                        <a:rPr sz="1200" b="1"/>
                        <a:t>O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t>200개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dirty="0"/>
                        <a:t>100개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0" name="T 일 input 값"/>
          <p:cNvSpPr txBox="1"/>
          <p:nvPr/>
        </p:nvSpPr>
        <p:spPr>
          <a:xfrm>
            <a:off x="1255600" y="1328236"/>
            <a:ext cx="1161534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r>
              <a:rPr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 일 input 값</a:t>
            </a:r>
          </a:p>
        </p:txBody>
      </p:sp>
      <p:sp>
        <p:nvSpPr>
          <p:cNvPr id="301" name="O"/>
          <p:cNvSpPr/>
          <p:nvPr/>
        </p:nvSpPr>
        <p:spPr>
          <a:xfrm>
            <a:off x="660400" y="3090857"/>
            <a:ext cx="1270000" cy="427991"/>
          </a:xfrm>
          <a:prstGeom prst="rect">
            <a:avLst/>
          </a:prstGeom>
          <a:solidFill>
            <a:schemeClr val="accent6">
              <a:satOff val="-2857"/>
              <a:lumOff val="-11764"/>
            </a:schemeClr>
          </a:solidFill>
          <a:ln w="6350">
            <a:solidFill>
              <a:schemeClr val="accent1"/>
            </a:solidFill>
          </a:ln>
          <a:effectLst>
            <a:outerShdw blurRad="50800" dist="15240" dir="5400000" rotWithShape="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       O</a:t>
            </a:r>
          </a:p>
        </p:txBody>
      </p:sp>
      <p:sp>
        <p:nvSpPr>
          <p:cNvPr id="302" name="Categorical"/>
          <p:cNvSpPr txBox="1"/>
          <p:nvPr/>
        </p:nvSpPr>
        <p:spPr>
          <a:xfrm>
            <a:off x="659860" y="2731305"/>
            <a:ext cx="127108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7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t>Categorical</a:t>
            </a:r>
          </a:p>
        </p:txBody>
      </p:sp>
      <p:sp>
        <p:nvSpPr>
          <p:cNvPr id="303" name="Continuous"/>
          <p:cNvSpPr txBox="1"/>
          <p:nvPr/>
        </p:nvSpPr>
        <p:spPr>
          <a:xfrm>
            <a:off x="655758" y="3887005"/>
            <a:ext cx="127928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7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t>Continuous</a:t>
            </a:r>
          </a:p>
        </p:txBody>
      </p:sp>
      <p:sp>
        <p:nvSpPr>
          <p:cNvPr id="304" name="200"/>
          <p:cNvSpPr/>
          <p:nvPr/>
        </p:nvSpPr>
        <p:spPr>
          <a:xfrm>
            <a:off x="660400" y="4278085"/>
            <a:ext cx="1270000" cy="427991"/>
          </a:xfrm>
          <a:prstGeom prst="rect">
            <a:avLst/>
          </a:prstGeom>
          <a:solidFill>
            <a:schemeClr val="accent6">
              <a:satOff val="-2857"/>
              <a:lumOff val="-11764"/>
            </a:schemeClr>
          </a:solidFill>
          <a:ln w="6350">
            <a:solidFill>
              <a:schemeClr val="accent1"/>
            </a:solidFill>
          </a:ln>
          <a:effectLst>
            <a:outerShdw blurRad="50800" dist="15240" dir="5400000" rotWithShape="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       200</a:t>
            </a:r>
          </a:p>
        </p:txBody>
      </p:sp>
      <p:sp>
        <p:nvSpPr>
          <p:cNvPr id="305" name="100"/>
          <p:cNvSpPr/>
          <p:nvPr/>
        </p:nvSpPr>
        <p:spPr>
          <a:xfrm>
            <a:off x="660400" y="4951265"/>
            <a:ext cx="1270000" cy="427991"/>
          </a:xfrm>
          <a:prstGeom prst="rect">
            <a:avLst/>
          </a:prstGeom>
          <a:solidFill>
            <a:schemeClr val="accent6">
              <a:satOff val="-2857"/>
              <a:lumOff val="-11764"/>
            </a:schemeClr>
          </a:solidFill>
          <a:ln w="6350">
            <a:solidFill>
              <a:schemeClr val="accent1"/>
            </a:solidFill>
          </a:ln>
          <a:effectLst>
            <a:outerShdw blurRad="50800" dist="15240" dir="5400000" rotWithShape="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       100</a:t>
            </a:r>
          </a:p>
        </p:txBody>
      </p:sp>
      <p:sp>
        <p:nvSpPr>
          <p:cNvPr id="306" name="선"/>
          <p:cNvSpPr/>
          <p:nvPr/>
        </p:nvSpPr>
        <p:spPr>
          <a:xfrm>
            <a:off x="2237776" y="3304852"/>
            <a:ext cx="568925" cy="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7" name="선"/>
          <p:cNvSpPr/>
          <p:nvPr/>
        </p:nvSpPr>
        <p:spPr>
          <a:xfrm>
            <a:off x="2237776" y="4492080"/>
            <a:ext cx="568925" cy="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8" name="선"/>
          <p:cNvSpPr/>
          <p:nvPr/>
        </p:nvSpPr>
        <p:spPr>
          <a:xfrm>
            <a:off x="2237776" y="5165260"/>
            <a:ext cx="568925" cy="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9" name="직사각형"/>
          <p:cNvSpPr/>
          <p:nvPr/>
        </p:nvSpPr>
        <p:spPr>
          <a:xfrm>
            <a:off x="3374070" y="3103557"/>
            <a:ext cx="647502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0" name="직사각형"/>
          <p:cNvSpPr/>
          <p:nvPr/>
        </p:nvSpPr>
        <p:spPr>
          <a:xfrm>
            <a:off x="3975100" y="3103557"/>
            <a:ext cx="647502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1" name="직사각형"/>
          <p:cNvSpPr/>
          <p:nvPr/>
        </p:nvSpPr>
        <p:spPr>
          <a:xfrm>
            <a:off x="4604816" y="3103557"/>
            <a:ext cx="647503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2" name="직사각형"/>
          <p:cNvSpPr/>
          <p:nvPr/>
        </p:nvSpPr>
        <p:spPr>
          <a:xfrm>
            <a:off x="5239816" y="3103557"/>
            <a:ext cx="647503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3" name="Entity embedding (D Model  vector)"/>
          <p:cNvSpPr txBox="1"/>
          <p:nvPr/>
        </p:nvSpPr>
        <p:spPr>
          <a:xfrm>
            <a:off x="3192209" y="2702509"/>
            <a:ext cx="342191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7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Entity embedding (D </a:t>
            </a:r>
            <a:r>
              <a:rPr sz="900">
                <a:latin typeface="Apple Chancery"/>
                <a:ea typeface="Apple Chancery"/>
                <a:cs typeface="Apple Chancery"/>
                <a:sym typeface="Apple Chancery"/>
              </a:rPr>
              <a:t>Model  </a:t>
            </a:r>
            <a:r>
              <a:t>vector)</a:t>
            </a:r>
          </a:p>
        </p:txBody>
      </p:sp>
      <p:sp>
        <p:nvSpPr>
          <p:cNvPr id="314" name="직사각형"/>
          <p:cNvSpPr/>
          <p:nvPr/>
        </p:nvSpPr>
        <p:spPr>
          <a:xfrm>
            <a:off x="3348670" y="4290785"/>
            <a:ext cx="647502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5" name="직사각형"/>
          <p:cNvSpPr/>
          <p:nvPr/>
        </p:nvSpPr>
        <p:spPr>
          <a:xfrm>
            <a:off x="3949700" y="4290785"/>
            <a:ext cx="647502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6" name="직사각형"/>
          <p:cNvSpPr/>
          <p:nvPr/>
        </p:nvSpPr>
        <p:spPr>
          <a:xfrm>
            <a:off x="4579416" y="4290785"/>
            <a:ext cx="647503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7" name="직사각형"/>
          <p:cNvSpPr/>
          <p:nvPr/>
        </p:nvSpPr>
        <p:spPr>
          <a:xfrm>
            <a:off x="5214416" y="4290785"/>
            <a:ext cx="647503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8" name="직사각형"/>
          <p:cNvSpPr/>
          <p:nvPr/>
        </p:nvSpPr>
        <p:spPr>
          <a:xfrm>
            <a:off x="3361370" y="4963965"/>
            <a:ext cx="647502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9" name="직사각형"/>
          <p:cNvSpPr/>
          <p:nvPr/>
        </p:nvSpPr>
        <p:spPr>
          <a:xfrm>
            <a:off x="3962400" y="4963965"/>
            <a:ext cx="647502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0" name="직사각형"/>
          <p:cNvSpPr/>
          <p:nvPr/>
        </p:nvSpPr>
        <p:spPr>
          <a:xfrm>
            <a:off x="4617516" y="4963965"/>
            <a:ext cx="647503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1" name="직사각형"/>
          <p:cNvSpPr/>
          <p:nvPr/>
        </p:nvSpPr>
        <p:spPr>
          <a:xfrm>
            <a:off x="5227116" y="4963965"/>
            <a:ext cx="647503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2" name="Linear transformation nn.linear(1,D Model  vector)"/>
          <p:cNvSpPr txBox="1"/>
          <p:nvPr/>
        </p:nvSpPr>
        <p:spPr>
          <a:xfrm>
            <a:off x="3057583" y="3823914"/>
            <a:ext cx="4173661" cy="33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7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Linear transformation </a:t>
            </a:r>
            <a:r>
              <a:rPr sz="1000" u="sng"/>
              <a:t>nn.linear(1,D </a:t>
            </a:r>
            <a:r>
              <a:rPr sz="1000" u="sng">
                <a:latin typeface="Apple Chancery"/>
                <a:ea typeface="Apple Chancery"/>
                <a:cs typeface="Apple Chancery"/>
                <a:sym typeface="Apple Chancery"/>
              </a:rPr>
              <a:t>Model  </a:t>
            </a:r>
            <a:r>
              <a:rPr sz="1000" u="sng"/>
              <a:t>vector)</a:t>
            </a:r>
          </a:p>
        </p:txBody>
      </p:sp>
      <p:sp>
        <p:nvSpPr>
          <p:cNvPr id="323" name="Flattened Inputs"/>
          <p:cNvSpPr txBox="1"/>
          <p:nvPr/>
        </p:nvSpPr>
        <p:spPr>
          <a:xfrm>
            <a:off x="386314" y="5580232"/>
            <a:ext cx="181817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7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t>Flattened Inputs</a:t>
            </a:r>
          </a:p>
        </p:txBody>
      </p:sp>
      <p:sp>
        <p:nvSpPr>
          <p:cNvPr id="324" name="직사각형"/>
          <p:cNvSpPr/>
          <p:nvPr/>
        </p:nvSpPr>
        <p:spPr>
          <a:xfrm>
            <a:off x="310543" y="6126650"/>
            <a:ext cx="647502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5" name="직사각형"/>
          <p:cNvSpPr/>
          <p:nvPr/>
        </p:nvSpPr>
        <p:spPr>
          <a:xfrm>
            <a:off x="911573" y="6126650"/>
            <a:ext cx="647502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6" name="직사각형"/>
          <p:cNvSpPr/>
          <p:nvPr/>
        </p:nvSpPr>
        <p:spPr>
          <a:xfrm>
            <a:off x="1541289" y="6126650"/>
            <a:ext cx="647503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7" name="직사각형"/>
          <p:cNvSpPr/>
          <p:nvPr/>
        </p:nvSpPr>
        <p:spPr>
          <a:xfrm>
            <a:off x="2176289" y="6126650"/>
            <a:ext cx="647503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8" name="직사각형"/>
          <p:cNvSpPr/>
          <p:nvPr/>
        </p:nvSpPr>
        <p:spPr>
          <a:xfrm>
            <a:off x="2866070" y="6126650"/>
            <a:ext cx="647502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9" name="직사각형"/>
          <p:cNvSpPr/>
          <p:nvPr/>
        </p:nvSpPr>
        <p:spPr>
          <a:xfrm>
            <a:off x="3467100" y="6126650"/>
            <a:ext cx="647502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0" name="직사각형"/>
          <p:cNvSpPr/>
          <p:nvPr/>
        </p:nvSpPr>
        <p:spPr>
          <a:xfrm>
            <a:off x="4096816" y="6126650"/>
            <a:ext cx="647503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1" name="직사각형"/>
          <p:cNvSpPr/>
          <p:nvPr/>
        </p:nvSpPr>
        <p:spPr>
          <a:xfrm>
            <a:off x="4731816" y="6126650"/>
            <a:ext cx="647503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2" name="직사각형"/>
          <p:cNvSpPr/>
          <p:nvPr/>
        </p:nvSpPr>
        <p:spPr>
          <a:xfrm>
            <a:off x="5421596" y="6126650"/>
            <a:ext cx="647503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3" name="직사각형"/>
          <p:cNvSpPr/>
          <p:nvPr/>
        </p:nvSpPr>
        <p:spPr>
          <a:xfrm>
            <a:off x="6022626" y="6126650"/>
            <a:ext cx="647503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4" name="직사각형"/>
          <p:cNvSpPr/>
          <p:nvPr/>
        </p:nvSpPr>
        <p:spPr>
          <a:xfrm>
            <a:off x="6677743" y="6126650"/>
            <a:ext cx="647503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5" name="직사각형"/>
          <p:cNvSpPr/>
          <p:nvPr/>
        </p:nvSpPr>
        <p:spPr>
          <a:xfrm>
            <a:off x="7287343" y="6126650"/>
            <a:ext cx="647503" cy="402591"/>
          </a:xfrm>
          <a:prstGeom prst="rect">
            <a:avLst/>
          </a:prstGeom>
          <a:solidFill>
            <a:srgbClr val="FFFFFF"/>
          </a:solidFill>
          <a:ln w="3175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6" name="Variable Selection Weights"/>
          <p:cNvSpPr txBox="1"/>
          <p:nvPr/>
        </p:nvSpPr>
        <p:spPr>
          <a:xfrm>
            <a:off x="8794284" y="5163214"/>
            <a:ext cx="283570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7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t>Variable Selection Weights</a:t>
            </a:r>
          </a:p>
        </p:txBody>
      </p:sp>
      <p:sp>
        <p:nvSpPr>
          <p:cNvPr id="337" name="선"/>
          <p:cNvSpPr/>
          <p:nvPr/>
        </p:nvSpPr>
        <p:spPr>
          <a:xfrm>
            <a:off x="8054376" y="6327945"/>
            <a:ext cx="568925" cy="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8" name="0.7"/>
          <p:cNvSpPr/>
          <p:nvPr/>
        </p:nvSpPr>
        <p:spPr>
          <a:xfrm>
            <a:off x="9179183" y="6126650"/>
            <a:ext cx="647503" cy="40259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400">
                <a:solidFill>
                  <a:srgbClr val="FFFFFF"/>
                </a:solidFill>
              </a:defRPr>
            </a:lvl1pPr>
          </a:lstStyle>
          <a:p>
            <a:r>
              <a:t>0.7</a:t>
            </a:r>
          </a:p>
        </p:txBody>
      </p:sp>
      <p:sp>
        <p:nvSpPr>
          <p:cNvPr id="339" name="0.2"/>
          <p:cNvSpPr/>
          <p:nvPr/>
        </p:nvSpPr>
        <p:spPr>
          <a:xfrm>
            <a:off x="9888387" y="6126650"/>
            <a:ext cx="647502" cy="402591"/>
          </a:xfrm>
          <a:prstGeom prst="rect">
            <a:avLst/>
          </a:prstGeom>
          <a:solidFill>
            <a:schemeClr val="accent3"/>
          </a:solidFill>
          <a:ln w="31750">
            <a:solidFill>
              <a:schemeClr val="accent3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400">
                <a:solidFill>
                  <a:srgbClr val="FFFFFF"/>
                </a:solidFill>
              </a:defRPr>
            </a:lvl1pPr>
          </a:lstStyle>
          <a:p>
            <a:r>
              <a:t>0.2</a:t>
            </a:r>
          </a:p>
        </p:txBody>
      </p:sp>
      <p:sp>
        <p:nvSpPr>
          <p:cNvPr id="340" name="0.1"/>
          <p:cNvSpPr/>
          <p:nvPr/>
        </p:nvSpPr>
        <p:spPr>
          <a:xfrm>
            <a:off x="10608578" y="6126650"/>
            <a:ext cx="647503" cy="402591"/>
          </a:xfrm>
          <a:prstGeom prst="rect">
            <a:avLst/>
          </a:prstGeom>
          <a:solidFill>
            <a:schemeClr val="accent3"/>
          </a:solidFill>
          <a:ln w="31750">
            <a:solidFill>
              <a:schemeClr val="accent3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400">
                <a:solidFill>
                  <a:srgbClr val="FFFFFF"/>
                </a:solidFill>
              </a:defRPr>
            </a:lvl1pPr>
          </a:lstStyle>
          <a:p>
            <a:r>
              <a:t>0.1</a:t>
            </a:r>
          </a:p>
        </p:txBody>
      </p:sp>
      <p:sp>
        <p:nvSpPr>
          <p:cNvPr id="345" name="연결선"/>
          <p:cNvSpPr/>
          <p:nvPr/>
        </p:nvSpPr>
        <p:spPr>
          <a:xfrm>
            <a:off x="9135341" y="5856548"/>
            <a:ext cx="2153594" cy="215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09" extrusionOk="0">
                <a:moveTo>
                  <a:pt x="0" y="16309"/>
                </a:moveTo>
                <a:cubicBezTo>
                  <a:pt x="5284" y="-3655"/>
                  <a:pt x="12484" y="-5291"/>
                  <a:pt x="21600" y="11402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342" name="Feature 개수만큼 (j개)"/>
          <p:cNvSpPr txBox="1"/>
          <p:nvPr/>
        </p:nvSpPr>
        <p:spPr>
          <a:xfrm>
            <a:off x="9472952" y="5563496"/>
            <a:ext cx="1432441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Feature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개수만큼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(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j개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</a:p>
        </p:txBody>
      </p:sp>
      <p:sp>
        <p:nvSpPr>
          <p:cNvPr id="343" name="Linear"/>
          <p:cNvSpPr txBox="1"/>
          <p:nvPr/>
        </p:nvSpPr>
        <p:spPr>
          <a:xfrm>
            <a:off x="9333841" y="4212479"/>
            <a:ext cx="752052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700">
                <a:latin typeface="Beirut Regular"/>
                <a:ea typeface="Beirut Regular"/>
                <a:cs typeface="Beirut Regular"/>
                <a:sym typeface="Beirut Regular"/>
              </a:defRPr>
            </a:lvl1pPr>
          </a:lstStyle>
          <a:p>
            <a:r>
              <a:t>Linear</a:t>
            </a:r>
          </a:p>
        </p:txBody>
      </p:sp>
      <p:sp>
        <p:nvSpPr>
          <p:cNvPr id="344" name="Non-…"/>
          <p:cNvSpPr txBox="1"/>
          <p:nvPr/>
        </p:nvSpPr>
        <p:spPr>
          <a:xfrm>
            <a:off x="7352641" y="2726579"/>
            <a:ext cx="752052" cy="609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700">
                <a:latin typeface="Beirut Regular"/>
                <a:ea typeface="Beirut Regular"/>
                <a:cs typeface="Beirut Regular"/>
                <a:sym typeface="Beirut Regular"/>
              </a:defRPr>
            </a:pPr>
            <a:r>
              <a:t>Non-</a:t>
            </a:r>
          </a:p>
          <a:p>
            <a:pPr>
              <a:defRPr sz="1700">
                <a:latin typeface="Beirut Regular"/>
                <a:ea typeface="Beirut Regular"/>
                <a:cs typeface="Beirut Regular"/>
                <a:sym typeface="Beirut Regular"/>
              </a:defRPr>
            </a:pPr>
            <a:r>
              <a:t>Linear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]"/>
          <p:cNvSpPr/>
          <p:nvPr/>
        </p:nvSpPr>
        <p:spPr>
          <a:xfrm>
            <a:off x="5461000" y="3079204"/>
            <a:ext cx="1270000" cy="984796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]</a:t>
            </a:r>
          </a:p>
        </p:txBody>
      </p:sp>
      <p:pic>
        <p:nvPicPr>
          <p:cNvPr id="348" name="IMG_C0F105697AC3-1.jpeg" descr="IMG_C0F105697AC3-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965" y="1135161"/>
            <a:ext cx="6816115" cy="5176605"/>
          </a:xfrm>
          <a:prstGeom prst="rect">
            <a:avLst/>
          </a:prstGeom>
          <a:ln w="12700">
            <a:miter lim="400000"/>
          </a:ln>
        </p:spPr>
      </p:pic>
      <p:sp>
        <p:nvSpPr>
          <p:cNvPr id="349" name="각기 다른 4개의 GRN 을 사용하여서…"/>
          <p:cNvSpPr txBox="1"/>
          <p:nvPr/>
        </p:nvSpPr>
        <p:spPr>
          <a:xfrm>
            <a:off x="5428988" y="215646"/>
            <a:ext cx="3569245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각기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다른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4개의 GRN 을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사용하여서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쓰임이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다른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4개의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문맥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생성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50" name="타원형"/>
          <p:cNvSpPr/>
          <p:nvPr/>
        </p:nvSpPr>
        <p:spPr>
          <a:xfrm>
            <a:off x="6082555" y="4432612"/>
            <a:ext cx="712888" cy="599441"/>
          </a:xfrm>
          <a:prstGeom prst="ellipse">
            <a:avLst/>
          </a:prstGeom>
          <a:solidFill>
            <a:srgbClr val="FFFFFF">
              <a:alpha val="62772"/>
            </a:srgbClr>
          </a:solidFill>
          <a:ln w="25400">
            <a:solidFill>
              <a:srgbClr val="000000">
                <a:alpha val="62772"/>
              </a:srgbClr>
            </a:solidFill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51" name="S 메타 데이터를 features 을 이해할 수 있는…"/>
          <p:cNvSpPr txBox="1"/>
          <p:nvPr/>
        </p:nvSpPr>
        <p:spPr>
          <a:xfrm>
            <a:off x="400372" y="691100"/>
            <a:ext cx="4330671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3">
                    <a:lumOff val="-9803"/>
                  </a:schemeClr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메타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데이터를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features 을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이해할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수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있는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  <a:p>
            <a:pPr>
              <a:defRPr>
                <a:solidFill>
                  <a:schemeClr val="accent3">
                    <a:lumOff val="-9803"/>
                  </a:schemeClr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context 로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사용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52" name="Static Covariate Encoders"/>
          <p:cNvSpPr txBox="1"/>
          <p:nvPr/>
        </p:nvSpPr>
        <p:spPr>
          <a:xfrm>
            <a:off x="351811" y="193421"/>
            <a:ext cx="4584897" cy="4025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Static Covariate Encoders</a:t>
            </a:r>
          </a:p>
        </p:txBody>
      </p:sp>
      <p:sp>
        <p:nvSpPr>
          <p:cNvPr id="353" name="타원형"/>
          <p:cNvSpPr/>
          <p:nvPr/>
        </p:nvSpPr>
        <p:spPr>
          <a:xfrm>
            <a:off x="6628655" y="5283512"/>
            <a:ext cx="712888" cy="599441"/>
          </a:xfrm>
          <a:prstGeom prst="ellipse">
            <a:avLst/>
          </a:prstGeom>
          <a:solidFill>
            <a:srgbClr val="FFFFFF">
              <a:alpha val="62772"/>
            </a:srgbClr>
          </a:solidFill>
          <a:ln w="25400">
            <a:solidFill>
              <a:srgbClr val="000000">
                <a:alpha val="62772"/>
              </a:srgbClr>
            </a:solidFill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54" name="타원형"/>
          <p:cNvSpPr/>
          <p:nvPr/>
        </p:nvSpPr>
        <p:spPr>
          <a:xfrm>
            <a:off x="6628655" y="3823012"/>
            <a:ext cx="712888" cy="599441"/>
          </a:xfrm>
          <a:prstGeom prst="ellipse">
            <a:avLst/>
          </a:prstGeom>
          <a:solidFill>
            <a:srgbClr val="FFFFFF">
              <a:alpha val="62772"/>
            </a:srgbClr>
          </a:solidFill>
          <a:ln w="25400">
            <a:solidFill>
              <a:srgbClr val="000000">
                <a:alpha val="62772"/>
              </a:srgbClr>
            </a:solidFill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55" name="GRN"/>
          <p:cNvSpPr txBox="1"/>
          <p:nvPr/>
        </p:nvSpPr>
        <p:spPr>
          <a:xfrm>
            <a:off x="553021" y="3383007"/>
            <a:ext cx="618479" cy="377191"/>
          </a:xfrm>
          <a:prstGeom prst="rect">
            <a:avLst/>
          </a:prstGeom>
          <a:solidFill>
            <a:schemeClr val="accent2">
              <a:satOff val="-6318"/>
              <a:lumOff val="-13176"/>
            </a:schemeClr>
          </a:solidFill>
          <a:ln w="635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GRN</a:t>
            </a:r>
          </a:p>
        </p:txBody>
      </p:sp>
      <p:sp>
        <p:nvSpPr>
          <p:cNvPr id="356" name="GRN"/>
          <p:cNvSpPr txBox="1"/>
          <p:nvPr/>
        </p:nvSpPr>
        <p:spPr>
          <a:xfrm>
            <a:off x="1353121" y="3383007"/>
            <a:ext cx="618479" cy="377191"/>
          </a:xfrm>
          <a:prstGeom prst="rect">
            <a:avLst/>
          </a:prstGeom>
          <a:gradFill>
            <a:gsLst>
              <a:gs pos="0">
                <a:srgbClr val="8F8269"/>
              </a:gs>
              <a:gs pos="50000">
                <a:srgbClr val="88795C"/>
              </a:gs>
              <a:gs pos="100000">
                <a:srgbClr val="837557"/>
              </a:gs>
            </a:gsLst>
            <a:lin ang="5400000"/>
          </a:gradFill>
          <a:ln w="6350">
            <a:solidFill>
              <a:schemeClr val="accent5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GRN</a:t>
            </a:r>
          </a:p>
        </p:txBody>
      </p:sp>
      <p:sp>
        <p:nvSpPr>
          <p:cNvPr id="357" name="GRN"/>
          <p:cNvSpPr txBox="1"/>
          <p:nvPr/>
        </p:nvSpPr>
        <p:spPr>
          <a:xfrm>
            <a:off x="2153221" y="3383007"/>
            <a:ext cx="618479" cy="377191"/>
          </a:xfrm>
          <a:prstGeom prst="rect">
            <a:avLst/>
          </a:prstGeom>
          <a:solidFill>
            <a:schemeClr val="accent1">
              <a:satOff val="-13431"/>
              <a:lumOff val="-10784"/>
            </a:schemeClr>
          </a:solidFill>
          <a:ln w="6350">
            <a:solidFill>
              <a:schemeClr val="accent5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GRN</a:t>
            </a:r>
          </a:p>
        </p:txBody>
      </p:sp>
      <p:sp>
        <p:nvSpPr>
          <p:cNvPr id="358" name="GRN"/>
          <p:cNvSpPr txBox="1"/>
          <p:nvPr/>
        </p:nvSpPr>
        <p:spPr>
          <a:xfrm>
            <a:off x="2953321" y="3383007"/>
            <a:ext cx="618479" cy="377191"/>
          </a:xfrm>
          <a:prstGeom prst="rect">
            <a:avLst/>
          </a:prstGeom>
          <a:solidFill>
            <a:schemeClr val="accent4">
              <a:satOff val="-3930"/>
              <a:lumOff val="-11529"/>
            </a:schemeClr>
          </a:solidFill>
          <a:ln w="6350">
            <a:solidFill>
              <a:schemeClr val="accent5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GRN</a:t>
            </a:r>
          </a:p>
        </p:txBody>
      </p:sp>
      <p:sp>
        <p:nvSpPr>
          <p:cNvPr id="359" name="S (static metadata)"/>
          <p:cNvSpPr txBox="1"/>
          <p:nvPr/>
        </p:nvSpPr>
        <p:spPr>
          <a:xfrm>
            <a:off x="1008614" y="4565962"/>
            <a:ext cx="210186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7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t>S (static metadata)</a:t>
            </a:r>
          </a:p>
        </p:txBody>
      </p:sp>
      <p:pic>
        <p:nvPicPr>
          <p:cNvPr id="360" name="선 선" descr="선 선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rot="14451713">
            <a:off x="704935" y="4113867"/>
            <a:ext cx="947061" cy="101601"/>
          </a:xfrm>
          <a:prstGeom prst="rect">
            <a:avLst/>
          </a:prstGeom>
        </p:spPr>
      </p:pic>
      <p:pic>
        <p:nvPicPr>
          <p:cNvPr id="362" name="선 선" descr="선 선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367450" y="4113867"/>
            <a:ext cx="772889" cy="101601"/>
          </a:xfrm>
          <a:prstGeom prst="rect">
            <a:avLst/>
          </a:prstGeom>
        </p:spPr>
      </p:pic>
      <p:pic>
        <p:nvPicPr>
          <p:cNvPr id="364" name="선 선" descr="선 선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 rot="17202706">
            <a:off x="1929538" y="4120217"/>
            <a:ext cx="789232" cy="101601"/>
          </a:xfrm>
          <a:prstGeom prst="rect">
            <a:avLst/>
          </a:prstGeom>
        </p:spPr>
      </p:pic>
      <p:pic>
        <p:nvPicPr>
          <p:cNvPr id="366" name="선 선" descr="선 선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 rot="18476054">
            <a:off x="2419566" y="4113867"/>
            <a:ext cx="952715" cy="101601"/>
          </a:xfrm>
          <a:prstGeom prst="rect">
            <a:avLst/>
          </a:prstGeom>
        </p:spPr>
      </p:pic>
      <p:sp>
        <p:nvSpPr>
          <p:cNvPr id="368" name="선"/>
          <p:cNvSpPr/>
          <p:nvPr/>
        </p:nvSpPr>
        <p:spPr>
          <a:xfrm flipV="1">
            <a:off x="862260" y="2946712"/>
            <a:ext cx="1" cy="38354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9" name="Cs"/>
          <p:cNvSpPr txBox="1"/>
          <p:nvPr/>
        </p:nvSpPr>
        <p:spPr>
          <a:xfrm>
            <a:off x="688314" y="2565429"/>
            <a:ext cx="30903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7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</a:t>
            </a:r>
            <a:r>
              <a:rPr>
                <a:latin typeface="Brush Script MT Italic"/>
                <a:ea typeface="Brush Script MT Italic"/>
                <a:cs typeface="Brush Script MT Italic"/>
                <a:sym typeface="Brush Script MT Italic"/>
              </a:rPr>
              <a:t>s</a:t>
            </a:r>
          </a:p>
        </p:txBody>
      </p:sp>
      <p:sp>
        <p:nvSpPr>
          <p:cNvPr id="370" name="Ce"/>
          <p:cNvSpPr txBox="1"/>
          <p:nvPr/>
        </p:nvSpPr>
        <p:spPr>
          <a:xfrm>
            <a:off x="1480041" y="2514629"/>
            <a:ext cx="321893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7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</a:t>
            </a:r>
            <a:r>
              <a:rPr>
                <a:latin typeface="Apple Chancery"/>
                <a:ea typeface="Apple Chancery"/>
                <a:cs typeface="Apple Chancery"/>
                <a:sym typeface="Apple Chancery"/>
              </a:rPr>
              <a:t>e</a:t>
            </a:r>
          </a:p>
        </p:txBody>
      </p:sp>
      <p:sp>
        <p:nvSpPr>
          <p:cNvPr id="371" name="선"/>
          <p:cNvSpPr/>
          <p:nvPr/>
        </p:nvSpPr>
        <p:spPr>
          <a:xfrm flipV="1">
            <a:off x="1662360" y="2946712"/>
            <a:ext cx="1" cy="38354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2" name="선"/>
          <p:cNvSpPr/>
          <p:nvPr/>
        </p:nvSpPr>
        <p:spPr>
          <a:xfrm flipV="1">
            <a:off x="2462460" y="2946712"/>
            <a:ext cx="1" cy="38354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3" name="Cc"/>
          <p:cNvSpPr txBox="1"/>
          <p:nvPr/>
        </p:nvSpPr>
        <p:spPr>
          <a:xfrm>
            <a:off x="2278340" y="2514629"/>
            <a:ext cx="324318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7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</a:t>
            </a:r>
            <a:r>
              <a:rPr>
                <a:latin typeface="Apple Chancery"/>
                <a:ea typeface="Apple Chancery"/>
                <a:cs typeface="Apple Chancery"/>
                <a:sym typeface="Apple Chancery"/>
              </a:rPr>
              <a:t>c</a:t>
            </a:r>
          </a:p>
        </p:txBody>
      </p:sp>
      <p:sp>
        <p:nvSpPr>
          <p:cNvPr id="374" name="선"/>
          <p:cNvSpPr/>
          <p:nvPr/>
        </p:nvSpPr>
        <p:spPr>
          <a:xfrm flipV="1">
            <a:off x="3254639" y="2946712"/>
            <a:ext cx="1" cy="38354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5" name="Ch"/>
          <p:cNvSpPr txBox="1"/>
          <p:nvPr/>
        </p:nvSpPr>
        <p:spPr>
          <a:xfrm>
            <a:off x="3079064" y="2565429"/>
            <a:ext cx="32954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7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</a:t>
            </a:r>
            <a:r>
              <a:rPr sz="1300">
                <a:latin typeface="Apple Chancery"/>
                <a:ea typeface="Apple Chancery"/>
                <a:cs typeface="Apple Chancery"/>
                <a:sym typeface="Apple Chancery"/>
              </a:rPr>
              <a:t>h</a:t>
            </a:r>
          </a:p>
        </p:txBody>
      </p:sp>
      <p:sp>
        <p:nvSpPr>
          <p:cNvPr id="376" name="Provide Contexts…"/>
          <p:cNvSpPr txBox="1"/>
          <p:nvPr/>
        </p:nvSpPr>
        <p:spPr>
          <a:xfrm>
            <a:off x="263546" y="1928551"/>
            <a:ext cx="1006462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dirty="0"/>
              <a:t>Provide Contexts </a:t>
            </a:r>
          </a:p>
          <a:p>
            <a:pPr>
              <a:defRPr sz="1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dirty="0"/>
              <a:t>for variable selection</a:t>
            </a:r>
          </a:p>
        </p:txBody>
      </p:sp>
      <p:sp>
        <p:nvSpPr>
          <p:cNvPr id="377" name="Enrich features…"/>
          <p:cNvSpPr txBox="1"/>
          <p:nvPr/>
        </p:nvSpPr>
        <p:spPr>
          <a:xfrm>
            <a:off x="1270008" y="1935225"/>
            <a:ext cx="104864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dirty="0"/>
              <a:t>Enrich features</a:t>
            </a:r>
          </a:p>
          <a:p>
            <a:pPr>
              <a:defRPr sz="1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dirty="0"/>
              <a:t>With contexts</a:t>
            </a:r>
          </a:p>
        </p:txBody>
      </p:sp>
      <p:sp>
        <p:nvSpPr>
          <p:cNvPr id="378" name="For local processing…"/>
          <p:cNvSpPr txBox="1"/>
          <p:nvPr/>
        </p:nvSpPr>
        <p:spPr>
          <a:xfrm>
            <a:off x="2525044" y="1947546"/>
            <a:ext cx="1314578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dirty="0"/>
              <a:t>For local processing</a:t>
            </a:r>
          </a:p>
          <a:p>
            <a:pPr>
              <a:defRPr sz="1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dirty="0"/>
              <a:t>(LSTM encoder)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IMG_C0F105697AC3-1.jpeg" descr="IMG_C0F105697AC3-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605" y="1347645"/>
            <a:ext cx="6122775" cy="4650037"/>
          </a:xfrm>
          <a:prstGeom prst="rect">
            <a:avLst/>
          </a:prstGeom>
          <a:ln w="12700">
            <a:miter lim="400000"/>
          </a:ln>
        </p:spPr>
      </p:pic>
      <p:sp>
        <p:nvSpPr>
          <p:cNvPr id="383" name="Multi-attention 아키텍처 그대로 갖고가되,…"/>
          <p:cNvSpPr txBox="1"/>
          <p:nvPr/>
        </p:nvSpPr>
        <p:spPr>
          <a:xfrm>
            <a:off x="5328221" y="211454"/>
            <a:ext cx="4989505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Multi-attention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아키텍처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그대로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갖고가되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query,key,value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중 value 는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모든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head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에서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동일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sp>
        <p:nvSpPr>
          <p:cNvPr id="384" name="직사각형"/>
          <p:cNvSpPr/>
          <p:nvPr/>
        </p:nvSpPr>
        <p:spPr>
          <a:xfrm>
            <a:off x="7981205" y="3169930"/>
            <a:ext cx="2486770" cy="421641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5" name="각 time step 의 장기간 상호관계 도출"/>
          <p:cNvSpPr txBox="1"/>
          <p:nvPr/>
        </p:nvSpPr>
        <p:spPr>
          <a:xfrm>
            <a:off x="400372" y="691100"/>
            <a:ext cx="3102770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solidFill>
                  <a:schemeClr val="accent3">
                    <a:lumOff val="-9803"/>
                  </a:schemeClr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각 time step 의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장기간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상호관계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도출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86" name="Interpretable Multi-Head Attention"/>
          <p:cNvSpPr txBox="1"/>
          <p:nvPr/>
        </p:nvSpPr>
        <p:spPr>
          <a:xfrm>
            <a:off x="215826" y="193928"/>
            <a:ext cx="4584897" cy="4025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Interpretable Multi-Head Attention</a:t>
            </a:r>
          </a:p>
        </p:txBody>
      </p:sp>
      <p:pic>
        <p:nvPicPr>
          <p:cNvPr id="387" name="스크린샷 2021-03-25 오후 4.15.41.png" descr="스크린샷 2021-03-25 오후 4.15.4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3" y="1911790"/>
            <a:ext cx="2525157" cy="2937921"/>
          </a:xfrm>
          <a:prstGeom prst="rect">
            <a:avLst/>
          </a:prstGeom>
          <a:ln w="12700">
            <a:miter lim="400000"/>
          </a:ln>
        </p:spPr>
      </p:pic>
      <p:sp>
        <p:nvSpPr>
          <p:cNvPr id="388" name="원 Multi-head attention"/>
          <p:cNvSpPr txBox="1"/>
          <p:nvPr/>
        </p:nvSpPr>
        <p:spPr>
          <a:xfrm>
            <a:off x="181703" y="1312010"/>
            <a:ext cx="2233776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7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dirty="0">
                <a:latin typeface="+mn-lt"/>
                <a:ea typeface="+mn-ea"/>
                <a:cs typeface="+mn-cs"/>
                <a:sym typeface="Helvetica"/>
              </a:rPr>
              <a:t>원</a:t>
            </a:r>
            <a:r>
              <a:rPr dirty="0"/>
              <a:t> Multi-head attention</a:t>
            </a:r>
          </a:p>
        </p:txBody>
      </p:sp>
      <p:sp>
        <p:nvSpPr>
          <p:cNvPr id="389" name="TFT Multi-head attention"/>
          <p:cNvSpPr txBox="1"/>
          <p:nvPr/>
        </p:nvSpPr>
        <p:spPr>
          <a:xfrm>
            <a:off x="2706860" y="1290877"/>
            <a:ext cx="2188501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7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sz="1400" i="1" dirty="0">
                <a:latin typeface="+mn-lt"/>
                <a:ea typeface="+mn-ea"/>
                <a:cs typeface="+mn-cs"/>
                <a:sym typeface="Helvetica"/>
              </a:rPr>
              <a:t>TFT</a:t>
            </a:r>
            <a:r>
              <a:rPr dirty="0"/>
              <a:t> Multi-head attention</a:t>
            </a:r>
          </a:p>
        </p:txBody>
      </p:sp>
      <p:pic>
        <p:nvPicPr>
          <p:cNvPr id="390" name="스크린샷 2021-03-25 오후 4.18.52.png" descr="스크린샷 2021-03-25 오후 4.18.5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3970" y="1869636"/>
            <a:ext cx="2386653" cy="30222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같은 timestep 은 다른 head 에서도…"/>
          <p:cNvSpPr txBox="1"/>
          <p:nvPr/>
        </p:nvSpPr>
        <p:spPr>
          <a:xfrm>
            <a:off x="5948270" y="89042"/>
            <a:ext cx="5672385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같은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timestep 은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다른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head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에서도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동일한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value 를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갖게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함으로써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앙상블하는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방식으로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작용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</a:t>
            </a:r>
          </a:p>
        </p:txBody>
      </p:sp>
      <p:sp>
        <p:nvSpPr>
          <p:cNvPr id="393" name="각 time step 의 장기간 상호관계 도출"/>
          <p:cNvSpPr txBox="1"/>
          <p:nvPr/>
        </p:nvSpPr>
        <p:spPr>
          <a:xfrm>
            <a:off x="400372" y="691100"/>
            <a:ext cx="3102770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solidFill>
                  <a:schemeClr val="accent3">
                    <a:lumOff val="-9803"/>
                  </a:schemeClr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각 time step 의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장기간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상호관계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도출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94" name="Interpretable Multi-Head Attention"/>
          <p:cNvSpPr txBox="1"/>
          <p:nvPr/>
        </p:nvSpPr>
        <p:spPr>
          <a:xfrm>
            <a:off x="215826" y="193928"/>
            <a:ext cx="4584897" cy="4025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Interpretable Multi-Head Attention</a:t>
            </a:r>
          </a:p>
        </p:txBody>
      </p:sp>
      <p:sp>
        <p:nvSpPr>
          <p:cNvPr id="395" name="TFT Multi-head attention"/>
          <p:cNvSpPr txBox="1"/>
          <p:nvPr/>
        </p:nvSpPr>
        <p:spPr>
          <a:xfrm>
            <a:off x="326222" y="1570195"/>
            <a:ext cx="262026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7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sz="1400" i="1">
                <a:latin typeface="+mn-lt"/>
                <a:ea typeface="+mn-ea"/>
                <a:cs typeface="+mn-cs"/>
                <a:sym typeface="Helvetica"/>
              </a:rPr>
              <a:t>TFT</a:t>
            </a:r>
            <a:r>
              <a:t> Multi-head attention</a:t>
            </a:r>
          </a:p>
        </p:txBody>
      </p:sp>
      <p:sp>
        <p:nvSpPr>
          <p:cNvPr id="396" name="Value 1"/>
          <p:cNvSpPr txBox="1"/>
          <p:nvPr/>
        </p:nvSpPr>
        <p:spPr>
          <a:xfrm>
            <a:off x="7489221" y="910103"/>
            <a:ext cx="746190" cy="324676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25500"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Value 1</a:t>
            </a:r>
          </a:p>
        </p:txBody>
      </p:sp>
      <p:sp>
        <p:nvSpPr>
          <p:cNvPr id="397" name="Head 1 결과"/>
          <p:cNvSpPr txBox="1"/>
          <p:nvPr/>
        </p:nvSpPr>
        <p:spPr>
          <a:xfrm>
            <a:off x="6180922" y="1717573"/>
            <a:ext cx="1034469" cy="319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i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Head 1 결과</a:t>
            </a:r>
          </a:p>
        </p:txBody>
      </p:sp>
      <p:sp>
        <p:nvSpPr>
          <p:cNvPr id="398" name="텍스트"/>
          <p:cNvSpPr txBox="1"/>
          <p:nvPr/>
        </p:nvSpPr>
        <p:spPr>
          <a:xfrm>
            <a:off x="7412062" y="1460915"/>
            <a:ext cx="2933561" cy="1226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 i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 </a:t>
            </a:r>
          </a:p>
        </p:txBody>
      </p:sp>
      <p:pic>
        <p:nvPicPr>
          <p:cNvPr id="399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062" y="1460915"/>
            <a:ext cx="2816594" cy="853286"/>
          </a:xfrm>
          <a:prstGeom prst="rect">
            <a:avLst/>
          </a:prstGeom>
          <a:ln w="25400">
            <a:solidFill>
              <a:srgbClr val="0076BA"/>
            </a:solidFill>
            <a:miter lim="400000"/>
          </a:ln>
        </p:spPr>
      </p:pic>
      <p:sp>
        <p:nvSpPr>
          <p:cNvPr id="400" name="텍스트"/>
          <p:cNvSpPr txBox="1"/>
          <p:nvPr/>
        </p:nvSpPr>
        <p:spPr>
          <a:xfrm>
            <a:off x="7412062" y="2869018"/>
            <a:ext cx="2933561" cy="1011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 i="1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pic>
        <p:nvPicPr>
          <p:cNvPr id="401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062" y="2869018"/>
            <a:ext cx="2816594" cy="853285"/>
          </a:xfrm>
          <a:prstGeom prst="rect">
            <a:avLst/>
          </a:prstGeom>
          <a:ln w="25400">
            <a:solidFill>
              <a:srgbClr val="0076BA"/>
            </a:solidFill>
            <a:miter lim="400000"/>
          </a:ln>
        </p:spPr>
      </p:pic>
      <p:sp>
        <p:nvSpPr>
          <p:cNvPr id="402" name="Head 2 결과"/>
          <p:cNvSpPr txBox="1"/>
          <p:nvPr/>
        </p:nvSpPr>
        <p:spPr>
          <a:xfrm>
            <a:off x="6180922" y="2906192"/>
            <a:ext cx="1034469" cy="319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i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Head 2 결과</a:t>
            </a:r>
          </a:p>
        </p:txBody>
      </p:sp>
      <p:sp>
        <p:nvSpPr>
          <p:cNvPr id="403" name="…"/>
          <p:cNvSpPr txBox="1"/>
          <p:nvPr/>
        </p:nvSpPr>
        <p:spPr>
          <a:xfrm>
            <a:off x="6520761" y="3847605"/>
            <a:ext cx="400495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…  </a:t>
            </a:r>
          </a:p>
        </p:txBody>
      </p:sp>
      <p:sp>
        <p:nvSpPr>
          <p:cNvPr id="404" name="Value 2"/>
          <p:cNvSpPr txBox="1"/>
          <p:nvPr/>
        </p:nvSpPr>
        <p:spPr>
          <a:xfrm>
            <a:off x="8454684" y="910103"/>
            <a:ext cx="746190" cy="324676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25500"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Value 2</a:t>
            </a:r>
          </a:p>
        </p:txBody>
      </p:sp>
      <p:sp>
        <p:nvSpPr>
          <p:cNvPr id="405" name="Value 3"/>
          <p:cNvSpPr txBox="1"/>
          <p:nvPr/>
        </p:nvSpPr>
        <p:spPr>
          <a:xfrm>
            <a:off x="9420148" y="910103"/>
            <a:ext cx="746189" cy="324676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25500"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Value 3</a:t>
            </a:r>
          </a:p>
        </p:txBody>
      </p:sp>
      <p:sp>
        <p:nvSpPr>
          <p:cNvPr id="406" name="선"/>
          <p:cNvSpPr/>
          <p:nvPr/>
        </p:nvSpPr>
        <p:spPr>
          <a:xfrm flipV="1">
            <a:off x="8300222" y="1554790"/>
            <a:ext cx="1" cy="2654545"/>
          </a:xfrm>
          <a:prstGeom prst="line">
            <a:avLst/>
          </a:prstGeom>
          <a:ln w="38100">
            <a:solidFill>
              <a:srgbClr val="000000">
                <a:alpha val="55624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7" name="선"/>
          <p:cNvSpPr/>
          <p:nvPr/>
        </p:nvSpPr>
        <p:spPr>
          <a:xfrm flipV="1">
            <a:off x="9368622" y="1539773"/>
            <a:ext cx="1" cy="2684579"/>
          </a:xfrm>
          <a:prstGeom prst="line">
            <a:avLst/>
          </a:prstGeom>
          <a:ln w="38100">
            <a:solidFill>
              <a:srgbClr val="000000">
                <a:alpha val="55624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8" name="X"/>
          <p:cNvSpPr/>
          <p:nvPr/>
        </p:nvSpPr>
        <p:spPr>
          <a:xfrm>
            <a:off x="8690057" y="1314936"/>
            <a:ext cx="377572" cy="34544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200"/>
            </a:lvl1pPr>
          </a:lstStyle>
          <a:p>
            <a:r>
              <a:t>X</a:t>
            </a:r>
          </a:p>
        </p:txBody>
      </p:sp>
      <p:sp>
        <p:nvSpPr>
          <p:cNvPr id="409" name="선"/>
          <p:cNvSpPr/>
          <p:nvPr/>
        </p:nvSpPr>
        <p:spPr>
          <a:xfrm>
            <a:off x="7360999" y="1215728"/>
            <a:ext cx="2933561" cy="1"/>
          </a:xfrm>
          <a:prstGeom prst="line">
            <a:avLst/>
          </a:prstGeom>
          <a:ln w="38100">
            <a:solidFill>
              <a:srgbClr val="000000">
                <a:alpha val="55624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412" name="a[2,1]…"/>
          <p:cNvGrpSpPr/>
          <p:nvPr/>
        </p:nvGrpSpPr>
        <p:grpSpPr>
          <a:xfrm>
            <a:off x="10876491" y="1755245"/>
            <a:ext cx="1201929" cy="1970889"/>
            <a:chOff x="0" y="0"/>
            <a:chExt cx="1201927" cy="1970887"/>
          </a:xfrm>
        </p:grpSpPr>
        <p:sp>
          <p:nvSpPr>
            <p:cNvPr id="411" name="a[2,1]…"/>
            <p:cNvSpPr txBox="1"/>
            <p:nvPr/>
          </p:nvSpPr>
          <p:spPr>
            <a:xfrm>
              <a:off x="38100" y="38099"/>
              <a:ext cx="1125728" cy="18946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ctr" defTabSz="2438338">
                <a:defRPr sz="2800" b="1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a[2,1]</a:t>
              </a:r>
            </a:p>
            <a:p>
              <a:pPr algn="ctr" defTabSz="2438338">
                <a:defRPr sz="2800" b="1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endParaRPr/>
            </a:p>
            <a:p>
              <a:pPr algn="ctr" defTabSz="2438338">
                <a:defRPr sz="2800" b="1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endParaRPr/>
            </a:p>
            <a:p>
              <a:pPr algn="ctr" defTabSz="2438338">
                <a:defRPr sz="2800" b="1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a[2,2]</a:t>
              </a:r>
            </a:p>
          </p:txBody>
        </p:sp>
        <p:pic>
          <p:nvPicPr>
            <p:cNvPr id="410" name="a[2,1]… a[2,1]a[2,2]" descr="a[2,1]… a[2,1]a[2,2]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1"/>
              <a:ext cx="1201928" cy="1970889"/>
            </a:xfrm>
            <a:prstGeom prst="rect">
              <a:avLst/>
            </a:prstGeom>
            <a:effectLst/>
          </p:spPr>
        </p:pic>
      </p:grpSp>
      <p:sp>
        <p:nvSpPr>
          <p:cNvPr id="413" name="ex. Timestep 2 의 어텐션 결과…"/>
          <p:cNvSpPr txBox="1"/>
          <p:nvPr/>
        </p:nvSpPr>
        <p:spPr>
          <a:xfrm>
            <a:off x="9958622" y="5526723"/>
            <a:ext cx="2198677" cy="692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ex. Timestep 2 의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어텐션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결과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>
              <a:defRPr sz="1300"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=&gt;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앙상블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느낌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!</a:t>
            </a:r>
          </a:p>
        </p:txBody>
      </p:sp>
      <p:sp>
        <p:nvSpPr>
          <p:cNvPr id="414" name="Σ"/>
          <p:cNvSpPr/>
          <p:nvPr/>
        </p:nvSpPr>
        <p:spPr>
          <a:xfrm>
            <a:off x="10422271" y="2567969"/>
            <a:ext cx="377572" cy="34544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14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r>
              <a:t>Σ</a:t>
            </a:r>
          </a:p>
        </p:txBody>
      </p:sp>
      <p:sp>
        <p:nvSpPr>
          <p:cNvPr id="415" name="선"/>
          <p:cNvSpPr/>
          <p:nvPr/>
        </p:nvSpPr>
        <p:spPr>
          <a:xfrm>
            <a:off x="11533641" y="4422635"/>
            <a:ext cx="1" cy="32004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6" name="Linear"/>
          <p:cNvSpPr/>
          <p:nvPr/>
        </p:nvSpPr>
        <p:spPr>
          <a:xfrm>
            <a:off x="10786520" y="4805633"/>
            <a:ext cx="1381870" cy="427991"/>
          </a:xfrm>
          <a:prstGeom prst="rect">
            <a:avLst/>
          </a:prstGeom>
          <a:gradFill>
            <a:gsLst>
              <a:gs pos="0">
                <a:schemeClr val="accent4">
                  <a:hueOff val="35631"/>
                  <a:lumOff val="13260"/>
                </a:schemeClr>
              </a:gs>
              <a:gs pos="100000">
                <a:schemeClr val="accent4">
                  <a:hueOff val="33077"/>
                  <a:lumOff val="12216"/>
                </a:schemeClr>
              </a:gs>
            </a:gsLst>
            <a:lin ang="5400000"/>
          </a:gradFill>
          <a:ln w="6350">
            <a:solidFill>
              <a:schemeClr val="accent4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/>
            <a:r>
              <a:rPr>
                <a:latin typeface="Beirut Regular"/>
                <a:ea typeface="Beirut Regular"/>
                <a:cs typeface="Beirut Regular"/>
                <a:sym typeface="Beirut Regular"/>
              </a:rPr>
              <a:t>Linear</a:t>
            </a:r>
            <a:r>
              <a:t> </a:t>
            </a:r>
          </a:p>
        </p:txBody>
      </p:sp>
      <p:sp>
        <p:nvSpPr>
          <p:cNvPr id="417" name="÷"/>
          <p:cNvSpPr/>
          <p:nvPr/>
        </p:nvSpPr>
        <p:spPr>
          <a:xfrm>
            <a:off x="10869175" y="4036462"/>
            <a:ext cx="377572" cy="34544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14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r>
              <a:t>÷</a:t>
            </a:r>
          </a:p>
        </p:txBody>
      </p:sp>
      <p:sp>
        <p:nvSpPr>
          <p:cNvPr id="418" name="Head 개수"/>
          <p:cNvSpPr txBox="1"/>
          <p:nvPr/>
        </p:nvSpPr>
        <p:spPr>
          <a:xfrm>
            <a:off x="11282319" y="4055512"/>
            <a:ext cx="935586" cy="319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Head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개수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sp>
        <p:nvSpPr>
          <p:cNvPr id="419" name="+"/>
          <p:cNvSpPr/>
          <p:nvPr/>
        </p:nvSpPr>
        <p:spPr>
          <a:xfrm>
            <a:off x="11288669" y="2567969"/>
            <a:ext cx="377572" cy="34544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14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r>
              <a:t>+</a:t>
            </a:r>
          </a:p>
        </p:txBody>
      </p:sp>
      <p:sp>
        <p:nvSpPr>
          <p:cNvPr id="420" name="선"/>
          <p:cNvSpPr/>
          <p:nvPr/>
        </p:nvSpPr>
        <p:spPr>
          <a:xfrm>
            <a:off x="11533641" y="3645507"/>
            <a:ext cx="1" cy="32004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1" name="1)"/>
          <p:cNvSpPr txBox="1"/>
          <p:nvPr/>
        </p:nvSpPr>
        <p:spPr>
          <a:xfrm>
            <a:off x="8364742" y="1308586"/>
            <a:ext cx="273526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1)</a:t>
            </a:r>
          </a:p>
        </p:txBody>
      </p:sp>
      <p:sp>
        <p:nvSpPr>
          <p:cNvPr id="422" name="2)"/>
          <p:cNvSpPr txBox="1"/>
          <p:nvPr/>
        </p:nvSpPr>
        <p:spPr>
          <a:xfrm>
            <a:off x="10418746" y="2205627"/>
            <a:ext cx="273527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2)</a:t>
            </a:r>
          </a:p>
        </p:txBody>
      </p:sp>
      <p:sp>
        <p:nvSpPr>
          <p:cNvPr id="423" name="3)"/>
          <p:cNvSpPr txBox="1"/>
          <p:nvPr/>
        </p:nvSpPr>
        <p:spPr>
          <a:xfrm>
            <a:off x="10941716" y="2574319"/>
            <a:ext cx="273526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3)</a:t>
            </a:r>
          </a:p>
        </p:txBody>
      </p:sp>
      <p:sp>
        <p:nvSpPr>
          <p:cNvPr id="424" name="4)"/>
          <p:cNvSpPr txBox="1"/>
          <p:nvPr/>
        </p:nvSpPr>
        <p:spPr>
          <a:xfrm>
            <a:off x="10560107" y="4042812"/>
            <a:ext cx="273526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4)</a:t>
            </a:r>
          </a:p>
        </p:txBody>
      </p:sp>
      <p:pic>
        <p:nvPicPr>
          <p:cNvPr id="425" name="스크린샷 2021-03-25 오후 4.49.29.png" descr="스크린샷 2021-03-25 오후 4.49.2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364" y="2013572"/>
            <a:ext cx="5114244" cy="716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6" name="IMG_50D7A78CEF0D-1.jpeg" descr="IMG_50D7A78CEF0D-1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186" y="3002280"/>
            <a:ext cx="5224600" cy="16064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]"/>
          <p:cNvSpPr/>
          <p:nvPr/>
        </p:nvSpPr>
        <p:spPr>
          <a:xfrm>
            <a:off x="5461000" y="3079204"/>
            <a:ext cx="1270000" cy="984796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]</a:t>
            </a:r>
          </a:p>
        </p:txBody>
      </p:sp>
      <p:pic>
        <p:nvPicPr>
          <p:cNvPr id="429" name="IMG_C0F105697AC3-1.jpeg" descr="IMG_C0F105697AC3-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694" y="1518076"/>
            <a:ext cx="6458611" cy="4905093"/>
          </a:xfrm>
          <a:prstGeom prst="rect">
            <a:avLst/>
          </a:prstGeom>
          <a:ln w="12700">
            <a:miter lim="400000"/>
          </a:ln>
        </p:spPr>
      </p:pic>
      <p:sp>
        <p:nvSpPr>
          <p:cNvPr id="430" name="Temporal Fusion Decoder 에 들어가는 final inputs"/>
          <p:cNvSpPr txBox="1"/>
          <p:nvPr/>
        </p:nvSpPr>
        <p:spPr>
          <a:xfrm>
            <a:off x="5428988" y="348996"/>
            <a:ext cx="520270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Temporal Fusion Decoder 에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들어가는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final inputs </a:t>
            </a:r>
          </a:p>
        </p:txBody>
      </p:sp>
      <p:sp>
        <p:nvSpPr>
          <p:cNvPr id="431" name="직사각형"/>
          <p:cNvSpPr/>
          <p:nvPr/>
        </p:nvSpPr>
        <p:spPr>
          <a:xfrm>
            <a:off x="5606305" y="4744045"/>
            <a:ext cx="2424610" cy="421641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2" name="각 시점의 특징 추출, 각 시점 정보 추가"/>
          <p:cNvSpPr txBox="1"/>
          <p:nvPr/>
        </p:nvSpPr>
        <p:spPr>
          <a:xfrm>
            <a:off x="400372" y="1047836"/>
            <a:ext cx="374076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3">
                    <a:lumOff val="-9803"/>
                  </a:schemeClr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각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특징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추출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각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정보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추가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33" name="Temporal Fusion Decoder - (1)…"/>
          <p:cNvSpPr txBox="1"/>
          <p:nvPr/>
        </p:nvSpPr>
        <p:spPr>
          <a:xfrm>
            <a:off x="335695" y="187071"/>
            <a:ext cx="4584897" cy="6819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Temporal Fusion Decoder - (1) 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t>Seq2Seq layer</a:t>
            </a:r>
          </a:p>
        </p:txBody>
      </p:sp>
      <p:sp>
        <p:nvSpPr>
          <p:cNvPr id="434" name="직사각형"/>
          <p:cNvSpPr/>
          <p:nvPr/>
        </p:nvSpPr>
        <p:spPr>
          <a:xfrm>
            <a:off x="8349505" y="4744045"/>
            <a:ext cx="2424610" cy="421641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35" name="스크린샷 2021-03-25 오후 5.12.37.png" descr="스크린샷 2021-03-25 오후 5.12.3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4270672"/>
            <a:ext cx="4187038" cy="434341"/>
          </a:xfrm>
          <a:prstGeom prst="rect">
            <a:avLst/>
          </a:prstGeom>
          <a:ln w="12700">
            <a:solidFill>
              <a:srgbClr val="006B00"/>
            </a:solidFill>
          </a:ln>
          <a:effectLst>
            <a:reflection stA="50000" endPos="40000" dir="5400000" sy="-100000" algn="bl" rotWithShape="0"/>
          </a:effec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08서울한강체 L"/>
                <a:ea typeface="08서울한강체 L"/>
                <a:cs typeface="08서울한강체 L"/>
                <a:sym typeface="08서울한강체 L"/>
              </a:defRPr>
            </a:lvl1pPr>
          </a:lstStyle>
          <a:p>
            <a:r>
              <a:rPr dirty="0" err="1"/>
              <a:t>목차</a:t>
            </a:r>
            <a:endParaRPr dirty="0"/>
          </a:p>
        </p:txBody>
      </p:sp>
      <p:sp>
        <p:nvSpPr>
          <p:cNvPr id="100" name="TextBox 3"/>
          <p:cNvSpPr txBox="1"/>
          <p:nvPr/>
        </p:nvSpPr>
        <p:spPr>
          <a:xfrm>
            <a:off x="2276855" y="2291079"/>
            <a:ext cx="7638290" cy="4394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/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연구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목적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등  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342900" indent="-342900">
              <a:buSzPct val="100000"/>
              <a:buAutoNum type="arabicPeriod" startAt="2"/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용어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정리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342900" indent="-342900">
              <a:buSzPct val="100000"/>
              <a:buAutoNum type="arabicPeriod" startAt="2"/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342900" indent="-342900">
              <a:buSzPct val="100000"/>
              <a:buAutoNum type="arabicPeriod" startAt="3"/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모델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구조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342900" indent="-342900">
              <a:buSzPct val="100000"/>
              <a:buAutoNum type="arabicPeriod" startAt="3"/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342900" indent="-342900">
              <a:buSzPct val="100000"/>
              <a:buAutoNum type="arabicPeriod" startAt="4"/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Loss function</a:t>
            </a:r>
          </a:p>
          <a:p>
            <a:pPr marL="342900" indent="-342900">
              <a:buSzPct val="100000"/>
              <a:buAutoNum type="arabicPeriod" startAt="4"/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342900" indent="-342900">
              <a:buSzPct val="100000"/>
              <a:buAutoNum type="arabicPeriod" startAt="5"/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셋 /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실험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결과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342900" indent="-342900">
              <a:buSzPct val="100000"/>
              <a:buAutoNum type="arabicPeriod" startAt="5"/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342900" indent="-342900">
              <a:buSzPct val="100000"/>
              <a:buAutoNum type="arabicPeriod" startAt="6"/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실제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활용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예시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342900" indent="-342900">
              <a:buSzPct val="100000"/>
              <a:buAutoNum type="arabicPeriod" startAt="6"/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342900" indent="-342900">
              <a:buSzPct val="100000"/>
              <a:buAutoNum type="arabicPeriod" startAt="7"/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결론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  <a:p>
            <a:pPr marL="342900" indent="-342900">
              <a:buSzPct val="100000"/>
              <a:buAutoNum type="arabicPeriod" startAt="7"/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342900" indent="-342900">
              <a:buSzPct val="100000"/>
              <a:buAutoNum type="arabicPeriod" startAt="8"/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코드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]"/>
          <p:cNvSpPr/>
          <p:nvPr/>
        </p:nvSpPr>
        <p:spPr>
          <a:xfrm>
            <a:off x="5461000" y="3079204"/>
            <a:ext cx="1270000" cy="984796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]</a:t>
            </a:r>
          </a:p>
        </p:txBody>
      </p:sp>
      <p:pic>
        <p:nvPicPr>
          <p:cNvPr id="438" name="IMG_C0F105697AC3-1.jpeg" descr="IMG_C0F105697AC3-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694" y="1518076"/>
            <a:ext cx="6458611" cy="4905093"/>
          </a:xfrm>
          <a:prstGeom prst="rect">
            <a:avLst/>
          </a:prstGeom>
          <a:ln w="12700">
            <a:miter lim="400000"/>
          </a:ln>
        </p:spPr>
      </p:pic>
      <p:sp>
        <p:nvSpPr>
          <p:cNvPr id="439" name="Temporal Fusion Decoder 에 들어가는 final inputs"/>
          <p:cNvSpPr txBox="1"/>
          <p:nvPr/>
        </p:nvSpPr>
        <p:spPr>
          <a:xfrm>
            <a:off x="5428988" y="348996"/>
            <a:ext cx="520270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Temporal Fusion Decoder 에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들어가는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final inputs </a:t>
            </a:r>
          </a:p>
        </p:txBody>
      </p:sp>
      <p:sp>
        <p:nvSpPr>
          <p:cNvPr id="440" name="직사각형"/>
          <p:cNvSpPr/>
          <p:nvPr/>
        </p:nvSpPr>
        <p:spPr>
          <a:xfrm>
            <a:off x="4883695" y="3905845"/>
            <a:ext cx="5790755" cy="421641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1" name="temporal features 에 메타데이터를 활용해…"/>
          <p:cNvSpPr txBox="1"/>
          <p:nvPr/>
        </p:nvSpPr>
        <p:spPr>
          <a:xfrm>
            <a:off x="400372" y="1047836"/>
            <a:ext cx="4220064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3">
                    <a:lumOff val="-9803"/>
                  </a:schemeClr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temporal features 에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메타데이터를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활용해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>
                <a:solidFill>
                  <a:schemeClr val="accent3">
                    <a:lumOff val="-9803"/>
                  </a:schemeClr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풍부한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문맥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추가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sp>
        <p:nvSpPr>
          <p:cNvPr id="442" name="Temporal Fusion Decoder - (2)…"/>
          <p:cNvSpPr txBox="1"/>
          <p:nvPr/>
        </p:nvSpPr>
        <p:spPr>
          <a:xfrm>
            <a:off x="335695" y="187071"/>
            <a:ext cx="4584897" cy="6819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dirty="0"/>
              <a:t>Temporal Fusion Decoder - (2) 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rPr dirty="0"/>
              <a:t>Static Enrichment Layer</a:t>
            </a:r>
          </a:p>
        </p:txBody>
      </p:sp>
      <p:pic>
        <p:nvPicPr>
          <p:cNvPr id="443" name="스크린샷 2021-03-25 오후 5.19.39.png" descr="스크린샷 2021-03-25 오후 5.19.3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03" y="1835576"/>
            <a:ext cx="4144365" cy="3829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]"/>
          <p:cNvSpPr/>
          <p:nvPr/>
        </p:nvSpPr>
        <p:spPr>
          <a:xfrm>
            <a:off x="5461000" y="3079204"/>
            <a:ext cx="1270000" cy="984796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]</a:t>
            </a:r>
          </a:p>
        </p:txBody>
      </p:sp>
      <p:pic>
        <p:nvPicPr>
          <p:cNvPr id="446" name="IMG_C0F105697AC3-1.jpeg" descr="IMG_C0F105697AC3-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694" y="1518076"/>
            <a:ext cx="6458611" cy="4905093"/>
          </a:xfrm>
          <a:prstGeom prst="rect">
            <a:avLst/>
          </a:prstGeom>
          <a:ln w="12700">
            <a:miter lim="400000"/>
          </a:ln>
        </p:spPr>
      </p:pic>
      <p:sp>
        <p:nvSpPr>
          <p:cNvPr id="447" name="Interpretable multi-head attention.            이 투입된 layer"/>
          <p:cNvSpPr txBox="1"/>
          <p:nvPr/>
        </p:nvSpPr>
        <p:spPr>
          <a:xfrm>
            <a:off x="5709195" y="340574"/>
            <a:ext cx="607473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Interpretable multi-head attention.            이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투입된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layer</a:t>
            </a:r>
          </a:p>
        </p:txBody>
      </p:sp>
      <p:sp>
        <p:nvSpPr>
          <p:cNvPr id="448" name="직사각형"/>
          <p:cNvSpPr/>
          <p:nvPr/>
        </p:nvSpPr>
        <p:spPr>
          <a:xfrm>
            <a:off x="5709195" y="3082002"/>
            <a:ext cx="4942335" cy="813357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9" name="Temporal Fusion Decoder - (3)…"/>
          <p:cNvSpPr txBox="1"/>
          <p:nvPr/>
        </p:nvSpPr>
        <p:spPr>
          <a:xfrm>
            <a:off x="335695" y="187071"/>
            <a:ext cx="4584897" cy="6819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Temporal Fusion Decoder - (3) 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t>Temporal Self-Attention Layer</a:t>
            </a:r>
          </a:p>
        </p:txBody>
      </p:sp>
      <p:sp>
        <p:nvSpPr>
          <p:cNvPr id="450" name="Interpretable Multi-Head Attention"/>
          <p:cNvSpPr txBox="1"/>
          <p:nvPr/>
        </p:nvSpPr>
        <p:spPr>
          <a:xfrm>
            <a:off x="5206926" y="326771"/>
            <a:ext cx="4584897" cy="4025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Interpretable Multi-Head Attention</a:t>
            </a:r>
          </a:p>
        </p:txBody>
      </p:sp>
      <p:sp>
        <p:nvSpPr>
          <p:cNvPr id="451" name="TFT Multi-head attention"/>
          <p:cNvSpPr txBox="1"/>
          <p:nvPr/>
        </p:nvSpPr>
        <p:spPr>
          <a:xfrm>
            <a:off x="1513572" y="1363405"/>
            <a:ext cx="262026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7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sz="1400" i="1" dirty="0">
                <a:latin typeface="+mn-lt"/>
                <a:ea typeface="+mn-ea"/>
                <a:cs typeface="+mn-cs"/>
                <a:sym typeface="Helvetica"/>
              </a:rPr>
              <a:t>TFT</a:t>
            </a:r>
            <a:r>
              <a:rPr dirty="0"/>
              <a:t> Multi-head attention</a:t>
            </a:r>
          </a:p>
        </p:txBody>
      </p:sp>
      <p:sp>
        <p:nvSpPr>
          <p:cNvPr id="452" name="각 time step 의 장기간 상호관계 도출"/>
          <p:cNvSpPr txBox="1"/>
          <p:nvPr/>
        </p:nvSpPr>
        <p:spPr>
          <a:xfrm>
            <a:off x="362272" y="957801"/>
            <a:ext cx="3102770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solidFill>
                  <a:schemeClr val="accent3">
                    <a:lumOff val="-9803"/>
                  </a:schemeClr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각 time step 의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장기간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상호관계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도출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453" name="스크린샷 2021-03-25 오후 4.18.52.png" descr="스크린샷 2021-03-25 오후 4.18.5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666" y="2060488"/>
            <a:ext cx="2386653" cy="3022228"/>
          </a:xfrm>
          <a:prstGeom prst="rect">
            <a:avLst/>
          </a:prstGeom>
          <a:ln w="12700">
            <a:solidFill>
              <a:srgbClr val="942192"/>
            </a:solidFill>
            <a:miter lim="400000"/>
          </a:ln>
        </p:spPr>
      </p:pic>
      <p:sp>
        <p:nvSpPr>
          <p:cNvPr id="454" name="선"/>
          <p:cNvSpPr/>
          <p:nvPr/>
        </p:nvSpPr>
        <p:spPr>
          <a:xfrm>
            <a:off x="4000500" y="3684538"/>
            <a:ext cx="1806985" cy="1"/>
          </a:xfrm>
          <a:prstGeom prst="line">
            <a:avLst/>
          </a:prstGeom>
          <a:ln w="25400">
            <a:solidFill>
              <a:srgbClr val="942192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Interpretable multi-head attention.            이 투입된 layer"/>
          <p:cNvSpPr txBox="1"/>
          <p:nvPr/>
        </p:nvSpPr>
        <p:spPr>
          <a:xfrm>
            <a:off x="5655615" y="342515"/>
            <a:ext cx="607473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Interpretable multi-head attention.            이 투입된 layer</a:t>
            </a:r>
          </a:p>
        </p:txBody>
      </p:sp>
      <p:sp>
        <p:nvSpPr>
          <p:cNvPr id="457" name="Temporal Fusion Decoder - (3)…"/>
          <p:cNvSpPr txBox="1"/>
          <p:nvPr/>
        </p:nvSpPr>
        <p:spPr>
          <a:xfrm>
            <a:off x="335695" y="187071"/>
            <a:ext cx="4584897" cy="6819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Temporal Fusion Decoder - (3) 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t>Temporal Self-Attention Layer</a:t>
            </a:r>
          </a:p>
        </p:txBody>
      </p:sp>
      <p:sp>
        <p:nvSpPr>
          <p:cNvPr id="458" name="Interpretable Multi-Head Attention"/>
          <p:cNvSpPr txBox="1"/>
          <p:nvPr/>
        </p:nvSpPr>
        <p:spPr>
          <a:xfrm>
            <a:off x="5206926" y="326771"/>
            <a:ext cx="4584897" cy="4025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Interpretable Multi-Head Attention</a:t>
            </a:r>
          </a:p>
        </p:txBody>
      </p:sp>
      <p:sp>
        <p:nvSpPr>
          <p:cNvPr id="459" name="Static enrichment layer 에서 나온 값들을 하나의 단일 벡터로 뭉치기"/>
          <p:cNvSpPr txBox="1"/>
          <p:nvPr/>
        </p:nvSpPr>
        <p:spPr>
          <a:xfrm>
            <a:off x="4788579" y="1782505"/>
            <a:ext cx="6020236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 i="1">
                <a:latin typeface="+mn-lt"/>
                <a:ea typeface="+mn-ea"/>
                <a:cs typeface="+mn-cs"/>
                <a:sym typeface="Helvetica"/>
              </a:defRPr>
            </a:pPr>
            <a:r>
              <a:rPr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Static enrichment layer </a:t>
            </a:r>
            <a:r>
              <a:rPr sz="16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에서</a:t>
            </a:r>
            <a:r>
              <a:rPr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sz="16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나온</a:t>
            </a:r>
            <a:r>
              <a:rPr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sz="16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값들을</a:t>
            </a:r>
            <a:r>
              <a:rPr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sz="16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하나의</a:t>
            </a:r>
            <a:r>
              <a:rPr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sz="16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단일</a:t>
            </a:r>
            <a:r>
              <a:rPr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sz="16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벡터로</a:t>
            </a:r>
            <a:r>
              <a:rPr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sz="16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뭉치기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sp>
        <p:nvSpPr>
          <p:cNvPr id="460" name="각 time step 의 장기간 상호관계 도출"/>
          <p:cNvSpPr txBox="1"/>
          <p:nvPr/>
        </p:nvSpPr>
        <p:spPr>
          <a:xfrm>
            <a:off x="362272" y="957801"/>
            <a:ext cx="3102770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solidFill>
                  <a:schemeClr val="accent3">
                    <a:lumOff val="-9803"/>
                  </a:schemeClr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각 time step 의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장기간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상호관계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도출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461" name="IMG_ECFE9D142AA0-1.jpeg" descr="IMG_ECFE9D142AA0-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16" y="1493514"/>
            <a:ext cx="3794679" cy="910724"/>
          </a:xfrm>
          <a:prstGeom prst="rect">
            <a:avLst/>
          </a:prstGeom>
          <a:ln w="12700">
            <a:miter lim="400000"/>
          </a:ln>
        </p:spPr>
      </p:pic>
      <p:sp>
        <p:nvSpPr>
          <p:cNvPr id="462" name="선"/>
          <p:cNvSpPr/>
          <p:nvPr/>
        </p:nvSpPr>
        <p:spPr>
          <a:xfrm>
            <a:off x="4967741" y="2555735"/>
            <a:ext cx="1" cy="536397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63" name="스크린샷 2021-03-25 오후 5.34.58.png" descr="스크린샷 2021-03-25 오후 5.34.5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791" y="4843758"/>
            <a:ext cx="7073901" cy="889001"/>
          </a:xfrm>
          <a:prstGeom prst="rect">
            <a:avLst/>
          </a:prstGeom>
          <a:ln w="12700">
            <a:miter lim="400000"/>
          </a:ln>
        </p:spPr>
      </p:pic>
      <p:sp>
        <p:nvSpPr>
          <p:cNvPr id="464" name="TFT masked Multi-head attention : 이전 시점들과의 관계(;attention) 만을 이용하도록 하기 위해서"/>
          <p:cNvSpPr txBox="1"/>
          <p:nvPr/>
        </p:nvSpPr>
        <p:spPr>
          <a:xfrm>
            <a:off x="1348920" y="3386295"/>
            <a:ext cx="9364100" cy="353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7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sz="1400" i="1" dirty="0">
                <a:latin typeface="+mn-lt"/>
                <a:ea typeface="+mn-ea"/>
                <a:cs typeface="+mn-cs"/>
                <a:sym typeface="Helvetica"/>
              </a:rPr>
              <a:t>TFT</a:t>
            </a:r>
            <a:r>
              <a:rPr dirty="0"/>
              <a:t> </a:t>
            </a:r>
            <a:r>
              <a:rPr u="sng" dirty="0"/>
              <a:t>masked </a:t>
            </a:r>
            <a:r>
              <a:rPr dirty="0"/>
              <a:t>Multi-head attention : </a:t>
            </a:r>
            <a:r>
              <a:rPr sz="1400"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이전</a:t>
            </a:r>
            <a:r>
              <a:rPr sz="1400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 </a:t>
            </a:r>
            <a:r>
              <a:rPr sz="1400"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시점들과의</a:t>
            </a:r>
            <a:r>
              <a:rPr sz="1400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 </a:t>
            </a:r>
            <a:r>
              <a:rPr sz="1400"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관계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(;attention) </a:t>
            </a:r>
            <a:r>
              <a:rPr sz="1400"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만을</a:t>
            </a:r>
            <a:r>
              <a:rPr sz="1400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 </a:t>
            </a:r>
            <a:r>
              <a:rPr sz="1400"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이용하도록</a:t>
            </a:r>
            <a:r>
              <a:rPr sz="1400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 </a:t>
            </a:r>
            <a:r>
              <a:rPr sz="1400"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하기</a:t>
            </a:r>
            <a:r>
              <a:rPr sz="1400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 </a:t>
            </a:r>
            <a:r>
              <a:rPr sz="1400"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Helvetica"/>
              </a:rPr>
              <a:t>위해서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sp>
        <p:nvSpPr>
          <p:cNvPr id="465" name="선"/>
          <p:cNvSpPr/>
          <p:nvPr/>
        </p:nvSpPr>
        <p:spPr>
          <a:xfrm>
            <a:off x="4967741" y="4013199"/>
            <a:ext cx="1" cy="536397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6" name="n &gt; t"/>
          <p:cNvSpPr txBox="1"/>
          <p:nvPr/>
        </p:nvSpPr>
        <p:spPr>
          <a:xfrm>
            <a:off x="9061188" y="5109188"/>
            <a:ext cx="569799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t>n &gt; t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" name="IMG_C0F105697AC3-1.jpeg" descr="IMG_C0F105697AC3-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107" y="1619676"/>
            <a:ext cx="6458612" cy="4905093"/>
          </a:xfrm>
          <a:prstGeom prst="rect">
            <a:avLst/>
          </a:prstGeom>
          <a:ln w="12700">
            <a:miter lim="400000"/>
          </a:ln>
        </p:spPr>
      </p:pic>
      <p:sp>
        <p:nvSpPr>
          <p:cNvPr id="469" name="n &lt; t"/>
          <p:cNvSpPr txBox="1"/>
          <p:nvPr/>
        </p:nvSpPr>
        <p:spPr>
          <a:xfrm>
            <a:off x="5428988" y="348996"/>
            <a:ext cx="482648" cy="381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Beirut Regular"/>
                <a:ea typeface="Beirut Regular"/>
                <a:cs typeface="Beirut Regular"/>
                <a:sym typeface="Beirut Regular"/>
              </a:defRPr>
            </a:lvl1pPr>
          </a:lstStyle>
          <a:p>
            <a:r>
              <a:t>n &lt; t</a:t>
            </a:r>
          </a:p>
        </p:txBody>
      </p:sp>
      <p:sp>
        <p:nvSpPr>
          <p:cNvPr id="470" name="직사각형"/>
          <p:cNvSpPr/>
          <p:nvPr/>
        </p:nvSpPr>
        <p:spPr>
          <a:xfrm>
            <a:off x="5706808" y="2828002"/>
            <a:ext cx="5861131" cy="345441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1" name="Temporal Fusion Decoder - (4)…"/>
          <p:cNvSpPr txBox="1"/>
          <p:nvPr/>
        </p:nvSpPr>
        <p:spPr>
          <a:xfrm>
            <a:off x="335695" y="187071"/>
            <a:ext cx="4584897" cy="6819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Temporal Fusion Decoder - (4) 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t>Position-wise Feed-forward layer</a:t>
            </a:r>
          </a:p>
        </p:txBody>
      </p:sp>
      <p:sp>
        <p:nvSpPr>
          <p:cNvPr id="472" name="non-linear 층 (GRN) 추가"/>
          <p:cNvSpPr txBox="1"/>
          <p:nvPr/>
        </p:nvSpPr>
        <p:spPr>
          <a:xfrm>
            <a:off x="362272" y="957801"/>
            <a:ext cx="2257988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solidFill>
                  <a:schemeClr val="accent3">
                    <a:lumOff val="-9803"/>
                  </a:schemeClr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/>
              <a:t>non-linear 층 (GRN)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추가</a:t>
            </a:r>
            <a:r>
              <a:rPr dirty="0"/>
              <a:t> </a:t>
            </a:r>
          </a:p>
        </p:txBody>
      </p:sp>
      <p:pic>
        <p:nvPicPr>
          <p:cNvPr id="473" name="스크린샷 2021-03-25 오후 5.51.55.png" descr="스크린샷 2021-03-25 오후 5.51.5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91" y="2223745"/>
            <a:ext cx="5226247" cy="630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474" name="스크린샷 2021-03-25 오후 5.53.14.png" descr="스크린샷 2021-03-25 오후 5.53.1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087" y="3145429"/>
            <a:ext cx="5246055" cy="5671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" name="IMG_C0F105697AC3-1.jpeg" descr="IMG_C0F105697AC3-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154" y="1587707"/>
            <a:ext cx="6458611" cy="4905093"/>
          </a:xfrm>
          <a:prstGeom prst="rect">
            <a:avLst/>
          </a:prstGeom>
          <a:ln w="12700">
            <a:miter lim="400000"/>
          </a:ln>
        </p:spPr>
      </p:pic>
      <p:sp>
        <p:nvSpPr>
          <p:cNvPr id="477" name="각 quantile 마다 각자의 linear 층으로 output 값 계산…"/>
          <p:cNvSpPr txBox="1"/>
          <p:nvPr/>
        </p:nvSpPr>
        <p:spPr>
          <a:xfrm>
            <a:off x="5428988" y="348996"/>
            <a:ext cx="4761879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각 quantile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마다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각자의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linear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층으로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output 값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계산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6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Quantile :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해당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예측값이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나올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확률이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quantile % </a:t>
            </a:r>
          </a:p>
        </p:txBody>
      </p:sp>
      <p:sp>
        <p:nvSpPr>
          <p:cNvPr id="478" name="직사각형"/>
          <p:cNvSpPr/>
          <p:nvPr/>
        </p:nvSpPr>
        <p:spPr>
          <a:xfrm>
            <a:off x="7574944" y="1696415"/>
            <a:ext cx="4279584" cy="345441"/>
          </a:xfrm>
          <a:prstGeom prst="rect">
            <a:avLst/>
          </a:prstGeom>
          <a:solidFill>
            <a:schemeClr val="accent1">
              <a:lumOff val="23039"/>
              <a:alpha val="58836"/>
            </a:schemeClr>
          </a:solidFill>
          <a:ln w="12700">
            <a:solidFill>
              <a:srgbClr val="B47615">
                <a:alpha val="58836"/>
              </a:srgbClr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9" name="최종 quantile 확률별 outputs 출력"/>
          <p:cNvSpPr txBox="1"/>
          <p:nvPr/>
        </p:nvSpPr>
        <p:spPr>
          <a:xfrm>
            <a:off x="362272" y="957801"/>
            <a:ext cx="2878350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solidFill>
                  <a:schemeClr val="accent3">
                    <a:lumOff val="-9803"/>
                  </a:schemeClr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최종 quantile 확률별 outputs 출력</a:t>
            </a:r>
          </a:p>
        </p:txBody>
      </p:sp>
      <p:sp>
        <p:nvSpPr>
          <p:cNvPr id="480" name="Quantile Outputs"/>
          <p:cNvSpPr txBox="1"/>
          <p:nvPr/>
        </p:nvSpPr>
        <p:spPr>
          <a:xfrm>
            <a:off x="368226" y="326771"/>
            <a:ext cx="4584897" cy="402591"/>
          </a:xfrm>
          <a:prstGeom prst="rect">
            <a:avLst/>
          </a:prstGeom>
          <a:solidFill>
            <a:schemeClr val="accent3"/>
          </a:solidFill>
          <a:ln w="3175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Quantile Outputs</a:t>
            </a:r>
          </a:p>
        </p:txBody>
      </p:sp>
      <p:pic>
        <p:nvPicPr>
          <p:cNvPr id="481" name="스크린샷 2021-03-25 오후 5.57.55.png" descr="스크린샷 2021-03-25 오후 5.57.5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46" y="3387529"/>
            <a:ext cx="4811658" cy="5179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4. Loss function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제목 1"/>
          <p:cNvSpPr txBox="1">
            <a:spLocks noGrp="1"/>
          </p:cNvSpPr>
          <p:nvPr>
            <p:ph type="title"/>
          </p:nvPr>
        </p:nvSpPr>
        <p:spPr>
          <a:xfrm>
            <a:off x="2588487" y="270550"/>
            <a:ext cx="7729730" cy="118872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Loss function </a:t>
            </a:r>
          </a:p>
        </p:txBody>
      </p:sp>
      <p:sp>
        <p:nvSpPr>
          <p:cNvPr id="487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2231135" y="2638044"/>
            <a:ext cx="7729730" cy="411518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Quantile loss function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출처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: </a:t>
            </a:r>
            <a:r>
              <a:rPr sz="1600" u="sng" dirty="0">
                <a:solidFill>
                  <a:srgbClr val="00B0F0"/>
                </a:solidFill>
                <a:uFill>
                  <a:solidFill>
                    <a:srgbClr val="00B0F0"/>
                  </a:solidFill>
                </a:uFill>
                <a:latin typeface="Bahnschrift SemiBold" panose="020B0502040204020203" pitchFamily="34" charset="0"/>
                <a:ea typeface="Ayuthaya"/>
                <a:cs typeface="Ayuthaya"/>
                <a:sym typeface="Ayuthaya"/>
                <a:hlinkClick r:id="rId2"/>
              </a:rPr>
              <a:t>https://arxiv.org/pdf/1711.11053.pdf</a:t>
            </a:r>
            <a:endParaRPr b="1" dirty="0">
              <a:latin typeface="Bahnschrift SemiBold" panose="020B0502040204020203" pitchFamily="34" charset="0"/>
            </a:endParaR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조금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변형된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loss function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으로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out of sample test 도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같이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진행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pic>
        <p:nvPicPr>
          <p:cNvPr id="488" name="스크린샷 2021-03-25 오후 6.18.03.png" descr="스크린샷 2021-03-25 오후 6.18.0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579" y="2502459"/>
            <a:ext cx="6310828" cy="1282971"/>
          </a:xfrm>
          <a:prstGeom prst="rect">
            <a:avLst/>
          </a:prstGeom>
          <a:ln w="12700">
            <a:miter lim="400000"/>
          </a:ln>
        </p:spPr>
      </p:pic>
      <p:sp>
        <p:nvSpPr>
          <p:cNvPr id="489" name="{0.1,0.5,0.9}"/>
          <p:cNvSpPr txBox="1"/>
          <p:nvPr/>
        </p:nvSpPr>
        <p:spPr>
          <a:xfrm>
            <a:off x="5216525" y="3011616"/>
            <a:ext cx="720680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900"/>
            </a:lvl1pPr>
          </a:lstStyle>
          <a:p>
            <a:r>
              <a:t>{0.1,0.5,0.9}</a:t>
            </a:r>
          </a:p>
        </p:txBody>
      </p:sp>
      <p:sp>
        <p:nvSpPr>
          <p:cNvPr id="490" name="해당 데이터셋 内"/>
          <p:cNvSpPr txBox="1"/>
          <p:nvPr/>
        </p:nvSpPr>
        <p:spPr>
          <a:xfrm>
            <a:off x="4276091" y="2485701"/>
            <a:ext cx="875170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900"/>
            </a:lvl1pPr>
          </a:lstStyle>
          <a:p>
            <a:r>
              <a:t>해당 데이터셋 内</a:t>
            </a:r>
          </a:p>
        </p:txBody>
      </p:sp>
      <p:sp>
        <p:nvSpPr>
          <p:cNvPr id="491" name="예측할 개수"/>
          <p:cNvSpPr txBox="1"/>
          <p:nvPr/>
        </p:nvSpPr>
        <p:spPr>
          <a:xfrm>
            <a:off x="8022590" y="2904801"/>
            <a:ext cx="630245" cy="239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900"/>
            </a:lvl1pPr>
          </a:lstStyle>
          <a:p>
            <a:r>
              <a:t>예측할 개수</a:t>
            </a:r>
          </a:p>
        </p:txBody>
      </p:sp>
      <p:sp>
        <p:nvSpPr>
          <p:cNvPr id="495" name="max(0,x)"/>
          <p:cNvSpPr txBox="1"/>
          <p:nvPr/>
        </p:nvSpPr>
        <p:spPr>
          <a:xfrm>
            <a:off x="7769225" y="3557716"/>
            <a:ext cx="548672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900"/>
            </a:lvl1pPr>
          </a:lstStyle>
          <a:p>
            <a:r>
              <a:t>max(0,x)</a:t>
            </a:r>
          </a:p>
        </p:txBody>
      </p:sp>
      <p:pic>
        <p:nvPicPr>
          <p:cNvPr id="496" name="IMG_09DE0296B519-1.jpeg" descr="IMG_09DE0296B519-1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2293" y="5102572"/>
            <a:ext cx="5372101" cy="1041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 셋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/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실험 결과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1940083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">
            <a:extLst>
              <a:ext uri="{FF2B5EF4-FFF2-40B4-BE49-F238E27FC236}">
                <a16:creationId xmlns:a16="http://schemas.microsoft.com/office/drawing/2014/main" id="{D449AA27-6613-4F13-BB0B-269C4D3EBB01}"/>
              </a:ext>
            </a:extLst>
          </p:cNvPr>
          <p:cNvSpPr/>
          <p:nvPr/>
        </p:nvSpPr>
        <p:spPr>
          <a:xfrm>
            <a:off x="670740" y="4065036"/>
            <a:ext cx="4868400" cy="17163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45719" rIns="45719" anchor="ctr"/>
          <a:lstStyle/>
          <a:p>
            <a:endParaRPr/>
          </a:p>
        </p:txBody>
      </p:sp>
      <p:sp>
        <p:nvSpPr>
          <p:cNvPr id="296" name="Variable Selection Networks = VSN"/>
          <p:cNvSpPr txBox="1"/>
          <p:nvPr/>
        </p:nvSpPr>
        <p:spPr>
          <a:xfrm>
            <a:off x="229790" y="148873"/>
            <a:ext cx="5792836" cy="615553"/>
          </a:xfrm>
          <a:prstGeom prst="rect">
            <a:avLst/>
          </a:prstGeom>
          <a:ln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 셋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 – </a:t>
            </a:r>
            <a:r>
              <a:rPr lang="en-US" altLang="ko-KR" sz="1600" dirty="0">
                <a:latin typeface="American Typewriter"/>
                <a:ea typeface="08서울남산체 EB" panose="02020603020101020101" pitchFamily="18" charset="-127"/>
              </a:rPr>
              <a:t>The UCI electricity Load Diagrams Dataset  </a:t>
            </a:r>
            <a:r>
              <a:rPr sz="1600" dirty="0">
                <a:latin typeface="American Typewriter"/>
                <a:ea typeface="08서울남산체 EB" panose="02020603020101020101" pitchFamily="18" charset="-127"/>
              </a:rPr>
              <a:t> </a:t>
            </a:r>
          </a:p>
        </p:txBody>
      </p:sp>
      <p:sp>
        <p:nvSpPr>
          <p:cNvPr id="298" name="12월 아이스크림의 예측 판매량은 ?"/>
          <p:cNvSpPr txBox="1"/>
          <p:nvPr/>
        </p:nvSpPr>
        <p:spPr>
          <a:xfrm>
            <a:off x="184721" y="938530"/>
            <a:ext cx="578299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Electricity consumption of 370 customers ( 168 x 370 )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sp>
        <p:nvSpPr>
          <p:cNvPr id="300" name="T 일 input 값"/>
          <p:cNvSpPr txBox="1"/>
          <p:nvPr/>
        </p:nvSpPr>
        <p:spPr>
          <a:xfrm>
            <a:off x="1608025" y="1351012"/>
            <a:ext cx="9239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42" name="Feature 개수만큼 (j개)"/>
          <p:cNvSpPr txBox="1"/>
          <p:nvPr/>
        </p:nvSpPr>
        <p:spPr>
          <a:xfrm>
            <a:off x="538983" y="1504900"/>
            <a:ext cx="961159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총 </a:t>
            </a:r>
            <a:r>
              <a:rPr 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370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명 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8" name="선">
            <a:extLst>
              <a:ext uri="{FF2B5EF4-FFF2-40B4-BE49-F238E27FC236}">
                <a16:creationId xmlns:a16="http://schemas.microsoft.com/office/drawing/2014/main" id="{06992E48-5592-4C55-83C8-71A370609E87}"/>
              </a:ext>
            </a:extLst>
          </p:cNvPr>
          <p:cNvSpPr/>
          <p:nvPr/>
        </p:nvSpPr>
        <p:spPr>
          <a:xfrm>
            <a:off x="2630818" y="4502666"/>
            <a:ext cx="1428894" cy="1"/>
          </a:xfrm>
          <a:prstGeom prst="line">
            <a:avLst/>
          </a:prstGeom>
          <a:ln w="38100">
            <a:solidFill>
              <a:srgbClr val="535353"/>
            </a:solidFill>
            <a:prstDash val="sysDot"/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9" name="선 선" descr="선 선">
            <a:extLst>
              <a:ext uri="{FF2B5EF4-FFF2-40B4-BE49-F238E27FC236}">
                <a16:creationId xmlns:a16="http://schemas.microsoft.com/office/drawing/2014/main" id="{D8FF151C-CE81-4F94-BFE2-5763AF0BF90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303913" y="4713954"/>
            <a:ext cx="659286" cy="299399"/>
          </a:xfrm>
          <a:prstGeom prst="rect">
            <a:avLst/>
          </a:prstGeom>
        </p:spPr>
      </p:pic>
      <p:sp>
        <p:nvSpPr>
          <p:cNvPr id="60" name="현재 시점 (t)">
            <a:extLst>
              <a:ext uri="{FF2B5EF4-FFF2-40B4-BE49-F238E27FC236}">
                <a16:creationId xmlns:a16="http://schemas.microsoft.com/office/drawing/2014/main" id="{6DF03E66-4F14-4FA6-B701-693BF3494608}"/>
              </a:ext>
            </a:extLst>
          </p:cNvPr>
          <p:cNvSpPr txBox="1"/>
          <p:nvPr/>
        </p:nvSpPr>
        <p:spPr>
          <a:xfrm>
            <a:off x="2325497" y="5248120"/>
            <a:ext cx="108779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현재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(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</a:p>
        </p:txBody>
      </p:sp>
      <p:pic>
        <p:nvPicPr>
          <p:cNvPr id="61" name="선 선" descr="선 선">
            <a:extLst>
              <a:ext uri="{FF2B5EF4-FFF2-40B4-BE49-F238E27FC236}">
                <a16:creationId xmlns:a16="http://schemas.microsoft.com/office/drawing/2014/main" id="{4F20F210-52F1-41DF-9B54-C6D9D13282B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688213" y="4689607"/>
            <a:ext cx="659286" cy="299399"/>
          </a:xfrm>
          <a:prstGeom prst="rect">
            <a:avLst/>
          </a:prstGeom>
        </p:spPr>
      </p:pic>
      <p:sp>
        <p:nvSpPr>
          <p:cNvPr id="62" name="t 시점 이후 예측값은?">
            <a:extLst>
              <a:ext uri="{FF2B5EF4-FFF2-40B4-BE49-F238E27FC236}">
                <a16:creationId xmlns:a16="http://schemas.microsoft.com/office/drawing/2014/main" id="{EA5AB929-F9D4-4462-AABC-233BF97BF2FB}"/>
              </a:ext>
            </a:extLst>
          </p:cNvPr>
          <p:cNvSpPr txBox="1"/>
          <p:nvPr/>
        </p:nvSpPr>
        <p:spPr>
          <a:xfrm>
            <a:off x="3672284" y="5266993"/>
            <a:ext cx="186685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500" u="sng">
                <a:latin typeface="+mn-lt"/>
                <a:ea typeface="+mn-ea"/>
                <a:cs typeface="+mn-cs"/>
                <a:sym typeface="Helvetica"/>
              </a:defRPr>
            </a:pPr>
            <a:r>
              <a:rPr lang="ko-KR" altLang="en-US" dirty="0">
                <a:latin typeface="Brush Script MT Italic"/>
                <a:ea typeface="08서울남산체 EB" panose="02020603020101020101" pitchFamily="18" charset="-127"/>
                <a:sym typeface="Brush Script MT Italic"/>
              </a:rPr>
              <a:t>다음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  <a:sym typeface="Brush Script MT Italic"/>
              </a:rPr>
              <a:t>24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  <a:sym typeface="Brush Script MT Italic"/>
              </a:rPr>
              <a:t>시간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예측값은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?</a:t>
            </a:r>
          </a:p>
        </p:txBody>
      </p:sp>
      <p:sp>
        <p:nvSpPr>
          <p:cNvPr id="63" name="선">
            <a:extLst>
              <a:ext uri="{FF2B5EF4-FFF2-40B4-BE49-F238E27FC236}">
                <a16:creationId xmlns:a16="http://schemas.microsoft.com/office/drawing/2014/main" id="{13B8DE1F-A414-4F16-A5AB-0B9FF3BE0667}"/>
              </a:ext>
            </a:extLst>
          </p:cNvPr>
          <p:cNvSpPr/>
          <p:nvPr/>
        </p:nvSpPr>
        <p:spPr>
          <a:xfrm>
            <a:off x="1221118" y="4506443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4" name="선 선" descr="선 선">
            <a:extLst>
              <a:ext uri="{FF2B5EF4-FFF2-40B4-BE49-F238E27FC236}">
                <a16:creationId xmlns:a16="http://schemas.microsoft.com/office/drawing/2014/main" id="{D35A55A2-1B95-4886-922A-0940D0A4048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19613" y="4725435"/>
            <a:ext cx="659286" cy="299399"/>
          </a:xfrm>
          <a:prstGeom prst="rect">
            <a:avLst/>
          </a:prstGeom>
        </p:spPr>
      </p:pic>
      <p:sp>
        <p:nvSpPr>
          <p:cNvPr id="66" name="현재 시점 - k시점…">
            <a:extLst>
              <a:ext uri="{FF2B5EF4-FFF2-40B4-BE49-F238E27FC236}">
                <a16:creationId xmlns:a16="http://schemas.microsoft.com/office/drawing/2014/main" id="{FDD0B9A5-1E91-42F6-B4C3-0AC07720FA06}"/>
              </a:ext>
            </a:extLst>
          </p:cNvPr>
          <p:cNvSpPr txBox="1"/>
          <p:nvPr/>
        </p:nvSpPr>
        <p:spPr>
          <a:xfrm>
            <a:off x="714629" y="5193297"/>
            <a:ext cx="1576070" cy="49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현재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- 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168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dirty="0"/>
              <a:t>; </a:t>
            </a:r>
            <a:r>
              <a:rPr lang="en-US" altLang="ko-KR" dirty="0"/>
              <a:t>Window</a:t>
            </a:r>
          </a:p>
        </p:txBody>
      </p:sp>
      <p:sp>
        <p:nvSpPr>
          <p:cNvPr id="69" name="직사각형">
            <a:extLst>
              <a:ext uri="{FF2B5EF4-FFF2-40B4-BE49-F238E27FC236}">
                <a16:creationId xmlns:a16="http://schemas.microsoft.com/office/drawing/2014/main" id="{22D3C46E-42F1-4DC0-9CCF-95FC34E4D23F}"/>
              </a:ext>
            </a:extLst>
          </p:cNvPr>
          <p:cNvSpPr/>
          <p:nvPr/>
        </p:nvSpPr>
        <p:spPr>
          <a:xfrm>
            <a:off x="5954378" y="3877709"/>
            <a:ext cx="5468614" cy="2016304"/>
          </a:xfrm>
          <a:prstGeom prst="rect">
            <a:avLst/>
          </a:prstGeom>
          <a:gradFill>
            <a:gsLst>
              <a:gs pos="0">
                <a:schemeClr val="accent4">
                  <a:hueOff val="35631"/>
                  <a:lumOff val="13260"/>
                </a:schemeClr>
              </a:gs>
              <a:gs pos="100000">
                <a:schemeClr val="accent4">
                  <a:hueOff val="33077"/>
                  <a:lumOff val="12216"/>
                </a:schemeClr>
              </a:gs>
            </a:gsLst>
            <a:lin ang="5400000"/>
          </a:gradFill>
          <a:ln w="6350">
            <a:solidFill>
              <a:schemeClr val="accent4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0" name="이용할 features 4가지">
            <a:extLst>
              <a:ext uri="{FF2B5EF4-FFF2-40B4-BE49-F238E27FC236}">
                <a16:creationId xmlns:a16="http://schemas.microsoft.com/office/drawing/2014/main" id="{49DCABE9-5EEA-448C-A7D5-BB8DEEC5175B}"/>
              </a:ext>
            </a:extLst>
          </p:cNvPr>
          <p:cNvSpPr txBox="1"/>
          <p:nvPr/>
        </p:nvSpPr>
        <p:spPr>
          <a:xfrm>
            <a:off x="5967712" y="3236862"/>
            <a:ext cx="2552941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이용할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features </a:t>
            </a:r>
            <a:r>
              <a:rPr lang="en-US" strike="sngStrike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r>
              <a:rPr strike="sngStrike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가지</a:t>
            </a:r>
            <a:r>
              <a:rPr lang="en-US" strike="sngStrike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2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가지 </a:t>
            </a:r>
            <a:endParaRPr strike="sngStrike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71" name="선">
            <a:extLst>
              <a:ext uri="{FF2B5EF4-FFF2-40B4-BE49-F238E27FC236}">
                <a16:creationId xmlns:a16="http://schemas.microsoft.com/office/drawing/2014/main" id="{84E8205D-C2BB-4EFE-A059-FD664280E49A}"/>
              </a:ext>
            </a:extLst>
          </p:cNvPr>
          <p:cNvSpPr/>
          <p:nvPr/>
        </p:nvSpPr>
        <p:spPr>
          <a:xfrm>
            <a:off x="6150013" y="4116339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  <a:tail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2" name="선">
            <a:extLst>
              <a:ext uri="{FF2B5EF4-FFF2-40B4-BE49-F238E27FC236}">
                <a16:creationId xmlns:a16="http://schemas.microsoft.com/office/drawing/2014/main" id="{664BF5CA-EF94-41CF-B4F3-93E48F8E9CDE}"/>
              </a:ext>
            </a:extLst>
          </p:cNvPr>
          <p:cNvSpPr/>
          <p:nvPr/>
        </p:nvSpPr>
        <p:spPr>
          <a:xfrm>
            <a:off x="7559713" y="4116339"/>
            <a:ext cx="1428894" cy="1"/>
          </a:xfrm>
          <a:prstGeom prst="line">
            <a:avLst/>
          </a:prstGeom>
          <a:ln w="38100">
            <a:solidFill>
              <a:srgbClr val="535353"/>
            </a:solidFill>
            <a:prstDash val="sysDot"/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3" name="t-k : t 까지의…">
            <a:extLst>
              <a:ext uri="{FF2B5EF4-FFF2-40B4-BE49-F238E27FC236}">
                <a16:creationId xmlns:a16="http://schemas.microsoft.com/office/drawing/2014/main" id="{95C32023-41D8-448D-AACF-68E0AE8495CE}"/>
              </a:ext>
            </a:extLst>
          </p:cNvPr>
          <p:cNvSpPr txBox="1"/>
          <p:nvPr/>
        </p:nvSpPr>
        <p:spPr>
          <a:xfrm>
            <a:off x="6312600" y="4143920"/>
            <a:ext cx="1281521" cy="50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t-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168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: t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까지의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Outputs</a:t>
            </a:r>
          </a:p>
        </p:txBody>
      </p:sp>
      <p:sp>
        <p:nvSpPr>
          <p:cNvPr id="74" name="선">
            <a:extLst>
              <a:ext uri="{FF2B5EF4-FFF2-40B4-BE49-F238E27FC236}">
                <a16:creationId xmlns:a16="http://schemas.microsoft.com/office/drawing/2014/main" id="{F360EE2E-4304-4C55-A1DA-1B86416D3AC6}"/>
              </a:ext>
            </a:extLst>
          </p:cNvPr>
          <p:cNvSpPr/>
          <p:nvPr/>
        </p:nvSpPr>
        <p:spPr>
          <a:xfrm>
            <a:off x="6150013" y="4765447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  <a:tail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5" name="선">
            <a:extLst>
              <a:ext uri="{FF2B5EF4-FFF2-40B4-BE49-F238E27FC236}">
                <a16:creationId xmlns:a16="http://schemas.microsoft.com/office/drawing/2014/main" id="{DA5905D2-A00D-49D5-AA25-F2D272071DC4}"/>
              </a:ext>
            </a:extLst>
          </p:cNvPr>
          <p:cNvSpPr/>
          <p:nvPr/>
        </p:nvSpPr>
        <p:spPr>
          <a:xfrm>
            <a:off x="7559713" y="4765447"/>
            <a:ext cx="1428894" cy="1"/>
          </a:xfrm>
          <a:prstGeom prst="line">
            <a:avLst/>
          </a:prstGeom>
          <a:ln w="38100">
            <a:solidFill>
              <a:srgbClr val="535353"/>
            </a:solidFill>
            <a:prstDash val="sysDot"/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6" name="t-k : t 까지의…">
            <a:extLst>
              <a:ext uri="{FF2B5EF4-FFF2-40B4-BE49-F238E27FC236}">
                <a16:creationId xmlns:a16="http://schemas.microsoft.com/office/drawing/2014/main" id="{89D61385-88E9-4743-B706-B7F0FD9D7842}"/>
              </a:ext>
            </a:extLst>
          </p:cNvPr>
          <p:cNvSpPr txBox="1"/>
          <p:nvPr/>
        </p:nvSpPr>
        <p:spPr>
          <a:xfrm>
            <a:off x="6312600" y="4784069"/>
            <a:ext cx="1281521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t-k : t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까지의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측정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features</a:t>
            </a:r>
          </a:p>
        </p:txBody>
      </p:sp>
      <p:sp>
        <p:nvSpPr>
          <p:cNvPr id="77" name="선">
            <a:extLst>
              <a:ext uri="{FF2B5EF4-FFF2-40B4-BE49-F238E27FC236}">
                <a16:creationId xmlns:a16="http://schemas.microsoft.com/office/drawing/2014/main" id="{890FA064-92E4-47BE-A99A-46713C9D16FC}"/>
              </a:ext>
            </a:extLst>
          </p:cNvPr>
          <p:cNvSpPr/>
          <p:nvPr/>
        </p:nvSpPr>
        <p:spPr>
          <a:xfrm>
            <a:off x="6150013" y="5414555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8" name="선">
            <a:extLst>
              <a:ext uri="{FF2B5EF4-FFF2-40B4-BE49-F238E27FC236}">
                <a16:creationId xmlns:a16="http://schemas.microsoft.com/office/drawing/2014/main" id="{7E7E181E-340F-4777-8BA5-AAA5B5093004}"/>
              </a:ext>
            </a:extLst>
          </p:cNvPr>
          <p:cNvSpPr/>
          <p:nvPr/>
        </p:nvSpPr>
        <p:spPr>
          <a:xfrm>
            <a:off x="7559713" y="5405596"/>
            <a:ext cx="142889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  <a:tail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9" name="t-k : t + t 까지의…">
            <a:extLst>
              <a:ext uri="{FF2B5EF4-FFF2-40B4-BE49-F238E27FC236}">
                <a16:creationId xmlns:a16="http://schemas.microsoft.com/office/drawing/2014/main" id="{E0524FC9-A2E3-4FA2-8CB0-D63B8D986B0E}"/>
              </a:ext>
            </a:extLst>
          </p:cNvPr>
          <p:cNvSpPr txBox="1"/>
          <p:nvPr/>
        </p:nvSpPr>
        <p:spPr>
          <a:xfrm>
            <a:off x="7077826" y="5424218"/>
            <a:ext cx="1781248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t-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168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: t + 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  <a:sym typeface="Brush Script MT Italic"/>
              </a:rPr>
              <a:t>24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까지의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known features</a:t>
            </a:r>
          </a:p>
        </p:txBody>
      </p:sp>
      <p:sp>
        <p:nvSpPr>
          <p:cNvPr id="80" name="Static covariates…">
            <a:extLst>
              <a:ext uri="{FF2B5EF4-FFF2-40B4-BE49-F238E27FC236}">
                <a16:creationId xmlns:a16="http://schemas.microsoft.com/office/drawing/2014/main" id="{A1519F48-D3B2-4609-919B-C76E6926D938}"/>
              </a:ext>
            </a:extLst>
          </p:cNvPr>
          <p:cNvSpPr txBox="1"/>
          <p:nvPr/>
        </p:nvSpPr>
        <p:spPr>
          <a:xfrm>
            <a:off x="9881300" y="4088640"/>
            <a:ext cx="1281521" cy="1692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Static covariates </a:t>
            </a: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메타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=&gt; features 를 </a:t>
            </a: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이해할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수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있는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Context 로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같이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넣어줄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예정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" name="곱하기 기호 2">
            <a:extLst>
              <a:ext uri="{FF2B5EF4-FFF2-40B4-BE49-F238E27FC236}">
                <a16:creationId xmlns:a16="http://schemas.microsoft.com/office/drawing/2014/main" id="{9EC71E3E-1523-46F7-A17D-DE02A9070658}"/>
              </a:ext>
            </a:extLst>
          </p:cNvPr>
          <p:cNvSpPr/>
          <p:nvPr/>
        </p:nvSpPr>
        <p:spPr>
          <a:xfrm>
            <a:off x="6784854" y="4382198"/>
            <a:ext cx="1158949" cy="1050118"/>
          </a:xfrm>
          <a:prstGeom prst="mathMultiply">
            <a:avLst>
              <a:gd name="adj1" fmla="val 11448"/>
            </a:avLst>
          </a:prstGeom>
          <a:solidFill>
            <a:srgbClr val="C00000"/>
          </a:solidFill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82" name="곱하기 기호 81">
            <a:extLst>
              <a:ext uri="{FF2B5EF4-FFF2-40B4-BE49-F238E27FC236}">
                <a16:creationId xmlns:a16="http://schemas.microsoft.com/office/drawing/2014/main" id="{2BD9AEFA-625A-402F-A9E6-774119A31C0F}"/>
              </a:ext>
            </a:extLst>
          </p:cNvPr>
          <p:cNvSpPr/>
          <p:nvPr/>
        </p:nvSpPr>
        <p:spPr>
          <a:xfrm>
            <a:off x="9890518" y="4262535"/>
            <a:ext cx="1158949" cy="1050118"/>
          </a:xfrm>
          <a:prstGeom prst="mathMultiply">
            <a:avLst>
              <a:gd name="adj1" fmla="val 11448"/>
            </a:avLst>
          </a:prstGeom>
          <a:solidFill>
            <a:srgbClr val="C00000"/>
          </a:solidFill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C874FC7A-4FB2-4EAA-8049-28E123A77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562291"/>
              </p:ext>
            </p:extLst>
          </p:nvPr>
        </p:nvGraphicFramePr>
        <p:xfrm>
          <a:off x="538983" y="1881588"/>
          <a:ext cx="9154632" cy="12242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302010">
                  <a:extLst>
                    <a:ext uri="{9D8B030D-6E8A-4147-A177-3AD203B41FA5}">
                      <a16:colId xmlns:a16="http://schemas.microsoft.com/office/drawing/2014/main" val="3120299097"/>
                    </a:ext>
                  </a:extLst>
                </a:gridCol>
                <a:gridCol w="1321478">
                  <a:extLst>
                    <a:ext uri="{9D8B030D-6E8A-4147-A177-3AD203B41FA5}">
                      <a16:colId xmlns:a16="http://schemas.microsoft.com/office/drawing/2014/main" val="3832616097"/>
                    </a:ext>
                  </a:extLst>
                </a:gridCol>
                <a:gridCol w="1276789">
                  <a:extLst>
                    <a:ext uri="{9D8B030D-6E8A-4147-A177-3AD203B41FA5}">
                      <a16:colId xmlns:a16="http://schemas.microsoft.com/office/drawing/2014/main" val="2551176676"/>
                    </a:ext>
                  </a:extLst>
                </a:gridCol>
                <a:gridCol w="1376050">
                  <a:extLst>
                    <a:ext uri="{9D8B030D-6E8A-4147-A177-3AD203B41FA5}">
                      <a16:colId xmlns:a16="http://schemas.microsoft.com/office/drawing/2014/main" val="3864186974"/>
                    </a:ext>
                  </a:extLst>
                </a:gridCol>
                <a:gridCol w="1379951">
                  <a:extLst>
                    <a:ext uri="{9D8B030D-6E8A-4147-A177-3AD203B41FA5}">
                      <a16:colId xmlns:a16="http://schemas.microsoft.com/office/drawing/2014/main" val="2319596375"/>
                    </a:ext>
                  </a:extLst>
                </a:gridCol>
                <a:gridCol w="1281583">
                  <a:extLst>
                    <a:ext uri="{9D8B030D-6E8A-4147-A177-3AD203B41FA5}">
                      <a16:colId xmlns:a16="http://schemas.microsoft.com/office/drawing/2014/main" val="114041657"/>
                    </a:ext>
                  </a:extLst>
                </a:gridCol>
                <a:gridCol w="1216771">
                  <a:extLst>
                    <a:ext uri="{9D8B030D-6E8A-4147-A177-3AD203B41FA5}">
                      <a16:colId xmlns:a16="http://schemas.microsoft.com/office/drawing/2014/main" val="4033566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Nova" panose="020B0504020202020204" pitchFamily="34" charset="0"/>
                        </a:rPr>
                        <a:t>Id</a:t>
                      </a:r>
                      <a:r>
                        <a:rPr lang="ko-KR" altLang="en-US" sz="1400" dirty="0">
                          <a:latin typeface="Arial Nova" panose="020B0504020202020204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Arial Nova" panose="020B0504020202020204" pitchFamily="34" charset="0"/>
                        </a:rPr>
                        <a:t>Hours_from</a:t>
                      </a:r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_</a:t>
                      </a:r>
                    </a:p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start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Arial Nova" panose="020B0504020202020204" pitchFamily="34" charset="0"/>
                        </a:rPr>
                        <a:t>Power_usage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hour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Arial Nova" panose="020B0504020202020204" pitchFamily="34" charset="0"/>
                        </a:rPr>
                        <a:t>Day_of_week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Arial Nova" panose="020B0504020202020204" pitchFamily="34" charset="0"/>
                        </a:rPr>
                        <a:t>Hours_from</a:t>
                      </a:r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_</a:t>
                      </a:r>
                    </a:p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start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Arial Nova" panose="020B0504020202020204" pitchFamily="34" charset="0"/>
                        </a:rPr>
                        <a:t>Categorical_id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05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ID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TIME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TARGET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KNOWN_INPUT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KNOWN_INPUT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KNOWN_INPUT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STATIC_INPUT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311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REAL_VALUED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REAL_VALUED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  <a:p>
                      <a:pPr latinLnBrk="1"/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REAL_VALUED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  <a:p>
                      <a:pPr latinLnBrk="1"/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REAL_VALUED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  <a:p>
                      <a:pPr latinLnBrk="1"/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REAL_VALUED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  <a:p>
                      <a:pPr latinLnBrk="1"/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REAL_VALUED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  <a:p>
                      <a:pPr latinLnBrk="1"/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CATEGORICAL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211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484135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Variable Selection Networks = VSN"/>
          <p:cNvSpPr txBox="1"/>
          <p:nvPr/>
        </p:nvSpPr>
        <p:spPr>
          <a:xfrm>
            <a:off x="229790" y="148873"/>
            <a:ext cx="5792836" cy="615553"/>
          </a:xfrm>
          <a:prstGeom prst="rect">
            <a:avLst/>
          </a:prstGeom>
          <a:ln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 셋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 – </a:t>
            </a:r>
            <a:r>
              <a:rPr lang="en-US" altLang="ko-KR" sz="1600" dirty="0">
                <a:latin typeface="American Typewriter"/>
                <a:ea typeface="08서울남산체 EB" panose="02020603020101020101" pitchFamily="18" charset="-127"/>
              </a:rPr>
              <a:t>The UCI electricity Load Diagrams Dataset  </a:t>
            </a:r>
            <a:r>
              <a:rPr sz="1600" dirty="0">
                <a:latin typeface="American Typewriter"/>
                <a:ea typeface="08서울남산체 EB" panose="02020603020101020101" pitchFamily="18" charset="-127"/>
              </a:rPr>
              <a:t> </a:t>
            </a:r>
          </a:p>
        </p:txBody>
      </p:sp>
      <p:sp>
        <p:nvSpPr>
          <p:cNvPr id="298" name="12월 아이스크림의 예측 판매량은 ?"/>
          <p:cNvSpPr txBox="1"/>
          <p:nvPr/>
        </p:nvSpPr>
        <p:spPr>
          <a:xfrm>
            <a:off x="184721" y="938530"/>
            <a:ext cx="435471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Electricity consumption of 370 customers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00" name="T 일 input 값"/>
          <p:cNvSpPr txBox="1"/>
          <p:nvPr/>
        </p:nvSpPr>
        <p:spPr>
          <a:xfrm>
            <a:off x="1608025" y="1351012"/>
            <a:ext cx="9239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4" name="Feature 개수만큼 (j개)">
            <a:extLst>
              <a:ext uri="{FF2B5EF4-FFF2-40B4-BE49-F238E27FC236}">
                <a16:creationId xmlns:a16="http://schemas.microsoft.com/office/drawing/2014/main" id="{C8137E61-A8FB-4B7C-BE4E-F205CB4DCFDA}"/>
              </a:ext>
            </a:extLst>
          </p:cNvPr>
          <p:cNvSpPr txBox="1"/>
          <p:nvPr/>
        </p:nvSpPr>
        <p:spPr>
          <a:xfrm>
            <a:off x="239634" y="1376223"/>
            <a:ext cx="345382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 ~ 168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/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다음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24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시간을 예측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(169 ~192)</a:t>
            </a:r>
          </a:p>
          <a:p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sz="1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1" name="스크린샷 2021-03-25 오후 6.18.03.png" descr="스크린샷 2021-03-25 오후 6.18.03.png">
            <a:extLst>
              <a:ext uri="{FF2B5EF4-FFF2-40B4-BE49-F238E27FC236}">
                <a16:creationId xmlns:a16="http://schemas.microsoft.com/office/drawing/2014/main" id="{066D0AB1-F8CA-4F0C-847B-EC75A9EE5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90" y="1742538"/>
            <a:ext cx="6310828" cy="128297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A47990-418A-46A4-9C3D-F2424E9EBAB8}"/>
              </a:ext>
            </a:extLst>
          </p:cNvPr>
          <p:cNvSpPr txBox="1"/>
          <p:nvPr/>
        </p:nvSpPr>
        <p:spPr>
          <a:xfrm>
            <a:off x="3161644" y="1816933"/>
            <a:ext cx="481780" cy="26160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solidFill>
                  <a:srgbClr val="000000"/>
                </a:solidFill>
                <a:latin typeface="Blackadder ITC" panose="04020505051007020D02" pitchFamily="82" charset="0"/>
                <a:ea typeface="+mj-ea"/>
                <a:cs typeface="+mj-cs"/>
              </a:rPr>
              <a:t>T</a:t>
            </a:r>
            <a:r>
              <a:rPr lang="en-US" altLang="ko-KR" sz="11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=24</a:t>
            </a:r>
            <a:endParaRPr kumimoji="0" lang="ko-KR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0DCA22-5E14-4772-8E9E-5C8C95D8E714}"/>
              </a:ext>
            </a:extLst>
          </p:cNvPr>
          <p:cNvSpPr txBox="1"/>
          <p:nvPr/>
        </p:nvSpPr>
        <p:spPr>
          <a:xfrm>
            <a:off x="1846749" y="2345808"/>
            <a:ext cx="481780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t=169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A95BD2-9466-4047-B1DD-C88426DA992C}"/>
              </a:ext>
            </a:extLst>
          </p:cNvPr>
          <p:cNvSpPr txBox="1"/>
          <p:nvPr/>
        </p:nvSpPr>
        <p:spPr>
          <a:xfrm>
            <a:off x="1846749" y="1678434"/>
            <a:ext cx="481780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t=193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pic>
        <p:nvPicPr>
          <p:cNvPr id="35" name="IMG_C0F105697AC3-1.jpeg" descr="IMG_C0F105697AC3-1.jpeg">
            <a:extLst>
              <a:ext uri="{FF2B5EF4-FFF2-40B4-BE49-F238E27FC236}">
                <a16:creationId xmlns:a16="http://schemas.microsoft.com/office/drawing/2014/main" id="{5BF4BF2E-0993-4D36-A031-B42DDEC7A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827" y="248262"/>
            <a:ext cx="3656844" cy="2777247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2A974E4-786B-42B3-A84C-9F76B32F1B57}"/>
              </a:ext>
            </a:extLst>
          </p:cNvPr>
          <p:cNvSpPr txBox="1"/>
          <p:nvPr/>
        </p:nvSpPr>
        <p:spPr>
          <a:xfrm>
            <a:off x="7373733" y="2576838"/>
            <a:ext cx="1449252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  t=1    …    t=168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DC74A76-EE4B-4B8C-A04C-51507FFBC911}"/>
              </a:ext>
            </a:extLst>
          </p:cNvPr>
          <p:cNvSpPr txBox="1"/>
          <p:nvPr/>
        </p:nvSpPr>
        <p:spPr>
          <a:xfrm>
            <a:off x="8706346" y="179652"/>
            <a:ext cx="2011533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  t=169         t=170  …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38" name="Feature 개수만큼 (j개)">
            <a:extLst>
              <a:ext uri="{FF2B5EF4-FFF2-40B4-BE49-F238E27FC236}">
                <a16:creationId xmlns:a16="http://schemas.microsoft.com/office/drawing/2014/main" id="{3F235856-69EC-406C-8ABA-3DAA1BB097F3}"/>
              </a:ext>
            </a:extLst>
          </p:cNvPr>
          <p:cNvSpPr txBox="1"/>
          <p:nvPr/>
        </p:nvSpPr>
        <p:spPr>
          <a:xfrm>
            <a:off x="229790" y="3183186"/>
            <a:ext cx="345382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 ~ 169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/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다음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24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시간을 예측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(170 ~194)</a:t>
            </a:r>
          </a:p>
          <a:p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sz="1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9" name="스크린샷 2021-03-25 오후 6.18.03.png" descr="스크린샷 2021-03-25 오후 6.18.03.png">
            <a:extLst>
              <a:ext uri="{FF2B5EF4-FFF2-40B4-BE49-F238E27FC236}">
                <a16:creationId xmlns:a16="http://schemas.microsoft.com/office/drawing/2014/main" id="{65151AEB-351B-46BE-962E-A1D84FBFB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90" y="3737184"/>
            <a:ext cx="6310828" cy="1282971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DF6471C-7BCA-4AD4-8CBF-537E3038E7FC}"/>
              </a:ext>
            </a:extLst>
          </p:cNvPr>
          <p:cNvSpPr txBox="1"/>
          <p:nvPr/>
        </p:nvSpPr>
        <p:spPr>
          <a:xfrm>
            <a:off x="3161644" y="3811579"/>
            <a:ext cx="481780" cy="26160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solidFill>
                  <a:srgbClr val="000000"/>
                </a:solidFill>
                <a:latin typeface="Blackadder ITC" panose="04020505051007020D02" pitchFamily="82" charset="0"/>
                <a:ea typeface="+mj-ea"/>
                <a:cs typeface="+mj-cs"/>
              </a:rPr>
              <a:t>T</a:t>
            </a:r>
            <a:r>
              <a:rPr lang="en-US" altLang="ko-KR" sz="11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=24</a:t>
            </a:r>
            <a:endParaRPr kumimoji="0" lang="ko-KR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F6D374F-50B6-4233-A5B1-5890AE141F21}"/>
              </a:ext>
            </a:extLst>
          </p:cNvPr>
          <p:cNvSpPr txBox="1"/>
          <p:nvPr/>
        </p:nvSpPr>
        <p:spPr>
          <a:xfrm>
            <a:off x="1846749" y="4340454"/>
            <a:ext cx="481780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t=170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2EDB59D-75FD-4B12-BA74-BD1064BC0F99}"/>
              </a:ext>
            </a:extLst>
          </p:cNvPr>
          <p:cNvSpPr txBox="1"/>
          <p:nvPr/>
        </p:nvSpPr>
        <p:spPr>
          <a:xfrm>
            <a:off x="1846749" y="3673080"/>
            <a:ext cx="481780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t=194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pic>
        <p:nvPicPr>
          <p:cNvPr id="43" name="IMG_C0F105697AC3-1.jpeg" descr="IMG_C0F105697AC3-1.jpeg">
            <a:extLst>
              <a:ext uri="{FF2B5EF4-FFF2-40B4-BE49-F238E27FC236}">
                <a16:creationId xmlns:a16="http://schemas.microsoft.com/office/drawing/2014/main" id="{90B644DE-8B37-4912-9974-6C3B41F97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827" y="3313983"/>
            <a:ext cx="3656844" cy="2777247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0B5DFAA-F1F0-44F0-A403-63B650F0500A}"/>
              </a:ext>
            </a:extLst>
          </p:cNvPr>
          <p:cNvSpPr txBox="1"/>
          <p:nvPr/>
        </p:nvSpPr>
        <p:spPr>
          <a:xfrm>
            <a:off x="7373733" y="5642559"/>
            <a:ext cx="1449252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  t=2    …    t=169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2CD8937-DEDE-4A98-B1B0-F08289875555}"/>
              </a:ext>
            </a:extLst>
          </p:cNvPr>
          <p:cNvSpPr txBox="1"/>
          <p:nvPr/>
        </p:nvSpPr>
        <p:spPr>
          <a:xfrm>
            <a:off x="8706346" y="3245373"/>
            <a:ext cx="2011533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  t=170         t=171  …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47" name="Feature 개수만큼 (j개)">
            <a:extLst>
              <a:ext uri="{FF2B5EF4-FFF2-40B4-BE49-F238E27FC236}">
                <a16:creationId xmlns:a16="http://schemas.microsoft.com/office/drawing/2014/main" id="{9A8FCC92-C0BB-4858-A046-8922FC8AF0D0}"/>
              </a:ext>
            </a:extLst>
          </p:cNvPr>
          <p:cNvSpPr txBox="1"/>
          <p:nvPr/>
        </p:nvSpPr>
        <p:spPr>
          <a:xfrm>
            <a:off x="3514703" y="5226372"/>
            <a:ext cx="257441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…</a:t>
            </a:r>
          </a:p>
          <a:p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sz="1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8" name="Feature 개수만큼 (j개)">
            <a:extLst>
              <a:ext uri="{FF2B5EF4-FFF2-40B4-BE49-F238E27FC236}">
                <a16:creationId xmlns:a16="http://schemas.microsoft.com/office/drawing/2014/main" id="{2CE76F18-828D-4ABC-B283-49D48C37B468}"/>
              </a:ext>
            </a:extLst>
          </p:cNvPr>
          <p:cNvSpPr txBox="1"/>
          <p:nvPr/>
        </p:nvSpPr>
        <p:spPr>
          <a:xfrm>
            <a:off x="2249617" y="5731830"/>
            <a:ext cx="3101168" cy="784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~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총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Y[t]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개수만큼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  <a:p>
            <a:pPr algn="ctr"/>
            <a:endParaRPr lang="en-US" altLang="ko-KR" sz="1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Y[169]  ~ Y[t]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개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training examples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sz="1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409354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1.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연구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및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목적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">
            <a:extLst>
              <a:ext uri="{FF2B5EF4-FFF2-40B4-BE49-F238E27FC236}">
                <a16:creationId xmlns:a16="http://schemas.microsoft.com/office/drawing/2014/main" id="{D449AA27-6613-4F13-BB0B-269C4D3EBB01}"/>
              </a:ext>
            </a:extLst>
          </p:cNvPr>
          <p:cNvSpPr/>
          <p:nvPr/>
        </p:nvSpPr>
        <p:spPr>
          <a:xfrm>
            <a:off x="229790" y="3790613"/>
            <a:ext cx="4868400" cy="17163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45719" rIns="45719" anchor="ctr"/>
          <a:lstStyle/>
          <a:p>
            <a:endParaRPr/>
          </a:p>
        </p:txBody>
      </p:sp>
      <p:sp>
        <p:nvSpPr>
          <p:cNvPr id="296" name="Variable Selection Networks = VSN"/>
          <p:cNvSpPr txBox="1"/>
          <p:nvPr/>
        </p:nvSpPr>
        <p:spPr>
          <a:xfrm>
            <a:off x="229790" y="148873"/>
            <a:ext cx="5792836" cy="369332"/>
          </a:xfrm>
          <a:prstGeom prst="rect">
            <a:avLst/>
          </a:prstGeom>
          <a:ln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 셋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 – </a:t>
            </a:r>
            <a:r>
              <a:rPr lang="en-US" altLang="ko-KR" sz="1600" dirty="0">
                <a:latin typeface="American Typewriter"/>
                <a:ea typeface="08서울남산체 EB" panose="02020603020101020101" pitchFamily="18" charset="-127"/>
              </a:rPr>
              <a:t>The UCI PEM-SF Traffic Dataset</a:t>
            </a:r>
            <a:endParaRPr sz="1600" dirty="0">
              <a:latin typeface="American Typewriter"/>
              <a:ea typeface="08서울남산체 EB" panose="02020603020101020101" pitchFamily="18" charset="-127"/>
            </a:endParaRPr>
          </a:p>
        </p:txBody>
      </p:sp>
      <p:sp>
        <p:nvSpPr>
          <p:cNvPr id="300" name="T 일 input 값"/>
          <p:cNvSpPr txBox="1"/>
          <p:nvPr/>
        </p:nvSpPr>
        <p:spPr>
          <a:xfrm>
            <a:off x="1608025" y="1351012"/>
            <a:ext cx="9239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8" name="선">
            <a:extLst>
              <a:ext uri="{FF2B5EF4-FFF2-40B4-BE49-F238E27FC236}">
                <a16:creationId xmlns:a16="http://schemas.microsoft.com/office/drawing/2014/main" id="{06992E48-5592-4C55-83C8-71A370609E87}"/>
              </a:ext>
            </a:extLst>
          </p:cNvPr>
          <p:cNvSpPr/>
          <p:nvPr/>
        </p:nvSpPr>
        <p:spPr>
          <a:xfrm>
            <a:off x="2189868" y="4117271"/>
            <a:ext cx="1428894" cy="1"/>
          </a:xfrm>
          <a:prstGeom prst="line">
            <a:avLst/>
          </a:prstGeom>
          <a:ln w="38100">
            <a:solidFill>
              <a:srgbClr val="535353"/>
            </a:solidFill>
            <a:prstDash val="sysDot"/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9" name="선 선" descr="선 선">
            <a:extLst>
              <a:ext uri="{FF2B5EF4-FFF2-40B4-BE49-F238E27FC236}">
                <a16:creationId xmlns:a16="http://schemas.microsoft.com/office/drawing/2014/main" id="{D8FF151C-CE81-4F94-BFE2-5763AF0BF90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862963" y="4328559"/>
            <a:ext cx="659286" cy="299399"/>
          </a:xfrm>
          <a:prstGeom prst="rect">
            <a:avLst/>
          </a:prstGeom>
        </p:spPr>
      </p:pic>
      <p:sp>
        <p:nvSpPr>
          <p:cNvPr id="60" name="현재 시점 (t)">
            <a:extLst>
              <a:ext uri="{FF2B5EF4-FFF2-40B4-BE49-F238E27FC236}">
                <a16:creationId xmlns:a16="http://schemas.microsoft.com/office/drawing/2014/main" id="{6DF03E66-4F14-4FA6-B701-693BF3494608}"/>
              </a:ext>
            </a:extLst>
          </p:cNvPr>
          <p:cNvSpPr txBox="1"/>
          <p:nvPr/>
        </p:nvSpPr>
        <p:spPr>
          <a:xfrm>
            <a:off x="1884547" y="4862725"/>
            <a:ext cx="108779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현재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(t)</a:t>
            </a:r>
          </a:p>
        </p:txBody>
      </p:sp>
      <p:pic>
        <p:nvPicPr>
          <p:cNvPr id="61" name="선 선" descr="선 선">
            <a:extLst>
              <a:ext uri="{FF2B5EF4-FFF2-40B4-BE49-F238E27FC236}">
                <a16:creationId xmlns:a16="http://schemas.microsoft.com/office/drawing/2014/main" id="{4F20F210-52F1-41DF-9B54-C6D9D13282B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247263" y="4304212"/>
            <a:ext cx="659286" cy="299399"/>
          </a:xfrm>
          <a:prstGeom prst="rect">
            <a:avLst/>
          </a:prstGeom>
        </p:spPr>
      </p:pic>
      <p:sp>
        <p:nvSpPr>
          <p:cNvPr id="62" name="t 시점 이후 예측값은?">
            <a:extLst>
              <a:ext uri="{FF2B5EF4-FFF2-40B4-BE49-F238E27FC236}">
                <a16:creationId xmlns:a16="http://schemas.microsoft.com/office/drawing/2014/main" id="{EA5AB929-F9D4-4462-AABC-233BF97BF2FB}"/>
              </a:ext>
            </a:extLst>
          </p:cNvPr>
          <p:cNvSpPr txBox="1"/>
          <p:nvPr/>
        </p:nvSpPr>
        <p:spPr>
          <a:xfrm>
            <a:off x="3231334" y="4881598"/>
            <a:ext cx="186685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500" u="sng">
                <a:latin typeface="+mn-lt"/>
                <a:ea typeface="+mn-ea"/>
                <a:cs typeface="+mn-cs"/>
                <a:sym typeface="Helvetica"/>
              </a:defRPr>
            </a:pPr>
            <a:r>
              <a:rPr lang="ko-KR" altLang="en-US" dirty="0">
                <a:latin typeface="Brush Script MT Italic"/>
                <a:ea typeface="08서울남산체 EB" panose="02020603020101020101" pitchFamily="18" charset="-127"/>
                <a:sym typeface="Brush Script MT Italic"/>
              </a:rPr>
              <a:t>다음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  <a:sym typeface="Brush Script MT Italic"/>
              </a:rPr>
              <a:t>24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  <a:sym typeface="Brush Script MT Italic"/>
              </a:rPr>
              <a:t>시간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예측값은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?</a:t>
            </a:r>
          </a:p>
        </p:txBody>
      </p:sp>
      <p:sp>
        <p:nvSpPr>
          <p:cNvPr id="63" name="선">
            <a:extLst>
              <a:ext uri="{FF2B5EF4-FFF2-40B4-BE49-F238E27FC236}">
                <a16:creationId xmlns:a16="http://schemas.microsoft.com/office/drawing/2014/main" id="{13B8DE1F-A414-4F16-A5AB-0B9FF3BE0667}"/>
              </a:ext>
            </a:extLst>
          </p:cNvPr>
          <p:cNvSpPr/>
          <p:nvPr/>
        </p:nvSpPr>
        <p:spPr>
          <a:xfrm>
            <a:off x="780168" y="4121048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4" name="선 선" descr="선 선">
            <a:extLst>
              <a:ext uri="{FF2B5EF4-FFF2-40B4-BE49-F238E27FC236}">
                <a16:creationId xmlns:a16="http://schemas.microsoft.com/office/drawing/2014/main" id="{D35A55A2-1B95-4886-922A-0940D0A4048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78663" y="4340040"/>
            <a:ext cx="659286" cy="299399"/>
          </a:xfrm>
          <a:prstGeom prst="rect">
            <a:avLst/>
          </a:prstGeom>
        </p:spPr>
      </p:pic>
      <p:sp>
        <p:nvSpPr>
          <p:cNvPr id="66" name="현재 시점 - k시점…">
            <a:extLst>
              <a:ext uri="{FF2B5EF4-FFF2-40B4-BE49-F238E27FC236}">
                <a16:creationId xmlns:a16="http://schemas.microsoft.com/office/drawing/2014/main" id="{FDD0B9A5-1E91-42F6-B4C3-0AC07720FA06}"/>
              </a:ext>
            </a:extLst>
          </p:cNvPr>
          <p:cNvSpPr txBox="1"/>
          <p:nvPr/>
        </p:nvSpPr>
        <p:spPr>
          <a:xfrm>
            <a:off x="273679" y="4807902"/>
            <a:ext cx="1576070" cy="49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현재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- 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168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dirty="0"/>
              <a:t>; </a:t>
            </a:r>
            <a:r>
              <a:rPr lang="en-US" altLang="ko-KR" dirty="0"/>
              <a:t>Window</a:t>
            </a:r>
          </a:p>
        </p:txBody>
      </p:sp>
      <p:sp>
        <p:nvSpPr>
          <p:cNvPr id="69" name="직사각형">
            <a:extLst>
              <a:ext uri="{FF2B5EF4-FFF2-40B4-BE49-F238E27FC236}">
                <a16:creationId xmlns:a16="http://schemas.microsoft.com/office/drawing/2014/main" id="{22D3C46E-42F1-4DC0-9CCF-95FC34E4D23F}"/>
              </a:ext>
            </a:extLst>
          </p:cNvPr>
          <p:cNvSpPr/>
          <p:nvPr/>
        </p:nvSpPr>
        <p:spPr>
          <a:xfrm>
            <a:off x="5567343" y="3603286"/>
            <a:ext cx="5468614" cy="2016304"/>
          </a:xfrm>
          <a:prstGeom prst="rect">
            <a:avLst/>
          </a:prstGeom>
          <a:gradFill>
            <a:gsLst>
              <a:gs pos="0">
                <a:schemeClr val="accent4">
                  <a:hueOff val="35631"/>
                  <a:lumOff val="13260"/>
                </a:schemeClr>
              </a:gs>
              <a:gs pos="100000">
                <a:schemeClr val="accent4">
                  <a:hueOff val="33077"/>
                  <a:lumOff val="12216"/>
                </a:schemeClr>
              </a:gs>
            </a:gsLst>
            <a:lin ang="5400000"/>
          </a:gradFill>
          <a:ln w="6350">
            <a:solidFill>
              <a:schemeClr val="accent4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0" name="이용할 features 4가지">
            <a:extLst>
              <a:ext uri="{FF2B5EF4-FFF2-40B4-BE49-F238E27FC236}">
                <a16:creationId xmlns:a16="http://schemas.microsoft.com/office/drawing/2014/main" id="{49DCABE9-5EEA-448C-A7D5-BB8DEEC5175B}"/>
              </a:ext>
            </a:extLst>
          </p:cNvPr>
          <p:cNvSpPr txBox="1"/>
          <p:nvPr/>
        </p:nvSpPr>
        <p:spPr>
          <a:xfrm>
            <a:off x="5567343" y="3239318"/>
            <a:ext cx="2552941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이용할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features </a:t>
            </a:r>
            <a:r>
              <a:rPr lang="en-US" strike="sngStrike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r>
              <a:rPr strike="sngStrike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가지</a:t>
            </a:r>
            <a:r>
              <a:rPr lang="en-US" strike="sngStrike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2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가지 </a:t>
            </a:r>
            <a:endParaRPr strike="sngStrike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71" name="선">
            <a:extLst>
              <a:ext uri="{FF2B5EF4-FFF2-40B4-BE49-F238E27FC236}">
                <a16:creationId xmlns:a16="http://schemas.microsoft.com/office/drawing/2014/main" id="{84E8205D-C2BB-4EFE-A059-FD664280E49A}"/>
              </a:ext>
            </a:extLst>
          </p:cNvPr>
          <p:cNvSpPr/>
          <p:nvPr/>
        </p:nvSpPr>
        <p:spPr>
          <a:xfrm>
            <a:off x="5762978" y="3841916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  <a:tail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2" name="선">
            <a:extLst>
              <a:ext uri="{FF2B5EF4-FFF2-40B4-BE49-F238E27FC236}">
                <a16:creationId xmlns:a16="http://schemas.microsoft.com/office/drawing/2014/main" id="{664BF5CA-EF94-41CF-B4F3-93E48F8E9CDE}"/>
              </a:ext>
            </a:extLst>
          </p:cNvPr>
          <p:cNvSpPr/>
          <p:nvPr/>
        </p:nvSpPr>
        <p:spPr>
          <a:xfrm>
            <a:off x="7172678" y="3841916"/>
            <a:ext cx="1428894" cy="1"/>
          </a:xfrm>
          <a:prstGeom prst="line">
            <a:avLst/>
          </a:prstGeom>
          <a:ln w="38100">
            <a:solidFill>
              <a:srgbClr val="535353"/>
            </a:solidFill>
            <a:prstDash val="sysDot"/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3" name="t-k : t 까지의…">
            <a:extLst>
              <a:ext uri="{FF2B5EF4-FFF2-40B4-BE49-F238E27FC236}">
                <a16:creationId xmlns:a16="http://schemas.microsoft.com/office/drawing/2014/main" id="{95C32023-41D8-448D-AACF-68E0AE8495CE}"/>
              </a:ext>
            </a:extLst>
          </p:cNvPr>
          <p:cNvSpPr txBox="1"/>
          <p:nvPr/>
        </p:nvSpPr>
        <p:spPr>
          <a:xfrm>
            <a:off x="5925565" y="3869497"/>
            <a:ext cx="1281521" cy="50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t-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168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: t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까지의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Outputs</a:t>
            </a:r>
          </a:p>
        </p:txBody>
      </p:sp>
      <p:sp>
        <p:nvSpPr>
          <p:cNvPr id="74" name="선">
            <a:extLst>
              <a:ext uri="{FF2B5EF4-FFF2-40B4-BE49-F238E27FC236}">
                <a16:creationId xmlns:a16="http://schemas.microsoft.com/office/drawing/2014/main" id="{F360EE2E-4304-4C55-A1DA-1B86416D3AC6}"/>
              </a:ext>
            </a:extLst>
          </p:cNvPr>
          <p:cNvSpPr/>
          <p:nvPr/>
        </p:nvSpPr>
        <p:spPr>
          <a:xfrm>
            <a:off x="5762978" y="4491024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  <a:tail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5" name="선">
            <a:extLst>
              <a:ext uri="{FF2B5EF4-FFF2-40B4-BE49-F238E27FC236}">
                <a16:creationId xmlns:a16="http://schemas.microsoft.com/office/drawing/2014/main" id="{DA5905D2-A00D-49D5-AA25-F2D272071DC4}"/>
              </a:ext>
            </a:extLst>
          </p:cNvPr>
          <p:cNvSpPr/>
          <p:nvPr/>
        </p:nvSpPr>
        <p:spPr>
          <a:xfrm>
            <a:off x="7172678" y="4491024"/>
            <a:ext cx="1428894" cy="1"/>
          </a:xfrm>
          <a:prstGeom prst="line">
            <a:avLst/>
          </a:prstGeom>
          <a:ln w="38100">
            <a:solidFill>
              <a:srgbClr val="535353"/>
            </a:solidFill>
            <a:prstDash val="sysDot"/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6" name="t-k : t 까지의…">
            <a:extLst>
              <a:ext uri="{FF2B5EF4-FFF2-40B4-BE49-F238E27FC236}">
                <a16:creationId xmlns:a16="http://schemas.microsoft.com/office/drawing/2014/main" id="{89D61385-88E9-4743-B706-B7F0FD9D7842}"/>
              </a:ext>
            </a:extLst>
          </p:cNvPr>
          <p:cNvSpPr txBox="1"/>
          <p:nvPr/>
        </p:nvSpPr>
        <p:spPr>
          <a:xfrm>
            <a:off x="5925565" y="4509646"/>
            <a:ext cx="1281521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t-k : t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까지의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측정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features</a:t>
            </a:r>
          </a:p>
        </p:txBody>
      </p:sp>
      <p:sp>
        <p:nvSpPr>
          <p:cNvPr id="77" name="선">
            <a:extLst>
              <a:ext uri="{FF2B5EF4-FFF2-40B4-BE49-F238E27FC236}">
                <a16:creationId xmlns:a16="http://schemas.microsoft.com/office/drawing/2014/main" id="{890FA064-92E4-47BE-A99A-46713C9D16FC}"/>
              </a:ext>
            </a:extLst>
          </p:cNvPr>
          <p:cNvSpPr/>
          <p:nvPr/>
        </p:nvSpPr>
        <p:spPr>
          <a:xfrm>
            <a:off x="5762978" y="5140132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8" name="선">
            <a:extLst>
              <a:ext uri="{FF2B5EF4-FFF2-40B4-BE49-F238E27FC236}">
                <a16:creationId xmlns:a16="http://schemas.microsoft.com/office/drawing/2014/main" id="{7E7E181E-340F-4777-8BA5-AAA5B5093004}"/>
              </a:ext>
            </a:extLst>
          </p:cNvPr>
          <p:cNvSpPr/>
          <p:nvPr/>
        </p:nvSpPr>
        <p:spPr>
          <a:xfrm>
            <a:off x="7172678" y="5131173"/>
            <a:ext cx="142889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  <a:tail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9" name="t-k : t + t 까지의…">
            <a:extLst>
              <a:ext uri="{FF2B5EF4-FFF2-40B4-BE49-F238E27FC236}">
                <a16:creationId xmlns:a16="http://schemas.microsoft.com/office/drawing/2014/main" id="{E0524FC9-A2E3-4FA2-8CB0-D63B8D986B0E}"/>
              </a:ext>
            </a:extLst>
          </p:cNvPr>
          <p:cNvSpPr txBox="1"/>
          <p:nvPr/>
        </p:nvSpPr>
        <p:spPr>
          <a:xfrm>
            <a:off x="6690791" y="5149795"/>
            <a:ext cx="1781248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t-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168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: t + 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  <a:sym typeface="Brush Script MT Italic"/>
              </a:rPr>
              <a:t>24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까지의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known features</a:t>
            </a:r>
          </a:p>
        </p:txBody>
      </p:sp>
      <p:sp>
        <p:nvSpPr>
          <p:cNvPr id="80" name="Static covariates…">
            <a:extLst>
              <a:ext uri="{FF2B5EF4-FFF2-40B4-BE49-F238E27FC236}">
                <a16:creationId xmlns:a16="http://schemas.microsoft.com/office/drawing/2014/main" id="{A1519F48-D3B2-4609-919B-C76E6926D938}"/>
              </a:ext>
            </a:extLst>
          </p:cNvPr>
          <p:cNvSpPr txBox="1"/>
          <p:nvPr/>
        </p:nvSpPr>
        <p:spPr>
          <a:xfrm>
            <a:off x="9494265" y="3814217"/>
            <a:ext cx="1281521" cy="1692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Static covariates </a:t>
            </a: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메타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=&gt; features 를 </a:t>
            </a: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이해할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수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있는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Context 로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같이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넣어줄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예정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" name="곱하기 기호 2">
            <a:extLst>
              <a:ext uri="{FF2B5EF4-FFF2-40B4-BE49-F238E27FC236}">
                <a16:creationId xmlns:a16="http://schemas.microsoft.com/office/drawing/2014/main" id="{9EC71E3E-1523-46F7-A17D-DE02A9070658}"/>
              </a:ext>
            </a:extLst>
          </p:cNvPr>
          <p:cNvSpPr/>
          <p:nvPr/>
        </p:nvSpPr>
        <p:spPr>
          <a:xfrm>
            <a:off x="6397819" y="4107775"/>
            <a:ext cx="1158949" cy="1050118"/>
          </a:xfrm>
          <a:prstGeom prst="mathMultiply">
            <a:avLst>
              <a:gd name="adj1" fmla="val 11448"/>
            </a:avLst>
          </a:prstGeom>
          <a:solidFill>
            <a:srgbClr val="C00000"/>
          </a:solidFill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82" name="곱하기 기호 81">
            <a:extLst>
              <a:ext uri="{FF2B5EF4-FFF2-40B4-BE49-F238E27FC236}">
                <a16:creationId xmlns:a16="http://schemas.microsoft.com/office/drawing/2014/main" id="{2BD9AEFA-625A-402F-A9E6-774119A31C0F}"/>
              </a:ext>
            </a:extLst>
          </p:cNvPr>
          <p:cNvSpPr/>
          <p:nvPr/>
        </p:nvSpPr>
        <p:spPr>
          <a:xfrm>
            <a:off x="9503483" y="3988112"/>
            <a:ext cx="1158949" cy="1050118"/>
          </a:xfrm>
          <a:prstGeom prst="mathMultiply">
            <a:avLst>
              <a:gd name="adj1" fmla="val 11448"/>
            </a:avLst>
          </a:prstGeom>
          <a:solidFill>
            <a:srgbClr val="C00000"/>
          </a:solidFill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graphicFrame>
        <p:nvGraphicFramePr>
          <p:cNvPr id="32" name="표 4">
            <a:extLst>
              <a:ext uri="{FF2B5EF4-FFF2-40B4-BE49-F238E27FC236}">
                <a16:creationId xmlns:a16="http://schemas.microsoft.com/office/drawing/2014/main" id="{10608064-87CC-4E46-9ECE-E58DA0BB83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155451"/>
              </p:ext>
            </p:extLst>
          </p:nvPr>
        </p:nvGraphicFramePr>
        <p:xfrm>
          <a:off x="229790" y="1540882"/>
          <a:ext cx="9154632" cy="12242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302010">
                  <a:extLst>
                    <a:ext uri="{9D8B030D-6E8A-4147-A177-3AD203B41FA5}">
                      <a16:colId xmlns:a16="http://schemas.microsoft.com/office/drawing/2014/main" val="3120299097"/>
                    </a:ext>
                  </a:extLst>
                </a:gridCol>
                <a:gridCol w="1321478">
                  <a:extLst>
                    <a:ext uri="{9D8B030D-6E8A-4147-A177-3AD203B41FA5}">
                      <a16:colId xmlns:a16="http://schemas.microsoft.com/office/drawing/2014/main" val="3832616097"/>
                    </a:ext>
                  </a:extLst>
                </a:gridCol>
                <a:gridCol w="1276789">
                  <a:extLst>
                    <a:ext uri="{9D8B030D-6E8A-4147-A177-3AD203B41FA5}">
                      <a16:colId xmlns:a16="http://schemas.microsoft.com/office/drawing/2014/main" val="2551176676"/>
                    </a:ext>
                  </a:extLst>
                </a:gridCol>
                <a:gridCol w="1376050">
                  <a:extLst>
                    <a:ext uri="{9D8B030D-6E8A-4147-A177-3AD203B41FA5}">
                      <a16:colId xmlns:a16="http://schemas.microsoft.com/office/drawing/2014/main" val="3864186974"/>
                    </a:ext>
                  </a:extLst>
                </a:gridCol>
                <a:gridCol w="1379951">
                  <a:extLst>
                    <a:ext uri="{9D8B030D-6E8A-4147-A177-3AD203B41FA5}">
                      <a16:colId xmlns:a16="http://schemas.microsoft.com/office/drawing/2014/main" val="2319596375"/>
                    </a:ext>
                  </a:extLst>
                </a:gridCol>
                <a:gridCol w="1281583">
                  <a:extLst>
                    <a:ext uri="{9D8B030D-6E8A-4147-A177-3AD203B41FA5}">
                      <a16:colId xmlns:a16="http://schemas.microsoft.com/office/drawing/2014/main" val="114041657"/>
                    </a:ext>
                  </a:extLst>
                </a:gridCol>
                <a:gridCol w="1216771">
                  <a:extLst>
                    <a:ext uri="{9D8B030D-6E8A-4147-A177-3AD203B41FA5}">
                      <a16:colId xmlns:a16="http://schemas.microsoft.com/office/drawing/2014/main" val="4033566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Nova" panose="020B0504020202020204" pitchFamily="34" charset="0"/>
                        </a:rPr>
                        <a:t>Id</a:t>
                      </a:r>
                      <a:r>
                        <a:rPr lang="ko-KR" altLang="en-US" sz="1400" dirty="0">
                          <a:latin typeface="Arial Nova" panose="020B0504020202020204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Arial Nova" panose="020B0504020202020204" pitchFamily="34" charset="0"/>
                        </a:rPr>
                        <a:t>Hours_from</a:t>
                      </a:r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_</a:t>
                      </a:r>
                    </a:p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start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values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Arial Nova" panose="020B0504020202020204" pitchFamily="34" charset="0"/>
                        </a:rPr>
                        <a:t>Time_on_day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Arial Nova" panose="020B0504020202020204" pitchFamily="34" charset="0"/>
                        </a:rPr>
                        <a:t>Day_of_week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Arial Nova" panose="020B0504020202020204" pitchFamily="34" charset="0"/>
                        </a:rPr>
                        <a:t>Hours_from</a:t>
                      </a:r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_</a:t>
                      </a:r>
                    </a:p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start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Arial Nova" panose="020B0504020202020204" pitchFamily="34" charset="0"/>
                        </a:rPr>
                        <a:t>Categorical_id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05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ID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TIME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TARGET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KNOWN_INPUT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KNOWN_INPUT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KNOWN_INPUT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STATIC_INPUT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311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REAL_VALUED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REAL_VALUED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  <a:p>
                      <a:pPr latinLnBrk="1"/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REAL_VALUED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  <a:p>
                      <a:pPr latinLnBrk="1"/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REAL_VALUED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  <a:p>
                      <a:pPr latinLnBrk="1"/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REAL_VALUED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  <a:p>
                      <a:pPr latinLnBrk="1"/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REAL_VALUED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  <a:p>
                      <a:pPr latinLnBrk="1"/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CATEGORICAL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211365"/>
                  </a:ext>
                </a:extLst>
              </a:tr>
            </a:tbl>
          </a:graphicData>
        </a:graphic>
      </p:graphicFrame>
      <p:sp>
        <p:nvSpPr>
          <p:cNvPr id="33" name="Feature 개수만큼 (j개)">
            <a:extLst>
              <a:ext uri="{FF2B5EF4-FFF2-40B4-BE49-F238E27FC236}">
                <a16:creationId xmlns:a16="http://schemas.microsoft.com/office/drawing/2014/main" id="{277ED563-557B-4634-96F4-2662828BE8FB}"/>
              </a:ext>
            </a:extLst>
          </p:cNvPr>
          <p:cNvSpPr txBox="1"/>
          <p:nvPr/>
        </p:nvSpPr>
        <p:spPr>
          <a:xfrm>
            <a:off x="193134" y="1107393"/>
            <a:ext cx="2148984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총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440 route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freeways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1208984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12월 아이스크림의 예측 판매량은 ?"/>
          <p:cNvSpPr txBox="1"/>
          <p:nvPr/>
        </p:nvSpPr>
        <p:spPr>
          <a:xfrm>
            <a:off x="184721" y="938530"/>
            <a:ext cx="1656862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Traffic dataset 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00" name="T 일 input 값"/>
          <p:cNvSpPr txBox="1"/>
          <p:nvPr/>
        </p:nvSpPr>
        <p:spPr>
          <a:xfrm>
            <a:off x="1608025" y="1351012"/>
            <a:ext cx="9239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4" name="Feature 개수만큼 (j개)">
            <a:extLst>
              <a:ext uri="{FF2B5EF4-FFF2-40B4-BE49-F238E27FC236}">
                <a16:creationId xmlns:a16="http://schemas.microsoft.com/office/drawing/2014/main" id="{C8137E61-A8FB-4B7C-BE4E-F205CB4DCFDA}"/>
              </a:ext>
            </a:extLst>
          </p:cNvPr>
          <p:cNvSpPr txBox="1"/>
          <p:nvPr/>
        </p:nvSpPr>
        <p:spPr>
          <a:xfrm>
            <a:off x="239634" y="1376223"/>
            <a:ext cx="345382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 ~ 168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/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다음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24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시간을 예측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(169 ~192)</a:t>
            </a:r>
          </a:p>
          <a:p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sz="1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1" name="스크린샷 2021-03-25 오후 6.18.03.png" descr="스크린샷 2021-03-25 오후 6.18.03.png">
            <a:extLst>
              <a:ext uri="{FF2B5EF4-FFF2-40B4-BE49-F238E27FC236}">
                <a16:creationId xmlns:a16="http://schemas.microsoft.com/office/drawing/2014/main" id="{066D0AB1-F8CA-4F0C-847B-EC75A9EE5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90" y="1742538"/>
            <a:ext cx="6310828" cy="128297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A47990-418A-46A4-9C3D-F2424E9EBAB8}"/>
              </a:ext>
            </a:extLst>
          </p:cNvPr>
          <p:cNvSpPr txBox="1"/>
          <p:nvPr/>
        </p:nvSpPr>
        <p:spPr>
          <a:xfrm>
            <a:off x="3161644" y="1816933"/>
            <a:ext cx="481780" cy="26160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solidFill>
                  <a:srgbClr val="000000"/>
                </a:solidFill>
                <a:latin typeface="Blackadder ITC" panose="04020505051007020D02" pitchFamily="82" charset="0"/>
                <a:ea typeface="+mj-ea"/>
                <a:cs typeface="+mj-cs"/>
              </a:rPr>
              <a:t>T</a:t>
            </a:r>
            <a:r>
              <a:rPr lang="en-US" altLang="ko-KR" sz="11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=24</a:t>
            </a:r>
            <a:endParaRPr kumimoji="0" lang="ko-KR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0DCA22-5E14-4772-8E9E-5C8C95D8E714}"/>
              </a:ext>
            </a:extLst>
          </p:cNvPr>
          <p:cNvSpPr txBox="1"/>
          <p:nvPr/>
        </p:nvSpPr>
        <p:spPr>
          <a:xfrm>
            <a:off x="1846749" y="2345808"/>
            <a:ext cx="481780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t=169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A95BD2-9466-4047-B1DD-C88426DA992C}"/>
              </a:ext>
            </a:extLst>
          </p:cNvPr>
          <p:cNvSpPr txBox="1"/>
          <p:nvPr/>
        </p:nvSpPr>
        <p:spPr>
          <a:xfrm>
            <a:off x="1846749" y="1678434"/>
            <a:ext cx="481780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t=193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pic>
        <p:nvPicPr>
          <p:cNvPr id="35" name="IMG_C0F105697AC3-1.jpeg" descr="IMG_C0F105697AC3-1.jpeg">
            <a:extLst>
              <a:ext uri="{FF2B5EF4-FFF2-40B4-BE49-F238E27FC236}">
                <a16:creationId xmlns:a16="http://schemas.microsoft.com/office/drawing/2014/main" id="{5BF4BF2E-0993-4D36-A031-B42DDEC7A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827" y="248262"/>
            <a:ext cx="3656844" cy="2777247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2A974E4-786B-42B3-A84C-9F76B32F1B57}"/>
              </a:ext>
            </a:extLst>
          </p:cNvPr>
          <p:cNvSpPr txBox="1"/>
          <p:nvPr/>
        </p:nvSpPr>
        <p:spPr>
          <a:xfrm>
            <a:off x="7373733" y="2576838"/>
            <a:ext cx="1449252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  t=1    …    t=168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DC74A76-EE4B-4B8C-A04C-51507FFBC911}"/>
              </a:ext>
            </a:extLst>
          </p:cNvPr>
          <p:cNvSpPr txBox="1"/>
          <p:nvPr/>
        </p:nvSpPr>
        <p:spPr>
          <a:xfrm>
            <a:off x="8706346" y="179652"/>
            <a:ext cx="2011533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  t=169         t=170  …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38" name="Feature 개수만큼 (j개)">
            <a:extLst>
              <a:ext uri="{FF2B5EF4-FFF2-40B4-BE49-F238E27FC236}">
                <a16:creationId xmlns:a16="http://schemas.microsoft.com/office/drawing/2014/main" id="{3F235856-69EC-406C-8ABA-3DAA1BB097F3}"/>
              </a:ext>
            </a:extLst>
          </p:cNvPr>
          <p:cNvSpPr txBox="1"/>
          <p:nvPr/>
        </p:nvSpPr>
        <p:spPr>
          <a:xfrm>
            <a:off x="229790" y="3183186"/>
            <a:ext cx="345382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 ~ 169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/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다음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24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시간을 예측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(170 ~193)</a:t>
            </a:r>
          </a:p>
          <a:p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sz="1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9" name="스크린샷 2021-03-25 오후 6.18.03.png" descr="스크린샷 2021-03-25 오후 6.18.03.png">
            <a:extLst>
              <a:ext uri="{FF2B5EF4-FFF2-40B4-BE49-F238E27FC236}">
                <a16:creationId xmlns:a16="http://schemas.microsoft.com/office/drawing/2014/main" id="{65151AEB-351B-46BE-962E-A1D84FBFB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90" y="3737184"/>
            <a:ext cx="6310828" cy="1282971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DF6471C-7BCA-4AD4-8CBF-537E3038E7FC}"/>
              </a:ext>
            </a:extLst>
          </p:cNvPr>
          <p:cNvSpPr txBox="1"/>
          <p:nvPr/>
        </p:nvSpPr>
        <p:spPr>
          <a:xfrm>
            <a:off x="3161644" y="3811579"/>
            <a:ext cx="481780" cy="26160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solidFill>
                  <a:srgbClr val="000000"/>
                </a:solidFill>
                <a:latin typeface="Blackadder ITC" panose="04020505051007020D02" pitchFamily="82" charset="0"/>
                <a:ea typeface="+mj-ea"/>
                <a:cs typeface="+mj-cs"/>
              </a:rPr>
              <a:t>T</a:t>
            </a:r>
            <a:r>
              <a:rPr lang="en-US" altLang="ko-KR" sz="11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=24</a:t>
            </a:r>
            <a:endParaRPr kumimoji="0" lang="ko-KR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F6D374F-50B6-4233-A5B1-5890AE141F21}"/>
              </a:ext>
            </a:extLst>
          </p:cNvPr>
          <p:cNvSpPr txBox="1"/>
          <p:nvPr/>
        </p:nvSpPr>
        <p:spPr>
          <a:xfrm>
            <a:off x="1846749" y="4340454"/>
            <a:ext cx="481780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t=170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2EDB59D-75FD-4B12-BA74-BD1064BC0F99}"/>
              </a:ext>
            </a:extLst>
          </p:cNvPr>
          <p:cNvSpPr txBox="1"/>
          <p:nvPr/>
        </p:nvSpPr>
        <p:spPr>
          <a:xfrm>
            <a:off x="1846749" y="3673080"/>
            <a:ext cx="481780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t=194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pic>
        <p:nvPicPr>
          <p:cNvPr id="43" name="IMG_C0F105697AC3-1.jpeg" descr="IMG_C0F105697AC3-1.jpeg">
            <a:extLst>
              <a:ext uri="{FF2B5EF4-FFF2-40B4-BE49-F238E27FC236}">
                <a16:creationId xmlns:a16="http://schemas.microsoft.com/office/drawing/2014/main" id="{90B644DE-8B37-4912-9974-6C3B41F97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827" y="3313983"/>
            <a:ext cx="3656844" cy="2777247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0B5DFAA-F1F0-44F0-A403-63B650F0500A}"/>
              </a:ext>
            </a:extLst>
          </p:cNvPr>
          <p:cNvSpPr txBox="1"/>
          <p:nvPr/>
        </p:nvSpPr>
        <p:spPr>
          <a:xfrm>
            <a:off x="7373733" y="5642559"/>
            <a:ext cx="1449252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  t=2    …    t=169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2CD8937-DEDE-4A98-B1B0-F08289875555}"/>
              </a:ext>
            </a:extLst>
          </p:cNvPr>
          <p:cNvSpPr txBox="1"/>
          <p:nvPr/>
        </p:nvSpPr>
        <p:spPr>
          <a:xfrm>
            <a:off x="8706346" y="3245373"/>
            <a:ext cx="2011533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  t=170         t=171  …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47" name="Feature 개수만큼 (j개)">
            <a:extLst>
              <a:ext uri="{FF2B5EF4-FFF2-40B4-BE49-F238E27FC236}">
                <a16:creationId xmlns:a16="http://schemas.microsoft.com/office/drawing/2014/main" id="{9A8FCC92-C0BB-4858-A046-8922FC8AF0D0}"/>
              </a:ext>
            </a:extLst>
          </p:cNvPr>
          <p:cNvSpPr txBox="1"/>
          <p:nvPr/>
        </p:nvSpPr>
        <p:spPr>
          <a:xfrm>
            <a:off x="3514703" y="5226372"/>
            <a:ext cx="257441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…</a:t>
            </a:r>
          </a:p>
          <a:p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sz="1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8" name="Feature 개수만큼 (j개)">
            <a:extLst>
              <a:ext uri="{FF2B5EF4-FFF2-40B4-BE49-F238E27FC236}">
                <a16:creationId xmlns:a16="http://schemas.microsoft.com/office/drawing/2014/main" id="{2CE76F18-828D-4ABC-B283-49D48C37B468}"/>
              </a:ext>
            </a:extLst>
          </p:cNvPr>
          <p:cNvSpPr txBox="1"/>
          <p:nvPr/>
        </p:nvSpPr>
        <p:spPr>
          <a:xfrm>
            <a:off x="2249617" y="5731830"/>
            <a:ext cx="3101168" cy="784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~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총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Y[t]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개수만큼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  <a:p>
            <a:pPr algn="ctr"/>
            <a:endParaRPr lang="en-US" altLang="ko-KR" sz="1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Y[169]  ~ Y[t]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개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training examples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sz="1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3" name="Variable Selection Networks = VSN">
            <a:extLst>
              <a:ext uri="{FF2B5EF4-FFF2-40B4-BE49-F238E27FC236}">
                <a16:creationId xmlns:a16="http://schemas.microsoft.com/office/drawing/2014/main" id="{69CBD17D-E8C1-4F76-8706-FAC8E188FA6C}"/>
              </a:ext>
            </a:extLst>
          </p:cNvPr>
          <p:cNvSpPr txBox="1"/>
          <p:nvPr/>
        </p:nvSpPr>
        <p:spPr>
          <a:xfrm>
            <a:off x="229790" y="148873"/>
            <a:ext cx="5792836" cy="369332"/>
          </a:xfrm>
          <a:prstGeom prst="rect">
            <a:avLst/>
          </a:prstGeom>
          <a:ln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 셋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 – </a:t>
            </a:r>
            <a:r>
              <a:rPr lang="en-US" altLang="ko-KR" sz="1600" dirty="0">
                <a:latin typeface="American Typewriter"/>
                <a:ea typeface="08서울남산체 EB" panose="02020603020101020101" pitchFamily="18" charset="-127"/>
              </a:rPr>
              <a:t>The UCI PEM-SF Traffic Dataset</a:t>
            </a:r>
            <a:endParaRPr sz="1600" dirty="0">
              <a:latin typeface="American Typewriter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013367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Variable Selection Networks = VSN"/>
          <p:cNvSpPr txBox="1"/>
          <p:nvPr/>
        </p:nvSpPr>
        <p:spPr>
          <a:xfrm>
            <a:off x="229790" y="148873"/>
            <a:ext cx="5792836" cy="369332"/>
          </a:xfrm>
          <a:prstGeom prst="rect">
            <a:avLst/>
          </a:prstGeom>
          <a:ln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 셋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 – </a:t>
            </a:r>
            <a:r>
              <a:rPr lang="en-US" altLang="ko-KR" sz="1600" dirty="0" err="1">
                <a:latin typeface="American Typewriter"/>
                <a:ea typeface="08서울남산체 EB" panose="02020603020101020101" pitchFamily="18" charset="-127"/>
              </a:rPr>
              <a:t>Favorita</a:t>
            </a:r>
            <a:r>
              <a:rPr lang="en-US" altLang="ko-KR" sz="1600" dirty="0">
                <a:latin typeface="American Typewriter"/>
                <a:ea typeface="08서울남산체 EB" panose="02020603020101020101" pitchFamily="18" charset="-127"/>
              </a:rPr>
              <a:t> Grocery Sales Dataset</a:t>
            </a:r>
            <a:endParaRPr sz="1600" dirty="0">
              <a:latin typeface="American Typewriter"/>
              <a:ea typeface="08서울남산체 EB" panose="02020603020101020101" pitchFamily="18" charset="-127"/>
            </a:endParaRPr>
          </a:p>
        </p:txBody>
      </p:sp>
      <p:sp>
        <p:nvSpPr>
          <p:cNvPr id="298" name="12월 아이스크림의 예측 판매량은 ?"/>
          <p:cNvSpPr txBox="1"/>
          <p:nvPr/>
        </p:nvSpPr>
        <p:spPr>
          <a:xfrm>
            <a:off x="171589" y="661330"/>
            <a:ext cx="8655573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총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8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개의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dataset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  <a:hlinkClick r:id="rId2"/>
              </a:rPr>
              <a:t>https://www.kaggle.com/c/favorita-grocery-sales-forecasting/rules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00" name="T 일 input 값"/>
          <p:cNvSpPr txBox="1"/>
          <p:nvPr/>
        </p:nvSpPr>
        <p:spPr>
          <a:xfrm>
            <a:off x="1608025" y="1351012"/>
            <a:ext cx="9239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760AC39A-B9A6-4635-86F3-E523DBB4F1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89" y="1228502"/>
            <a:ext cx="2549345" cy="2147494"/>
          </a:xfrm>
          <a:prstGeom prst="rect">
            <a:avLst/>
          </a:prstGeom>
        </p:spPr>
      </p:pic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F7EE9F92-21BC-4BB0-84AB-E0F61F5C52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29" y="3827907"/>
            <a:ext cx="3585157" cy="2126197"/>
          </a:xfrm>
          <a:prstGeom prst="rect">
            <a:avLst/>
          </a:prstGeom>
        </p:spPr>
      </p:pic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8BA7CE97-99F1-4150-93F3-F159B8CF4F8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177" y="1239150"/>
            <a:ext cx="3177647" cy="2126198"/>
          </a:xfrm>
          <a:prstGeom prst="rect">
            <a:avLst/>
          </a:prstGeom>
        </p:spPr>
      </p:pic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885A1EC2-3AA3-4711-A972-784DB9698C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265" y="1239150"/>
            <a:ext cx="2414140" cy="4797395"/>
          </a:xfrm>
          <a:prstGeom prst="rect">
            <a:avLst/>
          </a:prstGeom>
        </p:spPr>
      </p:pic>
      <p:sp>
        <p:nvSpPr>
          <p:cNvPr id="45" name="현재 시점 (t)">
            <a:extLst>
              <a:ext uri="{FF2B5EF4-FFF2-40B4-BE49-F238E27FC236}">
                <a16:creationId xmlns:a16="http://schemas.microsoft.com/office/drawing/2014/main" id="{8BAD53E1-2936-4DD5-9129-D9B9B913BB0F}"/>
              </a:ext>
            </a:extLst>
          </p:cNvPr>
          <p:cNvSpPr txBox="1"/>
          <p:nvPr/>
        </p:nvSpPr>
        <p:spPr>
          <a:xfrm>
            <a:off x="6263272" y="171956"/>
            <a:ext cx="1281759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메타데이터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개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0C45262-8502-4EB5-9EE3-CD3726E96A45}"/>
              </a:ext>
            </a:extLst>
          </p:cNvPr>
          <p:cNvSpPr/>
          <p:nvPr/>
        </p:nvSpPr>
        <p:spPr>
          <a:xfrm>
            <a:off x="1156170" y="1219507"/>
            <a:ext cx="544251" cy="254364"/>
          </a:xfrm>
          <a:prstGeom prst="rect">
            <a:avLst/>
          </a:prstGeom>
          <a:solidFill>
            <a:schemeClr val="accent1">
              <a:lumMod val="60000"/>
              <a:lumOff val="40000"/>
              <a:alpha val="53000"/>
            </a:schemeClr>
          </a:solidFill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361DF0A-4086-4C39-893A-C6FAB7E10475}"/>
              </a:ext>
            </a:extLst>
          </p:cNvPr>
          <p:cNvSpPr/>
          <p:nvPr/>
        </p:nvSpPr>
        <p:spPr>
          <a:xfrm>
            <a:off x="4703874" y="1258230"/>
            <a:ext cx="544251" cy="254364"/>
          </a:xfrm>
          <a:prstGeom prst="rect">
            <a:avLst/>
          </a:prstGeom>
          <a:solidFill>
            <a:schemeClr val="accent1">
              <a:lumMod val="60000"/>
              <a:lumOff val="40000"/>
              <a:alpha val="53000"/>
            </a:schemeClr>
          </a:solidFill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DFBC4E6-A2D7-46B7-BD2C-5ADBDD628360}"/>
              </a:ext>
            </a:extLst>
          </p:cNvPr>
          <p:cNvSpPr/>
          <p:nvPr/>
        </p:nvSpPr>
        <p:spPr>
          <a:xfrm>
            <a:off x="8097185" y="1431452"/>
            <a:ext cx="544251" cy="254364"/>
          </a:xfrm>
          <a:prstGeom prst="rect">
            <a:avLst/>
          </a:prstGeom>
          <a:solidFill>
            <a:schemeClr val="accent1">
              <a:lumMod val="60000"/>
              <a:lumOff val="40000"/>
              <a:alpha val="53000"/>
            </a:schemeClr>
          </a:solidFill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1FF9D7D-B959-4E7A-9311-FDBA5EF2A92E}"/>
              </a:ext>
            </a:extLst>
          </p:cNvPr>
          <p:cNvSpPr/>
          <p:nvPr/>
        </p:nvSpPr>
        <p:spPr>
          <a:xfrm>
            <a:off x="2681358" y="3688804"/>
            <a:ext cx="883646" cy="254364"/>
          </a:xfrm>
          <a:prstGeom prst="rect">
            <a:avLst/>
          </a:prstGeom>
          <a:solidFill>
            <a:schemeClr val="accent1">
              <a:lumMod val="60000"/>
              <a:lumOff val="40000"/>
              <a:alpha val="53000"/>
            </a:schemeClr>
          </a:solidFill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749825487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">
            <a:extLst>
              <a:ext uri="{FF2B5EF4-FFF2-40B4-BE49-F238E27FC236}">
                <a16:creationId xmlns:a16="http://schemas.microsoft.com/office/drawing/2014/main" id="{D449AA27-6613-4F13-BB0B-269C4D3EBB01}"/>
              </a:ext>
            </a:extLst>
          </p:cNvPr>
          <p:cNvSpPr/>
          <p:nvPr/>
        </p:nvSpPr>
        <p:spPr>
          <a:xfrm>
            <a:off x="937476" y="3556220"/>
            <a:ext cx="4868400" cy="17163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45719" rIns="45719" anchor="ctr"/>
          <a:lstStyle/>
          <a:p>
            <a:endParaRPr/>
          </a:p>
        </p:txBody>
      </p:sp>
      <p:sp>
        <p:nvSpPr>
          <p:cNvPr id="300" name="T 일 input 값"/>
          <p:cNvSpPr txBox="1"/>
          <p:nvPr/>
        </p:nvSpPr>
        <p:spPr>
          <a:xfrm>
            <a:off x="1608025" y="1351012"/>
            <a:ext cx="9239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8" name="선">
            <a:extLst>
              <a:ext uri="{FF2B5EF4-FFF2-40B4-BE49-F238E27FC236}">
                <a16:creationId xmlns:a16="http://schemas.microsoft.com/office/drawing/2014/main" id="{06992E48-5592-4C55-83C8-71A370609E87}"/>
              </a:ext>
            </a:extLst>
          </p:cNvPr>
          <p:cNvSpPr/>
          <p:nvPr/>
        </p:nvSpPr>
        <p:spPr>
          <a:xfrm>
            <a:off x="2897554" y="3882878"/>
            <a:ext cx="1428894" cy="1"/>
          </a:xfrm>
          <a:prstGeom prst="line">
            <a:avLst/>
          </a:prstGeom>
          <a:ln w="38100">
            <a:solidFill>
              <a:srgbClr val="535353"/>
            </a:solidFill>
            <a:prstDash val="sysDot"/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9" name="선 선" descr="선 선">
            <a:extLst>
              <a:ext uri="{FF2B5EF4-FFF2-40B4-BE49-F238E27FC236}">
                <a16:creationId xmlns:a16="http://schemas.microsoft.com/office/drawing/2014/main" id="{D8FF151C-CE81-4F94-BFE2-5763AF0BF90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570649" y="4094166"/>
            <a:ext cx="659286" cy="299399"/>
          </a:xfrm>
          <a:prstGeom prst="rect">
            <a:avLst/>
          </a:prstGeom>
        </p:spPr>
      </p:pic>
      <p:sp>
        <p:nvSpPr>
          <p:cNvPr id="60" name="현재 시점 (t)">
            <a:extLst>
              <a:ext uri="{FF2B5EF4-FFF2-40B4-BE49-F238E27FC236}">
                <a16:creationId xmlns:a16="http://schemas.microsoft.com/office/drawing/2014/main" id="{6DF03E66-4F14-4FA6-B701-693BF3494608}"/>
              </a:ext>
            </a:extLst>
          </p:cNvPr>
          <p:cNvSpPr txBox="1"/>
          <p:nvPr/>
        </p:nvSpPr>
        <p:spPr>
          <a:xfrm>
            <a:off x="2592233" y="4628332"/>
            <a:ext cx="108779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현재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(t)</a:t>
            </a:r>
          </a:p>
        </p:txBody>
      </p:sp>
      <p:pic>
        <p:nvPicPr>
          <p:cNvPr id="61" name="선 선" descr="선 선">
            <a:extLst>
              <a:ext uri="{FF2B5EF4-FFF2-40B4-BE49-F238E27FC236}">
                <a16:creationId xmlns:a16="http://schemas.microsoft.com/office/drawing/2014/main" id="{4F20F210-52F1-41DF-9B54-C6D9D13282B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954949" y="4069819"/>
            <a:ext cx="659286" cy="299399"/>
          </a:xfrm>
          <a:prstGeom prst="rect">
            <a:avLst/>
          </a:prstGeom>
        </p:spPr>
      </p:pic>
      <p:sp>
        <p:nvSpPr>
          <p:cNvPr id="62" name="t 시점 이후 예측값은?">
            <a:extLst>
              <a:ext uri="{FF2B5EF4-FFF2-40B4-BE49-F238E27FC236}">
                <a16:creationId xmlns:a16="http://schemas.microsoft.com/office/drawing/2014/main" id="{EA5AB929-F9D4-4462-AABC-233BF97BF2FB}"/>
              </a:ext>
            </a:extLst>
          </p:cNvPr>
          <p:cNvSpPr txBox="1"/>
          <p:nvPr/>
        </p:nvSpPr>
        <p:spPr>
          <a:xfrm>
            <a:off x="3939020" y="4647205"/>
            <a:ext cx="1711364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500" u="sng">
                <a:latin typeface="+mn-lt"/>
                <a:ea typeface="+mn-ea"/>
                <a:cs typeface="+mn-cs"/>
                <a:sym typeface="Helvetica"/>
              </a:defRPr>
            </a:pPr>
            <a:r>
              <a:rPr lang="ko-KR" altLang="en-US" dirty="0">
                <a:latin typeface="Brush Script MT Italic"/>
                <a:ea typeface="08서울남산체 EB" panose="02020603020101020101" pitchFamily="18" charset="-127"/>
                <a:sym typeface="Brush Script MT Italic"/>
              </a:rPr>
              <a:t>다음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  <a:sym typeface="Brush Script MT Italic"/>
              </a:rPr>
              <a:t>30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  <a:sym typeface="Brush Script MT Italic"/>
              </a:rPr>
              <a:t>일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예측값은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?</a:t>
            </a:r>
          </a:p>
        </p:txBody>
      </p:sp>
      <p:sp>
        <p:nvSpPr>
          <p:cNvPr id="63" name="선">
            <a:extLst>
              <a:ext uri="{FF2B5EF4-FFF2-40B4-BE49-F238E27FC236}">
                <a16:creationId xmlns:a16="http://schemas.microsoft.com/office/drawing/2014/main" id="{13B8DE1F-A414-4F16-A5AB-0B9FF3BE0667}"/>
              </a:ext>
            </a:extLst>
          </p:cNvPr>
          <p:cNvSpPr/>
          <p:nvPr/>
        </p:nvSpPr>
        <p:spPr>
          <a:xfrm>
            <a:off x="1487854" y="3886655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4" name="선 선" descr="선 선">
            <a:extLst>
              <a:ext uri="{FF2B5EF4-FFF2-40B4-BE49-F238E27FC236}">
                <a16:creationId xmlns:a16="http://schemas.microsoft.com/office/drawing/2014/main" id="{D35A55A2-1B95-4886-922A-0940D0A4048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186349" y="4105647"/>
            <a:ext cx="659286" cy="299399"/>
          </a:xfrm>
          <a:prstGeom prst="rect">
            <a:avLst/>
          </a:prstGeom>
        </p:spPr>
      </p:pic>
      <p:sp>
        <p:nvSpPr>
          <p:cNvPr id="66" name="현재 시점 - k시점…">
            <a:extLst>
              <a:ext uri="{FF2B5EF4-FFF2-40B4-BE49-F238E27FC236}">
                <a16:creationId xmlns:a16="http://schemas.microsoft.com/office/drawing/2014/main" id="{FDD0B9A5-1E91-42F6-B4C3-0AC07720FA06}"/>
              </a:ext>
            </a:extLst>
          </p:cNvPr>
          <p:cNvSpPr txBox="1"/>
          <p:nvPr/>
        </p:nvSpPr>
        <p:spPr>
          <a:xfrm>
            <a:off x="981365" y="4573509"/>
            <a:ext cx="1576070" cy="49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현재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- 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90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dirty="0"/>
              <a:t>; </a:t>
            </a:r>
            <a:r>
              <a:rPr lang="en-US" altLang="ko-KR" dirty="0"/>
              <a:t>Window</a:t>
            </a:r>
          </a:p>
        </p:txBody>
      </p:sp>
      <p:sp>
        <p:nvSpPr>
          <p:cNvPr id="69" name="직사각형">
            <a:extLst>
              <a:ext uri="{FF2B5EF4-FFF2-40B4-BE49-F238E27FC236}">
                <a16:creationId xmlns:a16="http://schemas.microsoft.com/office/drawing/2014/main" id="{22D3C46E-42F1-4DC0-9CCF-95FC34E4D23F}"/>
              </a:ext>
            </a:extLst>
          </p:cNvPr>
          <p:cNvSpPr/>
          <p:nvPr/>
        </p:nvSpPr>
        <p:spPr>
          <a:xfrm>
            <a:off x="6275029" y="3368893"/>
            <a:ext cx="5468614" cy="2016304"/>
          </a:xfrm>
          <a:prstGeom prst="rect">
            <a:avLst/>
          </a:prstGeom>
          <a:gradFill>
            <a:gsLst>
              <a:gs pos="0">
                <a:schemeClr val="accent4">
                  <a:hueOff val="35631"/>
                  <a:lumOff val="13260"/>
                </a:schemeClr>
              </a:gs>
              <a:gs pos="100000">
                <a:schemeClr val="accent4">
                  <a:hueOff val="33077"/>
                  <a:lumOff val="12216"/>
                </a:schemeClr>
              </a:gs>
            </a:gsLst>
            <a:lin ang="5400000"/>
          </a:gradFill>
          <a:ln w="6350">
            <a:solidFill>
              <a:schemeClr val="accent4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0" name="이용할 features 4가지">
            <a:extLst>
              <a:ext uri="{FF2B5EF4-FFF2-40B4-BE49-F238E27FC236}">
                <a16:creationId xmlns:a16="http://schemas.microsoft.com/office/drawing/2014/main" id="{49DCABE9-5EEA-448C-A7D5-BB8DEEC5175B}"/>
              </a:ext>
            </a:extLst>
          </p:cNvPr>
          <p:cNvSpPr txBox="1"/>
          <p:nvPr/>
        </p:nvSpPr>
        <p:spPr>
          <a:xfrm>
            <a:off x="6275029" y="3004925"/>
            <a:ext cx="1937388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이용할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features 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가지</a:t>
            </a:r>
          </a:p>
        </p:txBody>
      </p:sp>
      <p:sp>
        <p:nvSpPr>
          <p:cNvPr id="71" name="선">
            <a:extLst>
              <a:ext uri="{FF2B5EF4-FFF2-40B4-BE49-F238E27FC236}">
                <a16:creationId xmlns:a16="http://schemas.microsoft.com/office/drawing/2014/main" id="{84E8205D-C2BB-4EFE-A059-FD664280E49A}"/>
              </a:ext>
            </a:extLst>
          </p:cNvPr>
          <p:cNvSpPr/>
          <p:nvPr/>
        </p:nvSpPr>
        <p:spPr>
          <a:xfrm>
            <a:off x="6470664" y="3607523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  <a:tail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2" name="선">
            <a:extLst>
              <a:ext uri="{FF2B5EF4-FFF2-40B4-BE49-F238E27FC236}">
                <a16:creationId xmlns:a16="http://schemas.microsoft.com/office/drawing/2014/main" id="{664BF5CA-EF94-41CF-B4F3-93E48F8E9CDE}"/>
              </a:ext>
            </a:extLst>
          </p:cNvPr>
          <p:cNvSpPr/>
          <p:nvPr/>
        </p:nvSpPr>
        <p:spPr>
          <a:xfrm>
            <a:off x="7880364" y="3607523"/>
            <a:ext cx="1428894" cy="1"/>
          </a:xfrm>
          <a:prstGeom prst="line">
            <a:avLst/>
          </a:prstGeom>
          <a:ln w="38100">
            <a:solidFill>
              <a:srgbClr val="535353"/>
            </a:solidFill>
            <a:prstDash val="sysDot"/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3" name="t-k : t 까지의…">
            <a:extLst>
              <a:ext uri="{FF2B5EF4-FFF2-40B4-BE49-F238E27FC236}">
                <a16:creationId xmlns:a16="http://schemas.microsoft.com/office/drawing/2014/main" id="{95C32023-41D8-448D-AACF-68E0AE8495CE}"/>
              </a:ext>
            </a:extLst>
          </p:cNvPr>
          <p:cNvSpPr txBox="1"/>
          <p:nvPr/>
        </p:nvSpPr>
        <p:spPr>
          <a:xfrm>
            <a:off x="6633251" y="3635104"/>
            <a:ext cx="1281521" cy="50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t-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90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: t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까지의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Outputs</a:t>
            </a:r>
          </a:p>
        </p:txBody>
      </p:sp>
      <p:sp>
        <p:nvSpPr>
          <p:cNvPr id="74" name="선">
            <a:extLst>
              <a:ext uri="{FF2B5EF4-FFF2-40B4-BE49-F238E27FC236}">
                <a16:creationId xmlns:a16="http://schemas.microsoft.com/office/drawing/2014/main" id="{F360EE2E-4304-4C55-A1DA-1B86416D3AC6}"/>
              </a:ext>
            </a:extLst>
          </p:cNvPr>
          <p:cNvSpPr/>
          <p:nvPr/>
        </p:nvSpPr>
        <p:spPr>
          <a:xfrm>
            <a:off x="6470664" y="4256631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  <a:tail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5" name="선">
            <a:extLst>
              <a:ext uri="{FF2B5EF4-FFF2-40B4-BE49-F238E27FC236}">
                <a16:creationId xmlns:a16="http://schemas.microsoft.com/office/drawing/2014/main" id="{DA5905D2-A00D-49D5-AA25-F2D272071DC4}"/>
              </a:ext>
            </a:extLst>
          </p:cNvPr>
          <p:cNvSpPr/>
          <p:nvPr/>
        </p:nvSpPr>
        <p:spPr>
          <a:xfrm>
            <a:off x="7880364" y="4256631"/>
            <a:ext cx="1428894" cy="1"/>
          </a:xfrm>
          <a:prstGeom prst="line">
            <a:avLst/>
          </a:prstGeom>
          <a:ln w="38100">
            <a:solidFill>
              <a:srgbClr val="535353"/>
            </a:solidFill>
            <a:prstDash val="sysDot"/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6" name="t-k : t 까지의…">
            <a:extLst>
              <a:ext uri="{FF2B5EF4-FFF2-40B4-BE49-F238E27FC236}">
                <a16:creationId xmlns:a16="http://schemas.microsoft.com/office/drawing/2014/main" id="{89D61385-88E9-4743-B706-B7F0FD9D7842}"/>
              </a:ext>
            </a:extLst>
          </p:cNvPr>
          <p:cNvSpPr txBox="1"/>
          <p:nvPr/>
        </p:nvSpPr>
        <p:spPr>
          <a:xfrm>
            <a:off x="6633251" y="4275253"/>
            <a:ext cx="1281521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t-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90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: t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까지의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측정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features</a:t>
            </a:r>
          </a:p>
        </p:txBody>
      </p:sp>
      <p:sp>
        <p:nvSpPr>
          <p:cNvPr id="77" name="선">
            <a:extLst>
              <a:ext uri="{FF2B5EF4-FFF2-40B4-BE49-F238E27FC236}">
                <a16:creationId xmlns:a16="http://schemas.microsoft.com/office/drawing/2014/main" id="{890FA064-92E4-47BE-A99A-46713C9D16FC}"/>
              </a:ext>
            </a:extLst>
          </p:cNvPr>
          <p:cNvSpPr/>
          <p:nvPr/>
        </p:nvSpPr>
        <p:spPr>
          <a:xfrm>
            <a:off x="6470664" y="4905739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8" name="선">
            <a:extLst>
              <a:ext uri="{FF2B5EF4-FFF2-40B4-BE49-F238E27FC236}">
                <a16:creationId xmlns:a16="http://schemas.microsoft.com/office/drawing/2014/main" id="{7E7E181E-340F-4777-8BA5-AAA5B5093004}"/>
              </a:ext>
            </a:extLst>
          </p:cNvPr>
          <p:cNvSpPr/>
          <p:nvPr/>
        </p:nvSpPr>
        <p:spPr>
          <a:xfrm>
            <a:off x="7880364" y="4896780"/>
            <a:ext cx="142889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  <a:tail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9" name="t-k : t + t 까지의…">
            <a:extLst>
              <a:ext uri="{FF2B5EF4-FFF2-40B4-BE49-F238E27FC236}">
                <a16:creationId xmlns:a16="http://schemas.microsoft.com/office/drawing/2014/main" id="{E0524FC9-A2E3-4FA2-8CB0-D63B8D986B0E}"/>
              </a:ext>
            </a:extLst>
          </p:cNvPr>
          <p:cNvSpPr txBox="1"/>
          <p:nvPr/>
        </p:nvSpPr>
        <p:spPr>
          <a:xfrm>
            <a:off x="7398477" y="4915402"/>
            <a:ext cx="1781248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t-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90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: t + 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  <a:sym typeface="Brush Script MT Italic"/>
              </a:rPr>
              <a:t>30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까지의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known features</a:t>
            </a:r>
          </a:p>
        </p:txBody>
      </p:sp>
      <p:sp>
        <p:nvSpPr>
          <p:cNvPr id="80" name="Static covariates…">
            <a:extLst>
              <a:ext uri="{FF2B5EF4-FFF2-40B4-BE49-F238E27FC236}">
                <a16:creationId xmlns:a16="http://schemas.microsoft.com/office/drawing/2014/main" id="{A1519F48-D3B2-4609-919B-C76E6926D938}"/>
              </a:ext>
            </a:extLst>
          </p:cNvPr>
          <p:cNvSpPr txBox="1"/>
          <p:nvPr/>
        </p:nvSpPr>
        <p:spPr>
          <a:xfrm>
            <a:off x="10201951" y="3579824"/>
            <a:ext cx="1281521" cy="1692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Static covariates </a:t>
            </a: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메타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=&gt; features 를 </a:t>
            </a: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이해할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수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있는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Context 로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같이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넣어줄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예정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1" name="Variable Selection Networks = VSN">
            <a:extLst>
              <a:ext uri="{FF2B5EF4-FFF2-40B4-BE49-F238E27FC236}">
                <a16:creationId xmlns:a16="http://schemas.microsoft.com/office/drawing/2014/main" id="{CC27D32D-84D5-4DDC-8076-CEC276AAD402}"/>
              </a:ext>
            </a:extLst>
          </p:cNvPr>
          <p:cNvSpPr txBox="1"/>
          <p:nvPr/>
        </p:nvSpPr>
        <p:spPr>
          <a:xfrm>
            <a:off x="229790" y="148873"/>
            <a:ext cx="5792836" cy="369332"/>
          </a:xfrm>
          <a:prstGeom prst="rect">
            <a:avLst/>
          </a:prstGeom>
          <a:ln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 셋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 – </a:t>
            </a:r>
            <a:r>
              <a:rPr lang="en-US" altLang="ko-KR" sz="1600" dirty="0" err="1">
                <a:latin typeface="American Typewriter"/>
                <a:ea typeface="08서울남산체 EB" panose="02020603020101020101" pitchFamily="18" charset="-127"/>
              </a:rPr>
              <a:t>Favorita</a:t>
            </a:r>
            <a:r>
              <a:rPr lang="en-US" altLang="ko-KR" sz="1600" dirty="0">
                <a:latin typeface="American Typewriter"/>
                <a:ea typeface="08서울남산체 EB" panose="02020603020101020101" pitchFamily="18" charset="-127"/>
              </a:rPr>
              <a:t> Grocery Sales Dataset</a:t>
            </a:r>
            <a:endParaRPr sz="1600" dirty="0">
              <a:latin typeface="American Typewriter"/>
              <a:ea typeface="08서울남산체 EB" panose="02020603020101020101" pitchFamily="18" charset="-127"/>
            </a:endParaRPr>
          </a:p>
        </p:txBody>
      </p:sp>
      <p:graphicFrame>
        <p:nvGraphicFramePr>
          <p:cNvPr id="32" name="표 4">
            <a:extLst>
              <a:ext uri="{FF2B5EF4-FFF2-40B4-BE49-F238E27FC236}">
                <a16:creationId xmlns:a16="http://schemas.microsoft.com/office/drawing/2014/main" id="{5EDCBC8D-76D1-416A-8E3D-7649D486E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233516"/>
              </p:ext>
            </p:extLst>
          </p:nvPr>
        </p:nvGraphicFramePr>
        <p:xfrm>
          <a:off x="120588" y="1158353"/>
          <a:ext cx="11950823" cy="12852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536348">
                  <a:extLst>
                    <a:ext uri="{9D8B030D-6E8A-4147-A177-3AD203B41FA5}">
                      <a16:colId xmlns:a16="http://schemas.microsoft.com/office/drawing/2014/main" val="3120299097"/>
                    </a:ext>
                  </a:extLst>
                </a:gridCol>
                <a:gridCol w="544369">
                  <a:extLst>
                    <a:ext uri="{9D8B030D-6E8A-4147-A177-3AD203B41FA5}">
                      <a16:colId xmlns:a16="http://schemas.microsoft.com/office/drawing/2014/main" val="3832616097"/>
                    </a:ext>
                  </a:extLst>
                </a:gridCol>
                <a:gridCol w="525960">
                  <a:extLst>
                    <a:ext uri="{9D8B030D-6E8A-4147-A177-3AD203B41FA5}">
                      <a16:colId xmlns:a16="http://schemas.microsoft.com/office/drawing/2014/main" val="2551176676"/>
                    </a:ext>
                  </a:extLst>
                </a:gridCol>
                <a:gridCol w="566850">
                  <a:extLst>
                    <a:ext uri="{9D8B030D-6E8A-4147-A177-3AD203B41FA5}">
                      <a16:colId xmlns:a16="http://schemas.microsoft.com/office/drawing/2014/main" val="3864186974"/>
                    </a:ext>
                  </a:extLst>
                </a:gridCol>
                <a:gridCol w="568455">
                  <a:extLst>
                    <a:ext uri="{9D8B030D-6E8A-4147-A177-3AD203B41FA5}">
                      <a16:colId xmlns:a16="http://schemas.microsoft.com/office/drawing/2014/main" val="2319596375"/>
                    </a:ext>
                  </a:extLst>
                </a:gridCol>
                <a:gridCol w="527934">
                  <a:extLst>
                    <a:ext uri="{9D8B030D-6E8A-4147-A177-3AD203B41FA5}">
                      <a16:colId xmlns:a16="http://schemas.microsoft.com/office/drawing/2014/main" val="114041657"/>
                    </a:ext>
                  </a:extLst>
                </a:gridCol>
                <a:gridCol w="563621">
                  <a:extLst>
                    <a:ext uri="{9D8B030D-6E8A-4147-A177-3AD203B41FA5}">
                      <a16:colId xmlns:a16="http://schemas.microsoft.com/office/drawing/2014/main" val="4033566695"/>
                    </a:ext>
                  </a:extLst>
                </a:gridCol>
                <a:gridCol w="684221">
                  <a:extLst>
                    <a:ext uri="{9D8B030D-6E8A-4147-A177-3AD203B41FA5}">
                      <a16:colId xmlns:a16="http://schemas.microsoft.com/office/drawing/2014/main" val="1135429295"/>
                    </a:ext>
                  </a:extLst>
                </a:gridCol>
                <a:gridCol w="418456">
                  <a:extLst>
                    <a:ext uri="{9D8B030D-6E8A-4147-A177-3AD203B41FA5}">
                      <a16:colId xmlns:a16="http://schemas.microsoft.com/office/drawing/2014/main" val="397884798"/>
                    </a:ext>
                  </a:extLst>
                </a:gridCol>
                <a:gridCol w="490380">
                  <a:extLst>
                    <a:ext uri="{9D8B030D-6E8A-4147-A177-3AD203B41FA5}">
                      <a16:colId xmlns:a16="http://schemas.microsoft.com/office/drawing/2014/main" val="1810997637"/>
                    </a:ext>
                  </a:extLst>
                </a:gridCol>
                <a:gridCol w="470762">
                  <a:extLst>
                    <a:ext uri="{9D8B030D-6E8A-4147-A177-3AD203B41FA5}">
                      <a16:colId xmlns:a16="http://schemas.microsoft.com/office/drawing/2014/main" val="4036465001"/>
                    </a:ext>
                  </a:extLst>
                </a:gridCol>
                <a:gridCol w="470762">
                  <a:extLst>
                    <a:ext uri="{9D8B030D-6E8A-4147-A177-3AD203B41FA5}">
                      <a16:colId xmlns:a16="http://schemas.microsoft.com/office/drawing/2014/main" val="2880815819"/>
                    </a:ext>
                  </a:extLst>
                </a:gridCol>
                <a:gridCol w="470762">
                  <a:extLst>
                    <a:ext uri="{9D8B030D-6E8A-4147-A177-3AD203B41FA5}">
                      <a16:colId xmlns:a16="http://schemas.microsoft.com/office/drawing/2014/main" val="1070875268"/>
                    </a:ext>
                  </a:extLst>
                </a:gridCol>
                <a:gridCol w="470762">
                  <a:extLst>
                    <a:ext uri="{9D8B030D-6E8A-4147-A177-3AD203B41FA5}">
                      <a16:colId xmlns:a16="http://schemas.microsoft.com/office/drawing/2014/main" val="2215544589"/>
                    </a:ext>
                  </a:extLst>
                </a:gridCol>
                <a:gridCol w="470762">
                  <a:extLst>
                    <a:ext uri="{9D8B030D-6E8A-4147-A177-3AD203B41FA5}">
                      <a16:colId xmlns:a16="http://schemas.microsoft.com/office/drawing/2014/main" val="1680024166"/>
                    </a:ext>
                  </a:extLst>
                </a:gridCol>
                <a:gridCol w="470762">
                  <a:extLst>
                    <a:ext uri="{9D8B030D-6E8A-4147-A177-3AD203B41FA5}">
                      <a16:colId xmlns:a16="http://schemas.microsoft.com/office/drawing/2014/main" val="1243209045"/>
                    </a:ext>
                  </a:extLst>
                </a:gridCol>
                <a:gridCol w="449641">
                  <a:extLst>
                    <a:ext uri="{9D8B030D-6E8A-4147-A177-3AD203B41FA5}">
                      <a16:colId xmlns:a16="http://schemas.microsoft.com/office/drawing/2014/main" val="288968652"/>
                    </a:ext>
                  </a:extLst>
                </a:gridCol>
                <a:gridCol w="491882">
                  <a:extLst>
                    <a:ext uri="{9D8B030D-6E8A-4147-A177-3AD203B41FA5}">
                      <a16:colId xmlns:a16="http://schemas.microsoft.com/office/drawing/2014/main" val="190347462"/>
                    </a:ext>
                  </a:extLst>
                </a:gridCol>
                <a:gridCol w="677700">
                  <a:extLst>
                    <a:ext uri="{9D8B030D-6E8A-4147-A177-3AD203B41FA5}">
                      <a16:colId xmlns:a16="http://schemas.microsoft.com/office/drawing/2014/main" val="1562338670"/>
                    </a:ext>
                  </a:extLst>
                </a:gridCol>
                <a:gridCol w="656046">
                  <a:extLst>
                    <a:ext uri="{9D8B030D-6E8A-4147-A177-3AD203B41FA5}">
                      <a16:colId xmlns:a16="http://schemas.microsoft.com/office/drawing/2014/main" val="1496601020"/>
                    </a:ext>
                  </a:extLst>
                </a:gridCol>
                <a:gridCol w="683656">
                  <a:extLst>
                    <a:ext uri="{9D8B030D-6E8A-4147-A177-3AD203B41FA5}">
                      <a16:colId xmlns:a16="http://schemas.microsoft.com/office/drawing/2014/main" val="462173611"/>
                    </a:ext>
                  </a:extLst>
                </a:gridCol>
                <a:gridCol w="740732">
                  <a:extLst>
                    <a:ext uri="{9D8B030D-6E8A-4147-A177-3AD203B41FA5}">
                      <a16:colId xmlns:a16="http://schemas.microsoft.com/office/drawing/2014/main" val="1877480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latin typeface="Arial Nova" panose="020B0504020202020204" pitchFamily="34" charset="0"/>
                        </a:rPr>
                        <a:t>Traj_id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date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latin typeface="Arial Nova" panose="020B0504020202020204" pitchFamily="34" charset="0"/>
                        </a:rPr>
                        <a:t>Log_sales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latin typeface="Arial Nova" panose="020B0504020202020204" pitchFamily="34" charset="0"/>
                        </a:rPr>
                        <a:t>Onpromotion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transactions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oil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latin typeface="Arial Nova" panose="020B0504020202020204" pitchFamily="34" charset="0"/>
                        </a:rPr>
                        <a:t>Day_of_week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latin typeface="Arial Nova" panose="020B0504020202020204" pitchFamily="34" charset="0"/>
                        </a:rPr>
                        <a:t>Day_of_month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month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latin typeface="Arial Nova" panose="020B0504020202020204" pitchFamily="34" charset="0"/>
                        </a:rPr>
                        <a:t>National_hol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latin typeface="Arial Nova" panose="020B0504020202020204" pitchFamily="34" charset="0"/>
                        </a:rPr>
                        <a:t>Regional_hol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Local_  </a:t>
                      </a:r>
                      <a:r>
                        <a:rPr lang="en-US" altLang="ko-KR" sz="800" dirty="0" err="1">
                          <a:latin typeface="Arial Nova" panose="020B0504020202020204" pitchFamily="34" charset="0"/>
                        </a:rPr>
                        <a:t>hol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open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latin typeface="Arial Nova" panose="020B0504020202020204" pitchFamily="34" charset="0"/>
                        </a:rPr>
                        <a:t>Item_nbr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latin typeface="Arial Nova" panose="020B0504020202020204" pitchFamily="34" charset="0"/>
                        </a:rPr>
                        <a:t>Store_nbr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city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state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type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cluster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family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class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perishable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05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ID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TIME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TARGET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KNOWN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OBSERVED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OBSERVED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KNOWN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KNOWN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KNOWN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KNOWN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KNOWN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KNWON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KNOWN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STATIC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STATIC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STATIC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STATIC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STATIC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STATIC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STATIC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STATIC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STATIC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311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REAL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DATE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REAL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CATEGORICAL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REAL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REAL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CATEGORICAL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REAL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REAL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CATEGORICAL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CATEGORICAL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CATEGORICAL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REAL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CATEGORICAL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CATEGORICAL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CATEGORICAL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CATEGORICAL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CATEGORICAL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CATEGORICAL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CATEGORICAL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CATEGORICAL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CATEGORICAL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211365"/>
                  </a:ext>
                </a:extLst>
              </a:tr>
            </a:tbl>
          </a:graphicData>
        </a:graphic>
      </p:graphicFrame>
      <p:sp>
        <p:nvSpPr>
          <p:cNvPr id="33" name="Feature 개수만큼 (j개)">
            <a:extLst>
              <a:ext uri="{FF2B5EF4-FFF2-40B4-BE49-F238E27FC236}">
                <a16:creationId xmlns:a16="http://schemas.microsoft.com/office/drawing/2014/main" id="{D5404570-8FDC-43CC-B9A7-AB6E72872B68}"/>
              </a:ext>
            </a:extLst>
          </p:cNvPr>
          <p:cNvSpPr txBox="1"/>
          <p:nvPr/>
        </p:nvSpPr>
        <p:spPr>
          <a:xfrm>
            <a:off x="120588" y="777961"/>
            <a:ext cx="816888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총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130k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1528082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 일 input 값"/>
          <p:cNvSpPr txBox="1"/>
          <p:nvPr/>
        </p:nvSpPr>
        <p:spPr>
          <a:xfrm>
            <a:off x="1608025" y="1351012"/>
            <a:ext cx="9239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4" name="Feature 개수만큼 (j개)">
            <a:extLst>
              <a:ext uri="{FF2B5EF4-FFF2-40B4-BE49-F238E27FC236}">
                <a16:creationId xmlns:a16="http://schemas.microsoft.com/office/drawing/2014/main" id="{C8137E61-A8FB-4B7C-BE4E-F205CB4DCFDA}"/>
              </a:ext>
            </a:extLst>
          </p:cNvPr>
          <p:cNvSpPr txBox="1"/>
          <p:nvPr/>
        </p:nvSpPr>
        <p:spPr>
          <a:xfrm>
            <a:off x="239634" y="1376223"/>
            <a:ext cx="3152464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 ~ 90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/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다음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30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일을 예측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(91 ~120)</a:t>
            </a:r>
          </a:p>
          <a:p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sz="1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1" name="스크린샷 2021-03-25 오후 6.18.03.png" descr="스크린샷 2021-03-25 오후 6.18.03.png">
            <a:extLst>
              <a:ext uri="{FF2B5EF4-FFF2-40B4-BE49-F238E27FC236}">
                <a16:creationId xmlns:a16="http://schemas.microsoft.com/office/drawing/2014/main" id="{066D0AB1-F8CA-4F0C-847B-EC75A9EE5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90" y="1742538"/>
            <a:ext cx="6310828" cy="128297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A47990-418A-46A4-9C3D-F2424E9EBAB8}"/>
              </a:ext>
            </a:extLst>
          </p:cNvPr>
          <p:cNvSpPr txBox="1"/>
          <p:nvPr/>
        </p:nvSpPr>
        <p:spPr>
          <a:xfrm>
            <a:off x="3161644" y="1816933"/>
            <a:ext cx="481780" cy="26160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solidFill>
                  <a:srgbClr val="000000"/>
                </a:solidFill>
                <a:latin typeface="Blackadder ITC" panose="04020505051007020D02" pitchFamily="82" charset="0"/>
                <a:ea typeface="+mj-ea"/>
                <a:cs typeface="+mj-cs"/>
              </a:rPr>
              <a:t>T</a:t>
            </a:r>
            <a:r>
              <a:rPr lang="en-US" altLang="ko-KR" sz="11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=30</a:t>
            </a:r>
            <a:endParaRPr kumimoji="0" lang="ko-KR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0DCA22-5E14-4772-8E9E-5C8C95D8E714}"/>
              </a:ext>
            </a:extLst>
          </p:cNvPr>
          <p:cNvSpPr txBox="1"/>
          <p:nvPr/>
        </p:nvSpPr>
        <p:spPr>
          <a:xfrm>
            <a:off x="1846749" y="2345808"/>
            <a:ext cx="481780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t=91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A95BD2-9466-4047-B1DD-C88426DA992C}"/>
              </a:ext>
            </a:extLst>
          </p:cNvPr>
          <p:cNvSpPr txBox="1"/>
          <p:nvPr/>
        </p:nvSpPr>
        <p:spPr>
          <a:xfrm>
            <a:off x="1846749" y="1678434"/>
            <a:ext cx="481780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t=120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pic>
        <p:nvPicPr>
          <p:cNvPr id="35" name="IMG_C0F105697AC3-1.jpeg" descr="IMG_C0F105697AC3-1.jpeg">
            <a:extLst>
              <a:ext uri="{FF2B5EF4-FFF2-40B4-BE49-F238E27FC236}">
                <a16:creationId xmlns:a16="http://schemas.microsoft.com/office/drawing/2014/main" id="{5BF4BF2E-0993-4D36-A031-B42DDEC7A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827" y="248262"/>
            <a:ext cx="3656844" cy="2777247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2A974E4-786B-42B3-A84C-9F76B32F1B57}"/>
              </a:ext>
            </a:extLst>
          </p:cNvPr>
          <p:cNvSpPr txBox="1"/>
          <p:nvPr/>
        </p:nvSpPr>
        <p:spPr>
          <a:xfrm>
            <a:off x="7373733" y="2576838"/>
            <a:ext cx="1449252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  t=1    …    t=90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DC74A76-EE4B-4B8C-A04C-51507FFBC911}"/>
              </a:ext>
            </a:extLst>
          </p:cNvPr>
          <p:cNvSpPr txBox="1"/>
          <p:nvPr/>
        </p:nvSpPr>
        <p:spPr>
          <a:xfrm>
            <a:off x="8706346" y="179652"/>
            <a:ext cx="2011533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  t=91          t=92  …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38" name="Feature 개수만큼 (j개)">
            <a:extLst>
              <a:ext uri="{FF2B5EF4-FFF2-40B4-BE49-F238E27FC236}">
                <a16:creationId xmlns:a16="http://schemas.microsoft.com/office/drawing/2014/main" id="{3F235856-69EC-406C-8ABA-3DAA1BB097F3}"/>
              </a:ext>
            </a:extLst>
          </p:cNvPr>
          <p:cNvSpPr txBox="1"/>
          <p:nvPr/>
        </p:nvSpPr>
        <p:spPr>
          <a:xfrm>
            <a:off x="229790" y="3183186"/>
            <a:ext cx="3152464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 ~ 91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/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다음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30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일을 예측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(92 ~121)</a:t>
            </a:r>
          </a:p>
          <a:p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sz="1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9" name="스크린샷 2021-03-25 오후 6.18.03.png" descr="스크린샷 2021-03-25 오후 6.18.03.png">
            <a:extLst>
              <a:ext uri="{FF2B5EF4-FFF2-40B4-BE49-F238E27FC236}">
                <a16:creationId xmlns:a16="http://schemas.microsoft.com/office/drawing/2014/main" id="{65151AEB-351B-46BE-962E-A1D84FBFB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90" y="3737184"/>
            <a:ext cx="6310828" cy="1282971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DF6471C-7BCA-4AD4-8CBF-537E3038E7FC}"/>
              </a:ext>
            </a:extLst>
          </p:cNvPr>
          <p:cNvSpPr txBox="1"/>
          <p:nvPr/>
        </p:nvSpPr>
        <p:spPr>
          <a:xfrm>
            <a:off x="3161644" y="3811579"/>
            <a:ext cx="481780" cy="26160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solidFill>
                  <a:srgbClr val="000000"/>
                </a:solidFill>
                <a:latin typeface="Blackadder ITC" panose="04020505051007020D02" pitchFamily="82" charset="0"/>
                <a:ea typeface="+mj-ea"/>
                <a:cs typeface="+mj-cs"/>
              </a:rPr>
              <a:t>T</a:t>
            </a:r>
            <a:r>
              <a:rPr lang="en-US" altLang="ko-KR" sz="11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=30</a:t>
            </a:r>
            <a:endParaRPr kumimoji="0" lang="ko-KR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F6D374F-50B6-4233-A5B1-5890AE141F21}"/>
              </a:ext>
            </a:extLst>
          </p:cNvPr>
          <p:cNvSpPr txBox="1"/>
          <p:nvPr/>
        </p:nvSpPr>
        <p:spPr>
          <a:xfrm>
            <a:off x="1846749" y="4340454"/>
            <a:ext cx="481780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t=92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2EDB59D-75FD-4B12-BA74-BD1064BC0F99}"/>
              </a:ext>
            </a:extLst>
          </p:cNvPr>
          <p:cNvSpPr txBox="1"/>
          <p:nvPr/>
        </p:nvSpPr>
        <p:spPr>
          <a:xfrm>
            <a:off x="1846749" y="3673080"/>
            <a:ext cx="481780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t=121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pic>
        <p:nvPicPr>
          <p:cNvPr id="43" name="IMG_C0F105697AC3-1.jpeg" descr="IMG_C0F105697AC3-1.jpeg">
            <a:extLst>
              <a:ext uri="{FF2B5EF4-FFF2-40B4-BE49-F238E27FC236}">
                <a16:creationId xmlns:a16="http://schemas.microsoft.com/office/drawing/2014/main" id="{90B644DE-8B37-4912-9974-6C3B41F97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827" y="3313983"/>
            <a:ext cx="3656844" cy="2777247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0B5DFAA-F1F0-44F0-A403-63B650F0500A}"/>
              </a:ext>
            </a:extLst>
          </p:cNvPr>
          <p:cNvSpPr txBox="1"/>
          <p:nvPr/>
        </p:nvSpPr>
        <p:spPr>
          <a:xfrm>
            <a:off x="7373733" y="5642559"/>
            <a:ext cx="1449252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  t=2    …    t=91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2CD8937-DEDE-4A98-B1B0-F08289875555}"/>
              </a:ext>
            </a:extLst>
          </p:cNvPr>
          <p:cNvSpPr txBox="1"/>
          <p:nvPr/>
        </p:nvSpPr>
        <p:spPr>
          <a:xfrm>
            <a:off x="8706346" y="3245373"/>
            <a:ext cx="2011533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  t=92          t=93  …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47" name="Feature 개수만큼 (j개)">
            <a:extLst>
              <a:ext uri="{FF2B5EF4-FFF2-40B4-BE49-F238E27FC236}">
                <a16:creationId xmlns:a16="http://schemas.microsoft.com/office/drawing/2014/main" id="{9A8FCC92-C0BB-4858-A046-8922FC8AF0D0}"/>
              </a:ext>
            </a:extLst>
          </p:cNvPr>
          <p:cNvSpPr txBox="1"/>
          <p:nvPr/>
        </p:nvSpPr>
        <p:spPr>
          <a:xfrm>
            <a:off x="3514703" y="5226372"/>
            <a:ext cx="257441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…</a:t>
            </a:r>
          </a:p>
          <a:p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sz="1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8" name="Feature 개수만큼 (j개)">
            <a:extLst>
              <a:ext uri="{FF2B5EF4-FFF2-40B4-BE49-F238E27FC236}">
                <a16:creationId xmlns:a16="http://schemas.microsoft.com/office/drawing/2014/main" id="{2CE76F18-828D-4ABC-B283-49D48C37B468}"/>
              </a:ext>
            </a:extLst>
          </p:cNvPr>
          <p:cNvSpPr txBox="1"/>
          <p:nvPr/>
        </p:nvSpPr>
        <p:spPr>
          <a:xfrm>
            <a:off x="2291295" y="5731830"/>
            <a:ext cx="3017812" cy="784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~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총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Y[t]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개수만큼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  <a:p>
            <a:pPr algn="ctr"/>
            <a:endParaRPr lang="en-US" altLang="ko-KR" sz="1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Y[91]  ~ Y[t]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개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training examples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sz="1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4" name="Variable Selection Networks = VSN">
            <a:extLst>
              <a:ext uri="{FF2B5EF4-FFF2-40B4-BE49-F238E27FC236}">
                <a16:creationId xmlns:a16="http://schemas.microsoft.com/office/drawing/2014/main" id="{FEE0D7ED-F048-424A-9A37-97775E4FB73F}"/>
              </a:ext>
            </a:extLst>
          </p:cNvPr>
          <p:cNvSpPr txBox="1"/>
          <p:nvPr/>
        </p:nvSpPr>
        <p:spPr>
          <a:xfrm>
            <a:off x="229790" y="148873"/>
            <a:ext cx="5792836" cy="369332"/>
          </a:xfrm>
          <a:prstGeom prst="rect">
            <a:avLst/>
          </a:prstGeom>
          <a:ln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 셋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 – </a:t>
            </a:r>
            <a:r>
              <a:rPr lang="en-US" altLang="ko-KR" sz="1600" dirty="0" err="1">
                <a:latin typeface="American Typewriter"/>
                <a:ea typeface="08서울남산체 EB" panose="02020603020101020101" pitchFamily="18" charset="-127"/>
              </a:rPr>
              <a:t>Favorita</a:t>
            </a:r>
            <a:r>
              <a:rPr lang="en-US" altLang="ko-KR" sz="1600" dirty="0">
                <a:latin typeface="American Typewriter"/>
                <a:ea typeface="08서울남산체 EB" panose="02020603020101020101" pitchFamily="18" charset="-127"/>
              </a:rPr>
              <a:t> Grocery Sales Dataset</a:t>
            </a:r>
            <a:endParaRPr sz="1600" dirty="0">
              <a:latin typeface="American Typewriter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0191749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">
            <a:extLst>
              <a:ext uri="{FF2B5EF4-FFF2-40B4-BE49-F238E27FC236}">
                <a16:creationId xmlns:a16="http://schemas.microsoft.com/office/drawing/2014/main" id="{D449AA27-6613-4F13-BB0B-269C4D3EBB01}"/>
              </a:ext>
            </a:extLst>
          </p:cNvPr>
          <p:cNvSpPr/>
          <p:nvPr/>
        </p:nvSpPr>
        <p:spPr>
          <a:xfrm>
            <a:off x="334227" y="3806319"/>
            <a:ext cx="4868400" cy="17163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45719" rIns="45719" anchor="ctr"/>
          <a:lstStyle/>
          <a:p>
            <a:endParaRPr/>
          </a:p>
        </p:txBody>
      </p:sp>
      <p:sp>
        <p:nvSpPr>
          <p:cNvPr id="300" name="T 일 input 값"/>
          <p:cNvSpPr txBox="1"/>
          <p:nvPr/>
        </p:nvSpPr>
        <p:spPr>
          <a:xfrm>
            <a:off x="1608025" y="1351012"/>
            <a:ext cx="9239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8" name="선">
            <a:extLst>
              <a:ext uri="{FF2B5EF4-FFF2-40B4-BE49-F238E27FC236}">
                <a16:creationId xmlns:a16="http://schemas.microsoft.com/office/drawing/2014/main" id="{06992E48-5592-4C55-83C8-71A370609E87}"/>
              </a:ext>
            </a:extLst>
          </p:cNvPr>
          <p:cNvSpPr/>
          <p:nvPr/>
        </p:nvSpPr>
        <p:spPr>
          <a:xfrm>
            <a:off x="2294305" y="4132977"/>
            <a:ext cx="1428894" cy="1"/>
          </a:xfrm>
          <a:prstGeom prst="line">
            <a:avLst/>
          </a:prstGeom>
          <a:ln w="38100">
            <a:solidFill>
              <a:srgbClr val="535353"/>
            </a:solidFill>
            <a:prstDash val="sysDot"/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9" name="선 선" descr="선 선">
            <a:extLst>
              <a:ext uri="{FF2B5EF4-FFF2-40B4-BE49-F238E27FC236}">
                <a16:creationId xmlns:a16="http://schemas.microsoft.com/office/drawing/2014/main" id="{D8FF151C-CE81-4F94-BFE2-5763AF0BF90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967400" y="4344265"/>
            <a:ext cx="659286" cy="299399"/>
          </a:xfrm>
          <a:prstGeom prst="rect">
            <a:avLst/>
          </a:prstGeom>
        </p:spPr>
      </p:pic>
      <p:sp>
        <p:nvSpPr>
          <p:cNvPr id="60" name="현재 시점 (t)">
            <a:extLst>
              <a:ext uri="{FF2B5EF4-FFF2-40B4-BE49-F238E27FC236}">
                <a16:creationId xmlns:a16="http://schemas.microsoft.com/office/drawing/2014/main" id="{6DF03E66-4F14-4FA6-B701-693BF3494608}"/>
              </a:ext>
            </a:extLst>
          </p:cNvPr>
          <p:cNvSpPr txBox="1"/>
          <p:nvPr/>
        </p:nvSpPr>
        <p:spPr>
          <a:xfrm>
            <a:off x="1988984" y="4878431"/>
            <a:ext cx="108779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현재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(t)</a:t>
            </a:r>
          </a:p>
        </p:txBody>
      </p:sp>
      <p:pic>
        <p:nvPicPr>
          <p:cNvPr id="61" name="선 선" descr="선 선">
            <a:extLst>
              <a:ext uri="{FF2B5EF4-FFF2-40B4-BE49-F238E27FC236}">
                <a16:creationId xmlns:a16="http://schemas.microsoft.com/office/drawing/2014/main" id="{4F20F210-52F1-41DF-9B54-C6D9D13282B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351700" y="4319918"/>
            <a:ext cx="659286" cy="299399"/>
          </a:xfrm>
          <a:prstGeom prst="rect">
            <a:avLst/>
          </a:prstGeom>
        </p:spPr>
      </p:pic>
      <p:sp>
        <p:nvSpPr>
          <p:cNvPr id="62" name="t 시점 이후 예측값은?">
            <a:extLst>
              <a:ext uri="{FF2B5EF4-FFF2-40B4-BE49-F238E27FC236}">
                <a16:creationId xmlns:a16="http://schemas.microsoft.com/office/drawing/2014/main" id="{EA5AB929-F9D4-4462-AABC-233BF97BF2FB}"/>
              </a:ext>
            </a:extLst>
          </p:cNvPr>
          <p:cNvSpPr txBox="1"/>
          <p:nvPr/>
        </p:nvSpPr>
        <p:spPr>
          <a:xfrm>
            <a:off x="3335771" y="4897304"/>
            <a:ext cx="1597551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500" u="sng">
                <a:latin typeface="+mn-lt"/>
                <a:ea typeface="+mn-ea"/>
                <a:cs typeface="+mn-cs"/>
                <a:sym typeface="Helvetica"/>
              </a:defRPr>
            </a:pPr>
            <a:r>
              <a:rPr lang="ko-KR" altLang="en-US" dirty="0">
                <a:latin typeface="Brush Script MT Italic"/>
                <a:ea typeface="08서울남산체 EB" panose="02020603020101020101" pitchFamily="18" charset="-127"/>
                <a:sym typeface="Brush Script MT Italic"/>
              </a:rPr>
              <a:t>다음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  <a:sym typeface="Brush Script MT Italic"/>
              </a:rPr>
              <a:t>5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  <a:sym typeface="Brush Script MT Italic"/>
              </a:rPr>
              <a:t>일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예측값은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?</a:t>
            </a:r>
          </a:p>
        </p:txBody>
      </p:sp>
      <p:sp>
        <p:nvSpPr>
          <p:cNvPr id="63" name="선">
            <a:extLst>
              <a:ext uri="{FF2B5EF4-FFF2-40B4-BE49-F238E27FC236}">
                <a16:creationId xmlns:a16="http://schemas.microsoft.com/office/drawing/2014/main" id="{13B8DE1F-A414-4F16-A5AB-0B9FF3BE0667}"/>
              </a:ext>
            </a:extLst>
          </p:cNvPr>
          <p:cNvSpPr/>
          <p:nvPr/>
        </p:nvSpPr>
        <p:spPr>
          <a:xfrm>
            <a:off x="884605" y="4136754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4" name="선 선" descr="선 선">
            <a:extLst>
              <a:ext uri="{FF2B5EF4-FFF2-40B4-BE49-F238E27FC236}">
                <a16:creationId xmlns:a16="http://schemas.microsoft.com/office/drawing/2014/main" id="{D35A55A2-1B95-4886-922A-0940D0A4048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83100" y="4355746"/>
            <a:ext cx="659286" cy="299399"/>
          </a:xfrm>
          <a:prstGeom prst="rect">
            <a:avLst/>
          </a:prstGeom>
        </p:spPr>
      </p:pic>
      <p:sp>
        <p:nvSpPr>
          <p:cNvPr id="66" name="현재 시점 - k시점…">
            <a:extLst>
              <a:ext uri="{FF2B5EF4-FFF2-40B4-BE49-F238E27FC236}">
                <a16:creationId xmlns:a16="http://schemas.microsoft.com/office/drawing/2014/main" id="{FDD0B9A5-1E91-42F6-B4C3-0AC07720FA06}"/>
              </a:ext>
            </a:extLst>
          </p:cNvPr>
          <p:cNvSpPr txBox="1"/>
          <p:nvPr/>
        </p:nvSpPr>
        <p:spPr>
          <a:xfrm>
            <a:off x="378116" y="4823608"/>
            <a:ext cx="1576070" cy="49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현재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- 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252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dirty="0"/>
              <a:t>; </a:t>
            </a:r>
            <a:r>
              <a:rPr lang="en-US" altLang="ko-KR" dirty="0"/>
              <a:t>Window</a:t>
            </a:r>
          </a:p>
        </p:txBody>
      </p:sp>
      <p:sp>
        <p:nvSpPr>
          <p:cNvPr id="41" name="Variable Selection Networks = VSN">
            <a:extLst>
              <a:ext uri="{FF2B5EF4-FFF2-40B4-BE49-F238E27FC236}">
                <a16:creationId xmlns:a16="http://schemas.microsoft.com/office/drawing/2014/main" id="{CC27D32D-84D5-4DDC-8076-CEC276AAD402}"/>
              </a:ext>
            </a:extLst>
          </p:cNvPr>
          <p:cNvSpPr txBox="1"/>
          <p:nvPr/>
        </p:nvSpPr>
        <p:spPr>
          <a:xfrm>
            <a:off x="229790" y="148873"/>
            <a:ext cx="5792836" cy="369332"/>
          </a:xfrm>
          <a:prstGeom prst="rect">
            <a:avLst/>
          </a:prstGeom>
          <a:ln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 셋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 – </a:t>
            </a:r>
            <a:r>
              <a:rPr lang="en-US" altLang="ko-KR" dirty="0">
                <a:latin typeface="American Typewriter"/>
                <a:ea typeface="08서울남산체 EB" panose="02020603020101020101" pitchFamily="18" charset="-127"/>
              </a:rPr>
              <a:t>The OMI realized library</a:t>
            </a:r>
            <a:endParaRPr sz="1600" dirty="0">
              <a:latin typeface="American Typewriter"/>
              <a:ea typeface="08서울남산체 EB" panose="02020603020101020101" pitchFamily="18" charset="-127"/>
            </a:endParaRPr>
          </a:p>
        </p:txBody>
      </p:sp>
      <p:sp>
        <p:nvSpPr>
          <p:cNvPr id="38" name="Feature 개수만큼 (j개)">
            <a:extLst>
              <a:ext uri="{FF2B5EF4-FFF2-40B4-BE49-F238E27FC236}">
                <a16:creationId xmlns:a16="http://schemas.microsoft.com/office/drawing/2014/main" id="{4C0E4A5C-ABED-4EE9-AC7E-4DBBE083D345}"/>
              </a:ext>
            </a:extLst>
          </p:cNvPr>
          <p:cNvSpPr txBox="1"/>
          <p:nvPr/>
        </p:nvSpPr>
        <p:spPr>
          <a:xfrm>
            <a:off x="4446439" y="2447026"/>
            <a:ext cx="321561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…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9" name="직사각형">
            <a:extLst>
              <a:ext uri="{FF2B5EF4-FFF2-40B4-BE49-F238E27FC236}">
                <a16:creationId xmlns:a16="http://schemas.microsoft.com/office/drawing/2014/main" id="{F506704A-6F37-48FC-B949-6931D851F53C}"/>
              </a:ext>
            </a:extLst>
          </p:cNvPr>
          <p:cNvSpPr/>
          <p:nvPr/>
        </p:nvSpPr>
        <p:spPr>
          <a:xfrm>
            <a:off x="5671780" y="3618992"/>
            <a:ext cx="5468614" cy="2016304"/>
          </a:xfrm>
          <a:prstGeom prst="rect">
            <a:avLst/>
          </a:prstGeom>
          <a:gradFill>
            <a:gsLst>
              <a:gs pos="0">
                <a:schemeClr val="accent4">
                  <a:hueOff val="35631"/>
                  <a:lumOff val="13260"/>
                </a:schemeClr>
              </a:gs>
              <a:gs pos="100000">
                <a:schemeClr val="accent4">
                  <a:hueOff val="33077"/>
                  <a:lumOff val="12216"/>
                </a:schemeClr>
              </a:gs>
            </a:gsLst>
            <a:lin ang="5400000"/>
          </a:gradFill>
          <a:ln w="6350">
            <a:solidFill>
              <a:schemeClr val="accent4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0" name="이용할 features 4가지">
            <a:extLst>
              <a:ext uri="{FF2B5EF4-FFF2-40B4-BE49-F238E27FC236}">
                <a16:creationId xmlns:a16="http://schemas.microsoft.com/office/drawing/2014/main" id="{AA94B4DD-4328-46B9-85FD-38A28E45F567}"/>
              </a:ext>
            </a:extLst>
          </p:cNvPr>
          <p:cNvSpPr txBox="1"/>
          <p:nvPr/>
        </p:nvSpPr>
        <p:spPr>
          <a:xfrm>
            <a:off x="5671780" y="3255024"/>
            <a:ext cx="2552941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이용할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features </a:t>
            </a:r>
            <a:r>
              <a:rPr lang="en-US" strike="sngStrike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r>
              <a:rPr strike="sngStrike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가지</a:t>
            </a:r>
            <a:r>
              <a:rPr lang="en-US" strike="sngStrike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2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가지 </a:t>
            </a:r>
            <a:endParaRPr strike="sngStrike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3" name="선">
            <a:extLst>
              <a:ext uri="{FF2B5EF4-FFF2-40B4-BE49-F238E27FC236}">
                <a16:creationId xmlns:a16="http://schemas.microsoft.com/office/drawing/2014/main" id="{1D882572-F5BD-4B61-9B4B-F80BE0D0F50C}"/>
              </a:ext>
            </a:extLst>
          </p:cNvPr>
          <p:cNvSpPr/>
          <p:nvPr/>
        </p:nvSpPr>
        <p:spPr>
          <a:xfrm>
            <a:off x="5867415" y="3857622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  <a:tail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5" name="선">
            <a:extLst>
              <a:ext uri="{FF2B5EF4-FFF2-40B4-BE49-F238E27FC236}">
                <a16:creationId xmlns:a16="http://schemas.microsoft.com/office/drawing/2014/main" id="{6C886584-E92A-41A7-B8D3-7A8743950231}"/>
              </a:ext>
            </a:extLst>
          </p:cNvPr>
          <p:cNvSpPr/>
          <p:nvPr/>
        </p:nvSpPr>
        <p:spPr>
          <a:xfrm>
            <a:off x="7277115" y="3857622"/>
            <a:ext cx="1428894" cy="1"/>
          </a:xfrm>
          <a:prstGeom prst="line">
            <a:avLst/>
          </a:prstGeom>
          <a:ln w="38100">
            <a:solidFill>
              <a:srgbClr val="535353"/>
            </a:solidFill>
            <a:prstDash val="sysDot"/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8" name="t-k : t 까지의…">
            <a:extLst>
              <a:ext uri="{FF2B5EF4-FFF2-40B4-BE49-F238E27FC236}">
                <a16:creationId xmlns:a16="http://schemas.microsoft.com/office/drawing/2014/main" id="{0425B99A-F11E-43F2-8BD6-545732BFD365}"/>
              </a:ext>
            </a:extLst>
          </p:cNvPr>
          <p:cNvSpPr txBox="1"/>
          <p:nvPr/>
        </p:nvSpPr>
        <p:spPr>
          <a:xfrm>
            <a:off x="6030002" y="3885203"/>
            <a:ext cx="1281521" cy="50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t-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252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: t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까지의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Outputs</a:t>
            </a:r>
          </a:p>
        </p:txBody>
      </p:sp>
      <p:sp>
        <p:nvSpPr>
          <p:cNvPr id="50" name="선">
            <a:extLst>
              <a:ext uri="{FF2B5EF4-FFF2-40B4-BE49-F238E27FC236}">
                <a16:creationId xmlns:a16="http://schemas.microsoft.com/office/drawing/2014/main" id="{6176B23C-250F-48F4-8816-53FBD052E521}"/>
              </a:ext>
            </a:extLst>
          </p:cNvPr>
          <p:cNvSpPr/>
          <p:nvPr/>
        </p:nvSpPr>
        <p:spPr>
          <a:xfrm>
            <a:off x="5867415" y="4506730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  <a:tail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1" name="선">
            <a:extLst>
              <a:ext uri="{FF2B5EF4-FFF2-40B4-BE49-F238E27FC236}">
                <a16:creationId xmlns:a16="http://schemas.microsoft.com/office/drawing/2014/main" id="{8A2DF9A5-5801-48CB-948C-2CF87099650F}"/>
              </a:ext>
            </a:extLst>
          </p:cNvPr>
          <p:cNvSpPr/>
          <p:nvPr/>
        </p:nvSpPr>
        <p:spPr>
          <a:xfrm>
            <a:off x="7277115" y="4506730"/>
            <a:ext cx="1428894" cy="1"/>
          </a:xfrm>
          <a:prstGeom prst="line">
            <a:avLst/>
          </a:prstGeom>
          <a:ln w="38100">
            <a:solidFill>
              <a:srgbClr val="535353"/>
            </a:solidFill>
            <a:prstDash val="sysDot"/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2" name="t-k : t 까지의…">
            <a:extLst>
              <a:ext uri="{FF2B5EF4-FFF2-40B4-BE49-F238E27FC236}">
                <a16:creationId xmlns:a16="http://schemas.microsoft.com/office/drawing/2014/main" id="{42717E71-3212-4E61-A200-658F94570389}"/>
              </a:ext>
            </a:extLst>
          </p:cNvPr>
          <p:cNvSpPr txBox="1"/>
          <p:nvPr/>
        </p:nvSpPr>
        <p:spPr>
          <a:xfrm>
            <a:off x="6030002" y="4525352"/>
            <a:ext cx="1281521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t-k : t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까지의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측정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features</a:t>
            </a:r>
          </a:p>
        </p:txBody>
      </p:sp>
      <p:sp>
        <p:nvSpPr>
          <p:cNvPr id="54" name="선">
            <a:extLst>
              <a:ext uri="{FF2B5EF4-FFF2-40B4-BE49-F238E27FC236}">
                <a16:creationId xmlns:a16="http://schemas.microsoft.com/office/drawing/2014/main" id="{78C8D005-E80C-45F3-9365-8CBD97734C1C}"/>
              </a:ext>
            </a:extLst>
          </p:cNvPr>
          <p:cNvSpPr/>
          <p:nvPr/>
        </p:nvSpPr>
        <p:spPr>
          <a:xfrm>
            <a:off x="5867415" y="5155838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5" name="선">
            <a:extLst>
              <a:ext uri="{FF2B5EF4-FFF2-40B4-BE49-F238E27FC236}">
                <a16:creationId xmlns:a16="http://schemas.microsoft.com/office/drawing/2014/main" id="{4CB11FD8-6E3C-468F-A3C1-53D28D8EFE5A}"/>
              </a:ext>
            </a:extLst>
          </p:cNvPr>
          <p:cNvSpPr/>
          <p:nvPr/>
        </p:nvSpPr>
        <p:spPr>
          <a:xfrm>
            <a:off x="7277115" y="5146879"/>
            <a:ext cx="142889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  <a:tail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7" name="t-k : t + t 까지의…">
            <a:extLst>
              <a:ext uri="{FF2B5EF4-FFF2-40B4-BE49-F238E27FC236}">
                <a16:creationId xmlns:a16="http://schemas.microsoft.com/office/drawing/2014/main" id="{719DED74-AD20-4D8D-8C31-E7DA5F4405EE}"/>
              </a:ext>
            </a:extLst>
          </p:cNvPr>
          <p:cNvSpPr txBox="1"/>
          <p:nvPr/>
        </p:nvSpPr>
        <p:spPr>
          <a:xfrm>
            <a:off x="6795228" y="5165501"/>
            <a:ext cx="1781248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t-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252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: t + 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  <a:sym typeface="Brush Script MT Italic"/>
              </a:rPr>
              <a:t>5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까지의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known features</a:t>
            </a:r>
          </a:p>
        </p:txBody>
      </p:sp>
      <p:sp>
        <p:nvSpPr>
          <p:cNvPr id="68" name="Static covariates…">
            <a:extLst>
              <a:ext uri="{FF2B5EF4-FFF2-40B4-BE49-F238E27FC236}">
                <a16:creationId xmlns:a16="http://schemas.microsoft.com/office/drawing/2014/main" id="{3B4AB70A-A1F5-4F93-B69B-952B7B0DFD75}"/>
              </a:ext>
            </a:extLst>
          </p:cNvPr>
          <p:cNvSpPr txBox="1"/>
          <p:nvPr/>
        </p:nvSpPr>
        <p:spPr>
          <a:xfrm>
            <a:off x="9598702" y="3829923"/>
            <a:ext cx="1281521" cy="1692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Static covariates </a:t>
            </a: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메타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=&gt; features 를 </a:t>
            </a: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이해할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수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있는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Context 로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같이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넣어줄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예정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aphicFrame>
        <p:nvGraphicFramePr>
          <p:cNvPr id="35" name="표 4">
            <a:extLst>
              <a:ext uri="{FF2B5EF4-FFF2-40B4-BE49-F238E27FC236}">
                <a16:creationId xmlns:a16="http://schemas.microsoft.com/office/drawing/2014/main" id="{602435CD-26B1-4538-B8EC-13BA3B8C1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571810"/>
              </p:ext>
            </p:extLst>
          </p:nvPr>
        </p:nvGraphicFramePr>
        <p:xfrm>
          <a:off x="229790" y="1481777"/>
          <a:ext cx="9225485" cy="11328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929249">
                  <a:extLst>
                    <a:ext uri="{9D8B030D-6E8A-4147-A177-3AD203B41FA5}">
                      <a16:colId xmlns:a16="http://schemas.microsoft.com/office/drawing/2014/main" val="3120299097"/>
                    </a:ext>
                  </a:extLst>
                </a:gridCol>
                <a:gridCol w="943144">
                  <a:extLst>
                    <a:ext uri="{9D8B030D-6E8A-4147-A177-3AD203B41FA5}">
                      <a16:colId xmlns:a16="http://schemas.microsoft.com/office/drawing/2014/main" val="3832616097"/>
                    </a:ext>
                  </a:extLst>
                </a:gridCol>
                <a:gridCol w="911249">
                  <a:extLst>
                    <a:ext uri="{9D8B030D-6E8A-4147-A177-3AD203B41FA5}">
                      <a16:colId xmlns:a16="http://schemas.microsoft.com/office/drawing/2014/main" val="2551176676"/>
                    </a:ext>
                  </a:extLst>
                </a:gridCol>
                <a:gridCol w="982092">
                  <a:extLst>
                    <a:ext uri="{9D8B030D-6E8A-4147-A177-3AD203B41FA5}">
                      <a16:colId xmlns:a16="http://schemas.microsoft.com/office/drawing/2014/main" val="3864186974"/>
                    </a:ext>
                  </a:extLst>
                </a:gridCol>
                <a:gridCol w="984875">
                  <a:extLst>
                    <a:ext uri="{9D8B030D-6E8A-4147-A177-3AD203B41FA5}">
                      <a16:colId xmlns:a16="http://schemas.microsoft.com/office/drawing/2014/main" val="2319596375"/>
                    </a:ext>
                  </a:extLst>
                </a:gridCol>
                <a:gridCol w="914671">
                  <a:extLst>
                    <a:ext uri="{9D8B030D-6E8A-4147-A177-3AD203B41FA5}">
                      <a16:colId xmlns:a16="http://schemas.microsoft.com/office/drawing/2014/main" val="114041657"/>
                    </a:ext>
                  </a:extLst>
                </a:gridCol>
                <a:gridCol w="911076">
                  <a:extLst>
                    <a:ext uri="{9D8B030D-6E8A-4147-A177-3AD203B41FA5}">
                      <a16:colId xmlns:a16="http://schemas.microsoft.com/office/drawing/2014/main" val="4033566695"/>
                    </a:ext>
                  </a:extLst>
                </a:gridCol>
                <a:gridCol w="883043">
                  <a:extLst>
                    <a:ext uri="{9D8B030D-6E8A-4147-A177-3AD203B41FA5}">
                      <a16:colId xmlns:a16="http://schemas.microsoft.com/office/drawing/2014/main" val="3751336531"/>
                    </a:ext>
                  </a:extLst>
                </a:gridCol>
                <a:gridCol w="883043">
                  <a:extLst>
                    <a:ext uri="{9D8B030D-6E8A-4147-A177-3AD203B41FA5}">
                      <a16:colId xmlns:a16="http://schemas.microsoft.com/office/drawing/2014/main" val="2307609600"/>
                    </a:ext>
                  </a:extLst>
                </a:gridCol>
                <a:gridCol w="883043">
                  <a:extLst>
                    <a:ext uri="{9D8B030D-6E8A-4147-A177-3AD203B41FA5}">
                      <a16:colId xmlns:a16="http://schemas.microsoft.com/office/drawing/2014/main" val="3883216473"/>
                    </a:ext>
                  </a:extLst>
                </a:gridCol>
              </a:tblGrid>
              <a:tr h="2081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Symbol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date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latin typeface="Arial Nova" panose="020B0504020202020204" pitchFamily="34" charset="0"/>
                        </a:rPr>
                        <a:t>Log_vol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latin typeface="Arial Nova" panose="020B0504020202020204" pitchFamily="34" charset="0"/>
                        </a:rPr>
                        <a:t>Open_to_close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latin typeface="Arial Nova" panose="020B0504020202020204" pitchFamily="34" charset="0"/>
                        </a:rPr>
                        <a:t>Days_from_start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latin typeface="Arial Nova" panose="020B0504020202020204" pitchFamily="34" charset="0"/>
                        </a:rPr>
                        <a:t>Day_of_week</a:t>
                      </a:r>
                      <a:endParaRPr lang="en-US" altLang="ko-KR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latin typeface="Arial Nova" panose="020B0504020202020204" pitchFamily="34" charset="0"/>
                        </a:rPr>
                        <a:t>Day_of_month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latin typeface="Arial Nova" panose="020B0504020202020204" pitchFamily="34" charset="0"/>
                        </a:rPr>
                        <a:t>Week_of</a:t>
                      </a:r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_</a:t>
                      </a:r>
                    </a:p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year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month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Arial Nova" panose="020B0504020202020204" pitchFamily="34" charset="0"/>
                        </a:rPr>
                        <a:t>region</a:t>
                      </a:r>
                      <a:endParaRPr lang="ko-KR" altLang="en-US" sz="8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05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ID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TIME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TARGET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OBSERVED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KNOWN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KNOWN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KNOWN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KNOWN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KNOWN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STATIC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311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CATEGORICAL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DATE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REAL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  <a:p>
                      <a:pPr latinLnBrk="1"/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REAL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REAL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CATEGORICAL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CATEGORICAL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CATEGORICAL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CATEGORICAL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Nova" panose="020B0504020202020204" pitchFamily="34" charset="0"/>
                        </a:rPr>
                        <a:t>CATEGORICAL</a:t>
                      </a:r>
                      <a:endParaRPr lang="ko-KR" altLang="en-US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211365"/>
                  </a:ext>
                </a:extLst>
              </a:tr>
            </a:tbl>
          </a:graphicData>
        </a:graphic>
      </p:graphicFrame>
      <p:sp>
        <p:nvSpPr>
          <p:cNvPr id="36" name="Feature 개수만큼 (j개)">
            <a:extLst>
              <a:ext uri="{FF2B5EF4-FFF2-40B4-BE49-F238E27FC236}">
                <a16:creationId xmlns:a16="http://schemas.microsoft.com/office/drawing/2014/main" id="{710EBA21-6C47-4174-8D9B-D9AC5D14E5E2}"/>
              </a:ext>
            </a:extLst>
          </p:cNvPr>
          <p:cNvSpPr txBox="1"/>
          <p:nvPr/>
        </p:nvSpPr>
        <p:spPr>
          <a:xfrm>
            <a:off x="229790" y="1012458"/>
            <a:ext cx="616513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총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41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1731113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 일 input 값"/>
          <p:cNvSpPr txBox="1"/>
          <p:nvPr/>
        </p:nvSpPr>
        <p:spPr>
          <a:xfrm>
            <a:off x="1608025" y="1351012"/>
            <a:ext cx="9239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4" name="Feature 개수만큼 (j개)">
            <a:extLst>
              <a:ext uri="{FF2B5EF4-FFF2-40B4-BE49-F238E27FC236}">
                <a16:creationId xmlns:a16="http://schemas.microsoft.com/office/drawing/2014/main" id="{C8137E61-A8FB-4B7C-BE4E-F205CB4DCFDA}"/>
              </a:ext>
            </a:extLst>
          </p:cNvPr>
          <p:cNvSpPr txBox="1"/>
          <p:nvPr/>
        </p:nvSpPr>
        <p:spPr>
          <a:xfrm>
            <a:off x="239634" y="1376223"/>
            <a:ext cx="3312764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 ~ 252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/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다음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일을 예측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(253 ~ 257)</a:t>
            </a:r>
          </a:p>
          <a:p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sz="1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1" name="스크린샷 2021-03-25 오후 6.18.03.png" descr="스크린샷 2021-03-25 오후 6.18.03.png">
            <a:extLst>
              <a:ext uri="{FF2B5EF4-FFF2-40B4-BE49-F238E27FC236}">
                <a16:creationId xmlns:a16="http://schemas.microsoft.com/office/drawing/2014/main" id="{066D0AB1-F8CA-4F0C-847B-EC75A9EE5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90" y="1742538"/>
            <a:ext cx="6310828" cy="128297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A47990-418A-46A4-9C3D-F2424E9EBAB8}"/>
              </a:ext>
            </a:extLst>
          </p:cNvPr>
          <p:cNvSpPr txBox="1"/>
          <p:nvPr/>
        </p:nvSpPr>
        <p:spPr>
          <a:xfrm>
            <a:off x="3161644" y="1816933"/>
            <a:ext cx="481780" cy="26160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solidFill>
                  <a:srgbClr val="000000"/>
                </a:solidFill>
                <a:latin typeface="Blackadder ITC" panose="04020505051007020D02" pitchFamily="82" charset="0"/>
                <a:ea typeface="+mj-ea"/>
                <a:cs typeface="+mj-cs"/>
              </a:rPr>
              <a:t>T</a:t>
            </a:r>
            <a:r>
              <a:rPr lang="en-US" altLang="ko-KR" sz="11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=5</a:t>
            </a:r>
            <a:endParaRPr kumimoji="0" lang="ko-KR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0DCA22-5E14-4772-8E9E-5C8C95D8E714}"/>
              </a:ext>
            </a:extLst>
          </p:cNvPr>
          <p:cNvSpPr txBox="1"/>
          <p:nvPr/>
        </p:nvSpPr>
        <p:spPr>
          <a:xfrm>
            <a:off x="1846749" y="2345808"/>
            <a:ext cx="481780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t=253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A95BD2-9466-4047-B1DD-C88426DA992C}"/>
              </a:ext>
            </a:extLst>
          </p:cNvPr>
          <p:cNvSpPr txBox="1"/>
          <p:nvPr/>
        </p:nvSpPr>
        <p:spPr>
          <a:xfrm>
            <a:off x="1846749" y="1678434"/>
            <a:ext cx="481780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t=257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pic>
        <p:nvPicPr>
          <p:cNvPr id="35" name="IMG_C0F105697AC3-1.jpeg" descr="IMG_C0F105697AC3-1.jpeg">
            <a:extLst>
              <a:ext uri="{FF2B5EF4-FFF2-40B4-BE49-F238E27FC236}">
                <a16:creationId xmlns:a16="http://schemas.microsoft.com/office/drawing/2014/main" id="{5BF4BF2E-0993-4D36-A031-B42DDEC7A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827" y="248262"/>
            <a:ext cx="3656844" cy="2777247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2A974E4-786B-42B3-A84C-9F76B32F1B57}"/>
              </a:ext>
            </a:extLst>
          </p:cNvPr>
          <p:cNvSpPr txBox="1"/>
          <p:nvPr/>
        </p:nvSpPr>
        <p:spPr>
          <a:xfrm>
            <a:off x="7373733" y="2576838"/>
            <a:ext cx="1449252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  t=1    …    t=252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DC74A76-EE4B-4B8C-A04C-51507FFBC911}"/>
              </a:ext>
            </a:extLst>
          </p:cNvPr>
          <p:cNvSpPr txBox="1"/>
          <p:nvPr/>
        </p:nvSpPr>
        <p:spPr>
          <a:xfrm>
            <a:off x="8706346" y="179652"/>
            <a:ext cx="2011533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  t=253          t=254  …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38" name="Feature 개수만큼 (j개)">
            <a:extLst>
              <a:ext uri="{FF2B5EF4-FFF2-40B4-BE49-F238E27FC236}">
                <a16:creationId xmlns:a16="http://schemas.microsoft.com/office/drawing/2014/main" id="{3F235856-69EC-406C-8ABA-3DAA1BB097F3}"/>
              </a:ext>
            </a:extLst>
          </p:cNvPr>
          <p:cNvSpPr txBox="1"/>
          <p:nvPr/>
        </p:nvSpPr>
        <p:spPr>
          <a:xfrm>
            <a:off x="229790" y="3183186"/>
            <a:ext cx="3312764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 ~ 253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/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다음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일을 예측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(254 ~ 258)</a:t>
            </a:r>
          </a:p>
          <a:p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sz="1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9" name="스크린샷 2021-03-25 오후 6.18.03.png" descr="스크린샷 2021-03-25 오후 6.18.03.png">
            <a:extLst>
              <a:ext uri="{FF2B5EF4-FFF2-40B4-BE49-F238E27FC236}">
                <a16:creationId xmlns:a16="http://schemas.microsoft.com/office/drawing/2014/main" id="{65151AEB-351B-46BE-962E-A1D84FBFB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90" y="3737184"/>
            <a:ext cx="6310828" cy="1282971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DF6471C-7BCA-4AD4-8CBF-537E3038E7FC}"/>
              </a:ext>
            </a:extLst>
          </p:cNvPr>
          <p:cNvSpPr txBox="1"/>
          <p:nvPr/>
        </p:nvSpPr>
        <p:spPr>
          <a:xfrm>
            <a:off x="3161644" y="3811579"/>
            <a:ext cx="481780" cy="26160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solidFill>
                  <a:srgbClr val="000000"/>
                </a:solidFill>
                <a:latin typeface="Blackadder ITC" panose="04020505051007020D02" pitchFamily="82" charset="0"/>
                <a:ea typeface="+mj-ea"/>
                <a:cs typeface="+mj-cs"/>
              </a:rPr>
              <a:t>T</a:t>
            </a:r>
            <a:r>
              <a:rPr lang="en-US" altLang="ko-KR" sz="11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=5</a:t>
            </a:r>
            <a:endParaRPr kumimoji="0" lang="ko-KR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F6D374F-50B6-4233-A5B1-5890AE141F21}"/>
              </a:ext>
            </a:extLst>
          </p:cNvPr>
          <p:cNvSpPr txBox="1"/>
          <p:nvPr/>
        </p:nvSpPr>
        <p:spPr>
          <a:xfrm>
            <a:off x="1846749" y="4340454"/>
            <a:ext cx="481780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t=254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2EDB59D-75FD-4B12-BA74-BD1064BC0F99}"/>
              </a:ext>
            </a:extLst>
          </p:cNvPr>
          <p:cNvSpPr txBox="1"/>
          <p:nvPr/>
        </p:nvSpPr>
        <p:spPr>
          <a:xfrm>
            <a:off x="1846749" y="3673080"/>
            <a:ext cx="481780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t=258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pic>
        <p:nvPicPr>
          <p:cNvPr id="43" name="IMG_C0F105697AC3-1.jpeg" descr="IMG_C0F105697AC3-1.jpeg">
            <a:extLst>
              <a:ext uri="{FF2B5EF4-FFF2-40B4-BE49-F238E27FC236}">
                <a16:creationId xmlns:a16="http://schemas.microsoft.com/office/drawing/2014/main" id="{90B644DE-8B37-4912-9974-6C3B41F97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827" y="3313983"/>
            <a:ext cx="3656844" cy="2777247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0B5DFAA-F1F0-44F0-A403-63B650F0500A}"/>
              </a:ext>
            </a:extLst>
          </p:cNvPr>
          <p:cNvSpPr txBox="1"/>
          <p:nvPr/>
        </p:nvSpPr>
        <p:spPr>
          <a:xfrm>
            <a:off x="7373733" y="5642559"/>
            <a:ext cx="1449252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  t=2    …    t=253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2CD8937-DEDE-4A98-B1B0-F08289875555}"/>
              </a:ext>
            </a:extLst>
          </p:cNvPr>
          <p:cNvSpPr txBox="1"/>
          <p:nvPr/>
        </p:nvSpPr>
        <p:spPr>
          <a:xfrm>
            <a:off x="8706346" y="3245373"/>
            <a:ext cx="2011533" cy="276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   t=254          t=255  …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  <a:sym typeface="Gill Sans MT"/>
            </a:endParaRPr>
          </a:p>
        </p:txBody>
      </p:sp>
      <p:sp>
        <p:nvSpPr>
          <p:cNvPr id="47" name="Feature 개수만큼 (j개)">
            <a:extLst>
              <a:ext uri="{FF2B5EF4-FFF2-40B4-BE49-F238E27FC236}">
                <a16:creationId xmlns:a16="http://schemas.microsoft.com/office/drawing/2014/main" id="{9A8FCC92-C0BB-4858-A046-8922FC8AF0D0}"/>
              </a:ext>
            </a:extLst>
          </p:cNvPr>
          <p:cNvSpPr txBox="1"/>
          <p:nvPr/>
        </p:nvSpPr>
        <p:spPr>
          <a:xfrm>
            <a:off x="3514703" y="5226372"/>
            <a:ext cx="257441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…</a:t>
            </a:r>
          </a:p>
          <a:p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sz="1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8" name="Feature 개수만큼 (j개)">
            <a:extLst>
              <a:ext uri="{FF2B5EF4-FFF2-40B4-BE49-F238E27FC236}">
                <a16:creationId xmlns:a16="http://schemas.microsoft.com/office/drawing/2014/main" id="{2CE76F18-828D-4ABC-B283-49D48C37B468}"/>
              </a:ext>
            </a:extLst>
          </p:cNvPr>
          <p:cNvSpPr txBox="1"/>
          <p:nvPr/>
        </p:nvSpPr>
        <p:spPr>
          <a:xfrm>
            <a:off x="2243205" y="5731830"/>
            <a:ext cx="3113992" cy="784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~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총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Y[t]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개수만큼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  <a:p>
            <a:pPr algn="ctr"/>
            <a:endParaRPr lang="en-US" altLang="ko-KR" sz="1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Y[253]  ~ Y[t] 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개 </a:t>
            </a:r>
            <a:r>
              <a:rPr lang="en-US" altLang="ko-KR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training examples</a:t>
            </a:r>
            <a:r>
              <a:rPr lang="ko-KR" altLang="en-US" sz="15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sz="15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2" name="Variable Selection Networks = VSN">
            <a:extLst>
              <a:ext uri="{FF2B5EF4-FFF2-40B4-BE49-F238E27FC236}">
                <a16:creationId xmlns:a16="http://schemas.microsoft.com/office/drawing/2014/main" id="{BFA8AB90-B188-404D-B778-AF295D355911}"/>
              </a:ext>
            </a:extLst>
          </p:cNvPr>
          <p:cNvSpPr txBox="1"/>
          <p:nvPr/>
        </p:nvSpPr>
        <p:spPr>
          <a:xfrm>
            <a:off x="229790" y="148873"/>
            <a:ext cx="5792836" cy="369332"/>
          </a:xfrm>
          <a:prstGeom prst="rect">
            <a:avLst/>
          </a:prstGeom>
          <a:ln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 셋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 – </a:t>
            </a:r>
            <a:r>
              <a:rPr lang="en-US" altLang="ko-KR" dirty="0">
                <a:latin typeface="American Typewriter"/>
                <a:ea typeface="08서울남산체 EB" panose="02020603020101020101" pitchFamily="18" charset="-127"/>
              </a:rPr>
              <a:t>The OMI realized library</a:t>
            </a:r>
            <a:endParaRPr sz="1600" dirty="0">
              <a:latin typeface="American Typewriter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4748776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실험 결과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sp>
        <p:nvSpPr>
          <p:cNvPr id="127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2231135" y="2535405"/>
            <a:ext cx="7729730" cy="411518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lang="ko-KR" altLang="en-US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하이퍼파라미터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정보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(random search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를 해가면서 발견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– validation loss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기준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" name="그림 2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AF7B4F22-E9A5-4578-9B75-13B6E9ADD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294" y="2995638"/>
            <a:ext cx="4667250" cy="3562350"/>
          </a:xfrm>
          <a:prstGeom prst="rect">
            <a:avLst/>
          </a:prstGeom>
        </p:spPr>
      </p:pic>
      <p:sp>
        <p:nvSpPr>
          <p:cNvPr id="8" name="Feature 개수만큼 (j개)">
            <a:extLst>
              <a:ext uri="{FF2B5EF4-FFF2-40B4-BE49-F238E27FC236}">
                <a16:creationId xmlns:a16="http://schemas.microsoft.com/office/drawing/2014/main" id="{89A1EE5E-A26B-413A-97BB-EA3C6089B552}"/>
              </a:ext>
            </a:extLst>
          </p:cNvPr>
          <p:cNvSpPr txBox="1"/>
          <p:nvPr/>
        </p:nvSpPr>
        <p:spPr>
          <a:xfrm>
            <a:off x="263592" y="5732322"/>
            <a:ext cx="3548405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GRN </a:t>
            </a:r>
            <a:r>
              <a:rPr lang="ko-KR" altLang="en-US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을 이용하여 효과적으로 연산 비용을 줄임</a:t>
            </a:r>
            <a:r>
              <a:rPr lang="en-US" altLang="ko-KR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</a:p>
          <a:p>
            <a:r>
              <a:rPr lang="en-US" altLang="ko-KR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(V100) train – 6</a:t>
            </a:r>
            <a:r>
              <a:rPr lang="ko-KR" altLang="en-US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시간</a:t>
            </a:r>
            <a:r>
              <a:rPr lang="en-US" altLang="ko-KR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validate – 8</a:t>
            </a:r>
            <a:r>
              <a:rPr lang="ko-KR" altLang="en-US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분 소요</a:t>
            </a:r>
            <a:r>
              <a:rPr lang="en-US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5828399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1"/>
          <p:cNvSpPr txBox="1">
            <a:spLocks noGrp="1"/>
          </p:cNvSpPr>
          <p:nvPr>
            <p:ph type="title"/>
          </p:nvPr>
        </p:nvSpPr>
        <p:spPr>
          <a:xfrm>
            <a:off x="2231135" y="374382"/>
            <a:ext cx="7729730" cy="118872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실험 결과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pic>
        <p:nvPicPr>
          <p:cNvPr id="4" name="그림 3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B6CC599E-34A3-4E83-B1D8-043098869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347" y="1842465"/>
            <a:ext cx="5185778" cy="464115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0DE60D3-A5F2-4DEB-B164-276A3942B0DC}"/>
              </a:ext>
            </a:extLst>
          </p:cNvPr>
          <p:cNvSpPr/>
          <p:nvPr/>
        </p:nvSpPr>
        <p:spPr>
          <a:xfrm>
            <a:off x="2938672" y="2959596"/>
            <a:ext cx="544251" cy="254364"/>
          </a:xfrm>
          <a:prstGeom prst="rect">
            <a:avLst/>
          </a:prstGeom>
          <a:solidFill>
            <a:schemeClr val="accent1">
              <a:lumMod val="60000"/>
              <a:lumOff val="40000"/>
              <a:alpha val="53000"/>
            </a:schemeClr>
          </a:solidFill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BDA57AC-93EB-473A-BAD4-18EA81D1D447}"/>
              </a:ext>
            </a:extLst>
          </p:cNvPr>
          <p:cNvSpPr/>
          <p:nvPr/>
        </p:nvSpPr>
        <p:spPr>
          <a:xfrm>
            <a:off x="3775236" y="2959596"/>
            <a:ext cx="544251" cy="254364"/>
          </a:xfrm>
          <a:prstGeom prst="rect">
            <a:avLst/>
          </a:prstGeom>
          <a:solidFill>
            <a:schemeClr val="accent1">
              <a:lumMod val="60000"/>
              <a:lumOff val="40000"/>
              <a:alpha val="53000"/>
            </a:schemeClr>
          </a:solidFill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12" name="Feature 개수만큼 (j개)">
            <a:extLst>
              <a:ext uri="{FF2B5EF4-FFF2-40B4-BE49-F238E27FC236}">
                <a16:creationId xmlns:a16="http://schemas.microsoft.com/office/drawing/2014/main" id="{D06BD1D2-F4E4-4688-9ABB-5C216184687F}"/>
              </a:ext>
            </a:extLst>
          </p:cNvPr>
          <p:cNvSpPr txBox="1"/>
          <p:nvPr/>
        </p:nvSpPr>
        <p:spPr>
          <a:xfrm>
            <a:off x="6930609" y="1923488"/>
            <a:ext cx="9239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endParaRPr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EA8A19-7730-4AF7-93B4-AF3C38CDA7DE}"/>
              </a:ext>
            </a:extLst>
          </p:cNvPr>
          <p:cNvSpPr/>
          <p:nvPr/>
        </p:nvSpPr>
        <p:spPr>
          <a:xfrm>
            <a:off x="6548645" y="2084782"/>
            <a:ext cx="544251" cy="254364"/>
          </a:xfrm>
          <a:prstGeom prst="rect">
            <a:avLst/>
          </a:prstGeom>
          <a:solidFill>
            <a:schemeClr val="accent1">
              <a:lumMod val="60000"/>
              <a:lumOff val="40000"/>
              <a:alpha val="53000"/>
            </a:schemeClr>
          </a:solidFill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14" name="Feature 개수만큼 (j개)">
            <a:extLst>
              <a:ext uri="{FF2B5EF4-FFF2-40B4-BE49-F238E27FC236}">
                <a16:creationId xmlns:a16="http://schemas.microsoft.com/office/drawing/2014/main" id="{8BDD5550-25BF-48B1-ABB5-83D0898486BD}"/>
              </a:ext>
            </a:extLst>
          </p:cNvPr>
          <p:cNvSpPr txBox="1"/>
          <p:nvPr/>
        </p:nvSpPr>
        <p:spPr>
          <a:xfrm>
            <a:off x="7273416" y="2029326"/>
            <a:ext cx="3899463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는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direct methods   cf. iterative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methods </a:t>
            </a:r>
            <a:endParaRPr sz="16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5" name="Feature 개수만큼 (j개)">
            <a:extLst>
              <a:ext uri="{FF2B5EF4-FFF2-40B4-BE49-F238E27FC236}">
                <a16:creationId xmlns:a16="http://schemas.microsoft.com/office/drawing/2014/main" id="{F94CB314-19B2-49DC-BD57-6EB4F9AC974F}"/>
              </a:ext>
            </a:extLst>
          </p:cNvPr>
          <p:cNvSpPr txBox="1"/>
          <p:nvPr/>
        </p:nvSpPr>
        <p:spPr>
          <a:xfrm>
            <a:off x="6548645" y="2830630"/>
            <a:ext cx="4938209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TFT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는 타 모델들에 비해 평균적으로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7%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낮은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P50 loss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와</a:t>
            </a:r>
            <a:endParaRPr lang="en-US" altLang="ko-KR" sz="16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r>
              <a:rPr 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9%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낮은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P90 loss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를 보여줌 </a:t>
            </a:r>
            <a:endParaRPr sz="16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6" name="Feature 개수만큼 (j개)">
            <a:extLst>
              <a:ext uri="{FF2B5EF4-FFF2-40B4-BE49-F238E27FC236}">
                <a16:creationId xmlns:a16="http://schemas.microsoft.com/office/drawing/2014/main" id="{61E6FD19-11D0-428B-8D85-D0DDAD0A8A64}"/>
              </a:ext>
            </a:extLst>
          </p:cNvPr>
          <p:cNvSpPr txBox="1"/>
          <p:nvPr/>
        </p:nvSpPr>
        <p:spPr>
          <a:xfrm>
            <a:off x="6548645" y="3937084"/>
            <a:ext cx="5526511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Iterative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방법을 사용한 핵심 모델 </a:t>
            </a:r>
            <a:r>
              <a:rPr lang="en-US" altLang="ko-KR" sz="16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ConvTrans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 경우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observed</a:t>
            </a:r>
          </a:p>
          <a:p>
            <a:r>
              <a:rPr 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Input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등 다양하고 복잡한 데이터에서는 성능이 떨어짐</a:t>
            </a:r>
            <a:endParaRPr lang="en-US" altLang="ko-KR" sz="16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en-US" sz="16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즉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iterative methods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는 고정적인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input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값을 취해야 한다는 </a:t>
            </a:r>
            <a:endParaRPr lang="en-US" altLang="ko-KR" sz="16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한계를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넘지 못하였음을 보여줌</a:t>
            </a:r>
            <a:endParaRPr sz="16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8096257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1"/>
          <p:cNvSpPr txBox="1">
            <a:spLocks noGrp="1"/>
          </p:cNvSpPr>
          <p:nvPr>
            <p:ph type="title"/>
          </p:nvPr>
        </p:nvSpPr>
        <p:spPr>
          <a:xfrm>
            <a:off x="2231135" y="374382"/>
            <a:ext cx="7729730" cy="118872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Ablation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analysis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sp>
        <p:nvSpPr>
          <p:cNvPr id="12" name="Feature 개수만큼 (j개)">
            <a:extLst>
              <a:ext uri="{FF2B5EF4-FFF2-40B4-BE49-F238E27FC236}">
                <a16:creationId xmlns:a16="http://schemas.microsoft.com/office/drawing/2014/main" id="{D06BD1D2-F4E4-4688-9ABB-5C216184687F}"/>
              </a:ext>
            </a:extLst>
          </p:cNvPr>
          <p:cNvSpPr txBox="1"/>
          <p:nvPr/>
        </p:nvSpPr>
        <p:spPr>
          <a:xfrm>
            <a:off x="6930609" y="1923488"/>
            <a:ext cx="9239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endParaRPr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17" name="IMG_C0F105697AC3-1.jpeg" descr="IMG_C0F105697AC3-1.jpeg">
            <a:extLst>
              <a:ext uri="{FF2B5EF4-FFF2-40B4-BE49-F238E27FC236}">
                <a16:creationId xmlns:a16="http://schemas.microsoft.com/office/drawing/2014/main" id="{BF5B42D1-0924-436F-8C67-FF4D47C3F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88" y="1846029"/>
            <a:ext cx="6122775" cy="46500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IMG_FD3BF9FE84A9-1.jpeg" descr="IMG_FD3BF9FE84A9-1.jpeg">
            <a:extLst>
              <a:ext uri="{FF2B5EF4-FFF2-40B4-BE49-F238E27FC236}">
                <a16:creationId xmlns:a16="http://schemas.microsoft.com/office/drawing/2014/main" id="{74322809-9FB2-4907-888C-D4962B3FA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017" y="2787041"/>
            <a:ext cx="2484795" cy="20934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IMG_315B02DFB101-1.jpeg" descr="IMG_315B02DFB101-1.jpeg">
            <a:extLst>
              <a:ext uri="{FF2B5EF4-FFF2-40B4-BE49-F238E27FC236}">
                <a16:creationId xmlns:a16="http://schemas.microsoft.com/office/drawing/2014/main" id="{E8936D3B-266D-4CCC-BEAE-D58B701E5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3166" y="2140895"/>
            <a:ext cx="3217555" cy="386106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C68AEE-0F5B-4D63-AA7B-6B1C65885BBB}"/>
              </a:ext>
            </a:extLst>
          </p:cNvPr>
          <p:cNvSpPr txBox="1"/>
          <p:nvPr/>
        </p:nvSpPr>
        <p:spPr>
          <a:xfrm>
            <a:off x="1365927" y="4714988"/>
            <a:ext cx="682792" cy="21544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ELU &amp; linear</a:t>
            </a:r>
            <a:endParaRPr kumimoji="0" lang="ko-KR" altLang="en-US" sz="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5AD7B8-0568-4F50-BD0F-85672BACD3CE}"/>
              </a:ext>
            </a:extLst>
          </p:cNvPr>
          <p:cNvSpPr txBox="1"/>
          <p:nvPr/>
        </p:nvSpPr>
        <p:spPr>
          <a:xfrm>
            <a:off x="2745243" y="4710949"/>
            <a:ext cx="682792" cy="21544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ELU &amp; linear</a:t>
            </a:r>
            <a:endParaRPr kumimoji="0" lang="ko-KR" altLang="en-US" sz="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B9C55D-C85B-47E4-8378-176F55E774B9}"/>
              </a:ext>
            </a:extLst>
          </p:cNvPr>
          <p:cNvSpPr txBox="1"/>
          <p:nvPr/>
        </p:nvSpPr>
        <p:spPr>
          <a:xfrm>
            <a:off x="3868661" y="4718537"/>
            <a:ext cx="682792" cy="21544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ELU &amp; linear</a:t>
            </a:r>
            <a:endParaRPr kumimoji="0" lang="ko-KR" altLang="en-US" sz="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873DD7-1937-49A1-BFC9-4E49F333AD05}"/>
              </a:ext>
            </a:extLst>
          </p:cNvPr>
          <p:cNvSpPr txBox="1"/>
          <p:nvPr/>
        </p:nvSpPr>
        <p:spPr>
          <a:xfrm>
            <a:off x="5165014" y="4718537"/>
            <a:ext cx="682792" cy="21544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ELU &amp; linear</a:t>
            </a:r>
            <a:endParaRPr kumimoji="0" lang="ko-KR" altLang="en-US" sz="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082D5E-8A64-4890-BDFC-E61257598A9E}"/>
              </a:ext>
            </a:extLst>
          </p:cNvPr>
          <p:cNvSpPr txBox="1"/>
          <p:nvPr/>
        </p:nvSpPr>
        <p:spPr>
          <a:xfrm>
            <a:off x="1889739" y="5848073"/>
            <a:ext cx="682792" cy="30777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0 sent 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918239-1A72-4228-B685-CD0649081E2D}"/>
              </a:ext>
            </a:extLst>
          </p:cNvPr>
          <p:cNvSpPr txBox="1"/>
          <p:nvPr/>
        </p:nvSpPr>
        <p:spPr>
          <a:xfrm>
            <a:off x="2954879" y="5831198"/>
            <a:ext cx="682792" cy="30777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0 sent 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12322A-DF7B-4DF8-A00E-B7925FC44336}"/>
              </a:ext>
            </a:extLst>
          </p:cNvPr>
          <p:cNvSpPr txBox="1"/>
          <p:nvPr/>
        </p:nvSpPr>
        <p:spPr>
          <a:xfrm>
            <a:off x="4201461" y="5849047"/>
            <a:ext cx="682792" cy="30777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0 sent 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981517-C61F-41C1-AE16-DE0F77022473}"/>
              </a:ext>
            </a:extLst>
          </p:cNvPr>
          <p:cNvSpPr txBox="1"/>
          <p:nvPr/>
        </p:nvSpPr>
        <p:spPr>
          <a:xfrm>
            <a:off x="5738111" y="5854347"/>
            <a:ext cx="682792" cy="30777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0 sent 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CE7ACC-93DE-45F5-87CE-DC3448AFB9D6}"/>
              </a:ext>
            </a:extLst>
          </p:cNvPr>
          <p:cNvSpPr txBox="1"/>
          <p:nvPr/>
        </p:nvSpPr>
        <p:spPr>
          <a:xfrm>
            <a:off x="2048719" y="4278174"/>
            <a:ext cx="682792" cy="30777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0 sent 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5E20D9-4A1C-4728-9823-19B3567578FB}"/>
              </a:ext>
            </a:extLst>
          </p:cNvPr>
          <p:cNvSpPr txBox="1"/>
          <p:nvPr/>
        </p:nvSpPr>
        <p:spPr>
          <a:xfrm>
            <a:off x="3278641" y="4278174"/>
            <a:ext cx="682792" cy="30777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0 sent 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FE67EE-9342-4353-BBF9-AA216891636D}"/>
              </a:ext>
            </a:extLst>
          </p:cNvPr>
          <p:cNvSpPr txBox="1"/>
          <p:nvPr/>
        </p:nvSpPr>
        <p:spPr>
          <a:xfrm>
            <a:off x="4423749" y="4278174"/>
            <a:ext cx="682792" cy="30777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0 sent 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243C8D-057F-48F7-AA98-7AF2C61AE84E}"/>
              </a:ext>
            </a:extLst>
          </p:cNvPr>
          <p:cNvSpPr txBox="1"/>
          <p:nvPr/>
        </p:nvSpPr>
        <p:spPr>
          <a:xfrm>
            <a:off x="5718615" y="4286762"/>
            <a:ext cx="682792" cy="30777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0 sent 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5DFEA4-F642-44EB-9EF9-C10EF6FCB263}"/>
              </a:ext>
            </a:extLst>
          </p:cNvPr>
          <p:cNvSpPr txBox="1"/>
          <p:nvPr/>
        </p:nvSpPr>
        <p:spPr>
          <a:xfrm>
            <a:off x="905591" y="4951747"/>
            <a:ext cx="460336" cy="26160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0 sent </a:t>
            </a:r>
            <a:endParaRPr kumimoji="0" lang="ko-KR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CD66F54-FACF-482F-AB2A-A0F076A4D850}"/>
              </a:ext>
            </a:extLst>
          </p:cNvPr>
          <p:cNvSpPr txBox="1"/>
          <p:nvPr/>
        </p:nvSpPr>
        <p:spPr>
          <a:xfrm>
            <a:off x="7281410" y="3213558"/>
            <a:ext cx="682792" cy="21544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ELU &amp; linear</a:t>
            </a:r>
            <a:endParaRPr kumimoji="0" lang="ko-KR" altLang="en-US" sz="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36FBC4-4DFA-4469-9027-A9A12ACF456A}"/>
              </a:ext>
            </a:extLst>
          </p:cNvPr>
          <p:cNvSpPr txBox="1"/>
          <p:nvPr/>
        </p:nvSpPr>
        <p:spPr>
          <a:xfrm>
            <a:off x="1417942" y="5000587"/>
            <a:ext cx="4429863" cy="30777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Positional encoding 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34" name="곱하기 기호 33">
            <a:extLst>
              <a:ext uri="{FF2B5EF4-FFF2-40B4-BE49-F238E27FC236}">
                <a16:creationId xmlns:a16="http://schemas.microsoft.com/office/drawing/2014/main" id="{9074A78D-6D75-440F-A368-D4D33D3A815A}"/>
              </a:ext>
            </a:extLst>
          </p:cNvPr>
          <p:cNvSpPr/>
          <p:nvPr/>
        </p:nvSpPr>
        <p:spPr>
          <a:xfrm>
            <a:off x="10855021" y="3238914"/>
            <a:ext cx="1202269" cy="1712833"/>
          </a:xfrm>
          <a:prstGeom prst="mathMultiply">
            <a:avLst>
              <a:gd name="adj1" fmla="val 11448"/>
            </a:avLst>
          </a:prstGeom>
          <a:solidFill>
            <a:srgbClr val="C00000"/>
          </a:solidFill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84BD7C-D51B-4EE7-8FE6-F1DCC90DC4DB}"/>
              </a:ext>
            </a:extLst>
          </p:cNvPr>
          <p:cNvSpPr txBox="1"/>
          <p:nvPr/>
        </p:nvSpPr>
        <p:spPr>
          <a:xfrm>
            <a:off x="11116513" y="3176344"/>
            <a:ext cx="840599" cy="46166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Trainable coefficients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ngsanaUPC" panose="02020603050405020304" pitchFamily="18" charset="-34"/>
              <a:ea typeface="+mj-ea"/>
              <a:cs typeface="AngsanaUPC" panose="02020603050405020304" pitchFamily="18" charset="-34"/>
              <a:sym typeface="Gill Sans M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5AE9D7-E167-428C-8D58-545BA9D24ED8}"/>
              </a:ext>
            </a:extLst>
          </p:cNvPr>
          <p:cNvSpPr txBox="1"/>
          <p:nvPr/>
        </p:nvSpPr>
        <p:spPr>
          <a:xfrm>
            <a:off x="10649353" y="2551406"/>
            <a:ext cx="495079" cy="27699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Trainable coefficients</a:t>
            </a:r>
            <a:endParaRPr kumimoji="0" lang="ko-KR" altLang="en-US" sz="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ngsanaUPC" panose="02020603050405020304" pitchFamily="18" charset="-34"/>
              <a:ea typeface="+mj-ea"/>
              <a:cs typeface="AngsanaUPC" panose="02020603050405020304" pitchFamily="18" charset="-34"/>
              <a:sym typeface="Gill Sans MT"/>
            </a:endParaRPr>
          </a:p>
        </p:txBody>
      </p:sp>
      <p:sp>
        <p:nvSpPr>
          <p:cNvPr id="37" name="곱하기 기호 36">
            <a:extLst>
              <a:ext uri="{FF2B5EF4-FFF2-40B4-BE49-F238E27FC236}">
                <a16:creationId xmlns:a16="http://schemas.microsoft.com/office/drawing/2014/main" id="{F3902AA0-73AC-4F5F-A550-526C375BB0F3}"/>
              </a:ext>
            </a:extLst>
          </p:cNvPr>
          <p:cNvSpPr/>
          <p:nvPr/>
        </p:nvSpPr>
        <p:spPr>
          <a:xfrm>
            <a:off x="10595083" y="2228568"/>
            <a:ext cx="384371" cy="433270"/>
          </a:xfrm>
          <a:prstGeom prst="mathMultiply">
            <a:avLst>
              <a:gd name="adj1" fmla="val 11448"/>
            </a:avLst>
          </a:prstGeom>
          <a:solidFill>
            <a:srgbClr val="C00000"/>
          </a:solidFill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410290600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텍스트 개체 틀 1"/>
          <p:cNvSpPr txBox="1">
            <a:spLocks noGrp="1"/>
          </p:cNvSpPr>
          <p:nvPr>
            <p:ph type="body" sz="quarter" idx="1"/>
          </p:nvPr>
        </p:nvSpPr>
        <p:spPr>
          <a:xfrm>
            <a:off x="1583436" y="2105025"/>
            <a:ext cx="4270248" cy="912495"/>
          </a:xfrm>
          <a:prstGeom prst="rect">
            <a:avLst/>
          </a:prstGeom>
          <a:solidFill>
            <a:srgbClr val="FFFFFF"/>
          </a:solidFill>
          <a:ln w="31750">
            <a:solidFill>
              <a:srgbClr val="002060"/>
            </a:solidFill>
            <a:round/>
          </a:ln>
        </p:spPr>
        <p:txBody>
          <a:bodyPr/>
          <a:lstStyle/>
          <a:p>
            <a:pPr defTabSz="877823">
              <a:spcBef>
                <a:spcPts val="900"/>
              </a:spcBef>
              <a:defRPr sz="1152" b="1" spc="96">
                <a:solidFill>
                  <a:srgbClr val="000000"/>
                </a:solidFill>
              </a:defRPr>
            </a:pPr>
            <a:r>
              <a:t>Architecture &gt; </a:t>
            </a:r>
            <a:r>
              <a:rPr b="0"/>
              <a:t>Gating mechanisms</a:t>
            </a:r>
          </a:p>
          <a:p>
            <a:pPr defTabSz="877823">
              <a:spcBef>
                <a:spcPts val="900"/>
              </a:spcBef>
              <a:defRPr sz="1152" spc="96">
                <a:solidFill>
                  <a:srgbClr val="000000"/>
                </a:solidFill>
              </a:defRPr>
            </a:pPr>
            <a:r>
              <a:t>Variable selection networks</a:t>
            </a:r>
          </a:p>
          <a:p>
            <a:pPr defTabSz="877823">
              <a:spcBef>
                <a:spcPts val="900"/>
              </a:spcBef>
              <a:defRPr sz="1152" spc="96">
                <a:solidFill>
                  <a:srgbClr val="000000"/>
                </a:solidFill>
              </a:defRPr>
            </a:pPr>
            <a:r>
              <a:t>Static covariate encoders</a:t>
            </a:r>
          </a:p>
        </p:txBody>
      </p:sp>
      <p:pic>
        <p:nvPicPr>
          <p:cNvPr id="105" name="내용 개체 틀 7" descr="내용 개체 틀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737" y="3210725"/>
            <a:ext cx="4270376" cy="24621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내용 개체 틀 9" descr="내용 개체 틀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315" y="3210725"/>
            <a:ext cx="4270249" cy="2462199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제목 5"/>
          <p:cNvSpPr txBox="1">
            <a:spLocks noGrp="1"/>
          </p:cNvSpPr>
          <p:nvPr>
            <p:ph type="title"/>
          </p:nvPr>
        </p:nvSpPr>
        <p:spPr>
          <a:xfrm>
            <a:off x="2231135" y="505748"/>
            <a:ext cx="7729730" cy="1188720"/>
          </a:xfrm>
          <a:prstGeom prst="rect">
            <a:avLst/>
          </a:prstGeom>
        </p:spPr>
        <p:txBody>
          <a:bodyPr/>
          <a:lstStyle>
            <a:lvl1pPr>
              <a:defRPr>
                <a:latin typeface="08서울한강체 M"/>
                <a:ea typeface="08서울한강체 M"/>
                <a:cs typeface="08서울한강체 M"/>
                <a:sym typeface="08서울한강체 M"/>
              </a:defRPr>
            </a:lvl1pPr>
          </a:lstStyle>
          <a:p>
            <a:r>
              <a:rPr dirty="0"/>
              <a:t>TFT vs RNN </a:t>
            </a:r>
          </a:p>
        </p:txBody>
      </p:sp>
      <p:grpSp>
        <p:nvGrpSpPr>
          <p:cNvPr id="110" name="직사각형 10"/>
          <p:cNvGrpSpPr/>
          <p:nvPr/>
        </p:nvGrpSpPr>
        <p:grpSpPr>
          <a:xfrm>
            <a:off x="6338189" y="3636484"/>
            <a:ext cx="4376207" cy="1269995"/>
            <a:chOff x="0" y="0"/>
            <a:chExt cx="4376206" cy="1269993"/>
          </a:xfrm>
        </p:grpSpPr>
        <p:sp>
          <p:nvSpPr>
            <p:cNvPr id="108" name="직사각형"/>
            <p:cNvSpPr/>
            <p:nvPr/>
          </p:nvSpPr>
          <p:spPr>
            <a:xfrm>
              <a:off x="-1" y="-1"/>
              <a:ext cx="4376208" cy="1269995"/>
            </a:xfrm>
            <a:prstGeom prst="rect">
              <a:avLst/>
            </a:prstGeom>
            <a:solidFill>
              <a:srgbClr val="000000">
                <a:alpha val="5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000">
                  <a:solidFill>
                    <a:srgbClr val="FFFFFF"/>
                  </a:solidFill>
                  <a:latin typeface="08서울남산체 EB"/>
                  <a:ea typeface="08서울남산체 EB"/>
                  <a:cs typeface="08서울남산체 EB"/>
                  <a:sym typeface="08서울남산체 EB"/>
                </a:defRPr>
              </a:pPr>
              <a:endParaRPr/>
            </a:p>
          </p:txBody>
        </p:sp>
        <p:sp>
          <p:nvSpPr>
            <p:cNvPr id="109" name="??"/>
            <p:cNvSpPr txBox="1"/>
            <p:nvPr/>
          </p:nvSpPr>
          <p:spPr>
            <a:xfrm>
              <a:off x="45719" y="284476"/>
              <a:ext cx="4284767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4000">
                  <a:solidFill>
                    <a:srgbClr val="FFFFFF"/>
                  </a:solidFill>
                  <a:latin typeface="08서울남산체 EB"/>
                  <a:ea typeface="08서울남산체 EB"/>
                  <a:cs typeface="08서울남산체 EB"/>
                  <a:sym typeface="08서울남산체 EB"/>
                </a:defRPr>
              </a:lvl1pPr>
            </a:lstStyle>
            <a:p>
              <a:r>
                <a:t>??</a:t>
              </a:r>
            </a:p>
          </p:txBody>
        </p:sp>
      </p:grpSp>
      <p:sp>
        <p:nvSpPr>
          <p:cNvPr id="111" name="직사각형 12"/>
          <p:cNvSpPr/>
          <p:nvPr/>
        </p:nvSpPr>
        <p:spPr>
          <a:xfrm>
            <a:off x="2124075" y="5362575"/>
            <a:ext cx="2238375" cy="310350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2" name="직사각형 13"/>
          <p:cNvSpPr/>
          <p:nvPr/>
        </p:nvSpPr>
        <p:spPr>
          <a:xfrm>
            <a:off x="6524625" y="5065536"/>
            <a:ext cx="3867150" cy="310350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15" name="직사각형 14"/>
          <p:cNvGrpSpPr/>
          <p:nvPr/>
        </p:nvGrpSpPr>
        <p:grpSpPr>
          <a:xfrm>
            <a:off x="1582737" y="5738495"/>
            <a:ext cx="4270376" cy="1170941"/>
            <a:chOff x="0" y="0"/>
            <a:chExt cx="4270375" cy="1170939"/>
          </a:xfrm>
        </p:grpSpPr>
        <p:sp>
          <p:nvSpPr>
            <p:cNvPr id="113" name="직사각형"/>
            <p:cNvSpPr/>
            <p:nvPr/>
          </p:nvSpPr>
          <p:spPr>
            <a:xfrm>
              <a:off x="0" y="127634"/>
              <a:ext cx="4270375" cy="915672"/>
            </a:xfrm>
            <a:prstGeom prst="rect">
              <a:avLst/>
            </a:prstGeom>
            <a:solidFill>
              <a:srgbClr val="FFFFFF"/>
            </a:solidFill>
            <a:ln w="317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4" name="S…"/>
            <p:cNvSpPr txBox="1"/>
            <p:nvPr/>
          </p:nvSpPr>
          <p:spPr>
            <a:xfrm>
              <a:off x="61594" y="-1"/>
              <a:ext cx="4147186" cy="1170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r>
                <a:t>S</a:t>
              </a:r>
            </a:p>
            <a:p>
              <a:pPr algn="ctr">
                <a:defRPr sz="1400" b="1"/>
              </a:pPr>
              <a:r>
                <a:t>input</a:t>
              </a:r>
              <a:r>
                <a:rPr b="0"/>
                <a:t> </a:t>
              </a:r>
              <a:r>
                <a:t>&gt;</a:t>
              </a:r>
              <a:r>
                <a:rPr b="0"/>
                <a:t> Static covariates (contexts)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sz="1400"/>
              </a:pPr>
              <a:r>
                <a:t>Observed inputs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sz="1400"/>
              </a:pPr>
              <a:r>
                <a:t>Known inputs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8" name="직사각형 15"/>
          <p:cNvGrpSpPr/>
          <p:nvPr/>
        </p:nvGrpSpPr>
        <p:grpSpPr>
          <a:xfrm>
            <a:off x="6358282" y="5846445"/>
            <a:ext cx="4270248" cy="955041"/>
            <a:chOff x="0" y="0"/>
            <a:chExt cx="4270247" cy="955039"/>
          </a:xfrm>
        </p:grpSpPr>
        <p:sp>
          <p:nvSpPr>
            <p:cNvPr id="116" name="직사각형"/>
            <p:cNvSpPr/>
            <p:nvPr/>
          </p:nvSpPr>
          <p:spPr>
            <a:xfrm>
              <a:off x="0" y="19684"/>
              <a:ext cx="4270248" cy="915672"/>
            </a:xfrm>
            <a:prstGeom prst="rect">
              <a:avLst/>
            </a:prstGeom>
            <a:solidFill>
              <a:srgbClr val="FFFFFF"/>
            </a:solidFill>
            <a:ln w="317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7" name="S…"/>
            <p:cNvSpPr txBox="1"/>
            <p:nvPr/>
          </p:nvSpPr>
          <p:spPr>
            <a:xfrm>
              <a:off x="61594" y="0"/>
              <a:ext cx="4147059" cy="955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r>
                <a:t>S</a:t>
              </a:r>
            </a:p>
            <a:p>
              <a:pPr algn="ctr">
                <a:defRPr sz="1400" b="1"/>
              </a:pPr>
              <a:r>
                <a:t>input</a:t>
              </a:r>
              <a:r>
                <a:rPr b="0"/>
                <a:t> </a:t>
              </a:r>
              <a:r>
                <a:t>&gt;</a:t>
              </a:r>
              <a:r>
                <a:rPr b="0"/>
                <a:t> 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sz="1400"/>
              </a:pPr>
              <a:r>
                <a:t>Observed inputs</a:t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19" name="텍스트 개체 틀 1"/>
          <p:cNvSpPr txBox="1"/>
          <p:nvPr/>
        </p:nvSpPr>
        <p:spPr>
          <a:xfrm>
            <a:off x="6338315" y="2105025"/>
            <a:ext cx="4270249" cy="912495"/>
          </a:xfrm>
          <a:prstGeom prst="rect">
            <a:avLst/>
          </a:prstGeom>
          <a:solidFill>
            <a:srgbClr val="FFFFFF"/>
          </a:solidFill>
          <a:ln w="31750">
            <a:solidFill>
              <a:srgbClr val="00206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normAutofit/>
          </a:bodyPr>
          <a:lstStyle/>
          <a:p>
            <a:pPr algn="ctr" defTabSz="813816">
              <a:spcBef>
                <a:spcPts val="800"/>
              </a:spcBef>
              <a:defRPr sz="1068" b="1" cap="all" spc="89"/>
            </a:pPr>
            <a:r>
              <a:t>Architecture &gt; </a:t>
            </a:r>
            <a:r>
              <a:rPr b="0"/>
              <a:t>Gating mechanisms </a:t>
            </a:r>
            <a:r>
              <a:rPr sz="889" spc="80">
                <a:solidFill>
                  <a:srgbClr val="333333"/>
                </a:solidFill>
              </a:rPr>
              <a:t>❌</a:t>
            </a:r>
            <a:endParaRPr b="0"/>
          </a:p>
          <a:p>
            <a:pPr algn="ctr" defTabSz="813816">
              <a:spcBef>
                <a:spcPts val="800"/>
              </a:spcBef>
              <a:defRPr sz="1068" cap="all" spc="89"/>
            </a:pPr>
            <a:r>
              <a:t>Variable selection networks. </a:t>
            </a:r>
            <a:r>
              <a:rPr sz="889" spc="80">
                <a:solidFill>
                  <a:srgbClr val="333333"/>
                </a:solidFill>
              </a:rPr>
              <a:t>❌</a:t>
            </a:r>
          </a:p>
          <a:p>
            <a:pPr algn="ctr" defTabSz="813816">
              <a:spcBef>
                <a:spcPts val="800"/>
              </a:spcBef>
              <a:defRPr sz="1068" cap="all" spc="89"/>
            </a:pPr>
            <a:r>
              <a:t>Static covariate encoders </a:t>
            </a:r>
            <a:r>
              <a:rPr sz="889" spc="80">
                <a:solidFill>
                  <a:srgbClr val="333333"/>
                </a:solidFill>
              </a:rPr>
              <a:t>❌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1"/>
          <p:cNvSpPr txBox="1">
            <a:spLocks noGrp="1"/>
          </p:cNvSpPr>
          <p:nvPr>
            <p:ph type="title"/>
          </p:nvPr>
        </p:nvSpPr>
        <p:spPr>
          <a:xfrm>
            <a:off x="2231135" y="374382"/>
            <a:ext cx="7729730" cy="118872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Ablation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analysis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sp>
        <p:nvSpPr>
          <p:cNvPr id="33" name="]">
            <a:extLst>
              <a:ext uri="{FF2B5EF4-FFF2-40B4-BE49-F238E27FC236}">
                <a16:creationId xmlns:a16="http://schemas.microsoft.com/office/drawing/2014/main" id="{3DD6F22C-0CC6-4F37-B8AB-E7E6448D22FF}"/>
              </a:ext>
            </a:extLst>
          </p:cNvPr>
          <p:cNvSpPr/>
          <p:nvPr/>
        </p:nvSpPr>
        <p:spPr>
          <a:xfrm>
            <a:off x="5530448" y="3426202"/>
            <a:ext cx="1270000" cy="984796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]</a:t>
            </a:r>
          </a:p>
        </p:txBody>
      </p:sp>
      <p:pic>
        <p:nvPicPr>
          <p:cNvPr id="34" name="IMG_C0F105697AC3-1.jpeg" descr="IMG_C0F105697AC3-1.jpeg">
            <a:extLst>
              <a:ext uri="{FF2B5EF4-FFF2-40B4-BE49-F238E27FC236}">
                <a16:creationId xmlns:a16="http://schemas.microsoft.com/office/drawing/2014/main" id="{C75954BE-6B39-4A6A-BCB1-46BA08D08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142" y="1865074"/>
            <a:ext cx="6458611" cy="4905093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직사각형">
            <a:extLst>
              <a:ext uri="{FF2B5EF4-FFF2-40B4-BE49-F238E27FC236}">
                <a16:creationId xmlns:a16="http://schemas.microsoft.com/office/drawing/2014/main" id="{8B98B8A9-04D2-41CB-BF66-086B08FE89E4}"/>
              </a:ext>
            </a:extLst>
          </p:cNvPr>
          <p:cNvSpPr/>
          <p:nvPr/>
        </p:nvSpPr>
        <p:spPr>
          <a:xfrm>
            <a:off x="5778643" y="3429000"/>
            <a:ext cx="4942335" cy="813357"/>
          </a:xfrm>
          <a:prstGeom prst="rect">
            <a:avLst/>
          </a:prstGeom>
          <a:solidFill>
            <a:schemeClr val="accent1">
              <a:alpha val="51000"/>
            </a:schemeClr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6" name="스크린샷 2021-03-25 오후 4.18.52.png" descr="스크린샷 2021-03-25 오후 4.18.52.png">
            <a:extLst>
              <a:ext uri="{FF2B5EF4-FFF2-40B4-BE49-F238E27FC236}">
                <a16:creationId xmlns:a16="http://schemas.microsoft.com/office/drawing/2014/main" id="{2CF8B032-1A8A-49F9-A0AB-8CA5C455A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114" y="2407486"/>
            <a:ext cx="2386653" cy="3022228"/>
          </a:xfrm>
          <a:prstGeom prst="rect">
            <a:avLst/>
          </a:prstGeom>
          <a:ln w="12700">
            <a:solidFill>
              <a:srgbClr val="942192"/>
            </a:solidFill>
            <a:miter lim="400000"/>
          </a:ln>
        </p:spPr>
      </p:pic>
      <p:sp>
        <p:nvSpPr>
          <p:cNvPr id="37" name="선">
            <a:extLst>
              <a:ext uri="{FF2B5EF4-FFF2-40B4-BE49-F238E27FC236}">
                <a16:creationId xmlns:a16="http://schemas.microsoft.com/office/drawing/2014/main" id="{96696602-5203-4BB6-A26A-269FE8B28F65}"/>
              </a:ext>
            </a:extLst>
          </p:cNvPr>
          <p:cNvSpPr/>
          <p:nvPr/>
        </p:nvSpPr>
        <p:spPr>
          <a:xfrm>
            <a:off x="4069948" y="4031536"/>
            <a:ext cx="1806985" cy="1"/>
          </a:xfrm>
          <a:prstGeom prst="line">
            <a:avLst/>
          </a:prstGeom>
          <a:ln w="25400">
            <a:solidFill>
              <a:srgbClr val="94219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" name="곱하기 기호 37">
            <a:extLst>
              <a:ext uri="{FF2B5EF4-FFF2-40B4-BE49-F238E27FC236}">
                <a16:creationId xmlns:a16="http://schemas.microsoft.com/office/drawing/2014/main" id="{53B0DBA4-860A-4FE7-8109-564C8D4D5A0A}"/>
              </a:ext>
            </a:extLst>
          </p:cNvPr>
          <p:cNvSpPr/>
          <p:nvPr/>
        </p:nvSpPr>
        <p:spPr>
          <a:xfrm>
            <a:off x="3196622" y="3179983"/>
            <a:ext cx="623024" cy="851553"/>
          </a:xfrm>
          <a:prstGeom prst="mathMultiply">
            <a:avLst>
              <a:gd name="adj1" fmla="val 11448"/>
            </a:avLst>
          </a:prstGeom>
          <a:solidFill>
            <a:srgbClr val="C00000"/>
          </a:solidFill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39" name="곱하기 기호 38">
            <a:extLst>
              <a:ext uri="{FF2B5EF4-FFF2-40B4-BE49-F238E27FC236}">
                <a16:creationId xmlns:a16="http://schemas.microsoft.com/office/drawing/2014/main" id="{09623BD1-59A6-439A-ADBD-583975ED6943}"/>
              </a:ext>
            </a:extLst>
          </p:cNvPr>
          <p:cNvSpPr/>
          <p:nvPr/>
        </p:nvSpPr>
        <p:spPr>
          <a:xfrm>
            <a:off x="2566247" y="3179983"/>
            <a:ext cx="623024" cy="851553"/>
          </a:xfrm>
          <a:prstGeom prst="mathMultiply">
            <a:avLst>
              <a:gd name="adj1" fmla="val 11448"/>
            </a:avLst>
          </a:prstGeom>
          <a:solidFill>
            <a:srgbClr val="C00000"/>
          </a:solidFill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40" name="곱하기 기호 39">
            <a:extLst>
              <a:ext uri="{FF2B5EF4-FFF2-40B4-BE49-F238E27FC236}">
                <a16:creationId xmlns:a16="http://schemas.microsoft.com/office/drawing/2014/main" id="{732DE153-5C8B-46C1-9956-605F6B394E91}"/>
              </a:ext>
            </a:extLst>
          </p:cNvPr>
          <p:cNvSpPr/>
          <p:nvPr/>
        </p:nvSpPr>
        <p:spPr>
          <a:xfrm>
            <a:off x="1814397" y="3179982"/>
            <a:ext cx="623024" cy="851553"/>
          </a:xfrm>
          <a:prstGeom prst="mathMultiply">
            <a:avLst>
              <a:gd name="adj1" fmla="val 11448"/>
            </a:avLst>
          </a:prstGeom>
          <a:solidFill>
            <a:srgbClr val="C00000"/>
          </a:solidFill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0C475CD-2B91-4D49-B94E-9CA67C2F11B6}"/>
              </a:ext>
            </a:extLst>
          </p:cNvPr>
          <p:cNvSpPr txBox="1"/>
          <p:nvPr/>
        </p:nvSpPr>
        <p:spPr>
          <a:xfrm>
            <a:off x="1752208" y="3055002"/>
            <a:ext cx="478927" cy="33855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Gill Sans MT"/>
              </a:rPr>
              <a:t>W</a:t>
            </a:r>
            <a:r>
              <a:rPr kumimoji="0" lang="en-US" altLang="ko-KR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ngsanaUPC" panose="02020603050405020304" pitchFamily="18" charset="-34"/>
                <a:ea typeface="+mj-ea"/>
                <a:cs typeface="AngsanaUPC" panose="02020603050405020304" pitchFamily="18" charset="-34"/>
                <a:sym typeface="Gill Sans MT"/>
              </a:rPr>
              <a:t>a</a:t>
            </a:r>
            <a:endParaRPr kumimoji="0" lang="ko-KR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ngsanaUPC" panose="02020603050405020304" pitchFamily="18" charset="-34"/>
              <a:ea typeface="+mj-ea"/>
              <a:cs typeface="AngsanaUPC" panose="02020603050405020304" pitchFamily="18" charset="-34"/>
              <a:sym typeface="Gill Sans M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5FED2B2-EE42-4BB2-9993-89113D72C030}"/>
              </a:ext>
            </a:extLst>
          </p:cNvPr>
          <p:cNvSpPr txBox="1"/>
          <p:nvPr/>
        </p:nvSpPr>
        <p:spPr>
          <a:xfrm>
            <a:off x="2554704" y="3055002"/>
            <a:ext cx="478927" cy="33855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Gill Sans MT"/>
              </a:rPr>
              <a:t>W</a:t>
            </a:r>
            <a:r>
              <a:rPr kumimoji="0" lang="en-US" altLang="ko-KR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ngsanaUPC" panose="02020603050405020304" pitchFamily="18" charset="-34"/>
                <a:ea typeface="+mj-ea"/>
                <a:cs typeface="AngsanaUPC" panose="02020603050405020304" pitchFamily="18" charset="-34"/>
                <a:sym typeface="Gill Sans MT"/>
              </a:rPr>
              <a:t>a</a:t>
            </a:r>
            <a:endParaRPr kumimoji="0" lang="ko-KR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ngsanaUPC" panose="02020603050405020304" pitchFamily="18" charset="-34"/>
              <a:ea typeface="+mj-ea"/>
              <a:cs typeface="AngsanaUPC" panose="02020603050405020304" pitchFamily="18" charset="-34"/>
              <a:sym typeface="Gill Sans M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FAF149-101D-474A-B5FB-41FA0C6E954B}"/>
              </a:ext>
            </a:extLst>
          </p:cNvPr>
          <p:cNvSpPr txBox="1"/>
          <p:nvPr/>
        </p:nvSpPr>
        <p:spPr>
          <a:xfrm>
            <a:off x="3226407" y="3055002"/>
            <a:ext cx="478927" cy="33855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Gill Sans MT"/>
              </a:rPr>
              <a:t>W</a:t>
            </a:r>
            <a:r>
              <a:rPr kumimoji="0" lang="en-US" altLang="ko-KR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ngsanaUPC" panose="02020603050405020304" pitchFamily="18" charset="-34"/>
                <a:ea typeface="+mj-ea"/>
                <a:cs typeface="AngsanaUPC" panose="02020603050405020304" pitchFamily="18" charset="-34"/>
                <a:sym typeface="Gill Sans MT"/>
              </a:rPr>
              <a:t>a</a:t>
            </a:r>
            <a:endParaRPr kumimoji="0" lang="ko-KR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ngsanaUPC" panose="02020603050405020304" pitchFamily="18" charset="-34"/>
              <a:ea typeface="+mj-ea"/>
              <a:cs typeface="AngsanaUPC" panose="02020603050405020304" pitchFamily="18" charset="-34"/>
              <a:sym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189578125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ABLATION RESULTS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sp>
        <p:nvSpPr>
          <p:cNvPr id="122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2231135" y="2393495"/>
            <a:ext cx="7729730" cy="4251854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Capturing temporal relationships, local processing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⭐️⭐️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: </a:t>
            </a:r>
            <a:r>
              <a:rPr lang="ko-KR" altLang="en-US" dirty="0">
                <a:solidFill>
                  <a:srgbClr val="333333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비활성화 시켰더니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P90 </a:t>
            </a:r>
            <a:r>
              <a:rPr lang="en-US" altLang="ko-KR" dirty="0">
                <a:solidFill>
                  <a:srgbClr val="333333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loss</a:t>
            </a:r>
            <a:r>
              <a:rPr lang="ko-KR" altLang="en-US" dirty="0">
                <a:solidFill>
                  <a:srgbClr val="333333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평균 </a:t>
            </a:r>
            <a:r>
              <a:rPr lang="en-US" altLang="ko-KR" dirty="0">
                <a:solidFill>
                  <a:srgbClr val="333333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6%</a:t>
            </a:r>
            <a:r>
              <a:rPr lang="ko-KR" altLang="en-US" dirty="0">
                <a:solidFill>
                  <a:srgbClr val="333333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증가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Local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processing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: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비활성화 시켰더니 </a:t>
            </a:r>
            <a:r>
              <a:rPr lang="en-US" altLang="ko-KR" sz="1400" dirty="0" err="1">
                <a:latin typeface="American Typewriter"/>
                <a:ea typeface="08서울남산체 EB" panose="02020603020101020101" pitchFamily="18" charset="-127"/>
              </a:rPr>
              <a:t>traffic,retail,volatility</a:t>
            </a:r>
            <a:r>
              <a:rPr lang="en-US" altLang="ko-KR" sz="1400" dirty="0">
                <a:latin typeface="American Typewriter"/>
                <a:ea typeface="08서울남산체 EB" panose="02020603020101020101" pitchFamily="18" charset="-127"/>
              </a:rPr>
              <a:t>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는 모두 악영향</a:t>
            </a:r>
            <a:r>
              <a:rPr lang="en-US" altLang="ko-KR" sz="1400" dirty="0">
                <a:latin typeface="American Typewriter"/>
                <a:ea typeface="08서울남산체 EB" panose="02020603020101020101" pitchFamily="18" charset="-127"/>
              </a:rPr>
              <a:t>, electricity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는 오히려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P50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loss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높게 나옴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: Electricity data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 경우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daily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단위로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seasonality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 발견되기 때문에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direct attention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to previous days &gt; adjacent time steps 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Static covariate encoder , variable selection :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비활성화 시켰더니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P90 loss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평균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4.1%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증가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  <a:r>
              <a:rPr lang="en-US" altLang="ko-KR" sz="1400" dirty="0">
                <a:latin typeface="American Typewriter"/>
                <a:ea typeface="08서울남산체 EB" panose="02020603020101020101" pitchFamily="18" charset="-127"/>
              </a:rPr>
              <a:t>electricity</a:t>
            </a:r>
            <a:r>
              <a:rPr lang="en-US" altLang="ko-KR" sz="1800" dirty="0">
                <a:latin typeface="American Typewriter"/>
                <a:ea typeface="08서울남산체 EB" panose="02020603020101020101" pitchFamily="18" charset="-127"/>
              </a:rPr>
              <a:t> </a:t>
            </a:r>
            <a:r>
              <a:rPr lang="ko-KR" altLang="en-US" sz="1800" dirty="0">
                <a:latin typeface="American Typewriter"/>
                <a:ea typeface="08서울남산체 EB" panose="02020603020101020101" pitchFamily="18" charset="-127"/>
              </a:rPr>
              <a:t>에 제일 영향을 많이 미친 것으로 파악</a:t>
            </a:r>
            <a:endParaRPr lang="en-US" altLang="ko-KR" sz="1800" dirty="0">
              <a:latin typeface="American Typewriter"/>
              <a:ea typeface="08서울남산체 EB" panose="02020603020101020101" pitchFamily="18" charset="-127"/>
            </a:endParaR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Gating layer :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비활성화 시켰더니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P90 loss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평균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1.9%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증가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노이즈가 많은 </a:t>
            </a:r>
            <a:r>
              <a:rPr lang="en-US" altLang="ko-KR" sz="1400" dirty="0">
                <a:latin typeface="American Typewriter"/>
                <a:ea typeface="08서울남산체 EB" panose="02020603020101020101" pitchFamily="18" charset="-127"/>
              </a:rPr>
              <a:t>volatility</a:t>
            </a:r>
            <a:r>
              <a:rPr lang="ko-KR" altLang="en-US" dirty="0">
                <a:latin typeface="American Typewriter"/>
                <a:ea typeface="08서울남산체 EB" panose="02020603020101020101" pitchFamily="18" charset="-127"/>
              </a:rPr>
              <a:t> 에 제일 영향을 많이 미친 것으로 파악 </a:t>
            </a:r>
            <a:endParaRPr lang="en-US" altLang="ko-KR" sz="18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lang="en-US" altLang="ko-KR" dirty="0">
              <a:latin typeface="American Typewriter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796723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연구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목적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sp>
        <p:nvSpPr>
          <p:cNvPr id="122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2231135" y="2638044"/>
            <a:ext cx="7729730" cy="3101984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Forecasting 에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영향을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줄 수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있는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보다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유연하고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풍부한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데이터를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활용할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수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있는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모델을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만들겠다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모델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forecasting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도중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해당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연산에서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필수적인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레이어와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features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만을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필터링하여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사용하겠다</a:t>
            </a:r>
            <a:endParaRPr 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Multi-head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attention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의 변형 방식으로 다양한 헤드를 앙상블 느낌으로 각 타임스텝의 관계성을 폭넓게 해석하겠다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(interpretability)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2.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용어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용어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  <p:sp>
        <p:nvSpPr>
          <p:cNvPr id="127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2231135" y="2638044"/>
            <a:ext cx="7729730" cy="411518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Horizon :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예측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범위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/ </a:t>
            </a:r>
            <a:r>
              <a:rPr u="sng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Multi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- Horizon : </a:t>
            </a:r>
            <a:r>
              <a:rPr u="sng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여러</a:t>
            </a:r>
            <a:r>
              <a:rPr u="sng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u="sng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개의</a:t>
            </a:r>
            <a:r>
              <a:rPr u="sng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예측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범위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Static (=time invariant) covariates :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독립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변수가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종속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변수에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미치는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효과에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영향을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줄 수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있는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변수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ex. A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수학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문제집과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수학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성적과의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관계에서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학생들의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u="sng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원 </a:t>
            </a:r>
            <a:r>
              <a:rPr u="sng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수학</a:t>
            </a:r>
            <a:r>
              <a:rPr u="sng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u="sng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실력</a:t>
            </a:r>
            <a:r>
              <a:rPr u="sng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=&gt;  </a:t>
            </a:r>
            <a:r>
              <a:rPr b="1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메타데이터</a:t>
            </a:r>
            <a:endParaRPr b="1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Observed inputs (z), known inputs (x) ex. The way of week at time t </a:t>
            </a:r>
          </a:p>
        </p:txBody>
      </p:sp>
      <p:pic>
        <p:nvPicPr>
          <p:cNvPr id="128" name="그림 4" descr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374" y="3089275"/>
            <a:ext cx="5908676" cy="908050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TextBox 7"/>
          <p:cNvSpPr txBox="1"/>
          <p:nvPr/>
        </p:nvSpPr>
        <p:spPr>
          <a:xfrm>
            <a:off x="2398395" y="3997325"/>
            <a:ext cx="6966585" cy="319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latin typeface="08서울남산체 EB"/>
                <a:ea typeface="08서울남산체 EB"/>
                <a:cs typeface="08서울남산체 EB"/>
                <a:sym typeface="08서울남산체 EB"/>
              </a:defRPr>
            </a:pPr>
            <a:r>
              <a:t>t가 월요일이라고 한다면      화요일 예측 값                 월요일 + </a:t>
            </a:r>
            <a:r>
              <a:rPr i="1"/>
              <a:t>t </a:t>
            </a:r>
            <a:r>
              <a:t>시점의 예측 값</a:t>
            </a:r>
            <a:r>
              <a:rPr i="1"/>
              <a:t> </a:t>
            </a:r>
            <a:r>
              <a:t>                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직사각형"/>
          <p:cNvSpPr/>
          <p:nvPr/>
        </p:nvSpPr>
        <p:spPr>
          <a:xfrm>
            <a:off x="6278414" y="4812376"/>
            <a:ext cx="5468614" cy="2016304"/>
          </a:xfrm>
          <a:prstGeom prst="rect">
            <a:avLst/>
          </a:prstGeom>
          <a:gradFill>
            <a:gsLst>
              <a:gs pos="0">
                <a:schemeClr val="accent4">
                  <a:hueOff val="35631"/>
                  <a:lumOff val="13260"/>
                </a:schemeClr>
              </a:gs>
              <a:gs pos="100000">
                <a:schemeClr val="accent4">
                  <a:hueOff val="33077"/>
                  <a:lumOff val="12216"/>
                </a:schemeClr>
              </a:gs>
            </a:gsLst>
            <a:lin ang="5400000"/>
          </a:gradFill>
          <a:ln w="6350">
            <a:solidFill>
              <a:schemeClr val="accent4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2" name="제목 1"/>
          <p:cNvSpPr txBox="1">
            <a:spLocks noGrp="1"/>
          </p:cNvSpPr>
          <p:nvPr>
            <p:ph type="title"/>
          </p:nvPr>
        </p:nvSpPr>
        <p:spPr>
          <a:xfrm>
            <a:off x="769619" y="443603"/>
            <a:ext cx="4486657" cy="1141498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용어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정리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33" name="내용 개체 틀 2"/>
          <p:cNvSpPr txBox="1"/>
          <p:nvPr/>
        </p:nvSpPr>
        <p:spPr>
          <a:xfrm>
            <a:off x="257555" y="2133219"/>
            <a:ext cx="5430775" cy="4115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228600" indent="-228600" defTabSz="914400"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sz="19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Horizon :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예측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범위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/ </a:t>
            </a:r>
            <a:r>
              <a:rPr u="sng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Multi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- Horizon : </a:t>
            </a:r>
            <a:r>
              <a:rPr u="sng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여러</a:t>
            </a:r>
            <a:r>
              <a:rPr u="sng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u="sng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개의</a:t>
            </a:r>
            <a:r>
              <a:rPr u="sng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예측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범위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228600" indent="-228600" defTabSz="914400"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sz="19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Static (=time invariant) covariates :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독립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변수가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종속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변수에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미치는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효과에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defTabSz="914400">
              <a:spcBef>
                <a:spcPts val="1000"/>
              </a:spcBef>
              <a:defRPr sz="19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영향을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줄 수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있는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변수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ex. A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수학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문제집과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수학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  <a:p>
            <a:pPr defTabSz="914400">
              <a:spcBef>
                <a:spcPts val="1000"/>
              </a:spcBef>
              <a:defRPr sz="19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성적과의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관계에서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학생들의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</a:t>
            </a:r>
            <a:r>
              <a:rPr u="sng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원 </a:t>
            </a:r>
            <a:r>
              <a:rPr u="sng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수학</a:t>
            </a:r>
            <a:r>
              <a:rPr u="sng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u="sng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실력</a:t>
            </a:r>
            <a:endParaRPr u="sng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defTabSz="914400">
              <a:spcBef>
                <a:spcPts val="1000"/>
              </a:spcBef>
              <a:defRPr sz="19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=&gt;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메타데이터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     </a:t>
            </a:r>
            <a:endParaRPr b="1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228600" indent="-228600" defTabSz="914400"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sz="19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Observed inputs (z), known inputs (x) </a:t>
            </a:r>
          </a:p>
          <a:p>
            <a:pPr marL="228600" indent="-228600" defTabSz="914400"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sz="19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ex. The way of week at time t </a:t>
            </a:r>
          </a:p>
        </p:txBody>
      </p:sp>
      <p:pic>
        <p:nvPicPr>
          <p:cNvPr id="134" name="IMG_2B0012ABF3E9-1.jpeg" descr="IMG_2B0012ABF3E9-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324" y="129542"/>
            <a:ext cx="1810145" cy="1769619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Static covariates"/>
          <p:cNvSpPr txBox="1"/>
          <p:nvPr/>
        </p:nvSpPr>
        <p:spPr>
          <a:xfrm>
            <a:off x="8617521" y="278129"/>
            <a:ext cx="178124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Static covariates</a:t>
            </a:r>
          </a:p>
        </p:txBody>
      </p:sp>
      <p:sp>
        <p:nvSpPr>
          <p:cNvPr id="136" name="Inputs ; (observed, known)"/>
          <p:cNvSpPr txBox="1"/>
          <p:nvPr/>
        </p:nvSpPr>
        <p:spPr>
          <a:xfrm>
            <a:off x="8617521" y="828931"/>
            <a:ext cx="279789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Inputs ; (observed, known)</a:t>
            </a:r>
          </a:p>
        </p:txBody>
      </p:sp>
      <p:sp>
        <p:nvSpPr>
          <p:cNvPr id="137" name="Outputs"/>
          <p:cNvSpPr txBox="1"/>
          <p:nvPr/>
        </p:nvSpPr>
        <p:spPr>
          <a:xfrm>
            <a:off x="8617521" y="1290833"/>
            <a:ext cx="96820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Outputs </a:t>
            </a:r>
          </a:p>
        </p:txBody>
      </p:sp>
      <p:pic>
        <p:nvPicPr>
          <p:cNvPr id="138" name="IMG_06AE85D5A0F5-1.jpeg" descr="IMG_06AE85D5A0F5-1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211" y="1859105"/>
            <a:ext cx="5553020" cy="1016239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선"/>
          <p:cNvSpPr/>
          <p:nvPr/>
        </p:nvSpPr>
        <p:spPr>
          <a:xfrm>
            <a:off x="7883749" y="3075677"/>
            <a:ext cx="1428894" cy="1"/>
          </a:xfrm>
          <a:prstGeom prst="line">
            <a:avLst/>
          </a:prstGeom>
          <a:ln w="38100">
            <a:solidFill>
              <a:srgbClr val="535353"/>
            </a:solidFill>
            <a:prstDash val="sysDot"/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40" name="선 선" descr="선 선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7556844" y="3286965"/>
            <a:ext cx="659286" cy="299399"/>
          </a:xfrm>
          <a:prstGeom prst="rect">
            <a:avLst/>
          </a:prstGeom>
        </p:spPr>
      </p:pic>
      <p:sp>
        <p:nvSpPr>
          <p:cNvPr id="142" name="현재 시점 (t)"/>
          <p:cNvSpPr txBox="1"/>
          <p:nvPr/>
        </p:nvSpPr>
        <p:spPr>
          <a:xfrm>
            <a:off x="7578428" y="3821131"/>
            <a:ext cx="108779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현재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(t)</a:t>
            </a:r>
          </a:p>
        </p:txBody>
      </p:sp>
      <p:pic>
        <p:nvPicPr>
          <p:cNvPr id="143" name="선 선" descr="선 선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8941144" y="3262618"/>
            <a:ext cx="659286" cy="299399"/>
          </a:xfrm>
          <a:prstGeom prst="rect">
            <a:avLst/>
          </a:prstGeom>
        </p:spPr>
      </p:pic>
      <p:sp>
        <p:nvSpPr>
          <p:cNvPr id="145" name="t 시점 이후 예측값은?"/>
          <p:cNvSpPr txBox="1"/>
          <p:nvPr/>
        </p:nvSpPr>
        <p:spPr>
          <a:xfrm>
            <a:off x="9095336" y="3781289"/>
            <a:ext cx="176586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5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Brush Script MT Italic"/>
                <a:ea typeface="08서울남산체 EB" panose="02020603020101020101" pitchFamily="18" charset="-127"/>
                <a:cs typeface="Brush Script MT Italic"/>
                <a:sym typeface="Brush Script MT Italic"/>
              </a:rPr>
              <a:t>t</a:t>
            </a:r>
            <a:r>
              <a:rPr dirty="0"/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예측값은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?</a:t>
            </a:r>
          </a:p>
        </p:txBody>
      </p:sp>
      <p:sp>
        <p:nvSpPr>
          <p:cNvPr id="146" name="이용할 features 4가지"/>
          <p:cNvSpPr txBox="1"/>
          <p:nvPr/>
        </p:nvSpPr>
        <p:spPr>
          <a:xfrm>
            <a:off x="6234162" y="4450744"/>
            <a:ext cx="191013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이용할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variables 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4가지</a:t>
            </a:r>
          </a:p>
        </p:txBody>
      </p:sp>
      <p:sp>
        <p:nvSpPr>
          <p:cNvPr id="147" name="선"/>
          <p:cNvSpPr/>
          <p:nvPr/>
        </p:nvSpPr>
        <p:spPr>
          <a:xfrm>
            <a:off x="6474049" y="3079454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48" name="선 선" descr="선 선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6172544" y="3298446"/>
            <a:ext cx="659286" cy="299399"/>
          </a:xfrm>
          <a:prstGeom prst="rect">
            <a:avLst/>
          </a:prstGeom>
        </p:spPr>
      </p:pic>
      <p:sp>
        <p:nvSpPr>
          <p:cNvPr id="150" name="현재 시점 - k시점…"/>
          <p:cNvSpPr txBox="1"/>
          <p:nvPr/>
        </p:nvSpPr>
        <p:spPr>
          <a:xfrm>
            <a:off x="6125379" y="3811900"/>
            <a:ext cx="1576070" cy="49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현재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시점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-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k시점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dirty="0"/>
              <a:t>; Window</a:t>
            </a:r>
          </a:p>
        </p:txBody>
      </p:sp>
      <p:sp>
        <p:nvSpPr>
          <p:cNvPr id="151" name="선"/>
          <p:cNvSpPr/>
          <p:nvPr/>
        </p:nvSpPr>
        <p:spPr>
          <a:xfrm>
            <a:off x="6474049" y="5051006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  <a:tail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2" name="선"/>
          <p:cNvSpPr/>
          <p:nvPr/>
        </p:nvSpPr>
        <p:spPr>
          <a:xfrm>
            <a:off x="7883749" y="5051006"/>
            <a:ext cx="1428894" cy="1"/>
          </a:xfrm>
          <a:prstGeom prst="line">
            <a:avLst/>
          </a:prstGeom>
          <a:ln w="38100">
            <a:solidFill>
              <a:srgbClr val="535353"/>
            </a:solidFill>
            <a:prstDash val="sysDot"/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t-k : t 까지의…"/>
          <p:cNvSpPr txBox="1"/>
          <p:nvPr/>
        </p:nvSpPr>
        <p:spPr>
          <a:xfrm>
            <a:off x="6636636" y="5078587"/>
            <a:ext cx="1281521" cy="50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t-k : t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까지의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Outputs</a:t>
            </a:r>
          </a:p>
        </p:txBody>
      </p:sp>
      <p:sp>
        <p:nvSpPr>
          <p:cNvPr id="154" name="선"/>
          <p:cNvSpPr/>
          <p:nvPr/>
        </p:nvSpPr>
        <p:spPr>
          <a:xfrm>
            <a:off x="6474049" y="5700114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  <a:tail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선"/>
          <p:cNvSpPr/>
          <p:nvPr/>
        </p:nvSpPr>
        <p:spPr>
          <a:xfrm>
            <a:off x="7883749" y="5700114"/>
            <a:ext cx="1428894" cy="1"/>
          </a:xfrm>
          <a:prstGeom prst="line">
            <a:avLst/>
          </a:prstGeom>
          <a:ln w="38100">
            <a:solidFill>
              <a:srgbClr val="535353"/>
            </a:solidFill>
            <a:prstDash val="sysDot"/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" name="t-k : t 까지의…"/>
          <p:cNvSpPr txBox="1"/>
          <p:nvPr/>
        </p:nvSpPr>
        <p:spPr>
          <a:xfrm>
            <a:off x="6636636" y="5718736"/>
            <a:ext cx="1281521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t-k : t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까지의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측정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features</a:t>
            </a:r>
          </a:p>
        </p:txBody>
      </p:sp>
      <p:sp>
        <p:nvSpPr>
          <p:cNvPr id="157" name="선"/>
          <p:cNvSpPr/>
          <p:nvPr/>
        </p:nvSpPr>
        <p:spPr>
          <a:xfrm>
            <a:off x="6474049" y="6349222"/>
            <a:ext cx="14288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8" name="선"/>
          <p:cNvSpPr/>
          <p:nvPr/>
        </p:nvSpPr>
        <p:spPr>
          <a:xfrm>
            <a:off x="7883749" y="6340263"/>
            <a:ext cx="142889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 len="sm"/>
            <a:tailEnd type="triangle" len="sm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9" name="t-k : t + t 까지의…"/>
          <p:cNvSpPr txBox="1"/>
          <p:nvPr/>
        </p:nvSpPr>
        <p:spPr>
          <a:xfrm>
            <a:off x="7401862" y="6358885"/>
            <a:ext cx="1781248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t-k : t + 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Brush Script MT Italic"/>
                <a:sym typeface="Brush Script MT Italic"/>
              </a:rPr>
              <a:t>t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까지의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known features</a:t>
            </a:r>
          </a:p>
        </p:txBody>
      </p:sp>
      <p:sp>
        <p:nvSpPr>
          <p:cNvPr id="160" name="Static covariates…"/>
          <p:cNvSpPr txBox="1"/>
          <p:nvPr/>
        </p:nvSpPr>
        <p:spPr>
          <a:xfrm>
            <a:off x="10205336" y="5023307"/>
            <a:ext cx="1281521" cy="1692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 u="sng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Static covariates </a:t>
            </a: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메타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=&gt; features 를 </a:t>
            </a: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이해할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수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있는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Context 로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같이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넣어줄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예정</a:t>
            </a:r>
            <a:endParaRPr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3.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모델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구조</a:t>
            </a:r>
            <a:r>
              <a:rPr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소포">
  <a:themeElements>
    <a:clrScheme name="소포">
      <a:dk1>
        <a:srgbClr val="000000"/>
      </a:dk1>
      <a:lt1>
        <a:srgbClr val="F2F2F2"/>
      </a:lt1>
      <a:dk2>
        <a:srgbClr val="A7A7A7"/>
      </a:dk2>
      <a:lt2>
        <a:srgbClr val="535353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00FF"/>
      </a:hlink>
      <a:folHlink>
        <a:srgbClr val="FF00FF"/>
      </a:folHlink>
    </a:clrScheme>
    <a:fontScheme name="소포">
      <a:majorFont>
        <a:latin typeface="Gill Sans MT"/>
        <a:ea typeface="Gill Sans MT"/>
        <a:cs typeface="Gill Sans MT"/>
      </a:majorFont>
      <a:minorFont>
        <a:latin typeface="Helvetica"/>
        <a:ea typeface="Helvetica"/>
        <a:cs typeface="Helvetica"/>
      </a:minorFont>
    </a:fontScheme>
    <a:fmtScheme name="소포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소포">
  <a:themeElements>
    <a:clrScheme name="소포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00FF"/>
      </a:hlink>
      <a:folHlink>
        <a:srgbClr val="FF00FF"/>
      </a:folHlink>
    </a:clrScheme>
    <a:fontScheme name="소포">
      <a:majorFont>
        <a:latin typeface="Gill Sans MT"/>
        <a:ea typeface="Gill Sans MT"/>
        <a:cs typeface="Gill Sans MT"/>
      </a:majorFont>
      <a:minorFont>
        <a:latin typeface="Helvetica"/>
        <a:ea typeface="Helvetica"/>
        <a:cs typeface="Helvetica"/>
      </a:minorFont>
    </a:fontScheme>
    <a:fmtScheme name="소포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2355</Words>
  <Application>Microsoft Office PowerPoint</Application>
  <PresentationFormat>와이드스크린</PresentationFormat>
  <Paragraphs>645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61" baseType="lpstr">
      <vt:lpstr>08서울남산체 EB</vt:lpstr>
      <vt:lpstr>08서울한강체 L</vt:lpstr>
      <vt:lpstr>08서울한강체 M</vt:lpstr>
      <vt:lpstr>American Typewriter</vt:lpstr>
      <vt:lpstr>Apple Chancery</vt:lpstr>
      <vt:lpstr>Apple SD 산돌고딕 Neo 일반체</vt:lpstr>
      <vt:lpstr>Beirut Regular</vt:lpstr>
      <vt:lpstr>Helvetica Neue</vt:lpstr>
      <vt:lpstr>Helvetica Neue Medium</vt:lpstr>
      <vt:lpstr>AngsanaUPC</vt:lpstr>
      <vt:lpstr>Arial</vt:lpstr>
      <vt:lpstr>Arial Nova</vt:lpstr>
      <vt:lpstr>Bahnschrift SemiBold</vt:lpstr>
      <vt:lpstr>Blackadder ITC</vt:lpstr>
      <vt:lpstr>Brush Script MT Italic</vt:lpstr>
      <vt:lpstr>Gill Sans MT</vt:lpstr>
      <vt:lpstr>Helvetica</vt:lpstr>
      <vt:lpstr>Segoe UI Emoji</vt:lpstr>
      <vt:lpstr>Symbol</vt:lpstr>
      <vt:lpstr>소포</vt:lpstr>
      <vt:lpstr>TEMPORAL FUSION TRANSFORMERS FOR INTERPRETABLE MULTI-HORIZON TIME SERIES FORECASTING</vt:lpstr>
      <vt:lpstr>목차</vt:lpstr>
      <vt:lpstr>1. 연구 의의 및 목적 </vt:lpstr>
      <vt:lpstr>TFT vs RNN </vt:lpstr>
      <vt:lpstr>연구 목적 </vt:lpstr>
      <vt:lpstr>2. 용어 정리 </vt:lpstr>
      <vt:lpstr>용어 정리 </vt:lpstr>
      <vt:lpstr>용어 정리</vt:lpstr>
      <vt:lpstr>3. 모델 구조 </vt:lpstr>
      <vt:lpstr>모델 핵심 요소 6가지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 Loss function</vt:lpstr>
      <vt:lpstr>Loss function </vt:lpstr>
      <vt:lpstr>5. 데이터 셋 / 실험 결과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실험 결과 </vt:lpstr>
      <vt:lpstr>실험 결과 </vt:lpstr>
      <vt:lpstr>Ablation analysis </vt:lpstr>
      <vt:lpstr>Ablation analysis </vt:lpstr>
      <vt:lpstr>ABLATION RESULTS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TEMPORAL FUSION TRANSFORMERS FOR INTERPRETABLE MULTI-HORIZON TIME SERIES FORECASTING</dc:title>
  <cp:lastModifiedBy>백지윤</cp:lastModifiedBy>
  <cp:revision>53</cp:revision>
  <dcterms:modified xsi:type="dcterms:W3CDTF">2021-03-28T09:57:54Z</dcterms:modified>
</cp:coreProperties>
</file>