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3" r:id="rId30"/>
    <p:sldId id="284" r:id="rId31"/>
    <p:sldId id="294" r:id="rId32"/>
    <p:sldId id="285" r:id="rId33"/>
    <p:sldId id="286" r:id="rId34"/>
    <p:sldId id="295" r:id="rId35"/>
    <p:sldId id="287" r:id="rId36"/>
    <p:sldId id="296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FCB"/>
          </a:solidFill>
        </a:fill>
      </a:tcStyle>
    </a:wholeTbl>
    <a:band2H>
      <a:tcTxStyle/>
      <a:tcStyle>
        <a:tcBdr/>
        <a:fill>
          <a:solidFill>
            <a:srgbClr val="FD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D2CC"/>
          </a:solidFill>
        </a:fill>
      </a:tcStyle>
    </a:wholeTbl>
    <a:band2H>
      <a:tcTxStyle/>
      <a:tcStyle>
        <a:tcBdr/>
        <a:fill>
          <a:solidFill>
            <a:srgbClr val="F5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/>
      <a:tcStyle>
        <a:tcBdr/>
        <a:fill>
          <a:solidFill>
            <a:srgbClr val="F0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464"/>
            <a:ext cx="6801612" cy="126508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338315" y="2313433"/>
            <a:ext cx="4270249" cy="704088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pPr>
            <a:endParaRPr/>
          </a:p>
        </p:txBody>
      </p:sp>
      <p:sp>
        <p:nvSpPr>
          <p:cNvPr id="49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04672" y="2243827"/>
            <a:ext cx="4486656" cy="114149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736080" y="804672"/>
            <a:ext cx="4815841" cy="5248656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 marL="500062" indent="-271462">
              <a:defRPr sz="1900">
                <a:solidFill>
                  <a:srgbClr val="000000"/>
                </a:solidFill>
              </a:defRPr>
            </a:lvl2pPr>
            <a:lvl3pPr marL="728662" indent="-271462">
              <a:defRPr sz="1900">
                <a:solidFill>
                  <a:srgbClr val="000000"/>
                </a:solidFill>
              </a:defRPr>
            </a:lvl3pPr>
            <a:lvl4pPr marL="957262" indent="-271462">
              <a:defRPr sz="1900">
                <a:solidFill>
                  <a:srgbClr val="000000"/>
                </a:solidFill>
              </a:defRPr>
            </a:lvl4pPr>
            <a:lvl5pPr marL="1185862" indent="-271462">
              <a:defRPr sz="19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15567" y="3549917"/>
            <a:ext cx="3794761" cy="2194037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제목 텍스트"/>
          <p:cNvSpPr txBox="1">
            <a:spLocks noGrp="1"/>
          </p:cNvSpPr>
          <p:nvPr>
            <p:ph type="title"/>
          </p:nvPr>
        </p:nvSpPr>
        <p:spPr>
          <a:xfrm>
            <a:off x="808522" y="2243827"/>
            <a:ext cx="4495000" cy="113464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idx="21"/>
          </p:nvPr>
        </p:nvSpPr>
        <p:spPr>
          <a:xfrm>
            <a:off x="6095998" y="0"/>
            <a:ext cx="610209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15567" y="3549917"/>
            <a:ext cx="3794761" cy="2194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82879" tIns="182879" rIns="182879" bIns="18287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758922" y="6299961"/>
            <a:ext cx="365761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pdf/1711.1105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www.kaggle.com/c/favorita-grocery-sales-forecasting/r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2822" spc="166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TRANSFORMERS</a:t>
            </a:r>
            <a:b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 INTERPRETABLE MULTI-HORIZON TIME SERIES FORECASTING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2021.03.28 </a:t>
            </a:r>
          </a:p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백지윤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제목 1"/>
          <p:cNvSpPr txBox="1">
            <a:spLocks noGrp="1"/>
          </p:cNvSpPr>
          <p:nvPr>
            <p:ph type="title"/>
          </p:nvPr>
        </p:nvSpPr>
        <p:spPr>
          <a:xfrm>
            <a:off x="2231135" y="298476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요소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6가지 </a:t>
            </a:r>
          </a:p>
        </p:txBody>
      </p:sp>
      <p:sp>
        <p:nvSpPr>
          <p:cNvPr id="165" name="Gating Mechanisms"/>
          <p:cNvSpPr txBox="1"/>
          <p:nvPr/>
        </p:nvSpPr>
        <p:spPr>
          <a:xfrm>
            <a:off x="2184326" y="22339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</a:t>
            </a:r>
          </a:p>
        </p:txBody>
      </p:sp>
      <p:sp>
        <p:nvSpPr>
          <p:cNvPr id="166" name="Variable Selection Networks"/>
          <p:cNvSpPr txBox="1"/>
          <p:nvPr/>
        </p:nvSpPr>
        <p:spPr>
          <a:xfrm>
            <a:off x="2184326" y="302501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</a:t>
            </a:r>
          </a:p>
        </p:txBody>
      </p:sp>
      <p:sp>
        <p:nvSpPr>
          <p:cNvPr id="167" name="Static Covariate Encoders"/>
          <p:cNvSpPr txBox="1"/>
          <p:nvPr/>
        </p:nvSpPr>
        <p:spPr>
          <a:xfrm>
            <a:off x="2184326" y="36986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168" name="Interpretable Multi-Head Attention"/>
          <p:cNvSpPr txBox="1"/>
          <p:nvPr/>
        </p:nvSpPr>
        <p:spPr>
          <a:xfrm>
            <a:off x="2184326" y="43722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169" name="Temporal Fusion Decoder"/>
          <p:cNvSpPr txBox="1"/>
          <p:nvPr/>
        </p:nvSpPr>
        <p:spPr>
          <a:xfrm>
            <a:off x="2184326" y="5045836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Temporal Fusion Decoder</a:t>
            </a:r>
          </a:p>
        </p:txBody>
      </p:sp>
      <p:sp>
        <p:nvSpPr>
          <p:cNvPr id="170" name="Quantile Outputs"/>
          <p:cNvSpPr txBox="1"/>
          <p:nvPr/>
        </p:nvSpPr>
        <p:spPr>
          <a:xfrm>
            <a:off x="2184326" y="5719445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sp>
        <p:nvSpPr>
          <p:cNvPr id="171" name="모델 구조"/>
          <p:cNvSpPr txBox="1"/>
          <p:nvPr/>
        </p:nvSpPr>
        <p:spPr>
          <a:xfrm>
            <a:off x="6994156" y="2268854"/>
            <a:ext cx="91306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72" name="자유도 크게"/>
          <p:cNvSpPr txBox="1"/>
          <p:nvPr/>
        </p:nvSpPr>
        <p:spPr>
          <a:xfrm>
            <a:off x="8119265" y="20402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3" name="자유도 작게"/>
          <p:cNvSpPr txBox="1"/>
          <p:nvPr/>
        </p:nvSpPr>
        <p:spPr>
          <a:xfrm>
            <a:off x="8119265" y="25101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4" name="자유도 크게"/>
          <p:cNvSpPr txBox="1"/>
          <p:nvPr/>
        </p:nvSpPr>
        <p:spPr>
          <a:xfrm>
            <a:off x="9147965" y="1748154"/>
            <a:ext cx="723985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자유도 크게 </a:t>
            </a:r>
          </a:p>
        </p:txBody>
      </p:sp>
      <p:sp>
        <p:nvSpPr>
          <p:cNvPr id="175" name="자유도 작게"/>
          <p:cNvSpPr txBox="1"/>
          <p:nvPr/>
        </p:nvSpPr>
        <p:spPr>
          <a:xfrm>
            <a:off x="9144790" y="20593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6" name="자유도 크게"/>
          <p:cNvSpPr txBox="1"/>
          <p:nvPr/>
        </p:nvSpPr>
        <p:spPr>
          <a:xfrm>
            <a:off x="9147965" y="237045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7" name="자유도 작게"/>
          <p:cNvSpPr txBox="1"/>
          <p:nvPr/>
        </p:nvSpPr>
        <p:spPr>
          <a:xfrm>
            <a:off x="9144790" y="26816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8" name="=&gt; 정제된 features"/>
          <p:cNvSpPr txBox="1"/>
          <p:nvPr/>
        </p:nvSpPr>
        <p:spPr>
          <a:xfrm>
            <a:off x="10481465" y="2294254"/>
            <a:ext cx="139236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정제된 features </a:t>
            </a:r>
          </a:p>
        </p:txBody>
      </p:sp>
      <p:sp>
        <p:nvSpPr>
          <p:cNvPr id="179" name="S,X,Y 중 각 시점에 꼭 필요한 features 필터링"/>
          <p:cNvSpPr txBox="1"/>
          <p:nvPr/>
        </p:nvSpPr>
        <p:spPr>
          <a:xfrm>
            <a:off x="6994156" y="3059938"/>
            <a:ext cx="3756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S,X,Y 중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꼭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80" name="S 메타 데이터를 features 를 이해할 수 있는 context화"/>
          <p:cNvSpPr txBox="1"/>
          <p:nvPr/>
        </p:nvSpPr>
        <p:spPr>
          <a:xfrm>
            <a:off x="6994156" y="3733546"/>
            <a:ext cx="451501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메타 데이터를 features 를 이해할 수 있는 context화 </a:t>
            </a:r>
          </a:p>
        </p:txBody>
      </p:sp>
      <p:sp>
        <p:nvSpPr>
          <p:cNvPr id="181" name="각 time step 의 장기간 상호관계 도출"/>
          <p:cNvSpPr txBox="1"/>
          <p:nvPr/>
        </p:nvSpPr>
        <p:spPr>
          <a:xfrm>
            <a:off x="7197356" y="4743958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장기간 상호관계 도출</a:t>
            </a:r>
          </a:p>
        </p:txBody>
      </p:sp>
      <p:sp>
        <p:nvSpPr>
          <p:cNvPr id="182" name="직사각형"/>
          <p:cNvSpPr/>
          <p:nvPr/>
        </p:nvSpPr>
        <p:spPr>
          <a:xfrm>
            <a:off x="1973064" y="4275328"/>
            <a:ext cx="5007422" cy="1270001"/>
          </a:xfrm>
          <a:prstGeom prst="rect">
            <a:avLst/>
          </a:prstGeom>
          <a:solidFill>
            <a:srgbClr val="FFFFFF">
              <a:alpha val="72801"/>
            </a:srgbClr>
          </a:solidFill>
          <a:ln w="12700">
            <a:solidFill>
              <a:srgbClr val="000000">
                <a:alpha val="72801"/>
              </a:srgbClr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1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G_FD3BF9FE84A9-1.jpeg" descr="IMG_FD3BF9FE84A9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ate 는 TFT 모델의 거의 모든 층에 사용 되는 핵심 테크닉…"/>
          <p:cNvSpPr txBox="1"/>
          <p:nvPr/>
        </p:nvSpPr>
        <p:spPr>
          <a:xfrm>
            <a:off x="5455221" y="363854"/>
            <a:ext cx="55810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Gate 는 TFT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모델의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거의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층에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테크닉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  <a:sym typeface="Helvetica"/>
            </a:endParaRPr>
          </a:p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GRN layer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에도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gate 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!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188" name="직사각형"/>
          <p:cNvSpPr/>
          <p:nvPr/>
        </p:nvSpPr>
        <p:spPr>
          <a:xfrm>
            <a:off x="6355605" y="3702645"/>
            <a:ext cx="970609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직사각형"/>
          <p:cNvSpPr/>
          <p:nvPr/>
        </p:nvSpPr>
        <p:spPr>
          <a:xfrm>
            <a:off x="780673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직사각형"/>
          <p:cNvSpPr/>
          <p:nvPr/>
        </p:nvSpPr>
        <p:spPr>
          <a:xfrm>
            <a:off x="9160594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직사각형"/>
          <p:cNvSpPr/>
          <p:nvPr/>
        </p:nvSpPr>
        <p:spPr>
          <a:xfrm>
            <a:off x="1051582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직사각형"/>
          <p:cNvSpPr/>
          <p:nvPr/>
        </p:nvSpPr>
        <p:spPr>
          <a:xfrm>
            <a:off x="105158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직사각형"/>
          <p:cNvSpPr/>
          <p:nvPr/>
        </p:nvSpPr>
        <p:spPr>
          <a:xfrm>
            <a:off x="90680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780673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직사각형"/>
          <p:cNvSpPr/>
          <p:nvPr/>
        </p:nvSpPr>
        <p:spPr>
          <a:xfrm>
            <a:off x="6310908" y="42995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직사각형"/>
          <p:cNvSpPr/>
          <p:nvPr/>
        </p:nvSpPr>
        <p:spPr>
          <a:xfrm>
            <a:off x="2158955" y="26358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직사각형"/>
          <p:cNvSpPr/>
          <p:nvPr/>
        </p:nvSpPr>
        <p:spPr>
          <a:xfrm>
            <a:off x="3422650" y="4744045"/>
            <a:ext cx="577950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00" name="IMG_FD3BF9FE84A9-1.jpeg" descr="IMG_FD3BF9FE84A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4"/>
          <p:cNvSpPr txBox="1"/>
          <p:nvPr/>
        </p:nvSpPr>
        <p:spPr>
          <a:xfrm>
            <a:off x="3232721" y="35547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4</a:t>
            </a:r>
          </a:p>
        </p:txBody>
      </p:sp>
      <p:sp>
        <p:nvSpPr>
          <p:cNvPr id="202" name="3"/>
          <p:cNvSpPr txBox="1"/>
          <p:nvPr/>
        </p:nvSpPr>
        <p:spPr>
          <a:xfrm>
            <a:off x="3232721" y="30975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3</a:t>
            </a:r>
          </a:p>
        </p:txBody>
      </p:sp>
      <p:sp>
        <p:nvSpPr>
          <p:cNvPr id="203" name="5"/>
          <p:cNvSpPr txBox="1"/>
          <p:nvPr/>
        </p:nvSpPr>
        <p:spPr>
          <a:xfrm>
            <a:off x="3042221" y="2640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5</a:t>
            </a:r>
          </a:p>
        </p:txBody>
      </p:sp>
      <p:sp>
        <p:nvSpPr>
          <p:cNvPr id="204" name="2"/>
          <p:cNvSpPr txBox="1"/>
          <p:nvPr/>
        </p:nvSpPr>
        <p:spPr>
          <a:xfrm>
            <a:off x="3372421" y="2386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2</a:t>
            </a:r>
          </a:p>
        </p:txBody>
      </p:sp>
      <p:pic>
        <p:nvPicPr>
          <p:cNvPr id="205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ate"/>
          <p:cNvSpPr/>
          <p:nvPr/>
        </p:nvSpPr>
        <p:spPr>
          <a:xfrm>
            <a:off x="4698955" y="3070267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10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5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14" name="IMG_07A4C9088A1C-1.jpeg" descr="IMG_07A4C9088A1C-1.jpe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3" name="IMG_07A4C9088A1C-1.jpeg" descr="IMG_07A4C9088A1C-1.jpe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18" name="연결선" descr="연결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17" name="Dropout (training)"/>
          <p:cNvSpPr txBox="1"/>
          <p:nvPr/>
        </p:nvSpPr>
        <p:spPr>
          <a:xfrm>
            <a:off x="8474865" y="3469957"/>
            <a:ext cx="151155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Dropout (training)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ating Mechanisms = GRN layer"/>
          <p:cNvSpPr txBox="1"/>
          <p:nvPr/>
        </p:nvSpPr>
        <p:spPr>
          <a:xfrm>
            <a:off x="317426" y="30531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22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ate"/>
          <p:cNvSpPr/>
          <p:nvPr/>
        </p:nvSpPr>
        <p:spPr>
          <a:xfrm>
            <a:off x="10960055" y="2994660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27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9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2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31" name="IMG_07A4C9088A1C-1.jpeg" descr="IMG_07A4C9088A1C-1.jpe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0" name="IMG_07A4C9088A1C-1.jpeg" descr="IMG_07A4C9088A1C-1.jpe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82" name="연결선" descr="연결선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34" name="(3)"/>
          <p:cNvSpPr txBox="1"/>
          <p:nvPr/>
        </p:nvSpPr>
        <p:spPr>
          <a:xfrm>
            <a:off x="3654056" y="13152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35" name="직사각형"/>
          <p:cNvSpPr/>
          <p:nvPr/>
        </p:nvSpPr>
        <p:spPr>
          <a:xfrm>
            <a:off x="6807200" y="1648440"/>
            <a:ext cx="2362200" cy="363229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" name="&gt;= 0 ?"/>
          <p:cNvSpPr/>
          <p:nvPr/>
        </p:nvSpPr>
        <p:spPr>
          <a:xfrm>
            <a:off x="14156" y="1844550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&gt;= 0 ?</a:t>
            </a:r>
          </a:p>
        </p:txBody>
      </p:sp>
      <p:sp>
        <p:nvSpPr>
          <p:cNvPr id="237" name="&lt; 0 ?"/>
          <p:cNvSpPr/>
          <p:nvPr/>
        </p:nvSpPr>
        <p:spPr>
          <a:xfrm>
            <a:off x="14156" y="3741458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&lt; 0 ?</a:t>
            </a:r>
          </a:p>
        </p:txBody>
      </p:sp>
      <p:sp>
        <p:nvSpPr>
          <p:cNvPr id="238" name="직사각형"/>
          <p:cNvSpPr/>
          <p:nvPr/>
        </p:nvSpPr>
        <p:spPr>
          <a:xfrm>
            <a:off x="6515100" y="2352528"/>
            <a:ext cx="1408287" cy="363230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9" name="W                 + b"/>
          <p:cNvSpPr/>
          <p:nvPr/>
        </p:nvSpPr>
        <p:spPr>
          <a:xfrm>
            <a:off x="1549400" y="1267624"/>
            <a:ext cx="1878683" cy="44069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W                 + b </a:t>
            </a:r>
          </a:p>
        </p:txBody>
      </p:sp>
      <p:sp>
        <p:nvSpPr>
          <p:cNvPr id="240" name="(4)"/>
          <p:cNvSpPr/>
          <p:nvPr/>
        </p:nvSpPr>
        <p:spPr>
          <a:xfrm>
            <a:off x="1871832" y="1327949"/>
            <a:ext cx="866485" cy="320041"/>
          </a:xfrm>
          <a:prstGeom prst="rect">
            <a:avLst/>
          </a:prstGeom>
          <a:solidFill>
            <a:schemeClr val="accent3">
              <a:lumOff val="-9803"/>
              <a:alpha val="400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 (4)</a:t>
            </a:r>
          </a:p>
        </p:txBody>
      </p:sp>
      <p:sp>
        <p:nvSpPr>
          <p:cNvPr id="241" name="W(αe^                -1)  + b"/>
          <p:cNvSpPr/>
          <p:nvPr/>
        </p:nvSpPr>
        <p:spPr>
          <a:xfrm>
            <a:off x="1543812" y="3411959"/>
            <a:ext cx="2895675" cy="4343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W(αe^                -1)  + b </a:t>
            </a:r>
          </a:p>
        </p:txBody>
      </p:sp>
      <p:sp>
        <p:nvSpPr>
          <p:cNvPr id="242" name="(4)"/>
          <p:cNvSpPr/>
          <p:nvPr/>
        </p:nvSpPr>
        <p:spPr>
          <a:xfrm>
            <a:off x="2336145" y="3469109"/>
            <a:ext cx="866484" cy="320041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(4)</a:t>
            </a:r>
          </a:p>
        </p:txBody>
      </p:sp>
      <p:sp>
        <p:nvSpPr>
          <p:cNvPr id="243" name="직사각형"/>
          <p:cNvSpPr/>
          <p:nvPr/>
        </p:nvSpPr>
        <p:spPr>
          <a:xfrm>
            <a:off x="6819900" y="3063917"/>
            <a:ext cx="1408287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직사각형"/>
          <p:cNvSpPr/>
          <p:nvPr/>
        </p:nvSpPr>
        <p:spPr>
          <a:xfrm>
            <a:off x="8420100" y="3065771"/>
            <a:ext cx="1408287" cy="363229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5" name="W                 + b"/>
          <p:cNvSpPr/>
          <p:nvPr/>
        </p:nvSpPr>
        <p:spPr>
          <a:xfrm>
            <a:off x="1552888" y="1759894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46" name="(3)"/>
          <p:cNvSpPr/>
          <p:nvPr/>
        </p:nvSpPr>
        <p:spPr>
          <a:xfrm>
            <a:off x="1871832" y="1854060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47" name="*"/>
          <p:cNvSpPr txBox="1"/>
          <p:nvPr/>
        </p:nvSpPr>
        <p:spPr>
          <a:xfrm>
            <a:off x="3818368" y="1871878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48" name="(5)-1"/>
          <p:cNvSpPr/>
          <p:nvPr/>
        </p:nvSpPr>
        <p:spPr>
          <a:xfrm>
            <a:off x="4055593" y="184455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49" name="W                 + b"/>
          <p:cNvSpPr/>
          <p:nvPr/>
        </p:nvSpPr>
        <p:spPr>
          <a:xfrm>
            <a:off x="1532856" y="3936049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50" name="(3)"/>
          <p:cNvSpPr/>
          <p:nvPr/>
        </p:nvSpPr>
        <p:spPr>
          <a:xfrm>
            <a:off x="1855289" y="3996374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51" name="*"/>
          <p:cNvSpPr txBox="1"/>
          <p:nvPr/>
        </p:nvSpPr>
        <p:spPr>
          <a:xfrm>
            <a:off x="3698633" y="3993199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52" name="(5)-1"/>
          <p:cNvSpPr/>
          <p:nvPr/>
        </p:nvSpPr>
        <p:spPr>
          <a:xfrm>
            <a:off x="4055593" y="3993199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53" name="직사각형"/>
          <p:cNvSpPr/>
          <p:nvPr/>
        </p:nvSpPr>
        <p:spPr>
          <a:xfrm>
            <a:off x="7988300" y="3832808"/>
            <a:ext cx="916051" cy="36323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4" name="Final…"/>
          <p:cNvSpPr txBox="1"/>
          <p:nvPr/>
        </p:nvSpPr>
        <p:spPr>
          <a:xfrm>
            <a:off x="51015" y="5356469"/>
            <a:ext cx="756474" cy="802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Final </a:t>
            </a:r>
          </a:p>
          <a:p>
            <a:pPr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Output </a:t>
            </a:r>
          </a:p>
          <a:p>
            <a:pPr algn="ctr"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(2)</a:t>
            </a:r>
            <a:r>
              <a:t> </a:t>
            </a:r>
          </a:p>
        </p:txBody>
      </p:sp>
      <p:sp>
        <p:nvSpPr>
          <p:cNvPr id="255" name="(5)"/>
          <p:cNvSpPr/>
          <p:nvPr/>
        </p:nvSpPr>
        <p:spPr>
          <a:xfrm>
            <a:off x="2189901" y="5064671"/>
            <a:ext cx="1519100" cy="40267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  (5)         </a:t>
            </a:r>
          </a:p>
        </p:txBody>
      </p:sp>
      <p:sp>
        <p:nvSpPr>
          <p:cNvPr id="256" name="(5)"/>
          <p:cNvSpPr/>
          <p:nvPr/>
        </p:nvSpPr>
        <p:spPr>
          <a:xfrm>
            <a:off x="2206229" y="5554272"/>
            <a:ext cx="1747051" cy="411368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 </a:t>
            </a:r>
          </a:p>
        </p:txBody>
      </p:sp>
      <p:sp>
        <p:nvSpPr>
          <p:cNvPr id="257" name="(5)"/>
          <p:cNvSpPr/>
          <p:nvPr/>
        </p:nvSpPr>
        <p:spPr>
          <a:xfrm>
            <a:off x="2206229" y="6114892"/>
            <a:ext cx="1932885" cy="48388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</a:t>
            </a:r>
          </a:p>
        </p:txBody>
      </p:sp>
      <p:sp>
        <p:nvSpPr>
          <p:cNvPr id="258" name="Depends on"/>
          <p:cNvSpPr/>
          <p:nvPr/>
        </p:nvSpPr>
        <p:spPr>
          <a:xfrm>
            <a:off x="4828269" y="5545812"/>
            <a:ext cx="2535462" cy="4576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Depends on </a:t>
            </a:r>
          </a:p>
        </p:txBody>
      </p:sp>
      <p:sp>
        <p:nvSpPr>
          <p:cNvPr id="259" name="(5)-1"/>
          <p:cNvSpPr/>
          <p:nvPr/>
        </p:nvSpPr>
        <p:spPr>
          <a:xfrm>
            <a:off x="6240750" y="5595027"/>
            <a:ext cx="916052" cy="363229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60" name="LN(a+"/>
          <p:cNvSpPr txBox="1"/>
          <p:nvPr/>
        </p:nvSpPr>
        <p:spPr>
          <a:xfrm>
            <a:off x="1525240" y="5072279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1" name=")"/>
          <p:cNvSpPr txBox="1"/>
          <p:nvPr/>
        </p:nvSpPr>
        <p:spPr>
          <a:xfrm>
            <a:off x="3989762" y="5088188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2" name="LN(a+"/>
          <p:cNvSpPr txBox="1"/>
          <p:nvPr/>
        </p:nvSpPr>
        <p:spPr>
          <a:xfrm>
            <a:off x="1525240" y="5623057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3" name=")"/>
          <p:cNvSpPr txBox="1"/>
          <p:nvPr/>
        </p:nvSpPr>
        <p:spPr>
          <a:xfrm>
            <a:off x="4093666" y="5608247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4" name="LN(a+"/>
          <p:cNvSpPr txBox="1"/>
          <p:nvPr/>
        </p:nvSpPr>
        <p:spPr>
          <a:xfrm>
            <a:off x="1525240" y="6204181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5" name=")"/>
          <p:cNvSpPr txBox="1"/>
          <p:nvPr/>
        </p:nvSpPr>
        <p:spPr>
          <a:xfrm>
            <a:off x="4252509" y="6204181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6" name="…"/>
          <p:cNvSpPr txBox="1"/>
          <p:nvPr/>
        </p:nvSpPr>
        <p:spPr>
          <a:xfrm>
            <a:off x="2977536" y="6514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pic>
        <p:nvPicPr>
          <p:cNvPr id="267" name="선 선" descr="선 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952102" y="5657141"/>
            <a:ext cx="1369692" cy="299399"/>
          </a:xfrm>
          <a:prstGeom prst="rect">
            <a:avLst/>
          </a:prstGeom>
        </p:spPr>
      </p:pic>
      <p:sp>
        <p:nvSpPr>
          <p:cNvPr id="269" name="선"/>
          <p:cNvSpPr/>
          <p:nvPr/>
        </p:nvSpPr>
        <p:spPr>
          <a:xfrm>
            <a:off x="1272874" y="2736102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선"/>
          <p:cNvSpPr/>
          <p:nvPr/>
        </p:nvSpPr>
        <p:spPr>
          <a:xfrm>
            <a:off x="1218295" y="4781378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(5)…"/>
          <p:cNvSpPr txBox="1"/>
          <p:nvPr/>
        </p:nvSpPr>
        <p:spPr>
          <a:xfrm>
            <a:off x="3448427" y="1813869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2" name="(5)"/>
          <p:cNvSpPr txBox="1"/>
          <p:nvPr/>
        </p:nvSpPr>
        <p:spPr>
          <a:xfrm>
            <a:off x="4999083" y="1883719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3" name="(3)"/>
          <p:cNvSpPr txBox="1"/>
          <p:nvPr/>
        </p:nvSpPr>
        <p:spPr>
          <a:xfrm>
            <a:off x="4581156" y="3463607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74" name="(5)…"/>
          <p:cNvSpPr txBox="1"/>
          <p:nvPr/>
        </p:nvSpPr>
        <p:spPr>
          <a:xfrm>
            <a:off x="3448427" y="3932662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5" name="(5)"/>
          <p:cNvSpPr txBox="1"/>
          <p:nvPr/>
        </p:nvSpPr>
        <p:spPr>
          <a:xfrm>
            <a:off x="4993180" y="4024855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6" name="(4)"/>
          <p:cNvSpPr txBox="1"/>
          <p:nvPr/>
        </p:nvSpPr>
        <p:spPr>
          <a:xfrm>
            <a:off x="59956" y="14549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7" name="(4)"/>
          <p:cNvSpPr txBox="1"/>
          <p:nvPr/>
        </p:nvSpPr>
        <p:spPr>
          <a:xfrm>
            <a:off x="59956" y="3322208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8" name="가 모델 복잡도 결정"/>
          <p:cNvSpPr txBox="1"/>
          <p:nvPr/>
        </p:nvSpPr>
        <p:spPr>
          <a:xfrm>
            <a:off x="9546856" y="4511086"/>
            <a:ext cx="17145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모델 복잡도 결정 </a:t>
            </a:r>
          </a:p>
        </p:txBody>
      </p:sp>
      <p:sp>
        <p:nvSpPr>
          <p:cNvPr id="279" name="(4)"/>
          <p:cNvSpPr/>
          <p:nvPr/>
        </p:nvSpPr>
        <p:spPr>
          <a:xfrm>
            <a:off x="8582316" y="4483304"/>
            <a:ext cx="866485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(4)</a:t>
            </a:r>
          </a:p>
        </p:txBody>
      </p:sp>
      <p:sp>
        <p:nvSpPr>
          <p:cNvPr id="280" name="(5)-1"/>
          <p:cNvSpPr/>
          <p:nvPr/>
        </p:nvSpPr>
        <p:spPr>
          <a:xfrm>
            <a:off x="8557532" y="513380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81" name="가 value scaling 역할"/>
          <p:cNvSpPr txBox="1"/>
          <p:nvPr/>
        </p:nvSpPr>
        <p:spPr>
          <a:xfrm>
            <a:off x="9546856" y="5151877"/>
            <a:ext cx="189891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value scaling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역할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VSN layer 는 GRN layer 을 포함…"/>
          <p:cNvSpPr txBox="1"/>
          <p:nvPr/>
        </p:nvSpPr>
        <p:spPr>
          <a:xfrm>
            <a:off x="5455221" y="224154"/>
            <a:ext cx="33913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VSN layer 는 GRN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포함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inputs 는 VSN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거침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87" name="직사각형"/>
          <p:cNvSpPr/>
          <p:nvPr/>
        </p:nvSpPr>
        <p:spPr>
          <a:xfrm>
            <a:off x="5352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Variable Selection Networks = VSN"/>
          <p:cNvSpPr txBox="1"/>
          <p:nvPr/>
        </p:nvSpPr>
        <p:spPr>
          <a:xfrm>
            <a:off x="351811" y="1680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89" name="IMG_315B02DFB101-1.jpeg" descr="IMG_315B02DFB101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9" y="1623772"/>
            <a:ext cx="3690801" cy="442896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직사각형"/>
          <p:cNvSpPr/>
          <p:nvPr/>
        </p:nvSpPr>
        <p:spPr>
          <a:xfrm>
            <a:off x="6368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직사각형"/>
          <p:cNvSpPr/>
          <p:nvPr/>
        </p:nvSpPr>
        <p:spPr>
          <a:xfrm>
            <a:off x="785381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직사각형"/>
          <p:cNvSpPr/>
          <p:nvPr/>
        </p:nvSpPr>
        <p:spPr>
          <a:xfrm>
            <a:off x="9129751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직사각형"/>
          <p:cNvSpPr/>
          <p:nvPr/>
        </p:nvSpPr>
        <p:spPr>
          <a:xfrm>
            <a:off x="1056290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각 시점 input 의 여러 features 중…"/>
          <p:cNvSpPr txBox="1"/>
          <p:nvPr/>
        </p:nvSpPr>
        <p:spPr>
          <a:xfrm>
            <a:off x="400372" y="691100"/>
            <a:ext cx="428899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중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확실히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관여하는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알맹이들만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남기기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2442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97" name="IMG_315B02DFB101-1.jpeg" descr="IMG_315B02DFB101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43" y="707024"/>
            <a:ext cx="3603093" cy="432371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3481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12월 아이스크림의 예측 판매량은 ? </a:t>
            </a:r>
          </a:p>
        </p:txBody>
      </p:sp>
      <p:graphicFrame>
        <p:nvGraphicFramePr>
          <p:cNvPr id="299" name="표"/>
          <p:cNvGraphicFramePr/>
          <p:nvPr>
            <p:extLst>
              <p:ext uri="{D42A27DB-BD31-4B8C-83A1-F6EECF244321}">
                <p14:modId xmlns:p14="http://schemas.microsoft.com/office/powerpoint/2010/main" val="1441898995"/>
              </p:ext>
            </p:extLst>
          </p:nvPr>
        </p:nvGraphicFramePr>
        <p:xfrm>
          <a:off x="702733" y="1699530"/>
          <a:ext cx="3404586" cy="60960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114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400" b="1" dirty="0" err="1"/>
                        <a:t>공휴일</a:t>
                      </a:r>
                      <a:r>
                        <a:rPr sz="1400" b="1" dirty="0"/>
                        <a:t> </a:t>
                      </a:r>
                      <a:r>
                        <a:rPr sz="1400" b="1" dirty="0" err="1"/>
                        <a:t>여부</a:t>
                      </a:r>
                      <a:endParaRPr sz="1400" b="1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/>
                        <a:t>엄마는 외계인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 dirty="0" err="1"/>
                        <a:t>민트초코</a:t>
                      </a:r>
                      <a:endParaRPr sz="1300" b="1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200" b="1"/>
                        <a:t>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200개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dirty="0"/>
                        <a:t>100개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0" name="T 일 input 값"/>
          <p:cNvSpPr txBox="1"/>
          <p:nvPr/>
        </p:nvSpPr>
        <p:spPr>
          <a:xfrm>
            <a:off x="1255600" y="1328236"/>
            <a:ext cx="116153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 일 input 값</a:t>
            </a:r>
          </a:p>
        </p:txBody>
      </p:sp>
      <p:sp>
        <p:nvSpPr>
          <p:cNvPr id="301" name="O"/>
          <p:cNvSpPr/>
          <p:nvPr/>
        </p:nvSpPr>
        <p:spPr>
          <a:xfrm>
            <a:off x="660400" y="3090857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O</a:t>
            </a:r>
          </a:p>
        </p:txBody>
      </p:sp>
      <p:sp>
        <p:nvSpPr>
          <p:cNvPr id="302" name="Categorical"/>
          <p:cNvSpPr txBox="1"/>
          <p:nvPr/>
        </p:nvSpPr>
        <p:spPr>
          <a:xfrm>
            <a:off x="659860" y="2731305"/>
            <a:ext cx="12710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Categorical</a:t>
            </a:r>
          </a:p>
        </p:txBody>
      </p:sp>
      <p:sp>
        <p:nvSpPr>
          <p:cNvPr id="303" name="Continuous"/>
          <p:cNvSpPr txBox="1"/>
          <p:nvPr/>
        </p:nvSpPr>
        <p:spPr>
          <a:xfrm>
            <a:off x="655758" y="3887005"/>
            <a:ext cx="12792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Continuous</a:t>
            </a:r>
          </a:p>
        </p:txBody>
      </p:sp>
      <p:sp>
        <p:nvSpPr>
          <p:cNvPr id="304" name="200"/>
          <p:cNvSpPr/>
          <p:nvPr/>
        </p:nvSpPr>
        <p:spPr>
          <a:xfrm>
            <a:off x="660400" y="427808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200</a:t>
            </a:r>
          </a:p>
        </p:txBody>
      </p:sp>
      <p:sp>
        <p:nvSpPr>
          <p:cNvPr id="305" name="100"/>
          <p:cNvSpPr/>
          <p:nvPr/>
        </p:nvSpPr>
        <p:spPr>
          <a:xfrm>
            <a:off x="660400" y="495126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100</a:t>
            </a:r>
          </a:p>
        </p:txBody>
      </p:sp>
      <p:sp>
        <p:nvSpPr>
          <p:cNvPr id="306" name="선"/>
          <p:cNvSpPr/>
          <p:nvPr/>
        </p:nvSpPr>
        <p:spPr>
          <a:xfrm>
            <a:off x="2237776" y="3304852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선"/>
          <p:cNvSpPr/>
          <p:nvPr/>
        </p:nvSpPr>
        <p:spPr>
          <a:xfrm>
            <a:off x="2237776" y="449208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2237776" y="516526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직사각형"/>
          <p:cNvSpPr/>
          <p:nvPr/>
        </p:nvSpPr>
        <p:spPr>
          <a:xfrm>
            <a:off x="337407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직사각형"/>
          <p:cNvSpPr/>
          <p:nvPr/>
        </p:nvSpPr>
        <p:spPr>
          <a:xfrm>
            <a:off x="397510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직사각형"/>
          <p:cNvSpPr/>
          <p:nvPr/>
        </p:nvSpPr>
        <p:spPr>
          <a:xfrm>
            <a:off x="4604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직사각형"/>
          <p:cNvSpPr/>
          <p:nvPr/>
        </p:nvSpPr>
        <p:spPr>
          <a:xfrm>
            <a:off x="5239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Entity embedding (D Model  vector)"/>
          <p:cNvSpPr txBox="1"/>
          <p:nvPr/>
        </p:nvSpPr>
        <p:spPr>
          <a:xfrm>
            <a:off x="3192209" y="2702509"/>
            <a:ext cx="34219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Entity embedding (D </a:t>
            </a:r>
            <a:r>
              <a:rPr sz="900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t>vector)</a:t>
            </a:r>
          </a:p>
        </p:txBody>
      </p:sp>
      <p:sp>
        <p:nvSpPr>
          <p:cNvPr id="314" name="직사각형"/>
          <p:cNvSpPr/>
          <p:nvPr/>
        </p:nvSpPr>
        <p:spPr>
          <a:xfrm>
            <a:off x="334867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직사각형"/>
          <p:cNvSpPr/>
          <p:nvPr/>
        </p:nvSpPr>
        <p:spPr>
          <a:xfrm>
            <a:off x="394970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6" name="직사각형"/>
          <p:cNvSpPr/>
          <p:nvPr/>
        </p:nvSpPr>
        <p:spPr>
          <a:xfrm>
            <a:off x="4579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직사각형"/>
          <p:cNvSpPr/>
          <p:nvPr/>
        </p:nvSpPr>
        <p:spPr>
          <a:xfrm>
            <a:off x="5214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직사각형"/>
          <p:cNvSpPr/>
          <p:nvPr/>
        </p:nvSpPr>
        <p:spPr>
          <a:xfrm>
            <a:off x="336137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직사각형"/>
          <p:cNvSpPr/>
          <p:nvPr/>
        </p:nvSpPr>
        <p:spPr>
          <a:xfrm>
            <a:off x="396240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직사각형"/>
          <p:cNvSpPr/>
          <p:nvPr/>
        </p:nvSpPr>
        <p:spPr>
          <a:xfrm>
            <a:off x="46175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직사각형"/>
          <p:cNvSpPr/>
          <p:nvPr/>
        </p:nvSpPr>
        <p:spPr>
          <a:xfrm>
            <a:off x="52271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Linear transformation nn.linear(1,D Model  vector)"/>
          <p:cNvSpPr txBox="1"/>
          <p:nvPr/>
        </p:nvSpPr>
        <p:spPr>
          <a:xfrm>
            <a:off x="3057583" y="3823914"/>
            <a:ext cx="4173661" cy="33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Linear transformation </a:t>
            </a:r>
            <a:r>
              <a:rPr sz="1000" u="sng"/>
              <a:t>nn.linear(1,D </a:t>
            </a:r>
            <a:r>
              <a:rPr sz="1000" u="sng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rPr sz="1000" u="sng"/>
              <a:t>vector)</a:t>
            </a:r>
          </a:p>
        </p:txBody>
      </p:sp>
      <p:sp>
        <p:nvSpPr>
          <p:cNvPr id="323" name="Flattened Inputs"/>
          <p:cNvSpPr txBox="1"/>
          <p:nvPr/>
        </p:nvSpPr>
        <p:spPr>
          <a:xfrm>
            <a:off x="386314" y="5580232"/>
            <a:ext cx="18181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Flattened Inputs</a:t>
            </a:r>
          </a:p>
        </p:txBody>
      </p:sp>
      <p:sp>
        <p:nvSpPr>
          <p:cNvPr id="324" name="직사각형"/>
          <p:cNvSpPr/>
          <p:nvPr/>
        </p:nvSpPr>
        <p:spPr>
          <a:xfrm>
            <a:off x="31054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직사각형"/>
          <p:cNvSpPr/>
          <p:nvPr/>
        </p:nvSpPr>
        <p:spPr>
          <a:xfrm>
            <a:off x="91157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직사각형"/>
          <p:cNvSpPr/>
          <p:nvPr/>
        </p:nvSpPr>
        <p:spPr>
          <a:xfrm>
            <a:off x="1541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직사각형"/>
          <p:cNvSpPr/>
          <p:nvPr/>
        </p:nvSpPr>
        <p:spPr>
          <a:xfrm>
            <a:off x="2176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직사각형"/>
          <p:cNvSpPr/>
          <p:nvPr/>
        </p:nvSpPr>
        <p:spPr>
          <a:xfrm>
            <a:off x="286607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직사각형"/>
          <p:cNvSpPr/>
          <p:nvPr/>
        </p:nvSpPr>
        <p:spPr>
          <a:xfrm>
            <a:off x="346710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직사각형"/>
          <p:cNvSpPr/>
          <p:nvPr/>
        </p:nvSpPr>
        <p:spPr>
          <a:xfrm>
            <a:off x="4096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직사각형"/>
          <p:cNvSpPr/>
          <p:nvPr/>
        </p:nvSpPr>
        <p:spPr>
          <a:xfrm>
            <a:off x="4731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직사각형"/>
          <p:cNvSpPr/>
          <p:nvPr/>
        </p:nvSpPr>
        <p:spPr>
          <a:xfrm>
            <a:off x="542159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직사각형"/>
          <p:cNvSpPr/>
          <p:nvPr/>
        </p:nvSpPr>
        <p:spPr>
          <a:xfrm>
            <a:off x="602262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직사각형"/>
          <p:cNvSpPr/>
          <p:nvPr/>
        </p:nvSpPr>
        <p:spPr>
          <a:xfrm>
            <a:off x="66777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직사각형"/>
          <p:cNvSpPr/>
          <p:nvPr/>
        </p:nvSpPr>
        <p:spPr>
          <a:xfrm>
            <a:off x="72873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Variable Selection Weights"/>
          <p:cNvSpPr txBox="1"/>
          <p:nvPr/>
        </p:nvSpPr>
        <p:spPr>
          <a:xfrm>
            <a:off x="8536370" y="5163358"/>
            <a:ext cx="28357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dirty="0"/>
              <a:t>Variable Selection Weights</a:t>
            </a:r>
          </a:p>
        </p:txBody>
      </p:sp>
      <p:sp>
        <p:nvSpPr>
          <p:cNvPr id="337" name="선"/>
          <p:cNvSpPr/>
          <p:nvPr/>
        </p:nvSpPr>
        <p:spPr>
          <a:xfrm>
            <a:off x="8054376" y="6327945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0.7"/>
          <p:cNvSpPr/>
          <p:nvPr/>
        </p:nvSpPr>
        <p:spPr>
          <a:xfrm>
            <a:off x="9179183" y="6126650"/>
            <a:ext cx="647503" cy="40259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0.7</a:t>
            </a:r>
          </a:p>
        </p:txBody>
      </p:sp>
      <p:sp>
        <p:nvSpPr>
          <p:cNvPr id="339" name="0.2"/>
          <p:cNvSpPr/>
          <p:nvPr/>
        </p:nvSpPr>
        <p:spPr>
          <a:xfrm>
            <a:off x="9888387" y="6126650"/>
            <a:ext cx="647502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0.2</a:t>
            </a:r>
          </a:p>
        </p:txBody>
      </p:sp>
      <p:sp>
        <p:nvSpPr>
          <p:cNvPr id="340" name="0.1"/>
          <p:cNvSpPr/>
          <p:nvPr/>
        </p:nvSpPr>
        <p:spPr>
          <a:xfrm>
            <a:off x="10608578" y="6126650"/>
            <a:ext cx="647503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0.1</a:t>
            </a:r>
          </a:p>
        </p:txBody>
      </p:sp>
      <p:sp>
        <p:nvSpPr>
          <p:cNvPr id="345" name="연결선"/>
          <p:cNvSpPr/>
          <p:nvPr/>
        </p:nvSpPr>
        <p:spPr>
          <a:xfrm>
            <a:off x="9135341" y="5856548"/>
            <a:ext cx="2153594" cy="21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9472952" y="5563496"/>
            <a:ext cx="1432441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Feature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sp>
        <p:nvSpPr>
          <p:cNvPr id="343" name="Linear"/>
          <p:cNvSpPr txBox="1"/>
          <p:nvPr/>
        </p:nvSpPr>
        <p:spPr>
          <a:xfrm>
            <a:off x="9333841" y="4212479"/>
            <a:ext cx="75205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t>Linear</a:t>
            </a:r>
          </a:p>
        </p:txBody>
      </p:sp>
      <p:sp>
        <p:nvSpPr>
          <p:cNvPr id="344" name="Non-…"/>
          <p:cNvSpPr txBox="1"/>
          <p:nvPr/>
        </p:nvSpPr>
        <p:spPr>
          <a:xfrm>
            <a:off x="7352641" y="2726579"/>
            <a:ext cx="752052" cy="60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Non-</a:t>
            </a:r>
          </a:p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Linear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각기 다른 4개의 GRN 을 사용하여서…"/>
          <p:cNvSpPr txBox="1"/>
          <p:nvPr/>
        </p:nvSpPr>
        <p:spPr>
          <a:xfrm>
            <a:off x="5428988" y="215646"/>
            <a:ext cx="356924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GRN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사용하여서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쓰임이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생성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0" name="타원형"/>
          <p:cNvSpPr/>
          <p:nvPr/>
        </p:nvSpPr>
        <p:spPr>
          <a:xfrm>
            <a:off x="6082555" y="44326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S 메타 데이터를 features 을 이해할 수 있는…"/>
          <p:cNvSpPr txBox="1"/>
          <p:nvPr/>
        </p:nvSpPr>
        <p:spPr>
          <a:xfrm>
            <a:off x="400372" y="691100"/>
            <a:ext cx="433067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2" name="Static Covariate Encoders"/>
          <p:cNvSpPr txBox="1"/>
          <p:nvPr/>
        </p:nvSpPr>
        <p:spPr>
          <a:xfrm>
            <a:off x="351811" y="1934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353" name="타원형"/>
          <p:cNvSpPr/>
          <p:nvPr/>
        </p:nvSpPr>
        <p:spPr>
          <a:xfrm>
            <a:off x="6628655" y="52835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4" name="타원형"/>
          <p:cNvSpPr/>
          <p:nvPr/>
        </p:nvSpPr>
        <p:spPr>
          <a:xfrm>
            <a:off x="6628655" y="38230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5" name="GRN"/>
          <p:cNvSpPr txBox="1"/>
          <p:nvPr/>
        </p:nvSpPr>
        <p:spPr>
          <a:xfrm>
            <a:off x="553021" y="3383007"/>
            <a:ext cx="618479" cy="377191"/>
          </a:xfrm>
          <a:prstGeom prst="rect">
            <a:avLst/>
          </a:prstGeom>
          <a:solidFill>
            <a:schemeClr val="accent2">
              <a:satOff val="-6318"/>
              <a:lumOff val="-13176"/>
            </a:schemeClr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6" name="GRN"/>
          <p:cNvSpPr txBox="1"/>
          <p:nvPr/>
        </p:nvSpPr>
        <p:spPr>
          <a:xfrm>
            <a:off x="1353121" y="3383007"/>
            <a:ext cx="618479" cy="377191"/>
          </a:xfrm>
          <a:prstGeom prst="rect">
            <a:avLst/>
          </a:prstGeom>
          <a:gradFill>
            <a:gsLst>
              <a:gs pos="0">
                <a:srgbClr val="8F8269"/>
              </a:gs>
              <a:gs pos="50000">
                <a:srgbClr val="88795C"/>
              </a:gs>
              <a:gs pos="100000">
                <a:srgbClr val="837557"/>
              </a:gs>
            </a:gsLst>
            <a:lin ang="5400000"/>
          </a:gradFill>
          <a:ln w="635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7" name="GRN"/>
          <p:cNvSpPr txBox="1"/>
          <p:nvPr/>
        </p:nvSpPr>
        <p:spPr>
          <a:xfrm>
            <a:off x="2153221" y="3383007"/>
            <a:ext cx="618479" cy="377191"/>
          </a:xfrm>
          <a:prstGeom prst="rect">
            <a:avLst/>
          </a:prstGeom>
          <a:solidFill>
            <a:schemeClr val="accent1">
              <a:satOff val="-13431"/>
              <a:lumOff val="-10784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8" name="GRN"/>
          <p:cNvSpPr txBox="1"/>
          <p:nvPr/>
        </p:nvSpPr>
        <p:spPr>
          <a:xfrm>
            <a:off x="2953321" y="3383007"/>
            <a:ext cx="618479" cy="377191"/>
          </a:xfrm>
          <a:prstGeom prst="rect">
            <a:avLst/>
          </a:prstGeom>
          <a:solidFill>
            <a:schemeClr val="accent4">
              <a:satOff val="-3930"/>
              <a:lumOff val="-11529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9" name="S (static metadata)"/>
          <p:cNvSpPr txBox="1"/>
          <p:nvPr/>
        </p:nvSpPr>
        <p:spPr>
          <a:xfrm>
            <a:off x="1008614" y="4565962"/>
            <a:ext cx="21018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S (static metadata)</a:t>
            </a:r>
          </a:p>
        </p:txBody>
      </p:sp>
      <p:pic>
        <p:nvPicPr>
          <p:cNvPr id="360" name="선 선" descr="선 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4451713">
            <a:off x="704935" y="4113867"/>
            <a:ext cx="947061" cy="101601"/>
          </a:xfrm>
          <a:prstGeom prst="rect">
            <a:avLst/>
          </a:prstGeom>
        </p:spPr>
      </p:pic>
      <p:pic>
        <p:nvPicPr>
          <p:cNvPr id="362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67450" y="4113867"/>
            <a:ext cx="772889" cy="101601"/>
          </a:xfrm>
          <a:prstGeom prst="rect">
            <a:avLst/>
          </a:prstGeom>
        </p:spPr>
      </p:pic>
      <p:pic>
        <p:nvPicPr>
          <p:cNvPr id="364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7202706">
            <a:off x="1929538" y="4120217"/>
            <a:ext cx="789232" cy="101601"/>
          </a:xfrm>
          <a:prstGeom prst="rect">
            <a:avLst/>
          </a:prstGeom>
        </p:spPr>
      </p:pic>
      <p:pic>
        <p:nvPicPr>
          <p:cNvPr id="366" name="선 선" descr="선 선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8476054">
            <a:off x="2419566" y="4113867"/>
            <a:ext cx="952715" cy="101601"/>
          </a:xfrm>
          <a:prstGeom prst="rect">
            <a:avLst/>
          </a:prstGeom>
        </p:spPr>
      </p:pic>
      <p:sp>
        <p:nvSpPr>
          <p:cNvPr id="368" name="선"/>
          <p:cNvSpPr/>
          <p:nvPr/>
        </p:nvSpPr>
        <p:spPr>
          <a:xfrm flipV="1">
            <a:off x="8622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Cs"/>
          <p:cNvSpPr txBox="1"/>
          <p:nvPr/>
        </p:nvSpPr>
        <p:spPr>
          <a:xfrm>
            <a:off x="688314" y="2565429"/>
            <a:ext cx="3090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s</a:t>
            </a:r>
          </a:p>
        </p:txBody>
      </p:sp>
      <p:sp>
        <p:nvSpPr>
          <p:cNvPr id="370" name="Ce"/>
          <p:cNvSpPr txBox="1"/>
          <p:nvPr/>
        </p:nvSpPr>
        <p:spPr>
          <a:xfrm>
            <a:off x="1480041" y="2514629"/>
            <a:ext cx="3218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e</a:t>
            </a:r>
          </a:p>
        </p:txBody>
      </p:sp>
      <p:sp>
        <p:nvSpPr>
          <p:cNvPr id="371" name="선"/>
          <p:cNvSpPr/>
          <p:nvPr/>
        </p:nvSpPr>
        <p:spPr>
          <a:xfrm flipV="1">
            <a:off x="16623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선"/>
          <p:cNvSpPr/>
          <p:nvPr/>
        </p:nvSpPr>
        <p:spPr>
          <a:xfrm flipV="1">
            <a:off x="24624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Cc"/>
          <p:cNvSpPr txBox="1"/>
          <p:nvPr/>
        </p:nvSpPr>
        <p:spPr>
          <a:xfrm>
            <a:off x="2278340" y="2514629"/>
            <a:ext cx="3243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c</a:t>
            </a:r>
          </a:p>
        </p:txBody>
      </p:sp>
      <p:sp>
        <p:nvSpPr>
          <p:cNvPr id="374" name="선"/>
          <p:cNvSpPr/>
          <p:nvPr/>
        </p:nvSpPr>
        <p:spPr>
          <a:xfrm flipV="1">
            <a:off x="3254639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Ch"/>
          <p:cNvSpPr txBox="1"/>
          <p:nvPr/>
        </p:nvSpPr>
        <p:spPr>
          <a:xfrm>
            <a:off x="3079064" y="2565429"/>
            <a:ext cx="329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 sz="1300">
                <a:latin typeface="Apple Chancery"/>
                <a:ea typeface="Apple Chancery"/>
                <a:cs typeface="Apple Chancery"/>
                <a:sym typeface="Apple Chancery"/>
              </a:rPr>
              <a:t>h</a:t>
            </a:r>
          </a:p>
        </p:txBody>
      </p:sp>
      <p:sp>
        <p:nvSpPr>
          <p:cNvPr id="376" name="Provide Contexts…"/>
          <p:cNvSpPr txBox="1"/>
          <p:nvPr/>
        </p:nvSpPr>
        <p:spPr>
          <a:xfrm>
            <a:off x="263546" y="1928551"/>
            <a:ext cx="100646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Provide Contexts 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variable selection</a:t>
            </a:r>
          </a:p>
        </p:txBody>
      </p:sp>
      <p:sp>
        <p:nvSpPr>
          <p:cNvPr id="377" name="Enrich features…"/>
          <p:cNvSpPr txBox="1"/>
          <p:nvPr/>
        </p:nvSpPr>
        <p:spPr>
          <a:xfrm>
            <a:off x="1270008" y="1935225"/>
            <a:ext cx="104864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Enrich features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With contexts</a:t>
            </a:r>
          </a:p>
        </p:txBody>
      </p:sp>
      <p:sp>
        <p:nvSpPr>
          <p:cNvPr id="378" name="For local processing…"/>
          <p:cNvSpPr txBox="1"/>
          <p:nvPr/>
        </p:nvSpPr>
        <p:spPr>
          <a:xfrm>
            <a:off x="2525044" y="1947546"/>
            <a:ext cx="13145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local processing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(LSTM encoder)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05" y="1347645"/>
            <a:ext cx="6122775" cy="46500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Multi-attention 아키텍처 그대로 갖고가되,…"/>
          <p:cNvSpPr txBox="1"/>
          <p:nvPr/>
        </p:nvSpPr>
        <p:spPr>
          <a:xfrm>
            <a:off x="5328221" y="211454"/>
            <a:ext cx="498950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Multi-attention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아키텍처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그대로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갖고가되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query,key,value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중 value 는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84" name="직사각형"/>
          <p:cNvSpPr/>
          <p:nvPr/>
        </p:nvSpPr>
        <p:spPr>
          <a:xfrm>
            <a:off x="7981205" y="3169930"/>
            <a:ext cx="248677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5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6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pic>
        <p:nvPicPr>
          <p:cNvPr id="387" name="스크린샷 2021-03-25 오후 4.15.41.png" descr="스크린샷 2021-03-25 오후 4.15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" y="1911790"/>
            <a:ext cx="2525157" cy="2937921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원 Multi-head attention"/>
          <p:cNvSpPr txBox="1"/>
          <p:nvPr/>
        </p:nvSpPr>
        <p:spPr>
          <a:xfrm>
            <a:off x="181703" y="1312010"/>
            <a:ext cx="2233776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원</a:t>
            </a:r>
            <a:r>
              <a:rPr dirty="0"/>
              <a:t> Multi-head attention</a:t>
            </a:r>
          </a:p>
        </p:txBody>
      </p:sp>
      <p:sp>
        <p:nvSpPr>
          <p:cNvPr id="389" name="TFT Multi-head attention"/>
          <p:cNvSpPr txBox="1"/>
          <p:nvPr/>
        </p:nvSpPr>
        <p:spPr>
          <a:xfrm>
            <a:off x="2706860" y="1290877"/>
            <a:ext cx="21885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pic>
        <p:nvPicPr>
          <p:cNvPr id="390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70" y="1869636"/>
            <a:ext cx="2386653" cy="3022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같은 timestep 은 다른 head 에서도…"/>
          <p:cNvSpPr txBox="1"/>
          <p:nvPr/>
        </p:nvSpPr>
        <p:spPr>
          <a:xfrm>
            <a:off x="5948270" y="89042"/>
            <a:ext cx="56723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timestep 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value 를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함으로써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방식으로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393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4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395" name="TFT Multi-head attention"/>
          <p:cNvSpPr txBox="1"/>
          <p:nvPr/>
        </p:nvSpPr>
        <p:spPr>
          <a:xfrm>
            <a:off x="326222" y="157019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t> Multi-head attention</a:t>
            </a:r>
          </a:p>
        </p:txBody>
      </p:sp>
      <p:sp>
        <p:nvSpPr>
          <p:cNvPr id="396" name="Value 1"/>
          <p:cNvSpPr txBox="1"/>
          <p:nvPr/>
        </p:nvSpPr>
        <p:spPr>
          <a:xfrm>
            <a:off x="7489221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1</a:t>
            </a:r>
          </a:p>
        </p:txBody>
      </p:sp>
      <p:sp>
        <p:nvSpPr>
          <p:cNvPr id="397" name="Head 1 결과"/>
          <p:cNvSpPr txBox="1"/>
          <p:nvPr/>
        </p:nvSpPr>
        <p:spPr>
          <a:xfrm>
            <a:off x="6201866" y="1866061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Head 1 </a:t>
            </a:r>
            <a:r>
              <a:rPr dirty="0" err="1"/>
              <a:t>결과</a:t>
            </a:r>
            <a:endParaRPr dirty="0"/>
          </a:p>
        </p:txBody>
      </p:sp>
      <p:sp>
        <p:nvSpPr>
          <p:cNvPr id="398" name="텍스트"/>
          <p:cNvSpPr txBox="1"/>
          <p:nvPr/>
        </p:nvSpPr>
        <p:spPr>
          <a:xfrm>
            <a:off x="7399609" y="1570195"/>
            <a:ext cx="2933561" cy="1226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 </a:t>
            </a:r>
          </a:p>
        </p:txBody>
      </p:sp>
      <p:pic>
        <p:nvPicPr>
          <p:cNvPr id="39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09" y="1877468"/>
            <a:ext cx="2816594" cy="853286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0" name="텍스트"/>
          <p:cNvSpPr txBox="1"/>
          <p:nvPr/>
        </p:nvSpPr>
        <p:spPr>
          <a:xfrm>
            <a:off x="7399609" y="2978298"/>
            <a:ext cx="2933561" cy="101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0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09" y="2978298"/>
            <a:ext cx="2816594" cy="853285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2" name="Head 2 결과"/>
          <p:cNvSpPr txBox="1"/>
          <p:nvPr/>
        </p:nvSpPr>
        <p:spPr>
          <a:xfrm>
            <a:off x="6214643" y="2991235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Head 2 </a:t>
            </a:r>
            <a:r>
              <a:rPr dirty="0" err="1"/>
              <a:t>결과</a:t>
            </a:r>
            <a:endParaRPr dirty="0"/>
          </a:p>
        </p:txBody>
      </p:sp>
      <p:sp>
        <p:nvSpPr>
          <p:cNvPr id="403" name="…"/>
          <p:cNvSpPr txBox="1"/>
          <p:nvPr/>
        </p:nvSpPr>
        <p:spPr>
          <a:xfrm>
            <a:off x="6520761" y="3847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sp>
        <p:nvSpPr>
          <p:cNvPr id="404" name="Value 2"/>
          <p:cNvSpPr txBox="1"/>
          <p:nvPr/>
        </p:nvSpPr>
        <p:spPr>
          <a:xfrm>
            <a:off x="8454684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2</a:t>
            </a:r>
          </a:p>
        </p:txBody>
      </p:sp>
      <p:sp>
        <p:nvSpPr>
          <p:cNvPr id="405" name="Value 3"/>
          <p:cNvSpPr txBox="1"/>
          <p:nvPr/>
        </p:nvSpPr>
        <p:spPr>
          <a:xfrm>
            <a:off x="9420148" y="910103"/>
            <a:ext cx="746189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3</a:t>
            </a:r>
          </a:p>
        </p:txBody>
      </p:sp>
      <p:sp>
        <p:nvSpPr>
          <p:cNvPr id="406" name="선"/>
          <p:cNvSpPr/>
          <p:nvPr/>
        </p:nvSpPr>
        <p:spPr>
          <a:xfrm flipV="1">
            <a:off x="8287769" y="1664070"/>
            <a:ext cx="1" cy="2654545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선"/>
          <p:cNvSpPr/>
          <p:nvPr/>
        </p:nvSpPr>
        <p:spPr>
          <a:xfrm flipV="1">
            <a:off x="9356169" y="1649053"/>
            <a:ext cx="1" cy="2684579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X"/>
          <p:cNvSpPr/>
          <p:nvPr/>
        </p:nvSpPr>
        <p:spPr>
          <a:xfrm>
            <a:off x="8677604" y="1424216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200"/>
            </a:lvl1pPr>
          </a:lstStyle>
          <a:p>
            <a:r>
              <a:t>X</a:t>
            </a:r>
          </a:p>
        </p:txBody>
      </p:sp>
      <p:sp>
        <p:nvSpPr>
          <p:cNvPr id="409" name="선"/>
          <p:cNvSpPr/>
          <p:nvPr/>
        </p:nvSpPr>
        <p:spPr>
          <a:xfrm>
            <a:off x="7348546" y="1325008"/>
            <a:ext cx="2933561" cy="1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2" name="a[2,1]…"/>
          <p:cNvGrpSpPr/>
          <p:nvPr/>
        </p:nvGrpSpPr>
        <p:grpSpPr>
          <a:xfrm>
            <a:off x="10876491" y="1755245"/>
            <a:ext cx="1201929" cy="1970889"/>
            <a:chOff x="0" y="0"/>
            <a:chExt cx="1201927" cy="1970887"/>
          </a:xfrm>
        </p:grpSpPr>
        <p:sp>
          <p:nvSpPr>
            <p:cNvPr id="411" name="a[2,1]…"/>
            <p:cNvSpPr txBox="1"/>
            <p:nvPr/>
          </p:nvSpPr>
          <p:spPr>
            <a:xfrm>
              <a:off x="38100" y="38099"/>
              <a:ext cx="1125728" cy="1894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a[2,1]</a:t>
              </a:r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a[2,2]</a:t>
              </a:r>
            </a:p>
          </p:txBody>
        </p:sp>
        <p:pic>
          <p:nvPicPr>
            <p:cNvPr id="410" name="a[2,1]… a[2,1]a[2,2]" descr="a[2,1]… a[2,1]a[2,2]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01928" cy="1970889"/>
            </a:xfrm>
            <a:prstGeom prst="rect">
              <a:avLst/>
            </a:prstGeom>
            <a:effectLst/>
          </p:spPr>
        </p:pic>
      </p:grpSp>
      <p:sp>
        <p:nvSpPr>
          <p:cNvPr id="413" name="ex. Timestep 2 의 어텐션 결과…"/>
          <p:cNvSpPr txBox="1"/>
          <p:nvPr/>
        </p:nvSpPr>
        <p:spPr>
          <a:xfrm>
            <a:off x="9958622" y="5526723"/>
            <a:ext cx="2198677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Timestep 2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어텐션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느낌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!</a:t>
            </a:r>
          </a:p>
        </p:txBody>
      </p:sp>
      <p:sp>
        <p:nvSpPr>
          <p:cNvPr id="414" name="Σ"/>
          <p:cNvSpPr/>
          <p:nvPr/>
        </p:nvSpPr>
        <p:spPr>
          <a:xfrm>
            <a:off x="10422271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Σ</a:t>
            </a:r>
          </a:p>
        </p:txBody>
      </p:sp>
      <p:sp>
        <p:nvSpPr>
          <p:cNvPr id="415" name="선"/>
          <p:cNvSpPr/>
          <p:nvPr/>
        </p:nvSpPr>
        <p:spPr>
          <a:xfrm>
            <a:off x="11533641" y="4422635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Linear"/>
          <p:cNvSpPr/>
          <p:nvPr/>
        </p:nvSpPr>
        <p:spPr>
          <a:xfrm>
            <a:off x="10786520" y="4805633"/>
            <a:ext cx="1381870" cy="427991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Linear</a:t>
            </a:r>
            <a:r>
              <a:t> </a:t>
            </a:r>
          </a:p>
        </p:txBody>
      </p:sp>
      <p:sp>
        <p:nvSpPr>
          <p:cNvPr id="417" name="÷"/>
          <p:cNvSpPr/>
          <p:nvPr/>
        </p:nvSpPr>
        <p:spPr>
          <a:xfrm>
            <a:off x="10869175" y="4036462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÷</a:t>
            </a:r>
          </a:p>
        </p:txBody>
      </p:sp>
      <p:sp>
        <p:nvSpPr>
          <p:cNvPr id="418" name="Head 개수"/>
          <p:cNvSpPr txBox="1"/>
          <p:nvPr/>
        </p:nvSpPr>
        <p:spPr>
          <a:xfrm>
            <a:off x="11282319" y="4055512"/>
            <a:ext cx="935586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19" name="+"/>
          <p:cNvSpPr/>
          <p:nvPr/>
        </p:nvSpPr>
        <p:spPr>
          <a:xfrm>
            <a:off x="11288669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+</a:t>
            </a:r>
          </a:p>
        </p:txBody>
      </p:sp>
      <p:sp>
        <p:nvSpPr>
          <p:cNvPr id="420" name="선"/>
          <p:cNvSpPr/>
          <p:nvPr/>
        </p:nvSpPr>
        <p:spPr>
          <a:xfrm>
            <a:off x="11533641" y="364550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1" name="1)"/>
          <p:cNvSpPr txBox="1"/>
          <p:nvPr/>
        </p:nvSpPr>
        <p:spPr>
          <a:xfrm>
            <a:off x="8352289" y="1417866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1)</a:t>
            </a:r>
          </a:p>
        </p:txBody>
      </p:sp>
      <p:sp>
        <p:nvSpPr>
          <p:cNvPr id="422" name="2)"/>
          <p:cNvSpPr txBox="1"/>
          <p:nvPr/>
        </p:nvSpPr>
        <p:spPr>
          <a:xfrm>
            <a:off x="10418746" y="2205627"/>
            <a:ext cx="27352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2)</a:t>
            </a:r>
          </a:p>
        </p:txBody>
      </p:sp>
      <p:sp>
        <p:nvSpPr>
          <p:cNvPr id="423" name="3)"/>
          <p:cNvSpPr txBox="1"/>
          <p:nvPr/>
        </p:nvSpPr>
        <p:spPr>
          <a:xfrm>
            <a:off x="10941716" y="2574319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3)</a:t>
            </a:r>
          </a:p>
        </p:txBody>
      </p:sp>
      <p:sp>
        <p:nvSpPr>
          <p:cNvPr id="424" name="4)"/>
          <p:cNvSpPr txBox="1"/>
          <p:nvPr/>
        </p:nvSpPr>
        <p:spPr>
          <a:xfrm>
            <a:off x="10560107" y="4042812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4)</a:t>
            </a:r>
          </a:p>
        </p:txBody>
      </p:sp>
      <p:pic>
        <p:nvPicPr>
          <p:cNvPr id="425" name="스크린샷 2021-03-25 오후 4.49.29.png" descr="스크린샷 2021-03-25 오후 4.49.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4" y="2013572"/>
            <a:ext cx="5114244" cy="716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G_50D7A78CEF0D-1.jpeg" descr="IMG_50D7A78CEF0D-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86" y="3002280"/>
            <a:ext cx="5224600" cy="1606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29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31" name="직사각형"/>
          <p:cNvSpPr/>
          <p:nvPr/>
        </p:nvSpPr>
        <p:spPr>
          <a:xfrm>
            <a:off x="56063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각 시점의 특징 추출, 각 시점 정보 추가"/>
          <p:cNvSpPr txBox="1"/>
          <p:nvPr/>
        </p:nvSpPr>
        <p:spPr>
          <a:xfrm>
            <a:off x="400372" y="1047836"/>
            <a:ext cx="37407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3" name="Temporal Fusion Decoder - (1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(1)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Seq2Seq layer</a:t>
            </a:r>
          </a:p>
        </p:txBody>
      </p:sp>
      <p:sp>
        <p:nvSpPr>
          <p:cNvPr id="434" name="직사각형"/>
          <p:cNvSpPr/>
          <p:nvPr/>
        </p:nvSpPr>
        <p:spPr>
          <a:xfrm>
            <a:off x="83495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5" name="스크린샷 2021-03-25 오후 5.12.37.png" descr="스크린샷 2021-03-25 오후 5.12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270672"/>
            <a:ext cx="4187038" cy="434341"/>
          </a:xfrm>
          <a:prstGeom prst="rect">
            <a:avLst/>
          </a:prstGeom>
          <a:ln w="12700">
            <a:solidFill>
              <a:srgbClr val="006B00"/>
            </a:solidFill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08서울한강체 L"/>
                <a:ea typeface="08서울한강체 L"/>
                <a:cs typeface="08서울한강체 L"/>
                <a:sym typeface="08서울한강체 L"/>
              </a:defRPr>
            </a:lvl1pPr>
          </a:lstStyle>
          <a:p>
            <a:r>
              <a:rPr dirty="0" err="1"/>
              <a:t>목차</a:t>
            </a:r>
            <a:endParaRPr dirty="0"/>
          </a:p>
        </p:txBody>
      </p:sp>
      <p:sp>
        <p:nvSpPr>
          <p:cNvPr id="100" name="TextBox 3"/>
          <p:cNvSpPr txBox="1"/>
          <p:nvPr/>
        </p:nvSpPr>
        <p:spPr>
          <a:xfrm>
            <a:off x="2276855" y="2291079"/>
            <a:ext cx="7638290" cy="439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등 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</a:t>
            </a: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셋 /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Interpretability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8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solidFill>
                  <a:schemeClr val="bg2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코드</a:t>
            </a:r>
            <a:r>
              <a:rPr dirty="0">
                <a:solidFill>
                  <a:schemeClr val="bg2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3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40" name="직사각형"/>
          <p:cNvSpPr/>
          <p:nvPr/>
        </p:nvSpPr>
        <p:spPr>
          <a:xfrm>
            <a:off x="4883695" y="3905845"/>
            <a:ext cx="5790755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temporal features 에 메타데이터를 활용해…"/>
          <p:cNvSpPr txBox="1"/>
          <p:nvPr/>
        </p:nvSpPr>
        <p:spPr>
          <a:xfrm>
            <a:off x="400372" y="1047836"/>
            <a:ext cx="422006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features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42" name="Temporal Fusion Decoder - (2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Temporal Fusion Decoder - (2)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Static Enrichment Layer</a:t>
            </a:r>
          </a:p>
        </p:txBody>
      </p:sp>
      <p:pic>
        <p:nvPicPr>
          <p:cNvPr id="443" name="스크린샷 2021-03-25 오후 5.19.39.png" descr="스크린샷 2021-03-25 오후 5.19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3" y="1835576"/>
            <a:ext cx="4144365" cy="382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4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Interpretable multi-head attention.            이 투입된 layer"/>
          <p:cNvSpPr txBox="1"/>
          <p:nvPr/>
        </p:nvSpPr>
        <p:spPr>
          <a:xfrm>
            <a:off x="5709195" y="340574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투입된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layer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5709195" y="3082002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0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1" name="TFT Multi-head attention"/>
          <p:cNvSpPr txBox="1"/>
          <p:nvPr/>
        </p:nvSpPr>
        <p:spPr>
          <a:xfrm>
            <a:off x="1513572" y="136340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sp>
        <p:nvSpPr>
          <p:cNvPr id="452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53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6" y="2060488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454" name="선"/>
          <p:cNvSpPr/>
          <p:nvPr/>
        </p:nvSpPr>
        <p:spPr>
          <a:xfrm>
            <a:off x="4000500" y="3684538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Interpretable multi-head attention.            이 투입된 layer"/>
          <p:cNvSpPr txBox="1"/>
          <p:nvPr/>
        </p:nvSpPr>
        <p:spPr>
          <a:xfrm>
            <a:off x="5655615" y="342515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투입된 layer</a:t>
            </a:r>
          </a:p>
        </p:txBody>
      </p:sp>
      <p:sp>
        <p:nvSpPr>
          <p:cNvPr id="457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8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9" name="Static enrichment layer 에서 나온 값들을 하나의 단일 벡터로 뭉치기"/>
          <p:cNvSpPr txBox="1"/>
          <p:nvPr/>
        </p:nvSpPr>
        <p:spPr>
          <a:xfrm>
            <a:off x="4788579" y="1782505"/>
            <a:ext cx="602023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enrichment layer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나온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값들을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하나의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단일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벡터로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뭉치기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0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61" name="IMG_ECFE9D142AA0-1.jpeg" descr="IMG_ECFE9D142AA0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6" y="1493514"/>
            <a:ext cx="3794679" cy="910724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선"/>
          <p:cNvSpPr/>
          <p:nvPr/>
        </p:nvSpPr>
        <p:spPr>
          <a:xfrm>
            <a:off x="4967741" y="2555735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63" name="스크린샷 2021-03-25 오후 5.34.58.png" descr="스크린샷 2021-03-25 오후 5.34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91" y="4843758"/>
            <a:ext cx="70739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TFT masked Multi-head attention : 이전 시점들과의 관계(;attention) 만을 이용하도록 하기 위해서"/>
          <p:cNvSpPr txBox="1"/>
          <p:nvPr/>
        </p:nvSpPr>
        <p:spPr>
          <a:xfrm>
            <a:off x="1348920" y="3386295"/>
            <a:ext cx="9364100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</a:t>
            </a:r>
            <a:r>
              <a:rPr u="sng" dirty="0"/>
              <a:t>masked </a:t>
            </a:r>
            <a:r>
              <a:rPr dirty="0"/>
              <a:t>Multi-head attention :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시점들과의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(;attention)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만을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이용하도록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하기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위해서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5" name="선"/>
          <p:cNvSpPr/>
          <p:nvPr/>
        </p:nvSpPr>
        <p:spPr>
          <a:xfrm>
            <a:off x="4967741" y="4013199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n &gt; t"/>
          <p:cNvSpPr txBox="1"/>
          <p:nvPr/>
        </p:nvSpPr>
        <p:spPr>
          <a:xfrm>
            <a:off x="9061188" y="5109188"/>
            <a:ext cx="5697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n &gt; 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07" y="1619676"/>
            <a:ext cx="6458612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n &lt; t"/>
          <p:cNvSpPr txBox="1"/>
          <p:nvPr/>
        </p:nvSpPr>
        <p:spPr>
          <a:xfrm>
            <a:off x="5428988" y="348996"/>
            <a:ext cx="51231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rPr dirty="0"/>
              <a:t>n </a:t>
            </a:r>
            <a:r>
              <a:rPr lang="en-US" dirty="0"/>
              <a:t>&gt;</a:t>
            </a:r>
            <a:r>
              <a:rPr dirty="0"/>
              <a:t> t</a:t>
            </a:r>
          </a:p>
        </p:txBody>
      </p:sp>
      <p:sp>
        <p:nvSpPr>
          <p:cNvPr id="470" name="직사각형"/>
          <p:cNvSpPr/>
          <p:nvPr/>
        </p:nvSpPr>
        <p:spPr>
          <a:xfrm>
            <a:off x="5706808" y="2828002"/>
            <a:ext cx="5861131" cy="3454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Temporal Fusion Decoder - (4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(4)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Position-wise Feed-forward layer</a:t>
            </a:r>
          </a:p>
        </p:txBody>
      </p:sp>
      <p:sp>
        <p:nvSpPr>
          <p:cNvPr id="472" name="non-linear 층 (GRN) 추가"/>
          <p:cNvSpPr txBox="1"/>
          <p:nvPr/>
        </p:nvSpPr>
        <p:spPr>
          <a:xfrm>
            <a:off x="362272" y="957801"/>
            <a:ext cx="22579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non-linear 층 (GRN)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/>
              <a:t> </a:t>
            </a:r>
          </a:p>
        </p:txBody>
      </p:sp>
      <p:pic>
        <p:nvPicPr>
          <p:cNvPr id="473" name="스크린샷 2021-03-25 오후 5.51.55.png" descr="스크린샷 2021-03-25 오후 5.51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" y="2223745"/>
            <a:ext cx="5226247" cy="63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스크린샷 2021-03-25 오후 5.53.14.png" descr="스크린샷 2021-03-25 오후 5.53.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87" y="3145429"/>
            <a:ext cx="5246055" cy="567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154" y="1587707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각 quantile 마다 각자의 linear 층으로 output 값 계산…"/>
          <p:cNvSpPr txBox="1"/>
          <p:nvPr/>
        </p:nvSpPr>
        <p:spPr>
          <a:xfrm>
            <a:off x="5428988" y="348996"/>
            <a:ext cx="476187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quantile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linear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층으로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output 값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확률이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quantile % </a:t>
            </a:r>
          </a:p>
        </p:txBody>
      </p:sp>
      <p:sp>
        <p:nvSpPr>
          <p:cNvPr id="478" name="직사각형"/>
          <p:cNvSpPr/>
          <p:nvPr/>
        </p:nvSpPr>
        <p:spPr>
          <a:xfrm>
            <a:off x="7574944" y="1696415"/>
            <a:ext cx="4279584" cy="345441"/>
          </a:xfrm>
          <a:prstGeom prst="rect">
            <a:avLst/>
          </a:prstGeom>
          <a:solidFill>
            <a:schemeClr val="accent1">
              <a:lumOff val="23039"/>
              <a:alpha val="58836"/>
            </a:schemeClr>
          </a:solidFill>
          <a:ln w="12700">
            <a:solidFill>
              <a:srgbClr val="B47615">
                <a:alpha val="58836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최종 quantile 확률별 outputs 출력"/>
          <p:cNvSpPr txBox="1"/>
          <p:nvPr/>
        </p:nvSpPr>
        <p:spPr>
          <a:xfrm>
            <a:off x="362272" y="957801"/>
            <a:ext cx="287835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최종 quantile 확률별 outputs 출력</a:t>
            </a:r>
          </a:p>
        </p:txBody>
      </p:sp>
      <p:sp>
        <p:nvSpPr>
          <p:cNvPr id="480" name="Quantile Outputs"/>
          <p:cNvSpPr txBox="1"/>
          <p:nvPr/>
        </p:nvSpPr>
        <p:spPr>
          <a:xfrm>
            <a:off x="3682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pic>
        <p:nvPicPr>
          <p:cNvPr id="481" name="스크린샷 2021-03-25 오후 5.57.55.png" descr="스크린샷 2021-03-25 오후 5.57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6" y="3387529"/>
            <a:ext cx="4811658" cy="517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Loss function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제목 1"/>
          <p:cNvSpPr txBox="1">
            <a:spLocks noGrp="1"/>
          </p:cNvSpPr>
          <p:nvPr>
            <p:ph type="title"/>
          </p:nvPr>
        </p:nvSpPr>
        <p:spPr>
          <a:xfrm>
            <a:off x="2588487" y="270550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 </a:t>
            </a:r>
          </a:p>
        </p:txBody>
      </p:sp>
      <p:sp>
        <p:nvSpPr>
          <p:cNvPr id="48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출처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sz="1600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Bahnschrift SemiBold" panose="020B0502040204020203" pitchFamily="34" charset="0"/>
                <a:ea typeface="Ayuthaya"/>
                <a:cs typeface="Ayuthaya"/>
                <a:sym typeface="Ayuthaya"/>
                <a:hlinkClick r:id="rId2"/>
              </a:rPr>
              <a:t>https://arxiv.org/pdf/1711.11053.pdf</a:t>
            </a:r>
            <a:endParaRPr b="1" dirty="0">
              <a:latin typeface="Bahnschrift SemiBold" panose="020B0502040204020203" pitchFamily="34" charset="0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변형된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 of sample test 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진행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88" name="스크린샷 2021-03-25 오후 6.18.03.png" descr="스크린샷 2021-03-25 오후 6.18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579" y="2502459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{0.1,0.5,0.9}"/>
          <p:cNvSpPr txBox="1"/>
          <p:nvPr/>
        </p:nvSpPr>
        <p:spPr>
          <a:xfrm>
            <a:off x="5216525" y="3011616"/>
            <a:ext cx="72068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{0.1,0.5,0.9}</a:t>
            </a:r>
          </a:p>
        </p:txBody>
      </p:sp>
      <p:sp>
        <p:nvSpPr>
          <p:cNvPr id="490" name="해당 데이터셋 内"/>
          <p:cNvSpPr txBox="1"/>
          <p:nvPr/>
        </p:nvSpPr>
        <p:spPr>
          <a:xfrm>
            <a:off x="4276091" y="2485701"/>
            <a:ext cx="87517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해당 데이터셋 内</a:t>
            </a:r>
          </a:p>
        </p:txBody>
      </p:sp>
      <p:sp>
        <p:nvSpPr>
          <p:cNvPr id="491" name="예측할 개수"/>
          <p:cNvSpPr txBox="1"/>
          <p:nvPr/>
        </p:nvSpPr>
        <p:spPr>
          <a:xfrm>
            <a:off x="8022590" y="2904801"/>
            <a:ext cx="630245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예측할 개수</a:t>
            </a:r>
          </a:p>
        </p:txBody>
      </p:sp>
      <p:sp>
        <p:nvSpPr>
          <p:cNvPr id="495" name="max(0,x)"/>
          <p:cNvSpPr txBox="1"/>
          <p:nvPr/>
        </p:nvSpPr>
        <p:spPr>
          <a:xfrm>
            <a:off x="7769225" y="3557716"/>
            <a:ext cx="54867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max(0,x)</a:t>
            </a:r>
          </a:p>
        </p:txBody>
      </p:sp>
      <p:pic>
        <p:nvPicPr>
          <p:cNvPr id="496" name="IMG_09DE0296B519-1.jpeg" descr="IMG_09DE0296B519-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293" y="5102572"/>
            <a:ext cx="5372101" cy="104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400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670740" y="4065036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61555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electricity Load Diagrams Dataset  </a:t>
            </a:r>
            <a:r>
              <a:rPr sz="1600" dirty="0">
                <a:latin typeface="American Typewriter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57829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Electricity consumption of 370 customers ( 168 x 370 )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538983" y="1504900"/>
            <a:ext cx="96115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370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명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630818" y="450266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03913" y="4713954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325497" y="5248120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688213" y="4689607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672284" y="5266993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221118" y="450644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9613" y="4725435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714629" y="5193297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5954378" y="3877709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5967712" y="3236862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150013" y="4116339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559713" y="4116339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312600" y="4143920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150013" y="4765447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559713" y="476544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312600" y="4784069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150013" y="541455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559713" y="5405596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077826" y="5424218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9881300" y="4088640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6784854" y="4382198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9890518" y="4262535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874FC7A-4FB2-4EAA-8049-28E123A7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17761"/>
              </p:ext>
            </p:extLst>
          </p:nvPr>
        </p:nvGraphicFramePr>
        <p:xfrm>
          <a:off x="538983" y="1881588"/>
          <a:ext cx="9154632" cy="1224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02010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1321478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13760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1379951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1281583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121677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Nova" panose="020B0504020202020204" pitchFamily="34" charset="0"/>
                        </a:rPr>
                        <a:t>Id</a:t>
                      </a:r>
                      <a:r>
                        <a:rPr lang="ko-KR" altLang="en-US" sz="1400" dirty="0">
                          <a:latin typeface="Arial Nova" panose="020B05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Power_usage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hour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Categorical_id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4841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61555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electricity Load Diagrams Dataset  </a:t>
            </a:r>
            <a:r>
              <a:rPr sz="1600" dirty="0">
                <a:latin typeface="American Typewriter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43547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Electricity consumption of 370 customers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168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(169 ~192)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t=168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t=169         t=170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169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(170 ~194)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t=170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t=170         t=171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49617" y="5731830"/>
            <a:ext cx="3101168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Y[169]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935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및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229790" y="3790613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PEM-SF Traffic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189868" y="4117271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62963" y="4328559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1884547" y="4862725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47263" y="4304212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231334" y="4881598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780168" y="4121048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8663" y="4340040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273679" y="4807902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5567343" y="3603286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5567343" y="3239318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5762978" y="3841916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172678" y="384191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5925565" y="3869497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5762978" y="449102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172678" y="4491024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5925565" y="4509646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5762978" y="514013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172678" y="5131173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6690791" y="5149795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9494265" y="3814217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6397819" y="4107775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9503483" y="3988112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10608064-87CC-4E46-9ECE-E58DA0BB8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42656"/>
              </p:ext>
            </p:extLst>
          </p:nvPr>
        </p:nvGraphicFramePr>
        <p:xfrm>
          <a:off x="229790" y="1540882"/>
          <a:ext cx="9154632" cy="1224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02010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1321478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13760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1379951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1281583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121677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Nova" panose="020B0504020202020204" pitchFamily="34" charset="0"/>
                        </a:rPr>
                        <a:t>Id</a:t>
                      </a:r>
                      <a:r>
                        <a:rPr lang="ko-KR" altLang="en-US" sz="1400" dirty="0">
                          <a:latin typeface="Arial Nova" panose="020B05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values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Time_on_day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Categorical_id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3" name="Feature 개수만큼 (j개)">
            <a:extLst>
              <a:ext uri="{FF2B5EF4-FFF2-40B4-BE49-F238E27FC236}">
                <a16:creationId xmlns:a16="http://schemas.microsoft.com/office/drawing/2014/main" id="{277ED563-557B-4634-96F4-2662828BE8FB}"/>
              </a:ext>
            </a:extLst>
          </p:cNvPr>
          <p:cNvSpPr txBox="1"/>
          <p:nvPr/>
        </p:nvSpPr>
        <p:spPr>
          <a:xfrm>
            <a:off x="193134" y="1107393"/>
            <a:ext cx="214898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440 route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freeways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089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16568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Traffic dataset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168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(169 ~192)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t=168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t=169         t=170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169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(170 ~193)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t=170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t=170         t=171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49617" y="5731830"/>
            <a:ext cx="3101168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Y[169]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Variable Selection Networks = VSN">
            <a:extLst>
              <a:ext uri="{FF2B5EF4-FFF2-40B4-BE49-F238E27FC236}">
                <a16:creationId xmlns:a16="http://schemas.microsoft.com/office/drawing/2014/main" id="{69CBD17D-E8C1-4F76-8706-FAC8E188FA6C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PEM-SF Traffic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133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71589" y="661330"/>
            <a:ext cx="865557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dataset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hlinkClick r:id="rId2"/>
              </a:rPr>
              <a:t>https://www.kaggle.com/c/favorita-grocery-sales-forecasting/rules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0AC39A-B9A6-4635-86F3-E523DBB4F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" y="1228502"/>
            <a:ext cx="2549345" cy="2147494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7EE9F92-21BC-4BB0-84AB-E0F61F5C52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9" y="3827907"/>
            <a:ext cx="3585157" cy="212619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A7CE97-99F1-4150-93F3-F159B8CF4F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77" y="1239150"/>
            <a:ext cx="3177647" cy="2126198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885A1EC2-3AA3-4711-A972-784DB9698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65" y="1239150"/>
            <a:ext cx="2414140" cy="4797395"/>
          </a:xfrm>
          <a:prstGeom prst="rect">
            <a:avLst/>
          </a:prstGeom>
        </p:spPr>
      </p:pic>
      <p:sp>
        <p:nvSpPr>
          <p:cNvPr id="45" name="현재 시점 (t)">
            <a:extLst>
              <a:ext uri="{FF2B5EF4-FFF2-40B4-BE49-F238E27FC236}">
                <a16:creationId xmlns:a16="http://schemas.microsoft.com/office/drawing/2014/main" id="{8BAD53E1-2936-4DD5-9129-D9B9B913BB0F}"/>
              </a:ext>
            </a:extLst>
          </p:cNvPr>
          <p:cNvSpPr txBox="1"/>
          <p:nvPr/>
        </p:nvSpPr>
        <p:spPr>
          <a:xfrm>
            <a:off x="6263272" y="171956"/>
            <a:ext cx="128175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C45262-8502-4EB5-9EE3-CD3726E96A45}"/>
              </a:ext>
            </a:extLst>
          </p:cNvPr>
          <p:cNvSpPr/>
          <p:nvPr/>
        </p:nvSpPr>
        <p:spPr>
          <a:xfrm>
            <a:off x="1156170" y="1219507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61DF0A-4086-4C39-893A-C6FAB7E10475}"/>
              </a:ext>
            </a:extLst>
          </p:cNvPr>
          <p:cNvSpPr/>
          <p:nvPr/>
        </p:nvSpPr>
        <p:spPr>
          <a:xfrm>
            <a:off x="4703874" y="1258230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BC4E6-A2D7-46B7-BD2C-5ADBDD628360}"/>
              </a:ext>
            </a:extLst>
          </p:cNvPr>
          <p:cNvSpPr/>
          <p:nvPr/>
        </p:nvSpPr>
        <p:spPr>
          <a:xfrm>
            <a:off x="8097185" y="143145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FF9D7D-B959-4E7A-9311-FDBA5EF2A92E}"/>
              </a:ext>
            </a:extLst>
          </p:cNvPr>
          <p:cNvSpPr/>
          <p:nvPr/>
        </p:nvSpPr>
        <p:spPr>
          <a:xfrm>
            <a:off x="2681358" y="3688804"/>
            <a:ext cx="883646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982548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937476" y="3556220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897554" y="3882878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70649" y="4094166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592233" y="4628332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54949" y="4069819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939020" y="4647205"/>
            <a:ext cx="171136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487854" y="388665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86349" y="4105647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981365" y="4573509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6275029" y="3368893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6275029" y="3004925"/>
            <a:ext cx="19373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470664" y="360752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880364" y="3607523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633251" y="3635104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470664" y="4256631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880364" y="4256631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633251" y="4275253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470664" y="4905739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880364" y="4896780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398477" y="4915402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10201951" y="3579824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5EDCBC8D-76D1-416A-8E3D-7649D486E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16136"/>
              </p:ext>
            </p:extLst>
          </p:nvPr>
        </p:nvGraphicFramePr>
        <p:xfrm>
          <a:off x="120588" y="1158353"/>
          <a:ext cx="11950823" cy="1285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544369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525960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5668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568455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527934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56362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  <a:gridCol w="684221">
                  <a:extLst>
                    <a:ext uri="{9D8B030D-6E8A-4147-A177-3AD203B41FA5}">
                      <a16:colId xmlns:a16="http://schemas.microsoft.com/office/drawing/2014/main" val="1135429295"/>
                    </a:ext>
                  </a:extLst>
                </a:gridCol>
                <a:gridCol w="418456">
                  <a:extLst>
                    <a:ext uri="{9D8B030D-6E8A-4147-A177-3AD203B41FA5}">
                      <a16:colId xmlns:a16="http://schemas.microsoft.com/office/drawing/2014/main" val="397884798"/>
                    </a:ext>
                  </a:extLst>
                </a:gridCol>
                <a:gridCol w="490380">
                  <a:extLst>
                    <a:ext uri="{9D8B030D-6E8A-4147-A177-3AD203B41FA5}">
                      <a16:colId xmlns:a16="http://schemas.microsoft.com/office/drawing/2014/main" val="1810997637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4036465001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2880815819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070875268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2215544589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680024166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243209045"/>
                    </a:ext>
                  </a:extLst>
                </a:gridCol>
                <a:gridCol w="449641">
                  <a:extLst>
                    <a:ext uri="{9D8B030D-6E8A-4147-A177-3AD203B41FA5}">
                      <a16:colId xmlns:a16="http://schemas.microsoft.com/office/drawing/2014/main" val="288968652"/>
                    </a:ext>
                  </a:extLst>
                </a:gridCol>
                <a:gridCol w="491882">
                  <a:extLst>
                    <a:ext uri="{9D8B030D-6E8A-4147-A177-3AD203B41FA5}">
                      <a16:colId xmlns:a16="http://schemas.microsoft.com/office/drawing/2014/main" val="190347462"/>
                    </a:ext>
                  </a:extLst>
                </a:gridCol>
                <a:gridCol w="677700">
                  <a:extLst>
                    <a:ext uri="{9D8B030D-6E8A-4147-A177-3AD203B41FA5}">
                      <a16:colId xmlns:a16="http://schemas.microsoft.com/office/drawing/2014/main" val="1562338670"/>
                    </a:ext>
                  </a:extLst>
                </a:gridCol>
                <a:gridCol w="656046">
                  <a:extLst>
                    <a:ext uri="{9D8B030D-6E8A-4147-A177-3AD203B41FA5}">
                      <a16:colId xmlns:a16="http://schemas.microsoft.com/office/drawing/2014/main" val="1496601020"/>
                    </a:ext>
                  </a:extLst>
                </a:gridCol>
                <a:gridCol w="683656">
                  <a:extLst>
                    <a:ext uri="{9D8B030D-6E8A-4147-A177-3AD203B41FA5}">
                      <a16:colId xmlns:a16="http://schemas.microsoft.com/office/drawing/2014/main" val="462173611"/>
                    </a:ext>
                  </a:extLst>
                </a:gridCol>
                <a:gridCol w="740732">
                  <a:extLst>
                    <a:ext uri="{9D8B030D-6E8A-4147-A177-3AD203B41FA5}">
                      <a16:colId xmlns:a16="http://schemas.microsoft.com/office/drawing/2014/main" val="1877480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Traj_id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Log_sales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Onpromotion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transactions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oil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National_hol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Regional_hol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Local_  </a:t>
                      </a:r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open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Item_nbr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Store_nbr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city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type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cluster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family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class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perishable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KNWON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3" name="Feature 개수만큼 (j개)">
            <a:extLst>
              <a:ext uri="{FF2B5EF4-FFF2-40B4-BE49-F238E27FC236}">
                <a16:creationId xmlns:a16="http://schemas.microsoft.com/office/drawing/2014/main" id="{D5404570-8FDC-43CC-B9A7-AB6E72872B68}"/>
              </a:ext>
            </a:extLst>
          </p:cNvPr>
          <p:cNvSpPr txBox="1"/>
          <p:nvPr/>
        </p:nvSpPr>
        <p:spPr>
          <a:xfrm>
            <a:off x="120588" y="777961"/>
            <a:ext cx="81688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130k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2808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15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90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30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(91 ~120)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=30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t=91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t=120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t=90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t=91          t=92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15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91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30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(92 ~121)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=30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t=92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t=121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t=91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t=92          t=93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91295" y="5731830"/>
            <a:ext cx="301781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Y[91]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Variable Selection Networks = VSN">
            <a:extLst>
              <a:ext uri="{FF2B5EF4-FFF2-40B4-BE49-F238E27FC236}">
                <a16:creationId xmlns:a16="http://schemas.microsoft.com/office/drawing/2014/main" id="{FEE0D7ED-F048-424A-9A37-97775E4FB73F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9174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334227" y="3806319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294305" y="413297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67400" y="4344265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1988984" y="4878431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51700" y="4319918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335771" y="4897304"/>
            <a:ext cx="15975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884605" y="413675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3100" y="4355746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378116" y="4823608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 – </a:t>
            </a:r>
            <a:r>
              <a:rPr lang="en-US" altLang="ko-KR" dirty="0">
                <a:latin typeface="American Typewriter"/>
                <a:ea typeface="08서울남산체 EB" panose="02020603020101020101" pitchFamily="18" charset="-127"/>
              </a:rPr>
              <a:t>The OMI realized library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4C0E4A5C-ABED-4EE9-AC7E-4DBBE083D345}"/>
              </a:ext>
            </a:extLst>
          </p:cNvPr>
          <p:cNvSpPr txBox="1"/>
          <p:nvPr/>
        </p:nvSpPr>
        <p:spPr>
          <a:xfrm>
            <a:off x="4446439" y="2447026"/>
            <a:ext cx="321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직사각형">
            <a:extLst>
              <a:ext uri="{FF2B5EF4-FFF2-40B4-BE49-F238E27FC236}">
                <a16:creationId xmlns:a16="http://schemas.microsoft.com/office/drawing/2014/main" id="{F506704A-6F37-48FC-B949-6931D851F53C}"/>
              </a:ext>
            </a:extLst>
          </p:cNvPr>
          <p:cNvSpPr/>
          <p:nvPr/>
        </p:nvSpPr>
        <p:spPr>
          <a:xfrm>
            <a:off x="5671780" y="3618992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이용할 features 4가지">
            <a:extLst>
              <a:ext uri="{FF2B5EF4-FFF2-40B4-BE49-F238E27FC236}">
                <a16:creationId xmlns:a16="http://schemas.microsoft.com/office/drawing/2014/main" id="{AA94B4DD-4328-46B9-85FD-38A28E45F567}"/>
              </a:ext>
            </a:extLst>
          </p:cNvPr>
          <p:cNvSpPr txBox="1"/>
          <p:nvPr/>
        </p:nvSpPr>
        <p:spPr>
          <a:xfrm>
            <a:off x="5671780" y="3255024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선">
            <a:extLst>
              <a:ext uri="{FF2B5EF4-FFF2-40B4-BE49-F238E27FC236}">
                <a16:creationId xmlns:a16="http://schemas.microsoft.com/office/drawing/2014/main" id="{1D882572-F5BD-4B61-9B4B-F80BE0D0F50C}"/>
              </a:ext>
            </a:extLst>
          </p:cNvPr>
          <p:cNvSpPr/>
          <p:nvPr/>
        </p:nvSpPr>
        <p:spPr>
          <a:xfrm>
            <a:off x="5867415" y="385762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선">
            <a:extLst>
              <a:ext uri="{FF2B5EF4-FFF2-40B4-BE49-F238E27FC236}">
                <a16:creationId xmlns:a16="http://schemas.microsoft.com/office/drawing/2014/main" id="{6C886584-E92A-41A7-B8D3-7A8743950231}"/>
              </a:ext>
            </a:extLst>
          </p:cNvPr>
          <p:cNvSpPr/>
          <p:nvPr/>
        </p:nvSpPr>
        <p:spPr>
          <a:xfrm>
            <a:off x="7277115" y="3857622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t-k : t 까지의…">
            <a:extLst>
              <a:ext uri="{FF2B5EF4-FFF2-40B4-BE49-F238E27FC236}">
                <a16:creationId xmlns:a16="http://schemas.microsoft.com/office/drawing/2014/main" id="{0425B99A-F11E-43F2-8BD6-545732BFD365}"/>
              </a:ext>
            </a:extLst>
          </p:cNvPr>
          <p:cNvSpPr txBox="1"/>
          <p:nvPr/>
        </p:nvSpPr>
        <p:spPr>
          <a:xfrm>
            <a:off x="6030002" y="3885203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50" name="선">
            <a:extLst>
              <a:ext uri="{FF2B5EF4-FFF2-40B4-BE49-F238E27FC236}">
                <a16:creationId xmlns:a16="http://schemas.microsoft.com/office/drawing/2014/main" id="{6176B23C-250F-48F4-8816-53FBD052E521}"/>
              </a:ext>
            </a:extLst>
          </p:cNvPr>
          <p:cNvSpPr/>
          <p:nvPr/>
        </p:nvSpPr>
        <p:spPr>
          <a:xfrm>
            <a:off x="5867415" y="4506730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선">
            <a:extLst>
              <a:ext uri="{FF2B5EF4-FFF2-40B4-BE49-F238E27FC236}">
                <a16:creationId xmlns:a16="http://schemas.microsoft.com/office/drawing/2014/main" id="{8A2DF9A5-5801-48CB-948C-2CF87099650F}"/>
              </a:ext>
            </a:extLst>
          </p:cNvPr>
          <p:cNvSpPr/>
          <p:nvPr/>
        </p:nvSpPr>
        <p:spPr>
          <a:xfrm>
            <a:off x="7277115" y="4506730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t-k : t 까지의…">
            <a:extLst>
              <a:ext uri="{FF2B5EF4-FFF2-40B4-BE49-F238E27FC236}">
                <a16:creationId xmlns:a16="http://schemas.microsoft.com/office/drawing/2014/main" id="{42717E71-3212-4E61-A200-658F94570389}"/>
              </a:ext>
            </a:extLst>
          </p:cNvPr>
          <p:cNvSpPr txBox="1"/>
          <p:nvPr/>
        </p:nvSpPr>
        <p:spPr>
          <a:xfrm>
            <a:off x="6030002" y="4525352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54" name="선">
            <a:extLst>
              <a:ext uri="{FF2B5EF4-FFF2-40B4-BE49-F238E27FC236}">
                <a16:creationId xmlns:a16="http://schemas.microsoft.com/office/drawing/2014/main" id="{78C8D005-E80C-45F3-9365-8CBD97734C1C}"/>
              </a:ext>
            </a:extLst>
          </p:cNvPr>
          <p:cNvSpPr/>
          <p:nvPr/>
        </p:nvSpPr>
        <p:spPr>
          <a:xfrm>
            <a:off x="5867415" y="5155838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선">
            <a:extLst>
              <a:ext uri="{FF2B5EF4-FFF2-40B4-BE49-F238E27FC236}">
                <a16:creationId xmlns:a16="http://schemas.microsoft.com/office/drawing/2014/main" id="{4CB11FD8-6E3C-468F-A3C1-53D28D8EFE5A}"/>
              </a:ext>
            </a:extLst>
          </p:cNvPr>
          <p:cNvSpPr/>
          <p:nvPr/>
        </p:nvSpPr>
        <p:spPr>
          <a:xfrm>
            <a:off x="7277115" y="5146879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t-k : t + t 까지의…">
            <a:extLst>
              <a:ext uri="{FF2B5EF4-FFF2-40B4-BE49-F238E27FC236}">
                <a16:creationId xmlns:a16="http://schemas.microsoft.com/office/drawing/2014/main" id="{719DED74-AD20-4D8D-8C31-E7DA5F4405EE}"/>
              </a:ext>
            </a:extLst>
          </p:cNvPr>
          <p:cNvSpPr txBox="1"/>
          <p:nvPr/>
        </p:nvSpPr>
        <p:spPr>
          <a:xfrm>
            <a:off x="6795228" y="5165501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68" name="Static covariates…">
            <a:extLst>
              <a:ext uri="{FF2B5EF4-FFF2-40B4-BE49-F238E27FC236}">
                <a16:creationId xmlns:a16="http://schemas.microsoft.com/office/drawing/2014/main" id="{3B4AB70A-A1F5-4F93-B69B-952B7B0DFD75}"/>
              </a:ext>
            </a:extLst>
          </p:cNvPr>
          <p:cNvSpPr txBox="1"/>
          <p:nvPr/>
        </p:nvSpPr>
        <p:spPr>
          <a:xfrm>
            <a:off x="9598702" y="3829923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602435CD-26B1-4538-B8EC-13BA3B8C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77578"/>
              </p:ext>
            </p:extLst>
          </p:nvPr>
        </p:nvGraphicFramePr>
        <p:xfrm>
          <a:off x="229790" y="1481777"/>
          <a:ext cx="9225485" cy="1132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29249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943144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91124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982092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984875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911076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3751336531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2307609600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3883216473"/>
                    </a:ext>
                  </a:extLst>
                </a:gridCol>
              </a:tblGrid>
              <a:tr h="20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Symbol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Log_vol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Open_to_close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Days_from_start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en-US" altLang="ko-KR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Week_of</a:t>
                      </a:r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year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region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6" name="Feature 개수만큼 (j개)">
            <a:extLst>
              <a:ext uri="{FF2B5EF4-FFF2-40B4-BE49-F238E27FC236}">
                <a16:creationId xmlns:a16="http://schemas.microsoft.com/office/drawing/2014/main" id="{710EBA21-6C47-4174-8D9B-D9AC5D14E5E2}"/>
              </a:ext>
            </a:extLst>
          </p:cNvPr>
          <p:cNvSpPr txBox="1"/>
          <p:nvPr/>
        </p:nvSpPr>
        <p:spPr>
          <a:xfrm>
            <a:off x="229790" y="1012458"/>
            <a:ext cx="61651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41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73111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3127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252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(253 ~ 257)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=5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t=257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t=252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t=253          t=254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3127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253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(254 ~ 258)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=5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t=253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t=254          t=255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43205" y="5731830"/>
            <a:ext cx="311399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Y[253]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Variable Selection Networks = VSN">
            <a:extLst>
              <a:ext uri="{FF2B5EF4-FFF2-40B4-BE49-F238E27FC236}">
                <a16:creationId xmlns:a16="http://schemas.microsoft.com/office/drawing/2014/main" id="{BFA8AB90-B188-404D-B778-AF295D355911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 – </a:t>
            </a:r>
            <a:r>
              <a:rPr lang="en-US" altLang="ko-KR" dirty="0">
                <a:latin typeface="American Typewriter"/>
                <a:ea typeface="08서울남산체 EB" panose="02020603020101020101" pitchFamily="18" charset="-127"/>
              </a:rPr>
              <a:t>The OMI realized library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7487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535405"/>
            <a:ext cx="7729730" cy="41151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하이퍼파라미터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정보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(random search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해가면서 발견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validation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F7B4F22-E9A5-4578-9B75-13B6E9AD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94" y="2995638"/>
            <a:ext cx="4667250" cy="3562350"/>
          </a:xfrm>
          <a:prstGeom prst="rect">
            <a:avLst/>
          </a:prstGeom>
        </p:spPr>
      </p:pic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89A1EE5E-A26B-413A-97BB-EA3C6089B552}"/>
              </a:ext>
            </a:extLst>
          </p:cNvPr>
          <p:cNvSpPr txBox="1"/>
          <p:nvPr/>
        </p:nvSpPr>
        <p:spPr>
          <a:xfrm>
            <a:off x="263592" y="5732322"/>
            <a:ext cx="354840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GRN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이용하여 효과적으로 연산 비용을 줄임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(V100) train – 6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validate – 8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 소요</a:t>
            </a:r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82839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6CC599E-34A3-4E83-B1D8-04309886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47" y="1842465"/>
            <a:ext cx="5185778" cy="46411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E60D3-A5F2-4DEB-B164-276A3942B0DC}"/>
              </a:ext>
            </a:extLst>
          </p:cNvPr>
          <p:cNvSpPr/>
          <p:nvPr/>
        </p:nvSpPr>
        <p:spPr>
          <a:xfrm>
            <a:off x="2938672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A57AC-93EB-473A-BAD4-18EA81D1D447}"/>
              </a:ext>
            </a:extLst>
          </p:cNvPr>
          <p:cNvSpPr/>
          <p:nvPr/>
        </p:nvSpPr>
        <p:spPr>
          <a:xfrm>
            <a:off x="3775236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EA8A19-7730-4AF7-93B4-AF3C38CDA7DE}"/>
              </a:ext>
            </a:extLst>
          </p:cNvPr>
          <p:cNvSpPr/>
          <p:nvPr/>
        </p:nvSpPr>
        <p:spPr>
          <a:xfrm>
            <a:off x="6548645" y="208478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Feature 개수만큼 (j개)">
            <a:extLst>
              <a:ext uri="{FF2B5EF4-FFF2-40B4-BE49-F238E27FC236}">
                <a16:creationId xmlns:a16="http://schemas.microsoft.com/office/drawing/2014/main" id="{8BDD5550-25BF-48B1-ABB5-83D0898486BD}"/>
              </a:ext>
            </a:extLst>
          </p:cNvPr>
          <p:cNvSpPr txBox="1"/>
          <p:nvPr/>
        </p:nvSpPr>
        <p:spPr>
          <a:xfrm>
            <a:off x="7273416" y="2029326"/>
            <a:ext cx="3899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methods   cf. iterative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methods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Feature 개수만큼 (j개)">
            <a:extLst>
              <a:ext uri="{FF2B5EF4-FFF2-40B4-BE49-F238E27FC236}">
                <a16:creationId xmlns:a16="http://schemas.microsoft.com/office/drawing/2014/main" id="{F94CB314-19B2-49DC-BD57-6EB4F9AC974F}"/>
              </a:ext>
            </a:extLst>
          </p:cNvPr>
          <p:cNvSpPr txBox="1"/>
          <p:nvPr/>
        </p:nvSpPr>
        <p:spPr>
          <a:xfrm>
            <a:off x="6548645" y="2830630"/>
            <a:ext cx="493820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TFT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타 모델들에 비해 평균적으로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와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보여줌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Feature 개수만큼 (j개)">
            <a:extLst>
              <a:ext uri="{FF2B5EF4-FFF2-40B4-BE49-F238E27FC236}">
                <a16:creationId xmlns:a16="http://schemas.microsoft.com/office/drawing/2014/main" id="{61E6FD19-11D0-428B-8D85-D0DDAD0A8A64}"/>
              </a:ext>
            </a:extLst>
          </p:cNvPr>
          <p:cNvSpPr txBox="1"/>
          <p:nvPr/>
        </p:nvSpPr>
        <p:spPr>
          <a:xfrm>
            <a:off x="6548645" y="3937084"/>
            <a:ext cx="552651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방법을 사용한 핵심 모델 </a:t>
            </a:r>
            <a:r>
              <a:rPr lang="en-US" altLang="ko-KR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ConvTrans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</a:t>
            </a: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 다양하고 복잡한 데이터에서는 성능이 떨어짐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즉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methods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고정적인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값을 취해야 한다는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한계를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넘지 못하였음을 보여줌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9625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7" name="IMG_C0F105697AC3-1.jpeg" descr="IMG_C0F105697AC3-1.jpeg">
            <a:extLst>
              <a:ext uri="{FF2B5EF4-FFF2-40B4-BE49-F238E27FC236}">
                <a16:creationId xmlns:a16="http://schemas.microsoft.com/office/drawing/2014/main" id="{BF5B42D1-0924-436F-8C67-FF4D47C3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8" y="1846029"/>
            <a:ext cx="6122775" cy="4650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G_FD3BF9FE84A9-1.jpeg" descr="IMG_FD3BF9FE84A9-1.jpeg">
            <a:extLst>
              <a:ext uri="{FF2B5EF4-FFF2-40B4-BE49-F238E27FC236}">
                <a16:creationId xmlns:a16="http://schemas.microsoft.com/office/drawing/2014/main" id="{74322809-9FB2-4907-888C-D4962B3F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17" y="2787041"/>
            <a:ext cx="2484795" cy="2093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G_315B02DFB101-1.jpeg" descr="IMG_315B02DFB101-1.jpeg">
            <a:extLst>
              <a:ext uri="{FF2B5EF4-FFF2-40B4-BE49-F238E27FC236}">
                <a16:creationId xmlns:a16="http://schemas.microsoft.com/office/drawing/2014/main" id="{E8936D3B-266D-4CCC-BEAE-D58B701E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66" y="2140895"/>
            <a:ext cx="3217555" cy="386106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68AEE-0F5B-4D63-AA7B-6B1C65885BBB}"/>
              </a:ext>
            </a:extLst>
          </p:cNvPr>
          <p:cNvSpPr txBox="1"/>
          <p:nvPr/>
        </p:nvSpPr>
        <p:spPr>
          <a:xfrm>
            <a:off x="1365927" y="471498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AD7B8-0568-4F50-BD0F-85672BACD3CE}"/>
              </a:ext>
            </a:extLst>
          </p:cNvPr>
          <p:cNvSpPr txBox="1"/>
          <p:nvPr/>
        </p:nvSpPr>
        <p:spPr>
          <a:xfrm>
            <a:off x="2745243" y="4710949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9C55D-C85B-47E4-8378-176F55E774B9}"/>
              </a:ext>
            </a:extLst>
          </p:cNvPr>
          <p:cNvSpPr txBox="1"/>
          <p:nvPr/>
        </p:nvSpPr>
        <p:spPr>
          <a:xfrm>
            <a:off x="3868661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73DD7-1937-49A1-BFC9-4E49F333AD05}"/>
              </a:ext>
            </a:extLst>
          </p:cNvPr>
          <p:cNvSpPr txBox="1"/>
          <p:nvPr/>
        </p:nvSpPr>
        <p:spPr>
          <a:xfrm>
            <a:off x="5165014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82D5E-8A64-4890-BDFC-E61257598A9E}"/>
              </a:ext>
            </a:extLst>
          </p:cNvPr>
          <p:cNvSpPr txBox="1"/>
          <p:nvPr/>
        </p:nvSpPr>
        <p:spPr>
          <a:xfrm>
            <a:off x="1889739" y="5848073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18239-1A72-4228-B685-CD0649081E2D}"/>
              </a:ext>
            </a:extLst>
          </p:cNvPr>
          <p:cNvSpPr txBox="1"/>
          <p:nvPr/>
        </p:nvSpPr>
        <p:spPr>
          <a:xfrm>
            <a:off x="2954879" y="5831198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2322A-DF7B-4DF8-A00E-B7925FC44336}"/>
              </a:ext>
            </a:extLst>
          </p:cNvPr>
          <p:cNvSpPr txBox="1"/>
          <p:nvPr/>
        </p:nvSpPr>
        <p:spPr>
          <a:xfrm>
            <a:off x="4201461" y="58490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81517-C61F-41C1-AE16-DE0F77022473}"/>
              </a:ext>
            </a:extLst>
          </p:cNvPr>
          <p:cNvSpPr txBox="1"/>
          <p:nvPr/>
        </p:nvSpPr>
        <p:spPr>
          <a:xfrm>
            <a:off x="5738111" y="58543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E7ACC-93DE-45F5-87CE-DC3448AFB9D6}"/>
              </a:ext>
            </a:extLst>
          </p:cNvPr>
          <p:cNvSpPr txBox="1"/>
          <p:nvPr/>
        </p:nvSpPr>
        <p:spPr>
          <a:xfrm>
            <a:off x="204871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E20D9-4A1C-4728-9823-19B3567578FB}"/>
              </a:ext>
            </a:extLst>
          </p:cNvPr>
          <p:cNvSpPr txBox="1"/>
          <p:nvPr/>
        </p:nvSpPr>
        <p:spPr>
          <a:xfrm>
            <a:off x="3278641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FE67EE-9342-4353-BBF9-AA216891636D}"/>
              </a:ext>
            </a:extLst>
          </p:cNvPr>
          <p:cNvSpPr txBox="1"/>
          <p:nvPr/>
        </p:nvSpPr>
        <p:spPr>
          <a:xfrm>
            <a:off x="442374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43C8D-057F-48F7-AA98-7AF2C61AE84E}"/>
              </a:ext>
            </a:extLst>
          </p:cNvPr>
          <p:cNvSpPr txBox="1"/>
          <p:nvPr/>
        </p:nvSpPr>
        <p:spPr>
          <a:xfrm>
            <a:off x="5718615" y="4286762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DFEA4-F642-44EB-9EF9-C10EF6FCB263}"/>
              </a:ext>
            </a:extLst>
          </p:cNvPr>
          <p:cNvSpPr txBox="1"/>
          <p:nvPr/>
        </p:nvSpPr>
        <p:spPr>
          <a:xfrm>
            <a:off x="905591" y="4951747"/>
            <a:ext cx="460336" cy="2616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66F54-FACF-482F-AB2A-A0F076A4D850}"/>
              </a:ext>
            </a:extLst>
          </p:cNvPr>
          <p:cNvSpPr txBox="1"/>
          <p:nvPr/>
        </p:nvSpPr>
        <p:spPr>
          <a:xfrm>
            <a:off x="7281410" y="321355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6FBC4-4DFA-4469-9027-A9A12ACF456A}"/>
              </a:ext>
            </a:extLst>
          </p:cNvPr>
          <p:cNvSpPr txBox="1"/>
          <p:nvPr/>
        </p:nvSpPr>
        <p:spPr>
          <a:xfrm>
            <a:off x="1417942" y="5000587"/>
            <a:ext cx="4429863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Positional encoding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9074A78D-6D75-440F-A368-D4D33D3A815A}"/>
              </a:ext>
            </a:extLst>
          </p:cNvPr>
          <p:cNvSpPr/>
          <p:nvPr/>
        </p:nvSpPr>
        <p:spPr>
          <a:xfrm>
            <a:off x="10855021" y="3238914"/>
            <a:ext cx="1202269" cy="171283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84BD7C-D51B-4EE7-8FE6-F1DCC90DC4DB}"/>
              </a:ext>
            </a:extLst>
          </p:cNvPr>
          <p:cNvSpPr txBox="1"/>
          <p:nvPr/>
        </p:nvSpPr>
        <p:spPr>
          <a:xfrm>
            <a:off x="11116513" y="3176344"/>
            <a:ext cx="840599" cy="4616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AE9D7-E167-428C-8D58-545BA9D24ED8}"/>
              </a:ext>
            </a:extLst>
          </p:cNvPr>
          <p:cNvSpPr txBox="1"/>
          <p:nvPr/>
        </p:nvSpPr>
        <p:spPr>
          <a:xfrm>
            <a:off x="10649353" y="2551406"/>
            <a:ext cx="495079" cy="276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F3902AA0-73AC-4F5F-A550-526C375BB0F3}"/>
              </a:ext>
            </a:extLst>
          </p:cNvPr>
          <p:cNvSpPr/>
          <p:nvPr/>
        </p:nvSpPr>
        <p:spPr>
          <a:xfrm>
            <a:off x="10595083" y="2228568"/>
            <a:ext cx="384371" cy="433270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029060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583436" y="2105025"/>
            <a:ext cx="4270248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  <a:round/>
          </a:ln>
        </p:spPr>
        <p:txBody>
          <a:bodyPr/>
          <a:lstStyle/>
          <a:p>
            <a:pPr defTabSz="877823">
              <a:spcBef>
                <a:spcPts val="900"/>
              </a:spcBef>
              <a:defRPr sz="1152" b="1" spc="96">
                <a:solidFill>
                  <a:srgbClr val="000000"/>
                </a:solidFill>
              </a:defRPr>
            </a:pPr>
            <a:r>
              <a:t>Architecture &gt; </a:t>
            </a:r>
            <a:r>
              <a:rPr b="0"/>
              <a:t>Gating mechanisms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Variable selection networks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Static covariate encoders</a:t>
            </a:r>
          </a:p>
        </p:txBody>
      </p:sp>
      <p:pic>
        <p:nvPicPr>
          <p:cNvPr id="105" name="내용 개체 틀 7" descr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37" y="3210725"/>
            <a:ext cx="4270376" cy="246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내용 개체 틀 9" descr="내용 개체 틀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5" y="3210725"/>
            <a:ext cx="4270249" cy="246219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제목 5"/>
          <p:cNvSpPr txBox="1">
            <a:spLocks noGrp="1"/>
          </p:cNvSpPr>
          <p:nvPr>
            <p:ph type="title"/>
          </p:nvPr>
        </p:nvSpPr>
        <p:spPr>
          <a:xfrm>
            <a:off x="2231135" y="505748"/>
            <a:ext cx="7729730" cy="1188720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한강체 M"/>
                <a:ea typeface="08서울한강체 M"/>
                <a:cs typeface="08서울한강체 M"/>
                <a:sym typeface="08서울한강체 M"/>
              </a:defRPr>
            </a:lvl1pPr>
          </a:lstStyle>
          <a:p>
            <a:r>
              <a:rPr dirty="0"/>
              <a:t>TFT vs RNN </a:t>
            </a:r>
          </a:p>
        </p:txBody>
      </p:sp>
      <p:grpSp>
        <p:nvGrpSpPr>
          <p:cNvPr id="110" name="직사각형 10"/>
          <p:cNvGrpSpPr/>
          <p:nvPr/>
        </p:nvGrpSpPr>
        <p:grpSpPr>
          <a:xfrm>
            <a:off x="6338189" y="3636484"/>
            <a:ext cx="4376207" cy="1269995"/>
            <a:chOff x="0" y="0"/>
            <a:chExt cx="4376206" cy="1269993"/>
          </a:xfrm>
        </p:grpSpPr>
        <p:sp>
          <p:nvSpPr>
            <p:cNvPr id="108" name="직사각형"/>
            <p:cNvSpPr/>
            <p:nvPr/>
          </p:nvSpPr>
          <p:spPr>
            <a:xfrm>
              <a:off x="-1" y="-1"/>
              <a:ext cx="4376208" cy="1269995"/>
            </a:xfrm>
            <a:prstGeom prst="rect">
              <a:avLst/>
            </a:prstGeom>
            <a:solidFill>
              <a:srgbClr val="000000">
                <a:alpha val="5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pPr>
              <a:endParaRPr/>
            </a:p>
          </p:txBody>
        </p:sp>
        <p:sp>
          <p:nvSpPr>
            <p:cNvPr id="109" name="??"/>
            <p:cNvSpPr txBox="1"/>
            <p:nvPr/>
          </p:nvSpPr>
          <p:spPr>
            <a:xfrm>
              <a:off x="45719" y="284476"/>
              <a:ext cx="4284767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lvl1pPr>
            </a:lstStyle>
            <a:p>
              <a:r>
                <a:t>??</a:t>
              </a:r>
            </a:p>
          </p:txBody>
        </p:sp>
      </p:grpSp>
      <p:sp>
        <p:nvSpPr>
          <p:cNvPr id="111" name="직사각형 12"/>
          <p:cNvSpPr/>
          <p:nvPr/>
        </p:nvSpPr>
        <p:spPr>
          <a:xfrm>
            <a:off x="2124075" y="5362575"/>
            <a:ext cx="2238375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직사각형 13"/>
          <p:cNvSpPr/>
          <p:nvPr/>
        </p:nvSpPr>
        <p:spPr>
          <a:xfrm>
            <a:off x="6524625" y="5065536"/>
            <a:ext cx="3867150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14"/>
          <p:cNvGrpSpPr/>
          <p:nvPr/>
        </p:nvGrpSpPr>
        <p:grpSpPr>
          <a:xfrm>
            <a:off x="1582737" y="5738495"/>
            <a:ext cx="4270376" cy="1170941"/>
            <a:chOff x="0" y="0"/>
            <a:chExt cx="4270375" cy="1170939"/>
          </a:xfrm>
        </p:grpSpPr>
        <p:sp>
          <p:nvSpPr>
            <p:cNvPr id="113" name="직사각형"/>
            <p:cNvSpPr/>
            <p:nvPr/>
          </p:nvSpPr>
          <p:spPr>
            <a:xfrm>
              <a:off x="0" y="127634"/>
              <a:ext cx="4270375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S…"/>
            <p:cNvSpPr txBox="1"/>
            <p:nvPr/>
          </p:nvSpPr>
          <p:spPr>
            <a:xfrm>
              <a:off x="61594" y="-1"/>
              <a:ext cx="4147186" cy="117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Static covariates (contexts)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Known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8" name="직사각형 15"/>
          <p:cNvGrpSpPr/>
          <p:nvPr/>
        </p:nvGrpSpPr>
        <p:grpSpPr>
          <a:xfrm>
            <a:off x="6358282" y="5846445"/>
            <a:ext cx="4270248" cy="955041"/>
            <a:chOff x="0" y="0"/>
            <a:chExt cx="4270247" cy="955039"/>
          </a:xfrm>
        </p:grpSpPr>
        <p:sp>
          <p:nvSpPr>
            <p:cNvPr id="116" name="직사각형"/>
            <p:cNvSpPr/>
            <p:nvPr/>
          </p:nvSpPr>
          <p:spPr>
            <a:xfrm>
              <a:off x="0" y="19684"/>
              <a:ext cx="4270248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…"/>
            <p:cNvSpPr txBox="1"/>
            <p:nvPr/>
          </p:nvSpPr>
          <p:spPr>
            <a:xfrm>
              <a:off x="61594" y="0"/>
              <a:ext cx="4147059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9" name="텍스트 개체 틀 1"/>
          <p:cNvSpPr txBox="1"/>
          <p:nvPr/>
        </p:nvSpPr>
        <p:spPr>
          <a:xfrm>
            <a:off x="6338315" y="2105025"/>
            <a:ext cx="4270249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ctr" defTabSz="813816">
              <a:spcBef>
                <a:spcPts val="800"/>
              </a:spcBef>
              <a:defRPr sz="1068" b="1" cap="all" spc="89"/>
            </a:pPr>
            <a:r>
              <a:t>Architecture &gt; </a:t>
            </a:r>
            <a:r>
              <a:rPr b="0"/>
              <a:t>Gating mechanisms </a:t>
            </a:r>
            <a:r>
              <a:rPr sz="889" spc="80">
                <a:solidFill>
                  <a:srgbClr val="333333"/>
                </a:solidFill>
              </a:rPr>
              <a:t>❌</a:t>
            </a:r>
            <a:endParaRPr b="0"/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Variable selection networks.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Static covariate encoders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3" name="]">
            <a:extLst>
              <a:ext uri="{FF2B5EF4-FFF2-40B4-BE49-F238E27FC236}">
                <a16:creationId xmlns:a16="http://schemas.microsoft.com/office/drawing/2014/main" id="{3DD6F22C-0CC6-4F37-B8AB-E7E6448D22FF}"/>
              </a:ext>
            </a:extLst>
          </p:cNvPr>
          <p:cNvSpPr/>
          <p:nvPr/>
        </p:nvSpPr>
        <p:spPr>
          <a:xfrm>
            <a:off x="5530448" y="3426202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" name="IMG_C0F105697AC3-1.jpeg" descr="IMG_C0F105697AC3-1.jpeg">
            <a:extLst>
              <a:ext uri="{FF2B5EF4-FFF2-40B4-BE49-F238E27FC236}">
                <a16:creationId xmlns:a16="http://schemas.microsoft.com/office/drawing/2014/main" id="{C75954BE-6B39-4A6A-BCB1-46BA08D0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142" y="1865074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직사각형">
            <a:extLst>
              <a:ext uri="{FF2B5EF4-FFF2-40B4-BE49-F238E27FC236}">
                <a16:creationId xmlns:a16="http://schemas.microsoft.com/office/drawing/2014/main" id="{8B98B8A9-04D2-41CB-BF66-086B08FE89E4}"/>
              </a:ext>
            </a:extLst>
          </p:cNvPr>
          <p:cNvSpPr/>
          <p:nvPr/>
        </p:nvSpPr>
        <p:spPr>
          <a:xfrm>
            <a:off x="5778643" y="3429000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스크린샷 2021-03-25 오후 4.18.52.png" descr="스크린샷 2021-03-25 오후 4.18.52.png">
            <a:extLst>
              <a:ext uri="{FF2B5EF4-FFF2-40B4-BE49-F238E27FC236}">
                <a16:creationId xmlns:a16="http://schemas.microsoft.com/office/drawing/2014/main" id="{2CF8B032-1A8A-49F9-A0AB-8CA5C455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14" y="2407486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37" name="선">
            <a:extLst>
              <a:ext uri="{FF2B5EF4-FFF2-40B4-BE49-F238E27FC236}">
                <a16:creationId xmlns:a16="http://schemas.microsoft.com/office/drawing/2014/main" id="{96696602-5203-4BB6-A26A-269FE8B28F65}"/>
              </a:ext>
            </a:extLst>
          </p:cNvPr>
          <p:cNvSpPr/>
          <p:nvPr/>
        </p:nvSpPr>
        <p:spPr>
          <a:xfrm>
            <a:off x="4069948" y="4031536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53B0DBA4-860A-4FE7-8109-564C8D4D5A0A}"/>
              </a:ext>
            </a:extLst>
          </p:cNvPr>
          <p:cNvSpPr/>
          <p:nvPr/>
        </p:nvSpPr>
        <p:spPr>
          <a:xfrm>
            <a:off x="3196622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09623BD1-59A6-439A-ADBD-583975ED6943}"/>
              </a:ext>
            </a:extLst>
          </p:cNvPr>
          <p:cNvSpPr/>
          <p:nvPr/>
        </p:nvSpPr>
        <p:spPr>
          <a:xfrm>
            <a:off x="2566247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732DE153-5C8B-46C1-9956-605F6B394E91}"/>
              </a:ext>
            </a:extLst>
          </p:cNvPr>
          <p:cNvSpPr/>
          <p:nvPr/>
        </p:nvSpPr>
        <p:spPr>
          <a:xfrm>
            <a:off x="1814397" y="3179982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C475CD-2B91-4D49-B94E-9CA67C2F11B6}"/>
              </a:ext>
            </a:extLst>
          </p:cNvPr>
          <p:cNvSpPr txBox="1"/>
          <p:nvPr/>
        </p:nvSpPr>
        <p:spPr>
          <a:xfrm>
            <a:off x="1752208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ED2B2-EE42-4BB2-9993-89113D72C030}"/>
              </a:ext>
            </a:extLst>
          </p:cNvPr>
          <p:cNvSpPr txBox="1"/>
          <p:nvPr/>
        </p:nvSpPr>
        <p:spPr>
          <a:xfrm>
            <a:off x="2554704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FAF149-101D-474A-B5FB-41FA0C6E954B}"/>
              </a:ext>
            </a:extLst>
          </p:cNvPr>
          <p:cNvSpPr txBox="1"/>
          <p:nvPr/>
        </p:nvSpPr>
        <p:spPr>
          <a:xfrm>
            <a:off x="3226407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8957812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 RESULTS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393495"/>
            <a:ext cx="7729730" cy="425185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Capturing temporal relationships, local processing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⭐️⭐️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6%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증가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Local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processing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비활성화 시켰더니 </a:t>
            </a:r>
            <a:r>
              <a:rPr lang="en-US" altLang="ko-KR" sz="1400" dirty="0" err="1">
                <a:latin typeface="American Typewriter"/>
                <a:ea typeface="08서울남산체 EB" panose="02020603020101020101" pitchFamily="18" charset="-127"/>
              </a:rPr>
              <a:t>traffic,retail,volatility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모두 악영향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, electricity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오히려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높게 나옴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Electricity data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daily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seasonality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발견되기 때문에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to previous days &gt; adjacent time steps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 encoder , variable selection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electricity</a:t>
            </a:r>
            <a:r>
              <a:rPr lang="en-US" altLang="ko-KR" sz="18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sz="1800" dirty="0">
                <a:latin typeface="American Typewriter"/>
                <a:ea typeface="08서울남산체 EB" panose="02020603020101020101" pitchFamily="18" charset="-127"/>
              </a:rPr>
              <a:t>에 제일 영향을 많이 미친 것으로 파악</a:t>
            </a:r>
            <a:endParaRPr lang="en-US" altLang="ko-KR" sz="1800" dirty="0">
              <a:latin typeface="American Typewriter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Gating layer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1.9%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노이즈가 많은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volatility</a:t>
            </a:r>
            <a:r>
              <a:rPr lang="ko-KR" altLang="en-US" dirty="0">
                <a:latin typeface="American Typewriter"/>
                <a:ea typeface="08서울남산체 EB" panose="02020603020101020101" pitchFamily="18" charset="-127"/>
              </a:rPr>
              <a:t> 에 제일 영향을 많이 미친 것으로 파악 </a:t>
            </a:r>
            <a:endParaRPr lang="en-US" altLang="ko-KR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96723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interpretability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15607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 variable importance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57CB6-20B8-42E4-84A1-30C27B8F40C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확률 분포에서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(ex. t=1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weight, t=2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 …) 10% , 50%, 90%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값을 추출하여 분석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EDBEE1-7580-4035-AA0D-0C13FD58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8044"/>
            <a:ext cx="2142919" cy="1107724"/>
          </a:xfrm>
          <a:prstGeom prst="rect">
            <a:avLst/>
          </a:prstGeom>
        </p:spPr>
      </p:pic>
      <p:pic>
        <p:nvPicPr>
          <p:cNvPr id="7" name="그림 6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A5902CEA-E629-4B77-8417-0C27054E4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35" y="2847894"/>
            <a:ext cx="1657581" cy="581106"/>
          </a:xfrm>
          <a:prstGeom prst="rect">
            <a:avLst/>
          </a:prstGeom>
        </p:spPr>
      </p:pic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06FE5F66-ECF2-40B8-965E-1EBF0E466538}"/>
              </a:ext>
            </a:extLst>
          </p:cNvPr>
          <p:cNvSpPr txBox="1"/>
          <p:nvPr/>
        </p:nvSpPr>
        <p:spPr>
          <a:xfrm>
            <a:off x="6089935" y="2331376"/>
            <a:ext cx="79765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remind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Feature 개수만큼 (j개)">
            <a:extLst>
              <a:ext uri="{FF2B5EF4-FFF2-40B4-BE49-F238E27FC236}">
                <a16:creationId xmlns:a16="http://schemas.microsoft.com/office/drawing/2014/main" id="{9F2EC0B4-F5F6-4BBE-ABE2-17FD37CB7B28}"/>
              </a:ext>
            </a:extLst>
          </p:cNvPr>
          <p:cNvSpPr txBox="1"/>
          <p:nvPr/>
        </p:nvSpPr>
        <p:spPr>
          <a:xfrm>
            <a:off x="6108889" y="3576491"/>
            <a:ext cx="38112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timestep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별로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생성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52878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B0F5-187D-41D3-8F26-0C9084DA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 variable importance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900F323-A739-4A1C-8C7B-CF39760C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288217"/>
            <a:ext cx="4094642" cy="4081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C7043B-C7A9-43AF-AB88-B7C486CD7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88" y="3925631"/>
            <a:ext cx="1644650" cy="123825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CD63380-F0D3-4AA9-9F90-02A58969625F}"/>
              </a:ext>
            </a:extLst>
          </p:cNvPr>
          <p:cNvSpPr txBox="1">
            <a:spLocks/>
          </p:cNvSpPr>
          <p:nvPr/>
        </p:nvSpPr>
        <p:spPr>
          <a:xfrm>
            <a:off x="6437488" y="2288217"/>
            <a:ext cx="4271773" cy="310198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9pPr>
          </a:lstStyle>
          <a:p>
            <a:pPr hangingPunct="1"/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TFT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예측에 실질적으로 유효한 </a:t>
            </a:r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변수들만을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추출하는 것으로 보임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보라색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55258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20650"/>
            <a:ext cx="7729730" cy="1188721"/>
          </a:xfrm>
        </p:spPr>
        <p:txBody>
          <a:bodyPr/>
          <a:lstStyle/>
          <a:p>
            <a:r>
              <a:rPr lang="en-US" altLang="ko-KR" dirty="0"/>
              <a:t>6-2 visualizing persistent temporal patterns</a:t>
            </a:r>
            <a:endParaRPr lang="ko-KR" altLang="en-US" dirty="0"/>
          </a:p>
        </p:txBody>
      </p:sp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06FE5F66-ECF2-40B8-965E-1EBF0E466538}"/>
              </a:ext>
            </a:extLst>
          </p:cNvPr>
          <p:cNvSpPr txBox="1"/>
          <p:nvPr/>
        </p:nvSpPr>
        <p:spPr>
          <a:xfrm>
            <a:off x="5987232" y="2057173"/>
            <a:ext cx="79765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remind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Feature 개수만큼 (j개)">
            <a:extLst>
              <a:ext uri="{FF2B5EF4-FFF2-40B4-BE49-F238E27FC236}">
                <a16:creationId xmlns:a16="http://schemas.microsoft.com/office/drawing/2014/main" id="{F14418C1-66E4-4B9F-9264-64BE16BB02DE}"/>
              </a:ext>
            </a:extLst>
          </p:cNvPr>
          <p:cNvSpPr txBox="1"/>
          <p:nvPr/>
        </p:nvSpPr>
        <p:spPr>
          <a:xfrm>
            <a:off x="9921980" y="2241839"/>
            <a:ext cx="112145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l-GR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α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(168, </a:t>
            </a:r>
            <a:r>
              <a:rPr lang="en-US" altLang="ko-KR" sz="1400" b="1" dirty="0">
                <a:solidFill>
                  <a:srgbClr val="202124"/>
                </a:solidFill>
                <a:latin typeface="Apple SD Gothic Neo"/>
              </a:rPr>
              <a:t>24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,1)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4579D1-49F0-41E6-AA14-AB6E8429C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62" y="2669172"/>
            <a:ext cx="4382112" cy="2743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FBA72F-0F5B-4D02-8DD1-ABFC78239463}"/>
              </a:ext>
            </a:extLst>
          </p:cNvPr>
          <p:cNvSpPr txBox="1"/>
          <p:nvPr/>
        </p:nvSpPr>
        <p:spPr>
          <a:xfrm>
            <a:off x="6096000" y="2671100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49FBB-412F-4B8E-9C0E-6A9910A34607}"/>
              </a:ext>
            </a:extLst>
          </p:cNvPr>
          <p:cNvSpPr txBox="1"/>
          <p:nvPr/>
        </p:nvSpPr>
        <p:spPr>
          <a:xfrm>
            <a:off x="6363126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F6EEC-4C79-4210-BDFE-83780F513070}"/>
              </a:ext>
            </a:extLst>
          </p:cNvPr>
          <p:cNvSpPr txBox="1"/>
          <p:nvPr/>
        </p:nvSpPr>
        <p:spPr>
          <a:xfrm>
            <a:off x="6603594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0F96C-D1F0-441C-9973-4D6EF7803475}"/>
              </a:ext>
            </a:extLst>
          </p:cNvPr>
          <p:cNvSpPr txBox="1"/>
          <p:nvPr/>
        </p:nvSpPr>
        <p:spPr>
          <a:xfrm>
            <a:off x="7271868" y="2671100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0476F-3A4F-4C3B-B368-66FDC5B81701}"/>
              </a:ext>
            </a:extLst>
          </p:cNvPr>
          <p:cNvSpPr txBox="1"/>
          <p:nvPr/>
        </p:nvSpPr>
        <p:spPr>
          <a:xfrm>
            <a:off x="7538994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B20F3-FED1-40BC-8E11-B835444FD9C6}"/>
              </a:ext>
            </a:extLst>
          </p:cNvPr>
          <p:cNvSpPr txBox="1"/>
          <p:nvPr/>
        </p:nvSpPr>
        <p:spPr>
          <a:xfrm>
            <a:off x="7779462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B2326-147A-4148-B1A1-61CBCE1BC3E6}"/>
              </a:ext>
            </a:extLst>
          </p:cNvPr>
          <p:cNvSpPr txBox="1"/>
          <p:nvPr/>
        </p:nvSpPr>
        <p:spPr>
          <a:xfrm>
            <a:off x="8393982" y="2671100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955F3-E3B4-4110-AC7A-C08B415F433F}"/>
              </a:ext>
            </a:extLst>
          </p:cNvPr>
          <p:cNvSpPr txBox="1"/>
          <p:nvPr/>
        </p:nvSpPr>
        <p:spPr>
          <a:xfrm>
            <a:off x="8661108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620AC-CE76-41DF-9178-6117E1CE415C}"/>
              </a:ext>
            </a:extLst>
          </p:cNvPr>
          <p:cNvSpPr txBox="1"/>
          <p:nvPr/>
        </p:nvSpPr>
        <p:spPr>
          <a:xfrm>
            <a:off x="8901576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15FED-D842-4BAD-8AC3-42BF413A60A4}"/>
              </a:ext>
            </a:extLst>
          </p:cNvPr>
          <p:cNvSpPr txBox="1"/>
          <p:nvPr/>
        </p:nvSpPr>
        <p:spPr>
          <a:xfrm>
            <a:off x="9631922" y="2658551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4574A-6501-49B6-8BFB-31A14ECD175D}"/>
              </a:ext>
            </a:extLst>
          </p:cNvPr>
          <p:cNvSpPr txBox="1"/>
          <p:nvPr/>
        </p:nvSpPr>
        <p:spPr>
          <a:xfrm>
            <a:off x="9899048" y="2656623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1077D-5D93-4D01-9C1E-3BD9F3B4DE1E}"/>
              </a:ext>
            </a:extLst>
          </p:cNvPr>
          <p:cNvSpPr txBox="1"/>
          <p:nvPr/>
        </p:nvSpPr>
        <p:spPr>
          <a:xfrm>
            <a:off x="10139516" y="2656623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94F2F-9019-418C-A6B0-6840752B7E86}"/>
              </a:ext>
            </a:extLst>
          </p:cNvPr>
          <p:cNvSpPr txBox="1"/>
          <p:nvPr/>
        </p:nvSpPr>
        <p:spPr>
          <a:xfrm>
            <a:off x="6028094" y="4745396"/>
            <a:ext cx="1716378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      </a:t>
            </a:r>
            <a:r>
              <a:rPr lang="en-US" altLang="ko-KR" sz="1200" b="1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t=168 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26" name="화살표: U자형 25">
            <a:extLst>
              <a:ext uri="{FF2B5EF4-FFF2-40B4-BE49-F238E27FC236}">
                <a16:creationId xmlns:a16="http://schemas.microsoft.com/office/drawing/2014/main" id="{F68584FA-5BA9-4C76-B412-56B3F721E711}"/>
              </a:ext>
            </a:extLst>
          </p:cNvPr>
          <p:cNvSpPr/>
          <p:nvPr/>
        </p:nvSpPr>
        <p:spPr>
          <a:xfrm>
            <a:off x="8746352" y="2241839"/>
            <a:ext cx="1142712" cy="414784"/>
          </a:xfrm>
          <a:prstGeom prst="uturnArrow">
            <a:avLst>
              <a:gd name="adj1" fmla="val 25000"/>
              <a:gd name="adj2" fmla="val 25000"/>
              <a:gd name="adj3" fmla="val 40274"/>
              <a:gd name="adj4" fmla="val 43750"/>
              <a:gd name="adj5" fmla="val 75000"/>
            </a:avLst>
          </a:prstGeom>
          <a:solidFill>
            <a:schemeClr val="tx1"/>
          </a:solidFill>
          <a:ln w="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8" name="화살표: U자형 27">
            <a:extLst>
              <a:ext uri="{FF2B5EF4-FFF2-40B4-BE49-F238E27FC236}">
                <a16:creationId xmlns:a16="http://schemas.microsoft.com/office/drawing/2014/main" id="{05AC9D24-1A85-4B9D-BF37-5F92BD0D59E5}"/>
              </a:ext>
            </a:extLst>
          </p:cNvPr>
          <p:cNvSpPr/>
          <p:nvPr/>
        </p:nvSpPr>
        <p:spPr>
          <a:xfrm rot="10800000">
            <a:off x="6095999" y="2957666"/>
            <a:ext cx="2683343" cy="414784"/>
          </a:xfrm>
          <a:prstGeom prst="uturnArrow">
            <a:avLst>
              <a:gd name="adj1" fmla="val 25000"/>
              <a:gd name="adj2" fmla="val 25000"/>
              <a:gd name="adj3" fmla="val 40274"/>
              <a:gd name="adj4" fmla="val 43750"/>
              <a:gd name="adj5" fmla="val 75000"/>
            </a:avLst>
          </a:prstGeom>
          <a:solidFill>
            <a:schemeClr val="tx1"/>
          </a:solidFill>
          <a:ln w="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9" name="Feature 개수만큼 (j개)">
            <a:extLst>
              <a:ext uri="{FF2B5EF4-FFF2-40B4-BE49-F238E27FC236}">
                <a16:creationId xmlns:a16="http://schemas.microsoft.com/office/drawing/2014/main" id="{5B5B477F-CF9D-4061-A932-038236C3E0DD}"/>
              </a:ext>
            </a:extLst>
          </p:cNvPr>
          <p:cNvSpPr txBox="1"/>
          <p:nvPr/>
        </p:nvSpPr>
        <p:spPr>
          <a:xfrm>
            <a:off x="5912698" y="2371037"/>
            <a:ext cx="12673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l-GR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α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(168, </a:t>
            </a:r>
            <a:r>
              <a:rPr lang="en-US" altLang="ko-KR" sz="1400" b="1" dirty="0">
                <a:solidFill>
                  <a:srgbClr val="202124"/>
                </a:solidFill>
                <a:latin typeface="Apple SD Gothic Neo"/>
              </a:rPr>
              <a:t>-168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,1)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7BDDFFD5-9C4A-45BD-A4F4-B85D2BD41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02" y="3026362"/>
            <a:ext cx="4448796" cy="15171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86D1C3-D5C2-4A5F-AF88-5F35911AD199}"/>
              </a:ext>
            </a:extLst>
          </p:cNvPr>
          <p:cNvSpPr txBox="1"/>
          <p:nvPr/>
        </p:nvSpPr>
        <p:spPr>
          <a:xfrm>
            <a:off x="6748623" y="2028341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dirty="0">
                <a:latin typeface="American Typewriter"/>
                <a:ea typeface="08서울남산체 EB" panose="02020603020101020101" pitchFamily="18" charset="-127"/>
              </a:rPr>
              <a:t>Ex. traffic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628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CD63380-F0D3-4AA9-9F90-02A58969625F}"/>
              </a:ext>
            </a:extLst>
          </p:cNvPr>
          <p:cNvSpPr txBox="1">
            <a:spLocks/>
          </p:cNvSpPr>
          <p:nvPr/>
        </p:nvSpPr>
        <p:spPr>
          <a:xfrm>
            <a:off x="6437488" y="2288217"/>
            <a:ext cx="4271773" cy="310198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9pPr>
          </a:lstStyle>
          <a:p>
            <a:pPr hangingPunct="1"/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세 데이터 모두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seasonal pattern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보임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hangingPunct="1"/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 spike (daily interval)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Electricity, Traffic</a:t>
            </a:r>
          </a:p>
          <a:p>
            <a:pPr hangingPunct="1"/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 spike (weaker weekly interval) –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Retail</a:t>
            </a:r>
            <a:r>
              <a:rPr lang="ko-KR" altLang="en-US" sz="1600" dirty="0">
                <a:latin typeface="American Typewriter"/>
                <a:ea typeface="08서울남산체 EB" panose="02020603020101020101" pitchFamily="18" charset="-127"/>
              </a:rPr>
              <a:t>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hangingPunct="1"/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Retail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에서는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decaying trend pattern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이 나타남 </a:t>
            </a:r>
            <a:endParaRPr lang="en-US" altLang="ko-KR"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8D893F-DB1A-47AF-B006-45CE37C4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88212"/>
            <a:ext cx="7729730" cy="1188721"/>
          </a:xfrm>
        </p:spPr>
        <p:txBody>
          <a:bodyPr/>
          <a:lstStyle/>
          <a:p>
            <a:r>
              <a:rPr lang="en-US" altLang="ko-KR" dirty="0"/>
              <a:t>6-2 visualizing persistent temporal patterns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E81C12-CD69-43FC-882B-C0F2AF5A6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1988287"/>
            <a:ext cx="4031810" cy="46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335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identifying regimes &amp; significant </a:t>
            </a:r>
            <a:r>
              <a:rPr lang="en-US" altLang="ko-KR" dirty="0" err="1"/>
              <a:t>evnets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A2D23A-4774-4815-A6FD-96C64846B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2" y="2762914"/>
            <a:ext cx="7802064" cy="151468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1E6C9AB-3F69-467D-A174-8406F6DA9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43" y="2491034"/>
            <a:ext cx="2950978" cy="39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8876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identifying regimes &amp; significant </a:t>
            </a:r>
            <a:r>
              <a:rPr lang="en-US" altLang="ko-KR" dirty="0" err="1"/>
              <a:t>evnets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6A465-F8A7-4F97-BFA9-4DAC36EF703E}"/>
              </a:ext>
            </a:extLst>
          </p:cNvPr>
          <p:cNvSpPr txBox="1"/>
          <p:nvPr/>
        </p:nvSpPr>
        <p:spPr>
          <a:xfrm>
            <a:off x="4699591" y="2530314"/>
            <a:ext cx="2562446" cy="3769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05D54F-C34F-47E0-9037-94331CEF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88446"/>
            <a:ext cx="7687748" cy="3229426"/>
          </a:xfrm>
          <a:prstGeom prst="rect">
            <a:avLst/>
          </a:prstGeom>
        </p:spPr>
      </p:pic>
      <p:sp>
        <p:nvSpPr>
          <p:cNvPr id="7" name="Feature 개수만큼 (j개)">
            <a:extLst>
              <a:ext uri="{FF2B5EF4-FFF2-40B4-BE49-F238E27FC236}">
                <a16:creationId xmlns:a16="http://schemas.microsoft.com/office/drawing/2014/main" id="{5DE13B3A-1ECC-403D-83CE-9DE5BB370F8F}"/>
              </a:ext>
            </a:extLst>
          </p:cNvPr>
          <p:cNvSpPr txBox="1"/>
          <p:nvPr/>
        </p:nvSpPr>
        <p:spPr>
          <a:xfrm>
            <a:off x="3095176" y="2237927"/>
            <a:ext cx="49846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Formula for measuring the overlap between discrete </a:t>
            </a:r>
          </a:p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distributions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6CCA21-149B-402C-9EF8-5FEF7F8BE6CC}"/>
              </a:ext>
            </a:extLst>
          </p:cNvPr>
          <p:cNvSpPr/>
          <p:nvPr/>
        </p:nvSpPr>
        <p:spPr>
          <a:xfrm>
            <a:off x="4699591" y="2521663"/>
            <a:ext cx="2562446" cy="442907"/>
          </a:xfrm>
          <a:prstGeom prst="rect">
            <a:avLst/>
          </a:prstGeom>
          <a:solidFill>
            <a:srgbClr val="FFC000">
              <a:alpha val="32000"/>
            </a:srgb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0" name="Feature 개수만큼 (j개)">
            <a:extLst>
              <a:ext uri="{FF2B5EF4-FFF2-40B4-BE49-F238E27FC236}">
                <a16:creationId xmlns:a16="http://schemas.microsoft.com/office/drawing/2014/main" id="{7C823A80-C227-4514-9E23-B17D03CC5930}"/>
              </a:ext>
            </a:extLst>
          </p:cNvPr>
          <p:cNvSpPr txBox="1"/>
          <p:nvPr/>
        </p:nvSpPr>
        <p:spPr>
          <a:xfrm>
            <a:off x="5367986" y="4252999"/>
            <a:ext cx="1225655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highlight>
                  <a:srgbClr val="00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</a:t>
            </a:r>
            <a:r>
              <a:rPr lang="en-US" altLang="ko-KR" dirty="0">
                <a:highlight>
                  <a:srgbClr val="00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timestep </a:t>
            </a:r>
            <a:r>
              <a:rPr lang="ko-KR" altLang="en-US" dirty="0">
                <a:highlight>
                  <a:srgbClr val="00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endParaRPr dirty="0">
              <a:highlight>
                <a:srgbClr val="00FF00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0D35B9-6C2F-45B7-B2AC-C0F8BD09D72F}"/>
              </a:ext>
            </a:extLst>
          </p:cNvPr>
          <p:cNvSpPr/>
          <p:nvPr/>
        </p:nvSpPr>
        <p:spPr>
          <a:xfrm>
            <a:off x="5901070" y="4593265"/>
            <a:ext cx="531628" cy="308344"/>
          </a:xfrm>
          <a:prstGeom prst="rect">
            <a:avLst/>
          </a:prstGeom>
          <a:solidFill>
            <a:srgbClr val="92D050">
              <a:alpha val="51000"/>
            </a:srgb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A8763950-9C2B-4EDB-8916-76D6A175089E}"/>
              </a:ext>
            </a:extLst>
          </p:cNvPr>
          <p:cNvSpPr txBox="1"/>
          <p:nvPr/>
        </p:nvSpPr>
        <p:spPr>
          <a:xfrm>
            <a:off x="6593641" y="4241683"/>
            <a:ext cx="1317025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highlight>
                  <a:srgbClr val="FF00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특정 </a:t>
            </a:r>
            <a:r>
              <a:rPr lang="en-US" altLang="ko-KR" dirty="0">
                <a:highlight>
                  <a:srgbClr val="FF00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timestep t </a:t>
            </a:r>
            <a:r>
              <a:rPr lang="ko-KR" altLang="en-US" dirty="0">
                <a:highlight>
                  <a:srgbClr val="FF00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endParaRPr dirty="0">
              <a:highlight>
                <a:srgbClr val="FF00FF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7DC247-FDE5-449A-BB40-31F5CB6C5442}"/>
              </a:ext>
            </a:extLst>
          </p:cNvPr>
          <p:cNvSpPr/>
          <p:nvPr/>
        </p:nvSpPr>
        <p:spPr>
          <a:xfrm>
            <a:off x="6510670" y="4581949"/>
            <a:ext cx="531628" cy="308344"/>
          </a:xfrm>
          <a:prstGeom prst="rect">
            <a:avLst/>
          </a:prstGeom>
          <a:solidFill>
            <a:srgbClr val="BA66BC">
              <a:alpha val="50980"/>
            </a:srgb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Feature 개수만큼 (j개)">
            <a:extLst>
              <a:ext uri="{FF2B5EF4-FFF2-40B4-BE49-F238E27FC236}">
                <a16:creationId xmlns:a16="http://schemas.microsoft.com/office/drawing/2014/main" id="{B7B822E9-73BB-4448-AB35-98197AA8219F}"/>
              </a:ext>
            </a:extLst>
          </p:cNvPr>
          <p:cNvSpPr txBox="1"/>
          <p:nvPr/>
        </p:nvSpPr>
        <p:spPr>
          <a:xfrm>
            <a:off x="7042298" y="4971438"/>
            <a:ext cx="20656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4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lang="ko-KR" altLang="en-US" sz="14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공식에 넣고 평균 취함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20331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identifying regimes &amp; significant events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D1769-9086-4A6E-A2B3-CABC371D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02688"/>
            <a:ext cx="5340350" cy="397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8F5BE9-9F56-4A68-AAAA-2D29A85FA04E}"/>
              </a:ext>
            </a:extLst>
          </p:cNvPr>
          <p:cNvSpPr txBox="1"/>
          <p:nvPr/>
        </p:nvSpPr>
        <p:spPr>
          <a:xfrm>
            <a:off x="2231135" y="2227874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latin typeface="American Typewriter"/>
              </a:rPr>
              <a:t>Volatility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957651EB-3264-4556-86BD-F7FA838C6A9A}"/>
              </a:ext>
            </a:extLst>
          </p:cNvPr>
          <p:cNvSpPr txBox="1">
            <a:spLocks/>
          </p:cNvSpPr>
          <p:nvPr/>
        </p:nvSpPr>
        <p:spPr>
          <a:xfrm>
            <a:off x="7571485" y="2297725"/>
            <a:ext cx="4271773" cy="310198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9pPr>
          </a:lstStyle>
          <a:p>
            <a:pPr hangingPunct="1"/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High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volatility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시기에는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trend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변함에 따라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attention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증가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더 예민하게 반응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hangingPunct="1"/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Low volatility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시기에는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attention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큰 변화가 없음 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132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Forecasting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유연하고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만들겠다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forecasting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도중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연산에서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필수적인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레이어와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필터링하여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사용하겠다</a:t>
            </a: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Multi-head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의 변형 방식으로 다양한 헤드를 앙상블 느낌으로 각 타임스텝의 관계성을 폭넓게 해석하겠다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(interpretability)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느낀 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18045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conclusion</a:t>
            </a:r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393495"/>
            <a:ext cx="7729730" cy="425185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어텐션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메커니즘을 이용하여서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 series forecasting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하면 확실히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trend, seasonality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더 잘 포착할 수 있겠다 라는 생각이 듦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 selections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linear,softmax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조합보다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cnn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더 효과적일 수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있지 않을까 하는 생각이 듦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데이터의 종류에 따라서 적합한 모델이 다르게 나온 것을 보고 헬스케어 데이터에 적합한 모델은 어떠한 식으로 설계해야 할지 알아보고 </a:t>
            </a:r>
            <a:r>
              <a:rPr lang="ko-KR" altLang="en-US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싶어졌다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(ablation analysis)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411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=&gt;  </a:t>
            </a:r>
            <a:r>
              <a:rPr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ex. The way of week at time t </a:t>
            </a:r>
          </a:p>
        </p:txBody>
      </p:sp>
      <p:pic>
        <p:nvPicPr>
          <p:cNvPr id="128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4" y="3089275"/>
            <a:ext cx="5908676" cy="908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7"/>
          <p:cNvSpPr txBox="1"/>
          <p:nvPr/>
        </p:nvSpPr>
        <p:spPr>
          <a:xfrm>
            <a:off x="2398395" y="3997325"/>
            <a:ext cx="696658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08서울남산체 EB"/>
                <a:ea typeface="08서울남산체 EB"/>
                <a:cs typeface="08서울남산체 EB"/>
                <a:sym typeface="08서울남산체 EB"/>
              </a:defRPr>
            </a:pPr>
            <a:r>
              <a:t>t가 월요일이라고 한다면      화요일 예측 값                 월요일 + </a:t>
            </a:r>
            <a:r>
              <a:rPr i="1"/>
              <a:t>t </a:t>
            </a:r>
            <a:r>
              <a:t>시점의 예측 값</a:t>
            </a:r>
            <a:r>
              <a:rPr i="1"/>
              <a:t> </a:t>
            </a:r>
            <a:r>
              <a:t>               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"/>
          <p:cNvSpPr/>
          <p:nvPr/>
        </p:nvSpPr>
        <p:spPr>
          <a:xfrm>
            <a:off x="6278414" y="4812376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제목 1"/>
          <p:cNvSpPr txBox="1">
            <a:spLocks noGrp="1"/>
          </p:cNvSpPr>
          <p:nvPr>
            <p:ph type="title"/>
          </p:nvPr>
        </p:nvSpPr>
        <p:spPr>
          <a:xfrm>
            <a:off x="769619" y="443603"/>
            <a:ext cx="4486657" cy="114149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3" name="내용 개체 틀 2"/>
          <p:cNvSpPr txBox="1"/>
          <p:nvPr/>
        </p:nvSpPr>
        <p:spPr>
          <a:xfrm>
            <a:off x="257555" y="2133219"/>
            <a:ext cx="5430775" cy="411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endParaRPr u="sng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=&gt;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The way of week at time t </a:t>
            </a:r>
          </a:p>
        </p:txBody>
      </p:sp>
      <p:pic>
        <p:nvPicPr>
          <p:cNvPr id="134" name="IMG_2B0012ABF3E9-1.jpeg" descr="IMG_2B0012ABF3E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24" y="129542"/>
            <a:ext cx="1810145" cy="176961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tatic covariates"/>
          <p:cNvSpPr txBox="1"/>
          <p:nvPr/>
        </p:nvSpPr>
        <p:spPr>
          <a:xfrm>
            <a:off x="8617521" y="278129"/>
            <a:ext cx="17812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Static covariates</a:t>
            </a:r>
          </a:p>
        </p:txBody>
      </p:sp>
      <p:sp>
        <p:nvSpPr>
          <p:cNvPr id="136" name="Inputs ; (observed, known)"/>
          <p:cNvSpPr txBox="1"/>
          <p:nvPr/>
        </p:nvSpPr>
        <p:spPr>
          <a:xfrm>
            <a:off x="8617521" y="828931"/>
            <a:ext cx="27978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Inputs ; (observed, known)</a:t>
            </a:r>
          </a:p>
        </p:txBody>
      </p:sp>
      <p:sp>
        <p:nvSpPr>
          <p:cNvPr id="137" name="Outputs"/>
          <p:cNvSpPr txBox="1"/>
          <p:nvPr/>
        </p:nvSpPr>
        <p:spPr>
          <a:xfrm>
            <a:off x="8617521" y="1290833"/>
            <a:ext cx="9682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Outputs </a:t>
            </a:r>
          </a:p>
        </p:txBody>
      </p:sp>
      <p:pic>
        <p:nvPicPr>
          <p:cNvPr id="138" name="IMG_06AE85D5A0F5-1.jpeg" descr="IMG_06AE85D5A0F5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11" y="1859105"/>
            <a:ext cx="5553020" cy="101623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선"/>
          <p:cNvSpPr/>
          <p:nvPr/>
        </p:nvSpPr>
        <p:spPr>
          <a:xfrm>
            <a:off x="7883749" y="307567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0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556844" y="3286965"/>
            <a:ext cx="659286" cy="299399"/>
          </a:xfrm>
          <a:prstGeom prst="rect">
            <a:avLst/>
          </a:prstGeom>
        </p:spPr>
      </p:pic>
      <p:sp>
        <p:nvSpPr>
          <p:cNvPr id="142" name="현재 시점 (t)"/>
          <p:cNvSpPr txBox="1"/>
          <p:nvPr/>
        </p:nvSpPr>
        <p:spPr>
          <a:xfrm>
            <a:off x="7578428" y="3821131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143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41144" y="3262618"/>
            <a:ext cx="659286" cy="299399"/>
          </a:xfrm>
          <a:prstGeom prst="rect">
            <a:avLst/>
          </a:prstGeom>
        </p:spPr>
      </p:pic>
      <p:sp>
        <p:nvSpPr>
          <p:cNvPr id="145" name="t 시점 이후 예측값은?"/>
          <p:cNvSpPr txBox="1"/>
          <p:nvPr/>
        </p:nvSpPr>
        <p:spPr>
          <a:xfrm>
            <a:off x="9095336" y="3781289"/>
            <a:ext cx="17658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Brush Script MT Italic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/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146" name="이용할 features 4가지"/>
          <p:cNvSpPr txBox="1"/>
          <p:nvPr/>
        </p:nvSpPr>
        <p:spPr>
          <a:xfrm>
            <a:off x="6234162" y="4450744"/>
            <a:ext cx="191013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variables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4가지</a:t>
            </a:r>
          </a:p>
        </p:txBody>
      </p:sp>
      <p:sp>
        <p:nvSpPr>
          <p:cNvPr id="147" name="선"/>
          <p:cNvSpPr/>
          <p:nvPr/>
        </p:nvSpPr>
        <p:spPr>
          <a:xfrm>
            <a:off x="6474049" y="307945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8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172544" y="3298446"/>
            <a:ext cx="659286" cy="299399"/>
          </a:xfrm>
          <a:prstGeom prst="rect">
            <a:avLst/>
          </a:prstGeom>
        </p:spPr>
      </p:pic>
      <p:sp>
        <p:nvSpPr>
          <p:cNvPr id="150" name="현재 시점 - k시점…"/>
          <p:cNvSpPr txBox="1"/>
          <p:nvPr/>
        </p:nvSpPr>
        <p:spPr>
          <a:xfrm>
            <a:off x="6125379" y="3811900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k시점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Window</a:t>
            </a:r>
          </a:p>
        </p:txBody>
      </p:sp>
      <p:sp>
        <p:nvSpPr>
          <p:cNvPr id="151" name="선"/>
          <p:cNvSpPr/>
          <p:nvPr/>
        </p:nvSpPr>
        <p:spPr>
          <a:xfrm>
            <a:off x="6474049" y="5051006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선"/>
          <p:cNvSpPr/>
          <p:nvPr/>
        </p:nvSpPr>
        <p:spPr>
          <a:xfrm>
            <a:off x="7883749" y="505100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-k : t 까지의…"/>
          <p:cNvSpPr txBox="1"/>
          <p:nvPr/>
        </p:nvSpPr>
        <p:spPr>
          <a:xfrm>
            <a:off x="6636636" y="5078587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154" name="선"/>
          <p:cNvSpPr/>
          <p:nvPr/>
        </p:nvSpPr>
        <p:spPr>
          <a:xfrm>
            <a:off x="6474049" y="570011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선"/>
          <p:cNvSpPr/>
          <p:nvPr/>
        </p:nvSpPr>
        <p:spPr>
          <a:xfrm>
            <a:off x="7883749" y="5700114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t-k : t 까지의…"/>
          <p:cNvSpPr txBox="1"/>
          <p:nvPr/>
        </p:nvSpPr>
        <p:spPr>
          <a:xfrm>
            <a:off x="6636636" y="5718736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157" name="선"/>
          <p:cNvSpPr/>
          <p:nvPr/>
        </p:nvSpPr>
        <p:spPr>
          <a:xfrm>
            <a:off x="6474049" y="634922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선"/>
          <p:cNvSpPr/>
          <p:nvPr/>
        </p:nvSpPr>
        <p:spPr>
          <a:xfrm>
            <a:off x="7883749" y="6340263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t-k : t + t 까지의…"/>
          <p:cNvSpPr txBox="1"/>
          <p:nvPr/>
        </p:nvSpPr>
        <p:spPr>
          <a:xfrm>
            <a:off x="7401862" y="6358885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+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160" name="Static covariates…"/>
          <p:cNvSpPr txBox="1"/>
          <p:nvPr/>
        </p:nvSpPr>
        <p:spPr>
          <a:xfrm>
            <a:off x="10205336" y="5023307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2633</Words>
  <Application>Microsoft Office PowerPoint</Application>
  <PresentationFormat>와이드스크린</PresentationFormat>
  <Paragraphs>691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73" baseType="lpstr">
      <vt:lpstr>08서울남산체 B</vt:lpstr>
      <vt:lpstr>08서울남산체 EB</vt:lpstr>
      <vt:lpstr>08서울한강체 L</vt:lpstr>
      <vt:lpstr>08서울한강체 M</vt:lpstr>
      <vt:lpstr>American Typewriter</vt:lpstr>
      <vt:lpstr>Apple Chancery</vt:lpstr>
      <vt:lpstr>Apple SD Gothic Neo</vt:lpstr>
      <vt:lpstr>Apple SD 산돌고딕 Neo 일반체</vt:lpstr>
      <vt:lpstr>Beirut Regular</vt:lpstr>
      <vt:lpstr>Helvetica Neue</vt:lpstr>
      <vt:lpstr>Helvetica Neue Medium</vt:lpstr>
      <vt:lpstr>AngsanaUPC</vt:lpstr>
      <vt:lpstr>Arial</vt:lpstr>
      <vt:lpstr>Arial Nova</vt:lpstr>
      <vt:lpstr>Bahnschrift SemiBold</vt:lpstr>
      <vt:lpstr>Blackadder ITC</vt:lpstr>
      <vt:lpstr>Brush Script MT Italic</vt:lpstr>
      <vt:lpstr>Gill Sans MT</vt:lpstr>
      <vt:lpstr>Helvetica</vt:lpstr>
      <vt:lpstr>Segoe UI Emoji</vt:lpstr>
      <vt:lpstr>Symbol</vt:lpstr>
      <vt:lpstr>소포</vt:lpstr>
      <vt:lpstr>TEMPORAL FUSION TRANSFORMERS FOR INTERPRETABLE MULTI-HORIZON TIME SERIES FORECASTING</vt:lpstr>
      <vt:lpstr>목차</vt:lpstr>
      <vt:lpstr>1. 연구 의의 및 목적 </vt:lpstr>
      <vt:lpstr>TFT vs RNN </vt:lpstr>
      <vt:lpstr>연구 목적 </vt:lpstr>
      <vt:lpstr>2. 용어 정리 </vt:lpstr>
      <vt:lpstr>용어 정리 </vt:lpstr>
      <vt:lpstr>용어 정리</vt:lpstr>
      <vt:lpstr>3. 모델 구조 </vt:lpstr>
      <vt:lpstr>모델 핵심 요소 6가지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Loss function</vt:lpstr>
      <vt:lpstr>Loss function </vt:lpstr>
      <vt:lpstr>5. 데이터 셋 / 실험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실험 결과 </vt:lpstr>
      <vt:lpstr>실험 결과 </vt:lpstr>
      <vt:lpstr>Ablation analysis </vt:lpstr>
      <vt:lpstr>Ablation analysis </vt:lpstr>
      <vt:lpstr>ABLATION RESULTS </vt:lpstr>
      <vt:lpstr>6. interpretability</vt:lpstr>
      <vt:lpstr>6-1 variable importance</vt:lpstr>
      <vt:lpstr>6-1 variable importance</vt:lpstr>
      <vt:lpstr>6-2 visualizing persistent temporal patterns</vt:lpstr>
      <vt:lpstr>6-2 visualizing persistent temporal patterns</vt:lpstr>
      <vt:lpstr>6-3 identifying regimes &amp; significant evnets</vt:lpstr>
      <vt:lpstr>6-3 identifying regimes &amp; significant evnets</vt:lpstr>
      <vt:lpstr>6-3 identifying regimes &amp; significant events</vt:lpstr>
      <vt:lpstr>7. 결론 &amp; 느낀 점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FUSION TRANSFORMERS FOR INTERPRETABLE MULTI-HORIZON TIME SERIES FORECASTING</dc:title>
  <cp:lastModifiedBy>백지윤</cp:lastModifiedBy>
  <cp:revision>73</cp:revision>
  <dcterms:modified xsi:type="dcterms:W3CDTF">2021-03-29T06:18:57Z</dcterms:modified>
</cp:coreProperties>
</file>