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7" r:id="rId30"/>
    <p:sldId id="29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D26F42"/>
    <a:srgbClr val="969696"/>
    <a:srgbClr val="BA6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FCB"/>
          </a:solidFill>
        </a:fill>
      </a:tcStyle>
    </a:wholeTbl>
    <a:band2H>
      <a:tcTxStyle/>
      <a:tcStyle>
        <a:tcBdr/>
        <a:fill>
          <a:solidFill>
            <a:srgbClr val="FDF0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BD2CC"/>
          </a:solidFill>
        </a:fill>
      </a:tcStyle>
    </a:wholeTbl>
    <a:band2H>
      <a:tcTxStyle/>
      <a:tcStyle>
        <a:tcBdr/>
        <a:fill>
          <a:solidFill>
            <a:srgbClr val="F5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DDA"/>
          </a:solidFill>
        </a:fill>
      </a:tcStyle>
    </a:wholeTbl>
    <a:band2H>
      <a:tcTxStyle/>
      <a:tcStyle>
        <a:tcBdr/>
        <a:fill>
          <a:solidFill>
            <a:srgbClr val="F0EF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5" autoAdjust="0"/>
    <p:restoredTop sz="94660"/>
  </p:normalViewPr>
  <p:slideViewPr>
    <p:cSldViewPr snapToGrid="0">
      <p:cViewPr varScale="1">
        <p:scale>
          <a:sx n="95" d="100"/>
          <a:sy n="9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Gill Sans MT"/>
      </a:defRPr>
    </a:lvl1pPr>
    <a:lvl2pPr indent="228600" defTabSz="457200" latinLnBrk="0">
      <a:defRPr sz="1200">
        <a:latin typeface="+mj-lt"/>
        <a:ea typeface="+mj-ea"/>
        <a:cs typeface="+mj-cs"/>
        <a:sym typeface="Gill Sans MT"/>
      </a:defRPr>
    </a:lvl2pPr>
    <a:lvl3pPr indent="457200" defTabSz="457200" latinLnBrk="0">
      <a:defRPr sz="1200">
        <a:latin typeface="+mj-lt"/>
        <a:ea typeface="+mj-ea"/>
        <a:cs typeface="+mj-cs"/>
        <a:sym typeface="Gill Sans MT"/>
      </a:defRPr>
    </a:lvl3pPr>
    <a:lvl4pPr indent="685800" defTabSz="457200" latinLnBrk="0">
      <a:defRPr sz="1200">
        <a:latin typeface="+mj-lt"/>
        <a:ea typeface="+mj-ea"/>
        <a:cs typeface="+mj-cs"/>
        <a:sym typeface="Gill Sans MT"/>
      </a:defRPr>
    </a:lvl4pPr>
    <a:lvl5pPr indent="914400" defTabSz="457200" latinLnBrk="0">
      <a:defRPr sz="1200">
        <a:latin typeface="+mj-lt"/>
        <a:ea typeface="+mj-ea"/>
        <a:cs typeface="+mj-cs"/>
        <a:sym typeface="Gill Sans MT"/>
      </a:defRPr>
    </a:lvl5pPr>
    <a:lvl6pPr indent="1143000" defTabSz="457200" latinLnBrk="0">
      <a:defRPr sz="1200">
        <a:latin typeface="+mj-lt"/>
        <a:ea typeface="+mj-ea"/>
        <a:cs typeface="+mj-cs"/>
        <a:sym typeface="Gill Sans MT"/>
      </a:defRPr>
    </a:lvl6pPr>
    <a:lvl7pPr indent="1371600" defTabSz="457200" latinLnBrk="0">
      <a:defRPr sz="1200">
        <a:latin typeface="+mj-lt"/>
        <a:ea typeface="+mj-ea"/>
        <a:cs typeface="+mj-cs"/>
        <a:sym typeface="Gill Sans MT"/>
      </a:defRPr>
    </a:lvl7pPr>
    <a:lvl8pPr indent="1600200" defTabSz="457200" latinLnBrk="0">
      <a:defRPr sz="1200">
        <a:latin typeface="+mj-lt"/>
        <a:ea typeface="+mj-ea"/>
        <a:cs typeface="+mj-cs"/>
        <a:sym typeface="Gill Sans MT"/>
      </a:defRPr>
    </a:lvl8pPr>
    <a:lvl9pPr indent="1828800" defTabSz="457200" latinLnBrk="0">
      <a:defRPr sz="1200">
        <a:latin typeface="+mj-lt"/>
        <a:ea typeface="+mj-ea"/>
        <a:cs typeface="+mj-cs"/>
        <a:sym typeface="Gill Sans M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1"/>
          </a:xfrm>
          <a:prstGeom prst="rect">
            <a:avLst/>
          </a:prstGeom>
          <a:ln w="38100"/>
        </p:spPr>
        <p:txBody>
          <a:bodyPr/>
          <a:lstStyle>
            <a:lvl1pPr>
              <a:defRPr sz="38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695194" y="4352544"/>
            <a:ext cx="6801612" cy="123989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2231135" y="2638044"/>
            <a:ext cx="7729730" cy="3101983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1"/>
          </a:xfrm>
          <a:prstGeom prst="rect">
            <a:avLst/>
          </a:prstGeom>
          <a:ln w="38100"/>
        </p:spPr>
        <p:txBody>
          <a:bodyPr/>
          <a:lstStyle>
            <a:lvl1pPr>
              <a:defRPr sz="38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695194" y="4352464"/>
            <a:ext cx="6801612" cy="126508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81911" y="2638044"/>
            <a:ext cx="4271773" cy="3101982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83436" y="2313433"/>
            <a:ext cx="4270248" cy="704088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338315" y="2313433"/>
            <a:ext cx="4270249" cy="704088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pPr>
            <a:endParaRPr/>
          </a:p>
        </p:txBody>
      </p:sp>
      <p:sp>
        <p:nvSpPr>
          <p:cNvPr id="49" name="제목 텍스트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제목 텍스트"/>
          <p:cNvSpPr txBox="1">
            <a:spLocks noGrp="1"/>
          </p:cNvSpPr>
          <p:nvPr>
            <p:ph type="title"/>
          </p:nvPr>
        </p:nvSpPr>
        <p:spPr>
          <a:xfrm>
            <a:off x="804672" y="2243827"/>
            <a:ext cx="4486656" cy="114149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r>
              <a:t>제목 텍스트</a:t>
            </a:r>
          </a:p>
        </p:txBody>
      </p:sp>
      <p:sp>
        <p:nvSpPr>
          <p:cNvPr id="7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736080" y="804672"/>
            <a:ext cx="4815841" cy="5248656"/>
          </a:xfrm>
          <a:prstGeom prst="rect">
            <a:avLst/>
          </a:prstGeom>
        </p:spPr>
        <p:txBody>
          <a:bodyPr/>
          <a:lstStyle>
            <a:lvl1pPr>
              <a:defRPr sz="1900">
                <a:solidFill>
                  <a:srgbClr val="000000"/>
                </a:solidFill>
              </a:defRPr>
            </a:lvl1pPr>
            <a:lvl2pPr marL="500062" indent="-271462">
              <a:defRPr sz="1900">
                <a:solidFill>
                  <a:srgbClr val="000000"/>
                </a:solidFill>
              </a:defRPr>
            </a:lvl2pPr>
            <a:lvl3pPr marL="728662" indent="-271462">
              <a:defRPr sz="1900">
                <a:solidFill>
                  <a:srgbClr val="000000"/>
                </a:solidFill>
              </a:defRPr>
            </a:lvl3pPr>
            <a:lvl4pPr marL="957262" indent="-271462">
              <a:defRPr sz="1900">
                <a:solidFill>
                  <a:srgbClr val="000000"/>
                </a:solidFill>
              </a:defRPr>
            </a:lvl4pPr>
            <a:lvl5pPr marL="1185862" indent="-271462">
              <a:defRPr sz="19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15567" y="3549917"/>
            <a:ext cx="3794761" cy="2194037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7"/>
          <p:cNvSpPr/>
          <p:nvPr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제목 텍스트"/>
          <p:cNvSpPr txBox="1">
            <a:spLocks noGrp="1"/>
          </p:cNvSpPr>
          <p:nvPr>
            <p:ph type="title"/>
          </p:nvPr>
        </p:nvSpPr>
        <p:spPr>
          <a:xfrm>
            <a:off x="808522" y="2243827"/>
            <a:ext cx="4495000" cy="1134642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r>
              <a:t>제목 텍스트</a:t>
            </a:r>
          </a:p>
        </p:txBody>
      </p:sp>
      <p:sp>
        <p:nvSpPr>
          <p:cNvPr id="85" name="Picture Placeholder 2"/>
          <p:cNvSpPr>
            <a:spLocks noGrp="1"/>
          </p:cNvSpPr>
          <p:nvPr>
            <p:ph type="pic" idx="21"/>
          </p:nvPr>
        </p:nvSpPr>
        <p:spPr>
          <a:xfrm>
            <a:off x="6095998" y="0"/>
            <a:ext cx="610209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115567" y="3549917"/>
            <a:ext cx="3794761" cy="2194038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82879" tIns="182879" rIns="182879" bIns="18287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758922" y="6299961"/>
            <a:ext cx="365761" cy="201677"/>
          </a:xfrm>
          <a:prstGeom prst="rect">
            <a:avLst/>
          </a:prstGeom>
          <a:solidFill>
            <a:srgbClr val="1D1D1D">
              <a:alpha val="70000"/>
            </a:srgbClr>
          </a:solidFill>
          <a:ln w="12700">
            <a:miter lim="400000"/>
          </a:ln>
        </p:spPr>
        <p:txBody>
          <a:bodyPr lIns="18288" tIns="18288" rIns="18288" bIns="18288" anchor="ctr">
            <a:spAutoFit/>
          </a:bodyPr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1pPr>
      <a:lvl2pPr marL="4857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2pPr>
      <a:lvl3pPr marL="7143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3pPr>
      <a:lvl4pPr marL="9429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4pPr>
      <a:lvl5pPr marL="11715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5pPr>
      <a:lvl6pPr marL="1341437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6pPr>
      <a:lvl7pPr marL="1512887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7pPr>
      <a:lvl8pPr marL="168592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8pPr>
      <a:lvl9pPr marL="1911350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arxiv.org/pdf/1711.1105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https://www.kaggle.com/c/favorita-grocery-sales-forecasting/ru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제목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58951">
              <a:defRPr sz="2822" spc="166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TEMPORAL FUSION TRANSFORMERS</a:t>
            </a:r>
            <a:b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FOR INTERPRETABLE MULTI-HORIZON TIME SERIES FORECASTING</a:t>
            </a:r>
          </a:p>
        </p:txBody>
      </p:sp>
      <p:sp>
        <p:nvSpPr>
          <p:cNvPr id="97" name="부제목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2021.03.28 </a:t>
            </a:r>
          </a:p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백지윤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제목 1"/>
          <p:cNvSpPr txBox="1">
            <a:spLocks noGrp="1"/>
          </p:cNvSpPr>
          <p:nvPr>
            <p:ph type="title"/>
          </p:nvPr>
        </p:nvSpPr>
        <p:spPr>
          <a:xfrm>
            <a:off x="2231135" y="298476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핵심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요소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6가지 </a:t>
            </a:r>
          </a:p>
        </p:txBody>
      </p:sp>
      <p:sp>
        <p:nvSpPr>
          <p:cNvPr id="165" name="Gating Mechanisms"/>
          <p:cNvSpPr txBox="1"/>
          <p:nvPr/>
        </p:nvSpPr>
        <p:spPr>
          <a:xfrm>
            <a:off x="2184326" y="2233929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Gating Mechanisms </a:t>
            </a:r>
          </a:p>
        </p:txBody>
      </p:sp>
      <p:sp>
        <p:nvSpPr>
          <p:cNvPr id="166" name="Variable Selection Networks"/>
          <p:cNvSpPr txBox="1"/>
          <p:nvPr/>
        </p:nvSpPr>
        <p:spPr>
          <a:xfrm>
            <a:off x="2184326" y="3025013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Variable Selection Networks </a:t>
            </a:r>
          </a:p>
        </p:txBody>
      </p:sp>
      <p:sp>
        <p:nvSpPr>
          <p:cNvPr id="167" name="Static Covariate Encoders"/>
          <p:cNvSpPr txBox="1"/>
          <p:nvPr/>
        </p:nvSpPr>
        <p:spPr>
          <a:xfrm>
            <a:off x="2184326" y="369862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Static Covariate Encoders</a:t>
            </a:r>
          </a:p>
        </p:txBody>
      </p:sp>
      <p:sp>
        <p:nvSpPr>
          <p:cNvPr id="168" name="Interpretable Multi-Head Attention"/>
          <p:cNvSpPr txBox="1"/>
          <p:nvPr/>
        </p:nvSpPr>
        <p:spPr>
          <a:xfrm>
            <a:off x="2184326" y="4372228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sp>
        <p:nvSpPr>
          <p:cNvPr id="169" name="Temporal Fusion Decoder"/>
          <p:cNvSpPr txBox="1"/>
          <p:nvPr/>
        </p:nvSpPr>
        <p:spPr>
          <a:xfrm>
            <a:off x="2184326" y="5045836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Temporal Fusion Decoder</a:t>
            </a:r>
          </a:p>
        </p:txBody>
      </p:sp>
      <p:sp>
        <p:nvSpPr>
          <p:cNvPr id="170" name="Quantile Outputs"/>
          <p:cNvSpPr txBox="1"/>
          <p:nvPr/>
        </p:nvSpPr>
        <p:spPr>
          <a:xfrm>
            <a:off x="2184326" y="5719445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Quantile Outputs</a:t>
            </a:r>
          </a:p>
        </p:txBody>
      </p:sp>
      <p:sp>
        <p:nvSpPr>
          <p:cNvPr id="171" name="모델 구조"/>
          <p:cNvSpPr txBox="1"/>
          <p:nvPr/>
        </p:nvSpPr>
        <p:spPr>
          <a:xfrm>
            <a:off x="6994156" y="2268854"/>
            <a:ext cx="91306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72" name="자유도 크게"/>
          <p:cNvSpPr txBox="1"/>
          <p:nvPr/>
        </p:nvSpPr>
        <p:spPr>
          <a:xfrm>
            <a:off x="8119265" y="2040254"/>
            <a:ext cx="88421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크게 </a:t>
            </a:r>
          </a:p>
        </p:txBody>
      </p:sp>
      <p:sp>
        <p:nvSpPr>
          <p:cNvPr id="173" name="자유도 작게"/>
          <p:cNvSpPr txBox="1"/>
          <p:nvPr/>
        </p:nvSpPr>
        <p:spPr>
          <a:xfrm>
            <a:off x="8119265" y="2510154"/>
            <a:ext cx="88421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작게 </a:t>
            </a:r>
          </a:p>
        </p:txBody>
      </p:sp>
      <p:sp>
        <p:nvSpPr>
          <p:cNvPr id="174" name="자유도 크게"/>
          <p:cNvSpPr txBox="1"/>
          <p:nvPr/>
        </p:nvSpPr>
        <p:spPr>
          <a:xfrm>
            <a:off x="9147965" y="1748154"/>
            <a:ext cx="723985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자유도 크게 </a:t>
            </a:r>
          </a:p>
        </p:txBody>
      </p:sp>
      <p:sp>
        <p:nvSpPr>
          <p:cNvPr id="175" name="자유도 작게"/>
          <p:cNvSpPr txBox="1"/>
          <p:nvPr/>
        </p:nvSpPr>
        <p:spPr>
          <a:xfrm>
            <a:off x="9144790" y="2059304"/>
            <a:ext cx="75276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작게 </a:t>
            </a:r>
          </a:p>
        </p:txBody>
      </p:sp>
      <p:sp>
        <p:nvSpPr>
          <p:cNvPr id="176" name="자유도 크게"/>
          <p:cNvSpPr txBox="1"/>
          <p:nvPr/>
        </p:nvSpPr>
        <p:spPr>
          <a:xfrm>
            <a:off x="9147965" y="2370454"/>
            <a:ext cx="75276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크게 </a:t>
            </a:r>
          </a:p>
        </p:txBody>
      </p:sp>
      <p:sp>
        <p:nvSpPr>
          <p:cNvPr id="177" name="자유도 작게"/>
          <p:cNvSpPr txBox="1"/>
          <p:nvPr/>
        </p:nvSpPr>
        <p:spPr>
          <a:xfrm>
            <a:off x="9144790" y="2681604"/>
            <a:ext cx="75276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작게 </a:t>
            </a:r>
          </a:p>
        </p:txBody>
      </p:sp>
      <p:sp>
        <p:nvSpPr>
          <p:cNvPr id="178" name="=&gt; 정제된 features"/>
          <p:cNvSpPr txBox="1"/>
          <p:nvPr/>
        </p:nvSpPr>
        <p:spPr>
          <a:xfrm>
            <a:off x="10481465" y="2294254"/>
            <a:ext cx="139236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정제된 features </a:t>
            </a:r>
          </a:p>
        </p:txBody>
      </p:sp>
      <p:sp>
        <p:nvSpPr>
          <p:cNvPr id="179" name="S,X,Y 중 각 시점에 꼭 필요한 features 필터링"/>
          <p:cNvSpPr txBox="1"/>
          <p:nvPr/>
        </p:nvSpPr>
        <p:spPr>
          <a:xfrm>
            <a:off x="6994156" y="3059938"/>
            <a:ext cx="3756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S,X,Y 중 각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꼭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필요한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필터링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80" name="S 메타 데이터를 features 를 이해할 수 있는 context화"/>
          <p:cNvSpPr txBox="1"/>
          <p:nvPr/>
        </p:nvSpPr>
        <p:spPr>
          <a:xfrm>
            <a:off x="6994156" y="3733546"/>
            <a:ext cx="4515017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 메타 데이터를 features 를 이해할 수 있는 context화 </a:t>
            </a:r>
          </a:p>
        </p:txBody>
      </p:sp>
      <p:sp>
        <p:nvSpPr>
          <p:cNvPr id="181" name="각 time step 의 장기간 상호관계 도출"/>
          <p:cNvSpPr txBox="1"/>
          <p:nvPr/>
        </p:nvSpPr>
        <p:spPr>
          <a:xfrm>
            <a:off x="7197356" y="4743958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장기간 상호관계 도출</a:t>
            </a:r>
          </a:p>
        </p:txBody>
      </p:sp>
      <p:sp>
        <p:nvSpPr>
          <p:cNvPr id="182" name="직사각형"/>
          <p:cNvSpPr/>
          <p:nvPr/>
        </p:nvSpPr>
        <p:spPr>
          <a:xfrm>
            <a:off x="1973064" y="4275328"/>
            <a:ext cx="5007422" cy="1270001"/>
          </a:xfrm>
          <a:prstGeom prst="rect">
            <a:avLst/>
          </a:prstGeom>
          <a:solidFill>
            <a:srgbClr val="FFFFFF">
              <a:alpha val="72801"/>
            </a:srgbClr>
          </a:solidFill>
          <a:ln w="12700">
            <a:solidFill>
              <a:srgbClr val="000000">
                <a:alpha val="72801"/>
              </a:srgbClr>
            </a:solidFill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ating Mechanisms = GRN layer"/>
          <p:cNvSpPr txBox="1"/>
          <p:nvPr/>
        </p:nvSpPr>
        <p:spPr>
          <a:xfrm>
            <a:off x="482526" y="341629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Gating Mechanisms = GRN layer</a:t>
            </a:r>
          </a:p>
        </p:txBody>
      </p:sp>
      <p:pic>
        <p:nvPicPr>
          <p:cNvPr id="185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65" y="1135161"/>
            <a:ext cx="6816115" cy="5176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G_FD3BF9FE84A9-1.jpeg" descr="IMG_FD3BF9FE84A9-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44" y="2035903"/>
            <a:ext cx="3766631" cy="317346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Gate 는 TFT 모델의 거의 모든 층에 사용 되는 핵심 테크닉…"/>
          <p:cNvSpPr txBox="1"/>
          <p:nvPr/>
        </p:nvSpPr>
        <p:spPr>
          <a:xfrm>
            <a:off x="5455221" y="363854"/>
            <a:ext cx="558101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Gate 는 TFT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모델의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거의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모든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층에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사용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핵심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테크닉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  <a:sym typeface="Helvetica"/>
            </a:endParaRPr>
          </a:p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GRN layer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에도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gate 가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사용됨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!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</a:t>
            </a:r>
          </a:p>
        </p:txBody>
      </p:sp>
      <p:sp>
        <p:nvSpPr>
          <p:cNvPr id="188" name="직사각형"/>
          <p:cNvSpPr/>
          <p:nvPr/>
        </p:nvSpPr>
        <p:spPr>
          <a:xfrm>
            <a:off x="6355605" y="3702645"/>
            <a:ext cx="970609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직사각형"/>
          <p:cNvSpPr/>
          <p:nvPr/>
        </p:nvSpPr>
        <p:spPr>
          <a:xfrm>
            <a:off x="7806735" y="3702645"/>
            <a:ext cx="970608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직사각형"/>
          <p:cNvSpPr/>
          <p:nvPr/>
        </p:nvSpPr>
        <p:spPr>
          <a:xfrm>
            <a:off x="9160594" y="3702645"/>
            <a:ext cx="970608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직사각형"/>
          <p:cNvSpPr/>
          <p:nvPr/>
        </p:nvSpPr>
        <p:spPr>
          <a:xfrm>
            <a:off x="10515825" y="3702645"/>
            <a:ext cx="970608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직사각형"/>
          <p:cNvSpPr/>
          <p:nvPr/>
        </p:nvSpPr>
        <p:spPr>
          <a:xfrm>
            <a:off x="10515825" y="4299545"/>
            <a:ext cx="970608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직사각형"/>
          <p:cNvSpPr/>
          <p:nvPr/>
        </p:nvSpPr>
        <p:spPr>
          <a:xfrm>
            <a:off x="9068025" y="4299545"/>
            <a:ext cx="970608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직사각형"/>
          <p:cNvSpPr/>
          <p:nvPr/>
        </p:nvSpPr>
        <p:spPr>
          <a:xfrm>
            <a:off x="7806735" y="4299545"/>
            <a:ext cx="970608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직사각형"/>
          <p:cNvSpPr/>
          <p:nvPr/>
        </p:nvSpPr>
        <p:spPr>
          <a:xfrm>
            <a:off x="6310908" y="4299545"/>
            <a:ext cx="970609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직사각형"/>
          <p:cNvSpPr/>
          <p:nvPr/>
        </p:nvSpPr>
        <p:spPr>
          <a:xfrm>
            <a:off x="2158955" y="2635845"/>
            <a:ext cx="970609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직사각형"/>
          <p:cNvSpPr/>
          <p:nvPr/>
        </p:nvSpPr>
        <p:spPr>
          <a:xfrm>
            <a:off x="3422650" y="4744045"/>
            <a:ext cx="577950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ating Mechanisms = GRN layer"/>
          <p:cNvSpPr txBox="1"/>
          <p:nvPr/>
        </p:nvSpPr>
        <p:spPr>
          <a:xfrm>
            <a:off x="482526" y="341629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Gating Mechanisms = GRN layer</a:t>
            </a:r>
          </a:p>
        </p:txBody>
      </p:sp>
      <p:pic>
        <p:nvPicPr>
          <p:cNvPr id="200" name="IMG_FD3BF9FE84A9-1.jpeg" descr="IMG_FD3BF9FE84A9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44" y="2035903"/>
            <a:ext cx="3766631" cy="317346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4"/>
          <p:cNvSpPr txBox="1"/>
          <p:nvPr/>
        </p:nvSpPr>
        <p:spPr>
          <a:xfrm>
            <a:off x="3232721" y="3554729"/>
            <a:ext cx="21008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 b="1"/>
            </a:lvl1pPr>
          </a:lstStyle>
          <a:p>
            <a:r>
              <a:t>4</a:t>
            </a:r>
          </a:p>
        </p:txBody>
      </p:sp>
      <p:sp>
        <p:nvSpPr>
          <p:cNvPr id="202" name="3"/>
          <p:cNvSpPr txBox="1"/>
          <p:nvPr/>
        </p:nvSpPr>
        <p:spPr>
          <a:xfrm>
            <a:off x="3232721" y="3097529"/>
            <a:ext cx="21008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 b="1"/>
            </a:lvl1pPr>
          </a:lstStyle>
          <a:p>
            <a:r>
              <a:t>3</a:t>
            </a:r>
          </a:p>
        </p:txBody>
      </p:sp>
      <p:sp>
        <p:nvSpPr>
          <p:cNvPr id="203" name="5"/>
          <p:cNvSpPr txBox="1"/>
          <p:nvPr/>
        </p:nvSpPr>
        <p:spPr>
          <a:xfrm>
            <a:off x="3042221" y="2640329"/>
            <a:ext cx="21008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 b="1"/>
            </a:lvl1pPr>
          </a:lstStyle>
          <a:p>
            <a:r>
              <a:t>5</a:t>
            </a:r>
          </a:p>
        </p:txBody>
      </p:sp>
      <p:sp>
        <p:nvSpPr>
          <p:cNvPr id="204" name="2"/>
          <p:cNvSpPr txBox="1"/>
          <p:nvPr/>
        </p:nvSpPr>
        <p:spPr>
          <a:xfrm>
            <a:off x="3372421" y="2386329"/>
            <a:ext cx="21008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 b="1"/>
            </a:lvl1pPr>
          </a:lstStyle>
          <a:p>
            <a:r>
              <a:t>2</a:t>
            </a:r>
          </a:p>
        </p:txBody>
      </p:sp>
      <p:pic>
        <p:nvPicPr>
          <p:cNvPr id="205" name="스크린샷 2021-03-25 오후 1.56.00.png" descr="스크린샷 2021-03-25 오후 1.56.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30" y="1672674"/>
            <a:ext cx="5668963" cy="363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스크린샷 2021-03-25 오후 1.56.22.png" descr="스크린샷 2021-03-25 오후 1.56.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930" y="2379251"/>
            <a:ext cx="5668963" cy="334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스크린샷 2021-03-25 오후 1.57.38.png" descr="스크린샷 2021-03-25 오후 1.57.3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953" y="3063917"/>
            <a:ext cx="5674917" cy="387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스크린샷 2021-03-25 오후 1.58.21.png" descr="스크린샷 2021-03-25 오후 1.58.2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123" y="3801651"/>
            <a:ext cx="5692577" cy="400545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Gate"/>
          <p:cNvSpPr/>
          <p:nvPr/>
        </p:nvSpPr>
        <p:spPr>
          <a:xfrm>
            <a:off x="4698955" y="3070267"/>
            <a:ext cx="970609" cy="42799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Gate</a:t>
            </a:r>
          </a:p>
        </p:txBody>
      </p:sp>
      <p:sp>
        <p:nvSpPr>
          <p:cNvPr id="210" name="선"/>
          <p:cNvSpPr/>
          <p:nvPr/>
        </p:nvSpPr>
        <p:spPr>
          <a:xfrm>
            <a:off x="7988300" y="20475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1" name="선"/>
          <p:cNvSpPr/>
          <p:nvPr/>
        </p:nvSpPr>
        <p:spPr>
          <a:xfrm>
            <a:off x="7988300" y="27587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2" name="선"/>
          <p:cNvSpPr/>
          <p:nvPr/>
        </p:nvSpPr>
        <p:spPr>
          <a:xfrm>
            <a:off x="7988300" y="34699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15" name="IMG_07A4C9088A1C-1.jpeg"/>
          <p:cNvGrpSpPr/>
          <p:nvPr/>
        </p:nvGrpSpPr>
        <p:grpSpPr>
          <a:xfrm>
            <a:off x="5872063" y="95071"/>
            <a:ext cx="2694361" cy="1351440"/>
            <a:chOff x="0" y="0"/>
            <a:chExt cx="2694359" cy="1351439"/>
          </a:xfrm>
        </p:grpSpPr>
        <p:pic>
          <p:nvPicPr>
            <p:cNvPr id="214" name="IMG_07A4C9088A1C-1.jpeg" descr="IMG_07A4C9088A1C-1.jpe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3200" y="203200"/>
              <a:ext cx="2287960" cy="9069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3" name="IMG_07A4C9088A1C-1.jpeg" descr="IMG_07A4C9088A1C-1.jpeg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2694360" cy="1351440"/>
            </a:xfrm>
            <a:prstGeom prst="rect">
              <a:avLst/>
            </a:prstGeom>
            <a:effectLst/>
          </p:spPr>
        </p:pic>
      </p:grpSp>
      <p:pic>
        <p:nvPicPr>
          <p:cNvPr id="218" name="연결선" descr="연결선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781526" y="1395710"/>
            <a:ext cx="323066" cy="260688"/>
          </a:xfrm>
          <a:prstGeom prst="rect">
            <a:avLst/>
          </a:prstGeom>
        </p:spPr>
      </p:pic>
      <p:sp>
        <p:nvSpPr>
          <p:cNvPr id="217" name="Dropout (training)"/>
          <p:cNvSpPr txBox="1"/>
          <p:nvPr/>
        </p:nvSpPr>
        <p:spPr>
          <a:xfrm>
            <a:off x="8474865" y="3469957"/>
            <a:ext cx="151155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Dropout (training)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ating Mechanisms = GRN layer"/>
          <p:cNvSpPr txBox="1"/>
          <p:nvPr/>
        </p:nvSpPr>
        <p:spPr>
          <a:xfrm>
            <a:off x="317426" y="30531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Gating Mechanisms = GRN layer</a:t>
            </a:r>
          </a:p>
        </p:txBody>
      </p:sp>
      <p:pic>
        <p:nvPicPr>
          <p:cNvPr id="222" name="스크린샷 2021-03-25 오후 1.56.00.png" descr="스크린샷 2021-03-25 오후 1.56.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930" y="1672674"/>
            <a:ext cx="5668963" cy="363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스크린샷 2021-03-25 오후 1.56.22.png" descr="스크린샷 2021-03-25 오후 1.56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30" y="2379251"/>
            <a:ext cx="5668963" cy="334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스크린샷 2021-03-25 오후 1.57.38.png" descr="스크린샷 2021-03-25 오후 1.57.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953" y="3063917"/>
            <a:ext cx="5674917" cy="387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스크린샷 2021-03-25 오후 1.58.21.png" descr="스크린샷 2021-03-25 오후 1.58.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123" y="3801651"/>
            <a:ext cx="5692577" cy="400545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Gate"/>
          <p:cNvSpPr/>
          <p:nvPr/>
        </p:nvSpPr>
        <p:spPr>
          <a:xfrm>
            <a:off x="10960055" y="2994660"/>
            <a:ext cx="970609" cy="42799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Gate</a:t>
            </a:r>
          </a:p>
        </p:txBody>
      </p:sp>
      <p:sp>
        <p:nvSpPr>
          <p:cNvPr id="227" name="선"/>
          <p:cNvSpPr/>
          <p:nvPr/>
        </p:nvSpPr>
        <p:spPr>
          <a:xfrm>
            <a:off x="7988300" y="20475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선"/>
          <p:cNvSpPr/>
          <p:nvPr/>
        </p:nvSpPr>
        <p:spPr>
          <a:xfrm>
            <a:off x="7988300" y="27587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9" name="선"/>
          <p:cNvSpPr/>
          <p:nvPr/>
        </p:nvSpPr>
        <p:spPr>
          <a:xfrm>
            <a:off x="7988300" y="34699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32" name="IMG_07A4C9088A1C-1.jpeg"/>
          <p:cNvGrpSpPr/>
          <p:nvPr/>
        </p:nvGrpSpPr>
        <p:grpSpPr>
          <a:xfrm>
            <a:off x="5872063" y="95071"/>
            <a:ext cx="2694361" cy="1351440"/>
            <a:chOff x="0" y="0"/>
            <a:chExt cx="2694359" cy="1351439"/>
          </a:xfrm>
        </p:grpSpPr>
        <p:pic>
          <p:nvPicPr>
            <p:cNvPr id="231" name="IMG_07A4C9088A1C-1.jpeg" descr="IMG_07A4C9088A1C-1.jpe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3200" y="203200"/>
              <a:ext cx="2287960" cy="9069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0" name="IMG_07A4C9088A1C-1.jpeg" descr="IMG_07A4C9088A1C-1.jpe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2694360" cy="1351440"/>
            </a:xfrm>
            <a:prstGeom prst="rect">
              <a:avLst/>
            </a:prstGeom>
            <a:effectLst/>
          </p:spPr>
        </p:pic>
      </p:grpSp>
      <p:pic>
        <p:nvPicPr>
          <p:cNvPr id="282" name="연결선" descr="연결선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781526" y="1395710"/>
            <a:ext cx="323066" cy="260688"/>
          </a:xfrm>
          <a:prstGeom prst="rect">
            <a:avLst/>
          </a:prstGeom>
        </p:spPr>
      </p:pic>
      <p:sp>
        <p:nvSpPr>
          <p:cNvPr id="234" name="(3)"/>
          <p:cNvSpPr txBox="1"/>
          <p:nvPr/>
        </p:nvSpPr>
        <p:spPr>
          <a:xfrm>
            <a:off x="3654056" y="1315250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(3)</a:t>
            </a:r>
          </a:p>
        </p:txBody>
      </p:sp>
      <p:sp>
        <p:nvSpPr>
          <p:cNvPr id="235" name="직사각형"/>
          <p:cNvSpPr/>
          <p:nvPr/>
        </p:nvSpPr>
        <p:spPr>
          <a:xfrm>
            <a:off x="6807200" y="1648440"/>
            <a:ext cx="2362200" cy="363229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6" name="&gt;= 0 ?"/>
          <p:cNvSpPr/>
          <p:nvPr/>
        </p:nvSpPr>
        <p:spPr>
          <a:xfrm>
            <a:off x="14156" y="1844550"/>
            <a:ext cx="1086446" cy="363230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&gt;= 0 ?</a:t>
            </a:r>
          </a:p>
        </p:txBody>
      </p:sp>
      <p:sp>
        <p:nvSpPr>
          <p:cNvPr id="237" name="&lt; 0 ?"/>
          <p:cNvSpPr/>
          <p:nvPr/>
        </p:nvSpPr>
        <p:spPr>
          <a:xfrm>
            <a:off x="14156" y="3741458"/>
            <a:ext cx="1086446" cy="363230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&lt; 0 ?</a:t>
            </a:r>
          </a:p>
        </p:txBody>
      </p:sp>
      <p:sp>
        <p:nvSpPr>
          <p:cNvPr id="238" name="직사각형"/>
          <p:cNvSpPr/>
          <p:nvPr/>
        </p:nvSpPr>
        <p:spPr>
          <a:xfrm>
            <a:off x="6515100" y="2352528"/>
            <a:ext cx="1408287" cy="363230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9" name="W                 + b"/>
          <p:cNvSpPr/>
          <p:nvPr/>
        </p:nvSpPr>
        <p:spPr>
          <a:xfrm>
            <a:off x="1549400" y="1267624"/>
            <a:ext cx="1878683" cy="440691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W                 + b </a:t>
            </a:r>
          </a:p>
        </p:txBody>
      </p:sp>
      <p:sp>
        <p:nvSpPr>
          <p:cNvPr id="240" name="(4)"/>
          <p:cNvSpPr/>
          <p:nvPr/>
        </p:nvSpPr>
        <p:spPr>
          <a:xfrm>
            <a:off x="1871832" y="1327949"/>
            <a:ext cx="866485" cy="320041"/>
          </a:xfrm>
          <a:prstGeom prst="rect">
            <a:avLst/>
          </a:prstGeom>
          <a:solidFill>
            <a:schemeClr val="accent3">
              <a:lumOff val="-9803"/>
              <a:alpha val="4003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 (4)</a:t>
            </a:r>
          </a:p>
        </p:txBody>
      </p:sp>
      <p:sp>
        <p:nvSpPr>
          <p:cNvPr id="241" name="W(αe^                -1)  + b"/>
          <p:cNvSpPr/>
          <p:nvPr/>
        </p:nvSpPr>
        <p:spPr>
          <a:xfrm>
            <a:off x="1543812" y="3411959"/>
            <a:ext cx="2895675" cy="434341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W(αe^                -1)  + b </a:t>
            </a:r>
          </a:p>
        </p:txBody>
      </p:sp>
      <p:sp>
        <p:nvSpPr>
          <p:cNvPr id="242" name="(4)"/>
          <p:cNvSpPr/>
          <p:nvPr/>
        </p:nvSpPr>
        <p:spPr>
          <a:xfrm>
            <a:off x="2336145" y="3469109"/>
            <a:ext cx="866484" cy="320041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(4)</a:t>
            </a:r>
          </a:p>
        </p:txBody>
      </p:sp>
      <p:sp>
        <p:nvSpPr>
          <p:cNvPr id="243" name="직사각형"/>
          <p:cNvSpPr/>
          <p:nvPr/>
        </p:nvSpPr>
        <p:spPr>
          <a:xfrm>
            <a:off x="6819900" y="3063917"/>
            <a:ext cx="1408287" cy="363230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4" name="직사각형"/>
          <p:cNvSpPr/>
          <p:nvPr/>
        </p:nvSpPr>
        <p:spPr>
          <a:xfrm>
            <a:off x="8420100" y="3065771"/>
            <a:ext cx="1408287" cy="363229"/>
          </a:xfrm>
          <a:prstGeom prst="rect">
            <a:avLst/>
          </a:prstGeom>
          <a:solidFill>
            <a:schemeClr val="accent3">
              <a:satOff val="-2338"/>
              <a:lumOff val="12745"/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5" name="W                 + b"/>
          <p:cNvSpPr/>
          <p:nvPr/>
        </p:nvSpPr>
        <p:spPr>
          <a:xfrm>
            <a:off x="1552888" y="1759894"/>
            <a:ext cx="1878684" cy="440691"/>
          </a:xfrm>
          <a:prstGeom prst="rect">
            <a:avLst/>
          </a:prstGeom>
          <a:solidFill>
            <a:schemeClr val="accent3">
              <a:satOff val="-2338"/>
              <a:lumOff val="12745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W                 + b         </a:t>
            </a:r>
          </a:p>
        </p:txBody>
      </p:sp>
      <p:sp>
        <p:nvSpPr>
          <p:cNvPr id="246" name="(3)"/>
          <p:cNvSpPr/>
          <p:nvPr/>
        </p:nvSpPr>
        <p:spPr>
          <a:xfrm>
            <a:off x="1871832" y="1854060"/>
            <a:ext cx="866485" cy="320041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(3)</a:t>
            </a:r>
          </a:p>
        </p:txBody>
      </p:sp>
      <p:sp>
        <p:nvSpPr>
          <p:cNvPr id="247" name="*"/>
          <p:cNvSpPr txBox="1"/>
          <p:nvPr/>
        </p:nvSpPr>
        <p:spPr>
          <a:xfrm>
            <a:off x="3818368" y="1871878"/>
            <a:ext cx="23120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* </a:t>
            </a:r>
          </a:p>
        </p:txBody>
      </p:sp>
      <p:sp>
        <p:nvSpPr>
          <p:cNvPr id="248" name="(5)-1"/>
          <p:cNvSpPr/>
          <p:nvPr/>
        </p:nvSpPr>
        <p:spPr>
          <a:xfrm>
            <a:off x="4055593" y="1844550"/>
            <a:ext cx="916052" cy="363230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(5)-1</a:t>
            </a:r>
          </a:p>
        </p:txBody>
      </p:sp>
      <p:sp>
        <p:nvSpPr>
          <p:cNvPr id="249" name="W                 + b"/>
          <p:cNvSpPr/>
          <p:nvPr/>
        </p:nvSpPr>
        <p:spPr>
          <a:xfrm>
            <a:off x="1532856" y="3936049"/>
            <a:ext cx="1878684" cy="440691"/>
          </a:xfrm>
          <a:prstGeom prst="rect">
            <a:avLst/>
          </a:prstGeom>
          <a:solidFill>
            <a:schemeClr val="accent3">
              <a:satOff val="-2338"/>
              <a:lumOff val="12745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W                 + b         </a:t>
            </a:r>
          </a:p>
        </p:txBody>
      </p:sp>
      <p:sp>
        <p:nvSpPr>
          <p:cNvPr id="250" name="(3)"/>
          <p:cNvSpPr/>
          <p:nvPr/>
        </p:nvSpPr>
        <p:spPr>
          <a:xfrm>
            <a:off x="1855289" y="3996374"/>
            <a:ext cx="866485" cy="320041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(3)</a:t>
            </a:r>
          </a:p>
        </p:txBody>
      </p:sp>
      <p:sp>
        <p:nvSpPr>
          <p:cNvPr id="251" name="*"/>
          <p:cNvSpPr txBox="1"/>
          <p:nvPr/>
        </p:nvSpPr>
        <p:spPr>
          <a:xfrm>
            <a:off x="3698633" y="3993199"/>
            <a:ext cx="23120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* </a:t>
            </a:r>
          </a:p>
        </p:txBody>
      </p:sp>
      <p:sp>
        <p:nvSpPr>
          <p:cNvPr id="252" name="(5)-1"/>
          <p:cNvSpPr/>
          <p:nvPr/>
        </p:nvSpPr>
        <p:spPr>
          <a:xfrm>
            <a:off x="4055593" y="3993199"/>
            <a:ext cx="916052" cy="363230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(5)-1</a:t>
            </a:r>
          </a:p>
        </p:txBody>
      </p:sp>
      <p:sp>
        <p:nvSpPr>
          <p:cNvPr id="253" name="직사각형"/>
          <p:cNvSpPr/>
          <p:nvPr/>
        </p:nvSpPr>
        <p:spPr>
          <a:xfrm>
            <a:off x="7988300" y="3832808"/>
            <a:ext cx="916051" cy="363230"/>
          </a:xfrm>
          <a:prstGeom prst="rect">
            <a:avLst/>
          </a:prstGeom>
          <a:solidFill>
            <a:schemeClr val="accent3">
              <a:satOff val="-2338"/>
              <a:lumOff val="25490"/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4" name="Final…"/>
          <p:cNvSpPr txBox="1"/>
          <p:nvPr/>
        </p:nvSpPr>
        <p:spPr>
          <a:xfrm>
            <a:off x="51015" y="5356469"/>
            <a:ext cx="756474" cy="802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Beirut Regular"/>
                <a:ea typeface="Beirut Regular"/>
                <a:cs typeface="Beirut Regular"/>
                <a:sym typeface="Beirut Regular"/>
              </a:defRPr>
            </a:pPr>
            <a:r>
              <a:t>Final </a:t>
            </a:r>
          </a:p>
          <a:p>
            <a:pPr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Beirut Regular"/>
                <a:ea typeface="Beirut Regular"/>
                <a:cs typeface="Beirut Regular"/>
                <a:sym typeface="Beirut Regular"/>
              </a:rPr>
              <a:t>Output </a:t>
            </a:r>
          </a:p>
          <a:p>
            <a:pPr algn="ctr"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Beirut Regular"/>
                <a:ea typeface="Beirut Regular"/>
                <a:cs typeface="Beirut Regular"/>
                <a:sym typeface="Beirut Regular"/>
              </a:rPr>
              <a:t>(2)</a:t>
            </a:r>
            <a:r>
              <a:t> </a:t>
            </a:r>
          </a:p>
        </p:txBody>
      </p:sp>
      <p:sp>
        <p:nvSpPr>
          <p:cNvPr id="255" name="(5)"/>
          <p:cNvSpPr/>
          <p:nvPr/>
        </p:nvSpPr>
        <p:spPr>
          <a:xfrm>
            <a:off x="2189901" y="5064671"/>
            <a:ext cx="1519100" cy="402670"/>
          </a:xfrm>
          <a:prstGeom prst="rect">
            <a:avLst/>
          </a:prstGeom>
          <a:solidFill>
            <a:schemeClr val="accent3">
              <a:satOff val="-2338"/>
              <a:lumOff val="25490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  (5)         </a:t>
            </a:r>
          </a:p>
        </p:txBody>
      </p:sp>
      <p:sp>
        <p:nvSpPr>
          <p:cNvPr id="256" name="(5)"/>
          <p:cNvSpPr/>
          <p:nvPr/>
        </p:nvSpPr>
        <p:spPr>
          <a:xfrm>
            <a:off x="2206229" y="5554272"/>
            <a:ext cx="1747051" cy="411368"/>
          </a:xfrm>
          <a:prstGeom prst="rect">
            <a:avLst/>
          </a:prstGeom>
          <a:solidFill>
            <a:schemeClr val="accent3">
              <a:satOff val="-2338"/>
              <a:lumOff val="25490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         </a:t>
            </a:r>
          </a:p>
        </p:txBody>
      </p:sp>
      <p:sp>
        <p:nvSpPr>
          <p:cNvPr id="257" name="(5)"/>
          <p:cNvSpPr/>
          <p:nvPr/>
        </p:nvSpPr>
        <p:spPr>
          <a:xfrm>
            <a:off x="2206229" y="6114892"/>
            <a:ext cx="1932885" cy="483880"/>
          </a:xfrm>
          <a:prstGeom prst="rect">
            <a:avLst/>
          </a:prstGeom>
          <a:solidFill>
            <a:schemeClr val="accent3">
              <a:satOff val="-2338"/>
              <a:lumOff val="25490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        </a:t>
            </a:r>
          </a:p>
        </p:txBody>
      </p:sp>
      <p:sp>
        <p:nvSpPr>
          <p:cNvPr id="258" name="Depends on"/>
          <p:cNvSpPr/>
          <p:nvPr/>
        </p:nvSpPr>
        <p:spPr>
          <a:xfrm>
            <a:off x="4828269" y="5545812"/>
            <a:ext cx="2535462" cy="4576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Depends on </a:t>
            </a:r>
          </a:p>
        </p:txBody>
      </p:sp>
      <p:sp>
        <p:nvSpPr>
          <p:cNvPr id="259" name="(5)-1"/>
          <p:cNvSpPr/>
          <p:nvPr/>
        </p:nvSpPr>
        <p:spPr>
          <a:xfrm>
            <a:off x="6240750" y="5595027"/>
            <a:ext cx="916052" cy="363229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(5)-1</a:t>
            </a:r>
          </a:p>
        </p:txBody>
      </p:sp>
      <p:sp>
        <p:nvSpPr>
          <p:cNvPr id="260" name="LN(a+"/>
          <p:cNvSpPr txBox="1"/>
          <p:nvPr/>
        </p:nvSpPr>
        <p:spPr>
          <a:xfrm>
            <a:off x="1525240" y="5072279"/>
            <a:ext cx="73414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LN(a+  </a:t>
            </a:r>
          </a:p>
        </p:txBody>
      </p:sp>
      <p:sp>
        <p:nvSpPr>
          <p:cNvPr id="261" name=")"/>
          <p:cNvSpPr txBox="1"/>
          <p:nvPr/>
        </p:nvSpPr>
        <p:spPr>
          <a:xfrm>
            <a:off x="3989762" y="5088188"/>
            <a:ext cx="22050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) </a:t>
            </a:r>
          </a:p>
        </p:txBody>
      </p:sp>
      <p:sp>
        <p:nvSpPr>
          <p:cNvPr id="262" name="LN(a+"/>
          <p:cNvSpPr txBox="1"/>
          <p:nvPr/>
        </p:nvSpPr>
        <p:spPr>
          <a:xfrm>
            <a:off x="1525240" y="5623057"/>
            <a:ext cx="73414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LN(a+  </a:t>
            </a:r>
          </a:p>
        </p:txBody>
      </p:sp>
      <p:sp>
        <p:nvSpPr>
          <p:cNvPr id="263" name=")"/>
          <p:cNvSpPr txBox="1"/>
          <p:nvPr/>
        </p:nvSpPr>
        <p:spPr>
          <a:xfrm>
            <a:off x="4093666" y="5608247"/>
            <a:ext cx="22050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) </a:t>
            </a:r>
          </a:p>
        </p:txBody>
      </p:sp>
      <p:sp>
        <p:nvSpPr>
          <p:cNvPr id="264" name="LN(a+"/>
          <p:cNvSpPr txBox="1"/>
          <p:nvPr/>
        </p:nvSpPr>
        <p:spPr>
          <a:xfrm>
            <a:off x="1525240" y="6204181"/>
            <a:ext cx="73414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LN(a+  </a:t>
            </a:r>
          </a:p>
        </p:txBody>
      </p:sp>
      <p:sp>
        <p:nvSpPr>
          <p:cNvPr id="265" name=")"/>
          <p:cNvSpPr txBox="1"/>
          <p:nvPr/>
        </p:nvSpPr>
        <p:spPr>
          <a:xfrm>
            <a:off x="4252509" y="6204181"/>
            <a:ext cx="22050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) </a:t>
            </a:r>
          </a:p>
        </p:txBody>
      </p:sp>
      <p:sp>
        <p:nvSpPr>
          <p:cNvPr id="266" name="…"/>
          <p:cNvSpPr txBox="1"/>
          <p:nvPr/>
        </p:nvSpPr>
        <p:spPr>
          <a:xfrm>
            <a:off x="2977536" y="6514605"/>
            <a:ext cx="40049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…  </a:t>
            </a:r>
          </a:p>
        </p:txBody>
      </p:sp>
      <p:pic>
        <p:nvPicPr>
          <p:cNvPr id="267" name="선 선" descr="선 선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3952102" y="5657141"/>
            <a:ext cx="1369692" cy="299399"/>
          </a:xfrm>
          <a:prstGeom prst="rect">
            <a:avLst/>
          </a:prstGeom>
        </p:spPr>
      </p:pic>
      <p:sp>
        <p:nvSpPr>
          <p:cNvPr id="269" name="선"/>
          <p:cNvSpPr/>
          <p:nvPr/>
        </p:nvSpPr>
        <p:spPr>
          <a:xfrm>
            <a:off x="1272874" y="2736102"/>
            <a:ext cx="3722919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0" name="선"/>
          <p:cNvSpPr/>
          <p:nvPr/>
        </p:nvSpPr>
        <p:spPr>
          <a:xfrm>
            <a:off x="1218295" y="4781378"/>
            <a:ext cx="3722919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1" name="(5)…"/>
          <p:cNvSpPr txBox="1"/>
          <p:nvPr/>
        </p:nvSpPr>
        <p:spPr>
          <a:xfrm>
            <a:off x="3448427" y="1813869"/>
            <a:ext cx="29039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(5)</a:t>
            </a: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-2</a:t>
            </a:r>
          </a:p>
        </p:txBody>
      </p:sp>
      <p:sp>
        <p:nvSpPr>
          <p:cNvPr id="272" name="(5)"/>
          <p:cNvSpPr txBox="1"/>
          <p:nvPr/>
        </p:nvSpPr>
        <p:spPr>
          <a:xfrm>
            <a:off x="4999083" y="1883719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(5)</a:t>
            </a:r>
          </a:p>
        </p:txBody>
      </p:sp>
      <p:sp>
        <p:nvSpPr>
          <p:cNvPr id="273" name="(3)"/>
          <p:cNvSpPr txBox="1"/>
          <p:nvPr/>
        </p:nvSpPr>
        <p:spPr>
          <a:xfrm>
            <a:off x="4581156" y="3463607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(3)</a:t>
            </a:r>
          </a:p>
        </p:txBody>
      </p:sp>
      <p:sp>
        <p:nvSpPr>
          <p:cNvPr id="274" name="(5)…"/>
          <p:cNvSpPr txBox="1"/>
          <p:nvPr/>
        </p:nvSpPr>
        <p:spPr>
          <a:xfrm>
            <a:off x="3448427" y="3932662"/>
            <a:ext cx="29039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(5)</a:t>
            </a: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-2</a:t>
            </a:r>
          </a:p>
        </p:txBody>
      </p:sp>
      <p:sp>
        <p:nvSpPr>
          <p:cNvPr id="275" name="(5)"/>
          <p:cNvSpPr txBox="1"/>
          <p:nvPr/>
        </p:nvSpPr>
        <p:spPr>
          <a:xfrm>
            <a:off x="4993180" y="4024855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(5)</a:t>
            </a:r>
          </a:p>
        </p:txBody>
      </p:sp>
      <p:sp>
        <p:nvSpPr>
          <p:cNvPr id="276" name="(4)"/>
          <p:cNvSpPr txBox="1"/>
          <p:nvPr/>
        </p:nvSpPr>
        <p:spPr>
          <a:xfrm>
            <a:off x="59956" y="1454950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(4)</a:t>
            </a:r>
          </a:p>
        </p:txBody>
      </p:sp>
      <p:sp>
        <p:nvSpPr>
          <p:cNvPr id="277" name="(4)"/>
          <p:cNvSpPr txBox="1"/>
          <p:nvPr/>
        </p:nvSpPr>
        <p:spPr>
          <a:xfrm>
            <a:off x="59956" y="3322208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(4)</a:t>
            </a:r>
          </a:p>
        </p:txBody>
      </p:sp>
      <p:sp>
        <p:nvSpPr>
          <p:cNvPr id="278" name="가 모델 복잡도 결정"/>
          <p:cNvSpPr txBox="1"/>
          <p:nvPr/>
        </p:nvSpPr>
        <p:spPr>
          <a:xfrm>
            <a:off x="9546856" y="4511086"/>
            <a:ext cx="17145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모델 복잡도 결정 </a:t>
            </a:r>
          </a:p>
        </p:txBody>
      </p:sp>
      <p:sp>
        <p:nvSpPr>
          <p:cNvPr id="279" name="(4)"/>
          <p:cNvSpPr/>
          <p:nvPr/>
        </p:nvSpPr>
        <p:spPr>
          <a:xfrm>
            <a:off x="8582316" y="4483304"/>
            <a:ext cx="866485" cy="363230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(4)</a:t>
            </a:r>
          </a:p>
        </p:txBody>
      </p:sp>
      <p:sp>
        <p:nvSpPr>
          <p:cNvPr id="280" name="(5)-1"/>
          <p:cNvSpPr/>
          <p:nvPr/>
        </p:nvSpPr>
        <p:spPr>
          <a:xfrm>
            <a:off x="8557532" y="5133800"/>
            <a:ext cx="916052" cy="363230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(5)-1</a:t>
            </a:r>
          </a:p>
        </p:txBody>
      </p:sp>
      <p:sp>
        <p:nvSpPr>
          <p:cNvPr id="281" name="가 value scaling 역할"/>
          <p:cNvSpPr txBox="1"/>
          <p:nvPr/>
        </p:nvSpPr>
        <p:spPr>
          <a:xfrm>
            <a:off x="9546856" y="5151877"/>
            <a:ext cx="189891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value scaling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역할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65" y="1135161"/>
            <a:ext cx="6816115" cy="5176605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VSN layer 는 GRN layer 을 포함…"/>
          <p:cNvSpPr txBox="1"/>
          <p:nvPr/>
        </p:nvSpPr>
        <p:spPr>
          <a:xfrm>
            <a:off x="5455221" y="224154"/>
            <a:ext cx="339131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VSN layer 는 GRN layer 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포함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inputs 는 VSN layer 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거침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287" name="직사각형"/>
          <p:cNvSpPr/>
          <p:nvPr/>
        </p:nvSpPr>
        <p:spPr>
          <a:xfrm>
            <a:off x="5352305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8" name="Variable Selection Networks = VSN"/>
          <p:cNvSpPr txBox="1"/>
          <p:nvPr/>
        </p:nvSpPr>
        <p:spPr>
          <a:xfrm>
            <a:off x="351811" y="168003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Variable Selection Networks = VSN </a:t>
            </a:r>
          </a:p>
        </p:txBody>
      </p:sp>
      <p:pic>
        <p:nvPicPr>
          <p:cNvPr id="289" name="IMG_315B02DFB101-1.jpeg" descr="IMG_315B02DFB101-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59" y="1623772"/>
            <a:ext cx="3690801" cy="4428961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직사각형"/>
          <p:cNvSpPr/>
          <p:nvPr/>
        </p:nvSpPr>
        <p:spPr>
          <a:xfrm>
            <a:off x="6368305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1" name="직사각형"/>
          <p:cNvSpPr/>
          <p:nvPr/>
        </p:nvSpPr>
        <p:spPr>
          <a:xfrm>
            <a:off x="7853814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2" name="직사각형"/>
          <p:cNvSpPr/>
          <p:nvPr/>
        </p:nvSpPr>
        <p:spPr>
          <a:xfrm>
            <a:off x="9129751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" name="직사각형"/>
          <p:cNvSpPr/>
          <p:nvPr/>
        </p:nvSpPr>
        <p:spPr>
          <a:xfrm>
            <a:off x="10562904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각 시점 input 의 여러 features 중…"/>
          <p:cNvSpPr txBox="1"/>
          <p:nvPr/>
        </p:nvSpPr>
        <p:spPr>
          <a:xfrm>
            <a:off x="400372" y="691100"/>
            <a:ext cx="428899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input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여러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중</a:t>
            </a:r>
          </a:p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확실히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관여하는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알맹이들만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남기기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Variable Selection Networks = VSN"/>
          <p:cNvSpPr txBox="1"/>
          <p:nvPr/>
        </p:nvSpPr>
        <p:spPr>
          <a:xfrm>
            <a:off x="229790" y="244203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Variable Selection Networks = VSN </a:t>
            </a:r>
          </a:p>
        </p:txBody>
      </p:sp>
      <p:pic>
        <p:nvPicPr>
          <p:cNvPr id="297" name="IMG_315B02DFB101-1.jpeg" descr="IMG_315B02DFB101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243" y="707024"/>
            <a:ext cx="3603093" cy="4323711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12월 아이스크림의 예측 판매량은 ?"/>
          <p:cNvSpPr txBox="1"/>
          <p:nvPr/>
        </p:nvSpPr>
        <p:spPr>
          <a:xfrm>
            <a:off x="184721" y="938530"/>
            <a:ext cx="3481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12월 아이스크림의 예측 판매량은 ? </a:t>
            </a:r>
          </a:p>
        </p:txBody>
      </p:sp>
      <p:graphicFrame>
        <p:nvGraphicFramePr>
          <p:cNvPr id="299" name="표"/>
          <p:cNvGraphicFramePr/>
          <p:nvPr>
            <p:extLst>
              <p:ext uri="{D42A27DB-BD31-4B8C-83A1-F6EECF244321}">
                <p14:modId xmlns:p14="http://schemas.microsoft.com/office/powerpoint/2010/main" val="1441898995"/>
              </p:ext>
            </p:extLst>
          </p:nvPr>
        </p:nvGraphicFramePr>
        <p:xfrm>
          <a:off x="702733" y="1699530"/>
          <a:ext cx="3404586" cy="609600"/>
        </p:xfrm>
        <a:graphic>
          <a:graphicData uri="http://schemas.openxmlformats.org/drawingml/2006/table">
            <a:tbl>
              <a:tblPr firstRow="1" firstCol="1">
                <a:tableStyleId>{2708684C-4D16-4618-839F-0558EEFCDFE6}</a:tableStyleId>
              </a:tblPr>
              <a:tblGrid>
                <a:gridCol w="1142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/>
                      </a:pPr>
                      <a:r>
                        <a:rPr sz="1400" b="1" dirty="0" err="1"/>
                        <a:t>공휴일</a:t>
                      </a:r>
                      <a:r>
                        <a:rPr sz="1400" b="1" dirty="0"/>
                        <a:t> </a:t>
                      </a:r>
                      <a:r>
                        <a:rPr sz="1400" b="1" dirty="0" err="1"/>
                        <a:t>여부</a:t>
                      </a:r>
                      <a:endParaRPr sz="1400" b="1"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/>
                      </a:pPr>
                      <a:r>
                        <a:rPr sz="1300" b="1"/>
                        <a:t>엄마는 외계인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/>
                      </a:pPr>
                      <a:r>
                        <a:rPr sz="1300" b="1" dirty="0" err="1"/>
                        <a:t>민트초코</a:t>
                      </a:r>
                      <a:endParaRPr sz="1300" b="1" dirty="0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 b="0"/>
                      </a:pPr>
                      <a:r>
                        <a:rPr sz="1200" b="1"/>
                        <a:t>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t>200개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dirty="0"/>
                        <a:t>100개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0" name="T 일 input 값"/>
          <p:cNvSpPr txBox="1"/>
          <p:nvPr/>
        </p:nvSpPr>
        <p:spPr>
          <a:xfrm>
            <a:off x="1255600" y="1328236"/>
            <a:ext cx="1161534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 일 input 값</a:t>
            </a:r>
          </a:p>
        </p:txBody>
      </p:sp>
      <p:sp>
        <p:nvSpPr>
          <p:cNvPr id="301" name="O"/>
          <p:cNvSpPr/>
          <p:nvPr/>
        </p:nvSpPr>
        <p:spPr>
          <a:xfrm>
            <a:off x="660400" y="3090857"/>
            <a:ext cx="1270000" cy="427991"/>
          </a:xfrm>
          <a:prstGeom prst="rect">
            <a:avLst/>
          </a:prstGeom>
          <a:solidFill>
            <a:schemeClr val="accent6">
              <a:satOff val="-2857"/>
              <a:lumOff val="-11764"/>
            </a:schemeClr>
          </a:solidFill>
          <a:ln w="6350">
            <a:solidFill>
              <a:schemeClr val="accent1"/>
            </a:solidFill>
          </a:ln>
          <a:effectLst>
            <a:outerShdw blurRad="50800" dist="15240" dir="5400000" rotWithShape="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       O</a:t>
            </a:r>
          </a:p>
        </p:txBody>
      </p:sp>
      <p:sp>
        <p:nvSpPr>
          <p:cNvPr id="302" name="Categorical"/>
          <p:cNvSpPr txBox="1"/>
          <p:nvPr/>
        </p:nvSpPr>
        <p:spPr>
          <a:xfrm>
            <a:off x="659860" y="2731305"/>
            <a:ext cx="127108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Categorical</a:t>
            </a:r>
          </a:p>
        </p:txBody>
      </p:sp>
      <p:sp>
        <p:nvSpPr>
          <p:cNvPr id="303" name="Continuous"/>
          <p:cNvSpPr txBox="1"/>
          <p:nvPr/>
        </p:nvSpPr>
        <p:spPr>
          <a:xfrm>
            <a:off x="655758" y="3887005"/>
            <a:ext cx="127928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Continuous</a:t>
            </a:r>
          </a:p>
        </p:txBody>
      </p:sp>
      <p:sp>
        <p:nvSpPr>
          <p:cNvPr id="304" name="200"/>
          <p:cNvSpPr/>
          <p:nvPr/>
        </p:nvSpPr>
        <p:spPr>
          <a:xfrm>
            <a:off x="660400" y="4278085"/>
            <a:ext cx="1270000" cy="427991"/>
          </a:xfrm>
          <a:prstGeom prst="rect">
            <a:avLst/>
          </a:prstGeom>
          <a:solidFill>
            <a:schemeClr val="accent6">
              <a:satOff val="-2857"/>
              <a:lumOff val="-11764"/>
            </a:schemeClr>
          </a:solidFill>
          <a:ln w="6350">
            <a:solidFill>
              <a:schemeClr val="accent1"/>
            </a:solidFill>
          </a:ln>
          <a:effectLst>
            <a:outerShdw blurRad="50800" dist="15240" dir="5400000" rotWithShape="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       200</a:t>
            </a:r>
          </a:p>
        </p:txBody>
      </p:sp>
      <p:sp>
        <p:nvSpPr>
          <p:cNvPr id="305" name="100"/>
          <p:cNvSpPr/>
          <p:nvPr/>
        </p:nvSpPr>
        <p:spPr>
          <a:xfrm>
            <a:off x="660400" y="4951265"/>
            <a:ext cx="1270000" cy="427991"/>
          </a:xfrm>
          <a:prstGeom prst="rect">
            <a:avLst/>
          </a:prstGeom>
          <a:solidFill>
            <a:schemeClr val="accent6">
              <a:satOff val="-2857"/>
              <a:lumOff val="-11764"/>
            </a:schemeClr>
          </a:solidFill>
          <a:ln w="6350">
            <a:solidFill>
              <a:schemeClr val="accent1"/>
            </a:solidFill>
          </a:ln>
          <a:effectLst>
            <a:outerShdw blurRad="50800" dist="15240" dir="5400000" rotWithShape="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       100</a:t>
            </a:r>
          </a:p>
        </p:txBody>
      </p:sp>
      <p:sp>
        <p:nvSpPr>
          <p:cNvPr id="306" name="선"/>
          <p:cNvSpPr/>
          <p:nvPr/>
        </p:nvSpPr>
        <p:spPr>
          <a:xfrm>
            <a:off x="2237776" y="3304852"/>
            <a:ext cx="568925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7" name="선"/>
          <p:cNvSpPr/>
          <p:nvPr/>
        </p:nvSpPr>
        <p:spPr>
          <a:xfrm>
            <a:off x="2237776" y="4492080"/>
            <a:ext cx="568925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8" name="선"/>
          <p:cNvSpPr/>
          <p:nvPr/>
        </p:nvSpPr>
        <p:spPr>
          <a:xfrm>
            <a:off x="2237776" y="5165260"/>
            <a:ext cx="568925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9" name="직사각형"/>
          <p:cNvSpPr/>
          <p:nvPr/>
        </p:nvSpPr>
        <p:spPr>
          <a:xfrm>
            <a:off x="3374070" y="3103557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0" name="직사각형"/>
          <p:cNvSpPr/>
          <p:nvPr/>
        </p:nvSpPr>
        <p:spPr>
          <a:xfrm>
            <a:off x="3975100" y="3103557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1" name="직사각형"/>
          <p:cNvSpPr/>
          <p:nvPr/>
        </p:nvSpPr>
        <p:spPr>
          <a:xfrm>
            <a:off x="4604816" y="3103557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2" name="직사각형"/>
          <p:cNvSpPr/>
          <p:nvPr/>
        </p:nvSpPr>
        <p:spPr>
          <a:xfrm>
            <a:off x="5239816" y="3103557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3" name="Entity embedding (D Model  vector)"/>
          <p:cNvSpPr txBox="1"/>
          <p:nvPr/>
        </p:nvSpPr>
        <p:spPr>
          <a:xfrm>
            <a:off x="3192209" y="2702509"/>
            <a:ext cx="342191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Entity embedding (D </a:t>
            </a:r>
            <a:r>
              <a:rPr sz="900">
                <a:latin typeface="Apple Chancery"/>
                <a:ea typeface="Apple Chancery"/>
                <a:cs typeface="Apple Chancery"/>
                <a:sym typeface="Apple Chancery"/>
              </a:rPr>
              <a:t>Model  </a:t>
            </a:r>
            <a:r>
              <a:t>vector)</a:t>
            </a:r>
          </a:p>
        </p:txBody>
      </p:sp>
      <p:sp>
        <p:nvSpPr>
          <p:cNvPr id="314" name="직사각형"/>
          <p:cNvSpPr/>
          <p:nvPr/>
        </p:nvSpPr>
        <p:spPr>
          <a:xfrm>
            <a:off x="3348670" y="4290785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5" name="직사각형"/>
          <p:cNvSpPr/>
          <p:nvPr/>
        </p:nvSpPr>
        <p:spPr>
          <a:xfrm>
            <a:off x="3949700" y="4290785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6" name="직사각형"/>
          <p:cNvSpPr/>
          <p:nvPr/>
        </p:nvSpPr>
        <p:spPr>
          <a:xfrm>
            <a:off x="4579416" y="4290785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직사각형"/>
          <p:cNvSpPr/>
          <p:nvPr/>
        </p:nvSpPr>
        <p:spPr>
          <a:xfrm>
            <a:off x="5214416" y="4290785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8" name="직사각형"/>
          <p:cNvSpPr/>
          <p:nvPr/>
        </p:nvSpPr>
        <p:spPr>
          <a:xfrm>
            <a:off x="3361370" y="4963965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직사각형"/>
          <p:cNvSpPr/>
          <p:nvPr/>
        </p:nvSpPr>
        <p:spPr>
          <a:xfrm>
            <a:off x="3962400" y="4963965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직사각형"/>
          <p:cNvSpPr/>
          <p:nvPr/>
        </p:nvSpPr>
        <p:spPr>
          <a:xfrm>
            <a:off x="4617516" y="4963965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1" name="직사각형"/>
          <p:cNvSpPr/>
          <p:nvPr/>
        </p:nvSpPr>
        <p:spPr>
          <a:xfrm>
            <a:off x="5227116" y="4963965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2" name="Linear transformation nn.linear(1,D Model  vector)"/>
          <p:cNvSpPr txBox="1"/>
          <p:nvPr/>
        </p:nvSpPr>
        <p:spPr>
          <a:xfrm>
            <a:off x="3057583" y="3823914"/>
            <a:ext cx="4173661" cy="33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Linear transformation </a:t>
            </a:r>
            <a:r>
              <a:rPr sz="1000" u="sng"/>
              <a:t>nn.linear(1,D </a:t>
            </a:r>
            <a:r>
              <a:rPr sz="1000" u="sng">
                <a:latin typeface="Apple Chancery"/>
                <a:ea typeface="Apple Chancery"/>
                <a:cs typeface="Apple Chancery"/>
                <a:sym typeface="Apple Chancery"/>
              </a:rPr>
              <a:t>Model  </a:t>
            </a:r>
            <a:r>
              <a:rPr sz="1000" u="sng"/>
              <a:t>vector)</a:t>
            </a:r>
          </a:p>
        </p:txBody>
      </p:sp>
      <p:sp>
        <p:nvSpPr>
          <p:cNvPr id="323" name="Flattened Inputs"/>
          <p:cNvSpPr txBox="1"/>
          <p:nvPr/>
        </p:nvSpPr>
        <p:spPr>
          <a:xfrm>
            <a:off x="386314" y="5580232"/>
            <a:ext cx="18181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Flattened Inputs</a:t>
            </a:r>
          </a:p>
        </p:txBody>
      </p:sp>
      <p:sp>
        <p:nvSpPr>
          <p:cNvPr id="324" name="직사각형"/>
          <p:cNvSpPr/>
          <p:nvPr/>
        </p:nvSpPr>
        <p:spPr>
          <a:xfrm>
            <a:off x="310543" y="6126650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5" name="직사각형"/>
          <p:cNvSpPr/>
          <p:nvPr/>
        </p:nvSpPr>
        <p:spPr>
          <a:xfrm>
            <a:off x="911573" y="6126650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6" name="직사각형"/>
          <p:cNvSpPr/>
          <p:nvPr/>
        </p:nvSpPr>
        <p:spPr>
          <a:xfrm>
            <a:off x="1541289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7" name="직사각형"/>
          <p:cNvSpPr/>
          <p:nvPr/>
        </p:nvSpPr>
        <p:spPr>
          <a:xfrm>
            <a:off x="2176289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8" name="직사각형"/>
          <p:cNvSpPr/>
          <p:nvPr/>
        </p:nvSpPr>
        <p:spPr>
          <a:xfrm>
            <a:off x="2866070" y="6126650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9" name="직사각형"/>
          <p:cNvSpPr/>
          <p:nvPr/>
        </p:nvSpPr>
        <p:spPr>
          <a:xfrm>
            <a:off x="3467100" y="6126650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" name="직사각형"/>
          <p:cNvSpPr/>
          <p:nvPr/>
        </p:nvSpPr>
        <p:spPr>
          <a:xfrm>
            <a:off x="4096816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1" name="직사각형"/>
          <p:cNvSpPr/>
          <p:nvPr/>
        </p:nvSpPr>
        <p:spPr>
          <a:xfrm>
            <a:off x="4731816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2" name="직사각형"/>
          <p:cNvSpPr/>
          <p:nvPr/>
        </p:nvSpPr>
        <p:spPr>
          <a:xfrm>
            <a:off x="5421596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3" name="직사각형"/>
          <p:cNvSpPr/>
          <p:nvPr/>
        </p:nvSpPr>
        <p:spPr>
          <a:xfrm>
            <a:off x="6022626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4" name="직사각형"/>
          <p:cNvSpPr/>
          <p:nvPr/>
        </p:nvSpPr>
        <p:spPr>
          <a:xfrm>
            <a:off x="6677743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직사각형"/>
          <p:cNvSpPr/>
          <p:nvPr/>
        </p:nvSpPr>
        <p:spPr>
          <a:xfrm>
            <a:off x="7287343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6" name="Variable Selection Weights"/>
          <p:cNvSpPr txBox="1"/>
          <p:nvPr/>
        </p:nvSpPr>
        <p:spPr>
          <a:xfrm>
            <a:off x="8536370" y="5163358"/>
            <a:ext cx="283570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dirty="0"/>
              <a:t>Variable Selection Weights</a:t>
            </a:r>
          </a:p>
        </p:txBody>
      </p:sp>
      <p:sp>
        <p:nvSpPr>
          <p:cNvPr id="337" name="선"/>
          <p:cNvSpPr/>
          <p:nvPr/>
        </p:nvSpPr>
        <p:spPr>
          <a:xfrm>
            <a:off x="8054376" y="6327945"/>
            <a:ext cx="568925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8" name="0.7"/>
          <p:cNvSpPr/>
          <p:nvPr/>
        </p:nvSpPr>
        <p:spPr>
          <a:xfrm>
            <a:off x="9179183" y="6126650"/>
            <a:ext cx="647503" cy="40259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0.7</a:t>
            </a:r>
          </a:p>
        </p:txBody>
      </p:sp>
      <p:sp>
        <p:nvSpPr>
          <p:cNvPr id="339" name="0.2"/>
          <p:cNvSpPr/>
          <p:nvPr/>
        </p:nvSpPr>
        <p:spPr>
          <a:xfrm>
            <a:off x="9888387" y="6126650"/>
            <a:ext cx="647502" cy="402591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0.2</a:t>
            </a:r>
          </a:p>
        </p:txBody>
      </p:sp>
      <p:sp>
        <p:nvSpPr>
          <p:cNvPr id="340" name="0.1"/>
          <p:cNvSpPr/>
          <p:nvPr/>
        </p:nvSpPr>
        <p:spPr>
          <a:xfrm>
            <a:off x="10608578" y="6126650"/>
            <a:ext cx="647503" cy="402591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0.1</a:t>
            </a:r>
          </a:p>
        </p:txBody>
      </p:sp>
      <p:sp>
        <p:nvSpPr>
          <p:cNvPr id="345" name="연결선"/>
          <p:cNvSpPr/>
          <p:nvPr/>
        </p:nvSpPr>
        <p:spPr>
          <a:xfrm>
            <a:off x="9135341" y="5856548"/>
            <a:ext cx="2153594" cy="21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9" extrusionOk="0">
                <a:moveTo>
                  <a:pt x="0" y="16309"/>
                </a:moveTo>
                <a:cubicBezTo>
                  <a:pt x="5284" y="-3655"/>
                  <a:pt x="12484" y="-5291"/>
                  <a:pt x="21600" y="1140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342" name="Feature 개수만큼 (j개)"/>
          <p:cNvSpPr txBox="1"/>
          <p:nvPr/>
        </p:nvSpPr>
        <p:spPr>
          <a:xfrm>
            <a:off x="9472952" y="5563496"/>
            <a:ext cx="1432441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Feature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개수만큼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j개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</p:txBody>
      </p:sp>
      <p:sp>
        <p:nvSpPr>
          <p:cNvPr id="343" name="Linear"/>
          <p:cNvSpPr txBox="1"/>
          <p:nvPr/>
        </p:nvSpPr>
        <p:spPr>
          <a:xfrm>
            <a:off x="9333841" y="4212479"/>
            <a:ext cx="75205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Beirut Regular"/>
                <a:ea typeface="Beirut Regular"/>
                <a:cs typeface="Beirut Regular"/>
                <a:sym typeface="Beirut Regular"/>
              </a:defRPr>
            </a:lvl1pPr>
          </a:lstStyle>
          <a:p>
            <a:r>
              <a:t>Linear</a:t>
            </a:r>
          </a:p>
        </p:txBody>
      </p:sp>
      <p:sp>
        <p:nvSpPr>
          <p:cNvPr id="344" name="Non-…"/>
          <p:cNvSpPr txBox="1"/>
          <p:nvPr/>
        </p:nvSpPr>
        <p:spPr>
          <a:xfrm>
            <a:off x="7352641" y="2726579"/>
            <a:ext cx="752052" cy="60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Beirut Regular"/>
                <a:ea typeface="Beirut Regular"/>
                <a:cs typeface="Beirut Regular"/>
                <a:sym typeface="Beirut Regular"/>
              </a:defRPr>
            </a:pPr>
            <a:r>
              <a:t>Non-</a:t>
            </a:r>
          </a:p>
          <a:p>
            <a:pPr>
              <a:defRPr sz="1700">
                <a:latin typeface="Beirut Regular"/>
                <a:ea typeface="Beirut Regular"/>
                <a:cs typeface="Beirut Regular"/>
                <a:sym typeface="Beirut Regular"/>
              </a:defRPr>
            </a:pPr>
            <a:r>
              <a:t>Linear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]"/>
          <p:cNvSpPr/>
          <p:nvPr/>
        </p:nvSpPr>
        <p:spPr>
          <a:xfrm>
            <a:off x="5461000" y="3079204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348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65" y="1135161"/>
            <a:ext cx="6816115" cy="5176605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각기 다른 4개의 GRN 을 사용하여서…"/>
          <p:cNvSpPr txBox="1"/>
          <p:nvPr/>
        </p:nvSpPr>
        <p:spPr>
          <a:xfrm>
            <a:off x="5428988" y="215646"/>
            <a:ext cx="356924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4개의 GRN 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사용하여서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쓰임이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4개의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문맥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생성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50" name="타원형"/>
          <p:cNvSpPr/>
          <p:nvPr/>
        </p:nvSpPr>
        <p:spPr>
          <a:xfrm>
            <a:off x="6082555" y="4432612"/>
            <a:ext cx="712888" cy="599441"/>
          </a:xfrm>
          <a:prstGeom prst="ellipse">
            <a:avLst/>
          </a:prstGeom>
          <a:solidFill>
            <a:srgbClr val="FFFFFF">
              <a:alpha val="62772"/>
            </a:srgbClr>
          </a:solidFill>
          <a:ln w="25400">
            <a:solidFill>
              <a:srgbClr val="000000">
                <a:alpha val="62772"/>
              </a:srgbClr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1" name="S 메타 데이터를 features 을 이해할 수 있는…"/>
          <p:cNvSpPr txBox="1"/>
          <p:nvPr/>
        </p:nvSpPr>
        <p:spPr>
          <a:xfrm>
            <a:off x="400372" y="691100"/>
            <a:ext cx="433067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52" name="Static Covariate Encoders"/>
          <p:cNvSpPr txBox="1"/>
          <p:nvPr/>
        </p:nvSpPr>
        <p:spPr>
          <a:xfrm>
            <a:off x="351811" y="19342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Static Covariate Encoders</a:t>
            </a:r>
          </a:p>
        </p:txBody>
      </p:sp>
      <p:sp>
        <p:nvSpPr>
          <p:cNvPr id="353" name="타원형"/>
          <p:cNvSpPr/>
          <p:nvPr/>
        </p:nvSpPr>
        <p:spPr>
          <a:xfrm>
            <a:off x="6628655" y="5283512"/>
            <a:ext cx="712888" cy="599441"/>
          </a:xfrm>
          <a:prstGeom prst="ellipse">
            <a:avLst/>
          </a:prstGeom>
          <a:solidFill>
            <a:srgbClr val="FFFFFF">
              <a:alpha val="62772"/>
            </a:srgbClr>
          </a:solidFill>
          <a:ln w="25400">
            <a:solidFill>
              <a:srgbClr val="000000">
                <a:alpha val="62772"/>
              </a:srgbClr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4" name="타원형"/>
          <p:cNvSpPr/>
          <p:nvPr/>
        </p:nvSpPr>
        <p:spPr>
          <a:xfrm>
            <a:off x="6628655" y="3823012"/>
            <a:ext cx="712888" cy="599441"/>
          </a:xfrm>
          <a:prstGeom prst="ellipse">
            <a:avLst/>
          </a:prstGeom>
          <a:solidFill>
            <a:srgbClr val="FFFFFF">
              <a:alpha val="62772"/>
            </a:srgbClr>
          </a:solidFill>
          <a:ln w="25400">
            <a:solidFill>
              <a:srgbClr val="000000">
                <a:alpha val="62772"/>
              </a:srgbClr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5" name="GRN"/>
          <p:cNvSpPr txBox="1"/>
          <p:nvPr/>
        </p:nvSpPr>
        <p:spPr>
          <a:xfrm>
            <a:off x="553021" y="3383007"/>
            <a:ext cx="618479" cy="377191"/>
          </a:xfrm>
          <a:prstGeom prst="rect">
            <a:avLst/>
          </a:prstGeom>
          <a:solidFill>
            <a:schemeClr val="accent2">
              <a:satOff val="-6318"/>
              <a:lumOff val="-13176"/>
            </a:schemeClr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GRN</a:t>
            </a:r>
          </a:p>
        </p:txBody>
      </p:sp>
      <p:sp>
        <p:nvSpPr>
          <p:cNvPr id="356" name="GRN"/>
          <p:cNvSpPr txBox="1"/>
          <p:nvPr/>
        </p:nvSpPr>
        <p:spPr>
          <a:xfrm>
            <a:off x="1353121" y="3383007"/>
            <a:ext cx="618479" cy="377191"/>
          </a:xfrm>
          <a:prstGeom prst="rect">
            <a:avLst/>
          </a:prstGeom>
          <a:gradFill>
            <a:gsLst>
              <a:gs pos="0">
                <a:srgbClr val="8F8269"/>
              </a:gs>
              <a:gs pos="50000">
                <a:srgbClr val="88795C"/>
              </a:gs>
              <a:gs pos="100000">
                <a:srgbClr val="837557"/>
              </a:gs>
            </a:gsLst>
            <a:lin ang="5400000"/>
          </a:gradFill>
          <a:ln w="6350">
            <a:solidFill>
              <a:schemeClr val="accent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GRN</a:t>
            </a:r>
          </a:p>
        </p:txBody>
      </p:sp>
      <p:sp>
        <p:nvSpPr>
          <p:cNvPr id="357" name="GRN"/>
          <p:cNvSpPr txBox="1"/>
          <p:nvPr/>
        </p:nvSpPr>
        <p:spPr>
          <a:xfrm>
            <a:off x="2153221" y="3383007"/>
            <a:ext cx="618479" cy="377191"/>
          </a:xfrm>
          <a:prstGeom prst="rect">
            <a:avLst/>
          </a:prstGeom>
          <a:solidFill>
            <a:schemeClr val="accent1">
              <a:satOff val="-13431"/>
              <a:lumOff val="-10784"/>
            </a:schemeClr>
          </a:solidFill>
          <a:ln w="6350">
            <a:solidFill>
              <a:schemeClr val="accent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GRN</a:t>
            </a:r>
          </a:p>
        </p:txBody>
      </p:sp>
      <p:sp>
        <p:nvSpPr>
          <p:cNvPr id="358" name="GRN"/>
          <p:cNvSpPr txBox="1"/>
          <p:nvPr/>
        </p:nvSpPr>
        <p:spPr>
          <a:xfrm>
            <a:off x="2953321" y="3383007"/>
            <a:ext cx="618479" cy="377191"/>
          </a:xfrm>
          <a:prstGeom prst="rect">
            <a:avLst/>
          </a:prstGeom>
          <a:solidFill>
            <a:schemeClr val="accent4">
              <a:satOff val="-3930"/>
              <a:lumOff val="-11529"/>
            </a:schemeClr>
          </a:solidFill>
          <a:ln w="6350">
            <a:solidFill>
              <a:schemeClr val="accent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GRN</a:t>
            </a:r>
          </a:p>
        </p:txBody>
      </p:sp>
      <p:sp>
        <p:nvSpPr>
          <p:cNvPr id="359" name="S (static metadata)"/>
          <p:cNvSpPr txBox="1"/>
          <p:nvPr/>
        </p:nvSpPr>
        <p:spPr>
          <a:xfrm>
            <a:off x="1008614" y="4565962"/>
            <a:ext cx="210186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S (static metadata)</a:t>
            </a:r>
          </a:p>
        </p:txBody>
      </p:sp>
      <p:pic>
        <p:nvPicPr>
          <p:cNvPr id="360" name="선 선" descr="선 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4451713">
            <a:off x="704935" y="4113867"/>
            <a:ext cx="947061" cy="101601"/>
          </a:xfrm>
          <a:prstGeom prst="rect">
            <a:avLst/>
          </a:prstGeom>
        </p:spPr>
      </p:pic>
      <p:pic>
        <p:nvPicPr>
          <p:cNvPr id="362" name="선 선" descr="선 선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367450" y="4113867"/>
            <a:ext cx="772889" cy="101601"/>
          </a:xfrm>
          <a:prstGeom prst="rect">
            <a:avLst/>
          </a:prstGeom>
        </p:spPr>
      </p:pic>
      <p:pic>
        <p:nvPicPr>
          <p:cNvPr id="364" name="선 선" descr="선 선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7202706">
            <a:off x="1929538" y="4120217"/>
            <a:ext cx="789232" cy="101601"/>
          </a:xfrm>
          <a:prstGeom prst="rect">
            <a:avLst/>
          </a:prstGeom>
        </p:spPr>
      </p:pic>
      <p:pic>
        <p:nvPicPr>
          <p:cNvPr id="366" name="선 선" descr="선 선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18476054">
            <a:off x="2419566" y="4113867"/>
            <a:ext cx="952715" cy="101601"/>
          </a:xfrm>
          <a:prstGeom prst="rect">
            <a:avLst/>
          </a:prstGeom>
        </p:spPr>
      </p:pic>
      <p:sp>
        <p:nvSpPr>
          <p:cNvPr id="368" name="선"/>
          <p:cNvSpPr/>
          <p:nvPr/>
        </p:nvSpPr>
        <p:spPr>
          <a:xfrm flipV="1">
            <a:off x="862260" y="2946712"/>
            <a:ext cx="1" cy="3835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9" name="Cs"/>
          <p:cNvSpPr txBox="1"/>
          <p:nvPr/>
        </p:nvSpPr>
        <p:spPr>
          <a:xfrm>
            <a:off x="688314" y="2565429"/>
            <a:ext cx="30903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</a:t>
            </a:r>
            <a:r>
              <a:rPr>
                <a:latin typeface="Brush Script MT Italic"/>
                <a:ea typeface="Brush Script MT Italic"/>
                <a:cs typeface="Brush Script MT Italic"/>
                <a:sym typeface="Brush Script MT Italic"/>
              </a:rPr>
              <a:t>s</a:t>
            </a:r>
          </a:p>
        </p:txBody>
      </p:sp>
      <p:sp>
        <p:nvSpPr>
          <p:cNvPr id="370" name="Ce"/>
          <p:cNvSpPr txBox="1"/>
          <p:nvPr/>
        </p:nvSpPr>
        <p:spPr>
          <a:xfrm>
            <a:off x="1480041" y="2514629"/>
            <a:ext cx="32189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e</a:t>
            </a:r>
          </a:p>
        </p:txBody>
      </p:sp>
      <p:sp>
        <p:nvSpPr>
          <p:cNvPr id="371" name="선"/>
          <p:cNvSpPr/>
          <p:nvPr/>
        </p:nvSpPr>
        <p:spPr>
          <a:xfrm flipV="1">
            <a:off x="1662360" y="2946712"/>
            <a:ext cx="1" cy="3835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2" name="선"/>
          <p:cNvSpPr/>
          <p:nvPr/>
        </p:nvSpPr>
        <p:spPr>
          <a:xfrm flipV="1">
            <a:off x="2462460" y="2946712"/>
            <a:ext cx="1" cy="3835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3" name="Cc"/>
          <p:cNvSpPr txBox="1"/>
          <p:nvPr/>
        </p:nvSpPr>
        <p:spPr>
          <a:xfrm>
            <a:off x="2278340" y="2514629"/>
            <a:ext cx="32431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c</a:t>
            </a:r>
          </a:p>
        </p:txBody>
      </p:sp>
      <p:sp>
        <p:nvSpPr>
          <p:cNvPr id="374" name="선"/>
          <p:cNvSpPr/>
          <p:nvPr/>
        </p:nvSpPr>
        <p:spPr>
          <a:xfrm flipV="1">
            <a:off x="3254639" y="2946712"/>
            <a:ext cx="1" cy="3835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5" name="Ch"/>
          <p:cNvSpPr txBox="1"/>
          <p:nvPr/>
        </p:nvSpPr>
        <p:spPr>
          <a:xfrm>
            <a:off x="3079064" y="2565429"/>
            <a:ext cx="32954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</a:t>
            </a:r>
            <a:r>
              <a:rPr sz="1300">
                <a:latin typeface="Apple Chancery"/>
                <a:ea typeface="Apple Chancery"/>
                <a:cs typeface="Apple Chancery"/>
                <a:sym typeface="Apple Chancery"/>
              </a:rPr>
              <a:t>h</a:t>
            </a:r>
          </a:p>
        </p:txBody>
      </p:sp>
      <p:sp>
        <p:nvSpPr>
          <p:cNvPr id="376" name="Provide Contexts…"/>
          <p:cNvSpPr txBox="1"/>
          <p:nvPr/>
        </p:nvSpPr>
        <p:spPr>
          <a:xfrm>
            <a:off x="263546" y="1928551"/>
            <a:ext cx="1006462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Provide Contexts </a:t>
            </a:r>
          </a:p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for variable selection</a:t>
            </a:r>
          </a:p>
        </p:txBody>
      </p:sp>
      <p:sp>
        <p:nvSpPr>
          <p:cNvPr id="377" name="Enrich features…"/>
          <p:cNvSpPr txBox="1"/>
          <p:nvPr/>
        </p:nvSpPr>
        <p:spPr>
          <a:xfrm>
            <a:off x="1270008" y="1935225"/>
            <a:ext cx="104864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Enrich features</a:t>
            </a:r>
          </a:p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With contexts</a:t>
            </a:r>
          </a:p>
        </p:txBody>
      </p:sp>
      <p:sp>
        <p:nvSpPr>
          <p:cNvPr id="378" name="For local processing…"/>
          <p:cNvSpPr txBox="1"/>
          <p:nvPr/>
        </p:nvSpPr>
        <p:spPr>
          <a:xfrm>
            <a:off x="2525044" y="1947546"/>
            <a:ext cx="131457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For local processing</a:t>
            </a:r>
          </a:p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(LSTM encoder)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605" y="1347645"/>
            <a:ext cx="6122775" cy="4650037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Multi-attention 아키텍처 그대로 갖고가되,…"/>
          <p:cNvSpPr txBox="1"/>
          <p:nvPr/>
        </p:nvSpPr>
        <p:spPr>
          <a:xfrm>
            <a:off x="5328221" y="211454"/>
            <a:ext cx="498950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Multi-attention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아키텍처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그대로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갖고가되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query,key,value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중 value 는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head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동일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384" name="직사각형"/>
          <p:cNvSpPr/>
          <p:nvPr/>
        </p:nvSpPr>
        <p:spPr>
          <a:xfrm>
            <a:off x="7981205" y="3169930"/>
            <a:ext cx="248677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5" name="각 time step 의 장기간 상호관계 도출"/>
          <p:cNvSpPr txBox="1"/>
          <p:nvPr/>
        </p:nvSpPr>
        <p:spPr>
          <a:xfrm>
            <a:off x="400372" y="691100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장기간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상호관계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6" name="Interpretable Multi-Head Attention"/>
          <p:cNvSpPr txBox="1"/>
          <p:nvPr/>
        </p:nvSpPr>
        <p:spPr>
          <a:xfrm>
            <a:off x="215826" y="193928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pic>
        <p:nvPicPr>
          <p:cNvPr id="387" name="스크린샷 2021-03-25 오후 4.15.41.png" descr="스크린샷 2021-03-25 오후 4.15.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3" y="1911790"/>
            <a:ext cx="2525157" cy="2937921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원 Multi-head attention"/>
          <p:cNvSpPr txBox="1"/>
          <p:nvPr/>
        </p:nvSpPr>
        <p:spPr>
          <a:xfrm>
            <a:off x="181703" y="1312010"/>
            <a:ext cx="2233776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>
                <a:latin typeface="+mn-lt"/>
                <a:ea typeface="+mn-ea"/>
                <a:cs typeface="+mn-cs"/>
                <a:sym typeface="Helvetica"/>
              </a:rPr>
              <a:t>원</a:t>
            </a:r>
            <a:r>
              <a:rPr dirty="0"/>
              <a:t> Multi-head attention</a:t>
            </a:r>
          </a:p>
        </p:txBody>
      </p:sp>
      <p:sp>
        <p:nvSpPr>
          <p:cNvPr id="389" name="TFT Multi-head attention"/>
          <p:cNvSpPr txBox="1"/>
          <p:nvPr/>
        </p:nvSpPr>
        <p:spPr>
          <a:xfrm>
            <a:off x="2706860" y="1290877"/>
            <a:ext cx="21885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1400" i="1" dirty="0">
                <a:latin typeface="+mn-lt"/>
                <a:ea typeface="+mn-ea"/>
                <a:cs typeface="+mn-cs"/>
                <a:sym typeface="Helvetica"/>
              </a:rPr>
              <a:t>TFT</a:t>
            </a:r>
            <a:r>
              <a:rPr dirty="0"/>
              <a:t> Multi-head attention</a:t>
            </a:r>
          </a:p>
        </p:txBody>
      </p:sp>
      <p:pic>
        <p:nvPicPr>
          <p:cNvPr id="390" name="스크린샷 2021-03-25 오후 4.18.52.png" descr="스크린샷 2021-03-25 오후 4.18.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970" y="1869636"/>
            <a:ext cx="2386653" cy="3022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같은 timestep 은 다른 head 에서도…"/>
          <p:cNvSpPr txBox="1"/>
          <p:nvPr/>
        </p:nvSpPr>
        <p:spPr>
          <a:xfrm>
            <a:off x="5948270" y="89042"/>
            <a:ext cx="567238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timestep 은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head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동일한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value 를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갖게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함으로써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앙상블하는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방식으로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작용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</a:t>
            </a:r>
          </a:p>
        </p:txBody>
      </p:sp>
      <p:sp>
        <p:nvSpPr>
          <p:cNvPr id="393" name="각 time step 의 장기간 상호관계 도출"/>
          <p:cNvSpPr txBox="1"/>
          <p:nvPr/>
        </p:nvSpPr>
        <p:spPr>
          <a:xfrm>
            <a:off x="400372" y="691100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장기간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상호관계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4" name="Interpretable Multi-Head Attention"/>
          <p:cNvSpPr txBox="1"/>
          <p:nvPr/>
        </p:nvSpPr>
        <p:spPr>
          <a:xfrm>
            <a:off x="215826" y="193928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sp>
        <p:nvSpPr>
          <p:cNvPr id="395" name="TFT Multi-head attention"/>
          <p:cNvSpPr txBox="1"/>
          <p:nvPr/>
        </p:nvSpPr>
        <p:spPr>
          <a:xfrm>
            <a:off x="326222" y="1570195"/>
            <a:ext cx="26202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1400" i="1">
                <a:latin typeface="+mn-lt"/>
                <a:ea typeface="+mn-ea"/>
                <a:cs typeface="+mn-cs"/>
                <a:sym typeface="Helvetica"/>
              </a:rPr>
              <a:t>TFT</a:t>
            </a:r>
            <a:r>
              <a:t> Multi-head attention</a:t>
            </a:r>
          </a:p>
        </p:txBody>
      </p:sp>
      <p:sp>
        <p:nvSpPr>
          <p:cNvPr id="396" name="Value 1"/>
          <p:cNvSpPr txBox="1"/>
          <p:nvPr/>
        </p:nvSpPr>
        <p:spPr>
          <a:xfrm>
            <a:off x="7489221" y="910103"/>
            <a:ext cx="746190" cy="32467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Value 1</a:t>
            </a:r>
          </a:p>
        </p:txBody>
      </p:sp>
      <p:sp>
        <p:nvSpPr>
          <p:cNvPr id="397" name="Head 1 결과"/>
          <p:cNvSpPr txBox="1"/>
          <p:nvPr/>
        </p:nvSpPr>
        <p:spPr>
          <a:xfrm>
            <a:off x="6201866" y="1866061"/>
            <a:ext cx="1034469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Head 1 </a:t>
            </a:r>
            <a:r>
              <a:rPr dirty="0" err="1"/>
              <a:t>결과</a:t>
            </a:r>
            <a:endParaRPr dirty="0"/>
          </a:p>
        </p:txBody>
      </p:sp>
      <p:sp>
        <p:nvSpPr>
          <p:cNvPr id="398" name="텍스트"/>
          <p:cNvSpPr txBox="1"/>
          <p:nvPr/>
        </p:nvSpPr>
        <p:spPr>
          <a:xfrm>
            <a:off x="7399609" y="1570195"/>
            <a:ext cx="2933561" cy="1226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 </a:t>
            </a:r>
          </a:p>
        </p:txBody>
      </p:sp>
      <p:pic>
        <p:nvPicPr>
          <p:cNvPr id="39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09" y="1877468"/>
            <a:ext cx="2816594" cy="853286"/>
          </a:xfrm>
          <a:prstGeom prst="rect">
            <a:avLst/>
          </a:prstGeom>
          <a:ln w="25400">
            <a:solidFill>
              <a:srgbClr val="0076BA"/>
            </a:solidFill>
            <a:miter lim="400000"/>
          </a:ln>
        </p:spPr>
      </p:pic>
      <p:sp>
        <p:nvSpPr>
          <p:cNvPr id="400" name="텍스트"/>
          <p:cNvSpPr txBox="1"/>
          <p:nvPr/>
        </p:nvSpPr>
        <p:spPr>
          <a:xfrm>
            <a:off x="7399609" y="2978298"/>
            <a:ext cx="2933561" cy="1011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i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401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09" y="2978298"/>
            <a:ext cx="2816594" cy="853285"/>
          </a:xfrm>
          <a:prstGeom prst="rect">
            <a:avLst/>
          </a:prstGeom>
          <a:ln w="25400">
            <a:solidFill>
              <a:srgbClr val="0076BA"/>
            </a:solidFill>
            <a:miter lim="400000"/>
          </a:ln>
        </p:spPr>
      </p:pic>
      <p:sp>
        <p:nvSpPr>
          <p:cNvPr id="402" name="Head 2 결과"/>
          <p:cNvSpPr txBox="1"/>
          <p:nvPr/>
        </p:nvSpPr>
        <p:spPr>
          <a:xfrm>
            <a:off x="6214643" y="2991235"/>
            <a:ext cx="1034469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Head 2 </a:t>
            </a:r>
            <a:r>
              <a:rPr dirty="0" err="1"/>
              <a:t>결과</a:t>
            </a:r>
            <a:endParaRPr dirty="0"/>
          </a:p>
        </p:txBody>
      </p:sp>
      <p:sp>
        <p:nvSpPr>
          <p:cNvPr id="403" name="…"/>
          <p:cNvSpPr txBox="1"/>
          <p:nvPr/>
        </p:nvSpPr>
        <p:spPr>
          <a:xfrm>
            <a:off x="6520761" y="3847605"/>
            <a:ext cx="40049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…  </a:t>
            </a:r>
          </a:p>
        </p:txBody>
      </p:sp>
      <p:sp>
        <p:nvSpPr>
          <p:cNvPr id="404" name="Value 2"/>
          <p:cNvSpPr txBox="1"/>
          <p:nvPr/>
        </p:nvSpPr>
        <p:spPr>
          <a:xfrm>
            <a:off x="8454684" y="910103"/>
            <a:ext cx="746190" cy="32467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Value 2</a:t>
            </a:r>
          </a:p>
        </p:txBody>
      </p:sp>
      <p:sp>
        <p:nvSpPr>
          <p:cNvPr id="405" name="Value 3"/>
          <p:cNvSpPr txBox="1"/>
          <p:nvPr/>
        </p:nvSpPr>
        <p:spPr>
          <a:xfrm>
            <a:off x="9420148" y="910103"/>
            <a:ext cx="746189" cy="32467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Value 3</a:t>
            </a:r>
          </a:p>
        </p:txBody>
      </p:sp>
      <p:sp>
        <p:nvSpPr>
          <p:cNvPr id="406" name="선"/>
          <p:cNvSpPr/>
          <p:nvPr/>
        </p:nvSpPr>
        <p:spPr>
          <a:xfrm flipV="1">
            <a:off x="8287769" y="1664070"/>
            <a:ext cx="1" cy="2654545"/>
          </a:xfrm>
          <a:prstGeom prst="line">
            <a:avLst/>
          </a:prstGeom>
          <a:ln w="38100">
            <a:solidFill>
              <a:srgbClr val="000000">
                <a:alpha val="55624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선"/>
          <p:cNvSpPr/>
          <p:nvPr/>
        </p:nvSpPr>
        <p:spPr>
          <a:xfrm flipV="1">
            <a:off x="9356169" y="1649053"/>
            <a:ext cx="1" cy="2684579"/>
          </a:xfrm>
          <a:prstGeom prst="line">
            <a:avLst/>
          </a:prstGeom>
          <a:ln w="38100">
            <a:solidFill>
              <a:srgbClr val="000000">
                <a:alpha val="55624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8" name="X"/>
          <p:cNvSpPr/>
          <p:nvPr/>
        </p:nvSpPr>
        <p:spPr>
          <a:xfrm>
            <a:off x="8677604" y="1424216"/>
            <a:ext cx="377572" cy="34544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/>
            </a:lvl1pPr>
          </a:lstStyle>
          <a:p>
            <a:r>
              <a:t>X</a:t>
            </a:r>
          </a:p>
        </p:txBody>
      </p:sp>
      <p:sp>
        <p:nvSpPr>
          <p:cNvPr id="409" name="선"/>
          <p:cNvSpPr/>
          <p:nvPr/>
        </p:nvSpPr>
        <p:spPr>
          <a:xfrm>
            <a:off x="7348546" y="1325008"/>
            <a:ext cx="2933561" cy="1"/>
          </a:xfrm>
          <a:prstGeom prst="line">
            <a:avLst/>
          </a:prstGeom>
          <a:ln w="38100">
            <a:solidFill>
              <a:srgbClr val="000000">
                <a:alpha val="55624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12" name="a[2,1]…"/>
          <p:cNvGrpSpPr/>
          <p:nvPr/>
        </p:nvGrpSpPr>
        <p:grpSpPr>
          <a:xfrm>
            <a:off x="10876491" y="1755245"/>
            <a:ext cx="1201929" cy="1970889"/>
            <a:chOff x="0" y="0"/>
            <a:chExt cx="1201927" cy="1970887"/>
          </a:xfrm>
        </p:grpSpPr>
        <p:sp>
          <p:nvSpPr>
            <p:cNvPr id="411" name="a[2,1]…"/>
            <p:cNvSpPr txBox="1"/>
            <p:nvPr/>
          </p:nvSpPr>
          <p:spPr>
            <a:xfrm>
              <a:off x="38100" y="38099"/>
              <a:ext cx="1125728" cy="1894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 defTabSz="2438338">
                <a:defRPr sz="28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a[2,1]</a:t>
              </a:r>
            </a:p>
            <a:p>
              <a:pPr algn="ctr" defTabSz="2438338">
                <a:defRPr sz="28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  <a:p>
              <a:pPr algn="ctr" defTabSz="2438338">
                <a:defRPr sz="28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  <a:p>
              <a:pPr algn="ctr" defTabSz="2438338">
                <a:defRPr sz="28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a[2,2]</a:t>
              </a:r>
            </a:p>
          </p:txBody>
        </p:sp>
        <p:pic>
          <p:nvPicPr>
            <p:cNvPr id="410" name="a[2,1]… a[2,1]a[2,2]" descr="a[2,1]… a[2,1]a[2,2]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201928" cy="1970889"/>
            </a:xfrm>
            <a:prstGeom prst="rect">
              <a:avLst/>
            </a:prstGeom>
            <a:effectLst/>
          </p:spPr>
        </p:pic>
      </p:grpSp>
      <p:sp>
        <p:nvSpPr>
          <p:cNvPr id="413" name="ex. Timestep 2 의 어텐션 결과…"/>
          <p:cNvSpPr txBox="1"/>
          <p:nvPr/>
        </p:nvSpPr>
        <p:spPr>
          <a:xfrm>
            <a:off x="9958622" y="5526723"/>
            <a:ext cx="2198677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ex. Timestep 2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어텐션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결과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앙상블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느낌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!</a:t>
            </a:r>
          </a:p>
        </p:txBody>
      </p:sp>
      <p:sp>
        <p:nvSpPr>
          <p:cNvPr id="414" name="Σ"/>
          <p:cNvSpPr/>
          <p:nvPr/>
        </p:nvSpPr>
        <p:spPr>
          <a:xfrm>
            <a:off x="10422271" y="2567969"/>
            <a:ext cx="377572" cy="34544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Σ</a:t>
            </a:r>
          </a:p>
        </p:txBody>
      </p:sp>
      <p:sp>
        <p:nvSpPr>
          <p:cNvPr id="415" name="선"/>
          <p:cNvSpPr/>
          <p:nvPr/>
        </p:nvSpPr>
        <p:spPr>
          <a:xfrm>
            <a:off x="11533641" y="4422635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6" name="Linear"/>
          <p:cNvSpPr/>
          <p:nvPr/>
        </p:nvSpPr>
        <p:spPr>
          <a:xfrm>
            <a:off x="10786520" y="4805633"/>
            <a:ext cx="1381870" cy="427991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rPr>
                <a:latin typeface="Beirut Regular"/>
                <a:ea typeface="Beirut Regular"/>
                <a:cs typeface="Beirut Regular"/>
                <a:sym typeface="Beirut Regular"/>
              </a:rPr>
              <a:t>Linear</a:t>
            </a:r>
            <a:r>
              <a:t> </a:t>
            </a:r>
          </a:p>
        </p:txBody>
      </p:sp>
      <p:sp>
        <p:nvSpPr>
          <p:cNvPr id="417" name="÷"/>
          <p:cNvSpPr/>
          <p:nvPr/>
        </p:nvSpPr>
        <p:spPr>
          <a:xfrm>
            <a:off x="10869175" y="4036462"/>
            <a:ext cx="377572" cy="34544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÷</a:t>
            </a:r>
          </a:p>
        </p:txBody>
      </p:sp>
      <p:sp>
        <p:nvSpPr>
          <p:cNvPr id="418" name="Head 개수"/>
          <p:cNvSpPr txBox="1"/>
          <p:nvPr/>
        </p:nvSpPr>
        <p:spPr>
          <a:xfrm>
            <a:off x="11282319" y="4055512"/>
            <a:ext cx="935586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Head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419" name="+"/>
          <p:cNvSpPr/>
          <p:nvPr/>
        </p:nvSpPr>
        <p:spPr>
          <a:xfrm>
            <a:off x="11288669" y="2567969"/>
            <a:ext cx="377572" cy="34544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+</a:t>
            </a:r>
          </a:p>
        </p:txBody>
      </p:sp>
      <p:sp>
        <p:nvSpPr>
          <p:cNvPr id="420" name="선"/>
          <p:cNvSpPr/>
          <p:nvPr/>
        </p:nvSpPr>
        <p:spPr>
          <a:xfrm>
            <a:off x="11533641" y="364550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1" name="1)"/>
          <p:cNvSpPr txBox="1"/>
          <p:nvPr/>
        </p:nvSpPr>
        <p:spPr>
          <a:xfrm>
            <a:off x="8352289" y="1417866"/>
            <a:ext cx="27352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1)</a:t>
            </a:r>
          </a:p>
        </p:txBody>
      </p:sp>
      <p:sp>
        <p:nvSpPr>
          <p:cNvPr id="422" name="2)"/>
          <p:cNvSpPr txBox="1"/>
          <p:nvPr/>
        </p:nvSpPr>
        <p:spPr>
          <a:xfrm>
            <a:off x="10418746" y="2205627"/>
            <a:ext cx="27352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2)</a:t>
            </a:r>
          </a:p>
        </p:txBody>
      </p:sp>
      <p:sp>
        <p:nvSpPr>
          <p:cNvPr id="423" name="3)"/>
          <p:cNvSpPr txBox="1"/>
          <p:nvPr/>
        </p:nvSpPr>
        <p:spPr>
          <a:xfrm>
            <a:off x="10941716" y="2574319"/>
            <a:ext cx="27352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3)</a:t>
            </a:r>
          </a:p>
        </p:txBody>
      </p:sp>
      <p:sp>
        <p:nvSpPr>
          <p:cNvPr id="424" name="4)"/>
          <p:cNvSpPr txBox="1"/>
          <p:nvPr/>
        </p:nvSpPr>
        <p:spPr>
          <a:xfrm>
            <a:off x="10560107" y="4042812"/>
            <a:ext cx="27352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4)</a:t>
            </a:r>
          </a:p>
        </p:txBody>
      </p:sp>
      <p:pic>
        <p:nvPicPr>
          <p:cNvPr id="425" name="스크린샷 2021-03-25 오후 4.49.29.png" descr="스크린샷 2021-03-25 오후 4.49.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64" y="2013572"/>
            <a:ext cx="5114244" cy="716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IMG_50D7A78CEF0D-1.jpeg" descr="IMG_50D7A78CEF0D-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86" y="3002280"/>
            <a:ext cx="5224600" cy="1606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]"/>
          <p:cNvSpPr/>
          <p:nvPr/>
        </p:nvSpPr>
        <p:spPr>
          <a:xfrm>
            <a:off x="5461000" y="3079204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429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94" y="1518076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Temporal Fusion Decoder 에 들어가는 final inputs"/>
          <p:cNvSpPr txBox="1"/>
          <p:nvPr/>
        </p:nvSpPr>
        <p:spPr>
          <a:xfrm>
            <a:off x="5428988" y="348996"/>
            <a:ext cx="520270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Temporal Fusion Decoder 에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들어가는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final inputs </a:t>
            </a:r>
          </a:p>
        </p:txBody>
      </p:sp>
      <p:sp>
        <p:nvSpPr>
          <p:cNvPr id="431" name="직사각형"/>
          <p:cNvSpPr/>
          <p:nvPr/>
        </p:nvSpPr>
        <p:spPr>
          <a:xfrm>
            <a:off x="5606305" y="4744045"/>
            <a:ext cx="242461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2" name="각 시점의 특징 추출, 각 시점 정보 추가"/>
          <p:cNvSpPr txBox="1"/>
          <p:nvPr/>
        </p:nvSpPr>
        <p:spPr>
          <a:xfrm>
            <a:off x="400372" y="1047836"/>
            <a:ext cx="374076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특징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각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3" name="Temporal Fusion Decoder - (1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Temporal Fusion Decoder - (1)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Seq2Seq layer</a:t>
            </a:r>
          </a:p>
        </p:txBody>
      </p:sp>
      <p:sp>
        <p:nvSpPr>
          <p:cNvPr id="434" name="직사각형"/>
          <p:cNvSpPr/>
          <p:nvPr/>
        </p:nvSpPr>
        <p:spPr>
          <a:xfrm>
            <a:off x="8349505" y="4744045"/>
            <a:ext cx="242461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35" name="스크린샷 2021-03-25 오후 5.12.37.png" descr="스크린샷 2021-03-25 오후 5.12.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4270672"/>
            <a:ext cx="4187038" cy="434341"/>
          </a:xfrm>
          <a:prstGeom prst="rect">
            <a:avLst/>
          </a:prstGeom>
          <a:ln w="12700">
            <a:solidFill>
              <a:srgbClr val="006B00"/>
            </a:solidFill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08서울한강체 L"/>
                <a:ea typeface="08서울한강체 L"/>
                <a:cs typeface="08서울한강체 L"/>
                <a:sym typeface="08서울한강체 L"/>
              </a:defRPr>
            </a:lvl1pPr>
          </a:lstStyle>
          <a:p>
            <a:r>
              <a:rPr dirty="0" err="1"/>
              <a:t>목차</a:t>
            </a:r>
            <a:endParaRPr dirty="0"/>
          </a:p>
        </p:txBody>
      </p:sp>
      <p:sp>
        <p:nvSpPr>
          <p:cNvPr id="100" name="TextBox 3"/>
          <p:cNvSpPr txBox="1"/>
          <p:nvPr/>
        </p:nvSpPr>
        <p:spPr>
          <a:xfrm>
            <a:off x="2276855" y="2291079"/>
            <a:ext cx="7638290" cy="4394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목적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등 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2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용어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정리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2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3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구조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3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4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Loss function</a:t>
            </a:r>
          </a:p>
          <a:p>
            <a:pPr marL="342900" indent="-342900">
              <a:buSzPct val="100000"/>
              <a:buAutoNum type="arabicPeriod" startAt="4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5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셋 /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결과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5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6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Interpretability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6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7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결론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 marL="342900" indent="-342900">
              <a:buSzPct val="100000"/>
              <a:buAutoNum type="arabicPeriod" startAt="7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8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solidFill>
                  <a:schemeClr val="bg2">
                    <a:lumMod val="60000"/>
                    <a:lumOff val="4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코드</a:t>
            </a:r>
            <a:r>
              <a:rPr dirty="0">
                <a:solidFill>
                  <a:schemeClr val="bg2">
                    <a:lumMod val="60000"/>
                    <a:lumOff val="4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]"/>
          <p:cNvSpPr/>
          <p:nvPr/>
        </p:nvSpPr>
        <p:spPr>
          <a:xfrm>
            <a:off x="5461000" y="3079204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438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94" y="1518076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Temporal Fusion Decoder 에 들어가는 final inputs"/>
          <p:cNvSpPr txBox="1"/>
          <p:nvPr/>
        </p:nvSpPr>
        <p:spPr>
          <a:xfrm>
            <a:off x="5428988" y="348996"/>
            <a:ext cx="520270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Temporal Fusion Decoder 에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들어가는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final inputs </a:t>
            </a:r>
          </a:p>
        </p:txBody>
      </p:sp>
      <p:sp>
        <p:nvSpPr>
          <p:cNvPr id="440" name="직사각형"/>
          <p:cNvSpPr/>
          <p:nvPr/>
        </p:nvSpPr>
        <p:spPr>
          <a:xfrm>
            <a:off x="4883695" y="3905845"/>
            <a:ext cx="5790755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1" name="temporal features 에 메타데이터를 활용해…"/>
          <p:cNvSpPr txBox="1"/>
          <p:nvPr/>
        </p:nvSpPr>
        <p:spPr>
          <a:xfrm>
            <a:off x="400372" y="1047836"/>
            <a:ext cx="422006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temporal features 에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메타데이터를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활용해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풍부한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문맥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442" name="Temporal Fusion Decoder - (2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dirty="0"/>
              <a:t>Temporal Fusion Decoder - (2)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dirty="0"/>
              <a:t>Static Enrichment Layer</a:t>
            </a:r>
          </a:p>
        </p:txBody>
      </p:sp>
      <p:pic>
        <p:nvPicPr>
          <p:cNvPr id="443" name="스크린샷 2021-03-25 오후 5.19.39.png" descr="스크린샷 2021-03-25 오후 5.19.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03" y="1835576"/>
            <a:ext cx="4144365" cy="382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]"/>
          <p:cNvSpPr/>
          <p:nvPr/>
        </p:nvSpPr>
        <p:spPr>
          <a:xfrm>
            <a:off x="5461000" y="3079204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446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94" y="1518076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Interpretable multi-head attention.            이 투입된 layer"/>
          <p:cNvSpPr txBox="1"/>
          <p:nvPr/>
        </p:nvSpPr>
        <p:spPr>
          <a:xfrm>
            <a:off x="5709195" y="340574"/>
            <a:ext cx="607473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Interpretable multi-head attention.            이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투입된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layer</a:t>
            </a:r>
          </a:p>
        </p:txBody>
      </p:sp>
      <p:sp>
        <p:nvSpPr>
          <p:cNvPr id="448" name="직사각형"/>
          <p:cNvSpPr/>
          <p:nvPr/>
        </p:nvSpPr>
        <p:spPr>
          <a:xfrm>
            <a:off x="5709195" y="3082002"/>
            <a:ext cx="4942335" cy="813357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9" name="Temporal Fusion Decoder - (3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Temporal Fusion Decoder - (3)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Temporal Self-Attention Layer</a:t>
            </a:r>
          </a:p>
        </p:txBody>
      </p:sp>
      <p:sp>
        <p:nvSpPr>
          <p:cNvPr id="450" name="Interpretable Multi-Head Attention"/>
          <p:cNvSpPr txBox="1"/>
          <p:nvPr/>
        </p:nvSpPr>
        <p:spPr>
          <a:xfrm>
            <a:off x="5206926" y="32677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sp>
        <p:nvSpPr>
          <p:cNvPr id="451" name="TFT Multi-head attention"/>
          <p:cNvSpPr txBox="1"/>
          <p:nvPr/>
        </p:nvSpPr>
        <p:spPr>
          <a:xfrm>
            <a:off x="1513572" y="1363405"/>
            <a:ext cx="26202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1400" i="1" dirty="0">
                <a:latin typeface="+mn-lt"/>
                <a:ea typeface="+mn-ea"/>
                <a:cs typeface="+mn-cs"/>
                <a:sym typeface="Helvetica"/>
              </a:rPr>
              <a:t>TFT</a:t>
            </a:r>
            <a:r>
              <a:rPr dirty="0"/>
              <a:t> Multi-head attention</a:t>
            </a:r>
          </a:p>
        </p:txBody>
      </p:sp>
      <p:sp>
        <p:nvSpPr>
          <p:cNvPr id="452" name="각 time step 의 장기간 상호관계 도출"/>
          <p:cNvSpPr txBox="1"/>
          <p:nvPr/>
        </p:nvSpPr>
        <p:spPr>
          <a:xfrm>
            <a:off x="362272" y="957801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장기간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상호관계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53" name="스크린샷 2021-03-25 오후 4.18.52.png" descr="스크린샷 2021-03-25 오후 4.18.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66" y="2060488"/>
            <a:ext cx="2386653" cy="3022228"/>
          </a:xfrm>
          <a:prstGeom prst="rect">
            <a:avLst/>
          </a:prstGeom>
          <a:ln w="12700">
            <a:solidFill>
              <a:srgbClr val="942192"/>
            </a:solidFill>
            <a:miter lim="400000"/>
          </a:ln>
        </p:spPr>
      </p:pic>
      <p:sp>
        <p:nvSpPr>
          <p:cNvPr id="454" name="선"/>
          <p:cNvSpPr/>
          <p:nvPr/>
        </p:nvSpPr>
        <p:spPr>
          <a:xfrm>
            <a:off x="4000500" y="3684538"/>
            <a:ext cx="1806985" cy="1"/>
          </a:xfrm>
          <a:prstGeom prst="line">
            <a:avLst/>
          </a:prstGeom>
          <a:ln w="25400">
            <a:solidFill>
              <a:srgbClr val="942192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Interpretable multi-head attention.            이 투입된 layer"/>
          <p:cNvSpPr txBox="1"/>
          <p:nvPr/>
        </p:nvSpPr>
        <p:spPr>
          <a:xfrm>
            <a:off x="5655615" y="342515"/>
            <a:ext cx="607473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Interpretable multi-head attention.            이 투입된 layer</a:t>
            </a:r>
          </a:p>
        </p:txBody>
      </p:sp>
      <p:sp>
        <p:nvSpPr>
          <p:cNvPr id="457" name="Temporal Fusion Decoder - (3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Temporal Fusion Decoder - (3)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Temporal Self-Attention Layer</a:t>
            </a:r>
          </a:p>
        </p:txBody>
      </p:sp>
      <p:sp>
        <p:nvSpPr>
          <p:cNvPr id="458" name="Interpretable Multi-Head Attention"/>
          <p:cNvSpPr txBox="1"/>
          <p:nvPr/>
        </p:nvSpPr>
        <p:spPr>
          <a:xfrm>
            <a:off x="5206926" y="32677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sp>
        <p:nvSpPr>
          <p:cNvPr id="459" name="Static enrichment layer 에서 나온 값들을 하나의 단일 벡터로 뭉치기"/>
          <p:cNvSpPr txBox="1"/>
          <p:nvPr/>
        </p:nvSpPr>
        <p:spPr>
          <a:xfrm>
            <a:off x="4788579" y="1782505"/>
            <a:ext cx="602023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 i="1">
                <a:latin typeface="+mn-lt"/>
                <a:ea typeface="+mn-ea"/>
                <a:cs typeface="+mn-cs"/>
                <a:sym typeface="Helvetica"/>
              </a:defRPr>
            </a:pP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enrichment layer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나온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값들을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하나의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단일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벡터로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뭉치기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460" name="각 time step 의 장기간 상호관계 도출"/>
          <p:cNvSpPr txBox="1"/>
          <p:nvPr/>
        </p:nvSpPr>
        <p:spPr>
          <a:xfrm>
            <a:off x="362272" y="957801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장기간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상호관계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61" name="IMG_ECFE9D142AA0-1.jpeg" descr="IMG_ECFE9D142AA0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16" y="1493514"/>
            <a:ext cx="3794679" cy="910724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선"/>
          <p:cNvSpPr/>
          <p:nvPr/>
        </p:nvSpPr>
        <p:spPr>
          <a:xfrm>
            <a:off x="4967741" y="2555735"/>
            <a:ext cx="1" cy="53639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63" name="스크린샷 2021-03-25 오후 5.34.58.png" descr="스크린샷 2021-03-25 오후 5.34.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91" y="4843758"/>
            <a:ext cx="7073901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464" name="TFT masked Multi-head attention : 이전 시점들과의 관계(;attention) 만을 이용하도록 하기 위해서"/>
          <p:cNvSpPr txBox="1"/>
          <p:nvPr/>
        </p:nvSpPr>
        <p:spPr>
          <a:xfrm>
            <a:off x="1348920" y="3386295"/>
            <a:ext cx="9364100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1400" i="1" dirty="0">
                <a:latin typeface="+mn-lt"/>
                <a:ea typeface="+mn-ea"/>
                <a:cs typeface="+mn-cs"/>
                <a:sym typeface="Helvetica"/>
              </a:rPr>
              <a:t>TFT</a:t>
            </a:r>
            <a:r>
              <a:rPr dirty="0"/>
              <a:t> </a:t>
            </a:r>
            <a:r>
              <a:rPr u="sng" dirty="0"/>
              <a:t>masked </a:t>
            </a:r>
            <a:r>
              <a:rPr dirty="0"/>
              <a:t>Multi-head attention :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이전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시점들과의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(;attention)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만을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이용하도록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하기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위해서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465" name="선"/>
          <p:cNvSpPr/>
          <p:nvPr/>
        </p:nvSpPr>
        <p:spPr>
          <a:xfrm>
            <a:off x="4967741" y="4013199"/>
            <a:ext cx="1" cy="53639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6" name="n &gt; t"/>
          <p:cNvSpPr txBox="1"/>
          <p:nvPr/>
        </p:nvSpPr>
        <p:spPr>
          <a:xfrm>
            <a:off x="9061188" y="5109188"/>
            <a:ext cx="56979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n &gt; t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107" y="1619676"/>
            <a:ext cx="6458612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n &lt; t"/>
          <p:cNvSpPr txBox="1"/>
          <p:nvPr/>
        </p:nvSpPr>
        <p:spPr>
          <a:xfrm>
            <a:off x="5428988" y="348996"/>
            <a:ext cx="51231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Beirut Regular"/>
                <a:ea typeface="Beirut Regular"/>
                <a:cs typeface="Beirut Regular"/>
                <a:sym typeface="Beirut Regular"/>
              </a:defRPr>
            </a:lvl1pPr>
          </a:lstStyle>
          <a:p>
            <a:r>
              <a:rPr dirty="0"/>
              <a:t>n </a:t>
            </a:r>
            <a:r>
              <a:rPr lang="en-US" dirty="0"/>
              <a:t>&gt;</a:t>
            </a:r>
            <a:r>
              <a:rPr dirty="0"/>
              <a:t> t</a:t>
            </a:r>
          </a:p>
        </p:txBody>
      </p:sp>
      <p:sp>
        <p:nvSpPr>
          <p:cNvPr id="470" name="직사각형"/>
          <p:cNvSpPr/>
          <p:nvPr/>
        </p:nvSpPr>
        <p:spPr>
          <a:xfrm>
            <a:off x="5706808" y="2828002"/>
            <a:ext cx="5861131" cy="3454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1" name="Temporal Fusion Decoder - (4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Temporal Fusion Decoder - (4)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Position-wise Feed-forward layer</a:t>
            </a:r>
          </a:p>
        </p:txBody>
      </p:sp>
      <p:sp>
        <p:nvSpPr>
          <p:cNvPr id="472" name="non-linear 층 (GRN) 추가"/>
          <p:cNvSpPr txBox="1"/>
          <p:nvPr/>
        </p:nvSpPr>
        <p:spPr>
          <a:xfrm>
            <a:off x="362272" y="957801"/>
            <a:ext cx="225798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non-linear 층 (GRN)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</a:t>
            </a:r>
            <a:r>
              <a:rPr dirty="0"/>
              <a:t> </a:t>
            </a:r>
          </a:p>
        </p:txBody>
      </p:sp>
      <p:pic>
        <p:nvPicPr>
          <p:cNvPr id="473" name="스크린샷 2021-03-25 오후 5.51.55.png" descr="스크린샷 2021-03-25 오후 5.51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1" y="2223745"/>
            <a:ext cx="5226247" cy="630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스크린샷 2021-03-25 오후 5.53.14.png" descr="스크린샷 2021-03-25 오후 5.53.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87" y="3145429"/>
            <a:ext cx="5246055" cy="567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154" y="1587707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각 quantile 마다 각자의 linear 층으로 output 값 계산…"/>
          <p:cNvSpPr txBox="1"/>
          <p:nvPr/>
        </p:nvSpPr>
        <p:spPr>
          <a:xfrm>
            <a:off x="5428988" y="348996"/>
            <a:ext cx="476187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quantile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마다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각자의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linear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층으로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output 값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계산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Quantile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해당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나올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확률이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quantile % </a:t>
            </a:r>
          </a:p>
        </p:txBody>
      </p:sp>
      <p:sp>
        <p:nvSpPr>
          <p:cNvPr id="478" name="직사각형"/>
          <p:cNvSpPr/>
          <p:nvPr/>
        </p:nvSpPr>
        <p:spPr>
          <a:xfrm>
            <a:off x="7574944" y="1696415"/>
            <a:ext cx="4279584" cy="345441"/>
          </a:xfrm>
          <a:prstGeom prst="rect">
            <a:avLst/>
          </a:prstGeom>
          <a:solidFill>
            <a:schemeClr val="accent1">
              <a:lumOff val="23039"/>
              <a:alpha val="58836"/>
            </a:schemeClr>
          </a:solidFill>
          <a:ln w="12700">
            <a:solidFill>
              <a:srgbClr val="B47615">
                <a:alpha val="58836"/>
              </a:srgb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9" name="최종 quantile 확률별 outputs 출력"/>
          <p:cNvSpPr txBox="1"/>
          <p:nvPr/>
        </p:nvSpPr>
        <p:spPr>
          <a:xfrm>
            <a:off x="362272" y="957801"/>
            <a:ext cx="287835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최종 quantile 확률별 outputs 출력</a:t>
            </a:r>
          </a:p>
        </p:txBody>
      </p:sp>
      <p:sp>
        <p:nvSpPr>
          <p:cNvPr id="480" name="Quantile Outputs"/>
          <p:cNvSpPr txBox="1"/>
          <p:nvPr/>
        </p:nvSpPr>
        <p:spPr>
          <a:xfrm>
            <a:off x="368226" y="32677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Quantile Outputs</a:t>
            </a:r>
          </a:p>
        </p:txBody>
      </p:sp>
      <p:pic>
        <p:nvPicPr>
          <p:cNvPr id="481" name="스크린샷 2021-03-25 오후 5.57.55.png" descr="스크린샷 2021-03-25 오후 5.57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46" y="3387529"/>
            <a:ext cx="4811658" cy="5179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 Loss function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제목 1"/>
          <p:cNvSpPr txBox="1">
            <a:spLocks noGrp="1"/>
          </p:cNvSpPr>
          <p:nvPr>
            <p:ph type="title"/>
          </p:nvPr>
        </p:nvSpPr>
        <p:spPr>
          <a:xfrm>
            <a:off x="2588487" y="270550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Loss function </a:t>
            </a:r>
          </a:p>
        </p:txBody>
      </p:sp>
      <p:sp>
        <p:nvSpPr>
          <p:cNvPr id="48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638044"/>
            <a:ext cx="7729730" cy="411518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Quantile loss function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출처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</a:t>
            </a:r>
            <a:r>
              <a:rPr sz="1600" u="sng" dirty="0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latin typeface="Bahnschrift SemiBold" panose="020B0502040204020203" pitchFamily="34" charset="0"/>
                <a:ea typeface="Ayuthaya"/>
                <a:cs typeface="Ayuthaya"/>
                <a:sym typeface="Ayuthaya"/>
                <a:hlinkClick r:id="rId2"/>
              </a:rPr>
              <a:t>https://arxiv.org/pdf/1711.11053.pdf</a:t>
            </a:r>
            <a:endParaRPr b="1" dirty="0">
              <a:latin typeface="Bahnschrift SemiBold" panose="020B0502040204020203" pitchFamily="34" charset="0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조금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변형된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loss function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으로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out of sample test 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진행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pic>
        <p:nvPicPr>
          <p:cNvPr id="488" name="스크린샷 2021-03-25 오후 6.18.03.png" descr="스크린샷 2021-03-25 오후 6.18.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579" y="2502459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89" name="{0.1,0.5,0.9}"/>
          <p:cNvSpPr txBox="1"/>
          <p:nvPr/>
        </p:nvSpPr>
        <p:spPr>
          <a:xfrm>
            <a:off x="5216525" y="3011616"/>
            <a:ext cx="72068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{0.1,0.5,0.9}</a:t>
            </a:r>
          </a:p>
        </p:txBody>
      </p:sp>
      <p:sp>
        <p:nvSpPr>
          <p:cNvPr id="490" name="해당 데이터셋 内"/>
          <p:cNvSpPr txBox="1"/>
          <p:nvPr/>
        </p:nvSpPr>
        <p:spPr>
          <a:xfrm>
            <a:off x="4276091" y="2485701"/>
            <a:ext cx="87517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해당 데이터셋 内</a:t>
            </a:r>
          </a:p>
        </p:txBody>
      </p:sp>
      <p:sp>
        <p:nvSpPr>
          <p:cNvPr id="491" name="예측할 개수"/>
          <p:cNvSpPr txBox="1"/>
          <p:nvPr/>
        </p:nvSpPr>
        <p:spPr>
          <a:xfrm>
            <a:off x="8022590" y="2904801"/>
            <a:ext cx="630245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예측할 개수</a:t>
            </a:r>
          </a:p>
        </p:txBody>
      </p:sp>
      <p:sp>
        <p:nvSpPr>
          <p:cNvPr id="495" name="max(0,x)"/>
          <p:cNvSpPr txBox="1"/>
          <p:nvPr/>
        </p:nvSpPr>
        <p:spPr>
          <a:xfrm>
            <a:off x="7769225" y="3557716"/>
            <a:ext cx="54867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max(0,x)</a:t>
            </a:r>
          </a:p>
        </p:txBody>
      </p:sp>
      <p:pic>
        <p:nvPicPr>
          <p:cNvPr id="496" name="IMG_09DE0296B519-1.jpeg" descr="IMG_09DE0296B519-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293" y="5102572"/>
            <a:ext cx="5372101" cy="104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실험 결과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94008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">
            <a:extLst>
              <a:ext uri="{FF2B5EF4-FFF2-40B4-BE49-F238E27FC236}">
                <a16:creationId xmlns:a16="http://schemas.microsoft.com/office/drawing/2014/main" id="{D449AA27-6613-4F13-BB0B-269C4D3EBB01}"/>
              </a:ext>
            </a:extLst>
          </p:cNvPr>
          <p:cNvSpPr/>
          <p:nvPr/>
        </p:nvSpPr>
        <p:spPr>
          <a:xfrm>
            <a:off x="670740" y="4065036"/>
            <a:ext cx="4868400" cy="1716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19" rIns="45719" anchor="ctr"/>
          <a:lstStyle/>
          <a:p>
            <a:endParaRPr/>
          </a:p>
        </p:txBody>
      </p:sp>
      <p:sp>
        <p:nvSpPr>
          <p:cNvPr id="296" name="Variable Selection Networks = VSN"/>
          <p:cNvSpPr txBox="1"/>
          <p:nvPr/>
        </p:nvSpPr>
        <p:spPr>
          <a:xfrm>
            <a:off x="229790" y="148873"/>
            <a:ext cx="5792836" cy="615553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– 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The UCI electricity Load Diagrams Dataset  </a:t>
            </a:r>
            <a:r>
              <a:rPr sz="1600" dirty="0">
                <a:latin typeface="American Typewriter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298" name="12월 아이스크림의 예측 판매량은 ?"/>
          <p:cNvSpPr txBox="1"/>
          <p:nvPr/>
        </p:nvSpPr>
        <p:spPr>
          <a:xfrm>
            <a:off x="184721" y="938530"/>
            <a:ext cx="578299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Electricity consumption of 370 customers ( 168 x 370 )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42" name="Feature 개수만큼 (j개)"/>
          <p:cNvSpPr txBox="1"/>
          <p:nvPr/>
        </p:nvSpPr>
        <p:spPr>
          <a:xfrm>
            <a:off x="538983" y="1504900"/>
            <a:ext cx="96115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370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명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선">
            <a:extLst>
              <a:ext uri="{FF2B5EF4-FFF2-40B4-BE49-F238E27FC236}">
                <a16:creationId xmlns:a16="http://schemas.microsoft.com/office/drawing/2014/main" id="{06992E48-5592-4C55-83C8-71A370609E87}"/>
              </a:ext>
            </a:extLst>
          </p:cNvPr>
          <p:cNvSpPr/>
          <p:nvPr/>
        </p:nvSpPr>
        <p:spPr>
          <a:xfrm>
            <a:off x="2630818" y="4502666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" name="선 선" descr="선 선">
            <a:extLst>
              <a:ext uri="{FF2B5EF4-FFF2-40B4-BE49-F238E27FC236}">
                <a16:creationId xmlns:a16="http://schemas.microsoft.com/office/drawing/2014/main" id="{D8FF151C-CE81-4F94-BFE2-5763AF0BF90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303913" y="4713954"/>
            <a:ext cx="659286" cy="299399"/>
          </a:xfrm>
          <a:prstGeom prst="rect">
            <a:avLst/>
          </a:prstGeom>
        </p:spPr>
      </p:pic>
      <p:sp>
        <p:nvSpPr>
          <p:cNvPr id="60" name="현재 시점 (t)">
            <a:extLst>
              <a:ext uri="{FF2B5EF4-FFF2-40B4-BE49-F238E27FC236}">
                <a16:creationId xmlns:a16="http://schemas.microsoft.com/office/drawing/2014/main" id="{6DF03E66-4F14-4FA6-B701-693BF3494608}"/>
              </a:ext>
            </a:extLst>
          </p:cNvPr>
          <p:cNvSpPr txBox="1"/>
          <p:nvPr/>
        </p:nvSpPr>
        <p:spPr>
          <a:xfrm>
            <a:off x="2325497" y="5248120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</p:txBody>
      </p:sp>
      <p:pic>
        <p:nvPicPr>
          <p:cNvPr id="61" name="선 선" descr="선 선">
            <a:extLst>
              <a:ext uri="{FF2B5EF4-FFF2-40B4-BE49-F238E27FC236}">
                <a16:creationId xmlns:a16="http://schemas.microsoft.com/office/drawing/2014/main" id="{4F20F210-52F1-41DF-9B54-C6D9D13282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688213" y="4689607"/>
            <a:ext cx="659286" cy="299399"/>
          </a:xfrm>
          <a:prstGeom prst="rect">
            <a:avLst/>
          </a:prstGeom>
        </p:spPr>
      </p:pic>
      <p:sp>
        <p:nvSpPr>
          <p:cNvPr id="62" name="t 시점 이후 예측값은?">
            <a:extLst>
              <a:ext uri="{FF2B5EF4-FFF2-40B4-BE49-F238E27FC236}">
                <a16:creationId xmlns:a16="http://schemas.microsoft.com/office/drawing/2014/main" id="{EA5AB929-F9D4-4462-AABC-233BF97BF2FB}"/>
              </a:ext>
            </a:extLst>
          </p:cNvPr>
          <p:cNvSpPr txBox="1"/>
          <p:nvPr/>
        </p:nvSpPr>
        <p:spPr>
          <a:xfrm>
            <a:off x="3672284" y="5266993"/>
            <a:ext cx="186685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>
                <a:latin typeface="Brush Script MT Italic"/>
                <a:ea typeface="08서울남산체 EB" panose="02020603020101020101" pitchFamily="18" charset="-127"/>
                <a:sym typeface="Brush Script MT Italic"/>
              </a:rPr>
              <a:t>다음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24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시간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63" name="선">
            <a:extLst>
              <a:ext uri="{FF2B5EF4-FFF2-40B4-BE49-F238E27FC236}">
                <a16:creationId xmlns:a16="http://schemas.microsoft.com/office/drawing/2014/main" id="{13B8DE1F-A414-4F16-A5AB-0B9FF3BE0667}"/>
              </a:ext>
            </a:extLst>
          </p:cNvPr>
          <p:cNvSpPr/>
          <p:nvPr/>
        </p:nvSpPr>
        <p:spPr>
          <a:xfrm>
            <a:off x="1221118" y="4506443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4" name="선 선" descr="선 선">
            <a:extLst>
              <a:ext uri="{FF2B5EF4-FFF2-40B4-BE49-F238E27FC236}">
                <a16:creationId xmlns:a16="http://schemas.microsoft.com/office/drawing/2014/main" id="{D35A55A2-1B95-4886-922A-0940D0A4048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19613" y="4725435"/>
            <a:ext cx="659286" cy="299399"/>
          </a:xfrm>
          <a:prstGeom prst="rect">
            <a:avLst/>
          </a:prstGeom>
        </p:spPr>
      </p:pic>
      <p:sp>
        <p:nvSpPr>
          <p:cNvPr id="66" name="현재 시점 - k시점…">
            <a:extLst>
              <a:ext uri="{FF2B5EF4-FFF2-40B4-BE49-F238E27FC236}">
                <a16:creationId xmlns:a16="http://schemas.microsoft.com/office/drawing/2014/main" id="{FDD0B9A5-1E91-42F6-B4C3-0AC07720FA06}"/>
              </a:ext>
            </a:extLst>
          </p:cNvPr>
          <p:cNvSpPr txBox="1"/>
          <p:nvPr/>
        </p:nvSpPr>
        <p:spPr>
          <a:xfrm>
            <a:off x="714629" y="5193297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</a:t>
            </a:r>
            <a:r>
              <a:rPr lang="en-US" altLang="ko-KR" dirty="0"/>
              <a:t>Window</a:t>
            </a:r>
          </a:p>
        </p:txBody>
      </p:sp>
      <p:sp>
        <p:nvSpPr>
          <p:cNvPr id="69" name="직사각형">
            <a:extLst>
              <a:ext uri="{FF2B5EF4-FFF2-40B4-BE49-F238E27FC236}">
                <a16:creationId xmlns:a16="http://schemas.microsoft.com/office/drawing/2014/main" id="{22D3C46E-42F1-4DC0-9CCF-95FC34E4D23F}"/>
              </a:ext>
            </a:extLst>
          </p:cNvPr>
          <p:cNvSpPr/>
          <p:nvPr/>
        </p:nvSpPr>
        <p:spPr>
          <a:xfrm>
            <a:off x="5954378" y="3877709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0" name="이용할 features 4가지">
            <a:extLst>
              <a:ext uri="{FF2B5EF4-FFF2-40B4-BE49-F238E27FC236}">
                <a16:creationId xmlns:a16="http://schemas.microsoft.com/office/drawing/2014/main" id="{49DCABE9-5EEA-448C-A7D5-BB8DEEC5175B}"/>
              </a:ext>
            </a:extLst>
          </p:cNvPr>
          <p:cNvSpPr txBox="1"/>
          <p:nvPr/>
        </p:nvSpPr>
        <p:spPr>
          <a:xfrm>
            <a:off x="5967712" y="3236862"/>
            <a:ext cx="255294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2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 </a:t>
            </a:r>
            <a:endParaRPr strike="sngStrike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1" name="선">
            <a:extLst>
              <a:ext uri="{FF2B5EF4-FFF2-40B4-BE49-F238E27FC236}">
                <a16:creationId xmlns:a16="http://schemas.microsoft.com/office/drawing/2014/main" id="{84E8205D-C2BB-4EFE-A059-FD664280E49A}"/>
              </a:ext>
            </a:extLst>
          </p:cNvPr>
          <p:cNvSpPr/>
          <p:nvPr/>
        </p:nvSpPr>
        <p:spPr>
          <a:xfrm>
            <a:off x="6150013" y="4116339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" name="선">
            <a:extLst>
              <a:ext uri="{FF2B5EF4-FFF2-40B4-BE49-F238E27FC236}">
                <a16:creationId xmlns:a16="http://schemas.microsoft.com/office/drawing/2014/main" id="{664BF5CA-EF94-41CF-B4F3-93E48F8E9CDE}"/>
              </a:ext>
            </a:extLst>
          </p:cNvPr>
          <p:cNvSpPr/>
          <p:nvPr/>
        </p:nvSpPr>
        <p:spPr>
          <a:xfrm>
            <a:off x="7559713" y="4116339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t-k : t 까지의…">
            <a:extLst>
              <a:ext uri="{FF2B5EF4-FFF2-40B4-BE49-F238E27FC236}">
                <a16:creationId xmlns:a16="http://schemas.microsoft.com/office/drawing/2014/main" id="{95C32023-41D8-448D-AACF-68E0AE8495CE}"/>
              </a:ext>
            </a:extLst>
          </p:cNvPr>
          <p:cNvSpPr txBox="1"/>
          <p:nvPr/>
        </p:nvSpPr>
        <p:spPr>
          <a:xfrm>
            <a:off x="6312600" y="4143920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74" name="선">
            <a:extLst>
              <a:ext uri="{FF2B5EF4-FFF2-40B4-BE49-F238E27FC236}">
                <a16:creationId xmlns:a16="http://schemas.microsoft.com/office/drawing/2014/main" id="{F360EE2E-4304-4C55-A1DA-1B86416D3AC6}"/>
              </a:ext>
            </a:extLst>
          </p:cNvPr>
          <p:cNvSpPr/>
          <p:nvPr/>
        </p:nvSpPr>
        <p:spPr>
          <a:xfrm>
            <a:off x="6150013" y="4765447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선">
            <a:extLst>
              <a:ext uri="{FF2B5EF4-FFF2-40B4-BE49-F238E27FC236}">
                <a16:creationId xmlns:a16="http://schemas.microsoft.com/office/drawing/2014/main" id="{DA5905D2-A00D-49D5-AA25-F2D272071DC4}"/>
              </a:ext>
            </a:extLst>
          </p:cNvPr>
          <p:cNvSpPr/>
          <p:nvPr/>
        </p:nvSpPr>
        <p:spPr>
          <a:xfrm>
            <a:off x="7559713" y="4765447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t-k : t 까지의…">
            <a:extLst>
              <a:ext uri="{FF2B5EF4-FFF2-40B4-BE49-F238E27FC236}">
                <a16:creationId xmlns:a16="http://schemas.microsoft.com/office/drawing/2014/main" id="{89D61385-88E9-4743-B706-B7F0FD9D7842}"/>
              </a:ext>
            </a:extLst>
          </p:cNvPr>
          <p:cNvSpPr txBox="1"/>
          <p:nvPr/>
        </p:nvSpPr>
        <p:spPr>
          <a:xfrm>
            <a:off x="6312600" y="4784069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77" name="선">
            <a:extLst>
              <a:ext uri="{FF2B5EF4-FFF2-40B4-BE49-F238E27FC236}">
                <a16:creationId xmlns:a16="http://schemas.microsoft.com/office/drawing/2014/main" id="{890FA064-92E4-47BE-A99A-46713C9D16FC}"/>
              </a:ext>
            </a:extLst>
          </p:cNvPr>
          <p:cNvSpPr/>
          <p:nvPr/>
        </p:nvSpPr>
        <p:spPr>
          <a:xfrm>
            <a:off x="6150013" y="5414555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선">
            <a:extLst>
              <a:ext uri="{FF2B5EF4-FFF2-40B4-BE49-F238E27FC236}">
                <a16:creationId xmlns:a16="http://schemas.microsoft.com/office/drawing/2014/main" id="{7E7E181E-340F-4777-8BA5-AAA5B5093004}"/>
              </a:ext>
            </a:extLst>
          </p:cNvPr>
          <p:cNvSpPr/>
          <p:nvPr/>
        </p:nvSpPr>
        <p:spPr>
          <a:xfrm>
            <a:off x="7559713" y="5405596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" name="t-k : t + t 까지의…">
            <a:extLst>
              <a:ext uri="{FF2B5EF4-FFF2-40B4-BE49-F238E27FC236}">
                <a16:creationId xmlns:a16="http://schemas.microsoft.com/office/drawing/2014/main" id="{E0524FC9-A2E3-4FA2-8CB0-D63B8D986B0E}"/>
              </a:ext>
            </a:extLst>
          </p:cNvPr>
          <p:cNvSpPr txBox="1"/>
          <p:nvPr/>
        </p:nvSpPr>
        <p:spPr>
          <a:xfrm>
            <a:off x="7077826" y="5424218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+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24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80" name="Static covariates…">
            <a:extLst>
              <a:ext uri="{FF2B5EF4-FFF2-40B4-BE49-F238E27FC236}">
                <a16:creationId xmlns:a16="http://schemas.microsoft.com/office/drawing/2014/main" id="{A1519F48-D3B2-4609-919B-C76E6926D938}"/>
              </a:ext>
            </a:extLst>
          </p:cNvPr>
          <p:cNvSpPr txBox="1"/>
          <p:nvPr/>
        </p:nvSpPr>
        <p:spPr>
          <a:xfrm>
            <a:off x="9881300" y="4088640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9EC71E3E-1523-46F7-A17D-DE02A9070658}"/>
              </a:ext>
            </a:extLst>
          </p:cNvPr>
          <p:cNvSpPr/>
          <p:nvPr/>
        </p:nvSpPr>
        <p:spPr>
          <a:xfrm>
            <a:off x="6784854" y="4382198"/>
            <a:ext cx="1158949" cy="1050118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82" name="곱하기 기호 81">
            <a:extLst>
              <a:ext uri="{FF2B5EF4-FFF2-40B4-BE49-F238E27FC236}">
                <a16:creationId xmlns:a16="http://schemas.microsoft.com/office/drawing/2014/main" id="{2BD9AEFA-625A-402F-A9E6-774119A31C0F}"/>
              </a:ext>
            </a:extLst>
          </p:cNvPr>
          <p:cNvSpPr/>
          <p:nvPr/>
        </p:nvSpPr>
        <p:spPr>
          <a:xfrm>
            <a:off x="9890518" y="4262535"/>
            <a:ext cx="1158949" cy="1050118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C874FC7A-4FB2-4EAA-8049-28E123A77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917761"/>
              </p:ext>
            </p:extLst>
          </p:nvPr>
        </p:nvGraphicFramePr>
        <p:xfrm>
          <a:off x="538983" y="1881588"/>
          <a:ext cx="9154632" cy="12242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02010">
                  <a:extLst>
                    <a:ext uri="{9D8B030D-6E8A-4147-A177-3AD203B41FA5}">
                      <a16:colId xmlns:a16="http://schemas.microsoft.com/office/drawing/2014/main" val="3120299097"/>
                    </a:ext>
                  </a:extLst>
                </a:gridCol>
                <a:gridCol w="1321478">
                  <a:extLst>
                    <a:ext uri="{9D8B030D-6E8A-4147-A177-3AD203B41FA5}">
                      <a16:colId xmlns:a16="http://schemas.microsoft.com/office/drawing/2014/main" val="3832616097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2551176676"/>
                    </a:ext>
                  </a:extLst>
                </a:gridCol>
                <a:gridCol w="1376050">
                  <a:extLst>
                    <a:ext uri="{9D8B030D-6E8A-4147-A177-3AD203B41FA5}">
                      <a16:colId xmlns:a16="http://schemas.microsoft.com/office/drawing/2014/main" val="3864186974"/>
                    </a:ext>
                  </a:extLst>
                </a:gridCol>
                <a:gridCol w="1379951">
                  <a:extLst>
                    <a:ext uri="{9D8B030D-6E8A-4147-A177-3AD203B41FA5}">
                      <a16:colId xmlns:a16="http://schemas.microsoft.com/office/drawing/2014/main" val="2319596375"/>
                    </a:ext>
                  </a:extLst>
                </a:gridCol>
                <a:gridCol w="1281583">
                  <a:extLst>
                    <a:ext uri="{9D8B030D-6E8A-4147-A177-3AD203B41FA5}">
                      <a16:colId xmlns:a16="http://schemas.microsoft.com/office/drawing/2014/main" val="114041657"/>
                    </a:ext>
                  </a:extLst>
                </a:gridCol>
                <a:gridCol w="1216771">
                  <a:extLst>
                    <a:ext uri="{9D8B030D-6E8A-4147-A177-3AD203B41FA5}">
                      <a16:colId xmlns:a16="http://schemas.microsoft.com/office/drawing/2014/main" val="4033566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Nova" panose="020B0504020202020204" pitchFamily="34" charset="0"/>
                        </a:rPr>
                        <a:t>Id</a:t>
                      </a:r>
                      <a:r>
                        <a:rPr lang="ko-KR" altLang="en-US" sz="1400" dirty="0">
                          <a:latin typeface="Arial Nova" panose="020B05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Hours_from</a:t>
                      </a: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_</a:t>
                      </a:r>
                    </a:p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start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Power_usage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hour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Day_of_week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Hours_from</a:t>
                      </a: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_</a:t>
                      </a:r>
                    </a:p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start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Categorical_id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ID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TIME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TARGET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STATIC_INPUT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1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48413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DC5DD8-0D0A-40BA-9847-C9433BAA223E}"/>
              </a:ext>
            </a:extLst>
          </p:cNvPr>
          <p:cNvSpPr/>
          <p:nvPr/>
        </p:nvSpPr>
        <p:spPr>
          <a:xfrm>
            <a:off x="487809" y="515845"/>
            <a:ext cx="10805375" cy="9233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kumimoji="0" lang="en-US" altLang="ko-KR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+mj-ea"/>
                <a:cs typeface="+mj-cs"/>
                <a:sym typeface="Gill Sans MT"/>
              </a:rPr>
              <a:t>ef _</a:t>
            </a:r>
            <a:r>
              <a:rPr kumimoji="0" lang="en-US" altLang="ko-KR" sz="1800" i="0" u="none" strike="noStrike" normalizeH="0" baseline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+mj-ea"/>
                <a:cs typeface="+mj-cs"/>
                <a:sym typeface="Gill Sans MT"/>
              </a:rPr>
              <a:t>batch_data</a:t>
            </a:r>
            <a:r>
              <a:rPr kumimoji="0" lang="en-US" altLang="ko-KR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+mj-ea"/>
                <a:cs typeface="+mj-cs"/>
                <a:sym typeface="Gill Sans MT"/>
              </a:rPr>
              <a:t>(</a:t>
            </a:r>
            <a:r>
              <a:rPr kumimoji="0" lang="en-US" altLang="ko-KR" sz="1800" i="0" u="none" strike="noStrike" normalizeH="0" baseline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+mj-ea"/>
                <a:cs typeface="+mj-cs"/>
                <a:sym typeface="Gill Sans MT"/>
              </a:rPr>
              <a:t>self,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normalizeH="0" baseline="0" dirty="0">
                <a:ln/>
                <a:solidFill>
                  <a:schemeClr val="accent4"/>
                </a:solidFill>
                <a:uFillTx/>
                <a:latin typeface="+mj-lt"/>
                <a:ea typeface="+mj-ea"/>
                <a:cs typeface="+mj-cs"/>
                <a:sym typeface="Gill Sans MT"/>
              </a:rPr>
              <a:t>      …….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n/>
                <a:solidFill>
                  <a:schemeClr val="accent4"/>
                </a:solidFill>
              </a:rPr>
              <a:t> # Returns : Batched </a:t>
            </a:r>
            <a:r>
              <a:rPr lang="en-US" altLang="ko-KR" b="1" dirty="0" err="1">
                <a:ln/>
                <a:solidFill>
                  <a:schemeClr val="accent4"/>
                </a:solidFill>
              </a:rPr>
              <a:t>Numpy</a:t>
            </a:r>
            <a:r>
              <a:rPr lang="en-US" altLang="ko-KR" b="1" dirty="0">
                <a:ln/>
                <a:solidFill>
                  <a:schemeClr val="accent4"/>
                </a:solidFill>
              </a:rPr>
              <a:t> array with shape ( ?,</a:t>
            </a:r>
            <a:r>
              <a:rPr lang="en-US" altLang="ko-KR" b="1" dirty="0" err="1">
                <a:ln/>
                <a:solidFill>
                  <a:schemeClr val="accent4"/>
                </a:solidFill>
              </a:rPr>
              <a:t>self.time_steps,self.input_size</a:t>
            </a:r>
            <a:r>
              <a:rPr lang="en-US" altLang="ko-KR" b="1" dirty="0">
                <a:ln/>
                <a:solidFill>
                  <a:schemeClr val="accent4"/>
                </a:solidFill>
              </a:rPr>
              <a:t>)</a:t>
            </a:r>
            <a:endParaRPr kumimoji="0" lang="ko-KR" altLang="en-US" sz="1800" b="1" i="0" u="none" strike="noStrike" normalizeH="0" baseline="0" dirty="0">
              <a:ln/>
              <a:solidFill>
                <a:schemeClr val="accent4"/>
              </a:solidFill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5DB59-A10D-4CFF-8D07-D259B0B82966}"/>
              </a:ext>
            </a:extLst>
          </p:cNvPr>
          <p:cNvSpPr/>
          <p:nvPr/>
        </p:nvSpPr>
        <p:spPr>
          <a:xfrm>
            <a:off x="2099257" y="2078746"/>
            <a:ext cx="798490" cy="646329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Power_usage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한강체 L" panose="02020603020101020101" pitchFamily="18" charset="-127"/>
              <a:ea typeface="08서울한강체 L" panose="02020603020101020101" pitchFamily="18" charset="-127"/>
              <a:sym typeface="Gill Sans M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701D69-1F15-4670-8AC8-B08C1E661B35}"/>
              </a:ext>
            </a:extLst>
          </p:cNvPr>
          <p:cNvSpPr/>
          <p:nvPr/>
        </p:nvSpPr>
        <p:spPr>
          <a:xfrm>
            <a:off x="3063026" y="2078746"/>
            <a:ext cx="798490" cy="646329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08서울한강체 L" panose="02020603020101020101" pitchFamily="18" charset="-127"/>
                <a:ea typeface="08서울한강체 L" panose="02020603020101020101" pitchFamily="18" charset="-127"/>
                <a:sym typeface="Gill Sans MT"/>
              </a:rPr>
              <a:t>Hour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EC0B41-12F1-4B30-9AC4-72174CB8CB21}"/>
              </a:ext>
            </a:extLst>
          </p:cNvPr>
          <p:cNvSpPr/>
          <p:nvPr/>
        </p:nvSpPr>
        <p:spPr>
          <a:xfrm>
            <a:off x="4026795" y="2047968"/>
            <a:ext cx="798490" cy="707884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08서울한강체 L" panose="02020603020101020101" pitchFamily="18" charset="-127"/>
                <a:ea typeface="08서울한강체 L" panose="02020603020101020101" pitchFamily="18" charset="-127"/>
                <a:sym typeface="Gill Sans MT"/>
              </a:rPr>
              <a:t>DAY OF WEEK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2BA4EA-E703-41A9-90CD-7565561287A8}"/>
              </a:ext>
            </a:extLst>
          </p:cNvPr>
          <p:cNvSpPr/>
          <p:nvPr/>
        </p:nvSpPr>
        <p:spPr>
          <a:xfrm>
            <a:off x="4990564" y="2017191"/>
            <a:ext cx="798490" cy="707884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Hours From Start</a:t>
            </a:r>
            <a:endParaRPr kumimoji="0" lang="en-US" altLang="ko-KR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한강체 L" panose="02020603020101020101" pitchFamily="18" charset="-127"/>
              <a:ea typeface="08서울한강체 L" panose="02020603020101020101" pitchFamily="18" charset="-127"/>
              <a:sym typeface="Gill Sans MT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2CA99A-4BA7-4DC9-BAD5-4414781C7AF7}"/>
              </a:ext>
            </a:extLst>
          </p:cNvPr>
          <p:cNvSpPr/>
          <p:nvPr/>
        </p:nvSpPr>
        <p:spPr>
          <a:xfrm>
            <a:off x="5954333" y="2017191"/>
            <a:ext cx="798490" cy="707884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08서울한강체 L" panose="02020603020101020101" pitchFamily="18" charset="-127"/>
                <a:ea typeface="08서울한강체 L" panose="02020603020101020101" pitchFamily="18" charset="-127"/>
                <a:sym typeface="Gill Sans MT"/>
              </a:rPr>
              <a:t>Categorica</a:t>
            </a:r>
            <a:endParaRPr kumimoji="0" lang="en-US" altLang="ko-KR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한강체 L" panose="02020603020101020101" pitchFamily="18" charset="-127"/>
              <a:ea typeface="08서울한강체 L" panose="02020603020101020101" pitchFamily="18" charset="-127"/>
              <a:sym typeface="Gill Sans MT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id</a:t>
            </a:r>
            <a:endParaRPr kumimoji="0" lang="en-US" altLang="ko-KR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한강체 L" panose="02020603020101020101" pitchFamily="18" charset="-127"/>
              <a:ea typeface="08서울한강체 L" panose="02020603020101020101" pitchFamily="18" charset="-127"/>
              <a:sym typeface="Gill Sans MT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38F34A-4DE4-4FFE-8309-251897F9ABE1}"/>
              </a:ext>
            </a:extLst>
          </p:cNvPr>
          <p:cNvSpPr/>
          <p:nvPr/>
        </p:nvSpPr>
        <p:spPr>
          <a:xfrm>
            <a:off x="1792250" y="1806316"/>
            <a:ext cx="5306096" cy="1300766"/>
          </a:xfrm>
          <a:prstGeom prst="rect">
            <a:avLst/>
          </a:prstGeom>
          <a:solidFill>
            <a:srgbClr val="FFFFFF">
              <a:alpha val="39000"/>
            </a:srgbClr>
          </a:solidFill>
          <a:ln w="28575" cap="flat">
            <a:solidFill>
              <a:srgbClr val="D26F4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EBF2DC-3108-4C32-A7A7-A41D39A5BB8F}"/>
              </a:ext>
            </a:extLst>
          </p:cNvPr>
          <p:cNvSpPr txBox="1"/>
          <p:nvPr/>
        </p:nvSpPr>
        <p:spPr>
          <a:xfrm>
            <a:off x="8543537" y="3129566"/>
            <a:ext cx="19447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D26F42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Time step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D26F42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개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D26F42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D26F42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77E18-3FB9-4CC1-A53E-B13B1CDC244F}"/>
              </a:ext>
            </a:extLst>
          </p:cNvPr>
          <p:cNvSpPr txBox="1"/>
          <p:nvPr/>
        </p:nvSpPr>
        <p:spPr>
          <a:xfrm>
            <a:off x="3945788" y="3728435"/>
            <a:ext cx="19447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D26F42"/>
                </a:solidFill>
              </a:rPr>
              <a:t>…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D26F42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541165-5F5F-4B01-80F5-1157B5C5F729}"/>
              </a:ext>
            </a:extLst>
          </p:cNvPr>
          <p:cNvSpPr/>
          <p:nvPr/>
        </p:nvSpPr>
        <p:spPr>
          <a:xfrm>
            <a:off x="1296414" y="1519708"/>
            <a:ext cx="6297769" cy="4417453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2AFA0-1EB0-4767-91E8-D21E527880A3}"/>
              </a:ext>
            </a:extLst>
          </p:cNvPr>
          <p:cNvSpPr txBox="1"/>
          <p:nvPr/>
        </p:nvSpPr>
        <p:spPr>
          <a:xfrm>
            <a:off x="6997364" y="6061588"/>
            <a:ext cx="19447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FF99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Batch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FF99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개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FF99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FF99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30002A-CA55-4A7D-A95B-BD421B7FDC75}"/>
              </a:ext>
            </a:extLst>
          </p:cNvPr>
          <p:cNvSpPr txBox="1"/>
          <p:nvPr/>
        </p:nvSpPr>
        <p:spPr>
          <a:xfrm>
            <a:off x="9052337" y="3913100"/>
            <a:ext cx="19447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FF99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…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FF99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8AD91-F43D-4FAF-8109-81D44846466D}"/>
              </a:ext>
            </a:extLst>
          </p:cNvPr>
          <p:cNvSpPr txBox="1"/>
          <p:nvPr/>
        </p:nvSpPr>
        <p:spPr>
          <a:xfrm>
            <a:off x="70441" y="33198"/>
            <a:ext cx="19447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/>
                </a:solidFill>
              </a:rPr>
              <a:t>p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er id (=</a:t>
            </a:r>
            <a:r>
              <a:rPr kumimoji="0" lang="en-US" altLang="ko-KR" sz="18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itendity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)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712367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및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목적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Variable Selection Networks = VSN"/>
          <p:cNvSpPr txBox="1"/>
          <p:nvPr/>
        </p:nvSpPr>
        <p:spPr>
          <a:xfrm>
            <a:off x="229790" y="148873"/>
            <a:ext cx="5792836" cy="615553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– 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The UCI electricity Load Diagrams Dataset  </a:t>
            </a:r>
            <a:r>
              <a:rPr sz="1600" dirty="0">
                <a:latin typeface="American Typewriter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298" name="12월 아이스크림의 예측 판매량은 ?"/>
          <p:cNvSpPr txBox="1"/>
          <p:nvPr/>
        </p:nvSpPr>
        <p:spPr>
          <a:xfrm>
            <a:off x="184721" y="938530"/>
            <a:ext cx="435471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Electricity consumption of 370 customers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Feature 개수만큼 (j개)">
            <a:extLst>
              <a:ext uri="{FF2B5EF4-FFF2-40B4-BE49-F238E27FC236}">
                <a16:creationId xmlns:a16="http://schemas.microsoft.com/office/drawing/2014/main" id="{C8137E61-A8FB-4B7C-BE4E-F205CB4DCFDA}"/>
              </a:ext>
            </a:extLst>
          </p:cNvPr>
          <p:cNvSpPr txBox="1"/>
          <p:nvPr/>
        </p:nvSpPr>
        <p:spPr>
          <a:xfrm>
            <a:off x="239634" y="1376223"/>
            <a:ext cx="345382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~ 168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24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(169 ~192)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1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066D0AB1-F8CA-4F0C-847B-EC75A9EE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1742538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47990-418A-46A4-9C3D-F2424E9EBAB8}"/>
              </a:ext>
            </a:extLst>
          </p:cNvPr>
          <p:cNvSpPr txBox="1"/>
          <p:nvPr/>
        </p:nvSpPr>
        <p:spPr>
          <a:xfrm>
            <a:off x="3161644" y="1816933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=24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0DCA22-5E14-4772-8E9E-5C8C95D8E714}"/>
              </a:ext>
            </a:extLst>
          </p:cNvPr>
          <p:cNvSpPr txBox="1"/>
          <p:nvPr/>
        </p:nvSpPr>
        <p:spPr>
          <a:xfrm>
            <a:off x="1846749" y="2345808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t=169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A95BD2-9466-4047-B1DD-C88426DA992C}"/>
              </a:ext>
            </a:extLst>
          </p:cNvPr>
          <p:cNvSpPr txBox="1"/>
          <p:nvPr/>
        </p:nvSpPr>
        <p:spPr>
          <a:xfrm>
            <a:off x="1846749" y="167843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t=192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35" name="IMG_C0F105697AC3-1.jpeg" descr="IMG_C0F105697AC3-1.jpeg">
            <a:extLst>
              <a:ext uri="{FF2B5EF4-FFF2-40B4-BE49-F238E27FC236}">
                <a16:creationId xmlns:a16="http://schemas.microsoft.com/office/drawing/2014/main" id="{5BF4BF2E-0993-4D36-A031-B42DDEC7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248262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2A974E4-786B-42B3-A84C-9F76B32F1B57}"/>
              </a:ext>
            </a:extLst>
          </p:cNvPr>
          <p:cNvSpPr txBox="1"/>
          <p:nvPr/>
        </p:nvSpPr>
        <p:spPr>
          <a:xfrm>
            <a:off x="7373733" y="2576838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    …    t=168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C74A76-EE4B-4B8C-A04C-51507FFBC911}"/>
              </a:ext>
            </a:extLst>
          </p:cNvPr>
          <p:cNvSpPr txBox="1"/>
          <p:nvPr/>
        </p:nvSpPr>
        <p:spPr>
          <a:xfrm>
            <a:off x="8706346" y="179652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t=169         t=170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8" name="Feature 개수만큼 (j개)">
            <a:extLst>
              <a:ext uri="{FF2B5EF4-FFF2-40B4-BE49-F238E27FC236}">
                <a16:creationId xmlns:a16="http://schemas.microsoft.com/office/drawing/2014/main" id="{3F235856-69EC-406C-8ABA-3DAA1BB097F3}"/>
              </a:ext>
            </a:extLst>
          </p:cNvPr>
          <p:cNvSpPr txBox="1"/>
          <p:nvPr/>
        </p:nvSpPr>
        <p:spPr>
          <a:xfrm>
            <a:off x="229790" y="3183186"/>
            <a:ext cx="345382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 ~ 169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24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(193 ~384)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9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65151AEB-351B-46BE-962E-A1D84FBF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3737184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DF6471C-7BCA-4AD4-8CBF-537E3038E7FC}"/>
              </a:ext>
            </a:extLst>
          </p:cNvPr>
          <p:cNvSpPr txBox="1"/>
          <p:nvPr/>
        </p:nvSpPr>
        <p:spPr>
          <a:xfrm>
            <a:off x="3161644" y="3811579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=24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6D374F-50B6-4233-A5B1-5890AE141F21}"/>
              </a:ext>
            </a:extLst>
          </p:cNvPr>
          <p:cNvSpPr txBox="1"/>
          <p:nvPr/>
        </p:nvSpPr>
        <p:spPr>
          <a:xfrm>
            <a:off x="1846749" y="434045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t=193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DB59D-75FD-4B12-BA74-BD1064BC0F99}"/>
              </a:ext>
            </a:extLst>
          </p:cNvPr>
          <p:cNvSpPr txBox="1"/>
          <p:nvPr/>
        </p:nvSpPr>
        <p:spPr>
          <a:xfrm>
            <a:off x="1846749" y="3673080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t=384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43" name="IMG_C0F105697AC3-1.jpeg" descr="IMG_C0F105697AC3-1.jpeg">
            <a:extLst>
              <a:ext uri="{FF2B5EF4-FFF2-40B4-BE49-F238E27FC236}">
                <a16:creationId xmlns:a16="http://schemas.microsoft.com/office/drawing/2014/main" id="{90B644DE-8B37-4912-9974-6C3B41F9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3313983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0B5DFAA-F1F0-44F0-A403-63B650F0500A}"/>
              </a:ext>
            </a:extLst>
          </p:cNvPr>
          <p:cNvSpPr txBox="1"/>
          <p:nvPr/>
        </p:nvSpPr>
        <p:spPr>
          <a:xfrm>
            <a:off x="7373733" y="5642559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t=2    …    t=169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CD8937-DEDE-4A98-B1B0-F08289875555}"/>
              </a:ext>
            </a:extLst>
          </p:cNvPr>
          <p:cNvSpPr txBox="1"/>
          <p:nvPr/>
        </p:nvSpPr>
        <p:spPr>
          <a:xfrm>
            <a:off x="8706346" y="3245373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t=170         t=171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7" name="Feature 개수만큼 (j개)">
            <a:extLst>
              <a:ext uri="{FF2B5EF4-FFF2-40B4-BE49-F238E27FC236}">
                <a16:creationId xmlns:a16="http://schemas.microsoft.com/office/drawing/2014/main" id="{9A8FCC92-C0BB-4858-A046-8922FC8AF0D0}"/>
              </a:ext>
            </a:extLst>
          </p:cNvPr>
          <p:cNvSpPr txBox="1"/>
          <p:nvPr/>
        </p:nvSpPr>
        <p:spPr>
          <a:xfrm>
            <a:off x="3514703" y="5226372"/>
            <a:ext cx="25744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…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409354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">
            <a:extLst>
              <a:ext uri="{FF2B5EF4-FFF2-40B4-BE49-F238E27FC236}">
                <a16:creationId xmlns:a16="http://schemas.microsoft.com/office/drawing/2014/main" id="{D449AA27-6613-4F13-BB0B-269C4D3EBB01}"/>
              </a:ext>
            </a:extLst>
          </p:cNvPr>
          <p:cNvSpPr/>
          <p:nvPr/>
        </p:nvSpPr>
        <p:spPr>
          <a:xfrm>
            <a:off x="229790" y="3790613"/>
            <a:ext cx="4868400" cy="1716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19" rIns="45719" anchor="ctr"/>
          <a:lstStyle/>
          <a:p>
            <a:endParaRPr/>
          </a:p>
        </p:txBody>
      </p:sp>
      <p:sp>
        <p:nvSpPr>
          <p:cNvPr id="296" name="Variable Selection Networks = VSN"/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 – 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The UCI PEM-SF Traffic Dataset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선">
            <a:extLst>
              <a:ext uri="{FF2B5EF4-FFF2-40B4-BE49-F238E27FC236}">
                <a16:creationId xmlns:a16="http://schemas.microsoft.com/office/drawing/2014/main" id="{06992E48-5592-4C55-83C8-71A370609E87}"/>
              </a:ext>
            </a:extLst>
          </p:cNvPr>
          <p:cNvSpPr/>
          <p:nvPr/>
        </p:nvSpPr>
        <p:spPr>
          <a:xfrm>
            <a:off x="2189868" y="4117271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" name="선 선" descr="선 선">
            <a:extLst>
              <a:ext uri="{FF2B5EF4-FFF2-40B4-BE49-F238E27FC236}">
                <a16:creationId xmlns:a16="http://schemas.microsoft.com/office/drawing/2014/main" id="{D8FF151C-CE81-4F94-BFE2-5763AF0BF90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62963" y="4328559"/>
            <a:ext cx="659286" cy="299399"/>
          </a:xfrm>
          <a:prstGeom prst="rect">
            <a:avLst/>
          </a:prstGeom>
        </p:spPr>
      </p:pic>
      <p:sp>
        <p:nvSpPr>
          <p:cNvPr id="60" name="현재 시점 (t)">
            <a:extLst>
              <a:ext uri="{FF2B5EF4-FFF2-40B4-BE49-F238E27FC236}">
                <a16:creationId xmlns:a16="http://schemas.microsoft.com/office/drawing/2014/main" id="{6DF03E66-4F14-4FA6-B701-693BF3494608}"/>
              </a:ext>
            </a:extLst>
          </p:cNvPr>
          <p:cNvSpPr txBox="1"/>
          <p:nvPr/>
        </p:nvSpPr>
        <p:spPr>
          <a:xfrm>
            <a:off x="1884547" y="4862725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(t)</a:t>
            </a:r>
          </a:p>
        </p:txBody>
      </p:sp>
      <p:pic>
        <p:nvPicPr>
          <p:cNvPr id="61" name="선 선" descr="선 선">
            <a:extLst>
              <a:ext uri="{FF2B5EF4-FFF2-40B4-BE49-F238E27FC236}">
                <a16:creationId xmlns:a16="http://schemas.microsoft.com/office/drawing/2014/main" id="{4F20F210-52F1-41DF-9B54-C6D9D13282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247263" y="4304212"/>
            <a:ext cx="659286" cy="299399"/>
          </a:xfrm>
          <a:prstGeom prst="rect">
            <a:avLst/>
          </a:prstGeom>
        </p:spPr>
      </p:pic>
      <p:sp>
        <p:nvSpPr>
          <p:cNvPr id="62" name="t 시점 이후 예측값은?">
            <a:extLst>
              <a:ext uri="{FF2B5EF4-FFF2-40B4-BE49-F238E27FC236}">
                <a16:creationId xmlns:a16="http://schemas.microsoft.com/office/drawing/2014/main" id="{EA5AB929-F9D4-4462-AABC-233BF97BF2FB}"/>
              </a:ext>
            </a:extLst>
          </p:cNvPr>
          <p:cNvSpPr txBox="1"/>
          <p:nvPr/>
        </p:nvSpPr>
        <p:spPr>
          <a:xfrm>
            <a:off x="3231334" y="4881598"/>
            <a:ext cx="186685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>
                <a:latin typeface="Brush Script MT Italic"/>
                <a:ea typeface="08서울남산체 EB" panose="02020603020101020101" pitchFamily="18" charset="-127"/>
                <a:sym typeface="Brush Script MT Italic"/>
              </a:rPr>
              <a:t>다음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24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시간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63" name="선">
            <a:extLst>
              <a:ext uri="{FF2B5EF4-FFF2-40B4-BE49-F238E27FC236}">
                <a16:creationId xmlns:a16="http://schemas.microsoft.com/office/drawing/2014/main" id="{13B8DE1F-A414-4F16-A5AB-0B9FF3BE0667}"/>
              </a:ext>
            </a:extLst>
          </p:cNvPr>
          <p:cNvSpPr/>
          <p:nvPr/>
        </p:nvSpPr>
        <p:spPr>
          <a:xfrm>
            <a:off x="780168" y="4121048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4" name="선 선" descr="선 선">
            <a:extLst>
              <a:ext uri="{FF2B5EF4-FFF2-40B4-BE49-F238E27FC236}">
                <a16:creationId xmlns:a16="http://schemas.microsoft.com/office/drawing/2014/main" id="{D35A55A2-1B95-4886-922A-0940D0A4048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78663" y="4340040"/>
            <a:ext cx="659286" cy="299399"/>
          </a:xfrm>
          <a:prstGeom prst="rect">
            <a:avLst/>
          </a:prstGeom>
        </p:spPr>
      </p:pic>
      <p:sp>
        <p:nvSpPr>
          <p:cNvPr id="66" name="현재 시점 - k시점…">
            <a:extLst>
              <a:ext uri="{FF2B5EF4-FFF2-40B4-BE49-F238E27FC236}">
                <a16:creationId xmlns:a16="http://schemas.microsoft.com/office/drawing/2014/main" id="{FDD0B9A5-1E91-42F6-B4C3-0AC07720FA06}"/>
              </a:ext>
            </a:extLst>
          </p:cNvPr>
          <p:cNvSpPr txBox="1"/>
          <p:nvPr/>
        </p:nvSpPr>
        <p:spPr>
          <a:xfrm>
            <a:off x="273679" y="4807902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</a:t>
            </a:r>
            <a:r>
              <a:rPr lang="en-US" altLang="ko-KR" dirty="0"/>
              <a:t>Window</a:t>
            </a:r>
          </a:p>
        </p:txBody>
      </p:sp>
      <p:sp>
        <p:nvSpPr>
          <p:cNvPr id="69" name="직사각형">
            <a:extLst>
              <a:ext uri="{FF2B5EF4-FFF2-40B4-BE49-F238E27FC236}">
                <a16:creationId xmlns:a16="http://schemas.microsoft.com/office/drawing/2014/main" id="{22D3C46E-42F1-4DC0-9CCF-95FC34E4D23F}"/>
              </a:ext>
            </a:extLst>
          </p:cNvPr>
          <p:cNvSpPr/>
          <p:nvPr/>
        </p:nvSpPr>
        <p:spPr>
          <a:xfrm>
            <a:off x="5567343" y="3603286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0" name="이용할 features 4가지">
            <a:extLst>
              <a:ext uri="{FF2B5EF4-FFF2-40B4-BE49-F238E27FC236}">
                <a16:creationId xmlns:a16="http://schemas.microsoft.com/office/drawing/2014/main" id="{49DCABE9-5EEA-448C-A7D5-BB8DEEC5175B}"/>
              </a:ext>
            </a:extLst>
          </p:cNvPr>
          <p:cNvSpPr txBox="1"/>
          <p:nvPr/>
        </p:nvSpPr>
        <p:spPr>
          <a:xfrm>
            <a:off x="5567343" y="3239318"/>
            <a:ext cx="255294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2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 </a:t>
            </a:r>
            <a:endParaRPr strike="sngStrike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1" name="선">
            <a:extLst>
              <a:ext uri="{FF2B5EF4-FFF2-40B4-BE49-F238E27FC236}">
                <a16:creationId xmlns:a16="http://schemas.microsoft.com/office/drawing/2014/main" id="{84E8205D-C2BB-4EFE-A059-FD664280E49A}"/>
              </a:ext>
            </a:extLst>
          </p:cNvPr>
          <p:cNvSpPr/>
          <p:nvPr/>
        </p:nvSpPr>
        <p:spPr>
          <a:xfrm>
            <a:off x="5762978" y="3841916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" name="선">
            <a:extLst>
              <a:ext uri="{FF2B5EF4-FFF2-40B4-BE49-F238E27FC236}">
                <a16:creationId xmlns:a16="http://schemas.microsoft.com/office/drawing/2014/main" id="{664BF5CA-EF94-41CF-B4F3-93E48F8E9CDE}"/>
              </a:ext>
            </a:extLst>
          </p:cNvPr>
          <p:cNvSpPr/>
          <p:nvPr/>
        </p:nvSpPr>
        <p:spPr>
          <a:xfrm>
            <a:off x="7172678" y="3841916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t-k : t 까지의…">
            <a:extLst>
              <a:ext uri="{FF2B5EF4-FFF2-40B4-BE49-F238E27FC236}">
                <a16:creationId xmlns:a16="http://schemas.microsoft.com/office/drawing/2014/main" id="{95C32023-41D8-448D-AACF-68E0AE8495CE}"/>
              </a:ext>
            </a:extLst>
          </p:cNvPr>
          <p:cNvSpPr txBox="1"/>
          <p:nvPr/>
        </p:nvSpPr>
        <p:spPr>
          <a:xfrm>
            <a:off x="5925565" y="3869497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74" name="선">
            <a:extLst>
              <a:ext uri="{FF2B5EF4-FFF2-40B4-BE49-F238E27FC236}">
                <a16:creationId xmlns:a16="http://schemas.microsoft.com/office/drawing/2014/main" id="{F360EE2E-4304-4C55-A1DA-1B86416D3AC6}"/>
              </a:ext>
            </a:extLst>
          </p:cNvPr>
          <p:cNvSpPr/>
          <p:nvPr/>
        </p:nvSpPr>
        <p:spPr>
          <a:xfrm>
            <a:off x="5762978" y="4491024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선">
            <a:extLst>
              <a:ext uri="{FF2B5EF4-FFF2-40B4-BE49-F238E27FC236}">
                <a16:creationId xmlns:a16="http://schemas.microsoft.com/office/drawing/2014/main" id="{DA5905D2-A00D-49D5-AA25-F2D272071DC4}"/>
              </a:ext>
            </a:extLst>
          </p:cNvPr>
          <p:cNvSpPr/>
          <p:nvPr/>
        </p:nvSpPr>
        <p:spPr>
          <a:xfrm>
            <a:off x="7172678" y="4491024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t-k : t 까지의…">
            <a:extLst>
              <a:ext uri="{FF2B5EF4-FFF2-40B4-BE49-F238E27FC236}">
                <a16:creationId xmlns:a16="http://schemas.microsoft.com/office/drawing/2014/main" id="{89D61385-88E9-4743-B706-B7F0FD9D7842}"/>
              </a:ext>
            </a:extLst>
          </p:cNvPr>
          <p:cNvSpPr txBox="1"/>
          <p:nvPr/>
        </p:nvSpPr>
        <p:spPr>
          <a:xfrm>
            <a:off x="5925565" y="4509646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77" name="선">
            <a:extLst>
              <a:ext uri="{FF2B5EF4-FFF2-40B4-BE49-F238E27FC236}">
                <a16:creationId xmlns:a16="http://schemas.microsoft.com/office/drawing/2014/main" id="{890FA064-92E4-47BE-A99A-46713C9D16FC}"/>
              </a:ext>
            </a:extLst>
          </p:cNvPr>
          <p:cNvSpPr/>
          <p:nvPr/>
        </p:nvSpPr>
        <p:spPr>
          <a:xfrm>
            <a:off x="5762978" y="5140132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선">
            <a:extLst>
              <a:ext uri="{FF2B5EF4-FFF2-40B4-BE49-F238E27FC236}">
                <a16:creationId xmlns:a16="http://schemas.microsoft.com/office/drawing/2014/main" id="{7E7E181E-340F-4777-8BA5-AAA5B5093004}"/>
              </a:ext>
            </a:extLst>
          </p:cNvPr>
          <p:cNvSpPr/>
          <p:nvPr/>
        </p:nvSpPr>
        <p:spPr>
          <a:xfrm>
            <a:off x="7172678" y="5131173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" name="t-k : t + t 까지의…">
            <a:extLst>
              <a:ext uri="{FF2B5EF4-FFF2-40B4-BE49-F238E27FC236}">
                <a16:creationId xmlns:a16="http://schemas.microsoft.com/office/drawing/2014/main" id="{E0524FC9-A2E3-4FA2-8CB0-D63B8D986B0E}"/>
              </a:ext>
            </a:extLst>
          </p:cNvPr>
          <p:cNvSpPr txBox="1"/>
          <p:nvPr/>
        </p:nvSpPr>
        <p:spPr>
          <a:xfrm>
            <a:off x="6690791" y="5149795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+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24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80" name="Static covariates…">
            <a:extLst>
              <a:ext uri="{FF2B5EF4-FFF2-40B4-BE49-F238E27FC236}">
                <a16:creationId xmlns:a16="http://schemas.microsoft.com/office/drawing/2014/main" id="{A1519F48-D3B2-4609-919B-C76E6926D938}"/>
              </a:ext>
            </a:extLst>
          </p:cNvPr>
          <p:cNvSpPr txBox="1"/>
          <p:nvPr/>
        </p:nvSpPr>
        <p:spPr>
          <a:xfrm>
            <a:off x="9494265" y="3814217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9EC71E3E-1523-46F7-A17D-DE02A9070658}"/>
              </a:ext>
            </a:extLst>
          </p:cNvPr>
          <p:cNvSpPr/>
          <p:nvPr/>
        </p:nvSpPr>
        <p:spPr>
          <a:xfrm>
            <a:off x="6397819" y="4107775"/>
            <a:ext cx="1158949" cy="1050118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82" name="곱하기 기호 81">
            <a:extLst>
              <a:ext uri="{FF2B5EF4-FFF2-40B4-BE49-F238E27FC236}">
                <a16:creationId xmlns:a16="http://schemas.microsoft.com/office/drawing/2014/main" id="{2BD9AEFA-625A-402F-A9E6-774119A31C0F}"/>
              </a:ext>
            </a:extLst>
          </p:cNvPr>
          <p:cNvSpPr/>
          <p:nvPr/>
        </p:nvSpPr>
        <p:spPr>
          <a:xfrm>
            <a:off x="9503483" y="3988112"/>
            <a:ext cx="1158949" cy="1050118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10608064-87CC-4E46-9ECE-E58DA0BB8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42656"/>
              </p:ext>
            </p:extLst>
          </p:nvPr>
        </p:nvGraphicFramePr>
        <p:xfrm>
          <a:off x="229790" y="1540882"/>
          <a:ext cx="9154632" cy="12242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02010">
                  <a:extLst>
                    <a:ext uri="{9D8B030D-6E8A-4147-A177-3AD203B41FA5}">
                      <a16:colId xmlns:a16="http://schemas.microsoft.com/office/drawing/2014/main" val="3120299097"/>
                    </a:ext>
                  </a:extLst>
                </a:gridCol>
                <a:gridCol w="1321478">
                  <a:extLst>
                    <a:ext uri="{9D8B030D-6E8A-4147-A177-3AD203B41FA5}">
                      <a16:colId xmlns:a16="http://schemas.microsoft.com/office/drawing/2014/main" val="3832616097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2551176676"/>
                    </a:ext>
                  </a:extLst>
                </a:gridCol>
                <a:gridCol w="1376050">
                  <a:extLst>
                    <a:ext uri="{9D8B030D-6E8A-4147-A177-3AD203B41FA5}">
                      <a16:colId xmlns:a16="http://schemas.microsoft.com/office/drawing/2014/main" val="3864186974"/>
                    </a:ext>
                  </a:extLst>
                </a:gridCol>
                <a:gridCol w="1379951">
                  <a:extLst>
                    <a:ext uri="{9D8B030D-6E8A-4147-A177-3AD203B41FA5}">
                      <a16:colId xmlns:a16="http://schemas.microsoft.com/office/drawing/2014/main" val="2319596375"/>
                    </a:ext>
                  </a:extLst>
                </a:gridCol>
                <a:gridCol w="1281583">
                  <a:extLst>
                    <a:ext uri="{9D8B030D-6E8A-4147-A177-3AD203B41FA5}">
                      <a16:colId xmlns:a16="http://schemas.microsoft.com/office/drawing/2014/main" val="114041657"/>
                    </a:ext>
                  </a:extLst>
                </a:gridCol>
                <a:gridCol w="1216771">
                  <a:extLst>
                    <a:ext uri="{9D8B030D-6E8A-4147-A177-3AD203B41FA5}">
                      <a16:colId xmlns:a16="http://schemas.microsoft.com/office/drawing/2014/main" val="4033566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Nova" panose="020B0504020202020204" pitchFamily="34" charset="0"/>
                        </a:rPr>
                        <a:t>Id</a:t>
                      </a:r>
                      <a:r>
                        <a:rPr lang="ko-KR" altLang="en-US" sz="1400" dirty="0">
                          <a:latin typeface="Arial Nova" panose="020B05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Hours_from</a:t>
                      </a: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_</a:t>
                      </a:r>
                    </a:p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start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values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Time_on_day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Day_of_week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Hours_from</a:t>
                      </a: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_</a:t>
                      </a:r>
                    </a:p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start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Categorical_id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ID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TIME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TARGET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STATIC_INPUT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11365"/>
                  </a:ext>
                </a:extLst>
              </a:tr>
            </a:tbl>
          </a:graphicData>
        </a:graphic>
      </p:graphicFrame>
      <p:sp>
        <p:nvSpPr>
          <p:cNvPr id="33" name="Feature 개수만큼 (j개)">
            <a:extLst>
              <a:ext uri="{FF2B5EF4-FFF2-40B4-BE49-F238E27FC236}">
                <a16:creationId xmlns:a16="http://schemas.microsoft.com/office/drawing/2014/main" id="{277ED563-557B-4634-96F4-2662828BE8FB}"/>
              </a:ext>
            </a:extLst>
          </p:cNvPr>
          <p:cNvSpPr txBox="1"/>
          <p:nvPr/>
        </p:nvSpPr>
        <p:spPr>
          <a:xfrm>
            <a:off x="193134" y="1107393"/>
            <a:ext cx="214898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440 route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freeways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20898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Variable Selection Networks = VSN"/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 – </a:t>
            </a:r>
            <a:r>
              <a:rPr lang="en-US" altLang="ko-KR" sz="1600" dirty="0" err="1">
                <a:latin typeface="American Typewriter"/>
                <a:ea typeface="08서울남산체 EB" panose="02020603020101020101" pitchFamily="18" charset="-127"/>
              </a:rPr>
              <a:t>Favorita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 Grocery Sales Dataset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  <p:sp>
        <p:nvSpPr>
          <p:cNvPr id="298" name="12월 아이스크림의 예측 판매량은 ?"/>
          <p:cNvSpPr txBox="1"/>
          <p:nvPr/>
        </p:nvSpPr>
        <p:spPr>
          <a:xfrm>
            <a:off x="171589" y="661330"/>
            <a:ext cx="865557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8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개의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dataset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hlinkClick r:id="rId2"/>
              </a:rPr>
              <a:t>https://www.kaggle.com/c/favorita-grocery-sales-forecasting/rules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60AC39A-B9A6-4635-86F3-E523DBB4F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9" y="1228502"/>
            <a:ext cx="2549345" cy="2147494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F7EE9F92-21BC-4BB0-84AB-E0F61F5C52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9" y="3827907"/>
            <a:ext cx="3585157" cy="2126197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8BA7CE97-99F1-4150-93F3-F159B8CF4F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77" y="1239150"/>
            <a:ext cx="3177647" cy="2126198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885A1EC2-3AA3-4711-A972-784DB9698C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65" y="1239150"/>
            <a:ext cx="2414140" cy="4797395"/>
          </a:xfrm>
          <a:prstGeom prst="rect">
            <a:avLst/>
          </a:prstGeom>
        </p:spPr>
      </p:pic>
      <p:sp>
        <p:nvSpPr>
          <p:cNvPr id="45" name="현재 시점 (t)">
            <a:extLst>
              <a:ext uri="{FF2B5EF4-FFF2-40B4-BE49-F238E27FC236}">
                <a16:creationId xmlns:a16="http://schemas.microsoft.com/office/drawing/2014/main" id="{8BAD53E1-2936-4DD5-9129-D9B9B913BB0F}"/>
              </a:ext>
            </a:extLst>
          </p:cNvPr>
          <p:cNvSpPr txBox="1"/>
          <p:nvPr/>
        </p:nvSpPr>
        <p:spPr>
          <a:xfrm>
            <a:off x="6263272" y="171956"/>
            <a:ext cx="1281759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메타데이터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C45262-8502-4EB5-9EE3-CD3726E96A45}"/>
              </a:ext>
            </a:extLst>
          </p:cNvPr>
          <p:cNvSpPr/>
          <p:nvPr/>
        </p:nvSpPr>
        <p:spPr>
          <a:xfrm>
            <a:off x="1156170" y="1219507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361DF0A-4086-4C39-893A-C6FAB7E10475}"/>
              </a:ext>
            </a:extLst>
          </p:cNvPr>
          <p:cNvSpPr/>
          <p:nvPr/>
        </p:nvSpPr>
        <p:spPr>
          <a:xfrm>
            <a:off x="4703874" y="1258230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FBC4E6-A2D7-46B7-BD2C-5ADBDD628360}"/>
              </a:ext>
            </a:extLst>
          </p:cNvPr>
          <p:cNvSpPr/>
          <p:nvPr/>
        </p:nvSpPr>
        <p:spPr>
          <a:xfrm>
            <a:off x="8097185" y="1431452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FF9D7D-B959-4E7A-9311-FDBA5EF2A92E}"/>
              </a:ext>
            </a:extLst>
          </p:cNvPr>
          <p:cNvSpPr/>
          <p:nvPr/>
        </p:nvSpPr>
        <p:spPr>
          <a:xfrm>
            <a:off x="2681358" y="3688804"/>
            <a:ext cx="883646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4982548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">
            <a:extLst>
              <a:ext uri="{FF2B5EF4-FFF2-40B4-BE49-F238E27FC236}">
                <a16:creationId xmlns:a16="http://schemas.microsoft.com/office/drawing/2014/main" id="{D449AA27-6613-4F13-BB0B-269C4D3EBB01}"/>
              </a:ext>
            </a:extLst>
          </p:cNvPr>
          <p:cNvSpPr/>
          <p:nvPr/>
        </p:nvSpPr>
        <p:spPr>
          <a:xfrm>
            <a:off x="937476" y="3556220"/>
            <a:ext cx="4868400" cy="1716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19" rIns="45719" anchor="ctr"/>
          <a:lstStyle/>
          <a:p>
            <a:endParaRPr/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선">
            <a:extLst>
              <a:ext uri="{FF2B5EF4-FFF2-40B4-BE49-F238E27FC236}">
                <a16:creationId xmlns:a16="http://schemas.microsoft.com/office/drawing/2014/main" id="{06992E48-5592-4C55-83C8-71A370609E87}"/>
              </a:ext>
            </a:extLst>
          </p:cNvPr>
          <p:cNvSpPr/>
          <p:nvPr/>
        </p:nvSpPr>
        <p:spPr>
          <a:xfrm>
            <a:off x="2897554" y="3882878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" name="선 선" descr="선 선">
            <a:extLst>
              <a:ext uri="{FF2B5EF4-FFF2-40B4-BE49-F238E27FC236}">
                <a16:creationId xmlns:a16="http://schemas.microsoft.com/office/drawing/2014/main" id="{D8FF151C-CE81-4F94-BFE2-5763AF0BF90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570649" y="4094166"/>
            <a:ext cx="659286" cy="299399"/>
          </a:xfrm>
          <a:prstGeom prst="rect">
            <a:avLst/>
          </a:prstGeom>
        </p:spPr>
      </p:pic>
      <p:sp>
        <p:nvSpPr>
          <p:cNvPr id="60" name="현재 시점 (t)">
            <a:extLst>
              <a:ext uri="{FF2B5EF4-FFF2-40B4-BE49-F238E27FC236}">
                <a16:creationId xmlns:a16="http://schemas.microsoft.com/office/drawing/2014/main" id="{6DF03E66-4F14-4FA6-B701-693BF3494608}"/>
              </a:ext>
            </a:extLst>
          </p:cNvPr>
          <p:cNvSpPr txBox="1"/>
          <p:nvPr/>
        </p:nvSpPr>
        <p:spPr>
          <a:xfrm>
            <a:off x="2592233" y="4628332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(t)</a:t>
            </a:r>
          </a:p>
        </p:txBody>
      </p:sp>
      <p:pic>
        <p:nvPicPr>
          <p:cNvPr id="61" name="선 선" descr="선 선">
            <a:extLst>
              <a:ext uri="{FF2B5EF4-FFF2-40B4-BE49-F238E27FC236}">
                <a16:creationId xmlns:a16="http://schemas.microsoft.com/office/drawing/2014/main" id="{4F20F210-52F1-41DF-9B54-C6D9D13282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954949" y="4069819"/>
            <a:ext cx="659286" cy="299399"/>
          </a:xfrm>
          <a:prstGeom prst="rect">
            <a:avLst/>
          </a:prstGeom>
        </p:spPr>
      </p:pic>
      <p:sp>
        <p:nvSpPr>
          <p:cNvPr id="62" name="t 시점 이후 예측값은?">
            <a:extLst>
              <a:ext uri="{FF2B5EF4-FFF2-40B4-BE49-F238E27FC236}">
                <a16:creationId xmlns:a16="http://schemas.microsoft.com/office/drawing/2014/main" id="{EA5AB929-F9D4-4462-AABC-233BF97BF2FB}"/>
              </a:ext>
            </a:extLst>
          </p:cNvPr>
          <p:cNvSpPr txBox="1"/>
          <p:nvPr/>
        </p:nvSpPr>
        <p:spPr>
          <a:xfrm>
            <a:off x="3939020" y="4647205"/>
            <a:ext cx="1711364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>
                <a:latin typeface="Brush Script MT Italic"/>
                <a:ea typeface="08서울남산체 EB" panose="02020603020101020101" pitchFamily="18" charset="-127"/>
                <a:sym typeface="Brush Script MT Italic"/>
              </a:rPr>
              <a:t>다음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30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63" name="선">
            <a:extLst>
              <a:ext uri="{FF2B5EF4-FFF2-40B4-BE49-F238E27FC236}">
                <a16:creationId xmlns:a16="http://schemas.microsoft.com/office/drawing/2014/main" id="{13B8DE1F-A414-4F16-A5AB-0B9FF3BE0667}"/>
              </a:ext>
            </a:extLst>
          </p:cNvPr>
          <p:cNvSpPr/>
          <p:nvPr/>
        </p:nvSpPr>
        <p:spPr>
          <a:xfrm>
            <a:off x="1487854" y="3886655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4" name="선 선" descr="선 선">
            <a:extLst>
              <a:ext uri="{FF2B5EF4-FFF2-40B4-BE49-F238E27FC236}">
                <a16:creationId xmlns:a16="http://schemas.microsoft.com/office/drawing/2014/main" id="{D35A55A2-1B95-4886-922A-0940D0A4048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86349" y="4105647"/>
            <a:ext cx="659286" cy="299399"/>
          </a:xfrm>
          <a:prstGeom prst="rect">
            <a:avLst/>
          </a:prstGeom>
        </p:spPr>
      </p:pic>
      <p:sp>
        <p:nvSpPr>
          <p:cNvPr id="66" name="현재 시점 - k시점…">
            <a:extLst>
              <a:ext uri="{FF2B5EF4-FFF2-40B4-BE49-F238E27FC236}">
                <a16:creationId xmlns:a16="http://schemas.microsoft.com/office/drawing/2014/main" id="{FDD0B9A5-1E91-42F6-B4C3-0AC07720FA06}"/>
              </a:ext>
            </a:extLst>
          </p:cNvPr>
          <p:cNvSpPr txBox="1"/>
          <p:nvPr/>
        </p:nvSpPr>
        <p:spPr>
          <a:xfrm>
            <a:off x="981365" y="4573509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90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</a:t>
            </a:r>
            <a:r>
              <a:rPr lang="en-US" altLang="ko-KR" dirty="0"/>
              <a:t>Window</a:t>
            </a:r>
          </a:p>
        </p:txBody>
      </p:sp>
      <p:sp>
        <p:nvSpPr>
          <p:cNvPr id="69" name="직사각형">
            <a:extLst>
              <a:ext uri="{FF2B5EF4-FFF2-40B4-BE49-F238E27FC236}">
                <a16:creationId xmlns:a16="http://schemas.microsoft.com/office/drawing/2014/main" id="{22D3C46E-42F1-4DC0-9CCF-95FC34E4D23F}"/>
              </a:ext>
            </a:extLst>
          </p:cNvPr>
          <p:cNvSpPr/>
          <p:nvPr/>
        </p:nvSpPr>
        <p:spPr>
          <a:xfrm>
            <a:off x="6275029" y="3368893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0" name="이용할 features 4가지">
            <a:extLst>
              <a:ext uri="{FF2B5EF4-FFF2-40B4-BE49-F238E27FC236}">
                <a16:creationId xmlns:a16="http://schemas.microsoft.com/office/drawing/2014/main" id="{49DCABE9-5EEA-448C-A7D5-BB8DEEC5175B}"/>
              </a:ext>
            </a:extLst>
          </p:cNvPr>
          <p:cNvSpPr txBox="1"/>
          <p:nvPr/>
        </p:nvSpPr>
        <p:spPr>
          <a:xfrm>
            <a:off x="6275029" y="3004925"/>
            <a:ext cx="193738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</a:t>
            </a:r>
          </a:p>
        </p:txBody>
      </p:sp>
      <p:sp>
        <p:nvSpPr>
          <p:cNvPr id="71" name="선">
            <a:extLst>
              <a:ext uri="{FF2B5EF4-FFF2-40B4-BE49-F238E27FC236}">
                <a16:creationId xmlns:a16="http://schemas.microsoft.com/office/drawing/2014/main" id="{84E8205D-C2BB-4EFE-A059-FD664280E49A}"/>
              </a:ext>
            </a:extLst>
          </p:cNvPr>
          <p:cNvSpPr/>
          <p:nvPr/>
        </p:nvSpPr>
        <p:spPr>
          <a:xfrm>
            <a:off x="6470664" y="3607523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" name="선">
            <a:extLst>
              <a:ext uri="{FF2B5EF4-FFF2-40B4-BE49-F238E27FC236}">
                <a16:creationId xmlns:a16="http://schemas.microsoft.com/office/drawing/2014/main" id="{664BF5CA-EF94-41CF-B4F3-93E48F8E9CDE}"/>
              </a:ext>
            </a:extLst>
          </p:cNvPr>
          <p:cNvSpPr/>
          <p:nvPr/>
        </p:nvSpPr>
        <p:spPr>
          <a:xfrm>
            <a:off x="7880364" y="3607523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t-k : t 까지의…">
            <a:extLst>
              <a:ext uri="{FF2B5EF4-FFF2-40B4-BE49-F238E27FC236}">
                <a16:creationId xmlns:a16="http://schemas.microsoft.com/office/drawing/2014/main" id="{95C32023-41D8-448D-AACF-68E0AE8495CE}"/>
              </a:ext>
            </a:extLst>
          </p:cNvPr>
          <p:cNvSpPr txBox="1"/>
          <p:nvPr/>
        </p:nvSpPr>
        <p:spPr>
          <a:xfrm>
            <a:off x="6633251" y="3635104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90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74" name="선">
            <a:extLst>
              <a:ext uri="{FF2B5EF4-FFF2-40B4-BE49-F238E27FC236}">
                <a16:creationId xmlns:a16="http://schemas.microsoft.com/office/drawing/2014/main" id="{F360EE2E-4304-4C55-A1DA-1B86416D3AC6}"/>
              </a:ext>
            </a:extLst>
          </p:cNvPr>
          <p:cNvSpPr/>
          <p:nvPr/>
        </p:nvSpPr>
        <p:spPr>
          <a:xfrm>
            <a:off x="6470664" y="4256631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선">
            <a:extLst>
              <a:ext uri="{FF2B5EF4-FFF2-40B4-BE49-F238E27FC236}">
                <a16:creationId xmlns:a16="http://schemas.microsoft.com/office/drawing/2014/main" id="{DA5905D2-A00D-49D5-AA25-F2D272071DC4}"/>
              </a:ext>
            </a:extLst>
          </p:cNvPr>
          <p:cNvSpPr/>
          <p:nvPr/>
        </p:nvSpPr>
        <p:spPr>
          <a:xfrm>
            <a:off x="7880364" y="4256631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t-k : t 까지의…">
            <a:extLst>
              <a:ext uri="{FF2B5EF4-FFF2-40B4-BE49-F238E27FC236}">
                <a16:creationId xmlns:a16="http://schemas.microsoft.com/office/drawing/2014/main" id="{89D61385-88E9-4743-B706-B7F0FD9D7842}"/>
              </a:ext>
            </a:extLst>
          </p:cNvPr>
          <p:cNvSpPr txBox="1"/>
          <p:nvPr/>
        </p:nvSpPr>
        <p:spPr>
          <a:xfrm>
            <a:off x="6633251" y="4275253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90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77" name="선">
            <a:extLst>
              <a:ext uri="{FF2B5EF4-FFF2-40B4-BE49-F238E27FC236}">
                <a16:creationId xmlns:a16="http://schemas.microsoft.com/office/drawing/2014/main" id="{890FA064-92E4-47BE-A99A-46713C9D16FC}"/>
              </a:ext>
            </a:extLst>
          </p:cNvPr>
          <p:cNvSpPr/>
          <p:nvPr/>
        </p:nvSpPr>
        <p:spPr>
          <a:xfrm>
            <a:off x="6470664" y="4905739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선">
            <a:extLst>
              <a:ext uri="{FF2B5EF4-FFF2-40B4-BE49-F238E27FC236}">
                <a16:creationId xmlns:a16="http://schemas.microsoft.com/office/drawing/2014/main" id="{7E7E181E-340F-4777-8BA5-AAA5B5093004}"/>
              </a:ext>
            </a:extLst>
          </p:cNvPr>
          <p:cNvSpPr/>
          <p:nvPr/>
        </p:nvSpPr>
        <p:spPr>
          <a:xfrm>
            <a:off x="7880364" y="4896780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" name="t-k : t + t 까지의…">
            <a:extLst>
              <a:ext uri="{FF2B5EF4-FFF2-40B4-BE49-F238E27FC236}">
                <a16:creationId xmlns:a16="http://schemas.microsoft.com/office/drawing/2014/main" id="{E0524FC9-A2E3-4FA2-8CB0-D63B8D986B0E}"/>
              </a:ext>
            </a:extLst>
          </p:cNvPr>
          <p:cNvSpPr txBox="1"/>
          <p:nvPr/>
        </p:nvSpPr>
        <p:spPr>
          <a:xfrm>
            <a:off x="7398477" y="4915402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90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+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30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80" name="Static covariates…">
            <a:extLst>
              <a:ext uri="{FF2B5EF4-FFF2-40B4-BE49-F238E27FC236}">
                <a16:creationId xmlns:a16="http://schemas.microsoft.com/office/drawing/2014/main" id="{A1519F48-D3B2-4609-919B-C76E6926D938}"/>
              </a:ext>
            </a:extLst>
          </p:cNvPr>
          <p:cNvSpPr txBox="1"/>
          <p:nvPr/>
        </p:nvSpPr>
        <p:spPr>
          <a:xfrm>
            <a:off x="10201951" y="3579824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1" name="Variable Selection Networks = VSN">
            <a:extLst>
              <a:ext uri="{FF2B5EF4-FFF2-40B4-BE49-F238E27FC236}">
                <a16:creationId xmlns:a16="http://schemas.microsoft.com/office/drawing/2014/main" id="{CC27D32D-84D5-4DDC-8076-CEC276AAD402}"/>
              </a:ext>
            </a:extLst>
          </p:cNvPr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 – </a:t>
            </a:r>
            <a:r>
              <a:rPr lang="en-US" altLang="ko-KR" sz="1600" dirty="0" err="1">
                <a:latin typeface="American Typewriter"/>
                <a:ea typeface="08서울남산체 EB" panose="02020603020101020101" pitchFamily="18" charset="-127"/>
              </a:rPr>
              <a:t>Favorita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 Grocery Sales Dataset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5EDCBC8D-76D1-416A-8E3D-7649D486E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16136"/>
              </p:ext>
            </p:extLst>
          </p:nvPr>
        </p:nvGraphicFramePr>
        <p:xfrm>
          <a:off x="120588" y="1158353"/>
          <a:ext cx="11950823" cy="12852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36348">
                  <a:extLst>
                    <a:ext uri="{9D8B030D-6E8A-4147-A177-3AD203B41FA5}">
                      <a16:colId xmlns:a16="http://schemas.microsoft.com/office/drawing/2014/main" val="3120299097"/>
                    </a:ext>
                  </a:extLst>
                </a:gridCol>
                <a:gridCol w="544369">
                  <a:extLst>
                    <a:ext uri="{9D8B030D-6E8A-4147-A177-3AD203B41FA5}">
                      <a16:colId xmlns:a16="http://schemas.microsoft.com/office/drawing/2014/main" val="3832616097"/>
                    </a:ext>
                  </a:extLst>
                </a:gridCol>
                <a:gridCol w="525960">
                  <a:extLst>
                    <a:ext uri="{9D8B030D-6E8A-4147-A177-3AD203B41FA5}">
                      <a16:colId xmlns:a16="http://schemas.microsoft.com/office/drawing/2014/main" val="2551176676"/>
                    </a:ext>
                  </a:extLst>
                </a:gridCol>
                <a:gridCol w="566850">
                  <a:extLst>
                    <a:ext uri="{9D8B030D-6E8A-4147-A177-3AD203B41FA5}">
                      <a16:colId xmlns:a16="http://schemas.microsoft.com/office/drawing/2014/main" val="3864186974"/>
                    </a:ext>
                  </a:extLst>
                </a:gridCol>
                <a:gridCol w="568455">
                  <a:extLst>
                    <a:ext uri="{9D8B030D-6E8A-4147-A177-3AD203B41FA5}">
                      <a16:colId xmlns:a16="http://schemas.microsoft.com/office/drawing/2014/main" val="2319596375"/>
                    </a:ext>
                  </a:extLst>
                </a:gridCol>
                <a:gridCol w="527934">
                  <a:extLst>
                    <a:ext uri="{9D8B030D-6E8A-4147-A177-3AD203B41FA5}">
                      <a16:colId xmlns:a16="http://schemas.microsoft.com/office/drawing/2014/main" val="114041657"/>
                    </a:ext>
                  </a:extLst>
                </a:gridCol>
                <a:gridCol w="563621">
                  <a:extLst>
                    <a:ext uri="{9D8B030D-6E8A-4147-A177-3AD203B41FA5}">
                      <a16:colId xmlns:a16="http://schemas.microsoft.com/office/drawing/2014/main" val="4033566695"/>
                    </a:ext>
                  </a:extLst>
                </a:gridCol>
                <a:gridCol w="684221">
                  <a:extLst>
                    <a:ext uri="{9D8B030D-6E8A-4147-A177-3AD203B41FA5}">
                      <a16:colId xmlns:a16="http://schemas.microsoft.com/office/drawing/2014/main" val="1135429295"/>
                    </a:ext>
                  </a:extLst>
                </a:gridCol>
                <a:gridCol w="418456">
                  <a:extLst>
                    <a:ext uri="{9D8B030D-6E8A-4147-A177-3AD203B41FA5}">
                      <a16:colId xmlns:a16="http://schemas.microsoft.com/office/drawing/2014/main" val="397884798"/>
                    </a:ext>
                  </a:extLst>
                </a:gridCol>
                <a:gridCol w="490380">
                  <a:extLst>
                    <a:ext uri="{9D8B030D-6E8A-4147-A177-3AD203B41FA5}">
                      <a16:colId xmlns:a16="http://schemas.microsoft.com/office/drawing/2014/main" val="1810997637"/>
                    </a:ext>
                  </a:extLst>
                </a:gridCol>
                <a:gridCol w="470762">
                  <a:extLst>
                    <a:ext uri="{9D8B030D-6E8A-4147-A177-3AD203B41FA5}">
                      <a16:colId xmlns:a16="http://schemas.microsoft.com/office/drawing/2014/main" val="4036465001"/>
                    </a:ext>
                  </a:extLst>
                </a:gridCol>
                <a:gridCol w="470762">
                  <a:extLst>
                    <a:ext uri="{9D8B030D-6E8A-4147-A177-3AD203B41FA5}">
                      <a16:colId xmlns:a16="http://schemas.microsoft.com/office/drawing/2014/main" val="2880815819"/>
                    </a:ext>
                  </a:extLst>
                </a:gridCol>
                <a:gridCol w="470762">
                  <a:extLst>
                    <a:ext uri="{9D8B030D-6E8A-4147-A177-3AD203B41FA5}">
                      <a16:colId xmlns:a16="http://schemas.microsoft.com/office/drawing/2014/main" val="1070875268"/>
                    </a:ext>
                  </a:extLst>
                </a:gridCol>
                <a:gridCol w="470762">
                  <a:extLst>
                    <a:ext uri="{9D8B030D-6E8A-4147-A177-3AD203B41FA5}">
                      <a16:colId xmlns:a16="http://schemas.microsoft.com/office/drawing/2014/main" val="2215544589"/>
                    </a:ext>
                  </a:extLst>
                </a:gridCol>
                <a:gridCol w="470762">
                  <a:extLst>
                    <a:ext uri="{9D8B030D-6E8A-4147-A177-3AD203B41FA5}">
                      <a16:colId xmlns:a16="http://schemas.microsoft.com/office/drawing/2014/main" val="1680024166"/>
                    </a:ext>
                  </a:extLst>
                </a:gridCol>
                <a:gridCol w="470762">
                  <a:extLst>
                    <a:ext uri="{9D8B030D-6E8A-4147-A177-3AD203B41FA5}">
                      <a16:colId xmlns:a16="http://schemas.microsoft.com/office/drawing/2014/main" val="1243209045"/>
                    </a:ext>
                  </a:extLst>
                </a:gridCol>
                <a:gridCol w="449641">
                  <a:extLst>
                    <a:ext uri="{9D8B030D-6E8A-4147-A177-3AD203B41FA5}">
                      <a16:colId xmlns:a16="http://schemas.microsoft.com/office/drawing/2014/main" val="288968652"/>
                    </a:ext>
                  </a:extLst>
                </a:gridCol>
                <a:gridCol w="491882">
                  <a:extLst>
                    <a:ext uri="{9D8B030D-6E8A-4147-A177-3AD203B41FA5}">
                      <a16:colId xmlns:a16="http://schemas.microsoft.com/office/drawing/2014/main" val="190347462"/>
                    </a:ext>
                  </a:extLst>
                </a:gridCol>
                <a:gridCol w="677700">
                  <a:extLst>
                    <a:ext uri="{9D8B030D-6E8A-4147-A177-3AD203B41FA5}">
                      <a16:colId xmlns:a16="http://schemas.microsoft.com/office/drawing/2014/main" val="1562338670"/>
                    </a:ext>
                  </a:extLst>
                </a:gridCol>
                <a:gridCol w="656046">
                  <a:extLst>
                    <a:ext uri="{9D8B030D-6E8A-4147-A177-3AD203B41FA5}">
                      <a16:colId xmlns:a16="http://schemas.microsoft.com/office/drawing/2014/main" val="1496601020"/>
                    </a:ext>
                  </a:extLst>
                </a:gridCol>
                <a:gridCol w="683656">
                  <a:extLst>
                    <a:ext uri="{9D8B030D-6E8A-4147-A177-3AD203B41FA5}">
                      <a16:colId xmlns:a16="http://schemas.microsoft.com/office/drawing/2014/main" val="462173611"/>
                    </a:ext>
                  </a:extLst>
                </a:gridCol>
                <a:gridCol w="740732">
                  <a:extLst>
                    <a:ext uri="{9D8B030D-6E8A-4147-A177-3AD203B41FA5}">
                      <a16:colId xmlns:a16="http://schemas.microsoft.com/office/drawing/2014/main" val="1877480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Traj_id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date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Log_sales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Onpromotion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transactions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oil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Day_of_week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Day_of_month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month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National_hol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Regional_hol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Local_  </a:t>
                      </a:r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hol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open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Item_nbr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Store_nbr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city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type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cluster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family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class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perishable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ID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TIME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TARGET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OBSERVED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OBSERVED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KNWON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DATE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11365"/>
                  </a:ext>
                </a:extLst>
              </a:tr>
            </a:tbl>
          </a:graphicData>
        </a:graphic>
      </p:graphicFrame>
      <p:sp>
        <p:nvSpPr>
          <p:cNvPr id="33" name="Feature 개수만큼 (j개)">
            <a:extLst>
              <a:ext uri="{FF2B5EF4-FFF2-40B4-BE49-F238E27FC236}">
                <a16:creationId xmlns:a16="http://schemas.microsoft.com/office/drawing/2014/main" id="{D5404570-8FDC-43CC-B9A7-AB6E72872B68}"/>
              </a:ext>
            </a:extLst>
          </p:cNvPr>
          <p:cNvSpPr txBox="1"/>
          <p:nvPr/>
        </p:nvSpPr>
        <p:spPr>
          <a:xfrm>
            <a:off x="120588" y="777961"/>
            <a:ext cx="81688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130k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52808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">
            <a:extLst>
              <a:ext uri="{FF2B5EF4-FFF2-40B4-BE49-F238E27FC236}">
                <a16:creationId xmlns:a16="http://schemas.microsoft.com/office/drawing/2014/main" id="{D449AA27-6613-4F13-BB0B-269C4D3EBB01}"/>
              </a:ext>
            </a:extLst>
          </p:cNvPr>
          <p:cNvSpPr/>
          <p:nvPr/>
        </p:nvSpPr>
        <p:spPr>
          <a:xfrm>
            <a:off x="334227" y="3806319"/>
            <a:ext cx="4868400" cy="1716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19" rIns="45719" anchor="ctr"/>
          <a:lstStyle/>
          <a:p>
            <a:endParaRPr/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선">
            <a:extLst>
              <a:ext uri="{FF2B5EF4-FFF2-40B4-BE49-F238E27FC236}">
                <a16:creationId xmlns:a16="http://schemas.microsoft.com/office/drawing/2014/main" id="{06992E48-5592-4C55-83C8-71A370609E87}"/>
              </a:ext>
            </a:extLst>
          </p:cNvPr>
          <p:cNvSpPr/>
          <p:nvPr/>
        </p:nvSpPr>
        <p:spPr>
          <a:xfrm>
            <a:off x="2294305" y="4132977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" name="선 선" descr="선 선">
            <a:extLst>
              <a:ext uri="{FF2B5EF4-FFF2-40B4-BE49-F238E27FC236}">
                <a16:creationId xmlns:a16="http://schemas.microsoft.com/office/drawing/2014/main" id="{D8FF151C-CE81-4F94-BFE2-5763AF0BF90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967400" y="4344265"/>
            <a:ext cx="659286" cy="299399"/>
          </a:xfrm>
          <a:prstGeom prst="rect">
            <a:avLst/>
          </a:prstGeom>
        </p:spPr>
      </p:pic>
      <p:sp>
        <p:nvSpPr>
          <p:cNvPr id="60" name="현재 시점 (t)">
            <a:extLst>
              <a:ext uri="{FF2B5EF4-FFF2-40B4-BE49-F238E27FC236}">
                <a16:creationId xmlns:a16="http://schemas.microsoft.com/office/drawing/2014/main" id="{6DF03E66-4F14-4FA6-B701-693BF3494608}"/>
              </a:ext>
            </a:extLst>
          </p:cNvPr>
          <p:cNvSpPr txBox="1"/>
          <p:nvPr/>
        </p:nvSpPr>
        <p:spPr>
          <a:xfrm>
            <a:off x="1988984" y="4878431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(t)</a:t>
            </a:r>
          </a:p>
        </p:txBody>
      </p:sp>
      <p:pic>
        <p:nvPicPr>
          <p:cNvPr id="61" name="선 선" descr="선 선">
            <a:extLst>
              <a:ext uri="{FF2B5EF4-FFF2-40B4-BE49-F238E27FC236}">
                <a16:creationId xmlns:a16="http://schemas.microsoft.com/office/drawing/2014/main" id="{4F20F210-52F1-41DF-9B54-C6D9D13282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351700" y="4319918"/>
            <a:ext cx="659286" cy="299399"/>
          </a:xfrm>
          <a:prstGeom prst="rect">
            <a:avLst/>
          </a:prstGeom>
        </p:spPr>
      </p:pic>
      <p:sp>
        <p:nvSpPr>
          <p:cNvPr id="62" name="t 시점 이후 예측값은?">
            <a:extLst>
              <a:ext uri="{FF2B5EF4-FFF2-40B4-BE49-F238E27FC236}">
                <a16:creationId xmlns:a16="http://schemas.microsoft.com/office/drawing/2014/main" id="{EA5AB929-F9D4-4462-AABC-233BF97BF2FB}"/>
              </a:ext>
            </a:extLst>
          </p:cNvPr>
          <p:cNvSpPr txBox="1"/>
          <p:nvPr/>
        </p:nvSpPr>
        <p:spPr>
          <a:xfrm>
            <a:off x="3335771" y="4897304"/>
            <a:ext cx="159755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>
                <a:latin typeface="Brush Script MT Italic"/>
                <a:ea typeface="08서울남산체 EB" panose="02020603020101020101" pitchFamily="18" charset="-127"/>
                <a:sym typeface="Brush Script MT Italic"/>
              </a:rPr>
              <a:t>다음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5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63" name="선">
            <a:extLst>
              <a:ext uri="{FF2B5EF4-FFF2-40B4-BE49-F238E27FC236}">
                <a16:creationId xmlns:a16="http://schemas.microsoft.com/office/drawing/2014/main" id="{13B8DE1F-A414-4F16-A5AB-0B9FF3BE0667}"/>
              </a:ext>
            </a:extLst>
          </p:cNvPr>
          <p:cNvSpPr/>
          <p:nvPr/>
        </p:nvSpPr>
        <p:spPr>
          <a:xfrm>
            <a:off x="884605" y="4136754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4" name="선 선" descr="선 선">
            <a:extLst>
              <a:ext uri="{FF2B5EF4-FFF2-40B4-BE49-F238E27FC236}">
                <a16:creationId xmlns:a16="http://schemas.microsoft.com/office/drawing/2014/main" id="{D35A55A2-1B95-4886-922A-0940D0A4048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83100" y="4355746"/>
            <a:ext cx="659286" cy="299399"/>
          </a:xfrm>
          <a:prstGeom prst="rect">
            <a:avLst/>
          </a:prstGeom>
        </p:spPr>
      </p:pic>
      <p:sp>
        <p:nvSpPr>
          <p:cNvPr id="66" name="현재 시점 - k시점…">
            <a:extLst>
              <a:ext uri="{FF2B5EF4-FFF2-40B4-BE49-F238E27FC236}">
                <a16:creationId xmlns:a16="http://schemas.microsoft.com/office/drawing/2014/main" id="{FDD0B9A5-1E91-42F6-B4C3-0AC07720FA06}"/>
              </a:ext>
            </a:extLst>
          </p:cNvPr>
          <p:cNvSpPr txBox="1"/>
          <p:nvPr/>
        </p:nvSpPr>
        <p:spPr>
          <a:xfrm>
            <a:off x="378116" y="4823608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252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</a:t>
            </a:r>
            <a:r>
              <a:rPr lang="en-US" altLang="ko-KR" dirty="0"/>
              <a:t>Window</a:t>
            </a:r>
          </a:p>
        </p:txBody>
      </p:sp>
      <p:sp>
        <p:nvSpPr>
          <p:cNvPr id="41" name="Variable Selection Networks = VSN">
            <a:extLst>
              <a:ext uri="{FF2B5EF4-FFF2-40B4-BE49-F238E27FC236}">
                <a16:creationId xmlns:a16="http://schemas.microsoft.com/office/drawing/2014/main" id="{CC27D32D-84D5-4DDC-8076-CEC276AAD402}"/>
              </a:ext>
            </a:extLst>
          </p:cNvPr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 – </a:t>
            </a:r>
            <a:r>
              <a:rPr lang="en-US" altLang="ko-KR" dirty="0">
                <a:latin typeface="American Typewriter"/>
                <a:ea typeface="08서울남산체 EB" panose="02020603020101020101" pitchFamily="18" charset="-127"/>
              </a:rPr>
              <a:t>The OMI realized library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  <p:sp>
        <p:nvSpPr>
          <p:cNvPr id="38" name="Feature 개수만큼 (j개)">
            <a:extLst>
              <a:ext uri="{FF2B5EF4-FFF2-40B4-BE49-F238E27FC236}">
                <a16:creationId xmlns:a16="http://schemas.microsoft.com/office/drawing/2014/main" id="{4C0E4A5C-ABED-4EE9-AC7E-4DBBE083D345}"/>
              </a:ext>
            </a:extLst>
          </p:cNvPr>
          <p:cNvSpPr txBox="1"/>
          <p:nvPr/>
        </p:nvSpPr>
        <p:spPr>
          <a:xfrm>
            <a:off x="4446439" y="2447026"/>
            <a:ext cx="32156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…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직사각형">
            <a:extLst>
              <a:ext uri="{FF2B5EF4-FFF2-40B4-BE49-F238E27FC236}">
                <a16:creationId xmlns:a16="http://schemas.microsoft.com/office/drawing/2014/main" id="{F506704A-6F37-48FC-B949-6931D851F53C}"/>
              </a:ext>
            </a:extLst>
          </p:cNvPr>
          <p:cNvSpPr/>
          <p:nvPr/>
        </p:nvSpPr>
        <p:spPr>
          <a:xfrm>
            <a:off x="5671780" y="3618992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" name="이용할 features 4가지">
            <a:extLst>
              <a:ext uri="{FF2B5EF4-FFF2-40B4-BE49-F238E27FC236}">
                <a16:creationId xmlns:a16="http://schemas.microsoft.com/office/drawing/2014/main" id="{AA94B4DD-4328-46B9-85FD-38A28E45F567}"/>
              </a:ext>
            </a:extLst>
          </p:cNvPr>
          <p:cNvSpPr txBox="1"/>
          <p:nvPr/>
        </p:nvSpPr>
        <p:spPr>
          <a:xfrm>
            <a:off x="5671780" y="3255024"/>
            <a:ext cx="255294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2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 </a:t>
            </a:r>
            <a:endParaRPr strike="sngStrike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선">
            <a:extLst>
              <a:ext uri="{FF2B5EF4-FFF2-40B4-BE49-F238E27FC236}">
                <a16:creationId xmlns:a16="http://schemas.microsoft.com/office/drawing/2014/main" id="{1D882572-F5BD-4B61-9B4B-F80BE0D0F50C}"/>
              </a:ext>
            </a:extLst>
          </p:cNvPr>
          <p:cNvSpPr/>
          <p:nvPr/>
        </p:nvSpPr>
        <p:spPr>
          <a:xfrm>
            <a:off x="5867415" y="3857622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" name="선">
            <a:extLst>
              <a:ext uri="{FF2B5EF4-FFF2-40B4-BE49-F238E27FC236}">
                <a16:creationId xmlns:a16="http://schemas.microsoft.com/office/drawing/2014/main" id="{6C886584-E92A-41A7-B8D3-7A8743950231}"/>
              </a:ext>
            </a:extLst>
          </p:cNvPr>
          <p:cNvSpPr/>
          <p:nvPr/>
        </p:nvSpPr>
        <p:spPr>
          <a:xfrm>
            <a:off x="7277115" y="3857622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t-k : t 까지의…">
            <a:extLst>
              <a:ext uri="{FF2B5EF4-FFF2-40B4-BE49-F238E27FC236}">
                <a16:creationId xmlns:a16="http://schemas.microsoft.com/office/drawing/2014/main" id="{0425B99A-F11E-43F2-8BD6-545732BFD365}"/>
              </a:ext>
            </a:extLst>
          </p:cNvPr>
          <p:cNvSpPr txBox="1"/>
          <p:nvPr/>
        </p:nvSpPr>
        <p:spPr>
          <a:xfrm>
            <a:off x="6030002" y="3885203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252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50" name="선">
            <a:extLst>
              <a:ext uri="{FF2B5EF4-FFF2-40B4-BE49-F238E27FC236}">
                <a16:creationId xmlns:a16="http://schemas.microsoft.com/office/drawing/2014/main" id="{6176B23C-250F-48F4-8816-53FBD052E521}"/>
              </a:ext>
            </a:extLst>
          </p:cNvPr>
          <p:cNvSpPr/>
          <p:nvPr/>
        </p:nvSpPr>
        <p:spPr>
          <a:xfrm>
            <a:off x="5867415" y="4506730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" name="선">
            <a:extLst>
              <a:ext uri="{FF2B5EF4-FFF2-40B4-BE49-F238E27FC236}">
                <a16:creationId xmlns:a16="http://schemas.microsoft.com/office/drawing/2014/main" id="{8A2DF9A5-5801-48CB-948C-2CF87099650F}"/>
              </a:ext>
            </a:extLst>
          </p:cNvPr>
          <p:cNvSpPr/>
          <p:nvPr/>
        </p:nvSpPr>
        <p:spPr>
          <a:xfrm>
            <a:off x="7277115" y="4506730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" name="t-k : t 까지의…">
            <a:extLst>
              <a:ext uri="{FF2B5EF4-FFF2-40B4-BE49-F238E27FC236}">
                <a16:creationId xmlns:a16="http://schemas.microsoft.com/office/drawing/2014/main" id="{42717E71-3212-4E61-A200-658F94570389}"/>
              </a:ext>
            </a:extLst>
          </p:cNvPr>
          <p:cNvSpPr txBox="1"/>
          <p:nvPr/>
        </p:nvSpPr>
        <p:spPr>
          <a:xfrm>
            <a:off x="6030002" y="4525352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54" name="선">
            <a:extLst>
              <a:ext uri="{FF2B5EF4-FFF2-40B4-BE49-F238E27FC236}">
                <a16:creationId xmlns:a16="http://schemas.microsoft.com/office/drawing/2014/main" id="{78C8D005-E80C-45F3-9365-8CBD97734C1C}"/>
              </a:ext>
            </a:extLst>
          </p:cNvPr>
          <p:cNvSpPr/>
          <p:nvPr/>
        </p:nvSpPr>
        <p:spPr>
          <a:xfrm>
            <a:off x="5867415" y="5155838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선">
            <a:extLst>
              <a:ext uri="{FF2B5EF4-FFF2-40B4-BE49-F238E27FC236}">
                <a16:creationId xmlns:a16="http://schemas.microsoft.com/office/drawing/2014/main" id="{4CB11FD8-6E3C-468F-A3C1-53D28D8EFE5A}"/>
              </a:ext>
            </a:extLst>
          </p:cNvPr>
          <p:cNvSpPr/>
          <p:nvPr/>
        </p:nvSpPr>
        <p:spPr>
          <a:xfrm>
            <a:off x="7277115" y="5146879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t-k : t + t 까지의…">
            <a:extLst>
              <a:ext uri="{FF2B5EF4-FFF2-40B4-BE49-F238E27FC236}">
                <a16:creationId xmlns:a16="http://schemas.microsoft.com/office/drawing/2014/main" id="{719DED74-AD20-4D8D-8C31-E7DA5F4405EE}"/>
              </a:ext>
            </a:extLst>
          </p:cNvPr>
          <p:cNvSpPr txBox="1"/>
          <p:nvPr/>
        </p:nvSpPr>
        <p:spPr>
          <a:xfrm>
            <a:off x="6795228" y="5165501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252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+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5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68" name="Static covariates…">
            <a:extLst>
              <a:ext uri="{FF2B5EF4-FFF2-40B4-BE49-F238E27FC236}">
                <a16:creationId xmlns:a16="http://schemas.microsoft.com/office/drawing/2014/main" id="{3B4AB70A-A1F5-4F93-B69B-952B7B0DFD75}"/>
              </a:ext>
            </a:extLst>
          </p:cNvPr>
          <p:cNvSpPr txBox="1"/>
          <p:nvPr/>
        </p:nvSpPr>
        <p:spPr>
          <a:xfrm>
            <a:off x="9598702" y="3829923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aphicFrame>
        <p:nvGraphicFramePr>
          <p:cNvPr id="35" name="표 4">
            <a:extLst>
              <a:ext uri="{FF2B5EF4-FFF2-40B4-BE49-F238E27FC236}">
                <a16:creationId xmlns:a16="http://schemas.microsoft.com/office/drawing/2014/main" id="{602435CD-26B1-4538-B8EC-13BA3B8C1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77578"/>
              </p:ext>
            </p:extLst>
          </p:nvPr>
        </p:nvGraphicFramePr>
        <p:xfrm>
          <a:off x="229790" y="1481777"/>
          <a:ext cx="9225485" cy="11328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929249">
                  <a:extLst>
                    <a:ext uri="{9D8B030D-6E8A-4147-A177-3AD203B41FA5}">
                      <a16:colId xmlns:a16="http://schemas.microsoft.com/office/drawing/2014/main" val="3120299097"/>
                    </a:ext>
                  </a:extLst>
                </a:gridCol>
                <a:gridCol w="943144">
                  <a:extLst>
                    <a:ext uri="{9D8B030D-6E8A-4147-A177-3AD203B41FA5}">
                      <a16:colId xmlns:a16="http://schemas.microsoft.com/office/drawing/2014/main" val="3832616097"/>
                    </a:ext>
                  </a:extLst>
                </a:gridCol>
                <a:gridCol w="911249">
                  <a:extLst>
                    <a:ext uri="{9D8B030D-6E8A-4147-A177-3AD203B41FA5}">
                      <a16:colId xmlns:a16="http://schemas.microsoft.com/office/drawing/2014/main" val="2551176676"/>
                    </a:ext>
                  </a:extLst>
                </a:gridCol>
                <a:gridCol w="982092">
                  <a:extLst>
                    <a:ext uri="{9D8B030D-6E8A-4147-A177-3AD203B41FA5}">
                      <a16:colId xmlns:a16="http://schemas.microsoft.com/office/drawing/2014/main" val="3864186974"/>
                    </a:ext>
                  </a:extLst>
                </a:gridCol>
                <a:gridCol w="984875">
                  <a:extLst>
                    <a:ext uri="{9D8B030D-6E8A-4147-A177-3AD203B41FA5}">
                      <a16:colId xmlns:a16="http://schemas.microsoft.com/office/drawing/2014/main" val="2319596375"/>
                    </a:ext>
                  </a:extLst>
                </a:gridCol>
                <a:gridCol w="914671">
                  <a:extLst>
                    <a:ext uri="{9D8B030D-6E8A-4147-A177-3AD203B41FA5}">
                      <a16:colId xmlns:a16="http://schemas.microsoft.com/office/drawing/2014/main" val="114041657"/>
                    </a:ext>
                  </a:extLst>
                </a:gridCol>
                <a:gridCol w="911076">
                  <a:extLst>
                    <a:ext uri="{9D8B030D-6E8A-4147-A177-3AD203B41FA5}">
                      <a16:colId xmlns:a16="http://schemas.microsoft.com/office/drawing/2014/main" val="4033566695"/>
                    </a:ext>
                  </a:extLst>
                </a:gridCol>
                <a:gridCol w="883043">
                  <a:extLst>
                    <a:ext uri="{9D8B030D-6E8A-4147-A177-3AD203B41FA5}">
                      <a16:colId xmlns:a16="http://schemas.microsoft.com/office/drawing/2014/main" val="3751336531"/>
                    </a:ext>
                  </a:extLst>
                </a:gridCol>
                <a:gridCol w="883043">
                  <a:extLst>
                    <a:ext uri="{9D8B030D-6E8A-4147-A177-3AD203B41FA5}">
                      <a16:colId xmlns:a16="http://schemas.microsoft.com/office/drawing/2014/main" val="2307609600"/>
                    </a:ext>
                  </a:extLst>
                </a:gridCol>
                <a:gridCol w="883043">
                  <a:extLst>
                    <a:ext uri="{9D8B030D-6E8A-4147-A177-3AD203B41FA5}">
                      <a16:colId xmlns:a16="http://schemas.microsoft.com/office/drawing/2014/main" val="3883216473"/>
                    </a:ext>
                  </a:extLst>
                </a:gridCol>
              </a:tblGrid>
              <a:tr h="208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Symbol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date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Log_vol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Open_to_close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Days_from_start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Day_of_week</a:t>
                      </a:r>
                      <a:endParaRPr lang="en-US" altLang="ko-KR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Day_of_month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Week_of</a:t>
                      </a:r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_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year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month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region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ID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TIME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TARGET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OBSERVED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DATE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11365"/>
                  </a:ext>
                </a:extLst>
              </a:tr>
            </a:tbl>
          </a:graphicData>
        </a:graphic>
      </p:graphicFrame>
      <p:sp>
        <p:nvSpPr>
          <p:cNvPr id="36" name="Feature 개수만큼 (j개)">
            <a:extLst>
              <a:ext uri="{FF2B5EF4-FFF2-40B4-BE49-F238E27FC236}">
                <a16:creationId xmlns:a16="http://schemas.microsoft.com/office/drawing/2014/main" id="{710EBA21-6C47-4174-8D9B-D9AC5D14E5E2}"/>
              </a:ext>
            </a:extLst>
          </p:cNvPr>
          <p:cNvSpPr txBox="1"/>
          <p:nvPr/>
        </p:nvSpPr>
        <p:spPr>
          <a:xfrm>
            <a:off x="229790" y="1012458"/>
            <a:ext cx="61651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41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73111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실험 결과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535405"/>
            <a:ext cx="7729730" cy="411518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하이퍼파라미터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정보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(random search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를 해가면서 발견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– validation loss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기준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AF7B4F22-E9A5-4578-9B75-13B6E9ADD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294" y="2995638"/>
            <a:ext cx="4667250" cy="3562350"/>
          </a:xfrm>
          <a:prstGeom prst="rect">
            <a:avLst/>
          </a:prstGeom>
        </p:spPr>
      </p:pic>
      <p:sp>
        <p:nvSpPr>
          <p:cNvPr id="8" name="Feature 개수만큼 (j개)">
            <a:extLst>
              <a:ext uri="{FF2B5EF4-FFF2-40B4-BE49-F238E27FC236}">
                <a16:creationId xmlns:a16="http://schemas.microsoft.com/office/drawing/2014/main" id="{89A1EE5E-A26B-413A-97BB-EA3C6089B552}"/>
              </a:ext>
            </a:extLst>
          </p:cNvPr>
          <p:cNvSpPr txBox="1"/>
          <p:nvPr/>
        </p:nvSpPr>
        <p:spPr>
          <a:xfrm>
            <a:off x="263592" y="5732322"/>
            <a:ext cx="354840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GRN 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이용하여 효과적으로 연산 비용을 줄임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(V100) train – 6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validate – 8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 소요</a:t>
            </a:r>
            <a:r>
              <a:rPr 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82839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xfrm>
            <a:off x="2231135" y="374382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실험 결과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B6CC599E-34A3-4E83-B1D8-043098869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47" y="1842465"/>
            <a:ext cx="5185778" cy="464115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0DE60D3-A5F2-4DEB-B164-276A3942B0DC}"/>
              </a:ext>
            </a:extLst>
          </p:cNvPr>
          <p:cNvSpPr/>
          <p:nvPr/>
        </p:nvSpPr>
        <p:spPr>
          <a:xfrm>
            <a:off x="2938672" y="2959596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DA57AC-93EB-473A-BAD4-18EA81D1D447}"/>
              </a:ext>
            </a:extLst>
          </p:cNvPr>
          <p:cNvSpPr/>
          <p:nvPr/>
        </p:nvSpPr>
        <p:spPr>
          <a:xfrm>
            <a:off x="3775236" y="2959596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2" name="Feature 개수만큼 (j개)">
            <a:extLst>
              <a:ext uri="{FF2B5EF4-FFF2-40B4-BE49-F238E27FC236}">
                <a16:creationId xmlns:a16="http://schemas.microsoft.com/office/drawing/2014/main" id="{D06BD1D2-F4E4-4688-9ABB-5C216184687F}"/>
              </a:ext>
            </a:extLst>
          </p:cNvPr>
          <p:cNvSpPr txBox="1"/>
          <p:nvPr/>
        </p:nvSpPr>
        <p:spPr>
          <a:xfrm>
            <a:off x="6930609" y="19234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endParaRPr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EA8A19-7730-4AF7-93B4-AF3C38CDA7DE}"/>
              </a:ext>
            </a:extLst>
          </p:cNvPr>
          <p:cNvSpPr/>
          <p:nvPr/>
        </p:nvSpPr>
        <p:spPr>
          <a:xfrm>
            <a:off x="6548645" y="2084782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4" name="Feature 개수만큼 (j개)">
            <a:extLst>
              <a:ext uri="{FF2B5EF4-FFF2-40B4-BE49-F238E27FC236}">
                <a16:creationId xmlns:a16="http://schemas.microsoft.com/office/drawing/2014/main" id="{8BDD5550-25BF-48B1-ABB5-83D0898486BD}"/>
              </a:ext>
            </a:extLst>
          </p:cNvPr>
          <p:cNvSpPr txBox="1"/>
          <p:nvPr/>
        </p:nvSpPr>
        <p:spPr>
          <a:xfrm>
            <a:off x="7273416" y="2029326"/>
            <a:ext cx="3899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direct methods   cf. iterative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methods </a:t>
            </a:r>
            <a:endParaRPr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Feature 개수만큼 (j개)">
            <a:extLst>
              <a:ext uri="{FF2B5EF4-FFF2-40B4-BE49-F238E27FC236}">
                <a16:creationId xmlns:a16="http://schemas.microsoft.com/office/drawing/2014/main" id="{F94CB314-19B2-49DC-BD57-6EB4F9AC974F}"/>
              </a:ext>
            </a:extLst>
          </p:cNvPr>
          <p:cNvSpPr txBox="1"/>
          <p:nvPr/>
        </p:nvSpPr>
        <p:spPr>
          <a:xfrm>
            <a:off x="6548645" y="2830630"/>
            <a:ext cx="493820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TFT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타 모델들에 비해 평균적으로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7%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낮은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P50 loss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와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9%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낮은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P90 loss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를 보여줌 </a:t>
            </a:r>
            <a:endParaRPr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Feature 개수만큼 (j개)">
            <a:extLst>
              <a:ext uri="{FF2B5EF4-FFF2-40B4-BE49-F238E27FC236}">
                <a16:creationId xmlns:a16="http://schemas.microsoft.com/office/drawing/2014/main" id="{61E6FD19-11D0-428B-8D85-D0DDAD0A8A64}"/>
              </a:ext>
            </a:extLst>
          </p:cNvPr>
          <p:cNvSpPr txBox="1"/>
          <p:nvPr/>
        </p:nvSpPr>
        <p:spPr>
          <a:xfrm>
            <a:off x="6548645" y="3937084"/>
            <a:ext cx="552651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Iterative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방법을 사용한 핵심 모델 </a:t>
            </a:r>
            <a:r>
              <a:rPr lang="en-US" altLang="ko-KR"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ConvTrans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경우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observed</a:t>
            </a:r>
          </a:p>
          <a:p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등 다양하고 복잡한 데이터에서는 성능이 떨어짐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즉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iterative methods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고정적인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값을 취해야 한다는 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한계를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넘지 못하였음을 보여줌</a:t>
            </a:r>
            <a:endParaRPr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09625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xfrm>
            <a:off x="2231135" y="374382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Ablation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analysis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" name="Feature 개수만큼 (j개)">
            <a:extLst>
              <a:ext uri="{FF2B5EF4-FFF2-40B4-BE49-F238E27FC236}">
                <a16:creationId xmlns:a16="http://schemas.microsoft.com/office/drawing/2014/main" id="{D06BD1D2-F4E4-4688-9ABB-5C216184687F}"/>
              </a:ext>
            </a:extLst>
          </p:cNvPr>
          <p:cNvSpPr txBox="1"/>
          <p:nvPr/>
        </p:nvSpPr>
        <p:spPr>
          <a:xfrm>
            <a:off x="6930609" y="19234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endParaRPr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7" name="IMG_C0F105697AC3-1.jpeg" descr="IMG_C0F105697AC3-1.jpeg">
            <a:extLst>
              <a:ext uri="{FF2B5EF4-FFF2-40B4-BE49-F238E27FC236}">
                <a16:creationId xmlns:a16="http://schemas.microsoft.com/office/drawing/2014/main" id="{BF5B42D1-0924-436F-8C67-FF4D47C3F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8" y="1846029"/>
            <a:ext cx="6122775" cy="4650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G_FD3BF9FE84A9-1.jpeg" descr="IMG_FD3BF9FE84A9-1.jpeg">
            <a:extLst>
              <a:ext uri="{FF2B5EF4-FFF2-40B4-BE49-F238E27FC236}">
                <a16:creationId xmlns:a16="http://schemas.microsoft.com/office/drawing/2014/main" id="{74322809-9FB2-4907-888C-D4962B3FA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017" y="2787041"/>
            <a:ext cx="2484795" cy="20934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G_315B02DFB101-1.jpeg" descr="IMG_315B02DFB101-1.jpeg">
            <a:extLst>
              <a:ext uri="{FF2B5EF4-FFF2-40B4-BE49-F238E27FC236}">
                <a16:creationId xmlns:a16="http://schemas.microsoft.com/office/drawing/2014/main" id="{E8936D3B-266D-4CCC-BEAE-D58B701E5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166" y="2140895"/>
            <a:ext cx="3217555" cy="386106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C68AEE-0F5B-4D63-AA7B-6B1C65885BBB}"/>
              </a:ext>
            </a:extLst>
          </p:cNvPr>
          <p:cNvSpPr txBox="1"/>
          <p:nvPr/>
        </p:nvSpPr>
        <p:spPr>
          <a:xfrm>
            <a:off x="1365927" y="4714988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AD7B8-0568-4F50-BD0F-85672BACD3CE}"/>
              </a:ext>
            </a:extLst>
          </p:cNvPr>
          <p:cNvSpPr txBox="1"/>
          <p:nvPr/>
        </p:nvSpPr>
        <p:spPr>
          <a:xfrm>
            <a:off x="2745243" y="4710949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B9C55D-C85B-47E4-8378-176F55E774B9}"/>
              </a:ext>
            </a:extLst>
          </p:cNvPr>
          <p:cNvSpPr txBox="1"/>
          <p:nvPr/>
        </p:nvSpPr>
        <p:spPr>
          <a:xfrm>
            <a:off x="3868661" y="4718537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873DD7-1937-49A1-BFC9-4E49F333AD05}"/>
              </a:ext>
            </a:extLst>
          </p:cNvPr>
          <p:cNvSpPr txBox="1"/>
          <p:nvPr/>
        </p:nvSpPr>
        <p:spPr>
          <a:xfrm>
            <a:off x="5165014" y="4718537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082D5E-8A64-4890-BDFC-E61257598A9E}"/>
              </a:ext>
            </a:extLst>
          </p:cNvPr>
          <p:cNvSpPr txBox="1"/>
          <p:nvPr/>
        </p:nvSpPr>
        <p:spPr>
          <a:xfrm>
            <a:off x="1889739" y="5848073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918239-1A72-4228-B685-CD0649081E2D}"/>
              </a:ext>
            </a:extLst>
          </p:cNvPr>
          <p:cNvSpPr txBox="1"/>
          <p:nvPr/>
        </p:nvSpPr>
        <p:spPr>
          <a:xfrm>
            <a:off x="2954879" y="5831198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12322A-DF7B-4DF8-A00E-B7925FC44336}"/>
              </a:ext>
            </a:extLst>
          </p:cNvPr>
          <p:cNvSpPr txBox="1"/>
          <p:nvPr/>
        </p:nvSpPr>
        <p:spPr>
          <a:xfrm>
            <a:off x="4201461" y="5849047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981517-C61F-41C1-AE16-DE0F77022473}"/>
              </a:ext>
            </a:extLst>
          </p:cNvPr>
          <p:cNvSpPr txBox="1"/>
          <p:nvPr/>
        </p:nvSpPr>
        <p:spPr>
          <a:xfrm>
            <a:off x="5738111" y="5854347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CE7ACC-93DE-45F5-87CE-DC3448AFB9D6}"/>
              </a:ext>
            </a:extLst>
          </p:cNvPr>
          <p:cNvSpPr txBox="1"/>
          <p:nvPr/>
        </p:nvSpPr>
        <p:spPr>
          <a:xfrm>
            <a:off x="2048719" y="4278174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5E20D9-4A1C-4728-9823-19B3567578FB}"/>
              </a:ext>
            </a:extLst>
          </p:cNvPr>
          <p:cNvSpPr txBox="1"/>
          <p:nvPr/>
        </p:nvSpPr>
        <p:spPr>
          <a:xfrm>
            <a:off x="3278641" y="4278174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FE67EE-9342-4353-BBF9-AA216891636D}"/>
              </a:ext>
            </a:extLst>
          </p:cNvPr>
          <p:cNvSpPr txBox="1"/>
          <p:nvPr/>
        </p:nvSpPr>
        <p:spPr>
          <a:xfrm>
            <a:off x="4423749" y="4278174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43C8D-057F-48F7-AA98-7AF2C61AE84E}"/>
              </a:ext>
            </a:extLst>
          </p:cNvPr>
          <p:cNvSpPr txBox="1"/>
          <p:nvPr/>
        </p:nvSpPr>
        <p:spPr>
          <a:xfrm>
            <a:off x="5718615" y="4286762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5DFEA4-F642-44EB-9EF9-C10EF6FCB263}"/>
              </a:ext>
            </a:extLst>
          </p:cNvPr>
          <p:cNvSpPr txBox="1"/>
          <p:nvPr/>
        </p:nvSpPr>
        <p:spPr>
          <a:xfrm>
            <a:off x="905591" y="4951747"/>
            <a:ext cx="460336" cy="26160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D66F54-FACF-482F-AB2A-A0F076A4D850}"/>
              </a:ext>
            </a:extLst>
          </p:cNvPr>
          <p:cNvSpPr txBox="1"/>
          <p:nvPr/>
        </p:nvSpPr>
        <p:spPr>
          <a:xfrm>
            <a:off x="7281410" y="3213558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36FBC4-4DFA-4469-9027-A9A12ACF456A}"/>
              </a:ext>
            </a:extLst>
          </p:cNvPr>
          <p:cNvSpPr txBox="1"/>
          <p:nvPr/>
        </p:nvSpPr>
        <p:spPr>
          <a:xfrm>
            <a:off x="1417942" y="5000587"/>
            <a:ext cx="4429863" cy="307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Positional encoding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4" name="곱하기 기호 33">
            <a:extLst>
              <a:ext uri="{FF2B5EF4-FFF2-40B4-BE49-F238E27FC236}">
                <a16:creationId xmlns:a16="http://schemas.microsoft.com/office/drawing/2014/main" id="{9074A78D-6D75-440F-A368-D4D33D3A815A}"/>
              </a:ext>
            </a:extLst>
          </p:cNvPr>
          <p:cNvSpPr/>
          <p:nvPr/>
        </p:nvSpPr>
        <p:spPr>
          <a:xfrm>
            <a:off x="10855021" y="3238914"/>
            <a:ext cx="1202269" cy="1712833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84BD7C-D51B-4EE7-8FE6-F1DCC90DC4DB}"/>
              </a:ext>
            </a:extLst>
          </p:cNvPr>
          <p:cNvSpPr txBox="1"/>
          <p:nvPr/>
        </p:nvSpPr>
        <p:spPr>
          <a:xfrm>
            <a:off x="11116513" y="3176344"/>
            <a:ext cx="840599" cy="4616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Trainable coefficients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5AE9D7-E167-428C-8D58-545BA9D24ED8}"/>
              </a:ext>
            </a:extLst>
          </p:cNvPr>
          <p:cNvSpPr txBox="1"/>
          <p:nvPr/>
        </p:nvSpPr>
        <p:spPr>
          <a:xfrm>
            <a:off x="10649353" y="2551406"/>
            <a:ext cx="495079" cy="2769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Trainable coefficients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  <p:sp>
        <p:nvSpPr>
          <p:cNvPr id="37" name="곱하기 기호 36">
            <a:extLst>
              <a:ext uri="{FF2B5EF4-FFF2-40B4-BE49-F238E27FC236}">
                <a16:creationId xmlns:a16="http://schemas.microsoft.com/office/drawing/2014/main" id="{F3902AA0-73AC-4F5F-A550-526C375BB0F3}"/>
              </a:ext>
            </a:extLst>
          </p:cNvPr>
          <p:cNvSpPr/>
          <p:nvPr/>
        </p:nvSpPr>
        <p:spPr>
          <a:xfrm>
            <a:off x="10595083" y="2228568"/>
            <a:ext cx="384371" cy="433270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10290600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xfrm>
            <a:off x="2231135" y="374382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Ablation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analysis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33" name="]">
            <a:extLst>
              <a:ext uri="{FF2B5EF4-FFF2-40B4-BE49-F238E27FC236}">
                <a16:creationId xmlns:a16="http://schemas.microsoft.com/office/drawing/2014/main" id="{3DD6F22C-0CC6-4F37-B8AB-E7E6448D22FF}"/>
              </a:ext>
            </a:extLst>
          </p:cNvPr>
          <p:cNvSpPr/>
          <p:nvPr/>
        </p:nvSpPr>
        <p:spPr>
          <a:xfrm>
            <a:off x="5530448" y="3426202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34" name="IMG_C0F105697AC3-1.jpeg" descr="IMG_C0F105697AC3-1.jpeg">
            <a:extLst>
              <a:ext uri="{FF2B5EF4-FFF2-40B4-BE49-F238E27FC236}">
                <a16:creationId xmlns:a16="http://schemas.microsoft.com/office/drawing/2014/main" id="{C75954BE-6B39-4A6A-BCB1-46BA08D0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142" y="1865074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직사각형">
            <a:extLst>
              <a:ext uri="{FF2B5EF4-FFF2-40B4-BE49-F238E27FC236}">
                <a16:creationId xmlns:a16="http://schemas.microsoft.com/office/drawing/2014/main" id="{8B98B8A9-04D2-41CB-BF66-086B08FE89E4}"/>
              </a:ext>
            </a:extLst>
          </p:cNvPr>
          <p:cNvSpPr/>
          <p:nvPr/>
        </p:nvSpPr>
        <p:spPr>
          <a:xfrm>
            <a:off x="5778643" y="3429000"/>
            <a:ext cx="4942335" cy="813357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스크린샷 2021-03-25 오후 4.18.52.png" descr="스크린샷 2021-03-25 오후 4.18.52.png">
            <a:extLst>
              <a:ext uri="{FF2B5EF4-FFF2-40B4-BE49-F238E27FC236}">
                <a16:creationId xmlns:a16="http://schemas.microsoft.com/office/drawing/2014/main" id="{2CF8B032-1A8A-49F9-A0AB-8CA5C455A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114" y="2407486"/>
            <a:ext cx="2386653" cy="3022228"/>
          </a:xfrm>
          <a:prstGeom prst="rect">
            <a:avLst/>
          </a:prstGeom>
          <a:ln w="12700">
            <a:solidFill>
              <a:srgbClr val="942192"/>
            </a:solidFill>
            <a:miter lim="400000"/>
          </a:ln>
        </p:spPr>
      </p:pic>
      <p:sp>
        <p:nvSpPr>
          <p:cNvPr id="37" name="선">
            <a:extLst>
              <a:ext uri="{FF2B5EF4-FFF2-40B4-BE49-F238E27FC236}">
                <a16:creationId xmlns:a16="http://schemas.microsoft.com/office/drawing/2014/main" id="{96696602-5203-4BB6-A26A-269FE8B28F65}"/>
              </a:ext>
            </a:extLst>
          </p:cNvPr>
          <p:cNvSpPr/>
          <p:nvPr/>
        </p:nvSpPr>
        <p:spPr>
          <a:xfrm>
            <a:off x="4069948" y="4031536"/>
            <a:ext cx="1806985" cy="1"/>
          </a:xfrm>
          <a:prstGeom prst="line">
            <a:avLst/>
          </a:prstGeom>
          <a:ln w="25400">
            <a:solidFill>
              <a:srgbClr val="94219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곱하기 기호 37">
            <a:extLst>
              <a:ext uri="{FF2B5EF4-FFF2-40B4-BE49-F238E27FC236}">
                <a16:creationId xmlns:a16="http://schemas.microsoft.com/office/drawing/2014/main" id="{53B0DBA4-860A-4FE7-8109-564C8D4D5A0A}"/>
              </a:ext>
            </a:extLst>
          </p:cNvPr>
          <p:cNvSpPr/>
          <p:nvPr/>
        </p:nvSpPr>
        <p:spPr>
          <a:xfrm>
            <a:off x="3196622" y="3179983"/>
            <a:ext cx="623024" cy="851553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09623BD1-59A6-439A-ADBD-583975ED6943}"/>
              </a:ext>
            </a:extLst>
          </p:cNvPr>
          <p:cNvSpPr/>
          <p:nvPr/>
        </p:nvSpPr>
        <p:spPr>
          <a:xfrm>
            <a:off x="2566247" y="3179983"/>
            <a:ext cx="623024" cy="851553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0" name="곱하기 기호 39">
            <a:extLst>
              <a:ext uri="{FF2B5EF4-FFF2-40B4-BE49-F238E27FC236}">
                <a16:creationId xmlns:a16="http://schemas.microsoft.com/office/drawing/2014/main" id="{732DE153-5C8B-46C1-9956-605F6B394E91}"/>
              </a:ext>
            </a:extLst>
          </p:cNvPr>
          <p:cNvSpPr/>
          <p:nvPr/>
        </p:nvSpPr>
        <p:spPr>
          <a:xfrm>
            <a:off x="1814397" y="3179982"/>
            <a:ext cx="623024" cy="851553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C475CD-2B91-4D49-B94E-9CA67C2F11B6}"/>
              </a:ext>
            </a:extLst>
          </p:cNvPr>
          <p:cNvSpPr txBox="1"/>
          <p:nvPr/>
        </p:nvSpPr>
        <p:spPr>
          <a:xfrm>
            <a:off x="1752208" y="3055002"/>
            <a:ext cx="478927" cy="3385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W</a:t>
            </a: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ngsanaUPC" panose="02020603050405020304" pitchFamily="18" charset="-34"/>
                <a:ea typeface="+mj-ea"/>
                <a:cs typeface="AngsanaUPC" panose="02020603050405020304" pitchFamily="18" charset="-34"/>
                <a:sym typeface="Gill Sans MT"/>
              </a:rPr>
              <a:t>a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FED2B2-EE42-4BB2-9993-89113D72C030}"/>
              </a:ext>
            </a:extLst>
          </p:cNvPr>
          <p:cNvSpPr txBox="1"/>
          <p:nvPr/>
        </p:nvSpPr>
        <p:spPr>
          <a:xfrm>
            <a:off x="2554704" y="3055002"/>
            <a:ext cx="478927" cy="3385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W</a:t>
            </a: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ngsanaUPC" panose="02020603050405020304" pitchFamily="18" charset="-34"/>
                <a:ea typeface="+mj-ea"/>
                <a:cs typeface="AngsanaUPC" panose="02020603050405020304" pitchFamily="18" charset="-34"/>
                <a:sym typeface="Gill Sans MT"/>
              </a:rPr>
              <a:t>a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FAF149-101D-474A-B5FB-41FA0C6E954B}"/>
              </a:ext>
            </a:extLst>
          </p:cNvPr>
          <p:cNvSpPr txBox="1"/>
          <p:nvPr/>
        </p:nvSpPr>
        <p:spPr>
          <a:xfrm>
            <a:off x="3226407" y="3055002"/>
            <a:ext cx="478927" cy="3385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W</a:t>
            </a: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ngsanaUPC" panose="02020603050405020304" pitchFamily="18" charset="-34"/>
                <a:ea typeface="+mj-ea"/>
                <a:cs typeface="AngsanaUPC" panose="02020603050405020304" pitchFamily="18" charset="-34"/>
                <a:sym typeface="Gill Sans MT"/>
              </a:rPr>
              <a:t>a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8957812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ABLATION RESULTS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2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393495"/>
            <a:ext cx="7729730" cy="425185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Capturing temporal relationships, local processing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⭐️⭐️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</a:t>
            </a:r>
            <a:r>
              <a:rPr lang="ko-KR" altLang="en-US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비활성화 시켰더니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P90 </a:t>
            </a:r>
            <a:r>
              <a:rPr lang="en-US" altLang="ko-KR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loss</a:t>
            </a:r>
            <a:r>
              <a:rPr lang="ko-KR" altLang="en-US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평균 </a:t>
            </a:r>
            <a:r>
              <a:rPr lang="en-US" altLang="ko-KR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6%</a:t>
            </a:r>
            <a:r>
              <a:rPr lang="ko-KR" altLang="en-US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증가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Local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processing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비활성화 시켰더니 </a:t>
            </a:r>
            <a:r>
              <a:rPr lang="en-US" altLang="ko-KR" sz="1400" dirty="0" err="1">
                <a:latin typeface="American Typewriter"/>
                <a:ea typeface="08서울남산체 EB" panose="02020603020101020101" pitchFamily="18" charset="-127"/>
              </a:rPr>
              <a:t>traffic,retail,volatility</a:t>
            </a:r>
            <a:r>
              <a:rPr lang="en-US" altLang="ko-KR" sz="1400" dirty="0">
                <a:latin typeface="American Typewriter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모두 악영향</a:t>
            </a:r>
            <a:r>
              <a:rPr lang="en-US" altLang="ko-KR" sz="1400" dirty="0">
                <a:latin typeface="American Typewriter"/>
                <a:ea typeface="08서울남산체 EB" panose="02020603020101020101" pitchFamily="18" charset="-127"/>
              </a:rPr>
              <a:t>, electricity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오히려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P50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loss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높게 나옴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Electricity data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경우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daily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단위로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seasonality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발견되기 때문에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direct attention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to previous days &gt; adjacent time steps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 encoder , variable selection :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비활성화 시켰더니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P90 loss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평균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4.1%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증가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en-US" altLang="ko-KR" sz="1400" dirty="0">
                <a:latin typeface="American Typewriter"/>
                <a:ea typeface="08서울남산체 EB" panose="02020603020101020101" pitchFamily="18" charset="-127"/>
              </a:rPr>
              <a:t>electricity</a:t>
            </a:r>
            <a:r>
              <a:rPr lang="en-US" altLang="ko-KR" sz="1800" dirty="0">
                <a:latin typeface="American Typewriter"/>
                <a:ea typeface="08서울남산체 EB" panose="02020603020101020101" pitchFamily="18" charset="-127"/>
              </a:rPr>
              <a:t> </a:t>
            </a:r>
            <a:r>
              <a:rPr lang="ko-KR" altLang="en-US" sz="1800" dirty="0">
                <a:latin typeface="American Typewriter"/>
                <a:ea typeface="08서울남산체 EB" panose="02020603020101020101" pitchFamily="18" charset="-127"/>
              </a:rPr>
              <a:t>에 제일 영향을 많이 미친 것으로 파악</a:t>
            </a:r>
            <a:endParaRPr lang="en-US" altLang="ko-KR" sz="1800" dirty="0">
              <a:latin typeface="American Typewriter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Gating layer :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비활성화 시켰더니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P90 loss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평균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1.9%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증가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노이즈가 많은 </a:t>
            </a:r>
            <a:r>
              <a:rPr lang="en-US" altLang="ko-KR" sz="1400" dirty="0">
                <a:latin typeface="American Typewriter"/>
                <a:ea typeface="08서울남산체 EB" panose="02020603020101020101" pitchFamily="18" charset="-127"/>
              </a:rPr>
              <a:t>volatility</a:t>
            </a:r>
            <a:r>
              <a:rPr lang="ko-KR" altLang="en-US" dirty="0">
                <a:latin typeface="American Typewriter"/>
                <a:ea typeface="08서울남산체 EB" panose="02020603020101020101" pitchFamily="18" charset="-127"/>
              </a:rPr>
              <a:t> 에 제일 영향을 많이 미친 것으로 파악 </a:t>
            </a:r>
            <a:endParaRPr lang="en-US" altLang="ko-KR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altLang="ko-KR" dirty="0">
              <a:latin typeface="American Typewriter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9672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텍스트 개체 틀 1"/>
          <p:cNvSpPr txBox="1">
            <a:spLocks noGrp="1"/>
          </p:cNvSpPr>
          <p:nvPr>
            <p:ph type="body" sz="quarter" idx="1"/>
          </p:nvPr>
        </p:nvSpPr>
        <p:spPr>
          <a:xfrm>
            <a:off x="1583436" y="2105025"/>
            <a:ext cx="4270248" cy="912495"/>
          </a:xfrm>
          <a:prstGeom prst="rect">
            <a:avLst/>
          </a:prstGeom>
          <a:solidFill>
            <a:srgbClr val="FFFFFF"/>
          </a:solidFill>
          <a:ln w="31750">
            <a:solidFill>
              <a:srgbClr val="002060"/>
            </a:solidFill>
            <a:round/>
          </a:ln>
        </p:spPr>
        <p:txBody>
          <a:bodyPr/>
          <a:lstStyle/>
          <a:p>
            <a:pPr defTabSz="877823">
              <a:spcBef>
                <a:spcPts val="900"/>
              </a:spcBef>
              <a:defRPr sz="1152" b="1" spc="96">
                <a:solidFill>
                  <a:srgbClr val="000000"/>
                </a:solidFill>
              </a:defRPr>
            </a:pPr>
            <a:r>
              <a:t>Architecture &gt; </a:t>
            </a:r>
            <a:r>
              <a:rPr b="0"/>
              <a:t>Gating mechanisms</a:t>
            </a:r>
          </a:p>
          <a:p>
            <a:pPr defTabSz="877823">
              <a:spcBef>
                <a:spcPts val="900"/>
              </a:spcBef>
              <a:defRPr sz="1152" spc="96">
                <a:solidFill>
                  <a:srgbClr val="000000"/>
                </a:solidFill>
              </a:defRPr>
            </a:pPr>
            <a:r>
              <a:t>Variable selection networks</a:t>
            </a:r>
          </a:p>
          <a:p>
            <a:pPr defTabSz="877823">
              <a:spcBef>
                <a:spcPts val="900"/>
              </a:spcBef>
              <a:defRPr sz="1152" spc="96">
                <a:solidFill>
                  <a:srgbClr val="000000"/>
                </a:solidFill>
              </a:defRPr>
            </a:pPr>
            <a:r>
              <a:t>Static covariate encoders</a:t>
            </a:r>
          </a:p>
        </p:txBody>
      </p:sp>
      <p:pic>
        <p:nvPicPr>
          <p:cNvPr id="105" name="내용 개체 틀 7" descr="내용 개체 틀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37" y="3210725"/>
            <a:ext cx="4270376" cy="2462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내용 개체 틀 9" descr="내용 개체 틀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5" y="3210725"/>
            <a:ext cx="4270249" cy="2462199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제목 5"/>
          <p:cNvSpPr txBox="1">
            <a:spLocks noGrp="1"/>
          </p:cNvSpPr>
          <p:nvPr>
            <p:ph type="title"/>
          </p:nvPr>
        </p:nvSpPr>
        <p:spPr>
          <a:xfrm>
            <a:off x="2231135" y="505748"/>
            <a:ext cx="7729730" cy="1188720"/>
          </a:xfrm>
          <a:prstGeom prst="rect">
            <a:avLst/>
          </a:prstGeom>
        </p:spPr>
        <p:txBody>
          <a:bodyPr/>
          <a:lstStyle>
            <a:lvl1pPr>
              <a:defRPr>
                <a:latin typeface="08서울한강체 M"/>
                <a:ea typeface="08서울한강체 M"/>
                <a:cs typeface="08서울한강체 M"/>
                <a:sym typeface="08서울한강체 M"/>
              </a:defRPr>
            </a:lvl1pPr>
          </a:lstStyle>
          <a:p>
            <a:r>
              <a:rPr dirty="0"/>
              <a:t>TFT vs RNN </a:t>
            </a:r>
          </a:p>
        </p:txBody>
      </p:sp>
      <p:grpSp>
        <p:nvGrpSpPr>
          <p:cNvPr id="110" name="직사각형 10"/>
          <p:cNvGrpSpPr/>
          <p:nvPr/>
        </p:nvGrpSpPr>
        <p:grpSpPr>
          <a:xfrm>
            <a:off x="6338189" y="3636484"/>
            <a:ext cx="4376207" cy="1269995"/>
            <a:chOff x="0" y="0"/>
            <a:chExt cx="4376206" cy="1269993"/>
          </a:xfrm>
        </p:grpSpPr>
        <p:sp>
          <p:nvSpPr>
            <p:cNvPr id="108" name="직사각형"/>
            <p:cNvSpPr/>
            <p:nvPr/>
          </p:nvSpPr>
          <p:spPr>
            <a:xfrm>
              <a:off x="-1" y="-1"/>
              <a:ext cx="4376208" cy="1269995"/>
            </a:xfrm>
            <a:prstGeom prst="rect">
              <a:avLst/>
            </a:prstGeom>
            <a:solidFill>
              <a:srgbClr val="000000">
                <a:alpha val="5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08서울남산체 EB"/>
                  <a:ea typeface="08서울남산체 EB"/>
                  <a:cs typeface="08서울남산체 EB"/>
                  <a:sym typeface="08서울남산체 EB"/>
                </a:defRPr>
              </a:pPr>
              <a:endParaRPr/>
            </a:p>
          </p:txBody>
        </p:sp>
        <p:sp>
          <p:nvSpPr>
            <p:cNvPr id="109" name="??"/>
            <p:cNvSpPr txBox="1"/>
            <p:nvPr/>
          </p:nvSpPr>
          <p:spPr>
            <a:xfrm>
              <a:off x="45719" y="284476"/>
              <a:ext cx="4284767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  <a:latin typeface="08서울남산체 EB"/>
                  <a:ea typeface="08서울남산체 EB"/>
                  <a:cs typeface="08서울남산체 EB"/>
                  <a:sym typeface="08서울남산체 EB"/>
                </a:defRPr>
              </a:lvl1pPr>
            </a:lstStyle>
            <a:p>
              <a:r>
                <a:t>??</a:t>
              </a:r>
            </a:p>
          </p:txBody>
        </p:sp>
      </p:grpSp>
      <p:sp>
        <p:nvSpPr>
          <p:cNvPr id="111" name="직사각형 12"/>
          <p:cNvSpPr/>
          <p:nvPr/>
        </p:nvSpPr>
        <p:spPr>
          <a:xfrm>
            <a:off x="2124075" y="5362575"/>
            <a:ext cx="2238375" cy="310350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직사각형 13"/>
          <p:cNvSpPr/>
          <p:nvPr/>
        </p:nvSpPr>
        <p:spPr>
          <a:xfrm>
            <a:off x="6524625" y="5065536"/>
            <a:ext cx="3867150" cy="310350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5" name="직사각형 14"/>
          <p:cNvGrpSpPr/>
          <p:nvPr/>
        </p:nvGrpSpPr>
        <p:grpSpPr>
          <a:xfrm>
            <a:off x="1582737" y="5738495"/>
            <a:ext cx="4270376" cy="1170941"/>
            <a:chOff x="0" y="0"/>
            <a:chExt cx="4270375" cy="1170939"/>
          </a:xfrm>
        </p:grpSpPr>
        <p:sp>
          <p:nvSpPr>
            <p:cNvPr id="113" name="직사각형"/>
            <p:cNvSpPr/>
            <p:nvPr/>
          </p:nvSpPr>
          <p:spPr>
            <a:xfrm>
              <a:off x="0" y="127634"/>
              <a:ext cx="4270375" cy="915672"/>
            </a:xfrm>
            <a:prstGeom prst="rect">
              <a:avLst/>
            </a:prstGeom>
            <a:solidFill>
              <a:srgbClr val="FFFFFF"/>
            </a:solidFill>
            <a:ln w="317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4" name="S…"/>
            <p:cNvSpPr txBox="1"/>
            <p:nvPr/>
          </p:nvSpPr>
          <p:spPr>
            <a:xfrm>
              <a:off x="61594" y="-1"/>
              <a:ext cx="4147186" cy="1170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S</a:t>
              </a:r>
            </a:p>
            <a:p>
              <a:pPr algn="ctr">
                <a:defRPr sz="1400" b="1"/>
              </a:pPr>
              <a:r>
                <a:t>input</a:t>
              </a:r>
              <a:r>
                <a:rPr b="0"/>
                <a:t> </a:t>
              </a:r>
              <a:r>
                <a:t>&gt;</a:t>
              </a:r>
              <a:r>
                <a:rPr b="0"/>
                <a:t> Static covariates (contexts)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/>
              </a:pPr>
              <a:r>
                <a:t>Observed inputs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/>
              </a:pPr>
              <a:r>
                <a:t>Known inputs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8" name="직사각형 15"/>
          <p:cNvGrpSpPr/>
          <p:nvPr/>
        </p:nvGrpSpPr>
        <p:grpSpPr>
          <a:xfrm>
            <a:off x="6358282" y="5846445"/>
            <a:ext cx="4270248" cy="955041"/>
            <a:chOff x="0" y="0"/>
            <a:chExt cx="4270247" cy="955039"/>
          </a:xfrm>
        </p:grpSpPr>
        <p:sp>
          <p:nvSpPr>
            <p:cNvPr id="116" name="직사각형"/>
            <p:cNvSpPr/>
            <p:nvPr/>
          </p:nvSpPr>
          <p:spPr>
            <a:xfrm>
              <a:off x="0" y="19684"/>
              <a:ext cx="4270248" cy="915672"/>
            </a:xfrm>
            <a:prstGeom prst="rect">
              <a:avLst/>
            </a:prstGeom>
            <a:solidFill>
              <a:srgbClr val="FFFFFF"/>
            </a:solidFill>
            <a:ln w="317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" name="S…"/>
            <p:cNvSpPr txBox="1"/>
            <p:nvPr/>
          </p:nvSpPr>
          <p:spPr>
            <a:xfrm>
              <a:off x="61594" y="0"/>
              <a:ext cx="4147059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S</a:t>
              </a:r>
            </a:p>
            <a:p>
              <a:pPr algn="ctr">
                <a:defRPr sz="1400" b="1"/>
              </a:pPr>
              <a:r>
                <a:t>input</a:t>
              </a:r>
              <a:r>
                <a:rPr b="0"/>
                <a:t> </a:t>
              </a:r>
              <a:r>
                <a:t>&gt;</a:t>
              </a:r>
              <a:r>
                <a:rPr b="0"/>
                <a:t> 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/>
              </a:pPr>
              <a:r>
                <a:t>Observed inputs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9" name="텍스트 개체 틀 1"/>
          <p:cNvSpPr txBox="1"/>
          <p:nvPr/>
        </p:nvSpPr>
        <p:spPr>
          <a:xfrm>
            <a:off x="6338315" y="2105025"/>
            <a:ext cx="4270249" cy="912495"/>
          </a:xfrm>
          <a:prstGeom prst="rect">
            <a:avLst/>
          </a:prstGeom>
          <a:solidFill>
            <a:srgbClr val="FFFFFF"/>
          </a:solidFill>
          <a:ln w="31750">
            <a:solidFill>
              <a:srgbClr val="00206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 algn="ctr" defTabSz="813816">
              <a:spcBef>
                <a:spcPts val="800"/>
              </a:spcBef>
              <a:defRPr sz="1068" b="1" cap="all" spc="89"/>
            </a:pPr>
            <a:r>
              <a:t>Architecture &gt; </a:t>
            </a:r>
            <a:r>
              <a:rPr b="0"/>
              <a:t>Gating mechanisms </a:t>
            </a:r>
            <a:r>
              <a:rPr sz="889" spc="80">
                <a:solidFill>
                  <a:srgbClr val="333333"/>
                </a:solidFill>
              </a:rPr>
              <a:t>❌</a:t>
            </a:r>
            <a:endParaRPr b="0"/>
          </a:p>
          <a:p>
            <a:pPr algn="ctr" defTabSz="813816">
              <a:spcBef>
                <a:spcPts val="800"/>
              </a:spcBef>
              <a:defRPr sz="1068" cap="all" spc="89"/>
            </a:pPr>
            <a:r>
              <a:t>Variable selection networks. </a:t>
            </a:r>
            <a:r>
              <a:rPr sz="889" spc="80">
                <a:solidFill>
                  <a:srgbClr val="333333"/>
                </a:solidFill>
              </a:rPr>
              <a:t>❌</a:t>
            </a:r>
          </a:p>
          <a:p>
            <a:pPr algn="ctr" defTabSz="813816">
              <a:spcBef>
                <a:spcPts val="800"/>
              </a:spcBef>
              <a:defRPr sz="1068" cap="all" spc="89"/>
            </a:pPr>
            <a:r>
              <a:t>Static covariate encoders </a:t>
            </a:r>
            <a:r>
              <a:rPr sz="889" spc="80">
                <a:solidFill>
                  <a:srgbClr val="333333"/>
                </a:solidFill>
              </a:rPr>
              <a:t>❌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6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interpretability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15607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EB8D4-37D6-4986-B8CA-8A9EA0FF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6-1 variable importance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157CB6-20B8-42E4-84A1-30C27B8F40C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variables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확률 분포에서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(ex. t=1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 때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weight, t=2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 때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weight …) 10% , 50%, 90%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값을 추출하여 분석 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EDBEE1-7580-4035-AA0D-0C13FD58F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8044"/>
            <a:ext cx="2142919" cy="1107724"/>
          </a:xfrm>
          <a:prstGeom prst="rect">
            <a:avLst/>
          </a:prstGeom>
        </p:spPr>
      </p:pic>
      <p:pic>
        <p:nvPicPr>
          <p:cNvPr id="7" name="그림 6" descr="텍스트, 손목시계이(가) 표시된 사진&#10;&#10;자동 생성된 설명">
            <a:extLst>
              <a:ext uri="{FF2B5EF4-FFF2-40B4-BE49-F238E27FC236}">
                <a16:creationId xmlns:a16="http://schemas.microsoft.com/office/drawing/2014/main" id="{A5902CEA-E629-4B77-8417-0C27054E4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35" y="2847894"/>
            <a:ext cx="1657581" cy="581106"/>
          </a:xfrm>
          <a:prstGeom prst="rect">
            <a:avLst/>
          </a:prstGeom>
        </p:spPr>
      </p:pic>
      <p:sp>
        <p:nvSpPr>
          <p:cNvPr id="8" name="Feature 개수만큼 (j개)">
            <a:extLst>
              <a:ext uri="{FF2B5EF4-FFF2-40B4-BE49-F238E27FC236}">
                <a16:creationId xmlns:a16="http://schemas.microsoft.com/office/drawing/2014/main" id="{06FE5F66-ECF2-40B8-965E-1EBF0E466538}"/>
              </a:ext>
            </a:extLst>
          </p:cNvPr>
          <p:cNvSpPr txBox="1"/>
          <p:nvPr/>
        </p:nvSpPr>
        <p:spPr>
          <a:xfrm>
            <a:off x="6089935" y="2331376"/>
            <a:ext cx="79765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6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remind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Feature 개수만큼 (j개)">
            <a:extLst>
              <a:ext uri="{FF2B5EF4-FFF2-40B4-BE49-F238E27FC236}">
                <a16:creationId xmlns:a16="http://schemas.microsoft.com/office/drawing/2014/main" id="{9F2EC0B4-F5F6-4BBE-ABE2-17FD37CB7B28}"/>
              </a:ext>
            </a:extLst>
          </p:cNvPr>
          <p:cNvSpPr txBox="1"/>
          <p:nvPr/>
        </p:nvSpPr>
        <p:spPr>
          <a:xfrm>
            <a:off x="6108889" y="3576491"/>
            <a:ext cx="381129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timestep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별로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weights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j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 생성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52878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4B0F5-187D-41D3-8F26-0C9084DA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6-1 variable importance</a:t>
            </a:r>
            <a:endParaRPr lang="ko-KR" altLang="en-US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A900F323-A739-4A1C-8C7B-CF39760C9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288217"/>
            <a:ext cx="4094642" cy="40811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C7043B-C7A9-43AF-AB88-B7C486CD7C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88" y="3925631"/>
            <a:ext cx="1644650" cy="1238250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CD63380-F0D3-4AA9-9F90-02A58969625F}"/>
              </a:ext>
            </a:extLst>
          </p:cNvPr>
          <p:cNvSpPr txBox="1">
            <a:spLocks/>
          </p:cNvSpPr>
          <p:nvPr/>
        </p:nvSpPr>
        <p:spPr>
          <a:xfrm>
            <a:off x="6437488" y="2288217"/>
            <a:ext cx="4271773" cy="3101982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1pPr>
            <a:lvl2pPr marL="4857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2pPr>
            <a:lvl3pPr marL="7143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3pPr>
            <a:lvl4pPr marL="9429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4pPr>
            <a:lvl5pPr marL="11715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5pPr>
            <a:lvl6pPr marL="1341437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6pPr>
            <a:lvl7pPr marL="1512887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7pPr>
            <a:lvl8pPr marL="168592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8pPr>
            <a:lvl9pPr marL="1911350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9pPr>
          </a:lstStyle>
          <a:p>
            <a:pPr hangingPunct="1"/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TFT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예측에 실질적으로 유효한 </a:t>
            </a:r>
            <a:r>
              <a:rPr lang="ko-KR" altLang="en-US"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변수들만을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추출하는 것으로 보임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보라색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55258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EB8D4-37D6-4986-B8CA-8A9EA0FF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20650"/>
            <a:ext cx="7729730" cy="1188721"/>
          </a:xfrm>
        </p:spPr>
        <p:txBody>
          <a:bodyPr/>
          <a:lstStyle/>
          <a:p>
            <a:r>
              <a:rPr lang="en-US" altLang="ko-KR" dirty="0"/>
              <a:t>6-2 visualizing persistent temporal patterns</a:t>
            </a:r>
            <a:endParaRPr lang="ko-KR" altLang="en-US" dirty="0"/>
          </a:p>
        </p:txBody>
      </p:sp>
      <p:sp>
        <p:nvSpPr>
          <p:cNvPr id="8" name="Feature 개수만큼 (j개)">
            <a:extLst>
              <a:ext uri="{FF2B5EF4-FFF2-40B4-BE49-F238E27FC236}">
                <a16:creationId xmlns:a16="http://schemas.microsoft.com/office/drawing/2014/main" id="{06FE5F66-ECF2-40B8-965E-1EBF0E466538}"/>
              </a:ext>
            </a:extLst>
          </p:cNvPr>
          <p:cNvSpPr txBox="1"/>
          <p:nvPr/>
        </p:nvSpPr>
        <p:spPr>
          <a:xfrm>
            <a:off x="5987232" y="2057173"/>
            <a:ext cx="79765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6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remind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Feature 개수만큼 (j개)">
            <a:extLst>
              <a:ext uri="{FF2B5EF4-FFF2-40B4-BE49-F238E27FC236}">
                <a16:creationId xmlns:a16="http://schemas.microsoft.com/office/drawing/2014/main" id="{F14418C1-66E4-4B9F-9264-64BE16BB02DE}"/>
              </a:ext>
            </a:extLst>
          </p:cNvPr>
          <p:cNvSpPr txBox="1"/>
          <p:nvPr/>
        </p:nvSpPr>
        <p:spPr>
          <a:xfrm>
            <a:off x="9921980" y="2241839"/>
            <a:ext cx="112145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l-GR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α</a:t>
            </a:r>
            <a:r>
              <a:rPr lang="en-US" altLang="ko-KR" sz="1400" dirty="0">
                <a:solidFill>
                  <a:srgbClr val="202124"/>
                </a:solidFill>
                <a:latin typeface="Apple SD Gothic Neo"/>
              </a:rPr>
              <a:t> (168, </a:t>
            </a:r>
            <a:r>
              <a:rPr lang="en-US" altLang="ko-KR" sz="1400" b="1" dirty="0">
                <a:solidFill>
                  <a:srgbClr val="202124"/>
                </a:solidFill>
                <a:latin typeface="Apple SD Gothic Neo"/>
              </a:rPr>
              <a:t>24</a:t>
            </a:r>
            <a:r>
              <a:rPr lang="en-US" altLang="ko-KR" sz="1400" dirty="0">
                <a:solidFill>
                  <a:srgbClr val="202124"/>
                </a:solidFill>
                <a:latin typeface="Apple SD Gothic Neo"/>
              </a:rPr>
              <a:t> ,1)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64579D1-49F0-41E6-AA14-AB6E8429C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462" y="2669172"/>
            <a:ext cx="4382112" cy="27435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FBA72F-0F5B-4D02-8DD1-ABFC78239463}"/>
              </a:ext>
            </a:extLst>
          </p:cNvPr>
          <p:cNvSpPr txBox="1"/>
          <p:nvPr/>
        </p:nvSpPr>
        <p:spPr>
          <a:xfrm>
            <a:off x="6096000" y="2671100"/>
            <a:ext cx="290058" cy="2308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K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049FBB-412F-4B8E-9C0E-6A9910A34607}"/>
              </a:ext>
            </a:extLst>
          </p:cNvPr>
          <p:cNvSpPr txBox="1"/>
          <p:nvPr/>
        </p:nvSpPr>
        <p:spPr>
          <a:xfrm>
            <a:off x="6363126" y="2669172"/>
            <a:ext cx="290058" cy="23083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CF6EEC-4C79-4210-BDFE-83780F513070}"/>
              </a:ext>
            </a:extLst>
          </p:cNvPr>
          <p:cNvSpPr txBox="1"/>
          <p:nvPr/>
        </p:nvSpPr>
        <p:spPr>
          <a:xfrm>
            <a:off x="6603594" y="2669172"/>
            <a:ext cx="290058" cy="23083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V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30F96C-D1F0-441C-9973-4D6EF7803475}"/>
              </a:ext>
            </a:extLst>
          </p:cNvPr>
          <p:cNvSpPr txBox="1"/>
          <p:nvPr/>
        </p:nvSpPr>
        <p:spPr>
          <a:xfrm>
            <a:off x="7271868" y="2671100"/>
            <a:ext cx="290058" cy="2308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K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90476F-3A4F-4C3B-B368-66FDC5B81701}"/>
              </a:ext>
            </a:extLst>
          </p:cNvPr>
          <p:cNvSpPr txBox="1"/>
          <p:nvPr/>
        </p:nvSpPr>
        <p:spPr>
          <a:xfrm>
            <a:off x="7538994" y="2669172"/>
            <a:ext cx="290058" cy="23083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CB20F3-FED1-40BC-8E11-B835444FD9C6}"/>
              </a:ext>
            </a:extLst>
          </p:cNvPr>
          <p:cNvSpPr txBox="1"/>
          <p:nvPr/>
        </p:nvSpPr>
        <p:spPr>
          <a:xfrm>
            <a:off x="7779462" y="2669172"/>
            <a:ext cx="290058" cy="23083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V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5B2326-147A-4148-B1A1-61CBCE1BC3E6}"/>
              </a:ext>
            </a:extLst>
          </p:cNvPr>
          <p:cNvSpPr txBox="1"/>
          <p:nvPr/>
        </p:nvSpPr>
        <p:spPr>
          <a:xfrm>
            <a:off x="8393982" y="2671100"/>
            <a:ext cx="290058" cy="2308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K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4955F3-E3B4-4110-AC7A-C08B415F433F}"/>
              </a:ext>
            </a:extLst>
          </p:cNvPr>
          <p:cNvSpPr txBox="1"/>
          <p:nvPr/>
        </p:nvSpPr>
        <p:spPr>
          <a:xfrm>
            <a:off x="8661108" y="2669172"/>
            <a:ext cx="290058" cy="23083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5620AC-CE76-41DF-9178-6117E1CE415C}"/>
              </a:ext>
            </a:extLst>
          </p:cNvPr>
          <p:cNvSpPr txBox="1"/>
          <p:nvPr/>
        </p:nvSpPr>
        <p:spPr>
          <a:xfrm>
            <a:off x="8901576" y="2669172"/>
            <a:ext cx="290058" cy="23083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V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715FED-D842-4BAD-8AC3-42BF413A60A4}"/>
              </a:ext>
            </a:extLst>
          </p:cNvPr>
          <p:cNvSpPr txBox="1"/>
          <p:nvPr/>
        </p:nvSpPr>
        <p:spPr>
          <a:xfrm>
            <a:off x="9631922" y="2658551"/>
            <a:ext cx="290058" cy="2308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K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74574A-6501-49B6-8BFB-31A14ECD175D}"/>
              </a:ext>
            </a:extLst>
          </p:cNvPr>
          <p:cNvSpPr txBox="1"/>
          <p:nvPr/>
        </p:nvSpPr>
        <p:spPr>
          <a:xfrm>
            <a:off x="9899048" y="2656623"/>
            <a:ext cx="290058" cy="23083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1077D-5D93-4D01-9C1E-3BD9F3B4DE1E}"/>
              </a:ext>
            </a:extLst>
          </p:cNvPr>
          <p:cNvSpPr txBox="1"/>
          <p:nvPr/>
        </p:nvSpPr>
        <p:spPr>
          <a:xfrm>
            <a:off x="10139516" y="2656623"/>
            <a:ext cx="290058" cy="23083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V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594F2F-9019-418C-A6B0-6840752B7E86}"/>
              </a:ext>
            </a:extLst>
          </p:cNvPr>
          <p:cNvSpPr txBox="1"/>
          <p:nvPr/>
        </p:nvSpPr>
        <p:spPr>
          <a:xfrm>
            <a:off x="6028094" y="4745396"/>
            <a:ext cx="1716378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    …          </a:t>
            </a:r>
            <a:r>
              <a:rPr lang="en-US" altLang="ko-KR" sz="1200" b="1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t=168 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26" name="화살표: U자형 25">
            <a:extLst>
              <a:ext uri="{FF2B5EF4-FFF2-40B4-BE49-F238E27FC236}">
                <a16:creationId xmlns:a16="http://schemas.microsoft.com/office/drawing/2014/main" id="{F68584FA-5BA9-4C76-B412-56B3F721E711}"/>
              </a:ext>
            </a:extLst>
          </p:cNvPr>
          <p:cNvSpPr/>
          <p:nvPr/>
        </p:nvSpPr>
        <p:spPr>
          <a:xfrm>
            <a:off x="8746352" y="2241839"/>
            <a:ext cx="1142712" cy="414784"/>
          </a:xfrm>
          <a:prstGeom prst="uturnArrow">
            <a:avLst>
              <a:gd name="adj1" fmla="val 25000"/>
              <a:gd name="adj2" fmla="val 25000"/>
              <a:gd name="adj3" fmla="val 40274"/>
              <a:gd name="adj4" fmla="val 43750"/>
              <a:gd name="adj5" fmla="val 75000"/>
            </a:avLst>
          </a:prstGeom>
          <a:solidFill>
            <a:schemeClr val="tx1"/>
          </a:solidFill>
          <a:ln w="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8" name="화살표: U자형 27">
            <a:extLst>
              <a:ext uri="{FF2B5EF4-FFF2-40B4-BE49-F238E27FC236}">
                <a16:creationId xmlns:a16="http://schemas.microsoft.com/office/drawing/2014/main" id="{05AC9D24-1A85-4B9D-BF37-5F92BD0D59E5}"/>
              </a:ext>
            </a:extLst>
          </p:cNvPr>
          <p:cNvSpPr/>
          <p:nvPr/>
        </p:nvSpPr>
        <p:spPr>
          <a:xfrm rot="10800000">
            <a:off x="6095999" y="2957666"/>
            <a:ext cx="2683343" cy="414784"/>
          </a:xfrm>
          <a:prstGeom prst="uturnArrow">
            <a:avLst>
              <a:gd name="adj1" fmla="val 25000"/>
              <a:gd name="adj2" fmla="val 25000"/>
              <a:gd name="adj3" fmla="val 40274"/>
              <a:gd name="adj4" fmla="val 43750"/>
              <a:gd name="adj5" fmla="val 75000"/>
            </a:avLst>
          </a:prstGeom>
          <a:solidFill>
            <a:schemeClr val="tx1"/>
          </a:solidFill>
          <a:ln w="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9" name="Feature 개수만큼 (j개)">
            <a:extLst>
              <a:ext uri="{FF2B5EF4-FFF2-40B4-BE49-F238E27FC236}">
                <a16:creationId xmlns:a16="http://schemas.microsoft.com/office/drawing/2014/main" id="{5B5B477F-CF9D-4061-A932-038236C3E0DD}"/>
              </a:ext>
            </a:extLst>
          </p:cNvPr>
          <p:cNvSpPr txBox="1"/>
          <p:nvPr/>
        </p:nvSpPr>
        <p:spPr>
          <a:xfrm>
            <a:off x="5912698" y="2371037"/>
            <a:ext cx="126733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l-GR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α</a:t>
            </a:r>
            <a:r>
              <a:rPr lang="en-US" altLang="ko-KR" sz="1400" dirty="0">
                <a:solidFill>
                  <a:srgbClr val="202124"/>
                </a:solidFill>
                <a:latin typeface="Apple SD Gothic Neo"/>
              </a:rPr>
              <a:t> (168, </a:t>
            </a:r>
            <a:r>
              <a:rPr lang="en-US" altLang="ko-KR" sz="1400" b="1" dirty="0">
                <a:solidFill>
                  <a:srgbClr val="202124"/>
                </a:solidFill>
                <a:latin typeface="Apple SD Gothic Neo"/>
              </a:rPr>
              <a:t>-168</a:t>
            </a:r>
            <a:r>
              <a:rPr lang="en-US" altLang="ko-KR" sz="1400" dirty="0">
                <a:solidFill>
                  <a:srgbClr val="202124"/>
                </a:solidFill>
                <a:latin typeface="Apple SD Gothic Neo"/>
              </a:rPr>
              <a:t> ,1)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7BDDFFD5-9C4A-45BD-A4F4-B85D2BD41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02" y="3026362"/>
            <a:ext cx="4448796" cy="151712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786D1C3-D5C2-4A5F-AF88-5F35911AD199}"/>
              </a:ext>
            </a:extLst>
          </p:cNvPr>
          <p:cNvSpPr txBox="1"/>
          <p:nvPr/>
        </p:nvSpPr>
        <p:spPr>
          <a:xfrm>
            <a:off x="6748623" y="2028341"/>
            <a:ext cx="609777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800" dirty="0">
                <a:latin typeface="American Typewriter"/>
                <a:ea typeface="08서울남산체 EB" panose="02020603020101020101" pitchFamily="18" charset="-127"/>
              </a:rPr>
              <a:t>Ex. traffic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6628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CD63380-F0D3-4AA9-9F90-02A58969625F}"/>
              </a:ext>
            </a:extLst>
          </p:cNvPr>
          <p:cNvSpPr txBox="1">
            <a:spLocks/>
          </p:cNvSpPr>
          <p:nvPr/>
        </p:nvSpPr>
        <p:spPr>
          <a:xfrm>
            <a:off x="6437488" y="2288217"/>
            <a:ext cx="4271773" cy="3101982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1pPr>
            <a:lvl2pPr marL="4857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2pPr>
            <a:lvl3pPr marL="7143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3pPr>
            <a:lvl4pPr marL="9429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4pPr>
            <a:lvl5pPr marL="11715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5pPr>
            <a:lvl6pPr marL="1341437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6pPr>
            <a:lvl7pPr marL="1512887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7pPr>
            <a:lvl8pPr marL="168592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8pPr>
            <a:lvl9pPr marL="1911350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9pPr>
          </a:lstStyle>
          <a:p>
            <a:pPr hangingPunct="1"/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세 데이터 모두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seasonal pattern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 보임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hangingPunct="1"/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Attention spike (daily interval) – 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Electricity, Traffic</a:t>
            </a:r>
          </a:p>
          <a:p>
            <a:pPr hangingPunct="1"/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Attention spike (weaker weekly interval) –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Retail</a:t>
            </a:r>
            <a:r>
              <a:rPr lang="ko-KR" altLang="en-US" sz="1600" dirty="0">
                <a:latin typeface="American Typewriter"/>
                <a:ea typeface="08서울남산체 EB" panose="02020603020101020101" pitchFamily="18" charset="-127"/>
              </a:rPr>
              <a:t> 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hangingPunct="1"/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Retail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에서는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decaying trend pattern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이 나타남 </a:t>
            </a:r>
            <a:endParaRPr lang="en-US" altLang="ko-KR" sz="1600" dirty="0">
              <a:latin typeface="American Typewriter"/>
              <a:ea typeface="08서울남산체 EB" panose="0202060302010102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98D893F-DB1A-47AF-B006-45CE37C4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88212"/>
            <a:ext cx="7729730" cy="1188721"/>
          </a:xfrm>
        </p:spPr>
        <p:txBody>
          <a:bodyPr/>
          <a:lstStyle/>
          <a:p>
            <a:r>
              <a:rPr lang="en-US" altLang="ko-KR" dirty="0"/>
              <a:t>6-2 visualizing persistent temporal patterns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E81C12-CD69-43FC-882B-C0F2AF5A6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1988287"/>
            <a:ext cx="4031810" cy="462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2335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EB8D4-37D6-4986-B8CA-8A9EA0FF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6-3 identifying regimes &amp; significant </a:t>
            </a:r>
            <a:r>
              <a:rPr lang="en-US" altLang="ko-KR" dirty="0" err="1"/>
              <a:t>evnets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8A2D23A-4774-4815-A6FD-96C64846B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2" y="2762914"/>
            <a:ext cx="7802064" cy="1514686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1E6C9AB-3F69-467D-A174-8406F6DA95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143" y="2491034"/>
            <a:ext cx="2950978" cy="393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8876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EB8D4-37D6-4986-B8CA-8A9EA0FF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6-3 identifying regimes &amp; significant </a:t>
            </a:r>
            <a:r>
              <a:rPr lang="en-US" altLang="ko-KR" dirty="0" err="1"/>
              <a:t>evnets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6A465-F8A7-4F97-BFA9-4DAC36EF703E}"/>
              </a:ext>
            </a:extLst>
          </p:cNvPr>
          <p:cNvSpPr txBox="1"/>
          <p:nvPr/>
        </p:nvSpPr>
        <p:spPr>
          <a:xfrm>
            <a:off x="4699591" y="2530314"/>
            <a:ext cx="2562446" cy="3769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C05D54F-C34F-47E0-9037-94331CEF0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388446"/>
            <a:ext cx="7687748" cy="3229426"/>
          </a:xfrm>
          <a:prstGeom prst="rect">
            <a:avLst/>
          </a:prstGeom>
        </p:spPr>
      </p:pic>
      <p:sp>
        <p:nvSpPr>
          <p:cNvPr id="7" name="Feature 개수만큼 (j개)">
            <a:extLst>
              <a:ext uri="{FF2B5EF4-FFF2-40B4-BE49-F238E27FC236}">
                <a16:creationId xmlns:a16="http://schemas.microsoft.com/office/drawing/2014/main" id="{5DE13B3A-1ECC-403D-83CE-9DE5BB370F8F}"/>
              </a:ext>
            </a:extLst>
          </p:cNvPr>
          <p:cNvSpPr txBox="1"/>
          <p:nvPr/>
        </p:nvSpPr>
        <p:spPr>
          <a:xfrm>
            <a:off x="3095176" y="2237927"/>
            <a:ext cx="498469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6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Formula for measuring the overlap between discrete </a:t>
            </a:r>
          </a:p>
          <a:p>
            <a:r>
              <a:rPr lang="en-US" altLang="ko-KR" sz="16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distributions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6CCA21-149B-402C-9EF8-5FEF7F8BE6CC}"/>
              </a:ext>
            </a:extLst>
          </p:cNvPr>
          <p:cNvSpPr/>
          <p:nvPr/>
        </p:nvSpPr>
        <p:spPr>
          <a:xfrm>
            <a:off x="4699591" y="2521663"/>
            <a:ext cx="2562446" cy="442907"/>
          </a:xfrm>
          <a:prstGeom prst="rect">
            <a:avLst/>
          </a:prstGeom>
          <a:solidFill>
            <a:srgbClr val="FFC000">
              <a:alpha val="32000"/>
            </a:srgb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0" name="Feature 개수만큼 (j개)">
            <a:extLst>
              <a:ext uri="{FF2B5EF4-FFF2-40B4-BE49-F238E27FC236}">
                <a16:creationId xmlns:a16="http://schemas.microsoft.com/office/drawing/2014/main" id="{7C823A80-C227-4514-9E23-B17D03CC5930}"/>
              </a:ext>
            </a:extLst>
          </p:cNvPr>
          <p:cNvSpPr txBox="1"/>
          <p:nvPr/>
        </p:nvSpPr>
        <p:spPr>
          <a:xfrm>
            <a:off x="5367986" y="4252999"/>
            <a:ext cx="1225655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highlight>
                  <a:srgbClr val="00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모든 </a:t>
            </a:r>
            <a:r>
              <a:rPr lang="en-US" altLang="ko-KR" dirty="0">
                <a:highlight>
                  <a:srgbClr val="00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timestep </a:t>
            </a:r>
            <a:r>
              <a:rPr lang="ko-KR" altLang="en-US" dirty="0">
                <a:highlight>
                  <a:srgbClr val="00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</a:t>
            </a:r>
            <a:endParaRPr dirty="0">
              <a:highlight>
                <a:srgbClr val="00FF00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0D35B9-6C2F-45B7-B2AC-C0F8BD09D72F}"/>
              </a:ext>
            </a:extLst>
          </p:cNvPr>
          <p:cNvSpPr/>
          <p:nvPr/>
        </p:nvSpPr>
        <p:spPr>
          <a:xfrm>
            <a:off x="5901070" y="4593265"/>
            <a:ext cx="531628" cy="308344"/>
          </a:xfrm>
          <a:prstGeom prst="rect">
            <a:avLst/>
          </a:prstGeom>
          <a:solidFill>
            <a:srgbClr val="92D050">
              <a:alpha val="51000"/>
            </a:srgbClr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2" name="Feature 개수만큼 (j개)">
            <a:extLst>
              <a:ext uri="{FF2B5EF4-FFF2-40B4-BE49-F238E27FC236}">
                <a16:creationId xmlns:a16="http://schemas.microsoft.com/office/drawing/2014/main" id="{A8763950-9C2B-4EDB-8916-76D6A175089E}"/>
              </a:ext>
            </a:extLst>
          </p:cNvPr>
          <p:cNvSpPr txBox="1"/>
          <p:nvPr/>
        </p:nvSpPr>
        <p:spPr>
          <a:xfrm>
            <a:off x="6593641" y="4241683"/>
            <a:ext cx="1317025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highlight>
                  <a:srgbClr val="FF00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특정 </a:t>
            </a:r>
            <a:r>
              <a:rPr lang="en-US" altLang="ko-KR" dirty="0">
                <a:highlight>
                  <a:srgbClr val="FF00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timestep t </a:t>
            </a:r>
            <a:r>
              <a:rPr lang="ko-KR" altLang="en-US" dirty="0">
                <a:highlight>
                  <a:srgbClr val="FF00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</a:t>
            </a:r>
            <a:endParaRPr dirty="0">
              <a:highlight>
                <a:srgbClr val="FF00FF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7DC247-FDE5-449A-BB40-31F5CB6C5442}"/>
              </a:ext>
            </a:extLst>
          </p:cNvPr>
          <p:cNvSpPr/>
          <p:nvPr/>
        </p:nvSpPr>
        <p:spPr>
          <a:xfrm>
            <a:off x="6510670" y="4581949"/>
            <a:ext cx="531628" cy="308344"/>
          </a:xfrm>
          <a:prstGeom prst="rect">
            <a:avLst/>
          </a:prstGeom>
          <a:solidFill>
            <a:srgbClr val="BA66BC">
              <a:alpha val="50980"/>
            </a:srgbClr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4" name="Feature 개수만큼 (j개)">
            <a:extLst>
              <a:ext uri="{FF2B5EF4-FFF2-40B4-BE49-F238E27FC236}">
                <a16:creationId xmlns:a16="http://schemas.microsoft.com/office/drawing/2014/main" id="{B7B822E9-73BB-4448-AB35-98197AA8219F}"/>
              </a:ext>
            </a:extLst>
          </p:cNvPr>
          <p:cNvSpPr txBox="1"/>
          <p:nvPr/>
        </p:nvSpPr>
        <p:spPr>
          <a:xfrm>
            <a:off x="7042298" y="4971438"/>
            <a:ext cx="20656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4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</a:t>
            </a:r>
            <a:r>
              <a:rPr lang="ko-KR" altLang="en-US" sz="1400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공식에 넣고 평균 취함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20331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EB8D4-37D6-4986-B8CA-8A9EA0FF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6-3 identifying regimes &amp; significant events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DD1769-9086-4A6E-A2B3-CABC371D7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302688"/>
            <a:ext cx="5340350" cy="3975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8F5BE9-9F56-4A68-AAAA-2D29A85FA04E}"/>
              </a:ext>
            </a:extLst>
          </p:cNvPr>
          <p:cNvSpPr txBox="1"/>
          <p:nvPr/>
        </p:nvSpPr>
        <p:spPr>
          <a:xfrm>
            <a:off x="2231135" y="2227874"/>
            <a:ext cx="609777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>
                <a:latin typeface="American Typewriter"/>
              </a:rPr>
              <a:t>Volatility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957651EB-3264-4556-86BD-F7FA838C6A9A}"/>
              </a:ext>
            </a:extLst>
          </p:cNvPr>
          <p:cNvSpPr txBox="1">
            <a:spLocks/>
          </p:cNvSpPr>
          <p:nvPr/>
        </p:nvSpPr>
        <p:spPr>
          <a:xfrm>
            <a:off x="7571485" y="2297725"/>
            <a:ext cx="4271773" cy="3101982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1pPr>
            <a:lvl2pPr marL="4857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2pPr>
            <a:lvl3pPr marL="7143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3pPr>
            <a:lvl4pPr marL="9429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4pPr>
            <a:lvl5pPr marL="11715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5pPr>
            <a:lvl6pPr marL="1341437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6pPr>
            <a:lvl7pPr marL="1512887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7pPr>
            <a:lvl8pPr marL="168592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8pPr>
            <a:lvl9pPr marL="1911350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262626"/>
                </a:solidFill>
                <a:uFillTx/>
                <a:latin typeface="+mj-lt"/>
                <a:ea typeface="+mj-ea"/>
                <a:cs typeface="+mj-cs"/>
                <a:sym typeface="Gill Sans MT"/>
              </a:defRPr>
            </a:lvl9pPr>
          </a:lstStyle>
          <a:p>
            <a:pPr hangingPunct="1"/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High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volatility 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시기에는 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trend 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 변함에 따라 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attention 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 증가 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더 예민하게 반응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  <a:p>
            <a:pPr hangingPunct="1"/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Low volatility 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시기에는 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attention 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큰 변화가 없음 </a:t>
            </a:r>
            <a:endParaRPr lang="en-US" altLang="ko-KR" sz="1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21322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7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결론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&amp;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느낀 점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18045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conclusion</a:t>
            </a:r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2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393495"/>
            <a:ext cx="7729730" cy="425185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어텐션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메커니즘을 이용하여서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time series forecasting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하면 확실히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trend, seasonality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더 잘 포착할 수 있겠다 라는 생각이 듦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Variable selections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경우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linear,softmax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조합보다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cnn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 더 효과적일 수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있지 않을까 하는 생각이 듦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데이터의 종류에 따라서 적합한 모델이 다르게 나온 것을 보고 헬스케어 데이터에 적합한 모델은 어떠한 식으로 설계해야 할지 알아보고 </a:t>
            </a:r>
            <a:r>
              <a:rPr lang="ko-KR" altLang="en-US" dirty="0" err="1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싶어졌다</a:t>
            </a:r>
            <a:r>
              <a:rPr lang="ko-KR" altLang="en-US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highlight>
                  <a:srgbClr val="FFFF00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(ablation analysis)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altLang="ko-KR" dirty="0">
              <a:latin typeface="American Typewriter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4110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목적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2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638044"/>
            <a:ext cx="7729730" cy="310198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Forecasting 에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영향을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줄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보다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유연하고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풍부한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활용할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만들겠다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forecasting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도중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해당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연산에서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필수적인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레이어와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만을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필터링하여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사용하겠다</a:t>
            </a: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Multi-head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attention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의 변형 방식으로 다양한 헤드를 앙상블 느낌으로 각 타임스텝의 관계성을 폭넓게 해석하겠다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(interpretability)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용어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용어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638044"/>
            <a:ext cx="7729730" cy="411518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Horizon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범위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/ 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Multi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 Horizon :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여러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개의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범위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(=time invariant) covariates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독립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종속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미치는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효과에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영향을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줄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ex. A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문제집과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성적과의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관계에서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학생들의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원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실력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=&gt;  </a:t>
            </a:r>
            <a:r>
              <a:rPr b="1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메타데이터</a:t>
            </a:r>
            <a:endParaRPr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Observed inputs (z), known inputs (x) ex. The way of week at time t </a:t>
            </a:r>
          </a:p>
        </p:txBody>
      </p:sp>
      <p:pic>
        <p:nvPicPr>
          <p:cNvPr id="128" name="그림 4" descr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74" y="3089275"/>
            <a:ext cx="5908676" cy="90805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extBox 7"/>
          <p:cNvSpPr txBox="1"/>
          <p:nvPr/>
        </p:nvSpPr>
        <p:spPr>
          <a:xfrm>
            <a:off x="2398395" y="3997325"/>
            <a:ext cx="6966585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08서울남산체 EB"/>
                <a:ea typeface="08서울남산체 EB"/>
                <a:cs typeface="08서울남산체 EB"/>
                <a:sym typeface="08서울남산체 EB"/>
              </a:defRPr>
            </a:pPr>
            <a:r>
              <a:t>t가 월요일이라고 한다면      화요일 예측 값                 월요일 + </a:t>
            </a:r>
            <a:r>
              <a:rPr i="1"/>
              <a:t>t </a:t>
            </a:r>
            <a:r>
              <a:t>시점의 예측 값</a:t>
            </a:r>
            <a:r>
              <a:rPr i="1"/>
              <a:t> </a:t>
            </a:r>
            <a:r>
              <a:t>               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"/>
          <p:cNvSpPr/>
          <p:nvPr/>
        </p:nvSpPr>
        <p:spPr>
          <a:xfrm>
            <a:off x="6278414" y="4812376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2" name="제목 1"/>
          <p:cNvSpPr txBox="1">
            <a:spLocks noGrp="1"/>
          </p:cNvSpPr>
          <p:nvPr>
            <p:ph type="title"/>
          </p:nvPr>
        </p:nvSpPr>
        <p:spPr>
          <a:xfrm>
            <a:off x="769619" y="443603"/>
            <a:ext cx="4486657" cy="114149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용어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정리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3" name="내용 개체 틀 2"/>
          <p:cNvSpPr txBox="1"/>
          <p:nvPr/>
        </p:nvSpPr>
        <p:spPr>
          <a:xfrm>
            <a:off x="257555" y="2133219"/>
            <a:ext cx="5430775" cy="4115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Horizon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범위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/ 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Multi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 Horizon :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여러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개의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범위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(=time invariant) covariates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독립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종속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미치는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효과에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defTabSz="914400">
              <a:spcBef>
                <a:spcPts val="1000"/>
              </a:spcBef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영향을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줄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ex. A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문제집과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 defTabSz="914400">
              <a:spcBef>
                <a:spcPts val="1000"/>
              </a:spcBef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성적과의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관계에서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학생들의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원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실력</a:t>
            </a:r>
            <a:endParaRPr u="sng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defTabSz="914400">
              <a:spcBef>
                <a:spcPts val="1000"/>
              </a:spcBef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=&gt;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</a:t>
            </a:r>
            <a:endParaRPr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Observed inputs (z), known inputs (x) </a:t>
            </a: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ex. The way of week at time t </a:t>
            </a:r>
          </a:p>
        </p:txBody>
      </p:sp>
      <p:pic>
        <p:nvPicPr>
          <p:cNvPr id="134" name="IMG_2B0012ABF3E9-1.jpeg" descr="IMG_2B0012ABF3E9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324" y="129542"/>
            <a:ext cx="1810145" cy="1769619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tatic covariates"/>
          <p:cNvSpPr txBox="1"/>
          <p:nvPr/>
        </p:nvSpPr>
        <p:spPr>
          <a:xfrm>
            <a:off x="8617521" y="278129"/>
            <a:ext cx="178124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Static covariates</a:t>
            </a:r>
          </a:p>
        </p:txBody>
      </p:sp>
      <p:sp>
        <p:nvSpPr>
          <p:cNvPr id="136" name="Inputs ; (observed, known)"/>
          <p:cNvSpPr txBox="1"/>
          <p:nvPr/>
        </p:nvSpPr>
        <p:spPr>
          <a:xfrm>
            <a:off x="8617521" y="828931"/>
            <a:ext cx="27978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Inputs ; (observed, known)</a:t>
            </a:r>
          </a:p>
        </p:txBody>
      </p:sp>
      <p:sp>
        <p:nvSpPr>
          <p:cNvPr id="137" name="Outputs"/>
          <p:cNvSpPr txBox="1"/>
          <p:nvPr/>
        </p:nvSpPr>
        <p:spPr>
          <a:xfrm>
            <a:off x="8617521" y="1290833"/>
            <a:ext cx="9682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Outputs </a:t>
            </a:r>
          </a:p>
        </p:txBody>
      </p:sp>
      <p:pic>
        <p:nvPicPr>
          <p:cNvPr id="138" name="IMG_06AE85D5A0F5-1.jpeg" descr="IMG_06AE85D5A0F5-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11" y="1859105"/>
            <a:ext cx="5553020" cy="1016239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선"/>
          <p:cNvSpPr/>
          <p:nvPr/>
        </p:nvSpPr>
        <p:spPr>
          <a:xfrm>
            <a:off x="7883749" y="3075677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0" name="선 선" descr="선 선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556844" y="3286965"/>
            <a:ext cx="659286" cy="299399"/>
          </a:xfrm>
          <a:prstGeom prst="rect">
            <a:avLst/>
          </a:prstGeom>
        </p:spPr>
      </p:pic>
      <p:sp>
        <p:nvSpPr>
          <p:cNvPr id="142" name="현재 시점 (t)"/>
          <p:cNvSpPr txBox="1"/>
          <p:nvPr/>
        </p:nvSpPr>
        <p:spPr>
          <a:xfrm>
            <a:off x="7578428" y="3821131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(t)</a:t>
            </a:r>
          </a:p>
        </p:txBody>
      </p:sp>
      <p:pic>
        <p:nvPicPr>
          <p:cNvPr id="143" name="선 선" descr="선 선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941144" y="3262618"/>
            <a:ext cx="659286" cy="299399"/>
          </a:xfrm>
          <a:prstGeom prst="rect">
            <a:avLst/>
          </a:prstGeom>
        </p:spPr>
      </p:pic>
      <p:sp>
        <p:nvSpPr>
          <p:cNvPr id="145" name="t 시점 이후 예측값은?"/>
          <p:cNvSpPr txBox="1"/>
          <p:nvPr/>
        </p:nvSpPr>
        <p:spPr>
          <a:xfrm>
            <a:off x="9095336" y="3781289"/>
            <a:ext cx="176586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Brush Script MT Italic"/>
                <a:ea typeface="08서울남산체 EB" panose="02020603020101020101" pitchFamily="18" charset="-127"/>
                <a:cs typeface="Brush Script MT Italic"/>
                <a:sym typeface="Brush Script MT Italic"/>
              </a:rPr>
              <a:t>t</a:t>
            </a:r>
            <a:r>
              <a:rPr dirty="0"/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146" name="이용할 features 4가지"/>
          <p:cNvSpPr txBox="1"/>
          <p:nvPr/>
        </p:nvSpPr>
        <p:spPr>
          <a:xfrm>
            <a:off x="6234162" y="4450744"/>
            <a:ext cx="191013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variables 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4가지</a:t>
            </a:r>
          </a:p>
        </p:txBody>
      </p:sp>
      <p:sp>
        <p:nvSpPr>
          <p:cNvPr id="147" name="선"/>
          <p:cNvSpPr/>
          <p:nvPr/>
        </p:nvSpPr>
        <p:spPr>
          <a:xfrm>
            <a:off x="6474049" y="3079454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8" name="선 선" descr="선 선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172544" y="3298446"/>
            <a:ext cx="659286" cy="299399"/>
          </a:xfrm>
          <a:prstGeom prst="rect">
            <a:avLst/>
          </a:prstGeom>
        </p:spPr>
      </p:pic>
      <p:sp>
        <p:nvSpPr>
          <p:cNvPr id="150" name="현재 시점 - k시점…"/>
          <p:cNvSpPr txBox="1"/>
          <p:nvPr/>
        </p:nvSpPr>
        <p:spPr>
          <a:xfrm>
            <a:off x="6125379" y="3811900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k시점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Window</a:t>
            </a:r>
          </a:p>
        </p:txBody>
      </p:sp>
      <p:sp>
        <p:nvSpPr>
          <p:cNvPr id="151" name="선"/>
          <p:cNvSpPr/>
          <p:nvPr/>
        </p:nvSpPr>
        <p:spPr>
          <a:xfrm>
            <a:off x="6474049" y="5051006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" name="선"/>
          <p:cNvSpPr/>
          <p:nvPr/>
        </p:nvSpPr>
        <p:spPr>
          <a:xfrm>
            <a:off x="7883749" y="5051006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t-k : t 까지의…"/>
          <p:cNvSpPr txBox="1"/>
          <p:nvPr/>
        </p:nvSpPr>
        <p:spPr>
          <a:xfrm>
            <a:off x="6636636" y="5078587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154" name="선"/>
          <p:cNvSpPr/>
          <p:nvPr/>
        </p:nvSpPr>
        <p:spPr>
          <a:xfrm>
            <a:off x="6474049" y="5700114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선"/>
          <p:cNvSpPr/>
          <p:nvPr/>
        </p:nvSpPr>
        <p:spPr>
          <a:xfrm>
            <a:off x="7883749" y="5700114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t-k : t 까지의…"/>
          <p:cNvSpPr txBox="1"/>
          <p:nvPr/>
        </p:nvSpPr>
        <p:spPr>
          <a:xfrm>
            <a:off x="6636636" y="5718736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157" name="선"/>
          <p:cNvSpPr/>
          <p:nvPr/>
        </p:nvSpPr>
        <p:spPr>
          <a:xfrm>
            <a:off x="6474049" y="6349222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8" name="선"/>
          <p:cNvSpPr/>
          <p:nvPr/>
        </p:nvSpPr>
        <p:spPr>
          <a:xfrm>
            <a:off x="7883749" y="6340263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t-k : t + t 까지의…"/>
          <p:cNvSpPr txBox="1"/>
          <p:nvPr/>
        </p:nvSpPr>
        <p:spPr>
          <a:xfrm>
            <a:off x="7401862" y="6358885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+ 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Brush Script MT Italic"/>
                <a:sym typeface="Brush Script MT Italic"/>
              </a:rPr>
              <a:t>t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160" name="Static covariates…"/>
          <p:cNvSpPr txBox="1"/>
          <p:nvPr/>
        </p:nvSpPr>
        <p:spPr>
          <a:xfrm>
            <a:off x="10205336" y="5023307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00FF"/>
      </a:hlink>
      <a:folHlink>
        <a:srgbClr val="FF00FF"/>
      </a:folHlink>
    </a:clrScheme>
    <a:fontScheme name="소포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00FF"/>
      </a:hlink>
      <a:folHlink>
        <a:srgbClr val="FF00FF"/>
      </a:folHlink>
    </a:clrScheme>
    <a:fontScheme name="소포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2349</Words>
  <Application>Microsoft Office PowerPoint</Application>
  <PresentationFormat>와이드스크린</PresentationFormat>
  <Paragraphs>641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71" baseType="lpstr">
      <vt:lpstr>08서울남산체 B</vt:lpstr>
      <vt:lpstr>08서울남산체 EB</vt:lpstr>
      <vt:lpstr>08서울한강체 L</vt:lpstr>
      <vt:lpstr>08서울한강체 M</vt:lpstr>
      <vt:lpstr>American Typewriter</vt:lpstr>
      <vt:lpstr>Apple Chancery</vt:lpstr>
      <vt:lpstr>Apple SD Gothic Neo</vt:lpstr>
      <vt:lpstr>Apple SD 산돌고딕 Neo 일반체</vt:lpstr>
      <vt:lpstr>Beirut Regular</vt:lpstr>
      <vt:lpstr>Helvetica Neue</vt:lpstr>
      <vt:lpstr>Helvetica Neue Medium</vt:lpstr>
      <vt:lpstr>AngsanaUPC</vt:lpstr>
      <vt:lpstr>Arial</vt:lpstr>
      <vt:lpstr>Arial Nova</vt:lpstr>
      <vt:lpstr>Bahnschrift SemiBold</vt:lpstr>
      <vt:lpstr>Blackadder ITC</vt:lpstr>
      <vt:lpstr>Brush Script MT Italic</vt:lpstr>
      <vt:lpstr>Gill Sans MT</vt:lpstr>
      <vt:lpstr>Helvetica</vt:lpstr>
      <vt:lpstr>Segoe UI Emoji</vt:lpstr>
      <vt:lpstr>Symbol</vt:lpstr>
      <vt:lpstr>소포</vt:lpstr>
      <vt:lpstr>TEMPORAL FUSION TRANSFORMERS FOR INTERPRETABLE MULTI-HORIZON TIME SERIES FORECASTING</vt:lpstr>
      <vt:lpstr>목차</vt:lpstr>
      <vt:lpstr>1. 연구 의의 및 목적 </vt:lpstr>
      <vt:lpstr>TFT vs RNN </vt:lpstr>
      <vt:lpstr>연구 목적 </vt:lpstr>
      <vt:lpstr>2. 용어 정리 </vt:lpstr>
      <vt:lpstr>용어 정리 </vt:lpstr>
      <vt:lpstr>용어 정리</vt:lpstr>
      <vt:lpstr>3. 모델 구조 </vt:lpstr>
      <vt:lpstr>모델 핵심 요소 6가지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Loss function</vt:lpstr>
      <vt:lpstr>Loss function </vt:lpstr>
      <vt:lpstr>5. 데이터 셋 / 실험 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실험 결과 </vt:lpstr>
      <vt:lpstr>실험 결과 </vt:lpstr>
      <vt:lpstr>Ablation analysis </vt:lpstr>
      <vt:lpstr>Ablation analysis </vt:lpstr>
      <vt:lpstr>ABLATION RESULTS </vt:lpstr>
      <vt:lpstr>6. interpretability</vt:lpstr>
      <vt:lpstr>6-1 variable importance</vt:lpstr>
      <vt:lpstr>6-1 variable importance</vt:lpstr>
      <vt:lpstr>6-2 visualizing persistent temporal patterns</vt:lpstr>
      <vt:lpstr>6-2 visualizing persistent temporal patterns</vt:lpstr>
      <vt:lpstr>6-3 identifying regimes &amp; significant evnets</vt:lpstr>
      <vt:lpstr>6-3 identifying regimes &amp; significant evnets</vt:lpstr>
      <vt:lpstr>6-3 identifying regimes &amp; significant events</vt:lpstr>
      <vt:lpstr>7. 결론 &amp; 느낀 점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FUSION TRANSFORMERS FOR INTERPRETABLE MULTI-HORIZON TIME SERIES FORECASTING</dc:title>
  <cp:lastModifiedBy>백지윤</cp:lastModifiedBy>
  <cp:revision>77</cp:revision>
  <dcterms:modified xsi:type="dcterms:W3CDTF">2021-04-05T12:49:07Z</dcterms:modified>
</cp:coreProperties>
</file>