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2397700" cy="43195875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638647" indent="205070" algn="r" rtl="0" fontAlgn="base" latinLnBrk="1">
      <a:spcBef>
        <a:spcPct val="0"/>
      </a:spcBef>
      <a:spcAft>
        <a:spcPct val="0"/>
      </a:spcAft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1277294" indent="410140" algn="r" rtl="0" fontAlgn="base" latinLnBrk="1">
      <a:spcBef>
        <a:spcPct val="0"/>
      </a:spcBef>
      <a:spcAft>
        <a:spcPct val="0"/>
      </a:spcAft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918871" indent="612282" algn="r" rtl="0" fontAlgn="base" latinLnBrk="1">
      <a:spcBef>
        <a:spcPct val="0"/>
      </a:spcBef>
      <a:spcAft>
        <a:spcPct val="0"/>
      </a:spcAft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2557518" indent="817352" algn="r" rtl="0" fontAlgn="base" latinLnBrk="1">
      <a:spcBef>
        <a:spcPct val="0"/>
      </a:spcBef>
      <a:spcAft>
        <a:spcPct val="0"/>
      </a:spcAft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4218584" algn="l" defTabSz="1687434" rtl="0" eaLnBrk="1" latinLnBrk="1" hangingPunct="1"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5062301" algn="l" defTabSz="1687434" rtl="0" eaLnBrk="1" latinLnBrk="1" hangingPunct="1"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5906018" algn="l" defTabSz="1687434" rtl="0" eaLnBrk="1" latinLnBrk="1" hangingPunct="1"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6749735" algn="l" defTabSz="1687434" rtl="0" eaLnBrk="1" latinLnBrk="1" hangingPunct="1">
      <a:defRPr kumimoji="1" sz="3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87" userDrawn="1">
          <p15:clr>
            <a:srgbClr val="A4A3A4"/>
          </p15:clr>
        </p15:guide>
        <p15:guide id="2" pos="14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3FFB1"/>
    <a:srgbClr val="009999"/>
    <a:srgbClr val="FFCC66"/>
    <a:srgbClr val="0A7A90"/>
    <a:srgbClr val="FF9900"/>
    <a:srgbClr val="FFCC99"/>
    <a:srgbClr val="075969"/>
    <a:srgbClr val="00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47" autoAdjust="0"/>
    <p:restoredTop sz="94660"/>
  </p:normalViewPr>
  <p:slideViewPr>
    <p:cSldViewPr showGuides="1">
      <p:cViewPr>
        <p:scale>
          <a:sx n="33" d="100"/>
          <a:sy n="33" d="100"/>
        </p:scale>
        <p:origin x="1320" y="4308"/>
      </p:cViewPr>
      <p:guideLst>
        <p:guide orient="horz" pos="5387"/>
        <p:guide pos="14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318DE-C846-5A4B-9438-0A73C6484B3D}" type="doc">
      <dgm:prSet loTypeId="urn:microsoft.com/office/officeart/2008/layout/RadialCluster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E8A935F-2177-E040-8CA4-9A805548C841}">
      <dgm:prSet phldrT="[Text]" custT="1"/>
      <dgm:spPr/>
      <dgm:t>
        <a:bodyPr/>
        <a:lstStyle/>
        <a:p>
          <a:r>
            <a:rPr lang="en-US" sz="5400" b="1" dirty="0" smtClean="0">
              <a:latin typeface="Calibri" pitchFamily="34" charset="0"/>
              <a:ea typeface="Times New Roman" charset="0"/>
              <a:cs typeface="Times New Roman" charset="0"/>
            </a:rPr>
            <a:t>Data</a:t>
          </a:r>
          <a:endParaRPr lang="en-US" sz="5400" b="1" dirty="0">
            <a:latin typeface="Calibri" pitchFamily="34" charset="0"/>
            <a:ea typeface="Times New Roman" charset="0"/>
            <a:cs typeface="Times New Roman" charset="0"/>
          </a:endParaRPr>
        </a:p>
      </dgm:t>
    </dgm:pt>
    <dgm:pt modelId="{8D9BB86B-ADE3-134C-B064-663A47FFA072}" type="parTrans" cxnId="{E492AA4F-9002-EF46-A950-F5B94C6E7C73}">
      <dgm:prSet/>
      <dgm:spPr/>
      <dgm:t>
        <a:bodyPr/>
        <a:lstStyle/>
        <a:p>
          <a:endParaRPr lang="en-US"/>
        </a:p>
      </dgm:t>
    </dgm:pt>
    <dgm:pt modelId="{ACBFEEE9-3EFC-A846-A36E-54C4C1F05BF2}" type="sibTrans" cxnId="{E492AA4F-9002-EF46-A950-F5B94C6E7C73}">
      <dgm:prSet/>
      <dgm:spPr/>
      <dgm:t>
        <a:bodyPr/>
        <a:lstStyle/>
        <a:p>
          <a:endParaRPr lang="en-US"/>
        </a:p>
      </dgm:t>
    </dgm:pt>
    <dgm:pt modelId="{7F3DD68E-2A47-434A-BC6D-9F148C0AF7C5}">
      <dgm:prSet phldrT="[Text]" custT="1"/>
      <dgm:spPr/>
      <dgm:t>
        <a:bodyPr/>
        <a:lstStyle/>
        <a:p>
          <a:r>
            <a:rPr lang="en-US" sz="5400" b="1" dirty="0" smtClean="0">
              <a:latin typeface="Calibri" pitchFamily="34" charset="0"/>
              <a:ea typeface="Times New Roman" charset="0"/>
              <a:cs typeface="Times New Roman" charset="0"/>
            </a:rPr>
            <a:t>Cross-Sectional MRI Data</a:t>
          </a:r>
          <a:endParaRPr lang="en-US" sz="5400" b="1" dirty="0">
            <a:latin typeface="Calibri" pitchFamily="34" charset="0"/>
            <a:ea typeface="Times New Roman" charset="0"/>
            <a:cs typeface="Times New Roman" charset="0"/>
          </a:endParaRPr>
        </a:p>
      </dgm:t>
    </dgm:pt>
    <dgm:pt modelId="{22AF851F-87D5-A541-BFEF-8BCF528324B8}" type="parTrans" cxnId="{AC04C40A-C137-884F-8EE1-2491E8A18274}">
      <dgm:prSet/>
      <dgm:spPr/>
      <dgm:t>
        <a:bodyPr/>
        <a:lstStyle/>
        <a:p>
          <a:endParaRPr lang="en-US"/>
        </a:p>
      </dgm:t>
    </dgm:pt>
    <dgm:pt modelId="{655A0382-5E4B-9C41-903E-B5409693A1DB}" type="sibTrans" cxnId="{AC04C40A-C137-884F-8EE1-2491E8A18274}">
      <dgm:prSet/>
      <dgm:spPr/>
      <dgm:t>
        <a:bodyPr/>
        <a:lstStyle/>
        <a:p>
          <a:endParaRPr lang="en-US"/>
        </a:p>
      </dgm:t>
    </dgm:pt>
    <dgm:pt modelId="{4BF5B647-9641-F04A-8D06-8A6C93653251}">
      <dgm:prSet phldrT="[Text]" custT="1"/>
      <dgm:spPr/>
      <dgm:t>
        <a:bodyPr/>
        <a:lstStyle/>
        <a:p>
          <a:r>
            <a:rPr lang="en-US" sz="5400" b="1" dirty="0" smtClean="0">
              <a:latin typeface="Calibri" pitchFamily="34" charset="0"/>
              <a:ea typeface="Times New Roman" charset="0"/>
              <a:cs typeface="Times New Roman" charset="0"/>
            </a:rPr>
            <a:t>Longitudinal MRI Data</a:t>
          </a:r>
          <a:endParaRPr lang="en-US" sz="5400" b="1" dirty="0">
            <a:latin typeface="Calibri" pitchFamily="34" charset="0"/>
            <a:ea typeface="Times New Roman" charset="0"/>
            <a:cs typeface="Times New Roman" charset="0"/>
          </a:endParaRPr>
        </a:p>
      </dgm:t>
    </dgm:pt>
    <dgm:pt modelId="{F26C8D3C-C704-2D48-9AB8-108BD73BD292}" type="parTrans" cxnId="{3E2C5A32-8C7C-DB4A-A317-5ADA4799BD49}">
      <dgm:prSet/>
      <dgm:spPr/>
      <dgm:t>
        <a:bodyPr/>
        <a:lstStyle/>
        <a:p>
          <a:endParaRPr lang="en-US"/>
        </a:p>
      </dgm:t>
    </dgm:pt>
    <dgm:pt modelId="{860CF8A1-3E2F-F14D-88DC-23E0E915029A}" type="sibTrans" cxnId="{3E2C5A32-8C7C-DB4A-A317-5ADA4799BD49}">
      <dgm:prSet/>
      <dgm:spPr/>
      <dgm:t>
        <a:bodyPr/>
        <a:lstStyle/>
        <a:p>
          <a:endParaRPr lang="en-US"/>
        </a:p>
      </dgm:t>
    </dgm:pt>
    <dgm:pt modelId="{0B99F24D-6654-DA45-9F61-11D6AE6EBC94}" type="pres">
      <dgm:prSet presAssocID="{911318DE-C846-5A4B-9438-0A73C6484B3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C535D3-F8FD-B249-8A83-3083B95FC1C2}" type="pres">
      <dgm:prSet presAssocID="{EE8A935F-2177-E040-8CA4-9A805548C841}" presName="singleCycle" presStyleCnt="0"/>
      <dgm:spPr/>
    </dgm:pt>
    <dgm:pt modelId="{578961A6-F8A9-0945-9518-66EAAD522924}" type="pres">
      <dgm:prSet presAssocID="{EE8A935F-2177-E040-8CA4-9A805548C841}" presName="singleCenter" presStyleLbl="node1" presStyleIdx="0" presStyleCnt="3" custScaleX="86312" custScaleY="26082" custLinFactNeighborX="-15005" custLinFactNeighborY="12902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9E3AD2-32FE-2245-AFB1-11F3A24FC0CF}" type="pres">
      <dgm:prSet presAssocID="{22AF851F-87D5-A541-BFEF-8BCF528324B8}" presName="Name56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680CF20-28AF-AA41-A0C2-9BC7A2D6BA59}" type="pres">
      <dgm:prSet presAssocID="{7F3DD68E-2A47-434A-BC6D-9F148C0AF7C5}" presName="text0" presStyleLbl="node1" presStyleIdx="1" presStyleCnt="3" custScaleX="148253" custScaleY="95208" custRadScaleRad="100178" custRadScaleInc="-1505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5D062-E6A8-5944-8B87-84A0E1EF4EC9}" type="pres">
      <dgm:prSet presAssocID="{F26C8D3C-C704-2D48-9AB8-108BD73BD292}" presName="Name56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9675F17-3D71-2A4E-8414-D6CEC1FA14C8}" type="pres">
      <dgm:prSet presAssocID="{4BF5B647-9641-F04A-8D06-8A6C93653251}" presName="text0" presStyleLbl="node1" presStyleIdx="2" presStyleCnt="3" custScaleX="159532" custScaleY="95935" custRadScaleRad="73478" custRadScaleInc="-145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1F7811-E00E-144C-ACDD-FAD1C066A887}" type="presOf" srcId="{EE8A935F-2177-E040-8CA4-9A805548C841}" destId="{578961A6-F8A9-0945-9518-66EAAD522924}" srcOrd="0" destOrd="0" presId="urn:microsoft.com/office/officeart/2008/layout/RadialCluster"/>
    <dgm:cxn modelId="{B0573D4C-B4C2-364D-BB96-789A3A14C5DE}" type="presOf" srcId="{7F3DD68E-2A47-434A-BC6D-9F148C0AF7C5}" destId="{7680CF20-28AF-AA41-A0C2-9BC7A2D6BA59}" srcOrd="0" destOrd="0" presId="urn:microsoft.com/office/officeart/2008/layout/RadialCluster"/>
    <dgm:cxn modelId="{98A3A2CE-73A1-AE43-979A-287FCA2403AD}" type="presOf" srcId="{22AF851F-87D5-A541-BFEF-8BCF528324B8}" destId="{1B9E3AD2-32FE-2245-AFB1-11F3A24FC0CF}" srcOrd="0" destOrd="0" presId="urn:microsoft.com/office/officeart/2008/layout/RadialCluster"/>
    <dgm:cxn modelId="{56C1B67A-F137-E045-B739-A0D7841AB182}" type="presOf" srcId="{4BF5B647-9641-F04A-8D06-8A6C93653251}" destId="{79675F17-3D71-2A4E-8414-D6CEC1FA14C8}" srcOrd="0" destOrd="0" presId="urn:microsoft.com/office/officeart/2008/layout/RadialCluster"/>
    <dgm:cxn modelId="{E492AA4F-9002-EF46-A950-F5B94C6E7C73}" srcId="{911318DE-C846-5A4B-9438-0A73C6484B3D}" destId="{EE8A935F-2177-E040-8CA4-9A805548C841}" srcOrd="0" destOrd="0" parTransId="{8D9BB86B-ADE3-134C-B064-663A47FFA072}" sibTransId="{ACBFEEE9-3EFC-A846-A36E-54C4C1F05BF2}"/>
    <dgm:cxn modelId="{60A5B871-BCFD-6441-8B9D-5A1B78CF03FB}" type="presOf" srcId="{F26C8D3C-C704-2D48-9AB8-108BD73BD292}" destId="{0855D062-E6A8-5944-8B87-84A0E1EF4EC9}" srcOrd="0" destOrd="0" presId="urn:microsoft.com/office/officeart/2008/layout/RadialCluster"/>
    <dgm:cxn modelId="{AC04C40A-C137-884F-8EE1-2491E8A18274}" srcId="{EE8A935F-2177-E040-8CA4-9A805548C841}" destId="{7F3DD68E-2A47-434A-BC6D-9F148C0AF7C5}" srcOrd="0" destOrd="0" parTransId="{22AF851F-87D5-A541-BFEF-8BCF528324B8}" sibTransId="{655A0382-5E4B-9C41-903E-B5409693A1DB}"/>
    <dgm:cxn modelId="{3E2C5A32-8C7C-DB4A-A317-5ADA4799BD49}" srcId="{EE8A935F-2177-E040-8CA4-9A805548C841}" destId="{4BF5B647-9641-F04A-8D06-8A6C93653251}" srcOrd="1" destOrd="0" parTransId="{F26C8D3C-C704-2D48-9AB8-108BD73BD292}" sibTransId="{860CF8A1-3E2F-F14D-88DC-23E0E915029A}"/>
    <dgm:cxn modelId="{CE195678-CFF1-EC41-88CA-4DA71EBF5F64}" type="presOf" srcId="{911318DE-C846-5A4B-9438-0A73C6484B3D}" destId="{0B99F24D-6654-DA45-9F61-11D6AE6EBC94}" srcOrd="0" destOrd="0" presId="urn:microsoft.com/office/officeart/2008/layout/RadialCluster"/>
    <dgm:cxn modelId="{C20B70F4-7E9E-444B-AF4F-4C1A8E83317E}" type="presParOf" srcId="{0B99F24D-6654-DA45-9F61-11D6AE6EBC94}" destId="{DCC535D3-F8FD-B249-8A83-3083B95FC1C2}" srcOrd="0" destOrd="0" presId="urn:microsoft.com/office/officeart/2008/layout/RadialCluster"/>
    <dgm:cxn modelId="{20F03D36-38DD-5546-A481-0648B3AE802D}" type="presParOf" srcId="{DCC535D3-F8FD-B249-8A83-3083B95FC1C2}" destId="{578961A6-F8A9-0945-9518-66EAAD522924}" srcOrd="0" destOrd="0" presId="urn:microsoft.com/office/officeart/2008/layout/RadialCluster"/>
    <dgm:cxn modelId="{C1E41481-60E2-9A49-8F7D-7CE26CE397E1}" type="presParOf" srcId="{DCC535D3-F8FD-B249-8A83-3083B95FC1C2}" destId="{1B9E3AD2-32FE-2245-AFB1-11F3A24FC0CF}" srcOrd="1" destOrd="0" presId="urn:microsoft.com/office/officeart/2008/layout/RadialCluster"/>
    <dgm:cxn modelId="{CAC0264D-00A1-6B4F-91F2-8DBABB0E1F3A}" type="presParOf" srcId="{DCC535D3-F8FD-B249-8A83-3083B95FC1C2}" destId="{7680CF20-28AF-AA41-A0C2-9BC7A2D6BA59}" srcOrd="2" destOrd="0" presId="urn:microsoft.com/office/officeart/2008/layout/RadialCluster"/>
    <dgm:cxn modelId="{8653B45E-F19D-7F40-93BA-4FA55C6EC24F}" type="presParOf" srcId="{DCC535D3-F8FD-B249-8A83-3083B95FC1C2}" destId="{0855D062-E6A8-5944-8B87-84A0E1EF4EC9}" srcOrd="3" destOrd="0" presId="urn:microsoft.com/office/officeart/2008/layout/RadialCluster"/>
    <dgm:cxn modelId="{4ACFB516-528E-A945-96D6-BB625A1DFF19}" type="presParOf" srcId="{DCC535D3-F8FD-B249-8A83-3083B95FC1C2}" destId="{79675F17-3D71-2A4E-8414-D6CEC1FA14C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A6627-A893-A340-873C-24D18C5E881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18DC5D5-6556-104B-8953-BA165ECE4761}">
      <dgm:prSet phldrT="[Text]" custT="1"/>
      <dgm:spPr/>
      <dgm:t>
        <a:bodyPr/>
        <a:lstStyle/>
        <a:p>
          <a:r>
            <a:rPr lang="en-US" sz="5400" dirty="0" smtClean="0">
              <a:latin typeface="Calibri" pitchFamily="34" charset="0"/>
            </a:rPr>
            <a:t>Derived Data</a:t>
          </a:r>
          <a:endParaRPr lang="en-US" sz="5400" dirty="0">
            <a:latin typeface="Calibri" pitchFamily="34" charset="0"/>
          </a:endParaRPr>
        </a:p>
      </dgm:t>
    </dgm:pt>
    <dgm:pt modelId="{DAACCB8F-88E6-CE46-A2C0-7381C96508BE}" type="parTrans" cxnId="{1178FDA9-BA82-3D43-85B8-35B6B91F49B8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D9A4FD2E-F0CD-9447-8E11-51401EAE8003}" type="sibTrans" cxnId="{1178FDA9-BA82-3D43-85B8-35B6B91F49B8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AB299C2B-B0C6-2641-B8B6-F2C374E3F56D}">
      <dgm:prSet phldrT="[Text]" custT="1"/>
      <dgm:spPr/>
      <dgm:t>
        <a:bodyPr/>
        <a:lstStyle/>
        <a:p>
          <a:r>
            <a:rPr lang="en-US" sz="4400" b="1" dirty="0" smtClean="0">
              <a:solidFill>
                <a:srgbClr val="FF0000"/>
              </a:solidFill>
              <a:latin typeface="Calibri" pitchFamily="34" charset="0"/>
            </a:rPr>
            <a:t>Demographics: </a:t>
          </a:r>
        </a:p>
        <a:p>
          <a:r>
            <a:rPr lang="en-US" sz="4400" dirty="0" smtClean="0">
              <a:solidFill>
                <a:schemeClr val="tx1"/>
              </a:solidFill>
              <a:latin typeface="Calibri" pitchFamily="34" charset="0"/>
            </a:rPr>
            <a:t>Gender, Handedness, Age, Education, </a:t>
          </a:r>
          <a:r>
            <a:rPr lang="en-US" sz="4400" dirty="0" smtClean="0">
              <a:solidFill>
                <a:schemeClr val="tx1"/>
              </a:solidFill>
              <a:latin typeface="Calibri" pitchFamily="34" charset="0"/>
            </a:rPr>
            <a:t>Socioeconomic </a:t>
          </a:r>
          <a:r>
            <a:rPr lang="en-US" sz="4400" dirty="0" smtClean="0">
              <a:solidFill>
                <a:schemeClr val="tx1"/>
              </a:solidFill>
              <a:latin typeface="Calibri" pitchFamily="34" charset="0"/>
            </a:rPr>
            <a:t>status (SES)</a:t>
          </a:r>
          <a:endParaRPr lang="en-US" sz="4400" dirty="0">
            <a:solidFill>
              <a:schemeClr val="tx1"/>
            </a:solidFill>
            <a:latin typeface="Calibri" pitchFamily="34" charset="0"/>
          </a:endParaRPr>
        </a:p>
      </dgm:t>
    </dgm:pt>
    <dgm:pt modelId="{0D54A255-3B24-9540-83FA-A6DA3975081D}" type="parTrans" cxnId="{C1B2EC6F-F2BF-F14B-A15E-3C542BDC51D3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D36DE117-14D8-D040-96CD-08C8F39B2030}" type="sibTrans" cxnId="{C1B2EC6F-F2BF-F14B-A15E-3C542BDC51D3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33DD5F68-F605-B04A-9D9D-7ABB8E761CD4}">
      <dgm:prSet phldrT="[Text]" custT="1"/>
      <dgm:spPr/>
      <dgm:t>
        <a:bodyPr/>
        <a:lstStyle/>
        <a:p>
          <a:r>
            <a:rPr lang="en-US" sz="4400" b="1" dirty="0" smtClean="0">
              <a:solidFill>
                <a:srgbClr val="FF0000"/>
              </a:solidFill>
              <a:latin typeface="Calibri" pitchFamily="34" charset="0"/>
            </a:rPr>
            <a:t>Clinical: </a:t>
          </a:r>
        </a:p>
        <a:p>
          <a:r>
            <a:rPr lang="en-US" sz="4400" dirty="0" smtClean="0">
              <a:latin typeface="Calibri" pitchFamily="34" charset="0"/>
            </a:rPr>
            <a:t>Mini-Mental State Examination (MMSE), Clinical Dementia Rating (CDR)</a:t>
          </a:r>
          <a:endParaRPr lang="en-US" sz="4400" dirty="0">
            <a:latin typeface="Calibri" pitchFamily="34" charset="0"/>
          </a:endParaRPr>
        </a:p>
      </dgm:t>
    </dgm:pt>
    <dgm:pt modelId="{7F93DB5B-F121-DC44-8E65-7B212A5BCCE3}" type="parTrans" cxnId="{D3580814-5697-2249-8FD7-55460634614C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CA207C8A-A555-FD4A-AF39-EAD3EB3A3F7A}" type="sibTrans" cxnId="{D3580814-5697-2249-8FD7-55460634614C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6A3BE9FE-D363-B145-B732-3B0074E4E9F9}">
      <dgm:prSet phldrT="[Text]" custT="1"/>
      <dgm:spPr/>
      <dgm:t>
        <a:bodyPr/>
        <a:lstStyle/>
        <a:p>
          <a:r>
            <a:rPr lang="en-US" sz="4400" b="1" dirty="0" smtClean="0">
              <a:solidFill>
                <a:srgbClr val="FF0000"/>
              </a:solidFill>
              <a:latin typeface="Calibri" pitchFamily="34" charset="0"/>
            </a:rPr>
            <a:t>Derived anatomic volumes</a:t>
          </a:r>
          <a:r>
            <a:rPr lang="en-US" sz="4400" dirty="0" smtClean="0">
              <a:solidFill>
                <a:srgbClr val="FF0000"/>
              </a:solidFill>
              <a:latin typeface="Calibri" pitchFamily="34" charset="0"/>
            </a:rPr>
            <a:t>: </a:t>
          </a:r>
          <a:r>
            <a:rPr lang="en-US" sz="4400" dirty="0" smtClean="0">
              <a:latin typeface="Calibri" pitchFamily="34" charset="0"/>
            </a:rPr>
            <a:t>Estimated total intracranial volume (</a:t>
          </a:r>
          <a:r>
            <a:rPr lang="en-US" sz="4400" dirty="0" err="1" smtClean="0">
              <a:latin typeface="Calibri" pitchFamily="34" charset="0"/>
            </a:rPr>
            <a:t>eTIV</a:t>
          </a:r>
          <a:r>
            <a:rPr lang="en-US" sz="4400" dirty="0" smtClean="0">
              <a:latin typeface="Calibri" pitchFamily="34" charset="0"/>
            </a:rPr>
            <a:t>), Atlas scaling factor (ASF), Normalized whole brain volume (</a:t>
          </a:r>
          <a:r>
            <a:rPr lang="en-US" sz="4400" dirty="0" err="1" smtClean="0">
              <a:latin typeface="Calibri" pitchFamily="34" charset="0"/>
            </a:rPr>
            <a:t>nWBV</a:t>
          </a:r>
          <a:r>
            <a:rPr lang="en-US" sz="4400" dirty="0" smtClean="0">
              <a:latin typeface="Calibri" pitchFamily="34" charset="0"/>
            </a:rPr>
            <a:t>)</a:t>
          </a:r>
          <a:endParaRPr lang="en-US" sz="4400" dirty="0">
            <a:latin typeface="Calibri" pitchFamily="34" charset="0"/>
          </a:endParaRPr>
        </a:p>
      </dgm:t>
    </dgm:pt>
    <dgm:pt modelId="{BFA8B71D-E7F6-944C-BEFA-6711A3374C03}" type="parTrans" cxnId="{8DCF7ED6-F574-6341-8B98-14CB2C5ABB04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A6250FA6-F585-F643-A8B9-B0823978B41F}" type="sibTrans" cxnId="{8DCF7ED6-F574-6341-8B98-14CB2C5ABB04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C81C18B5-338C-624C-BBD5-E536F927D9B0}" type="pres">
      <dgm:prSet presAssocID="{889A6627-A893-A340-873C-24D18C5E88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54B1AF-8DD4-B943-BA42-8E1568D76122}" type="pres">
      <dgm:prSet presAssocID="{C18DC5D5-6556-104B-8953-BA165ECE4761}" presName="root1" presStyleCnt="0"/>
      <dgm:spPr/>
    </dgm:pt>
    <dgm:pt modelId="{83FB88C0-590C-B041-9A57-0C60AD62D7DF}" type="pres">
      <dgm:prSet presAssocID="{C18DC5D5-6556-104B-8953-BA165ECE4761}" presName="LevelOneTextNode" presStyleLbl="node0" presStyleIdx="0" presStyleCnt="1" custScaleY="96355" custLinFactNeighborY="-10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9CEB4-428E-C844-91CB-8F9C81CAD91C}" type="pres">
      <dgm:prSet presAssocID="{C18DC5D5-6556-104B-8953-BA165ECE4761}" presName="level2hierChild" presStyleCnt="0"/>
      <dgm:spPr/>
    </dgm:pt>
    <dgm:pt modelId="{5C1543EA-68C3-784D-A971-2408AFA6C025}" type="pres">
      <dgm:prSet presAssocID="{0D54A255-3B24-9540-83FA-A6DA3975081D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76A26B5-712F-C14C-A0F2-865EDF1FE628}" type="pres">
      <dgm:prSet presAssocID="{0D54A255-3B24-9540-83FA-A6DA3975081D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906139-2DB1-744B-B1B5-0CFAF3663DA2}" type="pres">
      <dgm:prSet presAssocID="{AB299C2B-B0C6-2641-B8B6-F2C374E3F56D}" presName="root2" presStyleCnt="0"/>
      <dgm:spPr/>
    </dgm:pt>
    <dgm:pt modelId="{3B4E344D-4894-8349-873E-9CCAC48005E7}" type="pres">
      <dgm:prSet presAssocID="{AB299C2B-B0C6-2641-B8B6-F2C374E3F56D}" presName="LevelTwoTextNode" presStyleLbl="node2" presStyleIdx="0" presStyleCnt="3" custScaleX="179296" custScaleY="236359" custLinFactNeighborX="-5501" custLinFactNeighborY="-41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03FE0-23D8-324A-965F-D520B3506C96}" type="pres">
      <dgm:prSet presAssocID="{AB299C2B-B0C6-2641-B8B6-F2C374E3F56D}" presName="level3hierChild" presStyleCnt="0"/>
      <dgm:spPr/>
    </dgm:pt>
    <dgm:pt modelId="{9A412DBB-48F7-7B43-9588-BEB8B121142D}" type="pres">
      <dgm:prSet presAssocID="{7F93DB5B-F121-DC44-8E65-7B212A5BCCE3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99D9578-D1C9-7B44-967A-8D14C60FC463}" type="pres">
      <dgm:prSet presAssocID="{7F93DB5B-F121-DC44-8E65-7B212A5BCCE3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A3EBB63-4BE6-E149-9464-579930F195E7}" type="pres">
      <dgm:prSet presAssocID="{33DD5F68-F605-B04A-9D9D-7ABB8E761CD4}" presName="root2" presStyleCnt="0"/>
      <dgm:spPr/>
    </dgm:pt>
    <dgm:pt modelId="{1852C95C-C303-1D45-87E5-2D4F1E692452}" type="pres">
      <dgm:prSet presAssocID="{33DD5F68-F605-B04A-9D9D-7ABB8E761CD4}" presName="LevelTwoTextNode" presStyleLbl="node2" presStyleIdx="1" presStyleCnt="3" custScaleX="174159" custScaleY="225481" custLinFactNeighborX="-7356" custLinFactNeighborY="-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986A-D308-2341-B3DB-856345B439A7}" type="pres">
      <dgm:prSet presAssocID="{33DD5F68-F605-B04A-9D9D-7ABB8E761CD4}" presName="level3hierChild" presStyleCnt="0"/>
      <dgm:spPr/>
    </dgm:pt>
    <dgm:pt modelId="{67B91ECB-9C7A-E140-9163-08E7C407B135}" type="pres">
      <dgm:prSet presAssocID="{BFA8B71D-E7F6-944C-BEFA-6711A3374C03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2EC4A18-29B0-AE40-8D9E-95F9C178332A}" type="pres">
      <dgm:prSet presAssocID="{BFA8B71D-E7F6-944C-BEFA-6711A3374C03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9DEA2B-6B9E-F347-9BA1-B76DEC007C4F}" type="pres">
      <dgm:prSet presAssocID="{6A3BE9FE-D363-B145-B732-3B0074E4E9F9}" presName="root2" presStyleCnt="0"/>
      <dgm:spPr/>
    </dgm:pt>
    <dgm:pt modelId="{158A442B-40FC-EB43-A34E-2B2CBF5FC0F0}" type="pres">
      <dgm:prSet presAssocID="{6A3BE9FE-D363-B145-B732-3B0074E4E9F9}" presName="LevelTwoTextNode" presStyleLbl="node2" presStyleIdx="2" presStyleCnt="3" custScaleX="179927" custScaleY="266367" custLinFactNeighborX="-7356" custLinFactNeighborY="-35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A8AAD-FC72-1F47-907D-68BB9204D1EE}" type="pres">
      <dgm:prSet presAssocID="{6A3BE9FE-D363-B145-B732-3B0074E4E9F9}" presName="level3hierChild" presStyleCnt="0"/>
      <dgm:spPr/>
    </dgm:pt>
  </dgm:ptLst>
  <dgm:cxnLst>
    <dgm:cxn modelId="{2A8E9416-70DA-6842-88C0-B78821745869}" type="presOf" srcId="{6A3BE9FE-D363-B145-B732-3B0074E4E9F9}" destId="{158A442B-40FC-EB43-A34E-2B2CBF5FC0F0}" srcOrd="0" destOrd="0" presId="urn:microsoft.com/office/officeart/2008/layout/HorizontalMultiLevelHierarchy"/>
    <dgm:cxn modelId="{D3580814-5697-2249-8FD7-55460634614C}" srcId="{C18DC5D5-6556-104B-8953-BA165ECE4761}" destId="{33DD5F68-F605-B04A-9D9D-7ABB8E761CD4}" srcOrd="1" destOrd="0" parTransId="{7F93DB5B-F121-DC44-8E65-7B212A5BCCE3}" sibTransId="{CA207C8A-A555-FD4A-AF39-EAD3EB3A3F7A}"/>
    <dgm:cxn modelId="{8DCF7ED6-F574-6341-8B98-14CB2C5ABB04}" srcId="{C18DC5D5-6556-104B-8953-BA165ECE4761}" destId="{6A3BE9FE-D363-B145-B732-3B0074E4E9F9}" srcOrd="2" destOrd="0" parTransId="{BFA8B71D-E7F6-944C-BEFA-6711A3374C03}" sibTransId="{A6250FA6-F585-F643-A8B9-B0823978B41F}"/>
    <dgm:cxn modelId="{1178FDA9-BA82-3D43-85B8-35B6B91F49B8}" srcId="{889A6627-A893-A340-873C-24D18C5E8819}" destId="{C18DC5D5-6556-104B-8953-BA165ECE4761}" srcOrd="0" destOrd="0" parTransId="{DAACCB8F-88E6-CE46-A2C0-7381C96508BE}" sibTransId="{D9A4FD2E-F0CD-9447-8E11-51401EAE8003}"/>
    <dgm:cxn modelId="{C8DD0961-5456-2D41-9D3C-B2612520BBFC}" type="presOf" srcId="{C18DC5D5-6556-104B-8953-BA165ECE4761}" destId="{83FB88C0-590C-B041-9A57-0C60AD62D7DF}" srcOrd="0" destOrd="0" presId="urn:microsoft.com/office/officeart/2008/layout/HorizontalMultiLevelHierarchy"/>
    <dgm:cxn modelId="{94ACF862-47E7-6144-B853-9FF4F51BD7BA}" type="presOf" srcId="{0D54A255-3B24-9540-83FA-A6DA3975081D}" destId="{A76A26B5-712F-C14C-A0F2-865EDF1FE628}" srcOrd="1" destOrd="0" presId="urn:microsoft.com/office/officeart/2008/layout/HorizontalMultiLevelHierarchy"/>
    <dgm:cxn modelId="{C1B2EC6F-F2BF-F14B-A15E-3C542BDC51D3}" srcId="{C18DC5D5-6556-104B-8953-BA165ECE4761}" destId="{AB299C2B-B0C6-2641-B8B6-F2C374E3F56D}" srcOrd="0" destOrd="0" parTransId="{0D54A255-3B24-9540-83FA-A6DA3975081D}" sibTransId="{D36DE117-14D8-D040-96CD-08C8F39B2030}"/>
    <dgm:cxn modelId="{C07A5DAF-65E0-AF4C-98A5-83470C25A27D}" type="presOf" srcId="{BFA8B71D-E7F6-944C-BEFA-6711A3374C03}" destId="{67B91ECB-9C7A-E140-9163-08E7C407B135}" srcOrd="0" destOrd="0" presId="urn:microsoft.com/office/officeart/2008/layout/HorizontalMultiLevelHierarchy"/>
    <dgm:cxn modelId="{84DA66BD-41A5-8C49-8043-B6FB7E608EBE}" type="presOf" srcId="{7F93DB5B-F121-DC44-8E65-7B212A5BCCE3}" destId="{299D9578-D1C9-7B44-967A-8D14C60FC463}" srcOrd="1" destOrd="0" presId="urn:microsoft.com/office/officeart/2008/layout/HorizontalMultiLevelHierarchy"/>
    <dgm:cxn modelId="{BFC61FD5-8E52-584C-9661-4D67A7CA8804}" type="presOf" srcId="{AB299C2B-B0C6-2641-B8B6-F2C374E3F56D}" destId="{3B4E344D-4894-8349-873E-9CCAC48005E7}" srcOrd="0" destOrd="0" presId="urn:microsoft.com/office/officeart/2008/layout/HorizontalMultiLevelHierarchy"/>
    <dgm:cxn modelId="{961E0CB0-06FF-B24C-8277-7E173D6F2599}" type="presOf" srcId="{889A6627-A893-A340-873C-24D18C5E8819}" destId="{C81C18B5-338C-624C-BBD5-E536F927D9B0}" srcOrd="0" destOrd="0" presId="urn:microsoft.com/office/officeart/2008/layout/HorizontalMultiLevelHierarchy"/>
    <dgm:cxn modelId="{CA90A9C1-CDC8-0E46-B0B4-82F84F6E06CA}" type="presOf" srcId="{BFA8B71D-E7F6-944C-BEFA-6711A3374C03}" destId="{B2EC4A18-29B0-AE40-8D9E-95F9C178332A}" srcOrd="1" destOrd="0" presId="urn:microsoft.com/office/officeart/2008/layout/HorizontalMultiLevelHierarchy"/>
    <dgm:cxn modelId="{35A803FC-9D2B-344C-B89A-6CAE747535BD}" type="presOf" srcId="{33DD5F68-F605-B04A-9D9D-7ABB8E761CD4}" destId="{1852C95C-C303-1D45-87E5-2D4F1E692452}" srcOrd="0" destOrd="0" presId="urn:microsoft.com/office/officeart/2008/layout/HorizontalMultiLevelHierarchy"/>
    <dgm:cxn modelId="{FCD4052D-E8A0-B149-B7AC-B288BEEC0802}" type="presOf" srcId="{7F93DB5B-F121-DC44-8E65-7B212A5BCCE3}" destId="{9A412DBB-48F7-7B43-9588-BEB8B121142D}" srcOrd="0" destOrd="0" presId="urn:microsoft.com/office/officeart/2008/layout/HorizontalMultiLevelHierarchy"/>
    <dgm:cxn modelId="{D9CC8561-A0DE-E947-8966-1F67DAE959B8}" type="presOf" srcId="{0D54A255-3B24-9540-83FA-A6DA3975081D}" destId="{5C1543EA-68C3-784D-A971-2408AFA6C025}" srcOrd="0" destOrd="0" presId="urn:microsoft.com/office/officeart/2008/layout/HorizontalMultiLevelHierarchy"/>
    <dgm:cxn modelId="{9C080AF0-8BA2-5140-9B83-5AE7C8BC59AD}" type="presParOf" srcId="{C81C18B5-338C-624C-BBD5-E536F927D9B0}" destId="{7854B1AF-8DD4-B943-BA42-8E1568D76122}" srcOrd="0" destOrd="0" presId="urn:microsoft.com/office/officeart/2008/layout/HorizontalMultiLevelHierarchy"/>
    <dgm:cxn modelId="{EEE7E9C5-4305-3348-A6D4-3EFAF9B11DB2}" type="presParOf" srcId="{7854B1AF-8DD4-B943-BA42-8E1568D76122}" destId="{83FB88C0-590C-B041-9A57-0C60AD62D7DF}" srcOrd="0" destOrd="0" presId="urn:microsoft.com/office/officeart/2008/layout/HorizontalMultiLevelHierarchy"/>
    <dgm:cxn modelId="{4F674F87-F12C-B642-AE8C-72E7DC5CAD90}" type="presParOf" srcId="{7854B1AF-8DD4-B943-BA42-8E1568D76122}" destId="{A7C9CEB4-428E-C844-91CB-8F9C81CAD91C}" srcOrd="1" destOrd="0" presId="urn:microsoft.com/office/officeart/2008/layout/HorizontalMultiLevelHierarchy"/>
    <dgm:cxn modelId="{3FA55B96-860A-2A4E-8889-F74047D34A04}" type="presParOf" srcId="{A7C9CEB4-428E-C844-91CB-8F9C81CAD91C}" destId="{5C1543EA-68C3-784D-A971-2408AFA6C025}" srcOrd="0" destOrd="0" presId="urn:microsoft.com/office/officeart/2008/layout/HorizontalMultiLevelHierarchy"/>
    <dgm:cxn modelId="{3E1FD171-5516-E64E-BF81-F824E19542EB}" type="presParOf" srcId="{5C1543EA-68C3-784D-A971-2408AFA6C025}" destId="{A76A26B5-712F-C14C-A0F2-865EDF1FE628}" srcOrd="0" destOrd="0" presId="urn:microsoft.com/office/officeart/2008/layout/HorizontalMultiLevelHierarchy"/>
    <dgm:cxn modelId="{B8343BE5-6CD0-F34F-B94A-CBCC75C77F21}" type="presParOf" srcId="{A7C9CEB4-428E-C844-91CB-8F9C81CAD91C}" destId="{C8906139-2DB1-744B-B1B5-0CFAF3663DA2}" srcOrd="1" destOrd="0" presId="urn:microsoft.com/office/officeart/2008/layout/HorizontalMultiLevelHierarchy"/>
    <dgm:cxn modelId="{033D8C19-B844-0746-9AE8-96FB44B088E6}" type="presParOf" srcId="{C8906139-2DB1-744B-B1B5-0CFAF3663DA2}" destId="{3B4E344D-4894-8349-873E-9CCAC48005E7}" srcOrd="0" destOrd="0" presId="urn:microsoft.com/office/officeart/2008/layout/HorizontalMultiLevelHierarchy"/>
    <dgm:cxn modelId="{439B88C6-F17F-CE47-849B-8D1F39FE38E2}" type="presParOf" srcId="{C8906139-2DB1-744B-B1B5-0CFAF3663DA2}" destId="{D9E03FE0-23D8-324A-965F-D520B3506C96}" srcOrd="1" destOrd="0" presId="urn:microsoft.com/office/officeart/2008/layout/HorizontalMultiLevelHierarchy"/>
    <dgm:cxn modelId="{B82B8AA6-60D7-2E4B-B085-232CC150F04D}" type="presParOf" srcId="{A7C9CEB4-428E-C844-91CB-8F9C81CAD91C}" destId="{9A412DBB-48F7-7B43-9588-BEB8B121142D}" srcOrd="2" destOrd="0" presId="urn:microsoft.com/office/officeart/2008/layout/HorizontalMultiLevelHierarchy"/>
    <dgm:cxn modelId="{82C2F056-5554-E442-8A8E-0BC119FE0217}" type="presParOf" srcId="{9A412DBB-48F7-7B43-9588-BEB8B121142D}" destId="{299D9578-D1C9-7B44-967A-8D14C60FC463}" srcOrd="0" destOrd="0" presId="urn:microsoft.com/office/officeart/2008/layout/HorizontalMultiLevelHierarchy"/>
    <dgm:cxn modelId="{D0349054-A352-4E4A-95CC-43FDC75527F3}" type="presParOf" srcId="{A7C9CEB4-428E-C844-91CB-8F9C81CAD91C}" destId="{BA3EBB63-4BE6-E149-9464-579930F195E7}" srcOrd="3" destOrd="0" presId="urn:microsoft.com/office/officeart/2008/layout/HorizontalMultiLevelHierarchy"/>
    <dgm:cxn modelId="{25A5B1C3-3499-A842-83E7-58286A2F5D02}" type="presParOf" srcId="{BA3EBB63-4BE6-E149-9464-579930F195E7}" destId="{1852C95C-C303-1D45-87E5-2D4F1E692452}" srcOrd="0" destOrd="0" presId="urn:microsoft.com/office/officeart/2008/layout/HorizontalMultiLevelHierarchy"/>
    <dgm:cxn modelId="{F7A087CB-44C9-1E4D-875F-1DA7393EFACE}" type="presParOf" srcId="{BA3EBB63-4BE6-E149-9464-579930F195E7}" destId="{6631986A-D308-2341-B3DB-856345B439A7}" srcOrd="1" destOrd="0" presId="urn:microsoft.com/office/officeart/2008/layout/HorizontalMultiLevelHierarchy"/>
    <dgm:cxn modelId="{1B41D1F6-9F4D-8241-90E3-2DC927C1A67F}" type="presParOf" srcId="{A7C9CEB4-428E-C844-91CB-8F9C81CAD91C}" destId="{67B91ECB-9C7A-E140-9163-08E7C407B135}" srcOrd="4" destOrd="0" presId="urn:microsoft.com/office/officeart/2008/layout/HorizontalMultiLevelHierarchy"/>
    <dgm:cxn modelId="{AE4C616E-73FA-3B4C-A2D1-38831045B88E}" type="presParOf" srcId="{67B91ECB-9C7A-E140-9163-08E7C407B135}" destId="{B2EC4A18-29B0-AE40-8D9E-95F9C178332A}" srcOrd="0" destOrd="0" presId="urn:microsoft.com/office/officeart/2008/layout/HorizontalMultiLevelHierarchy"/>
    <dgm:cxn modelId="{E4F781A8-4873-2145-B2EF-5BDBC3109F6D}" type="presParOf" srcId="{A7C9CEB4-428E-C844-91CB-8F9C81CAD91C}" destId="{3B9DEA2B-6B9E-F347-9BA1-B76DEC007C4F}" srcOrd="5" destOrd="0" presId="urn:microsoft.com/office/officeart/2008/layout/HorizontalMultiLevelHierarchy"/>
    <dgm:cxn modelId="{4050AAEA-7B3D-244E-BAA0-7D991A0A4AB2}" type="presParOf" srcId="{3B9DEA2B-6B9E-F347-9BA1-B76DEC007C4F}" destId="{158A442B-40FC-EB43-A34E-2B2CBF5FC0F0}" srcOrd="0" destOrd="0" presId="urn:microsoft.com/office/officeart/2008/layout/HorizontalMultiLevelHierarchy"/>
    <dgm:cxn modelId="{20342E34-CBFF-E540-9EDC-870BC82CBD38}" type="presParOf" srcId="{3B9DEA2B-6B9E-F347-9BA1-B76DEC007C4F}" destId="{80CA8AAD-FC72-1F47-907D-68BB9204D1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961A6-F8A9-0945-9518-66EAAD522924}">
      <dsp:nvSpPr>
        <dsp:cNvPr id="0" name=""/>
        <dsp:cNvSpPr/>
      </dsp:nvSpPr>
      <dsp:spPr>
        <a:xfrm>
          <a:off x="7209105" y="8114925"/>
          <a:ext cx="3728413" cy="11266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>
              <a:latin typeface="Calibri" pitchFamily="34" charset="0"/>
              <a:ea typeface="Times New Roman" charset="0"/>
              <a:cs typeface="Times New Roman" charset="0"/>
            </a:rPr>
            <a:t>Data</a:t>
          </a:r>
          <a:endParaRPr lang="en-US" sz="5400" b="1" kern="1200" dirty="0">
            <a:latin typeface="Calibri" pitchFamily="34" charset="0"/>
            <a:ea typeface="Times New Roman" charset="0"/>
            <a:cs typeface="Times New Roman" charset="0"/>
          </a:endParaRPr>
        </a:p>
      </dsp:txBody>
      <dsp:txXfrm>
        <a:off x="7264104" y="8169924"/>
        <a:ext cx="3618415" cy="1016664"/>
      </dsp:txXfrm>
    </dsp:sp>
    <dsp:sp modelId="{1B9E3AD2-32FE-2245-AFB1-11F3A24FC0CF}">
      <dsp:nvSpPr>
        <dsp:cNvPr id="0" name=""/>
        <dsp:cNvSpPr/>
      </dsp:nvSpPr>
      <dsp:spPr>
        <a:xfrm rot="7884906">
          <a:off x="7820474" y="9582783"/>
          <a:ext cx="909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9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0CF20-28AF-AA41-A0C2-9BC7A2D6BA59}">
      <dsp:nvSpPr>
        <dsp:cNvPr id="0" name=""/>
        <dsp:cNvSpPr/>
      </dsp:nvSpPr>
      <dsp:spPr>
        <a:xfrm>
          <a:off x="4613812" y="9923979"/>
          <a:ext cx="4290730" cy="2755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>
              <a:latin typeface="Calibri" pitchFamily="34" charset="0"/>
              <a:ea typeface="Times New Roman" charset="0"/>
              <a:cs typeface="Times New Roman" charset="0"/>
            </a:rPr>
            <a:t>Cross-Sectional MRI Data</a:t>
          </a:r>
          <a:endParaRPr lang="en-US" sz="5400" b="1" kern="1200" dirty="0">
            <a:latin typeface="Calibri" pitchFamily="34" charset="0"/>
            <a:ea typeface="Times New Roman" charset="0"/>
            <a:cs typeface="Times New Roman" charset="0"/>
          </a:endParaRPr>
        </a:p>
      </dsp:txBody>
      <dsp:txXfrm>
        <a:off x="4748325" y="10058492"/>
        <a:ext cx="4021704" cy="2486478"/>
      </dsp:txXfrm>
    </dsp:sp>
    <dsp:sp modelId="{0855D062-E6A8-5944-8B87-84A0E1EF4EC9}">
      <dsp:nvSpPr>
        <dsp:cNvPr id="0" name=""/>
        <dsp:cNvSpPr/>
      </dsp:nvSpPr>
      <dsp:spPr>
        <a:xfrm rot="2666733">
          <a:off x="9508680" y="9581743"/>
          <a:ext cx="9715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5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75F17-3D71-2A4E-8414-D6CEC1FA14C8}">
      <dsp:nvSpPr>
        <dsp:cNvPr id="0" name=""/>
        <dsp:cNvSpPr/>
      </dsp:nvSpPr>
      <dsp:spPr>
        <a:xfrm>
          <a:off x="9448081" y="9921899"/>
          <a:ext cx="4617166" cy="27765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>
              <a:latin typeface="Calibri" pitchFamily="34" charset="0"/>
              <a:ea typeface="Times New Roman" charset="0"/>
              <a:cs typeface="Times New Roman" charset="0"/>
            </a:rPr>
            <a:t>Longitudinal MRI Data</a:t>
          </a:r>
          <a:endParaRPr lang="en-US" sz="5400" b="1" kern="1200" dirty="0">
            <a:latin typeface="Calibri" pitchFamily="34" charset="0"/>
            <a:ea typeface="Times New Roman" charset="0"/>
            <a:cs typeface="Times New Roman" charset="0"/>
          </a:endParaRPr>
        </a:p>
      </dsp:txBody>
      <dsp:txXfrm>
        <a:off x="9583621" y="10057439"/>
        <a:ext cx="4346086" cy="2505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91ECB-9C7A-E140-9163-08E7C407B135}">
      <dsp:nvSpPr>
        <dsp:cNvPr id="0" name=""/>
        <dsp:cNvSpPr/>
      </dsp:nvSpPr>
      <dsp:spPr>
        <a:xfrm>
          <a:off x="1378092" y="6257815"/>
          <a:ext cx="566126" cy="374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063" y="0"/>
              </a:lnTo>
              <a:lnTo>
                <a:pt x="283063" y="3747724"/>
              </a:lnTo>
              <a:lnTo>
                <a:pt x="566126" y="3747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Calibri" pitchFamily="34" charset="0"/>
          </a:endParaRPr>
        </a:p>
      </dsp:txBody>
      <dsp:txXfrm>
        <a:off x="1566400" y="8036921"/>
        <a:ext cx="189512" cy="189512"/>
      </dsp:txXfrm>
    </dsp:sp>
    <dsp:sp modelId="{9A412DBB-48F7-7B43-9588-BEB8B121142D}">
      <dsp:nvSpPr>
        <dsp:cNvPr id="0" name=""/>
        <dsp:cNvSpPr/>
      </dsp:nvSpPr>
      <dsp:spPr>
        <a:xfrm>
          <a:off x="1378092" y="6212095"/>
          <a:ext cx="566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063" y="45720"/>
              </a:lnTo>
              <a:lnTo>
                <a:pt x="283063" y="58008"/>
              </a:lnTo>
              <a:lnTo>
                <a:pt x="566126" y="58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libri" pitchFamily="34" charset="0"/>
          </a:endParaRPr>
        </a:p>
      </dsp:txBody>
      <dsp:txXfrm>
        <a:off x="1646999" y="6243658"/>
        <a:ext cx="28313" cy="28313"/>
      </dsp:txXfrm>
    </dsp:sp>
    <dsp:sp modelId="{5C1543EA-68C3-784D-A971-2408AFA6C025}">
      <dsp:nvSpPr>
        <dsp:cNvPr id="0" name=""/>
        <dsp:cNvSpPr/>
      </dsp:nvSpPr>
      <dsp:spPr>
        <a:xfrm>
          <a:off x="1378092" y="2738363"/>
          <a:ext cx="649183" cy="3519451"/>
        </a:xfrm>
        <a:custGeom>
          <a:avLst/>
          <a:gdLst/>
          <a:ahLst/>
          <a:cxnLst/>
          <a:rect l="0" t="0" r="0" b="0"/>
          <a:pathLst>
            <a:path>
              <a:moveTo>
                <a:pt x="0" y="3519451"/>
              </a:moveTo>
              <a:lnTo>
                <a:pt x="324591" y="3519451"/>
              </a:lnTo>
              <a:lnTo>
                <a:pt x="324591" y="0"/>
              </a:lnTo>
              <a:lnTo>
                <a:pt x="6491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Calibri" pitchFamily="34" charset="0"/>
          </a:endParaRPr>
        </a:p>
      </dsp:txBody>
      <dsp:txXfrm>
        <a:off x="1613213" y="4408618"/>
        <a:ext cx="178941" cy="178941"/>
      </dsp:txXfrm>
    </dsp:sp>
    <dsp:sp modelId="{83FB88C0-590C-B041-9A57-0C60AD62D7DF}">
      <dsp:nvSpPr>
        <dsp:cNvPr id="0" name=""/>
        <dsp:cNvSpPr/>
      </dsp:nvSpPr>
      <dsp:spPr>
        <a:xfrm rot="16200000">
          <a:off x="-2765797" y="5575279"/>
          <a:ext cx="6922708" cy="13650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Calibri" pitchFamily="34" charset="0"/>
            </a:rPr>
            <a:t>Derived Data</a:t>
          </a:r>
          <a:endParaRPr lang="en-US" sz="5400" kern="1200" dirty="0">
            <a:latin typeface="Calibri" pitchFamily="34" charset="0"/>
          </a:endParaRPr>
        </a:p>
      </dsp:txBody>
      <dsp:txXfrm>
        <a:off x="-2765797" y="5575279"/>
        <a:ext cx="6922708" cy="1365071"/>
      </dsp:txXfrm>
    </dsp:sp>
    <dsp:sp modelId="{3B4E344D-4894-8349-873E-9CCAC48005E7}">
      <dsp:nvSpPr>
        <dsp:cNvPr id="0" name=""/>
        <dsp:cNvSpPr/>
      </dsp:nvSpPr>
      <dsp:spPr>
        <a:xfrm>
          <a:off x="2027276" y="1125128"/>
          <a:ext cx="8027861" cy="3226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FF0000"/>
              </a:solidFill>
              <a:latin typeface="Calibri" pitchFamily="34" charset="0"/>
            </a:rPr>
            <a:t>Demographics: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  <a:latin typeface="Calibri" pitchFamily="34" charset="0"/>
            </a:rPr>
            <a:t>Gender, Handedness, Age, Education, </a:t>
          </a:r>
          <a:r>
            <a:rPr lang="en-US" sz="4400" kern="1200" dirty="0" smtClean="0">
              <a:solidFill>
                <a:schemeClr val="tx1"/>
              </a:solidFill>
              <a:latin typeface="Calibri" pitchFamily="34" charset="0"/>
            </a:rPr>
            <a:t>Socioeconomic </a:t>
          </a:r>
          <a:r>
            <a:rPr lang="en-US" sz="4400" kern="1200" dirty="0" smtClean="0">
              <a:solidFill>
                <a:schemeClr val="tx1"/>
              </a:solidFill>
              <a:latin typeface="Calibri" pitchFamily="34" charset="0"/>
            </a:rPr>
            <a:t>status (SES)</a:t>
          </a:r>
          <a:endParaRPr lang="en-US" sz="44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2027276" y="1125128"/>
        <a:ext cx="8027861" cy="3226469"/>
      </dsp:txXfrm>
    </dsp:sp>
    <dsp:sp modelId="{1852C95C-C303-1D45-87E5-2D4F1E692452}">
      <dsp:nvSpPr>
        <dsp:cNvPr id="0" name=""/>
        <dsp:cNvSpPr/>
      </dsp:nvSpPr>
      <dsp:spPr>
        <a:xfrm>
          <a:off x="1944219" y="4731115"/>
          <a:ext cx="7797855" cy="3077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FF0000"/>
              </a:solidFill>
              <a:latin typeface="Calibri" pitchFamily="34" charset="0"/>
            </a:rPr>
            <a:t>Clinical: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Calibri" pitchFamily="34" charset="0"/>
            </a:rPr>
            <a:t>Mini-Mental State Examination (MMSE), Clinical Dementia Rating (CDR)</a:t>
          </a:r>
          <a:endParaRPr lang="en-US" sz="4400" kern="1200" dirty="0">
            <a:latin typeface="Calibri" pitchFamily="34" charset="0"/>
          </a:endParaRPr>
        </a:p>
      </dsp:txBody>
      <dsp:txXfrm>
        <a:off x="1944219" y="4731115"/>
        <a:ext cx="7797855" cy="3077976"/>
      </dsp:txXfrm>
    </dsp:sp>
    <dsp:sp modelId="{158A442B-40FC-EB43-A34E-2B2CBF5FC0F0}">
      <dsp:nvSpPr>
        <dsp:cNvPr id="0" name=""/>
        <dsp:cNvSpPr/>
      </dsp:nvSpPr>
      <dsp:spPr>
        <a:xfrm>
          <a:off x="1944219" y="8187489"/>
          <a:ext cx="8056113" cy="36361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FF0000"/>
              </a:solidFill>
              <a:latin typeface="Calibri" pitchFamily="34" charset="0"/>
            </a:rPr>
            <a:t>Derived anatomic volumes</a:t>
          </a:r>
          <a:r>
            <a:rPr lang="en-US" sz="4400" kern="1200" dirty="0" smtClean="0">
              <a:solidFill>
                <a:srgbClr val="FF0000"/>
              </a:solidFill>
              <a:latin typeface="Calibri" pitchFamily="34" charset="0"/>
            </a:rPr>
            <a:t>: </a:t>
          </a:r>
          <a:r>
            <a:rPr lang="en-US" sz="4400" kern="1200" dirty="0" smtClean="0">
              <a:latin typeface="Calibri" pitchFamily="34" charset="0"/>
            </a:rPr>
            <a:t>Estimated total intracranial volume (</a:t>
          </a:r>
          <a:r>
            <a:rPr lang="en-US" sz="4400" kern="1200" dirty="0" err="1" smtClean="0">
              <a:latin typeface="Calibri" pitchFamily="34" charset="0"/>
            </a:rPr>
            <a:t>eTIV</a:t>
          </a:r>
          <a:r>
            <a:rPr lang="en-US" sz="4400" kern="1200" dirty="0" smtClean="0">
              <a:latin typeface="Calibri" pitchFamily="34" charset="0"/>
            </a:rPr>
            <a:t>), Atlas scaling factor (ASF), Normalized whole brain volume (</a:t>
          </a:r>
          <a:r>
            <a:rPr lang="en-US" sz="4400" kern="1200" dirty="0" err="1" smtClean="0">
              <a:latin typeface="Calibri" pitchFamily="34" charset="0"/>
            </a:rPr>
            <a:t>nWBV</a:t>
          </a:r>
          <a:r>
            <a:rPr lang="en-US" sz="4400" kern="1200" dirty="0" smtClean="0">
              <a:latin typeface="Calibri" pitchFamily="34" charset="0"/>
            </a:rPr>
            <a:t>)</a:t>
          </a:r>
          <a:endParaRPr lang="en-US" sz="4400" kern="1200" dirty="0">
            <a:latin typeface="Calibri" pitchFamily="34" charset="0"/>
          </a:endParaRPr>
        </a:p>
      </dsp:txBody>
      <dsp:txXfrm>
        <a:off x="1944219" y="8187489"/>
        <a:ext cx="8056113" cy="363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B0FB290-79C2-475F-8DAA-376F7E6E4B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84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904" y="13419677"/>
            <a:ext cx="27537895" cy="92600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9807" y="24477667"/>
            <a:ext cx="22678089" cy="11038947"/>
          </a:xfrm>
        </p:spPr>
        <p:txBody>
          <a:bodyPr/>
          <a:lstStyle>
            <a:lvl1pPr marL="0" indent="0" algn="ctr">
              <a:buNone/>
              <a:defRPr/>
            </a:lvl1pPr>
            <a:lvl2pPr marL="912899" indent="0" algn="ctr">
              <a:buNone/>
              <a:defRPr/>
            </a:lvl2pPr>
            <a:lvl3pPr marL="1825796" indent="0" algn="ctr">
              <a:buNone/>
              <a:defRPr/>
            </a:lvl3pPr>
            <a:lvl4pPr marL="2738695" indent="0" algn="ctr">
              <a:buNone/>
              <a:defRPr/>
            </a:lvl4pPr>
            <a:lvl5pPr marL="3651592" indent="0" algn="ctr">
              <a:buNone/>
              <a:defRPr/>
            </a:lvl5pPr>
            <a:lvl6pPr marL="4564489" indent="0" algn="ctr">
              <a:buNone/>
              <a:defRPr/>
            </a:lvl6pPr>
            <a:lvl7pPr marL="5477386" indent="0" algn="ctr">
              <a:buNone/>
              <a:defRPr/>
            </a:lvl7pPr>
            <a:lvl8pPr marL="6390283" indent="0" algn="ctr">
              <a:buNone/>
              <a:defRPr/>
            </a:lvl8pPr>
            <a:lvl9pPr marL="730318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98C0-AC2B-4DEF-8367-EDB221A258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7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26F17-31D1-4C57-80A2-05E3124E4F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2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084081" y="3839633"/>
            <a:ext cx="6883721" cy="34556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429907" y="3839633"/>
            <a:ext cx="20509823" cy="34556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E3B6-F41C-4F69-8909-C96EA703ED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CF2F-18FF-4611-863F-0E0498EEEB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6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217" y="27757355"/>
            <a:ext cx="27537895" cy="8578229"/>
          </a:xfrm>
        </p:spPr>
        <p:txBody>
          <a:bodyPr anchor="t"/>
          <a:lstStyle>
            <a:lvl1pPr algn="l">
              <a:defRPr sz="7846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217" y="18306829"/>
            <a:ext cx="27537895" cy="9450526"/>
          </a:xfrm>
        </p:spPr>
        <p:txBody>
          <a:bodyPr anchor="b"/>
          <a:lstStyle>
            <a:lvl1pPr marL="0" indent="0">
              <a:buNone/>
              <a:defRPr sz="3994"/>
            </a:lvl1pPr>
            <a:lvl2pPr marL="912899" indent="0">
              <a:buNone/>
              <a:defRPr sz="3709"/>
            </a:lvl2pPr>
            <a:lvl3pPr marL="1825796" indent="0">
              <a:buNone/>
              <a:defRPr sz="3138"/>
            </a:lvl3pPr>
            <a:lvl4pPr marL="2738695" indent="0">
              <a:buNone/>
              <a:defRPr sz="2853"/>
            </a:lvl4pPr>
            <a:lvl5pPr marL="3651592" indent="0">
              <a:buNone/>
              <a:defRPr sz="2853"/>
            </a:lvl5pPr>
            <a:lvl6pPr marL="4564489" indent="0">
              <a:buNone/>
              <a:defRPr sz="2853"/>
            </a:lvl6pPr>
            <a:lvl7pPr marL="5477386" indent="0">
              <a:buNone/>
              <a:defRPr sz="2853"/>
            </a:lvl7pPr>
            <a:lvl8pPr marL="6390283" indent="0">
              <a:buNone/>
              <a:defRPr sz="2853"/>
            </a:lvl8pPr>
            <a:lvl9pPr marL="7303181" indent="0">
              <a:buNone/>
              <a:defRPr sz="28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4EED8-85AE-40D4-8070-EDFF045FC6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71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29903" y="12478816"/>
            <a:ext cx="13696772" cy="25917525"/>
          </a:xfrm>
        </p:spPr>
        <p:txBody>
          <a:bodyPr/>
          <a:lstStyle>
            <a:lvl1pPr>
              <a:defRPr sz="5563"/>
            </a:lvl1pPr>
            <a:lvl2pPr>
              <a:defRPr sz="4707"/>
            </a:lvl2pPr>
            <a:lvl3pPr>
              <a:defRPr sz="3994"/>
            </a:lvl3pPr>
            <a:lvl4pPr>
              <a:defRPr sz="3709"/>
            </a:lvl4pPr>
            <a:lvl5pPr>
              <a:defRPr sz="3709"/>
            </a:lvl5pPr>
            <a:lvl6pPr>
              <a:defRPr sz="3709"/>
            </a:lvl6pPr>
            <a:lvl7pPr>
              <a:defRPr sz="3709"/>
            </a:lvl7pPr>
            <a:lvl8pPr>
              <a:defRPr sz="3709"/>
            </a:lvl8pPr>
            <a:lvl9pPr>
              <a:defRPr sz="370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71026" y="12478816"/>
            <a:ext cx="13696772" cy="25917525"/>
          </a:xfrm>
        </p:spPr>
        <p:txBody>
          <a:bodyPr/>
          <a:lstStyle>
            <a:lvl1pPr>
              <a:defRPr sz="5563"/>
            </a:lvl1pPr>
            <a:lvl2pPr>
              <a:defRPr sz="4707"/>
            </a:lvl2pPr>
            <a:lvl3pPr>
              <a:defRPr sz="3994"/>
            </a:lvl3pPr>
            <a:lvl4pPr>
              <a:defRPr sz="3709"/>
            </a:lvl4pPr>
            <a:lvl5pPr>
              <a:defRPr sz="3709"/>
            </a:lvl5pPr>
            <a:lvl6pPr>
              <a:defRPr sz="3709"/>
            </a:lvl6pPr>
            <a:lvl7pPr>
              <a:defRPr sz="3709"/>
            </a:lvl7pPr>
            <a:lvl8pPr>
              <a:defRPr sz="3709"/>
            </a:lvl8pPr>
            <a:lvl9pPr>
              <a:defRPr sz="370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BCAC6-63EB-43D3-8AFA-0C805B2134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3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434" y="1729364"/>
            <a:ext cx="29158832" cy="71993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435" y="9667650"/>
            <a:ext cx="14314773" cy="4030093"/>
          </a:xfrm>
        </p:spPr>
        <p:txBody>
          <a:bodyPr anchor="b"/>
          <a:lstStyle>
            <a:lvl1pPr marL="0" indent="0">
              <a:buNone/>
              <a:defRPr sz="4707" b="1"/>
            </a:lvl1pPr>
            <a:lvl2pPr marL="912899" indent="0">
              <a:buNone/>
              <a:defRPr sz="3994" b="1"/>
            </a:lvl2pPr>
            <a:lvl3pPr marL="1825796" indent="0">
              <a:buNone/>
              <a:defRPr sz="3709" b="1"/>
            </a:lvl3pPr>
            <a:lvl4pPr marL="2738695" indent="0">
              <a:buNone/>
              <a:defRPr sz="3138" b="1"/>
            </a:lvl4pPr>
            <a:lvl5pPr marL="3651592" indent="0">
              <a:buNone/>
              <a:defRPr sz="3138" b="1"/>
            </a:lvl5pPr>
            <a:lvl6pPr marL="4564489" indent="0">
              <a:buNone/>
              <a:defRPr sz="3138" b="1"/>
            </a:lvl6pPr>
            <a:lvl7pPr marL="5477386" indent="0">
              <a:buNone/>
              <a:defRPr sz="3138" b="1"/>
            </a:lvl7pPr>
            <a:lvl8pPr marL="6390283" indent="0">
              <a:buNone/>
              <a:defRPr sz="3138" b="1"/>
            </a:lvl8pPr>
            <a:lvl9pPr marL="7303181" indent="0">
              <a:buNone/>
              <a:defRPr sz="313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19435" y="13697741"/>
            <a:ext cx="14314773" cy="24889053"/>
          </a:xfrm>
        </p:spPr>
        <p:txBody>
          <a:bodyPr/>
          <a:lstStyle>
            <a:lvl1pPr>
              <a:defRPr sz="4707"/>
            </a:lvl1pPr>
            <a:lvl2pPr>
              <a:defRPr sz="3994"/>
            </a:lvl2pPr>
            <a:lvl3pPr>
              <a:defRPr sz="3709"/>
            </a:lvl3pPr>
            <a:lvl4pPr>
              <a:defRPr sz="3138"/>
            </a:lvl4pPr>
            <a:lvl5pPr>
              <a:defRPr sz="3138"/>
            </a:lvl5pPr>
            <a:lvl6pPr>
              <a:defRPr sz="3138"/>
            </a:lvl6pPr>
            <a:lvl7pPr>
              <a:defRPr sz="3138"/>
            </a:lvl7pPr>
            <a:lvl8pPr>
              <a:defRPr sz="3138"/>
            </a:lvl8pPr>
            <a:lvl9pPr>
              <a:defRPr sz="313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7479" y="9667650"/>
            <a:ext cx="14320787" cy="4030093"/>
          </a:xfrm>
        </p:spPr>
        <p:txBody>
          <a:bodyPr anchor="b"/>
          <a:lstStyle>
            <a:lvl1pPr marL="0" indent="0">
              <a:buNone/>
              <a:defRPr sz="4707" b="1"/>
            </a:lvl1pPr>
            <a:lvl2pPr marL="912899" indent="0">
              <a:buNone/>
              <a:defRPr sz="3994" b="1"/>
            </a:lvl2pPr>
            <a:lvl3pPr marL="1825796" indent="0">
              <a:buNone/>
              <a:defRPr sz="3709" b="1"/>
            </a:lvl3pPr>
            <a:lvl4pPr marL="2738695" indent="0">
              <a:buNone/>
              <a:defRPr sz="3138" b="1"/>
            </a:lvl4pPr>
            <a:lvl5pPr marL="3651592" indent="0">
              <a:buNone/>
              <a:defRPr sz="3138" b="1"/>
            </a:lvl5pPr>
            <a:lvl6pPr marL="4564489" indent="0">
              <a:buNone/>
              <a:defRPr sz="3138" b="1"/>
            </a:lvl6pPr>
            <a:lvl7pPr marL="5477386" indent="0">
              <a:buNone/>
              <a:defRPr sz="3138" b="1"/>
            </a:lvl7pPr>
            <a:lvl8pPr marL="6390283" indent="0">
              <a:buNone/>
              <a:defRPr sz="3138" b="1"/>
            </a:lvl8pPr>
            <a:lvl9pPr marL="7303181" indent="0">
              <a:buNone/>
              <a:defRPr sz="313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57479" y="13697741"/>
            <a:ext cx="14320787" cy="24889053"/>
          </a:xfrm>
        </p:spPr>
        <p:txBody>
          <a:bodyPr/>
          <a:lstStyle>
            <a:lvl1pPr>
              <a:defRPr sz="4707"/>
            </a:lvl1pPr>
            <a:lvl2pPr>
              <a:defRPr sz="3994"/>
            </a:lvl2pPr>
            <a:lvl3pPr>
              <a:defRPr sz="3709"/>
            </a:lvl3pPr>
            <a:lvl4pPr>
              <a:defRPr sz="3138"/>
            </a:lvl4pPr>
            <a:lvl5pPr>
              <a:defRPr sz="3138"/>
            </a:lvl5pPr>
            <a:lvl6pPr>
              <a:defRPr sz="3138"/>
            </a:lvl6pPr>
            <a:lvl7pPr>
              <a:defRPr sz="3138"/>
            </a:lvl7pPr>
            <a:lvl8pPr>
              <a:defRPr sz="3138"/>
            </a:lvl8pPr>
            <a:lvl9pPr>
              <a:defRPr sz="313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388-5313-47EA-B2E5-1A68C81B74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55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A06F-BE75-4C82-BF6C-57BDB70DFF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60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A9025-98DC-4888-8C2C-34D7CBD7B7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5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434" y="1721746"/>
            <a:ext cx="10659394" cy="7317397"/>
          </a:xfrm>
        </p:spPr>
        <p:txBody>
          <a:bodyPr anchor="b"/>
          <a:lstStyle>
            <a:lvl1pPr algn="l">
              <a:defRPr sz="399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6774" y="1721744"/>
            <a:ext cx="18111496" cy="36865052"/>
          </a:xfrm>
        </p:spPr>
        <p:txBody>
          <a:bodyPr/>
          <a:lstStyle>
            <a:lvl1pPr>
              <a:defRPr sz="6277"/>
            </a:lvl1pPr>
            <a:lvl2pPr>
              <a:defRPr sz="5563"/>
            </a:lvl2pPr>
            <a:lvl3pPr>
              <a:defRPr sz="4707"/>
            </a:lvl3pPr>
            <a:lvl4pPr>
              <a:defRPr sz="3994"/>
            </a:lvl4pPr>
            <a:lvl5pPr>
              <a:defRPr sz="3994"/>
            </a:lvl5pPr>
            <a:lvl6pPr>
              <a:defRPr sz="3994"/>
            </a:lvl6pPr>
            <a:lvl7pPr>
              <a:defRPr sz="3994"/>
            </a:lvl7pPr>
            <a:lvl8pPr>
              <a:defRPr sz="3994"/>
            </a:lvl8pPr>
            <a:lvl9pPr>
              <a:defRPr sz="39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434" y="9039144"/>
            <a:ext cx="10659394" cy="29547652"/>
          </a:xfrm>
        </p:spPr>
        <p:txBody>
          <a:bodyPr/>
          <a:lstStyle>
            <a:lvl1pPr marL="0" indent="0">
              <a:buNone/>
              <a:defRPr sz="2853"/>
            </a:lvl1pPr>
            <a:lvl2pPr marL="912899" indent="0">
              <a:buNone/>
              <a:defRPr sz="2425"/>
            </a:lvl2pPr>
            <a:lvl3pPr marL="1825796" indent="0">
              <a:buNone/>
              <a:defRPr sz="2140"/>
            </a:lvl3pPr>
            <a:lvl4pPr marL="2738695" indent="0">
              <a:buNone/>
              <a:defRPr sz="1854"/>
            </a:lvl4pPr>
            <a:lvl5pPr marL="3651592" indent="0">
              <a:buNone/>
              <a:defRPr sz="1854"/>
            </a:lvl5pPr>
            <a:lvl6pPr marL="4564489" indent="0">
              <a:buNone/>
              <a:defRPr sz="1854"/>
            </a:lvl6pPr>
            <a:lvl7pPr marL="5477386" indent="0">
              <a:buNone/>
              <a:defRPr sz="1854"/>
            </a:lvl7pPr>
            <a:lvl8pPr marL="6390283" indent="0">
              <a:buNone/>
              <a:defRPr sz="1854"/>
            </a:lvl8pPr>
            <a:lvl9pPr marL="7303181" indent="0">
              <a:buNone/>
              <a:defRPr sz="18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4B259-2222-4213-98DA-449E652EFB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3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31" y="30237119"/>
            <a:ext cx="19439221" cy="3569183"/>
          </a:xfrm>
        </p:spPr>
        <p:txBody>
          <a:bodyPr anchor="b"/>
          <a:lstStyle>
            <a:lvl1pPr algn="l">
              <a:defRPr sz="399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49931" y="3858685"/>
            <a:ext cx="19439221" cy="25917525"/>
          </a:xfrm>
        </p:spPr>
        <p:txBody>
          <a:bodyPr/>
          <a:lstStyle>
            <a:lvl1pPr marL="0" indent="0">
              <a:buNone/>
              <a:defRPr sz="6277"/>
            </a:lvl1pPr>
            <a:lvl2pPr marL="912899" indent="0">
              <a:buNone/>
              <a:defRPr sz="5563"/>
            </a:lvl2pPr>
            <a:lvl3pPr marL="1825796" indent="0">
              <a:buNone/>
              <a:defRPr sz="4707"/>
            </a:lvl3pPr>
            <a:lvl4pPr marL="2738695" indent="0">
              <a:buNone/>
              <a:defRPr sz="3994"/>
            </a:lvl4pPr>
            <a:lvl5pPr marL="3651592" indent="0">
              <a:buNone/>
              <a:defRPr sz="3994"/>
            </a:lvl5pPr>
            <a:lvl6pPr marL="4564489" indent="0">
              <a:buNone/>
              <a:defRPr sz="3994"/>
            </a:lvl6pPr>
            <a:lvl7pPr marL="5477386" indent="0">
              <a:buNone/>
              <a:defRPr sz="3994"/>
            </a:lvl7pPr>
            <a:lvl8pPr marL="6390283" indent="0">
              <a:buNone/>
              <a:defRPr sz="3994"/>
            </a:lvl8pPr>
            <a:lvl9pPr marL="7303181" indent="0">
              <a:buNone/>
              <a:defRPr sz="3994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49931" y="33806301"/>
            <a:ext cx="19439221" cy="5069992"/>
          </a:xfrm>
        </p:spPr>
        <p:txBody>
          <a:bodyPr/>
          <a:lstStyle>
            <a:lvl1pPr marL="0" indent="0">
              <a:buNone/>
              <a:defRPr sz="2853"/>
            </a:lvl1pPr>
            <a:lvl2pPr marL="912899" indent="0">
              <a:buNone/>
              <a:defRPr sz="2425"/>
            </a:lvl2pPr>
            <a:lvl3pPr marL="1825796" indent="0">
              <a:buNone/>
              <a:defRPr sz="2140"/>
            </a:lvl3pPr>
            <a:lvl4pPr marL="2738695" indent="0">
              <a:buNone/>
              <a:defRPr sz="1854"/>
            </a:lvl4pPr>
            <a:lvl5pPr marL="3651592" indent="0">
              <a:buNone/>
              <a:defRPr sz="1854"/>
            </a:lvl5pPr>
            <a:lvl6pPr marL="4564489" indent="0">
              <a:buNone/>
              <a:defRPr sz="1854"/>
            </a:lvl6pPr>
            <a:lvl7pPr marL="5477386" indent="0">
              <a:buNone/>
              <a:defRPr sz="1854"/>
            </a:lvl7pPr>
            <a:lvl8pPr marL="6390283" indent="0">
              <a:buNone/>
              <a:defRPr sz="1854"/>
            </a:lvl8pPr>
            <a:lvl9pPr marL="7303181" indent="0">
              <a:buNone/>
              <a:defRPr sz="18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6257-3227-43E9-BC9D-2C8BF52851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5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598" y="3838790"/>
            <a:ext cx="27536507" cy="71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4084" tIns="202040" rIns="404084" bIns="202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598" y="12477115"/>
            <a:ext cx="27536507" cy="2591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4084" tIns="202040" rIns="404084" bIns="202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597" y="39361321"/>
            <a:ext cx="6748972" cy="287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084" tIns="202040" rIns="404084" bIns="202040" numCol="1" anchor="t" anchorCtr="0" compatLnSpc="1">
            <a:prstTxWarp prst="textNoShape">
              <a:avLst/>
            </a:prstTxWarp>
          </a:bodyPr>
          <a:lstStyle>
            <a:lvl1pPr algn="l">
              <a:defRPr kumimoji="0" sz="8702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46" y="39361321"/>
            <a:ext cx="10258613" cy="287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084" tIns="202040" rIns="404084" bIns="202040" numCol="1" anchor="t" anchorCtr="0" compatLnSpc="1">
            <a:prstTxWarp prst="textNoShape">
              <a:avLst/>
            </a:prstTxWarp>
          </a:bodyPr>
          <a:lstStyle>
            <a:lvl1pPr algn="ctr">
              <a:defRPr kumimoji="0" sz="8702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132" y="39361321"/>
            <a:ext cx="6748971" cy="287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084" tIns="202040" rIns="404084" bIns="202040" numCol="1" anchor="t" anchorCtr="0" compatLnSpc="1">
            <a:prstTxWarp prst="textNoShape">
              <a:avLst/>
            </a:prstTxWarp>
          </a:bodyPr>
          <a:lstStyle>
            <a:lvl1pPr>
              <a:defRPr kumimoji="0" sz="8702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2C0C020-C8EB-488E-B587-C7C8F33095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2619" rtl="0" eaLnBrk="0" fontAlgn="base" latinLnBrk="1" hangingPunct="0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19" rtl="0" eaLnBrk="0" fontAlgn="base" latinLnBrk="1" hangingPunct="0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5762619" rtl="0" eaLnBrk="0" fontAlgn="base" latinLnBrk="1" hangingPunct="0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5762619" rtl="0" eaLnBrk="0" fontAlgn="base" latinLnBrk="1" hangingPunct="0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5762619" rtl="0" eaLnBrk="0" fontAlgn="base" latinLnBrk="1" hangingPunct="0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912899" algn="ctr" defTabSz="5762668" rtl="0" fontAlgn="base" latinLnBrk="1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825796" algn="ctr" defTabSz="5762668" rtl="0" fontAlgn="base" latinLnBrk="1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738695" algn="ctr" defTabSz="5762668" rtl="0" fontAlgn="base" latinLnBrk="1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3651592" algn="ctr" defTabSz="5762668" rtl="0" fontAlgn="base" latinLnBrk="1">
        <a:spcBef>
          <a:spcPct val="0"/>
        </a:spcBef>
        <a:spcAft>
          <a:spcPct val="0"/>
        </a:spcAft>
        <a:defRPr kumimoji="1" sz="27673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160463" indent="-2160463" algn="l" defTabSz="5762619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255">
          <a:solidFill>
            <a:schemeClr val="tx1"/>
          </a:solidFill>
          <a:latin typeface="+mn-lt"/>
          <a:ea typeface="+mn-ea"/>
          <a:cs typeface="+mn-cs"/>
        </a:defRPr>
      </a:lvl1pPr>
      <a:lvl2pPr marL="4680299" indent="-1796899" algn="l" defTabSz="5762619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689">
          <a:solidFill>
            <a:schemeClr val="tx1"/>
          </a:solidFill>
          <a:latin typeface="+mn-lt"/>
          <a:ea typeface="+mn-ea"/>
        </a:defRPr>
      </a:lvl2pPr>
      <a:lvl3pPr marL="7204319" indent="-1441701" algn="l" defTabSz="5762619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264">
          <a:solidFill>
            <a:schemeClr val="tx1"/>
          </a:solidFill>
          <a:latin typeface="+mn-lt"/>
          <a:ea typeface="+mn-ea"/>
        </a:defRPr>
      </a:lvl3pPr>
      <a:lvl4pPr marL="10083539" indent="-1437520" algn="l" defTabSz="5762619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839">
          <a:solidFill>
            <a:schemeClr val="tx1"/>
          </a:solidFill>
          <a:latin typeface="+mn-lt"/>
          <a:ea typeface="+mn-ea"/>
        </a:defRPr>
      </a:lvl4pPr>
      <a:lvl5pPr marL="12966938" indent="-1437520" algn="l" defTabSz="5762619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839">
          <a:solidFill>
            <a:schemeClr val="tx1"/>
          </a:solidFill>
          <a:latin typeface="+mn-lt"/>
          <a:ea typeface="+mn-ea"/>
        </a:defRPr>
      </a:lvl5pPr>
      <a:lvl6pPr marL="13880485" indent="-1439082" algn="l" defTabSz="5762668" rtl="0" fontAlgn="base" latinLnBrk="1">
        <a:spcBef>
          <a:spcPct val="20000"/>
        </a:spcBef>
        <a:spcAft>
          <a:spcPct val="0"/>
        </a:spcAft>
        <a:buChar char="»"/>
        <a:defRPr kumimoji="1" sz="12839">
          <a:solidFill>
            <a:schemeClr val="tx1"/>
          </a:solidFill>
          <a:latin typeface="+mn-lt"/>
          <a:ea typeface="+mn-ea"/>
        </a:defRPr>
      </a:lvl6pPr>
      <a:lvl7pPr marL="14793380" indent="-1439082" algn="l" defTabSz="5762668" rtl="0" fontAlgn="base" latinLnBrk="1">
        <a:spcBef>
          <a:spcPct val="20000"/>
        </a:spcBef>
        <a:spcAft>
          <a:spcPct val="0"/>
        </a:spcAft>
        <a:buChar char="»"/>
        <a:defRPr kumimoji="1" sz="12839">
          <a:solidFill>
            <a:schemeClr val="tx1"/>
          </a:solidFill>
          <a:latin typeface="+mn-lt"/>
          <a:ea typeface="+mn-ea"/>
        </a:defRPr>
      </a:lvl7pPr>
      <a:lvl8pPr marL="15706279" indent="-1439082" algn="l" defTabSz="5762668" rtl="0" fontAlgn="base" latinLnBrk="1">
        <a:spcBef>
          <a:spcPct val="20000"/>
        </a:spcBef>
        <a:spcAft>
          <a:spcPct val="0"/>
        </a:spcAft>
        <a:buChar char="»"/>
        <a:defRPr kumimoji="1" sz="12839">
          <a:solidFill>
            <a:schemeClr val="tx1"/>
          </a:solidFill>
          <a:latin typeface="+mn-lt"/>
          <a:ea typeface="+mn-ea"/>
        </a:defRPr>
      </a:lvl8pPr>
      <a:lvl9pPr marL="16619177" indent="-1439082" algn="l" defTabSz="5762668" rtl="0" fontAlgn="base" latinLnBrk="1">
        <a:spcBef>
          <a:spcPct val="20000"/>
        </a:spcBef>
        <a:spcAft>
          <a:spcPct val="0"/>
        </a:spcAft>
        <a:buChar char="»"/>
        <a:defRPr kumimoji="1" sz="1283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1pPr>
      <a:lvl2pPr marL="912899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2pPr>
      <a:lvl3pPr marL="1825796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738695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4pPr>
      <a:lvl5pPr marL="3651592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5pPr>
      <a:lvl6pPr marL="4564489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6pPr>
      <a:lvl7pPr marL="5477386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7pPr>
      <a:lvl8pPr marL="6390283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8pPr>
      <a:lvl9pPr marL="7303181" algn="l" defTabSz="1825796" rtl="0" eaLnBrk="1" latinLnBrk="1" hangingPunct="1">
        <a:defRPr sz="3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0.png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13.gif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8"/>
          <p:cNvSpPr>
            <a:spLocks noChangeShapeType="1"/>
          </p:cNvSpPr>
          <p:nvPr/>
        </p:nvSpPr>
        <p:spPr bwMode="auto">
          <a:xfrm>
            <a:off x="213074" y="105756"/>
            <a:ext cx="0" cy="42806549"/>
          </a:xfrm>
          <a:prstGeom prst="line">
            <a:avLst/>
          </a:prstGeom>
          <a:noFill/>
          <a:ln w="101600">
            <a:pattFill prst="pct80">
              <a:fgClr>
                <a:srgbClr val="075969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2594" tIns="91296" rIns="182594" bIns="91296"/>
          <a:lstStyle/>
          <a:p>
            <a:endParaRPr lang="ko-KR" altLang="en-US" sz="428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>
            <a:off x="213074" y="211561"/>
            <a:ext cx="31899544" cy="0"/>
          </a:xfrm>
          <a:prstGeom prst="line">
            <a:avLst/>
          </a:prstGeom>
          <a:noFill/>
          <a:ln w="101600">
            <a:pattFill prst="pct80">
              <a:fgClr>
                <a:srgbClr val="075969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2594" tIns="91296" rIns="182594" bIns="91296"/>
          <a:lstStyle/>
          <a:p>
            <a:endParaRPr lang="ko-KR" altLang="en-US" sz="4280"/>
          </a:p>
        </p:txBody>
      </p:sp>
      <p:sp>
        <p:nvSpPr>
          <p:cNvPr id="7" name="Line 95"/>
          <p:cNvSpPr>
            <a:spLocks noChangeShapeType="1"/>
          </p:cNvSpPr>
          <p:nvPr/>
        </p:nvSpPr>
        <p:spPr bwMode="auto">
          <a:xfrm>
            <a:off x="213074" y="42984313"/>
            <a:ext cx="31899544" cy="0"/>
          </a:xfrm>
          <a:prstGeom prst="line">
            <a:avLst/>
          </a:prstGeom>
          <a:noFill/>
          <a:ln w="101600">
            <a:pattFill prst="pct80">
              <a:fgClr>
                <a:srgbClr val="075969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2594" tIns="91296" rIns="182594" bIns="91296"/>
          <a:lstStyle/>
          <a:p>
            <a:endParaRPr lang="ko-KR" altLang="en-US" sz="428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8479"/>
            <a:ext cx="32112618" cy="5214317"/>
          </a:xfrm>
        </p:spPr>
        <p:txBody>
          <a:bodyPr/>
          <a:lstStyle/>
          <a:p>
            <a:pPr eaLnBrk="1" hangingPunct="1"/>
            <a:r>
              <a:rPr lang="en-US" altLang="en-US" sz="8559" b="1" dirty="0" smtClean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  <a:t>Predicting the Likelihood of Alzheimer’s Disease </a:t>
            </a:r>
            <a:br>
              <a:rPr lang="en-US" altLang="en-US" sz="8559" b="1" dirty="0" smtClean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</a:br>
            <a:r>
              <a:rPr lang="en-US" altLang="en-US" sz="8559" b="1" dirty="0" smtClean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  <a:t>from Clinical </a:t>
            </a:r>
            <a:r>
              <a:rPr lang="en-US" altLang="en-US" sz="8559" b="1" dirty="0" smtClean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  <a:t>and Magnetic Resonance Image </a:t>
            </a:r>
            <a:r>
              <a:rPr lang="en-US" altLang="en-US" sz="8559" b="1" dirty="0" smtClean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  <a:t>Data</a:t>
            </a:r>
            <a:r>
              <a:rPr lang="en-US" altLang="en-US" sz="8559" b="1" dirty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  <a:t/>
            </a:r>
            <a:br>
              <a:rPr lang="en-US" altLang="en-US" sz="8559" b="1" dirty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</a:rPr>
            </a:br>
            <a:r>
              <a:rPr lang="en-US" altLang="ko-KR" sz="2853" b="1" dirty="0">
                <a:latin typeface="Times New Roman" pitchFamily="18" charset="0"/>
              </a:rPr>
              <a:t/>
            </a:r>
            <a:br>
              <a:rPr lang="en-US" altLang="ko-KR" sz="2853" b="1" dirty="0">
                <a:latin typeface="Times New Roman" pitchFamily="18" charset="0"/>
              </a:rPr>
            </a:br>
            <a:r>
              <a:rPr lang="en-US" altLang="en-US" sz="6847" dirty="0" smtClean="0">
                <a:latin typeface="Times New Roman" pitchFamily="18" charset="0"/>
              </a:rPr>
              <a:t>Ji Yoon Song</a:t>
            </a:r>
            <a:endParaRPr lang="ko-KR" altLang="en-US" sz="6847" i="1" dirty="0">
              <a:latin typeface="Times New Roman" pitchFamily="18" charset="0"/>
            </a:endParaRPr>
          </a:p>
        </p:txBody>
      </p:sp>
      <p:sp>
        <p:nvSpPr>
          <p:cNvPr id="9" name="Text Box 328"/>
          <p:cNvSpPr txBox="1">
            <a:spLocks noChangeArrowheads="1"/>
          </p:cNvSpPr>
          <p:nvPr/>
        </p:nvSpPr>
        <p:spPr bwMode="auto">
          <a:xfrm>
            <a:off x="567215" y="4820073"/>
            <a:ext cx="9359557" cy="1325906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0" name="Text Box 328"/>
          <p:cNvSpPr txBox="1">
            <a:spLocks noChangeArrowheads="1"/>
          </p:cNvSpPr>
          <p:nvPr/>
        </p:nvSpPr>
        <p:spPr bwMode="auto">
          <a:xfrm>
            <a:off x="570164" y="26360215"/>
            <a:ext cx="9356608" cy="1358402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 smtClean="0">
                <a:solidFill>
                  <a:schemeClr val="bg1"/>
                </a:solidFill>
              </a:rPr>
              <a:t>OBJECTIVE</a:t>
            </a:r>
            <a:endParaRPr lang="en-US" altLang="ko-KR" sz="7418" b="1" dirty="0">
              <a:solidFill>
                <a:schemeClr val="bg1"/>
              </a:solidFill>
            </a:endParaRPr>
          </a:p>
        </p:txBody>
      </p:sp>
      <p:sp>
        <p:nvSpPr>
          <p:cNvPr id="11" name="Text Box 328"/>
          <p:cNvSpPr txBox="1">
            <a:spLocks noChangeArrowheads="1"/>
          </p:cNvSpPr>
          <p:nvPr/>
        </p:nvSpPr>
        <p:spPr bwMode="auto">
          <a:xfrm>
            <a:off x="567215" y="32604060"/>
            <a:ext cx="9793089" cy="1325906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 smtClean="0">
                <a:solidFill>
                  <a:schemeClr val="bg1"/>
                </a:solidFill>
              </a:rPr>
              <a:t>METHODS</a:t>
            </a:r>
            <a:endParaRPr lang="en-US" altLang="ko-KR" sz="7418" b="1" dirty="0">
              <a:solidFill>
                <a:schemeClr val="bg1"/>
              </a:solidFill>
            </a:endParaRPr>
          </a:p>
        </p:txBody>
      </p:sp>
      <p:sp>
        <p:nvSpPr>
          <p:cNvPr id="12" name="Text Box 328"/>
          <p:cNvSpPr txBox="1">
            <a:spLocks noChangeArrowheads="1"/>
          </p:cNvSpPr>
          <p:nvPr/>
        </p:nvSpPr>
        <p:spPr bwMode="auto">
          <a:xfrm>
            <a:off x="10554996" y="4826305"/>
            <a:ext cx="9073008" cy="1319674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 smtClean="0">
                <a:solidFill>
                  <a:schemeClr val="bg1"/>
                </a:solidFill>
              </a:rPr>
              <a:t>METHODS</a:t>
            </a:r>
            <a:endParaRPr lang="en-US" altLang="ko-KR" sz="7418" b="1" dirty="0">
              <a:solidFill>
                <a:schemeClr val="bg1"/>
              </a:solidFill>
            </a:endParaRPr>
          </a:p>
        </p:txBody>
      </p:sp>
      <p:sp>
        <p:nvSpPr>
          <p:cNvPr id="14" name="Text Box 328"/>
          <p:cNvSpPr txBox="1">
            <a:spLocks noChangeArrowheads="1"/>
          </p:cNvSpPr>
          <p:nvPr/>
        </p:nvSpPr>
        <p:spPr bwMode="auto">
          <a:xfrm>
            <a:off x="20256229" y="4820073"/>
            <a:ext cx="11424342" cy="1325906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 smtClean="0">
                <a:solidFill>
                  <a:schemeClr val="bg1"/>
                </a:solidFill>
              </a:rPr>
              <a:t>RESULTS</a:t>
            </a:r>
            <a:endParaRPr lang="en-US" altLang="ko-KR" sz="7418" b="1" dirty="0">
              <a:solidFill>
                <a:schemeClr val="bg1"/>
              </a:solidFill>
            </a:endParaRPr>
          </a:p>
        </p:txBody>
      </p:sp>
      <p:sp>
        <p:nvSpPr>
          <p:cNvPr id="15" name="Text Box 328"/>
          <p:cNvSpPr txBox="1">
            <a:spLocks noChangeArrowheads="1"/>
          </p:cNvSpPr>
          <p:nvPr/>
        </p:nvSpPr>
        <p:spPr bwMode="auto">
          <a:xfrm>
            <a:off x="20288679" y="36113791"/>
            <a:ext cx="11302267" cy="1325906"/>
          </a:xfrm>
          <a:prstGeom prst="rect">
            <a:avLst/>
          </a:prstGeom>
          <a:solidFill>
            <a:srgbClr val="009999"/>
          </a:solidFill>
          <a:ln w="1587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>
            <a:lvl1pPr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612775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defTabSz="6127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418" b="1" dirty="0" smtClean="0">
                <a:solidFill>
                  <a:schemeClr val="bg1"/>
                </a:solidFill>
              </a:rPr>
              <a:t>CONCLUSION</a:t>
            </a:r>
            <a:endParaRPr lang="en-US" altLang="ko-KR" sz="7418" b="1" dirty="0">
              <a:solidFill>
                <a:schemeClr val="bg1"/>
              </a:solidFill>
            </a:endParaRPr>
          </a:p>
        </p:txBody>
      </p:sp>
      <p:sp>
        <p:nvSpPr>
          <p:cNvPr id="16" name="Line 97"/>
          <p:cNvSpPr>
            <a:spLocks noChangeShapeType="1"/>
          </p:cNvSpPr>
          <p:nvPr/>
        </p:nvSpPr>
        <p:spPr bwMode="auto">
          <a:xfrm flipV="1">
            <a:off x="213074" y="4604049"/>
            <a:ext cx="31899543" cy="114275"/>
          </a:xfrm>
          <a:prstGeom prst="line">
            <a:avLst/>
          </a:prstGeom>
          <a:noFill/>
          <a:ln w="101600">
            <a:pattFill prst="pct80">
              <a:fgClr>
                <a:srgbClr val="075969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2594" tIns="91296" rIns="182594" bIns="91296"/>
          <a:lstStyle/>
          <a:p>
            <a:endParaRPr lang="ko-KR" altLang="en-US" sz="4280"/>
          </a:p>
        </p:txBody>
      </p:sp>
      <p:sp>
        <p:nvSpPr>
          <p:cNvPr id="18" name="Text Box 301"/>
          <p:cNvSpPr txBox="1">
            <a:spLocks noChangeArrowheads="1"/>
          </p:cNvSpPr>
          <p:nvPr/>
        </p:nvSpPr>
        <p:spPr bwMode="auto">
          <a:xfrm>
            <a:off x="505554" y="6116217"/>
            <a:ext cx="9425666" cy="191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/>
          <a:p>
            <a:pPr algn="l" defTabSz="1131088">
              <a:buFontTx/>
              <a:buChar char="•"/>
              <a:defRPr/>
            </a:pPr>
            <a:r>
              <a:rPr lang="en-US" sz="6000" b="1" dirty="0" smtClean="0">
                <a:solidFill>
                  <a:srgbClr val="FF0000"/>
                </a:solidFill>
              </a:rPr>
              <a:t>Alzheimer’s Disease (AD)</a:t>
            </a:r>
            <a:r>
              <a:rPr lang="en-US" sz="6000" dirty="0" smtClean="0"/>
              <a:t>,     the most common form of         dementia, involves cortical        atrophy of the brain. </a:t>
            </a:r>
          </a:p>
          <a:p>
            <a:pPr algn="l" defTabSz="1131088">
              <a:buFontTx/>
              <a:buChar char="•"/>
              <a:defRPr/>
            </a:pPr>
            <a:r>
              <a:rPr lang="en-US" altLang="ko-KR" sz="6000" b="1" dirty="0" smtClean="0">
                <a:solidFill>
                  <a:srgbClr val="FF0000"/>
                </a:solidFill>
                <a:ea typeface="굴림" pitchFamily="50" charset="-127"/>
              </a:rPr>
              <a:t>Magnetic Resonance Image (MRI) </a:t>
            </a:r>
            <a:r>
              <a:rPr lang="en-US" altLang="ko-KR" sz="6000" dirty="0" smtClean="0">
                <a:ea typeface="굴림" pitchFamily="50" charset="-127"/>
              </a:rPr>
              <a:t>scans can reveal the severity of regional atrophy, which correlate with the degree of cognitive impairment.</a:t>
            </a:r>
          </a:p>
          <a:p>
            <a:pPr algn="l" defTabSz="1131088">
              <a:buFontTx/>
              <a:buChar char="•"/>
              <a:defRPr/>
            </a:pPr>
            <a:r>
              <a:rPr lang="en-US" sz="6000" dirty="0"/>
              <a:t>Since </a:t>
            </a:r>
            <a:r>
              <a:rPr lang="en-US" sz="6000" dirty="0" smtClean="0"/>
              <a:t>a definitive </a:t>
            </a:r>
            <a:r>
              <a:rPr lang="en-US" sz="6000" dirty="0"/>
              <a:t>diagnosis of AD cannot be performed </a:t>
            </a:r>
            <a:r>
              <a:rPr lang="en-US" sz="6000" dirty="0" smtClean="0"/>
              <a:t> until  </a:t>
            </a:r>
            <a:r>
              <a:rPr lang="en-US" sz="6000" dirty="0"/>
              <a:t>the brain </a:t>
            </a:r>
            <a:r>
              <a:rPr lang="en-US" sz="6000" dirty="0" smtClean="0"/>
              <a:t>displays         symptoms </a:t>
            </a:r>
            <a:r>
              <a:rPr lang="en-US" sz="6000" dirty="0"/>
              <a:t>of the disease, it is </a:t>
            </a:r>
            <a:r>
              <a:rPr lang="en-US" sz="6000" dirty="0" smtClean="0"/>
              <a:t>        imperative to focus </a:t>
            </a:r>
            <a:r>
              <a:rPr lang="en-US" sz="6000" dirty="0"/>
              <a:t>detection on its </a:t>
            </a:r>
            <a:r>
              <a:rPr lang="en-US" sz="6000" b="1" dirty="0" smtClean="0">
                <a:solidFill>
                  <a:srgbClr val="FF0000"/>
                </a:solidFill>
              </a:rPr>
              <a:t>early stages</a:t>
            </a:r>
            <a:r>
              <a:rPr lang="en-US" sz="6000" dirty="0"/>
              <a:t>.</a:t>
            </a:r>
            <a:endParaRPr lang="en-US" altLang="ko-KR" sz="6000" dirty="0">
              <a:cs typeface="Times New Roman" panose="02020603050405020304" pitchFamily="18" charset="0"/>
            </a:endParaRPr>
          </a:p>
          <a:p>
            <a:pPr algn="l" defTabSz="1131088">
              <a:buFontTx/>
              <a:buChar char="•"/>
              <a:defRPr/>
            </a:pPr>
            <a:endParaRPr lang="en-US" altLang="ko-KR" sz="6600" dirty="0">
              <a:ea typeface="굴림" pitchFamily="50" charset="-127"/>
            </a:endParaRPr>
          </a:p>
          <a:p>
            <a:pPr algn="l" defTabSz="1613421">
              <a:buFontTx/>
              <a:buChar char="•"/>
              <a:defRPr/>
            </a:pPr>
            <a:endParaRPr lang="en-US" altLang="ko-KR" sz="6847" dirty="0">
              <a:ea typeface="굴림" pitchFamily="50" charset="-127"/>
            </a:endParaRPr>
          </a:p>
          <a:p>
            <a:pPr marL="0" lvl="1" indent="0" algn="l" defTabSz="1613421">
              <a:buFontTx/>
              <a:buChar char="•"/>
              <a:defRPr/>
            </a:pPr>
            <a:endParaRPr lang="en-US" altLang="ko-KR" sz="6847" dirty="0">
              <a:ea typeface="굴림" pitchFamily="50" charset="-127"/>
            </a:endParaRPr>
          </a:p>
          <a:p>
            <a:pPr algn="l" defTabSz="1613421">
              <a:buFontTx/>
              <a:buChar char="•"/>
              <a:defRPr/>
            </a:pPr>
            <a:endParaRPr lang="en-US" altLang="ko-KR" sz="6847" dirty="0">
              <a:ea typeface="굴림" pitchFamily="50" charset="-127"/>
            </a:endParaRPr>
          </a:p>
        </p:txBody>
      </p:sp>
      <p:sp>
        <p:nvSpPr>
          <p:cNvPr id="17" name="Text Box 301"/>
          <p:cNvSpPr txBox="1">
            <a:spLocks noChangeArrowheads="1"/>
          </p:cNvSpPr>
          <p:nvPr/>
        </p:nvSpPr>
        <p:spPr bwMode="auto">
          <a:xfrm>
            <a:off x="642840" y="27629297"/>
            <a:ext cx="9283932" cy="480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/>
          <a:p>
            <a:pPr algn="l" defTabSz="1131088">
              <a:defRPr/>
            </a:pPr>
            <a:r>
              <a:rPr lang="en-US" altLang="ko-KR" sz="6000" dirty="0" smtClean="0">
                <a:ea typeface="굴림" pitchFamily="50" charset="-127"/>
              </a:rPr>
              <a:t>This investigation sought to construct a predictive model for AD by evaluating a variety of machine learning classifiers.</a:t>
            </a:r>
            <a:endParaRPr lang="en-US" altLang="ko-KR" sz="600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12469" y="28194000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직사각형 74"/>
          <p:cNvSpPr/>
          <p:nvPr/>
        </p:nvSpPr>
        <p:spPr>
          <a:xfrm>
            <a:off x="603229" y="34090180"/>
            <a:ext cx="9757076" cy="1045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706" b="1" dirty="0" smtClean="0">
                <a:solidFill>
                  <a:schemeClr val="bg1"/>
                </a:solidFill>
                <a:latin typeface="Calibri" pitchFamily="34" charset="0"/>
              </a:rPr>
              <a:t>A. Data Source</a:t>
            </a:r>
            <a:endParaRPr lang="ko-KR" altLang="en-US" sz="5706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0838618"/>
              </p:ext>
            </p:extLst>
          </p:nvPr>
        </p:nvGraphicFramePr>
        <p:xfrm>
          <a:off x="-3608612" y="27439867"/>
          <a:ext cx="21598467" cy="1439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21186" y="40392025"/>
            <a:ext cx="4039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N=416, </a:t>
            </a:r>
          </a:p>
          <a:p>
            <a:pPr algn="ctr"/>
            <a:r>
              <a:rPr lang="en-US" sz="6000" dirty="0" smtClean="0"/>
              <a:t>aged 18-96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68502" y="40320017"/>
            <a:ext cx="4543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N=150, </a:t>
            </a:r>
          </a:p>
          <a:p>
            <a:pPr algn="ctr"/>
            <a:r>
              <a:rPr lang="en-US" sz="6000" dirty="0" smtClean="0"/>
              <a:t>aged 60-96</a:t>
            </a:r>
            <a:endParaRPr lang="en-US" sz="6000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91684949"/>
              </p:ext>
            </p:extLst>
          </p:nvPr>
        </p:nvGraphicFramePr>
        <p:xfrm>
          <a:off x="9574114" y="5509308"/>
          <a:ext cx="10342715" cy="1400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직사각형 74"/>
          <p:cNvSpPr/>
          <p:nvPr/>
        </p:nvSpPr>
        <p:spPr>
          <a:xfrm>
            <a:off x="10704319" y="17925529"/>
            <a:ext cx="8923685" cy="10359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706" b="1" dirty="0" smtClean="0">
                <a:solidFill>
                  <a:schemeClr val="bg1"/>
                </a:solidFill>
                <a:latin typeface="Calibri" pitchFamily="34" charset="0"/>
              </a:rPr>
              <a:t>B. Data Processing &amp; Load</a:t>
            </a:r>
            <a:endParaRPr lang="ko-KR" altLang="en-US" sz="5706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301"/>
          <p:cNvSpPr txBox="1">
            <a:spLocks noChangeArrowheads="1"/>
          </p:cNvSpPr>
          <p:nvPr/>
        </p:nvSpPr>
        <p:spPr bwMode="auto">
          <a:xfrm>
            <a:off x="10686546" y="18953655"/>
            <a:ext cx="9302291" cy="149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/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b="1" dirty="0" smtClean="0">
                <a:ea typeface="굴림" pitchFamily="50" charset="-127"/>
              </a:rPr>
              <a:t>Platform: </a:t>
            </a:r>
          </a:p>
          <a:p>
            <a:pPr algn="l" defTabSz="1131088">
              <a:defRPr/>
            </a:pPr>
            <a:r>
              <a:rPr lang="en-US" sz="6000" dirty="0"/>
              <a:t>P</a:t>
            </a:r>
            <a:r>
              <a:rPr lang="en-US" sz="6000" dirty="0" smtClean="0"/>
              <a:t>ython </a:t>
            </a:r>
            <a:r>
              <a:rPr lang="en-US" sz="6000" dirty="0"/>
              <a:t>3.6, </a:t>
            </a:r>
            <a:r>
              <a:rPr lang="en-US" sz="6000" dirty="0" err="1" smtClean="0"/>
              <a:t>NumPy</a:t>
            </a:r>
            <a:r>
              <a:rPr lang="en-US" sz="6000" dirty="0" smtClean="0"/>
              <a:t>, Pandas </a:t>
            </a:r>
            <a:r>
              <a:rPr lang="en-US" sz="6000" dirty="0"/>
              <a:t>and </a:t>
            </a:r>
            <a:r>
              <a:rPr lang="en-US" sz="6000" dirty="0" err="1"/>
              <a:t>Scikit</a:t>
            </a:r>
            <a:r>
              <a:rPr lang="en-US" sz="6000" dirty="0"/>
              <a:t>-learn </a:t>
            </a:r>
            <a:r>
              <a:rPr lang="en-US" sz="6000" dirty="0" smtClean="0"/>
              <a:t>libraries</a:t>
            </a:r>
            <a:endParaRPr lang="en-US" altLang="ko-KR" sz="6000" dirty="0" smtClean="0">
              <a:ea typeface="굴림" pitchFamily="50" charset="-127"/>
            </a:endParaRP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b="1" dirty="0" smtClean="0">
                <a:ea typeface="굴림" pitchFamily="50" charset="-127"/>
              </a:rPr>
              <a:t>Data Paring: </a:t>
            </a:r>
          </a:p>
          <a:p>
            <a:pPr algn="l" defTabSz="1131088">
              <a:defRPr/>
            </a:pPr>
            <a:r>
              <a:rPr lang="en-US" altLang="ko-KR" sz="6000" dirty="0" smtClean="0">
                <a:ea typeface="굴림" pitchFamily="50" charset="-127"/>
              </a:rPr>
              <a:t>Data with missing columns were </a:t>
            </a:r>
            <a:r>
              <a:rPr lang="en-US" altLang="ko-KR" sz="6000" dirty="0" smtClean="0">
                <a:ea typeface="굴림" pitchFamily="50" charset="-127"/>
              </a:rPr>
              <a:t>discarded.</a:t>
            </a:r>
            <a:endParaRPr lang="en-US" altLang="ko-KR" sz="6000" dirty="0" smtClean="0">
              <a:ea typeface="굴림" pitchFamily="50" charset="-127"/>
            </a:endParaRP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b="1" dirty="0" smtClean="0">
                <a:ea typeface="굴림" pitchFamily="50" charset="-127"/>
              </a:rPr>
              <a:t>Data Preparation:</a:t>
            </a:r>
          </a:p>
          <a:p>
            <a:pPr algn="l" defTabSz="1131088">
              <a:defRPr/>
            </a:pPr>
            <a:r>
              <a:rPr lang="en-US" sz="6000" dirty="0"/>
              <a:t>R</a:t>
            </a:r>
            <a:r>
              <a:rPr lang="en-US" sz="6000" dirty="0" smtClean="0"/>
              <a:t>aw </a:t>
            </a:r>
            <a:r>
              <a:rPr lang="en-US" sz="6000" dirty="0"/>
              <a:t>CSV files were </a:t>
            </a:r>
            <a:r>
              <a:rPr lang="en-US" sz="6000" dirty="0" smtClean="0"/>
              <a:t>read      into Pandas </a:t>
            </a:r>
            <a:r>
              <a:rPr lang="en-US" sz="6000" dirty="0" err="1" smtClean="0"/>
              <a:t>dataframes</a:t>
            </a:r>
            <a:r>
              <a:rPr lang="en-US" sz="6000" dirty="0" smtClean="0"/>
              <a:t> and  then processed using            </a:t>
            </a:r>
            <a:r>
              <a:rPr lang="en-US" sz="6000" dirty="0" err="1" smtClean="0"/>
              <a:t>LabelEncoder</a:t>
            </a:r>
            <a:r>
              <a:rPr lang="en-US" sz="6000" dirty="0" smtClean="0"/>
              <a:t> in                    ‘</a:t>
            </a:r>
            <a:r>
              <a:rPr lang="en-US" sz="6000" dirty="0" err="1" smtClean="0"/>
              <a:t>sklearn.preprocessing</a:t>
            </a:r>
            <a:r>
              <a:rPr lang="en-US" sz="6000" dirty="0" smtClean="0"/>
              <a:t>’</a:t>
            </a:r>
          </a:p>
          <a:p>
            <a:pPr algn="l" defTabSz="1131088">
              <a:defRPr/>
            </a:pPr>
            <a:endParaRPr lang="en-US" sz="6000" dirty="0" smtClean="0"/>
          </a:p>
          <a:p>
            <a:pPr algn="l" defTabSz="1131088">
              <a:defRPr/>
            </a:pPr>
            <a:r>
              <a:rPr lang="en-US" altLang="ko-KR" sz="6000" b="1" u="sng" dirty="0" smtClean="0">
                <a:ea typeface="굴림" pitchFamily="50" charset="-127"/>
              </a:rPr>
              <a:t>Two testing methods: </a:t>
            </a:r>
          </a:p>
          <a:p>
            <a:pPr algn="l" defTabSz="1131088">
              <a:defRPr/>
            </a:pPr>
            <a:r>
              <a:rPr lang="en-US" altLang="ko-KR" sz="6000" b="1" dirty="0" smtClean="0">
                <a:solidFill>
                  <a:srgbClr val="FF0000"/>
                </a:solidFill>
                <a:ea typeface="굴림" pitchFamily="50" charset="-127"/>
              </a:rPr>
              <a:t>Monte Carlo </a:t>
            </a:r>
            <a:r>
              <a:rPr lang="en-US" altLang="ko-KR" sz="6000" dirty="0" smtClean="0">
                <a:ea typeface="굴림" pitchFamily="50" charset="-127"/>
              </a:rPr>
              <a:t>and </a:t>
            </a:r>
            <a:r>
              <a:rPr lang="en-US" altLang="ko-KR" sz="6000" b="1" dirty="0" smtClean="0">
                <a:solidFill>
                  <a:srgbClr val="FF0000"/>
                </a:solidFill>
                <a:ea typeface="굴림" pitchFamily="50" charset="-127"/>
              </a:rPr>
              <a:t>K-fold Cross Validation</a:t>
            </a:r>
            <a:endParaRPr lang="en-US" altLang="ko-KR" sz="6000" b="1" dirty="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32" name="직사각형 74"/>
          <p:cNvSpPr/>
          <p:nvPr/>
        </p:nvSpPr>
        <p:spPr>
          <a:xfrm>
            <a:off x="10681425" y="34234196"/>
            <a:ext cx="8946579" cy="1045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706" b="1" dirty="0" smtClean="0">
                <a:solidFill>
                  <a:schemeClr val="bg1"/>
                </a:solidFill>
                <a:latin typeface="Calibri" pitchFamily="34" charset="0"/>
              </a:rPr>
              <a:t>C. Classifiers</a:t>
            </a:r>
            <a:endParaRPr lang="ko-KR" altLang="en-US" sz="5706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301"/>
          <p:cNvSpPr txBox="1">
            <a:spLocks noChangeArrowheads="1"/>
          </p:cNvSpPr>
          <p:nvPr/>
        </p:nvSpPr>
        <p:spPr bwMode="auto">
          <a:xfrm>
            <a:off x="11124441" y="35567489"/>
            <a:ext cx="9131788" cy="66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/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dirty="0" smtClean="0">
                <a:ea typeface="굴림" pitchFamily="50" charset="-127"/>
              </a:rPr>
              <a:t>Logistic Regression</a:t>
            </a: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dirty="0" smtClean="0">
                <a:ea typeface="굴림" pitchFamily="50" charset="-127"/>
              </a:rPr>
              <a:t>Multilayer </a:t>
            </a:r>
            <a:r>
              <a:rPr lang="en-US" altLang="ko-KR" sz="6000" dirty="0" err="1" smtClean="0">
                <a:ea typeface="굴림" pitchFamily="50" charset="-127"/>
              </a:rPr>
              <a:t>Perceptrons</a:t>
            </a:r>
            <a:endParaRPr lang="en-US" altLang="ko-KR" sz="6000" dirty="0" smtClean="0">
              <a:ea typeface="굴림" pitchFamily="50" charset="-127"/>
            </a:endParaRP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dirty="0" smtClean="0">
                <a:ea typeface="굴림" pitchFamily="50" charset="-127"/>
              </a:rPr>
              <a:t>K-Nearest Neighbor</a:t>
            </a: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sz="6000" dirty="0"/>
              <a:t>Gaussian Naïve </a:t>
            </a:r>
            <a:r>
              <a:rPr lang="en-US" sz="6000" dirty="0" smtClean="0"/>
              <a:t>Bayes</a:t>
            </a: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sz="6000" dirty="0"/>
              <a:t>Random Forest Decision </a:t>
            </a:r>
            <a:r>
              <a:rPr lang="en-US" sz="6000" dirty="0" smtClean="0"/>
              <a:t>Tree</a:t>
            </a:r>
            <a:endParaRPr lang="en-US" sz="6000" dirty="0" smtClean="0"/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sz="6000" dirty="0"/>
              <a:t>Support Vector </a:t>
            </a:r>
            <a:r>
              <a:rPr lang="en-US" sz="6000" dirty="0" smtClean="0"/>
              <a:t>Classifier</a:t>
            </a:r>
            <a:endParaRPr lang="en-US" altLang="ko-KR" sz="6000" dirty="0"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39102" y="6044209"/>
            <a:ext cx="1091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dirty="0" smtClean="0"/>
              <a:t>1. Longitudinal</a:t>
            </a:r>
            <a:endParaRPr lang="en-US" sz="5400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68436"/>
              </p:ext>
            </p:extLst>
          </p:nvPr>
        </p:nvGraphicFramePr>
        <p:xfrm>
          <a:off x="20519329" y="7052321"/>
          <a:ext cx="11017238" cy="3200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57829"/>
                <a:gridCol w="2448272"/>
                <a:gridCol w="2088232"/>
                <a:gridCol w="2339233"/>
                <a:gridCol w="2183672"/>
              </a:tblGrid>
              <a:tr h="364578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MC-mean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MC-</a:t>
                      </a:r>
                      <a:r>
                        <a:rPr lang="en-US" sz="2400" b="1" dirty="0" err="1" smtClean="0"/>
                        <a:t>st.d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CV-mean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CV-</a:t>
                      </a:r>
                      <a:r>
                        <a:rPr lang="en-US" sz="2400" b="1" dirty="0" err="1" smtClean="0"/>
                        <a:t>st.d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Logistic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0.729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0.737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0.129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MLP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0.705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0.122</a:t>
                      </a:r>
                      <a:endParaRPr lang="en-US" sz="2400" dirty="0"/>
                    </a:p>
                  </a:txBody>
                  <a:tcPr/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KNN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0.637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0.099</a:t>
                      </a:r>
                      <a:endParaRPr lang="en-US" sz="2400" dirty="0"/>
                    </a:p>
                  </a:txBody>
                  <a:tcPr/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GNB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0.737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0.095</a:t>
                      </a:r>
                      <a:endParaRPr lang="en-US" sz="2400" dirty="0"/>
                    </a:p>
                  </a:txBody>
                  <a:tcPr/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RFDT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0.097</a:t>
                      </a:r>
                      <a:endParaRPr lang="en-US" sz="2400" dirty="0"/>
                    </a:p>
                  </a:txBody>
                  <a:tcPr/>
                </a:tc>
              </a:tr>
              <a:tr h="364578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SVC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0.758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0.079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3" name="Picture 72" descr="longitudinal_1logistic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285" y="10325828"/>
            <a:ext cx="5032702" cy="334753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2"/>
          <p:cNvSpPr>
            <a:spLocks noChangeArrowheads="1"/>
          </p:cNvSpPr>
          <p:nvPr/>
        </p:nvSpPr>
        <p:spPr bwMode="auto">
          <a:xfrm>
            <a:off x="0" y="0"/>
            <a:ext cx="32397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longitudinal_2ml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987" y="10292681"/>
            <a:ext cx="5140771" cy="33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longitudinal_3kn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180" y="13845071"/>
            <a:ext cx="5202922" cy="343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longitudinal_4gb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029" y="13823789"/>
            <a:ext cx="5230738" cy="345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longitudinal_5r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057" y="17432725"/>
            <a:ext cx="5195038" cy="342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longitudinal_6svc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029" y="17428120"/>
            <a:ext cx="5230737" cy="345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69402"/>
              </p:ext>
            </p:extLst>
          </p:nvPr>
        </p:nvGraphicFramePr>
        <p:xfrm>
          <a:off x="20542109" y="21925929"/>
          <a:ext cx="11017238" cy="3200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57829"/>
                <a:gridCol w="2448272"/>
                <a:gridCol w="2088232"/>
                <a:gridCol w="2339233"/>
                <a:gridCol w="2183672"/>
              </a:tblGrid>
              <a:tr h="380873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MC-mean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MC-</a:t>
                      </a:r>
                      <a:r>
                        <a:rPr lang="en-US" sz="2400" b="1" dirty="0" err="1" smtClean="0"/>
                        <a:t>st.d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CV-mean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CV-</a:t>
                      </a:r>
                      <a:r>
                        <a:rPr lang="en-US" sz="2400" b="1" dirty="0" err="1" smtClean="0"/>
                        <a:t>st.d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Logistic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0.738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0.104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MLP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0.677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0.067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0.065</a:t>
                      </a:r>
                      <a:endParaRPr lang="en-US" sz="2400" dirty="0"/>
                    </a:p>
                  </a:txBody>
                  <a:tcPr/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KNN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0.578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0.580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0.085</a:t>
                      </a:r>
                      <a:endParaRPr lang="en-US" sz="2400" dirty="0"/>
                    </a:p>
                  </a:txBody>
                  <a:tcPr/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GNB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0.104</a:t>
                      </a:r>
                      <a:endParaRPr lang="en-US" sz="2400" dirty="0"/>
                    </a:p>
                  </a:txBody>
                  <a:tcPr/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RFDT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0.691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0.100</a:t>
                      </a:r>
                      <a:endParaRPr lang="en-US" sz="2400" dirty="0"/>
                    </a:p>
                  </a:txBody>
                  <a:tcPr/>
                </a:tc>
              </a:tr>
              <a:tr h="38087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SVC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0.734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0.090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0339102" y="20962639"/>
            <a:ext cx="1091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dirty="0" smtClean="0"/>
              <a:t>2. Cross-sectional</a:t>
            </a:r>
            <a:endParaRPr lang="en-US" sz="5400" b="1" dirty="0"/>
          </a:p>
        </p:txBody>
      </p:sp>
      <p:pic>
        <p:nvPicPr>
          <p:cNvPr id="86" name="그림 11" descr="C:\Users\Owner\AppData\Local\Microsoft\Windows\INetCache\Content.Word\cs_1logistic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96" y="25135670"/>
            <a:ext cx="5196226" cy="34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그림 10" descr="C:\Users\Owner\AppData\Local\Microsoft\Windows\INetCache\Content.Word\cs_2ml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761" y="25126329"/>
            <a:ext cx="5230737" cy="345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그림 9" descr="C:\Users\Owner\AppData\Local\Microsoft\Windows\INetCache\Content.Word\cs_3knn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627" y="28732840"/>
            <a:ext cx="5182295" cy="342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그림 8" descr="C:\Users\Owner\AppData\Local\Microsoft\Windows\INetCache\Content.Word\cs_4gbn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761" y="28732840"/>
            <a:ext cx="5230737" cy="344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그림 7" descr="C:\Users\Owner\AppData\Local\Microsoft\Windows\INetCache\Content.Word\cs_5rf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285" y="32307378"/>
            <a:ext cx="5182295" cy="342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그림 6" descr="C:\Users\Owner\AppData\Local\Microsoft\Windows\INetCache\Content.Word\cs_6svc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922" y="32312280"/>
            <a:ext cx="5206450" cy="3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 Box 301"/>
          <p:cNvSpPr txBox="1">
            <a:spLocks noChangeArrowheads="1"/>
          </p:cNvSpPr>
          <p:nvPr/>
        </p:nvSpPr>
        <p:spPr bwMode="auto">
          <a:xfrm>
            <a:off x="20024829" y="37259960"/>
            <a:ext cx="12087789" cy="572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594" tIns="91296" rIns="182594" bIns="91296">
            <a:spAutoFit/>
          </a:bodyPr>
          <a:lstStyle/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dirty="0" smtClean="0">
                <a:ea typeface="굴림" pitchFamily="50" charset="-127"/>
              </a:rPr>
              <a:t>The process in this investigation can be used to implement an auxiliary diagnostic tool in the early detection of AD. </a:t>
            </a:r>
          </a:p>
          <a:p>
            <a:pPr marL="857250" indent="-857250" algn="l" defTabSz="1131088">
              <a:buFont typeface="Arial" charset="0"/>
              <a:buChar char="•"/>
              <a:defRPr/>
            </a:pPr>
            <a:r>
              <a:rPr lang="en-US" altLang="ko-KR" sz="6000" dirty="0" smtClean="0">
                <a:ea typeface="굴림" pitchFamily="50" charset="-127"/>
              </a:rPr>
              <a:t>The best approach would be to refine the use of kernel SVMs.</a:t>
            </a:r>
            <a:endParaRPr lang="en-US" altLang="ko-KR" sz="6000" dirty="0">
              <a:ea typeface="굴림" pitchFamily="50" charset="-127"/>
            </a:endParaRPr>
          </a:p>
        </p:txBody>
      </p:sp>
      <p:pic>
        <p:nvPicPr>
          <p:cNvPr id="93" name="그림 3" descr="C:\Users\Owner\AppData\Local\Microsoft\Windows\INetCache\Content.Word\OAS1_0002_MR1_mpr_n4_anon_111_t88_masked_gfc_fseg_tra_90.gi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" y="20925893"/>
            <a:ext cx="4466205" cy="528055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TextBox 79"/>
          <p:cNvSpPr txBox="1"/>
          <p:nvPr/>
        </p:nvSpPr>
        <p:spPr>
          <a:xfrm>
            <a:off x="5376620" y="21648512"/>
            <a:ext cx="4554600" cy="347787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/>
              <a:t>Sample grey/white/ CSF segmentation    image generated       from the masked      atlas image</a:t>
            </a:r>
            <a:endParaRPr lang="en-US" sz="4400" dirty="0"/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>
            <a:off x="32178025" y="211561"/>
            <a:ext cx="0" cy="42806549"/>
          </a:xfrm>
          <a:prstGeom prst="line">
            <a:avLst/>
          </a:prstGeom>
          <a:noFill/>
          <a:ln w="101600">
            <a:pattFill prst="pct80">
              <a:fgClr>
                <a:srgbClr val="075969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2594" tIns="91296" rIns="182594" bIns="91296"/>
          <a:lstStyle/>
          <a:p>
            <a:endParaRPr lang="ko-KR" altLang="en-US" sz="4280"/>
          </a:p>
        </p:txBody>
      </p:sp>
      <p:sp>
        <p:nvSpPr>
          <p:cNvPr id="82" name="Rectangle 81"/>
          <p:cNvSpPr/>
          <p:nvPr/>
        </p:nvSpPr>
        <p:spPr bwMode="auto">
          <a:xfrm>
            <a:off x="22391538" y="13389025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2250488" y="17024848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2319530" y="20624583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2353224" y="28323165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22468014" y="31932012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2309196" y="35508607"/>
            <a:ext cx="7992888" cy="284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080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535554" y="13317017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7640145" y="13291073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63336" y="16914878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7609103" y="16916910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2486331" y="20477848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7612015" y="20531607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2486331" y="28197083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40145" y="28205661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463251" y="31803827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7622380" y="31833294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2486331" y="35388700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7668626" y="35422619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4235869" y="13317017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310956" y="13291073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4235869" y="16949270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9395603" y="16915945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4263746" y="20504788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9409111" y="20554734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4287836" y="28205661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9445578" y="28205661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4237709" y="31804827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9494931" y="31806900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4332944" y="35422619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9494931" y="35442335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800866" y="22343960"/>
            <a:ext cx="747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)</a:t>
            </a:r>
          </a:p>
          <a:p>
            <a:r>
              <a:rPr lang="en-US" dirty="0"/>
              <a:t>B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r>
              <a:rPr lang="en-US" dirty="0"/>
              <a:t>D</a:t>
            </a:r>
            <a:r>
              <a:rPr lang="en-US" dirty="0" smtClean="0"/>
              <a:t>)</a:t>
            </a:r>
          </a:p>
          <a:p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9810839" y="7510252"/>
            <a:ext cx="747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)</a:t>
            </a:r>
          </a:p>
          <a:p>
            <a:r>
              <a:rPr lang="en-US" dirty="0"/>
              <a:t>B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r>
              <a:rPr lang="en-US" dirty="0"/>
              <a:t>D</a:t>
            </a:r>
            <a:r>
              <a:rPr lang="en-US" dirty="0" smtClean="0"/>
              <a:t>)</a:t>
            </a:r>
          </a:p>
          <a:p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1167315" y="10466767"/>
            <a:ext cx="79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latin typeface="Calibri" pitchFamily="34" charset="0"/>
              </a:rPr>
              <a:t>A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279970" y="10436697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B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167402" y="14037097"/>
            <a:ext cx="42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C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279970" y="14008522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D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1167402" y="17585606"/>
            <a:ext cx="40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E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251395" y="17585606"/>
            <a:ext cx="39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F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1210835" y="25285203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A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351978" y="25298920"/>
            <a:ext cx="44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B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167402" y="28895360"/>
            <a:ext cx="42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C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6351978" y="28895360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D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267985" y="32499720"/>
            <a:ext cx="40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E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395411" y="32471145"/>
            <a:ext cx="39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Calibri" pitchFamily="34" charset="0"/>
              </a:rPr>
              <a:t>F</a:t>
            </a:r>
            <a:endParaRPr lang="en-US" sz="3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009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8080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8080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433</Words>
  <Application>Microsoft Office PowerPoint</Application>
  <PresentationFormat>사용자 지정</PresentationFormat>
  <Paragraphs>165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Predicting the Likelihood of Alzheimer’s Disease  from Clinical and Magnetic Resonance Image Data  Ji Yoon Song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326</cp:revision>
  <dcterms:created xsi:type="dcterms:W3CDTF">1601-01-01T00:00:00Z</dcterms:created>
  <dcterms:modified xsi:type="dcterms:W3CDTF">2017-10-19T22:54:17Z</dcterms:modified>
</cp:coreProperties>
</file>