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81" r:id="rId4"/>
    <p:sldId id="280" r:id="rId5"/>
    <p:sldId id="269" r:id="rId6"/>
    <p:sldId id="284" r:id="rId7"/>
    <p:sldId id="282" r:id="rId8"/>
    <p:sldId id="283" r:id="rId9"/>
    <p:sldId id="274" r:id="rId10"/>
    <p:sldId id="275" r:id="rId11"/>
    <p:sldId id="276" r:id="rId12"/>
    <p:sldId id="279" r:id="rId13"/>
    <p:sldId id="285" r:id="rId14"/>
    <p:sldId id="277" r:id="rId15"/>
    <p:sldId id="287" r:id="rId16"/>
    <p:sldId id="286" r:id="rId17"/>
    <p:sldId id="278" r:id="rId18"/>
    <p:sldId id="289" r:id="rId19"/>
    <p:sldId id="29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0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685" autoAdjust="0"/>
  </p:normalViewPr>
  <p:slideViewPr>
    <p:cSldViewPr snapToGrid="0">
      <p:cViewPr varScale="1">
        <p:scale>
          <a:sx n="60" d="100"/>
          <a:sy n="60" d="100"/>
        </p:scale>
        <p:origin x="147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90B46-DEF9-4692-9A9F-9DA367024A2D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7A02D-875C-4660-8DAE-30CB759AC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1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A02D-875C-4660-8DAE-30CB759ACD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660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A02D-875C-4660-8DAE-30CB759ACD4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09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대표적인 합성 데이터 생성기술인 </a:t>
            </a:r>
            <a:r>
              <a:rPr lang="en-US" altLang="ko-KR" sz="1200" dirty="0"/>
              <a:t>GAN</a:t>
            </a:r>
            <a:r>
              <a:rPr lang="ko-KR" altLang="en-US" sz="1200" dirty="0"/>
              <a:t>은 대립하는 두 시스템이 서로 경쟁하는 방식</a:t>
            </a:r>
            <a:endParaRPr lang="en-US" altLang="ko-KR" sz="1200" dirty="0"/>
          </a:p>
          <a:p>
            <a:r>
              <a:rPr lang="en-US" altLang="ko-KR" sz="1200" dirty="0"/>
              <a:t>2. GAN</a:t>
            </a:r>
            <a:r>
              <a:rPr lang="ko-KR" altLang="en-US" sz="1200" dirty="0"/>
              <a:t>은 기존 딥러닝 알고리즘과 달리 적대적 학습방식으로 스스로 학습이 가능하며 대량의 이미지와 음성 데이터를 생성</a:t>
            </a:r>
            <a:endParaRPr lang="en-US" altLang="ko-KR" sz="1200" dirty="0"/>
          </a:p>
          <a:p>
            <a:pPr marL="0" indent="0">
              <a:buFontTx/>
              <a:buNone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0" indent="0">
              <a:buFontTx/>
              <a:buNone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GAN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가짜 데이터를 생성하는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생성기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generater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진짜와 가짜 데이터를 구분하는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판별기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(discriminator)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구성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-GAN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진짜와 같아지는 학습을 통해 사용자가 입력한 조건에 가장 가까운 샘플을 만들어 보다 생생한 데이터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이미지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음성 등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생성할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A02D-875C-4660-8DAE-30CB759ACD4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17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CNN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이용해 그림의 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Generator CNN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은 </a:t>
            </a:r>
            <a:r>
              <a:rPr lang="ko-KR" altLang="en-US" sz="1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저선량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CT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이미지에서 노이즈를 제거한 </a:t>
            </a:r>
            <a:r>
              <a:rPr lang="ko-KR" altLang="en-US" sz="1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일반선량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이미지로 변환하기 위해서 학습하고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Discriminator CNN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은 실제 촬영된 </a:t>
            </a:r>
            <a:r>
              <a:rPr lang="ko-KR" altLang="en-US" sz="1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일반선량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진짜 데이터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Generator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변환시킨 이미지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가짜 데이터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구분하도록 학습</a:t>
            </a:r>
            <a:endParaRPr lang="en-US" altLang="ko-KR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저선량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영상의 노이즈 제거 및 </a:t>
            </a:r>
            <a:r>
              <a:rPr lang="ko-KR" altLang="en-US" sz="1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일반선량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영상과 동일하도록 반복 학습하여 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영상 품질 개선</a:t>
            </a:r>
            <a:endParaRPr lang="en-US" altLang="ko-KR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A02D-875C-4660-8DAE-30CB759ACD4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74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A02D-875C-4660-8DAE-30CB759ACD4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36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7A02D-875C-4660-8DAE-30CB759ACD4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554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7A02D-875C-4660-8DAE-30CB759ACD4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600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7A02D-875C-4660-8DAE-30CB759ACD4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3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  <a:r>
              <a:rPr lang="en-US" altLang="ko-KR" dirty="0"/>
              <a:t>/ </a:t>
            </a:r>
            <a:r>
              <a:rPr lang="ko-KR" altLang="en-US" dirty="0"/>
              <a:t>인체 내부에 관한 원시 이미지 데이터 수집단계</a:t>
            </a:r>
            <a:endParaRPr lang="en-US" altLang="ko-KR" dirty="0"/>
          </a:p>
          <a:p>
            <a:r>
              <a:rPr lang="ko-KR" altLang="en-US" dirty="0"/>
              <a:t>강화</a:t>
            </a:r>
            <a:r>
              <a:rPr lang="en-US" altLang="ko-KR" dirty="0"/>
              <a:t>/ </a:t>
            </a:r>
            <a:r>
              <a:rPr lang="ko-KR" altLang="en-US" dirty="0"/>
              <a:t>내포된 이미지 정보 해석의 정확도를 향상시키는 단계이다 </a:t>
            </a:r>
            <a:r>
              <a:rPr lang="en-US" altLang="ko-KR" dirty="0"/>
              <a:t>spatial </a:t>
            </a:r>
            <a:r>
              <a:rPr lang="ko-KR" altLang="en-US" dirty="0"/>
              <a:t>도메인 기법과 </a:t>
            </a:r>
            <a:r>
              <a:rPr lang="en-US" altLang="ko-KR" dirty="0"/>
              <a:t>frequency </a:t>
            </a:r>
            <a:r>
              <a:rPr lang="ko-KR" altLang="en-US" dirty="0"/>
              <a:t>도메인 기법으로 분류됨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분석</a:t>
            </a:r>
            <a:r>
              <a:rPr lang="en-US" altLang="ko-KR" dirty="0"/>
              <a:t>/ </a:t>
            </a:r>
            <a:r>
              <a:rPr lang="ko-KR" altLang="en-US" dirty="0"/>
              <a:t>이미지를 해부학적 구조에 따라 유의미한 윤곽선으로 구분하는 세분화작업</a:t>
            </a:r>
            <a:r>
              <a:rPr lang="en-US" altLang="ko-KR" dirty="0"/>
              <a:t>, </a:t>
            </a:r>
            <a:r>
              <a:rPr lang="ko-KR" altLang="en-US" dirty="0"/>
              <a:t>여러 이미지를 </a:t>
            </a:r>
            <a:r>
              <a:rPr lang="ko-KR" altLang="en-US" dirty="0" err="1"/>
              <a:t>정합하는</a:t>
            </a:r>
            <a:r>
              <a:rPr lang="ko-KR" altLang="en-US" dirty="0"/>
              <a:t> 정합과정</a:t>
            </a:r>
            <a:r>
              <a:rPr lang="en-US" altLang="ko-KR" dirty="0"/>
              <a:t>, </a:t>
            </a:r>
            <a:r>
              <a:rPr lang="ko-KR" altLang="en-US" dirty="0"/>
              <a:t>이미지의 특징을 판별해내는 </a:t>
            </a:r>
            <a:r>
              <a:rPr lang="ko-KR" altLang="en-US" dirty="0" err="1"/>
              <a:t>정량화작업으로</a:t>
            </a:r>
            <a:r>
              <a:rPr lang="ko-KR" altLang="en-US" dirty="0"/>
              <a:t> 구분된다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시각화</a:t>
            </a:r>
            <a:r>
              <a:rPr lang="en-US" altLang="ko-KR" dirty="0"/>
              <a:t>/ </a:t>
            </a:r>
            <a:r>
              <a:rPr lang="ko-KR" altLang="en-US" dirty="0"/>
              <a:t>이미지 데이터를 렌더링하여 시각적으로 표현하는 단계</a:t>
            </a:r>
            <a:endParaRPr lang="en-US" altLang="ko-KR" dirty="0"/>
          </a:p>
          <a:p>
            <a:r>
              <a:rPr lang="ko-KR" altLang="en-US" dirty="0"/>
              <a:t>관리</a:t>
            </a:r>
            <a:r>
              <a:rPr lang="en-US" altLang="ko-KR" dirty="0"/>
              <a:t>/ </a:t>
            </a:r>
            <a:r>
              <a:rPr lang="ko-KR" altLang="en-US" dirty="0"/>
              <a:t>수집된 정보를 관리하는 단계</a:t>
            </a:r>
            <a:r>
              <a:rPr lang="en-US" altLang="ko-KR" dirty="0"/>
              <a:t>. </a:t>
            </a:r>
            <a:r>
              <a:rPr lang="ko-KR" altLang="en-US" dirty="0"/>
              <a:t>이미지 </a:t>
            </a:r>
            <a:r>
              <a:rPr lang="ko-KR" altLang="en-US" dirty="0" err="1"/>
              <a:t>압축기술등</a:t>
            </a:r>
            <a:r>
              <a:rPr lang="ko-KR" altLang="en-US" dirty="0"/>
              <a:t> 이미지 저장과 전송에 효율을 높이는게 중요하다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A02D-875C-4660-8DAE-30CB759ACD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A02D-875C-4660-8DAE-30CB759ACD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46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사람</a:t>
            </a:r>
            <a:r>
              <a:rPr lang="en-US" altLang="ko-KR" dirty="0"/>
              <a:t>’</a:t>
            </a:r>
            <a:r>
              <a:rPr lang="ko-KR" altLang="en-US" dirty="0"/>
              <a:t>이 판단하는 과정에서 많은 부분 오류가 들어가거나</a:t>
            </a:r>
            <a:r>
              <a:rPr lang="en-US" altLang="ko-KR" dirty="0"/>
              <a:t>, </a:t>
            </a:r>
            <a:r>
              <a:rPr lang="ko-KR" altLang="en-US" dirty="0"/>
              <a:t>판독결과가 일관적이지 못하고</a:t>
            </a:r>
            <a:r>
              <a:rPr lang="en-US" altLang="ko-KR" dirty="0"/>
              <a:t>, </a:t>
            </a:r>
            <a:r>
              <a:rPr lang="ko-KR" altLang="en-US" dirty="0"/>
              <a:t>효율성도 떨어진다는 문제점에서 앞으로 인공지능이 많은 영향을 줄 것이다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A02D-875C-4660-8DAE-30CB759ACD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8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은 이미지 데이터의 분석에 특화된 </a:t>
            </a:r>
            <a:r>
              <a:rPr lang="ko-KR" altLang="en-US" dirty="0" err="1"/>
              <a:t>컨벌루션</a:t>
            </a:r>
            <a:r>
              <a:rPr lang="ko-KR" altLang="en-US" dirty="0"/>
              <a:t> 신경망</a:t>
            </a:r>
            <a:r>
              <a:rPr lang="en-US" altLang="ko-KR" dirty="0"/>
              <a:t>, RNN</a:t>
            </a:r>
            <a:r>
              <a:rPr lang="ko-KR" altLang="en-US" dirty="0"/>
              <a:t>은 시간의 흐름에 따라 변화하는 데이터를 분석하기 위한 순환신경망을 말합니다</a:t>
            </a:r>
            <a:r>
              <a:rPr lang="en-US" altLang="ko-KR" dirty="0"/>
              <a:t>. </a:t>
            </a:r>
            <a:r>
              <a:rPr lang="ko-KR" altLang="en-US" dirty="0"/>
              <a:t>이미지에서 특징을 추출하는데 특화된 </a:t>
            </a:r>
            <a:r>
              <a:rPr lang="en-US" altLang="ko-KR" dirty="0"/>
              <a:t>CNN</a:t>
            </a:r>
            <a:r>
              <a:rPr lang="ko-KR" altLang="en-US" dirty="0"/>
              <a:t>을 가장 많이 사용하고있다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딥러닝의</a:t>
            </a:r>
            <a:r>
              <a:rPr lang="ko-KR" altLang="en-US" dirty="0"/>
              <a:t> 등장 </a:t>
            </a:r>
            <a:r>
              <a:rPr lang="en-US" altLang="ko-KR" dirty="0"/>
              <a:t>– </a:t>
            </a:r>
            <a:r>
              <a:rPr lang="ko-KR" altLang="en-US" dirty="0"/>
              <a:t>인간보다 더 뛰어난 일반화능력을 가지는 </a:t>
            </a:r>
            <a:r>
              <a:rPr lang="ko-KR" altLang="en-US" dirty="0" err="1"/>
              <a:t>딥러닝이라는</a:t>
            </a:r>
            <a:r>
              <a:rPr lang="ko-KR" altLang="en-US" dirty="0"/>
              <a:t> 기술이 </a:t>
            </a:r>
            <a:r>
              <a:rPr lang="ko-KR" altLang="en-US" dirty="0" err="1"/>
              <a:t>나타난것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A02D-875C-4660-8DAE-30CB759ACD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65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전통적인 방법은 인체에 대한 해부학적 지식 및 임상적 경험에 근거해서 비정형 데이터인 의료 영상을 정형적 수치인 특징</a:t>
            </a:r>
            <a:r>
              <a:rPr lang="en-US" altLang="ko-KR" dirty="0"/>
              <a:t>(Feature)</a:t>
            </a:r>
            <a:r>
              <a:rPr lang="ko-KR" altLang="en-US" dirty="0"/>
              <a:t>으로 변환하는 알고리즘을 </a:t>
            </a:r>
            <a:r>
              <a:rPr lang="ko-KR" altLang="en-US" dirty="0" err="1"/>
              <a:t>설계하는데서</a:t>
            </a:r>
            <a:r>
              <a:rPr lang="ko-KR" altLang="en-US" dirty="0"/>
              <a:t> 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이러한 특징 추출</a:t>
            </a:r>
            <a:r>
              <a:rPr lang="en-US" altLang="ko-KR" dirty="0"/>
              <a:t>(Feature Extractor)</a:t>
            </a:r>
            <a:r>
              <a:rPr lang="ko-KR" altLang="en-US" dirty="0"/>
              <a:t> 알고리즘에 따라 모델의 정확도가 결정됨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문제는 특징 추출 알고리즘이 설계자의 직관이나 경험에 근거하기 때문에 다양한 상황과 데이터의 형태 및 변형들을 모두 고려하기 힘듦 </a:t>
            </a:r>
            <a:r>
              <a:rPr lang="en-US" altLang="ko-KR" dirty="0"/>
              <a:t>&amp; </a:t>
            </a:r>
            <a:r>
              <a:rPr lang="ko-KR" altLang="en-US" dirty="0"/>
              <a:t>설계자의 지식을 넘어서는 복잡하고 추상적인 변환들을 모델링 할 수 없음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A02D-875C-4660-8DAE-30CB759ACD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6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특징 추출 알고리즘과 특징 학습 방법을 통한 의료영상 특징의 공간적 분포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정의가 모호 </a:t>
            </a:r>
            <a:r>
              <a:rPr lang="en-US" altLang="ko-KR" dirty="0"/>
              <a:t>+ </a:t>
            </a:r>
            <a:r>
              <a:rPr lang="ko-KR" altLang="en-US" dirty="0"/>
              <a:t>주관적 판단이 개입하는 경우 서로 다른 병의 특징이  중첩되거나 동일한 병에 대한 특징이 분산되는 특징을 보임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2. </a:t>
            </a:r>
            <a:r>
              <a:rPr lang="ko-KR" altLang="en-US" dirty="0"/>
              <a:t>영상적으로 유사한 병이 공간적으로 가까운 곳으로 변환되어 </a:t>
            </a:r>
            <a:r>
              <a:rPr lang="ko-KR" altLang="en-US" dirty="0" err="1"/>
              <a:t>최정적인</a:t>
            </a:r>
            <a:r>
              <a:rPr lang="ko-KR" altLang="en-US" dirty="0"/>
              <a:t> 분류성능이 높아짐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-&gt; </a:t>
            </a:r>
            <a:r>
              <a:rPr lang="ko-KR" altLang="en-US" dirty="0"/>
              <a:t>이러한 분류 뿐만 아니라 정량화나 </a:t>
            </a:r>
            <a:r>
              <a:rPr lang="ko-KR" altLang="en-US" dirty="0" err="1"/>
              <a:t>영상간의</a:t>
            </a:r>
            <a:r>
              <a:rPr lang="ko-KR" altLang="en-US" dirty="0"/>
              <a:t> 정합</a:t>
            </a:r>
            <a:r>
              <a:rPr lang="en-US" altLang="ko-KR" dirty="0"/>
              <a:t>, </a:t>
            </a:r>
            <a:r>
              <a:rPr lang="ko-KR" altLang="en-US" dirty="0"/>
              <a:t>변환 등 다양한 의료 영상 분석 문제에서도 공통적으로 적용 되는 개념으로 복잡하고 추상적인 의료 영상의 특징을 대량의 데이터에 기반한 학습을 통해 표현하고자 하는 시도가 확산되고 있음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A02D-875C-4660-8DAE-30CB759ACD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79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심층 신경망</a:t>
            </a:r>
            <a:r>
              <a:rPr lang="en-US" altLang="ko-KR" dirty="0"/>
              <a:t>(Deep Neutral Network, DNN)</a:t>
            </a:r>
            <a:r>
              <a:rPr lang="ko-KR" altLang="en-US" dirty="0"/>
              <a:t>을 의미하는 딥러닝</a:t>
            </a:r>
            <a:r>
              <a:rPr lang="en-US" altLang="ko-KR" dirty="0"/>
              <a:t>(Deep Learning)</a:t>
            </a:r>
            <a:r>
              <a:rPr lang="ko-KR" altLang="en-US" dirty="0"/>
              <a:t>은 </a:t>
            </a:r>
            <a:r>
              <a:rPr lang="en-US" altLang="ko-KR" dirty="0"/>
              <a:t>AI</a:t>
            </a:r>
            <a:r>
              <a:rPr lang="ko-KR" altLang="en-US" dirty="0"/>
              <a:t>라는 범주안에 속하는 세부 기술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2. </a:t>
            </a:r>
            <a:r>
              <a:rPr lang="ko-KR" altLang="en-US" dirty="0"/>
              <a:t>딥러닝 방법 중 </a:t>
            </a:r>
            <a:r>
              <a:rPr lang="en-US" altLang="ko-KR" dirty="0"/>
              <a:t>CNN</a:t>
            </a:r>
            <a:r>
              <a:rPr lang="ko-KR" altLang="en-US" dirty="0"/>
              <a:t>이 유행 인간의 시각 중추를 모델링 한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</a:t>
            </a:r>
            <a:r>
              <a:rPr lang="en-US" altLang="ko-KR" dirty="0"/>
              <a:t>(Convolutional Neural Network, CNN)&gt;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컨볼루션에서</a:t>
            </a:r>
            <a:r>
              <a:rPr lang="ko-KR" altLang="en-US" dirty="0"/>
              <a:t> </a:t>
            </a:r>
            <a:r>
              <a:rPr lang="ko-KR" altLang="en-US" dirty="0" err="1"/>
              <a:t>영상필터란</a:t>
            </a:r>
            <a:r>
              <a:rPr lang="en-US" altLang="ko-KR" dirty="0"/>
              <a:t> =&gt; </a:t>
            </a:r>
            <a:r>
              <a:rPr lang="ko-KR" altLang="en-US" dirty="0"/>
              <a:t>대조보를 강조하는 필터</a:t>
            </a:r>
            <a:r>
              <a:rPr lang="en-US" altLang="ko-KR" dirty="0"/>
              <a:t>, </a:t>
            </a:r>
            <a:r>
              <a:rPr lang="ko-KR" altLang="en-US" dirty="0"/>
              <a:t>사물의 가장자리를 강조하는 필터 등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폴링의</a:t>
            </a:r>
            <a:r>
              <a:rPr lang="ko-KR" altLang="en-US" dirty="0"/>
              <a:t> 예 </a:t>
            </a:r>
            <a:r>
              <a:rPr lang="en-US" altLang="ko-KR" dirty="0"/>
              <a:t>=&gt; 1000X1000</a:t>
            </a:r>
            <a:r>
              <a:rPr lang="ko-KR" altLang="en-US" dirty="0"/>
              <a:t> 화소를 </a:t>
            </a:r>
            <a:r>
              <a:rPr lang="en-US" altLang="ko-KR" dirty="0"/>
              <a:t>100X100</a:t>
            </a:r>
            <a:r>
              <a:rPr lang="ko-KR" altLang="en-US" dirty="0"/>
              <a:t>화소로 줄임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A02D-875C-4660-8DAE-30CB759ACD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48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양질의 데이터 확보 한계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의료데이터는 오류제거의 어려움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단순 결정하기 어려운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라벨링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(labeling*)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 등 데이터의 정제와 가공에 많은 비용과 전문인력 투입이 필요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질병의 특성 때문에 데이터 자체가 희귀하거나 데이터가 특정 그룹에 편향되어 있어 데이터 불균형 문제 발생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재식별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위험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개정 전에는 개인정보에 대한 개념만 있었으나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법 개정으로 개인정보 외에 가명정보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익명정보 개념을 도입하고 활용범위 명시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가명정보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익명정보라 하더라도 여러 데이터를 결합하는 과정에서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재식별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가능성이 있어 개인정보의 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남용 가능성이 여전히 존재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A02D-875C-4660-8DAE-30CB759ACD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8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A248E-B663-4551-A3E6-EE30C8FAB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CF97AF-9043-4F95-8E8C-CAF972949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00341-6A23-4155-9F08-A3DF11D5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809C-FD28-4AE1-8E6F-3D99FE6638A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95A6A-892B-42BE-A7BC-B8F55991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81409-8AD4-45AD-9E01-51F8230D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4A3F-3D3E-4681-9B3D-4D5F3C72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5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60324-80A9-4658-B7A9-44B3F6B3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EA26B-3041-48BC-96AD-228807F27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AA64-0D6E-4430-9AE2-1E7CB3E7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809C-FD28-4AE1-8E6F-3D99FE6638A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659CF-4AB3-431A-A22A-00CB2DE9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BF768-ED90-47E0-8E85-B1064DAC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4A3F-3D3E-4681-9B3D-4D5F3C72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337CDF-4473-425D-91F7-09D1DD64C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B2B13E-F19D-4972-A720-52E422303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E5997-68E6-43EE-8F90-9D40FAE4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809C-FD28-4AE1-8E6F-3D99FE6638A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0CA1A-82E3-4FD3-B5D0-025906D5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0482F-E03D-4B62-A696-986D611F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4A3F-3D3E-4681-9B3D-4D5F3C72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9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27453-2677-43FE-A494-AB55A053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9AD45-EED1-4AEE-ADF8-71EBFAB6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FAF34-6DAE-471A-8AA9-A668F939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809C-FD28-4AE1-8E6F-3D99FE6638A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F1308-FB0B-4CBC-90D2-FF93CB7A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92CCF-E747-4F4C-9A97-D5896951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4A3F-3D3E-4681-9B3D-4D5F3C72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9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57DED-2FB3-4D26-865F-D87E433D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CDECD1-025B-41AD-AEC5-B6B8C7A7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AA1FF-9185-4010-B41D-6DBC8505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809C-FD28-4AE1-8E6F-3D99FE6638A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7B1C8-5CAC-4137-9BD9-A02607C6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6D9E3-9F83-4DD0-9524-5BA80B6A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4A3F-3D3E-4681-9B3D-4D5F3C72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0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009A0-29A2-4F0C-994C-E41AEBD1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8B3D6-74DE-4945-8827-06B4029B8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B38B0-8F03-4B30-A626-4B5FD2C9C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D0C05-B37B-4F8E-815D-3BADE454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809C-FD28-4AE1-8E6F-3D99FE6638A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2C4CD-2BA3-4B71-B2EB-CCC7ECC0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5CA3A-9C64-4A2A-B528-CFF735A2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4A3F-3D3E-4681-9B3D-4D5F3C72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0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0ADCE-1F8C-44CE-B89B-69CAA18A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20FE2B-90ED-4551-A070-B7426228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F70717-2535-41C7-A436-086A480B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C1D01-783C-4C31-80AC-E802E50E2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0E4666-DA98-4102-AA46-D1020A961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55661-8009-4D45-B44D-96CFF783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809C-FD28-4AE1-8E6F-3D99FE6638A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103158-43CF-4E24-9F06-CEA3FFE0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9ED24F-8542-4C52-A4FC-D31C8FB8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4A3F-3D3E-4681-9B3D-4D5F3C72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0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226ED-D684-436D-A539-49628C81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48C672-A620-4997-B770-46AD52B2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809C-FD28-4AE1-8E6F-3D99FE6638A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FF9F46-6609-43E2-B717-4D04DA59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CD767C-DECF-45EF-BCC4-91C92C2D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4A3F-3D3E-4681-9B3D-4D5F3C72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0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4F13E1-37E9-4D34-8540-5B9CE213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809C-FD28-4AE1-8E6F-3D99FE6638A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EDB174-43C0-4DBD-974C-00A4C1D1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543E3A-4B8F-47DF-9254-2B01E960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4A3F-3D3E-4681-9B3D-4D5F3C72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0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1541C-9862-4727-A219-8A3D250B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948B7-4883-4853-907F-B5EC74B4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141FBC-CE2E-4A25-AFBD-4507FE065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79DB8-888F-41CD-9ED1-350A899F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809C-FD28-4AE1-8E6F-3D99FE6638A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00840-DDAD-4F14-A013-B87B6B00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EFFD9-630F-448A-8970-BA2D6F2D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4A3F-3D3E-4681-9B3D-4D5F3C72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9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4DDA7-1019-4E44-B9E9-3320A9CB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EF68A2-AA81-426E-A60F-3D37C3AD1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63E944-821E-4915-B889-9EBAD0E2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8D149-0643-41E4-9F82-DB9F101D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809C-FD28-4AE1-8E6F-3D99FE6638A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5E14C-C0B9-413B-86BC-9FE7ABA0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36224A-ECF4-4227-A18F-2A26BF41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4A3F-3D3E-4681-9B3D-4D5F3C72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57F3F6-6817-4632-8909-72EE41EF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CAA4B-A57F-499C-B916-C009DFD9D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372A2-99CC-4F8F-9530-B8DA02863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809C-FD28-4AE1-8E6F-3D99FE6638A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A5377-3154-4927-8FE3-0F2C20E4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59880-BAF1-4767-A075-95F63B535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4A3F-3D3E-4681-9B3D-4D5F3C72D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0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F604D21-2E1C-4CD7-B582-D841A10A4F83}"/>
              </a:ext>
            </a:extLst>
          </p:cNvPr>
          <p:cNvGrpSpPr/>
          <p:nvPr/>
        </p:nvGrpSpPr>
        <p:grpSpPr>
          <a:xfrm>
            <a:off x="-7733" y="1"/>
            <a:ext cx="12207465" cy="6857999"/>
            <a:chOff x="-706055" y="-2521882"/>
            <a:chExt cx="12207465" cy="6857999"/>
          </a:xfrm>
        </p:grpSpPr>
        <p:pic>
          <p:nvPicPr>
            <p:cNvPr id="12" name="그림 11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9A3877A4-3A84-470D-BC28-B9B6FA53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6055" y="-2521882"/>
              <a:ext cx="12207465" cy="6849323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868D5F5-F6B8-4A28-B613-2B69E927A83C}"/>
                </a:ext>
              </a:extLst>
            </p:cNvPr>
            <p:cNvSpPr/>
            <p:nvPr/>
          </p:nvSpPr>
          <p:spPr>
            <a:xfrm>
              <a:off x="-706055" y="-2521882"/>
              <a:ext cx="12207465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417C621-6763-4CC9-B9E0-02AD6E2C760A}"/>
              </a:ext>
            </a:extLst>
          </p:cNvPr>
          <p:cNvSpPr txBox="1"/>
          <p:nvPr/>
        </p:nvSpPr>
        <p:spPr>
          <a:xfrm>
            <a:off x="-330200" y="3863343"/>
            <a:ext cx="9757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effectLst>
                  <a:outerShdw blurRad="25400" dist="101600" algn="l" rotWithShape="0">
                    <a:prstClr val="black"/>
                  </a:outerShdw>
                </a:effectLst>
                <a:latin typeface="210 M고딕OTF 050" panose="02020503020101020101" pitchFamily="18" charset="-127"/>
                <a:ea typeface="210 M고딕OTF 050" panose="02020503020101020101" pitchFamily="18" charset="-127"/>
              </a:rPr>
              <a:t>인공지능 기반 의료 영상기술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86219B-DE26-4C1D-BDFE-7E3AD5FFB9DC}"/>
              </a:ext>
            </a:extLst>
          </p:cNvPr>
          <p:cNvCxnSpPr>
            <a:cxnSpLocks/>
          </p:cNvCxnSpPr>
          <p:nvPr/>
        </p:nvCxnSpPr>
        <p:spPr>
          <a:xfrm>
            <a:off x="205166" y="4937106"/>
            <a:ext cx="118090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E68231-D570-470C-878A-39C3396E7730}"/>
              </a:ext>
            </a:extLst>
          </p:cNvPr>
          <p:cNvSpPr txBox="1"/>
          <p:nvPr/>
        </p:nvSpPr>
        <p:spPr>
          <a:xfrm>
            <a:off x="7172683" y="5375676"/>
            <a:ext cx="4916304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정보통신전자공학부 </a:t>
            </a:r>
            <a:r>
              <a:rPr lang="en-US" altLang="ko-KR" dirty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201620350 </a:t>
            </a:r>
            <a:r>
              <a:rPr lang="ko-KR" altLang="en-US" dirty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김지영</a:t>
            </a:r>
            <a:endParaRPr lang="en-US" altLang="ko-KR" dirty="0">
              <a:solidFill>
                <a:schemeClr val="bg1"/>
              </a:solidFill>
              <a:latin typeface="210 M고딕OTF 050" panose="02020503020101020101" pitchFamily="18" charset="-127"/>
              <a:ea typeface="210 M고딕OTF 050" panose="020205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정보통신전자공학부 </a:t>
            </a:r>
            <a:r>
              <a:rPr lang="en-US" altLang="ko-KR" dirty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201620576</a:t>
            </a:r>
            <a:r>
              <a:rPr lang="ko-KR" altLang="en-US" dirty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박여정</a:t>
            </a:r>
            <a:endParaRPr lang="ko-KR" altLang="en-US" dirty="0">
              <a:solidFill>
                <a:schemeClr val="bg1"/>
              </a:solidFill>
              <a:latin typeface="210 M고딕OTF 050" panose="02020503020101020101" pitchFamily="18" charset="-127"/>
              <a:ea typeface="210 M고딕OTF 05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56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FFA96-7321-42DA-A62E-37482C79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927" y="230570"/>
            <a:ext cx="9139854" cy="72963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의료영상 특징의 공간적 분포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491C3A-189C-47FB-8501-6A4F895F91DB}"/>
              </a:ext>
            </a:extLst>
          </p:cNvPr>
          <p:cNvSpPr/>
          <p:nvPr/>
        </p:nvSpPr>
        <p:spPr>
          <a:xfrm>
            <a:off x="158620" y="139959"/>
            <a:ext cx="11887200" cy="656875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2036ADB-36DE-480D-B7D1-7AA4A3589AB7}"/>
              </a:ext>
            </a:extLst>
          </p:cNvPr>
          <p:cNvSpPr/>
          <p:nvPr/>
        </p:nvSpPr>
        <p:spPr>
          <a:xfrm rot="16200000">
            <a:off x="293913" y="368557"/>
            <a:ext cx="475863" cy="41054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93FAF10-3C17-41EA-AB58-7AF61553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18" y="1539330"/>
            <a:ext cx="7639563" cy="3182488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7D8B185-80D5-4CE1-BCF3-82935D9DAB9F}"/>
              </a:ext>
            </a:extLst>
          </p:cNvPr>
          <p:cNvSpPr/>
          <p:nvPr/>
        </p:nvSpPr>
        <p:spPr>
          <a:xfrm>
            <a:off x="2491741" y="5300220"/>
            <a:ext cx="3291880" cy="8040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특징추출 알고리즘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Hand-engineered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Features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7300034-B539-49DB-A456-1AA10DD6D7EA}"/>
              </a:ext>
            </a:extLst>
          </p:cNvPr>
          <p:cNvSpPr/>
          <p:nvPr/>
        </p:nvSpPr>
        <p:spPr>
          <a:xfrm>
            <a:off x="6408380" y="5300220"/>
            <a:ext cx="3291880" cy="8040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특징 학습 방법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Data-driven Features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97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FFA96-7321-42DA-A62E-37482C79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6" y="195942"/>
            <a:ext cx="9139854" cy="72963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CNN</a:t>
            </a:r>
            <a:endParaRPr lang="ko-KR" altLang="en-US" sz="36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491C3A-189C-47FB-8501-6A4F895F91DB}"/>
              </a:ext>
            </a:extLst>
          </p:cNvPr>
          <p:cNvSpPr/>
          <p:nvPr/>
        </p:nvSpPr>
        <p:spPr>
          <a:xfrm>
            <a:off x="158620" y="139959"/>
            <a:ext cx="11887200" cy="656875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2036ADB-36DE-480D-B7D1-7AA4A3589AB7}"/>
              </a:ext>
            </a:extLst>
          </p:cNvPr>
          <p:cNvSpPr/>
          <p:nvPr/>
        </p:nvSpPr>
        <p:spPr>
          <a:xfrm rot="16200000">
            <a:off x="293913" y="368557"/>
            <a:ext cx="475863" cy="41054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내용 개체 틀 3">
            <a:extLst>
              <a:ext uri="{FF2B5EF4-FFF2-40B4-BE49-F238E27FC236}">
                <a16:creationId xmlns:a16="http://schemas.microsoft.com/office/drawing/2014/main" id="{6ECA3DBE-00B3-493F-8856-B5DE55B6D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46" y="1377706"/>
            <a:ext cx="7660108" cy="3105874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5C15EE-129F-4800-9210-A749D907B43C}"/>
              </a:ext>
            </a:extLst>
          </p:cNvPr>
          <p:cNvCxnSpPr>
            <a:cxnSpLocks/>
          </p:cNvCxnSpPr>
          <p:nvPr/>
        </p:nvCxnSpPr>
        <p:spPr>
          <a:xfrm flipH="1">
            <a:off x="4067508" y="4309862"/>
            <a:ext cx="385475" cy="72505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B271BC-22F0-4572-9AD9-32CFA5C4E5F0}"/>
              </a:ext>
            </a:extLst>
          </p:cNvPr>
          <p:cNvCxnSpPr>
            <a:cxnSpLocks/>
          </p:cNvCxnSpPr>
          <p:nvPr/>
        </p:nvCxnSpPr>
        <p:spPr>
          <a:xfrm>
            <a:off x="6453534" y="4309862"/>
            <a:ext cx="638655" cy="72511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F5042B-CADD-448E-B385-011E5BCB5B1C}"/>
              </a:ext>
            </a:extLst>
          </p:cNvPr>
          <p:cNvSpPr/>
          <p:nvPr/>
        </p:nvSpPr>
        <p:spPr>
          <a:xfrm>
            <a:off x="956124" y="5103554"/>
            <a:ext cx="3877825" cy="99897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원래의 영상에 무수히 많은 영상 필터 들을 씌워 변형된 새로운 영상을 만들어 내는 것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F2A1E40-D5C8-4647-9BC5-D9C7386D9147}"/>
              </a:ext>
            </a:extLst>
          </p:cNvPr>
          <p:cNvSpPr/>
          <p:nvPr/>
        </p:nvSpPr>
        <p:spPr>
          <a:xfrm>
            <a:off x="7153827" y="4980807"/>
            <a:ext cx="3877825" cy="99897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컨볼루션</a:t>
            </a:r>
            <a:r>
              <a:rPr lang="ko-KR" altLang="en-US" sz="16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과정을 통해 만들어진 </a:t>
            </a:r>
            <a:endParaRPr lang="en-US" altLang="ko-KR" sz="16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영상들의 크기를 줄이는 것</a:t>
            </a:r>
          </a:p>
        </p:txBody>
      </p:sp>
    </p:spTree>
    <p:extLst>
      <p:ext uri="{BB962C8B-B14F-4D97-AF65-F5344CB8AC3E}">
        <p14:creationId xmlns:p14="http://schemas.microsoft.com/office/powerpoint/2010/main" val="418389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FFA96-7321-42DA-A62E-37482C79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6" y="195942"/>
            <a:ext cx="9139854" cy="72963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기술적 난제와 극복 방안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491C3A-189C-47FB-8501-6A4F895F91DB}"/>
              </a:ext>
            </a:extLst>
          </p:cNvPr>
          <p:cNvSpPr/>
          <p:nvPr/>
        </p:nvSpPr>
        <p:spPr>
          <a:xfrm>
            <a:off x="158620" y="139959"/>
            <a:ext cx="11887200" cy="656875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2036ADB-36DE-480D-B7D1-7AA4A3589AB7}"/>
              </a:ext>
            </a:extLst>
          </p:cNvPr>
          <p:cNvSpPr/>
          <p:nvPr/>
        </p:nvSpPr>
        <p:spPr>
          <a:xfrm rot="16200000">
            <a:off x="293913" y="368557"/>
            <a:ext cx="475863" cy="41054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82E390-A617-4EF5-8D9A-FBD3EBF1BEFB}"/>
              </a:ext>
            </a:extLst>
          </p:cNvPr>
          <p:cNvSpPr/>
          <p:nvPr/>
        </p:nvSpPr>
        <p:spPr>
          <a:xfrm>
            <a:off x="781386" y="1686250"/>
            <a:ext cx="1758565" cy="11431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양질의 데이터 확보 한계</a:t>
            </a:r>
            <a:endParaRPr lang="en-US" altLang="ko-KR" sz="19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203303-BD52-4057-9A59-A000D90AF3F1}"/>
              </a:ext>
            </a:extLst>
          </p:cNvPr>
          <p:cNvSpPr/>
          <p:nvPr/>
        </p:nvSpPr>
        <p:spPr>
          <a:xfrm>
            <a:off x="2628818" y="1692810"/>
            <a:ext cx="8817428" cy="115279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병원마다 의료 데이터의 형태와 저장방식</a:t>
            </a:r>
            <a:r>
              <a:rPr lang="en-US" altLang="ko-KR" sz="19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사용하는 용어의 일관성이 떨어져 데이터를 한 곳에 통합하고 표준화 하는데 오랜 시간과 많은 비용 소모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9A8578-838D-4E14-9F87-3CCF0FB22587}"/>
              </a:ext>
            </a:extLst>
          </p:cNvPr>
          <p:cNvSpPr/>
          <p:nvPr/>
        </p:nvSpPr>
        <p:spPr>
          <a:xfrm>
            <a:off x="781386" y="3074723"/>
            <a:ext cx="1758565" cy="11431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낮은 데이터 접근성</a:t>
            </a:r>
            <a:endParaRPr lang="en-US" altLang="ko-KR" sz="19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8455AC-E082-4F36-8AE3-A66152DE653A}"/>
              </a:ext>
            </a:extLst>
          </p:cNvPr>
          <p:cNvSpPr/>
          <p:nvPr/>
        </p:nvSpPr>
        <p:spPr>
          <a:xfrm>
            <a:off x="2628818" y="3081283"/>
            <a:ext cx="8817428" cy="115279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보건 의료 빅데이터는 특유의 민감성 때문에 반드시 연구에 필요한 최소 수준의 데이터 요청 및 </a:t>
            </a:r>
            <a:r>
              <a:rPr lang="ko-KR" altLang="en-US" sz="1900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패쇄된</a:t>
            </a:r>
            <a:r>
              <a:rPr lang="ko-KR" altLang="en-US" sz="19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환경에서만 활용이 가능해 데이터 접근이 매우 제한적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DA6056-C4C8-4D45-B661-2749488DD5E9}"/>
              </a:ext>
            </a:extLst>
          </p:cNvPr>
          <p:cNvSpPr/>
          <p:nvPr/>
        </p:nvSpPr>
        <p:spPr>
          <a:xfrm>
            <a:off x="781386" y="4433080"/>
            <a:ext cx="1758565" cy="11431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재식별</a:t>
            </a:r>
            <a:r>
              <a:rPr lang="ko-KR" altLang="en-US" sz="1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위험</a:t>
            </a:r>
            <a:endParaRPr lang="en-US" altLang="ko-KR" sz="1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DF8ECF-A284-411E-8C25-8EA1097FA7DC}"/>
              </a:ext>
            </a:extLst>
          </p:cNvPr>
          <p:cNvSpPr/>
          <p:nvPr/>
        </p:nvSpPr>
        <p:spPr>
          <a:xfrm>
            <a:off x="2628818" y="4439640"/>
            <a:ext cx="8817428" cy="115279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최근 데이터 </a:t>
            </a:r>
            <a:r>
              <a:rPr lang="en-US" altLang="ko-KR" sz="19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ko-KR" altLang="en-US" sz="19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법 통과로 가명처리 의료데이터 활용의 제도적 기반이 마련되었으나 데이터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결합과정에서 개인정보 </a:t>
            </a:r>
            <a:r>
              <a:rPr lang="ko-KR" altLang="en-US" sz="1900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재식별</a:t>
            </a:r>
            <a:r>
              <a:rPr lang="ko-KR" altLang="en-US" sz="19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위험 여전히 존재</a:t>
            </a:r>
          </a:p>
        </p:txBody>
      </p:sp>
    </p:spTree>
    <p:extLst>
      <p:ext uri="{BB962C8B-B14F-4D97-AF65-F5344CB8AC3E}">
        <p14:creationId xmlns:p14="http://schemas.microsoft.com/office/powerpoint/2010/main" val="216151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21BB0B1-E544-4EB9-9ABF-F3F0E1A38F0B}"/>
              </a:ext>
            </a:extLst>
          </p:cNvPr>
          <p:cNvGrpSpPr/>
          <p:nvPr/>
        </p:nvGrpSpPr>
        <p:grpSpPr>
          <a:xfrm>
            <a:off x="0" y="1"/>
            <a:ext cx="12207465" cy="6857999"/>
            <a:chOff x="-706055" y="-2521882"/>
            <a:chExt cx="12207465" cy="6857999"/>
          </a:xfrm>
        </p:grpSpPr>
        <p:pic>
          <p:nvPicPr>
            <p:cNvPr id="8" name="그림 7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70918D6F-BC28-476F-93F8-A863EB83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6055" y="-2521882"/>
              <a:ext cx="12207465" cy="684932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525BE5-27E1-4642-8CC7-1612A8BFA9D1}"/>
                </a:ext>
              </a:extLst>
            </p:cNvPr>
            <p:cNvSpPr/>
            <p:nvPr/>
          </p:nvSpPr>
          <p:spPr>
            <a:xfrm>
              <a:off x="-706055" y="-2521882"/>
              <a:ext cx="12207465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CFB4BCD-A689-48BF-8FF2-7761900853A1}"/>
              </a:ext>
            </a:extLst>
          </p:cNvPr>
          <p:cNvSpPr txBox="1"/>
          <p:nvPr/>
        </p:nvSpPr>
        <p:spPr>
          <a:xfrm>
            <a:off x="1936443" y="2274838"/>
            <a:ext cx="8319114" cy="230832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GAN</a:t>
            </a:r>
          </a:p>
          <a:p>
            <a:pPr algn="ctr"/>
            <a:endParaRPr lang="ko-KR" altLang="en-US" sz="4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EA6E3D6-722C-4BD6-ABDC-BF8A480B82CE}"/>
              </a:ext>
            </a:extLst>
          </p:cNvPr>
          <p:cNvCxnSpPr/>
          <p:nvPr/>
        </p:nvCxnSpPr>
        <p:spPr>
          <a:xfrm>
            <a:off x="2891853" y="4585069"/>
            <a:ext cx="640829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3C400E8-98E9-4D1D-B239-BEB284C46C74}"/>
              </a:ext>
            </a:extLst>
          </p:cNvPr>
          <p:cNvCxnSpPr/>
          <p:nvPr/>
        </p:nvCxnSpPr>
        <p:spPr>
          <a:xfrm>
            <a:off x="2891853" y="2268026"/>
            <a:ext cx="640829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07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FFA96-7321-42DA-A62E-37482C79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6" y="195942"/>
            <a:ext cx="9139854" cy="72963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GAN</a:t>
            </a:r>
            <a:endParaRPr lang="ko-KR" altLang="en-US" sz="36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491C3A-189C-47FB-8501-6A4F895F91DB}"/>
              </a:ext>
            </a:extLst>
          </p:cNvPr>
          <p:cNvSpPr/>
          <p:nvPr/>
        </p:nvSpPr>
        <p:spPr>
          <a:xfrm>
            <a:off x="158620" y="139959"/>
            <a:ext cx="11887200" cy="656875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2036ADB-36DE-480D-B7D1-7AA4A3589AB7}"/>
              </a:ext>
            </a:extLst>
          </p:cNvPr>
          <p:cNvSpPr/>
          <p:nvPr/>
        </p:nvSpPr>
        <p:spPr>
          <a:xfrm rot="16200000">
            <a:off x="293913" y="368557"/>
            <a:ext cx="475863" cy="41054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7F19A5-14AC-4932-912B-C9492300AE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2" t="3313" r="975" b="3425"/>
          <a:stretch/>
        </p:blipFill>
        <p:spPr>
          <a:xfrm>
            <a:off x="2445698" y="2324277"/>
            <a:ext cx="7402203" cy="2647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68283E-001E-46F0-9B27-FB531E17BBE4}"/>
              </a:ext>
            </a:extLst>
          </p:cNvPr>
          <p:cNvSpPr txBox="1"/>
          <p:nvPr/>
        </p:nvSpPr>
        <p:spPr>
          <a:xfrm>
            <a:off x="737119" y="1121517"/>
            <a:ext cx="4462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생산성 적대 신경망 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(Generative Adversarial Networks, GAN)”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C15F01-5B44-4114-84E1-408FA4820F5A}"/>
              </a:ext>
            </a:extLst>
          </p:cNvPr>
          <p:cNvSpPr/>
          <p:nvPr/>
        </p:nvSpPr>
        <p:spPr>
          <a:xfrm>
            <a:off x="5265523" y="1080877"/>
            <a:ext cx="6653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대립하는 두 시스템이 서로 경쟁하는 방식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스스로 학습이 가능하며 대량의 이미지와 음성 데이터를 생성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636332-754D-4A03-9F86-CDFE05D52CF2}"/>
              </a:ext>
            </a:extLst>
          </p:cNvPr>
          <p:cNvSpPr/>
          <p:nvPr/>
        </p:nvSpPr>
        <p:spPr>
          <a:xfrm>
            <a:off x="1595118" y="5181824"/>
            <a:ext cx="9357362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생성기는 판별기를 최대한 잘 속이기 위해 노력하고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판별기는 진짜 데이터와 가짜 데이터를 최대한 구별하기 위해 경쟁적으로 학습하여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진짜 데이터에 가까운 가짜 데이터를 생성하는 원리이다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230B8F-C9A6-4C75-AEFD-A76B8FDFFF2E}"/>
              </a:ext>
            </a:extLst>
          </p:cNvPr>
          <p:cNvCxnSpPr>
            <a:cxnSpLocks/>
          </p:cNvCxnSpPr>
          <p:nvPr/>
        </p:nvCxnSpPr>
        <p:spPr>
          <a:xfrm>
            <a:off x="5212080" y="1158240"/>
            <a:ext cx="0" cy="59944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FFA96-7321-42DA-A62E-37482C79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5" y="259442"/>
            <a:ext cx="10713405" cy="729636"/>
          </a:xfrm>
        </p:spPr>
        <p:txBody>
          <a:bodyPr>
            <a:noAutofit/>
          </a:bodyPr>
          <a:lstStyle/>
          <a:p>
            <a:r>
              <a:rPr lang="ko-KR" altLang="en-US" sz="32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저선량</a:t>
            </a:r>
            <a:r>
              <a:rPr lang="ko-KR" altLang="en-US" sz="32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32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</a:t>
            </a:r>
            <a:r>
              <a:rPr lang="ko-KR" altLang="en-US" sz="32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영상의 노이즈 제거를 통한 </a:t>
            </a:r>
            <a:r>
              <a:rPr lang="ko-KR" altLang="en-US" sz="32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일반선량</a:t>
            </a:r>
            <a:r>
              <a:rPr lang="ko-KR" altLang="en-US" sz="32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32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</a:t>
            </a:r>
            <a:r>
              <a:rPr lang="ko-KR" altLang="en-US" sz="32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영상으로 변환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491C3A-189C-47FB-8501-6A4F895F91DB}"/>
              </a:ext>
            </a:extLst>
          </p:cNvPr>
          <p:cNvSpPr/>
          <p:nvPr/>
        </p:nvSpPr>
        <p:spPr>
          <a:xfrm>
            <a:off x="158620" y="139959"/>
            <a:ext cx="11887200" cy="656875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2036ADB-36DE-480D-B7D1-7AA4A3589AB7}"/>
              </a:ext>
            </a:extLst>
          </p:cNvPr>
          <p:cNvSpPr/>
          <p:nvPr/>
        </p:nvSpPr>
        <p:spPr>
          <a:xfrm rot="16200000">
            <a:off x="293913" y="368557"/>
            <a:ext cx="475863" cy="41054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2111F5-82AB-4755-BFB6-382B52A80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29" y="2439839"/>
            <a:ext cx="5422819" cy="37723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2B939C8-EF8E-4788-96D0-AF6EBE3389FE}"/>
              </a:ext>
            </a:extLst>
          </p:cNvPr>
          <p:cNvSpPr/>
          <p:nvPr/>
        </p:nvSpPr>
        <p:spPr>
          <a:xfrm>
            <a:off x="2650930" y="1156792"/>
            <a:ext cx="6915540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영상은 방사선 영상으로서 방사선량을 줄여 환자의 피폭을 줄이려고 하지만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영상의 품질이 저하되어 판독의 정확도가 떨어지는 문제 발생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34BC0-347E-4372-82E6-BA759AE5450A}"/>
              </a:ext>
            </a:extLst>
          </p:cNvPr>
          <p:cNvSpPr txBox="1"/>
          <p:nvPr/>
        </p:nvSpPr>
        <p:spPr>
          <a:xfrm>
            <a:off x="7113339" y="2544862"/>
            <a:ext cx="3609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Generator CNN</a:t>
            </a:r>
          </a:p>
          <a:p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→ </a:t>
            </a:r>
            <a:r>
              <a:rPr lang="ko-KR" altLang="en-US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저선량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이미지에서 노이즈를 제거한 </a:t>
            </a:r>
            <a:r>
              <a:rPr lang="ko-KR" altLang="en-US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일반선량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이미지로 변환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C5B7D-8058-438B-8773-3467B6596A69}"/>
              </a:ext>
            </a:extLst>
          </p:cNvPr>
          <p:cNvSpPr txBox="1"/>
          <p:nvPr/>
        </p:nvSpPr>
        <p:spPr>
          <a:xfrm>
            <a:off x="7113339" y="3919870"/>
            <a:ext cx="37239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Discriminator CNN</a:t>
            </a:r>
          </a:p>
          <a:p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→ 실제 촬영된 </a:t>
            </a:r>
            <a:r>
              <a:rPr lang="ko-KR" altLang="en-US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일반선량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이미지와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Generator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변환시킨 이미지를 구분하도록 학습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83248-43EE-4B3C-BAFB-FCDC3E654157}"/>
              </a:ext>
            </a:extLst>
          </p:cNvPr>
          <p:cNvSpPr txBox="1"/>
          <p:nvPr/>
        </p:nvSpPr>
        <p:spPr>
          <a:xfrm>
            <a:off x="7899100" y="5510708"/>
            <a:ext cx="243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영상의 품질 개선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5EC7646-DCB2-481E-AE8F-D7D410E4ED84}"/>
              </a:ext>
            </a:extLst>
          </p:cNvPr>
          <p:cNvSpPr/>
          <p:nvPr/>
        </p:nvSpPr>
        <p:spPr>
          <a:xfrm>
            <a:off x="7227126" y="5556058"/>
            <a:ext cx="671974" cy="309409"/>
          </a:xfrm>
          <a:prstGeom prst="rightArrow">
            <a:avLst>
              <a:gd name="adj1" fmla="val 35700"/>
              <a:gd name="adj2" fmla="val 51788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728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21BB0B1-E544-4EB9-9ABF-F3F0E1A38F0B}"/>
              </a:ext>
            </a:extLst>
          </p:cNvPr>
          <p:cNvGrpSpPr/>
          <p:nvPr/>
        </p:nvGrpSpPr>
        <p:grpSpPr>
          <a:xfrm>
            <a:off x="0" y="1"/>
            <a:ext cx="12207465" cy="6857999"/>
            <a:chOff x="-706055" y="-2521882"/>
            <a:chExt cx="12207465" cy="6857999"/>
          </a:xfrm>
        </p:grpSpPr>
        <p:pic>
          <p:nvPicPr>
            <p:cNvPr id="8" name="그림 7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70918D6F-BC28-476F-93F8-A863EB83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6055" y="-2521882"/>
              <a:ext cx="12207465" cy="684932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525BE5-27E1-4642-8CC7-1612A8BFA9D1}"/>
                </a:ext>
              </a:extLst>
            </p:cNvPr>
            <p:cNvSpPr/>
            <p:nvPr/>
          </p:nvSpPr>
          <p:spPr>
            <a:xfrm>
              <a:off x="-706055" y="-2521882"/>
              <a:ext cx="12207465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CFB4BCD-A689-48BF-8FF2-7761900853A1}"/>
              </a:ext>
            </a:extLst>
          </p:cNvPr>
          <p:cNvSpPr txBox="1"/>
          <p:nvPr/>
        </p:nvSpPr>
        <p:spPr>
          <a:xfrm>
            <a:off x="1885643" y="2193558"/>
            <a:ext cx="8319114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인공지능 의료영상 활용사례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3C400E8-98E9-4D1D-B239-BEB284C46C74}"/>
              </a:ext>
            </a:extLst>
          </p:cNvPr>
          <p:cNvCxnSpPr>
            <a:cxnSpLocks/>
          </p:cNvCxnSpPr>
          <p:nvPr/>
        </p:nvCxnSpPr>
        <p:spPr>
          <a:xfrm>
            <a:off x="2546413" y="2217226"/>
            <a:ext cx="713606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84032F-3637-4624-B9EA-4FE5C547BB66}"/>
              </a:ext>
            </a:extLst>
          </p:cNvPr>
          <p:cNvCxnSpPr>
            <a:cxnSpLocks/>
          </p:cNvCxnSpPr>
          <p:nvPr/>
        </p:nvCxnSpPr>
        <p:spPr>
          <a:xfrm>
            <a:off x="2526093" y="4543866"/>
            <a:ext cx="713606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2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491C3A-189C-47FB-8501-6A4F895F91DB}"/>
              </a:ext>
            </a:extLst>
          </p:cNvPr>
          <p:cNvSpPr/>
          <p:nvPr/>
        </p:nvSpPr>
        <p:spPr>
          <a:xfrm>
            <a:off x="158620" y="139959"/>
            <a:ext cx="11887200" cy="656875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2036ADB-36DE-480D-B7D1-7AA4A3589AB7}"/>
              </a:ext>
            </a:extLst>
          </p:cNvPr>
          <p:cNvSpPr/>
          <p:nvPr/>
        </p:nvSpPr>
        <p:spPr>
          <a:xfrm rot="16200000">
            <a:off x="293913" y="368557"/>
            <a:ext cx="475863" cy="41054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6F92E-9F5F-4324-A8B0-D40136E49E16}"/>
              </a:ext>
            </a:extLst>
          </p:cNvPr>
          <p:cNvSpPr txBox="1"/>
          <p:nvPr/>
        </p:nvSpPr>
        <p:spPr>
          <a:xfrm>
            <a:off x="1179720" y="1378215"/>
            <a:ext cx="9805780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삼성서울병원과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인텔코리아의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 컴퓨팅 시스템을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기반으로한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질환별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AI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예측모델 연구사업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영국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, Transformative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AI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Ltd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기업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: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 심전도 데이터를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AI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기반으로 분석해 부정맥을 초기에 예측하는 알고리즘 개발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닥터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앤서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고대구로병원에서 시작한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AI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기반 정밀의료 추진사업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환자의 진료기록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영상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유전체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등의 의료정보를 빅데이터로 모으고 분석해 개인 맞춤형 치료방법을 알려주는 인공지는 소프트웨어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. 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분석을 통한 코로나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19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진단 서비스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B631891-0DC4-4497-AC22-51357120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6" y="195942"/>
            <a:ext cx="9754534" cy="729636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인공지능 기반의 의료영상기술 활용사례</a:t>
            </a:r>
          </a:p>
        </p:txBody>
      </p:sp>
    </p:spTree>
    <p:extLst>
      <p:ext uri="{BB962C8B-B14F-4D97-AF65-F5344CB8AC3E}">
        <p14:creationId xmlns:p14="http://schemas.microsoft.com/office/powerpoint/2010/main" val="204495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491C3A-189C-47FB-8501-6A4F895F91DB}"/>
              </a:ext>
            </a:extLst>
          </p:cNvPr>
          <p:cNvSpPr/>
          <p:nvPr/>
        </p:nvSpPr>
        <p:spPr>
          <a:xfrm>
            <a:off x="158620" y="139959"/>
            <a:ext cx="11887200" cy="656875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2036ADB-36DE-480D-B7D1-7AA4A3589AB7}"/>
              </a:ext>
            </a:extLst>
          </p:cNvPr>
          <p:cNvSpPr/>
          <p:nvPr/>
        </p:nvSpPr>
        <p:spPr>
          <a:xfrm rot="16200000">
            <a:off x="293913" y="368557"/>
            <a:ext cx="475863" cy="41054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EFEE3-A6E5-42E7-B978-07099E88CF25}"/>
              </a:ext>
            </a:extLst>
          </p:cNvPr>
          <p:cNvSpPr txBox="1"/>
          <p:nvPr/>
        </p:nvSpPr>
        <p:spPr>
          <a:xfrm>
            <a:off x="790947" y="1469708"/>
            <a:ext cx="6003144" cy="253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자체 개발 딥러닝 엔진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플랫폼으로 의료 데이터 분석 플랫폼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‘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뷰노메드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’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제공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뷰노메드를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 활용해 사람 손 뼈의 나이를 측정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더 나아가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CT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영상에서 폐암을 탐지하는 연구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개발중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9DCAB8-D7F1-4FEA-AEF9-BEB44933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563" y="2150327"/>
            <a:ext cx="4511277" cy="2154973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0829F7B9-F8DB-4D58-8DF5-FFB1E9B85E4E}"/>
              </a:ext>
            </a:extLst>
          </p:cNvPr>
          <p:cNvSpPr txBox="1">
            <a:spLocks/>
          </p:cNvSpPr>
          <p:nvPr/>
        </p:nvSpPr>
        <p:spPr>
          <a:xfrm>
            <a:off x="791546" y="195942"/>
            <a:ext cx="9754534" cy="729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의료영상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AI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분야의 스타트업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4C6BF-BB51-4AA6-9AE8-3A6D21C4E0DB}"/>
              </a:ext>
            </a:extLst>
          </p:cNvPr>
          <p:cNvSpPr txBox="1"/>
          <p:nvPr/>
        </p:nvSpPr>
        <p:spPr>
          <a:xfrm>
            <a:off x="796414" y="1061884"/>
            <a:ext cx="19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뷰노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DEE2E-299C-4D68-9BEF-0D0F2294A976}"/>
              </a:ext>
            </a:extLst>
          </p:cNvPr>
          <p:cNvSpPr txBox="1"/>
          <p:nvPr/>
        </p:nvSpPr>
        <p:spPr>
          <a:xfrm>
            <a:off x="801330" y="3534697"/>
            <a:ext cx="19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루닛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A6818-3E16-4DED-8A69-3ACB6D133FAE}"/>
              </a:ext>
            </a:extLst>
          </p:cNvPr>
          <p:cNvSpPr txBox="1"/>
          <p:nvPr/>
        </p:nvSpPr>
        <p:spPr>
          <a:xfrm>
            <a:off x="791498" y="4960374"/>
            <a:ext cx="19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3.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딥바이오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1EF907-238E-4540-854C-0CD346BF5561}"/>
              </a:ext>
            </a:extLst>
          </p:cNvPr>
          <p:cNvSpPr txBox="1"/>
          <p:nvPr/>
        </p:nvSpPr>
        <p:spPr>
          <a:xfrm>
            <a:off x="766366" y="3913024"/>
            <a:ext cx="3953118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유방암과 폐암 진단을 위한 영상분석 기술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DAB459-A5C7-4705-A216-8260A8123F3F}"/>
              </a:ext>
            </a:extLst>
          </p:cNvPr>
          <p:cNvSpPr txBox="1"/>
          <p:nvPr/>
        </p:nvSpPr>
        <p:spPr>
          <a:xfrm>
            <a:off x="790946" y="5363282"/>
            <a:ext cx="7273554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2020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년부터 전립선암 분석 시스템 상용화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조직샘플을 분석해 암 진행 여부 확인이 가능한 딥러닝 솔루션 개발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02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21BB0B1-E544-4EB9-9ABF-F3F0E1A38F0B}"/>
              </a:ext>
            </a:extLst>
          </p:cNvPr>
          <p:cNvGrpSpPr/>
          <p:nvPr/>
        </p:nvGrpSpPr>
        <p:grpSpPr>
          <a:xfrm>
            <a:off x="0" y="1"/>
            <a:ext cx="12207465" cy="6857999"/>
            <a:chOff x="-706055" y="-2521882"/>
            <a:chExt cx="12207465" cy="6857999"/>
          </a:xfrm>
        </p:grpSpPr>
        <p:pic>
          <p:nvPicPr>
            <p:cNvPr id="8" name="그림 7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70918D6F-BC28-476F-93F8-A863EB83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6055" y="-2521882"/>
              <a:ext cx="12207465" cy="684932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525BE5-27E1-4642-8CC7-1612A8BFA9D1}"/>
                </a:ext>
              </a:extLst>
            </p:cNvPr>
            <p:cNvSpPr/>
            <p:nvPr/>
          </p:nvSpPr>
          <p:spPr>
            <a:xfrm>
              <a:off x="-706055" y="-2521882"/>
              <a:ext cx="12207465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CFB4BCD-A689-48BF-8FF2-7761900853A1}"/>
              </a:ext>
            </a:extLst>
          </p:cNvPr>
          <p:cNvSpPr txBox="1"/>
          <p:nvPr/>
        </p:nvSpPr>
        <p:spPr>
          <a:xfrm>
            <a:off x="1885643" y="2193558"/>
            <a:ext cx="8319114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 panose="020B0603020101020101" pitchFamily="50" charset="-127"/>
              <a:ea typeface="나눔바른고딕 Light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감사합니다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3C400E8-98E9-4D1D-B239-BEB284C46C74}"/>
              </a:ext>
            </a:extLst>
          </p:cNvPr>
          <p:cNvCxnSpPr>
            <a:cxnSpLocks/>
          </p:cNvCxnSpPr>
          <p:nvPr/>
        </p:nvCxnSpPr>
        <p:spPr>
          <a:xfrm>
            <a:off x="2546413" y="2217226"/>
            <a:ext cx="713606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84032F-3637-4624-B9EA-4FE5C547BB66}"/>
              </a:ext>
            </a:extLst>
          </p:cNvPr>
          <p:cNvCxnSpPr>
            <a:cxnSpLocks/>
          </p:cNvCxnSpPr>
          <p:nvPr/>
        </p:nvCxnSpPr>
        <p:spPr>
          <a:xfrm>
            <a:off x="2526093" y="4543866"/>
            <a:ext cx="713606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2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EC6DBDE-8193-4E39-A2A5-6DEE5E66678D}"/>
              </a:ext>
            </a:extLst>
          </p:cNvPr>
          <p:cNvGrpSpPr/>
          <p:nvPr/>
        </p:nvGrpSpPr>
        <p:grpSpPr>
          <a:xfrm>
            <a:off x="-15465" y="1"/>
            <a:ext cx="12207465" cy="6857999"/>
            <a:chOff x="-706055" y="-2521882"/>
            <a:chExt cx="12207465" cy="6857999"/>
          </a:xfrm>
        </p:grpSpPr>
        <p:pic>
          <p:nvPicPr>
            <p:cNvPr id="21" name="그림 20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CCE33174-0492-4AF0-A34C-9E9D03128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6055" y="-2521882"/>
              <a:ext cx="12207465" cy="6849323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F515714-D1DC-4CB2-8471-D12B570FAF17}"/>
                </a:ext>
              </a:extLst>
            </p:cNvPr>
            <p:cNvSpPr/>
            <p:nvPr/>
          </p:nvSpPr>
          <p:spPr>
            <a:xfrm>
              <a:off x="-706055" y="-2521882"/>
              <a:ext cx="12207465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제목 1">
            <a:extLst>
              <a:ext uri="{FF2B5EF4-FFF2-40B4-BE49-F238E27FC236}">
                <a16:creationId xmlns:a16="http://schemas.microsoft.com/office/drawing/2014/main" id="{33FA4CCF-E74E-48CE-A5A9-0F960AB6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46" y="246742"/>
            <a:ext cx="6644951" cy="729636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목차</a:t>
            </a:r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211F4D9F-E411-46C4-A24B-D6C0E97CEED3}"/>
              </a:ext>
            </a:extLst>
          </p:cNvPr>
          <p:cNvSpPr/>
          <p:nvPr/>
        </p:nvSpPr>
        <p:spPr>
          <a:xfrm rot="16200000">
            <a:off x="293913" y="368557"/>
            <a:ext cx="475863" cy="41054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A2DA12-98DA-4A5F-A978-8EB48AB17C70}"/>
              </a:ext>
            </a:extLst>
          </p:cNvPr>
          <p:cNvSpPr/>
          <p:nvPr/>
        </p:nvSpPr>
        <p:spPr>
          <a:xfrm>
            <a:off x="792480" y="1041400"/>
            <a:ext cx="10637520" cy="5521960"/>
          </a:xfrm>
          <a:prstGeom prst="roundRect">
            <a:avLst>
              <a:gd name="adj" fmla="val 5092"/>
            </a:avLst>
          </a:prstGeom>
          <a:solidFill>
            <a:schemeClr val="tx1">
              <a:lumMod val="75000"/>
              <a:lumOff val="2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AB16CE-A127-4E24-B960-773736CD5A1D}"/>
              </a:ext>
            </a:extLst>
          </p:cNvPr>
          <p:cNvSpPr txBox="1"/>
          <p:nvPr/>
        </p:nvSpPr>
        <p:spPr>
          <a:xfrm>
            <a:off x="1455938" y="1294979"/>
            <a:ext cx="6131042" cy="497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의료</a:t>
            </a:r>
            <a:r>
              <a:rPr lang="en-US" altLang="ko-KR" sz="24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영상처리 기술이란</a:t>
            </a:r>
            <a:endParaRPr lang="en-US" altLang="ko-KR" sz="24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1) </a:t>
            </a:r>
            <a:r>
              <a:rPr lang="ko-KR" altLang="en-US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의료 영상처리 기술의 발전 배경</a:t>
            </a:r>
            <a:endParaRPr lang="en-US" altLang="ko-KR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2) </a:t>
            </a:r>
            <a:r>
              <a:rPr lang="ko-KR" altLang="en-US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의료 영상처리의 주요 과제들</a:t>
            </a:r>
            <a:endParaRPr lang="en-US" altLang="ko-KR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인공지능기반의 의료 영상처리 기술</a:t>
            </a:r>
            <a:endParaRPr lang="en-US" altLang="ko-KR" sz="24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1)</a:t>
            </a:r>
            <a:r>
              <a:rPr lang="ko-KR" altLang="en-US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인공지능 기반의 의료 영상처리 기술</a:t>
            </a:r>
            <a:r>
              <a:rPr lang="en-US" altLang="ko-KR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2) </a:t>
            </a:r>
            <a:r>
              <a:rPr lang="ko-KR" altLang="en-US" sz="20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딥러닝과</a:t>
            </a:r>
            <a:r>
              <a:rPr lang="ko-KR" altLang="en-US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머신러닝의</a:t>
            </a:r>
            <a:r>
              <a:rPr lang="ko-KR" altLang="en-US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차이점</a:t>
            </a:r>
            <a:endParaRPr lang="en-US" altLang="ko-KR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3) </a:t>
            </a:r>
            <a:r>
              <a:rPr lang="ko-KR" altLang="en-US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의료 영상의 공간적 분포</a:t>
            </a:r>
            <a:endParaRPr lang="en-US" altLang="ko-KR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4) CNN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5) </a:t>
            </a:r>
            <a:r>
              <a:rPr lang="ko-KR" altLang="en-US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기술적 난제와 극복 방안</a:t>
            </a:r>
            <a:endParaRPr lang="en-US" altLang="ko-KR" sz="2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16015C-C722-4035-8106-7BB7D8A89E68}"/>
              </a:ext>
            </a:extLst>
          </p:cNvPr>
          <p:cNvSpPr/>
          <p:nvPr/>
        </p:nvSpPr>
        <p:spPr>
          <a:xfrm>
            <a:off x="7592752" y="125198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GAN</a:t>
            </a:r>
            <a:endParaRPr lang="en-US" altLang="ko-KR" sz="3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1) GAN</a:t>
            </a:r>
            <a:r>
              <a:rPr lang="ko-KR" altLang="en-US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이란</a:t>
            </a:r>
            <a:endParaRPr lang="en-US" altLang="ko-KR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2) </a:t>
            </a:r>
            <a:r>
              <a:rPr lang="ko-KR" altLang="en-US" sz="20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 사례</a:t>
            </a:r>
            <a:endParaRPr lang="en-US" altLang="ko-KR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 사례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15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21BB0B1-E544-4EB9-9ABF-F3F0E1A38F0B}"/>
              </a:ext>
            </a:extLst>
          </p:cNvPr>
          <p:cNvGrpSpPr/>
          <p:nvPr/>
        </p:nvGrpSpPr>
        <p:grpSpPr>
          <a:xfrm>
            <a:off x="0" y="1"/>
            <a:ext cx="12207465" cy="6857999"/>
            <a:chOff x="-706055" y="-2521882"/>
            <a:chExt cx="12207465" cy="6857999"/>
          </a:xfrm>
        </p:grpSpPr>
        <p:pic>
          <p:nvPicPr>
            <p:cNvPr id="8" name="그림 7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70918D6F-BC28-476F-93F8-A863EB83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6055" y="-2521882"/>
              <a:ext cx="12207465" cy="684932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525BE5-27E1-4642-8CC7-1612A8BFA9D1}"/>
                </a:ext>
              </a:extLst>
            </p:cNvPr>
            <p:cNvSpPr/>
            <p:nvPr/>
          </p:nvSpPr>
          <p:spPr>
            <a:xfrm>
              <a:off x="-706055" y="-2521882"/>
              <a:ext cx="12207465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CFB4BCD-A689-48BF-8FF2-7761900853A1}"/>
              </a:ext>
            </a:extLst>
          </p:cNvPr>
          <p:cNvSpPr txBox="1"/>
          <p:nvPr/>
        </p:nvSpPr>
        <p:spPr>
          <a:xfrm>
            <a:off x="2479515" y="2274838"/>
            <a:ext cx="7232971" cy="230832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 영상처리 기술이란</a:t>
            </a:r>
            <a:endParaRPr lang="en-US" altLang="ko-KR" sz="4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4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EA6E3D6-722C-4BD6-ABDC-BF8A480B82CE}"/>
              </a:ext>
            </a:extLst>
          </p:cNvPr>
          <p:cNvCxnSpPr/>
          <p:nvPr/>
        </p:nvCxnSpPr>
        <p:spPr>
          <a:xfrm>
            <a:off x="2891853" y="4585069"/>
            <a:ext cx="640829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3C400E8-98E9-4D1D-B239-BEB284C46C74}"/>
              </a:ext>
            </a:extLst>
          </p:cNvPr>
          <p:cNvCxnSpPr/>
          <p:nvPr/>
        </p:nvCxnSpPr>
        <p:spPr>
          <a:xfrm>
            <a:off x="2891853" y="2268026"/>
            <a:ext cx="640829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2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C8CED-5747-4883-9FA6-CBC3516B087F}"/>
              </a:ext>
            </a:extLst>
          </p:cNvPr>
          <p:cNvSpPr/>
          <p:nvPr/>
        </p:nvSpPr>
        <p:spPr>
          <a:xfrm>
            <a:off x="8696845" y="1625845"/>
            <a:ext cx="2985796" cy="459999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9EB43F2-D39B-491E-9F61-37BE639DC2A6}"/>
              </a:ext>
            </a:extLst>
          </p:cNvPr>
          <p:cNvSpPr/>
          <p:nvPr/>
        </p:nvSpPr>
        <p:spPr>
          <a:xfrm>
            <a:off x="4683607" y="1587447"/>
            <a:ext cx="2985796" cy="459999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6B9400F-00B2-4F96-9546-56B163C11E40}"/>
              </a:ext>
            </a:extLst>
          </p:cNvPr>
          <p:cNvSpPr/>
          <p:nvPr/>
        </p:nvSpPr>
        <p:spPr>
          <a:xfrm>
            <a:off x="610314" y="1582301"/>
            <a:ext cx="2985796" cy="459999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0FFA96-7321-42DA-A62E-37482C79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46" y="272142"/>
            <a:ext cx="6644951" cy="72963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의료 영상처리기술의 발전 배경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ACA37D2-E0DC-4721-A72E-F1FC26A21F1D}"/>
              </a:ext>
            </a:extLst>
          </p:cNvPr>
          <p:cNvSpPr/>
          <p:nvPr/>
        </p:nvSpPr>
        <p:spPr>
          <a:xfrm>
            <a:off x="7853074" y="3541729"/>
            <a:ext cx="671974" cy="547117"/>
          </a:xfrm>
          <a:prstGeom prst="rightArrow">
            <a:avLst>
              <a:gd name="adj1" fmla="val 35700"/>
              <a:gd name="adj2" fmla="val 51788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6" name="Picture 2" descr="The Science Behind X-Ray Imaging">
            <a:extLst>
              <a:ext uri="{FF2B5EF4-FFF2-40B4-BE49-F238E27FC236}">
                <a16:creationId xmlns:a16="http://schemas.microsoft.com/office/drawing/2014/main" id="{540C4AB4-70AE-4444-A9A4-BEC53667A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77" y="2286146"/>
            <a:ext cx="2195577" cy="162355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RI sensor to image activity deep inside the brain - DTR">
            <a:extLst>
              <a:ext uri="{FF2B5EF4-FFF2-40B4-BE49-F238E27FC236}">
                <a16:creationId xmlns:a16="http://schemas.microsoft.com/office/drawing/2014/main" id="{D6E84857-D15C-4142-95BB-ED93D6A65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96" y="4177845"/>
            <a:ext cx="2516542" cy="150992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C23921-787E-48BD-A1EF-61E41B4E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404" y="2095995"/>
            <a:ext cx="2248114" cy="175364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7C73490-CE48-4E17-A219-477565724AED}"/>
              </a:ext>
            </a:extLst>
          </p:cNvPr>
          <p:cNvSpPr/>
          <p:nvPr/>
        </p:nvSpPr>
        <p:spPr>
          <a:xfrm>
            <a:off x="1090247" y="1339706"/>
            <a:ext cx="2020671" cy="5123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X-ray, MRI, CT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203978D-ECAF-4653-B466-A4DD996B9DCA}"/>
              </a:ext>
            </a:extLst>
          </p:cNvPr>
          <p:cNvSpPr/>
          <p:nvPr/>
        </p:nvSpPr>
        <p:spPr>
          <a:xfrm>
            <a:off x="9151444" y="1294635"/>
            <a:ext cx="2114429" cy="62356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인공지능 기반 영상처리기술</a:t>
            </a:r>
            <a:endParaRPr lang="en-US" altLang="ko-KR" sz="16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BB43A02-1796-4746-AB52-177E85E25E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04" r="3273" b="2804"/>
          <a:stretch/>
        </p:blipFill>
        <p:spPr>
          <a:xfrm>
            <a:off x="5075395" y="3067461"/>
            <a:ext cx="2239555" cy="1756053"/>
          </a:xfrm>
          <a:prstGeom prst="rect">
            <a:avLst/>
          </a:prstGeom>
          <a:effectLst>
            <a:softEdge rad="0"/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491C3A-189C-47FB-8501-6A4F895F91DB}"/>
              </a:ext>
            </a:extLst>
          </p:cNvPr>
          <p:cNvSpPr/>
          <p:nvPr/>
        </p:nvSpPr>
        <p:spPr>
          <a:xfrm>
            <a:off x="158620" y="139959"/>
            <a:ext cx="11887200" cy="656875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2036ADB-36DE-480D-B7D1-7AA4A3589AB7}"/>
              </a:ext>
            </a:extLst>
          </p:cNvPr>
          <p:cNvSpPr/>
          <p:nvPr/>
        </p:nvSpPr>
        <p:spPr>
          <a:xfrm rot="16200000">
            <a:off x="293913" y="368557"/>
            <a:ext cx="475863" cy="41054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6A5333-233E-467F-B5B0-B909CD14758E}"/>
              </a:ext>
            </a:extLst>
          </p:cNvPr>
          <p:cNvSpPr txBox="1"/>
          <p:nvPr/>
        </p:nvSpPr>
        <p:spPr>
          <a:xfrm>
            <a:off x="5100374" y="2134844"/>
            <a:ext cx="221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컴퓨터를 이용한 보조진단기술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4B27EDB-C05A-499D-9E52-4E0149902E38}"/>
              </a:ext>
            </a:extLst>
          </p:cNvPr>
          <p:cNvSpPr/>
          <p:nvPr/>
        </p:nvSpPr>
        <p:spPr>
          <a:xfrm>
            <a:off x="5163540" y="1326189"/>
            <a:ext cx="2020671" cy="5123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CAD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4A36DFA-54D6-481D-B334-A1A3DC271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0920" y="4007336"/>
            <a:ext cx="2026959" cy="2037655"/>
          </a:xfrm>
          <a:prstGeom prst="rect">
            <a:avLst/>
          </a:prstGeom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606A7094-D592-4A8B-90A0-E4FF2392BB1C}"/>
              </a:ext>
            </a:extLst>
          </p:cNvPr>
          <p:cNvSpPr/>
          <p:nvPr/>
        </p:nvSpPr>
        <p:spPr>
          <a:xfrm>
            <a:off x="3832485" y="3494623"/>
            <a:ext cx="671974" cy="547117"/>
          </a:xfrm>
          <a:prstGeom prst="rightArrow">
            <a:avLst>
              <a:gd name="adj1" fmla="val 35700"/>
              <a:gd name="adj2" fmla="val 51788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48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FFA96-7321-42DA-A62E-37482C79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6" y="246742"/>
            <a:ext cx="6644951" cy="72963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의료 영상처리의 주요 과제들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491C3A-189C-47FB-8501-6A4F895F91DB}"/>
              </a:ext>
            </a:extLst>
          </p:cNvPr>
          <p:cNvSpPr/>
          <p:nvPr/>
        </p:nvSpPr>
        <p:spPr>
          <a:xfrm>
            <a:off x="158620" y="139959"/>
            <a:ext cx="11887200" cy="656875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2036ADB-36DE-480D-B7D1-7AA4A3589AB7}"/>
              </a:ext>
            </a:extLst>
          </p:cNvPr>
          <p:cNvSpPr/>
          <p:nvPr/>
        </p:nvSpPr>
        <p:spPr>
          <a:xfrm rot="16200000">
            <a:off x="293913" y="368557"/>
            <a:ext cx="475863" cy="41054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3F5F362-B198-4D57-9C56-ED9408FB6685}"/>
              </a:ext>
            </a:extLst>
          </p:cNvPr>
          <p:cNvSpPr/>
          <p:nvPr/>
        </p:nvSpPr>
        <p:spPr>
          <a:xfrm>
            <a:off x="786912" y="1473897"/>
            <a:ext cx="1758565" cy="70166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수집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9CCDF32-0C55-4D5A-A755-1AC3F5893021}"/>
              </a:ext>
            </a:extLst>
          </p:cNvPr>
          <p:cNvSpPr/>
          <p:nvPr/>
        </p:nvSpPr>
        <p:spPr>
          <a:xfrm>
            <a:off x="2634344" y="1480457"/>
            <a:ext cx="8817428" cy="70757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원시 데이터의 검출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및 디지털화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D56C81-6BDC-453E-AE21-73646EC7015F}"/>
              </a:ext>
            </a:extLst>
          </p:cNvPr>
          <p:cNvSpPr/>
          <p:nvPr/>
        </p:nvSpPr>
        <p:spPr>
          <a:xfrm>
            <a:off x="776026" y="2418233"/>
            <a:ext cx="1758565" cy="70166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강화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4A77216-6F08-4714-B41F-D86F3C494E13}"/>
              </a:ext>
            </a:extLst>
          </p:cNvPr>
          <p:cNvSpPr/>
          <p:nvPr/>
        </p:nvSpPr>
        <p:spPr>
          <a:xfrm>
            <a:off x="2623458" y="2424793"/>
            <a:ext cx="8817428" cy="70757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해석의 향상을 위한 공간적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주파수 영역 기법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1B4E378-931E-4108-8A5C-3D7D1BF4D021}"/>
              </a:ext>
            </a:extLst>
          </p:cNvPr>
          <p:cNvSpPr/>
          <p:nvPr/>
        </p:nvSpPr>
        <p:spPr>
          <a:xfrm>
            <a:off x="776026" y="3351683"/>
            <a:ext cx="1758565" cy="70166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분석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05B2EB5-EEF2-4B9A-AB4F-C56B510E1288}"/>
              </a:ext>
            </a:extLst>
          </p:cNvPr>
          <p:cNvSpPr/>
          <p:nvPr/>
        </p:nvSpPr>
        <p:spPr>
          <a:xfrm>
            <a:off x="2623458" y="3358243"/>
            <a:ext cx="8817428" cy="70757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세분화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정량화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0BC0EDA-29C9-4C0F-9BCF-3EA1A93074B5}"/>
              </a:ext>
            </a:extLst>
          </p:cNvPr>
          <p:cNvSpPr/>
          <p:nvPr/>
        </p:nvSpPr>
        <p:spPr>
          <a:xfrm>
            <a:off x="786912" y="4252476"/>
            <a:ext cx="1758565" cy="70166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시각화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E95BC4-A2B0-4BF4-AA7B-17F15C623135}"/>
              </a:ext>
            </a:extLst>
          </p:cNvPr>
          <p:cNvSpPr/>
          <p:nvPr/>
        </p:nvSpPr>
        <p:spPr>
          <a:xfrm>
            <a:off x="2634344" y="4259036"/>
            <a:ext cx="8817428" cy="70757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해부학적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생리학적 정보를 시각화하기 위한 이미지 데이터 렌더링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808AE52-0FA0-4807-B0D1-F3F13408BF3A}"/>
              </a:ext>
            </a:extLst>
          </p:cNvPr>
          <p:cNvSpPr/>
          <p:nvPr/>
        </p:nvSpPr>
        <p:spPr>
          <a:xfrm>
            <a:off x="786912" y="5190280"/>
            <a:ext cx="1758565" cy="70166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관리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822C49D-EDBC-4E85-B679-99F393A690E6}"/>
              </a:ext>
            </a:extLst>
          </p:cNvPr>
          <p:cNvSpPr/>
          <p:nvPr/>
        </p:nvSpPr>
        <p:spPr>
          <a:xfrm>
            <a:off x="2634344" y="5196840"/>
            <a:ext cx="8817428" cy="70757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데이터의 저장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인출 및 통신</a:t>
            </a:r>
          </a:p>
        </p:txBody>
      </p:sp>
    </p:spTree>
    <p:extLst>
      <p:ext uri="{BB962C8B-B14F-4D97-AF65-F5344CB8AC3E}">
        <p14:creationId xmlns:p14="http://schemas.microsoft.com/office/powerpoint/2010/main" val="75138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21BB0B1-E544-4EB9-9ABF-F3F0E1A38F0B}"/>
              </a:ext>
            </a:extLst>
          </p:cNvPr>
          <p:cNvGrpSpPr/>
          <p:nvPr/>
        </p:nvGrpSpPr>
        <p:grpSpPr>
          <a:xfrm>
            <a:off x="0" y="1"/>
            <a:ext cx="12207465" cy="6857999"/>
            <a:chOff x="-706055" y="-2521882"/>
            <a:chExt cx="12207465" cy="6857999"/>
          </a:xfrm>
        </p:grpSpPr>
        <p:pic>
          <p:nvPicPr>
            <p:cNvPr id="8" name="그림 7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70918D6F-BC28-476F-93F8-A863EB83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6055" y="-2521882"/>
              <a:ext cx="12207465" cy="684932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525BE5-27E1-4642-8CC7-1612A8BFA9D1}"/>
                </a:ext>
              </a:extLst>
            </p:cNvPr>
            <p:cNvSpPr/>
            <p:nvPr/>
          </p:nvSpPr>
          <p:spPr>
            <a:xfrm>
              <a:off x="-706055" y="-2521882"/>
              <a:ext cx="12207465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CFB4BCD-A689-48BF-8FF2-7761900853A1}"/>
              </a:ext>
            </a:extLst>
          </p:cNvPr>
          <p:cNvSpPr txBox="1"/>
          <p:nvPr/>
        </p:nvSpPr>
        <p:spPr>
          <a:xfrm>
            <a:off x="1972003" y="2424698"/>
            <a:ext cx="8319114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인공지능기반의 의료 영상처리기술</a:t>
            </a:r>
            <a:endParaRPr lang="en-US" altLang="ko-KR" sz="40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endParaRPr lang="ko-KR" altLang="en-US" sz="40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3C400E8-98E9-4D1D-B239-BEB284C46C74}"/>
              </a:ext>
            </a:extLst>
          </p:cNvPr>
          <p:cNvCxnSpPr>
            <a:cxnSpLocks/>
          </p:cNvCxnSpPr>
          <p:nvPr/>
        </p:nvCxnSpPr>
        <p:spPr>
          <a:xfrm>
            <a:off x="2275840" y="2227386"/>
            <a:ext cx="77622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0B98B2C-F806-4467-AF70-3E97D67A1F62}"/>
              </a:ext>
            </a:extLst>
          </p:cNvPr>
          <p:cNvCxnSpPr>
            <a:cxnSpLocks/>
          </p:cNvCxnSpPr>
          <p:nvPr/>
        </p:nvCxnSpPr>
        <p:spPr>
          <a:xfrm>
            <a:off x="2286000" y="4675946"/>
            <a:ext cx="77622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0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FFA96-7321-42DA-A62E-37482C79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6" y="195942"/>
            <a:ext cx="9139854" cy="72963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인공지능 기반의 의료 영상처리기술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491C3A-189C-47FB-8501-6A4F895F91DB}"/>
              </a:ext>
            </a:extLst>
          </p:cNvPr>
          <p:cNvSpPr/>
          <p:nvPr/>
        </p:nvSpPr>
        <p:spPr>
          <a:xfrm>
            <a:off x="158620" y="139959"/>
            <a:ext cx="11887200" cy="656875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2036ADB-36DE-480D-B7D1-7AA4A3589AB7}"/>
              </a:ext>
            </a:extLst>
          </p:cNvPr>
          <p:cNvSpPr/>
          <p:nvPr/>
        </p:nvSpPr>
        <p:spPr>
          <a:xfrm rot="16200000">
            <a:off x="293913" y="368557"/>
            <a:ext cx="475863" cy="41054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EA6ED-E49E-4100-B27A-58A62DB8510F}"/>
              </a:ext>
            </a:extLst>
          </p:cNvPr>
          <p:cNvSpPr txBox="1"/>
          <p:nvPr/>
        </p:nvSpPr>
        <p:spPr>
          <a:xfrm>
            <a:off x="872651" y="1686007"/>
            <a:ext cx="10352117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의료 영상분석 분야에서 병변의 탐지 및 분할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정량화 등 자동진단보조시스템 개발을 목표로 인공지능 기술이 활발히 이루어지고 있다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기존의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사람의 인지 능력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바탕으로 영상 데이터 분석에는 일관적이지 못한 판독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많은 오류발생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효율성이 떨어진다는 문제점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인공지능의 역량이 커질수록 영상의학분야에 큰 영향을 주게 될 전망이다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다양한 질환을 진담 및 치료하는 의료 인공지능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심장 전문의처럼 심장병을 판독하는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에코넷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다이내믹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구글의 폐암을 진단하는 딥러닝 솔루션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유방암 진단하는 인공지능 개발 등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8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FFA96-7321-42DA-A62E-37482C79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6" y="195942"/>
            <a:ext cx="9139854" cy="72963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인공지능 기반의 의료 영상처리기술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491C3A-189C-47FB-8501-6A4F895F91DB}"/>
              </a:ext>
            </a:extLst>
          </p:cNvPr>
          <p:cNvSpPr/>
          <p:nvPr/>
        </p:nvSpPr>
        <p:spPr>
          <a:xfrm>
            <a:off x="158620" y="139959"/>
            <a:ext cx="11887200" cy="656875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2036ADB-36DE-480D-B7D1-7AA4A3589AB7}"/>
              </a:ext>
            </a:extLst>
          </p:cNvPr>
          <p:cNvSpPr/>
          <p:nvPr/>
        </p:nvSpPr>
        <p:spPr>
          <a:xfrm rot="16200000">
            <a:off x="293913" y="368557"/>
            <a:ext cx="475863" cy="41054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5417E46-77F0-48DC-B405-1F61823B2A33}"/>
              </a:ext>
            </a:extLst>
          </p:cNvPr>
          <p:cNvSpPr/>
          <p:nvPr/>
        </p:nvSpPr>
        <p:spPr>
          <a:xfrm>
            <a:off x="6791700" y="1468716"/>
            <a:ext cx="4705004" cy="4538749"/>
          </a:xfrm>
          <a:prstGeom prst="ellipse">
            <a:avLst/>
          </a:prstGeom>
          <a:solidFill>
            <a:schemeClr val="bg2">
              <a:lumMod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B0CD04C-05F4-45C8-899E-15E19D7D7B4E}"/>
              </a:ext>
            </a:extLst>
          </p:cNvPr>
          <p:cNvSpPr/>
          <p:nvPr/>
        </p:nvSpPr>
        <p:spPr>
          <a:xfrm>
            <a:off x="6811096" y="2153131"/>
            <a:ext cx="3322322" cy="3204926"/>
          </a:xfrm>
          <a:prstGeom prst="ellipse">
            <a:avLst/>
          </a:prstGeom>
          <a:solidFill>
            <a:schemeClr val="accent1">
              <a:lumMod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F7B4CC3-2AC9-4A36-AE11-389BDA6EF3FE}"/>
              </a:ext>
            </a:extLst>
          </p:cNvPr>
          <p:cNvSpPr/>
          <p:nvPr/>
        </p:nvSpPr>
        <p:spPr>
          <a:xfrm>
            <a:off x="6811097" y="2868025"/>
            <a:ext cx="2008910" cy="1937923"/>
          </a:xfrm>
          <a:prstGeom prst="ellipse">
            <a:avLst/>
          </a:prstGeom>
          <a:solidFill>
            <a:srgbClr val="0020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C451D-F3EA-4922-8258-9165807E5B7D}"/>
              </a:ext>
            </a:extLst>
          </p:cNvPr>
          <p:cNvSpPr txBox="1"/>
          <p:nvPr/>
        </p:nvSpPr>
        <p:spPr>
          <a:xfrm>
            <a:off x="7100658" y="3606153"/>
            <a:ext cx="142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GAN</a:t>
            </a:r>
            <a:endParaRPr lang="ko-KR" altLang="en-US" sz="24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CC1A4-6DBB-4E0D-A275-3493EC776619}"/>
              </a:ext>
            </a:extLst>
          </p:cNvPr>
          <p:cNvSpPr txBox="1"/>
          <p:nvPr/>
        </p:nvSpPr>
        <p:spPr>
          <a:xfrm>
            <a:off x="8663639" y="3402813"/>
            <a:ext cx="1460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Deep 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Learning</a:t>
            </a:r>
            <a:endParaRPr lang="ko-KR" altLang="en-US" sz="20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E05C5-2EBB-4CDD-B331-F1AB01E4C1C8}"/>
              </a:ext>
            </a:extLst>
          </p:cNvPr>
          <p:cNvSpPr txBox="1"/>
          <p:nvPr/>
        </p:nvSpPr>
        <p:spPr>
          <a:xfrm>
            <a:off x="10084927" y="3402813"/>
            <a:ext cx="1460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Machine 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Learning</a:t>
            </a:r>
            <a:endParaRPr lang="ko-KR" altLang="en-US" sz="20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EA6ED-E49E-4100-B27A-58A62DB8510F}"/>
              </a:ext>
            </a:extLst>
          </p:cNvPr>
          <p:cNvSpPr txBox="1"/>
          <p:nvPr/>
        </p:nvSpPr>
        <p:spPr>
          <a:xfrm>
            <a:off x="550241" y="1509425"/>
            <a:ext cx="6127662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기계학습 방법은 의료영상 분야에서 질병의 검출 및 분류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인체 기관의 구조 분할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영상간의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정합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유사 영상 검색 등 다양하게 활용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Deep Learning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은 많은 기계학습 방법 중에서 인공신경망이라는 방법론에서 발전한 기술이다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대표적으로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CNN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RNN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등이 있다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최근 가장 주목받는 딥러닝 방법인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GAN (generative adversarial network)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은 딥러닝 기술을 사용하기위해 필요한 대량의 데이터를 위한 합성데이터를 만드는 역할을 한다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31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582A6D-F519-4A78-A2F0-00E2F67628B2}"/>
              </a:ext>
            </a:extLst>
          </p:cNvPr>
          <p:cNvCxnSpPr/>
          <p:nvPr/>
        </p:nvCxnSpPr>
        <p:spPr>
          <a:xfrm flipV="1">
            <a:off x="6696535" y="1834114"/>
            <a:ext cx="632422" cy="268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E0FFA96-7321-42DA-A62E-37482C79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6" y="195942"/>
            <a:ext cx="9139854" cy="72963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36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머신러닝과</a:t>
            </a:r>
            <a:r>
              <a:rPr lang="ko-KR" altLang="en-US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6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딥러닝의</a:t>
            </a:r>
            <a:r>
              <a:rPr lang="ko-KR" altLang="en-US" sz="36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차이점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491C3A-189C-47FB-8501-6A4F895F91DB}"/>
              </a:ext>
            </a:extLst>
          </p:cNvPr>
          <p:cNvSpPr/>
          <p:nvPr/>
        </p:nvSpPr>
        <p:spPr>
          <a:xfrm>
            <a:off x="158620" y="139959"/>
            <a:ext cx="11887200" cy="656875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2036ADB-36DE-480D-B7D1-7AA4A3589AB7}"/>
              </a:ext>
            </a:extLst>
          </p:cNvPr>
          <p:cNvSpPr/>
          <p:nvPr/>
        </p:nvSpPr>
        <p:spPr>
          <a:xfrm rot="16200000">
            <a:off x="293913" y="368557"/>
            <a:ext cx="475863" cy="41054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2DD50C-2C9C-4DD9-95BA-8AFACAFEACE7}"/>
              </a:ext>
            </a:extLst>
          </p:cNvPr>
          <p:cNvCxnSpPr/>
          <p:nvPr/>
        </p:nvCxnSpPr>
        <p:spPr>
          <a:xfrm flipV="1">
            <a:off x="2648622" y="1848920"/>
            <a:ext cx="632422" cy="268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87EED7C-F09E-4439-86BB-5B622460CD62}"/>
              </a:ext>
            </a:extLst>
          </p:cNvPr>
          <p:cNvSpPr txBox="1"/>
          <p:nvPr/>
        </p:nvSpPr>
        <p:spPr>
          <a:xfrm>
            <a:off x="3916660" y="2552960"/>
            <a:ext cx="439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Traditional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Machine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Learning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Flow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24088C-71DA-4647-B1CE-2709BF8FE515}"/>
              </a:ext>
            </a:extLst>
          </p:cNvPr>
          <p:cNvSpPr txBox="1"/>
          <p:nvPr/>
        </p:nvSpPr>
        <p:spPr>
          <a:xfrm>
            <a:off x="4783319" y="4657069"/>
            <a:ext cx="262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Deep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Learning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Flow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6B0A82-5CC7-4C33-A901-2E11BFF8A2EE}"/>
              </a:ext>
            </a:extLst>
          </p:cNvPr>
          <p:cNvSpPr txBox="1"/>
          <p:nvPr/>
        </p:nvSpPr>
        <p:spPr>
          <a:xfrm>
            <a:off x="3627120" y="5547510"/>
            <a:ext cx="202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설계자에 의한 특징 추출 과정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B3A98B-4CA2-447F-A42F-CC5B9EA5F0D0}"/>
              </a:ext>
            </a:extLst>
          </p:cNvPr>
          <p:cNvSpPr txBox="1"/>
          <p:nvPr/>
        </p:nvSpPr>
        <p:spPr>
          <a:xfrm>
            <a:off x="6693765" y="5535697"/>
            <a:ext cx="177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데이터에 기반한 특징학습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32BAF25-BD14-47CB-BD3B-DD0662874902}"/>
              </a:ext>
            </a:extLst>
          </p:cNvPr>
          <p:cNvSpPr/>
          <p:nvPr/>
        </p:nvSpPr>
        <p:spPr>
          <a:xfrm>
            <a:off x="3876961" y="3429000"/>
            <a:ext cx="4438078" cy="102913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Deep Learning Algorithm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D60E7F3-2162-4D63-BF47-990E2871A74D}"/>
              </a:ext>
            </a:extLst>
          </p:cNvPr>
          <p:cNvSpPr/>
          <p:nvPr/>
        </p:nvSpPr>
        <p:spPr>
          <a:xfrm>
            <a:off x="1570834" y="1330640"/>
            <a:ext cx="1121239" cy="10365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Input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630861E-88D6-426C-AFEA-41CB807E7BB7}"/>
              </a:ext>
            </a:extLst>
          </p:cNvPr>
          <p:cNvSpPr/>
          <p:nvPr/>
        </p:nvSpPr>
        <p:spPr>
          <a:xfrm>
            <a:off x="9497577" y="3412059"/>
            <a:ext cx="1121239" cy="10365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Output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4ACB010-A12C-4CEA-8870-76A8DA8C8DCA}"/>
              </a:ext>
            </a:extLst>
          </p:cNvPr>
          <p:cNvSpPr/>
          <p:nvPr/>
        </p:nvSpPr>
        <p:spPr>
          <a:xfrm>
            <a:off x="9497578" y="1322303"/>
            <a:ext cx="1121239" cy="10365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Output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F10C97D-97C7-4452-B8B9-0B3B0499FA36}"/>
              </a:ext>
            </a:extLst>
          </p:cNvPr>
          <p:cNvSpPr/>
          <p:nvPr/>
        </p:nvSpPr>
        <p:spPr>
          <a:xfrm>
            <a:off x="3268834" y="1338977"/>
            <a:ext cx="1615520" cy="101988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Feature</a:t>
            </a:r>
          </a:p>
          <a:p>
            <a:pPr algn="ctr"/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Extractor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94C9C9A-5DE3-45E4-8E82-3BE014C0FD86}"/>
              </a:ext>
            </a:extLst>
          </p:cNvPr>
          <p:cNvSpPr/>
          <p:nvPr/>
        </p:nvSpPr>
        <p:spPr>
          <a:xfrm>
            <a:off x="5461115" y="1322303"/>
            <a:ext cx="1267421" cy="10365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Features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330F5F8-0909-4E98-926F-F11B2894330F}"/>
              </a:ext>
            </a:extLst>
          </p:cNvPr>
          <p:cNvSpPr/>
          <p:nvPr/>
        </p:nvSpPr>
        <p:spPr>
          <a:xfrm>
            <a:off x="7310028" y="1347314"/>
            <a:ext cx="1623465" cy="100321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Traditional </a:t>
            </a:r>
          </a:p>
          <a:p>
            <a:pPr algn="ctr"/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ML Algorithm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27356B6-74E9-405F-9256-B9B209BDD012}"/>
              </a:ext>
            </a:extLst>
          </p:cNvPr>
          <p:cNvSpPr/>
          <p:nvPr/>
        </p:nvSpPr>
        <p:spPr>
          <a:xfrm>
            <a:off x="1570833" y="3420594"/>
            <a:ext cx="1121239" cy="10365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Input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1F71CD1-7EA1-450E-BF62-B15F7468D55E}"/>
              </a:ext>
            </a:extLst>
          </p:cNvPr>
          <p:cNvCxnSpPr/>
          <p:nvPr/>
        </p:nvCxnSpPr>
        <p:spPr>
          <a:xfrm flipV="1">
            <a:off x="4836029" y="1848920"/>
            <a:ext cx="632422" cy="268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D8471F-3C9F-4937-87B1-CAF35E4E649A}"/>
              </a:ext>
            </a:extLst>
          </p:cNvPr>
          <p:cNvCxnSpPr/>
          <p:nvPr/>
        </p:nvCxnSpPr>
        <p:spPr>
          <a:xfrm flipV="1">
            <a:off x="8891705" y="1819467"/>
            <a:ext cx="632422" cy="268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B4E8CA1-B875-4044-B55B-B5653EBC661A}"/>
              </a:ext>
            </a:extLst>
          </p:cNvPr>
          <p:cNvCxnSpPr>
            <a:cxnSpLocks/>
            <a:stCxn id="28" idx="3"/>
            <a:endCxn id="37" idx="1"/>
          </p:cNvCxnSpPr>
          <p:nvPr/>
        </p:nvCxnSpPr>
        <p:spPr>
          <a:xfrm>
            <a:off x="2692072" y="3938874"/>
            <a:ext cx="1184889" cy="469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78F9957-7CC1-46CC-8533-436AE89A28B4}"/>
              </a:ext>
            </a:extLst>
          </p:cNvPr>
          <p:cNvCxnSpPr>
            <a:cxnSpLocks/>
          </p:cNvCxnSpPr>
          <p:nvPr/>
        </p:nvCxnSpPr>
        <p:spPr>
          <a:xfrm flipV="1">
            <a:off x="8236511" y="3948766"/>
            <a:ext cx="1261066" cy="85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EA95A2-2249-4374-84E4-C5DEF4A6B7F7}"/>
              </a:ext>
            </a:extLst>
          </p:cNvPr>
          <p:cNvCxnSpPr/>
          <p:nvPr/>
        </p:nvCxnSpPr>
        <p:spPr>
          <a:xfrm flipV="1">
            <a:off x="5848216" y="5870676"/>
            <a:ext cx="632422" cy="268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4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1318</Words>
  <Application>Microsoft Office PowerPoint</Application>
  <PresentationFormat>와이드스크린</PresentationFormat>
  <Paragraphs>176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210 M고딕OTF 050</vt:lpstr>
      <vt:lpstr>나눔바른고딕</vt:lpstr>
      <vt:lpstr>나눔바른고딕 Light</vt:lpstr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1. 의료 영상처리기술의 발전 배경</vt:lpstr>
      <vt:lpstr>2. 의료 영상처리의 주요 과제들</vt:lpstr>
      <vt:lpstr>PowerPoint 프레젠테이션</vt:lpstr>
      <vt:lpstr>1. 인공지능 기반의 의료 영상처리기술</vt:lpstr>
      <vt:lpstr>1. 인공지능 기반의 의료 영상처리기술</vt:lpstr>
      <vt:lpstr>2. 머신러닝과 딥러닝의 차이점</vt:lpstr>
      <vt:lpstr>3. 의료영상 특징의 공간적 분포</vt:lpstr>
      <vt:lpstr>4. CNN</vt:lpstr>
      <vt:lpstr>5. 기술적 난제와 극복 방안</vt:lpstr>
      <vt:lpstr>PowerPoint 프레젠테이션</vt:lpstr>
      <vt:lpstr>GAN</vt:lpstr>
      <vt:lpstr>저선량 CT영상의 노이즈 제거를 통한 일반선량 CT영상으로 변환</vt:lpstr>
      <vt:lpstr>PowerPoint 프레젠테이션</vt:lpstr>
      <vt:lpstr>인공지능 기반의 의료영상기술 활용사례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ryeojeong</dc:creator>
  <cp:lastModifiedBy>김 지영</cp:lastModifiedBy>
  <cp:revision>102</cp:revision>
  <dcterms:created xsi:type="dcterms:W3CDTF">2020-11-03T04:53:58Z</dcterms:created>
  <dcterms:modified xsi:type="dcterms:W3CDTF">2021-06-19T14:05:34Z</dcterms:modified>
</cp:coreProperties>
</file>